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Roboto"/>
      <p:regular r:id="rId28"/>
      <p:bold r:id="rId29"/>
      <p:italic r:id="rId30"/>
      <p:boldItalic r:id="rId31"/>
    </p:embeddedFont>
    <p:embeddedFont>
      <p:font typeface="Lato"/>
      <p:regular r:id="rId32"/>
      <p:bold r:id="rId33"/>
      <p:italic r:id="rId34"/>
      <p:boldItalic r:id="rId35"/>
    </p:embeddedFont>
    <p:embeddedFont>
      <p:font typeface="Montserrat"/>
      <p:regular r:id="rId36"/>
      <p:bold r:id="rId37"/>
      <p:italic r:id="rId38"/>
      <p:boldItalic r:id="rId39"/>
    </p:embeddedFont>
    <p:embeddedFont>
      <p:font typeface="Merriweather"/>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regular.fntdata"/><Relationship Id="rId20" Type="http://schemas.openxmlformats.org/officeDocument/2006/relationships/slide" Target="slides/slide15.xml"/><Relationship Id="rId42" Type="http://schemas.openxmlformats.org/officeDocument/2006/relationships/font" Target="fonts/Merriweather-italic.fntdata"/><Relationship Id="rId41" Type="http://schemas.openxmlformats.org/officeDocument/2006/relationships/font" Target="fonts/Merriweather-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Merriweather-boldItalic.fntdata"/><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Robo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a:solidFill>
                <a:schemeClr val="dk1"/>
              </a:solidFill>
            </a:endParaRPr>
          </a:p>
          <a:p>
            <a:pPr indent="0" lvl="0" marL="0" rtl="0" algn="ctr">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2E2E2E"/>
                </a:solidFill>
                <a:latin typeface="Droid Serif"/>
                <a:ea typeface="Droid Serif"/>
                <a:cs typeface="Droid Serif"/>
                <a:sym typeface="Droid Serif"/>
              </a:rPr>
              <a:t>Since a majority of people put their financial trust in banks, it is especially crucial for them to have trusting relationships with their customers as well as a reputable brand. Banks, as many other entities, can do all that and more through conducting data driven research in their marketing departments. By analyzing customer demographics, their usage and past marketing campaigns,  a bank can create engaging and strategic marketing campaigns in the future that can boost sales and build better brand awareness, reputation  and customer relationships.        </a:t>
            </a:r>
            <a:br>
              <a:rPr lang="en" sz="1200">
                <a:solidFill>
                  <a:srgbClr val="2E2E2E"/>
                </a:solidFill>
                <a:latin typeface="Droid Serif"/>
                <a:ea typeface="Droid Serif"/>
                <a:cs typeface="Droid Serif"/>
                <a:sym typeface="Droid Serif"/>
              </a:rPr>
            </a:br>
            <a:br>
              <a:rPr lang="en" sz="1200">
                <a:solidFill>
                  <a:srgbClr val="2E2E2E"/>
                </a:solidFill>
                <a:latin typeface="Droid Serif"/>
                <a:ea typeface="Droid Serif"/>
                <a:cs typeface="Droid Serif"/>
                <a:sym typeface="Droid Serif"/>
              </a:rPr>
            </a:br>
            <a:r>
              <a:rPr lang="en" sz="1200">
                <a:solidFill>
                  <a:srgbClr val="2E2E2E"/>
                </a:solidFill>
                <a:latin typeface="Droid Serif"/>
                <a:ea typeface="Droid Serif"/>
                <a:cs typeface="Droid Serif"/>
                <a:sym typeface="Droid Serif"/>
              </a:rPr>
              <a:t>To see this in action, take the Portuguese retail bank, which has seen a revenue decline and following a further investigation, found that the root cause is that their clients are not depositing as frequently as before. We know that term deposits, which are the cash investments held at a financial institution, are a major source of income for banks since they allow banks to invest in other, more profitable financial products. As a result, the Portuguese bank would like to identify and predict existing clients that have a higher chance to subscribe for a term deposit and focus future marketing efforts on such clients.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10c314f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10c314f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0aa9fbf4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0aa9fbf4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highlight>
                  <a:srgbClr val="FFFFFF"/>
                </a:highlight>
              </a:rPr>
              <a:t>Class Imbalance - SMOTE</a:t>
            </a:r>
            <a:endParaRPr b="1" sz="1300">
              <a:solidFill>
                <a:schemeClr val="dk1"/>
              </a:solidFill>
              <a:highlight>
                <a:srgbClr val="FFFFFF"/>
              </a:highlight>
            </a:endParaRPr>
          </a:p>
          <a:p>
            <a:pPr indent="0" lvl="0" marL="0" rtl="0" algn="l">
              <a:lnSpc>
                <a:spcPct val="115000"/>
              </a:lnSpc>
              <a:spcBef>
                <a:spcPts val="400"/>
              </a:spcBef>
              <a:spcAft>
                <a:spcPts val="0"/>
              </a:spcAft>
              <a:buClr>
                <a:schemeClr val="dk1"/>
              </a:buClr>
              <a:buSzPts val="1100"/>
              <a:buFont typeface="Arial"/>
              <a:buNone/>
            </a:pPr>
            <a:r>
              <a:rPr lang="en" sz="1050">
                <a:solidFill>
                  <a:schemeClr val="dk1"/>
                </a:solidFill>
                <a:highlight>
                  <a:srgbClr val="FFFFFF"/>
                </a:highlight>
              </a:rPr>
              <a:t>As we've seen above we have somewhat of a class imbalance issue. Only ~11% of our label data is a "yes" or "1". This needs to be accounted for in order to keep the model from being accurate by simply predicting the right outcome 89% of the time, which is already the prevalence of 0's in the data.</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One way of addressing this issue is through oversampling our positive data. To do this, we will use the Synthetic Minority Oversampling Technique (SMOTE). SMOTE generates new sample data for the minority class (in this case a 1 for 'y_yes' by creating 'synthetic' samples that are combinations of the closest minority class observations.</a:t>
            </a:r>
            <a:endParaRPr sz="1050">
              <a:solidFill>
                <a:schemeClr val="dk1"/>
              </a:solidFill>
              <a:highlight>
                <a:srgbClr val="FFFFFF"/>
              </a:highlight>
            </a:endParaRPr>
          </a:p>
          <a:p>
            <a:pPr indent="0" lvl="0" marL="0" rtl="0" algn="l">
              <a:spcBef>
                <a:spcPts val="5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4b6b3db4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4b6b3db4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1100"/>
              </a:spcBef>
              <a:spcAft>
                <a:spcPts val="0"/>
              </a:spcAft>
              <a:buNone/>
            </a:pPr>
            <a:r>
              <a:rPr lang="en" sz="1300">
                <a:solidFill>
                  <a:schemeClr val="dk1"/>
                </a:solidFill>
                <a:highlight>
                  <a:schemeClr val="lt1"/>
                </a:highlight>
              </a:rPr>
              <a:t>This metric is best used when seeking a balance between precision and recall and performs well with unbalanced data. It penalizes models that skew too heavily toward precision or recall, and therefore will only be high if both are high</a:t>
            </a:r>
            <a:endParaRPr sz="1300">
              <a:solidFill>
                <a:schemeClr val="dk1"/>
              </a:solidFill>
              <a:highlight>
                <a:schemeClr val="lt1"/>
              </a:highlight>
            </a:endParaRPr>
          </a:p>
          <a:p>
            <a:pPr indent="0" lvl="0" marL="0" rtl="0" algn="l">
              <a:lnSpc>
                <a:spcPct val="105000"/>
              </a:lnSpc>
              <a:spcBef>
                <a:spcPts val="1100"/>
              </a:spcBef>
              <a:spcAft>
                <a:spcPts val="0"/>
              </a:spcAft>
              <a:buNone/>
            </a:pPr>
            <a:r>
              <a:t/>
            </a:r>
            <a:endParaRPr sz="1300">
              <a:solidFill>
                <a:schemeClr val="dk1"/>
              </a:solidFill>
              <a:highlight>
                <a:schemeClr val="lt1"/>
              </a:highlight>
            </a:endParaRPr>
          </a:p>
          <a:p>
            <a:pPr indent="0" lvl="0" marL="0" rtl="0" algn="l">
              <a:lnSpc>
                <a:spcPct val="105000"/>
              </a:lnSpc>
              <a:spcBef>
                <a:spcPts val="1100"/>
              </a:spcBef>
              <a:spcAft>
                <a:spcPts val="1100"/>
              </a:spcAft>
              <a:buClr>
                <a:schemeClr val="dk1"/>
              </a:buClr>
              <a:buSzPts val="1100"/>
              <a:buFont typeface="Arial"/>
              <a:buNone/>
            </a:pPr>
            <a:r>
              <a:rPr lang="en" sz="1300">
                <a:solidFill>
                  <a:schemeClr val="dk1"/>
                </a:solidFill>
                <a:highlight>
                  <a:srgbClr val="FFFFFF"/>
                </a:highlight>
              </a:rPr>
              <a:t>t seems our trade-off is between the cost of marketing to a customer that is unlikely to subscribe and the missed revenue of failing to gain a customer that would subscribe. Let's assume that marketing to one additional customer has a relatively low cost, and the lifetime value of having an additional customer is relatively high. In this case, I would </a:t>
            </a:r>
            <a:r>
              <a:rPr b="1" lang="en" sz="1300">
                <a:solidFill>
                  <a:schemeClr val="dk1"/>
                </a:solidFill>
                <a:highlight>
                  <a:srgbClr val="FFFFFF"/>
                </a:highlight>
              </a:rPr>
              <a:t>prioritze recall</a:t>
            </a:r>
            <a:r>
              <a:rPr lang="en" sz="1300">
                <a:solidFill>
                  <a:schemeClr val="dk1"/>
                </a:solidFill>
                <a:highlight>
                  <a:srgbClr val="FFFFFF"/>
                </a:highlight>
              </a:rPr>
              <a:t> when evaluating my model metrics.</a:t>
            </a:r>
            <a:endParaRPr sz="1300">
              <a:solidFill>
                <a:schemeClr val="dk1"/>
              </a:solidFill>
              <a:highlight>
                <a:schemeClr val="lt1"/>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a57a8af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a57a8af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a graphical plot that illustrates the diagnostic ability of a binary classifier system as its discrimination threshold is varied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0aa9fbf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0aa9fbf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202124"/>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rgbClr val="202124"/>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solidFill>
                  <a:srgbClr val="292929"/>
                </a:solidFill>
                <a:highlight>
                  <a:srgbClr val="FFFFFF"/>
                </a:highlight>
                <a:latin typeface="Georgia"/>
                <a:ea typeface="Georgia"/>
                <a:cs typeface="Georgia"/>
                <a:sym typeface="Georgia"/>
              </a:rPr>
              <a:t>AUC - ROC curve is a performance measurement for the classification problems at various threshold settings. ROC is a probability curve and AUC represents the degree or measure of separability. It tells how much the model is capable of distinguishing between classes. Higher the AUC, the better the model is at predicting 0 classes as 0 and 1 classes as 1.</a:t>
            </a:r>
            <a:endParaRPr sz="1200">
              <a:solidFill>
                <a:srgbClr val="202124"/>
              </a:solidFill>
              <a:highlight>
                <a:schemeClr val="lt1"/>
              </a:highlight>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0aa9fbf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0aa9fbf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a57a8af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a57a8af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highlight>
                  <a:srgbClr val="FFFFFF"/>
                </a:highlight>
                <a:latin typeface="Lato"/>
                <a:ea typeface="Lato"/>
                <a:cs typeface="Lato"/>
                <a:sym typeface="Lato"/>
              </a:rPr>
              <a:t>The classic ML metrics like accuracy, mean squared error, r2 score, etc does not give detailed insight into the performance of the model since we can have machine learning model which gives more than 90% accuracy for classification task but fails to recognize some classes properly due to imbalance data or model is actually detecting features which do not make sense to be used to predict particular class . </a:t>
            </a:r>
            <a:r>
              <a:rPr lang="en" sz="1400">
                <a:solidFill>
                  <a:schemeClr val="dk1"/>
                </a:solidFill>
                <a:highlight>
                  <a:srgbClr val="FFFFFF"/>
                </a:highlight>
                <a:latin typeface="Lato"/>
                <a:ea typeface="Lato"/>
                <a:cs typeface="Lato"/>
                <a:sym typeface="Lato"/>
              </a:rPr>
              <a:t>Given that machine learning models are commonly getting used to solving many problems nowadays, it has become quite important to understand the performance of these models.A deep understanding of our ML models can help us decide the reliability of our ML models and whether it fit to be put into production. . One of the many python libraries available to debug model to better understand the model and its perfromance on any sample of the data is SHAP.</a:t>
            </a:r>
            <a:endParaRPr sz="1400">
              <a:solidFill>
                <a:schemeClr val="dk1"/>
              </a:solidFill>
              <a:highlight>
                <a:srgbClr val="FFFFFF"/>
              </a:highlight>
              <a:latin typeface="Lato"/>
              <a:ea typeface="Lato"/>
              <a:cs typeface="Lato"/>
              <a:sym typeface="Lato"/>
            </a:endParaRPr>
          </a:p>
          <a:p>
            <a:pPr indent="0" lvl="0" marL="0" rtl="0" algn="l">
              <a:lnSpc>
                <a:spcPct val="115000"/>
              </a:lnSpc>
              <a:spcBef>
                <a:spcPts val="1100"/>
              </a:spcBef>
              <a:spcAft>
                <a:spcPts val="0"/>
              </a:spcAft>
              <a:buClr>
                <a:schemeClr val="dk1"/>
              </a:buClr>
              <a:buSzPts val="1100"/>
              <a:buFont typeface="Arial"/>
              <a:buNone/>
            </a:pPr>
            <a:r>
              <a:rPr lang="en" sz="1400">
                <a:solidFill>
                  <a:schemeClr val="dk1"/>
                </a:solidFill>
                <a:highlight>
                  <a:srgbClr val="FFFFFF"/>
                </a:highlight>
                <a:latin typeface="Lato"/>
                <a:ea typeface="Lato"/>
                <a:cs typeface="Lato"/>
                <a:sym typeface="Lato"/>
              </a:rPr>
              <a:t>The SHAP stands for SHapley Additive exPlanations and uses the approach of game theory to interpret model predictions with Shapely values.</a:t>
            </a:r>
            <a:r>
              <a:rPr lang="en" sz="1400">
                <a:solidFill>
                  <a:srgbClr val="292929"/>
                </a:solidFill>
                <a:highlight>
                  <a:srgbClr val="FFFFFF"/>
                </a:highlight>
                <a:latin typeface="Lato"/>
                <a:ea typeface="Lato"/>
                <a:cs typeface="Lato"/>
                <a:sym typeface="Lato"/>
              </a:rPr>
              <a:t>They are measures of contributions each predictor (feature) has in a machine learning model.</a:t>
            </a:r>
            <a:endParaRPr sz="1400">
              <a:solidFill>
                <a:schemeClr val="dk1"/>
              </a:solidFill>
              <a:highlight>
                <a:srgbClr val="FFFFFF"/>
              </a:highlight>
              <a:latin typeface="Lato"/>
              <a:ea typeface="Lato"/>
              <a:cs typeface="Lato"/>
              <a:sym typeface="Lato"/>
            </a:endParaRPr>
          </a:p>
          <a:p>
            <a:pPr indent="0" lvl="0" marL="0" rtl="0" algn="l">
              <a:spcBef>
                <a:spcPts val="5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2dd0d45c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2dd0d45c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2dd0d45c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2dd0d45c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a57a8af9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a57a8af9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dk1"/>
                </a:solidFill>
              </a:rPr>
              <a:t>The marketing campaigns were based on phone calls. So this dataset has details of all the calls that were made in the previous marketing campaign</a:t>
            </a:r>
            <a:endParaRPr sz="1200">
              <a:solidFill>
                <a:schemeClr val="dk1"/>
              </a:solidFill>
            </a:endParaRPr>
          </a:p>
          <a:p>
            <a:pPr indent="0" lvl="0" marL="0" rtl="0" algn="l">
              <a:spcBef>
                <a:spcPts val="0"/>
              </a:spcBef>
              <a:spcAft>
                <a:spcPts val="0"/>
              </a:spcAft>
              <a:buNone/>
            </a:pPr>
            <a:r>
              <a:rPr lang="en"/>
              <a:t>the study of consumers helps firms and organizations to improve their marketing strategies by understanding issues such as the psychology, mindset, behavior and motivation of consumers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b7ba09b8c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b7ba09b8c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736600" marR="279400" rtl="0" algn="l">
              <a:lnSpc>
                <a:spcPct val="142857"/>
              </a:lnSpc>
              <a:spcBef>
                <a:spcPts val="2200"/>
              </a:spcBef>
              <a:spcAft>
                <a:spcPts val="0"/>
              </a:spcAft>
              <a:buClr>
                <a:schemeClr val="dk1"/>
              </a:buClr>
              <a:buSzPts val="1050"/>
              <a:buAutoNum type="arabicPeriod"/>
            </a:pPr>
            <a:r>
              <a:rPr lang="en" sz="1050">
                <a:solidFill>
                  <a:schemeClr val="dk1"/>
                </a:solidFill>
                <a:highlight>
                  <a:srgbClr val="FFFFFF"/>
                </a:highlight>
              </a:rPr>
              <a:t>cons.conf.idx: consumer confidence index, measures how optimistic or pessimistic consumers are regarding their expected financial situation - monthly indicator (numeric)</a:t>
            </a:r>
            <a:endParaRPr sz="1050">
              <a:solidFill>
                <a:schemeClr val="dk1"/>
              </a:solidFill>
              <a:highlight>
                <a:srgbClr val="FFFFFF"/>
              </a:highlight>
            </a:endParaRPr>
          </a:p>
          <a:p>
            <a:pPr indent="-295275" lvl="0" marL="736600" marR="279400" rtl="0" algn="l">
              <a:lnSpc>
                <a:spcPct val="142857"/>
              </a:lnSpc>
              <a:spcBef>
                <a:spcPts val="0"/>
              </a:spcBef>
              <a:spcAft>
                <a:spcPts val="0"/>
              </a:spcAft>
              <a:buClr>
                <a:schemeClr val="dk1"/>
              </a:buClr>
              <a:buSzPts val="1050"/>
              <a:buAutoNum type="arabicPeriod"/>
            </a:pPr>
            <a:r>
              <a:rPr lang="en" sz="1050">
                <a:solidFill>
                  <a:schemeClr val="dk1"/>
                </a:solidFill>
                <a:highlight>
                  <a:srgbClr val="FFFFFF"/>
                </a:highlight>
              </a:rPr>
              <a:t>euribor3m: euribor 3 month rate, the interest rate at which a selection of European banks lend one another funds denominated in euros whereby the loans have a maturity of 3 months - daily indicator (numeric)</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b7ba09b8c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b7ba09b8c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Employment</a:t>
            </a:r>
            <a:r>
              <a:rPr lang="en"/>
              <a:t> variation rate &amp; number of employees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solidFill>
                  <a:schemeClr val="dk1"/>
                </a:solidFill>
                <a:highlight>
                  <a:srgbClr val="FFFFFF"/>
                </a:highlight>
              </a:rPr>
              <a:t>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b7ba09b8c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b7ba09b8c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27-37</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b7ba09b8c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b7ba09b8c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736600" marR="279400" rtl="0" algn="l">
              <a:lnSpc>
                <a:spcPct val="142857"/>
              </a:lnSpc>
              <a:spcBef>
                <a:spcPts val="0"/>
              </a:spcBef>
              <a:spcAft>
                <a:spcPts val="0"/>
              </a:spcAft>
              <a:buClr>
                <a:schemeClr val="dk1"/>
              </a:buClr>
              <a:buSzPts val="1050"/>
              <a:buChar char="●"/>
            </a:pPr>
            <a:r>
              <a:rPr b="1" lang="en" sz="1050">
                <a:solidFill>
                  <a:schemeClr val="dk1"/>
                </a:solidFill>
                <a:highlight>
                  <a:srgbClr val="FFFFFF"/>
                </a:highlight>
              </a:rPr>
              <a:t>Job:</a:t>
            </a:r>
            <a:r>
              <a:rPr lang="en" sz="1050">
                <a:solidFill>
                  <a:schemeClr val="dk1"/>
                </a:solidFill>
                <a:highlight>
                  <a:srgbClr val="FFFFFF"/>
                </a:highlight>
              </a:rPr>
              <a:t> Overall job does not appear to be much of a predictor of success for the marketing campaign. Although there does appear to be greater success among students, retirees and admin professionals, they represent relatively small numbers within the overall campaign. It could be a sigh that this particular product was well suited to them.</a:t>
            </a:r>
            <a:endParaRPr sz="1050">
              <a:solidFill>
                <a:schemeClr val="dk1"/>
              </a:solidFill>
              <a:highlight>
                <a:srgbClr val="FFFFFF"/>
              </a:highlight>
            </a:endParaRPr>
          </a:p>
          <a:p>
            <a:pPr indent="-295275" lvl="0" marL="736600" marR="279400" rtl="0" algn="l">
              <a:lnSpc>
                <a:spcPct val="142857"/>
              </a:lnSpc>
              <a:spcBef>
                <a:spcPts val="0"/>
              </a:spcBef>
              <a:spcAft>
                <a:spcPts val="0"/>
              </a:spcAft>
              <a:buClr>
                <a:schemeClr val="dk1"/>
              </a:buClr>
              <a:buSzPts val="1050"/>
              <a:buChar char="●"/>
            </a:pPr>
            <a:r>
              <a:rPr b="1" lang="en" sz="1050">
                <a:solidFill>
                  <a:schemeClr val="dk1"/>
                </a:solidFill>
                <a:highlight>
                  <a:srgbClr val="FFFFFF"/>
                </a:highlight>
              </a:rPr>
              <a:t>Marital:</a:t>
            </a:r>
            <a:r>
              <a:rPr lang="en" sz="1050">
                <a:solidFill>
                  <a:schemeClr val="dk1"/>
                </a:solidFill>
                <a:highlight>
                  <a:srgbClr val="FFFFFF"/>
                </a:highlight>
              </a:rPr>
              <a:t> Success among married and divorced people appear roughly the same, but there is much </a:t>
            </a:r>
            <a:r>
              <a:rPr b="1" lang="en" sz="1050">
                <a:solidFill>
                  <a:schemeClr val="dk1"/>
                </a:solidFill>
                <a:highlight>
                  <a:srgbClr val="FFFFFF"/>
                </a:highlight>
              </a:rPr>
              <a:t>more success</a:t>
            </a:r>
            <a:r>
              <a:rPr lang="en" sz="1050">
                <a:solidFill>
                  <a:schemeClr val="dk1"/>
                </a:solidFill>
                <a:highlight>
                  <a:srgbClr val="FFFFFF"/>
                </a:highlight>
              </a:rPr>
              <a:t> among single people. That may turn out to be a good predictor.</a:t>
            </a:r>
            <a:endParaRPr sz="1050">
              <a:solidFill>
                <a:schemeClr val="dk1"/>
              </a:solidFill>
              <a:highlight>
                <a:srgbClr val="FFFFFF"/>
              </a:highlight>
            </a:endParaRPr>
          </a:p>
          <a:p>
            <a:pPr indent="-295275" lvl="0" marL="736600" marR="279400" rtl="0" algn="l">
              <a:lnSpc>
                <a:spcPct val="142857"/>
              </a:lnSpc>
              <a:spcBef>
                <a:spcPts val="0"/>
              </a:spcBef>
              <a:spcAft>
                <a:spcPts val="0"/>
              </a:spcAft>
              <a:buClr>
                <a:schemeClr val="dk1"/>
              </a:buClr>
              <a:buSzPts val="1050"/>
              <a:buChar char="●"/>
            </a:pPr>
            <a:r>
              <a:rPr b="1" lang="en" sz="1050">
                <a:solidFill>
                  <a:schemeClr val="dk1"/>
                </a:solidFill>
                <a:highlight>
                  <a:srgbClr val="FFFFFF"/>
                </a:highlight>
              </a:rPr>
              <a:t>Education:</a:t>
            </a:r>
            <a:r>
              <a:rPr lang="en" sz="1050">
                <a:solidFill>
                  <a:schemeClr val="dk1"/>
                </a:solidFill>
                <a:highlight>
                  <a:srgbClr val="FFFFFF"/>
                </a:highlight>
              </a:rPr>
              <a:t> Success seems a little more evenly distributed here. It appears high among the illiterate, but they represent a very number of the total count. University educated individuals seem to respond well, and they are the largest group in the data. This may be a good predictor.</a:t>
            </a:r>
            <a:endParaRPr sz="1050">
              <a:solidFill>
                <a:schemeClr val="dk1"/>
              </a:solidFill>
              <a:highlight>
                <a:srgbClr val="FFFFFF"/>
              </a:highlight>
            </a:endParaRPr>
          </a:p>
          <a:p>
            <a:pPr indent="-295275" lvl="0" marL="736600" marR="279400" rtl="0" algn="l">
              <a:lnSpc>
                <a:spcPct val="142857"/>
              </a:lnSpc>
              <a:spcBef>
                <a:spcPts val="0"/>
              </a:spcBef>
              <a:spcAft>
                <a:spcPts val="0"/>
              </a:spcAft>
              <a:buClr>
                <a:schemeClr val="dk1"/>
              </a:buClr>
              <a:buSzPts val="1050"/>
              <a:buChar char="●"/>
            </a:pPr>
            <a:r>
              <a:rPr b="1" lang="en" sz="1050">
                <a:solidFill>
                  <a:schemeClr val="dk1"/>
                </a:solidFill>
                <a:highlight>
                  <a:srgbClr val="FFFFFF"/>
                </a:highlight>
              </a:rPr>
              <a:t>Default:</a:t>
            </a:r>
            <a:r>
              <a:rPr lang="en" sz="1050">
                <a:solidFill>
                  <a:schemeClr val="dk1"/>
                </a:solidFill>
                <a:highlight>
                  <a:srgbClr val="FFFFFF"/>
                </a:highlight>
              </a:rPr>
              <a:t> Those that have not defaulted on a loan are much more likely to successfully become customers than our unknowns, and at a slightly higher average (~12.5%) than the overall average (~10%)</a:t>
            </a:r>
            <a:endParaRPr sz="1050">
              <a:solidFill>
                <a:schemeClr val="dk1"/>
              </a:solidFill>
              <a:highlight>
                <a:srgbClr val="FFFFFF"/>
              </a:highlight>
            </a:endParaRPr>
          </a:p>
          <a:p>
            <a:pPr indent="-295275" lvl="0" marL="736600" marR="279400" rtl="0" algn="l">
              <a:lnSpc>
                <a:spcPct val="142857"/>
              </a:lnSpc>
              <a:spcBef>
                <a:spcPts val="0"/>
              </a:spcBef>
              <a:spcAft>
                <a:spcPts val="0"/>
              </a:spcAft>
              <a:buClr>
                <a:schemeClr val="dk1"/>
              </a:buClr>
              <a:buSzPts val="1050"/>
              <a:buChar char="●"/>
            </a:pPr>
            <a:r>
              <a:rPr b="1" lang="en" sz="1050">
                <a:solidFill>
                  <a:schemeClr val="dk1"/>
                </a:solidFill>
                <a:highlight>
                  <a:srgbClr val="FFFFFF"/>
                </a:highlight>
              </a:rPr>
              <a:t>Housing:</a:t>
            </a:r>
            <a:r>
              <a:rPr lang="en" sz="1050">
                <a:solidFill>
                  <a:schemeClr val="dk1"/>
                </a:solidFill>
                <a:highlight>
                  <a:srgbClr val="FFFFFF"/>
                </a:highlight>
              </a:rPr>
              <a:t> Whether or not someone has a home loan does not appear to have much of a relationship with the success of the campaign.</a:t>
            </a:r>
            <a:endParaRPr sz="1050">
              <a:solidFill>
                <a:schemeClr val="dk1"/>
              </a:solidFill>
              <a:highlight>
                <a:srgbClr val="FFFFFF"/>
              </a:highlight>
            </a:endParaRPr>
          </a:p>
          <a:p>
            <a:pPr indent="-295275" lvl="0" marL="736600" marR="279400" rtl="0" algn="l">
              <a:lnSpc>
                <a:spcPct val="142857"/>
              </a:lnSpc>
              <a:spcBef>
                <a:spcPts val="0"/>
              </a:spcBef>
              <a:spcAft>
                <a:spcPts val="0"/>
              </a:spcAft>
              <a:buClr>
                <a:schemeClr val="dk1"/>
              </a:buClr>
              <a:buSzPts val="1050"/>
              <a:buChar char="●"/>
            </a:pPr>
            <a:r>
              <a:rPr b="1" lang="en" sz="1050">
                <a:solidFill>
                  <a:schemeClr val="dk1"/>
                </a:solidFill>
                <a:highlight>
                  <a:srgbClr val="FFFFFF"/>
                </a:highlight>
              </a:rPr>
              <a:t>Loan:</a:t>
            </a:r>
            <a:r>
              <a:rPr lang="en" sz="1050">
                <a:solidFill>
                  <a:schemeClr val="dk1"/>
                </a:solidFill>
                <a:highlight>
                  <a:srgbClr val="FFFFFF"/>
                </a:highlight>
              </a:rPr>
              <a:t> Personal loans also do not appear to be much of a predictor</a:t>
            </a:r>
            <a:endParaRPr sz="1050">
              <a:solidFill>
                <a:schemeClr val="dk1"/>
              </a:solidFill>
              <a:highlight>
                <a:srgbClr val="FFFFFF"/>
              </a:highlight>
            </a:endParaRPr>
          </a:p>
          <a:p>
            <a:pPr indent="-295275" lvl="0" marL="736600" marR="279400" rtl="0" algn="l">
              <a:lnSpc>
                <a:spcPct val="142857"/>
              </a:lnSpc>
              <a:spcBef>
                <a:spcPts val="0"/>
              </a:spcBef>
              <a:spcAft>
                <a:spcPts val="0"/>
              </a:spcAft>
              <a:buClr>
                <a:schemeClr val="dk1"/>
              </a:buClr>
              <a:buSzPts val="1050"/>
              <a:buChar char="●"/>
            </a:pPr>
            <a:r>
              <a:rPr b="1" lang="en" sz="1050">
                <a:solidFill>
                  <a:schemeClr val="dk1"/>
                </a:solidFill>
                <a:highlight>
                  <a:srgbClr val="FFFFFF"/>
                </a:highlight>
              </a:rPr>
              <a:t>Contact:</a:t>
            </a:r>
            <a:r>
              <a:rPr lang="en" sz="1050">
                <a:solidFill>
                  <a:schemeClr val="dk1"/>
                </a:solidFill>
                <a:highlight>
                  <a:srgbClr val="FFFFFF"/>
                </a:highlight>
              </a:rPr>
              <a:t> Customers contacted via cellular phone appear to be much more likely to be successful prospects, this is interesting. Cellular customers were also contact more, but not with too much imbalance.</a:t>
            </a:r>
            <a:endParaRPr sz="1050">
              <a:solidFill>
                <a:schemeClr val="dk1"/>
              </a:solidFill>
              <a:highlight>
                <a:srgbClr val="FFFFFF"/>
              </a:highlight>
            </a:endParaRPr>
          </a:p>
          <a:p>
            <a:pPr indent="-295275" lvl="0" marL="736600" marR="279400" rtl="0" algn="l">
              <a:lnSpc>
                <a:spcPct val="142857"/>
              </a:lnSpc>
              <a:spcBef>
                <a:spcPts val="0"/>
              </a:spcBef>
              <a:spcAft>
                <a:spcPts val="0"/>
              </a:spcAft>
              <a:buClr>
                <a:schemeClr val="dk1"/>
              </a:buClr>
              <a:buSzPts val="1050"/>
              <a:buChar char="●"/>
            </a:pPr>
            <a:r>
              <a:rPr b="1" lang="en" sz="1050">
                <a:solidFill>
                  <a:schemeClr val="dk1"/>
                </a:solidFill>
                <a:highlight>
                  <a:srgbClr val="FFFFFF"/>
                </a:highlight>
              </a:rPr>
              <a:t>Month:</a:t>
            </a:r>
            <a:r>
              <a:rPr lang="en" sz="1050">
                <a:solidFill>
                  <a:schemeClr val="dk1"/>
                </a:solidFill>
                <a:highlight>
                  <a:srgbClr val="FFFFFF"/>
                </a:highlight>
              </a:rPr>
              <a:t> Month does not appear to have a very significant effect. There are months with very high success rates, but those are often months that also have very low relative counts. It would be interesting to know if those are follow-ups in the later months, or return customers or warm leads in the early months. Overall it appears that the majority of the campaign occured between May and August</a:t>
            </a:r>
            <a:endParaRPr sz="1050">
              <a:solidFill>
                <a:schemeClr val="dk1"/>
              </a:solidFill>
              <a:highlight>
                <a:srgbClr val="FFFFFF"/>
              </a:highlight>
            </a:endParaRPr>
          </a:p>
          <a:p>
            <a:pPr indent="-295275" lvl="0" marL="736600" marR="279400" rtl="0" algn="l">
              <a:lnSpc>
                <a:spcPct val="142857"/>
              </a:lnSpc>
              <a:spcBef>
                <a:spcPts val="0"/>
              </a:spcBef>
              <a:spcAft>
                <a:spcPts val="0"/>
              </a:spcAft>
              <a:buClr>
                <a:schemeClr val="dk1"/>
              </a:buClr>
              <a:buSzPts val="1050"/>
              <a:buChar char="●"/>
            </a:pPr>
            <a:r>
              <a:rPr b="1" lang="en" sz="1050">
                <a:solidFill>
                  <a:schemeClr val="dk1"/>
                </a:solidFill>
                <a:highlight>
                  <a:srgbClr val="FFFFFF"/>
                </a:highlight>
              </a:rPr>
              <a:t>Day of week:</a:t>
            </a:r>
            <a:r>
              <a:rPr lang="en" sz="1050">
                <a:solidFill>
                  <a:schemeClr val="dk1"/>
                </a:solidFill>
                <a:highlight>
                  <a:srgbClr val="FFFFFF"/>
                </a:highlight>
              </a:rPr>
              <a:t> Day of week does not seem to have a large amount of significance, but the middle days do appear to be slightly more successful than Monday and Friday.</a:t>
            </a:r>
            <a:endParaRPr sz="1050">
              <a:solidFill>
                <a:schemeClr val="dk1"/>
              </a:solidFill>
              <a:highlight>
                <a:srgbClr val="FFFFFF"/>
              </a:highlight>
            </a:endParaRPr>
          </a:p>
          <a:p>
            <a:pPr indent="-295275" lvl="0" marL="736600" marR="279400" rtl="0" algn="l">
              <a:lnSpc>
                <a:spcPct val="142857"/>
              </a:lnSpc>
              <a:spcBef>
                <a:spcPts val="0"/>
              </a:spcBef>
              <a:spcAft>
                <a:spcPts val="0"/>
              </a:spcAft>
              <a:buClr>
                <a:schemeClr val="dk1"/>
              </a:buClr>
              <a:buSzPts val="1050"/>
              <a:buChar char="●"/>
            </a:pPr>
            <a:r>
              <a:rPr b="1" lang="en" sz="1050">
                <a:solidFill>
                  <a:schemeClr val="dk1"/>
                </a:solidFill>
                <a:highlight>
                  <a:srgbClr val="FFFFFF"/>
                </a:highlight>
              </a:rPr>
              <a:t>Poutcome:</a:t>
            </a:r>
            <a:r>
              <a:rPr lang="en" sz="1050">
                <a:solidFill>
                  <a:schemeClr val="dk1"/>
                </a:solidFill>
                <a:highlight>
                  <a:srgbClr val="FFFFFF"/>
                </a:highlight>
              </a:rPr>
              <a:t> The outcome of the previous marketing campaign does appear to have an effect. Even though it is a very small number, prior success seems to suggest later success. And, those that were contacted and failed also are more successful, indicating that returning to previous targets may have value.</a:t>
            </a:r>
            <a:endParaRPr sz="1050">
              <a:solidFill>
                <a:schemeClr val="dk1"/>
              </a:solidFill>
              <a:highlight>
                <a:srgbClr val="FFFFFF"/>
              </a:highlight>
            </a:endParaRPr>
          </a:p>
          <a:p>
            <a:pPr indent="-295275" lvl="0" marL="736600" marR="279400" rtl="0" algn="l">
              <a:lnSpc>
                <a:spcPct val="142857"/>
              </a:lnSpc>
              <a:spcBef>
                <a:spcPts val="0"/>
              </a:spcBef>
              <a:spcAft>
                <a:spcPts val="0"/>
              </a:spcAft>
              <a:buClr>
                <a:schemeClr val="dk1"/>
              </a:buClr>
              <a:buSzPts val="1050"/>
              <a:buChar char="●"/>
            </a:pPr>
            <a:r>
              <a:rPr b="1" lang="en" sz="1050">
                <a:solidFill>
                  <a:schemeClr val="dk1"/>
                </a:solidFill>
                <a:highlight>
                  <a:srgbClr val="FFFFFF"/>
                </a:highlight>
              </a:rPr>
              <a:t>Pcontacted:</a:t>
            </a:r>
            <a:r>
              <a:rPr lang="en" sz="1050">
                <a:solidFill>
                  <a:schemeClr val="dk1"/>
                </a:solidFill>
                <a:highlight>
                  <a:srgbClr val="FFFFFF"/>
                </a:highlight>
              </a:rPr>
              <a:t> Those that had been previously contacted in the campaign ended up signing up at a rate of 60%, that is very high, even though the overall count of these individuals is small. This variable is tough to interpret because intuitively it makes sense that customers that have been contacted before are more likely to have signed up than those called for the first time simply because they have been given more opportunities to say "yes". There are a number of reasons these people may have been called more that once that do not suggest a greater amount of calls necessarily results in greater customer conversion, but it also suggest that customers that are leaning yes may be more likely converted with persistence.</a:t>
            </a:r>
            <a:endParaRPr sz="1050">
              <a:solidFill>
                <a:schemeClr val="dk1"/>
              </a:solidFill>
              <a:highlight>
                <a:srgbClr val="FFFFFF"/>
              </a:highlight>
            </a:endParaRPr>
          </a:p>
          <a:p>
            <a:pPr indent="0" lvl="0" marL="0" rtl="0" algn="just">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Variables to keep an eye on are: </a:t>
            </a:r>
            <a:r>
              <a:rPr b="1" lang="en" sz="1050">
                <a:solidFill>
                  <a:schemeClr val="dk1"/>
                </a:solidFill>
                <a:highlight>
                  <a:srgbClr val="FFFFFF"/>
                </a:highlight>
              </a:rPr>
              <a:t>Pcontacted, job_student, job_retired, marital_single, contact_cellular</a:t>
            </a:r>
            <a:endParaRPr b="1" sz="1050">
              <a:solidFill>
                <a:schemeClr val="dk1"/>
              </a:solidFill>
              <a:highlight>
                <a:srgbClr val="FFFFFF"/>
              </a:highlight>
            </a:endParaRPr>
          </a:p>
          <a:p>
            <a:pPr indent="0" lvl="0" marL="0" rtl="0" algn="just">
              <a:lnSpc>
                <a:spcPct val="115000"/>
              </a:lnSpc>
              <a:spcBef>
                <a:spcPts val="110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a57a8af9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a57a8af9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b7ba09b8c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b7ba09b8c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736600" marR="279400" rtl="0" algn="l">
              <a:lnSpc>
                <a:spcPct val="142857"/>
              </a:lnSpc>
              <a:spcBef>
                <a:spcPts val="0"/>
              </a:spcBef>
              <a:spcAft>
                <a:spcPts val="0"/>
              </a:spcAft>
              <a:buClr>
                <a:srgbClr val="1A9988"/>
              </a:buClr>
              <a:buSzPts val="1050"/>
              <a:buChar char="●"/>
            </a:pPr>
            <a:r>
              <a:rPr b="1" lang="en" sz="1050">
                <a:solidFill>
                  <a:srgbClr val="1A9988"/>
                </a:solidFill>
                <a:highlight>
                  <a:schemeClr val="lt1"/>
                </a:highlight>
              </a:rPr>
              <a:t>Education:</a:t>
            </a:r>
            <a:r>
              <a:rPr lang="en" sz="1050">
                <a:solidFill>
                  <a:srgbClr val="1A9988"/>
                </a:solidFill>
                <a:highlight>
                  <a:schemeClr val="lt1"/>
                </a:highlight>
              </a:rPr>
              <a:t> Success seems a little more evenly distributed here. It appears high among the illiterate, but they represent a very number of the total count. University educated individuals seem to respond well, and they are the largest group in the data. This may be a good predictor.</a:t>
            </a:r>
            <a:endParaRPr sz="1050">
              <a:solidFill>
                <a:srgbClr val="1A9988"/>
              </a:solidFill>
              <a:highlight>
                <a:schemeClr val="lt1"/>
              </a:highlight>
            </a:endParaRPr>
          </a:p>
          <a:p>
            <a:pPr indent="-295275" lvl="0" marL="736600" marR="279400" rtl="0" algn="l">
              <a:lnSpc>
                <a:spcPct val="142857"/>
              </a:lnSpc>
              <a:spcBef>
                <a:spcPts val="0"/>
              </a:spcBef>
              <a:spcAft>
                <a:spcPts val="0"/>
              </a:spcAft>
              <a:buClr>
                <a:srgbClr val="1A9988"/>
              </a:buClr>
              <a:buSzPts val="1050"/>
              <a:buChar char="●"/>
            </a:pPr>
            <a:r>
              <a:rPr b="1" lang="en" sz="1050">
                <a:solidFill>
                  <a:srgbClr val="1A9988"/>
                </a:solidFill>
                <a:highlight>
                  <a:schemeClr val="lt1"/>
                </a:highlight>
              </a:rPr>
              <a:t>Default:</a:t>
            </a:r>
            <a:r>
              <a:rPr lang="en" sz="1050">
                <a:solidFill>
                  <a:srgbClr val="1A9988"/>
                </a:solidFill>
                <a:highlight>
                  <a:schemeClr val="lt1"/>
                </a:highlight>
              </a:rPr>
              <a:t> Those that have not defaulted on a loan are much more likely to successfully become customers than our unknowns, and at a slightly higher average (~12.5%) than the overall average (~10%)</a:t>
            </a:r>
            <a:endParaRPr sz="1050">
              <a:solidFill>
                <a:srgbClr val="1A9988"/>
              </a:solidFill>
              <a:highlight>
                <a:schemeClr val="lt1"/>
              </a:highlight>
            </a:endParaRPr>
          </a:p>
          <a:p>
            <a:pPr indent="-295275" lvl="0" marL="736600" marR="279400" rtl="0" algn="l">
              <a:lnSpc>
                <a:spcPct val="142857"/>
              </a:lnSpc>
              <a:spcBef>
                <a:spcPts val="0"/>
              </a:spcBef>
              <a:spcAft>
                <a:spcPts val="0"/>
              </a:spcAft>
              <a:buClr>
                <a:srgbClr val="1A9988"/>
              </a:buClr>
              <a:buSzPts val="1050"/>
              <a:buChar char="●"/>
            </a:pPr>
            <a:r>
              <a:rPr b="1" lang="en" sz="1050">
                <a:solidFill>
                  <a:srgbClr val="1A9988"/>
                </a:solidFill>
                <a:highlight>
                  <a:schemeClr val="lt1"/>
                </a:highlight>
              </a:rPr>
              <a:t>Housing:</a:t>
            </a:r>
            <a:r>
              <a:rPr lang="en" sz="1050">
                <a:solidFill>
                  <a:srgbClr val="1A9988"/>
                </a:solidFill>
                <a:highlight>
                  <a:schemeClr val="lt1"/>
                </a:highlight>
              </a:rPr>
              <a:t> Whether or not someone has a home loan does not appear to have much of a relationship with the success of the campaign.</a:t>
            </a:r>
            <a:endParaRPr sz="1050">
              <a:solidFill>
                <a:srgbClr val="1A9988"/>
              </a:solidFill>
              <a:highlight>
                <a:schemeClr val="lt1"/>
              </a:highlight>
            </a:endParaRPr>
          </a:p>
          <a:p>
            <a:pPr indent="-295275" lvl="0" marL="736600" marR="279400" rtl="0" algn="l">
              <a:lnSpc>
                <a:spcPct val="142857"/>
              </a:lnSpc>
              <a:spcBef>
                <a:spcPts val="0"/>
              </a:spcBef>
              <a:spcAft>
                <a:spcPts val="0"/>
              </a:spcAft>
              <a:buClr>
                <a:srgbClr val="1A9988"/>
              </a:buClr>
              <a:buSzPts val="1050"/>
              <a:buChar char="●"/>
            </a:pPr>
            <a:r>
              <a:rPr b="1" lang="en" sz="1050">
                <a:solidFill>
                  <a:srgbClr val="1A9988"/>
                </a:solidFill>
                <a:highlight>
                  <a:schemeClr val="lt1"/>
                </a:highlight>
              </a:rPr>
              <a:t>Loan:</a:t>
            </a:r>
            <a:r>
              <a:rPr lang="en" sz="1050">
                <a:solidFill>
                  <a:srgbClr val="1A9988"/>
                </a:solidFill>
                <a:highlight>
                  <a:schemeClr val="lt1"/>
                </a:highlight>
              </a:rPr>
              <a:t> Personal loans also do not appear to be much of a predictor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b7ba09b8c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b7ba09b8c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 Month does not appear to have a very significant effect. There are months with very high success rates, but those are often months that also have very low relative counts. It would be interesting to know if those are follow-ups in the later months, or return customers or warm leads in the early months. Overall it appears that the majority of the campaign occured between May and August</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The outcome of the previous marketing campaign does appear to have an effect. Even though it is a very small number, prior success seems to suggest later success. And, those that were contacted and failed also are more successful, indicating that returning to previous targets may have value.</a:t>
            </a:r>
            <a:endParaRPr sz="1050">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9.png"/><Relationship Id="rId6"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6.png"/><Relationship Id="rId5" Type="http://schemas.openxmlformats.org/officeDocument/2006/relationships/image" Target="../media/image22.png"/><Relationship Id="rId6"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hyperlink" Target="https://archive.ics.uci.edu/ml/datasets/bank+market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Portuguese Bank Marketing</a:t>
            </a:r>
            <a:endParaRPr>
              <a:solidFill>
                <a:schemeClr val="lt1"/>
              </a:solidFill>
              <a:latin typeface="Montserrat"/>
              <a:ea typeface="Montserrat"/>
              <a:cs typeface="Montserrat"/>
              <a:sym typeface="Montserrat"/>
            </a:endParaRPr>
          </a:p>
        </p:txBody>
      </p:sp>
      <p:sp>
        <p:nvSpPr>
          <p:cNvPr id="87" name="Google Shape;87;p13"/>
          <p:cNvSpPr txBox="1"/>
          <p:nvPr>
            <p:ph idx="1" type="subTitle"/>
          </p:nvPr>
        </p:nvSpPr>
        <p:spPr>
          <a:xfrm>
            <a:off x="729452" y="4298175"/>
            <a:ext cx="1631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By: Lisa Patel</a:t>
            </a:r>
            <a:endParaRPr>
              <a:solidFill>
                <a:schemeClr val="lt1"/>
              </a:solidFill>
            </a:endParaRPr>
          </a:p>
        </p:txBody>
      </p:sp>
      <p:sp>
        <p:nvSpPr>
          <p:cNvPr id="88" name="Google Shape;88;p13"/>
          <p:cNvSpPr txBox="1"/>
          <p:nvPr>
            <p:ph idx="1" type="subTitle"/>
          </p:nvPr>
        </p:nvSpPr>
        <p:spPr>
          <a:xfrm>
            <a:off x="6614550" y="4202475"/>
            <a:ext cx="1803000" cy="7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lang="en" sz="1400">
                <a:solidFill>
                  <a:schemeClr val="lt1"/>
                </a:solidFill>
              </a:rPr>
              <a:t>Thanks to Springboard  Mentor Dipanjan Sarkar  </a:t>
            </a:r>
            <a:endParaRPr sz="14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2"/>
          <p:cNvPicPr preferRelativeResize="0"/>
          <p:nvPr/>
        </p:nvPicPr>
        <p:blipFill>
          <a:blip r:embed="rId3">
            <a:alphaModFix/>
          </a:blip>
          <a:stretch>
            <a:fillRect/>
          </a:stretch>
        </p:blipFill>
        <p:spPr>
          <a:xfrm>
            <a:off x="152400" y="152400"/>
            <a:ext cx="8839199" cy="3340395"/>
          </a:xfrm>
          <a:prstGeom prst="rect">
            <a:avLst/>
          </a:prstGeom>
          <a:noFill/>
          <a:ln>
            <a:noFill/>
          </a:ln>
        </p:spPr>
      </p:pic>
      <p:sp>
        <p:nvSpPr>
          <p:cNvPr id="149" name="Google Shape;149;p22"/>
          <p:cNvSpPr txBox="1"/>
          <p:nvPr/>
        </p:nvSpPr>
        <p:spPr>
          <a:xfrm>
            <a:off x="717400" y="3552400"/>
            <a:ext cx="241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50" name="Google Shape;150;p22"/>
          <p:cNvPicPr preferRelativeResize="0"/>
          <p:nvPr/>
        </p:nvPicPr>
        <p:blipFill>
          <a:blip r:embed="rId4">
            <a:alphaModFix/>
          </a:blip>
          <a:stretch>
            <a:fillRect/>
          </a:stretch>
        </p:blipFill>
        <p:spPr>
          <a:xfrm>
            <a:off x="678375" y="3459150"/>
            <a:ext cx="5209851" cy="657625"/>
          </a:xfrm>
          <a:prstGeom prst="rect">
            <a:avLst/>
          </a:prstGeom>
          <a:noFill/>
          <a:ln>
            <a:noFill/>
          </a:ln>
        </p:spPr>
      </p:pic>
      <p:sp>
        <p:nvSpPr>
          <p:cNvPr id="151" name="Google Shape;151;p22"/>
          <p:cNvSpPr txBox="1"/>
          <p:nvPr/>
        </p:nvSpPr>
        <p:spPr>
          <a:xfrm>
            <a:off x="628600" y="3952600"/>
            <a:ext cx="3087600" cy="1246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50">
                <a:highlight>
                  <a:srgbClr val="FFFFFF"/>
                </a:highlight>
                <a:latin typeface="Lato"/>
                <a:ea typeface="Lato"/>
                <a:cs typeface="Lato"/>
                <a:sym typeface="Lato"/>
              </a:rPr>
              <a:t>Customers contacted via cellular phone appear to be much more likely to be successful prospects. Cellular customers were also contacted more, but not with too much imbalance</a:t>
            </a:r>
            <a:endParaRPr sz="1500">
              <a:latin typeface="Lato"/>
              <a:ea typeface="Lato"/>
              <a:cs typeface="Lato"/>
              <a:sym typeface="Lato"/>
            </a:endParaRPr>
          </a:p>
          <a:p>
            <a:pPr indent="0" lvl="0" marL="0" rtl="0" algn="ctr">
              <a:spcBef>
                <a:spcPts val="0"/>
              </a:spcBef>
              <a:spcAft>
                <a:spcPts val="0"/>
              </a:spcAft>
              <a:buNone/>
            </a:pPr>
            <a:r>
              <a:t/>
            </a:r>
            <a:endParaRPr sz="1150">
              <a:highlight>
                <a:srgbClr val="FFFFFF"/>
              </a:highlight>
              <a:latin typeface="Lato"/>
              <a:ea typeface="Lato"/>
              <a:cs typeface="Lato"/>
              <a:sym typeface="Lato"/>
            </a:endParaRPr>
          </a:p>
        </p:txBody>
      </p:sp>
      <p:sp>
        <p:nvSpPr>
          <p:cNvPr id="152" name="Google Shape;152;p22"/>
          <p:cNvSpPr txBox="1"/>
          <p:nvPr/>
        </p:nvSpPr>
        <p:spPr>
          <a:xfrm>
            <a:off x="6182850" y="3459138"/>
            <a:ext cx="2656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50">
                <a:highlight>
                  <a:srgbClr val="FFFFFF"/>
                </a:highlight>
                <a:latin typeface="Lato"/>
                <a:ea typeface="Lato"/>
                <a:cs typeface="Lato"/>
                <a:sym typeface="Lato"/>
              </a:rPr>
              <a:t>No significant effect for calls made on certain days</a:t>
            </a:r>
            <a:endParaRPr sz="1500">
              <a:latin typeface="Lato"/>
              <a:ea typeface="Lato"/>
              <a:cs typeface="Lato"/>
              <a:sym typeface="Lato"/>
            </a:endParaRPr>
          </a:p>
        </p:txBody>
      </p:sp>
      <p:sp>
        <p:nvSpPr>
          <p:cNvPr id="153" name="Google Shape;153;p22"/>
          <p:cNvSpPr txBox="1"/>
          <p:nvPr/>
        </p:nvSpPr>
        <p:spPr>
          <a:xfrm>
            <a:off x="4773975" y="3952600"/>
            <a:ext cx="2601000" cy="5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latin typeface="Lato"/>
              <a:ea typeface="Lato"/>
              <a:cs typeface="Lato"/>
              <a:sym typeface="Lato"/>
            </a:endParaRPr>
          </a:p>
          <a:p>
            <a:pPr indent="0" lvl="0" marL="0" rtl="0" algn="ctr">
              <a:spcBef>
                <a:spcPts val="0"/>
              </a:spcBef>
              <a:spcAft>
                <a:spcPts val="0"/>
              </a:spcAft>
              <a:buNone/>
            </a:pPr>
            <a:r>
              <a:t/>
            </a:r>
            <a:endParaRPr sz="1150">
              <a:highlight>
                <a:schemeClr val="lt1"/>
              </a:highlight>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56775" y="35250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 &amp; Modeling</a:t>
            </a:r>
            <a:endParaRPr/>
          </a:p>
        </p:txBody>
      </p:sp>
      <p:sp>
        <p:nvSpPr>
          <p:cNvPr id="159" name="Google Shape;159;p23"/>
          <p:cNvSpPr txBox="1"/>
          <p:nvPr/>
        </p:nvSpPr>
        <p:spPr>
          <a:xfrm>
            <a:off x="756775" y="1393450"/>
            <a:ext cx="6837600" cy="3133200"/>
          </a:xfrm>
          <a:prstGeom prst="rect">
            <a:avLst/>
          </a:prstGeom>
          <a:noFill/>
          <a:ln>
            <a:noFill/>
          </a:ln>
        </p:spPr>
        <p:txBody>
          <a:bodyPr anchorCtr="0" anchor="t" bIns="91425" lIns="91425" spcFirstLastPara="1" rIns="91425" wrap="square" tIns="91425">
            <a:spAutoFit/>
          </a:bodyPr>
          <a:lstStyle/>
          <a:p>
            <a:pPr indent="-307975" lvl="0" marL="736600" marR="279400" rtl="0" algn="l">
              <a:lnSpc>
                <a:spcPct val="142857"/>
              </a:lnSpc>
              <a:spcBef>
                <a:spcPts val="2200"/>
              </a:spcBef>
              <a:spcAft>
                <a:spcPts val="0"/>
              </a:spcAft>
              <a:buClr>
                <a:schemeClr val="lt1"/>
              </a:buClr>
              <a:buSzPts val="1250"/>
              <a:buChar char="●"/>
            </a:pPr>
            <a:r>
              <a:rPr b="1" lang="en" sz="1250">
                <a:solidFill>
                  <a:schemeClr val="lt1"/>
                </a:solidFill>
                <a:highlight>
                  <a:schemeClr val="dk1"/>
                </a:highlight>
                <a:latin typeface="Lato"/>
                <a:ea typeface="Lato"/>
                <a:cs typeface="Lato"/>
                <a:sym typeface="Lato"/>
              </a:rPr>
              <a:t>Get dummies:</a:t>
            </a:r>
            <a:r>
              <a:rPr lang="en" sz="1250">
                <a:solidFill>
                  <a:schemeClr val="lt1"/>
                </a:solidFill>
                <a:highlight>
                  <a:schemeClr val="dk1"/>
                </a:highlight>
                <a:latin typeface="Lato"/>
                <a:ea typeface="Lato"/>
                <a:cs typeface="Lato"/>
                <a:sym typeface="Lato"/>
              </a:rPr>
              <a:t> ML models largely cannot read text strings, so we will transform our categorical variables into series of 0's and 1's with one-hot encoding</a:t>
            </a:r>
            <a:endParaRPr sz="1250">
              <a:solidFill>
                <a:schemeClr val="lt1"/>
              </a:solidFill>
              <a:highlight>
                <a:schemeClr val="dk1"/>
              </a:highlight>
              <a:latin typeface="Lato"/>
              <a:ea typeface="Lato"/>
              <a:cs typeface="Lato"/>
              <a:sym typeface="Lato"/>
            </a:endParaRPr>
          </a:p>
          <a:p>
            <a:pPr indent="-307975" lvl="0" marL="736600" marR="279400" rtl="0" algn="l">
              <a:lnSpc>
                <a:spcPct val="142857"/>
              </a:lnSpc>
              <a:spcBef>
                <a:spcPts val="0"/>
              </a:spcBef>
              <a:spcAft>
                <a:spcPts val="0"/>
              </a:spcAft>
              <a:buClr>
                <a:schemeClr val="lt1"/>
              </a:buClr>
              <a:buSzPts val="1250"/>
              <a:buChar char="●"/>
            </a:pPr>
            <a:r>
              <a:rPr b="1" lang="en" sz="1250">
                <a:solidFill>
                  <a:schemeClr val="lt1"/>
                </a:solidFill>
                <a:highlight>
                  <a:schemeClr val="dk1"/>
                </a:highlight>
                <a:latin typeface="Lato"/>
                <a:ea typeface="Lato"/>
                <a:cs typeface="Lato"/>
                <a:sym typeface="Lato"/>
              </a:rPr>
              <a:t>Scale data:</a:t>
            </a:r>
            <a:r>
              <a:rPr lang="en" sz="1250">
                <a:solidFill>
                  <a:schemeClr val="lt1"/>
                </a:solidFill>
                <a:highlight>
                  <a:schemeClr val="dk1"/>
                </a:highlight>
                <a:latin typeface="Lato"/>
                <a:ea typeface="Lato"/>
                <a:cs typeface="Lato"/>
                <a:sym typeface="Lato"/>
              </a:rPr>
              <a:t> transform the variable so that they have a similar scale (StandardScaler)</a:t>
            </a:r>
            <a:endParaRPr sz="1250">
              <a:solidFill>
                <a:schemeClr val="lt1"/>
              </a:solidFill>
              <a:highlight>
                <a:schemeClr val="dk1"/>
              </a:highlight>
              <a:latin typeface="Lato"/>
              <a:ea typeface="Lato"/>
              <a:cs typeface="Lato"/>
              <a:sym typeface="Lato"/>
            </a:endParaRPr>
          </a:p>
          <a:p>
            <a:pPr indent="-307975" lvl="0" marL="736600" marR="279400" rtl="0" algn="l">
              <a:lnSpc>
                <a:spcPct val="142857"/>
              </a:lnSpc>
              <a:spcBef>
                <a:spcPts val="0"/>
              </a:spcBef>
              <a:spcAft>
                <a:spcPts val="0"/>
              </a:spcAft>
              <a:buClr>
                <a:schemeClr val="lt1"/>
              </a:buClr>
              <a:buSzPts val="1250"/>
              <a:buChar char="●"/>
            </a:pPr>
            <a:r>
              <a:rPr b="1" lang="en" sz="1250">
                <a:solidFill>
                  <a:schemeClr val="lt1"/>
                </a:solidFill>
                <a:highlight>
                  <a:schemeClr val="dk1"/>
                </a:highlight>
                <a:latin typeface="Lato"/>
                <a:ea typeface="Lato"/>
                <a:cs typeface="Lato"/>
                <a:sym typeface="Lato"/>
              </a:rPr>
              <a:t>Train-test split:</a:t>
            </a:r>
            <a:r>
              <a:rPr lang="en" sz="1250">
                <a:solidFill>
                  <a:schemeClr val="lt1"/>
                </a:solidFill>
                <a:highlight>
                  <a:schemeClr val="dk1"/>
                </a:highlight>
                <a:latin typeface="Lato"/>
                <a:ea typeface="Lato"/>
                <a:cs typeface="Lato"/>
                <a:sym typeface="Lato"/>
              </a:rPr>
              <a:t> Split our data up into our training and test sets (70/30 split)</a:t>
            </a:r>
            <a:endParaRPr sz="1250">
              <a:solidFill>
                <a:schemeClr val="lt1"/>
              </a:solidFill>
              <a:highlight>
                <a:schemeClr val="dk1"/>
              </a:highlight>
              <a:latin typeface="Lato"/>
              <a:ea typeface="Lato"/>
              <a:cs typeface="Lato"/>
              <a:sym typeface="Lato"/>
            </a:endParaRPr>
          </a:p>
          <a:p>
            <a:pPr indent="-307975" lvl="0" marL="736600" marR="279400" rtl="0" algn="l">
              <a:lnSpc>
                <a:spcPct val="142857"/>
              </a:lnSpc>
              <a:spcBef>
                <a:spcPts val="0"/>
              </a:spcBef>
              <a:spcAft>
                <a:spcPts val="0"/>
              </a:spcAft>
              <a:buClr>
                <a:schemeClr val="lt1"/>
              </a:buClr>
              <a:buSzPts val="1250"/>
              <a:buFont typeface="Lato"/>
              <a:buChar char="●"/>
            </a:pPr>
            <a:r>
              <a:rPr b="1" lang="en" sz="1250">
                <a:solidFill>
                  <a:schemeClr val="lt1"/>
                </a:solidFill>
                <a:highlight>
                  <a:schemeClr val="dk1"/>
                </a:highlight>
                <a:latin typeface="Lato"/>
                <a:ea typeface="Lato"/>
                <a:cs typeface="Lato"/>
                <a:sym typeface="Lato"/>
              </a:rPr>
              <a:t>Run  Models and hyper-parameterize: </a:t>
            </a:r>
            <a:r>
              <a:rPr lang="en" sz="1250">
                <a:solidFill>
                  <a:schemeClr val="lt1"/>
                </a:solidFill>
                <a:highlight>
                  <a:schemeClr val="dk1"/>
                </a:highlight>
                <a:latin typeface="Lato"/>
                <a:ea typeface="Lato"/>
                <a:cs typeface="Lato"/>
                <a:sym typeface="Lato"/>
              </a:rPr>
              <a:t>Logistic Regression, Decision Tree, Random Forest </a:t>
            </a:r>
            <a:endParaRPr sz="1250">
              <a:solidFill>
                <a:schemeClr val="lt1"/>
              </a:solidFill>
              <a:highlight>
                <a:schemeClr val="dk1"/>
              </a:highlight>
              <a:latin typeface="Lato"/>
              <a:ea typeface="Lato"/>
              <a:cs typeface="Lato"/>
              <a:sym typeface="Lato"/>
            </a:endParaRPr>
          </a:p>
          <a:p>
            <a:pPr indent="-307975" lvl="0" marL="736600" marR="279400" rtl="0" algn="l">
              <a:lnSpc>
                <a:spcPct val="142857"/>
              </a:lnSpc>
              <a:spcBef>
                <a:spcPts val="0"/>
              </a:spcBef>
              <a:spcAft>
                <a:spcPts val="0"/>
              </a:spcAft>
              <a:buClr>
                <a:schemeClr val="lt1"/>
              </a:buClr>
              <a:buSzPts val="1250"/>
              <a:buChar char="●"/>
            </a:pPr>
            <a:r>
              <a:rPr b="1" lang="en" sz="1250">
                <a:solidFill>
                  <a:schemeClr val="lt1"/>
                </a:solidFill>
                <a:highlight>
                  <a:schemeClr val="dk1"/>
                </a:highlight>
                <a:latin typeface="Lato"/>
                <a:ea typeface="Lato"/>
                <a:cs typeface="Lato"/>
                <a:sym typeface="Lato"/>
              </a:rPr>
              <a:t>Deal with class imbalance:</a:t>
            </a:r>
            <a:r>
              <a:rPr lang="en" sz="1250">
                <a:solidFill>
                  <a:schemeClr val="lt1"/>
                </a:solidFill>
                <a:highlight>
                  <a:schemeClr val="dk1"/>
                </a:highlight>
                <a:latin typeface="Lato"/>
                <a:ea typeface="Lato"/>
                <a:cs typeface="Lato"/>
                <a:sym typeface="Lato"/>
              </a:rPr>
              <a:t> apply SMOTE in order to try to adjust for the imbalance in our label data and rerun models</a:t>
            </a:r>
            <a:endParaRPr sz="1250">
              <a:solidFill>
                <a:schemeClr val="lt1"/>
              </a:solidFill>
              <a:highlight>
                <a:schemeClr val="dk1"/>
              </a:highlight>
              <a:latin typeface="Lato"/>
              <a:ea typeface="Lato"/>
              <a:cs typeface="Lato"/>
              <a:sym typeface="Lato"/>
            </a:endParaRPr>
          </a:p>
          <a:p>
            <a:pPr indent="0" lvl="0" marL="457200" marR="279400" rtl="0" algn="l">
              <a:lnSpc>
                <a:spcPct val="142857"/>
              </a:lnSpc>
              <a:spcBef>
                <a:spcPts val="2200"/>
              </a:spcBef>
              <a:spcAft>
                <a:spcPts val="0"/>
              </a:spcAft>
              <a:buNone/>
            </a:pPr>
            <a:r>
              <a:t/>
            </a:r>
            <a:endParaRPr sz="1250">
              <a:solidFill>
                <a:schemeClr val="lt1"/>
              </a:solidFill>
              <a:highlight>
                <a:schemeClr val="dk1"/>
              </a:highlight>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727800" y="5790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 Notes</a:t>
            </a:r>
            <a:endParaRPr/>
          </a:p>
        </p:txBody>
      </p:sp>
      <p:sp>
        <p:nvSpPr>
          <p:cNvPr id="165" name="Google Shape;165;p24"/>
          <p:cNvSpPr txBox="1"/>
          <p:nvPr>
            <p:ph idx="1" type="body"/>
          </p:nvPr>
        </p:nvSpPr>
        <p:spPr>
          <a:xfrm>
            <a:off x="727800" y="1474950"/>
            <a:ext cx="3774300" cy="3234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b="1" lang="en" sz="1035">
                <a:solidFill>
                  <a:srgbClr val="000000"/>
                </a:solidFill>
                <a:highlight>
                  <a:srgbClr val="FFFFFF"/>
                </a:highlight>
              </a:rPr>
              <a:t>Precision:</a:t>
            </a:r>
            <a:r>
              <a:rPr lang="en" sz="1035">
                <a:solidFill>
                  <a:srgbClr val="000000"/>
                </a:solidFill>
                <a:highlight>
                  <a:srgbClr val="FFFFFF"/>
                </a:highlight>
              </a:rPr>
              <a:t> Refers to how accurate the model is at predicting positive cases correctly - True Positive / (True Positive + False Positive)</a:t>
            </a:r>
            <a:endParaRPr sz="1035">
              <a:solidFill>
                <a:srgbClr val="000000"/>
              </a:solidFill>
              <a:highlight>
                <a:srgbClr val="FFFFFF"/>
              </a:highlight>
            </a:endParaRPr>
          </a:p>
          <a:p>
            <a:pPr indent="-287972" lvl="0" marL="457200" rtl="0" algn="l">
              <a:lnSpc>
                <a:spcPct val="105000"/>
              </a:lnSpc>
              <a:spcBef>
                <a:spcPts val="1100"/>
              </a:spcBef>
              <a:spcAft>
                <a:spcPts val="0"/>
              </a:spcAft>
              <a:buClr>
                <a:srgbClr val="000000"/>
              </a:buClr>
              <a:buSzPts val="935"/>
              <a:buFont typeface="Arial"/>
              <a:buChar char="●"/>
            </a:pPr>
            <a:r>
              <a:rPr lang="en" sz="935">
                <a:solidFill>
                  <a:srgbClr val="000000"/>
                </a:solidFill>
                <a:highlight>
                  <a:srgbClr val="FFFFFF"/>
                </a:highlight>
              </a:rPr>
              <a:t>Precision is a good metric to use when the </a:t>
            </a:r>
            <a:r>
              <a:rPr b="1" lang="en" sz="935">
                <a:solidFill>
                  <a:srgbClr val="000000"/>
                </a:solidFill>
                <a:highlight>
                  <a:srgbClr val="FFFFFF"/>
                </a:highlight>
              </a:rPr>
              <a:t>costs of false positives are high</a:t>
            </a:r>
            <a:r>
              <a:rPr lang="en" sz="935">
                <a:solidFill>
                  <a:srgbClr val="000000"/>
                </a:solidFill>
                <a:highlight>
                  <a:srgbClr val="FFFFFF"/>
                </a:highlight>
              </a:rPr>
              <a:t>. Example: Evidence that suggests a person is guilty of a crime (like DNA matching). </a:t>
            </a:r>
            <a:endParaRPr sz="935">
              <a:solidFill>
                <a:srgbClr val="000000"/>
              </a:solidFill>
              <a:highlight>
                <a:srgbClr val="FFFFFF"/>
              </a:highlight>
            </a:endParaRPr>
          </a:p>
          <a:p>
            <a:pPr indent="0" lvl="0" marL="0" rtl="0" algn="l">
              <a:lnSpc>
                <a:spcPct val="105000"/>
              </a:lnSpc>
              <a:spcBef>
                <a:spcPts val="1100"/>
              </a:spcBef>
              <a:spcAft>
                <a:spcPts val="0"/>
              </a:spcAft>
              <a:buSzPts val="770"/>
              <a:buNone/>
            </a:pPr>
            <a:r>
              <a:rPr b="1" lang="en" sz="1035">
                <a:solidFill>
                  <a:srgbClr val="000000"/>
                </a:solidFill>
                <a:highlight>
                  <a:srgbClr val="FFFFFF"/>
                </a:highlight>
              </a:rPr>
              <a:t>Recall:</a:t>
            </a:r>
            <a:r>
              <a:rPr lang="en" sz="1035">
                <a:solidFill>
                  <a:srgbClr val="000000"/>
                </a:solidFill>
                <a:highlight>
                  <a:srgbClr val="FFFFFF"/>
                </a:highlight>
              </a:rPr>
              <a:t> Refers to how many actual positives the model captures by labeling it correctly - True Positive / (True Positive + False Negative)</a:t>
            </a:r>
            <a:endParaRPr sz="1035">
              <a:solidFill>
                <a:srgbClr val="000000"/>
              </a:solidFill>
              <a:highlight>
                <a:srgbClr val="FFFFFF"/>
              </a:highlight>
            </a:endParaRPr>
          </a:p>
          <a:p>
            <a:pPr indent="-287972" lvl="0" marL="457200" rtl="0" algn="l">
              <a:lnSpc>
                <a:spcPct val="105000"/>
              </a:lnSpc>
              <a:spcBef>
                <a:spcPts val="1100"/>
              </a:spcBef>
              <a:spcAft>
                <a:spcPts val="0"/>
              </a:spcAft>
              <a:buClr>
                <a:srgbClr val="000000"/>
              </a:buClr>
              <a:buSzPts val="935"/>
              <a:buFont typeface="Arial"/>
              <a:buChar char="●"/>
            </a:pPr>
            <a:r>
              <a:rPr lang="en" sz="935">
                <a:solidFill>
                  <a:srgbClr val="000000"/>
                </a:solidFill>
                <a:highlight>
                  <a:srgbClr val="FFFFFF"/>
                </a:highlight>
              </a:rPr>
              <a:t>Recall is a good metric to use when the </a:t>
            </a:r>
            <a:r>
              <a:rPr b="1" lang="en" sz="935">
                <a:solidFill>
                  <a:srgbClr val="000000"/>
                </a:solidFill>
                <a:highlight>
                  <a:srgbClr val="FFFFFF"/>
                </a:highlight>
              </a:rPr>
              <a:t>costs of false negatives are high</a:t>
            </a:r>
            <a:r>
              <a:rPr lang="en" sz="935">
                <a:solidFill>
                  <a:srgbClr val="000000"/>
                </a:solidFill>
                <a:highlight>
                  <a:srgbClr val="FFFFFF"/>
                </a:highlight>
              </a:rPr>
              <a:t>. Example: Detecting fraud or serious illnesses - either example can have a serious effect for an organization that fails to detect fraud early enough,or for a patient that needs care or could potentially be contagious</a:t>
            </a:r>
            <a:endParaRPr sz="935">
              <a:solidFill>
                <a:srgbClr val="000000"/>
              </a:solidFill>
              <a:highlight>
                <a:srgbClr val="FFFFFF"/>
              </a:highlight>
            </a:endParaRPr>
          </a:p>
          <a:p>
            <a:pPr indent="0" lvl="0" marL="0" rtl="0" algn="l">
              <a:lnSpc>
                <a:spcPct val="105000"/>
              </a:lnSpc>
              <a:spcBef>
                <a:spcPts val="1100"/>
              </a:spcBef>
              <a:spcAft>
                <a:spcPts val="0"/>
              </a:spcAft>
              <a:buNone/>
            </a:pPr>
            <a:r>
              <a:rPr b="1" lang="en" sz="1035">
                <a:solidFill>
                  <a:srgbClr val="000000"/>
                </a:solidFill>
                <a:highlight>
                  <a:srgbClr val="FFFFFF"/>
                </a:highlight>
              </a:rPr>
              <a:t>F1 score</a:t>
            </a:r>
            <a:r>
              <a:rPr lang="en" sz="1035">
                <a:solidFill>
                  <a:srgbClr val="000000"/>
                </a:solidFill>
                <a:highlight>
                  <a:srgbClr val="FFFFFF"/>
                </a:highlight>
              </a:rPr>
              <a:t>: A balanced metric that combines precision and recall</a:t>
            </a:r>
            <a:endParaRPr sz="1035">
              <a:solidFill>
                <a:srgbClr val="000000"/>
              </a:solidFill>
              <a:highlight>
                <a:srgbClr val="FFFFFF"/>
              </a:highlight>
            </a:endParaRPr>
          </a:p>
          <a:p>
            <a:pPr indent="0" lvl="0" marL="0" rtl="0" algn="l">
              <a:lnSpc>
                <a:spcPct val="105000"/>
              </a:lnSpc>
              <a:spcBef>
                <a:spcPts val="1100"/>
              </a:spcBef>
              <a:spcAft>
                <a:spcPts val="0"/>
              </a:spcAft>
              <a:buNone/>
            </a:pPr>
            <a:r>
              <a:t/>
            </a:r>
            <a:endParaRPr sz="935">
              <a:solidFill>
                <a:srgbClr val="000000"/>
              </a:solidFill>
              <a:highlight>
                <a:srgbClr val="FFFFFF"/>
              </a:highlight>
            </a:endParaRPr>
          </a:p>
          <a:p>
            <a:pPr indent="0" lvl="0" marL="0" rtl="0" algn="l">
              <a:lnSpc>
                <a:spcPct val="105000"/>
              </a:lnSpc>
              <a:spcBef>
                <a:spcPts val="1100"/>
              </a:spcBef>
              <a:spcAft>
                <a:spcPts val="1200"/>
              </a:spcAft>
              <a:buSzPts val="770"/>
              <a:buNone/>
            </a:pPr>
            <a:r>
              <a:t/>
            </a:r>
            <a:endParaRPr sz="1110"/>
          </a:p>
        </p:txBody>
      </p:sp>
      <p:sp>
        <p:nvSpPr>
          <p:cNvPr id="166" name="Google Shape;166;p24"/>
          <p:cNvSpPr txBox="1"/>
          <p:nvPr>
            <p:ph idx="2" type="body"/>
          </p:nvPr>
        </p:nvSpPr>
        <p:spPr>
          <a:xfrm>
            <a:off x="4704675" y="1474950"/>
            <a:ext cx="3774300" cy="2834400"/>
          </a:xfrm>
          <a:prstGeom prst="rect">
            <a:avLst/>
          </a:prstGeom>
        </p:spPr>
        <p:txBody>
          <a:bodyPr anchorCtr="0" anchor="t" bIns="91425" lIns="91425" spcFirstLastPara="1" rIns="91425" wrap="square" tIns="91425">
            <a:noAutofit/>
          </a:bodyPr>
          <a:lstStyle/>
          <a:p>
            <a:pPr indent="-296624" lvl="0" marL="457200" rtl="0" algn="l">
              <a:lnSpc>
                <a:spcPct val="95000"/>
              </a:lnSpc>
              <a:spcBef>
                <a:spcPts val="1100"/>
              </a:spcBef>
              <a:spcAft>
                <a:spcPts val="0"/>
              </a:spcAft>
              <a:buClr>
                <a:srgbClr val="000000"/>
              </a:buClr>
              <a:buSzPts val="1071"/>
              <a:buFont typeface="Arial"/>
              <a:buChar char="●"/>
            </a:pPr>
            <a:r>
              <a:rPr b="1" lang="en" sz="1071">
                <a:solidFill>
                  <a:srgbClr val="000000"/>
                </a:solidFill>
                <a:highlight>
                  <a:srgbClr val="FFFFFF"/>
                </a:highlight>
              </a:rPr>
              <a:t>Cost of a False Positive</a:t>
            </a:r>
            <a:r>
              <a:rPr lang="en" sz="1071">
                <a:solidFill>
                  <a:srgbClr val="000000"/>
                </a:solidFill>
                <a:highlight>
                  <a:srgbClr val="FFFFFF"/>
                </a:highlight>
              </a:rPr>
              <a:t> (we predict a customer will subscribe but they will not)?</a:t>
            </a:r>
            <a:endParaRPr sz="1071">
              <a:solidFill>
                <a:srgbClr val="000000"/>
              </a:solidFill>
              <a:highlight>
                <a:srgbClr val="FFFFFF"/>
              </a:highlight>
            </a:endParaRPr>
          </a:p>
          <a:p>
            <a:pPr indent="-296624" lvl="1" marL="914400" rtl="0" algn="l">
              <a:lnSpc>
                <a:spcPct val="95000"/>
              </a:lnSpc>
              <a:spcBef>
                <a:spcPts val="0"/>
              </a:spcBef>
              <a:spcAft>
                <a:spcPts val="0"/>
              </a:spcAft>
              <a:buClr>
                <a:srgbClr val="000000"/>
              </a:buClr>
              <a:buSzPts val="1071"/>
              <a:buFont typeface="Lato"/>
              <a:buChar char="○"/>
            </a:pPr>
            <a:r>
              <a:rPr lang="en" sz="1071">
                <a:solidFill>
                  <a:srgbClr val="000000"/>
                </a:solidFill>
                <a:highlight>
                  <a:srgbClr val="FFFFFF"/>
                </a:highlight>
              </a:rPr>
              <a:t>We unnecessarily target them for more marketing - costing time and resources</a:t>
            </a:r>
            <a:endParaRPr sz="1071">
              <a:solidFill>
                <a:srgbClr val="000000"/>
              </a:solidFill>
              <a:highlight>
                <a:srgbClr val="FFFFFF"/>
              </a:highlight>
            </a:endParaRPr>
          </a:p>
          <a:p>
            <a:pPr indent="-296624" lvl="1" marL="914400" rtl="0" algn="l">
              <a:lnSpc>
                <a:spcPct val="95000"/>
              </a:lnSpc>
              <a:spcBef>
                <a:spcPts val="0"/>
              </a:spcBef>
              <a:spcAft>
                <a:spcPts val="0"/>
              </a:spcAft>
              <a:buClr>
                <a:srgbClr val="000000"/>
              </a:buClr>
              <a:buSzPts val="1071"/>
              <a:buFont typeface="Lato"/>
              <a:buChar char="○"/>
            </a:pPr>
            <a:r>
              <a:rPr lang="en" sz="1071">
                <a:solidFill>
                  <a:srgbClr val="000000"/>
                </a:solidFill>
                <a:highlight>
                  <a:srgbClr val="FFFFFF"/>
                </a:highlight>
              </a:rPr>
              <a:t>We potentially annoy them by contacting them too much and turn them off from future campaigns</a:t>
            </a:r>
            <a:endParaRPr sz="1071">
              <a:solidFill>
                <a:srgbClr val="000000"/>
              </a:solidFill>
              <a:highlight>
                <a:srgbClr val="FFFFFF"/>
              </a:highlight>
            </a:endParaRPr>
          </a:p>
          <a:p>
            <a:pPr indent="0" lvl="0" marL="914400" rtl="0" algn="l">
              <a:lnSpc>
                <a:spcPct val="95000"/>
              </a:lnSpc>
              <a:spcBef>
                <a:spcPts val="1100"/>
              </a:spcBef>
              <a:spcAft>
                <a:spcPts val="0"/>
              </a:spcAft>
              <a:buSzPts val="1018"/>
              <a:buNone/>
            </a:pPr>
            <a:r>
              <a:t/>
            </a:r>
            <a:endParaRPr sz="1071">
              <a:solidFill>
                <a:srgbClr val="000000"/>
              </a:solidFill>
              <a:highlight>
                <a:srgbClr val="FFFFFF"/>
              </a:highlight>
            </a:endParaRPr>
          </a:p>
          <a:p>
            <a:pPr indent="-296624" lvl="0" marL="457200" rtl="0" algn="l">
              <a:lnSpc>
                <a:spcPct val="95000"/>
              </a:lnSpc>
              <a:spcBef>
                <a:spcPts val="1100"/>
              </a:spcBef>
              <a:spcAft>
                <a:spcPts val="0"/>
              </a:spcAft>
              <a:buClr>
                <a:srgbClr val="000000"/>
              </a:buClr>
              <a:buSzPts val="1071"/>
              <a:buFont typeface="Arial"/>
              <a:buChar char="●"/>
            </a:pPr>
            <a:r>
              <a:rPr b="1" lang="en" sz="1071">
                <a:solidFill>
                  <a:srgbClr val="000000"/>
                </a:solidFill>
                <a:highlight>
                  <a:srgbClr val="FFFFFF"/>
                </a:highlight>
              </a:rPr>
              <a:t>Cost of a False Negative</a:t>
            </a:r>
            <a:r>
              <a:rPr lang="en" sz="1071">
                <a:solidFill>
                  <a:srgbClr val="000000"/>
                </a:solidFill>
                <a:highlight>
                  <a:srgbClr val="FFFFFF"/>
                </a:highlight>
              </a:rPr>
              <a:t> (we predict a customer would not subscribe but they would)?</a:t>
            </a:r>
            <a:endParaRPr sz="1071">
              <a:solidFill>
                <a:srgbClr val="000000"/>
              </a:solidFill>
              <a:highlight>
                <a:srgbClr val="FFFFFF"/>
              </a:highlight>
            </a:endParaRPr>
          </a:p>
          <a:p>
            <a:pPr indent="-296624" lvl="1" marL="914400" rtl="0" algn="l">
              <a:lnSpc>
                <a:spcPct val="95000"/>
              </a:lnSpc>
              <a:spcBef>
                <a:spcPts val="0"/>
              </a:spcBef>
              <a:spcAft>
                <a:spcPts val="0"/>
              </a:spcAft>
              <a:buClr>
                <a:srgbClr val="000000"/>
              </a:buClr>
              <a:buSzPts val="1071"/>
              <a:buFont typeface="Lato"/>
              <a:buChar char="○"/>
            </a:pPr>
            <a:r>
              <a:rPr lang="en" sz="1071">
                <a:solidFill>
                  <a:srgbClr val="000000"/>
                </a:solidFill>
                <a:highlight>
                  <a:srgbClr val="FFFFFF"/>
                </a:highlight>
              </a:rPr>
              <a:t>We do not target them with additional marketing when it may be productive</a:t>
            </a:r>
            <a:endParaRPr sz="1071">
              <a:solidFill>
                <a:srgbClr val="000000"/>
              </a:solidFill>
              <a:highlight>
                <a:srgbClr val="FFFFFF"/>
              </a:highlight>
            </a:endParaRPr>
          </a:p>
          <a:p>
            <a:pPr indent="-296624" lvl="1" marL="914400" rtl="0" algn="l">
              <a:lnSpc>
                <a:spcPct val="95000"/>
              </a:lnSpc>
              <a:spcBef>
                <a:spcPts val="0"/>
              </a:spcBef>
              <a:spcAft>
                <a:spcPts val="0"/>
              </a:spcAft>
              <a:buClr>
                <a:srgbClr val="000000"/>
              </a:buClr>
              <a:buSzPts val="1071"/>
              <a:buFont typeface="Lato"/>
              <a:buChar char="○"/>
            </a:pPr>
            <a:r>
              <a:rPr lang="en" sz="1071">
                <a:solidFill>
                  <a:srgbClr val="000000"/>
                </a:solidFill>
                <a:highlight>
                  <a:srgbClr val="FFFFFF"/>
                </a:highlight>
              </a:rPr>
              <a:t>We potentially miss out on gaining this person as a customer</a:t>
            </a:r>
            <a:endParaRPr sz="1071">
              <a:solidFill>
                <a:srgbClr val="000000"/>
              </a:solidFill>
              <a:highlight>
                <a:srgbClr val="FFFFFF"/>
              </a:highlight>
            </a:endParaRPr>
          </a:p>
          <a:p>
            <a:pPr indent="0" lvl="0" marL="0" rtl="0" algn="l">
              <a:lnSpc>
                <a:spcPct val="95000"/>
              </a:lnSpc>
              <a:spcBef>
                <a:spcPts val="1100"/>
              </a:spcBef>
              <a:spcAft>
                <a:spcPts val="1200"/>
              </a:spcAft>
              <a:buSzPts val="1018"/>
              <a:buNone/>
            </a:pPr>
            <a:r>
              <a:t/>
            </a:r>
            <a:endParaRPr sz="1202"/>
          </a:p>
        </p:txBody>
      </p:sp>
      <p:sp>
        <p:nvSpPr>
          <p:cNvPr id="167" name="Google Shape;167;p24"/>
          <p:cNvSpPr txBox="1"/>
          <p:nvPr/>
        </p:nvSpPr>
        <p:spPr>
          <a:xfrm>
            <a:off x="4966575" y="4258600"/>
            <a:ext cx="3512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latin typeface="Lato"/>
                <a:ea typeface="Lato"/>
                <a:cs typeface="Lato"/>
                <a:sym typeface="Lato"/>
              </a:rPr>
              <a:t>Prioritize Recall</a:t>
            </a:r>
            <a:endParaRPr b="1" sz="15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668950" y="579000"/>
            <a:ext cx="2791800" cy="5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40"/>
              <a:t>Logistic Regression w/o SMOTE</a:t>
            </a:r>
            <a:endParaRPr sz="1640"/>
          </a:p>
          <a:p>
            <a:pPr indent="0" lvl="0" marL="0" rtl="0" algn="l">
              <a:spcBef>
                <a:spcPts val="0"/>
              </a:spcBef>
              <a:spcAft>
                <a:spcPts val="0"/>
              </a:spcAft>
              <a:buSzPts val="990"/>
              <a:buNone/>
            </a:pPr>
            <a:r>
              <a:t/>
            </a:r>
            <a:endParaRPr sz="1640"/>
          </a:p>
          <a:p>
            <a:pPr indent="0" lvl="0" marL="0" rtl="0" algn="l">
              <a:spcBef>
                <a:spcPts val="0"/>
              </a:spcBef>
              <a:spcAft>
                <a:spcPts val="0"/>
              </a:spcAft>
              <a:buSzPts val="990"/>
              <a:buNone/>
            </a:pPr>
            <a:r>
              <a:t/>
            </a:r>
            <a:endParaRPr sz="1640"/>
          </a:p>
        </p:txBody>
      </p:sp>
      <p:pic>
        <p:nvPicPr>
          <p:cNvPr id="173" name="Google Shape;173;p25"/>
          <p:cNvPicPr preferRelativeResize="0"/>
          <p:nvPr/>
        </p:nvPicPr>
        <p:blipFill>
          <a:blip r:embed="rId3">
            <a:alphaModFix/>
          </a:blip>
          <a:stretch>
            <a:fillRect/>
          </a:stretch>
        </p:blipFill>
        <p:spPr>
          <a:xfrm>
            <a:off x="5140450" y="1412325"/>
            <a:ext cx="3327025" cy="3606725"/>
          </a:xfrm>
          <a:prstGeom prst="rect">
            <a:avLst/>
          </a:prstGeom>
          <a:noFill/>
          <a:ln>
            <a:noFill/>
          </a:ln>
        </p:spPr>
      </p:pic>
      <p:pic>
        <p:nvPicPr>
          <p:cNvPr id="174" name="Google Shape;174;p25"/>
          <p:cNvPicPr preferRelativeResize="0"/>
          <p:nvPr/>
        </p:nvPicPr>
        <p:blipFill>
          <a:blip r:embed="rId4">
            <a:alphaModFix/>
          </a:blip>
          <a:stretch>
            <a:fillRect/>
          </a:stretch>
        </p:blipFill>
        <p:spPr>
          <a:xfrm>
            <a:off x="376476" y="1589475"/>
            <a:ext cx="3179350" cy="3429575"/>
          </a:xfrm>
          <a:prstGeom prst="rect">
            <a:avLst/>
          </a:prstGeom>
          <a:noFill/>
          <a:ln>
            <a:noFill/>
          </a:ln>
        </p:spPr>
      </p:pic>
      <p:sp>
        <p:nvSpPr>
          <p:cNvPr id="175" name="Google Shape;175;p25"/>
          <p:cNvSpPr txBox="1"/>
          <p:nvPr>
            <p:ph type="title"/>
          </p:nvPr>
        </p:nvSpPr>
        <p:spPr>
          <a:xfrm>
            <a:off x="5140451" y="628100"/>
            <a:ext cx="29073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40"/>
              <a:t>Logistic Regression w/ SMOTE</a:t>
            </a:r>
            <a:endParaRPr sz="1640"/>
          </a:p>
          <a:p>
            <a:pPr indent="0" lvl="0" marL="0" rtl="0" algn="l">
              <a:spcBef>
                <a:spcPts val="0"/>
              </a:spcBef>
              <a:spcAft>
                <a:spcPts val="0"/>
              </a:spcAft>
              <a:buSzPts val="990"/>
              <a:buNone/>
            </a:pPr>
            <a:r>
              <a:t/>
            </a:r>
            <a:endParaRPr sz="1640"/>
          </a:p>
          <a:p>
            <a:pPr indent="0" lvl="0" marL="0" rtl="0" algn="l">
              <a:spcBef>
                <a:spcPts val="0"/>
              </a:spcBef>
              <a:spcAft>
                <a:spcPts val="0"/>
              </a:spcAft>
              <a:buSzPts val="990"/>
              <a:buNone/>
            </a:pPr>
            <a:r>
              <a:t/>
            </a:r>
            <a:endParaRPr sz="164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6"/>
          <p:cNvPicPr preferRelativeResize="0"/>
          <p:nvPr/>
        </p:nvPicPr>
        <p:blipFill>
          <a:blip r:embed="rId3">
            <a:alphaModFix/>
          </a:blip>
          <a:stretch>
            <a:fillRect/>
          </a:stretch>
        </p:blipFill>
        <p:spPr>
          <a:xfrm>
            <a:off x="4855225" y="850713"/>
            <a:ext cx="3693275" cy="3891825"/>
          </a:xfrm>
          <a:prstGeom prst="rect">
            <a:avLst/>
          </a:prstGeom>
          <a:noFill/>
          <a:ln>
            <a:noFill/>
          </a:ln>
        </p:spPr>
      </p:pic>
      <p:pic>
        <p:nvPicPr>
          <p:cNvPr id="181" name="Google Shape;181;p26"/>
          <p:cNvPicPr preferRelativeResize="0"/>
          <p:nvPr/>
        </p:nvPicPr>
        <p:blipFill>
          <a:blip r:embed="rId4">
            <a:alphaModFix/>
          </a:blip>
          <a:stretch>
            <a:fillRect/>
          </a:stretch>
        </p:blipFill>
        <p:spPr>
          <a:xfrm>
            <a:off x="189825" y="837625"/>
            <a:ext cx="3599775" cy="3918001"/>
          </a:xfrm>
          <a:prstGeom prst="rect">
            <a:avLst/>
          </a:prstGeom>
          <a:noFill/>
          <a:ln>
            <a:noFill/>
          </a:ln>
        </p:spPr>
      </p:pic>
      <p:sp>
        <p:nvSpPr>
          <p:cNvPr id="182" name="Google Shape;182;p26"/>
          <p:cNvSpPr txBox="1"/>
          <p:nvPr/>
        </p:nvSpPr>
        <p:spPr>
          <a:xfrm>
            <a:off x="5367463" y="262025"/>
            <a:ext cx="266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Impact"/>
                <a:ea typeface="Impact"/>
                <a:cs typeface="Impact"/>
                <a:sym typeface="Impact"/>
              </a:rPr>
              <a:t>Decision Tree - w/ SMOTE</a:t>
            </a:r>
            <a:endParaRPr>
              <a:latin typeface="Impact"/>
              <a:ea typeface="Impact"/>
              <a:cs typeface="Impact"/>
              <a:sym typeface="Impact"/>
            </a:endParaRPr>
          </a:p>
        </p:txBody>
      </p:sp>
      <p:pic>
        <p:nvPicPr>
          <p:cNvPr id="183" name="Google Shape;183;p26"/>
          <p:cNvPicPr preferRelativeResize="0"/>
          <p:nvPr/>
        </p:nvPicPr>
        <p:blipFill>
          <a:blip r:embed="rId5">
            <a:alphaModFix/>
          </a:blip>
          <a:stretch>
            <a:fillRect/>
          </a:stretch>
        </p:blipFill>
        <p:spPr>
          <a:xfrm>
            <a:off x="7008373" y="2226900"/>
            <a:ext cx="1931024" cy="1329300"/>
          </a:xfrm>
          <a:prstGeom prst="rect">
            <a:avLst/>
          </a:prstGeom>
          <a:noFill/>
          <a:ln>
            <a:noFill/>
          </a:ln>
        </p:spPr>
      </p:pic>
      <p:pic>
        <p:nvPicPr>
          <p:cNvPr id="184" name="Google Shape;184;p26"/>
          <p:cNvPicPr preferRelativeResize="0"/>
          <p:nvPr/>
        </p:nvPicPr>
        <p:blipFill>
          <a:blip r:embed="rId6">
            <a:alphaModFix/>
          </a:blip>
          <a:stretch>
            <a:fillRect/>
          </a:stretch>
        </p:blipFill>
        <p:spPr>
          <a:xfrm>
            <a:off x="2538150" y="2226904"/>
            <a:ext cx="1891925" cy="1362021"/>
          </a:xfrm>
          <a:prstGeom prst="rect">
            <a:avLst/>
          </a:prstGeom>
          <a:noFill/>
          <a:ln>
            <a:noFill/>
          </a:ln>
        </p:spPr>
      </p:pic>
      <p:sp>
        <p:nvSpPr>
          <p:cNvPr id="185" name="Google Shape;185;p26"/>
          <p:cNvSpPr txBox="1"/>
          <p:nvPr/>
        </p:nvSpPr>
        <p:spPr>
          <a:xfrm>
            <a:off x="904775" y="302050"/>
            <a:ext cx="266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Impact"/>
                <a:ea typeface="Impact"/>
                <a:cs typeface="Impact"/>
                <a:sym typeface="Impact"/>
              </a:rPr>
              <a:t>Decision Tree - w/o  SMOTE</a:t>
            </a:r>
            <a:endParaRPr>
              <a:latin typeface="Impact"/>
              <a:ea typeface="Impact"/>
              <a:cs typeface="Impact"/>
              <a:sym typeface="Impac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7"/>
          <p:cNvPicPr preferRelativeResize="0"/>
          <p:nvPr/>
        </p:nvPicPr>
        <p:blipFill>
          <a:blip r:embed="rId3">
            <a:alphaModFix/>
          </a:blip>
          <a:stretch>
            <a:fillRect/>
          </a:stretch>
        </p:blipFill>
        <p:spPr>
          <a:xfrm>
            <a:off x="200225" y="1004575"/>
            <a:ext cx="3455375" cy="3884074"/>
          </a:xfrm>
          <a:prstGeom prst="rect">
            <a:avLst/>
          </a:prstGeom>
          <a:noFill/>
          <a:ln>
            <a:noFill/>
          </a:ln>
        </p:spPr>
      </p:pic>
      <p:sp>
        <p:nvSpPr>
          <p:cNvPr id="191" name="Google Shape;191;p27"/>
          <p:cNvSpPr txBox="1"/>
          <p:nvPr/>
        </p:nvSpPr>
        <p:spPr>
          <a:xfrm>
            <a:off x="307575" y="340525"/>
            <a:ext cx="204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Impact"/>
                <a:ea typeface="Impact"/>
                <a:cs typeface="Impact"/>
                <a:sym typeface="Impact"/>
              </a:rPr>
              <a:t>Random Forest Model w/o SMOTE</a:t>
            </a:r>
            <a:endParaRPr>
              <a:latin typeface="Impact"/>
              <a:ea typeface="Impact"/>
              <a:cs typeface="Impact"/>
              <a:sym typeface="Impact"/>
            </a:endParaRPr>
          </a:p>
        </p:txBody>
      </p:sp>
      <p:sp>
        <p:nvSpPr>
          <p:cNvPr id="192" name="Google Shape;192;p27"/>
          <p:cNvSpPr txBox="1"/>
          <p:nvPr/>
        </p:nvSpPr>
        <p:spPr>
          <a:xfrm>
            <a:off x="2138425" y="88675"/>
            <a:ext cx="2841300" cy="3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850">
              <a:highlight>
                <a:srgbClr val="FFFFFF"/>
              </a:highlight>
              <a:latin typeface="Merriweather"/>
              <a:ea typeface="Merriweather"/>
              <a:cs typeface="Merriweather"/>
              <a:sym typeface="Merriweather"/>
            </a:endParaRPr>
          </a:p>
        </p:txBody>
      </p:sp>
      <p:pic>
        <p:nvPicPr>
          <p:cNvPr id="193" name="Google Shape;193;p27"/>
          <p:cNvPicPr preferRelativeResize="0"/>
          <p:nvPr/>
        </p:nvPicPr>
        <p:blipFill>
          <a:blip r:embed="rId4">
            <a:alphaModFix/>
          </a:blip>
          <a:stretch>
            <a:fillRect/>
          </a:stretch>
        </p:blipFill>
        <p:spPr>
          <a:xfrm>
            <a:off x="2661875" y="2260525"/>
            <a:ext cx="1996825" cy="1437000"/>
          </a:xfrm>
          <a:prstGeom prst="rect">
            <a:avLst/>
          </a:prstGeom>
          <a:noFill/>
          <a:ln>
            <a:noFill/>
          </a:ln>
        </p:spPr>
      </p:pic>
      <p:sp>
        <p:nvSpPr>
          <p:cNvPr id="194" name="Google Shape;194;p27"/>
          <p:cNvSpPr txBox="1"/>
          <p:nvPr/>
        </p:nvSpPr>
        <p:spPr>
          <a:xfrm>
            <a:off x="4845075" y="340525"/>
            <a:ext cx="242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Impact"/>
                <a:ea typeface="Impact"/>
                <a:cs typeface="Impact"/>
                <a:sym typeface="Impact"/>
              </a:rPr>
              <a:t>Random Forest Model w/ SMOTE</a:t>
            </a:r>
            <a:endParaRPr>
              <a:latin typeface="Impact"/>
              <a:ea typeface="Impact"/>
              <a:cs typeface="Impact"/>
              <a:sym typeface="Impact"/>
            </a:endParaRPr>
          </a:p>
        </p:txBody>
      </p:sp>
      <p:pic>
        <p:nvPicPr>
          <p:cNvPr id="195" name="Google Shape;195;p27"/>
          <p:cNvPicPr preferRelativeResize="0"/>
          <p:nvPr/>
        </p:nvPicPr>
        <p:blipFill>
          <a:blip r:embed="rId5">
            <a:alphaModFix/>
          </a:blip>
          <a:stretch>
            <a:fillRect/>
          </a:stretch>
        </p:blipFill>
        <p:spPr>
          <a:xfrm>
            <a:off x="4939226" y="1052375"/>
            <a:ext cx="3306175" cy="3583525"/>
          </a:xfrm>
          <a:prstGeom prst="rect">
            <a:avLst/>
          </a:prstGeom>
          <a:noFill/>
          <a:ln>
            <a:noFill/>
          </a:ln>
        </p:spPr>
      </p:pic>
      <p:pic>
        <p:nvPicPr>
          <p:cNvPr id="196" name="Google Shape;196;p27"/>
          <p:cNvPicPr preferRelativeResize="0"/>
          <p:nvPr/>
        </p:nvPicPr>
        <p:blipFill>
          <a:blip r:embed="rId6">
            <a:alphaModFix/>
          </a:blip>
          <a:stretch>
            <a:fillRect/>
          </a:stretch>
        </p:blipFill>
        <p:spPr>
          <a:xfrm>
            <a:off x="6958374" y="2150862"/>
            <a:ext cx="1996825" cy="1386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SHAP Feature Importances for Decision Tree</a:t>
            </a:r>
            <a:endParaRPr/>
          </a:p>
        </p:txBody>
      </p:sp>
      <p:sp>
        <p:nvSpPr>
          <p:cNvPr id="202" name="Google Shape;202;p28"/>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rgbClr val="404040"/>
                </a:solidFill>
                <a:highlight>
                  <a:srgbClr val="FCFCFC"/>
                </a:highlight>
              </a:rPr>
              <a:t>SHAP (SHapley Additive exPlanations)</a:t>
            </a:r>
            <a:r>
              <a:rPr lang="en" sz="1200">
                <a:solidFill>
                  <a:srgbClr val="404040"/>
                </a:solidFill>
                <a:highlight>
                  <a:srgbClr val="FCFCFC"/>
                </a:highlight>
              </a:rPr>
              <a:t> is a game theoretic approach to explain the output of any machine learning model.</a:t>
            </a:r>
            <a:endParaRPr/>
          </a:p>
        </p:txBody>
      </p:sp>
      <p:pic>
        <p:nvPicPr>
          <p:cNvPr id="203" name="Google Shape;203;p28"/>
          <p:cNvPicPr preferRelativeResize="0"/>
          <p:nvPr/>
        </p:nvPicPr>
        <p:blipFill>
          <a:blip r:embed="rId3">
            <a:alphaModFix/>
          </a:blip>
          <a:stretch>
            <a:fillRect/>
          </a:stretch>
        </p:blipFill>
        <p:spPr>
          <a:xfrm>
            <a:off x="4124425" y="721425"/>
            <a:ext cx="4808300" cy="417351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09" name="Google Shape;209;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2"/>
              </a:buClr>
              <a:buSzPts val="1400"/>
              <a:buChar char="❖"/>
            </a:pPr>
            <a:r>
              <a:rPr lang="en" sz="1400">
                <a:solidFill>
                  <a:schemeClr val="dk2"/>
                </a:solidFill>
              </a:rPr>
              <a:t>Reach out to individuals from previous campaign as more than 50% will subscribe. </a:t>
            </a:r>
            <a:endParaRPr sz="1400">
              <a:solidFill>
                <a:schemeClr val="dk2"/>
              </a:solidFill>
            </a:endParaRPr>
          </a:p>
          <a:p>
            <a:pPr indent="-317500" lvl="0" marL="457200" rtl="0" algn="l">
              <a:lnSpc>
                <a:spcPct val="150000"/>
              </a:lnSpc>
              <a:spcBef>
                <a:spcPts val="0"/>
              </a:spcBef>
              <a:spcAft>
                <a:spcPts val="0"/>
              </a:spcAft>
              <a:buClr>
                <a:schemeClr val="dk2"/>
              </a:buClr>
              <a:buSzPts val="1400"/>
              <a:buChar char="❖"/>
            </a:pPr>
            <a:r>
              <a:rPr lang="en" sz="1400">
                <a:solidFill>
                  <a:schemeClr val="dk2"/>
                </a:solidFill>
              </a:rPr>
              <a:t>Contact customers via cell phone. </a:t>
            </a:r>
            <a:endParaRPr sz="1400">
              <a:solidFill>
                <a:schemeClr val="dk2"/>
              </a:solidFill>
            </a:endParaRPr>
          </a:p>
          <a:p>
            <a:pPr indent="-317500" lvl="0" marL="457200" rtl="0" algn="l">
              <a:lnSpc>
                <a:spcPct val="150000"/>
              </a:lnSpc>
              <a:spcBef>
                <a:spcPts val="0"/>
              </a:spcBef>
              <a:spcAft>
                <a:spcPts val="0"/>
              </a:spcAft>
              <a:buClr>
                <a:schemeClr val="dk2"/>
              </a:buClr>
              <a:buSzPts val="1400"/>
              <a:buChar char="❖"/>
            </a:pPr>
            <a:r>
              <a:rPr lang="en" sz="1400">
                <a:solidFill>
                  <a:schemeClr val="dk2"/>
                </a:solidFill>
                <a:highlight>
                  <a:srgbClr val="FFFFFF"/>
                </a:highlight>
              </a:rPr>
              <a:t>Decision Tree with SMOTE applied appears to be the best predictor for this problem. </a:t>
            </a:r>
            <a:r>
              <a:rPr b="1" lang="en" sz="1400">
                <a:solidFill>
                  <a:schemeClr val="dk2"/>
                </a:solidFill>
                <a:highlight>
                  <a:srgbClr val="FFFFFF"/>
                </a:highlight>
              </a:rPr>
              <a:t>Consistently had the highest recall</a:t>
            </a:r>
            <a:r>
              <a:rPr lang="en" sz="1400">
                <a:solidFill>
                  <a:schemeClr val="dk2"/>
                </a:solidFill>
                <a:highlight>
                  <a:srgbClr val="FFFFFF"/>
                </a:highlight>
              </a:rPr>
              <a:t> and therefore lowest false negative rate. </a:t>
            </a:r>
            <a:endParaRPr sz="1400">
              <a:solidFill>
                <a:schemeClr val="dk2"/>
              </a:solidFill>
              <a:highlight>
                <a:schemeClr val="lt1"/>
              </a:highlight>
            </a:endParaRPr>
          </a:p>
          <a:p>
            <a:pPr indent="0" lvl="0" marL="45720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729450" y="733950"/>
            <a:ext cx="7688400" cy="124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215" name="Google Shape;215;p30"/>
          <p:cNvSpPr txBox="1"/>
          <p:nvPr>
            <p:ph idx="1" type="body"/>
          </p:nvPr>
        </p:nvSpPr>
        <p:spPr>
          <a:xfrm>
            <a:off x="729450" y="2272888"/>
            <a:ext cx="7688400" cy="1580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900"/>
              <a:t>Source: </a:t>
            </a:r>
            <a:endParaRPr b="1" sz="5900"/>
          </a:p>
          <a:p>
            <a:pPr indent="0" lvl="0" marL="0" rtl="0" algn="l">
              <a:spcBef>
                <a:spcPts val="1200"/>
              </a:spcBef>
              <a:spcAft>
                <a:spcPts val="0"/>
              </a:spcAft>
              <a:buNone/>
            </a:pPr>
            <a:r>
              <a:rPr b="1" lang="en" sz="4300" u="sng">
                <a:hlinkClick r:id="rId3"/>
              </a:rPr>
              <a:t>https://archive.ics.uci.edu/ml/datasets/bank+marketing</a:t>
            </a:r>
            <a:endParaRPr b="1" sz="4300"/>
          </a:p>
          <a:p>
            <a:pPr indent="0" lvl="0" marL="0" rtl="0" algn="l">
              <a:spcBef>
                <a:spcPts val="1200"/>
              </a:spcBef>
              <a:spcAft>
                <a:spcPts val="0"/>
              </a:spcAft>
              <a:buNone/>
            </a:pPr>
            <a:r>
              <a:rPr lang="en" sz="4300"/>
              <a:t>[Moro et al., 2014] S. Moro, P. Cortez and P. Rita. A Data-Driven Approach to Predict the Success of Bank Telemarketing. Decision Support Systems, Elsevier, 62:22-31, June 2014</a:t>
            </a:r>
            <a:endParaRPr sz="4300"/>
          </a:p>
          <a:p>
            <a:pPr indent="0" lvl="0" marL="0" rtl="0" algn="l">
              <a:spcBef>
                <a:spcPts val="10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b="1" sz="1400"/>
          </a:p>
          <a:p>
            <a:pPr indent="0" lvl="0" marL="0" rtl="0" algn="l">
              <a:spcBef>
                <a:spcPts val="1200"/>
              </a:spcBef>
              <a:spcAft>
                <a:spcPts val="1200"/>
              </a:spcAft>
              <a:buNone/>
            </a:pPr>
            <a:r>
              <a:t/>
            </a:r>
            <a:endParaRPr b="1"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2" name="Shape 92"/>
        <p:cNvGrpSpPr/>
        <p:nvPr/>
      </p:nvGrpSpPr>
      <p:grpSpPr>
        <a:xfrm>
          <a:off x="0" y="0"/>
          <a:ext cx="0" cy="0"/>
          <a:chOff x="0" y="0"/>
          <a:chExt cx="0" cy="0"/>
        </a:xfrm>
      </p:grpSpPr>
      <p:sp>
        <p:nvSpPr>
          <p:cNvPr id="93" name="Google Shape;93;p14"/>
          <p:cNvSpPr txBox="1"/>
          <p:nvPr>
            <p:ph type="title"/>
          </p:nvPr>
        </p:nvSpPr>
        <p:spPr>
          <a:xfrm>
            <a:off x="729450" y="473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&amp; Background</a:t>
            </a:r>
            <a:endParaRPr/>
          </a:p>
        </p:txBody>
      </p:sp>
      <p:sp>
        <p:nvSpPr>
          <p:cNvPr id="94" name="Google Shape;94;p14"/>
          <p:cNvSpPr txBox="1"/>
          <p:nvPr>
            <p:ph idx="1" type="body"/>
          </p:nvPr>
        </p:nvSpPr>
        <p:spPr>
          <a:xfrm>
            <a:off x="835050" y="151325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Improve marketing campaign of a </a:t>
            </a:r>
            <a:r>
              <a:rPr lang="en"/>
              <a:t>Portuguese</a:t>
            </a:r>
            <a:r>
              <a:rPr lang="en"/>
              <a:t> bank by analyzing their past marketing campaign </a:t>
            </a:r>
            <a:r>
              <a:rPr lang="en"/>
              <a:t>data</a:t>
            </a:r>
            <a:r>
              <a:rPr lang="en"/>
              <a:t> and predicting if a client will buy a fixed-term deposit or not. </a:t>
            </a:r>
            <a:endParaRPr/>
          </a:p>
          <a:p>
            <a:pPr indent="-311150" lvl="0" marL="457200" rtl="0" algn="l">
              <a:spcBef>
                <a:spcPts val="0"/>
              </a:spcBef>
              <a:spcAft>
                <a:spcPts val="0"/>
              </a:spcAft>
              <a:buSzPts val="1300"/>
              <a:buChar char="❖"/>
            </a:pPr>
            <a:r>
              <a:rPr b="1" lang="en"/>
              <a:t>Why?</a:t>
            </a:r>
            <a:r>
              <a:rPr lang="en"/>
              <a:t> By creating a prediction algorithms, the bank can better target  its customers and better channel its marketing efforts for increased revenue and reduced marketing costs. </a:t>
            </a:r>
            <a:endParaRPr/>
          </a:p>
          <a:p>
            <a:pPr indent="-311150" lvl="0" marL="457200" rtl="0" algn="l">
              <a:spcBef>
                <a:spcPts val="0"/>
              </a:spcBef>
              <a:spcAft>
                <a:spcPts val="0"/>
              </a:spcAft>
              <a:buSzPts val="1300"/>
              <a:buChar char="❖"/>
            </a:pPr>
            <a:r>
              <a:rPr lang="en"/>
              <a:t>Data was collected about each c</a:t>
            </a:r>
            <a:r>
              <a:rPr lang="en"/>
              <a:t>lient</a:t>
            </a:r>
            <a:r>
              <a:rPr lang="en"/>
              <a:t>, type of contact and outcome.   </a:t>
            </a:r>
            <a:endParaRPr/>
          </a:p>
          <a:p>
            <a:pPr indent="-311150" lvl="0" marL="457200" rtl="0" algn="l">
              <a:spcBef>
                <a:spcPts val="0"/>
              </a:spcBef>
              <a:spcAft>
                <a:spcPts val="0"/>
              </a:spcAft>
              <a:buSzPts val="1300"/>
              <a:buChar char="❖"/>
            </a:pPr>
            <a:r>
              <a:rPr lang="en"/>
              <a:t>20 features (mix of categorical and numerical). Target variable was binary (“Yes” or “No”)</a:t>
            </a:r>
            <a:endParaRPr/>
          </a:p>
          <a:p>
            <a:pPr indent="-311150" lvl="0" marL="457200" rtl="0" algn="l">
              <a:spcBef>
                <a:spcPts val="0"/>
              </a:spcBef>
              <a:spcAft>
                <a:spcPts val="0"/>
              </a:spcAft>
              <a:buSzPts val="1300"/>
              <a:buChar char="❖"/>
            </a:pPr>
            <a:r>
              <a:rPr lang="en"/>
              <a:t>41,118 instances - No missing values for any feature.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5"/>
          <p:cNvPicPr preferRelativeResize="0"/>
          <p:nvPr/>
        </p:nvPicPr>
        <p:blipFill rotWithShape="1">
          <a:blip r:embed="rId3">
            <a:alphaModFix/>
          </a:blip>
          <a:srcRect b="5775" l="0" r="0" t="0"/>
          <a:stretch/>
        </p:blipFill>
        <p:spPr>
          <a:xfrm>
            <a:off x="818650" y="1356650"/>
            <a:ext cx="7242925" cy="32105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5155150" y="416925"/>
            <a:ext cx="3267300" cy="1548900"/>
          </a:xfrm>
          <a:prstGeom prst="rect">
            <a:avLst/>
          </a:prstGeom>
        </p:spPr>
        <p:txBody>
          <a:bodyPr anchorCtr="0" anchor="ctr" bIns="91425" lIns="91425" spcFirstLastPara="1" rIns="91425" wrap="square" tIns="91425">
            <a:normAutofit fontScale="47500" lnSpcReduction="20000"/>
          </a:bodyPr>
          <a:lstStyle/>
          <a:p>
            <a:pPr indent="0" lvl="0" marL="0" rtl="0" algn="l">
              <a:spcBef>
                <a:spcPts val="0"/>
              </a:spcBef>
              <a:spcAft>
                <a:spcPts val="0"/>
              </a:spcAft>
              <a:buNone/>
            </a:pPr>
            <a:r>
              <a:t/>
            </a:r>
            <a:endParaRPr/>
          </a:p>
          <a:p>
            <a:pPr indent="0" lvl="0" marL="0" rtl="0" algn="just">
              <a:lnSpc>
                <a:spcPct val="115000"/>
              </a:lnSpc>
              <a:spcBef>
                <a:spcPts val="0"/>
              </a:spcBef>
              <a:spcAft>
                <a:spcPts val="0"/>
              </a:spcAft>
              <a:buNone/>
            </a:pPr>
            <a:r>
              <a:rPr lang="en" sz="2424">
                <a:solidFill>
                  <a:srgbClr val="000000"/>
                </a:solidFill>
                <a:highlight>
                  <a:srgbClr val="FFFFFF"/>
                </a:highlight>
              </a:rPr>
              <a:t>Heatmap shows most correlation with social &amp; economic context attributes.</a:t>
            </a:r>
            <a:endParaRPr sz="2424">
              <a:solidFill>
                <a:srgbClr val="000000"/>
              </a:solidFill>
              <a:highlight>
                <a:srgbClr val="FFFFFF"/>
              </a:highlight>
            </a:endParaRPr>
          </a:p>
          <a:p>
            <a:pPr indent="0" lvl="0" marL="0" rtl="0" algn="l">
              <a:lnSpc>
                <a:spcPct val="100000"/>
              </a:lnSpc>
              <a:spcBef>
                <a:spcPts val="1100"/>
              </a:spcBef>
              <a:spcAft>
                <a:spcPts val="0"/>
              </a:spcAft>
              <a:buNone/>
            </a:pPr>
            <a:r>
              <a:rPr lang="en" sz="2424">
                <a:solidFill>
                  <a:srgbClr val="000000"/>
                </a:solidFill>
                <a:highlight>
                  <a:srgbClr val="FFFFFF"/>
                </a:highlight>
              </a:rPr>
              <a:t>(+): emp.var.rate, nr.employed, cons.price.idx &amp; eurobor3m highly correlated with each other, which is expected</a:t>
            </a:r>
            <a:endParaRPr sz="2424">
              <a:solidFill>
                <a:srgbClr val="000000"/>
              </a:solidFill>
              <a:highlight>
                <a:srgbClr val="FFFFFF"/>
              </a:highlight>
            </a:endParaRPr>
          </a:p>
          <a:p>
            <a:pPr indent="0" lvl="0" marL="0" rtl="0" algn="l">
              <a:lnSpc>
                <a:spcPct val="100000"/>
              </a:lnSpc>
              <a:spcBef>
                <a:spcPts val="1100"/>
              </a:spcBef>
              <a:spcAft>
                <a:spcPts val="0"/>
              </a:spcAft>
              <a:buNone/>
            </a:pPr>
            <a:r>
              <a:rPr lang="en" sz="2424">
                <a:solidFill>
                  <a:srgbClr val="000000"/>
                </a:solidFill>
                <a:highlight>
                  <a:srgbClr val="FFFFFF"/>
                </a:highlight>
              </a:rPr>
              <a:t>(-): emp.var.rate &amp; previous, pdays &amp; previous</a:t>
            </a:r>
            <a:endParaRPr sz="2424">
              <a:solidFill>
                <a:srgbClr val="000000"/>
              </a:solidFill>
              <a:highlight>
                <a:srgbClr val="FFFFFF"/>
              </a:highlight>
            </a:endParaRPr>
          </a:p>
          <a:p>
            <a:pPr indent="0" lvl="0" marL="0" rtl="0" algn="l">
              <a:spcBef>
                <a:spcPts val="0"/>
              </a:spcBef>
              <a:spcAft>
                <a:spcPts val="0"/>
              </a:spcAft>
              <a:buNone/>
            </a:pPr>
            <a:r>
              <a:t/>
            </a:r>
            <a:endParaRPr/>
          </a:p>
        </p:txBody>
      </p:sp>
      <p:pic>
        <p:nvPicPr>
          <p:cNvPr id="105" name="Google Shape;105;p16"/>
          <p:cNvPicPr preferRelativeResize="0"/>
          <p:nvPr/>
        </p:nvPicPr>
        <p:blipFill>
          <a:blip r:embed="rId3">
            <a:alphaModFix/>
          </a:blip>
          <a:stretch>
            <a:fillRect/>
          </a:stretch>
        </p:blipFill>
        <p:spPr>
          <a:xfrm>
            <a:off x="152400" y="152400"/>
            <a:ext cx="5002750" cy="4829276"/>
          </a:xfrm>
          <a:prstGeom prst="rect">
            <a:avLst/>
          </a:prstGeom>
          <a:noFill/>
          <a:ln>
            <a:noFill/>
          </a:ln>
        </p:spPr>
      </p:pic>
      <p:pic>
        <p:nvPicPr>
          <p:cNvPr id="106" name="Google Shape;106;p16"/>
          <p:cNvPicPr preferRelativeResize="0"/>
          <p:nvPr/>
        </p:nvPicPr>
        <p:blipFill>
          <a:blip r:embed="rId4">
            <a:alphaModFix/>
          </a:blip>
          <a:stretch>
            <a:fillRect/>
          </a:stretch>
        </p:blipFill>
        <p:spPr>
          <a:xfrm>
            <a:off x="5307550" y="2457251"/>
            <a:ext cx="3222900" cy="2369400"/>
          </a:xfrm>
          <a:prstGeom prst="rect">
            <a:avLst/>
          </a:prstGeom>
          <a:noFill/>
          <a:ln>
            <a:noFill/>
          </a:ln>
        </p:spPr>
      </p:pic>
      <p:sp>
        <p:nvSpPr>
          <p:cNvPr id="107" name="Google Shape;107;p16"/>
          <p:cNvSpPr txBox="1"/>
          <p:nvPr/>
        </p:nvSpPr>
        <p:spPr>
          <a:xfrm>
            <a:off x="7127100" y="2964425"/>
            <a:ext cx="1221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Impact"/>
                <a:ea typeface="Impact"/>
                <a:cs typeface="Impact"/>
                <a:sym typeface="Impact"/>
              </a:rPr>
              <a:t>Highly imbalanced</a:t>
            </a:r>
            <a:endParaRPr>
              <a:latin typeface="Impact"/>
              <a:ea typeface="Impact"/>
              <a:cs typeface="Impact"/>
              <a:sym typeface="Impac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7"/>
          <p:cNvPicPr preferRelativeResize="0"/>
          <p:nvPr/>
        </p:nvPicPr>
        <p:blipFill>
          <a:blip r:embed="rId3">
            <a:alphaModFix/>
          </a:blip>
          <a:stretch>
            <a:fillRect/>
          </a:stretch>
        </p:blipFill>
        <p:spPr>
          <a:xfrm>
            <a:off x="152400" y="687800"/>
            <a:ext cx="8839200" cy="3767896"/>
          </a:xfrm>
          <a:prstGeom prst="rect">
            <a:avLst/>
          </a:prstGeom>
          <a:noFill/>
          <a:ln>
            <a:noFill/>
          </a:ln>
        </p:spPr>
      </p:pic>
      <p:sp>
        <p:nvSpPr>
          <p:cNvPr id="113" name="Google Shape;113;p17"/>
          <p:cNvSpPr txBox="1"/>
          <p:nvPr/>
        </p:nvSpPr>
        <p:spPr>
          <a:xfrm>
            <a:off x="4730425" y="1324125"/>
            <a:ext cx="4128000" cy="145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latin typeface="Merriweather"/>
                <a:ea typeface="Merriweather"/>
                <a:cs typeface="Merriweather"/>
                <a:sym typeface="Merriweather"/>
              </a:rPr>
              <a:t>Age</a:t>
            </a:r>
            <a:r>
              <a:rPr lang="en" sz="1800">
                <a:latin typeface="Merriweather"/>
                <a:ea typeface="Merriweather"/>
                <a:cs typeface="Merriweather"/>
                <a:sym typeface="Merriweather"/>
              </a:rPr>
              <a:t> </a:t>
            </a:r>
            <a:r>
              <a:rPr lang="en" sz="1800">
                <a:latin typeface="Merriweather"/>
                <a:ea typeface="Merriweather"/>
                <a:cs typeface="Merriweather"/>
                <a:sym typeface="Merriweather"/>
              </a:rPr>
              <a:t>distribution shows clients in the age range </a:t>
            </a:r>
            <a:r>
              <a:rPr b="1" lang="en" sz="2000">
                <a:latin typeface="Merriweather"/>
                <a:ea typeface="Merriweather"/>
                <a:cs typeface="Merriweather"/>
                <a:sym typeface="Merriweather"/>
              </a:rPr>
              <a:t>30-50 yrs</a:t>
            </a:r>
            <a:r>
              <a:rPr lang="en" sz="1800">
                <a:latin typeface="Merriweather"/>
                <a:ea typeface="Merriweather"/>
                <a:cs typeface="Merriweather"/>
                <a:sym typeface="Merriweather"/>
              </a:rPr>
              <a:t> forms a major portion and can be targeted clients for further analysis</a:t>
            </a:r>
            <a:endParaRPr sz="180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nvSpPr>
        <p:spPr>
          <a:xfrm>
            <a:off x="870100" y="340350"/>
            <a:ext cx="2893200" cy="2231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latin typeface="Merriweather"/>
                <a:ea typeface="Merriweather"/>
                <a:cs typeface="Merriweather"/>
                <a:sym typeface="Merriweather"/>
              </a:rPr>
              <a:t>Overall, </a:t>
            </a:r>
            <a:r>
              <a:rPr b="1" lang="en" sz="1800">
                <a:latin typeface="Merriweather"/>
                <a:ea typeface="Merriweather"/>
                <a:cs typeface="Merriweather"/>
                <a:sym typeface="Merriweather"/>
              </a:rPr>
              <a:t>JOB</a:t>
            </a:r>
            <a:r>
              <a:rPr lang="en" sz="1800">
                <a:latin typeface="Merriweather"/>
                <a:ea typeface="Merriweather"/>
                <a:cs typeface="Merriweather"/>
                <a:sym typeface="Merriweather"/>
              </a:rPr>
              <a:t> does not seem to be a good predictor of success. </a:t>
            </a:r>
            <a:endParaRPr sz="1800">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050">
              <a:solidFill>
                <a:schemeClr val="dk1"/>
              </a:solidFill>
              <a:highlight>
                <a:schemeClr val="lt1"/>
              </a:highlight>
              <a:latin typeface="Merriweather"/>
              <a:ea typeface="Merriweather"/>
              <a:cs typeface="Merriweather"/>
              <a:sym typeface="Merriweather"/>
            </a:endParaRPr>
          </a:p>
          <a:p>
            <a:pPr indent="0" lvl="0" marL="0" rtl="0" algn="ctr">
              <a:lnSpc>
                <a:spcPct val="115000"/>
              </a:lnSpc>
              <a:spcBef>
                <a:spcPts val="0"/>
              </a:spcBef>
              <a:spcAft>
                <a:spcPts val="0"/>
              </a:spcAft>
              <a:buNone/>
            </a:pPr>
            <a:r>
              <a:rPr lang="en" sz="1050">
                <a:solidFill>
                  <a:schemeClr val="dk1"/>
                </a:solidFill>
                <a:highlight>
                  <a:schemeClr val="lt1"/>
                </a:highlight>
                <a:latin typeface="Merriweather"/>
                <a:ea typeface="Merriweather"/>
                <a:cs typeface="Merriweather"/>
                <a:sym typeface="Merriweather"/>
              </a:rPr>
              <a:t>Although there does appear to be greater success among students, retirees and admin professionals, they represent relatively small numbers within the overall campaign.</a:t>
            </a:r>
            <a:endParaRPr sz="1800">
              <a:latin typeface="Merriweather"/>
              <a:ea typeface="Merriweather"/>
              <a:cs typeface="Merriweather"/>
              <a:sym typeface="Merriweather"/>
            </a:endParaRPr>
          </a:p>
        </p:txBody>
      </p:sp>
      <p:pic>
        <p:nvPicPr>
          <p:cNvPr id="119" name="Google Shape;119;p18"/>
          <p:cNvPicPr preferRelativeResize="0"/>
          <p:nvPr/>
        </p:nvPicPr>
        <p:blipFill>
          <a:blip r:embed="rId3">
            <a:alphaModFix/>
          </a:blip>
          <a:stretch>
            <a:fillRect/>
          </a:stretch>
        </p:blipFill>
        <p:spPr>
          <a:xfrm>
            <a:off x="262125" y="2695113"/>
            <a:ext cx="5241500" cy="2208325"/>
          </a:xfrm>
          <a:prstGeom prst="rect">
            <a:avLst/>
          </a:prstGeom>
          <a:noFill/>
          <a:ln>
            <a:noFill/>
          </a:ln>
        </p:spPr>
      </p:pic>
      <p:pic>
        <p:nvPicPr>
          <p:cNvPr id="120" name="Google Shape;120;p18"/>
          <p:cNvPicPr preferRelativeResize="0"/>
          <p:nvPr/>
        </p:nvPicPr>
        <p:blipFill>
          <a:blip r:embed="rId4">
            <a:alphaModFix/>
          </a:blip>
          <a:stretch>
            <a:fillRect/>
          </a:stretch>
        </p:blipFill>
        <p:spPr>
          <a:xfrm>
            <a:off x="4303975" y="316050"/>
            <a:ext cx="4528399" cy="399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19"/>
          <p:cNvPicPr preferRelativeResize="0"/>
          <p:nvPr/>
        </p:nvPicPr>
        <p:blipFill>
          <a:blip r:embed="rId3">
            <a:alphaModFix/>
          </a:blip>
          <a:stretch>
            <a:fillRect/>
          </a:stretch>
        </p:blipFill>
        <p:spPr>
          <a:xfrm>
            <a:off x="283200" y="2265075"/>
            <a:ext cx="6124550" cy="2653975"/>
          </a:xfrm>
          <a:prstGeom prst="rect">
            <a:avLst/>
          </a:prstGeom>
          <a:noFill/>
          <a:ln>
            <a:noFill/>
          </a:ln>
        </p:spPr>
      </p:pic>
      <p:pic>
        <p:nvPicPr>
          <p:cNvPr id="126" name="Google Shape;126;p19"/>
          <p:cNvPicPr preferRelativeResize="0"/>
          <p:nvPr/>
        </p:nvPicPr>
        <p:blipFill>
          <a:blip r:embed="rId4">
            <a:alphaModFix/>
          </a:blip>
          <a:stretch>
            <a:fillRect/>
          </a:stretch>
        </p:blipFill>
        <p:spPr>
          <a:xfrm>
            <a:off x="6553600" y="338013"/>
            <a:ext cx="2431450" cy="4467474"/>
          </a:xfrm>
          <a:prstGeom prst="rect">
            <a:avLst/>
          </a:prstGeom>
          <a:noFill/>
          <a:ln>
            <a:noFill/>
          </a:ln>
        </p:spPr>
      </p:pic>
      <p:sp>
        <p:nvSpPr>
          <p:cNvPr id="127" name="Google Shape;127;p19"/>
          <p:cNvSpPr txBox="1"/>
          <p:nvPr/>
        </p:nvSpPr>
        <p:spPr>
          <a:xfrm>
            <a:off x="935300" y="452525"/>
            <a:ext cx="4313700" cy="1432500"/>
          </a:xfrm>
          <a:prstGeom prst="rect">
            <a:avLst/>
          </a:prstGeom>
          <a:noFill/>
          <a:ln>
            <a:noFill/>
          </a:ln>
        </p:spPr>
        <p:txBody>
          <a:bodyPr anchorCtr="0" anchor="t" bIns="91425" lIns="91425" spcFirstLastPara="1" rIns="91425" wrap="square" tIns="91425">
            <a:spAutoFit/>
          </a:bodyPr>
          <a:lstStyle/>
          <a:p>
            <a:pPr indent="0" lvl="0" marL="0" marR="279400" rtl="0" algn="l">
              <a:lnSpc>
                <a:spcPct val="142857"/>
              </a:lnSpc>
              <a:spcBef>
                <a:spcPts val="0"/>
              </a:spcBef>
              <a:spcAft>
                <a:spcPts val="0"/>
              </a:spcAft>
              <a:buNone/>
            </a:pPr>
            <a:r>
              <a:t/>
            </a:r>
            <a:endParaRPr b="1" sz="1050">
              <a:solidFill>
                <a:schemeClr val="dk2"/>
              </a:solidFill>
              <a:highlight>
                <a:schemeClr val="lt1"/>
              </a:highlight>
              <a:latin typeface="Merriweather"/>
              <a:ea typeface="Merriweather"/>
              <a:cs typeface="Merriweather"/>
              <a:sym typeface="Merriweather"/>
            </a:endParaRPr>
          </a:p>
          <a:p>
            <a:pPr indent="0" lvl="0" marL="0" marR="279400" rtl="0" algn="ctr">
              <a:lnSpc>
                <a:spcPct val="142857"/>
              </a:lnSpc>
              <a:spcBef>
                <a:spcPts val="0"/>
              </a:spcBef>
              <a:spcAft>
                <a:spcPts val="0"/>
              </a:spcAft>
              <a:buNone/>
            </a:pPr>
            <a:r>
              <a:rPr lang="en" sz="1250">
                <a:solidFill>
                  <a:schemeClr val="dk2"/>
                </a:solidFill>
                <a:highlight>
                  <a:schemeClr val="lt1"/>
                </a:highlight>
                <a:latin typeface="Merriweather"/>
                <a:ea typeface="Merriweather"/>
                <a:cs typeface="Merriweather"/>
                <a:sym typeface="Merriweather"/>
              </a:rPr>
              <a:t>Success among married and divorced people appear roughly the same, but there is much slightly </a:t>
            </a:r>
            <a:r>
              <a:rPr b="1" lang="en" sz="1250">
                <a:solidFill>
                  <a:schemeClr val="dk2"/>
                </a:solidFill>
                <a:highlight>
                  <a:schemeClr val="lt1"/>
                </a:highlight>
                <a:latin typeface="Merriweather"/>
                <a:ea typeface="Merriweather"/>
                <a:cs typeface="Merriweather"/>
                <a:sym typeface="Merriweather"/>
              </a:rPr>
              <a:t>more success</a:t>
            </a:r>
            <a:r>
              <a:rPr lang="en" sz="1250">
                <a:solidFill>
                  <a:schemeClr val="dk2"/>
                </a:solidFill>
                <a:highlight>
                  <a:schemeClr val="lt1"/>
                </a:highlight>
                <a:latin typeface="Merriweather"/>
                <a:ea typeface="Merriweather"/>
                <a:cs typeface="Merriweather"/>
                <a:sym typeface="Merriweather"/>
              </a:rPr>
              <a:t> among single people. That may turn out to be a good predictor.</a:t>
            </a:r>
            <a:endParaRPr sz="1600">
              <a:solidFill>
                <a:schemeClr val="dk2"/>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0"/>
          <p:cNvPicPr preferRelativeResize="0"/>
          <p:nvPr/>
        </p:nvPicPr>
        <p:blipFill>
          <a:blip r:embed="rId3">
            <a:alphaModFix/>
          </a:blip>
          <a:stretch>
            <a:fillRect/>
          </a:stretch>
        </p:blipFill>
        <p:spPr>
          <a:xfrm>
            <a:off x="152400" y="152400"/>
            <a:ext cx="3602149" cy="4936426"/>
          </a:xfrm>
          <a:prstGeom prst="rect">
            <a:avLst/>
          </a:prstGeom>
          <a:noFill/>
          <a:ln>
            <a:noFill/>
          </a:ln>
        </p:spPr>
      </p:pic>
      <p:sp>
        <p:nvSpPr>
          <p:cNvPr id="133" name="Google Shape;133;p20"/>
          <p:cNvSpPr txBox="1"/>
          <p:nvPr/>
        </p:nvSpPr>
        <p:spPr>
          <a:xfrm>
            <a:off x="3869050" y="603350"/>
            <a:ext cx="5075700" cy="926700"/>
          </a:xfrm>
          <a:prstGeom prst="rect">
            <a:avLst/>
          </a:prstGeom>
          <a:noFill/>
          <a:ln>
            <a:noFill/>
          </a:ln>
        </p:spPr>
        <p:txBody>
          <a:bodyPr anchorCtr="0" anchor="t" bIns="91425" lIns="91425" spcFirstLastPara="1" rIns="91425" wrap="square" tIns="91425">
            <a:spAutoFit/>
          </a:bodyPr>
          <a:lstStyle/>
          <a:p>
            <a:pPr indent="0" lvl="0" marL="457200" marR="279400" rtl="0" algn="l">
              <a:lnSpc>
                <a:spcPct val="142857"/>
              </a:lnSpc>
              <a:spcBef>
                <a:spcPts val="0"/>
              </a:spcBef>
              <a:spcAft>
                <a:spcPts val="0"/>
              </a:spcAft>
              <a:buNone/>
            </a:pPr>
            <a:r>
              <a:rPr lang="en" sz="1250">
                <a:solidFill>
                  <a:schemeClr val="dk2"/>
                </a:solidFill>
                <a:highlight>
                  <a:schemeClr val="lt1"/>
                </a:highlight>
                <a:latin typeface="Merriweather"/>
                <a:ea typeface="Merriweather"/>
                <a:cs typeface="Merriweather"/>
                <a:sym typeface="Merriweather"/>
              </a:rPr>
              <a:t>Individuals</a:t>
            </a:r>
            <a:r>
              <a:rPr lang="en" sz="1250">
                <a:solidFill>
                  <a:schemeClr val="dk2"/>
                </a:solidFill>
                <a:highlight>
                  <a:schemeClr val="lt1"/>
                </a:highlight>
                <a:latin typeface="Merriweather"/>
                <a:ea typeface="Merriweather"/>
                <a:cs typeface="Merriweather"/>
                <a:sym typeface="Merriweather"/>
              </a:rPr>
              <a:t> with u</a:t>
            </a:r>
            <a:r>
              <a:rPr lang="en" sz="1250">
                <a:solidFill>
                  <a:schemeClr val="dk2"/>
                </a:solidFill>
                <a:highlight>
                  <a:schemeClr val="lt1"/>
                </a:highlight>
                <a:latin typeface="Merriweather"/>
                <a:ea typeface="Merriweather"/>
                <a:cs typeface="Merriweather"/>
                <a:sym typeface="Merriweather"/>
              </a:rPr>
              <a:t>niversity and high school </a:t>
            </a:r>
            <a:r>
              <a:rPr b="1" lang="en" sz="1250">
                <a:solidFill>
                  <a:schemeClr val="dk2"/>
                </a:solidFill>
                <a:highlight>
                  <a:schemeClr val="lt1"/>
                </a:highlight>
                <a:latin typeface="Merriweather"/>
                <a:ea typeface="Merriweather"/>
                <a:cs typeface="Merriweather"/>
                <a:sym typeface="Merriweather"/>
              </a:rPr>
              <a:t>education </a:t>
            </a:r>
            <a:r>
              <a:rPr lang="en" sz="1250">
                <a:solidFill>
                  <a:schemeClr val="dk2"/>
                </a:solidFill>
                <a:highlight>
                  <a:schemeClr val="lt1"/>
                </a:highlight>
                <a:latin typeface="Merriweather"/>
                <a:ea typeface="Merriweather"/>
                <a:cs typeface="Merriweather"/>
                <a:sym typeface="Merriweather"/>
              </a:rPr>
              <a:t>seem to respond well, and they are the largest group in the data.</a:t>
            </a:r>
            <a:endParaRPr sz="1600">
              <a:solidFill>
                <a:schemeClr val="dk2"/>
              </a:solidFill>
              <a:latin typeface="Merriweather"/>
              <a:ea typeface="Merriweather"/>
              <a:cs typeface="Merriweather"/>
              <a:sym typeface="Merriweather"/>
            </a:endParaRPr>
          </a:p>
        </p:txBody>
      </p:sp>
      <p:sp>
        <p:nvSpPr>
          <p:cNvPr id="134" name="Google Shape;134;p20"/>
          <p:cNvSpPr txBox="1"/>
          <p:nvPr/>
        </p:nvSpPr>
        <p:spPr>
          <a:xfrm>
            <a:off x="3817000" y="2245800"/>
            <a:ext cx="5179800" cy="926700"/>
          </a:xfrm>
          <a:prstGeom prst="rect">
            <a:avLst/>
          </a:prstGeom>
          <a:noFill/>
          <a:ln>
            <a:noFill/>
          </a:ln>
        </p:spPr>
        <p:txBody>
          <a:bodyPr anchorCtr="0" anchor="t" bIns="91425" lIns="91425" spcFirstLastPara="1" rIns="91425" wrap="square" tIns="91425">
            <a:spAutoFit/>
          </a:bodyPr>
          <a:lstStyle/>
          <a:p>
            <a:pPr indent="0" lvl="0" marL="457200" marR="279400" rtl="0" algn="l">
              <a:lnSpc>
                <a:spcPct val="142857"/>
              </a:lnSpc>
              <a:spcBef>
                <a:spcPts val="0"/>
              </a:spcBef>
              <a:spcAft>
                <a:spcPts val="0"/>
              </a:spcAft>
              <a:buNone/>
            </a:pPr>
            <a:r>
              <a:rPr b="1" lang="en" sz="1250">
                <a:solidFill>
                  <a:schemeClr val="dk2"/>
                </a:solidFill>
                <a:highlight>
                  <a:schemeClr val="lt1"/>
                </a:highlight>
                <a:latin typeface="Merriweather"/>
                <a:ea typeface="Merriweather"/>
                <a:cs typeface="Merriweather"/>
                <a:sym typeface="Merriweather"/>
              </a:rPr>
              <a:t>Default</a:t>
            </a:r>
            <a:r>
              <a:rPr lang="en" sz="1250">
                <a:solidFill>
                  <a:schemeClr val="dk2"/>
                </a:solidFill>
                <a:highlight>
                  <a:schemeClr val="lt1"/>
                </a:highlight>
                <a:latin typeface="Merriweather"/>
                <a:ea typeface="Merriweather"/>
                <a:cs typeface="Merriweather"/>
                <a:sym typeface="Merriweather"/>
              </a:rPr>
              <a:t> among those who answer  ‘yes’ to a term deposit is non-</a:t>
            </a:r>
            <a:r>
              <a:rPr lang="en" sz="1250">
                <a:solidFill>
                  <a:schemeClr val="dk2"/>
                </a:solidFill>
                <a:highlight>
                  <a:schemeClr val="lt1"/>
                </a:highlight>
                <a:latin typeface="Merriweather"/>
                <a:ea typeface="Merriweather"/>
                <a:cs typeface="Merriweather"/>
                <a:sym typeface="Merriweather"/>
              </a:rPr>
              <a:t>existent</a:t>
            </a:r>
            <a:r>
              <a:rPr lang="en" sz="1250">
                <a:solidFill>
                  <a:schemeClr val="dk2"/>
                </a:solidFill>
                <a:highlight>
                  <a:schemeClr val="lt1"/>
                </a:highlight>
                <a:latin typeface="Merriweather"/>
                <a:ea typeface="Merriweather"/>
                <a:cs typeface="Merriweather"/>
                <a:sym typeface="Merriweather"/>
              </a:rPr>
              <a:t>. Ultimately removed due to high number of unknowns</a:t>
            </a:r>
            <a:endParaRPr sz="1600">
              <a:solidFill>
                <a:schemeClr val="dk2"/>
              </a:solidFill>
              <a:latin typeface="Merriweather"/>
              <a:ea typeface="Merriweather"/>
              <a:cs typeface="Merriweather"/>
              <a:sym typeface="Merriweather"/>
            </a:endParaRPr>
          </a:p>
        </p:txBody>
      </p:sp>
      <p:sp>
        <p:nvSpPr>
          <p:cNvPr id="135" name="Google Shape;135;p20"/>
          <p:cNvSpPr txBox="1"/>
          <p:nvPr/>
        </p:nvSpPr>
        <p:spPr>
          <a:xfrm>
            <a:off x="3817000" y="3888250"/>
            <a:ext cx="5179800" cy="651900"/>
          </a:xfrm>
          <a:prstGeom prst="rect">
            <a:avLst/>
          </a:prstGeom>
          <a:noFill/>
          <a:ln>
            <a:noFill/>
          </a:ln>
        </p:spPr>
        <p:txBody>
          <a:bodyPr anchorCtr="0" anchor="t" bIns="91425" lIns="91425" spcFirstLastPara="1" rIns="91425" wrap="square" tIns="91425">
            <a:spAutoFit/>
          </a:bodyPr>
          <a:lstStyle/>
          <a:p>
            <a:pPr indent="0" lvl="0" marL="457200" marR="279400" rtl="0" algn="l">
              <a:lnSpc>
                <a:spcPct val="142857"/>
              </a:lnSpc>
              <a:spcBef>
                <a:spcPts val="0"/>
              </a:spcBef>
              <a:spcAft>
                <a:spcPts val="0"/>
              </a:spcAft>
              <a:buNone/>
            </a:pPr>
            <a:r>
              <a:rPr lang="en" sz="1250">
                <a:solidFill>
                  <a:schemeClr val="dk2"/>
                </a:solidFill>
                <a:highlight>
                  <a:schemeClr val="lt1"/>
                </a:highlight>
                <a:latin typeface="Merriweather"/>
                <a:ea typeface="Merriweather"/>
                <a:cs typeface="Merriweather"/>
                <a:sym typeface="Merriweather"/>
              </a:rPr>
              <a:t>Personal </a:t>
            </a:r>
            <a:r>
              <a:rPr b="1" lang="en" sz="1250">
                <a:solidFill>
                  <a:schemeClr val="dk2"/>
                </a:solidFill>
                <a:highlight>
                  <a:schemeClr val="lt1"/>
                </a:highlight>
                <a:latin typeface="Merriweather"/>
                <a:ea typeface="Merriweather"/>
                <a:cs typeface="Merriweather"/>
                <a:sym typeface="Merriweather"/>
              </a:rPr>
              <a:t>loans</a:t>
            </a:r>
            <a:r>
              <a:rPr lang="en" sz="1250">
                <a:solidFill>
                  <a:schemeClr val="dk2"/>
                </a:solidFill>
                <a:highlight>
                  <a:schemeClr val="lt1"/>
                </a:highlight>
                <a:latin typeface="Merriweather"/>
                <a:ea typeface="Merriweather"/>
                <a:cs typeface="Merriweather"/>
                <a:sym typeface="Merriweather"/>
              </a:rPr>
              <a:t> also don’t appear to be much of a predictor.</a:t>
            </a:r>
            <a:r>
              <a:rPr b="1" lang="en" sz="1250">
                <a:solidFill>
                  <a:schemeClr val="dk2"/>
                </a:solidFill>
                <a:highlight>
                  <a:schemeClr val="lt1"/>
                </a:highlight>
                <a:latin typeface="Merriweather"/>
                <a:ea typeface="Merriweather"/>
                <a:cs typeface="Merriweather"/>
                <a:sym typeface="Merriweather"/>
              </a:rPr>
              <a:t> </a:t>
            </a:r>
            <a:endParaRPr sz="1600">
              <a:solidFill>
                <a:schemeClr val="dk2"/>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1"/>
          <p:cNvPicPr preferRelativeResize="0"/>
          <p:nvPr/>
        </p:nvPicPr>
        <p:blipFill>
          <a:blip r:embed="rId3">
            <a:alphaModFix/>
          </a:blip>
          <a:stretch>
            <a:fillRect/>
          </a:stretch>
        </p:blipFill>
        <p:spPr>
          <a:xfrm>
            <a:off x="94075" y="2351175"/>
            <a:ext cx="5577376" cy="2504226"/>
          </a:xfrm>
          <a:prstGeom prst="rect">
            <a:avLst/>
          </a:prstGeom>
          <a:noFill/>
          <a:ln>
            <a:noFill/>
          </a:ln>
        </p:spPr>
      </p:pic>
      <p:pic>
        <p:nvPicPr>
          <p:cNvPr id="141" name="Google Shape;141;p21"/>
          <p:cNvPicPr preferRelativeResize="0"/>
          <p:nvPr/>
        </p:nvPicPr>
        <p:blipFill>
          <a:blip r:embed="rId4">
            <a:alphaModFix/>
          </a:blip>
          <a:stretch>
            <a:fillRect/>
          </a:stretch>
        </p:blipFill>
        <p:spPr>
          <a:xfrm>
            <a:off x="3394700" y="375275"/>
            <a:ext cx="5649351" cy="2448401"/>
          </a:xfrm>
          <a:prstGeom prst="rect">
            <a:avLst/>
          </a:prstGeom>
          <a:noFill/>
          <a:ln>
            <a:noFill/>
          </a:ln>
        </p:spPr>
      </p:pic>
      <p:pic>
        <p:nvPicPr>
          <p:cNvPr id="142" name="Google Shape;142;p21"/>
          <p:cNvPicPr preferRelativeResize="0"/>
          <p:nvPr/>
        </p:nvPicPr>
        <p:blipFill>
          <a:blip r:embed="rId5">
            <a:alphaModFix/>
          </a:blip>
          <a:stretch>
            <a:fillRect/>
          </a:stretch>
        </p:blipFill>
        <p:spPr>
          <a:xfrm>
            <a:off x="5188947" y="2888247"/>
            <a:ext cx="3533575" cy="1549825"/>
          </a:xfrm>
          <a:prstGeom prst="rect">
            <a:avLst/>
          </a:prstGeom>
          <a:noFill/>
          <a:ln>
            <a:noFill/>
          </a:ln>
        </p:spPr>
      </p:pic>
      <p:sp>
        <p:nvSpPr>
          <p:cNvPr id="143" name="Google Shape;143;p21"/>
          <p:cNvSpPr txBox="1"/>
          <p:nvPr/>
        </p:nvSpPr>
        <p:spPr>
          <a:xfrm>
            <a:off x="362200" y="471750"/>
            <a:ext cx="3032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ato"/>
                <a:ea typeface="Lato"/>
                <a:cs typeface="Lato"/>
                <a:sym typeface="Lato"/>
              </a:rPr>
              <a:t>Month and Previous Outcome </a:t>
            </a:r>
            <a:endParaRPr b="1" sz="16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Majority of campaigns occurred between May and August.</a:t>
            </a:r>
            <a:endParaRPr sz="1300">
              <a:latin typeface="Lato"/>
              <a:ea typeface="Lato"/>
              <a:cs typeface="Lato"/>
              <a:sym typeface="Lato"/>
            </a:endParaRPr>
          </a:p>
          <a:p>
            <a:pPr indent="0" lvl="0" marL="457200" rtl="0" algn="l">
              <a:spcBef>
                <a:spcPts val="0"/>
              </a:spcBef>
              <a:spcAft>
                <a:spcPts val="0"/>
              </a:spcAft>
              <a:buNone/>
            </a:pPr>
            <a:r>
              <a:t/>
            </a:r>
            <a:endParaRPr sz="1300">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lang="en" sz="1300">
                <a:solidFill>
                  <a:schemeClr val="dk2"/>
                </a:solidFill>
                <a:highlight>
                  <a:srgbClr val="FFFFFF"/>
                </a:highlight>
                <a:latin typeface="Lato"/>
                <a:ea typeface="Lato"/>
                <a:cs typeface="Lato"/>
                <a:sym typeface="Lato"/>
              </a:rPr>
              <a:t>P</a:t>
            </a:r>
            <a:r>
              <a:rPr lang="en" sz="1300">
                <a:solidFill>
                  <a:schemeClr val="dk2"/>
                </a:solidFill>
                <a:highlight>
                  <a:srgbClr val="FFFFFF"/>
                </a:highlight>
                <a:latin typeface="Lato"/>
                <a:ea typeface="Lato"/>
                <a:cs typeface="Lato"/>
                <a:sym typeface="Lato"/>
              </a:rPr>
              <a:t>rior success seems to suggest later success. </a:t>
            </a:r>
            <a:endParaRPr sz="16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