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3" r:id="rId2"/>
    <p:sldMasterId id="2147483755" r:id="rId3"/>
    <p:sldMasterId id="2147483779" r:id="rId4"/>
    <p:sldMasterId id="2147483791" r:id="rId5"/>
    <p:sldMasterId id="2147483820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2" r:id="rId11"/>
    <p:sldId id="263" r:id="rId12"/>
    <p:sldId id="264" r:id="rId13"/>
    <p:sldId id="266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76F5-8A5D-4C4F-853A-CD59C039DA6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4410A-1145-4FB2-B141-424121A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4410A-1145-4FB2-B141-424121A38A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4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76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2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7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8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4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1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75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4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27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3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0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1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5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90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28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282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62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853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16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633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8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83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82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5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02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920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64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81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252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15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981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1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742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71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54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5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9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87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6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423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224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0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98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246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07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6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2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1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MONK's+Probl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6895" y="1846052"/>
            <a:ext cx="10058400" cy="1857957"/>
          </a:xfrm>
        </p:spPr>
        <p:txBody>
          <a:bodyPr/>
          <a:lstStyle/>
          <a:p>
            <a:r>
              <a:rPr lang="en-US" altLang="zh-CN" dirty="0" smtClean="0"/>
              <a:t>ID3 implementation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altLang="zh-CN" dirty="0"/>
              <a:t>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Juan Wang</a:t>
            </a:r>
            <a:endParaRPr lang="en-US" altLang="zh-CN" dirty="0"/>
          </a:p>
          <a:p>
            <a:r>
              <a:rPr lang="en-US" altLang="zh-CN" dirty="0" smtClean="0"/>
              <a:t>Date: Feb. 9, 2018</a:t>
            </a:r>
          </a:p>
        </p:txBody>
      </p:sp>
    </p:spTree>
    <p:extLst>
      <p:ext uri="{BB962C8B-B14F-4D97-AF65-F5344CB8AC3E}">
        <p14:creationId xmlns:p14="http://schemas.microsoft.com/office/powerpoint/2010/main" val="33811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4917" y="214128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been implemented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248" y="2173857"/>
            <a:ext cx="10515600" cy="321765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Implemented Decision Tree using ID3 algorithm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Used entropy, information gain to find the best attribute as new node, and build the tree recursively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Using the decision tree to predict new data, calculate it’s accuracy.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Handled missing data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Adopted pruning method to adjust the decision tree and increase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517" y="448575"/>
            <a:ext cx="10515600" cy="4054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Monk’s Problems Data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404708"/>
              </p:ext>
            </p:extLst>
          </p:nvPr>
        </p:nvGraphicFramePr>
        <p:xfrm>
          <a:off x="898582" y="1326934"/>
          <a:ext cx="9073553" cy="458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241"/>
                <a:gridCol w="5885312"/>
              </a:tblGrid>
              <a:tr h="455925">
                <a:tc gridSpan="2"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MONK's Problems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592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</a:p>
                  </a:txBody>
                  <a:tcPr marL="57150" marR="57150" marT="57150" marB="57150" anchor="ctr"/>
                </a:tc>
              </a:tr>
              <a:tr h="45592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45592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7150" marR="57150" marT="57150" marB="57150" anchor="ctr"/>
                </a:tc>
              </a:tr>
              <a:tr h="123661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Attributes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a1: 1, 2, 3 </a:t>
                      </a:r>
                      <a:br>
                        <a:rPr lang="pt-BR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a2: 1, 2, 3 </a:t>
                      </a:r>
                      <a:br>
                        <a:rPr lang="pt-BR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a3: 1, 2 </a:t>
                      </a:r>
                      <a:br>
                        <a:rPr lang="pt-BR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a4: 1, 2, 3 </a:t>
                      </a:r>
                      <a:br>
                        <a:rPr lang="pt-BR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a5: 1, 2, 3, 4 </a:t>
                      </a:r>
                      <a:br>
                        <a:rPr lang="pt-BR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a6: 1, 2 </a:t>
                      </a:r>
                      <a:endParaRPr lang="en-US" sz="1000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7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Classifiers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1 </a:t>
                      </a:r>
                      <a:endParaRPr lang="en-US" sz="1000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7153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000" b="1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sets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different</a:t>
                      </a:r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data sets, all classified into 0  or 1</a:t>
                      </a:r>
                    </a:p>
                    <a:p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All three data sets are </a:t>
                      </a:r>
                      <a:r>
                        <a:rPr lang="en-US" sz="1000" kern="1200" baseline="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splited</a:t>
                      </a:r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into training and test sets</a:t>
                      </a:r>
                    </a:p>
                    <a:p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Monk-3 has 5% class noise added to the training set</a:t>
                      </a:r>
                      <a:endParaRPr lang="en-US" sz="1000" kern="1200" baseline="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7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hlinkClick r:id="rId3"/>
                        </a:rPr>
                        <a:t>https://archive.ics.uci.edu/ml/datasets/MONK%27s+Problems</a:t>
                      </a:r>
                      <a:endParaRPr lang="en-US" sz="1000" kern="12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82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6992" y="4704213"/>
            <a:ext cx="10515600" cy="618285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There is over-fit.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After pruning, accuracy of both test and validation data has improved, while the training data accuracy has decreased. 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79288"/>
              </p:ext>
            </p:extLst>
          </p:nvPr>
        </p:nvGraphicFramePr>
        <p:xfrm>
          <a:off x="1122871" y="2187660"/>
          <a:ext cx="8219536" cy="214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84"/>
                <a:gridCol w="2054884"/>
                <a:gridCol w="2054884"/>
                <a:gridCol w="2054884"/>
              </a:tblGrid>
              <a:tr h="771201">
                <a:tc>
                  <a:txBody>
                    <a:bodyPr/>
                    <a:lstStyle/>
                    <a:p>
                      <a:r>
                        <a:rPr lang="en-US" dirty="0" smtClean="0"/>
                        <a:t>Monks’ 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Before 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 pruning with valid</a:t>
                      </a:r>
                      <a:r>
                        <a:rPr lang="en-US" baseline="0" dirty="0" smtClean="0"/>
                        <a:t>ation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</a:t>
                      </a:r>
                      <a:r>
                        <a:rPr lang="en-US" baseline="0" dirty="0" smtClean="0"/>
                        <a:t> difference</a:t>
                      </a:r>
                      <a:endParaRPr lang="en-US" dirty="0" smtClean="0"/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0.684615384615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0.769230769231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+0.09</a:t>
                      </a:r>
                      <a:endParaRPr lang="en-US" dirty="0"/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0.741935483871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0.733870967742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</a:t>
                      </a:r>
                      <a:endParaRPr lang="en-US" dirty="0"/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0.67880794702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0.741721854305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+0.07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1275271" y="1199013"/>
            <a:ext cx="10515600" cy="6182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Accuracy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5906" y="407373"/>
            <a:ext cx="10058400" cy="843457"/>
          </a:xfrm>
        </p:spPr>
        <p:txBody>
          <a:bodyPr/>
          <a:lstStyle/>
          <a:p>
            <a:r>
              <a:rPr lang="en-US" altLang="zh-CN" dirty="0" err="1" smtClean="0"/>
              <a:t>Ecoli</a:t>
            </a:r>
            <a:r>
              <a:rPr lang="en-US" altLang="zh-CN" dirty="0" smtClean="0"/>
              <a:t> data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099156"/>
              </p:ext>
            </p:extLst>
          </p:nvPr>
        </p:nvGraphicFramePr>
        <p:xfrm>
          <a:off x="1097280" y="1664898"/>
          <a:ext cx="10058400" cy="447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6597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the Cellular Localization Sites of Proteins</a:t>
                      </a:r>
                      <a:endParaRPr lang="en-US" dirty="0"/>
                    </a:p>
                  </a:txBody>
                  <a:tcPr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336</a:t>
                      </a: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7150" marR="57150" marT="57150" marB="57150" anchor="ctr"/>
                </a:tc>
              </a:tr>
              <a:tr h="101893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Attributes 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Sequence Name: Accession number for the SWISS-PROT database</a:t>
                      </a:r>
                    </a:p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mcg: </a:t>
                      </a:r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McGeoch's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method for signal sequence recognition</a:t>
                      </a:r>
                    </a:p>
                    <a:p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gvh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von </a:t>
                      </a:r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Heijne's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method for signal sequence recognition</a:t>
                      </a:r>
                      <a:endParaRPr lang="en-US" sz="1000" kern="12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lip: von </a:t>
                      </a:r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Heijne's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Signal Peptidase II consensus sequence score. Binary attribute </a:t>
                      </a:r>
                    </a:p>
                    <a:p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chg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Presence of charge on N-terminus of predicted lipoproteins. Binary attribute</a:t>
                      </a:r>
                    </a:p>
                    <a:p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aac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score of discriminant analysis of the amino acid content of outer membrane and </a:t>
                      </a:r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periplasmic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proteins</a:t>
                      </a:r>
                    </a:p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alm1: score of the ALOM membrane spanning region prediction program</a:t>
                      </a:r>
                      <a:endParaRPr lang="en-US" sz="1000" kern="12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alm2: score of ALOM program after excluding putative cleavable signal regions from the sequence.</a:t>
                      </a:r>
                    </a:p>
                  </a:txBody>
                  <a:tcPr marL="57150" marR="57150" marT="57150" marB="57150" anchor="ctr"/>
                </a:tc>
              </a:tr>
              <a:tr h="113538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Classifiers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143 </a:t>
                      </a:r>
                    </a:p>
                    <a:p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 77 </a:t>
                      </a:r>
                    </a:p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pp </a:t>
                      </a:r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52 </a:t>
                      </a:r>
                    </a:p>
                    <a:p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imU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35 </a:t>
                      </a:r>
                    </a:p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om            20 </a:t>
                      </a:r>
                    </a:p>
                    <a:p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omL</a:t>
                      </a:r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imL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2 </a:t>
                      </a:r>
                    </a:p>
                    <a:p>
                      <a:r>
                        <a:rPr lang="en-US" sz="1000" kern="1200" dirty="0" err="1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imS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</a:t>
                      </a:r>
                      <a:endParaRPr lang="en-US" sz="1000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Link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https://archive.ics.uci.edu/ml/datasets/Ecoli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0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9460"/>
              </p:ext>
            </p:extLst>
          </p:nvPr>
        </p:nvGraphicFramePr>
        <p:xfrm>
          <a:off x="1122871" y="2222166"/>
          <a:ext cx="8219536" cy="214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84"/>
                <a:gridCol w="2054884"/>
                <a:gridCol w="2054884"/>
                <a:gridCol w="2054884"/>
              </a:tblGrid>
              <a:tr h="77120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Before 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 pruning with valid</a:t>
                      </a:r>
                      <a:r>
                        <a:rPr lang="en-US" baseline="0" dirty="0" smtClean="0"/>
                        <a:t>ation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</a:t>
                      </a:r>
                      <a:r>
                        <a:rPr lang="en-US" baseline="0" dirty="0" smtClean="0"/>
                        <a:t> difference</a:t>
                      </a:r>
                      <a:endParaRPr lang="en-US" dirty="0" smtClean="0"/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0.929577464789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0.929577464789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0.792682926829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0.792682926829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</a:t>
                      </a:r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0.841584158416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0.841584158416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1096992" y="4704213"/>
            <a:ext cx="10515600" cy="86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There is no difference of accuracy before and after pruning.</a:t>
            </a:r>
          </a:p>
          <a:p>
            <a:r>
              <a:rPr lang="en-US" sz="1800" dirty="0" smtClean="0">
                <a:latin typeface="+mn-lt"/>
              </a:rPr>
              <a:t>Possible reasons: there </a:t>
            </a:r>
            <a:r>
              <a:rPr lang="en-US" sz="1800" dirty="0">
                <a:latin typeface="+mn-lt"/>
              </a:rPr>
              <a:t>is no over-fit.</a:t>
            </a:r>
            <a:endParaRPr lang="en-US" sz="1800" dirty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The effectiveness of pruning depends on the data itself.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14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400" y="362309"/>
            <a:ext cx="10058400" cy="1202522"/>
          </a:xfrm>
        </p:spPr>
        <p:txBody>
          <a:bodyPr/>
          <a:lstStyle/>
          <a:p>
            <a:r>
              <a:rPr lang="en-US" dirty="0" smtClean="0"/>
              <a:t>Mammographic-masses </a:t>
            </a:r>
            <a:br>
              <a:rPr lang="en-US" dirty="0" smtClean="0"/>
            </a:br>
            <a:r>
              <a:rPr lang="en-US" sz="2400" dirty="0" smtClean="0"/>
              <a:t>- handling with missing data</a:t>
            </a:r>
            <a:endParaRPr lang="en-US" sz="2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157560"/>
              </p:ext>
            </p:extLst>
          </p:nvPr>
        </p:nvGraphicFramePr>
        <p:xfrm>
          <a:off x="1097280" y="1664898"/>
          <a:ext cx="10058400" cy="459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950"/>
                <a:gridCol w="6704450"/>
              </a:tblGrid>
              <a:tr h="365970">
                <a:tc>
                  <a:txBody>
                    <a:bodyPr/>
                    <a:lstStyle/>
                    <a:p>
                      <a:r>
                        <a:rPr lang="en-US" dirty="0" smtClean="0"/>
                        <a:t>Mammographic-masses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Mammography is the most effective method for breast cancer screening available today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 the severity (benign or malignant) of a mammographic mass lesion from BI-RADS attributes and the patient's age.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961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0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 smtClean="0"/>
                        <a:t>BI-RADS assessment: 2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 smtClean="0"/>
                        <a:t>Age: 5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 smtClean="0"/>
                        <a:t>Shape: 31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 smtClean="0"/>
                        <a:t>Margin: 48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 smtClean="0"/>
                        <a:t>Density: 76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 smtClean="0"/>
                        <a:t>Severity: 0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101893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Attributes 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BI-RADS assessment: 1 to 5 (ordinal) </a:t>
                      </a:r>
                    </a:p>
                    <a:p>
                      <a:r>
                        <a:rPr lang="en-US" sz="1000" dirty="0" smtClean="0"/>
                        <a:t>Age: patient's age in years (integer)</a:t>
                      </a:r>
                    </a:p>
                    <a:p>
                      <a:r>
                        <a:rPr lang="en-US" sz="1000" dirty="0" smtClean="0"/>
                        <a:t>Shape: mass shape: round=1 oval=2 lobular=3 irregular=4 (nominal)</a:t>
                      </a:r>
                    </a:p>
                    <a:p>
                      <a:r>
                        <a:rPr lang="en-US" sz="1000" dirty="0" smtClean="0"/>
                        <a:t>Margin: mass margin: circumscribed=1 </a:t>
                      </a:r>
                      <a:r>
                        <a:rPr lang="en-US" sz="1000" dirty="0" err="1" smtClean="0"/>
                        <a:t>microlobulated</a:t>
                      </a:r>
                      <a:r>
                        <a:rPr lang="en-US" sz="1000" dirty="0" smtClean="0"/>
                        <a:t>=2 obscured=3 ill-defined=4 </a:t>
                      </a:r>
                      <a:r>
                        <a:rPr lang="en-US" sz="1000" dirty="0" err="1" smtClean="0"/>
                        <a:t>spiculated</a:t>
                      </a:r>
                      <a:r>
                        <a:rPr lang="en-US" sz="1000" dirty="0" smtClean="0"/>
                        <a:t>=5 (nominal)</a:t>
                      </a:r>
                    </a:p>
                    <a:p>
                      <a:r>
                        <a:rPr lang="en-US" sz="1000" dirty="0" smtClean="0"/>
                        <a:t>Density: mass density high=1 </a:t>
                      </a:r>
                      <a:r>
                        <a:rPr lang="en-US" sz="1000" dirty="0" err="1" smtClean="0"/>
                        <a:t>iso</a:t>
                      </a:r>
                      <a:r>
                        <a:rPr lang="en-US" sz="1000" dirty="0" smtClean="0"/>
                        <a:t>=2 low=3 fat-containing=4 (ordinal)</a:t>
                      </a:r>
                    </a:p>
                  </a:txBody>
                  <a:tcPr marL="57150" marR="57150" marT="57150" marB="57150" anchor="ctr"/>
                </a:tc>
              </a:tr>
              <a:tr h="358322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Classifiers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Severity: benign=0 or malignant=1 (binominal)</a:t>
                      </a:r>
                      <a:endParaRPr lang="en-US" sz="1000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Link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https://archive.ics.uci.edu/ml/datasets/Ecoli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4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09147"/>
              </p:ext>
            </p:extLst>
          </p:nvPr>
        </p:nvGraphicFramePr>
        <p:xfrm>
          <a:off x="1122871" y="2222166"/>
          <a:ext cx="8219536" cy="214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84"/>
                <a:gridCol w="2054884"/>
                <a:gridCol w="2054884"/>
                <a:gridCol w="2054884"/>
              </a:tblGrid>
              <a:tr h="771201">
                <a:tc>
                  <a:txBody>
                    <a:bodyPr/>
                    <a:lstStyle/>
                    <a:p>
                      <a:r>
                        <a:rPr lang="en-US" dirty="0" smtClean="0"/>
                        <a:t>Mammographic-masses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Before 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 pruning with valid</a:t>
                      </a:r>
                      <a:r>
                        <a:rPr lang="en-US" baseline="0" dirty="0" smtClean="0"/>
                        <a:t>ation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</a:t>
                      </a:r>
                      <a:r>
                        <a:rPr lang="en-US" baseline="0" dirty="0" smtClean="0"/>
                        <a:t> difference</a:t>
                      </a:r>
                      <a:endParaRPr lang="en-US" dirty="0" smtClean="0"/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0.391003460208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0.536332179931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+0.15</a:t>
                      </a:r>
                      <a:endParaRPr lang="en-US" dirty="0"/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0.425531914894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0.557446808511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+0.13</a:t>
                      </a:r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0.39603960396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0.534653465347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+0.13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1096992" y="4704213"/>
            <a:ext cx="10515600" cy="86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Decision tree can also handle noisy data.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029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Observations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7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ID3 does not apply to all datasets. </a:t>
            </a:r>
            <a:r>
              <a:rPr lang="en-US" altLang="zh-CN" dirty="0" smtClean="0"/>
              <a:t>Some are good, some are not.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pruning works better if validation data and test data are different.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proportion of test and training data also affects the accuracy of pruning.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4634</TotalTime>
  <Words>587</Words>
  <Application>Microsoft Office PowerPoint</Application>
  <PresentationFormat>宽屏</PresentationFormat>
  <Paragraphs>151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回顾</vt:lpstr>
      <vt:lpstr>ID3 implementation</vt:lpstr>
      <vt:lpstr>What’s been implemented</vt:lpstr>
      <vt:lpstr>Monk’s Problems Data</vt:lpstr>
      <vt:lpstr>There is over-fit. After pruning, accuracy of both test and validation data has improved, while the training data accuracy has decreased. </vt:lpstr>
      <vt:lpstr>Ecoli data</vt:lpstr>
      <vt:lpstr>Accuracy Comparison</vt:lpstr>
      <vt:lpstr>Mammographic-masses  - handling with missing data</vt:lpstr>
      <vt:lpstr>Accuracy Comparison</vt:lpstr>
      <vt:lpstr>Other Observations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implementation</dc:title>
  <dc:creator>Juan Wang</dc:creator>
  <cp:lastModifiedBy>Juan Wang</cp:lastModifiedBy>
  <cp:revision>22</cp:revision>
  <dcterms:created xsi:type="dcterms:W3CDTF">2018-02-09T21:45:43Z</dcterms:created>
  <dcterms:modified xsi:type="dcterms:W3CDTF">2018-02-13T05:07:14Z</dcterms:modified>
</cp:coreProperties>
</file>