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  <p:sldMasterId id="2147483743" r:id="rId2"/>
    <p:sldMasterId id="2147483755" r:id="rId3"/>
    <p:sldMasterId id="2147483779" r:id="rId4"/>
    <p:sldMasterId id="2147483791" r:id="rId5"/>
    <p:sldMasterId id="2147483820" r:id="rId6"/>
  </p:sldMasterIdLst>
  <p:notesMasterIdLst>
    <p:notesMasterId r:id="rId15"/>
  </p:notesMasterIdLst>
  <p:sldIdLst>
    <p:sldId id="256" r:id="rId7"/>
    <p:sldId id="257" r:id="rId8"/>
    <p:sldId id="258" r:id="rId9"/>
    <p:sldId id="268" r:id="rId10"/>
    <p:sldId id="269" r:id="rId11"/>
    <p:sldId id="259" r:id="rId12"/>
    <p:sldId id="264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376F5-8A5D-4C4F-853A-CD59C039DA6C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4410A-1145-4FB2-B141-424121A3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57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4410A-1145-4FB2-B141-424121A38A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64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3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8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0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42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41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08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76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725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471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88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4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123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61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414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757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6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943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01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166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274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236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9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109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718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50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908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728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282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862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853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916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633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8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583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382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053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502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920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646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481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301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252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5152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5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7981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861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7423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371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3548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9598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59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03875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961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3423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8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76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2245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108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2981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246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8078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0636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1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2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5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9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3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5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3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4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5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1ADADD4-51CF-4058-85FB-AE1EAB715B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91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6895" y="1846052"/>
            <a:ext cx="10058400" cy="1857957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sz="4800" dirty="0" smtClean="0"/>
              <a:t>Clustering Algorithms Implementation</a:t>
            </a:r>
            <a:endParaRPr 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altLang="zh-CN" dirty="0" smtClean="0"/>
              <a:t>Name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Juan Wang</a:t>
            </a:r>
            <a:endParaRPr lang="en-US" altLang="zh-CN" dirty="0"/>
          </a:p>
          <a:p>
            <a:r>
              <a:rPr lang="en-US" altLang="zh-CN" dirty="0" smtClean="0"/>
              <a:t>Date: Mar. </a:t>
            </a:r>
            <a:r>
              <a:rPr lang="en-US" altLang="zh-CN" dirty="0"/>
              <a:t>2</a:t>
            </a:r>
            <a:r>
              <a:rPr lang="en-US" altLang="zh-CN" dirty="0" smtClean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338117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been implemented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0863" y="2527540"/>
            <a:ext cx="10515600" cy="210484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Implemented </a:t>
            </a:r>
            <a:r>
              <a:rPr lang="en-US" dirty="0" smtClean="0"/>
              <a:t>five different </a:t>
            </a:r>
            <a:r>
              <a:rPr lang="en-US" dirty="0" smtClean="0"/>
              <a:t>clustering algorithms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single-linkage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complete-linkage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average-linkage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k-means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K-</a:t>
            </a:r>
            <a:r>
              <a:rPr lang="en-US" dirty="0" err="1" smtClean="0"/>
              <a:t>medoids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Used hamming distance method to evaluate each algorithm</a:t>
            </a:r>
          </a:p>
        </p:txBody>
      </p:sp>
    </p:spTree>
    <p:extLst>
      <p:ext uri="{BB962C8B-B14F-4D97-AF65-F5344CB8AC3E}">
        <p14:creationId xmlns:p14="http://schemas.microsoft.com/office/powerpoint/2010/main" val="80017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2155" y="672861"/>
            <a:ext cx="10515600" cy="724617"/>
          </a:xfrm>
        </p:spPr>
        <p:txBody>
          <a:bodyPr>
            <a:normAutofit/>
          </a:bodyPr>
          <a:lstStyle/>
          <a:p>
            <a:r>
              <a:rPr lang="en-US" dirty="0" smtClean="0"/>
              <a:t>Iris Data Set</a:t>
            </a:r>
            <a:endParaRPr lang="en-US" dirty="0"/>
          </a:p>
        </p:txBody>
      </p:sp>
      <p:graphicFrame>
        <p:nvGraphicFramePr>
          <p:cNvPr id="5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344968"/>
              </p:ext>
            </p:extLst>
          </p:nvPr>
        </p:nvGraphicFramePr>
        <p:xfrm>
          <a:off x="846797" y="1777252"/>
          <a:ext cx="10058400" cy="4303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36597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predict class of iris plant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</a:tr>
              <a:tr h="283361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Number of Instances: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en-US" sz="1200" dirty="0">
                        <a:solidFill>
                          <a:srgbClr val="123654"/>
                        </a:solidFill>
                        <a:effectLst/>
                        <a:latin typeface="+mn-lt"/>
                      </a:endParaRPr>
                    </a:p>
                  </a:txBody>
                  <a:tcPr marL="57150" marR="57150" marT="57150" marB="57150" anchor="ctr"/>
                </a:tc>
              </a:tr>
              <a:tr h="283361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Number of Attributes: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123654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57150" marR="57150" marT="57150" marB="57150" anchor="ctr"/>
                </a:tc>
              </a:tr>
              <a:tr h="141681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Attribute Characteristics:</a:t>
                      </a:r>
                      <a:endParaRPr lang="en-US" sz="1000" b="1" kern="12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123654"/>
                          </a:solidFill>
                          <a:effectLst/>
                          <a:latin typeface="+mn-lt"/>
                        </a:rPr>
                        <a:t>real</a:t>
                      </a:r>
                      <a:endParaRPr lang="en-US" sz="1200" dirty="0">
                        <a:solidFill>
                          <a:srgbClr val="123654"/>
                        </a:solidFill>
                        <a:effectLst/>
                        <a:latin typeface="+mn-lt"/>
                      </a:endParaRPr>
                    </a:p>
                  </a:txBody>
                  <a:tcPr marL="57150" marR="57150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Number of clusters: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12365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57150" marR="57150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Missing Values?</a:t>
                      </a:r>
                      <a:endParaRPr lang="en-US" sz="1000" dirty="0" smtClean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123654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57150" marR="57150" marT="57150" marB="57150" anchor="ctr"/>
                </a:tc>
              </a:tr>
              <a:tr h="1018935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Attributes </a:t>
                      </a:r>
                      <a:endParaRPr lang="en-US" sz="1000" b="1" kern="12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sepal length in cm </a:t>
                      </a:r>
                      <a:r>
                        <a:rPr lang="en-US" sz="1200" dirty="0" smtClean="0">
                          <a:latin typeface="+mn-lt"/>
                        </a:rPr>
                        <a:t/>
                      </a:r>
                      <a:br>
                        <a:rPr lang="en-US" sz="1200" dirty="0" smtClean="0">
                          <a:latin typeface="+mn-lt"/>
                        </a:rPr>
                      </a:b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sepal width in cm </a:t>
                      </a:r>
                      <a:r>
                        <a:rPr lang="en-US" sz="1200" dirty="0" smtClean="0">
                          <a:latin typeface="+mn-lt"/>
                        </a:rPr>
                        <a:t/>
                      </a:r>
                      <a:br>
                        <a:rPr lang="en-US" sz="1200" dirty="0" smtClean="0">
                          <a:latin typeface="+mn-lt"/>
                        </a:rPr>
                      </a:b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petal length in cm </a:t>
                      </a:r>
                      <a:r>
                        <a:rPr lang="en-US" sz="1200" dirty="0" smtClean="0">
                          <a:latin typeface="+mn-lt"/>
                        </a:rPr>
                        <a:t/>
                      </a:r>
                      <a:br>
                        <a:rPr lang="en-US" sz="1200" dirty="0" smtClean="0">
                          <a:latin typeface="+mn-lt"/>
                        </a:rPr>
                      </a:b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petal width in cm</a:t>
                      </a:r>
                      <a:endParaRPr lang="en-US" sz="1200" kern="1200" dirty="0" smtClean="0">
                        <a:solidFill>
                          <a:srgbClr val="123654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57150" marB="57150" anchor="ctr"/>
                </a:tc>
              </a:tr>
              <a:tr h="1135385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Classifiers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 Iris Setosa </a:t>
                      </a:r>
                      <a:r>
                        <a:rPr lang="pt-BR" sz="1200" dirty="0" smtClean="0">
                          <a:latin typeface="+mn-lt"/>
                        </a:rPr>
                        <a:t/>
                      </a:r>
                      <a:br>
                        <a:rPr lang="pt-BR" sz="1200" dirty="0" smtClean="0">
                          <a:latin typeface="+mn-lt"/>
                        </a:rPr>
                      </a:br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 Iris Versicolour </a:t>
                      </a:r>
                      <a:r>
                        <a:rPr lang="pt-BR" sz="1200" dirty="0" smtClean="0">
                          <a:latin typeface="+mn-lt"/>
                        </a:rPr>
                        <a:t/>
                      </a:r>
                      <a:br>
                        <a:rPr lang="pt-BR" sz="1200" dirty="0" smtClean="0">
                          <a:latin typeface="+mn-lt"/>
                        </a:rPr>
                      </a:br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 Iris Virginica</a:t>
                      </a:r>
                      <a:endParaRPr lang="en-US" sz="1200" kern="1200" dirty="0">
                        <a:solidFill>
                          <a:srgbClr val="123654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57150" marB="57150" anchor="ctr"/>
                </a:tc>
              </a:tr>
              <a:tr h="283361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Link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123654"/>
                          </a:solidFill>
                          <a:effectLst/>
                          <a:latin typeface="+mn-lt"/>
                        </a:rPr>
                        <a:t>https://archive.ics.uci.edu/ml/datasets/iris</a:t>
                      </a:r>
                      <a:endParaRPr lang="en-US" sz="1200" dirty="0">
                        <a:solidFill>
                          <a:srgbClr val="123654"/>
                        </a:solidFill>
                        <a:effectLst/>
                        <a:latin typeface="+mn-lt"/>
                      </a:endParaRPr>
                    </a:p>
                  </a:txBody>
                  <a:tcPr marL="57150" marR="57150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82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5906" y="407373"/>
            <a:ext cx="10058400" cy="843457"/>
          </a:xfrm>
        </p:spPr>
        <p:txBody>
          <a:bodyPr/>
          <a:lstStyle/>
          <a:p>
            <a:r>
              <a:rPr lang="en-US" b="1" dirty="0"/>
              <a:t>User Knowledge Modeling Data Set</a:t>
            </a:r>
            <a:r>
              <a:rPr lang="en-US" dirty="0"/>
              <a:t> 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097280" y="1664898"/>
          <a:ext cx="10058400" cy="4180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36597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User Knowledge Modeling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Indication student’s knowledge level</a:t>
                      </a:r>
                      <a:endParaRPr lang="en-US" dirty="0"/>
                    </a:p>
                  </a:txBody>
                  <a:tcPr/>
                </a:tc>
              </a:tr>
              <a:tr h="283361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Number of Instances: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403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</a:tr>
              <a:tr h="283361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Number of Attributes: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7150" marR="57150" marT="57150" marB="57150" anchor="ctr"/>
                </a:tc>
              </a:tr>
              <a:tr h="141681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Attribute Characteristics:</a:t>
                      </a:r>
                      <a:endParaRPr lang="en-US" sz="1000" b="1" kern="12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Number of clusters: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7150" marR="57150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Missing Values?</a:t>
                      </a:r>
                      <a:endParaRPr lang="en-US" sz="1000" dirty="0" smtClean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57150" marR="57150" marT="57150" marB="57150" anchor="ctr"/>
                </a:tc>
              </a:tr>
              <a:tr h="1018935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Attributes </a:t>
                      </a:r>
                      <a:endParaRPr lang="en-US" sz="1000" b="1" kern="12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STG (The degree of study time for goal object materials)(input value)</a:t>
                      </a:r>
                      <a:b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SCG (The degree of repetition number of user for goal object materials) (input value) </a:t>
                      </a:r>
                      <a:b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STR (The degree of study time of user for related objects with goal object) (input value) </a:t>
                      </a:r>
                      <a:b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LPR (The exam performance of user for related objects with goal object) (input value) </a:t>
                      </a:r>
                      <a:b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PEG (The exam performance of user for goal objects) (input value) </a:t>
                      </a:r>
                      <a:b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UNS (The knowledge level of user) (target value) </a:t>
                      </a:r>
                    </a:p>
                  </a:txBody>
                  <a:tcPr marL="57150" marR="57150" marT="57150" marB="57150" anchor="ctr"/>
                </a:tc>
              </a:tr>
              <a:tr h="1135385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Classifiers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Very Low          50 </a:t>
                      </a:r>
                      <a:b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Low</a:t>
                      </a:r>
                      <a:r>
                        <a:rPr lang="en-US" sz="1000" kern="1200" baseline="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          </a:t>
                      </a:r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129 </a:t>
                      </a:r>
                      <a:b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Middle</a:t>
                      </a:r>
                      <a:r>
                        <a:rPr lang="en-US" sz="1000" kern="1200" baseline="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122 </a:t>
                      </a:r>
                      <a:b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High                 130</a:t>
                      </a:r>
                      <a:endParaRPr lang="en-US" sz="1000" kern="12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57150" marB="57150" anchor="ctr"/>
                </a:tc>
              </a:tr>
              <a:tr h="283361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Link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https://archive.ics.uci.edu/ml/datasets/User+Knowledge+Modeling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67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465826"/>
            <a:ext cx="10058400" cy="960983"/>
          </a:xfrm>
        </p:spPr>
        <p:txBody>
          <a:bodyPr/>
          <a:lstStyle/>
          <a:p>
            <a:r>
              <a:rPr lang="en-US" dirty="0" smtClean="0"/>
              <a:t>Seeds data set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976509" y="1492369"/>
          <a:ext cx="10058400" cy="462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739"/>
                <a:gridCol w="7230661"/>
              </a:tblGrid>
              <a:tr h="36597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quality visualization of the internal kernel structure was detected using a soft X-ray technique.</a:t>
                      </a:r>
                    </a:p>
                    <a:p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examined group comprised kernels belonging to three different varieties of wheat.</a:t>
                      </a:r>
                      <a:endParaRPr lang="en-US" sz="1600" dirty="0"/>
                    </a:p>
                  </a:txBody>
                  <a:tcPr/>
                </a:tc>
              </a:tr>
              <a:tr h="283361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Number of Instances: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210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</a:tr>
              <a:tr h="283361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Number of Attributes: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7150" marR="57150" marT="57150" marB="57150" anchor="ctr"/>
                </a:tc>
              </a:tr>
              <a:tr h="141681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Attribute Characteristics:</a:t>
                      </a:r>
                      <a:endParaRPr lang="en-US" sz="1000" b="1" kern="12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real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Number of clusters: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7150" marR="57150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Missing Values?</a:t>
                      </a:r>
                      <a:endParaRPr lang="en-US" sz="1000" dirty="0" smtClean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57150" marR="57150" marT="57150" marB="57150" anchor="ctr"/>
                </a:tc>
              </a:tr>
              <a:tr h="1154967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Attributes </a:t>
                      </a:r>
                      <a:endParaRPr lang="en-US" sz="1000" b="1" kern="12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area A, </a:t>
                      </a:r>
                      <a:b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perimeter P, </a:t>
                      </a:r>
                      <a:b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compactness C = 4*pi*A/P^2, </a:t>
                      </a:r>
                      <a:b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length of kernel, </a:t>
                      </a:r>
                      <a:b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width of kernel, </a:t>
                      </a:r>
                      <a:b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asymmetry coefficient </a:t>
                      </a:r>
                      <a:b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length of kernel groove. </a:t>
                      </a:r>
                    </a:p>
                  </a:txBody>
                  <a:tcPr marL="57150" marR="57150" marT="57150" marB="57150" anchor="ctr"/>
                </a:tc>
              </a:tr>
              <a:tr h="724365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Classifiers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Kama</a:t>
                      </a:r>
                    </a:p>
                    <a:p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Rosa</a:t>
                      </a:r>
                    </a:p>
                    <a:p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Canadian</a:t>
                      </a:r>
                      <a:endParaRPr lang="en-US" sz="1000" kern="12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57150" marB="57150" anchor="ctr"/>
                </a:tc>
              </a:tr>
              <a:tr h="283361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Link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https://archive.ics.uci.edu/ml/datasets/seeds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741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275271" y="1199013"/>
            <a:ext cx="10515600" cy="6182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Accuracy Comparison</a:t>
            </a:r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85026"/>
              </p:ext>
            </p:extLst>
          </p:nvPr>
        </p:nvGraphicFramePr>
        <p:xfrm>
          <a:off x="629728" y="2139350"/>
          <a:ext cx="10351698" cy="259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402"/>
                <a:gridCol w="1748217"/>
                <a:gridCol w="1751162"/>
                <a:gridCol w="1871933"/>
                <a:gridCol w="1811547"/>
                <a:gridCol w="1906437"/>
              </a:tblGrid>
              <a:tr h="868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Hamming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distance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Single-Linkage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Complete-Linkage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Average-Linkage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Lloyd’s-Method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(k-means)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K-</a:t>
                      </a:r>
                      <a:r>
                        <a:rPr lang="en-US" dirty="0" err="1" smtClean="0"/>
                        <a:t>Medoids</a:t>
                      </a:r>
                      <a:endParaRPr lang="en-US" dirty="0" smtClean="0"/>
                    </a:p>
                  </a:txBody>
                  <a:tcPr/>
                </a:tc>
              </a:tr>
              <a:tr h="4354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Iris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0.0933333333333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0.106666666667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0.106666666667</a:t>
                      </a:r>
                      <a:endParaRPr lang="en-US" dirty="0"/>
                    </a:p>
                  </a:txBody>
                  <a:tcPr/>
                </a:tc>
              </a:tr>
              <a:tr h="608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User Knowledge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0.669975186104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0.111662531017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0.543424317618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0.104218362283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0.151364764268</a:t>
                      </a:r>
                      <a:endParaRPr lang="en-US" dirty="0"/>
                    </a:p>
                  </a:txBody>
                  <a:tcPr/>
                </a:tc>
              </a:tr>
              <a:tr h="608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0.628571428571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0.195238095238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0.0904761904762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0.104761904762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0.252380952381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07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363319"/>
            <a:ext cx="10058400" cy="1794613"/>
          </a:xfrm>
        </p:spPr>
        <p:txBody>
          <a:bodyPr>
            <a:normAutofit/>
          </a:bodyPr>
          <a:lstStyle/>
          <a:p>
            <a:r>
              <a:rPr lang="en-US" dirty="0" smtClean="0"/>
              <a:t>Different algorithms works differently on different data sets.</a:t>
            </a:r>
          </a:p>
          <a:p>
            <a:r>
              <a:rPr lang="en-US" dirty="0" smtClean="0"/>
              <a:t>Generally speaking, K-means has the highest accuracy.</a:t>
            </a:r>
          </a:p>
          <a:p>
            <a:r>
              <a:rPr lang="en-US" dirty="0" smtClean="0"/>
              <a:t>Among the three hierarchical algorithms, average-linkage works better than the single-linkage and complete-linkage on most cases.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06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4917" y="2141282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98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5022</TotalTime>
  <Words>277</Words>
  <Application>Microsoft Office PowerPoint</Application>
  <PresentationFormat>宽屏</PresentationFormat>
  <Paragraphs>105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Wingdings</vt:lpstr>
      <vt:lpstr>Wingdings 2</vt:lpstr>
      <vt:lpstr>HDOfficeLightV0</vt:lpstr>
      <vt:lpstr>1_HDOfficeLightV0</vt:lpstr>
      <vt:lpstr>2_HDOfficeLightV0</vt:lpstr>
      <vt:lpstr>3_HDOfficeLightV0</vt:lpstr>
      <vt:lpstr>4_HDOfficeLightV0</vt:lpstr>
      <vt:lpstr>回顾</vt:lpstr>
      <vt:lpstr>Clustering Algorithms Implementation</vt:lpstr>
      <vt:lpstr>What’s been implemented</vt:lpstr>
      <vt:lpstr>Iris Data Set</vt:lpstr>
      <vt:lpstr>User Knowledge Modeling Data Set </vt:lpstr>
      <vt:lpstr>Seeds data set</vt:lpstr>
      <vt:lpstr>PowerPoint 演示文稿</vt:lpstr>
      <vt:lpstr>Observations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ID3 implementation</dc:title>
  <dc:creator>Juan Wang</dc:creator>
  <cp:lastModifiedBy>Juan Wang</cp:lastModifiedBy>
  <cp:revision>39</cp:revision>
  <dcterms:created xsi:type="dcterms:W3CDTF">2018-02-09T21:45:43Z</dcterms:created>
  <dcterms:modified xsi:type="dcterms:W3CDTF">2018-03-12T21:54:55Z</dcterms:modified>
</cp:coreProperties>
</file>