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  <p:sldMasterId id="2147483755" r:id="rId3"/>
    <p:sldMasterId id="2147483779" r:id="rId4"/>
    <p:sldMasterId id="2147483791" r:id="rId5"/>
    <p:sldMasterId id="2147483820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2" r:id="rId11"/>
    <p:sldId id="263" r:id="rId12"/>
    <p:sldId id="265" r:id="rId13"/>
    <p:sldId id="267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76F5-8A5D-4C4F-853A-CD59C039DA6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4410A-1145-4FB2-B141-424121A3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4410A-1145-4FB2-B141-424121A38A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8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7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8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1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5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4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27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3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0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0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2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28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6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85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16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633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58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5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0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20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64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8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5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15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81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74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7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54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5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9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87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6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423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2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0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9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6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07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63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DADD4-51CF-4058-85FB-AE1EAB715BFD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D02D2-126F-4D66-877D-6C08D579F7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1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895" y="1846052"/>
            <a:ext cx="10058400" cy="1857957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800" dirty="0" smtClean="0"/>
              <a:t>Clustering Algorithms Implementation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Juan Wang</a:t>
            </a:r>
            <a:endParaRPr lang="en-US" altLang="zh-CN" dirty="0"/>
          </a:p>
          <a:p>
            <a:r>
              <a:rPr lang="en-US" altLang="zh-CN" dirty="0" smtClean="0"/>
              <a:t>Date: </a:t>
            </a:r>
            <a:r>
              <a:rPr lang="en-US" altLang="zh-CN" dirty="0" smtClean="0"/>
              <a:t>Mar</a:t>
            </a:r>
            <a:r>
              <a:rPr lang="en-US" altLang="zh-CN" dirty="0" smtClean="0"/>
              <a:t>. </a:t>
            </a:r>
            <a:r>
              <a:rPr lang="en-US" altLang="zh-CN" dirty="0"/>
              <a:t>2</a:t>
            </a:r>
            <a:r>
              <a:rPr lang="en-US" altLang="zh-CN" dirty="0" smtClean="0"/>
              <a:t>, </a:t>
            </a:r>
            <a:r>
              <a:rPr lang="en-US" altLang="zh-CN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81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4917" y="214128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been implemented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863" y="2527540"/>
            <a:ext cx="10515600" cy="21048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Implemented </a:t>
            </a:r>
            <a:r>
              <a:rPr lang="en-US" dirty="0" smtClean="0"/>
              <a:t>four different clustering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single-linkage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complete-linkage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average-linkage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k-means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Used hamming distance method to evaluate each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1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155" y="672861"/>
            <a:ext cx="10515600" cy="724617"/>
          </a:xfrm>
        </p:spPr>
        <p:txBody>
          <a:bodyPr>
            <a:normAutofit/>
          </a:bodyPr>
          <a:lstStyle/>
          <a:p>
            <a:r>
              <a:rPr lang="en-US" dirty="0" smtClean="0"/>
              <a:t>Iris Data Set</a:t>
            </a:r>
            <a:endParaRPr 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44968"/>
              </p:ext>
            </p:extLst>
          </p:nvPr>
        </p:nvGraphicFramePr>
        <p:xfrm>
          <a:off x="846797" y="1777252"/>
          <a:ext cx="10058400" cy="430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predict class of iris plant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dirty="0" smtClean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real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length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width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length in cm </a:t>
                      </a:r>
                      <a:r>
                        <a:rPr lang="en-US" sz="1200" dirty="0" smtClean="0">
                          <a:latin typeface="+mn-lt"/>
                        </a:rPr>
                        <a:t/>
                      </a:r>
                      <a:br>
                        <a:rPr lang="en-US" sz="1200" dirty="0" smtClean="0">
                          <a:latin typeface="+mn-lt"/>
                        </a:rPr>
                      </a:b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width in cm</a:t>
                      </a:r>
                      <a:endParaRPr lang="en-US" sz="1200" kern="1200" dirty="0" smtClean="0">
                        <a:solidFill>
                          <a:srgbClr val="1236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113538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Setosa </a:t>
                      </a:r>
                      <a:r>
                        <a:rPr lang="pt-BR" sz="1200" dirty="0" smtClean="0">
                          <a:latin typeface="+mn-lt"/>
                        </a:rPr>
                        <a:t/>
                      </a:r>
                      <a:br>
                        <a:rPr lang="pt-BR" sz="1200" dirty="0" smtClean="0">
                          <a:latin typeface="+mn-lt"/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Versicolour </a:t>
                      </a:r>
                      <a:r>
                        <a:rPr lang="pt-BR" sz="1200" dirty="0" smtClean="0">
                          <a:latin typeface="+mn-lt"/>
                        </a:rPr>
                        <a:t/>
                      </a:r>
                      <a:br>
                        <a:rPr lang="pt-BR" sz="1200" dirty="0" smtClean="0">
                          <a:latin typeface="+mn-lt"/>
                        </a:rPr>
                      </a:br>
                      <a:r>
                        <a:rPr lang="pt-B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 Iris Virginica</a:t>
                      </a:r>
                      <a:endParaRPr lang="en-US" sz="1200" kern="1200" dirty="0">
                        <a:solidFill>
                          <a:srgbClr val="123654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  <a:endParaRPr lang="en-US" sz="1000" b="1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123654"/>
                          </a:solidFill>
                          <a:effectLst/>
                          <a:latin typeface="+mn-lt"/>
                        </a:rPr>
                        <a:t>https://archive.ics.uci.edu/ml/datasets/iris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+mn-lt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275271" y="1199013"/>
            <a:ext cx="10515600" cy="6182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58615"/>
              </p:ext>
            </p:extLst>
          </p:nvPr>
        </p:nvGraphicFramePr>
        <p:xfrm>
          <a:off x="1122871" y="2222166"/>
          <a:ext cx="9358223" cy="141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07"/>
                <a:gridCol w="2020622"/>
                <a:gridCol w="2106001"/>
                <a:gridCol w="2011136"/>
                <a:gridCol w="1808557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smtClean="0"/>
                        <a:t>Iris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Single-Linkage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Lloyd’s-Method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(k-means)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distance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0.0933333333333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0.106666666667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10728" y="4528867"/>
            <a:ext cx="9401355" cy="1017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Single-Linkage does not work well for this data set</a:t>
            </a:r>
          </a:p>
          <a:p>
            <a:pPr marL="0" indent="0">
              <a:buNone/>
            </a:pPr>
            <a:r>
              <a:rPr lang="en-US" dirty="0" smtClean="0"/>
              <a:t>The rest three algorithms are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0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906" y="407373"/>
            <a:ext cx="10058400" cy="843457"/>
          </a:xfrm>
        </p:spPr>
        <p:txBody>
          <a:bodyPr/>
          <a:lstStyle/>
          <a:p>
            <a:r>
              <a:rPr lang="en-US" b="1" dirty="0"/>
              <a:t>User Knowledge Modeling Data Set</a:t>
            </a:r>
            <a:r>
              <a:rPr lang="en-US" dirty="0"/>
              <a:t> 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44257"/>
              </p:ext>
            </p:extLst>
          </p:nvPr>
        </p:nvGraphicFramePr>
        <p:xfrm>
          <a:off x="1097280" y="1664898"/>
          <a:ext cx="10058400" cy="418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659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 Knowledge Modeling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Indication student’s knowledge level</a:t>
                      </a:r>
                      <a:endParaRPr lang="en-US" dirty="0"/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403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01893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STG (The degree of study time for goal object materials)(input value)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SCG (The degree of repetition number of user for goal object materials)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STR (The degree of study time of user for related objects with goal object)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LPR (The exam performance of user for related objects with goal object)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PEG (The exam performance of user for goal objects) (input value)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UNS (The knowledge level of user) (target value) </a:t>
                      </a:r>
                      <a:endParaRPr lang="en-US" sz="1000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113538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Very Low          50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Low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129 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Middle</a:t>
                      </a:r>
                      <a:r>
                        <a:rPr lang="en-US" sz="1000" kern="1200" baseline="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High                 130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  <a:endParaRPr lang="en-US" sz="1000" b="1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https://archive.ics.uci.edu/ml/datasets/User+Knowledge+Modeling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25108"/>
              </p:ext>
            </p:extLst>
          </p:nvPr>
        </p:nvGraphicFramePr>
        <p:xfrm>
          <a:off x="1097279" y="2230792"/>
          <a:ext cx="9763377" cy="141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93"/>
                <a:gridCol w="2061390"/>
                <a:gridCol w="2148491"/>
                <a:gridCol w="2051712"/>
                <a:gridCol w="2061391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smtClean="0"/>
                        <a:t>User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Single-Linkage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Lloyd’s-Method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(k-means)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distance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0.669975186104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0.111662531017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0.543424317618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0.158808933002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10728" y="4563374"/>
            <a:ext cx="9401355" cy="86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Single-Linkage </a:t>
            </a:r>
            <a:r>
              <a:rPr lang="en-US" dirty="0" smtClean="0"/>
              <a:t>and Average-Linkage are</a:t>
            </a:r>
            <a:r>
              <a:rPr lang="en-US" dirty="0" smtClean="0"/>
              <a:t> not good for this data set</a:t>
            </a:r>
          </a:p>
          <a:p>
            <a:pPr marL="0" indent="0">
              <a:buNone/>
            </a:pPr>
            <a:r>
              <a:rPr lang="en-US" dirty="0" smtClean="0"/>
              <a:t>For this data set, the Complete-Linkage works best.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91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65826"/>
            <a:ext cx="10058400" cy="960983"/>
          </a:xfrm>
        </p:spPr>
        <p:txBody>
          <a:bodyPr/>
          <a:lstStyle/>
          <a:p>
            <a:r>
              <a:rPr lang="en-US" dirty="0" smtClean="0"/>
              <a:t>Seeds data set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95370"/>
              </p:ext>
            </p:extLst>
          </p:nvPr>
        </p:nvGraphicFramePr>
        <p:xfrm>
          <a:off x="976509" y="1492369"/>
          <a:ext cx="10058400" cy="462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39"/>
                <a:gridCol w="7230661"/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quality visualization of the internal kernel structure was detected using a soft X-ray technique.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examined group comprised kernels belonging to three different varieties of wheat.</a:t>
                      </a:r>
                      <a:endParaRPr lang="en-US" sz="1600" dirty="0"/>
                    </a:p>
                  </a:txBody>
                  <a:tcPr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210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14168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 Characteristics: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real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Number of clusters: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7150" marR="57150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0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7150" marR="57150" marT="57150" marB="57150" anchor="ctr"/>
                </a:tc>
              </a:tr>
              <a:tr h="1154967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Attributes </a:t>
                      </a:r>
                      <a:endParaRPr lang="en-US" sz="1000" b="1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area A,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perimeter P,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compactness C = 4*pi*A/P^2,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length of kernel,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width of kernel,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asymmetry coefficient </a:t>
                      </a:r>
                      <a:b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length of kernel groove. </a:t>
                      </a:r>
                      <a:endParaRPr lang="en-US" sz="1000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724365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Classifiers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Kama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Rosa</a:t>
                      </a:r>
                    </a:p>
                    <a:p>
                      <a:r>
                        <a:rPr lang="en-US" sz="1000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Canadian</a:t>
                      </a:r>
                      <a:endParaRPr lang="en-US" sz="1000" kern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</a:tr>
              <a:tr h="283361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Link</a:t>
                      </a:r>
                      <a:endParaRPr lang="en-US" sz="1000" b="1" kern="1200" dirty="0" smtClean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https://archive.ics.uci.edu/ml/datasets/seeds</a:t>
                      </a:r>
                      <a:endParaRPr lang="en-US" sz="10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24176"/>
              </p:ext>
            </p:extLst>
          </p:nvPr>
        </p:nvGraphicFramePr>
        <p:xfrm>
          <a:off x="1097279" y="2230792"/>
          <a:ext cx="9763377" cy="141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93"/>
                <a:gridCol w="2061390"/>
                <a:gridCol w="2148491"/>
                <a:gridCol w="2051712"/>
                <a:gridCol w="2061391"/>
              </a:tblGrid>
              <a:tr h="771201">
                <a:tc>
                  <a:txBody>
                    <a:bodyPr/>
                    <a:lstStyle/>
                    <a:p>
                      <a:r>
                        <a:rPr lang="en-US" dirty="0" smtClean="0"/>
                        <a:t>seeds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Single-Linkage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Average-Linkage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Lloyd’s-Method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(k-means)</a:t>
                      </a:r>
                      <a:endParaRPr lang="en-US" dirty="0" smtClean="0"/>
                    </a:p>
                  </a:txBody>
                  <a:tcPr/>
                </a:tc>
              </a:tr>
              <a:tr h="458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Hamming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distance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0.628571428571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0.195238095238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0.0904761904762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0.109523809524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10728" y="4563374"/>
            <a:ext cx="9401355" cy="862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Single-Linkage </a:t>
            </a:r>
            <a:r>
              <a:rPr lang="en-US" dirty="0" smtClean="0"/>
              <a:t>is</a:t>
            </a:r>
            <a:r>
              <a:rPr lang="en-US" dirty="0" smtClean="0"/>
              <a:t> not good for this data set</a:t>
            </a:r>
          </a:p>
          <a:p>
            <a:pPr marL="0" indent="0">
              <a:buNone/>
            </a:pPr>
            <a:r>
              <a:rPr lang="en-US" dirty="0" smtClean="0"/>
              <a:t>For this data set, the Average-linkage works best.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91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363319"/>
            <a:ext cx="10058400" cy="1794613"/>
          </a:xfrm>
        </p:spPr>
        <p:txBody>
          <a:bodyPr>
            <a:normAutofit/>
          </a:bodyPr>
          <a:lstStyle/>
          <a:p>
            <a:r>
              <a:rPr lang="en-US" dirty="0" smtClean="0"/>
              <a:t>Different algorithms works differently on different data sets.</a:t>
            </a:r>
          </a:p>
          <a:p>
            <a:r>
              <a:rPr lang="en-US" dirty="0" smtClean="0"/>
              <a:t>Generally speaking, K-means has the highest accuracy.</a:t>
            </a:r>
          </a:p>
          <a:p>
            <a:r>
              <a:rPr lang="en-US" dirty="0" smtClean="0"/>
              <a:t>Among the three hierarchical algorithms, average-linkage works better than the single-linkage and complete-linkage on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687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4880</TotalTime>
  <Words>350</Words>
  <Application>Microsoft Office PowerPoint</Application>
  <PresentationFormat>宽屏</PresentationFormat>
  <Paragraphs>122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回顾</vt:lpstr>
      <vt:lpstr>Clustering Algorithms Implementation</vt:lpstr>
      <vt:lpstr>What’s been implemented</vt:lpstr>
      <vt:lpstr>Iris Data Set</vt:lpstr>
      <vt:lpstr>PowerPoint 演示文稿</vt:lpstr>
      <vt:lpstr>User Knowledge Modeling Data Set </vt:lpstr>
      <vt:lpstr>Accuracy Comparison</vt:lpstr>
      <vt:lpstr>Seeds data set</vt:lpstr>
      <vt:lpstr>Accuracy Comparison</vt:lpstr>
      <vt:lpstr>Observations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implementation</dc:title>
  <dc:creator>Juan Wang</dc:creator>
  <cp:lastModifiedBy>Juan Wang</cp:lastModifiedBy>
  <cp:revision>35</cp:revision>
  <dcterms:created xsi:type="dcterms:W3CDTF">2018-02-09T21:45:43Z</dcterms:created>
  <dcterms:modified xsi:type="dcterms:W3CDTF">2018-03-02T23:41:19Z</dcterms:modified>
</cp:coreProperties>
</file>