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6" r:id="rId5"/>
    <p:sldId id="277" r:id="rId6"/>
    <p:sldId id="279" r:id="rId7"/>
    <p:sldId id="278" r:id="rId8"/>
    <p:sldId id="288" r:id="rId9"/>
    <p:sldId id="280" r:id="rId10"/>
    <p:sldId id="287" r:id="rId11"/>
    <p:sldId id="284" r:id="rId12"/>
    <p:sldId id="285" r:id="rId13"/>
    <p:sldId id="289" r:id="rId14"/>
    <p:sldId id="292" r:id="rId15"/>
    <p:sldId id="290" r:id="rId16"/>
    <p:sldId id="293" r:id="rId17"/>
    <p:sldId id="281" r:id="rId18"/>
    <p:sldId id="296" r:id="rId19"/>
    <p:sldId id="282" r:id="rId20"/>
    <p:sldId id="294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95" d="100"/>
          <a:sy n="95" d="100"/>
        </p:scale>
        <p:origin x="-112" y="-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0"/>
            <a:ext cx="7772400" cy="112633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66699"/>
                </a:solidFill>
              </a:rPr>
              <a:t>MPCS53112 Advanced Data Analytics</a:t>
            </a:r>
            <a:br>
              <a:rPr lang="en-US" sz="2800" dirty="0" smtClean="0">
                <a:solidFill>
                  <a:srgbClr val="666699"/>
                </a:solidFill>
              </a:rPr>
            </a:br>
            <a:r>
              <a:rPr lang="en-US" sz="2800" dirty="0" smtClean="0">
                <a:solidFill>
                  <a:srgbClr val="666699"/>
                </a:solidFill>
              </a:rPr>
              <a:t>--</a:t>
            </a:r>
            <a:r>
              <a:rPr lang="en-US" sz="2800" dirty="0" err="1" smtClean="0">
                <a:solidFill>
                  <a:srgbClr val="666699"/>
                </a:solidFill>
              </a:rPr>
              <a:t>MapReduce</a:t>
            </a:r>
            <a:r>
              <a:rPr lang="en-US" sz="2800" dirty="0" smtClean="0">
                <a:solidFill>
                  <a:srgbClr val="666699"/>
                </a:solidFill>
              </a:rPr>
              <a:t> and Spark in text mining</a:t>
            </a:r>
            <a:endParaRPr lang="en-US" sz="2800" dirty="0">
              <a:solidFill>
                <a:srgbClr val="666699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724150"/>
            <a:ext cx="7772400" cy="579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mtClean="0">
                <a:solidFill>
                  <a:srgbClr val="666699"/>
                </a:solidFill>
              </a:rPr>
              <a:t>QIAN </a:t>
            </a:r>
            <a:r>
              <a:rPr lang="en-US" sz="1600" smtClean="0">
                <a:solidFill>
                  <a:srgbClr val="666699"/>
                </a:solidFill>
              </a:rPr>
              <a:t>WANG</a:t>
            </a:r>
            <a:endParaRPr lang="en-US" sz="1600" dirty="0" smtClean="0">
              <a:solidFill>
                <a:srgbClr val="666699"/>
              </a:solidFill>
            </a:endParaRPr>
          </a:p>
          <a:p>
            <a:r>
              <a:rPr lang="en-US" sz="1600" dirty="0" smtClean="0">
                <a:solidFill>
                  <a:srgbClr val="666699"/>
                </a:solidFill>
              </a:rPr>
              <a:t>THE UNIVERSITY OF CHICAGO</a:t>
            </a:r>
            <a:endParaRPr lang="en-US" sz="1600" dirty="0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9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476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partial corpus</a:t>
            </a:r>
            <a:endParaRPr lang="en-US" sz="2000" dirty="0"/>
          </a:p>
        </p:txBody>
      </p:sp>
      <p:pic>
        <p:nvPicPr>
          <p:cNvPr id="3" name="Picture 2" descr="Screen Shot 2016-11-27 at 12.3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80"/>
            <a:ext cx="9144000" cy="47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476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partial </a:t>
            </a:r>
            <a:r>
              <a:rPr lang="en-US" sz="2000" dirty="0" err="1" smtClean="0"/>
              <a:t>tf-idf</a:t>
            </a:r>
            <a:r>
              <a:rPr lang="en-US" sz="2000" dirty="0" smtClean="0"/>
              <a:t> matrix (k-means input)</a:t>
            </a:r>
            <a:endParaRPr lang="en-US" sz="2000" dirty="0"/>
          </a:p>
        </p:txBody>
      </p:sp>
      <p:pic>
        <p:nvPicPr>
          <p:cNvPr id="5" name="Picture 4" descr="Screen Shot 2016-11-27 at 12.3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" y="2647950"/>
            <a:ext cx="9144000" cy="2129742"/>
          </a:xfrm>
          <a:prstGeom prst="rect">
            <a:avLst/>
          </a:prstGeom>
        </p:spPr>
      </p:pic>
      <p:pic>
        <p:nvPicPr>
          <p:cNvPr id="7" name="Picture 6" descr="Screen Shot 2016-11-27 at 12.3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"/>
            <a:ext cx="967982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0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476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Top words(index) extracted after </a:t>
            </a:r>
            <a:r>
              <a:rPr lang="en-US" sz="2000" dirty="0" err="1" smtClean="0"/>
              <a:t>pyspark</a:t>
            </a:r>
            <a:r>
              <a:rPr lang="en-US" sz="2000" dirty="0" smtClean="0"/>
              <a:t> k-means clustering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449818"/>
            <a:ext cx="922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pyspark.mllib.clustering</a:t>
            </a:r>
            <a:r>
              <a:rPr lang="en-US" dirty="0"/>
              <a:t> import </a:t>
            </a:r>
            <a:r>
              <a:rPr lang="en-US" dirty="0" err="1" smtClean="0"/>
              <a:t>Kmeans</a:t>
            </a:r>
            <a:r>
              <a:rPr lang="en-US" dirty="0" smtClean="0"/>
              <a:t>; k=10 clusters; Pick top 15 words from each cluster</a:t>
            </a:r>
            <a:endParaRPr lang="en-US" dirty="0"/>
          </a:p>
        </p:txBody>
      </p:sp>
      <p:pic>
        <p:nvPicPr>
          <p:cNvPr id="5" name="Picture 4" descr="Screen Shot 2016-11-27 at 12.4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92419"/>
            <a:ext cx="5867400" cy="3384331"/>
          </a:xfrm>
          <a:prstGeom prst="rect">
            <a:avLst/>
          </a:prstGeom>
        </p:spPr>
      </p:pic>
      <p:pic>
        <p:nvPicPr>
          <p:cNvPr id="6" name="Picture 5" descr="Screen Shot 2016-11-27 at 1.41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29150"/>
            <a:ext cx="8839200" cy="3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8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476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Top words(150) extracted after </a:t>
            </a:r>
            <a:r>
              <a:rPr lang="en-US" sz="2000" dirty="0" err="1" smtClean="0"/>
              <a:t>pyspark</a:t>
            </a:r>
            <a:r>
              <a:rPr lang="en-US" sz="2000" dirty="0" smtClean="0"/>
              <a:t> k-means clustering</a:t>
            </a:r>
            <a:endParaRPr lang="en-US" sz="2000" dirty="0"/>
          </a:p>
        </p:txBody>
      </p:sp>
      <p:pic>
        <p:nvPicPr>
          <p:cNvPr id="4" name="Picture 3" descr="Screen Shot 2016-11-27 at 12.4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819150"/>
            <a:ext cx="9004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1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476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Top words(150) extracted after </a:t>
            </a:r>
            <a:r>
              <a:rPr lang="en-US" sz="2000" dirty="0" err="1" smtClean="0"/>
              <a:t>sklearn</a:t>
            </a:r>
            <a:r>
              <a:rPr lang="en-US" sz="2000" dirty="0" smtClean="0"/>
              <a:t> k-means clustering</a:t>
            </a:r>
            <a:endParaRPr lang="en-US" sz="2000" dirty="0"/>
          </a:p>
        </p:txBody>
      </p:sp>
      <p:pic>
        <p:nvPicPr>
          <p:cNvPr id="3" name="Picture 2" descr="Screen Shot 2016-11-27 at 12.5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9144000" cy="33079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737" y="4629150"/>
            <a:ext cx="13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Qianyu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0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-2476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Features for classification modeling</a:t>
            </a:r>
            <a:endParaRPr lang="en-US" sz="2000" dirty="0"/>
          </a:p>
        </p:txBody>
      </p:sp>
      <p:pic>
        <p:nvPicPr>
          <p:cNvPr id="5" name="Picture 4" descr="Screen Shot 2016-11-27 at 12.5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718"/>
            <a:ext cx="8924490" cy="15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Univariate</a:t>
            </a:r>
            <a:r>
              <a:rPr lang="en-US" sz="2000" dirty="0" smtClean="0"/>
              <a:t> feature selection</a:t>
            </a:r>
            <a:endParaRPr lang="en-US" sz="2000" dirty="0"/>
          </a:p>
        </p:txBody>
      </p:sp>
      <p:pic>
        <p:nvPicPr>
          <p:cNvPr id="2" name="Picture 1" descr="Screen Shot 2016-11-27 at 12.5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47750"/>
            <a:ext cx="904044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5592862" cy="3971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14346" y="526852"/>
            <a:ext cx="3352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Top 20 features:</a:t>
            </a:r>
          </a:p>
          <a:p>
            <a:r>
              <a:rPr lang="sk-SK" sz="1400" dirty="0">
                <a:solidFill>
                  <a:prstClr val="black"/>
                </a:solidFill>
                <a:latin typeface="Courier"/>
              </a:rPr>
              <a:t>1. revcnt_norm (0.062245)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2. wine (0.033852)</a:t>
            </a:r>
          </a:p>
          <a:p>
            <a:r>
              <a:rPr lang="pl-PL" sz="1400" dirty="0">
                <a:solidFill>
                  <a:prstClr val="black"/>
                </a:solidFill>
                <a:latin typeface="Courier"/>
              </a:rPr>
              <a:t>3. </a:t>
            </a:r>
            <a:r>
              <a:rPr lang="pl-PL" sz="1400" dirty="0" err="1">
                <a:solidFill>
                  <a:prstClr val="black"/>
                </a:solidFill>
                <a:latin typeface="Courier"/>
              </a:rPr>
              <a:t>bowl</a:t>
            </a:r>
            <a:r>
              <a:rPr lang="pl-PL" sz="1400" dirty="0">
                <a:solidFill>
                  <a:prstClr val="black"/>
                </a:solidFill>
                <a:latin typeface="Courier"/>
              </a:rPr>
              <a:t> (0.028086)</a:t>
            </a:r>
          </a:p>
          <a:p>
            <a:r>
              <a:rPr lang="it-IT" sz="1400" dirty="0">
                <a:solidFill>
                  <a:prstClr val="black"/>
                </a:solidFill>
                <a:latin typeface="Courier"/>
              </a:rPr>
              <a:t>4. </a:t>
            </a:r>
            <a:r>
              <a:rPr lang="it-IT" sz="1400" dirty="0" err="1">
                <a:solidFill>
                  <a:prstClr val="black"/>
                </a:solidFill>
                <a:latin typeface="Courier"/>
              </a:rPr>
              <a:t>rice</a:t>
            </a:r>
            <a:r>
              <a:rPr lang="it-IT" sz="1400" dirty="0">
                <a:solidFill>
                  <a:prstClr val="black"/>
                </a:solidFill>
                <a:latin typeface="Courier"/>
              </a:rPr>
              <a:t> (0.025132)</a:t>
            </a:r>
          </a:p>
          <a:p>
            <a:r>
              <a:rPr lang="it-IT" sz="1400" dirty="0">
                <a:solidFill>
                  <a:prstClr val="black"/>
                </a:solidFill>
                <a:latin typeface="Courier"/>
              </a:rPr>
              <a:t>5. </a:t>
            </a:r>
            <a:r>
              <a:rPr lang="it-IT" sz="1400" dirty="0" err="1">
                <a:solidFill>
                  <a:prstClr val="black"/>
                </a:solidFill>
                <a:latin typeface="Courier"/>
              </a:rPr>
              <a:t>fri</a:t>
            </a:r>
            <a:r>
              <a:rPr lang="it-IT" sz="1400" dirty="0">
                <a:solidFill>
                  <a:prstClr val="black"/>
                </a:solidFill>
                <a:latin typeface="Courier"/>
              </a:rPr>
              <a:t> (0.024507)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6. bread (0.023955)</a:t>
            </a:r>
          </a:p>
          <a:p>
            <a:r>
              <a:rPr lang="de-DE" sz="1400" dirty="0">
                <a:solidFill>
                  <a:prstClr val="black"/>
                </a:solidFill>
                <a:latin typeface="Courier"/>
              </a:rPr>
              <a:t>7. </a:t>
            </a:r>
            <a:r>
              <a:rPr lang="de-DE" sz="1400" dirty="0" err="1">
                <a:solidFill>
                  <a:prstClr val="black"/>
                </a:solidFill>
                <a:latin typeface="Courier"/>
              </a:rPr>
              <a:t>sandwich</a:t>
            </a:r>
            <a:r>
              <a:rPr lang="de-DE" sz="1400" dirty="0">
                <a:solidFill>
                  <a:prstClr val="black"/>
                </a:solidFill>
                <a:latin typeface="Courier"/>
              </a:rPr>
              <a:t> (0.023331)</a:t>
            </a:r>
          </a:p>
          <a:p>
            <a:r>
              <a:rPr lang="de-DE" sz="1400" dirty="0">
                <a:solidFill>
                  <a:prstClr val="black"/>
                </a:solidFill>
                <a:latin typeface="Courier"/>
              </a:rPr>
              <a:t>8. </a:t>
            </a:r>
            <a:r>
              <a:rPr lang="de-DE" sz="1400" dirty="0" err="1">
                <a:solidFill>
                  <a:prstClr val="black"/>
                </a:solidFill>
                <a:latin typeface="Courier"/>
              </a:rPr>
              <a:t>cocktail</a:t>
            </a:r>
            <a:r>
              <a:rPr lang="de-DE" sz="1400" dirty="0">
                <a:solidFill>
                  <a:prstClr val="black"/>
                </a:solidFill>
                <a:latin typeface="Courier"/>
              </a:rPr>
              <a:t> (0.018591)</a:t>
            </a:r>
          </a:p>
          <a:p>
            <a:r>
              <a:rPr lang="fr-FR" sz="1400" dirty="0">
                <a:solidFill>
                  <a:prstClr val="black"/>
                </a:solidFill>
                <a:latin typeface="Courier"/>
              </a:rPr>
              <a:t>9. </a:t>
            </a:r>
            <a:r>
              <a:rPr lang="fr-FR" sz="1400" dirty="0" err="1">
                <a:solidFill>
                  <a:prstClr val="black"/>
                </a:solidFill>
                <a:latin typeface="Courier"/>
              </a:rPr>
              <a:t>soup</a:t>
            </a:r>
            <a:r>
              <a:rPr lang="fr-FR" sz="1400" dirty="0">
                <a:solidFill>
                  <a:prstClr val="black"/>
                </a:solidFill>
                <a:latin typeface="Courier"/>
              </a:rPr>
              <a:t> (0.018181)</a:t>
            </a:r>
          </a:p>
          <a:p>
            <a:r>
              <a:rPr lang="fr-FR" sz="1400" dirty="0">
                <a:solidFill>
                  <a:prstClr val="black"/>
                </a:solidFill>
                <a:latin typeface="Courier"/>
              </a:rPr>
              <a:t>10. bar (0.018163)</a:t>
            </a:r>
          </a:p>
          <a:p>
            <a:r>
              <a:rPr lang="fr-FR" sz="1400" dirty="0">
                <a:solidFill>
                  <a:prstClr val="black"/>
                </a:solidFill>
                <a:latin typeface="Courier"/>
              </a:rPr>
              <a:t>11. </a:t>
            </a:r>
            <a:r>
              <a:rPr lang="fr-FR" sz="1400" dirty="0" err="1">
                <a:solidFill>
                  <a:prstClr val="black"/>
                </a:solidFill>
                <a:latin typeface="Courier"/>
              </a:rPr>
              <a:t>duck</a:t>
            </a:r>
            <a:r>
              <a:rPr lang="fr-FR" sz="1400" dirty="0">
                <a:solidFill>
                  <a:prstClr val="black"/>
                </a:solidFill>
                <a:latin typeface="Courier"/>
              </a:rPr>
              <a:t> (0.017708)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12. fish (0.017645)</a:t>
            </a:r>
          </a:p>
          <a:p>
            <a:r>
              <a:rPr lang="sv-SE" sz="1400" dirty="0">
                <a:solidFill>
                  <a:prstClr val="black"/>
                </a:solidFill>
                <a:latin typeface="Courier"/>
              </a:rPr>
              <a:t>13. roll (0.017526)</a:t>
            </a:r>
          </a:p>
          <a:p>
            <a:r>
              <a:rPr lang="ro-RO" sz="1400" dirty="0">
                <a:solidFill>
                  <a:prstClr val="black"/>
                </a:solidFill>
                <a:latin typeface="Courier"/>
              </a:rPr>
              <a:t>14. frite (0.016667)</a:t>
            </a:r>
          </a:p>
          <a:p>
            <a:r>
              <a:rPr lang="nb-NO" sz="1400" dirty="0">
                <a:solidFill>
                  <a:prstClr val="black"/>
                </a:solidFill>
                <a:latin typeface="Courier"/>
              </a:rPr>
              <a:t>15. egg (0.015671)</a:t>
            </a:r>
          </a:p>
          <a:p>
            <a:r>
              <a:rPr lang="pt-BR" sz="1400" dirty="0">
                <a:solidFill>
                  <a:prstClr val="black"/>
                </a:solidFill>
                <a:latin typeface="Courier"/>
              </a:rPr>
              <a:t>16. avocado (0.015607)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17. brunch (0.015459)</a:t>
            </a:r>
          </a:p>
          <a:p>
            <a:r>
              <a:rPr lang="nl-NL" sz="1400" dirty="0">
                <a:solidFill>
                  <a:prstClr val="black"/>
                </a:solidFill>
                <a:latin typeface="Courier"/>
              </a:rPr>
              <a:t>18. burger (0.015331)</a:t>
            </a:r>
          </a:p>
          <a:p>
            <a:r>
              <a:rPr lang="de-DE" sz="1400" dirty="0">
                <a:solidFill>
                  <a:prstClr val="black"/>
                </a:solidFill>
                <a:latin typeface="Courier"/>
              </a:rPr>
              <a:t>19. </a:t>
            </a:r>
            <a:r>
              <a:rPr lang="de-DE" sz="1400" dirty="0" err="1">
                <a:solidFill>
                  <a:prstClr val="black"/>
                </a:solidFill>
                <a:latin typeface="Courier"/>
              </a:rPr>
              <a:t>chicago</a:t>
            </a:r>
            <a:r>
              <a:rPr lang="de-DE" sz="1400" dirty="0">
                <a:solidFill>
                  <a:prstClr val="black"/>
                </a:solidFill>
                <a:latin typeface="Courier"/>
              </a:rPr>
              <a:t> (0.014805)</a:t>
            </a:r>
          </a:p>
          <a:p>
            <a:r>
              <a:rPr lang="en-US" sz="1400" dirty="0">
                <a:solidFill>
                  <a:prstClr val="black"/>
                </a:solidFill>
                <a:latin typeface="Courier"/>
              </a:rPr>
              <a:t>20. </a:t>
            </a:r>
            <a:r>
              <a:rPr lang="en-US" sz="1400" dirty="0" err="1">
                <a:solidFill>
                  <a:prstClr val="black"/>
                </a:solidFill>
                <a:latin typeface="Courier"/>
              </a:rPr>
              <a:t>italian</a:t>
            </a:r>
            <a:r>
              <a:rPr lang="en-US" sz="1400" dirty="0">
                <a:solidFill>
                  <a:prstClr val="black"/>
                </a:solidFill>
                <a:latin typeface="Courier"/>
              </a:rPr>
              <a:t> (0.014758)</a:t>
            </a:r>
            <a:endParaRPr lang="en-US" sz="1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Feature importance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389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Model cross</a:t>
            </a:r>
            <a:r>
              <a:rPr lang="en-US" sz="2000" smtClean="0"/>
              <a:t>-validation performance </a:t>
            </a:r>
            <a:r>
              <a:rPr lang="en-US" sz="2000" dirty="0" smtClean="0"/>
              <a:t>comparison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85607"/>
              </p:ext>
            </p:extLst>
          </p:nvPr>
        </p:nvGraphicFramePr>
        <p:xfrm>
          <a:off x="228600" y="819150"/>
          <a:ext cx="8382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F1_weighted score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n_estimators</a:t>
                      </a:r>
                      <a:r>
                        <a:rPr lang="en-US" dirty="0" smtClean="0"/>
                        <a:t>: 10</a:t>
                      </a:r>
                    </a:p>
                    <a:p>
                      <a:r>
                        <a:rPr lang="en-US" dirty="0" err="1" smtClean="0"/>
                        <a:t>max_depth</a:t>
                      </a:r>
                      <a:r>
                        <a:rPr lang="en-US" dirty="0" smtClean="0"/>
                        <a:t>: 100</a:t>
                      </a:r>
                    </a:p>
                    <a:p>
                      <a:r>
                        <a:rPr lang="en-US" dirty="0" smtClean="0"/>
                        <a:t>“1” class weight: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Extra Trees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n_estimators</a:t>
                      </a:r>
                      <a:r>
                        <a:rPr lang="en-US" dirty="0" smtClean="0"/>
                        <a:t>: 10</a:t>
                      </a:r>
                    </a:p>
                    <a:p>
                      <a:r>
                        <a:rPr lang="en-US" dirty="0" err="1" smtClean="0"/>
                        <a:t>max_depth</a:t>
                      </a:r>
                      <a:r>
                        <a:rPr lang="en-US" dirty="0" smtClean="0"/>
                        <a:t>: 90</a:t>
                      </a:r>
                    </a:p>
                    <a:p>
                      <a:r>
                        <a:rPr lang="en-US" dirty="0" smtClean="0"/>
                        <a:t>“1” class weight: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 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“1” class weight: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41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42950"/>
            <a:ext cx="6629400" cy="42363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ROC for model performance on hold-out verification 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416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666699"/>
                </a:solidFill>
              </a:rPr>
              <a:t>What we are going to build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200151"/>
            <a:ext cx="8534400" cy="3394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666699"/>
                </a:solidFill>
              </a:rPr>
              <a:t>A text analytics system that provides:</a:t>
            </a:r>
            <a:br>
              <a:rPr lang="en-US" sz="2000" dirty="0" smtClean="0">
                <a:solidFill>
                  <a:srgbClr val="666699"/>
                </a:solidFill>
              </a:rPr>
            </a:br>
            <a:r>
              <a:rPr lang="en-US" sz="2000" dirty="0" smtClean="0">
                <a:solidFill>
                  <a:srgbClr val="666699"/>
                </a:solidFill>
              </a:rPr>
              <a:t/>
            </a:r>
            <a:br>
              <a:rPr lang="en-US" sz="2000" dirty="0" smtClean="0">
                <a:solidFill>
                  <a:srgbClr val="666699"/>
                </a:solidFill>
              </a:rPr>
            </a:br>
            <a:r>
              <a:rPr lang="en-US" sz="2000" dirty="0" smtClean="0">
                <a:solidFill>
                  <a:srgbClr val="666699"/>
                </a:solidFill>
              </a:rPr>
              <a:t>1.  Text information retrieval </a:t>
            </a:r>
            <a:r>
              <a:rPr lang="en-US" altLang="zh-CN" sz="2000" dirty="0" smtClean="0">
                <a:solidFill>
                  <a:srgbClr val="666699"/>
                </a:solidFill>
              </a:rPr>
              <a:t>system</a:t>
            </a:r>
            <a:r>
              <a:rPr lang="zh-CN" altLang="en-US" sz="2000" dirty="0" smtClean="0">
                <a:solidFill>
                  <a:srgbClr val="666699"/>
                </a:solidFill>
              </a:rPr>
              <a:t> </a:t>
            </a:r>
            <a:r>
              <a:rPr lang="en-US" altLang="zh-CN" sz="2000" dirty="0" smtClean="0">
                <a:solidFill>
                  <a:srgbClr val="666699"/>
                </a:solidFill>
              </a:rPr>
              <a:t>that</a:t>
            </a:r>
            <a:r>
              <a:rPr lang="zh-CN" altLang="en-US" sz="2000" dirty="0" smtClean="0">
                <a:solidFill>
                  <a:srgbClr val="666699"/>
                </a:solidFill>
              </a:rPr>
              <a:t> </a:t>
            </a:r>
            <a:r>
              <a:rPr lang="en-US" altLang="zh-CN" sz="2000" dirty="0" smtClean="0">
                <a:solidFill>
                  <a:srgbClr val="666699"/>
                </a:solidFill>
              </a:rPr>
              <a:t>extracts</a:t>
            </a:r>
            <a:r>
              <a:rPr lang="zh-CN" altLang="en-US" sz="2000" dirty="0" smtClean="0">
                <a:solidFill>
                  <a:srgbClr val="666699"/>
                </a:solidFill>
              </a:rPr>
              <a:t> </a:t>
            </a:r>
            <a:r>
              <a:rPr lang="en-US" altLang="zh-CN" sz="2000" dirty="0" smtClean="0">
                <a:solidFill>
                  <a:srgbClr val="666699"/>
                </a:solidFill>
              </a:rPr>
              <a:t>structured</a:t>
            </a:r>
            <a:r>
              <a:rPr lang="zh-CN" altLang="en-US" sz="2000" dirty="0" smtClean="0">
                <a:solidFill>
                  <a:srgbClr val="666699"/>
                </a:solidFill>
              </a:rPr>
              <a:t> </a:t>
            </a:r>
            <a:r>
              <a:rPr lang="en-US" altLang="zh-CN" sz="2000" dirty="0" smtClean="0">
                <a:solidFill>
                  <a:srgbClr val="666699"/>
                </a:solidFill>
              </a:rPr>
              <a:t>fields</a:t>
            </a:r>
            <a:r>
              <a:rPr lang="zh-CN" altLang="en-US" sz="2000" dirty="0" smtClean="0">
                <a:solidFill>
                  <a:srgbClr val="666699"/>
                </a:solidFill>
              </a:rPr>
              <a:t> </a:t>
            </a:r>
            <a:r>
              <a:rPr lang="en-US" altLang="zh-CN" sz="2000" dirty="0" smtClean="0">
                <a:solidFill>
                  <a:srgbClr val="666699"/>
                </a:solidFill>
              </a:rPr>
              <a:t>and fetch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666699"/>
                </a:solidFill>
              </a:rPr>
              <a:t> </a:t>
            </a:r>
            <a:r>
              <a:rPr lang="en-US" altLang="zh-CN" sz="2000" dirty="0" smtClean="0">
                <a:solidFill>
                  <a:srgbClr val="666699"/>
                </a:solidFill>
              </a:rPr>
              <a:t>           complete</a:t>
            </a:r>
            <a:r>
              <a:rPr lang="zh-CN" altLang="en-US" sz="2000" dirty="0" smtClean="0">
                <a:solidFill>
                  <a:srgbClr val="666699"/>
                </a:solidFill>
              </a:rPr>
              <a:t> </a:t>
            </a:r>
            <a:r>
              <a:rPr lang="en-US" altLang="zh-CN" sz="2000" dirty="0" smtClean="0">
                <a:solidFill>
                  <a:srgbClr val="666699"/>
                </a:solidFill>
              </a:rPr>
              <a:t>customer reviews</a:t>
            </a:r>
            <a:r>
              <a:rPr lang="zh-CN" altLang="en-US" sz="2000" dirty="0" smtClean="0">
                <a:solidFill>
                  <a:srgbClr val="666699"/>
                </a:solidFill>
              </a:rPr>
              <a:t> </a:t>
            </a:r>
            <a:r>
              <a:rPr lang="en-US" altLang="zh-CN" sz="2000" dirty="0" smtClean="0">
                <a:solidFill>
                  <a:srgbClr val="666699"/>
                </a:solidFill>
              </a:rPr>
              <a:t>from Yelp.</a:t>
            </a:r>
            <a:endParaRPr lang="en-US" sz="2000" dirty="0">
              <a:solidFill>
                <a:srgbClr val="666699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666699"/>
                </a:solidFill>
              </a:rPr>
              <a:t>      2.  </a:t>
            </a:r>
            <a:r>
              <a:rPr lang="en-US" sz="2000" dirty="0" err="1" smtClean="0">
                <a:solidFill>
                  <a:srgbClr val="666699"/>
                </a:solidFill>
              </a:rPr>
              <a:t>MapReduce</a:t>
            </a:r>
            <a:r>
              <a:rPr lang="en-US" sz="2000" dirty="0">
                <a:solidFill>
                  <a:srgbClr val="666699"/>
                </a:solidFill>
              </a:rPr>
              <a:t> </a:t>
            </a:r>
            <a:r>
              <a:rPr lang="en-US" sz="2000" dirty="0" smtClean="0">
                <a:solidFill>
                  <a:srgbClr val="666699"/>
                </a:solidFill>
              </a:rPr>
              <a:t>implementation for computing (restaurant, term) – term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66699"/>
                </a:solidFill>
              </a:rPr>
              <a:t> </a:t>
            </a:r>
            <a:r>
              <a:rPr lang="en-US" sz="2000" dirty="0" smtClean="0">
                <a:solidFill>
                  <a:srgbClr val="666699"/>
                </a:solidFill>
              </a:rPr>
              <a:t>          frequency-inverse document frequency (</a:t>
            </a:r>
            <a:r>
              <a:rPr lang="en-US" sz="2000" dirty="0" err="1" smtClean="0">
                <a:solidFill>
                  <a:srgbClr val="666699"/>
                </a:solidFill>
              </a:rPr>
              <a:t>tf-idf</a:t>
            </a:r>
            <a:r>
              <a:rPr lang="en-US" sz="2000" dirty="0" smtClean="0">
                <a:solidFill>
                  <a:srgbClr val="666699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666699"/>
                </a:solidFill>
              </a:rPr>
              <a:t>      3.  Spark implementation of clustering to extract text features based on </a:t>
            </a:r>
            <a:r>
              <a:rPr lang="en-US" sz="2000" dirty="0" err="1" smtClean="0">
                <a:solidFill>
                  <a:srgbClr val="666699"/>
                </a:solidFill>
              </a:rPr>
              <a:t>tf-idf</a:t>
            </a:r>
            <a:r>
              <a:rPr lang="en-US" sz="2000" dirty="0" smtClean="0">
                <a:solidFill>
                  <a:srgbClr val="666699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666699"/>
                </a:solidFill>
              </a:rPr>
              <a:t>      4.  </a:t>
            </a:r>
            <a:r>
              <a:rPr lang="en-US" sz="2000" dirty="0">
                <a:solidFill>
                  <a:srgbClr val="666699"/>
                </a:solidFill>
              </a:rPr>
              <a:t>C</a:t>
            </a:r>
            <a:r>
              <a:rPr lang="en-US" sz="2000" dirty="0" smtClean="0">
                <a:solidFill>
                  <a:srgbClr val="666699"/>
                </a:solidFill>
              </a:rPr>
              <a:t>lassification models on predicting ratings using both structured variables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66699"/>
                </a:solidFill>
              </a:rPr>
              <a:t> </a:t>
            </a:r>
            <a:r>
              <a:rPr lang="en-US" sz="2000" dirty="0" smtClean="0">
                <a:solidFill>
                  <a:srgbClr val="666699"/>
                </a:solidFill>
              </a:rPr>
              <a:t>           and term features.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49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476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666699"/>
                </a:solidFill>
              </a:rPr>
              <a:t>How </a:t>
            </a:r>
            <a:r>
              <a:rPr lang="en-US" sz="3200" dirty="0" smtClean="0">
                <a:solidFill>
                  <a:srgbClr val="666699"/>
                </a:solidFill>
              </a:rPr>
              <a:t>to improve model performance</a:t>
            </a:r>
            <a:endParaRPr lang="en-US" sz="3200" dirty="0">
              <a:solidFill>
                <a:srgbClr val="666699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438150"/>
            <a:ext cx="8229600" cy="3394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Get more data (restaurants) from more diverse locations.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Optimize k for k-means.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Try various clustering techniques.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Test on feature selections more precisely.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Test with more classification models(e.g. SVM, Naïve Bayes)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Use more techniques to deal with unbalanced class labels (e.g. </a:t>
            </a:r>
            <a:r>
              <a:rPr lang="en-US" sz="2000" dirty="0" err="1" smtClean="0"/>
              <a:t>undersampling</a:t>
            </a:r>
            <a:r>
              <a:rPr lang="en-US" sz="2000" dirty="0" smtClean="0"/>
              <a:t>, oversampling)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3390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666699"/>
                </a:solidFill>
              </a:rPr>
              <a:t>Next</a:t>
            </a:r>
            <a:endParaRPr lang="en-US" sz="3200" dirty="0">
              <a:solidFill>
                <a:srgbClr val="666699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40957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smtClean="0"/>
              <a:t>PySpark implementation of classification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Install python libraries on google cloud platform.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469634" y="4487477"/>
            <a:ext cx="1683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week:</a:t>
            </a:r>
          </a:p>
          <a:p>
            <a:r>
              <a:rPr lang="en-US" dirty="0" err="1" smtClean="0"/>
              <a:t>Qianyu</a:t>
            </a:r>
            <a:r>
              <a:rPr lang="en-US" dirty="0" smtClean="0"/>
              <a:t> and 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3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666699"/>
                </a:solidFill>
              </a:rPr>
              <a:t>How does the system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00151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</a:t>
            </a:r>
            <a:r>
              <a:rPr lang="en-US" sz="2000" dirty="0" err="1" smtClean="0"/>
              <a:t>rauth</a:t>
            </a:r>
            <a:r>
              <a:rPr lang="en-US" sz="2000" dirty="0" smtClean="0"/>
              <a:t> request to fetch restaurants’ information; Yelp responses with restaurants’ information such as name, rating, review count and </a:t>
            </a:r>
            <a:r>
              <a:rPr lang="en-US" sz="2000" dirty="0" err="1" smtClean="0"/>
              <a:t>url</a:t>
            </a:r>
            <a:r>
              <a:rPr lang="en-US" sz="2000" dirty="0" smtClean="0"/>
              <a:t> of its website in the format of JSON(</a:t>
            </a:r>
            <a:r>
              <a:rPr lang="en-US" sz="2000" dirty="0" err="1" smtClean="0"/>
              <a:t>rauth</a:t>
            </a:r>
            <a:r>
              <a:rPr lang="en-US" sz="2000" dirty="0" smtClean="0"/>
              <a:t>, requests).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web crawler to fetch complete reviews from the </a:t>
            </a:r>
            <a:r>
              <a:rPr lang="en-US" sz="2000" dirty="0" err="1" smtClean="0"/>
              <a:t>url</a:t>
            </a:r>
            <a:r>
              <a:rPr lang="en-US" sz="2000" dirty="0" smtClean="0"/>
              <a:t> of different </a:t>
            </a:r>
            <a:r>
              <a:rPr lang="en-US" sz="2000" dirty="0" err="1" smtClean="0"/>
              <a:t>restaraunsts</a:t>
            </a:r>
            <a:r>
              <a:rPr lang="en-US" sz="2000" dirty="0" smtClean="0"/>
              <a:t> (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Clean reviews by removing </a:t>
            </a:r>
            <a:r>
              <a:rPr lang="en-US" sz="2000" dirty="0" err="1" smtClean="0"/>
              <a:t>stopwords</a:t>
            </a:r>
            <a:r>
              <a:rPr lang="en-US" sz="2000" dirty="0"/>
              <a:t> </a:t>
            </a:r>
            <a:r>
              <a:rPr lang="en-US" sz="2000" dirty="0" smtClean="0"/>
              <a:t>and punctuations, and stemming (</a:t>
            </a:r>
            <a:r>
              <a:rPr lang="en-US" sz="2000" dirty="0" err="1" smtClean="0"/>
              <a:t>nltk</a:t>
            </a:r>
            <a:r>
              <a:rPr lang="en-US" sz="2000" dirty="0" smtClean="0"/>
              <a:t>, re).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to output (</a:t>
            </a:r>
            <a:r>
              <a:rPr lang="en-US" sz="2000" dirty="0" err="1" smtClean="0"/>
              <a:t>restaurance</a:t>
            </a:r>
            <a:r>
              <a:rPr lang="en-US" sz="2000" dirty="0" smtClean="0"/>
              <a:t>, term) – </a:t>
            </a:r>
            <a:r>
              <a:rPr lang="en-US" sz="2000" dirty="0" err="1" smtClean="0"/>
              <a:t>tf-idf</a:t>
            </a:r>
            <a:r>
              <a:rPr lang="en-US" sz="2000" dirty="0" smtClean="0"/>
              <a:t>(</a:t>
            </a:r>
            <a:r>
              <a:rPr lang="en-US" sz="2000" dirty="0" err="1" smtClean="0"/>
              <a:t>mrjob</a:t>
            </a:r>
            <a:r>
              <a:rPr lang="en-US" sz="2000" dirty="0" smtClean="0"/>
              <a:t>); run on </a:t>
            </a:r>
            <a:r>
              <a:rPr lang="en-US" sz="2000" dirty="0" err="1" smtClean="0"/>
              <a:t>google</a:t>
            </a:r>
            <a:r>
              <a:rPr lang="en-US" sz="2000" dirty="0" smtClean="0"/>
              <a:t> cloud cluster.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Spark to implement K-means clustering on </a:t>
            </a:r>
            <a:r>
              <a:rPr lang="en-US" sz="2000" dirty="0" err="1" smtClean="0"/>
              <a:t>tf-idf</a:t>
            </a:r>
            <a:r>
              <a:rPr lang="en-US" sz="2000" dirty="0" smtClean="0"/>
              <a:t> matrix(</a:t>
            </a:r>
            <a:r>
              <a:rPr lang="en-US" sz="2000" dirty="0" err="1" smtClean="0"/>
              <a:t>pyspark.mllib</a:t>
            </a:r>
            <a:r>
              <a:rPr lang="en-US" sz="2000" dirty="0"/>
              <a:t>); run on </a:t>
            </a:r>
            <a:r>
              <a:rPr lang="en-US" sz="2000" dirty="0" err="1"/>
              <a:t>google</a:t>
            </a:r>
            <a:r>
              <a:rPr lang="en-US" sz="2000" dirty="0"/>
              <a:t> cloud </a:t>
            </a:r>
            <a:r>
              <a:rPr lang="en-US" sz="2000" dirty="0" smtClean="0"/>
              <a:t>cluster.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Develop rating prediction models using limited structured fields and a pool of text term features(</a:t>
            </a:r>
            <a:r>
              <a:rPr lang="en-US" sz="2000" dirty="0" err="1" smtClean="0"/>
              <a:t>sklearn</a:t>
            </a:r>
            <a:r>
              <a:rPr lang="en-US" sz="2000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26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31 at 10.5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4350"/>
            <a:ext cx="8283447" cy="44922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5653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example of a JSON response by requesting restaurants information from Yelp</a:t>
            </a:r>
          </a:p>
        </p:txBody>
      </p:sp>
    </p:spTree>
    <p:extLst>
      <p:ext uri="{BB962C8B-B14F-4D97-AF65-F5344CB8AC3E}">
        <p14:creationId xmlns:p14="http://schemas.microsoft.com/office/powerpoint/2010/main" val="7201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1639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example of a </a:t>
            </a:r>
            <a:r>
              <a:rPr lang="en-US" sz="2000" dirty="0" smtClean="0"/>
              <a:t>partial dataset extracted from JSON response</a:t>
            </a:r>
            <a:endParaRPr lang="en-US" sz="2000" dirty="0"/>
          </a:p>
        </p:txBody>
      </p:sp>
      <p:pic>
        <p:nvPicPr>
          <p:cNvPr id="2" name="Picture 1" descr="Screen Shot 2016-11-27 at 11.56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2" y="438150"/>
            <a:ext cx="7646583" cy="46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/>
              <a:t>An example of fetched </a:t>
            </a:r>
            <a:r>
              <a:rPr lang="en-US" sz="2000" dirty="0" smtClean="0"/>
              <a:t>reviews </a:t>
            </a:r>
            <a:endParaRPr lang="en-US" sz="2000" dirty="0"/>
          </a:p>
        </p:txBody>
      </p:sp>
      <p:pic>
        <p:nvPicPr>
          <p:cNvPr id="4" name="Picture 3" descr="Screen Shot 2016-10-31 at 11.0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4" y="742950"/>
            <a:ext cx="82888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0-31 at 11.0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2950"/>
            <a:ext cx="8727714" cy="4038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4323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After cleaning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9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765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 err="1" smtClean="0"/>
              <a:t>Sklearn</a:t>
            </a:r>
            <a:r>
              <a:rPr lang="en-US" sz="2000" dirty="0" smtClean="0"/>
              <a:t> output of </a:t>
            </a:r>
            <a:r>
              <a:rPr lang="en-US" sz="2000" dirty="0" err="1" smtClean="0"/>
              <a:t>tf-idf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5" name="Picture 4" descr="Screen Shot 2016-11-27 at 12.2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518" y="209550"/>
            <a:ext cx="3278682" cy="472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78625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TfidfTransformer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 smtClean="0"/>
              <a:t>CountVectorizer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1.Too many </a:t>
            </a:r>
            <a:r>
              <a:rPr lang="en-US" dirty="0" err="1" smtClean="0"/>
              <a:t>unshown</a:t>
            </a:r>
            <a:r>
              <a:rPr lang="en-US" dirty="0" smtClean="0"/>
              <a:t> words in package-default English corpus</a:t>
            </a:r>
          </a:p>
          <a:p>
            <a:r>
              <a:rPr lang="en-US" dirty="0" smtClean="0"/>
              <a:t>2.Computation power limitation as text size increases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4" y="4774168"/>
            <a:ext cx="13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Qianyu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4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66700"/>
            <a:ext cx="8229600" cy="85725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MapReduce</a:t>
            </a:r>
            <a:r>
              <a:rPr lang="en-US" sz="2000" dirty="0" smtClean="0"/>
              <a:t> output of </a:t>
            </a:r>
            <a:r>
              <a:rPr lang="en-US" sz="2000" dirty="0" err="1" smtClean="0"/>
              <a:t>tf-idf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 descr="Screen Shot 2016-11-27 at 12.0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28" y="57149"/>
            <a:ext cx="2627471" cy="4227741"/>
          </a:xfrm>
          <a:prstGeom prst="rect">
            <a:avLst/>
          </a:prstGeom>
        </p:spPr>
      </p:pic>
      <p:pic>
        <p:nvPicPr>
          <p:cNvPr id="5" name="Picture 4" descr="Screen Shot 2016-11-27 at 12.03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5750"/>
            <a:ext cx="2667000" cy="622300"/>
          </a:xfrm>
          <a:prstGeom prst="rect">
            <a:avLst/>
          </a:prstGeom>
        </p:spPr>
      </p:pic>
      <p:pic>
        <p:nvPicPr>
          <p:cNvPr id="6" name="Picture 5" descr="Screen Shot 2016-11-27 at 12.03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61950"/>
            <a:ext cx="3162300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1047750"/>
            <a:ext cx="617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Algorithm:</a:t>
            </a:r>
          </a:p>
          <a:p>
            <a:r>
              <a:rPr lang="en-US" u="sng" dirty="0" smtClean="0"/>
              <a:t>Mapper1</a:t>
            </a:r>
            <a:endParaRPr lang="en-US" dirty="0" smtClean="0"/>
          </a:p>
          <a:p>
            <a:r>
              <a:rPr lang="en-US" dirty="0" smtClean="0"/>
              <a:t>yield  word, (</a:t>
            </a:r>
            <a:r>
              <a:rPr lang="en-US" dirty="0" err="1" smtClean="0"/>
              <a:t>restaurant_index</a:t>
            </a:r>
            <a:r>
              <a:rPr lang="en-US" dirty="0" smtClean="0"/>
              <a:t>, </a:t>
            </a:r>
            <a:r>
              <a:rPr lang="en-US" dirty="0" err="1" smtClean="0"/>
              <a:t>word_count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Reducer1</a:t>
            </a:r>
          </a:p>
          <a:p>
            <a:r>
              <a:rPr lang="en-US" dirty="0" smtClean="0"/>
              <a:t>yield  </a:t>
            </a:r>
            <a:r>
              <a:rPr lang="en-US" dirty="0" err="1" smtClean="0"/>
              <a:t>restaurant_index</a:t>
            </a:r>
            <a:r>
              <a:rPr lang="en-US" dirty="0" smtClean="0"/>
              <a:t>, (word,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Reducer2</a:t>
            </a:r>
          </a:p>
          <a:p>
            <a:r>
              <a:rPr lang="en-US" dirty="0" smtClean="0"/>
              <a:t>yield (</a:t>
            </a:r>
            <a:r>
              <a:rPr lang="en-US" dirty="0" err="1" smtClean="0"/>
              <a:t>restaurant_index</a:t>
            </a:r>
            <a:r>
              <a:rPr lang="en-US" dirty="0" smtClean="0"/>
              <a:t>, word), normalized </a:t>
            </a:r>
            <a:r>
              <a:rPr lang="en-US" dirty="0" err="1" smtClean="0"/>
              <a:t>tf-idf</a:t>
            </a:r>
            <a:endParaRPr lang="en-US" dirty="0"/>
          </a:p>
        </p:txBody>
      </p:sp>
      <p:pic>
        <p:nvPicPr>
          <p:cNvPr id="10" name="Picture 9" descr="Screen Shot 2016-11-27 at 1.41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7437"/>
            <a:ext cx="8756211" cy="7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629</Words>
  <Application>Microsoft Macintosh PowerPoint</Application>
  <PresentationFormat>On-screen Show (16:9)</PresentationFormat>
  <Paragraphs>103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MPCS53112 Advanced Data Analytics --MapReduce and Spark in text mining</vt:lpstr>
      <vt:lpstr>What we are going to build</vt:lpstr>
      <vt:lpstr>How does the system work</vt:lpstr>
      <vt:lpstr>PowerPoint Presentation</vt:lpstr>
      <vt:lpstr>PowerPoint Presentation</vt:lpstr>
      <vt:lpstr>An example of fetched reviews </vt:lpstr>
      <vt:lpstr>After cleaning</vt:lpstr>
      <vt:lpstr>A Sklearn output of tf-idf </vt:lpstr>
      <vt:lpstr>MapReduce output of tf-idf </vt:lpstr>
      <vt:lpstr>A partial corpus</vt:lpstr>
      <vt:lpstr>A partial tf-idf matrix (k-means input)</vt:lpstr>
      <vt:lpstr>Top words(index) extracted after pyspark k-means clustering</vt:lpstr>
      <vt:lpstr>Top words(150) extracted after pyspark k-means clustering</vt:lpstr>
      <vt:lpstr>Top words(150) extracted after sklearn k-means clustering</vt:lpstr>
      <vt:lpstr>Features for classification modeling</vt:lpstr>
      <vt:lpstr>Univariate feature selection</vt:lpstr>
      <vt:lpstr>Feature importance</vt:lpstr>
      <vt:lpstr>Model cross-validation performance comparison</vt:lpstr>
      <vt:lpstr>ROC for model performance on hold-out verification dataset</vt:lpstr>
      <vt:lpstr>How to improve model performance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Qian Wang</cp:lastModifiedBy>
  <cp:revision>114</cp:revision>
  <dcterms:created xsi:type="dcterms:W3CDTF">2006-08-16T00:00:00Z</dcterms:created>
  <dcterms:modified xsi:type="dcterms:W3CDTF">2016-11-30T00:36:20Z</dcterms:modified>
</cp:coreProperties>
</file>