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72" r:id="rId5"/>
    <p:sldId id="260" r:id="rId6"/>
    <p:sldId id="261" r:id="rId7"/>
    <p:sldId id="262" r:id="rId8"/>
    <p:sldId id="263" r:id="rId9"/>
    <p:sldId id="270" r:id="rId10"/>
    <p:sldId id="271" r:id="rId11"/>
    <p:sldId id="264" r:id="rId12"/>
    <p:sldId id="266" r:id="rId13"/>
    <p:sldId id="267" r:id="rId14"/>
    <p:sldId id="273" r:id="rId15"/>
    <p:sldId id="274" r:id="rId16"/>
    <p:sldId id="275" r:id="rId17"/>
    <p:sldId id="268" r:id="rId18"/>
    <p:sldId id="276" r:id="rId19"/>
    <p:sldId id="277" r:id="rId20"/>
    <p:sldId id="278" r:id="rId21"/>
    <p:sldId id="279" r:id="rId22"/>
    <p:sldId id="280"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a Wen Wu" initials="LWW" lastIdx="1" clrIdx="0">
    <p:extLst>
      <p:ext uri="{19B8F6BF-5375-455C-9EA6-DF929625EA0E}">
        <p15:presenceInfo xmlns:p15="http://schemas.microsoft.com/office/powerpoint/2012/main" userId="0bffb5d3c58d3f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795DF-DAAB-421D-9581-2DC73ED3BF33}" v="93" dt="2020-01-15T03:41:59.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opendata.dc.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14x1z243z988315lc25fjqzl-wpengine.netdna-ssl.com/wp-content/uploads/2017/10/wdcep_np.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pload.wikimedia.org/wikipedia/commons/9/93/DC_neighborhoods_map.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ripsavvy.com/info-on-dc-neighborhoods-4102953" TargetMode="External"/><Relationship Id="rId2" Type="http://schemas.openxmlformats.org/officeDocument/2006/relationships/hyperlink" Target="https://washington.org/dc-neighborhoods" TargetMode="External"/><Relationship Id="rId1" Type="http://schemas.openxmlformats.org/officeDocument/2006/relationships/slideLayout" Target="../slideLayouts/slideLayout2.xml"/><Relationship Id="rId5" Type="http://schemas.openxmlformats.org/officeDocument/2006/relationships/hyperlink" Target="https://developer.foursquare.com/" TargetMode="External"/><Relationship Id="rId4" Type="http://schemas.openxmlformats.org/officeDocument/2006/relationships/hyperlink" Target="https://opendata.dc.g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rentjungle.com/average-rent-in-washington-rent-trend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pendata.dc.gov/"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pendata.dc.go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0FEE-12C3-41D3-BDD1-37D8E96BF899}"/>
              </a:ext>
            </a:extLst>
          </p:cNvPr>
          <p:cNvSpPr>
            <a:spLocks noGrp="1"/>
          </p:cNvSpPr>
          <p:nvPr>
            <p:ph type="ctrTitle"/>
          </p:nvPr>
        </p:nvSpPr>
        <p:spPr>
          <a:xfrm>
            <a:off x="2398426" y="1964267"/>
            <a:ext cx="8761699" cy="2421464"/>
          </a:xfrm>
        </p:spPr>
        <p:txBody>
          <a:bodyPr/>
          <a:lstStyle/>
          <a:p>
            <a:pPr algn="ctr"/>
            <a:r>
              <a:rPr lang="en-US" dirty="0"/>
              <a:t>Data science Capstone project </a:t>
            </a:r>
            <a:br>
              <a:rPr lang="en-US" dirty="0"/>
            </a:br>
            <a:r>
              <a:rPr lang="en-US" dirty="0"/>
              <a:t>– DC Neighborhood</a:t>
            </a:r>
          </a:p>
        </p:txBody>
      </p:sp>
      <p:sp>
        <p:nvSpPr>
          <p:cNvPr id="3" name="Subtitle 2">
            <a:extLst>
              <a:ext uri="{FF2B5EF4-FFF2-40B4-BE49-F238E27FC236}">
                <a16:creationId xmlns:a16="http://schemas.microsoft.com/office/drawing/2014/main" id="{B2C94E19-0230-43C0-B4BA-34F1D49B9AE9}"/>
              </a:ext>
            </a:extLst>
          </p:cNvPr>
          <p:cNvSpPr>
            <a:spLocks noGrp="1"/>
          </p:cNvSpPr>
          <p:nvPr>
            <p:ph type="subTitle" idx="1"/>
          </p:nvPr>
        </p:nvSpPr>
        <p:spPr>
          <a:xfrm>
            <a:off x="2398426" y="4385732"/>
            <a:ext cx="8761699" cy="1405467"/>
          </a:xfrm>
        </p:spPr>
        <p:txBody>
          <a:bodyPr/>
          <a:lstStyle/>
          <a:p>
            <a:pPr algn="l"/>
            <a:r>
              <a:rPr lang="en-US" dirty="0"/>
              <a:t>Lisa WU</a:t>
            </a:r>
          </a:p>
          <a:p>
            <a:pPr algn="l"/>
            <a:r>
              <a:rPr lang="en-US" dirty="0"/>
              <a:t>January 14, 2020</a:t>
            </a:r>
          </a:p>
        </p:txBody>
      </p:sp>
    </p:spTree>
    <p:extLst>
      <p:ext uri="{BB962C8B-B14F-4D97-AF65-F5344CB8AC3E}">
        <p14:creationId xmlns:p14="http://schemas.microsoft.com/office/powerpoint/2010/main" val="3367063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7" y="389744"/>
            <a:ext cx="10131425" cy="649574"/>
          </a:xfrm>
        </p:spPr>
        <p:txBody>
          <a:bodyPr>
            <a:normAutofit fontScale="90000"/>
          </a:bodyPr>
          <a:lstStyle/>
          <a:p>
            <a:r>
              <a:rPr lang="en-US" b="1" dirty="0"/>
              <a:t>Data insights – Cont’d</a:t>
            </a:r>
            <a:br>
              <a:rPr lang="en-US" b="1" dirty="0"/>
            </a:br>
            <a:r>
              <a:rPr lang="en-US" sz="2200" b="1" dirty="0"/>
              <a:t> Shops in the Washington DC neighborhoods</a:t>
            </a:r>
            <a:br>
              <a:rPr lang="en-US" b="1" dirty="0"/>
            </a:br>
            <a:endParaRPr lang="en-US" b="1" dirty="0"/>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5" y="934387"/>
            <a:ext cx="11479968" cy="4517036"/>
          </a:xfrm>
        </p:spPr>
        <p:txBody>
          <a:bodyPr>
            <a:normAutofit/>
          </a:bodyPr>
          <a:lstStyle/>
          <a:p>
            <a:r>
              <a:rPr lang="en-US" b="1" dirty="0"/>
              <a:t>I obtained the shopping center data in the DC neighborhoods from </a:t>
            </a:r>
            <a:r>
              <a:rPr lang="en-US" b="1" u="sng" dirty="0">
                <a:hlinkClick r:id="rId2"/>
              </a:rPr>
              <a:t>https://opendata.dc.gov</a:t>
            </a:r>
            <a:r>
              <a:rPr lang="en-US" b="1" dirty="0"/>
              <a:t> and added markers to flag the shopping centers to the prior map.  See the popup markers in the map </a:t>
            </a:r>
          </a:p>
          <a:p>
            <a:endParaRPr lang="en-US" b="1" dirty="0"/>
          </a:p>
          <a:p>
            <a:endParaRPr lang="en-US" b="1" dirty="0"/>
          </a:p>
          <a:p>
            <a:endParaRPr lang="en-US" b="1" dirty="0"/>
          </a:p>
          <a:p>
            <a:endParaRPr lang="en-US" b="1" u="sng" dirty="0"/>
          </a:p>
          <a:p>
            <a:endParaRPr lang="en-US" b="1" u="sng" dirty="0"/>
          </a:p>
          <a:p>
            <a:endParaRPr lang="en-US" b="1" dirty="0"/>
          </a:p>
          <a:p>
            <a:pPr marL="0" indent="0">
              <a:buNone/>
            </a:pPr>
            <a:endParaRPr lang="en-US" sz="2400" b="1" dirty="0"/>
          </a:p>
          <a:p>
            <a:pPr marL="0" indent="0">
              <a:buNone/>
            </a:pPr>
            <a:endParaRPr lang="en-US" sz="2400" b="1" dirty="0"/>
          </a:p>
          <a:p>
            <a:endParaRPr lang="en-US" dirty="0"/>
          </a:p>
        </p:txBody>
      </p:sp>
      <p:sp>
        <p:nvSpPr>
          <p:cNvPr id="10" name="TextBox 9">
            <a:extLst>
              <a:ext uri="{FF2B5EF4-FFF2-40B4-BE49-F238E27FC236}">
                <a16:creationId xmlns:a16="http://schemas.microsoft.com/office/drawing/2014/main" id="{D8593ED0-8AA9-4B23-83B9-DE94255FC3A2}"/>
              </a:ext>
            </a:extLst>
          </p:cNvPr>
          <p:cNvSpPr txBox="1"/>
          <p:nvPr/>
        </p:nvSpPr>
        <p:spPr>
          <a:xfrm>
            <a:off x="356015" y="5491397"/>
            <a:ext cx="11606136"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Based on the shopping center information, except for the neighborhoods in the far north and south end of DC which do not have shopping centers nearby, all other neighborhoods seem to be within reasonable distance of one or many shopping centers.</a:t>
            </a:r>
          </a:p>
          <a:p>
            <a:pPr marL="285750" indent="-285750">
              <a:buFont typeface="Arial" panose="020B0604020202020204" pitchFamily="34" charset="0"/>
              <a:buChar char="•"/>
            </a:pPr>
            <a:endParaRPr lang="en-US" b="1" dirty="0"/>
          </a:p>
        </p:txBody>
      </p:sp>
      <p:pic>
        <p:nvPicPr>
          <p:cNvPr id="5" name="Picture 4">
            <a:extLst>
              <a:ext uri="{FF2B5EF4-FFF2-40B4-BE49-F238E27FC236}">
                <a16:creationId xmlns:a16="http://schemas.microsoft.com/office/drawing/2014/main" id="{D6661517-A2B0-4543-A7EA-F79243E71912}"/>
              </a:ext>
            </a:extLst>
          </p:cNvPr>
          <p:cNvPicPr>
            <a:picLocks noChangeAspect="1"/>
          </p:cNvPicPr>
          <p:nvPr/>
        </p:nvPicPr>
        <p:blipFill>
          <a:blip r:embed="rId3"/>
          <a:stretch>
            <a:fillRect/>
          </a:stretch>
        </p:blipFill>
        <p:spPr>
          <a:xfrm>
            <a:off x="2751945" y="1630682"/>
            <a:ext cx="5638800" cy="3820741"/>
          </a:xfrm>
          <a:prstGeom prst="rect">
            <a:avLst/>
          </a:prstGeom>
        </p:spPr>
      </p:pic>
    </p:spTree>
    <p:extLst>
      <p:ext uri="{BB962C8B-B14F-4D97-AF65-F5344CB8AC3E}">
        <p14:creationId xmlns:p14="http://schemas.microsoft.com/office/powerpoint/2010/main" val="228308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Data insights – cont’d</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915650"/>
            <a:ext cx="10131425" cy="4517036"/>
          </a:xfrm>
        </p:spPr>
        <p:txBody>
          <a:bodyPr>
            <a:normAutofit/>
          </a:bodyPr>
          <a:lstStyle/>
          <a:p>
            <a:pPr>
              <a:spcBef>
                <a:spcPts val="600"/>
              </a:spcBef>
            </a:pPr>
            <a:r>
              <a:rPr lang="en-US" sz="2200" b="1" dirty="0"/>
              <a:t>After I analyzed the neighborhood safety, bike trials and shopping centers location data, several neighborhoods on the northwest and southeast of DC satisfy all three criteria (safe, bike trail and shopping centers nearby)</a:t>
            </a:r>
          </a:p>
          <a:p>
            <a:pPr>
              <a:spcBef>
                <a:spcPts val="600"/>
              </a:spcBef>
            </a:pPr>
            <a:r>
              <a:rPr lang="en-US" sz="2200" b="1" dirty="0"/>
              <a:t>Let’s then further review the comprehensive venues information of all neighborhood using Four Square API so we can gain insight of the expected lifestyle of the neighborhoods</a:t>
            </a:r>
          </a:p>
          <a:p>
            <a:pPr>
              <a:spcBef>
                <a:spcPts val="600"/>
              </a:spcBef>
            </a:pPr>
            <a:endParaRPr lang="en-US" sz="2200" b="1" dirty="0"/>
          </a:p>
          <a:p>
            <a:pPr>
              <a:spcBef>
                <a:spcPts val="600"/>
              </a:spcBef>
            </a:pPr>
            <a:endParaRPr lang="en-US" sz="2200" b="1" dirty="0"/>
          </a:p>
          <a:p>
            <a:endParaRPr lang="en-US" dirty="0"/>
          </a:p>
        </p:txBody>
      </p:sp>
    </p:spTree>
    <p:extLst>
      <p:ext uri="{BB962C8B-B14F-4D97-AF65-F5344CB8AC3E}">
        <p14:creationId xmlns:p14="http://schemas.microsoft.com/office/powerpoint/2010/main" val="226021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Methodology</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915650"/>
            <a:ext cx="10131425" cy="4517036"/>
          </a:xfrm>
        </p:spPr>
        <p:txBody>
          <a:bodyPr>
            <a:normAutofit/>
          </a:bodyPr>
          <a:lstStyle/>
          <a:p>
            <a:pPr>
              <a:spcBef>
                <a:spcPts val="600"/>
              </a:spcBef>
            </a:pPr>
            <a:r>
              <a:rPr lang="en-US" sz="2200" b="1" dirty="0"/>
              <a:t>I will use Four Square to collect venues information for each neighborhood, which will provide further insight what lifestyle Wei should expect for each neighborhood</a:t>
            </a:r>
          </a:p>
          <a:p>
            <a:pPr>
              <a:spcBef>
                <a:spcPts val="600"/>
              </a:spcBef>
            </a:pPr>
            <a:r>
              <a:rPr lang="en-US" sz="2200" b="1" dirty="0"/>
              <a:t>In the second step, I will sort the venues in each neighborhood so we can understand the top venue types</a:t>
            </a:r>
          </a:p>
          <a:p>
            <a:pPr>
              <a:spcBef>
                <a:spcPts val="600"/>
              </a:spcBef>
            </a:pPr>
            <a:r>
              <a:rPr lang="en-US" sz="2200" b="1" dirty="0"/>
              <a:t>The final step is to choose a machine learning approach to create clusters of similar neighborhoods based on the top venues in each neighborhood.  K-means clustering model is a good choice, as it is an unsupervised machine learning approach and works very well with this kind of case</a:t>
            </a:r>
            <a:endParaRPr lang="en-US" dirty="0"/>
          </a:p>
        </p:txBody>
      </p:sp>
    </p:spTree>
    <p:extLst>
      <p:ext uri="{BB962C8B-B14F-4D97-AF65-F5344CB8AC3E}">
        <p14:creationId xmlns:p14="http://schemas.microsoft.com/office/powerpoint/2010/main" val="204954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Analysis</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915650"/>
            <a:ext cx="10131425" cy="4517036"/>
          </a:xfrm>
        </p:spPr>
        <p:txBody>
          <a:bodyPr>
            <a:normAutofit/>
          </a:bodyPr>
          <a:lstStyle/>
          <a:p>
            <a:pPr marL="0" indent="0">
              <a:spcBef>
                <a:spcPts val="600"/>
              </a:spcBef>
              <a:buNone/>
            </a:pPr>
            <a:r>
              <a:rPr lang="en-US" sz="2200" b="1" dirty="0"/>
              <a:t>I obtained the venue information from Four Square and populated the DC map</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endParaRPr lang="en-US" dirty="0"/>
          </a:p>
        </p:txBody>
      </p:sp>
      <p:pic>
        <p:nvPicPr>
          <p:cNvPr id="4" name="Picture 3">
            <a:extLst>
              <a:ext uri="{FF2B5EF4-FFF2-40B4-BE49-F238E27FC236}">
                <a16:creationId xmlns:a16="http://schemas.microsoft.com/office/drawing/2014/main" id="{EF80A852-4515-4631-842F-1747DD17DF46}"/>
              </a:ext>
            </a:extLst>
          </p:cNvPr>
          <p:cNvPicPr>
            <a:picLocks noChangeAspect="1"/>
          </p:cNvPicPr>
          <p:nvPr/>
        </p:nvPicPr>
        <p:blipFill>
          <a:blip r:embed="rId2"/>
          <a:stretch>
            <a:fillRect/>
          </a:stretch>
        </p:blipFill>
        <p:spPr>
          <a:xfrm>
            <a:off x="3398759" y="2064116"/>
            <a:ext cx="4785870" cy="4306704"/>
          </a:xfrm>
          <a:prstGeom prst="rect">
            <a:avLst/>
          </a:prstGeom>
        </p:spPr>
      </p:pic>
    </p:spTree>
    <p:extLst>
      <p:ext uri="{BB962C8B-B14F-4D97-AF65-F5344CB8AC3E}">
        <p14:creationId xmlns:p14="http://schemas.microsoft.com/office/powerpoint/2010/main" val="143950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Analysis – Cont’d </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580870" y="697043"/>
            <a:ext cx="11030260" cy="4517036"/>
          </a:xfrm>
        </p:spPr>
        <p:txBody>
          <a:bodyPr>
            <a:normAutofit/>
          </a:bodyPr>
          <a:lstStyle/>
          <a:p>
            <a:pPr marL="0" indent="0">
              <a:spcBef>
                <a:spcPts val="600"/>
              </a:spcBef>
              <a:buNone/>
            </a:pPr>
            <a:r>
              <a:rPr lang="en-US" sz="2200" b="1" dirty="0"/>
              <a:t>I processed the venue data obtained Four Square and gained insight about the top venue types in each neighborhood.  See examples of the top 10 venue types of some neighborhoods</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endParaRPr lang="en-US" dirty="0"/>
          </a:p>
        </p:txBody>
      </p:sp>
      <p:pic>
        <p:nvPicPr>
          <p:cNvPr id="5" name="Picture 4">
            <a:extLst>
              <a:ext uri="{FF2B5EF4-FFF2-40B4-BE49-F238E27FC236}">
                <a16:creationId xmlns:a16="http://schemas.microsoft.com/office/drawing/2014/main" id="{D17CA8A1-6C51-4CE8-B3F8-94251860A7A2}"/>
              </a:ext>
            </a:extLst>
          </p:cNvPr>
          <p:cNvPicPr>
            <a:picLocks noChangeAspect="1"/>
          </p:cNvPicPr>
          <p:nvPr/>
        </p:nvPicPr>
        <p:blipFill>
          <a:blip r:embed="rId2"/>
          <a:stretch>
            <a:fillRect/>
          </a:stretch>
        </p:blipFill>
        <p:spPr>
          <a:xfrm>
            <a:off x="685801" y="1938259"/>
            <a:ext cx="10436900" cy="4222698"/>
          </a:xfrm>
          <a:prstGeom prst="rect">
            <a:avLst/>
          </a:prstGeom>
        </p:spPr>
      </p:pic>
    </p:spTree>
    <p:extLst>
      <p:ext uri="{BB962C8B-B14F-4D97-AF65-F5344CB8AC3E}">
        <p14:creationId xmlns:p14="http://schemas.microsoft.com/office/powerpoint/2010/main" val="38586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571812" cy="649574"/>
          </a:xfrm>
        </p:spPr>
        <p:txBody>
          <a:bodyPr>
            <a:normAutofit fontScale="90000"/>
          </a:bodyPr>
          <a:lstStyle/>
          <a:p>
            <a:r>
              <a:rPr lang="en-US" b="1" dirty="0"/>
              <a:t>Modeling:  Use K-means to cluster neighborhoods </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580870" y="697043"/>
            <a:ext cx="11030260" cy="4517036"/>
          </a:xfrm>
        </p:spPr>
        <p:txBody>
          <a:bodyPr>
            <a:normAutofit/>
          </a:bodyPr>
          <a:lstStyle/>
          <a:p>
            <a:pPr marL="0" indent="0">
              <a:spcBef>
                <a:spcPts val="600"/>
              </a:spcBef>
              <a:buNone/>
            </a:pPr>
            <a:r>
              <a:rPr lang="en-US" sz="2200" b="1" dirty="0"/>
              <a:t>I used K-Means to group the neighborhood into 6 clusters based on the top 10 venue types of each neighborhood</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endParaRPr lang="en-US" dirty="0"/>
          </a:p>
        </p:txBody>
      </p:sp>
      <p:pic>
        <p:nvPicPr>
          <p:cNvPr id="4" name="Picture 3">
            <a:extLst>
              <a:ext uri="{FF2B5EF4-FFF2-40B4-BE49-F238E27FC236}">
                <a16:creationId xmlns:a16="http://schemas.microsoft.com/office/drawing/2014/main" id="{9D5BE8BA-BA1E-4A27-BC0C-A991C490EAC5}"/>
              </a:ext>
            </a:extLst>
          </p:cNvPr>
          <p:cNvPicPr>
            <a:picLocks noChangeAspect="1"/>
          </p:cNvPicPr>
          <p:nvPr/>
        </p:nvPicPr>
        <p:blipFill>
          <a:blip r:embed="rId2"/>
          <a:stretch>
            <a:fillRect/>
          </a:stretch>
        </p:blipFill>
        <p:spPr>
          <a:xfrm>
            <a:off x="3028013" y="1768839"/>
            <a:ext cx="5561351" cy="4392118"/>
          </a:xfrm>
          <a:prstGeom prst="rect">
            <a:avLst/>
          </a:prstGeom>
        </p:spPr>
      </p:pic>
    </p:spTree>
    <p:extLst>
      <p:ext uri="{BB962C8B-B14F-4D97-AF65-F5344CB8AC3E}">
        <p14:creationId xmlns:p14="http://schemas.microsoft.com/office/powerpoint/2010/main" val="169326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Results and discussion</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915650"/>
            <a:ext cx="11324365" cy="4517036"/>
          </a:xfrm>
        </p:spPr>
        <p:txBody>
          <a:bodyPr>
            <a:normAutofit/>
          </a:bodyPr>
          <a:lstStyle/>
          <a:p>
            <a:pPr marL="0" indent="0">
              <a:spcBef>
                <a:spcPts val="600"/>
              </a:spcBef>
              <a:buNone/>
            </a:pPr>
            <a:r>
              <a:rPr lang="en-US" sz="2200" b="1" dirty="0"/>
              <a:t>Cluster #1 (Urban Sub Mix):  This cluster has a urban suburban mix feel.  There are a lot of parks and other sites to relax and visit.  There are also farmers markets in the neighborhood that provide fresh groceries </a:t>
            </a:r>
          </a:p>
          <a:p>
            <a:pPr marL="0" indent="0">
              <a:spcBef>
                <a:spcPts val="600"/>
              </a:spcBef>
              <a:buNone/>
            </a:pPr>
            <a:r>
              <a:rPr lang="en-US" sz="2200" b="1" dirty="0"/>
              <a:t>Some of the neighborhoods in this cluster:</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dirty="0"/>
          </a:p>
        </p:txBody>
      </p:sp>
      <p:pic>
        <p:nvPicPr>
          <p:cNvPr id="5" name="Picture 4">
            <a:extLst>
              <a:ext uri="{FF2B5EF4-FFF2-40B4-BE49-F238E27FC236}">
                <a16:creationId xmlns:a16="http://schemas.microsoft.com/office/drawing/2014/main" id="{EAF1A9BB-F091-4808-A1F4-5D4CB8FAE5D9}"/>
              </a:ext>
            </a:extLst>
          </p:cNvPr>
          <p:cNvPicPr>
            <a:picLocks noChangeAspect="1"/>
          </p:cNvPicPr>
          <p:nvPr/>
        </p:nvPicPr>
        <p:blipFill>
          <a:blip r:embed="rId2"/>
          <a:stretch>
            <a:fillRect/>
          </a:stretch>
        </p:blipFill>
        <p:spPr>
          <a:xfrm>
            <a:off x="511618" y="2729769"/>
            <a:ext cx="11015818" cy="3596080"/>
          </a:xfrm>
          <a:prstGeom prst="rect">
            <a:avLst/>
          </a:prstGeom>
        </p:spPr>
      </p:pic>
    </p:spTree>
    <p:extLst>
      <p:ext uri="{BB962C8B-B14F-4D97-AF65-F5344CB8AC3E}">
        <p14:creationId xmlns:p14="http://schemas.microsoft.com/office/powerpoint/2010/main" val="1956849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Results and discussion – Cont’d</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1815059"/>
            <a:ext cx="10131425" cy="4517036"/>
          </a:xfrm>
        </p:spPr>
        <p:txBody>
          <a:bodyPr>
            <a:normAutofit/>
          </a:bodyPr>
          <a:lstStyle/>
          <a:p>
            <a:pPr marL="0" indent="0">
              <a:spcBef>
                <a:spcPts val="600"/>
              </a:spcBef>
              <a:buNone/>
            </a:pPr>
            <a:r>
              <a:rPr lang="en-US" sz="2200" b="1" dirty="0"/>
              <a:t>Cluster #2 (Sub Feel):  This cluster offers a suburban feel while close to the center of the city.  There are many affordable stores, restaurants and farm/flea markets in the neighborhoods.  </a:t>
            </a:r>
          </a:p>
          <a:p>
            <a:pPr marL="0" indent="0">
              <a:spcBef>
                <a:spcPts val="600"/>
              </a:spcBef>
              <a:buNone/>
            </a:pPr>
            <a:r>
              <a:rPr lang="en-US" sz="2200" b="1" dirty="0"/>
              <a:t>Some of the neighborhoods in this cluster:</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dirty="0"/>
          </a:p>
        </p:txBody>
      </p:sp>
      <p:pic>
        <p:nvPicPr>
          <p:cNvPr id="6" name="Picture 5">
            <a:extLst>
              <a:ext uri="{FF2B5EF4-FFF2-40B4-BE49-F238E27FC236}">
                <a16:creationId xmlns:a16="http://schemas.microsoft.com/office/drawing/2014/main" id="{FF0269E6-50A9-48D7-93B5-B96313919265}"/>
              </a:ext>
            </a:extLst>
          </p:cNvPr>
          <p:cNvPicPr>
            <a:picLocks noChangeAspect="1"/>
          </p:cNvPicPr>
          <p:nvPr/>
        </p:nvPicPr>
        <p:blipFill>
          <a:blip r:embed="rId2"/>
          <a:stretch>
            <a:fillRect/>
          </a:stretch>
        </p:blipFill>
        <p:spPr>
          <a:xfrm>
            <a:off x="514973" y="2794416"/>
            <a:ext cx="10802601" cy="3537679"/>
          </a:xfrm>
          <a:prstGeom prst="rect">
            <a:avLst/>
          </a:prstGeom>
        </p:spPr>
      </p:pic>
    </p:spTree>
    <p:extLst>
      <p:ext uri="{BB962C8B-B14F-4D97-AF65-F5344CB8AC3E}">
        <p14:creationId xmlns:p14="http://schemas.microsoft.com/office/powerpoint/2010/main" val="169001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Results and discussion – Cont’d</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1815059"/>
            <a:ext cx="10131425" cy="4517036"/>
          </a:xfrm>
        </p:spPr>
        <p:txBody>
          <a:bodyPr>
            <a:normAutofit/>
          </a:bodyPr>
          <a:lstStyle/>
          <a:p>
            <a:pPr marL="0" indent="0">
              <a:spcBef>
                <a:spcPts val="600"/>
              </a:spcBef>
              <a:buNone/>
            </a:pPr>
            <a:r>
              <a:rPr lang="en-US" sz="2200" b="1" dirty="0"/>
              <a:t>Cluster #3 (Dense Urban):  This cluster offers an urban feel with high population density and relatively small-sized convenience and other stores</a:t>
            </a:r>
          </a:p>
          <a:p>
            <a:pPr marL="0" indent="0">
              <a:spcBef>
                <a:spcPts val="600"/>
              </a:spcBef>
              <a:buNone/>
            </a:pPr>
            <a:r>
              <a:rPr lang="en-US" sz="2200" b="1" dirty="0"/>
              <a:t>Some of the neighborhoods in this cluster:</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dirty="0"/>
          </a:p>
        </p:txBody>
      </p:sp>
      <p:pic>
        <p:nvPicPr>
          <p:cNvPr id="4" name="Picture 3">
            <a:extLst>
              <a:ext uri="{FF2B5EF4-FFF2-40B4-BE49-F238E27FC236}">
                <a16:creationId xmlns:a16="http://schemas.microsoft.com/office/drawing/2014/main" id="{FD1672C0-92C2-4DAC-9B59-4C909766828F}"/>
              </a:ext>
            </a:extLst>
          </p:cNvPr>
          <p:cNvPicPr>
            <a:picLocks noChangeAspect="1"/>
          </p:cNvPicPr>
          <p:nvPr/>
        </p:nvPicPr>
        <p:blipFill>
          <a:blip r:embed="rId2"/>
          <a:stretch>
            <a:fillRect/>
          </a:stretch>
        </p:blipFill>
        <p:spPr>
          <a:xfrm>
            <a:off x="492542" y="2930576"/>
            <a:ext cx="10468226" cy="3229591"/>
          </a:xfrm>
          <a:prstGeom prst="rect">
            <a:avLst/>
          </a:prstGeom>
        </p:spPr>
      </p:pic>
    </p:spTree>
    <p:extLst>
      <p:ext uri="{BB962C8B-B14F-4D97-AF65-F5344CB8AC3E}">
        <p14:creationId xmlns:p14="http://schemas.microsoft.com/office/powerpoint/2010/main" val="1594427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Results and discussion – Cont’d</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1815059"/>
            <a:ext cx="10131425" cy="4517036"/>
          </a:xfrm>
        </p:spPr>
        <p:txBody>
          <a:bodyPr>
            <a:normAutofit/>
          </a:bodyPr>
          <a:lstStyle/>
          <a:p>
            <a:pPr marL="0" indent="0">
              <a:spcBef>
                <a:spcPts val="600"/>
              </a:spcBef>
              <a:buNone/>
            </a:pPr>
            <a:r>
              <a:rPr lang="en-US" sz="2000" b="1" dirty="0"/>
              <a:t>Cluster #4 (Heaven for Young Professionals):  The neighborhoods in this cluster provide a lot of bars, restaurants, coffee shops, and parks. It also has many bus tops, trails, market/farmer markets which offer great convenience.  Many young professionals live in these neighborhoods. The public schools in Foxhall Village are highly rated.  The home or rent prices for this cluster are at the median level of the DC neighborhoods.  The neighborhoods in this cluster could be a great choice, especially if they are also close to the Georgetown University</a:t>
            </a:r>
          </a:p>
          <a:p>
            <a:pPr marL="0" indent="0">
              <a:spcBef>
                <a:spcPts val="600"/>
              </a:spcBef>
              <a:buNone/>
            </a:pPr>
            <a:r>
              <a:rPr lang="en-US" sz="2000" b="1" dirty="0"/>
              <a:t>Some of the neighborhoods in this cluster:</a:t>
            </a: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dirty="0"/>
          </a:p>
        </p:txBody>
      </p:sp>
      <p:pic>
        <p:nvPicPr>
          <p:cNvPr id="5" name="Picture 4">
            <a:extLst>
              <a:ext uri="{FF2B5EF4-FFF2-40B4-BE49-F238E27FC236}">
                <a16:creationId xmlns:a16="http://schemas.microsoft.com/office/drawing/2014/main" id="{95F117AA-8B1F-4A36-95D0-26747E5F85CD}"/>
              </a:ext>
            </a:extLst>
          </p:cNvPr>
          <p:cNvPicPr>
            <a:picLocks noChangeAspect="1"/>
          </p:cNvPicPr>
          <p:nvPr/>
        </p:nvPicPr>
        <p:blipFill>
          <a:blip r:embed="rId2"/>
          <a:stretch>
            <a:fillRect/>
          </a:stretch>
        </p:blipFill>
        <p:spPr>
          <a:xfrm>
            <a:off x="356017" y="3305432"/>
            <a:ext cx="11024556" cy="2391032"/>
          </a:xfrm>
          <a:prstGeom prst="rect">
            <a:avLst/>
          </a:prstGeom>
        </p:spPr>
      </p:pic>
    </p:spTree>
    <p:extLst>
      <p:ext uri="{BB962C8B-B14F-4D97-AF65-F5344CB8AC3E}">
        <p14:creationId xmlns:p14="http://schemas.microsoft.com/office/powerpoint/2010/main" val="112277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Introduction and business problem</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1170482"/>
            <a:ext cx="10131425" cy="4517036"/>
          </a:xfrm>
        </p:spPr>
        <p:txBody>
          <a:bodyPr>
            <a:normAutofit fontScale="92500" lnSpcReduction="10000"/>
          </a:bodyPr>
          <a:lstStyle/>
          <a:p>
            <a:pPr>
              <a:spcBef>
                <a:spcPts val="600"/>
              </a:spcBef>
            </a:pPr>
            <a:r>
              <a:rPr lang="en-US" sz="2200" b="1" dirty="0"/>
              <a:t>Introduction: </a:t>
            </a:r>
            <a:r>
              <a:rPr lang="en-US" dirty="0"/>
              <a:t>Wei Li is moving from Beijing to the Washington DC area, as her daughter is going to the Georgetown University in DC in the coming fall.   </a:t>
            </a:r>
          </a:p>
          <a:p>
            <a:pPr>
              <a:spcBef>
                <a:spcPts val="600"/>
              </a:spcBef>
            </a:pPr>
            <a:r>
              <a:rPr lang="en-US" sz="2200" b="1" dirty="0"/>
              <a:t>Business Problem:  </a:t>
            </a:r>
            <a:r>
              <a:rPr lang="en-US" dirty="0"/>
              <a:t>Wei is interested in living in a DC neighborhood and explores the DC museums and city activities.  She needs help to figure out which neighborhood she should consider. Several other facts about Wei below:</a:t>
            </a:r>
          </a:p>
          <a:p>
            <a:pPr lvl="1">
              <a:spcBef>
                <a:spcPts val="600"/>
              </a:spcBef>
            </a:pPr>
            <a:r>
              <a:rPr lang="en-US" dirty="0"/>
              <a:t>Wei is an avid bike rider, loves cooking and enjoys a variety of cuisines </a:t>
            </a:r>
          </a:p>
          <a:p>
            <a:pPr lvl="1">
              <a:spcBef>
                <a:spcPts val="600"/>
              </a:spcBef>
            </a:pPr>
            <a:r>
              <a:rPr lang="en-US" dirty="0"/>
              <a:t>Wei will not have a car in the first several months and will rely on Uber or public transportation for the most part, so it is important to have easy access to bike trails and shopping centers, etc.</a:t>
            </a:r>
          </a:p>
          <a:p>
            <a:pPr>
              <a:spcBef>
                <a:spcPts val="600"/>
              </a:spcBef>
            </a:pPr>
            <a:r>
              <a:rPr lang="en-US" sz="2200" b="1" dirty="0"/>
              <a:t>Goals: </a:t>
            </a:r>
            <a:r>
              <a:rPr lang="en-US" dirty="0"/>
              <a:t>In this data science project, I will try to use data science tools to explore the relevant data provide analytical insights about the DC neighborhoods which will help Wei to narrow down the neighborhood(s) for considerations.</a:t>
            </a:r>
          </a:p>
          <a:p>
            <a:pPr>
              <a:spcBef>
                <a:spcPts val="600"/>
              </a:spcBef>
            </a:pPr>
            <a:r>
              <a:rPr lang="en-US" sz="2200" b="1" dirty="0"/>
              <a:t>Interests:  </a:t>
            </a:r>
            <a:r>
              <a:rPr lang="en-US" dirty="0"/>
              <a:t>Wei will benefit from this analysis.  Other people who may be interested in this project could be people who look to move to the DC area in general.</a:t>
            </a:r>
          </a:p>
          <a:p>
            <a:endParaRPr lang="en-US" dirty="0"/>
          </a:p>
          <a:p>
            <a:endParaRPr lang="en-US" dirty="0"/>
          </a:p>
        </p:txBody>
      </p:sp>
    </p:spTree>
    <p:extLst>
      <p:ext uri="{BB962C8B-B14F-4D97-AF65-F5344CB8AC3E}">
        <p14:creationId xmlns:p14="http://schemas.microsoft.com/office/powerpoint/2010/main" val="480958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Results and discussion – Cont’d</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1815059"/>
            <a:ext cx="10131425" cy="4517036"/>
          </a:xfrm>
        </p:spPr>
        <p:txBody>
          <a:bodyPr>
            <a:normAutofit/>
          </a:bodyPr>
          <a:lstStyle/>
          <a:p>
            <a:pPr marL="0" indent="0">
              <a:spcBef>
                <a:spcPts val="600"/>
              </a:spcBef>
              <a:buNone/>
            </a:pPr>
            <a:r>
              <a:rPr lang="en-US" sz="2000" b="1" dirty="0"/>
              <a:t>Cluster #5 (Family Friendly):  The neighborhoods in this cluster provide many family-friendly facilities (</a:t>
            </a:r>
            <a:r>
              <a:rPr lang="en-US" sz="2000" b="1" dirty="0" err="1"/>
              <a:t>e.g.g</a:t>
            </a:r>
            <a:r>
              <a:rPr lang="en-US" sz="2000" b="1" dirty="0"/>
              <a:t> baseball fields, playgrounds, trails) and stores.   Not too many restaurant varieties.</a:t>
            </a:r>
          </a:p>
          <a:p>
            <a:pPr marL="0" indent="0">
              <a:spcBef>
                <a:spcPts val="600"/>
              </a:spcBef>
              <a:buNone/>
            </a:pPr>
            <a:r>
              <a:rPr lang="en-US" sz="2000" b="1" dirty="0"/>
              <a:t>Some of the neighborhoods in this cluster:</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dirty="0"/>
          </a:p>
        </p:txBody>
      </p:sp>
      <p:pic>
        <p:nvPicPr>
          <p:cNvPr id="4" name="Picture 3">
            <a:extLst>
              <a:ext uri="{FF2B5EF4-FFF2-40B4-BE49-F238E27FC236}">
                <a16:creationId xmlns:a16="http://schemas.microsoft.com/office/drawing/2014/main" id="{01E66B83-640D-4C38-AD20-DF290CCB496A}"/>
              </a:ext>
            </a:extLst>
          </p:cNvPr>
          <p:cNvPicPr>
            <a:picLocks noChangeAspect="1"/>
          </p:cNvPicPr>
          <p:nvPr/>
        </p:nvPicPr>
        <p:blipFill>
          <a:blip r:embed="rId2"/>
          <a:stretch>
            <a:fillRect/>
          </a:stretch>
        </p:blipFill>
        <p:spPr>
          <a:xfrm>
            <a:off x="356017" y="2915382"/>
            <a:ext cx="10642283" cy="3218132"/>
          </a:xfrm>
          <a:prstGeom prst="rect">
            <a:avLst/>
          </a:prstGeom>
        </p:spPr>
      </p:pic>
    </p:spTree>
    <p:extLst>
      <p:ext uri="{BB962C8B-B14F-4D97-AF65-F5344CB8AC3E}">
        <p14:creationId xmlns:p14="http://schemas.microsoft.com/office/powerpoint/2010/main" val="1736428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Results and discussion – Cont’d</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1815059"/>
            <a:ext cx="10131425" cy="4517036"/>
          </a:xfrm>
        </p:spPr>
        <p:txBody>
          <a:bodyPr>
            <a:normAutofit/>
          </a:bodyPr>
          <a:lstStyle/>
          <a:p>
            <a:pPr marL="0" indent="0">
              <a:spcBef>
                <a:spcPts val="600"/>
              </a:spcBef>
              <a:buNone/>
            </a:pPr>
            <a:r>
              <a:rPr lang="en-US" sz="2000" b="1" dirty="0"/>
              <a:t>Cluster #6 (University Life):  There is one neighborhood in this cluster.  This neighborhood has many universities and schools and has many family-friendly facilities (e.g. doctor office, farmers market and shopping centers)</a:t>
            </a:r>
          </a:p>
          <a:p>
            <a:pPr marL="0" indent="0">
              <a:spcBef>
                <a:spcPts val="600"/>
              </a:spcBef>
              <a:buNone/>
            </a:pPr>
            <a:r>
              <a:rPr lang="en-US" sz="2000" b="1" dirty="0"/>
              <a:t>The neighborhood in this cluster:</a:t>
            </a: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dirty="0"/>
          </a:p>
        </p:txBody>
      </p:sp>
      <p:pic>
        <p:nvPicPr>
          <p:cNvPr id="4" name="Picture 3">
            <a:extLst>
              <a:ext uri="{FF2B5EF4-FFF2-40B4-BE49-F238E27FC236}">
                <a16:creationId xmlns:a16="http://schemas.microsoft.com/office/drawing/2014/main" id="{E6C13F83-ABD1-4CAB-8630-D7364B98828F}"/>
              </a:ext>
            </a:extLst>
          </p:cNvPr>
          <p:cNvPicPr>
            <a:picLocks noChangeAspect="1"/>
          </p:cNvPicPr>
          <p:nvPr/>
        </p:nvPicPr>
        <p:blipFill>
          <a:blip r:embed="rId2"/>
          <a:stretch>
            <a:fillRect/>
          </a:stretch>
        </p:blipFill>
        <p:spPr>
          <a:xfrm>
            <a:off x="488485" y="3144830"/>
            <a:ext cx="10892278" cy="1857494"/>
          </a:xfrm>
          <a:prstGeom prst="rect">
            <a:avLst/>
          </a:prstGeom>
        </p:spPr>
      </p:pic>
    </p:spTree>
    <p:extLst>
      <p:ext uri="{BB962C8B-B14F-4D97-AF65-F5344CB8AC3E}">
        <p14:creationId xmlns:p14="http://schemas.microsoft.com/office/powerpoint/2010/main" val="1496256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Results and discussion – Cont’d</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1815059"/>
            <a:ext cx="10131425" cy="4517036"/>
          </a:xfrm>
        </p:spPr>
        <p:txBody>
          <a:bodyPr>
            <a:normAutofit/>
          </a:bodyPr>
          <a:lstStyle/>
          <a:p>
            <a:pPr marL="0" indent="0">
              <a:spcBef>
                <a:spcPts val="600"/>
              </a:spcBef>
              <a:buNone/>
            </a:pPr>
            <a:r>
              <a:rPr lang="en-US" sz="2400" b="1" dirty="0"/>
              <a:t>Our analysis shows that Cluster 4 (Heaven for Young Professionals) could be the best candidate for Wei</a:t>
            </a:r>
          </a:p>
          <a:p>
            <a:pPr>
              <a:spcBef>
                <a:spcPts val="600"/>
              </a:spcBef>
            </a:pPr>
            <a:r>
              <a:rPr lang="en-US" sz="2400" b="1" dirty="0"/>
              <a:t>The neighborhoods in this cluster provide a variety of bars, restaurants, coffee shops, and parks</a:t>
            </a:r>
          </a:p>
          <a:p>
            <a:pPr>
              <a:spcBef>
                <a:spcPts val="600"/>
              </a:spcBef>
            </a:pPr>
            <a:r>
              <a:rPr lang="en-US" sz="2400" b="1" dirty="0"/>
              <a:t>It also has many bus tops, trails, market/farmer markets which offer great convenience</a:t>
            </a:r>
          </a:p>
          <a:p>
            <a:pPr>
              <a:spcBef>
                <a:spcPts val="600"/>
              </a:spcBef>
            </a:pPr>
            <a:r>
              <a:rPr lang="en-US" sz="2400" b="1" dirty="0"/>
              <a:t>The home or rent prices for this cluster are at the median level of the DC neighborhoods.  This cluster seems to match well to Wei's situation</a:t>
            </a: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dirty="0"/>
          </a:p>
        </p:txBody>
      </p:sp>
    </p:spTree>
    <p:extLst>
      <p:ext uri="{BB962C8B-B14F-4D97-AF65-F5344CB8AC3E}">
        <p14:creationId xmlns:p14="http://schemas.microsoft.com/office/powerpoint/2010/main" val="6277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conclusion</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915650"/>
            <a:ext cx="10131425" cy="4517036"/>
          </a:xfrm>
        </p:spPr>
        <p:txBody>
          <a:bodyPr>
            <a:normAutofit/>
          </a:bodyPr>
          <a:lstStyle/>
          <a:p>
            <a:r>
              <a:rPr lang="en-US" sz="2400" b="1" dirty="0"/>
              <a:t>The purpose of this project is to evaluate the top factors (</a:t>
            </a:r>
            <a:r>
              <a:rPr lang="en-US" sz="2400" b="1" dirty="0" err="1"/>
              <a:t>safty</a:t>
            </a:r>
            <a:r>
              <a:rPr lang="en-US" sz="2400" b="1" dirty="0"/>
              <a:t>, bike trails, shopping centers and venue availability) that Wei will consider in searching for a neighborhood. Based on our analysis, the neighborhoods in Cluster 4 are good candidates for Wei to evaluate further.</a:t>
            </a:r>
          </a:p>
          <a:p>
            <a:pPr>
              <a:spcBef>
                <a:spcPts val="1200"/>
              </a:spcBef>
            </a:pPr>
            <a:r>
              <a:rPr lang="en-US" sz="2400" b="1" dirty="0"/>
              <a:t>Final selection of the neighborhood and an apartment will be made after Wei searches the available apartment listings and schedules onsite visits. Wei will need to evaluate the actual rent, room condition, community facilities and the location of the apartment to make a final decision</a:t>
            </a:r>
          </a:p>
          <a:p>
            <a:endParaRPr lang="en-US" b="1" dirty="0"/>
          </a:p>
          <a:p>
            <a:endParaRPr lang="en-US" dirty="0"/>
          </a:p>
        </p:txBody>
      </p:sp>
    </p:spTree>
    <p:extLst>
      <p:ext uri="{BB962C8B-B14F-4D97-AF65-F5344CB8AC3E}">
        <p14:creationId xmlns:p14="http://schemas.microsoft.com/office/powerpoint/2010/main" val="387273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B561-CC8E-4A4A-BE2E-823F06FECD3A}"/>
              </a:ext>
            </a:extLst>
          </p:cNvPr>
          <p:cNvSpPr>
            <a:spLocks noGrp="1"/>
          </p:cNvSpPr>
          <p:nvPr>
            <p:ph type="title"/>
          </p:nvPr>
        </p:nvSpPr>
        <p:spPr>
          <a:xfrm>
            <a:off x="329784" y="1"/>
            <a:ext cx="11047750" cy="884419"/>
          </a:xfrm>
        </p:spPr>
        <p:txBody>
          <a:bodyPr>
            <a:normAutofit fontScale="90000"/>
          </a:bodyPr>
          <a:lstStyle/>
          <a:p>
            <a:r>
              <a:rPr lang="en-US" b="1" dirty="0"/>
              <a:t>A high overview of Washington DC and neighborhoods</a:t>
            </a:r>
          </a:p>
        </p:txBody>
      </p:sp>
      <p:sp>
        <p:nvSpPr>
          <p:cNvPr id="3" name="Content Placeholder 2">
            <a:extLst>
              <a:ext uri="{FF2B5EF4-FFF2-40B4-BE49-F238E27FC236}">
                <a16:creationId xmlns:a16="http://schemas.microsoft.com/office/drawing/2014/main" id="{03865D0F-1F02-4B56-8FFE-20A3472C5C65}"/>
              </a:ext>
            </a:extLst>
          </p:cNvPr>
          <p:cNvSpPr>
            <a:spLocks noGrp="1"/>
          </p:cNvSpPr>
          <p:nvPr>
            <p:ph idx="1"/>
          </p:nvPr>
        </p:nvSpPr>
        <p:spPr>
          <a:xfrm>
            <a:off x="224853" y="1053301"/>
            <a:ext cx="11047750" cy="475139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2B8A7A7-A229-4AED-A54C-125BDD3565D3}"/>
              </a:ext>
            </a:extLst>
          </p:cNvPr>
          <p:cNvPicPr>
            <a:picLocks noChangeAspect="1"/>
          </p:cNvPicPr>
          <p:nvPr/>
        </p:nvPicPr>
        <p:blipFill>
          <a:blip r:embed="rId2"/>
          <a:stretch>
            <a:fillRect/>
          </a:stretch>
        </p:blipFill>
        <p:spPr>
          <a:xfrm>
            <a:off x="4847600" y="2148775"/>
            <a:ext cx="6333032" cy="4283197"/>
          </a:xfrm>
          <a:prstGeom prst="rect">
            <a:avLst/>
          </a:prstGeom>
        </p:spPr>
      </p:pic>
      <p:pic>
        <p:nvPicPr>
          <p:cNvPr id="5" name="Picture 4">
            <a:extLst>
              <a:ext uri="{FF2B5EF4-FFF2-40B4-BE49-F238E27FC236}">
                <a16:creationId xmlns:a16="http://schemas.microsoft.com/office/drawing/2014/main" id="{335D8E8A-34C1-45E2-916F-7C625D7C22DE}"/>
              </a:ext>
            </a:extLst>
          </p:cNvPr>
          <p:cNvPicPr>
            <a:picLocks noChangeAspect="1"/>
          </p:cNvPicPr>
          <p:nvPr/>
        </p:nvPicPr>
        <p:blipFill>
          <a:blip r:embed="rId3"/>
          <a:stretch>
            <a:fillRect/>
          </a:stretch>
        </p:blipFill>
        <p:spPr>
          <a:xfrm>
            <a:off x="435029" y="1053301"/>
            <a:ext cx="3742857" cy="4949774"/>
          </a:xfrm>
          <a:prstGeom prst="rect">
            <a:avLst/>
          </a:prstGeom>
        </p:spPr>
      </p:pic>
      <p:sp>
        <p:nvSpPr>
          <p:cNvPr id="6" name="TextBox 5">
            <a:extLst>
              <a:ext uri="{FF2B5EF4-FFF2-40B4-BE49-F238E27FC236}">
                <a16:creationId xmlns:a16="http://schemas.microsoft.com/office/drawing/2014/main" id="{DCC90BA6-3EED-42CF-A734-F3CD8F615079}"/>
              </a:ext>
            </a:extLst>
          </p:cNvPr>
          <p:cNvSpPr txBox="1"/>
          <p:nvPr/>
        </p:nvSpPr>
        <p:spPr>
          <a:xfrm>
            <a:off x="4661941" y="884420"/>
            <a:ext cx="6610662" cy="1200329"/>
          </a:xfrm>
          <a:prstGeom prst="rect">
            <a:avLst/>
          </a:prstGeom>
          <a:noFill/>
        </p:spPr>
        <p:txBody>
          <a:bodyPr wrap="square" rtlCol="0">
            <a:spAutoFit/>
          </a:bodyPr>
          <a:lstStyle/>
          <a:p>
            <a:r>
              <a:rPr lang="en-US" dirty="0"/>
              <a:t>Washington DC is the capital and political center of the US.  Unlike any other, DC offers free museums, monuments and memorials, and has 130+ eclectic neighborhoods with unique local flavor.  Below is several examples of the large DC neighborhoods</a:t>
            </a:r>
          </a:p>
        </p:txBody>
      </p:sp>
      <p:sp>
        <p:nvSpPr>
          <p:cNvPr id="7" name="TextBox 6">
            <a:extLst>
              <a:ext uri="{FF2B5EF4-FFF2-40B4-BE49-F238E27FC236}">
                <a16:creationId xmlns:a16="http://schemas.microsoft.com/office/drawing/2014/main" id="{9FF60EA7-5924-4843-B573-EBD1790B78B5}"/>
              </a:ext>
            </a:extLst>
          </p:cNvPr>
          <p:cNvSpPr txBox="1"/>
          <p:nvPr/>
        </p:nvSpPr>
        <p:spPr>
          <a:xfrm>
            <a:off x="322445" y="6231917"/>
            <a:ext cx="4924112" cy="400110"/>
          </a:xfrm>
          <a:prstGeom prst="rect">
            <a:avLst/>
          </a:prstGeom>
          <a:noFill/>
        </p:spPr>
        <p:txBody>
          <a:bodyPr wrap="square" rtlCol="0">
            <a:spAutoFit/>
          </a:bodyPr>
          <a:lstStyle/>
          <a:p>
            <a:r>
              <a:rPr lang="en-US" sz="1000" dirty="0"/>
              <a:t>Source: </a:t>
            </a:r>
            <a:r>
              <a:rPr lang="en-US" sz="1000" dirty="0">
                <a:hlinkClick r:id="rId4"/>
              </a:rPr>
              <a:t>https://14x1z243z988315lc25fjqzl-wpengine.netdna-ssl.com/wp-content/uploads/2017/10/wdcep_np.pdf</a:t>
            </a:r>
            <a:endParaRPr lang="en-US" sz="1000" dirty="0"/>
          </a:p>
        </p:txBody>
      </p:sp>
    </p:spTree>
    <p:extLst>
      <p:ext uri="{BB962C8B-B14F-4D97-AF65-F5344CB8AC3E}">
        <p14:creationId xmlns:p14="http://schemas.microsoft.com/office/powerpoint/2010/main" val="4595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B561-CC8E-4A4A-BE2E-823F06FECD3A}"/>
              </a:ext>
            </a:extLst>
          </p:cNvPr>
          <p:cNvSpPr>
            <a:spLocks noGrp="1"/>
          </p:cNvSpPr>
          <p:nvPr>
            <p:ph type="title"/>
          </p:nvPr>
        </p:nvSpPr>
        <p:spPr>
          <a:xfrm>
            <a:off x="329784" y="1"/>
            <a:ext cx="11047750" cy="884419"/>
          </a:xfrm>
        </p:spPr>
        <p:txBody>
          <a:bodyPr>
            <a:normAutofit/>
          </a:bodyPr>
          <a:lstStyle/>
          <a:p>
            <a:r>
              <a:rPr lang="en-US" b="1" dirty="0"/>
              <a:t>Washington DC neighborhoods Map</a:t>
            </a:r>
          </a:p>
        </p:txBody>
      </p:sp>
      <p:sp>
        <p:nvSpPr>
          <p:cNvPr id="3" name="Content Placeholder 2">
            <a:extLst>
              <a:ext uri="{FF2B5EF4-FFF2-40B4-BE49-F238E27FC236}">
                <a16:creationId xmlns:a16="http://schemas.microsoft.com/office/drawing/2014/main" id="{03865D0F-1F02-4B56-8FFE-20A3472C5C65}"/>
              </a:ext>
            </a:extLst>
          </p:cNvPr>
          <p:cNvSpPr>
            <a:spLocks noGrp="1"/>
          </p:cNvSpPr>
          <p:nvPr>
            <p:ph idx="1"/>
          </p:nvPr>
        </p:nvSpPr>
        <p:spPr>
          <a:xfrm>
            <a:off x="224853" y="1053301"/>
            <a:ext cx="11047750" cy="475139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9FF60EA7-5924-4843-B573-EBD1790B78B5}"/>
              </a:ext>
            </a:extLst>
          </p:cNvPr>
          <p:cNvSpPr txBox="1"/>
          <p:nvPr/>
        </p:nvSpPr>
        <p:spPr>
          <a:xfrm>
            <a:off x="1389503" y="6575232"/>
            <a:ext cx="7691225" cy="246221"/>
          </a:xfrm>
          <a:prstGeom prst="rect">
            <a:avLst/>
          </a:prstGeom>
          <a:noFill/>
        </p:spPr>
        <p:txBody>
          <a:bodyPr wrap="square" rtlCol="0">
            <a:spAutoFit/>
          </a:bodyPr>
          <a:lstStyle/>
          <a:p>
            <a:r>
              <a:rPr lang="en-US" sz="1000" dirty="0"/>
              <a:t>Source: </a:t>
            </a:r>
            <a:r>
              <a:rPr lang="en-US" sz="1000" dirty="0">
                <a:hlinkClick r:id="rId2"/>
              </a:rPr>
              <a:t>https://upload.wikimedia.org/wikipedia/commons/9/93/DC_neighborhoods_map.png</a:t>
            </a:r>
            <a:endParaRPr lang="en-US" sz="1000" dirty="0"/>
          </a:p>
        </p:txBody>
      </p:sp>
      <p:pic>
        <p:nvPicPr>
          <p:cNvPr id="8" name="Picture 7">
            <a:extLst>
              <a:ext uri="{FF2B5EF4-FFF2-40B4-BE49-F238E27FC236}">
                <a16:creationId xmlns:a16="http://schemas.microsoft.com/office/drawing/2014/main" id="{3C91759C-0826-4EA7-A957-EB5E452F20B8}"/>
              </a:ext>
            </a:extLst>
          </p:cNvPr>
          <p:cNvPicPr>
            <a:picLocks noChangeAspect="1"/>
          </p:cNvPicPr>
          <p:nvPr/>
        </p:nvPicPr>
        <p:blipFill>
          <a:blip r:embed="rId3"/>
          <a:stretch>
            <a:fillRect/>
          </a:stretch>
        </p:blipFill>
        <p:spPr>
          <a:xfrm>
            <a:off x="1389503" y="884420"/>
            <a:ext cx="6330431" cy="5630851"/>
          </a:xfrm>
          <a:prstGeom prst="rect">
            <a:avLst/>
          </a:prstGeom>
        </p:spPr>
      </p:pic>
    </p:spTree>
    <p:extLst>
      <p:ext uri="{BB962C8B-B14F-4D97-AF65-F5344CB8AC3E}">
        <p14:creationId xmlns:p14="http://schemas.microsoft.com/office/powerpoint/2010/main" val="76005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relevant factors Considered in the project</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915650"/>
            <a:ext cx="10131425" cy="4517036"/>
          </a:xfrm>
        </p:spPr>
        <p:txBody>
          <a:bodyPr>
            <a:normAutofit/>
          </a:bodyPr>
          <a:lstStyle/>
          <a:p>
            <a:pPr>
              <a:spcBef>
                <a:spcPts val="600"/>
              </a:spcBef>
            </a:pPr>
            <a:r>
              <a:rPr lang="en-US" sz="2200" b="1" dirty="0"/>
              <a:t>As a start, I gathered the average rent information of the neighborhoods (Slide 6) </a:t>
            </a:r>
          </a:p>
          <a:p>
            <a:pPr>
              <a:spcBef>
                <a:spcPts val="600"/>
              </a:spcBef>
            </a:pPr>
            <a:r>
              <a:rPr lang="en-US" sz="2200" b="1" dirty="0"/>
              <a:t>Also, based on the definition of the business problem, I think the following four key factors are relevant to evaluate:</a:t>
            </a:r>
          </a:p>
          <a:p>
            <a:pPr lvl="1">
              <a:spcBef>
                <a:spcPts val="600"/>
              </a:spcBef>
            </a:pPr>
            <a:r>
              <a:rPr lang="en-US" sz="2000" b="1" dirty="0"/>
              <a:t>Safety of the neighborhood</a:t>
            </a:r>
          </a:p>
          <a:p>
            <a:pPr lvl="1">
              <a:spcBef>
                <a:spcPts val="600"/>
              </a:spcBef>
            </a:pPr>
            <a:r>
              <a:rPr lang="en-US" sz="2000" b="1" dirty="0"/>
              <a:t>Easy access to bike trails</a:t>
            </a:r>
          </a:p>
          <a:p>
            <a:pPr lvl="1">
              <a:spcBef>
                <a:spcPts val="600"/>
              </a:spcBef>
            </a:pPr>
            <a:r>
              <a:rPr lang="en-US" sz="2000" b="1" dirty="0"/>
              <a:t>Close distance to shopping center(s)</a:t>
            </a:r>
          </a:p>
          <a:p>
            <a:pPr lvl="1">
              <a:spcBef>
                <a:spcPts val="600"/>
              </a:spcBef>
            </a:pPr>
            <a:r>
              <a:rPr lang="en-US" sz="2000" b="1" dirty="0"/>
              <a:t>Availability of a variety of venues and restaurants in the neighborhood (any type of restaurant)</a:t>
            </a:r>
          </a:p>
          <a:p>
            <a:endParaRPr lang="en-US" dirty="0"/>
          </a:p>
        </p:txBody>
      </p:sp>
    </p:spTree>
    <p:extLst>
      <p:ext uri="{BB962C8B-B14F-4D97-AF65-F5344CB8AC3E}">
        <p14:creationId xmlns:p14="http://schemas.microsoft.com/office/powerpoint/2010/main" val="83798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Data sources</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7" y="915650"/>
            <a:ext cx="10131425" cy="4517036"/>
          </a:xfrm>
        </p:spPr>
        <p:txBody>
          <a:bodyPr>
            <a:normAutofit fontScale="77500" lnSpcReduction="20000"/>
          </a:bodyPr>
          <a:lstStyle/>
          <a:p>
            <a:pPr marL="0" indent="0">
              <a:spcBef>
                <a:spcPts val="600"/>
              </a:spcBef>
              <a:buNone/>
            </a:pPr>
            <a:r>
              <a:rPr lang="en-US" sz="2200" b="1" dirty="0"/>
              <a:t>I obtained the data used in this project from the sources below.  I downloaded and update most of the data files to </a:t>
            </a:r>
            <a:r>
              <a:rPr lang="en-US" sz="2200" b="1" dirty="0" err="1"/>
              <a:t>Github</a:t>
            </a:r>
            <a:r>
              <a:rPr lang="en-US" sz="2200" b="1" dirty="0"/>
              <a:t> (https://github.com/lisawu83/CapstoneProject).</a:t>
            </a:r>
          </a:p>
          <a:p>
            <a:pPr>
              <a:spcBef>
                <a:spcPts val="600"/>
              </a:spcBef>
            </a:pPr>
            <a:r>
              <a:rPr lang="en-US" sz="2200" b="1" dirty="0"/>
              <a:t>Washington DC and its neighborhood general information (</a:t>
            </a:r>
            <a:r>
              <a:rPr lang="en-US" sz="2200" b="1" dirty="0" err="1"/>
              <a:t>souce</a:t>
            </a:r>
            <a:r>
              <a:rPr lang="en-US" sz="2200" b="1" dirty="0"/>
              <a:t>: </a:t>
            </a:r>
            <a:r>
              <a:rPr lang="en-US" sz="2200" b="1" dirty="0">
                <a:hlinkClick r:id="rId2"/>
              </a:rPr>
              <a:t>https://washington.org/dc-neighborhoods</a:t>
            </a:r>
            <a:r>
              <a:rPr lang="en-US" sz="2200" b="1" dirty="0"/>
              <a:t>, </a:t>
            </a:r>
            <a:r>
              <a:rPr lang="en-US" sz="2200" b="1" dirty="0">
                <a:hlinkClick r:id="rId3"/>
              </a:rPr>
              <a:t>https://www.tripsavvy.com/info-on-dc-neighborhoods-4102953</a:t>
            </a:r>
            <a:r>
              <a:rPr lang="en-US" sz="2200" b="1" dirty="0"/>
              <a:t>) </a:t>
            </a:r>
          </a:p>
          <a:p>
            <a:pPr>
              <a:spcBef>
                <a:spcPts val="600"/>
              </a:spcBef>
            </a:pPr>
            <a:r>
              <a:rPr lang="en-US" sz="2200" b="1" dirty="0"/>
              <a:t>Washington DC neighborhood names and geo </a:t>
            </a:r>
            <a:r>
              <a:rPr lang="en-US" sz="2200" b="1" dirty="0" err="1"/>
              <a:t>spacial</a:t>
            </a:r>
            <a:r>
              <a:rPr lang="en-US" sz="2200" b="1" dirty="0"/>
              <a:t> data (source: </a:t>
            </a:r>
            <a:r>
              <a:rPr lang="en-US" sz="2200" b="1" dirty="0">
                <a:hlinkClick r:id="rId4"/>
              </a:rPr>
              <a:t>https://opendata.dc.go</a:t>
            </a:r>
            <a:r>
              <a:rPr lang="en-US" sz="2200" b="1" dirty="0"/>
              <a:t> ): I will use these information to create a dynamic neighborhood map to help visualize key data</a:t>
            </a:r>
          </a:p>
          <a:p>
            <a:pPr>
              <a:spcBef>
                <a:spcPts val="600"/>
              </a:spcBef>
            </a:pPr>
            <a:r>
              <a:rPr lang="en-US" sz="2200" b="1" dirty="0"/>
              <a:t>2017 - 2019 Washington DC crime reports (source: </a:t>
            </a:r>
            <a:r>
              <a:rPr lang="en-US" sz="2200" b="1" dirty="0">
                <a:hlinkClick r:id="rId4"/>
              </a:rPr>
              <a:t>https://opendata.dc.go</a:t>
            </a:r>
            <a:r>
              <a:rPr lang="en-US" sz="2200" b="1" dirty="0"/>
              <a:t> ):  This will help evaluate the safety of each neighborhood</a:t>
            </a:r>
          </a:p>
          <a:p>
            <a:pPr>
              <a:spcBef>
                <a:spcPts val="600"/>
              </a:spcBef>
            </a:pPr>
            <a:r>
              <a:rPr lang="en-US" sz="2200" b="1" dirty="0"/>
              <a:t>Bike trails available in the DC </a:t>
            </a:r>
            <a:r>
              <a:rPr lang="en-US" sz="2200" b="1" dirty="0" err="1"/>
              <a:t>neighborboods</a:t>
            </a:r>
            <a:r>
              <a:rPr lang="en-US" sz="2200" b="1" dirty="0"/>
              <a:t> (source: </a:t>
            </a:r>
            <a:r>
              <a:rPr lang="en-US" sz="2200" b="1" dirty="0">
                <a:hlinkClick r:id="rId4"/>
              </a:rPr>
              <a:t>https://opendata.dc.go</a:t>
            </a:r>
            <a:r>
              <a:rPr lang="en-US" sz="2200" b="1" dirty="0"/>
              <a:t> ): This is important information given Wei's passion for biking</a:t>
            </a:r>
          </a:p>
          <a:p>
            <a:pPr>
              <a:spcBef>
                <a:spcPts val="600"/>
              </a:spcBef>
            </a:pPr>
            <a:r>
              <a:rPr lang="en-US" sz="2200" b="1" dirty="0"/>
              <a:t>Shops in the DC neighborhoods (source: </a:t>
            </a:r>
            <a:r>
              <a:rPr lang="en-US" sz="2200" b="1" dirty="0">
                <a:hlinkClick r:id="rId4"/>
              </a:rPr>
              <a:t>https://opendata.dc.go</a:t>
            </a:r>
            <a:r>
              <a:rPr lang="en-US" sz="2200" b="1" dirty="0"/>
              <a:t> ): Having shops in or near the neighborhood is critical as Wei loves cooking and shopping</a:t>
            </a:r>
          </a:p>
          <a:p>
            <a:pPr>
              <a:spcBef>
                <a:spcPts val="600"/>
              </a:spcBef>
            </a:pPr>
            <a:r>
              <a:rPr lang="en-US" sz="2200" b="1" dirty="0"/>
              <a:t>Venues and restaurants in the DC neighborhoods (source: Foursquare API </a:t>
            </a:r>
            <a:r>
              <a:rPr lang="en-US" sz="2400" dirty="0">
                <a:hlinkClick r:id="rId5"/>
              </a:rPr>
              <a:t>https://developer.foursquare.com/</a:t>
            </a:r>
            <a:r>
              <a:rPr lang="en-US" sz="2200" b="1" dirty="0"/>
              <a:t>)</a:t>
            </a:r>
          </a:p>
          <a:p>
            <a:endParaRPr lang="en-US" dirty="0"/>
          </a:p>
        </p:txBody>
      </p:sp>
    </p:spTree>
    <p:extLst>
      <p:ext uri="{BB962C8B-B14F-4D97-AF65-F5344CB8AC3E}">
        <p14:creationId xmlns:p14="http://schemas.microsoft.com/office/powerpoint/2010/main" val="273746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8" y="0"/>
            <a:ext cx="10131425" cy="649574"/>
          </a:xfrm>
        </p:spPr>
        <p:txBody>
          <a:bodyPr/>
          <a:lstStyle/>
          <a:p>
            <a:r>
              <a:rPr lang="en-US" b="1" dirty="0"/>
              <a:t>Data insights</a:t>
            </a:r>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7670600" y="2781020"/>
            <a:ext cx="4120235" cy="1019712"/>
          </a:xfrm>
        </p:spPr>
        <p:txBody>
          <a:bodyPr>
            <a:noAutofit/>
          </a:bodyPr>
          <a:lstStyle/>
          <a:p>
            <a:pPr marL="0" indent="0">
              <a:spcBef>
                <a:spcPts val="600"/>
              </a:spcBef>
              <a:buNone/>
            </a:pPr>
            <a:r>
              <a:rPr lang="en-US" dirty="0"/>
              <a:t>The graph on the left shows the average rent per month in the DC neighborhoods.  The rent will vary depending on different apartment size and bedrooms.  In general, the observations are below:</a:t>
            </a:r>
          </a:p>
          <a:p>
            <a:pPr>
              <a:spcBef>
                <a:spcPts val="600"/>
              </a:spcBef>
            </a:pPr>
            <a:r>
              <a:rPr lang="en-US" dirty="0"/>
              <a:t>The most expensive Washington neighborhoods to rent apartments in are </a:t>
            </a:r>
            <a:r>
              <a:rPr lang="en-US" dirty="0" err="1"/>
              <a:t>Kalorama</a:t>
            </a:r>
            <a:r>
              <a:rPr lang="en-US" dirty="0"/>
              <a:t>, Logan Circle, and U Street Corridor</a:t>
            </a:r>
          </a:p>
          <a:p>
            <a:pPr>
              <a:spcBef>
                <a:spcPts val="600"/>
              </a:spcBef>
            </a:pPr>
            <a:r>
              <a:rPr lang="en-US" dirty="0"/>
              <a:t>The cheapest Washington neighborhoods to rent apartments in are Anacostia, </a:t>
            </a:r>
            <a:r>
              <a:rPr lang="en-US" dirty="0" err="1"/>
              <a:t>Deanwood</a:t>
            </a:r>
            <a:r>
              <a:rPr lang="en-US" dirty="0"/>
              <a:t>, and Mount Pleasant *</a:t>
            </a:r>
          </a:p>
        </p:txBody>
      </p:sp>
      <p:pic>
        <p:nvPicPr>
          <p:cNvPr id="4" name="Picture 3">
            <a:extLst>
              <a:ext uri="{FF2B5EF4-FFF2-40B4-BE49-F238E27FC236}">
                <a16:creationId xmlns:a16="http://schemas.microsoft.com/office/drawing/2014/main" id="{8D0D3EAF-2E8E-4E47-9EC3-28BF6FA5C4D3}"/>
              </a:ext>
            </a:extLst>
          </p:cNvPr>
          <p:cNvPicPr>
            <a:picLocks noChangeAspect="1"/>
          </p:cNvPicPr>
          <p:nvPr/>
        </p:nvPicPr>
        <p:blipFill>
          <a:blip r:embed="rId2"/>
          <a:stretch>
            <a:fillRect/>
          </a:stretch>
        </p:blipFill>
        <p:spPr>
          <a:xfrm>
            <a:off x="401164" y="1007308"/>
            <a:ext cx="7174977" cy="5353050"/>
          </a:xfrm>
          <a:prstGeom prst="rect">
            <a:avLst/>
          </a:prstGeom>
        </p:spPr>
      </p:pic>
      <p:cxnSp>
        <p:nvCxnSpPr>
          <p:cNvPr id="6" name="Straight Arrow Connector 5">
            <a:extLst>
              <a:ext uri="{FF2B5EF4-FFF2-40B4-BE49-F238E27FC236}">
                <a16:creationId xmlns:a16="http://schemas.microsoft.com/office/drawing/2014/main" id="{8383C25E-1119-41FA-A84B-D056051C5C75}"/>
              </a:ext>
            </a:extLst>
          </p:cNvPr>
          <p:cNvCxnSpPr/>
          <p:nvPr/>
        </p:nvCxnSpPr>
        <p:spPr>
          <a:xfrm flipH="1">
            <a:off x="7351367" y="1007308"/>
            <a:ext cx="638469" cy="28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FF84A43-1493-44B3-A3E9-25CB09F6243D}"/>
              </a:ext>
            </a:extLst>
          </p:cNvPr>
          <p:cNvSpPr txBox="1"/>
          <p:nvPr/>
        </p:nvSpPr>
        <p:spPr>
          <a:xfrm>
            <a:off x="7989836" y="848413"/>
            <a:ext cx="638469" cy="281846"/>
          </a:xfrm>
          <a:prstGeom prst="rect">
            <a:avLst/>
          </a:prstGeom>
          <a:solidFill>
            <a:schemeClr val="tx1"/>
          </a:solidFill>
        </p:spPr>
        <p:txBody>
          <a:bodyPr wrap="square" rtlCol="0">
            <a:spAutoFit/>
          </a:bodyPr>
          <a:lstStyle/>
          <a:p>
            <a:r>
              <a:rPr lang="en-US" sz="1200" b="1" dirty="0">
                <a:solidFill>
                  <a:schemeClr val="bg1"/>
                </a:solidFill>
              </a:rPr>
              <a:t>$2,944 </a:t>
            </a:r>
          </a:p>
        </p:txBody>
      </p:sp>
      <p:cxnSp>
        <p:nvCxnSpPr>
          <p:cNvPr id="8" name="Straight Arrow Connector 7">
            <a:extLst>
              <a:ext uri="{FF2B5EF4-FFF2-40B4-BE49-F238E27FC236}">
                <a16:creationId xmlns:a16="http://schemas.microsoft.com/office/drawing/2014/main" id="{EAACFE98-4ADB-4B51-A17E-2BE669A33D5D}"/>
              </a:ext>
            </a:extLst>
          </p:cNvPr>
          <p:cNvCxnSpPr>
            <a:cxnSpLocks/>
          </p:cNvCxnSpPr>
          <p:nvPr/>
        </p:nvCxnSpPr>
        <p:spPr>
          <a:xfrm flipH="1" flipV="1">
            <a:off x="4317167" y="6250898"/>
            <a:ext cx="899725" cy="173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2A5F63-BB7B-4868-9678-2A4D8D6104EA}"/>
              </a:ext>
            </a:extLst>
          </p:cNvPr>
          <p:cNvSpPr txBox="1"/>
          <p:nvPr/>
        </p:nvSpPr>
        <p:spPr>
          <a:xfrm>
            <a:off x="5216891" y="6265328"/>
            <a:ext cx="674243" cy="276999"/>
          </a:xfrm>
          <a:prstGeom prst="rect">
            <a:avLst/>
          </a:prstGeom>
          <a:solidFill>
            <a:schemeClr val="tx1"/>
          </a:solidFill>
        </p:spPr>
        <p:txBody>
          <a:bodyPr wrap="square" rtlCol="0">
            <a:spAutoFit/>
          </a:bodyPr>
          <a:lstStyle/>
          <a:p>
            <a:r>
              <a:rPr lang="en-US" sz="1200" b="1" dirty="0">
                <a:solidFill>
                  <a:schemeClr val="bg1"/>
                </a:solidFill>
              </a:rPr>
              <a:t>$1,141</a:t>
            </a:r>
          </a:p>
        </p:txBody>
      </p:sp>
      <p:sp>
        <p:nvSpPr>
          <p:cNvPr id="11" name="TextBox 10">
            <a:extLst>
              <a:ext uri="{FF2B5EF4-FFF2-40B4-BE49-F238E27FC236}">
                <a16:creationId xmlns:a16="http://schemas.microsoft.com/office/drawing/2014/main" id="{74F131A6-A2D4-4574-BBC3-974EE6453789}"/>
              </a:ext>
            </a:extLst>
          </p:cNvPr>
          <p:cNvSpPr txBox="1"/>
          <p:nvPr/>
        </p:nvSpPr>
        <p:spPr>
          <a:xfrm>
            <a:off x="7809875" y="5801193"/>
            <a:ext cx="3980960" cy="461665"/>
          </a:xfrm>
          <a:prstGeom prst="rect">
            <a:avLst/>
          </a:prstGeom>
          <a:noFill/>
        </p:spPr>
        <p:txBody>
          <a:bodyPr wrap="square" rtlCol="0">
            <a:spAutoFit/>
          </a:bodyPr>
          <a:lstStyle/>
          <a:p>
            <a:r>
              <a:rPr lang="en-US" sz="1200" dirty="0"/>
              <a:t>Source: </a:t>
            </a:r>
            <a:r>
              <a:rPr lang="en-US" sz="1200" dirty="0">
                <a:hlinkClick r:id="rId3"/>
              </a:rPr>
              <a:t>https://www.rentjungle.com/average-rent-in-washington-rent-trends/</a:t>
            </a:r>
            <a:endParaRPr lang="en-US" sz="1200" dirty="0"/>
          </a:p>
        </p:txBody>
      </p:sp>
    </p:spTree>
    <p:extLst>
      <p:ext uri="{BB962C8B-B14F-4D97-AF65-F5344CB8AC3E}">
        <p14:creationId xmlns:p14="http://schemas.microsoft.com/office/powerpoint/2010/main" val="349349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7" y="389744"/>
            <a:ext cx="10131425" cy="649574"/>
          </a:xfrm>
        </p:spPr>
        <p:txBody>
          <a:bodyPr>
            <a:normAutofit fontScale="90000"/>
          </a:bodyPr>
          <a:lstStyle/>
          <a:p>
            <a:r>
              <a:rPr lang="en-US" b="1" dirty="0"/>
              <a:t>Data insights – Cont’d</a:t>
            </a:r>
            <a:br>
              <a:rPr lang="en-US" b="1" dirty="0"/>
            </a:br>
            <a:r>
              <a:rPr lang="en-US" sz="2200" b="1" dirty="0"/>
              <a:t>Evaluate the safety of the neighborhoods</a:t>
            </a:r>
            <a:br>
              <a:rPr lang="en-US" b="1" dirty="0"/>
            </a:br>
            <a:endParaRPr lang="en-US" b="1" dirty="0"/>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5" y="934387"/>
            <a:ext cx="11479968" cy="4517036"/>
          </a:xfrm>
        </p:spPr>
        <p:txBody>
          <a:bodyPr>
            <a:normAutofit/>
          </a:bodyPr>
          <a:lstStyle/>
          <a:p>
            <a:r>
              <a:rPr lang="en-US" b="1" dirty="0"/>
              <a:t>The reported crime incident data is a good indicator of the safety of the neighborhood.  I obtained the recent years’ crime incidents reports (2017-2019) for the DC neighborhoods from </a:t>
            </a:r>
            <a:r>
              <a:rPr lang="en-US" b="1" u="sng" dirty="0">
                <a:hlinkClick r:id="rId2"/>
              </a:rPr>
              <a:t>https://opendata.dc.gov</a:t>
            </a:r>
            <a:endParaRPr lang="en-US" b="1" u="sng" dirty="0"/>
          </a:p>
          <a:p>
            <a:r>
              <a:rPr lang="en-US" b="1" dirty="0"/>
              <a:t>Obtained the neighborhood geo special data from </a:t>
            </a:r>
            <a:r>
              <a:rPr lang="en-US" b="1" dirty="0" err="1"/>
              <a:t>zillow-neighborhoods.geojson</a:t>
            </a:r>
            <a:r>
              <a:rPr lang="en-US" b="1" dirty="0"/>
              <a:t>, which I used to create the map below.  The darker the color, the higher the crime incidents count in the past 3 years</a:t>
            </a:r>
          </a:p>
          <a:p>
            <a:endParaRPr lang="en-US" b="1" dirty="0"/>
          </a:p>
          <a:p>
            <a:endParaRPr lang="en-US" b="1" u="sng" dirty="0"/>
          </a:p>
          <a:p>
            <a:endParaRPr lang="en-US" b="1" u="sng" dirty="0"/>
          </a:p>
          <a:p>
            <a:endParaRPr lang="en-US" b="1" dirty="0"/>
          </a:p>
          <a:p>
            <a:pPr marL="0" indent="0">
              <a:buNone/>
            </a:pPr>
            <a:endParaRPr lang="en-US" sz="2400" b="1" dirty="0"/>
          </a:p>
          <a:p>
            <a:pPr marL="0" indent="0">
              <a:buNone/>
            </a:pPr>
            <a:endParaRPr lang="en-US" sz="2400" b="1" dirty="0"/>
          </a:p>
          <a:p>
            <a:endParaRPr lang="en-US" dirty="0"/>
          </a:p>
        </p:txBody>
      </p:sp>
      <p:pic>
        <p:nvPicPr>
          <p:cNvPr id="4" name="Picture 3">
            <a:extLst>
              <a:ext uri="{FF2B5EF4-FFF2-40B4-BE49-F238E27FC236}">
                <a16:creationId xmlns:a16="http://schemas.microsoft.com/office/drawing/2014/main" id="{953EE6BF-4951-49B0-B303-AC4C6732B164}"/>
              </a:ext>
            </a:extLst>
          </p:cNvPr>
          <p:cNvPicPr>
            <a:picLocks noChangeAspect="1"/>
          </p:cNvPicPr>
          <p:nvPr/>
        </p:nvPicPr>
        <p:blipFill>
          <a:blip r:embed="rId3"/>
          <a:stretch>
            <a:fillRect/>
          </a:stretch>
        </p:blipFill>
        <p:spPr>
          <a:xfrm>
            <a:off x="744903" y="2428406"/>
            <a:ext cx="6560228" cy="3357797"/>
          </a:xfrm>
          <a:prstGeom prst="rect">
            <a:avLst/>
          </a:prstGeom>
        </p:spPr>
      </p:pic>
      <p:sp>
        <p:nvSpPr>
          <p:cNvPr id="5" name="TextBox 4">
            <a:extLst>
              <a:ext uri="{FF2B5EF4-FFF2-40B4-BE49-F238E27FC236}">
                <a16:creationId xmlns:a16="http://schemas.microsoft.com/office/drawing/2014/main" id="{66D72ADA-82D9-4176-9DCE-A8B437EEECB6}"/>
              </a:ext>
            </a:extLst>
          </p:cNvPr>
          <p:cNvSpPr txBox="1"/>
          <p:nvPr/>
        </p:nvSpPr>
        <p:spPr>
          <a:xfrm>
            <a:off x="7854379" y="4105963"/>
            <a:ext cx="3612629"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Bottom 5 Neighborhoods</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2139D79F-33F5-4D84-8BCF-9E7396110D2A}"/>
              </a:ext>
            </a:extLst>
          </p:cNvPr>
          <p:cNvPicPr>
            <a:picLocks noChangeAspect="1"/>
          </p:cNvPicPr>
          <p:nvPr/>
        </p:nvPicPr>
        <p:blipFill>
          <a:blip r:embed="rId4"/>
          <a:stretch>
            <a:fillRect/>
          </a:stretch>
        </p:blipFill>
        <p:spPr>
          <a:xfrm>
            <a:off x="7974766" y="4414140"/>
            <a:ext cx="2638269" cy="1372064"/>
          </a:xfrm>
          <a:prstGeom prst="rect">
            <a:avLst/>
          </a:prstGeom>
        </p:spPr>
      </p:pic>
      <p:pic>
        <p:nvPicPr>
          <p:cNvPr id="8" name="Picture 7">
            <a:extLst>
              <a:ext uri="{FF2B5EF4-FFF2-40B4-BE49-F238E27FC236}">
                <a16:creationId xmlns:a16="http://schemas.microsoft.com/office/drawing/2014/main" id="{FDA2D490-E3D6-4BA2-910B-86E194DF6E30}"/>
              </a:ext>
            </a:extLst>
          </p:cNvPr>
          <p:cNvPicPr>
            <a:picLocks noChangeAspect="1"/>
          </p:cNvPicPr>
          <p:nvPr/>
        </p:nvPicPr>
        <p:blipFill>
          <a:blip r:embed="rId5"/>
          <a:stretch>
            <a:fillRect/>
          </a:stretch>
        </p:blipFill>
        <p:spPr>
          <a:xfrm>
            <a:off x="7974766" y="2758193"/>
            <a:ext cx="2638269" cy="1319132"/>
          </a:xfrm>
          <a:prstGeom prst="rect">
            <a:avLst/>
          </a:prstGeom>
        </p:spPr>
      </p:pic>
      <p:sp>
        <p:nvSpPr>
          <p:cNvPr id="9" name="TextBox 8">
            <a:extLst>
              <a:ext uri="{FF2B5EF4-FFF2-40B4-BE49-F238E27FC236}">
                <a16:creationId xmlns:a16="http://schemas.microsoft.com/office/drawing/2014/main" id="{0DFF74BF-3351-4CE4-831F-DE90372971D9}"/>
              </a:ext>
            </a:extLst>
          </p:cNvPr>
          <p:cNvSpPr txBox="1"/>
          <p:nvPr/>
        </p:nvSpPr>
        <p:spPr>
          <a:xfrm>
            <a:off x="7854379" y="2379090"/>
            <a:ext cx="3612629"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Top 5 Safest Neighborhood</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8593ED0-8AA9-4B23-83B9-DE94255FC3A2}"/>
              </a:ext>
            </a:extLst>
          </p:cNvPr>
          <p:cNvSpPr txBox="1"/>
          <p:nvPr/>
        </p:nvSpPr>
        <p:spPr>
          <a:xfrm>
            <a:off x="744903" y="5867865"/>
            <a:ext cx="1109108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The northwest neighborhoods and some of the east and south neighborhoods in DC are safer neighborhoods, compared to the downtown areas.  Wei will be glad to find out that the neighborhood around the Georgetown University is one of the safer neighborhoods</a:t>
            </a:r>
            <a:endParaRPr lang="en-US" dirty="0"/>
          </a:p>
        </p:txBody>
      </p:sp>
    </p:spTree>
    <p:extLst>
      <p:ext uri="{BB962C8B-B14F-4D97-AF65-F5344CB8AC3E}">
        <p14:creationId xmlns:p14="http://schemas.microsoft.com/office/powerpoint/2010/main" val="9596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95F0-51B4-491E-8F72-75EE5EA0635D}"/>
              </a:ext>
            </a:extLst>
          </p:cNvPr>
          <p:cNvSpPr>
            <a:spLocks noGrp="1"/>
          </p:cNvSpPr>
          <p:nvPr>
            <p:ph type="title"/>
          </p:nvPr>
        </p:nvSpPr>
        <p:spPr>
          <a:xfrm>
            <a:off x="356017" y="389744"/>
            <a:ext cx="10131425" cy="649574"/>
          </a:xfrm>
        </p:spPr>
        <p:txBody>
          <a:bodyPr>
            <a:normAutofit fontScale="90000"/>
          </a:bodyPr>
          <a:lstStyle/>
          <a:p>
            <a:r>
              <a:rPr lang="en-US" b="1" dirty="0"/>
              <a:t>Data insights – Cont’d</a:t>
            </a:r>
            <a:br>
              <a:rPr lang="en-US" b="1" dirty="0"/>
            </a:br>
            <a:r>
              <a:rPr lang="en-US" sz="2200" b="1" dirty="0"/>
              <a:t> Bike trails in the neighborhoods</a:t>
            </a:r>
            <a:br>
              <a:rPr lang="en-US" b="1" dirty="0"/>
            </a:br>
            <a:endParaRPr lang="en-US" b="1" dirty="0"/>
          </a:p>
        </p:txBody>
      </p:sp>
      <p:sp>
        <p:nvSpPr>
          <p:cNvPr id="3" name="Content Placeholder 2">
            <a:extLst>
              <a:ext uri="{FF2B5EF4-FFF2-40B4-BE49-F238E27FC236}">
                <a16:creationId xmlns:a16="http://schemas.microsoft.com/office/drawing/2014/main" id="{0D297031-E494-4496-A8C1-8306F1C11725}"/>
              </a:ext>
            </a:extLst>
          </p:cNvPr>
          <p:cNvSpPr>
            <a:spLocks noGrp="1"/>
          </p:cNvSpPr>
          <p:nvPr>
            <p:ph idx="1"/>
          </p:nvPr>
        </p:nvSpPr>
        <p:spPr>
          <a:xfrm>
            <a:off x="356015" y="934387"/>
            <a:ext cx="11479968" cy="4517036"/>
          </a:xfrm>
        </p:spPr>
        <p:txBody>
          <a:bodyPr>
            <a:normAutofit/>
          </a:bodyPr>
          <a:lstStyle/>
          <a:p>
            <a:r>
              <a:rPr lang="en-US" b="1" dirty="0"/>
              <a:t>I obtained the bike trails data in the DC neighborhoods from </a:t>
            </a:r>
            <a:r>
              <a:rPr lang="en-US" b="1" u="sng" dirty="0">
                <a:hlinkClick r:id="rId2"/>
              </a:rPr>
              <a:t>https://opendata.dc.gov</a:t>
            </a:r>
            <a:r>
              <a:rPr lang="en-US" b="1" dirty="0"/>
              <a:t> and added the trails to the prior map.  See the blue lines in the map </a:t>
            </a:r>
          </a:p>
          <a:p>
            <a:endParaRPr lang="en-US" b="1" dirty="0"/>
          </a:p>
          <a:p>
            <a:endParaRPr lang="en-US" b="1" dirty="0"/>
          </a:p>
          <a:p>
            <a:endParaRPr lang="en-US" b="1" u="sng" dirty="0"/>
          </a:p>
          <a:p>
            <a:endParaRPr lang="en-US" b="1" u="sng" dirty="0"/>
          </a:p>
          <a:p>
            <a:endParaRPr lang="en-US" b="1" dirty="0"/>
          </a:p>
          <a:p>
            <a:pPr marL="0" indent="0">
              <a:buNone/>
            </a:pPr>
            <a:endParaRPr lang="en-US" sz="2400" b="1" dirty="0"/>
          </a:p>
          <a:p>
            <a:pPr marL="0" indent="0">
              <a:buNone/>
            </a:pPr>
            <a:endParaRPr lang="en-US" sz="2400" b="1" dirty="0"/>
          </a:p>
          <a:p>
            <a:endParaRPr lang="en-US" dirty="0"/>
          </a:p>
        </p:txBody>
      </p:sp>
      <p:sp>
        <p:nvSpPr>
          <p:cNvPr id="10" name="TextBox 9">
            <a:extLst>
              <a:ext uri="{FF2B5EF4-FFF2-40B4-BE49-F238E27FC236}">
                <a16:creationId xmlns:a16="http://schemas.microsoft.com/office/drawing/2014/main" id="{D8593ED0-8AA9-4B23-83B9-DE94255FC3A2}"/>
              </a:ext>
            </a:extLst>
          </p:cNvPr>
          <p:cNvSpPr txBox="1"/>
          <p:nvPr/>
        </p:nvSpPr>
        <p:spPr>
          <a:xfrm>
            <a:off x="356015" y="5897414"/>
            <a:ext cx="1109108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There are many trails in the northwest, south and central neighborhoods. This is a good news!</a:t>
            </a:r>
          </a:p>
        </p:txBody>
      </p:sp>
      <p:pic>
        <p:nvPicPr>
          <p:cNvPr id="7" name="Picture 6">
            <a:extLst>
              <a:ext uri="{FF2B5EF4-FFF2-40B4-BE49-F238E27FC236}">
                <a16:creationId xmlns:a16="http://schemas.microsoft.com/office/drawing/2014/main" id="{C3BBED01-40A9-477C-B7DE-76FE117B21A1}"/>
              </a:ext>
            </a:extLst>
          </p:cNvPr>
          <p:cNvPicPr>
            <a:picLocks noChangeAspect="1"/>
          </p:cNvPicPr>
          <p:nvPr/>
        </p:nvPicPr>
        <p:blipFill>
          <a:blip r:embed="rId3"/>
          <a:stretch>
            <a:fillRect/>
          </a:stretch>
        </p:blipFill>
        <p:spPr>
          <a:xfrm>
            <a:off x="3327840" y="1821731"/>
            <a:ext cx="5147429" cy="4075683"/>
          </a:xfrm>
          <a:prstGeom prst="rect">
            <a:avLst/>
          </a:prstGeom>
        </p:spPr>
      </p:pic>
    </p:spTree>
    <p:extLst>
      <p:ext uri="{BB962C8B-B14F-4D97-AF65-F5344CB8AC3E}">
        <p14:creationId xmlns:p14="http://schemas.microsoft.com/office/powerpoint/2010/main" val="3185365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1720</TotalTime>
  <Words>1783</Words>
  <Application>Microsoft Office PowerPoint</Application>
  <PresentationFormat>Widescreen</PresentationFormat>
  <Paragraphs>177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Data science Capstone project  – DC Neighborhood</vt:lpstr>
      <vt:lpstr>Introduction and business problem</vt:lpstr>
      <vt:lpstr>A high overview of Washington DC and neighborhoods</vt:lpstr>
      <vt:lpstr>Washington DC neighborhoods Map</vt:lpstr>
      <vt:lpstr>relevant factors Considered in the project</vt:lpstr>
      <vt:lpstr>Data sources</vt:lpstr>
      <vt:lpstr>Data insights</vt:lpstr>
      <vt:lpstr>Data insights – Cont’d Evaluate the safety of the neighborhoods </vt:lpstr>
      <vt:lpstr>Data insights – Cont’d  Bike trails in the neighborhoods </vt:lpstr>
      <vt:lpstr>Data insights – Cont’d  Shops in the Washington DC neighborhoods </vt:lpstr>
      <vt:lpstr>Data insights – cont’d</vt:lpstr>
      <vt:lpstr>Methodology</vt:lpstr>
      <vt:lpstr>Analysis</vt:lpstr>
      <vt:lpstr>Analysis – Cont’d </vt:lpstr>
      <vt:lpstr>Modeling:  Use K-means to cluster neighborhoods </vt:lpstr>
      <vt:lpstr>Results and discussion</vt:lpstr>
      <vt:lpstr>Results and discussion – Cont’d</vt:lpstr>
      <vt:lpstr>Results and discussion – Cont’d</vt:lpstr>
      <vt:lpstr>Results and discussion – Cont’d</vt:lpstr>
      <vt:lpstr>Results and discussion – Cont’d</vt:lpstr>
      <vt:lpstr>Results and discussion – Cont’d</vt:lpstr>
      <vt:lpstr>Results and discussion – 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  – DC Neighborhood</dc:title>
  <dc:creator>Lisa Wen Wu</dc:creator>
  <cp:lastModifiedBy>Lisa Wen Wu</cp:lastModifiedBy>
  <cp:revision>5</cp:revision>
  <dcterms:created xsi:type="dcterms:W3CDTF">2020-01-13T23:05:48Z</dcterms:created>
  <dcterms:modified xsi:type="dcterms:W3CDTF">2020-01-15T03:46:08Z</dcterms:modified>
</cp:coreProperties>
</file>