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9"/>
  </p:notesMasterIdLst>
  <p:sldIdLst>
    <p:sldId id="256" r:id="rId2"/>
    <p:sldId id="259" r:id="rId3"/>
    <p:sldId id="264" r:id="rId4"/>
    <p:sldId id="266" r:id="rId5"/>
    <p:sldId id="262" r:id="rId6"/>
    <p:sldId id="263" r:id="rId7"/>
    <p:sldId id="286" r:id="rId8"/>
  </p:sldIdLst>
  <p:sldSz cx="9144000" cy="5143500" type="screen16x9"/>
  <p:notesSz cx="6858000" cy="9144000"/>
  <p:embeddedFontLst>
    <p:embeddedFont>
      <p:font typeface="Montserrat" pitchFamily="2" charset="77"/>
      <p:regular r:id="rId10"/>
      <p:bold r:id="rId11"/>
      <p:italic r:id="rId12"/>
      <p:boldItalic r:id="rId13"/>
    </p:embeddedFont>
    <p:embeddedFont>
      <p:font typeface="Montserrat Black" panose="020F0502020204030204" pitchFamily="34" charset="0"/>
      <p:bold r:id="rId14"/>
      <p:italic r:id="rId15"/>
      <p:boldItalic r:id="rId16"/>
    </p:embeddedFont>
    <p:embeddedFont>
      <p:font typeface="Montserrat ExtraLight" panose="020F0302020204030204" pitchFamily="34" charset="0"/>
      <p:regular r:id="rId17"/>
      <p:bold r:id=""/>
      <p:italic r:id="rId18"/>
      <p:boldItalic r:id=""/>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8DFB57-E924-4964-AFE3-C80691DA1DEB}">
  <a:tblStyle styleId="{0C8DFB57-E924-4964-AFE3-C80691DA1D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4"/>
    <p:restoredTop sz="94648"/>
  </p:normalViewPr>
  <p:slideViewPr>
    <p:cSldViewPr snapToGrid="0">
      <p:cViewPr varScale="1">
        <p:scale>
          <a:sx n="142" d="100"/>
          <a:sy n="142" d="100"/>
        </p:scale>
        <p:origin x="11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cd5d4693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cd5d4693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d1c55ffe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d1c55ffe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d1c55ffe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d1c55ffe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d1c55ffe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d1c55ffe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47ac3c6b0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47ac3c6b0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4700" y="-32925"/>
            <a:ext cx="9168600" cy="51765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070400" y="2730038"/>
            <a:ext cx="7003200" cy="9549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Montserrat Black"/>
              <a:buNone/>
              <a:defRPr sz="3600" b="0">
                <a:latin typeface="Montserrat Black"/>
                <a:ea typeface="Montserrat Black"/>
                <a:cs typeface="Montserrat Black"/>
                <a:sym typeface="Montserrat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491150" y="3573350"/>
            <a:ext cx="6161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4150" y="1145700"/>
            <a:ext cx="3549600" cy="33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5"/>
          <p:cNvSpPr txBox="1">
            <a:spLocks noGrp="1"/>
          </p:cNvSpPr>
          <p:nvPr>
            <p:ph type="title"/>
          </p:nvPr>
        </p:nvSpPr>
        <p:spPr>
          <a:xfrm>
            <a:off x="2132100" y="367600"/>
            <a:ext cx="48798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22" name="Google Shape;22;p5"/>
          <p:cNvSpPr txBox="1">
            <a:spLocks noGrp="1"/>
          </p:cNvSpPr>
          <p:nvPr>
            <p:ph type="body" idx="2"/>
          </p:nvPr>
        </p:nvSpPr>
        <p:spPr>
          <a:xfrm>
            <a:off x="4870247" y="1145700"/>
            <a:ext cx="3549600" cy="33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00000"/>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5100750" y="1292375"/>
            <a:ext cx="2808000" cy="507900"/>
          </a:xfrm>
          <a:prstGeom prst="rect">
            <a:avLst/>
          </a:prstGeom>
        </p:spPr>
        <p:txBody>
          <a:bodyPr spcFirstLastPara="1" wrap="square" lIns="91425" tIns="91425" rIns="91425" bIns="91425" anchor="b" anchorCtr="0">
            <a:noAutofit/>
          </a:bodyPr>
          <a:lstStyle>
            <a:lvl1pPr lvl="0">
              <a:spcBef>
                <a:spcPts val="0"/>
              </a:spcBef>
              <a:spcAft>
                <a:spcPts val="0"/>
              </a:spcAft>
              <a:buClr>
                <a:srgbClr val="D5B961"/>
              </a:buClr>
              <a:buSzPts val="2400"/>
              <a:buFont typeface="Montserrat ExtraLight"/>
              <a:buNone/>
              <a:defRPr sz="2400" b="0">
                <a:solidFill>
                  <a:srgbClr val="D5B961"/>
                </a:solidFill>
                <a:latin typeface="Montserrat ExtraLight"/>
                <a:ea typeface="Montserrat ExtraLight"/>
                <a:cs typeface="Montserrat ExtraLight"/>
                <a:sym typeface="Montserrat ExtraLight"/>
              </a:defRPr>
            </a:lvl1pPr>
            <a:lvl2pPr lvl="1">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28" name="Google Shape;28;p7"/>
          <p:cNvSpPr txBox="1">
            <a:spLocks noGrp="1"/>
          </p:cNvSpPr>
          <p:nvPr>
            <p:ph type="body" idx="1"/>
          </p:nvPr>
        </p:nvSpPr>
        <p:spPr>
          <a:xfrm>
            <a:off x="5100750" y="2101825"/>
            <a:ext cx="2808000" cy="1749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wo Columns">
  <p:cSld name="TITLE_AND_BODY_1">
    <p:bg>
      <p:bgPr>
        <a:solidFill>
          <a:schemeClr val="dk1"/>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68" name="Google Shape;68;p15"/>
          <p:cNvSpPr txBox="1">
            <a:spLocks noGrp="1"/>
          </p:cNvSpPr>
          <p:nvPr>
            <p:ph type="ctrTitle" idx="2"/>
          </p:nvPr>
        </p:nvSpPr>
        <p:spPr>
          <a:xfrm>
            <a:off x="578975" y="2150075"/>
            <a:ext cx="1858200" cy="563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9pPr>
          </a:lstStyle>
          <a:p>
            <a:endParaRPr/>
          </a:p>
        </p:txBody>
      </p:sp>
      <p:sp>
        <p:nvSpPr>
          <p:cNvPr id="69" name="Google Shape;69;p15"/>
          <p:cNvSpPr txBox="1">
            <a:spLocks noGrp="1"/>
          </p:cNvSpPr>
          <p:nvPr>
            <p:ph type="subTitle" idx="1"/>
          </p:nvPr>
        </p:nvSpPr>
        <p:spPr>
          <a:xfrm>
            <a:off x="578975" y="2773377"/>
            <a:ext cx="1858200" cy="864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1400"/>
              <a:buNone/>
              <a:defRPr>
                <a:solidFill>
                  <a:schemeClr val="lt1"/>
                </a:solidFill>
              </a:defRPr>
            </a:lvl2pPr>
            <a:lvl3pPr lvl="2" algn="r" rtl="0">
              <a:lnSpc>
                <a:spcPct val="100000"/>
              </a:lnSpc>
              <a:spcBef>
                <a:spcPts val="0"/>
              </a:spcBef>
              <a:spcAft>
                <a:spcPts val="0"/>
              </a:spcAft>
              <a:buClr>
                <a:schemeClr val="lt1"/>
              </a:buClr>
              <a:buSzPts val="1400"/>
              <a:buNone/>
              <a:defRPr>
                <a:solidFill>
                  <a:schemeClr val="lt1"/>
                </a:solidFill>
              </a:defRPr>
            </a:lvl3pPr>
            <a:lvl4pPr lvl="3" algn="r" rtl="0">
              <a:lnSpc>
                <a:spcPct val="100000"/>
              </a:lnSpc>
              <a:spcBef>
                <a:spcPts val="0"/>
              </a:spcBef>
              <a:spcAft>
                <a:spcPts val="0"/>
              </a:spcAft>
              <a:buClr>
                <a:schemeClr val="lt1"/>
              </a:buClr>
              <a:buSzPts val="1400"/>
              <a:buNone/>
              <a:defRPr>
                <a:solidFill>
                  <a:schemeClr val="lt1"/>
                </a:solidFill>
              </a:defRPr>
            </a:lvl4pPr>
            <a:lvl5pPr lvl="4" algn="r" rtl="0">
              <a:lnSpc>
                <a:spcPct val="100000"/>
              </a:lnSpc>
              <a:spcBef>
                <a:spcPts val="0"/>
              </a:spcBef>
              <a:spcAft>
                <a:spcPts val="0"/>
              </a:spcAft>
              <a:buClr>
                <a:schemeClr val="lt1"/>
              </a:buClr>
              <a:buSzPts val="1400"/>
              <a:buNone/>
              <a:defRPr>
                <a:solidFill>
                  <a:schemeClr val="lt1"/>
                </a:solidFill>
              </a:defRPr>
            </a:lvl5pPr>
            <a:lvl6pPr lvl="5" algn="r" rtl="0">
              <a:lnSpc>
                <a:spcPct val="100000"/>
              </a:lnSpc>
              <a:spcBef>
                <a:spcPts val="0"/>
              </a:spcBef>
              <a:spcAft>
                <a:spcPts val="0"/>
              </a:spcAft>
              <a:buClr>
                <a:schemeClr val="lt1"/>
              </a:buClr>
              <a:buSzPts val="1400"/>
              <a:buNone/>
              <a:defRPr>
                <a:solidFill>
                  <a:schemeClr val="lt1"/>
                </a:solidFill>
              </a:defRPr>
            </a:lvl6pPr>
            <a:lvl7pPr lvl="6" algn="r" rtl="0">
              <a:lnSpc>
                <a:spcPct val="100000"/>
              </a:lnSpc>
              <a:spcBef>
                <a:spcPts val="0"/>
              </a:spcBef>
              <a:spcAft>
                <a:spcPts val="0"/>
              </a:spcAft>
              <a:buClr>
                <a:schemeClr val="lt1"/>
              </a:buClr>
              <a:buSzPts val="1400"/>
              <a:buNone/>
              <a:defRPr>
                <a:solidFill>
                  <a:schemeClr val="lt1"/>
                </a:solidFill>
              </a:defRPr>
            </a:lvl7pPr>
            <a:lvl8pPr lvl="7" algn="r" rtl="0">
              <a:lnSpc>
                <a:spcPct val="100000"/>
              </a:lnSpc>
              <a:spcBef>
                <a:spcPts val="0"/>
              </a:spcBef>
              <a:spcAft>
                <a:spcPts val="0"/>
              </a:spcAft>
              <a:buClr>
                <a:schemeClr val="lt1"/>
              </a:buClr>
              <a:buSzPts val="1400"/>
              <a:buNone/>
              <a:defRPr>
                <a:solidFill>
                  <a:schemeClr val="lt1"/>
                </a:solidFill>
              </a:defRPr>
            </a:lvl8pPr>
            <a:lvl9pPr lvl="8" algn="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0" name="Google Shape;70;p15"/>
          <p:cNvSpPr txBox="1">
            <a:spLocks noGrp="1"/>
          </p:cNvSpPr>
          <p:nvPr>
            <p:ph type="ctrTitle" idx="3"/>
          </p:nvPr>
        </p:nvSpPr>
        <p:spPr>
          <a:xfrm>
            <a:off x="6706825" y="2150075"/>
            <a:ext cx="1858200" cy="563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9pPr>
          </a:lstStyle>
          <a:p>
            <a:endParaRPr/>
          </a:p>
        </p:txBody>
      </p:sp>
      <p:sp>
        <p:nvSpPr>
          <p:cNvPr id="71" name="Google Shape;71;p15"/>
          <p:cNvSpPr txBox="1">
            <a:spLocks noGrp="1"/>
          </p:cNvSpPr>
          <p:nvPr>
            <p:ph type="subTitle" idx="4"/>
          </p:nvPr>
        </p:nvSpPr>
        <p:spPr>
          <a:xfrm>
            <a:off x="6706825" y="2773377"/>
            <a:ext cx="18582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TITLE_AND_BODY_1_1">
    <p:bg>
      <p:bgPr>
        <a:solidFill>
          <a:schemeClr val="dk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74" name="Google Shape;74;p16"/>
          <p:cNvSpPr txBox="1">
            <a:spLocks noGrp="1"/>
          </p:cNvSpPr>
          <p:nvPr>
            <p:ph type="subTitle" idx="1"/>
          </p:nvPr>
        </p:nvSpPr>
        <p:spPr>
          <a:xfrm>
            <a:off x="2609400" y="2326475"/>
            <a:ext cx="3925200" cy="17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TITLE_AND_BODY_1_2">
    <p:bg>
      <p:bgPr>
        <a:solidFill>
          <a:schemeClr val="dk1"/>
        </a:solidFill>
        <a:effectLst/>
      </p:bgPr>
    </p:bg>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1402475" y="1678950"/>
            <a:ext cx="24144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77" name="Google Shape;77;p17"/>
          <p:cNvSpPr txBox="1">
            <a:spLocks noGrp="1"/>
          </p:cNvSpPr>
          <p:nvPr>
            <p:ph type="subTitle" idx="1"/>
          </p:nvPr>
        </p:nvSpPr>
        <p:spPr>
          <a:xfrm>
            <a:off x="1316825" y="2186850"/>
            <a:ext cx="2585700" cy="12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8" name="Google Shape;78;p17"/>
          <p:cNvSpPr txBox="1">
            <a:spLocks noGrp="1"/>
          </p:cNvSpPr>
          <p:nvPr>
            <p:ph type="title" idx="2"/>
          </p:nvPr>
        </p:nvSpPr>
        <p:spPr>
          <a:xfrm>
            <a:off x="5327125" y="1678950"/>
            <a:ext cx="24144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79" name="Google Shape;79;p17"/>
          <p:cNvSpPr txBox="1">
            <a:spLocks noGrp="1"/>
          </p:cNvSpPr>
          <p:nvPr>
            <p:ph type="subTitle" idx="3"/>
          </p:nvPr>
        </p:nvSpPr>
        <p:spPr>
          <a:xfrm>
            <a:off x="5241475" y="2186850"/>
            <a:ext cx="2585700" cy="12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
  <p:cSld name="TITLE_AND_BODY_1_3">
    <p:bg>
      <p:bgPr>
        <a:solidFill>
          <a:schemeClr val="dk1"/>
        </a:solid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85" name="Google Shape;85;p19"/>
          <p:cNvSpPr txBox="1">
            <a:spLocks noGrp="1"/>
          </p:cNvSpPr>
          <p:nvPr>
            <p:ph type="ctrTitle" idx="2"/>
          </p:nvPr>
        </p:nvSpPr>
        <p:spPr>
          <a:xfrm>
            <a:off x="615800" y="2857175"/>
            <a:ext cx="18321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9pPr>
          </a:lstStyle>
          <a:p>
            <a:endParaRPr/>
          </a:p>
        </p:txBody>
      </p:sp>
      <p:sp>
        <p:nvSpPr>
          <p:cNvPr id="86" name="Google Shape;86;p19"/>
          <p:cNvSpPr txBox="1">
            <a:spLocks noGrp="1"/>
          </p:cNvSpPr>
          <p:nvPr>
            <p:ph type="subTitle" idx="1"/>
          </p:nvPr>
        </p:nvSpPr>
        <p:spPr>
          <a:xfrm>
            <a:off x="615800" y="3480476"/>
            <a:ext cx="1832100" cy="8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7" name="Google Shape;87;p19"/>
          <p:cNvSpPr txBox="1">
            <a:spLocks noGrp="1"/>
          </p:cNvSpPr>
          <p:nvPr>
            <p:ph type="ctrTitle" idx="3"/>
          </p:nvPr>
        </p:nvSpPr>
        <p:spPr>
          <a:xfrm>
            <a:off x="2642565" y="1714175"/>
            <a:ext cx="18321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9pPr>
          </a:lstStyle>
          <a:p>
            <a:endParaRPr/>
          </a:p>
        </p:txBody>
      </p:sp>
      <p:sp>
        <p:nvSpPr>
          <p:cNvPr id="88" name="Google Shape;88;p19"/>
          <p:cNvSpPr txBox="1">
            <a:spLocks noGrp="1"/>
          </p:cNvSpPr>
          <p:nvPr>
            <p:ph type="subTitle" idx="4"/>
          </p:nvPr>
        </p:nvSpPr>
        <p:spPr>
          <a:xfrm>
            <a:off x="2642565" y="2337476"/>
            <a:ext cx="1832100" cy="8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9" name="Google Shape;89;p19"/>
          <p:cNvSpPr txBox="1">
            <a:spLocks noGrp="1"/>
          </p:cNvSpPr>
          <p:nvPr>
            <p:ph type="ctrTitle" idx="5"/>
          </p:nvPr>
        </p:nvSpPr>
        <p:spPr>
          <a:xfrm>
            <a:off x="4669331" y="2857175"/>
            <a:ext cx="18321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9pPr>
          </a:lstStyle>
          <a:p>
            <a:endParaRPr/>
          </a:p>
        </p:txBody>
      </p:sp>
      <p:sp>
        <p:nvSpPr>
          <p:cNvPr id="90" name="Google Shape;90;p19"/>
          <p:cNvSpPr txBox="1">
            <a:spLocks noGrp="1"/>
          </p:cNvSpPr>
          <p:nvPr>
            <p:ph type="subTitle" idx="6"/>
          </p:nvPr>
        </p:nvSpPr>
        <p:spPr>
          <a:xfrm>
            <a:off x="4669331" y="3480476"/>
            <a:ext cx="1832100" cy="8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91" name="Google Shape;91;p19"/>
          <p:cNvSpPr txBox="1">
            <a:spLocks noGrp="1"/>
          </p:cNvSpPr>
          <p:nvPr>
            <p:ph type="ctrTitle" idx="7"/>
          </p:nvPr>
        </p:nvSpPr>
        <p:spPr>
          <a:xfrm>
            <a:off x="6696096" y="1714175"/>
            <a:ext cx="18321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9pPr>
          </a:lstStyle>
          <a:p>
            <a:endParaRPr/>
          </a:p>
        </p:txBody>
      </p:sp>
      <p:sp>
        <p:nvSpPr>
          <p:cNvPr id="92" name="Google Shape;92;p19"/>
          <p:cNvSpPr txBox="1">
            <a:spLocks noGrp="1"/>
          </p:cNvSpPr>
          <p:nvPr>
            <p:ph type="subTitle" idx="8"/>
          </p:nvPr>
        </p:nvSpPr>
        <p:spPr>
          <a:xfrm>
            <a:off x="6696096" y="2337476"/>
            <a:ext cx="1832100" cy="8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SECTION_TITLE_AND_DESCRIPTION_2">
    <p:spTree>
      <p:nvGrpSpPr>
        <p:cNvPr id="1" name="Shape 1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Montserrat"/>
              <a:buChar char="●"/>
              <a:defRPr sz="1800">
                <a:solidFill>
                  <a:schemeClr val="lt1"/>
                </a:solidFill>
                <a:latin typeface="Montserrat"/>
                <a:ea typeface="Montserrat"/>
                <a:cs typeface="Montserrat"/>
                <a:sym typeface="Montserrat"/>
              </a:defRPr>
            </a:lvl1pPr>
            <a:lvl2pPr marL="914400" lvl="1"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61" r:id="rId5"/>
    <p:sldLayoutId id="2147483662" r:id="rId6"/>
    <p:sldLayoutId id="2147483663" r:id="rId7"/>
    <p:sldLayoutId id="2147483665"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zebra.com/resources/research/background-checks-rideshare-driver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helpingsurvivors.org/rideshare-sexual-assault/how-are-drivers-vetted/" TargetMode="External"/><Relationship Id="rId4" Type="http://schemas.openxmlformats.org/officeDocument/2006/relationships/hyperlink" Target="https://tritonvoice.co/8842/travel-transportation/ride-sharing-services-does-the-convenience-outweigh-the-safety-ris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1"/>
          <p:cNvSpPr txBox="1">
            <a:spLocks noGrp="1"/>
          </p:cNvSpPr>
          <p:nvPr>
            <p:ph type="ctrTitle"/>
          </p:nvPr>
        </p:nvSpPr>
        <p:spPr>
          <a:xfrm>
            <a:off x="1070400" y="2730038"/>
            <a:ext cx="7003200" cy="9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Times New Roman" panose="02020603050405020304" pitchFamily="18" charset="0"/>
                <a:ea typeface="Montserrat"/>
                <a:cs typeface="Times New Roman" panose="02020603050405020304" pitchFamily="18" charset="0"/>
                <a:sym typeface="Montserrat"/>
              </a:rPr>
              <a:t>RIDE-SHARING APP SAFETY</a:t>
            </a:r>
            <a:br>
              <a:rPr lang="en" sz="4000" dirty="0">
                <a:latin typeface="Times New Roman" panose="02020603050405020304" pitchFamily="18" charset="0"/>
                <a:ea typeface="Montserrat"/>
                <a:cs typeface="Times New Roman" panose="02020603050405020304" pitchFamily="18" charset="0"/>
                <a:sym typeface="Montserrat"/>
              </a:rPr>
            </a:br>
            <a:r>
              <a:rPr lang="en" sz="4000" b="1" dirty="0">
                <a:latin typeface="Times New Roman" panose="02020603050405020304" pitchFamily="18" charset="0"/>
                <a:ea typeface="Montserrat"/>
                <a:cs typeface="Times New Roman" panose="02020603050405020304" pitchFamily="18" charset="0"/>
                <a:sym typeface="Montserrat"/>
              </a:rPr>
              <a:t>VS.</a:t>
            </a:r>
            <a:br>
              <a:rPr lang="en" sz="4000" dirty="0">
                <a:latin typeface="Times New Roman" panose="02020603050405020304" pitchFamily="18" charset="0"/>
                <a:ea typeface="Montserrat"/>
                <a:cs typeface="Times New Roman" panose="02020603050405020304" pitchFamily="18" charset="0"/>
                <a:sym typeface="Montserrat"/>
              </a:rPr>
            </a:br>
            <a:r>
              <a:rPr lang="en" sz="4000" dirty="0">
                <a:latin typeface="Times New Roman" panose="02020603050405020304" pitchFamily="18" charset="0"/>
                <a:ea typeface="Montserrat"/>
                <a:cs typeface="Times New Roman" panose="02020603050405020304" pitchFamily="18" charset="0"/>
                <a:sym typeface="Montserrat"/>
              </a:rPr>
              <a:t>USER </a:t>
            </a:r>
            <a:r>
              <a:rPr lang="en" sz="4000" dirty="0">
                <a:latin typeface="Times New Roman" panose="02020603050405020304" pitchFamily="18" charset="0"/>
                <a:ea typeface="Bodoni Ornaments" pitchFamily="2" charset="0"/>
                <a:cs typeface="Times New Roman" panose="02020603050405020304" pitchFamily="18" charset="0"/>
                <a:sym typeface="Montserrat"/>
              </a:rPr>
              <a:t>CONVENIENCE</a:t>
            </a:r>
            <a:endParaRPr sz="4000" dirty="0">
              <a:latin typeface="Times New Roman" panose="02020603050405020304" pitchFamily="18" charset="0"/>
              <a:ea typeface="Bodoni Ornaments" pitchFamily="2" charset="0"/>
              <a:cs typeface="Times New Roman" panose="02020603050405020304" pitchFamily="18" charset="0"/>
            </a:endParaRPr>
          </a:p>
        </p:txBody>
      </p:sp>
      <p:sp>
        <p:nvSpPr>
          <p:cNvPr id="166" name="Google Shape;166;p31"/>
          <p:cNvSpPr txBox="1">
            <a:spLocks noGrp="1"/>
          </p:cNvSpPr>
          <p:nvPr>
            <p:ph type="subTitle" idx="1"/>
          </p:nvPr>
        </p:nvSpPr>
        <p:spPr>
          <a:xfrm>
            <a:off x="1491150" y="3573350"/>
            <a:ext cx="6161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Times New Roman" panose="02020603050405020304" pitchFamily="18" charset="0"/>
                <a:cs typeface="Times New Roman" panose="02020603050405020304" pitchFamily="18" charset="0"/>
              </a:rPr>
              <a:t>Lisbeth Ruiz</a:t>
            </a:r>
            <a:endParaRPr dirty="0">
              <a:solidFill>
                <a:schemeClr val="lt1"/>
              </a:solidFill>
              <a:latin typeface="Times New Roman" panose="02020603050405020304" pitchFamily="18" charset="0"/>
              <a:cs typeface="Times New Roman" panose="02020603050405020304" pitchFamily="18" charset="0"/>
            </a:endParaRPr>
          </a:p>
        </p:txBody>
      </p:sp>
      <p:grpSp>
        <p:nvGrpSpPr>
          <p:cNvPr id="167" name="Google Shape;167;p31"/>
          <p:cNvGrpSpPr/>
          <p:nvPr/>
        </p:nvGrpSpPr>
        <p:grpSpPr>
          <a:xfrm>
            <a:off x="4151807" y="777550"/>
            <a:ext cx="840385" cy="836425"/>
            <a:chOff x="1178525" y="238125"/>
            <a:chExt cx="5262275" cy="5237475"/>
          </a:xfrm>
        </p:grpSpPr>
        <p:sp>
          <p:nvSpPr>
            <p:cNvPr id="168" name="Google Shape;168;p31"/>
            <p:cNvSpPr/>
            <p:nvPr/>
          </p:nvSpPr>
          <p:spPr>
            <a:xfrm>
              <a:off x="1178525" y="238125"/>
              <a:ext cx="5262275" cy="5237475"/>
            </a:xfrm>
            <a:custGeom>
              <a:avLst/>
              <a:gdLst/>
              <a:ahLst/>
              <a:cxnLst/>
              <a:rect l="l" t="t" r="r" b="b"/>
              <a:pathLst>
                <a:path w="210491" h="209499" extrusionOk="0">
                  <a:moveTo>
                    <a:pt x="104753" y="43457"/>
                  </a:moveTo>
                  <a:cubicBezTo>
                    <a:pt x="138546" y="43457"/>
                    <a:pt x="166039" y="70955"/>
                    <a:pt x="166039" y="104749"/>
                  </a:cubicBezTo>
                  <a:cubicBezTo>
                    <a:pt x="166039" y="138546"/>
                    <a:pt x="138546" y="166043"/>
                    <a:pt x="104753" y="166043"/>
                  </a:cubicBezTo>
                  <a:cubicBezTo>
                    <a:pt x="70954" y="166042"/>
                    <a:pt x="43460" y="138544"/>
                    <a:pt x="43460" y="104748"/>
                  </a:cubicBezTo>
                  <a:cubicBezTo>
                    <a:pt x="43460" y="70954"/>
                    <a:pt x="70954" y="43457"/>
                    <a:pt x="104753" y="43457"/>
                  </a:cubicBezTo>
                  <a:close/>
                  <a:moveTo>
                    <a:pt x="104751" y="0"/>
                  </a:moveTo>
                  <a:cubicBezTo>
                    <a:pt x="46990" y="0"/>
                    <a:pt x="0" y="46989"/>
                    <a:pt x="0" y="104748"/>
                  </a:cubicBezTo>
                  <a:cubicBezTo>
                    <a:pt x="0" y="162509"/>
                    <a:pt x="46992" y="209499"/>
                    <a:pt x="104751" y="209499"/>
                  </a:cubicBezTo>
                  <a:lnTo>
                    <a:pt x="210491" y="209499"/>
                  </a:lnTo>
                  <a:lnTo>
                    <a:pt x="209500" y="104748"/>
                  </a:lnTo>
                  <a:cubicBezTo>
                    <a:pt x="209500" y="46989"/>
                    <a:pt x="162512" y="0"/>
                    <a:pt x="104751" y="0"/>
                  </a:cubicBezTo>
                  <a:close/>
                </a:path>
              </a:pathLst>
            </a:custGeom>
            <a:solidFill>
              <a:srgbClr val="D5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9" name="Google Shape;169;p31"/>
            <p:cNvSpPr/>
            <p:nvPr/>
          </p:nvSpPr>
          <p:spPr>
            <a:xfrm>
              <a:off x="2037350" y="1096875"/>
              <a:ext cx="3519825" cy="3519975"/>
            </a:xfrm>
            <a:custGeom>
              <a:avLst/>
              <a:gdLst/>
              <a:ahLst/>
              <a:cxnLst/>
              <a:rect l="l" t="t" r="r" b="b"/>
              <a:pathLst>
                <a:path w="140793" h="140799" extrusionOk="0">
                  <a:moveTo>
                    <a:pt x="70398" y="18214"/>
                  </a:moveTo>
                  <a:cubicBezTo>
                    <a:pt x="99171" y="18214"/>
                    <a:pt x="122579" y="41622"/>
                    <a:pt x="122579" y="70398"/>
                  </a:cubicBezTo>
                  <a:cubicBezTo>
                    <a:pt x="122579" y="99174"/>
                    <a:pt x="99172" y="122585"/>
                    <a:pt x="70398" y="122585"/>
                  </a:cubicBezTo>
                  <a:cubicBezTo>
                    <a:pt x="41626" y="122585"/>
                    <a:pt x="18214" y="99173"/>
                    <a:pt x="18214" y="70398"/>
                  </a:cubicBezTo>
                  <a:cubicBezTo>
                    <a:pt x="18214" y="41622"/>
                    <a:pt x="41625" y="18214"/>
                    <a:pt x="70398" y="18214"/>
                  </a:cubicBezTo>
                  <a:close/>
                  <a:moveTo>
                    <a:pt x="70398" y="0"/>
                  </a:moveTo>
                  <a:cubicBezTo>
                    <a:pt x="31580" y="0"/>
                    <a:pt x="1" y="31579"/>
                    <a:pt x="1" y="70398"/>
                  </a:cubicBezTo>
                  <a:cubicBezTo>
                    <a:pt x="1" y="109216"/>
                    <a:pt x="31580" y="140798"/>
                    <a:pt x="70398" y="140798"/>
                  </a:cubicBezTo>
                  <a:cubicBezTo>
                    <a:pt x="109213" y="140798"/>
                    <a:pt x="140792" y="109216"/>
                    <a:pt x="140792" y="70398"/>
                  </a:cubicBezTo>
                  <a:cubicBezTo>
                    <a:pt x="140792" y="31580"/>
                    <a:pt x="109213" y="0"/>
                    <a:pt x="70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4948518" y="717176"/>
            <a:ext cx="3132327" cy="5741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RIDE-SHARING</a:t>
            </a:r>
            <a:endParaRPr sz="3200" dirty="0">
              <a:latin typeface="Times New Roman" panose="02020603050405020304" pitchFamily="18" charset="0"/>
              <a:cs typeface="Times New Roman" panose="02020603050405020304" pitchFamily="18" charset="0"/>
            </a:endParaRPr>
          </a:p>
        </p:txBody>
      </p:sp>
      <p:sp>
        <p:nvSpPr>
          <p:cNvPr id="198" name="Google Shape;198;p34"/>
          <p:cNvSpPr txBox="1">
            <a:spLocks noGrp="1"/>
          </p:cNvSpPr>
          <p:nvPr>
            <p:ph type="body" idx="1"/>
          </p:nvPr>
        </p:nvSpPr>
        <p:spPr>
          <a:xfrm>
            <a:off x="4063174" y="1376203"/>
            <a:ext cx="5080826" cy="2606456"/>
          </a:xfrm>
          <a:prstGeom prst="rect">
            <a:avLst/>
          </a:prstGeom>
        </p:spPr>
        <p:txBody>
          <a:bodyPr spcFirstLastPara="1" wrap="square" lIns="91425" tIns="91425" rIns="91425" bIns="91425" anchor="t" anchorCtr="0">
            <a:noAutofit/>
          </a:bodyPr>
          <a:lstStyle/>
          <a:p>
            <a:pPr marL="0" indent="0">
              <a:lnSpc>
                <a:spcPct val="150000"/>
              </a:lnSpc>
              <a:spcAft>
                <a:spcPts val="1600"/>
              </a:spcAft>
              <a:buNone/>
            </a:pPr>
            <a:r>
              <a:rPr lang="en-US" sz="1800" dirty="0">
                <a:latin typeface="Times New Roman" panose="02020603050405020304" pitchFamily="18" charset="0"/>
                <a:cs typeface="Times New Roman" panose="02020603050405020304" pitchFamily="18" charset="0"/>
              </a:rPr>
              <a:t>Ride-sharing is a service that coordinates one-way transportation on short notice with nearby drivers. These services have become popular due to their convenience and cost-effectiveness compared to traditional taxis. The most popular ride-sharing companies are Uber and Lyft.</a:t>
            </a:r>
            <a:endParaRPr lang="en" sz="1800" dirty="0">
              <a:latin typeface="Times New Roman" panose="02020603050405020304" pitchFamily="18" charset="0"/>
              <a:cs typeface="Times New Roman" panose="02020603050405020304" pitchFamily="18" charset="0"/>
            </a:endParaRPr>
          </a:p>
        </p:txBody>
      </p:sp>
      <p:pic>
        <p:nvPicPr>
          <p:cNvPr id="199" name="Google Shape;199;p34"/>
          <p:cNvPicPr preferRelativeResize="0"/>
          <p:nvPr/>
        </p:nvPicPr>
        <p:blipFill rotWithShape="1">
          <a:blip r:embed="rId3">
            <a:alphaModFix/>
          </a:blip>
          <a:srcRect l="12478" r="37708"/>
          <a:stretch/>
        </p:blipFill>
        <p:spPr>
          <a:xfrm>
            <a:off x="0" y="0"/>
            <a:ext cx="3843225" cy="5143498"/>
          </a:xfrm>
          <a:prstGeom prst="rect">
            <a:avLst/>
          </a:prstGeom>
          <a:noFill/>
          <a:ln>
            <a:noFill/>
          </a:ln>
        </p:spPr>
      </p:pic>
      <p:sp>
        <p:nvSpPr>
          <p:cNvPr id="200" name="Google Shape;200;p34"/>
          <p:cNvSpPr/>
          <p:nvPr/>
        </p:nvSpPr>
        <p:spPr>
          <a:xfrm>
            <a:off x="-20563" y="251011"/>
            <a:ext cx="3855600" cy="51765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983417" y="1678950"/>
            <a:ext cx="2833458"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PASSENGER SAFETY</a:t>
            </a:r>
            <a:endParaRPr dirty="0">
              <a:latin typeface="Times New Roman" panose="02020603050405020304" pitchFamily="18" charset="0"/>
              <a:cs typeface="Times New Roman" panose="02020603050405020304" pitchFamily="18" charset="0"/>
            </a:endParaRPr>
          </a:p>
        </p:txBody>
      </p:sp>
      <p:sp>
        <p:nvSpPr>
          <p:cNvPr id="247" name="Google Shape;247;p39"/>
          <p:cNvSpPr txBox="1">
            <a:spLocks noGrp="1"/>
          </p:cNvSpPr>
          <p:nvPr>
            <p:ph type="subTitle" idx="1"/>
          </p:nvPr>
        </p:nvSpPr>
        <p:spPr>
          <a:xfrm>
            <a:off x="480660" y="2186850"/>
            <a:ext cx="3838971" cy="1953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One of the most paramount concerns for ride-sharing users is passenger safety.  Measures must be implemented to protect passengers from potential accidents, harassment, or criminal behavior.  Driver background checks have been an important topic when discussing passenger safety.</a:t>
            </a:r>
            <a:endParaRPr dirty="0">
              <a:latin typeface="Times New Roman" panose="02020603050405020304" pitchFamily="18" charset="0"/>
              <a:cs typeface="Times New Roman" panose="02020603050405020304" pitchFamily="18" charset="0"/>
            </a:endParaRPr>
          </a:p>
        </p:txBody>
      </p:sp>
      <p:sp>
        <p:nvSpPr>
          <p:cNvPr id="248" name="Google Shape;248;p39"/>
          <p:cNvSpPr txBox="1">
            <a:spLocks noGrp="1"/>
          </p:cNvSpPr>
          <p:nvPr>
            <p:ph type="title" idx="2"/>
          </p:nvPr>
        </p:nvSpPr>
        <p:spPr>
          <a:xfrm>
            <a:off x="5578483" y="1678950"/>
            <a:ext cx="24144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CONVENIENCE</a:t>
            </a:r>
            <a:endParaRPr dirty="0">
              <a:latin typeface="Times New Roman" panose="02020603050405020304" pitchFamily="18" charset="0"/>
              <a:cs typeface="Times New Roman" panose="02020603050405020304" pitchFamily="18" charset="0"/>
            </a:endParaRPr>
          </a:p>
        </p:txBody>
      </p:sp>
      <p:sp>
        <p:nvSpPr>
          <p:cNvPr id="249" name="Google Shape;249;p39"/>
          <p:cNvSpPr txBox="1">
            <a:spLocks noGrp="1"/>
          </p:cNvSpPr>
          <p:nvPr>
            <p:ph type="subTitle" idx="3"/>
          </p:nvPr>
        </p:nvSpPr>
        <p:spPr>
          <a:xfrm>
            <a:off x="5074756" y="2186850"/>
            <a:ext cx="3421855" cy="1645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The biggest perk of using ride-sharing apps is the convenience of a quick ride. Being able to find a driver to pick someone up at an exact location quickly is what made these companies popular.</a:t>
            </a:r>
            <a:endParaRPr dirty="0">
              <a:latin typeface="Times New Roman" panose="02020603050405020304" pitchFamily="18" charset="0"/>
              <a:cs typeface="Times New Roman" panose="02020603050405020304" pitchFamily="18" charset="0"/>
            </a:endParaRPr>
          </a:p>
        </p:txBody>
      </p:sp>
      <p:cxnSp>
        <p:nvCxnSpPr>
          <p:cNvPr id="250" name="Google Shape;250;p39"/>
          <p:cNvCxnSpPr/>
          <p:nvPr/>
        </p:nvCxnSpPr>
        <p:spPr>
          <a:xfrm>
            <a:off x="4572000" y="1311300"/>
            <a:ext cx="0" cy="2520900"/>
          </a:xfrm>
          <a:prstGeom prst="straightConnector1">
            <a:avLst/>
          </a:prstGeom>
          <a:noFill/>
          <a:ln w="9525" cap="flat" cmpd="sng">
            <a:solidFill>
              <a:srgbClr val="D5B961"/>
            </a:solidFill>
            <a:prstDash val="solid"/>
            <a:round/>
            <a:headEnd type="none" w="med" len="med"/>
            <a:tailEnd type="none" w="med" len="med"/>
          </a:ln>
        </p:spPr>
      </p:cxnSp>
      <p:sp>
        <p:nvSpPr>
          <p:cNvPr id="3" name="TextBox 2">
            <a:extLst>
              <a:ext uri="{FF2B5EF4-FFF2-40B4-BE49-F238E27FC236}">
                <a16:creationId xmlns:a16="http://schemas.microsoft.com/office/drawing/2014/main" id="{D952B790-FCF8-FA22-4288-5DF2900536AA}"/>
              </a:ext>
            </a:extLst>
          </p:cNvPr>
          <p:cNvSpPr txBox="1"/>
          <p:nvPr/>
        </p:nvSpPr>
        <p:spPr>
          <a:xfrm>
            <a:off x="4069245" y="657240"/>
            <a:ext cx="1005510" cy="400110"/>
          </a:xfrm>
          <a:prstGeom prst="rect">
            <a:avLst/>
          </a:prstGeom>
          <a:noFill/>
        </p:spPr>
        <p:txBody>
          <a:bodyPr wrap="square" rtlCol="0">
            <a:spAutoFit/>
          </a:bodyPr>
          <a:lstStyle/>
          <a:p>
            <a:pPr algn="ctr"/>
            <a:r>
              <a:rPr lang="en" sz="2000" dirty="0">
                <a:solidFill>
                  <a:srgbClr val="D5B961"/>
                </a:solidFill>
                <a:latin typeface="Times New Roman" panose="02020603050405020304" pitchFamily="18" charset="0"/>
                <a:cs typeface="Times New Roman" panose="02020603050405020304" pitchFamily="18" charset="0"/>
                <a:sym typeface="Montserrat ExtraLight"/>
              </a:rPr>
              <a:t>VS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FC7474-5249-B4FE-1E6A-CF94BEE97F6D}"/>
              </a:ext>
            </a:extLst>
          </p:cNvPr>
          <p:cNvSpPr txBox="1"/>
          <p:nvPr/>
        </p:nvSpPr>
        <p:spPr>
          <a:xfrm>
            <a:off x="211540" y="4514746"/>
            <a:ext cx="8720919" cy="338554"/>
          </a:xfrm>
          <a:prstGeom prst="rect">
            <a:avLst/>
          </a:prstGeom>
          <a:noFill/>
        </p:spPr>
        <p:txBody>
          <a:bodyPr wrap="square" rtlCol="0">
            <a:spAutoFit/>
          </a:bodyPr>
          <a:lstStyle/>
          <a:p>
            <a:pPr algn="ctr"/>
            <a:r>
              <a:rPr lang="en-US" sz="1600" b="0" i="0" u="none" strike="noStrike" dirty="0">
                <a:solidFill>
                  <a:schemeClr val="bg1"/>
                </a:solidFill>
                <a:effectLst/>
                <a:latin typeface="Times New Roman" panose="02020603050405020304" pitchFamily="18" charset="0"/>
                <a:cs typeface="Times New Roman" panose="02020603050405020304" pitchFamily="18" charset="0"/>
              </a:rPr>
              <a:t>Striking the right balance between thorough screening and timely onboarding is essential</a:t>
            </a:r>
            <a:r>
              <a:rPr lang="en-US" sz="1600" b="0" i="0" u="none" strike="noStrike" dirty="0">
                <a:solidFill>
                  <a:srgbClr val="343541"/>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E115B0-BCE1-2E1C-5812-192EE801FC97}"/>
              </a:ext>
            </a:extLst>
          </p:cNvPr>
          <p:cNvSpPr txBox="1"/>
          <p:nvPr/>
        </p:nvSpPr>
        <p:spPr>
          <a:xfrm>
            <a:off x="833718" y="2008094"/>
            <a:ext cx="184731" cy="307777"/>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2254537" y="452125"/>
            <a:ext cx="4829588"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CRIMINAL BACKGROUND CHECKS</a:t>
            </a:r>
            <a:endParaRPr dirty="0">
              <a:latin typeface="Times New Roman" panose="02020603050405020304" pitchFamily="18" charset="0"/>
              <a:cs typeface="Times New Roman" panose="02020603050405020304" pitchFamily="18" charset="0"/>
            </a:endParaRPr>
          </a:p>
        </p:txBody>
      </p:sp>
      <p:sp>
        <p:nvSpPr>
          <p:cNvPr id="265" name="Google Shape;265;p41"/>
          <p:cNvSpPr txBox="1">
            <a:spLocks noGrp="1"/>
          </p:cNvSpPr>
          <p:nvPr>
            <p:ph type="ctrTitle" idx="2"/>
          </p:nvPr>
        </p:nvSpPr>
        <p:spPr>
          <a:xfrm>
            <a:off x="930095" y="3116073"/>
            <a:ext cx="1832100" cy="5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STRENGTHS</a:t>
            </a:r>
            <a:endParaRPr dirty="0">
              <a:latin typeface="Times New Roman" panose="02020603050405020304" pitchFamily="18" charset="0"/>
              <a:cs typeface="Times New Roman" panose="02020603050405020304" pitchFamily="18" charset="0"/>
            </a:endParaRPr>
          </a:p>
        </p:txBody>
      </p:sp>
      <p:sp>
        <p:nvSpPr>
          <p:cNvPr id="266" name="Google Shape;266;p41"/>
          <p:cNvSpPr txBox="1">
            <a:spLocks noGrp="1"/>
          </p:cNvSpPr>
          <p:nvPr>
            <p:ph type="subTitle" idx="1"/>
          </p:nvPr>
        </p:nvSpPr>
        <p:spPr>
          <a:xfrm>
            <a:off x="930095" y="3545525"/>
            <a:ext cx="1832100" cy="8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Checks for moving violations, DUI’s, violent crimes, and sexual offenses</a:t>
            </a:r>
            <a:endParaRPr dirty="0">
              <a:latin typeface="Times New Roman" panose="02020603050405020304" pitchFamily="18" charset="0"/>
              <a:cs typeface="Times New Roman" panose="02020603050405020304" pitchFamily="18" charset="0"/>
            </a:endParaRPr>
          </a:p>
        </p:txBody>
      </p:sp>
      <p:sp>
        <p:nvSpPr>
          <p:cNvPr id="267" name="Google Shape;267;p41"/>
          <p:cNvSpPr txBox="1">
            <a:spLocks noGrp="1"/>
          </p:cNvSpPr>
          <p:nvPr>
            <p:ph type="ctrTitle" idx="3"/>
          </p:nvPr>
        </p:nvSpPr>
        <p:spPr>
          <a:xfrm>
            <a:off x="3713190" y="2466525"/>
            <a:ext cx="1832100" cy="5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WEAKNESSES</a:t>
            </a:r>
            <a:endParaRPr dirty="0">
              <a:latin typeface="Times New Roman" panose="02020603050405020304" pitchFamily="18" charset="0"/>
              <a:cs typeface="Times New Roman" panose="02020603050405020304" pitchFamily="18" charset="0"/>
            </a:endParaRPr>
          </a:p>
        </p:txBody>
      </p:sp>
      <p:sp>
        <p:nvSpPr>
          <p:cNvPr id="268" name="Google Shape;268;p41"/>
          <p:cNvSpPr txBox="1">
            <a:spLocks noGrp="1"/>
          </p:cNvSpPr>
          <p:nvPr>
            <p:ph type="subTitle" idx="4"/>
          </p:nvPr>
        </p:nvSpPr>
        <p:spPr>
          <a:xfrm>
            <a:off x="3709461" y="2979799"/>
            <a:ext cx="18321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Not rigorous enough and often misses convictions and offenses</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71" name="Google Shape;271;p41"/>
          <p:cNvSpPr txBox="1">
            <a:spLocks noGrp="1"/>
          </p:cNvSpPr>
          <p:nvPr>
            <p:ph type="ctrTitle" idx="7"/>
          </p:nvPr>
        </p:nvSpPr>
        <p:spPr>
          <a:xfrm>
            <a:off x="6605226" y="3116362"/>
            <a:ext cx="1832100" cy="5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THREATS</a:t>
            </a:r>
            <a:endParaRPr dirty="0">
              <a:latin typeface="Times New Roman" panose="02020603050405020304" pitchFamily="18" charset="0"/>
              <a:cs typeface="Times New Roman" panose="02020603050405020304" pitchFamily="18" charset="0"/>
            </a:endParaRPr>
          </a:p>
        </p:txBody>
      </p:sp>
      <p:sp>
        <p:nvSpPr>
          <p:cNvPr id="272" name="Google Shape;272;p41"/>
          <p:cNvSpPr txBox="1">
            <a:spLocks noGrp="1"/>
          </p:cNvSpPr>
          <p:nvPr>
            <p:ph type="subTitle" idx="8"/>
          </p:nvPr>
        </p:nvSpPr>
        <p:spPr>
          <a:xfrm>
            <a:off x="6397993" y="3613005"/>
            <a:ext cx="2350564"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The longer the vetting process, less drivers available. Decreasing convenience for customers</a:t>
            </a:r>
            <a:endParaRPr dirty="0">
              <a:latin typeface="Times New Roman" panose="02020603050405020304" pitchFamily="18" charset="0"/>
              <a:cs typeface="Times New Roman" panose="02020603050405020304" pitchFamily="18" charset="0"/>
            </a:endParaRPr>
          </a:p>
        </p:txBody>
      </p:sp>
      <p:sp>
        <p:nvSpPr>
          <p:cNvPr id="273" name="Google Shape;273;p41"/>
          <p:cNvSpPr/>
          <p:nvPr/>
        </p:nvSpPr>
        <p:spPr>
          <a:xfrm>
            <a:off x="1578458" y="2626703"/>
            <a:ext cx="563100" cy="563100"/>
          </a:xfrm>
          <a:prstGeom prst="ellipse">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4" name="Google Shape;274;p41"/>
          <p:cNvSpPr/>
          <p:nvPr/>
        </p:nvSpPr>
        <p:spPr>
          <a:xfrm>
            <a:off x="4387781" y="4218539"/>
            <a:ext cx="563100" cy="563100"/>
          </a:xfrm>
          <a:prstGeom prst="ellipse">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6" name="Google Shape;276;p41"/>
          <p:cNvSpPr/>
          <p:nvPr/>
        </p:nvSpPr>
        <p:spPr>
          <a:xfrm>
            <a:off x="7239726" y="2698249"/>
            <a:ext cx="563100" cy="563100"/>
          </a:xfrm>
          <a:prstGeom prst="ellipse">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277" name="Google Shape;277;p41"/>
          <p:cNvCxnSpPr>
            <a:cxnSpLocks/>
            <a:stCxn id="273" idx="4"/>
            <a:endCxn id="265" idx="0"/>
          </p:cNvCxnSpPr>
          <p:nvPr/>
        </p:nvCxnSpPr>
        <p:spPr>
          <a:xfrm flipH="1" flipV="1">
            <a:off x="1846145" y="3116073"/>
            <a:ext cx="13863" cy="73730"/>
          </a:xfrm>
          <a:prstGeom prst="straightConnector1">
            <a:avLst/>
          </a:prstGeom>
          <a:noFill/>
          <a:ln w="9525" cap="flat" cmpd="sng">
            <a:solidFill>
              <a:srgbClr val="D5B961"/>
            </a:solidFill>
            <a:prstDash val="solid"/>
            <a:round/>
            <a:headEnd type="none" w="med" len="med"/>
            <a:tailEnd type="none" w="med" len="med"/>
          </a:ln>
        </p:spPr>
      </p:cxnSp>
      <p:cxnSp>
        <p:nvCxnSpPr>
          <p:cNvPr id="278" name="Google Shape;278;p41"/>
          <p:cNvCxnSpPr>
            <a:stCxn id="268" idx="2"/>
            <a:endCxn id="274" idx="0"/>
          </p:cNvCxnSpPr>
          <p:nvPr/>
        </p:nvCxnSpPr>
        <p:spPr>
          <a:xfrm>
            <a:off x="4625511" y="3973399"/>
            <a:ext cx="43820" cy="245140"/>
          </a:xfrm>
          <a:prstGeom prst="straightConnector1">
            <a:avLst/>
          </a:prstGeom>
          <a:noFill/>
          <a:ln w="9525" cap="flat" cmpd="sng">
            <a:solidFill>
              <a:srgbClr val="D5B961"/>
            </a:solidFill>
            <a:prstDash val="solid"/>
            <a:round/>
            <a:headEnd type="none" w="med" len="med"/>
            <a:tailEnd type="none" w="med" len="med"/>
          </a:ln>
        </p:spPr>
      </p:cxnSp>
      <p:cxnSp>
        <p:nvCxnSpPr>
          <p:cNvPr id="280" name="Google Shape;280;p41"/>
          <p:cNvCxnSpPr>
            <a:cxnSpLocks/>
            <a:endCxn id="271" idx="0"/>
          </p:cNvCxnSpPr>
          <p:nvPr/>
        </p:nvCxnSpPr>
        <p:spPr>
          <a:xfrm flipH="1" flipV="1">
            <a:off x="7521276" y="3116362"/>
            <a:ext cx="43494" cy="149540"/>
          </a:xfrm>
          <a:prstGeom prst="straightConnector1">
            <a:avLst/>
          </a:prstGeom>
          <a:noFill/>
          <a:ln w="9525" cap="flat" cmpd="sng">
            <a:solidFill>
              <a:srgbClr val="D5B961"/>
            </a:solidFill>
            <a:prstDash val="solid"/>
            <a:round/>
            <a:headEnd type="none" w="med" len="med"/>
            <a:tailEnd type="none" w="med" len="med"/>
          </a:ln>
        </p:spPr>
      </p:cxnSp>
      <p:grpSp>
        <p:nvGrpSpPr>
          <p:cNvPr id="281" name="Google Shape;281;p41"/>
          <p:cNvGrpSpPr/>
          <p:nvPr/>
        </p:nvGrpSpPr>
        <p:grpSpPr>
          <a:xfrm>
            <a:off x="1685169" y="2689963"/>
            <a:ext cx="360356" cy="343462"/>
            <a:chOff x="6870193" y="2295620"/>
            <a:chExt cx="360356" cy="343462"/>
          </a:xfrm>
        </p:grpSpPr>
        <p:sp>
          <p:nvSpPr>
            <p:cNvPr id="282" name="Google Shape;282;p41"/>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3" name="Google Shape;283;p41"/>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84" name="Google Shape;284;p41"/>
          <p:cNvGrpSpPr/>
          <p:nvPr/>
        </p:nvGrpSpPr>
        <p:grpSpPr>
          <a:xfrm>
            <a:off x="4502950" y="4369640"/>
            <a:ext cx="332761" cy="234066"/>
            <a:chOff x="7989683" y="2350207"/>
            <a:chExt cx="332761" cy="234066"/>
          </a:xfrm>
        </p:grpSpPr>
        <p:sp>
          <p:nvSpPr>
            <p:cNvPr id="285" name="Google Shape;285;p41"/>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6" name="Google Shape;286;p41"/>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7" name="Google Shape;287;p41"/>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8" name="Google Shape;288;p41"/>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9" name="Google Shape;289;p41"/>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0" name="Google Shape;290;p41"/>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1" name="Google Shape;291;p41"/>
          <p:cNvGrpSpPr/>
          <p:nvPr/>
        </p:nvGrpSpPr>
        <p:grpSpPr>
          <a:xfrm>
            <a:off x="7331079" y="2808186"/>
            <a:ext cx="380393" cy="363118"/>
            <a:chOff x="4126815" y="2760704"/>
            <a:chExt cx="380393" cy="363118"/>
          </a:xfrm>
        </p:grpSpPr>
        <p:sp>
          <p:nvSpPr>
            <p:cNvPr id="292" name="Google Shape;292;p41"/>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3" name="Google Shape;293;p41"/>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4" name="Google Shape;294;p41"/>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5" name="Google Shape;295;p41"/>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9" name="TextBox 18">
            <a:extLst>
              <a:ext uri="{FF2B5EF4-FFF2-40B4-BE49-F238E27FC236}">
                <a16:creationId xmlns:a16="http://schemas.microsoft.com/office/drawing/2014/main" id="{9707EBEE-C839-61A4-99A5-84A46BAAD927}"/>
              </a:ext>
            </a:extLst>
          </p:cNvPr>
          <p:cNvSpPr txBox="1"/>
          <p:nvPr/>
        </p:nvSpPr>
        <p:spPr>
          <a:xfrm>
            <a:off x="603614" y="1192696"/>
            <a:ext cx="7798672" cy="1169551"/>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Uber and Lyft have similar background check processes. Local and state regulations have different regulations for drivers to pass, which often proves to be a weakness. A lawsuit in 2016 indicated that the companies used low-cost background checking services, failing to access databases with complete criminal histories. Many argue that these background checks should be more thorough to ensure passenger safety.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IMPORTANT INFO</a:t>
            </a:r>
            <a:endParaRPr dirty="0">
              <a:latin typeface="Times New Roman" panose="02020603050405020304" pitchFamily="18" charset="0"/>
              <a:cs typeface="Times New Roman" panose="02020603050405020304" pitchFamily="18" charset="0"/>
            </a:endParaRPr>
          </a:p>
        </p:txBody>
      </p:sp>
      <p:sp>
        <p:nvSpPr>
          <p:cNvPr id="226" name="Google Shape;226;p37"/>
          <p:cNvSpPr txBox="1">
            <a:spLocks noGrp="1"/>
          </p:cNvSpPr>
          <p:nvPr>
            <p:ph type="subTitle" idx="1"/>
          </p:nvPr>
        </p:nvSpPr>
        <p:spPr>
          <a:xfrm>
            <a:off x="203466" y="621550"/>
            <a:ext cx="2259738" cy="3460256"/>
          </a:xfrm>
          <a:prstGeom prst="rect">
            <a:avLst/>
          </a:prstGeom>
        </p:spPr>
        <p:txBody>
          <a:bodyPr spcFirstLastPara="1" wrap="square" lIns="91425" tIns="91425" rIns="91425" bIns="91425" anchor="b" anchorCtr="0">
            <a:noAutofit/>
          </a:bodyPr>
          <a:lstStyle/>
          <a:p>
            <a:pPr marL="0" indent="0"/>
            <a:r>
              <a:rPr lang="en-US" i="0" strike="noStrike" dirty="0">
                <a:solidFill>
                  <a:schemeClr val="bg1"/>
                </a:solidFill>
                <a:effectLst/>
                <a:latin typeface="Times New Roman" panose="02020603050405020304" pitchFamily="18" charset="0"/>
                <a:cs typeface="Times New Roman" panose="02020603050405020304" pitchFamily="18" charset="0"/>
              </a:rPr>
              <a:t>According to Uber’s second US report, they reported over 3,824 reports of sexual assault and misconduct from 2019 through 2020. Lyft’s community safety report concluded that 4,158 sexual assaults occurred between 2017 and 2019.</a:t>
            </a:r>
            <a:endParaRPr lang="en-US" dirty="0">
              <a:solidFill>
                <a:schemeClr val="bg1"/>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28" name="Google Shape;228;p37"/>
          <p:cNvSpPr txBox="1">
            <a:spLocks noGrp="1"/>
          </p:cNvSpPr>
          <p:nvPr>
            <p:ph type="subTitle" idx="4"/>
          </p:nvPr>
        </p:nvSpPr>
        <p:spPr>
          <a:xfrm>
            <a:off x="6664523" y="1004583"/>
            <a:ext cx="2479477" cy="34602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b="0" i="0" u="none" strike="noStrike" dirty="0">
                <a:solidFill>
                  <a:srgbClr val="FFFFFF"/>
                </a:solidFill>
                <a:effectLst/>
                <a:latin typeface="Times New Roman" panose="02020603050405020304" pitchFamily="18" charset="0"/>
                <a:cs typeface="Times New Roman" panose="02020603050405020304" pitchFamily="18" charset="0"/>
              </a:rPr>
              <a:t>“In some cases, the background check completely missed driving infractions or arrest records, allowing known dangerous individuals to become drivers. In other cases, individuals were refused from the platform because the background check picked up incorrect information showing they had been convicted for crimes committed by other individuals.”</a:t>
            </a:r>
            <a:endParaRPr dirty="0">
              <a:latin typeface="Times New Roman" panose="02020603050405020304" pitchFamily="18" charset="0"/>
              <a:cs typeface="Times New Roman" panose="02020603050405020304" pitchFamily="18" charset="0"/>
            </a:endParaRPr>
          </a:p>
        </p:txBody>
      </p:sp>
      <p:cxnSp>
        <p:nvCxnSpPr>
          <p:cNvPr id="233" name="Google Shape;233;p37"/>
          <p:cNvCxnSpPr/>
          <p:nvPr/>
        </p:nvCxnSpPr>
        <p:spPr>
          <a:xfrm>
            <a:off x="2600900" y="1450325"/>
            <a:ext cx="0" cy="2950200"/>
          </a:xfrm>
          <a:prstGeom prst="straightConnector1">
            <a:avLst/>
          </a:prstGeom>
          <a:noFill/>
          <a:ln w="9525" cap="flat" cmpd="sng">
            <a:solidFill>
              <a:srgbClr val="D5B961"/>
            </a:solidFill>
            <a:prstDash val="solid"/>
            <a:round/>
            <a:headEnd type="none" w="med" len="med"/>
            <a:tailEnd type="none" w="med" len="med"/>
          </a:ln>
        </p:spPr>
      </p:cxnSp>
      <p:cxnSp>
        <p:nvCxnSpPr>
          <p:cNvPr id="234" name="Google Shape;234;p37"/>
          <p:cNvCxnSpPr/>
          <p:nvPr/>
        </p:nvCxnSpPr>
        <p:spPr>
          <a:xfrm>
            <a:off x="6526825" y="1450325"/>
            <a:ext cx="0" cy="2950200"/>
          </a:xfrm>
          <a:prstGeom prst="straightConnector1">
            <a:avLst/>
          </a:prstGeom>
          <a:noFill/>
          <a:ln w="9525" cap="flat" cmpd="sng">
            <a:solidFill>
              <a:srgbClr val="D5B961"/>
            </a:solidFill>
            <a:prstDash val="solid"/>
            <a:round/>
            <a:headEnd type="none" w="med" len="med"/>
            <a:tailEnd type="none" w="med" len="med"/>
          </a:ln>
        </p:spPr>
      </p:cxnSp>
      <p:pic>
        <p:nvPicPr>
          <p:cNvPr id="3" name="Picture 2" descr="A screenshot of a social media post&#10;&#10;Description automatically generated">
            <a:extLst>
              <a:ext uri="{FF2B5EF4-FFF2-40B4-BE49-F238E27FC236}">
                <a16:creationId xmlns:a16="http://schemas.microsoft.com/office/drawing/2014/main" id="{1C328F57-3B2D-4063-127C-8F15E90EE43F}"/>
              </a:ext>
            </a:extLst>
          </p:cNvPr>
          <p:cNvPicPr>
            <a:picLocks noChangeAspect="1"/>
          </p:cNvPicPr>
          <p:nvPr/>
        </p:nvPicPr>
        <p:blipFill>
          <a:blip r:embed="rId3"/>
          <a:stretch>
            <a:fillRect/>
          </a:stretch>
        </p:blipFill>
        <p:spPr>
          <a:xfrm>
            <a:off x="2659478" y="1721910"/>
            <a:ext cx="3808769" cy="24070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1572363" y="1175751"/>
            <a:ext cx="5999273" cy="3163595"/>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 name="Google Shape;240;p38"/>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sp>
        <p:nvSpPr>
          <p:cNvPr id="241" name="Google Shape;241;p38"/>
          <p:cNvSpPr txBox="1">
            <a:spLocks noGrp="1"/>
          </p:cNvSpPr>
          <p:nvPr>
            <p:ph type="subTitle" idx="1"/>
          </p:nvPr>
        </p:nvSpPr>
        <p:spPr>
          <a:xfrm>
            <a:off x="1931491" y="1175751"/>
            <a:ext cx="5281015" cy="2602973"/>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dirty="0">
                <a:latin typeface="Times New Roman" panose="02020603050405020304" pitchFamily="18" charset="0"/>
                <a:cs typeface="Times New Roman" panose="02020603050405020304" pitchFamily="18" charset="0"/>
              </a:rPr>
              <a:t>The dilemma ride-sharing companies have to face revolves around finding the right balance between convenience and safety. The information shown, proves that it is difficult to find the right equilibrium. Enforcing stricter background checks and </a:t>
            </a:r>
            <a:r>
              <a:rPr lang="en" sz="1600" dirty="0" err="1">
                <a:latin typeface="Times New Roman" panose="02020603050405020304" pitchFamily="18" charset="0"/>
                <a:cs typeface="Times New Roman" panose="02020603050405020304" pitchFamily="18" charset="0"/>
              </a:rPr>
              <a:t>saf</a:t>
            </a:r>
            <a:r>
              <a:rPr lang="en-US" sz="1600" dirty="0">
                <a:latin typeface="Times New Roman" panose="02020603050405020304" pitchFamily="18" charset="0"/>
                <a:cs typeface="Times New Roman" panose="02020603050405020304" pitchFamily="18" charset="0"/>
              </a:rPr>
              <a:t>et</a:t>
            </a:r>
            <a:r>
              <a:rPr lang="en" sz="1600" dirty="0">
                <a:latin typeface="Times New Roman" panose="02020603050405020304" pitchFamily="18" charset="0"/>
                <a:cs typeface="Times New Roman" panose="02020603050405020304" pitchFamily="18" charset="0"/>
              </a:rPr>
              <a:t>y protocols could slow down driver onboarding, potentially resulting in longer wait times for users. On the contrary, focusing on convenience too much could jeopardize safety standards.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1"/>
          <p:cNvSpPr txBox="1">
            <a:spLocks noGrp="1"/>
          </p:cNvSpPr>
          <p:nvPr>
            <p:ph type="body" idx="1"/>
          </p:nvPr>
        </p:nvSpPr>
        <p:spPr>
          <a:xfrm>
            <a:off x="724149" y="1145700"/>
            <a:ext cx="7792053" cy="3085106"/>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US" sz="1800" dirty="0">
                <a:latin typeface="Times New Roman" panose="02020603050405020304" pitchFamily="18" charset="0"/>
                <a:cs typeface="Times New Roman" panose="02020603050405020304" pitchFamily="18" charset="0"/>
                <a:hlinkClick r:id="rId3"/>
              </a:rPr>
              <a:t>https://www.thezebra.com/resources/research/background-checks-rideshare-drivers/</a:t>
            </a:r>
            <a:endParaRPr lang="en-US" sz="1800" dirty="0">
              <a:latin typeface="Times New Roman" panose="02020603050405020304" pitchFamily="18" charset="0"/>
              <a:cs typeface="Times New Roman" panose="02020603050405020304" pitchFamily="18" charset="0"/>
            </a:endParaRPr>
          </a:p>
          <a:p>
            <a:pPr marL="457200" lvl="0" indent="-317500" algn="l" rtl="0">
              <a:lnSpc>
                <a:spcPct val="200000"/>
              </a:lnSpc>
              <a:spcBef>
                <a:spcPts val="0"/>
              </a:spcBef>
              <a:spcAft>
                <a:spcPts val="0"/>
              </a:spcAft>
              <a:buSzPts val="1400"/>
              <a:buChar char="●"/>
            </a:pPr>
            <a:r>
              <a:rPr lang="en-US" sz="1800" dirty="0">
                <a:latin typeface="Times New Roman" panose="02020603050405020304" pitchFamily="18" charset="0"/>
                <a:cs typeface="Times New Roman" panose="02020603050405020304" pitchFamily="18" charset="0"/>
                <a:hlinkClick r:id="rId4"/>
              </a:rPr>
              <a:t>https://tritonvoice.co/8842/travel-transportation/ride-sharing-services-does-the-convenience-outweigh-the-safety-risk/</a:t>
            </a:r>
            <a:endParaRPr lang="en-US" sz="1800" dirty="0">
              <a:latin typeface="Times New Roman" panose="02020603050405020304" pitchFamily="18" charset="0"/>
              <a:cs typeface="Times New Roman" panose="02020603050405020304" pitchFamily="18" charset="0"/>
            </a:endParaRPr>
          </a:p>
          <a:p>
            <a:pPr marL="457200" lvl="0" indent="-317500" algn="l" rtl="0">
              <a:lnSpc>
                <a:spcPct val="200000"/>
              </a:lnSpc>
              <a:spcBef>
                <a:spcPts val="0"/>
              </a:spcBef>
              <a:spcAft>
                <a:spcPts val="0"/>
              </a:spcAft>
              <a:buSzPts val="1400"/>
              <a:buChar char="●"/>
            </a:pPr>
            <a:r>
              <a:rPr lang="en-US" sz="1800" dirty="0">
                <a:latin typeface="Times New Roman" panose="02020603050405020304" pitchFamily="18" charset="0"/>
                <a:cs typeface="Times New Roman" panose="02020603050405020304" pitchFamily="18" charset="0"/>
                <a:hlinkClick r:id="rId5"/>
              </a:rPr>
              <a:t>https://helpingsurvivors.org/rideshare-sexual-assault/how-are-drivers-vetted/</a:t>
            </a:r>
            <a:endParaRPr lang="en-US" sz="1800" dirty="0">
              <a:latin typeface="Times New Roman" panose="02020603050405020304" pitchFamily="18" charset="0"/>
              <a:cs typeface="Times New Roman" panose="02020603050405020304" pitchFamily="18" charset="0"/>
            </a:endParaRPr>
          </a:p>
          <a:p>
            <a:pPr marL="139700" lvl="0" indent="0" algn="l" rtl="0">
              <a:lnSpc>
                <a:spcPct val="100000"/>
              </a:lnSpc>
              <a:spcBef>
                <a:spcPts val="0"/>
              </a:spcBef>
              <a:spcAft>
                <a:spcPts val="0"/>
              </a:spcAft>
              <a:buSzPts val="1400"/>
              <a:buNone/>
            </a:pPr>
            <a:endParaRPr sz="1800" dirty="0">
              <a:latin typeface="Times New Roman" panose="02020603050405020304" pitchFamily="18" charset="0"/>
              <a:cs typeface="Times New Roman" panose="02020603050405020304" pitchFamily="18" charset="0"/>
            </a:endParaRPr>
          </a:p>
        </p:txBody>
      </p:sp>
      <p:sp>
        <p:nvSpPr>
          <p:cNvPr id="719" name="Google Shape;719;p61"/>
          <p:cNvSpPr txBox="1">
            <a:spLocks noGrp="1"/>
          </p:cNvSpPr>
          <p:nvPr>
            <p:ph type="title"/>
          </p:nvPr>
        </p:nvSpPr>
        <p:spPr>
          <a:xfrm>
            <a:off x="2132100" y="367600"/>
            <a:ext cx="48798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LINKS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ransport App Pitch Deck by Slidesgo">
  <a:themeElements>
    <a:clrScheme name="Simple Light">
      <a:dk1>
        <a:srgbClr val="000000"/>
      </a:dk1>
      <a:lt1>
        <a:srgbClr val="FFFFFF"/>
      </a:lt1>
      <a:dk2>
        <a:srgbClr val="595959"/>
      </a:dk2>
      <a:lt2>
        <a:srgbClr val="EEEEEE"/>
      </a:lt2>
      <a:accent1>
        <a:srgbClr val="D5B961"/>
      </a:accent1>
      <a:accent2>
        <a:srgbClr val="D7D7D7"/>
      </a:accent2>
      <a:accent3>
        <a:srgbClr val="BF9000"/>
      </a:accent3>
      <a:accent4>
        <a:srgbClr val="FFE599"/>
      </a:accent4>
      <a:accent5>
        <a:srgbClr val="999999"/>
      </a:accent5>
      <a:accent6>
        <a:srgbClr val="666666"/>
      </a:accent6>
      <a:hlink>
        <a:srgbClr val="F8FA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461</Words>
  <Application>Microsoft Macintosh PowerPoint</Application>
  <PresentationFormat>On-screen Show (16:9)</PresentationFormat>
  <Paragraphs>27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Montserrat</vt:lpstr>
      <vt:lpstr>Montserrat ExtraLight</vt:lpstr>
      <vt:lpstr>Montserrat Black</vt:lpstr>
      <vt:lpstr>Transport App Pitch Deck by Slidesgo</vt:lpstr>
      <vt:lpstr>RIDE-SHARING APP SAFETY VS. USER CONVENIENCE</vt:lpstr>
      <vt:lpstr>RIDE-SHARING</vt:lpstr>
      <vt:lpstr>PASSENGER SAFETY</vt:lpstr>
      <vt:lpstr>CRIMINAL BACKGROUND CHECKS</vt:lpstr>
      <vt:lpstr>IMPORTANT INFO</vt:lpstr>
      <vt:lpstr>OVERVIEW</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APP</dc:title>
  <cp:lastModifiedBy>Lisbeth.Ruiz004</cp:lastModifiedBy>
  <cp:revision>3</cp:revision>
  <dcterms:modified xsi:type="dcterms:W3CDTF">2023-10-04T02:58:08Z</dcterms:modified>
</cp:coreProperties>
</file>