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F4ED4-F56B-4B62-B6C1-1C5482ADB0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AEA62D0-5FC0-4D5B-A4E5-12F3D6745B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ML Library: Sklearn</a:t>
          </a:r>
        </a:p>
      </dgm:t>
    </dgm:pt>
    <dgm:pt modelId="{2E43DEBE-F7AC-4FBB-902E-A7AD83A57379}" type="parTrans" cxnId="{3BDBAEE2-F56F-4FC2-BB25-2BF5F257F9AD}">
      <dgm:prSet/>
      <dgm:spPr/>
      <dgm:t>
        <a:bodyPr/>
        <a:lstStyle/>
        <a:p>
          <a:endParaRPr lang="en-US"/>
        </a:p>
      </dgm:t>
    </dgm:pt>
    <dgm:pt modelId="{591CF3D0-5C0C-4A5A-9746-41C92B797DE5}" type="sibTrans" cxnId="{3BDBAEE2-F56F-4FC2-BB25-2BF5F257F9AD}">
      <dgm:prSet/>
      <dgm:spPr/>
      <dgm:t>
        <a:bodyPr/>
        <a:lstStyle/>
        <a:p>
          <a:endParaRPr lang="en-US"/>
        </a:p>
      </dgm:t>
    </dgm:pt>
    <dgm:pt modelId="{B0AA7359-0B80-4E75-A2CB-C1DC5ADD7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Pandas and Python MatPlotlib</a:t>
          </a:r>
        </a:p>
      </dgm:t>
    </dgm:pt>
    <dgm:pt modelId="{40E0645B-886C-4F05-8924-08C3533C109F}" type="parTrans" cxnId="{C7929E31-02CE-4810-8287-AB428EF7A519}">
      <dgm:prSet/>
      <dgm:spPr/>
      <dgm:t>
        <a:bodyPr/>
        <a:lstStyle/>
        <a:p>
          <a:endParaRPr lang="en-US"/>
        </a:p>
      </dgm:t>
    </dgm:pt>
    <dgm:pt modelId="{565D11F8-ECC3-436C-9E3D-8ED9FA09EDE9}" type="sibTrans" cxnId="{C7929E31-02CE-4810-8287-AB428EF7A519}">
      <dgm:prSet/>
      <dgm:spPr/>
      <dgm:t>
        <a:bodyPr/>
        <a:lstStyle/>
        <a:p>
          <a:endParaRPr lang="en-US"/>
        </a:p>
      </dgm:t>
    </dgm:pt>
    <dgm:pt modelId="{F336976F-5789-496D-9EA1-FE2ECDF3B2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Issue: ~26% of Telco customers churn. What categorical Data can we look at based on the data set?</a:t>
          </a:r>
        </a:p>
      </dgm:t>
    </dgm:pt>
    <dgm:pt modelId="{4A8FACFC-A5DF-4B26-A662-FD6DCB620B53}" type="parTrans" cxnId="{D264E00C-328E-40DB-8799-AF7B1087A7F5}">
      <dgm:prSet/>
      <dgm:spPr/>
      <dgm:t>
        <a:bodyPr/>
        <a:lstStyle/>
        <a:p>
          <a:endParaRPr lang="en-US"/>
        </a:p>
      </dgm:t>
    </dgm:pt>
    <dgm:pt modelId="{D11A5632-CD9B-41AA-8FBA-B6D7D67DFEAC}" type="sibTrans" cxnId="{D264E00C-328E-40DB-8799-AF7B1087A7F5}">
      <dgm:prSet/>
      <dgm:spPr/>
      <dgm:t>
        <a:bodyPr/>
        <a:lstStyle/>
        <a:p>
          <a:endParaRPr lang="en-US"/>
        </a:p>
      </dgm:t>
    </dgm:pt>
    <dgm:pt modelId="{5D91591F-7F30-4B31-B57D-D766F7FA1F5C}" type="pres">
      <dgm:prSet presAssocID="{59EF4ED4-F56B-4B62-B6C1-1C5482ADB0C3}" presName="root" presStyleCnt="0">
        <dgm:presLayoutVars>
          <dgm:dir/>
          <dgm:resizeHandles val="exact"/>
        </dgm:presLayoutVars>
      </dgm:prSet>
      <dgm:spPr/>
    </dgm:pt>
    <dgm:pt modelId="{BE0AB45D-099A-4B9E-8228-72E14CAD8724}" type="pres">
      <dgm:prSet presAssocID="{8AEA62D0-5FC0-4D5B-A4E5-12F3D6745BAE}" presName="compNode" presStyleCnt="0"/>
      <dgm:spPr/>
    </dgm:pt>
    <dgm:pt modelId="{C0006217-9439-4405-84D8-113AE3068EB0}" type="pres">
      <dgm:prSet presAssocID="{8AEA62D0-5FC0-4D5B-A4E5-12F3D6745BAE}" presName="bgRect" presStyleLbl="bgShp" presStyleIdx="0" presStyleCnt="3"/>
      <dgm:spPr/>
    </dgm:pt>
    <dgm:pt modelId="{58F5F3A4-5C15-44C8-9A5F-0BE00095BB70}" type="pres">
      <dgm:prSet presAssocID="{8AEA62D0-5FC0-4D5B-A4E5-12F3D6745B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6D47D0F-CDED-4616-B2A9-4C8D2B389753}" type="pres">
      <dgm:prSet presAssocID="{8AEA62D0-5FC0-4D5B-A4E5-12F3D6745BAE}" presName="spaceRect" presStyleCnt="0"/>
      <dgm:spPr/>
    </dgm:pt>
    <dgm:pt modelId="{C5BA2C26-5655-42A9-994C-9EA311FC732A}" type="pres">
      <dgm:prSet presAssocID="{8AEA62D0-5FC0-4D5B-A4E5-12F3D6745BAE}" presName="parTx" presStyleLbl="revTx" presStyleIdx="0" presStyleCnt="3">
        <dgm:presLayoutVars>
          <dgm:chMax val="0"/>
          <dgm:chPref val="0"/>
        </dgm:presLayoutVars>
      </dgm:prSet>
      <dgm:spPr/>
    </dgm:pt>
    <dgm:pt modelId="{B29F344E-6364-426D-BD1E-466A137863DE}" type="pres">
      <dgm:prSet presAssocID="{591CF3D0-5C0C-4A5A-9746-41C92B797DE5}" presName="sibTrans" presStyleCnt="0"/>
      <dgm:spPr/>
    </dgm:pt>
    <dgm:pt modelId="{2C6D70BC-B3EA-4D88-872C-C94522D184DD}" type="pres">
      <dgm:prSet presAssocID="{B0AA7359-0B80-4E75-A2CB-C1DC5ADD7CC0}" presName="compNode" presStyleCnt="0"/>
      <dgm:spPr/>
    </dgm:pt>
    <dgm:pt modelId="{A2B75232-4317-4EFD-AD31-97BE743E6324}" type="pres">
      <dgm:prSet presAssocID="{B0AA7359-0B80-4E75-A2CB-C1DC5ADD7CC0}" presName="bgRect" presStyleLbl="bgShp" presStyleIdx="1" presStyleCnt="3"/>
      <dgm:spPr/>
    </dgm:pt>
    <dgm:pt modelId="{663C6665-7F5C-4196-B29D-A80DF6EF2A3B}" type="pres">
      <dgm:prSet presAssocID="{B0AA7359-0B80-4E75-A2CB-C1DC5ADD7C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662924B8-D2FF-42F2-9C43-63002F8440F5}" type="pres">
      <dgm:prSet presAssocID="{B0AA7359-0B80-4E75-A2CB-C1DC5ADD7CC0}" presName="spaceRect" presStyleCnt="0"/>
      <dgm:spPr/>
    </dgm:pt>
    <dgm:pt modelId="{38AAA980-75B2-4BC4-B833-8E7F23BD3F7A}" type="pres">
      <dgm:prSet presAssocID="{B0AA7359-0B80-4E75-A2CB-C1DC5ADD7CC0}" presName="parTx" presStyleLbl="revTx" presStyleIdx="1" presStyleCnt="3">
        <dgm:presLayoutVars>
          <dgm:chMax val="0"/>
          <dgm:chPref val="0"/>
        </dgm:presLayoutVars>
      </dgm:prSet>
      <dgm:spPr/>
    </dgm:pt>
    <dgm:pt modelId="{FBF45AFC-3BA6-430B-A949-17C3DE603F13}" type="pres">
      <dgm:prSet presAssocID="{565D11F8-ECC3-436C-9E3D-8ED9FA09EDE9}" presName="sibTrans" presStyleCnt="0"/>
      <dgm:spPr/>
    </dgm:pt>
    <dgm:pt modelId="{E001F186-230D-4BE5-B0D2-DC7D5BBC6695}" type="pres">
      <dgm:prSet presAssocID="{F336976F-5789-496D-9EA1-FE2ECDF3B266}" presName="compNode" presStyleCnt="0"/>
      <dgm:spPr/>
    </dgm:pt>
    <dgm:pt modelId="{97202050-D9A0-493E-87C5-332B12C33E45}" type="pres">
      <dgm:prSet presAssocID="{F336976F-5789-496D-9EA1-FE2ECDF3B266}" presName="bgRect" presStyleLbl="bgShp" presStyleIdx="2" presStyleCnt="3"/>
      <dgm:spPr/>
    </dgm:pt>
    <dgm:pt modelId="{C9E64724-8438-4CC1-B477-77B081590B9E}" type="pres">
      <dgm:prSet presAssocID="{F336976F-5789-496D-9EA1-FE2ECDF3B2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9A87ACB-41F1-4659-B1F5-636A36AB5A55}" type="pres">
      <dgm:prSet presAssocID="{F336976F-5789-496D-9EA1-FE2ECDF3B266}" presName="spaceRect" presStyleCnt="0"/>
      <dgm:spPr/>
    </dgm:pt>
    <dgm:pt modelId="{4F4D90AA-5F8D-475B-8AA1-18DE9018D754}" type="pres">
      <dgm:prSet presAssocID="{F336976F-5789-496D-9EA1-FE2ECDF3B2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64E00C-328E-40DB-8799-AF7B1087A7F5}" srcId="{59EF4ED4-F56B-4B62-B6C1-1C5482ADB0C3}" destId="{F336976F-5789-496D-9EA1-FE2ECDF3B266}" srcOrd="2" destOrd="0" parTransId="{4A8FACFC-A5DF-4B26-A662-FD6DCB620B53}" sibTransId="{D11A5632-CD9B-41AA-8FBA-B6D7D67DFEAC}"/>
    <dgm:cxn modelId="{C7929E31-02CE-4810-8287-AB428EF7A519}" srcId="{59EF4ED4-F56B-4B62-B6C1-1C5482ADB0C3}" destId="{B0AA7359-0B80-4E75-A2CB-C1DC5ADD7CC0}" srcOrd="1" destOrd="0" parTransId="{40E0645B-886C-4F05-8924-08C3533C109F}" sibTransId="{565D11F8-ECC3-436C-9E3D-8ED9FA09EDE9}"/>
    <dgm:cxn modelId="{9B35F342-3EBC-4380-A310-8F53DF018792}" type="presOf" srcId="{8AEA62D0-5FC0-4D5B-A4E5-12F3D6745BAE}" destId="{C5BA2C26-5655-42A9-994C-9EA311FC732A}" srcOrd="0" destOrd="0" presId="urn:microsoft.com/office/officeart/2018/2/layout/IconVerticalSolidList"/>
    <dgm:cxn modelId="{3801F570-C92F-4F1A-84E8-63DB01051FE7}" type="presOf" srcId="{B0AA7359-0B80-4E75-A2CB-C1DC5ADD7CC0}" destId="{38AAA980-75B2-4BC4-B833-8E7F23BD3F7A}" srcOrd="0" destOrd="0" presId="urn:microsoft.com/office/officeart/2018/2/layout/IconVerticalSolidList"/>
    <dgm:cxn modelId="{4BE3688F-E2D9-474E-8693-96BD30163220}" type="presOf" srcId="{59EF4ED4-F56B-4B62-B6C1-1C5482ADB0C3}" destId="{5D91591F-7F30-4B31-B57D-D766F7FA1F5C}" srcOrd="0" destOrd="0" presId="urn:microsoft.com/office/officeart/2018/2/layout/IconVerticalSolidList"/>
    <dgm:cxn modelId="{B47996C5-82D7-4A81-9D9A-9B26DD11CFED}" type="presOf" srcId="{F336976F-5789-496D-9EA1-FE2ECDF3B266}" destId="{4F4D90AA-5F8D-475B-8AA1-18DE9018D754}" srcOrd="0" destOrd="0" presId="urn:microsoft.com/office/officeart/2018/2/layout/IconVerticalSolidList"/>
    <dgm:cxn modelId="{3BDBAEE2-F56F-4FC2-BB25-2BF5F257F9AD}" srcId="{59EF4ED4-F56B-4B62-B6C1-1C5482ADB0C3}" destId="{8AEA62D0-5FC0-4D5B-A4E5-12F3D6745BAE}" srcOrd="0" destOrd="0" parTransId="{2E43DEBE-F7AC-4FBB-902E-A7AD83A57379}" sibTransId="{591CF3D0-5C0C-4A5A-9746-41C92B797DE5}"/>
    <dgm:cxn modelId="{3F489C8B-9D1F-4581-A511-C452E9E46AAB}" type="presParOf" srcId="{5D91591F-7F30-4B31-B57D-D766F7FA1F5C}" destId="{BE0AB45D-099A-4B9E-8228-72E14CAD8724}" srcOrd="0" destOrd="0" presId="urn:microsoft.com/office/officeart/2018/2/layout/IconVerticalSolidList"/>
    <dgm:cxn modelId="{3270129C-3D45-4549-9872-3A429B1E0E66}" type="presParOf" srcId="{BE0AB45D-099A-4B9E-8228-72E14CAD8724}" destId="{C0006217-9439-4405-84D8-113AE3068EB0}" srcOrd="0" destOrd="0" presId="urn:microsoft.com/office/officeart/2018/2/layout/IconVerticalSolidList"/>
    <dgm:cxn modelId="{AB9A7DD3-1701-4208-BB8E-A2F3074F94FD}" type="presParOf" srcId="{BE0AB45D-099A-4B9E-8228-72E14CAD8724}" destId="{58F5F3A4-5C15-44C8-9A5F-0BE00095BB70}" srcOrd="1" destOrd="0" presId="urn:microsoft.com/office/officeart/2018/2/layout/IconVerticalSolidList"/>
    <dgm:cxn modelId="{82222D35-361E-4CF6-B2C6-F2706F190928}" type="presParOf" srcId="{BE0AB45D-099A-4B9E-8228-72E14CAD8724}" destId="{D6D47D0F-CDED-4616-B2A9-4C8D2B389753}" srcOrd="2" destOrd="0" presId="urn:microsoft.com/office/officeart/2018/2/layout/IconVerticalSolidList"/>
    <dgm:cxn modelId="{140A2669-55A5-43DC-844E-8AC4759091A2}" type="presParOf" srcId="{BE0AB45D-099A-4B9E-8228-72E14CAD8724}" destId="{C5BA2C26-5655-42A9-994C-9EA311FC732A}" srcOrd="3" destOrd="0" presId="urn:microsoft.com/office/officeart/2018/2/layout/IconVerticalSolidList"/>
    <dgm:cxn modelId="{3BF2B2F0-3750-4C99-BCB1-1C0F9E99DE36}" type="presParOf" srcId="{5D91591F-7F30-4B31-B57D-D766F7FA1F5C}" destId="{B29F344E-6364-426D-BD1E-466A137863DE}" srcOrd="1" destOrd="0" presId="urn:microsoft.com/office/officeart/2018/2/layout/IconVerticalSolidList"/>
    <dgm:cxn modelId="{22F53285-D217-4F49-94CE-31BD8B8B92A9}" type="presParOf" srcId="{5D91591F-7F30-4B31-B57D-D766F7FA1F5C}" destId="{2C6D70BC-B3EA-4D88-872C-C94522D184DD}" srcOrd="2" destOrd="0" presId="urn:microsoft.com/office/officeart/2018/2/layout/IconVerticalSolidList"/>
    <dgm:cxn modelId="{700C56A1-5E78-49C9-AA08-99BD270CA677}" type="presParOf" srcId="{2C6D70BC-B3EA-4D88-872C-C94522D184DD}" destId="{A2B75232-4317-4EFD-AD31-97BE743E6324}" srcOrd="0" destOrd="0" presId="urn:microsoft.com/office/officeart/2018/2/layout/IconVerticalSolidList"/>
    <dgm:cxn modelId="{B28E1E40-B639-49D1-B68C-0A07EC85956A}" type="presParOf" srcId="{2C6D70BC-B3EA-4D88-872C-C94522D184DD}" destId="{663C6665-7F5C-4196-B29D-A80DF6EF2A3B}" srcOrd="1" destOrd="0" presId="urn:microsoft.com/office/officeart/2018/2/layout/IconVerticalSolidList"/>
    <dgm:cxn modelId="{094C38A5-2B6E-482E-B9B5-B07FDC3591E9}" type="presParOf" srcId="{2C6D70BC-B3EA-4D88-872C-C94522D184DD}" destId="{662924B8-D2FF-42F2-9C43-63002F8440F5}" srcOrd="2" destOrd="0" presId="urn:microsoft.com/office/officeart/2018/2/layout/IconVerticalSolidList"/>
    <dgm:cxn modelId="{2DB9F846-AB84-4E49-8D1F-5FE5FF0D3BB9}" type="presParOf" srcId="{2C6D70BC-B3EA-4D88-872C-C94522D184DD}" destId="{38AAA980-75B2-4BC4-B833-8E7F23BD3F7A}" srcOrd="3" destOrd="0" presId="urn:microsoft.com/office/officeart/2018/2/layout/IconVerticalSolidList"/>
    <dgm:cxn modelId="{3A0F2E07-51E1-428D-B68C-B4AF585EAAAA}" type="presParOf" srcId="{5D91591F-7F30-4B31-B57D-D766F7FA1F5C}" destId="{FBF45AFC-3BA6-430B-A949-17C3DE603F13}" srcOrd="3" destOrd="0" presId="urn:microsoft.com/office/officeart/2018/2/layout/IconVerticalSolidList"/>
    <dgm:cxn modelId="{12878B91-4672-416C-A74C-286FB7C3E525}" type="presParOf" srcId="{5D91591F-7F30-4B31-B57D-D766F7FA1F5C}" destId="{E001F186-230D-4BE5-B0D2-DC7D5BBC6695}" srcOrd="4" destOrd="0" presId="urn:microsoft.com/office/officeart/2018/2/layout/IconVerticalSolidList"/>
    <dgm:cxn modelId="{9B2645FB-3376-4778-9978-C5C8921F270F}" type="presParOf" srcId="{E001F186-230D-4BE5-B0D2-DC7D5BBC6695}" destId="{97202050-D9A0-493E-87C5-332B12C33E45}" srcOrd="0" destOrd="0" presId="urn:microsoft.com/office/officeart/2018/2/layout/IconVerticalSolidList"/>
    <dgm:cxn modelId="{0FDD6A23-B174-4980-BAA6-2D494A0EF4CD}" type="presParOf" srcId="{E001F186-230D-4BE5-B0D2-DC7D5BBC6695}" destId="{C9E64724-8438-4CC1-B477-77B081590B9E}" srcOrd="1" destOrd="0" presId="urn:microsoft.com/office/officeart/2018/2/layout/IconVerticalSolidList"/>
    <dgm:cxn modelId="{32D147F4-D228-40D2-A73B-149D7B0C3297}" type="presParOf" srcId="{E001F186-230D-4BE5-B0D2-DC7D5BBC6695}" destId="{19A87ACB-41F1-4659-B1F5-636A36AB5A55}" srcOrd="2" destOrd="0" presId="urn:microsoft.com/office/officeart/2018/2/layout/IconVerticalSolidList"/>
    <dgm:cxn modelId="{2C86475C-9944-4511-951D-05A84A44B11F}" type="presParOf" srcId="{E001F186-230D-4BE5-B0D2-DC7D5BBC6695}" destId="{4F4D90AA-5F8D-475B-8AA1-18DE9018D7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06217-9439-4405-84D8-113AE3068EB0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5F3A4-5C15-44C8-9A5F-0BE00095BB70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A2C26-5655-42A9-994C-9EA311FC732A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ML Library: Sklearn</a:t>
          </a:r>
        </a:p>
      </dsp:txBody>
      <dsp:txXfrm>
        <a:off x="1249101" y="462"/>
        <a:ext cx="8809298" cy="1081473"/>
      </dsp:txXfrm>
    </dsp:sp>
    <dsp:sp modelId="{A2B75232-4317-4EFD-AD31-97BE743E6324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6665-7F5C-4196-B29D-A80DF6EF2A3B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AA980-75B2-4BC4-B833-8E7F23BD3F7A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 Pandas and Python MatPlotlib</a:t>
          </a:r>
        </a:p>
      </dsp:txBody>
      <dsp:txXfrm>
        <a:off x="1249101" y="1352303"/>
        <a:ext cx="8809298" cy="1081473"/>
      </dsp:txXfrm>
    </dsp:sp>
    <dsp:sp modelId="{97202050-D9A0-493E-87C5-332B12C33E45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64724-8438-4CC1-B477-77B081590B9E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D90AA-5F8D-475B-8AA1-18DE9018D754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Issue: ~26% of Telco customers churn. What categorical Data can we look at based on the data set?</a:t>
          </a:r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5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9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0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BD09050F-A2CB-4BF9-836E-2164D702B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8" r="14688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9966F-A55D-458E-AC89-7D2C87D86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Telco Customer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452DE-D2FE-4718-B85A-1E23199BF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Lisette CRUZ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9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281D-0D3F-4A35-A79B-AC762E9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452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Multiple Lines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BA77E3D-9C0F-4A4C-9D01-F3DA25EB35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47" y="2243619"/>
            <a:ext cx="5335905" cy="369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3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C69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88B6D-FB04-430C-9494-1C01A94E2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Additional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E482D-D7DA-42D1-8CB7-DFB40A894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621" y="3824516"/>
            <a:ext cx="3782494" cy="2519906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Customer with the first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four features are more unlikely to churn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>
            <a:extLst>
              <a:ext uri="{FF2B5EF4-FFF2-40B4-BE49-F238E27FC236}">
                <a16:creationId xmlns:a16="http://schemas.microsoft.com/office/drawing/2014/main" id="{F34ACD56-3C17-4A6D-8937-AF5B5300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0963" y="1954218"/>
            <a:ext cx="6487039" cy="310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26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3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F6C9F-7FA2-4D2A-BC32-0AD29036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Random Forest Classifier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8170F-BF8E-457B-BF2F-ADD59E5DB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258" y="-182876"/>
            <a:ext cx="6652622" cy="58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6" name="Straight Connector 13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C670D6F-AAFE-4A7B-BCF1-1B52A252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Most impactful features for churn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Tenure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OnlineSecurity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Contract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Payment Method</a:t>
            </a:r>
          </a:p>
        </p:txBody>
      </p:sp>
      <p:sp>
        <p:nvSpPr>
          <p:cNvPr id="1037" name="Rectangle 140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64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F6405-975C-4759-9D2E-B14CB7FC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Descriptive Analysis of Customers that Churn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6723B-BBA4-4742-80FE-CFC649F90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98556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4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FD17-D606-4C0C-9868-4CDCEDF9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Percentages of Customer who have/have not churned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C43226-9AAE-43F8-9DC1-66CEBE38B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2108200"/>
            <a:ext cx="6573520" cy="4160520"/>
          </a:xfrm>
        </p:spPr>
      </p:pic>
    </p:spTree>
    <p:extLst>
      <p:ext uri="{BB962C8B-B14F-4D97-AF65-F5344CB8AC3E}">
        <p14:creationId xmlns:p14="http://schemas.microsoft.com/office/powerpoint/2010/main" val="428674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8C54-56CD-4579-9560-0BB42EE7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Binary Classification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A211-9BDF-4E20-9E19-B3A6149F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Step: Categorize the data into numerical vs non numerical data for smoother transition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Gender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Does the customer have a partner and or dependents?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Contract Type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Payment Method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Tenure (Numerical)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Monthly Charges(Numerical)</a:t>
            </a:r>
          </a:p>
        </p:txBody>
      </p:sp>
    </p:spTree>
    <p:extLst>
      <p:ext uri="{BB962C8B-B14F-4D97-AF65-F5344CB8AC3E}">
        <p14:creationId xmlns:p14="http://schemas.microsoft.com/office/powerpoint/2010/main" val="183178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9BCF5-EB1A-4BB0-9CEE-C8BCBAC2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Is Gender Indicative of churn?</a:t>
            </a:r>
          </a:p>
        </p:txBody>
      </p:sp>
      <p:pic>
        <p:nvPicPr>
          <p:cNvPr id="2050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365824-5F0C-48CF-8677-AA1777A9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78" y="645106"/>
            <a:ext cx="4959575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Content Placeholder 2053">
            <a:extLst>
              <a:ext uri="{FF2B5EF4-FFF2-40B4-BE49-F238E27FC236}">
                <a16:creationId xmlns:a16="http://schemas.microsoft.com/office/drawing/2014/main" id="{DB8D1EE9-1DC1-4BD6-B605-082FBE73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Gender does not appear to be indicative of churn according to the data. Males churn slightly higher but only by a percentage.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48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F92415-8E59-4D56-A7D6-651DA58CAE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82986"/>
            <a:ext cx="10905066" cy="41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C69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80AAA-E256-4675-A9E2-B3C5D2E8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Payment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9974D-BEC9-48BB-B5C0-45DFB0CC7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CUSTOMERS SET UP ON AUTO PAY WERE LESS LIKELY TO CHURN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D0C361-1E65-402E-9304-A6D2212D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599" y="640080"/>
            <a:ext cx="5273041" cy="59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6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74" name="Rectangle 74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D82D8-01EE-44A6-8122-808A080E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9930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Contract Type</a:t>
            </a:r>
          </a:p>
        </p:txBody>
      </p:sp>
      <p:cxnSp>
        <p:nvCxnSpPr>
          <p:cNvPr id="7175" name="Straight Connector 76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5A42-34F1-4D01-A356-6C8405CC4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257" y="2407436"/>
            <a:ext cx="4234543" cy="3461658"/>
          </a:xfr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expected, customers without contractual obligations were more likely to churn which could be due to early termination fees.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80BB1D-E200-4200-9651-55167C1075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7" r="-3" b="-3"/>
          <a:stretch/>
        </p:blipFill>
        <p:spPr bwMode="auto">
          <a:xfrm>
            <a:off x="5998885" y="721250"/>
            <a:ext cx="5290646" cy="261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2C5A310-3CFD-49BF-936F-2A29AA66A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r="3979" b="1"/>
          <a:stretch/>
        </p:blipFill>
        <p:spPr bwMode="auto">
          <a:xfrm>
            <a:off x="6023609" y="3429000"/>
            <a:ext cx="5660391" cy="287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6" name="Rectangle 7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793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300A9-F949-44FA-9642-CC46816A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807823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KDE 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Content Placeholder 6151">
            <a:extLst>
              <a:ext uri="{FF2B5EF4-FFF2-40B4-BE49-F238E27FC236}">
                <a16:creationId xmlns:a16="http://schemas.microsoft.com/office/drawing/2014/main" id="{9C2D4B29-0086-407D-90E3-8E5AF89DC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807823" cy="34616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these graphs, the shape of the distribution is being plotted.</a:t>
            </a:r>
          </a:p>
          <a:p>
            <a:endParaRPr lang="en-US" dirty="0"/>
          </a:p>
          <a:p>
            <a:r>
              <a:rPr lang="en-US" dirty="0"/>
              <a:t>For monthly charges, we can see that, the higher the charges, the higher probability of churn</a:t>
            </a:r>
          </a:p>
          <a:p>
            <a:endParaRPr lang="en-US" dirty="0"/>
          </a:p>
          <a:p>
            <a:r>
              <a:rPr lang="en-US" dirty="0"/>
              <a:t>For tenure, shorter tenure typically translates to higher churn rates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958EB65-942A-4C71-8304-8CDCC09E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0718" y="232362"/>
            <a:ext cx="7006321" cy="286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69976F9-B6E1-40C6-8EEC-B0DC0226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0718" y="3331162"/>
            <a:ext cx="7006321" cy="27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0180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Arial Nova Light</vt:lpstr>
      <vt:lpstr>Calibri</vt:lpstr>
      <vt:lpstr>Wingdings</vt:lpstr>
      <vt:lpstr>RetrospectVTI</vt:lpstr>
      <vt:lpstr>Telco Customer Churn</vt:lpstr>
      <vt:lpstr>Descriptive Analysis of Customers that Churn</vt:lpstr>
      <vt:lpstr>Percentages of Customer who have/have not churned</vt:lpstr>
      <vt:lpstr>Binary Classification Issue</vt:lpstr>
      <vt:lpstr>Is Gender Indicative of churn?</vt:lpstr>
      <vt:lpstr>PowerPoint Presentation</vt:lpstr>
      <vt:lpstr>Payment Method</vt:lpstr>
      <vt:lpstr>Contract Type</vt:lpstr>
      <vt:lpstr>KDE </vt:lpstr>
      <vt:lpstr>Multiple Lines </vt:lpstr>
      <vt:lpstr>Additional Features</vt:lpstr>
      <vt:lpstr>Random Forest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lisette cruz</dc:creator>
  <cp:lastModifiedBy>lisette cruz</cp:lastModifiedBy>
  <cp:revision>1</cp:revision>
  <dcterms:created xsi:type="dcterms:W3CDTF">2020-02-15T14:56:16Z</dcterms:created>
  <dcterms:modified xsi:type="dcterms:W3CDTF">2020-02-15T14:59:17Z</dcterms:modified>
</cp:coreProperties>
</file>