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0"/>
  </p:notesMasterIdLst>
  <p:sldIdLst>
    <p:sldId id="256" r:id="rId2"/>
    <p:sldId id="276" r:id="rId3"/>
    <p:sldId id="269" r:id="rId4"/>
    <p:sldId id="271" r:id="rId5"/>
    <p:sldId id="272" r:id="rId6"/>
    <p:sldId id="264" r:id="rId7"/>
    <p:sldId id="278" r:id="rId8"/>
    <p:sldId id="279" r:id="rId9"/>
    <p:sldId id="280" r:id="rId10"/>
    <p:sldId id="281" r:id="rId11"/>
    <p:sldId id="282" r:id="rId12"/>
    <p:sldId id="284" r:id="rId13"/>
    <p:sldId id="288" r:id="rId14"/>
    <p:sldId id="285" r:id="rId15"/>
    <p:sldId id="286" r:id="rId16"/>
    <p:sldId id="292" r:id="rId17"/>
    <p:sldId id="290" r:id="rId18"/>
    <p:sldId id="291" r:id="rId19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35" autoAdjust="0"/>
    <p:restoredTop sz="94660"/>
  </p:normalViewPr>
  <p:slideViewPr>
    <p:cSldViewPr>
      <p:cViewPr varScale="1">
        <p:scale>
          <a:sx n="69" d="100"/>
          <a:sy n="69" d="100"/>
        </p:scale>
        <p:origin x="-141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07AA4E-AC71-40B3-BE97-7E289F8AF986}" type="datetimeFigureOut">
              <a:rPr lang="es-ES" smtClean="0"/>
              <a:t>18/09/2014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2BEBCB-5694-4601-B8ED-CFD05B7FC37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899967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BEBCB-5694-4601-B8ED-CFD05B7FC37F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98516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1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A59B8-6F15-4669-9500-7789CFC75143}" type="datetimeFigureOut">
              <a:rPr lang="es-ES" smtClean="0"/>
              <a:t>18/09/2014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6172A-C1D3-4AF7-9C99-C998149147CB}" type="slidenum">
              <a:rPr lang="es-ES" smtClean="0"/>
              <a:t>‹Nº›</a:t>
            </a:fld>
            <a:endParaRPr lang="es-E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1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A59B8-6F15-4669-9500-7789CFC75143}" type="datetimeFigureOut">
              <a:rPr lang="es-ES" smtClean="0"/>
              <a:t>18/09/2014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6172A-C1D3-4AF7-9C99-C998149147CB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A59B8-6F15-4669-9500-7789CFC75143}" type="datetimeFigureOut">
              <a:rPr lang="es-ES" smtClean="0"/>
              <a:t>18/09/2014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6172A-C1D3-4AF7-9C99-C998149147CB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A59B8-6F15-4669-9500-7789CFC75143}" type="datetimeFigureOut">
              <a:rPr lang="es-ES" smtClean="0"/>
              <a:t>18/09/2014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6172A-C1D3-4AF7-9C99-C998149147CB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1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5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A59B8-6F15-4669-9500-7789CFC75143}" type="datetimeFigureOut">
              <a:rPr lang="es-ES" smtClean="0"/>
              <a:t>18/09/2014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6172A-C1D3-4AF7-9C99-C998149147CB}" type="slidenum">
              <a:rPr lang="es-ES" smtClean="0"/>
              <a:t>‹Nº›</a:t>
            </a:fld>
            <a:endParaRPr lang="es-E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3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A59B8-6F15-4669-9500-7789CFC75143}" type="datetimeFigureOut">
              <a:rPr lang="es-ES" smtClean="0"/>
              <a:t>18/09/2014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6172A-C1D3-4AF7-9C99-C998149147CB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3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3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A59B8-6F15-4669-9500-7789CFC75143}" type="datetimeFigureOut">
              <a:rPr lang="es-ES" smtClean="0"/>
              <a:t>18/09/2014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6172A-C1D3-4AF7-9C99-C998149147CB}" type="slidenum">
              <a:rPr lang="es-ES" smtClean="0"/>
              <a:t>‹Nº›</a:t>
            </a:fld>
            <a:endParaRPr lang="es-E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A59B8-6F15-4669-9500-7789CFC75143}" type="datetimeFigureOut">
              <a:rPr lang="es-ES" smtClean="0"/>
              <a:t>18/09/2014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6172A-C1D3-4AF7-9C99-C998149147CB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A59B8-6F15-4669-9500-7789CFC75143}" type="datetimeFigureOut">
              <a:rPr lang="es-ES" smtClean="0"/>
              <a:t>18/09/2014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6172A-C1D3-4AF7-9C99-C998149147CB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4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A59B8-6F15-4669-9500-7789CFC75143}" type="datetimeFigureOut">
              <a:rPr lang="es-ES" smtClean="0"/>
              <a:t>18/09/2014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6172A-C1D3-4AF7-9C99-C998149147CB}" type="slidenum">
              <a:rPr lang="es-ES" smtClean="0"/>
              <a:t>‹Nº›</a:t>
            </a:fld>
            <a:endParaRPr lang="es-E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A59B8-6F15-4669-9500-7789CFC75143}" type="datetimeFigureOut">
              <a:rPr lang="es-ES" smtClean="0"/>
              <a:t>18/09/2014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6172A-C1D3-4AF7-9C99-C998149147CB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7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D33A59B8-6F15-4669-9500-7789CFC75143}" type="datetimeFigureOut">
              <a:rPr lang="es-ES" smtClean="0"/>
              <a:t>18/09/2014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C046172A-C1D3-4AF7-9C99-C998149147CB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55576" y="1196753"/>
            <a:ext cx="7772400" cy="1470025"/>
          </a:xfrm>
        </p:spPr>
        <p:txBody>
          <a:bodyPr>
            <a:noAutofit/>
          </a:bodyPr>
          <a:lstStyle/>
          <a:p>
            <a:r>
              <a:rPr lang="es-ES" sz="4000" dirty="0" smtClean="0"/>
              <a:t>Computing </a:t>
            </a:r>
            <a:r>
              <a:rPr lang="es-ES" sz="4000" dirty="0" err="1" smtClean="0"/>
              <a:t>smooth</a:t>
            </a:r>
            <a:r>
              <a:rPr lang="es-ES" sz="4000" dirty="0" smtClean="0"/>
              <a:t> </a:t>
            </a:r>
            <a:r>
              <a:rPr lang="es-ES" sz="4000" dirty="0" err="1" smtClean="0"/>
              <a:t>surface</a:t>
            </a:r>
            <a:r>
              <a:rPr lang="es-ES" sz="4000" dirty="0" smtClean="0"/>
              <a:t> </a:t>
            </a:r>
            <a:r>
              <a:rPr lang="es-ES" sz="4000" dirty="0" err="1" smtClean="0"/>
              <a:t>contours</a:t>
            </a:r>
            <a:r>
              <a:rPr lang="es-ES" sz="4000" dirty="0" smtClean="0"/>
              <a:t> </a:t>
            </a:r>
            <a:r>
              <a:rPr lang="es-ES" sz="4000" dirty="0" err="1" smtClean="0"/>
              <a:t>with</a:t>
            </a:r>
            <a:r>
              <a:rPr lang="es-ES" sz="4000" dirty="0" smtClean="0"/>
              <a:t> </a:t>
            </a:r>
            <a:r>
              <a:rPr lang="es-ES" sz="4000" dirty="0" err="1" smtClean="0"/>
              <a:t>accurate</a:t>
            </a:r>
            <a:r>
              <a:rPr lang="es-ES" sz="4000" dirty="0" smtClean="0"/>
              <a:t> </a:t>
            </a:r>
            <a:r>
              <a:rPr lang="es-ES" sz="4000" dirty="0" err="1" smtClean="0"/>
              <a:t>topology</a:t>
            </a:r>
            <a:endParaRPr lang="es-ES" sz="4000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899592" y="4293096"/>
            <a:ext cx="6400800" cy="1752600"/>
          </a:xfrm>
        </p:spPr>
        <p:txBody>
          <a:bodyPr>
            <a:normAutofit/>
          </a:bodyPr>
          <a:lstStyle/>
          <a:p>
            <a:r>
              <a:rPr lang="es-ES" sz="2400" dirty="0" smtClean="0">
                <a:solidFill>
                  <a:schemeClr val="tx1"/>
                </a:solidFill>
              </a:rPr>
              <a:t>Pierre </a:t>
            </a:r>
            <a:r>
              <a:rPr lang="es-ES" sz="2400" dirty="0" err="1" smtClean="0">
                <a:solidFill>
                  <a:schemeClr val="tx1"/>
                </a:solidFill>
              </a:rPr>
              <a:t>Bénard</a:t>
            </a:r>
            <a:endParaRPr lang="es-ES" sz="2400" dirty="0" smtClean="0">
              <a:solidFill>
                <a:schemeClr val="tx1"/>
              </a:solidFill>
            </a:endParaRPr>
          </a:p>
          <a:p>
            <a:r>
              <a:rPr lang="es-ES" sz="2400" dirty="0" err="1" smtClean="0">
                <a:solidFill>
                  <a:schemeClr val="tx1"/>
                </a:solidFill>
              </a:rPr>
              <a:t>Aaron</a:t>
            </a:r>
            <a:r>
              <a:rPr lang="es-ES" sz="2400" dirty="0" smtClean="0">
                <a:solidFill>
                  <a:schemeClr val="tx1"/>
                </a:solidFill>
              </a:rPr>
              <a:t> </a:t>
            </a:r>
            <a:r>
              <a:rPr lang="es-ES" sz="2400" dirty="0" err="1" smtClean="0">
                <a:solidFill>
                  <a:schemeClr val="tx1"/>
                </a:solidFill>
              </a:rPr>
              <a:t>Hertzmann</a:t>
            </a:r>
            <a:endParaRPr lang="es-ES" sz="2400" dirty="0" smtClean="0">
              <a:solidFill>
                <a:schemeClr val="tx1"/>
              </a:solidFill>
            </a:endParaRPr>
          </a:p>
          <a:p>
            <a:r>
              <a:rPr lang="es-ES" sz="2400" dirty="0" smtClean="0">
                <a:solidFill>
                  <a:schemeClr val="tx1"/>
                </a:solidFill>
              </a:rPr>
              <a:t>Michael </a:t>
            </a:r>
            <a:r>
              <a:rPr lang="es-ES" sz="2400" dirty="0" err="1" smtClean="0">
                <a:solidFill>
                  <a:schemeClr val="tx1"/>
                </a:solidFill>
              </a:rPr>
              <a:t>Kass</a:t>
            </a:r>
            <a:endParaRPr lang="es-ES" sz="2400" dirty="0" smtClean="0">
              <a:solidFill>
                <a:schemeClr val="tx1"/>
              </a:solidFill>
            </a:endParaRPr>
          </a:p>
          <a:p>
            <a:pPr algn="l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5157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42"/>
    </mc:Choice>
    <mc:Fallback xmlns="">
      <p:transition spd="slow" advTm="4542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33049" y="548680"/>
            <a:ext cx="8229600" cy="990600"/>
          </a:xfrm>
        </p:spPr>
        <p:txBody>
          <a:bodyPr/>
          <a:lstStyle/>
          <a:p>
            <a:r>
              <a:rPr lang="es-ES" dirty="0" err="1" smtClean="0"/>
              <a:t>Contour</a:t>
            </a:r>
            <a:r>
              <a:rPr lang="es-ES" dirty="0" smtClean="0"/>
              <a:t> </a:t>
            </a:r>
            <a:r>
              <a:rPr lang="es-ES" dirty="0" err="1" smtClean="0"/>
              <a:t>insertion</a:t>
            </a:r>
            <a:endParaRPr lang="es-E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700808"/>
            <a:ext cx="3936289" cy="4986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4706" y="2574745"/>
            <a:ext cx="4719294" cy="2448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82753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err="1" smtClean="0"/>
              <a:t>Contour</a:t>
            </a:r>
            <a:r>
              <a:rPr lang="es-ES" dirty="0" smtClean="0"/>
              <a:t> </a:t>
            </a:r>
            <a:r>
              <a:rPr lang="es-ES" dirty="0" err="1" smtClean="0"/>
              <a:t>insertion</a:t>
            </a:r>
            <a:r>
              <a:rPr lang="es-ES" dirty="0" smtClean="0"/>
              <a:t>:</a:t>
            </a:r>
            <a:br>
              <a:rPr lang="es-ES" dirty="0" smtClean="0"/>
            </a:br>
            <a:r>
              <a:rPr lang="es-ES" dirty="0" err="1" smtClean="0"/>
              <a:t>Cusp</a:t>
            </a:r>
            <a:r>
              <a:rPr lang="es-ES" dirty="0" smtClean="0"/>
              <a:t> </a:t>
            </a:r>
            <a:r>
              <a:rPr lang="es-ES" dirty="0" err="1" smtClean="0"/>
              <a:t>insertion</a:t>
            </a:r>
            <a:endParaRPr lang="es-E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609378"/>
            <a:ext cx="4044543" cy="5059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33734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err="1" smtClean="0"/>
              <a:t>Radialization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Radial </a:t>
            </a:r>
            <a:r>
              <a:rPr lang="es-ES" dirty="0" err="1" smtClean="0"/>
              <a:t>edge</a:t>
            </a:r>
            <a:r>
              <a:rPr lang="es-ES" dirty="0" smtClean="0"/>
              <a:t> </a:t>
            </a:r>
            <a:r>
              <a:rPr lang="es-ES" dirty="0" err="1" smtClean="0"/>
              <a:t>insertion</a:t>
            </a:r>
            <a:endParaRPr lang="es-E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609559"/>
            <a:ext cx="4032448" cy="5248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1772816"/>
            <a:ext cx="5076056" cy="2278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4233778"/>
            <a:ext cx="4968552" cy="2291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34124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Prevention</a:t>
            </a:r>
            <a:r>
              <a:rPr lang="es-ES" dirty="0" smtClean="0"/>
              <a:t> of </a:t>
            </a:r>
            <a:r>
              <a:rPr lang="es-ES" dirty="0" err="1" smtClean="0"/>
              <a:t>folds</a:t>
            </a:r>
            <a:endParaRPr lang="es-E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8293" y="2333625"/>
            <a:ext cx="6696075" cy="2190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41130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err="1"/>
              <a:t>Radialization</a:t>
            </a:r>
            <a:r>
              <a:rPr lang="es-ES" dirty="0"/>
              <a:t/>
            </a:r>
            <a:br>
              <a:rPr lang="es-ES" dirty="0"/>
            </a:br>
            <a:r>
              <a:rPr lang="es-ES" dirty="0" err="1" smtClean="0"/>
              <a:t>Edge</a:t>
            </a:r>
            <a:r>
              <a:rPr lang="es-ES" dirty="0" smtClean="0"/>
              <a:t> </a:t>
            </a:r>
            <a:r>
              <a:rPr lang="es-ES" dirty="0" err="1" smtClean="0"/>
              <a:t>flipping</a:t>
            </a:r>
            <a:endParaRPr lang="es-E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655587"/>
            <a:ext cx="4013523" cy="52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550" y="2592195"/>
            <a:ext cx="4984440" cy="1993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59434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err="1" smtClean="0"/>
              <a:t>Optimization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Radial </a:t>
            </a:r>
            <a:r>
              <a:rPr lang="es-ES" dirty="0" err="1" smtClean="0"/>
              <a:t>edge</a:t>
            </a:r>
            <a:r>
              <a:rPr lang="es-ES" dirty="0" smtClean="0"/>
              <a:t> </a:t>
            </a:r>
            <a:r>
              <a:rPr lang="es-ES" dirty="0" err="1" smtClean="0"/>
              <a:t>extension</a:t>
            </a:r>
            <a:endParaRPr lang="es-E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556792"/>
            <a:ext cx="3935197" cy="51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2708920"/>
            <a:ext cx="4680520" cy="17637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35322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Other</a:t>
            </a:r>
            <a:r>
              <a:rPr lang="es-ES" dirty="0"/>
              <a:t> local </a:t>
            </a:r>
            <a:r>
              <a:rPr lang="es-ES" dirty="0" err="1"/>
              <a:t>optimizations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28800"/>
            <a:ext cx="3682752" cy="3096344"/>
          </a:xfrm>
        </p:spPr>
        <p:txBody>
          <a:bodyPr>
            <a:normAutofit/>
          </a:bodyPr>
          <a:lstStyle/>
          <a:p>
            <a:endParaRPr lang="es-ES" dirty="0" smtClean="0"/>
          </a:p>
          <a:p>
            <a:r>
              <a:rPr lang="es-ES" dirty="0" err="1" smtClean="0"/>
              <a:t>Edge</a:t>
            </a:r>
            <a:r>
              <a:rPr lang="es-ES" dirty="0" smtClean="0"/>
              <a:t> </a:t>
            </a:r>
            <a:r>
              <a:rPr lang="es-ES" dirty="0" err="1" smtClean="0"/>
              <a:t>fippling</a:t>
            </a:r>
            <a:endParaRPr lang="es-ES" dirty="0" smtClean="0"/>
          </a:p>
          <a:p>
            <a:pPr marL="0" indent="0">
              <a:buNone/>
            </a:pPr>
            <a:endParaRPr lang="es-ES" dirty="0" smtClean="0"/>
          </a:p>
          <a:p>
            <a:r>
              <a:rPr lang="es-ES" dirty="0" err="1" smtClean="0"/>
              <a:t>Vertex</a:t>
            </a:r>
            <a:r>
              <a:rPr lang="es-ES" dirty="0" smtClean="0"/>
              <a:t> </a:t>
            </a:r>
            <a:r>
              <a:rPr lang="es-ES" dirty="0" err="1" smtClean="0"/>
              <a:t>wiggling</a:t>
            </a:r>
            <a:r>
              <a:rPr lang="es-ES" dirty="0" smtClean="0"/>
              <a:t> </a:t>
            </a:r>
          </a:p>
          <a:p>
            <a:pPr marL="0" indent="0">
              <a:buNone/>
            </a:pPr>
            <a:endParaRPr lang="es-ES" dirty="0" smtClean="0"/>
          </a:p>
          <a:p>
            <a:r>
              <a:rPr lang="es-ES" dirty="0" err="1" smtClean="0"/>
              <a:t>Vertex</a:t>
            </a:r>
            <a:r>
              <a:rPr lang="es-ES" dirty="0" smtClean="0"/>
              <a:t> </a:t>
            </a:r>
            <a:r>
              <a:rPr lang="es-ES" dirty="0" err="1" smtClean="0"/>
              <a:t>wiggling</a:t>
            </a:r>
            <a:r>
              <a:rPr lang="es-ES" dirty="0" smtClean="0"/>
              <a:t> in </a:t>
            </a:r>
            <a:r>
              <a:rPr lang="es-ES" dirty="0" err="1" smtClean="0"/>
              <a:t>the</a:t>
            </a:r>
            <a:endParaRPr lang="es-ES" dirty="0" smtClean="0"/>
          </a:p>
          <a:p>
            <a:pPr marL="0" indent="0">
              <a:buNone/>
            </a:pPr>
            <a:r>
              <a:rPr lang="es-ES" dirty="0" smtClean="0"/>
              <a:t> normal </a:t>
            </a:r>
            <a:r>
              <a:rPr lang="es-ES" dirty="0" err="1" smtClean="0"/>
              <a:t>direction</a:t>
            </a:r>
            <a:endParaRPr lang="es-E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278779"/>
            <a:ext cx="4267200" cy="504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34237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Resultados</a:t>
            </a:r>
            <a:endParaRPr lang="es-E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484784"/>
            <a:ext cx="6768752" cy="4469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55799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Resultados</a:t>
            </a:r>
            <a:endParaRPr lang="es-E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615689"/>
            <a:ext cx="6768752" cy="50701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67750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23528" y="404664"/>
            <a:ext cx="8229600" cy="990600"/>
          </a:xfrm>
        </p:spPr>
        <p:txBody>
          <a:bodyPr/>
          <a:lstStyle/>
          <a:p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method</a:t>
            </a:r>
            <a:endParaRPr lang="es-E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505267"/>
            <a:ext cx="5257800" cy="536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20347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97"/>
    </mc:Choice>
    <mc:Fallback xmlns="">
      <p:transition spd="slow" advTm="797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Theorem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536" y="1124744"/>
            <a:ext cx="8229600" cy="2016224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endParaRPr lang="es-ES" dirty="0" smtClean="0"/>
          </a:p>
          <a:p>
            <a:pPr marL="0" indent="0" algn="just">
              <a:buNone/>
            </a:pPr>
            <a:r>
              <a:rPr lang="es-ES" dirty="0" err="1" smtClean="0"/>
              <a:t>If</a:t>
            </a:r>
            <a:r>
              <a:rPr lang="es-ES" dirty="0" smtClean="0"/>
              <a:t> </a:t>
            </a:r>
            <a:r>
              <a:rPr lang="es-ES" dirty="0" err="1" smtClean="0"/>
              <a:t>each</a:t>
            </a:r>
            <a:r>
              <a:rPr lang="es-ES" dirty="0" smtClean="0"/>
              <a:t> </a:t>
            </a:r>
            <a:r>
              <a:rPr lang="es-ES" dirty="0" err="1" smtClean="0"/>
              <a:t>triangle</a:t>
            </a:r>
            <a:r>
              <a:rPr lang="es-ES" dirty="0" smtClean="0"/>
              <a:t> </a:t>
            </a:r>
            <a:r>
              <a:rPr lang="es-ES" dirty="0" err="1" smtClean="0"/>
              <a:t>is</a:t>
            </a:r>
            <a:r>
              <a:rPr lang="es-ES" dirty="0" smtClean="0"/>
              <a:t> </a:t>
            </a:r>
            <a:r>
              <a:rPr lang="es-ES" dirty="0" err="1" smtClean="0"/>
              <a:t>contour-consistent</a:t>
            </a:r>
            <a:r>
              <a:rPr lang="es-ES" dirty="0" smtClean="0"/>
              <a:t>, </a:t>
            </a:r>
            <a:r>
              <a:rPr lang="es-ES" dirty="0" err="1" smtClean="0"/>
              <a:t>within</a:t>
            </a:r>
            <a:r>
              <a:rPr lang="es-ES" dirty="0" smtClean="0"/>
              <a:t> </a:t>
            </a:r>
            <a:r>
              <a:rPr lang="es-ES" dirty="0" err="1" smtClean="0"/>
              <a:t>every</a:t>
            </a:r>
            <a:r>
              <a:rPr lang="es-ES" dirty="0" smtClean="0"/>
              <a:t> </a:t>
            </a:r>
            <a:r>
              <a:rPr lang="es-ES" dirty="0" err="1" smtClean="0"/>
              <a:t>edge</a:t>
            </a:r>
            <a:r>
              <a:rPr lang="es-ES" dirty="0" smtClean="0"/>
              <a:t> </a:t>
            </a:r>
            <a:r>
              <a:rPr lang="es-ES" dirty="0" err="1" smtClean="0"/>
              <a:t>that</a:t>
            </a:r>
            <a:r>
              <a:rPr lang="es-ES" dirty="0" smtClean="0"/>
              <a:t> </a:t>
            </a:r>
            <a:r>
              <a:rPr lang="es-ES" dirty="0" err="1" smtClean="0"/>
              <a:t>is</a:t>
            </a:r>
            <a:r>
              <a:rPr lang="es-ES" dirty="0" smtClean="0"/>
              <a:t> </a:t>
            </a:r>
            <a:r>
              <a:rPr lang="es-ES" dirty="0" err="1" smtClean="0"/>
              <a:t>incident</a:t>
            </a:r>
            <a:r>
              <a:rPr lang="es-ES" dirty="0" smtClean="0"/>
              <a:t> </a:t>
            </a:r>
            <a:r>
              <a:rPr lang="es-ES" dirty="0" err="1" smtClean="0"/>
              <a:t>on</a:t>
            </a:r>
            <a:r>
              <a:rPr lang="es-ES" dirty="0" smtClean="0"/>
              <a:t>  F </a:t>
            </a:r>
            <a:r>
              <a:rPr lang="es-ES" dirty="0" err="1" smtClean="0"/>
              <a:t>or</a:t>
            </a:r>
            <a:r>
              <a:rPr lang="es-ES" dirty="0" smtClean="0"/>
              <a:t> B </a:t>
            </a:r>
            <a:r>
              <a:rPr lang="es-ES" dirty="0" err="1" smtClean="0"/>
              <a:t>vertex</a:t>
            </a:r>
            <a:r>
              <a:rPr lang="es-ES" dirty="0" smtClean="0"/>
              <a:t>, </a:t>
            </a:r>
            <a:r>
              <a:rPr lang="es-ES" dirty="0" err="1" smtClean="0"/>
              <a:t>there</a:t>
            </a:r>
            <a:r>
              <a:rPr lang="es-ES" dirty="0" smtClean="0"/>
              <a:t> are </a:t>
            </a:r>
            <a:r>
              <a:rPr lang="es-ES" dirty="0" smtClean="0"/>
              <a:t>no </a:t>
            </a:r>
            <a:r>
              <a:rPr lang="es-ES" dirty="0" err="1" smtClean="0"/>
              <a:t>zero</a:t>
            </a:r>
            <a:r>
              <a:rPr lang="es-ES" dirty="0" smtClean="0"/>
              <a:t> </a:t>
            </a:r>
            <a:r>
              <a:rPr lang="es-ES" dirty="0" err="1" smtClean="0"/>
              <a:t>crossings</a:t>
            </a:r>
            <a:r>
              <a:rPr lang="es-ES" dirty="0" smtClean="0"/>
              <a:t> of g  </a:t>
            </a:r>
            <a:r>
              <a:rPr lang="es-ES" dirty="0" smtClean="0"/>
              <a:t>and no </a:t>
            </a:r>
            <a:r>
              <a:rPr lang="es-ES" dirty="0" err="1" smtClean="0"/>
              <a:t>edges</a:t>
            </a:r>
            <a:r>
              <a:rPr lang="es-ES" dirty="0" smtClean="0"/>
              <a:t> are </a:t>
            </a:r>
            <a:r>
              <a:rPr lang="es-ES" dirty="0" err="1" smtClean="0"/>
              <a:t>degenerate</a:t>
            </a:r>
            <a:r>
              <a:rPr lang="es-ES" dirty="0"/>
              <a:t> </a:t>
            </a:r>
            <a:r>
              <a:rPr lang="es-ES" dirty="0" err="1" smtClean="0"/>
              <a:t>then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orientations</a:t>
            </a:r>
            <a:r>
              <a:rPr lang="es-ES" dirty="0" smtClean="0"/>
              <a:t> of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mesh</a:t>
            </a:r>
            <a:r>
              <a:rPr lang="es-ES" dirty="0" smtClean="0"/>
              <a:t> faces </a:t>
            </a:r>
            <a:r>
              <a:rPr lang="es-ES" dirty="0" err="1" smtClean="0"/>
              <a:t>form</a:t>
            </a:r>
            <a:r>
              <a:rPr lang="es-ES" dirty="0" smtClean="0"/>
              <a:t> a </a:t>
            </a:r>
            <a:r>
              <a:rPr lang="es-ES" dirty="0" err="1" smtClean="0"/>
              <a:t>partition</a:t>
            </a:r>
            <a:r>
              <a:rPr lang="es-ES" dirty="0" smtClean="0"/>
              <a:t> of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surface</a:t>
            </a:r>
            <a:r>
              <a:rPr lang="es-ES" dirty="0" smtClean="0"/>
              <a:t> </a:t>
            </a:r>
            <a:r>
              <a:rPr lang="es-ES" dirty="0" err="1" smtClean="0"/>
              <a:t>into</a:t>
            </a:r>
            <a:r>
              <a:rPr lang="es-ES" dirty="0" smtClean="0"/>
              <a:t> </a:t>
            </a:r>
            <a:r>
              <a:rPr lang="es-ES" dirty="0" err="1" smtClean="0"/>
              <a:t>front-facing</a:t>
            </a:r>
            <a:r>
              <a:rPr lang="es-ES" dirty="0" smtClean="0"/>
              <a:t> and back-</a:t>
            </a:r>
            <a:r>
              <a:rPr lang="es-ES" dirty="0" err="1" smtClean="0"/>
              <a:t>facing</a:t>
            </a:r>
            <a:r>
              <a:rPr lang="es-ES" dirty="0" smtClean="0"/>
              <a:t> </a:t>
            </a:r>
            <a:r>
              <a:rPr lang="es-ES" dirty="0" err="1" smtClean="0"/>
              <a:t>regions</a:t>
            </a:r>
            <a:r>
              <a:rPr lang="es-ES" dirty="0" smtClean="0"/>
              <a:t> </a:t>
            </a:r>
            <a:r>
              <a:rPr lang="es-ES" dirty="0" err="1" smtClean="0"/>
              <a:t>that</a:t>
            </a:r>
            <a:r>
              <a:rPr lang="es-ES" dirty="0" smtClean="0"/>
              <a:t> </a:t>
            </a:r>
            <a:r>
              <a:rPr lang="es-ES" dirty="0" err="1" smtClean="0"/>
              <a:t>is</a:t>
            </a:r>
            <a:r>
              <a:rPr lang="es-ES" dirty="0" smtClean="0"/>
              <a:t>  </a:t>
            </a:r>
            <a:r>
              <a:rPr lang="es-ES" dirty="0" err="1" smtClean="0"/>
              <a:t>isotopic</a:t>
            </a:r>
            <a:r>
              <a:rPr lang="es-ES" dirty="0" smtClean="0"/>
              <a:t> </a:t>
            </a:r>
            <a:r>
              <a:rPr lang="es-ES" dirty="0" err="1" smtClean="0"/>
              <a:t>to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orientation</a:t>
            </a:r>
            <a:r>
              <a:rPr lang="es-ES" dirty="0" smtClean="0"/>
              <a:t> S.</a:t>
            </a:r>
            <a:endParaRPr lang="es-E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169" y="3717033"/>
            <a:ext cx="8715375" cy="279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55065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3"/>
    </mc:Choice>
    <mc:Fallback xmlns="">
      <p:transition spd="slow" advTm="303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23528" y="332656"/>
            <a:ext cx="8229600" cy="864096"/>
          </a:xfrm>
        </p:spPr>
        <p:txBody>
          <a:bodyPr>
            <a:normAutofit/>
          </a:bodyPr>
          <a:lstStyle/>
          <a:p>
            <a:r>
              <a:rPr lang="es-ES" dirty="0" smtClean="0"/>
              <a:t>Radial </a:t>
            </a:r>
            <a:r>
              <a:rPr lang="es-ES" dirty="0" err="1" smtClean="0"/>
              <a:t>triangles</a:t>
            </a:r>
            <a:endParaRPr lang="es-E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324873"/>
            <a:ext cx="5328592" cy="45331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2 CuadroTexto"/>
          <p:cNvSpPr txBox="1"/>
          <p:nvPr/>
        </p:nvSpPr>
        <p:spPr>
          <a:xfrm>
            <a:off x="467544" y="1354155"/>
            <a:ext cx="75608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/>
              <a:t>A radial </a:t>
            </a:r>
            <a:r>
              <a:rPr lang="es-ES" sz="2400" dirty="0" err="1" smtClean="0"/>
              <a:t>triangle</a:t>
            </a:r>
            <a:r>
              <a:rPr lang="es-ES" sz="2400" dirty="0" smtClean="0"/>
              <a:t> </a:t>
            </a:r>
            <a:r>
              <a:rPr lang="es-ES" sz="2400" dirty="0" err="1" smtClean="0"/>
              <a:t>is</a:t>
            </a:r>
            <a:r>
              <a:rPr lang="es-ES" sz="2400" dirty="0" smtClean="0"/>
              <a:t> a </a:t>
            </a:r>
            <a:r>
              <a:rPr lang="es-ES" sz="2400" dirty="0" err="1" smtClean="0"/>
              <a:t>triangle</a:t>
            </a:r>
            <a:r>
              <a:rPr lang="es-ES" sz="2400" dirty="0" smtClean="0"/>
              <a:t> </a:t>
            </a:r>
            <a:r>
              <a:rPr lang="es-ES" sz="2400" dirty="0" err="1" smtClean="0"/>
              <a:t>with</a:t>
            </a:r>
            <a:r>
              <a:rPr lang="es-ES" sz="2400" dirty="0" smtClean="0"/>
              <a:t> </a:t>
            </a:r>
            <a:r>
              <a:rPr lang="es-ES" sz="2400" dirty="0" err="1" smtClean="0"/>
              <a:t>one</a:t>
            </a:r>
            <a:r>
              <a:rPr lang="es-ES" sz="2400" dirty="0" smtClean="0"/>
              <a:t> </a:t>
            </a:r>
            <a:r>
              <a:rPr lang="es-ES" sz="2400" dirty="0" err="1" smtClean="0"/>
              <a:t>vertex</a:t>
            </a:r>
            <a:r>
              <a:rPr lang="es-ES" sz="2400" dirty="0" smtClean="0"/>
              <a:t> p </a:t>
            </a:r>
            <a:r>
              <a:rPr lang="es-ES" sz="2400" dirty="0" err="1" smtClean="0"/>
              <a:t>on</a:t>
            </a:r>
            <a:r>
              <a:rPr lang="es-ES" sz="2400" dirty="0" smtClean="0"/>
              <a:t> </a:t>
            </a:r>
            <a:r>
              <a:rPr lang="es-ES" sz="2400" dirty="0" err="1" smtClean="0"/>
              <a:t>the</a:t>
            </a:r>
            <a:r>
              <a:rPr lang="es-ES" sz="2400" dirty="0" smtClean="0"/>
              <a:t> </a:t>
            </a:r>
            <a:r>
              <a:rPr lang="es-ES" sz="2400" dirty="0" err="1" smtClean="0"/>
              <a:t>contour</a:t>
            </a:r>
            <a:r>
              <a:rPr lang="es-ES" sz="2400" dirty="0" smtClean="0"/>
              <a:t>, and </a:t>
            </a:r>
            <a:r>
              <a:rPr lang="es-ES" sz="2400" dirty="0" err="1" smtClean="0"/>
              <a:t>another</a:t>
            </a:r>
            <a:r>
              <a:rPr lang="es-ES" sz="2400" dirty="0" smtClean="0"/>
              <a:t> </a:t>
            </a:r>
            <a:r>
              <a:rPr lang="es-ES" sz="2400" dirty="0" err="1" smtClean="0"/>
              <a:t>vertex</a:t>
            </a:r>
            <a:r>
              <a:rPr lang="es-ES" sz="2400" dirty="0" smtClean="0"/>
              <a:t> r </a:t>
            </a:r>
            <a:r>
              <a:rPr lang="es-ES" sz="2400" dirty="0" err="1" smtClean="0"/>
              <a:t>on</a:t>
            </a:r>
            <a:r>
              <a:rPr lang="es-ES" sz="2400" dirty="0" smtClean="0"/>
              <a:t> </a:t>
            </a:r>
            <a:r>
              <a:rPr lang="es-ES" sz="2400" dirty="0" err="1" smtClean="0"/>
              <a:t>the</a:t>
            </a:r>
            <a:r>
              <a:rPr lang="es-ES" sz="2400" dirty="0" smtClean="0"/>
              <a:t> radial </a:t>
            </a:r>
            <a:r>
              <a:rPr lang="es-ES" sz="2400" dirty="0" err="1" smtClean="0"/>
              <a:t>plane</a:t>
            </a:r>
            <a:r>
              <a:rPr lang="es-ES" sz="2400" dirty="0" smtClean="0"/>
              <a:t> of p.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2640805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6"/>
    </mc:Choice>
    <mc:Fallback xmlns="">
      <p:transition spd="slow" advTm="276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692696"/>
            <a:ext cx="7444304" cy="5544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00861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7"/>
    </mc:Choice>
    <mc:Fallback xmlns="">
      <p:transition spd="slow" advTm="257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Orientation</a:t>
            </a:r>
            <a:endParaRPr lang="es-E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509714"/>
            <a:ext cx="8840408" cy="40075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85195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0"/>
    </mc:Choice>
    <mc:Fallback xmlns="">
      <p:transition spd="slow" advTm="40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Initialization</a:t>
            </a:r>
            <a:endParaRPr lang="es-E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556791"/>
            <a:ext cx="3962400" cy="473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1643701"/>
            <a:ext cx="3629025" cy="470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18518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Initialization</a:t>
            </a:r>
            <a:endParaRPr lang="es-E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340768"/>
            <a:ext cx="3744416" cy="5029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5062" y="2009765"/>
            <a:ext cx="5282403" cy="3219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59722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err="1" smtClean="0"/>
              <a:t>Contour</a:t>
            </a:r>
            <a:r>
              <a:rPr lang="es-ES" dirty="0" smtClean="0"/>
              <a:t> </a:t>
            </a:r>
            <a:r>
              <a:rPr lang="es-ES" dirty="0" err="1" smtClean="0"/>
              <a:t>insertion</a:t>
            </a:r>
            <a:r>
              <a:rPr lang="es-ES" dirty="0" smtClean="0"/>
              <a:t>:</a:t>
            </a:r>
            <a:br>
              <a:rPr lang="es-ES" dirty="0" smtClean="0"/>
            </a:br>
            <a:r>
              <a:rPr lang="es-ES" dirty="0" err="1" smtClean="0"/>
              <a:t>Cusp</a:t>
            </a:r>
            <a:r>
              <a:rPr lang="es-ES" dirty="0" smtClean="0"/>
              <a:t> </a:t>
            </a:r>
            <a:r>
              <a:rPr lang="es-ES" dirty="0" err="1" smtClean="0"/>
              <a:t>detection</a:t>
            </a:r>
            <a:endParaRPr lang="es-E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516685"/>
            <a:ext cx="4581108" cy="49552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1007" y="1628800"/>
            <a:ext cx="4612993" cy="2170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1007" y="4077072"/>
            <a:ext cx="4498140" cy="22359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65641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dad">
  <a:themeElements>
    <a:clrScheme name="Claridad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Clásico de Office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da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3478</TotalTime>
  <Words>133</Words>
  <Application>Microsoft Office PowerPoint</Application>
  <PresentationFormat>Presentación en pantalla (4:3)</PresentationFormat>
  <Paragraphs>31</Paragraphs>
  <Slides>18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19" baseType="lpstr">
      <vt:lpstr>Claridad</vt:lpstr>
      <vt:lpstr>Computing smooth surface contours with accurate topology</vt:lpstr>
      <vt:lpstr>The method</vt:lpstr>
      <vt:lpstr>Theorem</vt:lpstr>
      <vt:lpstr>Radial triangles</vt:lpstr>
      <vt:lpstr>Presentación de PowerPoint</vt:lpstr>
      <vt:lpstr>Orientation</vt:lpstr>
      <vt:lpstr>Initialization</vt:lpstr>
      <vt:lpstr>Initialization</vt:lpstr>
      <vt:lpstr>Contour insertion: Cusp detection</vt:lpstr>
      <vt:lpstr>Contour insertion</vt:lpstr>
      <vt:lpstr>Contour insertion: Cusp insertion</vt:lpstr>
      <vt:lpstr>Radialization Radial edge insertion</vt:lpstr>
      <vt:lpstr>Prevention of folds</vt:lpstr>
      <vt:lpstr>Radialization Edge flipping</vt:lpstr>
      <vt:lpstr>Optimization Radial edge extension</vt:lpstr>
      <vt:lpstr>Other local optimizations</vt:lpstr>
      <vt:lpstr>Resultados</vt:lpstr>
      <vt:lpstr>Resultados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Computing smooth surface contours with accurate topology</dc:title>
  <dc:creator>Windows</dc:creator>
  <cp:lastModifiedBy>Windows</cp:lastModifiedBy>
  <cp:revision>54</cp:revision>
  <dcterms:created xsi:type="dcterms:W3CDTF">2014-09-07T18:45:58Z</dcterms:created>
  <dcterms:modified xsi:type="dcterms:W3CDTF">2014-09-19T01:27:55Z</dcterms:modified>
</cp:coreProperties>
</file>