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76" r:id="rId14"/>
    <p:sldId id="278" r:id="rId15"/>
    <p:sldId id="277" r:id="rId16"/>
    <p:sldId id="268" r:id="rId17"/>
    <p:sldId id="269" r:id="rId18"/>
    <p:sldId id="279" r:id="rId19"/>
    <p:sldId id="270" r:id="rId20"/>
    <p:sldId id="271" r:id="rId21"/>
    <p:sldId id="272" r:id="rId22"/>
    <p:sldId id="280" r:id="rId23"/>
    <p:sldId id="282" r:id="rId24"/>
    <p:sldId id="28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lnSpc>
                <a:spcPct val="105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54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90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87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0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60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45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353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65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25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3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0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70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600" kern="1200" spc="8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200" kern="1200" spc="8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 spc="8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4F87819-B70D-4927-B657-7D175613F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B3820D-C773-4632-9F79-C890E1B2B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177668"/>
          </a:xfrm>
          <a:custGeom>
            <a:avLst/>
            <a:gdLst>
              <a:gd name="connsiteX0" fmla="*/ 6861986 w 12191999"/>
              <a:gd name="connsiteY0" fmla="*/ 6107659 h 6177668"/>
              <a:gd name="connsiteX1" fmla="*/ 6860986 w 12191999"/>
              <a:gd name="connsiteY1" fmla="*/ 6107739 h 6177668"/>
              <a:gd name="connsiteX2" fmla="*/ 6860759 w 12191999"/>
              <a:gd name="connsiteY2" fmla="*/ 6108287 h 6177668"/>
              <a:gd name="connsiteX3" fmla="*/ 0 w 12191999"/>
              <a:gd name="connsiteY3" fmla="*/ 0 h 6177668"/>
              <a:gd name="connsiteX4" fmla="*/ 12191999 w 12191999"/>
              <a:gd name="connsiteY4" fmla="*/ 0 h 6177668"/>
              <a:gd name="connsiteX5" fmla="*/ 12191999 w 12191999"/>
              <a:gd name="connsiteY5" fmla="*/ 5215324 h 6177668"/>
              <a:gd name="connsiteX6" fmla="*/ 12144282 w 12191999"/>
              <a:gd name="connsiteY6" fmla="*/ 5229900 h 6177668"/>
              <a:gd name="connsiteX7" fmla="*/ 11759192 w 12191999"/>
              <a:gd name="connsiteY7" fmla="*/ 5336208 h 6177668"/>
              <a:gd name="connsiteX8" fmla="*/ 10505159 w 12191999"/>
              <a:gd name="connsiteY8" fmla="*/ 5627228 h 6177668"/>
              <a:gd name="connsiteX9" fmla="*/ 9501755 w 12191999"/>
              <a:gd name="connsiteY9" fmla="*/ 5807012 h 6177668"/>
              <a:gd name="connsiteX10" fmla="*/ 8534155 w 12191999"/>
              <a:gd name="connsiteY10" fmla="*/ 5944240 h 6177668"/>
              <a:gd name="connsiteX11" fmla="*/ 7790171 w 12191999"/>
              <a:gd name="connsiteY11" fmla="*/ 6026297 h 6177668"/>
              <a:gd name="connsiteX12" fmla="*/ 7024337 w 12191999"/>
              <a:gd name="connsiteY12" fmla="*/ 6093812 h 6177668"/>
              <a:gd name="connsiteX13" fmla="*/ 7008892 w 12191999"/>
              <a:gd name="connsiteY13" fmla="*/ 6095938 h 6177668"/>
              <a:gd name="connsiteX14" fmla="*/ 6862735 w 12191999"/>
              <a:gd name="connsiteY14" fmla="*/ 6107599 h 6177668"/>
              <a:gd name="connsiteX15" fmla="*/ 6872248 w 12191999"/>
              <a:gd name="connsiteY15" fmla="*/ 6109467 h 6177668"/>
              <a:gd name="connsiteX16" fmla="*/ 6907812 w 12191999"/>
              <a:gd name="connsiteY16" fmla="*/ 6107715 h 6177668"/>
              <a:gd name="connsiteX17" fmla="*/ 6956484 w 12191999"/>
              <a:gd name="connsiteY17" fmla="*/ 6104658 h 6177668"/>
              <a:gd name="connsiteX18" fmla="*/ 7652688 w 12191999"/>
              <a:gd name="connsiteY18" fmla="*/ 6071273 h 6177668"/>
              <a:gd name="connsiteX19" fmla="*/ 8699923 w 12191999"/>
              <a:gd name="connsiteY19" fmla="*/ 5982083 h 6177668"/>
              <a:gd name="connsiteX20" fmla="*/ 9557819 w 12191999"/>
              <a:gd name="connsiteY20" fmla="*/ 5875435 h 6177668"/>
              <a:gd name="connsiteX21" fmla="*/ 10709534 w 12191999"/>
              <a:gd name="connsiteY21" fmla="*/ 5676156 h 6177668"/>
              <a:gd name="connsiteX22" fmla="*/ 12081554 w 12191999"/>
              <a:gd name="connsiteY22" fmla="*/ 5341561 h 6177668"/>
              <a:gd name="connsiteX23" fmla="*/ 12191999 w 12191999"/>
              <a:gd name="connsiteY23" fmla="*/ 5308238 h 6177668"/>
              <a:gd name="connsiteX24" fmla="*/ 12191999 w 12191999"/>
              <a:gd name="connsiteY24" fmla="*/ 5364054 h 6177668"/>
              <a:gd name="connsiteX25" fmla="*/ 11911964 w 12191999"/>
              <a:gd name="connsiteY25" fmla="*/ 5447316 h 6177668"/>
              <a:gd name="connsiteX26" fmla="*/ 11020049 w 12191999"/>
              <a:gd name="connsiteY26" fmla="*/ 5667491 h 6177668"/>
              <a:gd name="connsiteX27" fmla="*/ 10064425 w 12191999"/>
              <a:gd name="connsiteY27" fmla="*/ 5852245 h 6177668"/>
              <a:gd name="connsiteX28" fmla="*/ 9264124 w 12191999"/>
              <a:gd name="connsiteY28" fmla="*/ 5971252 h 6177668"/>
              <a:gd name="connsiteX29" fmla="*/ 8654182 w 12191999"/>
              <a:gd name="connsiteY29" fmla="*/ 6042605 h 6177668"/>
              <a:gd name="connsiteX30" fmla="*/ 7938866 w 12191999"/>
              <a:gd name="connsiteY30" fmla="*/ 6105677 h 6177668"/>
              <a:gd name="connsiteX31" fmla="*/ 7008089 w 12191999"/>
              <a:gd name="connsiteY31" fmla="*/ 6158427 h 6177668"/>
              <a:gd name="connsiteX32" fmla="*/ 6549390 w 12191999"/>
              <a:gd name="connsiteY32" fmla="*/ 6172697 h 6177668"/>
              <a:gd name="connsiteX33" fmla="*/ 6433696 w 12191999"/>
              <a:gd name="connsiteY33" fmla="*/ 6177668 h 6177668"/>
              <a:gd name="connsiteX34" fmla="*/ 6127899 w 12191999"/>
              <a:gd name="connsiteY34" fmla="*/ 6177668 h 6177668"/>
              <a:gd name="connsiteX35" fmla="*/ 6048391 w 12191999"/>
              <a:gd name="connsiteY35" fmla="*/ 6172953 h 6177668"/>
              <a:gd name="connsiteX36" fmla="*/ 5334221 w 12191999"/>
              <a:gd name="connsiteY36" fmla="*/ 6135747 h 6177668"/>
              <a:gd name="connsiteX37" fmla="*/ 4413510 w 12191999"/>
              <a:gd name="connsiteY37" fmla="*/ 6072039 h 6177668"/>
              <a:gd name="connsiteX38" fmla="*/ 3438265 w 12191999"/>
              <a:gd name="connsiteY38" fmla="*/ 5970870 h 6177668"/>
              <a:gd name="connsiteX39" fmla="*/ 2425303 w 12191999"/>
              <a:gd name="connsiteY39" fmla="*/ 5848805 h 6177668"/>
              <a:gd name="connsiteX40" fmla="*/ 1293973 w 12191999"/>
              <a:gd name="connsiteY40" fmla="*/ 5671060 h 6177668"/>
              <a:gd name="connsiteX41" fmla="*/ 126888 w 12191999"/>
              <a:gd name="connsiteY41" fmla="*/ 5425029 h 6177668"/>
              <a:gd name="connsiteX42" fmla="*/ 0 w 12191999"/>
              <a:gd name="connsiteY42" fmla="*/ 5392100 h 6177668"/>
              <a:gd name="connsiteX43" fmla="*/ 0 w 12191999"/>
              <a:gd name="connsiteY43" fmla="*/ 5333771 h 6177668"/>
              <a:gd name="connsiteX44" fmla="*/ 130837 w 12191999"/>
              <a:gd name="connsiteY44" fmla="*/ 5368509 h 6177668"/>
              <a:gd name="connsiteX45" fmla="*/ 660204 w 12191999"/>
              <a:gd name="connsiteY45" fmla="*/ 5490001 h 6177668"/>
              <a:gd name="connsiteX46" fmla="*/ 1831416 w 12191999"/>
              <a:gd name="connsiteY46" fmla="*/ 5705715 h 6177668"/>
              <a:gd name="connsiteX47" fmla="*/ 2677204 w 12191999"/>
              <a:gd name="connsiteY47" fmla="*/ 5825742 h 6177668"/>
              <a:gd name="connsiteX48" fmla="*/ 2644716 w 12191999"/>
              <a:gd name="connsiteY48" fmla="*/ 5815549 h 6177668"/>
              <a:gd name="connsiteX49" fmla="*/ 1173182 w 12191999"/>
              <a:gd name="connsiteY49" fmla="*/ 5474074 h 6177668"/>
              <a:gd name="connsiteX50" fmla="*/ 479527 w 12191999"/>
              <a:gd name="connsiteY50" fmla="*/ 5269379 h 6177668"/>
              <a:gd name="connsiteX51" fmla="*/ 0 w 12191999"/>
              <a:gd name="connsiteY51" fmla="*/ 5107083 h 617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 descr="검은 바탕에 미래지향적 DNA">
            <a:extLst>
              <a:ext uri="{FF2B5EF4-FFF2-40B4-BE49-F238E27FC236}">
                <a16:creationId xmlns:a16="http://schemas.microsoft.com/office/drawing/2014/main" id="{C1BD58BE-D2EB-41B8-863B-47BE217794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2405" b="7516"/>
          <a:stretch/>
        </p:blipFill>
        <p:spPr>
          <a:xfrm>
            <a:off x="20" y="10"/>
            <a:ext cx="12191979" cy="6177658"/>
          </a:xfrm>
          <a:custGeom>
            <a:avLst/>
            <a:gdLst/>
            <a:ahLst/>
            <a:cxnLst/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CB2DC13-1A63-4D52-A646-F3723394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6747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COVID-19 Project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78E9F1-5869-4948-BA31-B8FCEA5A6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080"/>
            <a:ext cx="9144000" cy="1197323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빅데이터 수강생 박 정 욱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CB8EB4B-AFE9-41E8-95B0-F246E574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650059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43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F46CF-4471-41EF-B0FB-B730DF28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화면 </a:t>
            </a:r>
            <a:r>
              <a:rPr lang="en-US" altLang="ko-KR" dirty="0"/>
              <a:t>UI (</a:t>
            </a:r>
            <a:r>
              <a:rPr lang="ko-KR" altLang="en-US" dirty="0"/>
              <a:t>로그인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80678E-E5C1-41B2-8630-B26499895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1859370"/>
            <a:ext cx="9000000" cy="482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00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F46CF-4471-41EF-B0FB-B730DF28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화면 </a:t>
            </a:r>
            <a:r>
              <a:rPr lang="en-US" altLang="ko-KR" dirty="0"/>
              <a:t>UI (</a:t>
            </a:r>
            <a:r>
              <a:rPr lang="ko-KR" altLang="en-US" dirty="0"/>
              <a:t>회원가입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533C14-6A7E-4DC3-AF49-7ED137E29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1854387"/>
            <a:ext cx="9000000" cy="482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51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F46CF-4471-41EF-B0FB-B730DF28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화면 </a:t>
            </a:r>
            <a:r>
              <a:rPr lang="en-US" altLang="ko-KR" dirty="0"/>
              <a:t>UI (Navbar – 1)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A2AEC9-9DE2-44F4-BAC8-4AAFAFCD5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1858966"/>
            <a:ext cx="9000000" cy="482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76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F46CF-4471-41EF-B0FB-B730DF28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화면 </a:t>
            </a:r>
            <a:r>
              <a:rPr lang="en-US" altLang="ko-KR" dirty="0"/>
              <a:t>UI (Navbar – 2)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5FFFC5-B571-41E1-9FB3-7163A9068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1859369"/>
            <a:ext cx="9000000" cy="482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56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F46CF-4471-41EF-B0FB-B730DF28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화면 </a:t>
            </a:r>
            <a:r>
              <a:rPr lang="en-US" altLang="ko-KR" dirty="0"/>
              <a:t>UI (Navbar – 2)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CB5C18-95F6-4031-B61A-573CEE349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1859367"/>
            <a:ext cx="9000000" cy="482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31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F46CF-4471-41EF-B0FB-B730DF28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화면 </a:t>
            </a:r>
            <a:r>
              <a:rPr lang="en-US" altLang="ko-KR" dirty="0"/>
              <a:t>UI (Navbar – 3)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B5BD3E-3A72-4C51-80AB-1BA4475E9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1860609"/>
            <a:ext cx="9000000" cy="482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70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F46CF-4471-41EF-B0FB-B730DF28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화면 </a:t>
            </a:r>
            <a:r>
              <a:rPr lang="en-US" altLang="ko-KR" dirty="0"/>
              <a:t>UI (</a:t>
            </a:r>
            <a:r>
              <a:rPr lang="ko-KR" altLang="en-US" dirty="0"/>
              <a:t>공지사항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3FD07B-677D-48F2-A7B3-1D1F2A35D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1859369"/>
            <a:ext cx="9000000" cy="482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2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F46CF-4471-41EF-B0FB-B730DF28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화면 </a:t>
            </a:r>
            <a:r>
              <a:rPr lang="en-US" altLang="ko-KR" dirty="0"/>
              <a:t>UI (</a:t>
            </a:r>
            <a:r>
              <a:rPr lang="ko-KR" altLang="en-US" dirty="0"/>
              <a:t>공지사항 상세보기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8967F6-DB92-420E-B40D-D9631D4E0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1860614"/>
            <a:ext cx="9000000" cy="482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74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F46CF-4471-41EF-B0FB-B730DF28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화면 </a:t>
            </a:r>
            <a:r>
              <a:rPr lang="en-US" altLang="ko-KR" dirty="0"/>
              <a:t>UI (</a:t>
            </a:r>
            <a:r>
              <a:rPr lang="ko-KR" altLang="en-US" dirty="0"/>
              <a:t>메뉴 이동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518EB4-0DCC-40C2-B228-58F5DB08F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1851039"/>
            <a:ext cx="9000000" cy="482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96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F46CF-4471-41EF-B0FB-B730DF28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화면 </a:t>
            </a:r>
            <a:r>
              <a:rPr lang="en-US" altLang="ko-KR" dirty="0"/>
              <a:t>UI (</a:t>
            </a:r>
            <a:r>
              <a:rPr lang="ko-KR" altLang="en-US" dirty="0"/>
              <a:t>주간 환자 현황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4375DF-6717-4FE0-AFCA-F7F542D47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1860374"/>
            <a:ext cx="9000000" cy="482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1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D7086-12C5-4BB4-945E-1FBD6E03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21CA68-30F6-4234-A254-CA10F42C0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목적</a:t>
            </a:r>
            <a:endParaRPr lang="en-US" altLang="ko-KR" dirty="0"/>
          </a:p>
          <a:p>
            <a:r>
              <a:rPr lang="ko-KR" altLang="en-US" dirty="0"/>
              <a:t>프로젝트 개발 환경 및 기술</a:t>
            </a:r>
            <a:endParaRPr lang="en-US" altLang="ko-KR" dirty="0"/>
          </a:p>
          <a:p>
            <a:r>
              <a:rPr lang="ko-KR" altLang="en-US" dirty="0"/>
              <a:t>프로젝트 개발 일정표</a:t>
            </a:r>
            <a:endParaRPr lang="en-US" altLang="ko-KR" dirty="0"/>
          </a:p>
          <a:p>
            <a:r>
              <a:rPr lang="ko-KR" altLang="en-US" dirty="0"/>
              <a:t>프로젝트 구조도</a:t>
            </a:r>
            <a:endParaRPr lang="en-US" altLang="ko-KR" dirty="0"/>
          </a:p>
          <a:p>
            <a:r>
              <a:rPr lang="ko-KR" altLang="en-US" dirty="0"/>
              <a:t>프로젝트 </a:t>
            </a:r>
            <a:r>
              <a:rPr lang="en-US" altLang="ko-KR" dirty="0"/>
              <a:t>ERD</a:t>
            </a:r>
          </a:p>
          <a:p>
            <a:r>
              <a:rPr lang="ko-KR" altLang="en-US" dirty="0"/>
              <a:t>프로젝트 화면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프로젝트 후기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9347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F46CF-4471-41EF-B0FB-B730DF28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화면 </a:t>
            </a:r>
            <a:r>
              <a:rPr lang="en-US" altLang="ko-KR" dirty="0"/>
              <a:t>UI (</a:t>
            </a:r>
            <a:r>
              <a:rPr lang="ko-KR" altLang="en-US" dirty="0"/>
              <a:t>지역별 거리 두기 단계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F77E7A-51F3-44EC-B6BC-DA6A5430F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1860374"/>
            <a:ext cx="9000000" cy="482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82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F46CF-4471-41EF-B0FB-B730DF28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화면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E61D69-DEDD-4720-9121-24170C112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1860374"/>
            <a:ext cx="9000000" cy="482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44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E71F9-638F-4927-B5EC-C58C5909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후기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18765-9CFC-4456-BE13-83625C4DF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데이터 활용 부족</a:t>
            </a:r>
            <a:endParaRPr lang="en-US" altLang="ko-KR" dirty="0"/>
          </a:p>
          <a:p>
            <a:r>
              <a:rPr lang="en-US" altLang="ko-KR" dirty="0"/>
              <a:t>SVG </a:t>
            </a:r>
            <a:r>
              <a:rPr lang="ko-KR" altLang="en-US" dirty="0"/>
              <a:t>데이터 이해 부족</a:t>
            </a:r>
            <a:endParaRPr lang="en-US" altLang="ko-KR" dirty="0"/>
          </a:p>
          <a:p>
            <a:r>
              <a:rPr lang="ko-KR" altLang="en-US" dirty="0"/>
              <a:t>프론트 엔드 </a:t>
            </a:r>
            <a:r>
              <a:rPr lang="en-US" altLang="ko-KR" dirty="0"/>
              <a:t>/ </a:t>
            </a:r>
            <a:r>
              <a:rPr lang="ko-KR" altLang="en-US" dirty="0"/>
              <a:t>백 엔드 대한 시간 및 실력 부족한 </a:t>
            </a:r>
            <a:r>
              <a:rPr lang="en-US" altLang="ko-KR" dirty="0"/>
              <a:t>(</a:t>
            </a:r>
            <a:r>
              <a:rPr lang="ko-KR" altLang="en-US" dirty="0"/>
              <a:t>디테일</a:t>
            </a:r>
            <a:r>
              <a:rPr lang="en-US" altLang="ko-KR" dirty="0"/>
              <a:t>)</a:t>
            </a:r>
            <a:r>
              <a:rPr lang="ko-KR" altLang="en-US" dirty="0"/>
              <a:t> 설계</a:t>
            </a:r>
            <a:endParaRPr lang="en-US" altLang="ko-KR" dirty="0"/>
          </a:p>
          <a:p>
            <a:r>
              <a:rPr lang="ko-KR" altLang="en-US" dirty="0"/>
              <a:t>프로젝트에 </a:t>
            </a:r>
            <a:r>
              <a:rPr lang="ko-KR" altLang="en-US"/>
              <a:t>대한 책임감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761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21208-AE90-42A4-91F8-DF79FE5C3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홈페이지 동작 시연</a:t>
            </a:r>
          </a:p>
        </p:txBody>
      </p:sp>
      <p:pic>
        <p:nvPicPr>
          <p:cNvPr id="1026" name="Picture 2" descr="ALT 태그가 뭐지?” 대체 텍스트로 웹 이미지 최적화하는 방법 | ㅍㅍㅅㅅ">
            <a:extLst>
              <a:ext uri="{FF2B5EF4-FFF2-40B4-BE49-F238E27FC236}">
                <a16:creationId xmlns:a16="http://schemas.microsoft.com/office/drawing/2014/main" id="{5BA31388-300E-45D8-82BB-E58F53C93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000" y="1858016"/>
            <a:ext cx="8640000" cy="48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587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83BF4-DDF1-47FF-89A7-71B49893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7A8479-76FC-408C-9482-A11D05776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8568"/>
            <a:ext cx="10515600" cy="42519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6000" dirty="0"/>
          </a:p>
          <a:p>
            <a:pPr marL="0" indent="0" algn="ctr">
              <a:buNone/>
            </a:pPr>
            <a:r>
              <a:rPr lang="ko-KR" altLang="en-US" sz="6000" dirty="0"/>
              <a:t>감사합니다</a:t>
            </a:r>
            <a:r>
              <a:rPr lang="en-US" altLang="ko-KR" sz="6000" dirty="0"/>
              <a:t>.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81095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6619A-4DE3-4F5E-955D-7DD8B347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784110-F231-4CA6-B142-B3888C842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코로나에 관한 시도별 정보와 각종 이슈 및 뉴스를 보여주는 홈페이지를 만들어 보기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코로나 감염현황에 관한 공공 </a:t>
            </a:r>
            <a:r>
              <a:rPr lang="en-US" altLang="ko-KR" dirty="0"/>
              <a:t>API</a:t>
            </a:r>
            <a:r>
              <a:rPr lang="ko-KR" altLang="en-US" dirty="0"/>
              <a:t>를 받아 데이터를 시각화 하여 보여주기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빅데이터를 다루는 방법을 배우게 되면 이를 응용하여 기존 홈페이지에 추가해 사용하는 시민들의 편리성을 목표로 하기</a:t>
            </a:r>
          </a:p>
        </p:txBody>
      </p:sp>
    </p:spTree>
    <p:extLst>
      <p:ext uri="{BB962C8B-B14F-4D97-AF65-F5344CB8AC3E}">
        <p14:creationId xmlns:p14="http://schemas.microsoft.com/office/powerpoint/2010/main" val="88864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1B99AF6-E83B-4912-811F-74ED51048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개발 환경</a:t>
            </a:r>
          </a:p>
        </p:txBody>
      </p:sp>
      <p:pic>
        <p:nvPicPr>
          <p:cNvPr id="6" name="그림 12">
            <a:extLst>
              <a:ext uri="{FF2B5EF4-FFF2-40B4-BE49-F238E27FC236}">
                <a16:creationId xmlns:a16="http://schemas.microsoft.com/office/drawing/2014/main" id="{A5694503-B860-40C2-9FE5-9D5476323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71" y="2056864"/>
            <a:ext cx="2743200" cy="1714500"/>
          </a:xfrm>
          <a:prstGeom prst="rect">
            <a:avLst/>
          </a:prstGeom>
        </p:spPr>
      </p:pic>
      <p:pic>
        <p:nvPicPr>
          <p:cNvPr id="8" name="그림 6">
            <a:extLst>
              <a:ext uri="{FF2B5EF4-FFF2-40B4-BE49-F238E27FC236}">
                <a16:creationId xmlns:a16="http://schemas.microsoft.com/office/drawing/2014/main" id="{A38C2C48-26E6-41EB-950A-EEDD03D82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171" y="4137540"/>
            <a:ext cx="2863515" cy="1822949"/>
          </a:xfrm>
          <a:prstGeom prst="rect">
            <a:avLst/>
          </a:prstGeom>
        </p:spPr>
      </p:pic>
      <p:pic>
        <p:nvPicPr>
          <p:cNvPr id="9" name="그림 6">
            <a:extLst>
              <a:ext uri="{FF2B5EF4-FFF2-40B4-BE49-F238E27FC236}">
                <a16:creationId xmlns:a16="http://schemas.microsoft.com/office/drawing/2014/main" id="{AC1DF043-437D-4552-8C88-834E44848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4421" y="2291568"/>
            <a:ext cx="2743200" cy="14376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DE9C996-F94A-4C33-84E8-906162E57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8521" y="4137540"/>
            <a:ext cx="2857500" cy="16002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8D1F701-FF4B-47DE-AE23-A238765FFA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6583" y="2363777"/>
            <a:ext cx="28670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F51A8-EB9D-426A-BA5B-4899CBDE0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개발 기술 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D5935E-B55A-4194-9FA2-50819AB52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42" y="2365776"/>
            <a:ext cx="2743200" cy="1666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5542BD2-EE90-4DDB-9C25-7351E280E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464" y="4176112"/>
            <a:ext cx="2356287" cy="2356287"/>
          </a:xfrm>
          <a:prstGeom prst="rect">
            <a:avLst/>
          </a:prstGeom>
        </p:spPr>
      </p:pic>
      <p:pic>
        <p:nvPicPr>
          <p:cNvPr id="6" name="그림 13">
            <a:extLst>
              <a:ext uri="{FF2B5EF4-FFF2-40B4-BE49-F238E27FC236}">
                <a16:creationId xmlns:a16="http://schemas.microsoft.com/office/drawing/2014/main" id="{9ED66A41-E8D8-450A-8A10-865DED499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362" y="4282694"/>
            <a:ext cx="2143125" cy="21431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7B42F2-222B-43D7-9651-8838487EF9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7814" y="2365776"/>
            <a:ext cx="2876550" cy="1590675"/>
          </a:xfrm>
          <a:prstGeom prst="rect">
            <a:avLst/>
          </a:prstGeom>
        </p:spPr>
      </p:pic>
      <p:pic>
        <p:nvPicPr>
          <p:cNvPr id="1026" name="Picture 2" descr="JSP] JSP (JavaServer Pages ) 란 무엇인가?">
            <a:extLst>
              <a:ext uri="{FF2B5EF4-FFF2-40B4-BE49-F238E27FC236}">
                <a16:creationId xmlns:a16="http://schemas.microsoft.com/office/drawing/2014/main" id="{E503539D-4A17-4DE2-AA03-F8C743796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473" y="2232380"/>
            <a:ext cx="1800271" cy="180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otstrap] 1.부트스트랩 시작하기 : 네이버 블로그">
            <a:extLst>
              <a:ext uri="{FF2B5EF4-FFF2-40B4-BE49-F238E27FC236}">
                <a16:creationId xmlns:a16="http://schemas.microsoft.com/office/drawing/2014/main" id="{B7CD3E2B-01D3-4193-8B05-E7BAFDB4A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329" y="4373180"/>
            <a:ext cx="233362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05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A43CE-BFBE-4084-A3B2-435EAB15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일정표 </a:t>
            </a:r>
            <a:r>
              <a:rPr lang="en-US" altLang="ko-KR" sz="2000" dirty="0"/>
              <a:t>(4/5 </a:t>
            </a:r>
            <a:r>
              <a:rPr lang="ko-KR" altLang="en-US" sz="2000" dirty="0"/>
              <a:t>휴가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92D51604-586F-4E81-93C7-37029D5C9C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4082469"/>
              </p:ext>
            </p:extLst>
          </p:nvPr>
        </p:nvGraphicFramePr>
        <p:xfrm>
          <a:off x="838198" y="1928812"/>
          <a:ext cx="10515600" cy="45640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53011979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724347711"/>
                    </a:ext>
                  </a:extLst>
                </a:gridCol>
                <a:gridCol w="1047047">
                  <a:extLst>
                    <a:ext uri="{9D8B030D-6E8A-4147-A177-3AD203B41FA5}">
                      <a16:colId xmlns:a16="http://schemas.microsoft.com/office/drawing/2014/main" val="2955447623"/>
                    </a:ext>
                  </a:extLst>
                </a:gridCol>
                <a:gridCol w="1056073">
                  <a:extLst>
                    <a:ext uri="{9D8B030D-6E8A-4147-A177-3AD203B41FA5}">
                      <a16:colId xmlns:a16="http://schemas.microsoft.com/office/drawing/2014/main" val="151198726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21516104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7781711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663855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67845144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4864921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3466184"/>
                    </a:ext>
                  </a:extLst>
                </a:gridCol>
              </a:tblGrid>
              <a:tr h="703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~3/30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3/30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3/31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4/5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4/6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4/7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4/8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4/9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518782"/>
                  </a:ext>
                </a:extLst>
              </a:tr>
              <a:tr h="1202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API</a:t>
                      </a:r>
                      <a:r>
                        <a:rPr lang="ko-KR" altLang="en-US" sz="1700" dirty="0"/>
                        <a:t>신청 및 활용테스트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963029"/>
                  </a:ext>
                </a:extLst>
              </a:tr>
              <a:tr h="1202558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/>
                        <a:t>프로젝트 목표 정하기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73516"/>
                  </a:ext>
                </a:extLst>
              </a:tr>
              <a:tr h="485243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/>
                        <a:t>데이터베이스 설계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데이터베이스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901271"/>
                  </a:ext>
                </a:extLst>
              </a:tr>
              <a:tr h="485243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스프링 및 </a:t>
                      </a:r>
                      <a:r>
                        <a:rPr lang="ko-KR" altLang="en-US" sz="1700" dirty="0" err="1"/>
                        <a:t>하이버네이트</a:t>
                      </a:r>
                      <a:endParaRPr lang="ko-KR" altLang="en-US" sz="17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94703"/>
                  </a:ext>
                </a:extLst>
              </a:tr>
              <a:tr h="485243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화면구현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51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99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B2DBB-4895-4DE7-AE3A-EC7E3062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구조도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F80F9DE-76A9-4C37-9084-DBD1C72C0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200" y="1819066"/>
            <a:ext cx="7519600" cy="494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42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C3F2D-2295-4100-A252-96140BF9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ERD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BCD0C4-5CAC-4A51-A876-8E599B1C8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15" y="1851045"/>
            <a:ext cx="10252969" cy="500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3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F46CF-4471-41EF-B0FB-B730DF28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화면 </a:t>
            </a:r>
            <a:r>
              <a:rPr lang="en-US" altLang="ko-KR" dirty="0"/>
              <a:t>UI (</a:t>
            </a:r>
            <a:r>
              <a:rPr lang="ko-KR" altLang="en-US" dirty="0"/>
              <a:t>홈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518EB4-0DCC-40C2-B228-58F5DB08F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1851039"/>
            <a:ext cx="9000000" cy="482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40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191634"/>
      </a:dk2>
      <a:lt2>
        <a:srgbClr val="F0F3F2"/>
      </a:lt2>
      <a:accent1>
        <a:srgbClr val="C34D85"/>
      </a:accent1>
      <a:accent2>
        <a:srgbClr val="B13BA4"/>
      </a:accent2>
      <a:accent3>
        <a:srgbClr val="9F4DC3"/>
      </a:accent3>
      <a:accent4>
        <a:srgbClr val="5C3BB1"/>
      </a:accent4>
      <a:accent5>
        <a:srgbClr val="4D5DC3"/>
      </a:accent5>
      <a:accent6>
        <a:srgbClr val="3B7DB1"/>
      </a:accent6>
      <a:hlink>
        <a:srgbClr val="5B58C7"/>
      </a:hlink>
      <a:folHlink>
        <a:srgbClr val="7F7F7F"/>
      </a:folHlink>
    </a:clrScheme>
    <a:fontScheme name="Custom 2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235</Words>
  <Application>Microsoft Office PowerPoint</Application>
  <PresentationFormat>와이드스크린</PresentationFormat>
  <Paragraphs>61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Microsoft GothicNeo</vt:lpstr>
      <vt:lpstr>Arial</vt:lpstr>
      <vt:lpstr>SketchyVTI</vt:lpstr>
      <vt:lpstr>COVID-19 Project</vt:lpstr>
      <vt:lpstr>목차</vt:lpstr>
      <vt:lpstr>프로젝트 목표</vt:lpstr>
      <vt:lpstr>프로젝트 개발 환경</vt:lpstr>
      <vt:lpstr>프로젝트 개발 기술 등</vt:lpstr>
      <vt:lpstr>개발 일정표 (4/5 휴가)</vt:lpstr>
      <vt:lpstr>프로젝트 구조도</vt:lpstr>
      <vt:lpstr>프로젝트 ERD</vt:lpstr>
      <vt:lpstr>프로젝트 화면 UI (홈 화면)</vt:lpstr>
      <vt:lpstr>프로젝트 화면 UI (로그인)</vt:lpstr>
      <vt:lpstr>프로젝트 화면 UI (회원가입)</vt:lpstr>
      <vt:lpstr>프로젝트 화면 UI (Navbar – 1)</vt:lpstr>
      <vt:lpstr>프로젝트 화면 UI (Navbar – 2)</vt:lpstr>
      <vt:lpstr>프로젝트 화면 UI (Navbar – 2)</vt:lpstr>
      <vt:lpstr>프로젝트 화면 UI (Navbar – 3)</vt:lpstr>
      <vt:lpstr>프로젝트 화면 UI (공지사항)</vt:lpstr>
      <vt:lpstr>프로젝트 화면 UI (공지사항 상세보기)</vt:lpstr>
      <vt:lpstr>프로젝트 화면 UI (메뉴 이동)</vt:lpstr>
      <vt:lpstr>프로젝트 화면 UI (주간 환자 현황)</vt:lpstr>
      <vt:lpstr>프로젝트 화면 UI (지역별 거리 두기 단계)</vt:lpstr>
      <vt:lpstr>프로젝트 화면 UI</vt:lpstr>
      <vt:lpstr>프로젝트 후기</vt:lpstr>
      <vt:lpstr>실제 홈페이지 동작 시연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박정욱</dc:creator>
  <cp:lastModifiedBy>박정욱</cp:lastModifiedBy>
  <cp:revision>28</cp:revision>
  <dcterms:created xsi:type="dcterms:W3CDTF">2021-04-09T02:52:34Z</dcterms:created>
  <dcterms:modified xsi:type="dcterms:W3CDTF">2021-04-11T01:59:44Z</dcterms:modified>
</cp:coreProperties>
</file>