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1" r:id="rId6"/>
    <p:sldId id="278" r:id="rId7"/>
    <p:sldId id="272" r:id="rId8"/>
    <p:sldId id="277" r:id="rId9"/>
    <p:sldId id="264" r:id="rId10"/>
    <p:sldId id="273" r:id="rId11"/>
    <p:sldId id="257" r:id="rId12"/>
    <p:sldId id="270" r:id="rId13"/>
    <p:sldId id="259" r:id="rId14"/>
    <p:sldId id="260" r:id="rId15"/>
    <p:sldId id="261" r:id="rId16"/>
    <p:sldId id="275" r:id="rId17"/>
    <p:sldId id="263" r:id="rId18"/>
    <p:sldId id="265" r:id="rId19"/>
    <p:sldId id="266" r:id="rId20"/>
    <p:sldId id="267" r:id="rId21"/>
    <p:sldId id="268" r:id="rId22"/>
    <p:sldId id="274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F5853DE-873A-40F4-B028-4D42ABA98BF2}">
          <p14:sldIdLst>
            <p14:sldId id="256"/>
            <p14:sldId id="271"/>
            <p14:sldId id="278"/>
            <p14:sldId id="272"/>
            <p14:sldId id="277"/>
          </p14:sldIdLst>
        </p14:section>
        <p14:section name="5 Ритэншн" id="{E934A2ED-D3F1-47C6-B579-AD55E1F85BA1}">
          <p14:sldIdLst>
            <p14:sldId id="264"/>
            <p14:sldId id="273"/>
            <p14:sldId id="257"/>
            <p14:sldId id="270"/>
            <p14:sldId id="259"/>
          </p14:sldIdLst>
        </p14:section>
        <p14:section name="6 Операторы vs Банки ритэншн" id="{82DE744A-C388-43AC-A066-63E96F42A4E5}">
          <p14:sldIdLst>
            <p14:sldId id="260"/>
          </p14:sldIdLst>
        </p14:section>
        <p14:section name="7 Лайфтайм клиента Лайфтайм клиента партнера" id="{25DA6597-F76B-4F35-B5AB-F0205D94DE14}">
          <p14:sldIdLst>
            <p14:sldId id="261"/>
            <p14:sldId id="275"/>
            <p14:sldId id="263"/>
            <p14:sldId id="265"/>
            <p14:sldId id="266"/>
            <p14:sldId id="267"/>
            <p14:sldId id="268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B7065-2BBB-CBEB-9779-09BAC658AFCC}" v="1" dt="2021-11-02T06:37:35.674"/>
    <p1510:client id="{210FE7D2-B35B-F69A-FC52-1CB92425D1FC}" v="453" dt="2021-09-10T13:33:21.974"/>
    <p1510:client id="{41CBF234-A72E-B45C-67CD-A19AC84DDD6C}" v="104" dt="2021-09-10T12:56:57.259"/>
    <p1510:client id="{579D65F3-A9B2-3CED-220B-FD67812AA067}" v="579" dt="2021-09-10T13:04:37.277"/>
    <p1510:client id="{6204360B-51C3-8F49-62EF-0D57E53F6632}" v="14" dt="2021-09-10T11:51:46.710"/>
    <p1510:client id="{7B0CF727-F762-F43F-7F7B-D03488813479}" v="4" dt="2021-09-10T12:08:22.042"/>
    <p1510:client id="{BCE177BF-0B57-1389-90B2-17C389A88FBB}" v="543" dt="2021-09-10T11:49:03.109"/>
    <p1510:client id="{CB601A42-B90C-5197-99D1-E3ABCEBF313C}" v="177" dt="2021-09-10T14:11:16.273"/>
    <p1510:client id="{FF032494-8173-1910-357B-AEFE68B42280}" v="15" dt="2021-09-10T00:44:29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kyengeducation-my.sharepoint.com/personal/isa-da15_skyengeducation_onmicrosoft_com/Documents/&#1050;&#1077;&#1081;&#1089;%202.%20Retention%20&#1080;%20LTV%20&#1087;&#1086;&#1083;&#1100;&#1079;&#1086;&#1074;&#1072;&#1090;&#1077;&#1083;&#1077;&#1081;%20&#1057;&#1082;&#1072;&#1081;&#1089;&#1080;&#1085;&#1077;&#1084;&#10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skyengeducation-my.sharepoint.com/personal/isa-da15_skyengeducation_onmicrosoft_com/Documents/&#1050;&#1077;&#1081;&#1089;%202.%20Retention%20&#1080;%20LTV%20&#1087;&#1086;&#1083;&#1100;&#1079;&#1086;&#1074;&#1072;&#1090;&#1077;&#1083;&#1077;&#1081;%20&#1057;&#1082;&#1072;&#1081;&#1089;&#1080;&#1085;&#1077;&#1084;&#107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skyengeducation-my.sharepoint.com/personal/isa-da15_skyengeducation_onmicrosoft_com/Documents/&#1050;&#1077;&#1081;&#1089;%202.%20Retention%20&#1080;%20LTV%20&#1087;&#1086;&#1083;&#1100;&#1079;&#1086;&#1074;&#1072;&#1090;&#1077;&#1083;&#1077;&#1081;%20&#1057;&#1082;&#1072;&#1081;&#1089;&#1080;&#1085;&#1077;&#1084;&#107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skyengeducation-my.sharepoint.com/personal/isa-da15_skyengeducation_onmicrosoft_com/Documents/&#1050;&#1077;&#1081;&#1089;%202.%20Retention%20&#1080;%20LTV%20&#1087;&#1086;&#1083;&#1100;&#1079;&#1086;&#1074;&#1072;&#1090;&#1077;&#1083;&#1077;&#1081;%20&#1057;&#1082;&#1072;&#1081;&#1089;&#1080;&#1085;&#1077;&#1084;&#107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skyengeducation-my.sharepoint.com/personal/isa-da15_skyengeducation_onmicrosoft_com/Documents/&#1050;&#1077;&#1081;&#1089;%202.%20Retention%20&#1080;%20LTV%20&#1087;&#1086;&#1083;&#1100;&#1079;&#1086;&#1074;&#1072;&#1090;&#1077;&#1083;&#1077;&#1081;%20&#1057;&#1082;&#1072;&#1081;&#1089;&#1080;&#1085;&#1077;&#1084;&#107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партнеры </a:t>
            </a:r>
            <a:r>
              <a:rPr lang="en-US"/>
              <a:t>vs </a:t>
            </a:r>
            <a:r>
              <a:rPr lang="ru-RU"/>
              <a:t>сами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'Вопрос 5'!$M$35</c:f>
              <c:strCache>
                <c:ptCount val="1"/>
                <c:pt idx="0">
                  <c:v>r0_clients_cnt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E25-4F4A-8722-C94A208839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E25-4F4A-8722-C94A208839A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'Вопрос 5'!$L$36:$L$37</c:f>
              <c:strCache>
                <c:ptCount val="2"/>
                <c:pt idx="0">
                  <c:v>Орган. покупка</c:v>
                </c:pt>
                <c:pt idx="1">
                  <c:v>Партнеры</c:v>
                </c:pt>
              </c:strCache>
            </c:strRef>
          </c:cat>
          <c:val>
            <c:numRef>
              <c:f>'Вопрос 5'!$M$36:$M$37</c:f>
              <c:numCache>
                <c:formatCode>General</c:formatCode>
                <c:ptCount val="2"/>
                <c:pt idx="0">
                  <c:v>1148</c:v>
                </c:pt>
                <c:pt idx="1">
                  <c:v>1714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25-4F4A-8722-C94A208839A6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Какие партнеры?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'Вопрос 5'!$B$2</c:f>
              <c:strCache>
                <c:ptCount val="1"/>
                <c:pt idx="0">
                  <c:v>r0_clients_cnt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FC8-4214-829D-7CD00226E2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FC8-4214-829D-7CD00226E2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FC8-4214-829D-7CD00226E2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FC8-4214-829D-7CD00226E24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FC8-4214-829D-7CD00226E24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BFC8-4214-829D-7CD00226E24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BFC8-4214-829D-7CD00226E24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BFC8-4214-829D-7CD00226E2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'Вопрос 5'!$A$4:$A$11</c:f>
              <c:strCache>
                <c:ptCount val="8"/>
                <c:pt idx="0">
                  <c:v>Билайн</c:v>
                </c:pt>
                <c:pt idx="1">
                  <c:v>ВТБ</c:v>
                </c:pt>
                <c:pt idx="2">
                  <c:v>Тинькофф</c:v>
                </c:pt>
                <c:pt idx="3">
                  <c:v>Теле2</c:v>
                </c:pt>
                <c:pt idx="4">
                  <c:v>Мегафон</c:v>
                </c:pt>
                <c:pt idx="5">
                  <c:v>Хоум Кредит</c:v>
                </c:pt>
                <c:pt idx="6">
                  <c:v>МТС</c:v>
                </c:pt>
                <c:pt idx="7">
                  <c:v>Альфа Банк</c:v>
                </c:pt>
              </c:strCache>
            </c:strRef>
          </c:cat>
          <c:val>
            <c:numRef>
              <c:f>'Вопрос 5'!$B$4:$B$11</c:f>
              <c:numCache>
                <c:formatCode>General</c:formatCode>
                <c:ptCount val="8"/>
                <c:pt idx="0">
                  <c:v>304</c:v>
                </c:pt>
                <c:pt idx="1">
                  <c:v>237</c:v>
                </c:pt>
                <c:pt idx="2">
                  <c:v>226</c:v>
                </c:pt>
                <c:pt idx="3">
                  <c:v>208</c:v>
                </c:pt>
                <c:pt idx="4">
                  <c:v>201</c:v>
                </c:pt>
                <c:pt idx="5">
                  <c:v>200</c:v>
                </c:pt>
                <c:pt idx="6">
                  <c:v>196</c:v>
                </c:pt>
                <c:pt idx="7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FC8-4214-829D-7CD00226E24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'Вопрос 5'!$A$3</c:f>
              <c:strCache>
                <c:ptCount val="1"/>
                <c:pt idx="0">
                  <c:v>Орган. покупка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'Вопрос 5'!$C$2:$H$2</c:f>
              <c:strCache>
                <c:ptCount val="6"/>
                <c:pt idx="0">
                  <c:v>r0</c:v>
                </c:pt>
                <c:pt idx="1">
                  <c:v>r1</c:v>
                </c:pt>
                <c:pt idx="2">
                  <c:v>r2</c:v>
                </c:pt>
                <c:pt idx="3">
                  <c:v>r3</c:v>
                </c:pt>
                <c:pt idx="4">
                  <c:v>r4</c:v>
                </c:pt>
                <c:pt idx="5">
                  <c:v>r5</c:v>
                </c:pt>
              </c:strCache>
            </c:strRef>
          </c:cat>
          <c:val>
            <c:numRef>
              <c:f>'Вопрос 5'!$C$3:$H$3</c:f>
              <c:numCache>
                <c:formatCode>General</c:formatCode>
                <c:ptCount val="6"/>
                <c:pt idx="0">
                  <c:v>1</c:v>
                </c:pt>
                <c:pt idx="1">
                  <c:v>0.49</c:v>
                </c:pt>
                <c:pt idx="2">
                  <c:v>0.18</c:v>
                </c:pt>
                <c:pt idx="3">
                  <c:v>0.11</c:v>
                </c:pt>
                <c:pt idx="4">
                  <c:v>7.0000000000000007E-2</c:v>
                </c:pt>
                <c:pt idx="5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F4-46AC-92F4-AEFD23BD92F0}"/>
            </c:ext>
          </c:extLst>
        </c:ser>
        <c:ser>
          <c:idx val="1"/>
          <c:order val="1"/>
          <c:tx>
            <c:strRef>
              <c:f>'Вопрос 5'!$A$4</c:f>
              <c:strCache>
                <c:ptCount val="1"/>
                <c:pt idx="0">
                  <c:v>Билайн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'Вопрос 5'!$C$2:$H$2</c:f>
              <c:strCache>
                <c:ptCount val="6"/>
                <c:pt idx="0">
                  <c:v>r0</c:v>
                </c:pt>
                <c:pt idx="1">
                  <c:v>r1</c:v>
                </c:pt>
                <c:pt idx="2">
                  <c:v>r2</c:v>
                </c:pt>
                <c:pt idx="3">
                  <c:v>r3</c:v>
                </c:pt>
                <c:pt idx="4">
                  <c:v>r4</c:v>
                </c:pt>
                <c:pt idx="5">
                  <c:v>r5</c:v>
                </c:pt>
              </c:strCache>
            </c:strRef>
          </c:cat>
          <c:val>
            <c:numRef>
              <c:f>'Вопрос 5'!$C$4:$H$4</c:f>
              <c:numCache>
                <c:formatCode>General</c:formatCode>
                <c:ptCount val="6"/>
                <c:pt idx="0">
                  <c:v>1</c:v>
                </c:pt>
                <c:pt idx="1">
                  <c:v>0.46</c:v>
                </c:pt>
                <c:pt idx="2">
                  <c:v>0.14000000000000001</c:v>
                </c:pt>
                <c:pt idx="3">
                  <c:v>0.09</c:v>
                </c:pt>
                <c:pt idx="4">
                  <c:v>0.08</c:v>
                </c:pt>
                <c:pt idx="5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F4-46AC-92F4-AEFD23BD92F0}"/>
            </c:ext>
          </c:extLst>
        </c:ser>
        <c:ser>
          <c:idx val="2"/>
          <c:order val="2"/>
          <c:tx>
            <c:strRef>
              <c:f>'Вопрос 5'!$A$5</c:f>
              <c:strCache>
                <c:ptCount val="1"/>
                <c:pt idx="0">
                  <c:v>ВТБ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'Вопрос 5'!$C$2:$H$2</c:f>
              <c:strCache>
                <c:ptCount val="6"/>
                <c:pt idx="0">
                  <c:v>r0</c:v>
                </c:pt>
                <c:pt idx="1">
                  <c:v>r1</c:v>
                </c:pt>
                <c:pt idx="2">
                  <c:v>r2</c:v>
                </c:pt>
                <c:pt idx="3">
                  <c:v>r3</c:v>
                </c:pt>
                <c:pt idx="4">
                  <c:v>r4</c:v>
                </c:pt>
                <c:pt idx="5">
                  <c:v>r5</c:v>
                </c:pt>
              </c:strCache>
            </c:strRef>
          </c:cat>
          <c:val>
            <c:numRef>
              <c:f>'Вопрос 5'!$C$5:$H$5</c:f>
              <c:numCache>
                <c:formatCode>General</c:formatCode>
                <c:ptCount val="6"/>
                <c:pt idx="0">
                  <c:v>1</c:v>
                </c:pt>
                <c:pt idx="1">
                  <c:v>0.54</c:v>
                </c:pt>
                <c:pt idx="2">
                  <c:v>0.14000000000000001</c:v>
                </c:pt>
                <c:pt idx="3">
                  <c:v>0.09</c:v>
                </c:pt>
                <c:pt idx="4">
                  <c:v>0.08</c:v>
                </c:pt>
                <c:pt idx="5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F4-46AC-92F4-AEFD23BD92F0}"/>
            </c:ext>
          </c:extLst>
        </c:ser>
        <c:ser>
          <c:idx val="3"/>
          <c:order val="3"/>
          <c:tx>
            <c:strRef>
              <c:f>'Вопрос 5'!$A$6</c:f>
              <c:strCache>
                <c:ptCount val="1"/>
                <c:pt idx="0">
                  <c:v>Тинькофф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'Вопрос 5'!$C$2:$H$2</c:f>
              <c:strCache>
                <c:ptCount val="6"/>
                <c:pt idx="0">
                  <c:v>r0</c:v>
                </c:pt>
                <c:pt idx="1">
                  <c:v>r1</c:v>
                </c:pt>
                <c:pt idx="2">
                  <c:v>r2</c:v>
                </c:pt>
                <c:pt idx="3">
                  <c:v>r3</c:v>
                </c:pt>
                <c:pt idx="4">
                  <c:v>r4</c:v>
                </c:pt>
                <c:pt idx="5">
                  <c:v>r5</c:v>
                </c:pt>
              </c:strCache>
            </c:strRef>
          </c:cat>
          <c:val>
            <c:numRef>
              <c:f>'Вопрос 5'!$C$6:$H$6</c:f>
              <c:numCache>
                <c:formatCode>General</c:formatCode>
                <c:ptCount val="6"/>
                <c:pt idx="0">
                  <c:v>1</c:v>
                </c:pt>
                <c:pt idx="1">
                  <c:v>0.57999999999999996</c:v>
                </c:pt>
                <c:pt idx="2">
                  <c:v>0.35</c:v>
                </c:pt>
                <c:pt idx="3">
                  <c:v>0.24</c:v>
                </c:pt>
                <c:pt idx="4">
                  <c:v>0.16</c:v>
                </c:pt>
                <c:pt idx="5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F4-46AC-92F4-AEFD23BD92F0}"/>
            </c:ext>
          </c:extLst>
        </c:ser>
        <c:ser>
          <c:idx val="4"/>
          <c:order val="4"/>
          <c:tx>
            <c:strRef>
              <c:f>'Вопрос 5'!$A$7</c:f>
              <c:strCache>
                <c:ptCount val="1"/>
                <c:pt idx="0">
                  <c:v>Теле2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'Вопрос 5'!$C$2:$H$2</c:f>
              <c:strCache>
                <c:ptCount val="6"/>
                <c:pt idx="0">
                  <c:v>r0</c:v>
                </c:pt>
                <c:pt idx="1">
                  <c:v>r1</c:v>
                </c:pt>
                <c:pt idx="2">
                  <c:v>r2</c:v>
                </c:pt>
                <c:pt idx="3">
                  <c:v>r3</c:v>
                </c:pt>
                <c:pt idx="4">
                  <c:v>r4</c:v>
                </c:pt>
                <c:pt idx="5">
                  <c:v>r5</c:v>
                </c:pt>
              </c:strCache>
            </c:strRef>
          </c:cat>
          <c:val>
            <c:numRef>
              <c:f>'Вопрос 5'!$C$7:$H$7</c:f>
              <c:numCache>
                <c:formatCode>General</c:formatCode>
                <c:ptCount val="6"/>
                <c:pt idx="0">
                  <c:v>1</c:v>
                </c:pt>
                <c:pt idx="1">
                  <c:v>0.52</c:v>
                </c:pt>
                <c:pt idx="2">
                  <c:v>0.16</c:v>
                </c:pt>
                <c:pt idx="3">
                  <c:v>0.09</c:v>
                </c:pt>
                <c:pt idx="4">
                  <c:v>0.05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AF4-46AC-92F4-AEFD23BD92F0}"/>
            </c:ext>
          </c:extLst>
        </c:ser>
        <c:ser>
          <c:idx val="5"/>
          <c:order val="5"/>
          <c:tx>
            <c:strRef>
              <c:f>'Вопрос 5'!$A$8</c:f>
              <c:strCache>
                <c:ptCount val="1"/>
                <c:pt idx="0">
                  <c:v>Мегафон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'Вопрос 5'!$C$2:$H$2</c:f>
              <c:strCache>
                <c:ptCount val="6"/>
                <c:pt idx="0">
                  <c:v>r0</c:v>
                </c:pt>
                <c:pt idx="1">
                  <c:v>r1</c:v>
                </c:pt>
                <c:pt idx="2">
                  <c:v>r2</c:v>
                </c:pt>
                <c:pt idx="3">
                  <c:v>r3</c:v>
                </c:pt>
                <c:pt idx="4">
                  <c:v>r4</c:v>
                </c:pt>
                <c:pt idx="5">
                  <c:v>r5</c:v>
                </c:pt>
              </c:strCache>
            </c:strRef>
          </c:cat>
          <c:val>
            <c:numRef>
              <c:f>'Вопрос 5'!$C$8:$H$8</c:f>
              <c:numCache>
                <c:formatCode>General</c:formatCode>
                <c:ptCount val="6"/>
                <c:pt idx="0">
                  <c:v>1</c:v>
                </c:pt>
                <c:pt idx="1">
                  <c:v>0.41</c:v>
                </c:pt>
                <c:pt idx="2">
                  <c:v>0.17</c:v>
                </c:pt>
                <c:pt idx="3">
                  <c:v>0.11</c:v>
                </c:pt>
                <c:pt idx="4">
                  <c:v>0.06</c:v>
                </c:pt>
                <c:pt idx="5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AF4-46AC-92F4-AEFD23BD92F0}"/>
            </c:ext>
          </c:extLst>
        </c:ser>
        <c:ser>
          <c:idx val="6"/>
          <c:order val="6"/>
          <c:tx>
            <c:strRef>
              <c:f>'Вопрос 5'!$A$9</c:f>
              <c:strCache>
                <c:ptCount val="1"/>
                <c:pt idx="0">
                  <c:v>Хоум Кредит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'Вопрос 5'!$C$2:$H$2</c:f>
              <c:strCache>
                <c:ptCount val="6"/>
                <c:pt idx="0">
                  <c:v>r0</c:v>
                </c:pt>
                <c:pt idx="1">
                  <c:v>r1</c:v>
                </c:pt>
                <c:pt idx="2">
                  <c:v>r2</c:v>
                </c:pt>
                <c:pt idx="3">
                  <c:v>r3</c:v>
                </c:pt>
                <c:pt idx="4">
                  <c:v>r4</c:v>
                </c:pt>
                <c:pt idx="5">
                  <c:v>r5</c:v>
                </c:pt>
              </c:strCache>
            </c:strRef>
          </c:cat>
          <c:val>
            <c:numRef>
              <c:f>'Вопрос 5'!$C$9:$H$9</c:f>
              <c:numCache>
                <c:formatCode>General</c:formatCode>
                <c:ptCount val="6"/>
                <c:pt idx="0">
                  <c:v>1</c:v>
                </c:pt>
                <c:pt idx="1">
                  <c:v>0.47</c:v>
                </c:pt>
                <c:pt idx="2">
                  <c:v>0.2</c:v>
                </c:pt>
                <c:pt idx="3">
                  <c:v>0.14000000000000001</c:v>
                </c:pt>
                <c:pt idx="4">
                  <c:v>0.09</c:v>
                </c:pt>
                <c:pt idx="5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AF4-46AC-92F4-AEFD23BD92F0}"/>
            </c:ext>
          </c:extLst>
        </c:ser>
        <c:ser>
          <c:idx val="7"/>
          <c:order val="7"/>
          <c:tx>
            <c:strRef>
              <c:f>'Вопрос 5'!$A$10</c:f>
              <c:strCache>
                <c:ptCount val="1"/>
                <c:pt idx="0">
                  <c:v>МТС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'Вопрос 5'!$C$2:$H$2</c:f>
              <c:strCache>
                <c:ptCount val="6"/>
                <c:pt idx="0">
                  <c:v>r0</c:v>
                </c:pt>
                <c:pt idx="1">
                  <c:v>r1</c:v>
                </c:pt>
                <c:pt idx="2">
                  <c:v>r2</c:v>
                </c:pt>
                <c:pt idx="3">
                  <c:v>r3</c:v>
                </c:pt>
                <c:pt idx="4">
                  <c:v>r4</c:v>
                </c:pt>
                <c:pt idx="5">
                  <c:v>r5</c:v>
                </c:pt>
              </c:strCache>
            </c:strRef>
          </c:cat>
          <c:val>
            <c:numRef>
              <c:f>'Вопрос 5'!$C$10:$H$10</c:f>
              <c:numCache>
                <c:formatCode>General</c:formatCode>
                <c:ptCount val="6"/>
                <c:pt idx="0">
                  <c:v>1</c:v>
                </c:pt>
                <c:pt idx="1">
                  <c:v>0.45</c:v>
                </c:pt>
                <c:pt idx="2">
                  <c:v>0.11</c:v>
                </c:pt>
                <c:pt idx="3">
                  <c:v>7.0000000000000007E-2</c:v>
                </c:pt>
                <c:pt idx="4">
                  <c:v>0.04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AF4-46AC-92F4-AEFD23BD92F0}"/>
            </c:ext>
          </c:extLst>
        </c:ser>
        <c:ser>
          <c:idx val="8"/>
          <c:order val="8"/>
          <c:tx>
            <c:strRef>
              <c:f>'Вопрос 5'!$A$11</c:f>
              <c:strCache>
                <c:ptCount val="1"/>
                <c:pt idx="0">
                  <c:v>Альфа Банк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'Вопрос 5'!$C$2:$H$2</c:f>
              <c:strCache>
                <c:ptCount val="6"/>
                <c:pt idx="0">
                  <c:v>r0</c:v>
                </c:pt>
                <c:pt idx="1">
                  <c:v>r1</c:v>
                </c:pt>
                <c:pt idx="2">
                  <c:v>r2</c:v>
                </c:pt>
                <c:pt idx="3">
                  <c:v>r3</c:v>
                </c:pt>
                <c:pt idx="4">
                  <c:v>r4</c:v>
                </c:pt>
                <c:pt idx="5">
                  <c:v>r5</c:v>
                </c:pt>
              </c:strCache>
            </c:strRef>
          </c:cat>
          <c:val>
            <c:numRef>
              <c:f>'Вопрос 5'!$C$11:$H$11</c:f>
              <c:numCache>
                <c:formatCode>General</c:formatCode>
                <c:ptCount val="6"/>
                <c:pt idx="0">
                  <c:v>1</c:v>
                </c:pt>
                <c:pt idx="1">
                  <c:v>0.41</c:v>
                </c:pt>
                <c:pt idx="2">
                  <c:v>0.13</c:v>
                </c:pt>
                <c:pt idx="3">
                  <c:v>0.06</c:v>
                </c:pt>
                <c:pt idx="4">
                  <c:v>0.04</c:v>
                </c:pt>
                <c:pt idx="5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AF4-46AC-92F4-AEFD23BD92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6635560"/>
        <c:axId val="1586048151"/>
      </c:lineChart>
      <c:catAx>
        <c:axId val="12066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6048151"/>
        <c:crosses val="autoZero"/>
        <c:auto val="1"/>
        <c:lblAlgn val="ctr"/>
        <c:lblOffset val="100"/>
        <c:noMultiLvlLbl val="0"/>
      </c:catAx>
      <c:valAx>
        <c:axId val="1586048151"/>
        <c:scaling>
          <c:orientation val="minMax"/>
          <c:max val="1.1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06635560"/>
        <c:crosses val="autoZero"/>
        <c:crossBetween val="between"/>
      </c:valAx>
      <c:spPr>
        <a:noFill/>
        <a:ln cap="sq">
          <a:solidFill>
            <a:schemeClr val="accent1"/>
          </a:solidFill>
        </a:ln>
        <a:effectLst/>
      </c:spPr>
    </c:plotArea>
    <c:legend>
      <c:legendPos val="b"/>
      <c:layout>
        <c:manualLayout>
          <c:xMode val="edge"/>
          <c:yMode val="edge"/>
          <c:x val="0.46875581719239368"/>
          <c:y val="4.9185571253667085E-2"/>
          <c:w val="0.49806801274517132"/>
          <c:h val="0.3155511881867493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Доля по платящим клиентам на старте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'Вопрос 6'!$K$6</c:f>
              <c:strCache>
                <c:ptCount val="1"/>
                <c:pt idx="0">
                  <c:v>Платящих клиентов на старте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C7C-4318-B695-7AF1598A92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C7C-4318-B695-7AF1598A92F3}"/>
              </c:ext>
            </c:extLst>
          </c:dPt>
          <c:dLbls>
            <c:dLbl>
              <c:idx val="0"/>
              <c:layout>
                <c:manualLayout>
                  <c:x val="-0.14286716184768403"/>
                  <c:y val="5.959247477442570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D77FDB1-ADE7-4B11-9B62-EB40C0FD9008}" type="CATEGORYNAME">
                      <a:rPr lang="ru-RU" sz="1600"/>
                      <a:pPr>
                        <a:defRPr/>
                      </a:pPr>
                      <a:t>[ИМЯ КАТЕГОРИИ]</a:t>
                    </a:fld>
                    <a:r>
                      <a:rPr lang="ru-RU" sz="1600" baseline="0"/>
                      <a:t>
</a:t>
                    </a:r>
                    <a:fld id="{68F574F8-A249-465F-880A-6B9B80B31A69}" type="VALUE">
                      <a:rPr lang="ru-RU" sz="1600" baseline="0"/>
                      <a:pPr>
                        <a:defRPr/>
                      </a:pPr>
                      <a:t>[ЗНАЧЕНИЕ]</a:t>
                    </a:fld>
                    <a:r>
                      <a:rPr lang="ru-RU" sz="1600" baseline="0"/>
                      <a:t>
</a:t>
                    </a:r>
                    <a:fld id="{69D3CD17-6415-4BC0-9992-1702C69356A8}" type="PERCENTAGE">
                      <a:rPr lang="ru-RU" sz="1600" baseline="0"/>
                      <a:pPr>
                        <a:defRPr/>
                      </a:pPr>
                      <a:t>[ПРОЦЕНТ]</a:t>
                    </a:fld>
                    <a:endParaRPr lang="ru-RU" sz="16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832600125389184"/>
                      <c:h val="0.2070923931903244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C7C-4318-B695-7AF1598A92F3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ADD6D29-4291-4BA0-97FE-1A7E5F03A3ED}" type="CATEGORYNAME">
                      <a:rPr lang="ru-RU" sz="1400" dirty="0"/>
                      <a:pPr>
                        <a:defRPr/>
                      </a:pPr>
                      <a:t>[ИМЯ КАТЕГОРИИ]</a:t>
                    </a:fld>
                    <a:r>
                      <a:rPr lang="ru-RU" sz="1000" baseline="0"/>
                      <a:t>
</a:t>
                    </a:r>
                    <a:fld id="{13051077-3962-409E-9CC4-07B5CF2F6A5D}" type="VALUE">
                      <a:rPr lang="ru-RU" sz="1800" baseline="0" dirty="0"/>
                      <a:pPr>
                        <a:defRPr/>
                      </a:pPr>
                      <a:t>[ЗНАЧЕНИЕ]</a:t>
                    </a:fld>
                    <a:r>
                      <a:rPr lang="ru-RU" sz="1000" baseline="0"/>
                      <a:t>
</a:t>
                    </a:r>
                    <a:fld id="{65EAEA34-19E9-496D-A31E-7355C3C7AB94}" type="PERCENTAGE">
                      <a:rPr lang="ru-RU" sz="1800" baseline="0" dirty="0"/>
                      <a:pPr>
                        <a:defRPr/>
                      </a:pPr>
                      <a:t>[ПРОЦЕНТ]</a:t>
                    </a:fld>
                    <a:endParaRPr lang="ru-RU" sz="10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849878329986078"/>
                      <c:h val="0.2195986613772591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C7C-4318-B695-7AF1598A92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'Вопрос 6'!$J$7:$J$8</c:f>
              <c:strCache>
                <c:ptCount val="2"/>
                <c:pt idx="0">
                  <c:v>Банки</c:v>
                </c:pt>
                <c:pt idx="1">
                  <c:v>Сот. операторы</c:v>
                </c:pt>
              </c:strCache>
            </c:strRef>
          </c:cat>
          <c:val>
            <c:numRef>
              <c:f>'Вопрос 6'!$K$7:$K$8</c:f>
              <c:numCache>
                <c:formatCode>General</c:formatCode>
                <c:ptCount val="2"/>
                <c:pt idx="0">
                  <c:v>805</c:v>
                </c:pt>
                <c:pt idx="1">
                  <c:v>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7C-4318-B695-7AF1598A92F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az-Cyrl-AZ"/>
              <a:t>Банки </a:t>
            </a:r>
            <a:r>
              <a:rPr lang="en-US"/>
              <a:t>VS </a:t>
            </a:r>
            <a:r>
              <a:rPr lang="az-Cyrl-AZ"/>
              <a:t>Операторы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'Вопрос 6'!$A$7</c:f>
              <c:strCache>
                <c:ptCount val="1"/>
                <c:pt idx="0">
                  <c:v>Банки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'Вопрос 6'!$B$6:$G$6</c:f>
              <c:strCache>
                <c:ptCount val="6"/>
                <c:pt idx="0">
                  <c:v>r0</c:v>
                </c:pt>
                <c:pt idx="1">
                  <c:v>r1</c:v>
                </c:pt>
                <c:pt idx="2">
                  <c:v>r2</c:v>
                </c:pt>
                <c:pt idx="3">
                  <c:v>r3</c:v>
                </c:pt>
                <c:pt idx="4">
                  <c:v>r4</c:v>
                </c:pt>
                <c:pt idx="5">
                  <c:v>r5</c:v>
                </c:pt>
              </c:strCache>
            </c:strRef>
          </c:cat>
          <c:val>
            <c:numRef>
              <c:f>'Вопрос 6'!$B$7:$G$7</c:f>
              <c:numCache>
                <c:formatCode>General</c:formatCode>
                <c:ptCount val="6"/>
                <c:pt idx="0">
                  <c:v>1</c:v>
                </c:pt>
                <c:pt idx="1">
                  <c:v>0.46</c:v>
                </c:pt>
                <c:pt idx="2">
                  <c:v>0.15</c:v>
                </c:pt>
                <c:pt idx="3">
                  <c:v>0.09</c:v>
                </c:pt>
                <c:pt idx="4">
                  <c:v>0.06</c:v>
                </c:pt>
                <c:pt idx="5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6F-44C7-8977-CFC44447CA3F}"/>
            </c:ext>
          </c:extLst>
        </c:ser>
        <c:ser>
          <c:idx val="1"/>
          <c:order val="1"/>
          <c:tx>
            <c:strRef>
              <c:f>'Вопрос 6'!$A$8</c:f>
              <c:strCache>
                <c:ptCount val="1"/>
                <c:pt idx="0">
                  <c:v>Сот. операторы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'Вопрос 6'!$B$6:$G$6</c:f>
              <c:strCache>
                <c:ptCount val="6"/>
                <c:pt idx="0">
                  <c:v>r0</c:v>
                </c:pt>
                <c:pt idx="1">
                  <c:v>r1</c:v>
                </c:pt>
                <c:pt idx="2">
                  <c:v>r2</c:v>
                </c:pt>
                <c:pt idx="3">
                  <c:v>r3</c:v>
                </c:pt>
                <c:pt idx="4">
                  <c:v>r4</c:v>
                </c:pt>
                <c:pt idx="5">
                  <c:v>r5</c:v>
                </c:pt>
              </c:strCache>
            </c:strRef>
          </c:cat>
          <c:val>
            <c:numRef>
              <c:f>'Вопрос 6'!$B$8:$G$8</c:f>
              <c:numCache>
                <c:formatCode>General</c:formatCode>
                <c:ptCount val="6"/>
                <c:pt idx="0">
                  <c:v>1</c:v>
                </c:pt>
                <c:pt idx="1">
                  <c:v>0.51</c:v>
                </c:pt>
                <c:pt idx="2">
                  <c:v>0.21</c:v>
                </c:pt>
                <c:pt idx="3">
                  <c:v>0.14000000000000001</c:v>
                </c:pt>
                <c:pt idx="4">
                  <c:v>0.1</c:v>
                </c:pt>
                <c:pt idx="5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6F-44C7-8977-CFC44447CA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269592"/>
        <c:axId val="560452568"/>
      </c:lineChart>
      <c:catAx>
        <c:axId val="1621269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60452568"/>
        <c:crosses val="autoZero"/>
        <c:auto val="1"/>
        <c:lblAlgn val="ctr"/>
        <c:lblOffset val="100"/>
        <c:noMultiLvlLbl val="0"/>
      </c:catAx>
      <c:valAx>
        <c:axId val="560452568"/>
        <c:scaling>
          <c:orientation val="minMax"/>
          <c:max val="1.1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21269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>
                <a:highlight>
                  <a:srgbClr val="00FFFF"/>
                </a:highlight>
                <a:cs typeface="Calibri Light"/>
              </a:rPr>
              <a:t> S K Y </a:t>
            </a:r>
            <a:r>
              <a:rPr lang="en-US" sz="6600">
                <a:solidFill>
                  <a:schemeClr val="bg1"/>
                </a:solidFill>
                <a:highlight>
                  <a:srgbClr val="000000"/>
                </a:highlight>
                <a:cs typeface="Calibri Light"/>
              </a:rPr>
              <a:t>CINEMA</a:t>
            </a:r>
            <a:endParaRPr lang="en-US" sz="660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6974" y="3462013"/>
            <a:ext cx="2564781" cy="1655762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b="1">
                <a:solidFill>
                  <a:srgbClr val="FFFFFF"/>
                </a:solidFill>
                <a:cs typeface="Calibri"/>
              </a:rPr>
              <a:t>АЛИСА</a:t>
            </a:r>
            <a:br>
              <a:rPr lang="en-US" b="1">
                <a:cs typeface="Calibri"/>
              </a:rPr>
            </a:br>
            <a:r>
              <a:rPr lang="en-US" b="1">
                <a:solidFill>
                  <a:srgbClr val="FFFFFF"/>
                </a:solidFill>
                <a:cs typeface="Calibri"/>
              </a:rPr>
              <a:t>ДИМА</a:t>
            </a:r>
            <a:br>
              <a:rPr lang="en-US" b="1">
                <a:cs typeface="Calibri"/>
              </a:rPr>
            </a:br>
            <a:r>
              <a:rPr lang="en-US" b="1">
                <a:solidFill>
                  <a:srgbClr val="FFFFFF"/>
                </a:solidFill>
                <a:cs typeface="Calibri"/>
              </a:rPr>
              <a:t>ЛЕНА</a:t>
            </a:r>
            <a:br>
              <a:rPr lang="en-US" b="1">
                <a:cs typeface="Calibri"/>
              </a:rPr>
            </a:br>
            <a:r>
              <a:rPr lang="en-US" b="1">
                <a:solidFill>
                  <a:srgbClr val="FFFFFF"/>
                </a:solidFill>
                <a:cs typeface="Calibri"/>
              </a:rPr>
              <a:t>ОЛЕГ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F818283B-3458-4B58-A124-C79A46ED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9080" cy="1325563"/>
          </a:xfrm>
        </p:spPr>
        <p:txBody>
          <a:bodyPr/>
          <a:lstStyle/>
          <a:p>
            <a:pPr algn="ctr"/>
            <a:r>
              <a:rPr lang="ru-RU"/>
              <a:t>КТО ПРИВОДИТ ЛУЧШИХ КЛИЕНТОВ (LT)</a:t>
            </a:r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BB348B89-6F84-4F68-8716-627523E10E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1960" y="2976691"/>
            <a:ext cx="5181600" cy="2204778"/>
          </a:xfrm>
        </p:spPr>
      </p:pic>
      <p:graphicFrame>
        <p:nvGraphicFramePr>
          <p:cNvPr id="21" name="Chart 1">
            <a:extLst>
              <a:ext uri="{FF2B5EF4-FFF2-40B4-BE49-F238E27FC236}">
                <a16:creationId xmlns:a16="http://schemas.microsoft.com/office/drawing/2014/main" id="{4CC1A36E-346E-433A-AFFC-77C6CAC55E6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4811124"/>
              </p:ext>
            </p:extLst>
          </p:nvPr>
        </p:nvGraphicFramePr>
        <p:xfrm>
          <a:off x="5862320" y="1981199"/>
          <a:ext cx="5887720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Oval 3">
            <a:extLst>
              <a:ext uri="{FF2B5EF4-FFF2-40B4-BE49-F238E27FC236}">
                <a16:creationId xmlns:a16="http://schemas.microsoft.com/office/drawing/2014/main" id="{273F5EC3-480F-4B28-9347-4E42AA08CC0D}"/>
              </a:ext>
            </a:extLst>
          </p:cNvPr>
          <p:cNvSpPr/>
          <p:nvPr/>
        </p:nvSpPr>
        <p:spPr>
          <a:xfrm>
            <a:off x="314301" y="6172841"/>
            <a:ext cx="451556" cy="44214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7486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DE417-73F5-4DD1-8ABD-6F678295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БАНКИ </a:t>
            </a:r>
            <a:r>
              <a:rPr lang="ru-RU" sz="4800"/>
              <a:t>💰 </a:t>
            </a:r>
            <a:r>
              <a:rPr lang="en-US" sz="4800" b="1"/>
              <a:t>VS</a:t>
            </a:r>
            <a:r>
              <a:rPr lang="en-US"/>
              <a:t> 📱</a:t>
            </a:r>
            <a:r>
              <a:rPr lang="ru-RU"/>
              <a:t>СОТОВЫЕ ОПЕРАТОРЫ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38B0E26-FF0D-4C66-99A0-9C2C440DCA9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59748836"/>
              </p:ext>
            </p:extLst>
          </p:nvPr>
        </p:nvGraphicFramePr>
        <p:xfrm>
          <a:off x="838200" y="1825625"/>
          <a:ext cx="376428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1">
            <a:extLst>
              <a:ext uri="{FF2B5EF4-FFF2-40B4-BE49-F238E27FC236}">
                <a16:creationId xmlns:a16="http://schemas.microsoft.com/office/drawing/2014/main" id="{427CB15E-D4A3-4959-BDB9-44634A7FFC9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9504084"/>
              </p:ext>
            </p:extLst>
          </p:nvPr>
        </p:nvGraphicFramePr>
        <p:xfrm>
          <a:off x="4795520" y="1449705"/>
          <a:ext cx="6558280" cy="381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2F22962-F127-4910-B8AA-93A0B56C7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94359"/>
              </p:ext>
            </p:extLst>
          </p:nvPr>
        </p:nvGraphicFramePr>
        <p:xfrm>
          <a:off x="4693920" y="5408295"/>
          <a:ext cx="6659881" cy="76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6391">
                  <a:extLst>
                    <a:ext uri="{9D8B030D-6E8A-4147-A177-3AD203B41FA5}">
                      <a16:colId xmlns:a16="http://schemas.microsoft.com/office/drawing/2014/main" val="1847674774"/>
                    </a:ext>
                  </a:extLst>
                </a:gridCol>
                <a:gridCol w="883915">
                  <a:extLst>
                    <a:ext uri="{9D8B030D-6E8A-4147-A177-3AD203B41FA5}">
                      <a16:colId xmlns:a16="http://schemas.microsoft.com/office/drawing/2014/main" val="4140324002"/>
                    </a:ext>
                  </a:extLst>
                </a:gridCol>
                <a:gridCol w="883915">
                  <a:extLst>
                    <a:ext uri="{9D8B030D-6E8A-4147-A177-3AD203B41FA5}">
                      <a16:colId xmlns:a16="http://schemas.microsoft.com/office/drawing/2014/main" val="3707493506"/>
                    </a:ext>
                  </a:extLst>
                </a:gridCol>
                <a:gridCol w="883915">
                  <a:extLst>
                    <a:ext uri="{9D8B030D-6E8A-4147-A177-3AD203B41FA5}">
                      <a16:colId xmlns:a16="http://schemas.microsoft.com/office/drawing/2014/main" val="837675536"/>
                    </a:ext>
                  </a:extLst>
                </a:gridCol>
                <a:gridCol w="883915">
                  <a:extLst>
                    <a:ext uri="{9D8B030D-6E8A-4147-A177-3AD203B41FA5}">
                      <a16:colId xmlns:a16="http://schemas.microsoft.com/office/drawing/2014/main" val="3646643895"/>
                    </a:ext>
                  </a:extLst>
                </a:gridCol>
                <a:gridCol w="883915">
                  <a:extLst>
                    <a:ext uri="{9D8B030D-6E8A-4147-A177-3AD203B41FA5}">
                      <a16:colId xmlns:a16="http://schemas.microsoft.com/office/drawing/2014/main" val="3712985476"/>
                    </a:ext>
                  </a:extLst>
                </a:gridCol>
                <a:gridCol w="883915">
                  <a:extLst>
                    <a:ext uri="{9D8B030D-6E8A-4147-A177-3AD203B41FA5}">
                      <a16:colId xmlns:a16="http://schemas.microsoft.com/office/drawing/2014/main" val="14967323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087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Банки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0,46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0,06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0,01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7949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Сот. операторы</a:t>
                      </a:r>
                      <a:endParaRPr lang="ru-RU" sz="16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0,51</a:t>
                      </a:r>
                      <a:endParaRPr lang="ru-RU" sz="16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0,21</a:t>
                      </a:r>
                      <a:endParaRPr lang="ru-RU" sz="16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0,14</a:t>
                      </a:r>
                      <a:endParaRPr lang="ru-RU" sz="16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0,02</a:t>
                      </a:r>
                      <a:endParaRPr lang="ru-RU" sz="16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1586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E08DCB37-9743-42A0-9C84-6E8269A23860}"/>
              </a:ext>
            </a:extLst>
          </p:cNvPr>
          <p:cNvSpPr/>
          <p:nvPr/>
        </p:nvSpPr>
        <p:spPr>
          <a:xfrm>
            <a:off x="314301" y="6172841"/>
            <a:ext cx="451556" cy="44214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9111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A50B0-06BC-4B17-8B5F-B39DDB0E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8664" cy="1092047"/>
          </a:xfrm>
        </p:spPr>
        <p:txBody>
          <a:bodyPr>
            <a:normAutofit fontScale="90000"/>
          </a:bodyPr>
          <a:lstStyle/>
          <a:p>
            <a:pPr algn="ctr"/>
            <a:r>
              <a:rPr lang="ru-RU"/>
              <a:t>УСРЕДНЁННЫЙ ЛАЙФТАЙМ КЛИЕНТА ПО ПАРТНЁРАМ</a:t>
            </a:r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9F337868-332D-4261-9E25-9E5F6FE76EFD}"/>
              </a:ext>
            </a:extLst>
          </p:cNvPr>
          <p:cNvSpPr/>
          <p:nvPr/>
        </p:nvSpPr>
        <p:spPr>
          <a:xfrm>
            <a:off x="11351011" y="6148260"/>
            <a:ext cx="451556" cy="44214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7</a:t>
            </a:r>
          </a:p>
        </p:txBody>
      </p:sp>
      <p:pic>
        <p:nvPicPr>
          <p:cNvPr id="8" name="Picture 8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CF13193C-0B32-46E3-B331-79254D0D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794" y="1467009"/>
            <a:ext cx="8514412" cy="512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0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A50B0-06BC-4B17-8B5F-B39DDB0E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cs typeface="Calibri Light"/>
              </a:rPr>
              <a:t>LTV VS LTV Net</a:t>
            </a:r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8F142F2F-1BF3-4319-819A-E80B1A2F9205}"/>
              </a:ext>
            </a:extLst>
          </p:cNvPr>
          <p:cNvSpPr/>
          <p:nvPr/>
        </p:nvSpPr>
        <p:spPr>
          <a:xfrm>
            <a:off x="11264978" y="6246583"/>
            <a:ext cx="451556" cy="44214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8</a:t>
            </a:r>
            <a:endParaRPr lang="ru-RU"/>
          </a:p>
        </p:txBody>
      </p:sp>
      <p:pic>
        <p:nvPicPr>
          <p:cNvPr id="5" name="Рисунок 7">
            <a:extLst>
              <a:ext uri="{FF2B5EF4-FFF2-40B4-BE49-F238E27FC236}">
                <a16:creationId xmlns:a16="http://schemas.microsoft.com/office/drawing/2014/main" id="{CE3B1871-4CA4-437E-92DB-C62B4FD9B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227" y="2263123"/>
            <a:ext cx="5336457" cy="3524068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DBCDDE7-7175-4406-BA8B-A6B08712B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4" y="2262801"/>
            <a:ext cx="5803490" cy="35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81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A50B0-06BC-4B17-8B5F-B39DDB0E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264" y="180770"/>
            <a:ext cx="8880988" cy="1350143"/>
          </a:xfrm>
        </p:spPr>
        <p:txBody>
          <a:bodyPr>
            <a:normAutofit/>
          </a:bodyPr>
          <a:lstStyle/>
          <a:p>
            <a:pPr algn="ctr"/>
            <a:r>
              <a:rPr lang="ru-RU"/>
              <a:t>ПРОГНОЗ РОСТА LTV Net </a:t>
            </a:r>
            <a:br>
              <a:rPr lang="ru-RU"/>
            </a:br>
            <a:r>
              <a:rPr lang="ru-RU"/>
              <a:t>при кратном росте клиентской базы</a:t>
            </a:r>
            <a:endParaRPr lang="ru-RU">
              <a:cs typeface="Calibri Light"/>
            </a:endParaRPr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8F142F2F-1BF3-4319-819A-E80B1A2F9205}"/>
              </a:ext>
            </a:extLst>
          </p:cNvPr>
          <p:cNvSpPr/>
          <p:nvPr/>
        </p:nvSpPr>
        <p:spPr>
          <a:xfrm>
            <a:off x="11363301" y="6246583"/>
            <a:ext cx="451556" cy="44214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9</a:t>
            </a:r>
            <a:endParaRPr lang="ru-RU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4F7AF13C-E1AD-4686-9EBD-1C127F0C8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8" y="4029781"/>
            <a:ext cx="4681126" cy="2429697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AD8781E3-FBB7-469C-9E32-7DC87534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808" y="1669977"/>
            <a:ext cx="5490162" cy="4806860"/>
          </a:xfrm>
          <a:prstGeom prst="rect">
            <a:avLst/>
          </a:prstGeom>
        </p:spPr>
      </p:pic>
      <p:pic>
        <p:nvPicPr>
          <p:cNvPr id="13" name="Picture 13" descr="Table&#10;&#10;Description automatically generated">
            <a:extLst>
              <a:ext uri="{FF2B5EF4-FFF2-40B4-BE49-F238E27FC236}">
                <a16:creationId xmlns:a16="http://schemas.microsoft.com/office/drawing/2014/main" id="{FE670798-1353-4100-808B-61EA39972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199" y="1712266"/>
            <a:ext cx="24098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3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A50B0-06BC-4B17-8B5F-B39DDB0E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Приложение №1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AD3CB-5734-480E-8216-ECBFD38DA717}"/>
              </a:ext>
            </a:extLst>
          </p:cNvPr>
          <p:cNvSpPr txBox="1"/>
          <p:nvPr/>
        </p:nvSpPr>
        <p:spPr>
          <a:xfrm>
            <a:off x="6100916" y="1479754"/>
            <a:ext cx="563142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b="1">
                <a:ea typeface="+mn-lt"/>
                <a:cs typeface="+mn-lt"/>
              </a:rPr>
              <a:t>2. Процент платных первичных покупок среди всех первичных покупок по кварталам для разных партнёров:</a:t>
            </a:r>
            <a:endParaRPr lang="ru-RU" b="1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SELECT date_trunc( 'quarter', date_purchase) AS yy , sum(case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    WHEN debit_kind = 'Первичная покупка'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        AND is_trial = 0 THEN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    1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    ELSE 0 end)::float / sum(case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    WHEN debit_kind = 'Первичная покупка' THEN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    1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    ELSE 0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    END )::float AS fggg ,name_partner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FROM skycinema.client_sign_up a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JOIN skycinema.partner_dict b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    ON a.partner=b.id_partner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WHERE 1=1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        AND debit_kind = 'Первичная покупка'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GROUP BY  name_partner, yy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ORDER BY  yy</a:t>
            </a:r>
            <a:endParaRPr lang="ru-RU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B561F-D7B3-4B40-8BF7-6EC594953B82}"/>
              </a:ext>
            </a:extLst>
          </p:cNvPr>
          <p:cNvSpPr txBox="1"/>
          <p:nvPr/>
        </p:nvSpPr>
        <p:spPr>
          <a:xfrm>
            <a:off x="491921" y="1425984"/>
            <a:ext cx="543478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b="1">
                <a:ea typeface="+mn-lt"/>
                <a:cs typeface="+mn-lt"/>
              </a:rPr>
              <a:t>1.</a:t>
            </a:r>
          </a:p>
          <a:p>
            <a:r>
              <a:rPr lang="ru-RU" sz="1400" b="1">
                <a:ea typeface="+mn-lt"/>
                <a:cs typeface="+mn-lt"/>
              </a:rPr>
              <a:t>Какой процент первичных покупок бесплатный? :</a:t>
            </a:r>
            <a:endParaRPr lang="ru-RU" b="1"/>
          </a:p>
          <a:p>
            <a:r>
              <a:rPr lang="ru-RU" sz="1400">
                <a:ea typeface="+mn-lt"/>
                <a:cs typeface="+mn-lt"/>
              </a:rPr>
              <a:t>SELECT sum(case  WHEN is_trial=1 THEN    1 ELSE 0 end)::float/count(is_trial)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FROM skycinema.client_sign_up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WHERE 1=1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        AND debit_kind='Первичная покупка'</a:t>
            </a:r>
            <a:endParaRPr lang="ru-RU" sz="1400">
              <a:cs typeface="Calibri"/>
            </a:endParaRPr>
          </a:p>
          <a:p>
            <a:endParaRPr lang="ru-RU" sz="1400">
              <a:ea typeface="+mn-lt"/>
              <a:cs typeface="+mn-lt"/>
            </a:endParaRPr>
          </a:p>
          <a:p>
            <a:r>
              <a:rPr lang="ru-RU" sz="1400" b="1">
                <a:ea typeface="+mn-lt"/>
                <a:cs typeface="+mn-lt"/>
              </a:rPr>
              <a:t>Постройте распределение процента бесплатных первичных покупок по месяцам:</a:t>
            </a:r>
            <a:endParaRPr lang="ru-RU" b="1">
              <a:cs typeface="Calibri" panose="020F0502020204030204"/>
            </a:endParaRPr>
          </a:p>
          <a:p>
            <a:r>
              <a:rPr lang="ru-RU" sz="1400">
                <a:ea typeface="+mn-lt"/>
                <a:cs typeface="+mn-lt"/>
              </a:rPr>
              <a:t>SELECT sum(case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    WHEN is_trial=1 THEN</a:t>
            </a:r>
            <a:endParaRPr lang="ru-RU" sz="1400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    1</a:t>
            </a:r>
          </a:p>
          <a:p>
            <a:r>
              <a:rPr lang="ru-RU" sz="1400">
                <a:ea typeface="+mn-lt"/>
                <a:cs typeface="+mn-lt"/>
              </a:rPr>
              <a:t>    ELSE 0 end)::float/count(is_trial) AS процент ,date_trunc('month',date_purchase) AS месяц</a:t>
            </a:r>
          </a:p>
          <a:p>
            <a:r>
              <a:rPr lang="ru-RU" sz="1400">
                <a:ea typeface="+mn-lt"/>
                <a:cs typeface="+mn-lt"/>
              </a:rPr>
              <a:t>FROM skycinema.client_sign_up</a:t>
            </a:r>
          </a:p>
          <a:p>
            <a:r>
              <a:rPr lang="ru-RU" sz="1400">
                <a:ea typeface="+mn-lt"/>
                <a:cs typeface="+mn-lt"/>
              </a:rPr>
              <a:t>WHERE 1=1</a:t>
            </a:r>
          </a:p>
          <a:p>
            <a:r>
              <a:rPr lang="ru-RU" sz="1400">
                <a:ea typeface="+mn-lt"/>
                <a:cs typeface="+mn-lt"/>
              </a:rPr>
              <a:t>        AND debit_kind='Первичная покупка'</a:t>
            </a:r>
          </a:p>
          <a:p>
            <a:r>
              <a:rPr lang="ru-RU" sz="1400">
                <a:ea typeface="+mn-lt"/>
                <a:cs typeface="+mn-lt"/>
              </a:rPr>
              <a:t>GROUP BY  месяц</a:t>
            </a:r>
          </a:p>
          <a:p>
            <a:r>
              <a:rPr lang="ru-RU" sz="1400">
                <a:ea typeface="+mn-lt"/>
                <a:cs typeface="+mn-lt"/>
              </a:rPr>
              <a:t>ORDER BY  месяц</a:t>
            </a:r>
          </a:p>
        </p:txBody>
      </p:sp>
    </p:spTree>
    <p:extLst>
      <p:ext uri="{BB962C8B-B14F-4D97-AF65-F5344CB8AC3E}">
        <p14:creationId xmlns:p14="http://schemas.microsoft.com/office/powerpoint/2010/main" val="343015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A50B0-06BC-4B17-8B5F-B39DDB0E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Приложение №2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AD3CB-5734-480E-8216-ECBFD38DA717}"/>
              </a:ext>
            </a:extLst>
          </p:cNvPr>
          <p:cNvSpPr txBox="1"/>
          <p:nvPr/>
        </p:nvSpPr>
        <p:spPr>
          <a:xfrm>
            <a:off x="6678560" y="1344561"/>
            <a:ext cx="5066071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b="1">
                <a:ea typeface="+mn-lt"/>
                <a:cs typeface="+mn-lt"/>
              </a:rPr>
              <a:t>4. Процент платных первичных покупок среди всех первичных покупок по кварталам для разных партнёров:</a:t>
            </a:r>
            <a:endParaRPr lang="ru-RU" b="1">
              <a:cs typeface="Calibri"/>
            </a:endParaRPr>
          </a:p>
          <a:p>
            <a:r>
              <a:rPr lang="ru-RU" sz="1200">
                <a:ea typeface="+mn-lt"/>
                <a:cs typeface="+mn-lt"/>
              </a:rPr>
              <a:t>select   name_partner                    </a:t>
            </a:r>
            <a:endParaRPr lang="ru-RU"/>
          </a:p>
          <a:p>
            <a:r>
              <a:rPr lang="ru-RU" sz="1200">
                <a:ea typeface="+mn-lt"/>
                <a:cs typeface="+mn-lt"/>
              </a:rPr>
              <a:t>         , sum(case when t.debit_kind = 'Автопродление' and t.rn = 2 and t.is_trial &lt; 1 then 1 else 0 end)::float /                     </a:t>
            </a:r>
            <a:endParaRPr lang="ru-RU"/>
          </a:p>
          <a:p>
            <a:r>
              <a:rPr lang="ru-RU" sz="1200">
                <a:ea typeface="+mn-lt"/>
                <a:cs typeface="+mn-lt"/>
              </a:rPr>
              <a:t>           sum(case when t.debit_kind = 'Первичная покупка' then 1 else 0 end)::float free_to_paid_conversion                    </a:t>
            </a:r>
            <a:endParaRPr lang="ru-RU"/>
          </a:p>
          <a:p>
            <a:r>
              <a:rPr lang="ru-RU" sz="1200">
                <a:ea typeface="+mn-lt"/>
                <a:cs typeface="+mn-lt"/>
              </a:rPr>
              <a:t>from (                    </a:t>
            </a:r>
            <a:endParaRPr lang="ru-RU"/>
          </a:p>
          <a:p>
            <a:r>
              <a:rPr lang="ru-RU" sz="1200">
                <a:ea typeface="+mn-lt"/>
                <a:cs typeface="+mn-lt"/>
              </a:rPr>
              <a:t>    select *                    </a:t>
            </a:r>
            <a:endParaRPr lang="ru-RU"/>
          </a:p>
          <a:p>
            <a:r>
              <a:rPr lang="ru-RU" sz="1200">
                <a:ea typeface="+mn-lt"/>
                <a:cs typeface="+mn-lt"/>
              </a:rPr>
              <a:t>        , row_number() over(partition by user_id order by date_purchase desc) rn                    </a:t>
            </a:r>
            <a:endParaRPr lang="ru-RU"/>
          </a:p>
          <a:p>
            <a:r>
              <a:rPr lang="ru-RU" sz="1200">
                <a:ea typeface="+mn-lt"/>
                <a:cs typeface="+mn-lt"/>
              </a:rPr>
              <a:t>    from skycinema.client_sign_up a                    </a:t>
            </a:r>
            <a:endParaRPr lang="ru-RU"/>
          </a:p>
          <a:p>
            <a:r>
              <a:rPr lang="ru-RU" sz="1200">
                <a:ea typeface="+mn-lt"/>
                <a:cs typeface="+mn-lt"/>
              </a:rPr>
              <a:t>    left join skycinema.partner_dict b                    </a:t>
            </a:r>
            <a:endParaRPr lang="ru-RU"/>
          </a:p>
          <a:p>
            <a:r>
              <a:rPr lang="ru-RU" sz="1200">
                <a:ea typeface="+mn-lt"/>
                <a:cs typeface="+mn-lt"/>
              </a:rPr>
              <a:t>         on a.partner=b.id_partner                    </a:t>
            </a:r>
            <a:endParaRPr lang="ru-RU"/>
          </a:p>
          <a:p>
            <a:r>
              <a:rPr lang="ru-RU" sz="1200">
                <a:ea typeface="+mn-lt"/>
                <a:cs typeface="+mn-lt"/>
              </a:rPr>
              <a:t>    ) t                    </a:t>
            </a:r>
            <a:endParaRPr lang="ru-RU"/>
          </a:p>
          <a:p>
            <a:r>
              <a:rPr lang="ru-RU" sz="1200">
                <a:ea typeface="+mn-lt"/>
                <a:cs typeface="+mn-lt"/>
              </a:rPr>
              <a:t>group by name_partner                    </a:t>
            </a:r>
            <a:endParaRPr lang="ru-RU"/>
          </a:p>
          <a:p>
            <a:r>
              <a:rPr lang="ru-RU" sz="1200">
                <a:ea typeface="+mn-lt"/>
                <a:cs typeface="+mn-lt"/>
              </a:rPr>
              <a:t>order by free_to_paid_conversion desc</a:t>
            </a:r>
            <a:endParaRPr lang="ru-RU">
              <a:ea typeface="+mn-lt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B561F-D7B3-4B40-8BF7-6EC594953B82}"/>
              </a:ext>
            </a:extLst>
          </p:cNvPr>
          <p:cNvSpPr txBox="1"/>
          <p:nvPr/>
        </p:nvSpPr>
        <p:spPr>
          <a:xfrm>
            <a:off x="565663" y="1425984"/>
            <a:ext cx="553310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b="1">
                <a:ea typeface="+mn-lt"/>
                <a:cs typeface="+mn-lt"/>
              </a:rPr>
              <a:t>3.Аномалии по разной стоимости автопродления  :</a:t>
            </a:r>
            <a:endParaRPr lang="ru-RU" b="1">
              <a:cs typeface="Calibri"/>
            </a:endParaRPr>
          </a:p>
          <a:p>
            <a:r>
              <a:rPr lang="ru-RU" sz="1400">
                <a:ea typeface="+mn-lt"/>
                <a:cs typeface="+mn-lt"/>
              </a:rPr>
              <a:t>select     name_partner, debit_kind, is_trial, amt_payment           </a:t>
            </a:r>
            <a:endParaRPr lang="ru-RU"/>
          </a:p>
          <a:p>
            <a:r>
              <a:rPr lang="ru-RU" sz="1400">
                <a:ea typeface="+mn-lt"/>
                <a:cs typeface="+mn-lt"/>
              </a:rPr>
              <a:t>  from  skycinema.watch_client a      </a:t>
            </a:r>
            <a:endParaRPr lang="ru-RU"/>
          </a:p>
          <a:p>
            <a:r>
              <a:rPr lang="ru-RU" sz="1400">
                <a:ea typeface="+mn-lt"/>
                <a:cs typeface="+mn-lt"/>
              </a:rPr>
              <a:t>    left join skycinema.client_sign_up b       </a:t>
            </a:r>
            <a:endParaRPr lang="ru-RU"/>
          </a:p>
          <a:p>
            <a:r>
              <a:rPr lang="ru-RU" sz="1400">
                <a:ea typeface="+mn-lt"/>
                <a:cs typeface="+mn-lt"/>
              </a:rPr>
              <a:t>    on a.user_id=b.user_id      </a:t>
            </a:r>
            <a:endParaRPr lang="ru-RU"/>
          </a:p>
          <a:p>
            <a:r>
              <a:rPr lang="ru-RU" sz="1400">
                <a:ea typeface="+mn-lt"/>
                <a:cs typeface="+mn-lt"/>
              </a:rPr>
              <a:t>    left join skycinema.content_list c      </a:t>
            </a:r>
            <a:endParaRPr lang="ru-RU"/>
          </a:p>
          <a:p>
            <a:r>
              <a:rPr lang="ru-RU" sz="1400">
                <a:ea typeface="+mn-lt"/>
                <a:cs typeface="+mn-lt"/>
              </a:rPr>
              <a:t>    on c.id=a.content_id      </a:t>
            </a:r>
            <a:endParaRPr lang="ru-RU"/>
          </a:p>
          <a:p>
            <a:r>
              <a:rPr lang="ru-RU" sz="1400">
                <a:ea typeface="+mn-lt"/>
                <a:cs typeface="+mn-lt"/>
              </a:rPr>
              <a:t>    left join skycinema.partner_dict d      </a:t>
            </a:r>
            <a:endParaRPr lang="ru-RU"/>
          </a:p>
          <a:p>
            <a:r>
              <a:rPr lang="ru-RU" sz="1400">
                <a:ea typeface="+mn-lt"/>
                <a:cs typeface="+mn-lt"/>
              </a:rPr>
              <a:t>     on d.id_partner=b.partner</a:t>
            </a:r>
            <a:endParaRPr lang="ru-RU">
              <a:ea typeface="+mn-lt"/>
              <a:cs typeface="+mn-lt"/>
            </a:endParaRPr>
          </a:p>
          <a:p>
            <a:r>
              <a:rPr lang="ru-RU" sz="1400">
                <a:ea typeface="+mn-lt"/>
                <a:cs typeface="+mn-lt"/>
              </a:rPr>
              <a:t>group by name_partner, debit_kind, is_trial, amt_payment  </a:t>
            </a:r>
            <a:endParaRPr lang="ru-RU"/>
          </a:p>
          <a:p>
            <a:r>
              <a:rPr lang="ru-RU" sz="1400">
                <a:ea typeface="+mn-lt"/>
                <a:cs typeface="+mn-lt"/>
              </a:rPr>
              <a:t>order by name_partner</a:t>
            </a:r>
            <a:endParaRPr lang="ru-RU">
              <a:ea typeface="+mn-lt"/>
              <a:cs typeface="+mn-lt"/>
            </a:endParaRPr>
          </a:p>
          <a:p>
            <a:endParaRPr lang="ru-RU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5091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A50B0-06BC-4B17-8B5F-B39DDB0E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30213" cy="649595"/>
          </a:xfrm>
        </p:spPr>
        <p:txBody>
          <a:bodyPr>
            <a:normAutofit fontScale="90000"/>
          </a:bodyPr>
          <a:lstStyle/>
          <a:p>
            <a:r>
              <a:rPr lang="ru-RU"/>
              <a:t>Приложение №3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AD3CB-5734-480E-8216-ECBFD38DA717}"/>
              </a:ext>
            </a:extLst>
          </p:cNvPr>
          <p:cNvSpPr txBox="1"/>
          <p:nvPr/>
        </p:nvSpPr>
        <p:spPr>
          <a:xfrm>
            <a:off x="6604818" y="631722"/>
            <a:ext cx="5250425" cy="6017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b="1">
                <a:ea typeface="+mn-lt"/>
                <a:cs typeface="+mn-lt"/>
              </a:rPr>
              <a:t>6. Retention  для партнёров-банков и для партнёров-операторов</a:t>
            </a:r>
          </a:p>
          <a:p>
            <a:r>
              <a:rPr lang="ru-RU" sz="700">
                <a:ea typeface="+mn-lt"/>
                <a:cs typeface="+mn-lt"/>
              </a:rPr>
              <a:t>select 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 sum(case when rn = 1 and name_partner in ('Билайн', 'Мегафон', 'МТС', 'Теле2') then 1 else 0 end)::float p0_people_from_mobile_cnt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 , sum(case when rn = 1 and name_partner in ('Хоум Кредит', 'Альфа Банк', 'Тинькофф', 'ВТБ') then 1 else 0 end)::float p0_people_from_banks_cnt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 , sum(case when rn = 1 and name_partner in ('Билайн', 'Мегафон', 'МТС', 'Теле2') then 1 else 0 end)::float/sum(case when rn = 1 and name_partner in ('Билайн', 'Мегафон', 'МТС', 'Теле2') then 1 else 0 end)::float r0_banks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 , sum(case when rn = 1 and name_partner in ('Хоум Кредит', 'Альфа Банк', 'Тинькофф', 'ВТБ') then 1 else 0 end)::float/sum(case when rn = 1 and name_partner in ('Хоум Кредит', 'Альфа Банк', 'Тинькофф', 'ВТБ') then 1 else 0 end)::float r0_mobile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 , sum(case when rn = 2 and name_partner in ('Билайн', 'Мегафон', 'МТС', 'Теле2') then 1 else 0 end)::float/sum(case when rn = 1 and name_partner in ('Билайн', 'Мегафон', 'МТС', 'Теле2') then 1 else 0 end)::float r1_banks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 , sum(case when rn = 2 and name_partner in ('Хоум Кредит', 'Альфа Банк', 'Тинькофф', 'ВТБ') then 1 else 0 end)::float/sum(case when rn = 1 and name_partner in ('Хоум Кредит', 'Альфа Банк', 'Тинькофф', 'ВТБ') then 1 else 0 end)::float r1_mobile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 , sum(case when rn = 3 and name_partner in ('Билайн', 'Мегафон', 'МТС', 'Теле2') then 1 else 0 end)::float/sum(case when rn = 1 and name_partner in ('Билайн', 'Мегафон', 'МТС', 'Теле2') then 1 else 0 end)::float r2_banks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 , sum(case when rn = 3 and name_partner in ('Хоум Кредит', 'Альфа Банк', 'Тинькофф', 'ВТБ') then 1 else 0 end)::float/sum(case when rn = 1 and name_partner in ('Хоум Кредит', 'Альфа Банк', 'Тинькофф', 'ВТБ') then 1 else 0 end)::float r2_mobile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 , sum(case when rn = 4 and name_partner in ('Билайн', 'Мегафон', 'МТС', 'Теле2') then 1 else 0 end)::float/sum(case when rn = 1 and name_partner in ('Билайн', 'Мегафон', 'МТС', 'Теле2') then 1 else 0 end)::float r3_banks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 , sum(case when rn = 4 and name_partner in ('Хоум Кредит', 'Альфа Банк', 'Тинькофф', 'ВТБ') then 1 else 0 end)::float/sum(case when rn = 1 and name_partner in ('Хоум Кредит', 'Альфа Банк', 'Тинькофф', 'ВТБ') then 1 else 0 end)::float r3_mobile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 , sum(case when rn = 5 and name_partner in ('Билайн', 'Мегафон', 'МТС', 'Теле2') then 1 else 0 end)::float/sum(case when rn = 1 and name_partner in ('Билайн', 'Мегафон', 'МТС', 'Теле2') then 1 else 0 end)::float r4_banks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 , sum(case when rn = 5 and name_partner in ('Хоум Кредит', 'Альфа Банк', 'Тинькофф', 'ВТБ') then 1 else 0 end)::float/sum(case when rn = 1 and name_partner in ('Хоум Кредит', 'Альфа Банк', 'Тинькофф', 'ВТБ') then 1 else 0 end)::float r4_mobile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 , sum(case when rn = 6 and name_partner in ('Билайн', 'Мегафон', 'МТС', 'Теле2') then 1 else 0 end)::float/sum(case when rn = 1 and name_partner in ('Билайн', 'Мегафон', 'МТС', 'Теле2') then 1 else 0 end)::float r5_banks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 , sum(case when rn = 6 and name_partner in ('Хоум Кредит', 'Альфа Банк', 'Тинькофф', 'ВТБ') then 1 else 0 end)::float/sum(case when rn = 1 and name_partner in ('Хоум Кредит', 'Альфа Банк', 'Тинькофф', 'ВТБ') then 1 else 0 end)::float r5_mobile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 , sum(case when rn = 7 and name_partner in ('Билайн', 'Мегафон', 'МТС', 'Теле2') then 1 else 0 end)::float/sum(case when rn = 1 and name_partner in ('Билайн', 'Мегафон', 'МТС', 'Теле2') then 1 else 0 end)::float r6_banks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 , sum(case when rn = 7 and name_partner in ('Хоум Кредит', 'Альфа Банк', 'Тинькофф', 'ВТБ') then 1 else 0 end)::float/sum(case when rn = 1 and name_partner in ('Хоум Кредит', 'Альфа Банк', 'Тинькофф', 'ВТБ') then 1 else 0 end)::float r6_mobile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from (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select *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     , row_number() over(partition by user_id order by date_purchase) rn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     from (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select * from skycinema.client_sign_up a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 left join skycinema.partner_dict b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      on a.partner=b.id_partner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      where is_trial &lt;&gt; 1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      and is_trial is not null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      ) t1                                                                                        </a:t>
            </a:r>
            <a:endParaRPr lang="ru-RU" sz="700">
              <a:cs typeface="Calibri"/>
            </a:endParaRPr>
          </a:p>
          <a:p>
            <a:r>
              <a:rPr lang="ru-RU" sz="700">
                <a:ea typeface="+mn-lt"/>
                <a:cs typeface="+mn-lt"/>
              </a:rPr>
              <a:t>         ) t2</a:t>
            </a:r>
            <a:endParaRPr lang="ru-RU" sz="70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B561F-D7B3-4B40-8BF7-6EC594953B82}"/>
              </a:ext>
            </a:extLst>
          </p:cNvPr>
          <p:cNvSpPr txBox="1"/>
          <p:nvPr/>
        </p:nvSpPr>
        <p:spPr>
          <a:xfrm>
            <a:off x="565663" y="1020403"/>
            <a:ext cx="5533102" cy="572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b="1">
                <a:ea typeface="+mn-lt"/>
                <a:cs typeface="+mn-lt"/>
              </a:rPr>
              <a:t>5.Retention по партнерам</a:t>
            </a:r>
            <a:r>
              <a:rPr lang="ru-RU" sz="1400">
                <a:ea typeface="+mn-lt"/>
                <a:cs typeface="+mn-lt"/>
              </a:rPr>
              <a:t>                         </a:t>
            </a:r>
            <a:endParaRPr lang="ru-RU" sz="1400" b="1">
              <a:ea typeface="+mn-lt"/>
              <a:cs typeface="+mn-lt"/>
            </a:endParaRPr>
          </a:p>
          <a:p>
            <a:r>
              <a:rPr lang="ru-RU" sz="1100">
                <a:ea typeface="+mn-lt"/>
                <a:cs typeface="+mn-lt"/>
              </a:rPr>
              <a:t>select name_partner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    , sum(case when rn = 1 then 1 else 0 end)::float p1_people_cnt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    , sum(case when rn = 1 then 1 else 0 end)::float/sum(case when rn = 1 then 1 else 0 end)::float r0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    , sum(case when rn = 2 then 1 else 0 end)::float/sum(case when rn = 1 then 1 else 0 end)::float r1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    , sum(case when rn = 3 then 1 else 0 end)::float/sum(case when rn = 1 then 1 else 0 end)::float r2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    , sum(case when rn = 4 then 1 else 0 end)::float/sum(case when rn = 1 then 1 else 0 end)::float r3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    , sum(case when rn = 5 then 1 else 0 end)::float/sum(case when rn = 1 then 1 else 0 end)::float r4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    , sum(case when rn = 6 then 1 else 0 end)::float/sum(case when rn = 1 then 1 else 0 end)::float r5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    , sum(case when rn = 7 then 1 else 0 end)::float/sum(case when rn = 1 then 1 else 0 end)::float r6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from (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select *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        , row_number() over(partition by user_id order by date_purchase) rn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        from (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select * from skycinema.client_sign_up a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    left join skycinema.partner_dict b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         on a.partner=b.id_partner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         where is_trial &lt;&gt; 1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         and is_trial is not null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         ) t1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         ) t2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group by name_partner                            </a:t>
            </a:r>
          </a:p>
          <a:p>
            <a:r>
              <a:rPr lang="ru-RU" sz="1100">
                <a:ea typeface="+mn-lt"/>
                <a:cs typeface="+mn-lt"/>
              </a:rPr>
              <a:t>order by p1_people_cnt desc</a:t>
            </a:r>
          </a:p>
          <a:p>
            <a:endParaRPr lang="ru-RU" sz="1100" b="1">
              <a:cs typeface="Calibri"/>
            </a:endParaRPr>
          </a:p>
          <a:p>
            <a:endParaRPr lang="ru-RU" sz="11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0971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A50B0-06BC-4B17-8B5F-B39DDB0E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30213" cy="649595"/>
          </a:xfrm>
        </p:spPr>
        <p:txBody>
          <a:bodyPr>
            <a:normAutofit fontScale="90000"/>
          </a:bodyPr>
          <a:lstStyle/>
          <a:p>
            <a:r>
              <a:rPr lang="ru-RU"/>
              <a:t>Приложение №4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AD3CB-5734-480E-8216-ECBFD38DA717}"/>
              </a:ext>
            </a:extLst>
          </p:cNvPr>
          <p:cNvSpPr txBox="1"/>
          <p:nvPr/>
        </p:nvSpPr>
        <p:spPr>
          <a:xfrm>
            <a:off x="914399" y="1135625"/>
            <a:ext cx="5066071" cy="5232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b="1">
                <a:ea typeface="+mn-lt"/>
                <a:cs typeface="+mn-lt"/>
              </a:rPr>
              <a:t>7,8,9 </a:t>
            </a:r>
            <a:r>
              <a:rPr lang="ru-RU" sz="800">
                <a:ea typeface="+mn-lt"/>
                <a:cs typeface="+mn-lt"/>
              </a:rPr>
              <a:t>select   name_partner</a:t>
            </a:r>
          </a:p>
          <a:p>
            <a:r>
              <a:rPr lang="ru-RU" sz="800">
                <a:ea typeface="+mn-lt"/>
                <a:cs typeface="+mn-lt"/>
              </a:rPr>
              <a:t>         , sum(case when t.rn = 1 then 1 else 0 end)::float/ 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sum(case when t.rn = 1 then 1 else 0 end)::float cnv_0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, sum(case when t.rn = 2 then 1 else 0 end)::float/ 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sum(case when t.rn = 1 then 1 else 0 end)::float cnv_1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, sum(case when t.rn = 3 then 1 else 0 end)::float/ 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sum(case when t.rn = 1 then 1 else 0 end)::float cnv_2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 , sum(case when t.rn = 4 then 1 else 0 end)::float/ 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sum(case when t.rn = 1 then 1 else 0 end)::float cnv_3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, sum(case when t.rn = 5 then 1 else 0 end)::float/ 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sum(case when t.rn = 1 then 1 else 0 end)::float cnv_4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, sum(case when t.rn = 6 then 1 else 0 end)::float/ 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sum(case when t.rn = 1 then 1 else 0 end)::float cnv_5 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 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,sum(case when t.rn = 1 then amt_payment else 0 end)::float pay_0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,sum(case when t.rn = 2 then amt_payment else 0 end)::float pay_1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,sum(case when t.rn = 3 then amt_payment else 0 end)::float pay_2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,sum(case when t.rn = 4 then amt_payment else 0 end)::float pay_3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,sum(case when t.rn = 5 then amt_payment else 0 end)::float pay_4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,sum(case when t.rn = 6 then amt_payment else 0 end)::float pay_5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 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,sum(case when t.rn = 1 then 1.0 else 0.0 end) чел_0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,sum(case when t.rn = 2 then 1.0 else 0.0 end) чел_1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,sum(case when t.rn = 3 then 1.0 else 0.0 end) чел_2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,sum(case when t.rn = 4 then 1.0 else 0.0 end) чел_3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,sum(case when t.rn = 5 then 1.0 else 0.0 end) чел_4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 ,sum(case when t.rn = 6 then 1.0 else 0.0 end) чел_5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 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from (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 select *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 , row_number() over(partition by user_id order by date_purchase asc) rn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 from skycinema.client_sign_up a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 left join skycinema.partner_dict b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 on a.partner=b.id_partner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 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 where 1=1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 and is_trial&lt;&gt;1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 and not(lower(name_partner) like 'мтс%' and amt_payment=399)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      and not(lower(name_partner) like '%альфа%' and amt_payment=199)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    ) t</a:t>
            </a:r>
            <a:endParaRPr lang="ru-RU" sz="800">
              <a:cs typeface="Calibri"/>
            </a:endParaRPr>
          </a:p>
          <a:p>
            <a:r>
              <a:rPr lang="ru-RU" sz="800">
                <a:ea typeface="+mn-lt"/>
                <a:cs typeface="+mn-lt"/>
              </a:rPr>
              <a:t>group by name_partner</a:t>
            </a:r>
            <a:endParaRPr lang="ru-RU" sz="800"/>
          </a:p>
        </p:txBody>
      </p:sp>
    </p:spTree>
    <p:extLst>
      <p:ext uri="{BB962C8B-B14F-4D97-AF65-F5344CB8AC3E}">
        <p14:creationId xmlns:p14="http://schemas.microsoft.com/office/powerpoint/2010/main" val="1107729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A50B0-06BC-4B17-8B5F-B39DDB0E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156189"/>
            <a:ext cx="11111982" cy="1350143"/>
          </a:xfrm>
        </p:spPr>
        <p:txBody>
          <a:bodyPr>
            <a:normAutofit/>
          </a:bodyPr>
          <a:lstStyle/>
          <a:p>
            <a:r>
              <a:rPr lang="ru-RU"/>
              <a:t>Приложение №5 (аномалии данных 2.0) </a:t>
            </a:r>
            <a:br>
              <a:rPr lang="ru-RU"/>
            </a:br>
            <a:r>
              <a:rPr lang="ru-RU">
                <a:cs typeface="Calibri Light"/>
              </a:rPr>
              <a:t>МТС: бесплатные</a:t>
            </a:r>
          </a:p>
        </p:txBody>
      </p:sp>
      <p:pic>
        <p:nvPicPr>
          <p:cNvPr id="5" name="Рисунок 7">
            <a:extLst>
              <a:ext uri="{FF2B5EF4-FFF2-40B4-BE49-F238E27FC236}">
                <a16:creationId xmlns:a16="http://schemas.microsoft.com/office/drawing/2014/main" id="{B2C63954-64BF-4578-8ADB-12D9F0230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010" y="1885610"/>
            <a:ext cx="6373073" cy="4067588"/>
          </a:xfrm>
          <a:prstGeom prst="rect">
            <a:avLst/>
          </a:prstGeom>
        </p:spPr>
      </p:pic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2BE35C7C-1922-4BAB-B717-82614D1F8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8" y="1954913"/>
            <a:ext cx="4591986" cy="373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CE6B3-CF9D-4051-9BD5-0A0F2CF2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cs typeface="Calibri Light"/>
              </a:rPr>
              <a:t>Доля бесплатных первичных подписок </a:t>
            </a:r>
            <a:br>
              <a:rPr lang="ru-RU">
                <a:cs typeface="Calibri Light"/>
              </a:rPr>
            </a:br>
            <a:r>
              <a:rPr lang="ru-RU">
                <a:cs typeface="Calibri Light"/>
              </a:rPr>
              <a:t>по месяцам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37E9BF-3A2A-4A6F-9E65-7F4F5DA5A1A1}"/>
              </a:ext>
            </a:extLst>
          </p:cNvPr>
          <p:cNvSpPr/>
          <p:nvPr/>
        </p:nvSpPr>
        <p:spPr>
          <a:xfrm>
            <a:off x="11510785" y="6209712"/>
            <a:ext cx="451556" cy="44214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cs typeface="Calibri"/>
              </a:rPr>
              <a:t>1</a:t>
            </a:r>
            <a:endParaRPr lang="en-US" sz="2800"/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BFCB774E-FC22-4370-B5A2-5C9000DDD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659" y="1713096"/>
            <a:ext cx="6700682" cy="483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47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A50B0-06BC-4B17-8B5F-B39DDB0E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156189"/>
            <a:ext cx="11111982" cy="1350143"/>
          </a:xfrm>
        </p:spPr>
        <p:txBody>
          <a:bodyPr>
            <a:normAutofit/>
          </a:bodyPr>
          <a:lstStyle/>
          <a:p>
            <a:r>
              <a:rPr lang="ru-RU"/>
              <a:t>Приложение №5 (аномалии данных 2.0) </a:t>
            </a:r>
            <a:br>
              <a:rPr lang="ru-RU"/>
            </a:br>
            <a:r>
              <a:rPr lang="ru-RU">
                <a:cs typeface="Calibri Light"/>
              </a:rPr>
              <a:t>МТС: платные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AB77BC9-2809-4BB4-88C2-AF7A5495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998" y="1817587"/>
            <a:ext cx="6730905" cy="4079119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57C08BC4-16B2-4756-ABC5-24A2E7984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69" y="2069136"/>
            <a:ext cx="4392118" cy="35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4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1F52-E2FA-4D90-972E-12698139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071" y="746125"/>
            <a:ext cx="10417278" cy="686466"/>
          </a:xfrm>
        </p:spPr>
        <p:txBody>
          <a:bodyPr>
            <a:normAutofit fontScale="90000"/>
          </a:bodyPr>
          <a:lstStyle/>
          <a:p>
            <a:pPr algn="ctr"/>
            <a:r>
              <a:rPr lang="en-US" err="1"/>
              <a:t>Доля</a:t>
            </a:r>
            <a:r>
              <a:rPr lang="en-US"/>
              <a:t> </a:t>
            </a:r>
            <a:r>
              <a:rPr lang="en-US" err="1"/>
              <a:t>платных</a:t>
            </a:r>
            <a:r>
              <a:rPr lang="en-US"/>
              <a:t> </a:t>
            </a:r>
            <a:r>
              <a:rPr lang="en-US" err="1"/>
              <a:t>первичных</a:t>
            </a:r>
            <a:r>
              <a:rPr lang="en-US"/>
              <a:t> </a:t>
            </a:r>
            <a:r>
              <a:rPr lang="en-US" err="1"/>
              <a:t>покупок</a:t>
            </a:r>
            <a:r>
              <a:rPr lang="en-US"/>
              <a:t> </a:t>
            </a:r>
            <a:r>
              <a:rPr lang="en-US" err="1"/>
              <a:t>по</a:t>
            </a:r>
            <a:r>
              <a:rPr lang="en-US"/>
              <a:t> </a:t>
            </a:r>
            <a:r>
              <a:rPr lang="en-US" err="1"/>
              <a:t>кварталам</a:t>
            </a:r>
            <a:r>
              <a:rPr lang="en-US"/>
              <a:t> </a:t>
            </a:r>
            <a:r>
              <a:rPr lang="en-US" err="1"/>
              <a:t>для</a:t>
            </a:r>
            <a:r>
              <a:rPr lang="en-US"/>
              <a:t> </a:t>
            </a:r>
            <a:r>
              <a:rPr lang="en-US" err="1"/>
              <a:t>разных</a:t>
            </a:r>
            <a:r>
              <a:rPr lang="en-US"/>
              <a:t> </a:t>
            </a:r>
            <a:r>
              <a:rPr lang="en-US" err="1"/>
              <a:t>партнёров</a:t>
            </a:r>
            <a:endParaRPr lang="ru-RU" err="1">
              <a:cs typeface="Calibri Light" panose="020F0302020204030204"/>
            </a:endParaRP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F70DEBF6-0A82-4B59-8E10-9B9F4A3494E8}"/>
              </a:ext>
            </a:extLst>
          </p:cNvPr>
          <p:cNvSpPr/>
          <p:nvPr/>
        </p:nvSpPr>
        <p:spPr>
          <a:xfrm>
            <a:off x="11510785" y="6209712"/>
            <a:ext cx="451556" cy="44214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2</a:t>
            </a:r>
            <a:endParaRPr lang="en-US" sz="280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0DA7123-A935-4353-B1E0-919CF79C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4" y="2209197"/>
            <a:ext cx="11799757" cy="36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4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1F52-E2FA-4D90-972E-12698139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071" y="746125"/>
            <a:ext cx="10417278" cy="686466"/>
          </a:xfrm>
        </p:spPr>
        <p:txBody>
          <a:bodyPr>
            <a:normAutofit fontScale="90000"/>
          </a:bodyPr>
          <a:lstStyle/>
          <a:p>
            <a:pPr algn="ctr"/>
            <a:r>
              <a:rPr lang="en-US" err="1"/>
              <a:t>Доля</a:t>
            </a:r>
            <a:r>
              <a:rPr lang="en-US"/>
              <a:t> </a:t>
            </a:r>
            <a:r>
              <a:rPr lang="en-US" err="1"/>
              <a:t>платных</a:t>
            </a:r>
            <a:r>
              <a:rPr lang="en-US"/>
              <a:t> </a:t>
            </a:r>
            <a:r>
              <a:rPr lang="en-US" err="1"/>
              <a:t>первичных</a:t>
            </a:r>
            <a:r>
              <a:rPr lang="en-US"/>
              <a:t> </a:t>
            </a:r>
            <a:r>
              <a:rPr lang="en-US" err="1"/>
              <a:t>покупок</a:t>
            </a:r>
            <a:r>
              <a:rPr lang="en-US"/>
              <a:t> </a:t>
            </a:r>
            <a:r>
              <a:rPr lang="en-US" err="1"/>
              <a:t>по</a:t>
            </a:r>
            <a:r>
              <a:rPr lang="en-US"/>
              <a:t> </a:t>
            </a:r>
            <a:r>
              <a:rPr lang="en-US" err="1"/>
              <a:t>кварталам</a:t>
            </a:r>
            <a:r>
              <a:rPr lang="en-US"/>
              <a:t> </a:t>
            </a:r>
            <a:r>
              <a:rPr lang="en-US" err="1"/>
              <a:t>для</a:t>
            </a:r>
            <a:r>
              <a:rPr lang="en-US"/>
              <a:t> </a:t>
            </a:r>
            <a:r>
              <a:rPr lang="en-US" err="1"/>
              <a:t>разных</a:t>
            </a:r>
            <a:r>
              <a:rPr lang="en-US"/>
              <a:t> </a:t>
            </a:r>
            <a:r>
              <a:rPr lang="en-US" err="1"/>
              <a:t>партнёров</a:t>
            </a:r>
            <a:endParaRPr lang="ru-RU" err="1">
              <a:cs typeface="Calibri Light" panose="020F0302020204030204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A8BE7FB8-D381-49A4-80F1-32EDC077B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123" y="2414570"/>
            <a:ext cx="3136490" cy="3393085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629F9227-83D0-4EA3-A17D-59EEBB490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658" y="2415798"/>
            <a:ext cx="3468329" cy="3400648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7159A38C-7D39-468B-B74B-3434AC7A4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155" y="2413032"/>
            <a:ext cx="3234813" cy="3400409"/>
          </a:xfrm>
          <a:prstGeom prst="rect">
            <a:avLst/>
          </a:prstGeom>
        </p:spPr>
      </p:pic>
      <p:sp>
        <p:nvSpPr>
          <p:cNvPr id="11" name="Oval 3">
            <a:extLst>
              <a:ext uri="{FF2B5EF4-FFF2-40B4-BE49-F238E27FC236}">
                <a16:creationId xmlns:a16="http://schemas.microsoft.com/office/drawing/2014/main" id="{F70DEBF6-0A82-4B59-8E10-9B9F4A3494E8}"/>
              </a:ext>
            </a:extLst>
          </p:cNvPr>
          <p:cNvSpPr/>
          <p:nvPr/>
        </p:nvSpPr>
        <p:spPr>
          <a:xfrm>
            <a:off x="11510785" y="6209712"/>
            <a:ext cx="451556" cy="44214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2</a:t>
            </a:r>
            <a:endParaRPr lang="en-US" sz="2800"/>
          </a:p>
        </p:txBody>
      </p:sp>
      <p:pic>
        <p:nvPicPr>
          <p:cNvPr id="8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8BC14DE0-47FA-4872-AFA9-49F8A79E0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4" y="2414341"/>
            <a:ext cx="3180413" cy="340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6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1F52-E2FA-4D90-972E-12698139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071" y="746125"/>
            <a:ext cx="10417278" cy="686466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Д</a:t>
            </a:r>
            <a:r>
              <a:rPr lang="en-US">
                <a:ea typeface="+mj-lt"/>
                <a:cs typeface="+mj-lt"/>
              </a:rPr>
              <a:t>ОЛЯ ПЛАТНЫХ ПЕРВИЧНЫХ ПОКУПОК ПО КВАРТАЛАМ ДЛЯ РАЗНЫХ ПАРТНЁРОВ</a:t>
            </a:r>
            <a:endParaRPr lang="ru-RU" err="1">
              <a:cs typeface="Calibri Light" panose="020F0302020204030204"/>
            </a:endParaRP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F70DEBF6-0A82-4B59-8E10-9B9F4A3494E8}"/>
              </a:ext>
            </a:extLst>
          </p:cNvPr>
          <p:cNvSpPr/>
          <p:nvPr/>
        </p:nvSpPr>
        <p:spPr>
          <a:xfrm>
            <a:off x="11510785" y="6209712"/>
            <a:ext cx="451556" cy="44214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2</a:t>
            </a:r>
            <a:endParaRPr lang="en-US" sz="2800"/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1AB7C631-F74F-4ADA-9615-29A3F9814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11" y="2742576"/>
            <a:ext cx="4666937" cy="2497111"/>
          </a:xfrm>
          <a:prstGeom prst="rect">
            <a:avLst/>
          </a:prstGeom>
        </p:spPr>
      </p:pic>
      <p:pic>
        <p:nvPicPr>
          <p:cNvPr id="10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69017F4-2411-46E6-A32D-FDAEA5653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040" y="1966681"/>
            <a:ext cx="6690609" cy="403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A50B0-06BC-4B17-8B5F-B39DDB0E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683" y="368550"/>
            <a:ext cx="6140245" cy="1350143"/>
          </a:xfrm>
        </p:spPr>
        <p:txBody>
          <a:bodyPr/>
          <a:lstStyle/>
          <a:p>
            <a:r>
              <a:rPr lang="ru-RU"/>
              <a:t>АНОМАЛИИ В ДАННЫХ</a:t>
            </a:r>
          </a:p>
        </p:txBody>
      </p:sp>
      <p:pic>
        <p:nvPicPr>
          <p:cNvPr id="3" name="Рисунок 3" descr="Изображение выглядит как текст, шкафч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D16B55E-D517-487E-A981-E436652C9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04" y="1707778"/>
            <a:ext cx="7548714" cy="4729097"/>
          </a:xfrm>
          <a:prstGeom prst="rect">
            <a:avLst/>
          </a:prstGeom>
        </p:spPr>
      </p:pic>
      <p:sp>
        <p:nvSpPr>
          <p:cNvPr id="7" name="Oval 3">
            <a:extLst>
              <a:ext uri="{FF2B5EF4-FFF2-40B4-BE49-F238E27FC236}">
                <a16:creationId xmlns:a16="http://schemas.microsoft.com/office/drawing/2014/main" id="{B3F1E9ED-7830-41D9-96A2-C6BEC036929F}"/>
              </a:ext>
            </a:extLst>
          </p:cNvPr>
          <p:cNvSpPr/>
          <p:nvPr/>
        </p:nvSpPr>
        <p:spPr>
          <a:xfrm>
            <a:off x="11510785" y="6209712"/>
            <a:ext cx="451556" cy="44214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3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1685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A50B0-06BC-4B17-8B5F-B39DDB0E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156189"/>
            <a:ext cx="10441857" cy="135014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ea typeface="+mj-lt"/>
                <a:cs typeface="+mj-lt"/>
              </a:rPr>
              <a:t>КОНВЕРСИЯ ИЗ БЕСПЛАТНОЙ ПЕРВИЧНОЙ ПОКУПКИ В АВТОПРОДЛЕНИЕ ПО ПАРТНЁРАМ </a:t>
            </a:r>
            <a:endParaRPr lang="en-US">
              <a:cs typeface="Calibri Light" panose="020F0302020204030204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B3F1E9ED-7830-41D9-96A2-C6BEC036929F}"/>
              </a:ext>
            </a:extLst>
          </p:cNvPr>
          <p:cNvSpPr/>
          <p:nvPr/>
        </p:nvSpPr>
        <p:spPr>
          <a:xfrm>
            <a:off x="11510785" y="6209712"/>
            <a:ext cx="451556" cy="44214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4</a:t>
            </a:r>
            <a:endParaRPr lang="en-US" sz="2800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56B2CAF-83FE-4C46-AA49-BADD49F59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56" y="1505148"/>
            <a:ext cx="8077199" cy="49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6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9EF0-FC08-4C5D-98E2-C68DD6EF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КОГО МЫ ОТБИРАЛИ ДЛЯ РИТЭНШЕНА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5DDB9F-4D59-4DB5-B829-9929FC3FBD3E}"/>
              </a:ext>
            </a:extLst>
          </p:cNvPr>
          <p:cNvSpPr/>
          <p:nvPr/>
        </p:nvSpPr>
        <p:spPr>
          <a:xfrm>
            <a:off x="2693020" y="2386361"/>
            <a:ext cx="2202364" cy="91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ПРОБНЫЙ</a:t>
            </a:r>
          </a:p>
          <a:p>
            <a:pPr algn="ctr"/>
            <a:r>
              <a:rPr lang="en-US">
                <a:cs typeface="Calibri"/>
              </a:rPr>
              <a:t>ПЛАТНЫЙ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B0C125-A30C-4E19-B2FA-5720932AFCA7}"/>
              </a:ext>
            </a:extLst>
          </p:cNvPr>
          <p:cNvSpPr/>
          <p:nvPr/>
        </p:nvSpPr>
        <p:spPr>
          <a:xfrm>
            <a:off x="181013" y="3427141"/>
            <a:ext cx="2202364" cy="91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ПРОБНЫЙ</a:t>
            </a:r>
          </a:p>
          <a:p>
            <a:pPr algn="ctr"/>
            <a:r>
              <a:rPr lang="en-US">
                <a:cs typeface="Calibri"/>
              </a:rPr>
              <a:t>БЕСПЛАТНЫЙ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303E0D-35A8-4B53-A17F-7C36D0CACEE8}"/>
              </a:ext>
            </a:extLst>
          </p:cNvPr>
          <p:cNvSpPr/>
          <p:nvPr/>
        </p:nvSpPr>
        <p:spPr>
          <a:xfrm>
            <a:off x="4979020" y="2386361"/>
            <a:ext cx="2202364" cy="91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АВТОПРОДЛЕНИЕ 1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8FABC7-A886-4051-B8D1-3603A6271D09}"/>
              </a:ext>
            </a:extLst>
          </p:cNvPr>
          <p:cNvSpPr/>
          <p:nvPr/>
        </p:nvSpPr>
        <p:spPr>
          <a:xfrm>
            <a:off x="7255727" y="2386361"/>
            <a:ext cx="2202364" cy="91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АВТОПРОДЛЕНИЕ 2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6A5BB8-43FC-492A-A661-1D3FA166343A}"/>
              </a:ext>
            </a:extLst>
          </p:cNvPr>
          <p:cNvSpPr/>
          <p:nvPr/>
        </p:nvSpPr>
        <p:spPr>
          <a:xfrm>
            <a:off x="9532434" y="2386361"/>
            <a:ext cx="2202364" cy="91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АВТОПРОДЛЕНИЕ 3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1096C9-7F12-480C-BC90-833E3A4F6E45}"/>
              </a:ext>
            </a:extLst>
          </p:cNvPr>
          <p:cNvSpPr/>
          <p:nvPr/>
        </p:nvSpPr>
        <p:spPr>
          <a:xfrm>
            <a:off x="2693020" y="3427142"/>
            <a:ext cx="2202364" cy="91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АВТОПРОДЛЕНИЕ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E15372-2B4B-4D0D-9E49-2ED440443FD6}"/>
              </a:ext>
            </a:extLst>
          </p:cNvPr>
          <p:cNvSpPr/>
          <p:nvPr/>
        </p:nvSpPr>
        <p:spPr>
          <a:xfrm>
            <a:off x="4969727" y="3427141"/>
            <a:ext cx="2202364" cy="91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АВТОПРОДЛЕНИЕ 2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0F0BCC-FDFB-4029-AEA3-F734194E5BD3}"/>
              </a:ext>
            </a:extLst>
          </p:cNvPr>
          <p:cNvSpPr/>
          <p:nvPr/>
        </p:nvSpPr>
        <p:spPr>
          <a:xfrm>
            <a:off x="7246434" y="3427141"/>
            <a:ext cx="2202364" cy="91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АВТОПРОДЛЕНИЕ 3</a:t>
            </a:r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1CCD6C-98BC-4B44-9357-F6FF086FECD1}"/>
              </a:ext>
            </a:extLst>
          </p:cNvPr>
          <p:cNvSpPr/>
          <p:nvPr/>
        </p:nvSpPr>
        <p:spPr>
          <a:xfrm>
            <a:off x="9523141" y="3427141"/>
            <a:ext cx="2202364" cy="91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АВТОПРОДЛЕНИЕ 4</a:t>
            </a:r>
            <a:endParaRPr lang="en-US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A9B5882-1AC3-4A3D-A62F-27BC74D848D6}"/>
              </a:ext>
            </a:extLst>
          </p:cNvPr>
          <p:cNvCxnSpPr/>
          <p:nvPr/>
        </p:nvCxnSpPr>
        <p:spPr>
          <a:xfrm>
            <a:off x="2693020" y="2013358"/>
            <a:ext cx="0" cy="272642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A10E7D9C-D665-4D0A-ADA3-CA1BD4A712F4}"/>
              </a:ext>
            </a:extLst>
          </p:cNvPr>
          <p:cNvCxnSpPr/>
          <p:nvPr/>
        </p:nvCxnSpPr>
        <p:spPr>
          <a:xfrm>
            <a:off x="7265668" y="2013358"/>
            <a:ext cx="0" cy="272642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9B5053F-5680-431D-AB11-057EC9E0EE1B}"/>
              </a:ext>
            </a:extLst>
          </p:cNvPr>
          <p:cNvCxnSpPr/>
          <p:nvPr/>
        </p:nvCxnSpPr>
        <p:spPr>
          <a:xfrm>
            <a:off x="4979020" y="2013358"/>
            <a:ext cx="0" cy="272642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E883843-EA88-4202-931B-97EEE9A3A1EB}"/>
              </a:ext>
            </a:extLst>
          </p:cNvPr>
          <p:cNvCxnSpPr/>
          <p:nvPr/>
        </p:nvCxnSpPr>
        <p:spPr>
          <a:xfrm>
            <a:off x="9532434" y="2013358"/>
            <a:ext cx="0" cy="272642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0DBCD3-52A3-462C-B42E-55802285F9AC}"/>
              </a:ext>
            </a:extLst>
          </p:cNvPr>
          <p:cNvSpPr txBox="1"/>
          <p:nvPr/>
        </p:nvSpPr>
        <p:spPr>
          <a:xfrm>
            <a:off x="2286041" y="1660834"/>
            <a:ext cx="813722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R0</a:t>
            </a:r>
            <a:endParaRPr lang="ru-RU" sz="2400" b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3AB6B-F84C-449A-8189-68402440FFD9}"/>
              </a:ext>
            </a:extLst>
          </p:cNvPr>
          <p:cNvSpPr txBox="1"/>
          <p:nvPr/>
        </p:nvSpPr>
        <p:spPr>
          <a:xfrm>
            <a:off x="9145455" y="1677611"/>
            <a:ext cx="813722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R3</a:t>
            </a:r>
            <a:endParaRPr lang="ru-RU" sz="2400" b="1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3574F2-6D9D-499E-B4A8-6721AFCAECEC}"/>
              </a:ext>
            </a:extLst>
          </p:cNvPr>
          <p:cNvSpPr txBox="1"/>
          <p:nvPr/>
        </p:nvSpPr>
        <p:spPr>
          <a:xfrm>
            <a:off x="6848181" y="1675761"/>
            <a:ext cx="813722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R2</a:t>
            </a:r>
            <a:endParaRPr lang="ru-RU" sz="2400" b="1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E116C4-ED57-4AAB-8EE1-51BA243590E1}"/>
              </a:ext>
            </a:extLst>
          </p:cNvPr>
          <p:cNvSpPr txBox="1"/>
          <p:nvPr/>
        </p:nvSpPr>
        <p:spPr>
          <a:xfrm>
            <a:off x="4572688" y="1660834"/>
            <a:ext cx="813722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R1</a:t>
            </a:r>
            <a:endParaRPr lang="ru-RU" sz="2400" b="1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E09C17-6419-4748-AF74-F83D9F32C1F0}"/>
              </a:ext>
            </a:extLst>
          </p:cNvPr>
          <p:cNvSpPr/>
          <p:nvPr/>
        </p:nvSpPr>
        <p:spPr>
          <a:xfrm>
            <a:off x="11510785" y="6209712"/>
            <a:ext cx="451556" cy="44214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5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4176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CE6B3-CF9D-4051-9BD5-0A0F2CF2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КТО ПРИВОДИТ ПЛАТЯЩЕГО КЛИЕНТА (</a:t>
            </a:r>
            <a:r>
              <a:rPr lang="en-US"/>
              <a:t>r0</a:t>
            </a:r>
            <a:r>
              <a:rPr lang="ru-RU"/>
              <a:t>)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F8AF816E-7DF4-4D58-B217-6A85E8BF84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385176"/>
              </p:ext>
            </p:extLst>
          </p:nvPr>
        </p:nvGraphicFramePr>
        <p:xfrm>
          <a:off x="456738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728AF53-F4B4-4202-ACDD-699D5AF7F8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268073"/>
              </p:ext>
            </p:extLst>
          </p:nvPr>
        </p:nvGraphicFramePr>
        <p:xfrm>
          <a:off x="5942099" y="188658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E4597867-F054-47A5-A6F5-01C3ABADE82B}"/>
              </a:ext>
            </a:extLst>
          </p:cNvPr>
          <p:cNvSpPr/>
          <p:nvPr/>
        </p:nvSpPr>
        <p:spPr>
          <a:xfrm>
            <a:off x="314301" y="6172841"/>
            <a:ext cx="451556" cy="44214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0998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A5E688FD16DF14E82FAFB51032AD4C9" ma:contentTypeVersion="2" ma:contentTypeDescription="Создание документа." ma:contentTypeScope="" ma:versionID="a247c309c2faa37d99b193f3d21e01ec">
  <xsd:schema xmlns:xsd="http://www.w3.org/2001/XMLSchema" xmlns:xs="http://www.w3.org/2001/XMLSchema" xmlns:p="http://schemas.microsoft.com/office/2006/metadata/properties" xmlns:ns3="02efdcd8-3a74-4818-bd73-11cb272fb46c" targetNamespace="http://schemas.microsoft.com/office/2006/metadata/properties" ma:root="true" ma:fieldsID="0e188f1baabc931e14b7a52000eaf106" ns3:_="">
    <xsd:import namespace="02efdcd8-3a74-4818-bd73-11cb272fb4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fdcd8-3a74-4818-bd73-11cb272fb4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677AFB-1310-4A3D-ACD9-8AAAF5971824}">
  <ds:schemaRefs>
    <ds:schemaRef ds:uri="02efdcd8-3a74-4818-bd73-11cb272fb46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2FB627-2B52-4A58-9079-AD9D6FFC381B}">
  <ds:schemaRefs>
    <ds:schemaRef ds:uri="02efdcd8-3a74-4818-bd73-11cb272fb4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B55ABEF-5939-45A6-BFB9-29F19E1CE2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Широкоэкранный</PresentationFormat>
  <Slides>20</Slides>
  <Notes>0</Notes>
  <HiddenSlides>2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office theme</vt:lpstr>
      <vt:lpstr> S K Y CINEMA</vt:lpstr>
      <vt:lpstr>Доля бесплатных первичных подписок  по месяцам</vt:lpstr>
      <vt:lpstr>Доля платных первичных покупок по кварталам для разных партнёров</vt:lpstr>
      <vt:lpstr>Доля платных первичных покупок по кварталам для разных партнёров</vt:lpstr>
      <vt:lpstr>ДОЛЯ ПЛАТНЫХ ПЕРВИЧНЫХ ПОКУПОК ПО КВАРТАЛАМ ДЛЯ РАЗНЫХ ПАРТНЁРОВ</vt:lpstr>
      <vt:lpstr>АНОМАЛИИ В ДАННЫХ</vt:lpstr>
      <vt:lpstr>КОНВЕРСИЯ ИЗ БЕСПЛАТНОЙ ПЕРВИЧНОЙ ПОКУПКИ В АВТОПРОДЛЕНИЕ ПО ПАРТНЁРАМ </vt:lpstr>
      <vt:lpstr>КОГО МЫ ОТБИРАЛИ ДЛЯ РИТЭНШЕНА</vt:lpstr>
      <vt:lpstr>КТО ПРИВОДИТ ПЛАТЯЩЕГО КЛИЕНТА (r0)</vt:lpstr>
      <vt:lpstr>КТО ПРИВОДИТ ЛУЧШИХ КЛИЕНТОВ (LT)</vt:lpstr>
      <vt:lpstr>БАНКИ 💰 VS 📱СОТОВЫЕ ОПЕРАТОРЫ</vt:lpstr>
      <vt:lpstr>УСРЕДНЁННЫЙ ЛАЙФТАЙМ КЛИЕНТА ПО ПАРТНЁРАМ</vt:lpstr>
      <vt:lpstr>LTV VS LTV Net</vt:lpstr>
      <vt:lpstr>ПРОГНОЗ РОСТА LTV Net  при кратном росте клиентской базы</vt:lpstr>
      <vt:lpstr>Приложение №1</vt:lpstr>
      <vt:lpstr>Приложение №2</vt:lpstr>
      <vt:lpstr>Приложение №3</vt:lpstr>
      <vt:lpstr>Приложение №4</vt:lpstr>
      <vt:lpstr>Приложение №5 (аномалии данных 2.0)  МТС: бесплатные</vt:lpstr>
      <vt:lpstr>Приложение №5 (аномалии данных 2.0)  МТС: платные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Dmitrii</dc:creator>
  <cp:revision>4</cp:revision>
  <dcterms:created xsi:type="dcterms:W3CDTF">2021-09-09T21:29:43Z</dcterms:created>
  <dcterms:modified xsi:type="dcterms:W3CDTF">2021-11-08T02:21:30Z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0x0101001A5E688FD16DF14E82FAFB51032AD4C9</vt:lpwstr>
  </property>
</Properties>
</file>