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FF"/>
    <a:srgbClr val="86FC9C"/>
    <a:srgbClr val="FFC9EB"/>
    <a:srgbClr val="C4272A"/>
    <a:srgbClr val="1B7811"/>
    <a:srgbClr val="FF0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F6F1D-8DF8-EEFC-22EE-F7BDBEA1BFE0}" v="2" dt="2021-11-08T02:25:09.568"/>
    <p1510:client id="{275B620F-AECB-4EA6-E7CD-794AB80BA96A}" v="12" dt="2021-09-20T07:00:47.689"/>
    <p1510:client id="{3BDB810E-8120-FB53-A838-2F12B3064D08}" v="102" dt="2021-09-15T15:27:26.991"/>
    <p1510:client id="{6F420C0F-27A4-6639-AD7C-FE118B85C302}" v="31" dt="2021-09-18T12:52:44.994"/>
    <p1510:client id="{87E0F02C-6DB3-8A7E-07EF-A16B1DE2EA7B}" v="2705" dt="2021-09-16T23:45:44.713"/>
    <p1510:client id="{8D27D6A8-E745-8008-464C-0790D244A9D0}" v="419" dt="2021-09-17T10:25:16.288"/>
    <p1510:client id="{DF1E0AEF-BD58-F3C8-CAB0-2E3C13602647}" v="161" dt="2021-09-17T07:44:15.969"/>
    <p1510:client id="{E3BFAD72-8D89-1AB3-B414-A089264305B5}" v="4674" dt="2021-09-18T12:49:25.244"/>
    <p1510:client id="{E9D601E8-0FFD-CFF9-FBEA-8D768AEF6FBB}" v="575" dt="2021-09-17T14:04:52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6T19:39:48.3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4270 6692 16383 0 0,'6'0'0'0'0,"8"0"0"0"0,12 0 0 0 0,9 0 0 0 0,3 0 0 0 0,2 0 0 0 0,-1 0 0 0 0,-1 0 0 0 0,-1 0 0 0 0,-1 0 0 0 0,-1 0 0 0 0,0 0 0 0 0,-1 0 0 0 0,0 0 0 0 0,0 0 0 0 0,0 0 0 0 0,0 0 0 0 0,0 0 0 0 0,0 0 0 0 0,0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7T13:22:04.9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15983 3535 16383 0 0,'6'0'0'0'0,"9"0"0"0"0,15 0 0 0 0,9 0 0 0 0,5-7 0 0 0,7-1 0 0 0,2-1 0 0 0,-2 3 0 0 0,-2 1 0 0 0,-4 2 0 0 0,-3 1 0 0 0,-1 2 0 0 0,-2 0 0 0 0,-1 0 0 0 0,0 0 0 0 0,0 1 0 0 0,0-1 0 0 0,-6 7 0 0 0,-3 2 0 0 0,1-1 0 0 0,2-1 0 0 0,-5 4 0 0 0,0 1 0 0 0,1-2 0 0 0,4-3 0 0 0,1-2 0 0 0,-3-3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7T13:22:04.9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16265 4879 16383 0 0,'6'0'0'0'0,"10"0"0"0"0,14 0 0 0 0,9 0 0 0 0,4 0 0 0 0,2 0 0 0 0,-1 0 0 0 0,-1 0 0 0 0,-8 6 0 0 0,-3 3 0 0 0,-1-1 0 0 0,1-1 0 0 0,2-2 0 0 0,1-2 0 0 0,2-2 0 0 0,1 0 0 0 0,0 6 0 0 0,1 1 0 0 0,-1 0 0 0 0,1-2 0 0 0,0-1 0 0 0,0-2 0 0 0,-7-2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21655C5-E427-4BE6-904D-C218A41A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13" y="579497"/>
            <a:ext cx="6123927" cy="6104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339CB-7EA4-4DE7-812E-E8F7A067E121}"/>
              </a:ext>
            </a:extLst>
          </p:cNvPr>
          <p:cNvSpPr txBox="1"/>
          <p:nvPr/>
        </p:nvSpPr>
        <p:spPr>
          <a:xfrm>
            <a:off x="7517501" y="2634523"/>
            <a:ext cx="2743200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err="1">
                <a:ea typeface="+mn-lt"/>
                <a:cs typeface="+mn-lt"/>
              </a:rPr>
              <a:t>Команда</a:t>
            </a:r>
            <a:r>
              <a:rPr lang="en-US" sz="2400">
                <a:ea typeface="+mn-lt"/>
                <a:cs typeface="+mn-lt"/>
              </a:rPr>
              <a:t> 3</a:t>
            </a:r>
            <a:endParaRPr lang="ru-RU" sz="240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     </a:t>
            </a:r>
            <a:r>
              <a:rPr lang="en-US" sz="2400" err="1">
                <a:ea typeface="+mn-lt"/>
                <a:cs typeface="+mn-lt"/>
              </a:rPr>
              <a:t>Андрей</a:t>
            </a:r>
            <a:endParaRPr lang="en-US" sz="240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          </a:t>
            </a:r>
            <a:r>
              <a:rPr lang="en-US" sz="2400" err="1">
                <a:ea typeface="+mn-lt"/>
                <a:cs typeface="+mn-lt"/>
              </a:rPr>
              <a:t>Лена</a:t>
            </a:r>
            <a:endParaRPr lang="en-US" sz="2400"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US" sz="2400">
                <a:ea typeface="+mn-lt"/>
                <a:cs typeface="+mn-lt"/>
              </a:rPr>
              <a:t>            </a:t>
            </a:r>
            <a:r>
              <a:rPr lang="en-US" sz="2400" err="1">
                <a:ea typeface="+mn-lt"/>
                <a:cs typeface="+mn-lt"/>
              </a:rPr>
              <a:t>Оля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E9C2A769-C5F7-45F3-95FF-DA6C3FB055CC}"/>
              </a:ext>
            </a:extLst>
          </p:cNvPr>
          <p:cNvSpPr/>
          <p:nvPr/>
        </p:nvSpPr>
        <p:spPr>
          <a:xfrm>
            <a:off x="9485056" y="2071534"/>
            <a:ext cx="2635935" cy="283906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45A03CB-6B9D-49AC-A016-25009D4527BA}"/>
              </a:ext>
            </a:extLst>
          </p:cNvPr>
          <p:cNvSpPr/>
          <p:nvPr/>
        </p:nvSpPr>
        <p:spPr>
          <a:xfrm>
            <a:off x="191113" y="2686050"/>
            <a:ext cx="1179870" cy="7374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90B49C0-9C34-45DA-88CB-D77D87040FAA}"/>
              </a:ext>
            </a:extLst>
          </p:cNvPr>
          <p:cNvSpPr/>
          <p:nvPr/>
        </p:nvSpPr>
        <p:spPr>
          <a:xfrm>
            <a:off x="191114" y="1776567"/>
            <a:ext cx="1081547" cy="63909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DC909-93EC-430A-8588-B75F18F6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48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latin typeface="Cambria"/>
                <a:ea typeface="+mj-lt"/>
                <a:cs typeface="+mj-lt"/>
              </a:rPr>
              <a:t>Матрица</a:t>
            </a:r>
            <a:r>
              <a:rPr lang="en-US">
                <a:latin typeface="Cambria"/>
                <a:ea typeface="+mj-lt"/>
                <a:cs typeface="+mj-lt"/>
              </a:rPr>
              <a:t> </a:t>
            </a:r>
            <a:r>
              <a:rPr lang="en-US" err="1">
                <a:latin typeface="Cambria"/>
                <a:ea typeface="+mj-lt"/>
                <a:cs typeface="+mj-lt"/>
              </a:rPr>
              <a:t>вероятностей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побед</a:t>
            </a:r>
            <a:r>
              <a:rPr lang="en-US">
                <a:latin typeface="Cambria"/>
                <a:ea typeface="+mj-lt"/>
                <a:cs typeface="+mj-lt"/>
              </a:rPr>
              <a:t>  </a:t>
            </a:r>
            <a:r>
              <a:rPr lang="en-US" err="1">
                <a:latin typeface="Cambria"/>
                <a:ea typeface="+mj-lt"/>
                <a:cs typeface="+mj-lt"/>
              </a:rPr>
              <a:t>команд</a:t>
            </a:r>
            <a:r>
              <a:rPr lang="en-US">
                <a:latin typeface="Cambria"/>
                <a:ea typeface="+mj-lt"/>
                <a:cs typeface="+mj-lt"/>
              </a:rPr>
              <a:t> в </a:t>
            </a:r>
            <a:r>
              <a:rPr lang="en-US" err="1">
                <a:latin typeface="Cambria"/>
                <a:ea typeface="+mj-lt"/>
                <a:cs typeface="+mj-lt"/>
              </a:rPr>
              <a:t>парных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играх</a:t>
            </a:r>
            <a:endParaRPr lang="ru-RU"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73A9D-5D4B-406B-B2D7-5120A589BCB2}"/>
              </a:ext>
            </a:extLst>
          </p:cNvPr>
          <p:cNvSpPr txBox="1"/>
          <p:nvPr/>
        </p:nvSpPr>
        <p:spPr>
          <a:xfrm>
            <a:off x="187128" y="1772427"/>
            <a:ext cx="117353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Номер команды</a:t>
            </a:r>
            <a:endParaRPr lang="ru-RU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08F3-BEBD-4819-9E61-5913DA79BC2A}"/>
              </a:ext>
            </a:extLst>
          </p:cNvPr>
          <p:cNvSpPr txBox="1"/>
          <p:nvPr/>
        </p:nvSpPr>
        <p:spPr>
          <a:xfrm>
            <a:off x="129354" y="2614882"/>
            <a:ext cx="1243781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700"/>
              <a:t>Потенциал команды </a:t>
            </a:r>
            <a:endParaRPr lang="ru-RU"/>
          </a:p>
          <a:p>
            <a:r>
              <a:rPr lang="ru-RU" sz="1700"/>
              <a:t>(в баллах)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60F7F-4C2C-40D6-80FD-8C6D7F9EB3A2}"/>
              </a:ext>
            </a:extLst>
          </p:cNvPr>
          <p:cNvSpPr txBox="1"/>
          <p:nvPr/>
        </p:nvSpPr>
        <p:spPr>
          <a:xfrm>
            <a:off x="9521834" y="2075816"/>
            <a:ext cx="25834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cs typeface="Calibri" panose="020F0502020204030204"/>
              </a:rPr>
              <a:t>На примере ячейки S4  показана формула для расчета значений в </a:t>
            </a:r>
            <a:r>
              <a:rPr lang="ru-RU" err="1">
                <a:cs typeface="Calibri" panose="020F0502020204030204"/>
              </a:rPr>
              <a:t>Excell</a:t>
            </a:r>
            <a:r>
              <a:rPr lang="ru-RU">
                <a:cs typeface="Calibri" panose="020F0502020204030204"/>
              </a:rPr>
              <a:t>:</a:t>
            </a:r>
          </a:p>
          <a:p>
            <a:endParaRPr lang="ru-RU">
              <a:cs typeface="Calibri" panose="020F0502020204030204"/>
            </a:endParaRPr>
          </a:p>
          <a:p>
            <a:r>
              <a:rPr lang="ru-RU">
                <a:ea typeface="+mn-lt"/>
                <a:cs typeface="+mn-lt"/>
              </a:rPr>
              <a:t>=ВПР($J4;$J$4:$K$19;2;)/(ВПР($J4;$J$4:$K$19;2;)+ГПР(S$2;$L$2:$AA$3;2;))</a:t>
            </a:r>
            <a:r>
              <a:rPr lang="ru-RU">
                <a:cs typeface="Calibri" panose="020F0502020204030204"/>
              </a:rPr>
              <a:t> </a:t>
            </a:r>
          </a:p>
          <a:p>
            <a:endParaRPr lang="ru-RU">
              <a:cs typeface="Calibri" panose="020F0502020204030204"/>
            </a:endParaRPr>
          </a:p>
          <a:p>
            <a:r>
              <a:rPr lang="ru-RU">
                <a:cs typeface="Calibri" panose="020F0502020204030204"/>
              </a:rPr>
              <a:t>=20/(20+55)</a:t>
            </a:r>
          </a:p>
          <a:p>
            <a:endParaRPr lang="ru-RU">
              <a:cs typeface="Calibri" panose="020F0502020204030204"/>
            </a:endParaRPr>
          </a:p>
          <a:p>
            <a:endParaRPr lang="ru-RU">
              <a:cs typeface="Calibri" panose="020F0502020204030204"/>
            </a:endParaRPr>
          </a:p>
        </p:txBody>
      </p:sp>
      <p:pic>
        <p:nvPicPr>
          <p:cNvPr id="19" name="Рисунок 1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7C8471F-011B-42BC-B479-5088D234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64" y="1469925"/>
            <a:ext cx="7799884" cy="4304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4204E327-28E4-4CC2-9D5B-1CCE6C1E2F9D}"/>
                  </a:ext>
                </a:extLst>
              </p14:cNvPr>
              <p14:cNvContentPartPr/>
              <p14:nvPr/>
            </p14:nvContentPartPr>
            <p14:xfrm>
              <a:off x="1557910" y="2258793"/>
              <a:ext cx="247650" cy="9525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4204E327-28E4-4CC2-9D5B-1CCE6C1E2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3281" y="-598707"/>
                <a:ext cx="35654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Семиугольник 38">
            <a:extLst>
              <a:ext uri="{FF2B5EF4-FFF2-40B4-BE49-F238E27FC236}">
                <a16:creationId xmlns:a16="http://schemas.microsoft.com/office/drawing/2014/main" id="{D1D928B4-55F5-472D-95E6-0428A2EEEABB}"/>
              </a:ext>
            </a:extLst>
          </p:cNvPr>
          <p:cNvSpPr/>
          <p:nvPr/>
        </p:nvSpPr>
        <p:spPr>
          <a:xfrm>
            <a:off x="11464412" y="619186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1</a:t>
            </a:r>
            <a:endParaRPr lang="ru-RU" sz="2400" b="1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04F7B4C-5AF0-4339-BE6E-8C26B4CC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73078"/>
              </p:ext>
            </p:extLst>
          </p:nvPr>
        </p:nvGraphicFramePr>
        <p:xfrm>
          <a:off x="1828800" y="1704109"/>
          <a:ext cx="7479000" cy="40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00">
                  <a:extLst>
                    <a:ext uri="{9D8B030D-6E8A-4147-A177-3AD203B41FA5}">
                      <a16:colId xmlns:a16="http://schemas.microsoft.com/office/drawing/2014/main" val="90877536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857738104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94233750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711799313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53464488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44891171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977934599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3935044427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794018164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3253174083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818398848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320561711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836293308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426499549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383387561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4053908976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2357462760"/>
                    </a:ext>
                  </a:extLst>
                </a:gridCol>
                <a:gridCol w="415500">
                  <a:extLst>
                    <a:ext uri="{9D8B030D-6E8A-4147-A177-3AD203B41FA5}">
                      <a16:colId xmlns:a16="http://schemas.microsoft.com/office/drawing/2014/main" val="1785397892"/>
                    </a:ext>
                  </a:extLst>
                </a:gridCol>
              </a:tblGrid>
              <a:tr h="225842"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2200463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6466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0,571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0,182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0,444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88767502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0,786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0,846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0,482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27639344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0,794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0,631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0,503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76632466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0,429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0,231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0,158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0,203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6278032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0,529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0,900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03137918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0,636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0,389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0,304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0,778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47218121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0,474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5579649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0,769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0,526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0,442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5846649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0,593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0,842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0,471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0,696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0,889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0,734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20156559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0,273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0,323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179461965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0,357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0,298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918025704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0,154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0,222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0,182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0,286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0,256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0,145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08642063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0,497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0,603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0,487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64142005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0,808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0,412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0,643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0,583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0,558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0,677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0,685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36390057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0,274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0,244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0,453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0,266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0,744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0,276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0,330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0087082"/>
                  </a:ext>
                </a:extLst>
              </a:tr>
              <a:tr h="22584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</a:rPr>
                        <a:t>59</a:t>
                      </a:r>
                      <a:endParaRPr lang="ru-RU" sz="1100" b="1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0,747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0,797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0,396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0,628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0,567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0,541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0,702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0,855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0,437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0,484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>
                          <a:effectLst/>
                        </a:rPr>
                        <a:t>0,670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9868274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19D5D4B-8CCE-496F-9598-BD8DCDC126DF}"/>
              </a:ext>
            </a:extLst>
          </p:cNvPr>
          <p:cNvCxnSpPr/>
          <p:nvPr/>
        </p:nvCxnSpPr>
        <p:spPr>
          <a:xfrm flipV="1">
            <a:off x="1266519" y="1817346"/>
            <a:ext cx="1431038" cy="197317"/>
          </a:xfrm>
          <a:prstGeom prst="straightConnector1">
            <a:avLst/>
          </a:prstGeom>
          <a:ln w="28575">
            <a:solidFill>
              <a:srgbClr val="0011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13BC2F-B558-452D-A806-BC7038D610C2}"/>
              </a:ext>
            </a:extLst>
          </p:cNvPr>
          <p:cNvCxnSpPr/>
          <p:nvPr/>
        </p:nvCxnSpPr>
        <p:spPr>
          <a:xfrm flipV="1">
            <a:off x="1395620" y="2013940"/>
            <a:ext cx="1280429" cy="730488"/>
          </a:xfrm>
          <a:prstGeom prst="straightConnector1">
            <a:avLst/>
          </a:prstGeom>
          <a:ln w="28575">
            <a:solidFill>
              <a:srgbClr val="0011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1080CEA4-3CEE-4C29-80FD-1395973CE972}"/>
                  </a:ext>
                </a:extLst>
              </p14:cNvPr>
              <p14:cNvContentPartPr/>
              <p14:nvPr/>
            </p14:nvContentPartPr>
            <p14:xfrm>
              <a:off x="5604164" y="1600462"/>
              <a:ext cx="342900" cy="28575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1080CEA4-3CEE-4C29-80FD-1395973CE9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0474" y="1493306"/>
                <a:ext cx="449922" cy="24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2123EBB8-1485-40C6-9225-9C69906F1721}"/>
                  </a:ext>
                </a:extLst>
              </p14:cNvPr>
              <p14:cNvContentPartPr/>
              <p14:nvPr/>
            </p14:nvContentPartPr>
            <p14:xfrm>
              <a:off x="5659582" y="2252230"/>
              <a:ext cx="285750" cy="28575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2123EBB8-1485-40C6-9225-9C69906F17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6337" y="2143717"/>
                <a:ext cx="391886" cy="2452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9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A489625D-207A-4141-B401-637A5D3570BE}"/>
              </a:ext>
            </a:extLst>
          </p:cNvPr>
          <p:cNvSpPr/>
          <p:nvPr/>
        </p:nvSpPr>
        <p:spPr>
          <a:xfrm>
            <a:off x="10550318" y="2106865"/>
            <a:ext cx="1130709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rgbClr val="0400FF"/>
                </a:solidFill>
                <a:ea typeface="+mn-lt"/>
                <a:cs typeface="+mn-lt"/>
              </a:rPr>
              <a:t>15</a:t>
            </a:r>
            <a:r>
              <a:rPr lang="ru-RU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b="1">
                <a:solidFill>
                  <a:schemeClr val="tx1"/>
                </a:solidFill>
                <a:ea typeface="+mn-lt"/>
                <a:cs typeface="+mn-lt"/>
              </a:rPr>
              <a:t>16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86EEC09-C791-4714-9B37-5661E1AC6C58}"/>
              </a:ext>
            </a:extLst>
          </p:cNvPr>
          <p:cNvSpPr/>
          <p:nvPr/>
        </p:nvSpPr>
        <p:spPr>
          <a:xfrm>
            <a:off x="9272124" y="2106865"/>
            <a:ext cx="1155289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rgbClr val="0400FF"/>
                </a:solidFill>
                <a:ea typeface="+mn-lt"/>
                <a:cs typeface="+mn-lt"/>
              </a:rPr>
              <a:t>13</a:t>
            </a:r>
            <a:r>
              <a:rPr lang="ru-RU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b="1">
                <a:solidFill>
                  <a:schemeClr val="tx1"/>
                </a:solidFill>
                <a:ea typeface="+mn-lt"/>
                <a:cs typeface="+mn-lt"/>
              </a:rPr>
              <a:t>14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75C9854B-A4C1-43C4-A0A3-49AE61B25DD3}"/>
              </a:ext>
            </a:extLst>
          </p:cNvPr>
          <p:cNvSpPr/>
          <p:nvPr/>
        </p:nvSpPr>
        <p:spPr>
          <a:xfrm>
            <a:off x="7957060" y="2106865"/>
            <a:ext cx="1155289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rgbClr val="0400FF"/>
                </a:solidFill>
                <a:ea typeface="+mn-lt"/>
                <a:cs typeface="+mn-lt"/>
              </a:rPr>
              <a:t>11</a:t>
            </a:r>
            <a:r>
              <a:rPr lang="ru-RU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 1</a:t>
            </a:r>
            <a:r>
              <a:rPr lang="ru-RU" b="1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DD370AB6-8AA2-4F39-B971-7B0F345F7AA1}"/>
              </a:ext>
            </a:extLst>
          </p:cNvPr>
          <p:cNvSpPr/>
          <p:nvPr/>
        </p:nvSpPr>
        <p:spPr>
          <a:xfrm>
            <a:off x="5265479" y="2106865"/>
            <a:ext cx="1204450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7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8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95F81BD-C8B8-4DC5-9452-674BE5518A40}"/>
              </a:ext>
            </a:extLst>
          </p:cNvPr>
          <p:cNvSpPr/>
          <p:nvPr/>
        </p:nvSpPr>
        <p:spPr>
          <a:xfrm>
            <a:off x="6617415" y="2106864"/>
            <a:ext cx="1204450" cy="614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9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10</a:t>
            </a:r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D31E2FA-3510-4285-AB8F-FCD259FC041B}"/>
              </a:ext>
            </a:extLst>
          </p:cNvPr>
          <p:cNvSpPr/>
          <p:nvPr/>
        </p:nvSpPr>
        <p:spPr>
          <a:xfrm>
            <a:off x="3938125" y="2106867"/>
            <a:ext cx="1204450" cy="6145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5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↔</a:t>
            </a:r>
            <a:r>
              <a:rPr lang="ru-RU" sz="2000" b="1">
                <a:solidFill>
                  <a:srgbClr val="C4272A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6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55619F1-A726-490B-92E2-10A48961E46C}"/>
              </a:ext>
            </a:extLst>
          </p:cNvPr>
          <p:cNvSpPr/>
          <p:nvPr/>
        </p:nvSpPr>
        <p:spPr>
          <a:xfrm>
            <a:off x="2647641" y="2106867"/>
            <a:ext cx="1155289" cy="6145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3</a:t>
            </a:r>
            <a:r>
              <a:rPr lang="ru-RU" sz="2000" b="1">
                <a:solidFill>
                  <a:srgbClr val="0400FF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↔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 4</a:t>
            </a:r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39E28CC-102E-491E-82AD-F781E986FD79}"/>
              </a:ext>
            </a:extLst>
          </p:cNvPr>
          <p:cNvSpPr/>
          <p:nvPr/>
        </p:nvSpPr>
        <p:spPr>
          <a:xfrm>
            <a:off x="1369448" y="2106868"/>
            <a:ext cx="1155289" cy="61451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1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 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2</a:t>
            </a:r>
            <a:endParaRPr lang="ru-RU" sz="2000" b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41B0E-A069-43B4-B862-9FE1C2D4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93" y="365125"/>
            <a:ext cx="6226278" cy="1350143"/>
          </a:xfrm>
        </p:spPr>
        <p:txBody>
          <a:bodyPr/>
          <a:lstStyle/>
          <a:p>
            <a:pPr algn="ctr"/>
            <a:r>
              <a:rPr lang="en-US" err="1">
                <a:latin typeface="Cambria"/>
                <a:ea typeface="+mj-lt"/>
                <a:cs typeface="+mj-lt"/>
              </a:rPr>
              <a:t>Дерево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этапов</a:t>
            </a:r>
            <a:r>
              <a:rPr lang="en-US">
                <a:latin typeface="Cambria"/>
                <a:ea typeface="+mj-lt"/>
                <a:cs typeface="+mj-lt"/>
              </a:rPr>
              <a:t> </a:t>
            </a:r>
            <a:r>
              <a:rPr lang="en-US" err="1">
                <a:latin typeface="Cambria"/>
                <a:ea typeface="+mj-lt"/>
                <a:cs typeface="+mj-lt"/>
              </a:rPr>
              <a:t>игр</a:t>
            </a:r>
            <a:endParaRPr lang="ru-RU"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225" name="Стрелка: вправо 224">
            <a:extLst>
              <a:ext uri="{FF2B5EF4-FFF2-40B4-BE49-F238E27FC236}">
                <a16:creationId xmlns:a16="http://schemas.microsoft.com/office/drawing/2014/main" id="{BFAF81D8-60EF-45B8-92DB-0E1B36B25BE7}"/>
              </a:ext>
            </a:extLst>
          </p:cNvPr>
          <p:cNvSpPr/>
          <p:nvPr/>
        </p:nvSpPr>
        <p:spPr>
          <a:xfrm>
            <a:off x="152965" y="2072097"/>
            <a:ext cx="1155289" cy="7742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1 этап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6AC68979-EEE0-45B5-AA78-5D75D0758075}"/>
              </a:ext>
            </a:extLst>
          </p:cNvPr>
          <p:cNvSpPr/>
          <p:nvPr/>
        </p:nvSpPr>
        <p:spPr>
          <a:xfrm>
            <a:off x="152964" y="3177466"/>
            <a:ext cx="1573159" cy="77428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2 этап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63D15AE-F575-4104-AD89-6A2187A4E8CF}"/>
              </a:ext>
            </a:extLst>
          </p:cNvPr>
          <p:cNvSpPr/>
          <p:nvPr/>
        </p:nvSpPr>
        <p:spPr>
          <a:xfrm>
            <a:off x="1861061" y="3151545"/>
            <a:ext cx="1782094" cy="7374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latin typeface="Calibri"/>
                <a:cs typeface="Calibri"/>
              </a:rPr>
              <a:t>1</a:t>
            </a:r>
            <a:r>
              <a:rPr lang="ru-RU" sz="2000" b="1">
                <a:solidFill>
                  <a:srgbClr val="0400FF"/>
                </a:solidFill>
                <a:latin typeface="Calibri"/>
                <a:ea typeface="+mn-lt"/>
                <a:cs typeface="+mn-lt"/>
              </a:rPr>
              <a:t> ǁ 2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rgbClr val="00B0F0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3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4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02DA5DB0-01A4-4BEB-9C4E-131E313DE355}"/>
              </a:ext>
            </a:extLst>
          </p:cNvPr>
          <p:cNvSpPr/>
          <p:nvPr/>
        </p:nvSpPr>
        <p:spPr>
          <a:xfrm>
            <a:off x="4392866" y="3176124"/>
            <a:ext cx="1708353" cy="71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5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6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 ↔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7 ǁ 8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D35B322-7EF0-4740-A4A4-51C22AA03224}"/>
              </a:ext>
            </a:extLst>
          </p:cNvPr>
          <p:cNvSpPr/>
          <p:nvPr/>
        </p:nvSpPr>
        <p:spPr>
          <a:xfrm>
            <a:off x="6838641" y="3176124"/>
            <a:ext cx="2089352" cy="71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9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10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11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12</a:t>
            </a:r>
            <a:endParaRPr lang="ru-RU" sz="2000" b="1">
              <a:solidFill>
                <a:schemeClr val="tx1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9F14990D-D23F-4357-9150-D897617C3535}"/>
              </a:ext>
            </a:extLst>
          </p:cNvPr>
          <p:cNvSpPr/>
          <p:nvPr/>
        </p:nvSpPr>
        <p:spPr>
          <a:xfrm>
            <a:off x="9358156" y="3176124"/>
            <a:ext cx="2236837" cy="71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13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14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15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16</a:t>
            </a:r>
            <a:endParaRPr lang="ru-RU" sz="2000" b="1">
              <a:solidFill>
                <a:schemeClr val="tx1"/>
              </a:solidFill>
            </a:endParaRPr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C54824D9-7166-4391-9E59-31E2EAB793C4}"/>
              </a:ext>
            </a:extLst>
          </p:cNvPr>
          <p:cNvSpPr/>
          <p:nvPr/>
        </p:nvSpPr>
        <p:spPr>
          <a:xfrm>
            <a:off x="152963" y="4329114"/>
            <a:ext cx="2021377" cy="80251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полуфинал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60CC6D18-42FC-4EF0-B025-F504C899975A}"/>
              </a:ext>
            </a:extLst>
          </p:cNvPr>
          <p:cNvSpPr/>
          <p:nvPr/>
        </p:nvSpPr>
        <p:spPr>
          <a:xfrm>
            <a:off x="152963" y="5421436"/>
            <a:ext cx="2596140" cy="86836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>
                <a:solidFill>
                  <a:schemeClr val="tx1"/>
                </a:solidFill>
                <a:cs typeface="Calibri"/>
              </a:rPr>
              <a:t>финал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51975327-2F47-4E2D-8B04-DB9B1E8BDC9E}"/>
              </a:ext>
            </a:extLst>
          </p:cNvPr>
          <p:cNvSpPr/>
          <p:nvPr/>
        </p:nvSpPr>
        <p:spPr>
          <a:xfrm>
            <a:off x="2831996" y="4355995"/>
            <a:ext cx="3195482" cy="7374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1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2</a:t>
            </a:r>
            <a:r>
              <a:rPr lang="ru-RU" sz="2000">
                <a:solidFill>
                  <a:srgbClr val="0400FF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 3 ǁ 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5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6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7 ǁ 8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9D1DA2D8-7AFA-4779-A314-4575C2FFD4ED}"/>
              </a:ext>
            </a:extLst>
          </p:cNvPr>
          <p:cNvSpPr/>
          <p:nvPr/>
        </p:nvSpPr>
        <p:spPr>
          <a:xfrm>
            <a:off x="6838639" y="4355994"/>
            <a:ext cx="4080385" cy="7374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cs typeface="Calibri"/>
              </a:rPr>
              <a:t>9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 ǁ 10</a:t>
            </a:r>
            <a:r>
              <a:rPr lang="ru-RU" sz="2000">
                <a:solidFill>
                  <a:srgbClr val="0400FF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 11 ǁ 12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13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15 ǁ 16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EEC0CC2F-B1FE-412D-993B-83CAA3E9AB69}"/>
              </a:ext>
            </a:extLst>
          </p:cNvPr>
          <p:cNvSpPr/>
          <p:nvPr/>
        </p:nvSpPr>
        <p:spPr>
          <a:xfrm>
            <a:off x="3335896" y="5560445"/>
            <a:ext cx="7017772" cy="7374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1</a:t>
            </a:r>
            <a:r>
              <a:rPr lang="ru-RU" sz="2000" b="1">
                <a:solidFill>
                  <a:srgbClr val="0400FF"/>
                </a:solidFill>
                <a:cs typeface="Calibri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 2</a:t>
            </a:r>
            <a:r>
              <a:rPr lang="ru-RU" sz="2000">
                <a:solidFill>
                  <a:srgbClr val="0400FF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rgbClr val="0400FF"/>
                </a:solidFill>
                <a:ea typeface="+mn-lt"/>
                <a:cs typeface="+mn-lt"/>
              </a:rPr>
              <a:t>ǁ 3 ǁ 4 ǁ 5 ǁ 6 ǁ 7 ǁ 8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↔</a:t>
            </a:r>
            <a:r>
              <a:rPr lang="ru-RU" sz="2000">
                <a:solidFill>
                  <a:schemeClr val="tx1"/>
                </a:solidFill>
                <a:cs typeface="Calibri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9 ǁ 10</a:t>
            </a:r>
            <a:r>
              <a:rPr lang="ru-RU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11 ǁ 12 ǁ 13</a:t>
            </a:r>
            <a:r>
              <a:rPr lang="ru-RU" sz="2000" b="1">
                <a:solidFill>
                  <a:schemeClr val="tx1"/>
                </a:solidFill>
                <a:cs typeface="Calibri"/>
              </a:rPr>
              <a:t> ǁ 14 </a:t>
            </a:r>
            <a:r>
              <a:rPr lang="ru-RU" sz="2000" b="1">
                <a:solidFill>
                  <a:schemeClr val="tx1"/>
                </a:solidFill>
                <a:ea typeface="+mn-lt"/>
                <a:cs typeface="+mn-lt"/>
              </a:rPr>
              <a:t>ǁ 15 ǁ 16</a:t>
            </a:r>
            <a:endParaRPr lang="ru-RU" sz="20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05F2212-BEAF-4AF4-87FA-48484740BE68}"/>
              </a:ext>
            </a:extLst>
          </p:cNvPr>
          <p:cNvCxnSpPr/>
          <p:nvPr/>
        </p:nvCxnSpPr>
        <p:spPr>
          <a:xfrm>
            <a:off x="2086897" y="2750574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3EBECBF-1CB0-4671-9B60-F5E82A9193F9}"/>
              </a:ext>
            </a:extLst>
          </p:cNvPr>
          <p:cNvCxnSpPr>
            <a:cxnSpLocks/>
          </p:cNvCxnSpPr>
          <p:nvPr/>
        </p:nvCxnSpPr>
        <p:spPr>
          <a:xfrm>
            <a:off x="4606412" y="2775154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4F93019-9414-4EFE-A4B8-3F8189880C23}"/>
              </a:ext>
            </a:extLst>
          </p:cNvPr>
          <p:cNvCxnSpPr>
            <a:cxnSpLocks/>
          </p:cNvCxnSpPr>
          <p:nvPr/>
        </p:nvCxnSpPr>
        <p:spPr>
          <a:xfrm>
            <a:off x="7138219" y="2750573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8F15DBBB-7316-4048-8A65-F8815BA845DF}"/>
              </a:ext>
            </a:extLst>
          </p:cNvPr>
          <p:cNvCxnSpPr>
            <a:cxnSpLocks/>
          </p:cNvCxnSpPr>
          <p:nvPr/>
        </p:nvCxnSpPr>
        <p:spPr>
          <a:xfrm>
            <a:off x="9670025" y="2775154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27DEB14-2CC3-4B54-89C1-DFC3E2BF57C6}"/>
              </a:ext>
            </a:extLst>
          </p:cNvPr>
          <p:cNvCxnSpPr>
            <a:cxnSpLocks/>
          </p:cNvCxnSpPr>
          <p:nvPr/>
        </p:nvCxnSpPr>
        <p:spPr>
          <a:xfrm flipH="1">
            <a:off x="11039166" y="275057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C2AB7A30-BA00-4FD3-B9AF-1FEFEE8CA217}"/>
              </a:ext>
            </a:extLst>
          </p:cNvPr>
          <p:cNvCxnSpPr>
            <a:cxnSpLocks/>
          </p:cNvCxnSpPr>
          <p:nvPr/>
        </p:nvCxnSpPr>
        <p:spPr>
          <a:xfrm flipH="1">
            <a:off x="8458198" y="277515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F83BAF2-5F45-4CED-AC7F-3383D0BA420C}"/>
              </a:ext>
            </a:extLst>
          </p:cNvPr>
          <p:cNvCxnSpPr>
            <a:cxnSpLocks/>
          </p:cNvCxnSpPr>
          <p:nvPr/>
        </p:nvCxnSpPr>
        <p:spPr>
          <a:xfrm flipH="1">
            <a:off x="5791197" y="277515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2BC6C1E-3114-4FFB-AAD6-50F3C3220299}"/>
              </a:ext>
            </a:extLst>
          </p:cNvPr>
          <p:cNvCxnSpPr>
            <a:cxnSpLocks/>
          </p:cNvCxnSpPr>
          <p:nvPr/>
        </p:nvCxnSpPr>
        <p:spPr>
          <a:xfrm flipH="1">
            <a:off x="3259391" y="2775153"/>
            <a:ext cx="142568" cy="38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37B6E408-B285-4027-BA70-7B553EBC9F3B}"/>
              </a:ext>
            </a:extLst>
          </p:cNvPr>
          <p:cNvCxnSpPr>
            <a:cxnSpLocks/>
          </p:cNvCxnSpPr>
          <p:nvPr/>
        </p:nvCxnSpPr>
        <p:spPr>
          <a:xfrm>
            <a:off x="3254477" y="3918153"/>
            <a:ext cx="176981" cy="38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0BBB27C-4D38-4344-8A70-BE5D581D0BFC}"/>
              </a:ext>
            </a:extLst>
          </p:cNvPr>
          <p:cNvCxnSpPr>
            <a:cxnSpLocks/>
          </p:cNvCxnSpPr>
          <p:nvPr/>
        </p:nvCxnSpPr>
        <p:spPr>
          <a:xfrm flipH="1">
            <a:off x="5078357" y="3844411"/>
            <a:ext cx="216309" cy="45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9B2A1D7-AE0B-4AA6-984C-075E9C0F5395}"/>
              </a:ext>
            </a:extLst>
          </p:cNvPr>
          <p:cNvCxnSpPr>
            <a:cxnSpLocks/>
          </p:cNvCxnSpPr>
          <p:nvPr/>
        </p:nvCxnSpPr>
        <p:spPr>
          <a:xfrm flipH="1">
            <a:off x="9957614" y="3881281"/>
            <a:ext cx="216309" cy="45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D03023A-A46A-4DCE-9373-776919ED64E6}"/>
              </a:ext>
            </a:extLst>
          </p:cNvPr>
          <p:cNvCxnSpPr>
            <a:cxnSpLocks/>
          </p:cNvCxnSpPr>
          <p:nvPr/>
        </p:nvCxnSpPr>
        <p:spPr>
          <a:xfrm>
            <a:off x="7678992" y="3893572"/>
            <a:ext cx="226142" cy="4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85DB2B-2144-4061-AEA9-BFB701628C13}"/>
              </a:ext>
            </a:extLst>
          </p:cNvPr>
          <p:cNvCxnSpPr>
            <a:cxnSpLocks/>
          </p:cNvCxnSpPr>
          <p:nvPr/>
        </p:nvCxnSpPr>
        <p:spPr>
          <a:xfrm>
            <a:off x="4741604" y="5122604"/>
            <a:ext cx="226142" cy="4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5AA97D4B-231E-4840-8D56-A46996753043}"/>
              </a:ext>
            </a:extLst>
          </p:cNvPr>
          <p:cNvCxnSpPr>
            <a:cxnSpLocks/>
          </p:cNvCxnSpPr>
          <p:nvPr/>
        </p:nvCxnSpPr>
        <p:spPr>
          <a:xfrm flipH="1">
            <a:off x="8114065" y="5073441"/>
            <a:ext cx="216309" cy="45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емиугольник 5">
            <a:extLst>
              <a:ext uri="{FF2B5EF4-FFF2-40B4-BE49-F238E27FC236}">
                <a16:creationId xmlns:a16="http://schemas.microsoft.com/office/drawing/2014/main" id="{D298BB99-0680-4ADE-879E-476FF3E3C9CD}"/>
              </a:ext>
            </a:extLst>
          </p:cNvPr>
          <p:cNvSpPr/>
          <p:nvPr/>
        </p:nvSpPr>
        <p:spPr>
          <a:xfrm>
            <a:off x="11488992" y="6228735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2</a:t>
            </a:r>
            <a:endParaRPr lang="ru-RU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6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A7C7A4C-91A2-4C75-BBA9-BCBE9174F81A}"/>
              </a:ext>
            </a:extLst>
          </p:cNvPr>
          <p:cNvSpPr/>
          <p:nvPr/>
        </p:nvSpPr>
        <p:spPr>
          <a:xfrm>
            <a:off x="8818669" y="1933180"/>
            <a:ext cx="1957062" cy="263839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D19D0B4-791C-4D7F-8031-7C17F308F15C}"/>
              </a:ext>
            </a:extLst>
          </p:cNvPr>
          <p:cNvSpPr/>
          <p:nvPr/>
        </p:nvSpPr>
        <p:spPr>
          <a:xfrm>
            <a:off x="598231" y="3289811"/>
            <a:ext cx="2261415" cy="18558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Calibri"/>
              </a:rPr>
              <a:t>(20+55+77+15+90+35+45+50+80+30+25+10+76+63+29+59)</a:t>
            </a:r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5D0CDAD-7DA7-4725-B2A0-6426731D0ABE}"/>
              </a:ext>
            </a:extLst>
          </p:cNvPr>
          <p:cNvSpPr/>
          <p:nvPr/>
        </p:nvSpPr>
        <p:spPr>
          <a:xfrm>
            <a:off x="603816" y="1852065"/>
            <a:ext cx="1966448" cy="9094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CF8B-A83C-41B4-9C8D-0FDDC0BF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51" y="328254"/>
            <a:ext cx="10036277" cy="1350143"/>
          </a:xfrm>
        </p:spPr>
        <p:txBody>
          <a:bodyPr>
            <a:normAutofit/>
          </a:bodyPr>
          <a:lstStyle/>
          <a:p>
            <a:r>
              <a:rPr lang="en-US">
                <a:latin typeface="Cambria"/>
                <a:ea typeface="+mj-lt"/>
                <a:cs typeface="+mj-lt"/>
              </a:rPr>
              <a:t>Вероятность прохождения этапов игр</a:t>
            </a:r>
            <a:endParaRPr lang="ru-RU">
              <a:latin typeface="Cambria"/>
              <a:ea typeface="Cambria"/>
              <a:cs typeface="Calibri Light" panose="020F0302020204030204"/>
            </a:endParaRPr>
          </a:p>
        </p:txBody>
      </p:sp>
      <p:sp>
        <p:nvSpPr>
          <p:cNvPr id="5" name="Семиугольник 4">
            <a:extLst>
              <a:ext uri="{FF2B5EF4-FFF2-40B4-BE49-F238E27FC236}">
                <a16:creationId xmlns:a16="http://schemas.microsoft.com/office/drawing/2014/main" id="{B86D9CAE-D188-4B94-A5C0-80A770E45F2F}"/>
              </a:ext>
            </a:extLst>
          </p:cNvPr>
          <p:cNvSpPr/>
          <p:nvPr/>
        </p:nvSpPr>
        <p:spPr>
          <a:xfrm>
            <a:off x="11488992" y="620415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3</a:t>
            </a:r>
            <a:endParaRPr lang="ru-RU" sz="24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2221A-06E4-4C4F-AC0F-4F65BE1F40E6}"/>
              </a:ext>
            </a:extLst>
          </p:cNvPr>
          <p:cNvSpPr txBox="1"/>
          <p:nvPr/>
        </p:nvSpPr>
        <p:spPr>
          <a:xfrm>
            <a:off x="650941" y="1851815"/>
            <a:ext cx="23990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 (2этап)</a:t>
            </a:r>
          </a:p>
          <a:p>
            <a:r>
              <a:rPr lang="ru-RU">
                <a:ea typeface="+mn-lt"/>
                <a:cs typeface="+mn-lt"/>
              </a:rPr>
              <a:t>= 20/(20+55)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=0,27</a:t>
            </a:r>
            <a:endParaRPr lang="en-US"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71726-5713-4EAD-9CE7-693C68EB28B6}"/>
              </a:ext>
            </a:extLst>
          </p:cNvPr>
          <p:cNvSpPr txBox="1"/>
          <p:nvPr/>
        </p:nvSpPr>
        <p:spPr>
          <a:xfrm>
            <a:off x="607142" y="3335592"/>
            <a:ext cx="2608005" cy="2031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</a:t>
            </a:r>
            <a:endParaRPr lang="ru-RU"/>
          </a:p>
          <a:p>
            <a:r>
              <a:rPr lang="ru-RU">
                <a:ea typeface="+mn-lt"/>
                <a:cs typeface="+mn-lt"/>
              </a:rPr>
              <a:t>(полуфинал)</a:t>
            </a:r>
            <a:endParaRPr lang="ru-RU"/>
          </a:p>
          <a:p>
            <a:r>
              <a:rPr lang="ru-RU">
                <a:ea typeface="+mn-lt"/>
                <a:cs typeface="+mn-lt"/>
              </a:rPr>
              <a:t>=0.27*(</a:t>
            </a:r>
          </a:p>
          <a:p>
            <a:r>
              <a:rPr lang="ru-RU">
                <a:ea typeface="+mn-lt"/>
                <a:cs typeface="+mn-lt"/>
              </a:rPr>
              <a:t>20/(20+77)*0.84+</a:t>
            </a:r>
          </a:p>
          <a:p>
            <a:r>
              <a:rPr lang="ru-RU">
                <a:ea typeface="+mn-lt"/>
                <a:cs typeface="+mn-lt"/>
              </a:rPr>
              <a:t>15/(15+77)*0.16</a:t>
            </a:r>
          </a:p>
          <a:p>
            <a:r>
              <a:rPr lang="ru-RU">
                <a:ea typeface="+mn-lt"/>
                <a:cs typeface="+mn-lt"/>
              </a:rPr>
              <a:t>)=0,07</a:t>
            </a:r>
            <a:endParaRPr lang="ru-RU"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E370E74-AAD7-491E-9713-0030641B7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00222"/>
              </p:ext>
            </p:extLst>
          </p:nvPr>
        </p:nvGraphicFramePr>
        <p:xfrm>
          <a:off x="3044295" y="1754689"/>
          <a:ext cx="5246972" cy="427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95">
                  <a:extLst>
                    <a:ext uri="{9D8B030D-6E8A-4147-A177-3AD203B41FA5}">
                      <a16:colId xmlns:a16="http://schemas.microsoft.com/office/drawing/2014/main" val="1652929119"/>
                    </a:ext>
                  </a:extLst>
                </a:gridCol>
                <a:gridCol w="635997">
                  <a:extLst>
                    <a:ext uri="{9D8B030D-6E8A-4147-A177-3AD203B41FA5}">
                      <a16:colId xmlns:a16="http://schemas.microsoft.com/office/drawing/2014/main" val="3462593943"/>
                    </a:ext>
                  </a:extLst>
                </a:gridCol>
                <a:gridCol w="887745">
                  <a:extLst>
                    <a:ext uri="{9D8B030D-6E8A-4147-A177-3AD203B41FA5}">
                      <a16:colId xmlns:a16="http://schemas.microsoft.com/office/drawing/2014/main" val="2389015186"/>
                    </a:ext>
                  </a:extLst>
                </a:gridCol>
                <a:gridCol w="900995">
                  <a:extLst>
                    <a:ext uri="{9D8B030D-6E8A-4147-A177-3AD203B41FA5}">
                      <a16:colId xmlns:a16="http://schemas.microsoft.com/office/drawing/2014/main" val="2888763679"/>
                    </a:ext>
                  </a:extLst>
                </a:gridCol>
                <a:gridCol w="940745">
                  <a:extLst>
                    <a:ext uri="{9D8B030D-6E8A-4147-A177-3AD203B41FA5}">
                      <a16:colId xmlns:a16="http://schemas.microsoft.com/office/drawing/2014/main" val="190317957"/>
                    </a:ext>
                  </a:extLst>
                </a:gridCol>
                <a:gridCol w="1006995">
                  <a:extLst>
                    <a:ext uri="{9D8B030D-6E8A-4147-A177-3AD203B41FA5}">
                      <a16:colId xmlns:a16="http://schemas.microsoft.com/office/drawing/2014/main" val="3766281382"/>
                    </a:ext>
                  </a:extLst>
                </a:gridCol>
              </a:tblGrid>
              <a:tr h="5175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№ команды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Оценка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(2 этап)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(полуфинал)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(финал)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выигрыша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13842012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85155991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57054616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0,84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06299801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00209562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631051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78497978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0,47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38311844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58860837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16281456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7763600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04005231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52996922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76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4191724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37477275"/>
                  </a:ext>
                </a:extLst>
              </a:tr>
              <a:tr h="2407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02059466"/>
                  </a:ext>
                </a:extLst>
              </a:tr>
              <a:tr h="22869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0,31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0,079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92558368"/>
                  </a:ext>
                </a:extLst>
              </a:tr>
            </a:tbl>
          </a:graphicData>
        </a:graphic>
      </p:graphicFrame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CC1D71-5933-4E81-BF49-044252B00C4A}"/>
              </a:ext>
            </a:extLst>
          </p:cNvPr>
          <p:cNvCxnSpPr>
            <a:cxnSpLocks/>
          </p:cNvCxnSpPr>
          <p:nvPr/>
        </p:nvCxnSpPr>
        <p:spPr>
          <a:xfrm>
            <a:off x="2573258" y="2215943"/>
            <a:ext cx="2241306" cy="143235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41F66B6-742D-4559-BA03-568562EE9473}"/>
              </a:ext>
            </a:extLst>
          </p:cNvPr>
          <p:cNvCxnSpPr>
            <a:cxnSpLocks/>
          </p:cNvCxnSpPr>
          <p:nvPr/>
        </p:nvCxnSpPr>
        <p:spPr>
          <a:xfrm flipV="1">
            <a:off x="2881184" y="2405210"/>
            <a:ext cx="2758170" cy="1408474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009DEC-0E34-4822-B2FF-81C2B19178AC}"/>
              </a:ext>
            </a:extLst>
          </p:cNvPr>
          <p:cNvSpPr txBox="1"/>
          <p:nvPr/>
        </p:nvSpPr>
        <p:spPr>
          <a:xfrm>
            <a:off x="8866238" y="2032817"/>
            <a:ext cx="2608005" cy="2862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Формула(финал)</a:t>
            </a:r>
            <a:endParaRPr lang="ru-RU"/>
          </a:p>
          <a:p>
            <a:r>
              <a:rPr lang="ru-RU">
                <a:ea typeface="+mn-lt"/>
                <a:cs typeface="+mn-lt"/>
              </a:rPr>
              <a:t>=0.07*(</a:t>
            </a:r>
          </a:p>
          <a:p>
            <a:r>
              <a:rPr lang="ru-RU">
                <a:ea typeface="+mn-lt"/>
                <a:cs typeface="+mn-lt"/>
              </a:rPr>
              <a:t>20/(20+77)*0.54+</a:t>
            </a:r>
          </a:p>
          <a:p>
            <a:r>
              <a:rPr lang="ru-RU">
                <a:ea typeface="+mn-lt"/>
                <a:cs typeface="+mn-lt"/>
              </a:rPr>
              <a:t>15/(77+15)*0.04+</a:t>
            </a:r>
          </a:p>
          <a:p>
            <a:r>
              <a:rPr lang="ru-RU">
                <a:ea typeface="+mn-lt"/>
                <a:cs typeface="+mn-lt"/>
              </a:rPr>
              <a:t>90/(90+35)*0,47+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35/(90+35)*0,12+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45/(45+50)*0,19+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50/(45+50)*0,22</a:t>
            </a:r>
            <a:endParaRPr lang="ru-RU" dirty="0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)=0,02</a:t>
            </a:r>
            <a:endParaRPr lang="ru-RU">
              <a:cs typeface="Calibri" panose="020F0502020204030204"/>
            </a:endParaRPr>
          </a:p>
          <a:p>
            <a:endParaRPr lang="ru-RU" dirty="0">
              <a:cs typeface="Calibri" panose="020F0502020204030204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FA8ACD5-AA9E-4C8A-B31B-6E930915AF16}"/>
              </a:ext>
            </a:extLst>
          </p:cNvPr>
          <p:cNvCxnSpPr>
            <a:cxnSpLocks/>
          </p:cNvCxnSpPr>
          <p:nvPr/>
        </p:nvCxnSpPr>
        <p:spPr>
          <a:xfrm flipH="1" flipV="1">
            <a:off x="7063691" y="2408338"/>
            <a:ext cx="1740759" cy="262345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1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1C5CA0D-CB9D-40F7-BAF6-6C849A9340DE}"/>
              </a:ext>
            </a:extLst>
          </p:cNvPr>
          <p:cNvSpPr/>
          <p:nvPr/>
        </p:nvSpPr>
        <p:spPr>
          <a:xfrm>
            <a:off x="9890320" y="3262649"/>
            <a:ext cx="1622320" cy="798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5DA42ED-5628-48ED-A2A8-85FE3F96DE7E}"/>
              </a:ext>
            </a:extLst>
          </p:cNvPr>
          <p:cNvSpPr/>
          <p:nvPr/>
        </p:nvSpPr>
        <p:spPr>
          <a:xfrm>
            <a:off x="9890321" y="2144231"/>
            <a:ext cx="1622320" cy="798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59ACCFD-FB86-488E-B779-BD12158628AB}"/>
              </a:ext>
            </a:extLst>
          </p:cNvPr>
          <p:cNvSpPr/>
          <p:nvPr/>
        </p:nvSpPr>
        <p:spPr>
          <a:xfrm>
            <a:off x="807773" y="3090586"/>
            <a:ext cx="1622320" cy="798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42BCB46-B563-40CE-9B88-7BF66489E86A}"/>
              </a:ext>
            </a:extLst>
          </p:cNvPr>
          <p:cNvSpPr/>
          <p:nvPr/>
        </p:nvSpPr>
        <p:spPr>
          <a:xfrm>
            <a:off x="807773" y="2033619"/>
            <a:ext cx="1132721" cy="8004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B0D6-DAA2-4B30-BB43-1A643EDD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59" y="335689"/>
            <a:ext cx="10515600" cy="833951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mbria"/>
                <a:ea typeface="+mj-lt"/>
                <a:cs typeface="+mj-lt"/>
              </a:rPr>
              <a:t>Коэффициенты</a:t>
            </a:r>
            <a:endParaRPr lang="en-US">
              <a:latin typeface="Cambria"/>
              <a:cs typeface="Calibri Light" panose="020F0302020204030204"/>
            </a:endParaRPr>
          </a:p>
        </p:txBody>
      </p:sp>
      <p:sp>
        <p:nvSpPr>
          <p:cNvPr id="8" name="Семиугольник 7">
            <a:extLst>
              <a:ext uri="{FF2B5EF4-FFF2-40B4-BE49-F238E27FC236}">
                <a16:creationId xmlns:a16="http://schemas.microsoft.com/office/drawing/2014/main" id="{899B57EF-D1C3-4811-8A62-DFD592E14A38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>
                <a:solidFill>
                  <a:schemeClr val="tx1"/>
                </a:solidFill>
                <a:cs typeface="Calibri"/>
              </a:rPr>
              <a:t>4</a:t>
            </a:r>
            <a:endParaRPr lang="ru-RU" sz="2400" b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3FB8E-3C0C-4E38-9FA6-6A7C60524D66}"/>
              </a:ext>
            </a:extLst>
          </p:cNvPr>
          <p:cNvSpPr txBox="1"/>
          <p:nvPr/>
        </p:nvSpPr>
        <p:spPr>
          <a:xfrm>
            <a:off x="813310" y="2029112"/>
            <a:ext cx="10626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cs typeface="Calibri"/>
              </a:rPr>
              <a:t>формула</a:t>
            </a:r>
          </a:p>
          <a:p>
            <a:r>
              <a:rPr lang="ru-RU" sz="1600"/>
              <a:t>=1/0,0045=222,2</a:t>
            </a:r>
            <a:endParaRPr lang="ru-RU" sz="16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9E3CB-9FBB-4C34-B6CB-E90D87DD05AB}"/>
              </a:ext>
            </a:extLst>
          </p:cNvPr>
          <p:cNvSpPr txBox="1"/>
          <p:nvPr/>
        </p:nvSpPr>
        <p:spPr>
          <a:xfrm>
            <a:off x="770596" y="3077989"/>
            <a:ext cx="17722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/>
              <a:t>формула</a:t>
            </a:r>
            <a:endParaRPr lang="ru-RU" sz="1600" dirty="0">
              <a:cs typeface="Calibri"/>
            </a:endParaRPr>
          </a:p>
          <a:p>
            <a:pPr algn="l"/>
            <a:r>
              <a:rPr lang="ru-RU" sz="1600" dirty="0">
                <a:cs typeface="Calibri"/>
              </a:rPr>
              <a:t>=(</a:t>
            </a:r>
            <a:r>
              <a:rPr lang="ru-RU" sz="1600" dirty="0">
                <a:ea typeface="+mn-lt"/>
                <a:cs typeface="+mn-lt"/>
              </a:rPr>
              <a:t>222,2-1)*0,95+1</a:t>
            </a:r>
          </a:p>
          <a:p>
            <a:r>
              <a:rPr lang="ru-RU" sz="1600">
                <a:cs typeface="Calibri"/>
              </a:rPr>
              <a:t>=212,1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D78FDDB-4AD2-448D-AF6C-EC29A946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37186"/>
              </p:ext>
            </p:extLst>
          </p:nvPr>
        </p:nvGraphicFramePr>
        <p:xfrm>
          <a:off x="2617837" y="1536290"/>
          <a:ext cx="7042499" cy="501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75">
                  <a:extLst>
                    <a:ext uri="{9D8B030D-6E8A-4147-A177-3AD203B41FA5}">
                      <a16:colId xmlns:a16="http://schemas.microsoft.com/office/drawing/2014/main" val="1692300941"/>
                    </a:ext>
                  </a:extLst>
                </a:gridCol>
                <a:gridCol w="1293203">
                  <a:extLst>
                    <a:ext uri="{9D8B030D-6E8A-4147-A177-3AD203B41FA5}">
                      <a16:colId xmlns:a16="http://schemas.microsoft.com/office/drawing/2014/main" val="2422842236"/>
                    </a:ext>
                  </a:extLst>
                </a:gridCol>
                <a:gridCol w="1230879">
                  <a:extLst>
                    <a:ext uri="{9D8B030D-6E8A-4147-A177-3AD203B41FA5}">
                      <a16:colId xmlns:a16="http://schemas.microsoft.com/office/drawing/2014/main" val="1441571505"/>
                    </a:ext>
                  </a:extLst>
                </a:gridCol>
                <a:gridCol w="1277622">
                  <a:extLst>
                    <a:ext uri="{9D8B030D-6E8A-4147-A177-3AD203B41FA5}">
                      <a16:colId xmlns:a16="http://schemas.microsoft.com/office/drawing/2014/main" val="997243937"/>
                    </a:ext>
                  </a:extLst>
                </a:gridCol>
                <a:gridCol w="1199717">
                  <a:extLst>
                    <a:ext uri="{9D8B030D-6E8A-4147-A177-3AD203B41FA5}">
                      <a16:colId xmlns:a16="http://schemas.microsoft.com/office/drawing/2014/main" val="3583437731"/>
                    </a:ext>
                  </a:extLst>
                </a:gridCol>
                <a:gridCol w="1293203">
                  <a:extLst>
                    <a:ext uri="{9D8B030D-6E8A-4147-A177-3AD203B41FA5}">
                      <a16:colId xmlns:a16="http://schemas.microsoft.com/office/drawing/2014/main" val="2695355585"/>
                    </a:ext>
                  </a:extLst>
                </a:gridCol>
              </a:tblGrid>
              <a:tr h="810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№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команды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выигрыша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5%​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10%​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25%​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37389802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222,2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212,1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201,0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167,7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4947417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0,0779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3975636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91196352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555,6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528,8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501,0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417,7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63917760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30382195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58,6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46,5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09744490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0,0350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28,6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28,1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26,7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22,4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33064896"/>
                  </a:ext>
                </a:extLst>
              </a:tr>
              <a:tr h="30683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0,0462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21,6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21,6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20,5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17,2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59657481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0,1807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03605427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57,1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52,4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43,9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06692302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56,8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52,1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43,6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3548001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0,0009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1111,1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1056,6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1001,0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834,3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40737225"/>
                  </a:ext>
                </a:extLst>
              </a:tr>
              <a:tr h="2577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0,1084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9,8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9,3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7,9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8880759"/>
                  </a:ext>
                </a:extLst>
              </a:tr>
              <a:tr h="2700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14,1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11,6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49318584"/>
                  </a:ext>
                </a:extLst>
              </a:tr>
              <a:tr h="2700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86,2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82,9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78,6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65,7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60086780"/>
                  </a:ext>
                </a:extLst>
              </a:tr>
              <a:tr h="2700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13,0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12,4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10,5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8873964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AF46410-8D58-4DA7-AFB1-6511B97D417B}"/>
              </a:ext>
            </a:extLst>
          </p:cNvPr>
          <p:cNvCxnSpPr>
            <a:cxnSpLocks/>
          </p:cNvCxnSpPr>
          <p:nvPr/>
        </p:nvCxnSpPr>
        <p:spPr>
          <a:xfrm>
            <a:off x="1940824" y="2350120"/>
            <a:ext cx="3111216" cy="70677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CAFBDFA-8C48-4A11-AB03-20A4F53DC2B7}"/>
              </a:ext>
            </a:extLst>
          </p:cNvPr>
          <p:cNvCxnSpPr/>
          <p:nvPr/>
        </p:nvCxnSpPr>
        <p:spPr>
          <a:xfrm flipV="1">
            <a:off x="2451635" y="2492732"/>
            <a:ext cx="3851739" cy="1026536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A46028-418F-494B-BAB1-25AF2F77DFC6}"/>
              </a:ext>
            </a:extLst>
          </p:cNvPr>
          <p:cNvSpPr txBox="1"/>
          <p:nvPr/>
        </p:nvSpPr>
        <p:spPr>
          <a:xfrm>
            <a:off x="9853143" y="2143923"/>
            <a:ext cx="17722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/>
              <a:t>формула</a:t>
            </a:r>
            <a:endParaRPr lang="ru-RU" sz="1600">
              <a:cs typeface="Calibri"/>
            </a:endParaRPr>
          </a:p>
          <a:p>
            <a:pPr algn="l"/>
            <a:r>
              <a:rPr lang="ru-RU" sz="1600">
                <a:cs typeface="Calibri"/>
              </a:rPr>
              <a:t>=(</a:t>
            </a:r>
            <a:r>
              <a:rPr lang="ru-RU" sz="1600">
                <a:ea typeface="+mn-lt"/>
                <a:cs typeface="+mn-lt"/>
              </a:rPr>
              <a:t>222,2-1)*0,9+1</a:t>
            </a:r>
          </a:p>
          <a:p>
            <a:r>
              <a:rPr lang="ru-RU" sz="1600">
                <a:cs typeface="Calibri"/>
              </a:rPr>
              <a:t>=201,0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B5BFF-DA81-4274-A0DD-6441C16AE400}"/>
              </a:ext>
            </a:extLst>
          </p:cNvPr>
          <p:cNvSpPr txBox="1"/>
          <p:nvPr/>
        </p:nvSpPr>
        <p:spPr>
          <a:xfrm>
            <a:off x="9816273" y="3225472"/>
            <a:ext cx="17722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/>
              <a:t>формула</a:t>
            </a:r>
            <a:endParaRPr lang="ru-RU" sz="1600">
              <a:cs typeface="Calibri"/>
            </a:endParaRPr>
          </a:p>
          <a:p>
            <a:pPr algn="l"/>
            <a:r>
              <a:rPr lang="ru-RU" sz="1600">
                <a:cs typeface="Calibri"/>
              </a:rPr>
              <a:t>=(</a:t>
            </a:r>
            <a:r>
              <a:rPr lang="ru-RU" sz="1600">
                <a:ea typeface="+mn-lt"/>
                <a:cs typeface="+mn-lt"/>
              </a:rPr>
              <a:t>222,2-1)*0,75+1</a:t>
            </a:r>
          </a:p>
          <a:p>
            <a:r>
              <a:rPr lang="ru-RU" sz="1600">
                <a:cs typeface="Calibri"/>
              </a:rPr>
              <a:t>=167,7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93EB8C0-8BCA-4D68-A1D5-C0ED948DFCE1}"/>
              </a:ext>
            </a:extLst>
          </p:cNvPr>
          <p:cNvCxnSpPr>
            <a:cxnSpLocks/>
          </p:cNvCxnSpPr>
          <p:nvPr/>
        </p:nvCxnSpPr>
        <p:spPr>
          <a:xfrm flipH="1">
            <a:off x="8050877" y="2288667"/>
            <a:ext cx="1792623" cy="132129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A71F55F-DE1D-431F-9B4F-8A2D1F993EC4}"/>
              </a:ext>
            </a:extLst>
          </p:cNvPr>
          <p:cNvCxnSpPr>
            <a:cxnSpLocks/>
          </p:cNvCxnSpPr>
          <p:nvPr/>
        </p:nvCxnSpPr>
        <p:spPr>
          <a:xfrm flipH="1" flipV="1">
            <a:off x="9230747" y="2482247"/>
            <a:ext cx="674204" cy="974000"/>
          </a:xfrm>
          <a:prstGeom prst="straightConnector1">
            <a:avLst/>
          </a:prstGeom>
          <a:ln w="28575">
            <a:solidFill>
              <a:srgbClr val="04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3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BA7C8-9C76-4E55-9359-B63E9E7EE64C}"/>
              </a:ext>
            </a:extLst>
          </p:cNvPr>
          <p:cNvSpPr txBox="1"/>
          <p:nvPr/>
        </p:nvSpPr>
        <p:spPr>
          <a:xfrm>
            <a:off x="1750581" y="227019"/>
            <a:ext cx="93018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mbria"/>
                <a:ea typeface="Cambria"/>
              </a:rPr>
              <a:t>Ставки, потенциальный выигрыш 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4CD84EC-9605-4C0D-8E85-F10B0900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03327"/>
              </p:ext>
            </p:extLst>
          </p:nvPr>
        </p:nvGraphicFramePr>
        <p:xfrm>
          <a:off x="1069258" y="1401096"/>
          <a:ext cx="10152580" cy="294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561">
                  <a:extLst>
                    <a:ext uri="{9D8B030D-6E8A-4147-A177-3AD203B41FA5}">
                      <a16:colId xmlns:a16="http://schemas.microsoft.com/office/drawing/2014/main" val="1626049565"/>
                    </a:ext>
                  </a:extLst>
                </a:gridCol>
                <a:gridCol w="1080376">
                  <a:extLst>
                    <a:ext uri="{9D8B030D-6E8A-4147-A177-3AD203B41FA5}">
                      <a16:colId xmlns:a16="http://schemas.microsoft.com/office/drawing/2014/main" val="3404661839"/>
                    </a:ext>
                  </a:extLst>
                </a:gridCol>
                <a:gridCol w="1080376">
                  <a:extLst>
                    <a:ext uri="{9D8B030D-6E8A-4147-A177-3AD203B41FA5}">
                      <a16:colId xmlns:a16="http://schemas.microsoft.com/office/drawing/2014/main" val="2805895764"/>
                    </a:ext>
                  </a:extLst>
                </a:gridCol>
                <a:gridCol w="1420769">
                  <a:extLst>
                    <a:ext uri="{9D8B030D-6E8A-4147-A177-3AD203B41FA5}">
                      <a16:colId xmlns:a16="http://schemas.microsoft.com/office/drawing/2014/main" val="3354088420"/>
                    </a:ext>
                  </a:extLst>
                </a:gridCol>
                <a:gridCol w="1642765">
                  <a:extLst>
                    <a:ext uri="{9D8B030D-6E8A-4147-A177-3AD203B41FA5}">
                      <a16:colId xmlns:a16="http://schemas.microsoft.com/office/drawing/2014/main" val="1669727755"/>
                    </a:ext>
                  </a:extLst>
                </a:gridCol>
                <a:gridCol w="1361571">
                  <a:extLst>
                    <a:ext uri="{9D8B030D-6E8A-4147-A177-3AD203B41FA5}">
                      <a16:colId xmlns:a16="http://schemas.microsoft.com/office/drawing/2014/main" val="1784942205"/>
                    </a:ext>
                  </a:extLst>
                </a:gridCol>
                <a:gridCol w="1761162">
                  <a:extLst>
                    <a:ext uri="{9D8B030D-6E8A-4147-A177-3AD203B41FA5}">
                      <a16:colId xmlns:a16="http://schemas.microsoft.com/office/drawing/2014/main" val="877781306"/>
                    </a:ext>
                  </a:extLst>
                </a:gridCol>
              </a:tblGrid>
              <a:tr h="10754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ставка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сумма ставки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победы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потенциальный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выигрыш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потенциальный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выигрыш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b="1" i="0" u="none" strike="noStrike" noProof="0" dirty="0">
                          <a:effectLst/>
                        </a:rPr>
                        <a:t>(коэффициент</a:t>
                      </a:r>
                      <a:endParaRPr lang="en-US" sz="1100" b="1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</a:rPr>
                        <a:t>снижен на </a:t>
                      </a:r>
                      <a:r>
                        <a:rPr lang="ru-RU" sz="1100" dirty="0">
                          <a:effectLst/>
                        </a:rPr>
                        <a:t>5%)</a:t>
                      </a:r>
                      <a:endParaRPr lang="ru-RU" sz="1100" b="1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потенциальный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выигрыш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(коэффициент</a:t>
                      </a:r>
                      <a:endParaRPr lang="en-US" sz="1100" b="1" i="0" u="none" strike="noStrike" noProof="0" dirty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снижен на </a:t>
                      </a:r>
                      <a:r>
                        <a:rPr lang="ru-RU" sz="1100" dirty="0">
                          <a:effectLst/>
                        </a:rPr>
                        <a:t> 10%)</a:t>
                      </a:r>
                      <a:endParaRPr lang="ru-RU" sz="1100" b="1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потенциальный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выигрыш</a:t>
                      </a:r>
                      <a:br>
                        <a:rPr lang="ru-RU" sz="1100" b="1" i="0" u="none" strike="noStrike" noProof="0" dirty="0">
                          <a:effectLst/>
                          <a:latin typeface="Calibri"/>
                        </a:rPr>
                      </a:b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(коэффициент</a:t>
                      </a:r>
                      <a:endParaRPr lang="en-US" sz="1100" b="1" i="0" u="none" strike="noStrike" noProof="0" dirty="0">
                        <a:effectLst/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ru-RU" sz="1100" b="1" i="0" u="none" strike="noStrike" noProof="0" dirty="0">
                          <a:effectLst/>
                          <a:latin typeface="Calibri"/>
                        </a:rPr>
                        <a:t>снижен на </a:t>
                      </a:r>
                      <a:r>
                        <a:rPr lang="ru-RU" sz="1100" dirty="0">
                          <a:effectLst/>
                        </a:rPr>
                        <a:t>  25%)</a:t>
                      </a:r>
                      <a:endParaRPr lang="ru-RU" sz="1100" b="1" dirty="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30466610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победу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0,0045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222222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211111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200000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166667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32846187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победу или 1, или 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0,0220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113636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107955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102273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85227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36946353"/>
                  </a:ext>
                </a:extLst>
              </a:tr>
              <a:tr h="36792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не-победу 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0,9824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5090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4835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4581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3817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38662"/>
                  </a:ext>
                </a:extLst>
              </a:tr>
              <a:tr h="38207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победу 2 или 3 или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6000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0,2435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24641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23409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22177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18480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88139886"/>
                  </a:ext>
                </a:extLst>
              </a:tr>
              <a:tr h="382071">
                <a:tc>
                  <a:txBody>
                    <a:bodyPr/>
                    <a:lstStyle/>
                    <a:p>
                      <a:pPr fontAlgn="ctr"/>
                      <a:r>
                        <a:rPr lang="ru-RU" sz="1100" dirty="0">
                          <a:effectLst/>
                        </a:rPr>
                        <a:t>На не-победу и 5 и 6 и 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0,7810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3841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3649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3457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dirty="0">
                          <a:effectLst/>
                        </a:rPr>
                        <a:t>2881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87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D308EE-D2FB-439D-9962-B0ED44D5D251}"/>
              </a:ext>
            </a:extLst>
          </p:cNvPr>
          <p:cNvSpPr txBox="1"/>
          <p:nvPr/>
        </p:nvSpPr>
        <p:spPr>
          <a:xfrm>
            <a:off x="1147917" y="4613785"/>
            <a:ext cx="100313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just"/>
            <a:r>
              <a:rPr lang="ru-RU" dirty="0"/>
              <a:t>Для ставки на 'не победу 11' нижняя граница уменьшения коэффициента - 1% (сумма выигрыша 5039 </a:t>
            </a:r>
            <a:r>
              <a:rPr lang="ru-RU" dirty="0">
                <a:ea typeface="+mn-lt"/>
                <a:cs typeface="+mn-lt"/>
              </a:rPr>
              <a:t>у.е.), т.к. при дальнейшем уменьшении коэффициента сумма выигрыша будет отрицательной.</a:t>
            </a:r>
            <a:endParaRPr lang="ru-RU" dirty="0">
              <a:cs typeface="Calibri"/>
            </a:endParaRPr>
          </a:p>
          <a:p>
            <a:pPr indent="457200" algn="just"/>
            <a:r>
              <a:rPr lang="ru-RU" dirty="0">
                <a:cs typeface="Calibri"/>
              </a:rPr>
              <a:t>Со ставкой на 'не победу 5,6 и 7 команд' - аналогично. Нижняя планка - 21% ( 3035 у.е.), после - значения отрицательные.</a:t>
            </a:r>
          </a:p>
          <a:p>
            <a:pPr indent="457200" algn="just"/>
            <a:r>
              <a:rPr lang="ru-RU" dirty="0">
                <a:ea typeface="+mn-lt"/>
                <a:cs typeface="+mn-lt"/>
              </a:rPr>
              <a:t>Для ставки на 'не победу 11</a:t>
            </a:r>
            <a:r>
              <a:rPr lang="ru-RU" dirty="0">
                <a:cs typeface="Calibri"/>
              </a:rPr>
              <a:t>' принято решение коэффициент не занижать.</a:t>
            </a:r>
          </a:p>
          <a:p>
            <a:pPr indent="457200" algn="just"/>
            <a:r>
              <a:rPr lang="ru-RU" dirty="0">
                <a:cs typeface="Calibri"/>
              </a:rPr>
              <a:t>Для ставки на '</a:t>
            </a:r>
            <a:r>
              <a:rPr lang="ru-RU" dirty="0">
                <a:ea typeface="+mn-lt"/>
                <a:cs typeface="+mn-lt"/>
              </a:rPr>
              <a:t>не победу 5,6 и 7 команд' - снизить только на 5%.</a:t>
            </a:r>
            <a:endParaRPr lang="ru-RU" dirty="0">
              <a:cs typeface="Calibri"/>
            </a:endParaRPr>
          </a:p>
          <a:p>
            <a:pPr indent="457200" algn="just"/>
            <a:endParaRPr lang="ru-RU" dirty="0">
              <a:cs typeface="Calibri"/>
            </a:endParaRPr>
          </a:p>
        </p:txBody>
      </p:sp>
      <p:sp>
        <p:nvSpPr>
          <p:cNvPr id="2" name="Семиугольник 1">
            <a:extLst>
              <a:ext uri="{FF2B5EF4-FFF2-40B4-BE49-F238E27FC236}">
                <a16:creationId xmlns:a16="http://schemas.microsoft.com/office/drawing/2014/main" id="{C1C1F048-27FB-4472-BAE4-961A751D3F5E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5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A2C268-E79F-4172-A67D-BB17CE6010DB}"/>
              </a:ext>
            </a:extLst>
          </p:cNvPr>
          <p:cNvSpPr/>
          <p:nvPr/>
        </p:nvSpPr>
        <p:spPr>
          <a:xfrm>
            <a:off x="1545190" y="4700617"/>
            <a:ext cx="9586449" cy="175751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EF036B-FAEA-4D2A-97C7-4B355E8B6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3714"/>
              </p:ext>
            </p:extLst>
          </p:nvPr>
        </p:nvGraphicFramePr>
        <p:xfrm>
          <a:off x="897193" y="1818967"/>
          <a:ext cx="10599045" cy="265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5">
                  <a:extLst>
                    <a:ext uri="{9D8B030D-6E8A-4147-A177-3AD203B41FA5}">
                      <a16:colId xmlns:a16="http://schemas.microsoft.com/office/drawing/2014/main" val="1041365571"/>
                    </a:ext>
                  </a:extLst>
                </a:gridCol>
                <a:gridCol w="1612324">
                  <a:extLst>
                    <a:ext uri="{9D8B030D-6E8A-4147-A177-3AD203B41FA5}">
                      <a16:colId xmlns:a16="http://schemas.microsoft.com/office/drawing/2014/main" val="2022810446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240883555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2701675259"/>
                    </a:ext>
                  </a:extLst>
                </a:gridCol>
                <a:gridCol w="1162987">
                  <a:extLst>
                    <a:ext uri="{9D8B030D-6E8A-4147-A177-3AD203B41FA5}">
                      <a16:colId xmlns:a16="http://schemas.microsoft.com/office/drawing/2014/main" val="277264882"/>
                    </a:ext>
                  </a:extLst>
                </a:gridCol>
                <a:gridCol w="1466950">
                  <a:extLst>
                    <a:ext uri="{9D8B030D-6E8A-4147-A177-3AD203B41FA5}">
                      <a16:colId xmlns:a16="http://schemas.microsoft.com/office/drawing/2014/main" val="1430211191"/>
                    </a:ext>
                  </a:extLst>
                </a:gridCol>
                <a:gridCol w="1215850">
                  <a:extLst>
                    <a:ext uri="{9D8B030D-6E8A-4147-A177-3AD203B41FA5}">
                      <a16:colId xmlns:a16="http://schemas.microsoft.com/office/drawing/2014/main" val="2881257279"/>
                    </a:ext>
                  </a:extLst>
                </a:gridCol>
                <a:gridCol w="1572677">
                  <a:extLst>
                    <a:ext uri="{9D8B030D-6E8A-4147-A177-3AD203B41FA5}">
                      <a16:colId xmlns:a16="http://schemas.microsoft.com/office/drawing/2014/main" val="1636666676"/>
                    </a:ext>
                  </a:extLst>
                </a:gridCol>
              </a:tblGrid>
              <a:tr h="10384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Ставка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Сумма ставки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победы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проигрыша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100%)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75%)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11043155"/>
                  </a:ext>
                </a:extLst>
              </a:tr>
              <a:tr h="333317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0,9955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93782243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или 1, или 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0,0220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0,9780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96361608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0,9824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53985132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2 или 3 или 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0,2435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0,7565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-300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88014301"/>
                  </a:ext>
                </a:extLst>
              </a:tr>
              <a:tr h="320496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и 5 и 6 и 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0,7810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0,2190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-150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0" i="0" u="none" strike="noStrike" noProof="0">
                          <a:effectLst/>
                          <a:latin typeface="Calibri"/>
                        </a:rPr>
                        <a:t>-150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 b="0" i="0" u="none" strike="noStrike" noProof="0">
                          <a:effectLst/>
                          <a:latin typeface="Calibri"/>
                        </a:rPr>
                        <a:t>-150</a:t>
                      </a:r>
                      <a:endParaRPr lang="ru-RU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625305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103F25-A268-4F09-A19F-650EA1108117}"/>
              </a:ext>
            </a:extLst>
          </p:cNvPr>
          <p:cNvSpPr txBox="1"/>
          <p:nvPr/>
        </p:nvSpPr>
        <p:spPr>
          <a:xfrm>
            <a:off x="1652258" y="263890"/>
            <a:ext cx="930184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mbria"/>
                <a:ea typeface="Cambria"/>
              </a:rPr>
              <a:t>Математическое ожидание выигрыша игрока 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99424-84FD-4144-9497-814D5B29CEB3}"/>
              </a:ext>
            </a:extLst>
          </p:cNvPr>
          <p:cNvSpPr txBox="1"/>
          <p:nvPr/>
        </p:nvSpPr>
        <p:spPr>
          <a:xfrm>
            <a:off x="1602658" y="4699818"/>
            <a:ext cx="96503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 (матожидания игрока)</a:t>
            </a:r>
          </a:p>
          <a:p>
            <a:r>
              <a:rPr lang="ru-RU">
                <a:ea typeface="+mn-lt"/>
                <a:cs typeface="+mn-lt"/>
              </a:rPr>
              <a:t>=(вероятность выигрыша x сумму прибыли по ставке) - (вероятность проигрыша x сумму ставки)</a:t>
            </a: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= 0,0045*(1/0,0045*1000-1000) - 0,9955*1000 = 0  </a:t>
            </a:r>
            <a:r>
              <a:rPr lang="ru-RU" b="1" dirty="0">
                <a:ea typeface="+mn-lt"/>
                <a:cs typeface="+mn-lt"/>
              </a:rPr>
              <a:t>→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cs typeface="Calibri"/>
              </a:rPr>
              <a:t> (коэффициент 100%)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=</a:t>
            </a:r>
            <a:r>
              <a:rPr lang="ru-RU">
                <a:ea typeface="+mn-lt"/>
                <a:cs typeface="+mn-lt"/>
              </a:rPr>
              <a:t> 0,0045*(1/0,0045*0,95*1000-1000) - 0,9955*1000 = - 50 </a:t>
            </a:r>
            <a:r>
              <a:rPr lang="ru-RU" b="1" dirty="0">
                <a:ea typeface="+mn-lt"/>
                <a:cs typeface="+mn-lt"/>
              </a:rPr>
              <a:t>→</a:t>
            </a:r>
            <a:r>
              <a:rPr lang="ru-RU">
                <a:ea typeface="+mn-lt"/>
                <a:cs typeface="+mn-lt"/>
              </a:rPr>
              <a:t>  (коэффициент 95%)</a:t>
            </a:r>
            <a:endParaRPr lang="ru-RU" dirty="0">
              <a:cs typeface="Calibri"/>
            </a:endParaRPr>
          </a:p>
        </p:txBody>
      </p:sp>
      <p:sp>
        <p:nvSpPr>
          <p:cNvPr id="3" name="Семиугольник 2">
            <a:extLst>
              <a:ext uri="{FF2B5EF4-FFF2-40B4-BE49-F238E27FC236}">
                <a16:creationId xmlns:a16="http://schemas.microsoft.com/office/drawing/2014/main" id="{0DF4337E-F23C-4488-950F-15605E1AF82B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6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A2C268-E79F-4172-A67D-BB17CE6010DB}"/>
              </a:ext>
            </a:extLst>
          </p:cNvPr>
          <p:cNvSpPr/>
          <p:nvPr/>
        </p:nvSpPr>
        <p:spPr>
          <a:xfrm>
            <a:off x="1582061" y="4491682"/>
            <a:ext cx="9586449" cy="21630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03F25-A268-4F09-A19F-650EA1108117}"/>
              </a:ext>
            </a:extLst>
          </p:cNvPr>
          <p:cNvSpPr txBox="1"/>
          <p:nvPr/>
        </p:nvSpPr>
        <p:spPr>
          <a:xfrm>
            <a:off x="1652258" y="263890"/>
            <a:ext cx="930184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ambria"/>
                <a:ea typeface="Cambria"/>
              </a:rPr>
              <a:t>Математическое ожидание </a:t>
            </a:r>
            <a:r>
              <a:rPr lang="en-US" sz="4400">
                <a:latin typeface="Cambria"/>
                <a:ea typeface="Cambria"/>
              </a:rPr>
              <a:t>выигрыша  конторы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99424-84FD-4144-9497-814D5B29CEB3}"/>
              </a:ext>
            </a:extLst>
          </p:cNvPr>
          <p:cNvSpPr txBox="1"/>
          <p:nvPr/>
        </p:nvSpPr>
        <p:spPr>
          <a:xfrm>
            <a:off x="1614948" y="4490882"/>
            <a:ext cx="965036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ea typeface="+mn-lt"/>
                <a:cs typeface="+mn-lt"/>
              </a:rPr>
              <a:t>Формула (матожидания конторы)</a:t>
            </a:r>
          </a:p>
          <a:p>
            <a:r>
              <a:rPr lang="ru-RU">
                <a:ea typeface="+mn-lt"/>
                <a:cs typeface="+mn-lt"/>
              </a:rPr>
              <a:t>=(вероятность получения прибыли x сумму ставки) </a:t>
            </a:r>
          </a:p>
          <a:p>
            <a:r>
              <a:rPr lang="ru-RU">
                <a:ea typeface="+mn-lt"/>
                <a:cs typeface="+mn-lt"/>
              </a:rPr>
              <a:t>- (вероятность выплаты игроку x сумму прибыли по ставке)</a:t>
            </a:r>
            <a:endParaRPr lang="ru-RU"/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= </a:t>
            </a:r>
            <a:r>
              <a:rPr lang="ru-RU">
                <a:ea typeface="+mn-lt"/>
                <a:cs typeface="+mn-lt"/>
              </a:rPr>
              <a:t>0,9955*1000 - </a:t>
            </a:r>
            <a:r>
              <a:rPr lang="ru-RU">
                <a:cs typeface="Calibri"/>
              </a:rPr>
              <a:t>0,0045*(1/0,0045*1000-1000) = 0  </a:t>
            </a:r>
            <a:r>
              <a:rPr lang="ru-RU" b="1" dirty="0">
                <a:ea typeface="+mn-lt"/>
                <a:cs typeface="+mn-lt"/>
              </a:rPr>
              <a:t>→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cs typeface="Calibri"/>
              </a:rPr>
              <a:t> (коэффициент 100%)</a:t>
            </a: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=</a:t>
            </a:r>
            <a:r>
              <a:rPr lang="ru-RU">
                <a:ea typeface="+mn-lt"/>
                <a:cs typeface="+mn-lt"/>
              </a:rPr>
              <a:t> 0,9955*1000 - 0,0045*(1/0,0045*0,95*1000-1000)  = 50  </a:t>
            </a:r>
            <a:r>
              <a:rPr lang="ru-RU" b="1">
                <a:ea typeface="+mn-lt"/>
                <a:cs typeface="+mn-lt"/>
              </a:rPr>
              <a:t>→</a:t>
            </a:r>
            <a:r>
              <a:rPr lang="ru-RU">
                <a:ea typeface="+mn-lt"/>
                <a:cs typeface="+mn-lt"/>
              </a:rPr>
              <a:t>  (коэффициент 95%)</a:t>
            </a:r>
            <a:endParaRPr lang="ru-RU" dirty="0"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031BB42-9DF7-47DA-AC9D-AB9BEBB8B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67743"/>
              </p:ext>
            </p:extLst>
          </p:nvPr>
        </p:nvGraphicFramePr>
        <p:xfrm>
          <a:off x="835741" y="1794387"/>
          <a:ext cx="10875590" cy="253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512">
                  <a:extLst>
                    <a:ext uri="{9D8B030D-6E8A-4147-A177-3AD203B41FA5}">
                      <a16:colId xmlns:a16="http://schemas.microsoft.com/office/drawing/2014/main" val="2923388770"/>
                    </a:ext>
                  </a:extLst>
                </a:gridCol>
                <a:gridCol w="1654392">
                  <a:extLst>
                    <a:ext uri="{9D8B030D-6E8A-4147-A177-3AD203B41FA5}">
                      <a16:colId xmlns:a16="http://schemas.microsoft.com/office/drawing/2014/main" val="2918365794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052932980"/>
                    </a:ext>
                  </a:extLst>
                </a:gridCol>
                <a:gridCol w="989923">
                  <a:extLst>
                    <a:ext uri="{9D8B030D-6E8A-4147-A177-3AD203B41FA5}">
                      <a16:colId xmlns:a16="http://schemas.microsoft.com/office/drawing/2014/main" val="2888749516"/>
                    </a:ext>
                  </a:extLst>
                </a:gridCol>
                <a:gridCol w="1193331">
                  <a:extLst>
                    <a:ext uri="{9D8B030D-6E8A-4147-A177-3AD203B41FA5}">
                      <a16:colId xmlns:a16="http://schemas.microsoft.com/office/drawing/2014/main" val="2238442430"/>
                    </a:ext>
                  </a:extLst>
                </a:gridCol>
                <a:gridCol w="1505225">
                  <a:extLst>
                    <a:ext uri="{9D8B030D-6E8A-4147-A177-3AD203B41FA5}">
                      <a16:colId xmlns:a16="http://schemas.microsoft.com/office/drawing/2014/main" val="1360561033"/>
                    </a:ext>
                  </a:extLst>
                </a:gridCol>
                <a:gridCol w="1247573">
                  <a:extLst>
                    <a:ext uri="{9D8B030D-6E8A-4147-A177-3AD203B41FA5}">
                      <a16:colId xmlns:a16="http://schemas.microsoft.com/office/drawing/2014/main" val="1154570324"/>
                    </a:ext>
                  </a:extLst>
                </a:gridCol>
                <a:gridCol w="1613711">
                  <a:extLst>
                    <a:ext uri="{9D8B030D-6E8A-4147-A177-3AD203B41FA5}">
                      <a16:colId xmlns:a16="http://schemas.microsoft.com/office/drawing/2014/main" val="2687390719"/>
                    </a:ext>
                  </a:extLst>
                </a:gridCol>
              </a:tblGrid>
              <a:tr h="8571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Ставка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Сумма ставки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выплаты игроку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получения прибыли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100%)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90%)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Матожидание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 75%)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31237772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0,9955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642779307"/>
                  </a:ext>
                </a:extLst>
              </a:tr>
              <a:tr h="350107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или 1, или 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0,0220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0,9780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625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47867546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11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0,9824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0</a:t>
                      </a:r>
                      <a:endParaRPr lang="ru-RU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49093888"/>
                  </a:ext>
                </a:extLst>
              </a:tr>
              <a:tr h="350107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победу 2 или 3 или 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0,2435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0,7565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08749494"/>
                  </a:ext>
                </a:extLst>
              </a:tr>
              <a:tr h="325961">
                <a:tc>
                  <a:txBody>
                    <a:bodyPr/>
                    <a:lstStyle/>
                    <a:p>
                      <a:pPr fontAlgn="ctr"/>
                      <a:r>
                        <a:rPr lang="ru-RU" sz="1100">
                          <a:effectLst/>
                        </a:rPr>
                        <a:t>На не-победу и 5 и 6 и 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3000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0,7810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0,2190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150</a:t>
                      </a:r>
                      <a:endParaRPr lang="ru-RU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100">
                          <a:effectLst/>
                        </a:rPr>
                        <a:t>150</a:t>
                      </a:r>
                      <a:endParaRPr lang="ru-RU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05708906"/>
                  </a:ext>
                </a:extLst>
              </a:tr>
            </a:tbl>
          </a:graphicData>
        </a:graphic>
      </p:graphicFrame>
      <p:sp>
        <p:nvSpPr>
          <p:cNvPr id="3" name="Семиугольник 2">
            <a:extLst>
              <a:ext uri="{FF2B5EF4-FFF2-40B4-BE49-F238E27FC236}">
                <a16:creationId xmlns:a16="http://schemas.microsoft.com/office/drawing/2014/main" id="{8992AAB3-977D-46BD-AB52-7AD2FDAF8FD1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7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2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6D2AC0-D541-46CC-BB25-B7102AC7266E}"/>
              </a:ext>
            </a:extLst>
          </p:cNvPr>
          <p:cNvSpPr txBox="1"/>
          <p:nvPr/>
        </p:nvSpPr>
        <p:spPr>
          <a:xfrm>
            <a:off x="1750581" y="227019"/>
            <a:ext cx="93018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mbria"/>
                <a:ea typeface="Cambria"/>
              </a:rPr>
              <a:t>Выгоды и выводы</a:t>
            </a:r>
            <a:endParaRPr lang="en-US" sz="44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8202-9D5C-41A2-9C35-A46D474905CF}"/>
              </a:ext>
            </a:extLst>
          </p:cNvPr>
          <p:cNvSpPr txBox="1"/>
          <p:nvPr/>
        </p:nvSpPr>
        <p:spPr>
          <a:xfrm>
            <a:off x="594854" y="1086464"/>
            <a:ext cx="662693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>
              <a:cs typeface="Calibri"/>
            </a:endParaRPr>
          </a:p>
          <a:p>
            <a:pPr indent="457200" algn="just"/>
            <a:r>
              <a:rPr lang="ru-RU" dirty="0">
                <a:cs typeface="Calibri"/>
              </a:rPr>
              <a:t>Ставки на не проигрыш одной команды не приносят большую выгоду игрокам - практически равны сумме ставки. Вероятность проигрыша всего 1,76%, но при больших ставках - это очень обидный проигрыш.</a:t>
            </a:r>
            <a:endParaRPr lang="ru-RU" dirty="0">
              <a:ea typeface="+mn-lt"/>
              <a:cs typeface="+mn-lt"/>
            </a:endParaRPr>
          </a:p>
          <a:p>
            <a:pPr indent="457200" algn="just"/>
            <a:endParaRPr lang="ru-RU" dirty="0">
              <a:cs typeface="Calibri"/>
            </a:endParaRPr>
          </a:p>
          <a:p>
            <a:pPr indent="457200" algn="just"/>
            <a:r>
              <a:rPr lang="ru-RU" dirty="0">
                <a:cs typeface="Calibri"/>
              </a:rPr>
              <a:t>Рассмотрим случай ставки на не-победу 11 команды.</a:t>
            </a:r>
          </a:p>
          <a:p>
            <a:pPr indent="457200" algn="just"/>
            <a:r>
              <a:rPr lang="ru-RU" dirty="0">
                <a:cs typeface="Calibri"/>
              </a:rPr>
              <a:t>Ставка в 1 000 000 руб., коэффициент мы занизили на 1%: чистая прибыль игрока -  7 736 </a:t>
            </a:r>
            <a:r>
              <a:rPr lang="ru-RU" dirty="0">
                <a:ea typeface="+mn-lt"/>
                <a:cs typeface="+mn-lt"/>
              </a:rPr>
              <a:t>руб. </a:t>
            </a:r>
          </a:p>
          <a:p>
            <a:pPr indent="457200" algn="just"/>
            <a:endParaRPr lang="ru-RU" dirty="0">
              <a:ea typeface="+mn-lt"/>
              <a:cs typeface="+mn-lt"/>
            </a:endParaRPr>
          </a:p>
          <a:p>
            <a:pPr indent="457200" algn="just"/>
            <a:r>
              <a:rPr lang="ru-RU" dirty="0">
                <a:ea typeface="+mn-lt"/>
                <a:cs typeface="+mn-lt"/>
              </a:rPr>
              <a:t>Если он равномерно распределит эту сумму между 15 командами, даже при условии снижения коэффициента на 5%, то вероятность отбить свой миллион у него составит 6,5%. </a:t>
            </a:r>
          </a:p>
          <a:p>
            <a:pPr indent="457200" algn="just"/>
            <a:r>
              <a:rPr lang="ru-RU" dirty="0">
                <a:ea typeface="+mn-lt"/>
                <a:cs typeface="+mn-lt"/>
              </a:rPr>
              <a:t>В случаях побед команд 2,3,5,9,13,14, 16 - он понесет убытки (</a:t>
            </a:r>
            <a:r>
              <a:rPr lang="ru-RU" dirty="0" err="1">
                <a:ea typeface="+mn-lt"/>
                <a:cs typeface="+mn-lt"/>
              </a:rPr>
              <a:t>max</a:t>
            </a:r>
            <a:r>
              <a:rPr lang="ru-RU" dirty="0">
                <a:ea typeface="+mn-lt"/>
                <a:cs typeface="+mn-lt"/>
              </a:rPr>
              <a:t>. от команд  3, 5,9,13),</a:t>
            </a:r>
          </a:p>
          <a:p>
            <a:pPr indent="457200" algn="just"/>
            <a:r>
              <a:rPr lang="ru-RU" dirty="0">
                <a:ea typeface="+mn-lt"/>
                <a:cs typeface="+mn-lt"/>
              </a:rPr>
              <a:t>но в случае выигрыша команд 1,4,6,7,8,10,12,15 - его шанс разбогатеть составит всего 1,68%, но зато суммы выигрыша будут очень большими ).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75D1C20-73F7-40BD-A408-4874AEAF7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1499"/>
              </p:ext>
            </p:extLst>
          </p:nvPr>
        </p:nvGraphicFramePr>
        <p:xfrm>
          <a:off x="7460225" y="1327354"/>
          <a:ext cx="4280706" cy="4399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764">
                  <a:extLst>
                    <a:ext uri="{9D8B030D-6E8A-4147-A177-3AD203B41FA5}">
                      <a16:colId xmlns:a16="http://schemas.microsoft.com/office/drawing/2014/main" val="2736104466"/>
                    </a:ext>
                  </a:extLst>
                </a:gridCol>
                <a:gridCol w="656764">
                  <a:extLst>
                    <a:ext uri="{9D8B030D-6E8A-4147-A177-3AD203B41FA5}">
                      <a16:colId xmlns:a16="http://schemas.microsoft.com/office/drawing/2014/main" val="80636020"/>
                    </a:ext>
                  </a:extLst>
                </a:gridCol>
                <a:gridCol w="841118">
                  <a:extLst>
                    <a:ext uri="{9D8B030D-6E8A-4147-A177-3AD203B41FA5}">
                      <a16:colId xmlns:a16="http://schemas.microsoft.com/office/drawing/2014/main" val="1109417050"/>
                    </a:ext>
                  </a:extLst>
                </a:gridCol>
                <a:gridCol w="818074">
                  <a:extLst>
                    <a:ext uri="{9D8B030D-6E8A-4147-A177-3AD203B41FA5}">
                      <a16:colId xmlns:a16="http://schemas.microsoft.com/office/drawing/2014/main" val="3886540401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2794928348"/>
                    </a:ext>
                  </a:extLst>
                </a:gridCol>
              </a:tblGrid>
              <a:tr h="6248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№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команды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сила команды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вероятность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выигрыша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ставка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потенциальный выигрыш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(коэффициент​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снижен на 5%​)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442307834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14 140 599,3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34041256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0,0779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879 666,0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85005244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0,1638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453 312,5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94956385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0,0018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35 251 499,3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493655475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0,1675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444 771,7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86960181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0,0165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3 905 011,5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8826689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0,0350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1 876 171,7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78019648"/>
                  </a:ext>
                </a:extLst>
              </a:tr>
              <a:tr h="2650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0,0462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1 437 503,7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84418512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0,1807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417 151,3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80776662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0,0175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3 685 677,4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89418121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strike="sngStrike">
                          <a:effectLst/>
                        </a:rPr>
                        <a:t>11</a:t>
                      </a:r>
                      <a:endParaRPr lang="ru-RU" sz="1100" b="1" strike="sngStrike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strike="sngStrike">
                          <a:effectLst/>
                        </a:rPr>
                        <a:t>25</a:t>
                      </a:r>
                      <a:endParaRPr lang="ru-RU" sz="1100" strike="sngStrike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strike="sngStrike">
                          <a:effectLst/>
                        </a:rPr>
                        <a:t>0,0176</a:t>
                      </a:r>
                      <a:endParaRPr lang="ru-RU" sz="1100" strike="sngStrike">
                        <a:effectLst/>
                        <a:latin typeface="Calibri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7704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12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0,0009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70 436 332,7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15161546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13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76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0,1084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650 916,0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95965731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14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63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0,0710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958 675,9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9535959"/>
                  </a:ext>
                </a:extLst>
              </a:tr>
              <a:tr h="18266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29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0,0116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5 526 381,5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49453094"/>
                  </a:ext>
                </a:extLst>
              </a:tr>
              <a:tr h="28805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16</a:t>
                      </a:r>
                      <a:endParaRPr lang="ru-RU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59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0,0792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66 666,0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>
                          <a:effectLst/>
                        </a:rPr>
                        <a:t>866 321,3 ₽</a:t>
                      </a: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66872679"/>
                  </a:ext>
                </a:extLst>
              </a:tr>
            </a:tbl>
          </a:graphicData>
        </a:graphic>
      </p:graphicFrame>
      <p:sp>
        <p:nvSpPr>
          <p:cNvPr id="2" name="Семиугольник 1">
            <a:extLst>
              <a:ext uri="{FF2B5EF4-FFF2-40B4-BE49-F238E27FC236}">
                <a16:creationId xmlns:a16="http://schemas.microsoft.com/office/drawing/2014/main" id="{1DB5B84D-BF9C-497D-8908-B4E87E456F2C}"/>
              </a:ext>
            </a:extLst>
          </p:cNvPr>
          <p:cNvSpPr/>
          <p:nvPr/>
        </p:nvSpPr>
        <p:spPr>
          <a:xfrm>
            <a:off x="11488992" y="6228734"/>
            <a:ext cx="651387" cy="565354"/>
          </a:xfrm>
          <a:prstGeom prst="heptagon">
            <a:avLst/>
          </a:prstGeom>
          <a:solidFill>
            <a:schemeClr val="bg1"/>
          </a:solidFill>
          <a:ln w="28575">
            <a:solidFill>
              <a:srgbClr val="0019F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cs typeface="Calibri"/>
              </a:rPr>
              <a:t>8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1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Презентация PowerPoint</vt:lpstr>
      <vt:lpstr>Матрица вероятностей побед  команд в парных играх</vt:lpstr>
      <vt:lpstr>Дерево этапов игр</vt:lpstr>
      <vt:lpstr>Вероятность прохождения этапов игр</vt:lpstr>
      <vt:lpstr>Коэффициенты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556</cp:revision>
  <dcterms:created xsi:type="dcterms:W3CDTF">2021-09-15T14:41:34Z</dcterms:created>
  <dcterms:modified xsi:type="dcterms:W3CDTF">2021-11-08T02:25:28Z</dcterms:modified>
</cp:coreProperties>
</file>