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28a506f32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28a506f32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28a506f32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28a506f32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27c3afa1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27c3afa1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28a506f32_3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28a506f32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27c3afa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f27c3afa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27c3afa1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27c3afa1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27c3afa1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27c3afa1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27c3afa1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27c3afa1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27c3afa1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27c3afa1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28a506f32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28a506f32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28a506f32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28a506f32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27c3afa1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27c3afa1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87B39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kyengeducation-my.sharepoint.com/:x:/g/personal/isa-da5_skyengeducation_onmicrosoft_com/EdzNwSSf4MZNiL14DtgeoaoBqFPbtto5C8Jz1ITbiGLdag?e=ceFrfN" TargetMode="External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skyengeducation-my.sharepoint.com/:x:/g/personal/isa-da15_skyengeducation_onmicrosoft_com/EY6z2fH76fJPldGIu-NHWMYBtJbmrFXeVVNZa7UrlA8Pzw?e=ELxDqv" TargetMode="External"/><Relationship Id="rId4" Type="http://schemas.openxmlformats.org/officeDocument/2006/relationships/hyperlink" Target="https://skyengeducation-my.sharepoint.com/:x:/g/personal/isa-da15_skyengeducation_onmicrosoft_com/EY6z2fH76fJPldGIu-NHWMYBtJbmrFXeVVNZa7UrlA8Pzw?e=ELxDqv" TargetMode="External"/><Relationship Id="rId5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2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250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120"/>
              <a:t>Калькулятор</a:t>
            </a:r>
            <a:endParaRPr sz="2120"/>
          </a:p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713750" y="3965850"/>
            <a:ext cx="751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Сравнение доходности вложения денег в облигации и денег помещенных на вклад (нажми, чтобы посчитать) 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0400" y="975875"/>
            <a:ext cx="6805302" cy="283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250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120"/>
              <a:t>Калькулятор</a:t>
            </a:r>
            <a:endParaRPr sz="2120"/>
          </a:p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51" name="Google Shape;151;p23"/>
          <p:cNvSpPr txBox="1"/>
          <p:nvPr/>
        </p:nvSpPr>
        <p:spPr>
          <a:xfrm>
            <a:off x="953850" y="3927750"/>
            <a:ext cx="75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Калькулятор (нажми, чтобы посчитать)</a:t>
            </a:r>
            <a:r>
              <a:rPr lang="ru" u="sng">
                <a:solidFill>
                  <a:schemeClr val="hlink"/>
                </a:solidFill>
                <a:hlinkClick r:id="rId4"/>
              </a:rPr>
              <a:t> 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1950" y="1185425"/>
            <a:ext cx="8839201" cy="2187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188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355"/>
              <a:t>Г</a:t>
            </a:r>
            <a:r>
              <a:rPr lang="ru" sz="2355"/>
              <a:t>рафики зависимости общей прибыли от увеличения дефолтности отдельных типов и валют</a:t>
            </a:r>
            <a:endParaRPr/>
          </a:p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163" y="1380500"/>
            <a:ext cx="6484226" cy="305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188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355"/>
              <a:t>Выводы</a:t>
            </a:r>
            <a:endParaRPr/>
          </a:p>
        </p:txBody>
      </p:sp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1294775" y="1127125"/>
            <a:ext cx="54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 txBox="1"/>
          <p:nvPr/>
        </p:nvSpPr>
        <p:spPr>
          <a:xfrm>
            <a:off x="604800" y="992525"/>
            <a:ext cx="7186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Самые низкорисковые облигации в йенах - имеют самую низкую доходность.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На рассматриваемом промежутке времени наиболее волатильной валютой была йена, отсюда ее небольшое количество в портфеле.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>
                <a:solidFill>
                  <a:schemeClr val="dk1"/>
                </a:solidFill>
              </a:rPr>
              <a:t>Рассмотрев все облигации, которые присутствуют на рынке, для того чтобы составить диверсифицированный портфель облигаций, необходимо чтобы облигации номинированные в наиболее дефолтной валюте присутствовали в портфеле наименьшей степени.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ru">
                <a:solidFill>
                  <a:schemeClr val="dk1"/>
                </a:solidFill>
              </a:rPr>
              <a:t>Падение доходов будет иметь вид, обратный линии тренда по динамике изменения курса валют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235250"/>
            <a:ext cx="85206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120"/>
              <a:t>Распределение количества облигаций</a:t>
            </a:r>
            <a:r>
              <a:rPr lang="ru" sz="2120"/>
              <a:t> </a:t>
            </a:r>
            <a:r>
              <a:rPr lang="ru" sz="2120"/>
              <a:t>по их типам</a:t>
            </a:r>
            <a:r>
              <a:rPr lang="ru" sz="2120"/>
              <a:t> </a:t>
            </a:r>
            <a:endParaRPr sz="2120"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875" y="1025450"/>
            <a:ext cx="5007202" cy="31647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96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698"/>
              <a:buFont typeface="Arial"/>
              <a:buNone/>
            </a:pPr>
            <a:r>
              <a:rPr lang="ru" sz="2120"/>
              <a:t>Распределение количества облигаций по их типам и валютам</a:t>
            </a:r>
            <a:endParaRPr sz="21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2052" y="1017725"/>
            <a:ext cx="3538073" cy="262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700" y="1017725"/>
            <a:ext cx="3611025" cy="262620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9" name="Google Shape;69;p15"/>
          <p:cNvSpPr txBox="1"/>
          <p:nvPr/>
        </p:nvSpPr>
        <p:spPr>
          <a:xfrm>
            <a:off x="1072225" y="3853725"/>
            <a:ext cx="6969300" cy="22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-</a:t>
            </a:r>
            <a:r>
              <a:rPr lang="ru" sz="1100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Облигации в EUR по большей части распространены в АА (45%-  57 шт)и Corp (28% -36шт)</a:t>
            </a:r>
            <a:endParaRPr sz="1100">
              <a:solidFill>
                <a:schemeClr val="dk1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-Облигации в RUR больше номинированы в АА и RTS 23 шт.  по 34% - , Corp 24% - 16шт.</a:t>
            </a:r>
            <a:endParaRPr sz="1100">
              <a:solidFill>
                <a:schemeClr val="dk1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-Облигации в USD номинированы в АА 35%-38 шт. и Corp 24% -26шт.</a:t>
            </a:r>
            <a:endParaRPr sz="1100">
              <a:solidFill>
                <a:schemeClr val="dk1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-Облигации в YEN номинированы только в Аsia - 27шт - 100%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257325" y="3317625"/>
            <a:ext cx="854700" cy="27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5242450" y="3317625"/>
            <a:ext cx="854700" cy="27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3053500" y="1825875"/>
            <a:ext cx="666300" cy="23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7932800" y="1825175"/>
            <a:ext cx="722400" cy="23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464100" y="1084750"/>
            <a:ext cx="854700" cy="27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382500" y="1039900"/>
            <a:ext cx="101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Количество</a:t>
            </a:r>
            <a:endParaRPr sz="1200"/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698"/>
              <a:buFont typeface="Arial"/>
              <a:buNone/>
            </a:pPr>
            <a:r>
              <a:rPr lang="ru" sz="2120"/>
              <a:t>Распределение количества облигаций по их доходности 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635" y="1170125"/>
            <a:ext cx="4240965" cy="258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4497148" cy="251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450" y="1170125"/>
            <a:ext cx="4497150" cy="258681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/>
          <p:nvPr/>
        </p:nvSpPr>
        <p:spPr>
          <a:xfrm>
            <a:off x="1670475" y="3410875"/>
            <a:ext cx="1422000" cy="6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1604500" y="3619375"/>
            <a:ext cx="1422000" cy="10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2945650" y="3480775"/>
            <a:ext cx="208800" cy="19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1544125" y="3480775"/>
            <a:ext cx="208800" cy="19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986750" y="4164525"/>
            <a:ext cx="7642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100">
                <a:solidFill>
                  <a:schemeClr val="dk1"/>
                </a:solidFill>
                <a:latin typeface="Thonburi"/>
                <a:ea typeface="Thonburi"/>
                <a:cs typeface="Thonburi"/>
                <a:sym typeface="Thonburi"/>
              </a:rPr>
              <a:t>Облигации в YEN преобладают доходностью до 2%,  в USD - 2-4%, RUR -  2-4%, EUR - 4-6%.</a:t>
            </a:r>
            <a:endParaRPr b="1" sz="1100">
              <a:solidFill>
                <a:schemeClr val="dk1"/>
              </a:solidFill>
              <a:latin typeface="Thonburi"/>
              <a:ea typeface="Thonburi"/>
              <a:cs typeface="Thonburi"/>
              <a:sym typeface="Thonbu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219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46698"/>
              <a:buNone/>
            </a:pPr>
            <a:r>
              <a:rPr lang="ru" sz="2120"/>
              <a:t>Корреляция зависимости процентной ставки от валюты с разбросом значений валюты на примере двух валют</a:t>
            </a:r>
            <a:endParaRPr sz="212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028762"/>
            <a:ext cx="3194848" cy="18503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/>
          <p:nvPr/>
        </p:nvSpPr>
        <p:spPr>
          <a:xfrm>
            <a:off x="359612" y="2665000"/>
            <a:ext cx="3099000" cy="15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115425"/>
            <a:ext cx="3194825" cy="18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7000" y="3145775"/>
            <a:ext cx="3499079" cy="184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16989" y="1043925"/>
            <a:ext cx="3475661" cy="185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7284900" y="1956663"/>
            <a:ext cx="18591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Значения по доходности облигаций и разброс значений валют коррелируют между собой в разной степени, но между собой не взаимосвязаны.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6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46698"/>
              <a:buNone/>
            </a:pPr>
            <a:r>
              <a:rPr lang="ru" sz="2120"/>
              <a:t>Поиск линии тренда на созданном средневзвешенном соотношении валют к рублю в ретро периоде и его ошибка</a:t>
            </a:r>
            <a:endParaRPr sz="2120"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25" y="1264600"/>
            <a:ext cx="4422875" cy="290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2872" y="1264600"/>
            <a:ext cx="4318279" cy="290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6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120"/>
              <a:t>Построение скользящих средних МА(20) и МА(200) и их ошибка</a:t>
            </a:r>
            <a:endParaRPr sz="2120"/>
          </a:p>
        </p:txBody>
      </p:sp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4572000" y="1888025"/>
            <a:ext cx="44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00" y="1221721"/>
            <a:ext cx="4475398" cy="2572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1075" y="1221725"/>
            <a:ext cx="4277243" cy="25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424388" y="6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ru" sz="1400"/>
              <a:t>Прогнозирование курсов валют на основании линии тренда</a:t>
            </a:r>
            <a:endParaRPr b="1"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46698"/>
              <a:buNone/>
            </a:pPr>
            <a:r>
              <a:t/>
            </a:r>
            <a:endParaRPr b="1" sz="21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46698"/>
              <a:buNone/>
            </a:pPr>
            <a:r>
              <a:t/>
            </a:r>
            <a:endParaRPr sz="2120"/>
          </a:p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8225" y="776712"/>
            <a:ext cx="4032925" cy="18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000" y="2729375"/>
            <a:ext cx="4490552" cy="208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9450" y="2729375"/>
            <a:ext cx="4032924" cy="208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311700" y="633925"/>
            <a:ext cx="397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23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46698"/>
              <a:buNone/>
            </a:pPr>
            <a:r>
              <a:rPr lang="ru" sz="2120"/>
              <a:t>До</a:t>
            </a:r>
            <a:r>
              <a:rPr lang="ru" sz="2120"/>
              <a:t>ходность облигаций пересчитанная в RUR (в млн.руб.) и их доля от общей суммы</a:t>
            </a:r>
            <a:endParaRPr sz="2120"/>
          </a:p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825" y="1174850"/>
            <a:ext cx="5912350" cy="348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