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521" r:id="rId3"/>
    <p:sldId id="523" r:id="rId4"/>
    <p:sldId id="526" r:id="rId5"/>
    <p:sldId id="527" r:id="rId6"/>
    <p:sldId id="528" r:id="rId7"/>
    <p:sldId id="531" r:id="rId8"/>
    <p:sldId id="525" r:id="rId9"/>
    <p:sldId id="524" r:id="rId10"/>
    <p:sldId id="529" r:id="rId11"/>
    <p:sldId id="530" r:id="rId12"/>
    <p:sldId id="520" r:id="rId13"/>
  </p:sldIdLst>
  <p:sldSz cx="9144000" cy="6858000" type="screen4x3"/>
  <p:notesSz cx="6761163" cy="9942513"/>
  <p:custDataLst>
    <p:tags r:id="rId1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201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1480">
          <p15:clr>
            <a:srgbClr val="A4A3A4"/>
          </p15:clr>
        </p15:guide>
        <p15:guide id="5" orient="horz" pos="2840">
          <p15:clr>
            <a:srgbClr val="A4A3A4"/>
          </p15:clr>
        </p15:guide>
        <p15:guide id="6" orient="horz" pos="2886">
          <p15:clr>
            <a:srgbClr val="A4A3A4"/>
          </p15:clr>
        </p15:guide>
        <p15:guide id="7" orient="horz" pos="1434">
          <p15:clr>
            <a:srgbClr val="A4A3A4"/>
          </p15:clr>
        </p15:guide>
        <p15:guide id="8" pos="2880">
          <p15:clr>
            <a:srgbClr val="A4A3A4"/>
          </p15:clr>
        </p15:guide>
        <p15:guide id="9" pos="113">
          <p15:clr>
            <a:srgbClr val="A4A3A4"/>
          </p15:clr>
        </p15:guide>
        <p15:guide id="10" pos="5647">
          <p15:clr>
            <a:srgbClr val="A4A3A4"/>
          </p15:clr>
        </p15:guide>
        <p15:guide id="11" pos="1519">
          <p15:clr>
            <a:srgbClr val="A4A3A4"/>
          </p15:clr>
        </p15:guide>
        <p15:guide id="12" pos="1474">
          <p15:clr>
            <a:srgbClr val="A4A3A4"/>
          </p15:clr>
        </p15:guide>
        <p15:guide id="13" pos="4241">
          <p15:clr>
            <a:srgbClr val="A4A3A4"/>
          </p15:clr>
        </p15:guide>
        <p15:guide id="14" pos="42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B05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09" autoAdjust="0"/>
    <p:restoredTop sz="91756" autoAdjust="0"/>
  </p:normalViewPr>
  <p:slideViewPr>
    <p:cSldViewPr snapToGrid="0">
      <p:cViewPr varScale="1">
        <p:scale>
          <a:sx n="67" d="100"/>
          <a:sy n="67" d="100"/>
        </p:scale>
        <p:origin x="-1740" y="-96"/>
      </p:cViewPr>
      <p:guideLst>
        <p:guide orient="horz" pos="2160"/>
        <p:guide orient="horz" pos="4201"/>
        <p:guide orient="horz" pos="119"/>
        <p:guide orient="horz" pos="1480"/>
        <p:guide orient="horz" pos="2840"/>
        <p:guide orient="horz" pos="2886"/>
        <p:guide orient="horz" pos="1434"/>
        <p:guide pos="2880"/>
        <p:guide pos="113"/>
        <p:guide pos="5647"/>
        <p:guide pos="1519"/>
        <p:guide pos="1474"/>
        <p:guide pos="4241"/>
        <p:guide pos="428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D13EC-0193-4A13-BE35-A0E457F0E674}" type="datetimeFigureOut">
              <a:rPr lang="zh-CN" altLang="en-US" smtClean="0"/>
              <a:t>2016-7-5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A9C78-CD57-403B-A5AB-85BB986DC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38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9837" cy="497126"/>
          </a:xfrm>
          <a:prstGeom prst="rect">
            <a:avLst/>
          </a:prstGeom>
        </p:spPr>
        <p:txBody>
          <a:bodyPr vert="horz" lIns="95443" tIns="47721" rIns="95443" bIns="4772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3" y="1"/>
            <a:ext cx="2929837" cy="497126"/>
          </a:xfrm>
          <a:prstGeom prst="rect">
            <a:avLst/>
          </a:prstGeom>
        </p:spPr>
        <p:txBody>
          <a:bodyPr vert="horz" lIns="95443" tIns="47721" rIns="95443" bIns="4772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E6BCEFC-EB92-4850-BBFF-A9209DA7CF89}" type="datetimeFigureOut">
              <a:rPr lang="zh-CN" altLang="en-US"/>
              <a:pPr>
                <a:defRPr/>
              </a:pPr>
              <a:t>2016-7-5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43" tIns="47721" rIns="95443" bIns="47721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5443" tIns="47721" rIns="95443" bIns="47721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43663"/>
            <a:ext cx="2929837" cy="497126"/>
          </a:xfrm>
          <a:prstGeom prst="rect">
            <a:avLst/>
          </a:prstGeom>
        </p:spPr>
        <p:txBody>
          <a:bodyPr vert="horz" lIns="95443" tIns="47721" rIns="95443" bIns="4772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3" y="9443663"/>
            <a:ext cx="2929837" cy="497126"/>
          </a:xfrm>
          <a:prstGeom prst="rect">
            <a:avLst/>
          </a:prstGeom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36A3E9E-5982-41E2-8673-15EE024B65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2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5232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6A3E9E-5982-41E2-8673-15EE024B655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23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39750" y="6353175"/>
            <a:ext cx="8604250" cy="5048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7"/>
          <p:cNvSpPr txBox="1">
            <a:spLocks noChangeArrowheads="1"/>
          </p:cNvSpPr>
          <p:nvPr userDrawn="1"/>
        </p:nvSpPr>
        <p:spPr bwMode="auto">
          <a:xfrm>
            <a:off x="4169001" y="6411913"/>
            <a:ext cx="489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资源共建  客户共享  体验重构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6353175"/>
            <a:ext cx="503238" cy="504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Object 36"/>
          <p:cNvSpPr>
            <a:spLocks noChangeAspect="1" noChangeArrowheads="1"/>
          </p:cNvSpPr>
          <p:nvPr userDrawn="1"/>
        </p:nvSpPr>
        <p:spPr bwMode="auto">
          <a:xfrm>
            <a:off x="2484438" y="4076700"/>
            <a:ext cx="6662737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1800" smtClean="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  <p:sp>
        <p:nvSpPr>
          <p:cNvPr id="7" name="Object 31"/>
          <p:cNvSpPr>
            <a:spLocks noChangeAspect="1" noChangeArrowheads="1"/>
          </p:cNvSpPr>
          <p:nvPr userDrawn="1"/>
        </p:nvSpPr>
        <p:spPr bwMode="auto">
          <a:xfrm>
            <a:off x="2514600" y="0"/>
            <a:ext cx="6629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1800" smtClean="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  <p:sp>
        <p:nvSpPr>
          <p:cNvPr id="8" name="Rectangle 32"/>
          <p:cNvSpPr>
            <a:spLocks noChangeArrowheads="1"/>
          </p:cNvSpPr>
          <p:nvPr userDrawn="1"/>
        </p:nvSpPr>
        <p:spPr bwMode="auto">
          <a:xfrm>
            <a:off x="0" y="0"/>
            <a:ext cx="2514600" cy="3581400"/>
          </a:xfrm>
          <a:prstGeom prst="rect">
            <a:avLst/>
          </a:prstGeom>
          <a:solidFill>
            <a:srgbClr val="1D6A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 smtClean="0">
              <a:solidFill>
                <a:srgbClr val="000066"/>
              </a:solidFill>
              <a:sym typeface="Verdana" panose="020B0604030504040204" pitchFamily="34" charset="0"/>
            </a:endParaRPr>
          </a:p>
        </p:txBody>
      </p:sp>
      <p:sp>
        <p:nvSpPr>
          <p:cNvPr id="9" name="Rectangle 33" descr="Light horizontal"/>
          <p:cNvSpPr>
            <a:spLocks noChangeArrowheads="1"/>
          </p:cNvSpPr>
          <p:nvPr userDrawn="1"/>
        </p:nvSpPr>
        <p:spPr bwMode="auto">
          <a:xfrm>
            <a:off x="0" y="4114800"/>
            <a:ext cx="2514600" cy="22209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 smtClean="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0" name="Rectangle 34"/>
          <p:cNvSpPr>
            <a:spLocks noChangeArrowheads="1"/>
          </p:cNvSpPr>
          <p:nvPr userDrawn="1"/>
        </p:nvSpPr>
        <p:spPr bwMode="auto">
          <a:xfrm>
            <a:off x="0" y="3581400"/>
            <a:ext cx="2514600" cy="5334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 smtClean="0">
              <a:solidFill>
                <a:srgbClr val="000066"/>
              </a:solidFill>
              <a:sym typeface="Verdana" panose="020B0604030504040204" pitchFamily="34" charset="0"/>
            </a:endParaRPr>
          </a:p>
        </p:txBody>
      </p:sp>
      <p:sp>
        <p:nvSpPr>
          <p:cNvPr id="11" name="Rectangle 35"/>
          <p:cNvSpPr>
            <a:spLocks noChangeArrowheads="1"/>
          </p:cNvSpPr>
          <p:nvPr userDrawn="1"/>
        </p:nvSpPr>
        <p:spPr bwMode="auto">
          <a:xfrm>
            <a:off x="2511425" y="3581400"/>
            <a:ext cx="6632575" cy="533400"/>
          </a:xfrm>
          <a:prstGeom prst="rect">
            <a:avLst/>
          </a:prstGeom>
          <a:solidFill>
            <a:srgbClr val="93B5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 smtClean="0">
              <a:solidFill>
                <a:srgbClr val="000066"/>
              </a:solidFill>
              <a:sym typeface="Verdana" panose="020B0604030504040204" pitchFamily="34" charset="0"/>
            </a:endParaRPr>
          </a:p>
        </p:txBody>
      </p:sp>
      <p:pic>
        <p:nvPicPr>
          <p:cNvPr id="12" name="Picture 2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1" y="69206"/>
            <a:ext cx="16002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89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F1113-B846-4819-B22A-555BDBFF961E}" type="datetime1">
              <a:rPr lang="zh-CN" altLang="en-US"/>
              <a:pPr>
                <a:defRPr/>
              </a:pPr>
              <a:t>2016-7-5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83F4A-77CA-4BE5-AA95-5E20C7EBEC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83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EF1DA-325A-4450-962A-596B97558AB1}" type="datetime1">
              <a:rPr lang="zh-CN" altLang="en-US"/>
              <a:pPr>
                <a:defRPr/>
              </a:pPr>
              <a:t>2016-7-5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69C8B-173F-44D6-A08C-084E37F9F7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47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AC722-F1D2-4475-A1BB-8D0039334A45}" type="datetime1">
              <a:rPr lang="zh-CN" altLang="en-US"/>
              <a:pPr>
                <a:defRPr/>
              </a:pPr>
              <a:t>2016-7-5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3A691-A9A3-4FD4-9419-66B5E4EE5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508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FCF5E-0CEE-4374-8D3A-7E31A6B62902}" type="datetime1">
              <a:rPr lang="zh-CN" altLang="en-US"/>
              <a:pPr>
                <a:defRPr/>
              </a:pPr>
              <a:t>2016-7-5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F0A69-8E56-4F92-BCF4-396328F19F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544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44409-471E-40A6-9D5A-EF811CE8C0B2}" type="datetime1">
              <a:rPr lang="zh-CN" altLang="en-US"/>
              <a:pPr>
                <a:defRPr/>
              </a:pPr>
              <a:t>2016-7-5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C9FAE-6401-484E-8756-34532DEF84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680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539750" y="6353175"/>
            <a:ext cx="8604250" cy="5048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353175"/>
            <a:ext cx="503238" cy="504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9" name="Picture 2" descr="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1" y="185117"/>
            <a:ext cx="16002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52" y="48020"/>
            <a:ext cx="21240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7"/>
          <p:cNvSpPr txBox="1">
            <a:spLocks noChangeArrowheads="1"/>
          </p:cNvSpPr>
          <p:nvPr userDrawn="1"/>
        </p:nvSpPr>
        <p:spPr bwMode="auto">
          <a:xfrm>
            <a:off x="4169001" y="6411913"/>
            <a:ext cx="489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资源共建  客户共享  体验重构</a:t>
            </a:r>
          </a:p>
        </p:txBody>
      </p:sp>
    </p:spTree>
    <p:extLst>
      <p:ext uri="{BB962C8B-B14F-4D97-AF65-F5344CB8AC3E}">
        <p14:creationId xmlns:p14="http://schemas.microsoft.com/office/powerpoint/2010/main" val="1086382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39750" y="6353175"/>
            <a:ext cx="8604250" cy="5048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6353175"/>
            <a:ext cx="503238" cy="504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Object 36"/>
          <p:cNvSpPr>
            <a:spLocks noChangeAspect="1" noChangeArrowheads="1"/>
          </p:cNvSpPr>
          <p:nvPr userDrawn="1"/>
        </p:nvSpPr>
        <p:spPr bwMode="auto">
          <a:xfrm>
            <a:off x="2484438" y="4076700"/>
            <a:ext cx="6662737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1800" smtClean="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  <p:sp>
        <p:nvSpPr>
          <p:cNvPr id="7" name="Object 31"/>
          <p:cNvSpPr>
            <a:spLocks noChangeAspect="1" noChangeArrowheads="1"/>
          </p:cNvSpPr>
          <p:nvPr userDrawn="1"/>
        </p:nvSpPr>
        <p:spPr bwMode="auto">
          <a:xfrm>
            <a:off x="2514600" y="0"/>
            <a:ext cx="6629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1800" smtClean="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  <p:sp>
        <p:nvSpPr>
          <p:cNvPr id="8" name="Rectangle 32"/>
          <p:cNvSpPr>
            <a:spLocks noChangeArrowheads="1"/>
          </p:cNvSpPr>
          <p:nvPr userDrawn="1"/>
        </p:nvSpPr>
        <p:spPr bwMode="auto">
          <a:xfrm>
            <a:off x="0" y="0"/>
            <a:ext cx="2514600" cy="3581400"/>
          </a:xfrm>
          <a:prstGeom prst="rect">
            <a:avLst/>
          </a:prstGeom>
          <a:solidFill>
            <a:srgbClr val="1D6A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 smtClean="0">
              <a:solidFill>
                <a:srgbClr val="000066"/>
              </a:solidFill>
              <a:sym typeface="Verdana" panose="020B0604030504040204" pitchFamily="34" charset="0"/>
            </a:endParaRPr>
          </a:p>
        </p:txBody>
      </p:sp>
      <p:sp>
        <p:nvSpPr>
          <p:cNvPr id="9" name="Rectangle 33" descr="Light horizontal"/>
          <p:cNvSpPr>
            <a:spLocks noChangeArrowheads="1"/>
          </p:cNvSpPr>
          <p:nvPr userDrawn="1"/>
        </p:nvSpPr>
        <p:spPr bwMode="auto">
          <a:xfrm>
            <a:off x="0" y="4114800"/>
            <a:ext cx="2514600" cy="22209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 smtClean="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0" name="Rectangle 34"/>
          <p:cNvSpPr>
            <a:spLocks noChangeArrowheads="1"/>
          </p:cNvSpPr>
          <p:nvPr userDrawn="1"/>
        </p:nvSpPr>
        <p:spPr bwMode="auto">
          <a:xfrm>
            <a:off x="0" y="3581400"/>
            <a:ext cx="2514600" cy="5334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 smtClean="0">
              <a:solidFill>
                <a:srgbClr val="000066"/>
              </a:solidFill>
              <a:sym typeface="Verdana" panose="020B0604030504040204" pitchFamily="34" charset="0"/>
            </a:endParaRPr>
          </a:p>
        </p:txBody>
      </p:sp>
      <p:sp>
        <p:nvSpPr>
          <p:cNvPr id="11" name="Rectangle 35"/>
          <p:cNvSpPr>
            <a:spLocks noChangeArrowheads="1"/>
          </p:cNvSpPr>
          <p:nvPr userDrawn="1"/>
        </p:nvSpPr>
        <p:spPr bwMode="auto">
          <a:xfrm>
            <a:off x="2511425" y="3581400"/>
            <a:ext cx="6632575" cy="533400"/>
          </a:xfrm>
          <a:prstGeom prst="rect">
            <a:avLst/>
          </a:prstGeom>
          <a:solidFill>
            <a:srgbClr val="93B5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 smtClean="0">
              <a:solidFill>
                <a:srgbClr val="000066"/>
              </a:solidFill>
              <a:sym typeface="Verdana" panose="020B0604030504040204" pitchFamily="34" charset="0"/>
            </a:endParaRPr>
          </a:p>
        </p:txBody>
      </p:sp>
      <p:pic>
        <p:nvPicPr>
          <p:cNvPr id="12" name="Picture 2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1" y="69206"/>
            <a:ext cx="16002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7"/>
          <p:cNvSpPr txBox="1">
            <a:spLocks noChangeArrowheads="1"/>
          </p:cNvSpPr>
          <p:nvPr userDrawn="1"/>
        </p:nvSpPr>
        <p:spPr bwMode="auto">
          <a:xfrm>
            <a:off x="4169001" y="6411913"/>
            <a:ext cx="489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资源共建  客户共享  体验重构</a:t>
            </a:r>
          </a:p>
        </p:txBody>
      </p:sp>
    </p:spTree>
    <p:extLst>
      <p:ext uri="{BB962C8B-B14F-4D97-AF65-F5344CB8AC3E}">
        <p14:creationId xmlns:p14="http://schemas.microsoft.com/office/powerpoint/2010/main" val="3136144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39750" y="6353175"/>
            <a:ext cx="8604250" cy="5048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6353175"/>
            <a:ext cx="503238" cy="504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Object 36"/>
          <p:cNvSpPr>
            <a:spLocks noChangeAspect="1" noChangeArrowheads="1"/>
          </p:cNvSpPr>
          <p:nvPr userDrawn="1"/>
        </p:nvSpPr>
        <p:spPr bwMode="auto">
          <a:xfrm>
            <a:off x="2484438" y="4076700"/>
            <a:ext cx="6662737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1800" smtClean="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  <p:sp>
        <p:nvSpPr>
          <p:cNvPr id="7" name="Object 31"/>
          <p:cNvSpPr>
            <a:spLocks noChangeAspect="1" noChangeArrowheads="1"/>
          </p:cNvSpPr>
          <p:nvPr userDrawn="1"/>
        </p:nvSpPr>
        <p:spPr bwMode="auto">
          <a:xfrm>
            <a:off x="2514600" y="0"/>
            <a:ext cx="6629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1800" smtClean="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  <p:sp>
        <p:nvSpPr>
          <p:cNvPr id="8" name="Rectangle 32"/>
          <p:cNvSpPr>
            <a:spLocks noChangeArrowheads="1"/>
          </p:cNvSpPr>
          <p:nvPr userDrawn="1"/>
        </p:nvSpPr>
        <p:spPr bwMode="auto">
          <a:xfrm>
            <a:off x="0" y="0"/>
            <a:ext cx="2514600" cy="3581400"/>
          </a:xfrm>
          <a:prstGeom prst="rect">
            <a:avLst/>
          </a:prstGeom>
          <a:solidFill>
            <a:srgbClr val="1D6A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 smtClean="0">
              <a:solidFill>
                <a:srgbClr val="000066"/>
              </a:solidFill>
              <a:sym typeface="Verdana" panose="020B0604030504040204" pitchFamily="34" charset="0"/>
            </a:endParaRPr>
          </a:p>
        </p:txBody>
      </p:sp>
      <p:sp>
        <p:nvSpPr>
          <p:cNvPr id="9" name="Rectangle 33" descr="Light horizontal"/>
          <p:cNvSpPr>
            <a:spLocks noChangeArrowheads="1"/>
          </p:cNvSpPr>
          <p:nvPr userDrawn="1"/>
        </p:nvSpPr>
        <p:spPr bwMode="auto">
          <a:xfrm>
            <a:off x="0" y="4114800"/>
            <a:ext cx="2514600" cy="22209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 smtClean="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0" name="Rectangle 34"/>
          <p:cNvSpPr>
            <a:spLocks noChangeArrowheads="1"/>
          </p:cNvSpPr>
          <p:nvPr userDrawn="1"/>
        </p:nvSpPr>
        <p:spPr bwMode="auto">
          <a:xfrm>
            <a:off x="0" y="3581400"/>
            <a:ext cx="2514600" cy="5334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 smtClean="0">
              <a:solidFill>
                <a:srgbClr val="000066"/>
              </a:solidFill>
              <a:sym typeface="Verdana" panose="020B0604030504040204" pitchFamily="34" charset="0"/>
            </a:endParaRPr>
          </a:p>
        </p:txBody>
      </p:sp>
      <p:sp>
        <p:nvSpPr>
          <p:cNvPr id="11" name="Rectangle 35"/>
          <p:cNvSpPr>
            <a:spLocks noChangeArrowheads="1"/>
          </p:cNvSpPr>
          <p:nvPr userDrawn="1"/>
        </p:nvSpPr>
        <p:spPr bwMode="auto">
          <a:xfrm>
            <a:off x="2511425" y="3581400"/>
            <a:ext cx="6632575" cy="533400"/>
          </a:xfrm>
          <a:prstGeom prst="rect">
            <a:avLst/>
          </a:prstGeom>
          <a:solidFill>
            <a:srgbClr val="93B5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 smtClean="0">
              <a:solidFill>
                <a:srgbClr val="000066"/>
              </a:solidFill>
              <a:sym typeface="Verdana" panose="020B0604030504040204" pitchFamily="34" charset="0"/>
            </a:endParaRPr>
          </a:p>
        </p:txBody>
      </p:sp>
      <p:pic>
        <p:nvPicPr>
          <p:cNvPr id="12" name="Picture 2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1" y="69206"/>
            <a:ext cx="16002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7"/>
          <p:cNvSpPr txBox="1">
            <a:spLocks noChangeArrowheads="1"/>
          </p:cNvSpPr>
          <p:nvPr userDrawn="1"/>
        </p:nvSpPr>
        <p:spPr bwMode="auto">
          <a:xfrm>
            <a:off x="4169001" y="6411913"/>
            <a:ext cx="489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资源共建  客户共享  体验重构</a:t>
            </a:r>
          </a:p>
        </p:txBody>
      </p:sp>
    </p:spTree>
    <p:extLst>
      <p:ext uri="{BB962C8B-B14F-4D97-AF65-F5344CB8AC3E}">
        <p14:creationId xmlns:p14="http://schemas.microsoft.com/office/powerpoint/2010/main" val="3322172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39750" y="6353175"/>
            <a:ext cx="8604250" cy="5048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6353175"/>
            <a:ext cx="503238" cy="504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Object 36"/>
          <p:cNvSpPr>
            <a:spLocks noChangeAspect="1" noChangeArrowheads="1"/>
          </p:cNvSpPr>
          <p:nvPr userDrawn="1"/>
        </p:nvSpPr>
        <p:spPr bwMode="auto">
          <a:xfrm>
            <a:off x="2484438" y="4076700"/>
            <a:ext cx="6662737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1800" smtClean="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  <p:sp>
        <p:nvSpPr>
          <p:cNvPr id="7" name="Object 31"/>
          <p:cNvSpPr>
            <a:spLocks noChangeAspect="1" noChangeArrowheads="1"/>
          </p:cNvSpPr>
          <p:nvPr userDrawn="1"/>
        </p:nvSpPr>
        <p:spPr bwMode="auto">
          <a:xfrm>
            <a:off x="2514600" y="0"/>
            <a:ext cx="6629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1800" smtClean="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  <p:sp>
        <p:nvSpPr>
          <p:cNvPr id="8" name="Rectangle 32"/>
          <p:cNvSpPr>
            <a:spLocks noChangeArrowheads="1"/>
          </p:cNvSpPr>
          <p:nvPr userDrawn="1"/>
        </p:nvSpPr>
        <p:spPr bwMode="auto">
          <a:xfrm>
            <a:off x="0" y="0"/>
            <a:ext cx="2514600" cy="3581400"/>
          </a:xfrm>
          <a:prstGeom prst="rect">
            <a:avLst/>
          </a:prstGeom>
          <a:solidFill>
            <a:srgbClr val="1D6A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 smtClean="0">
              <a:solidFill>
                <a:srgbClr val="000066"/>
              </a:solidFill>
              <a:sym typeface="Verdana" panose="020B0604030504040204" pitchFamily="34" charset="0"/>
            </a:endParaRPr>
          </a:p>
        </p:txBody>
      </p:sp>
      <p:sp>
        <p:nvSpPr>
          <p:cNvPr id="9" name="Rectangle 33" descr="Light horizontal"/>
          <p:cNvSpPr>
            <a:spLocks noChangeArrowheads="1"/>
          </p:cNvSpPr>
          <p:nvPr userDrawn="1"/>
        </p:nvSpPr>
        <p:spPr bwMode="auto">
          <a:xfrm>
            <a:off x="0" y="4114800"/>
            <a:ext cx="2514600" cy="22209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 smtClean="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0" name="Rectangle 34"/>
          <p:cNvSpPr>
            <a:spLocks noChangeArrowheads="1"/>
          </p:cNvSpPr>
          <p:nvPr userDrawn="1"/>
        </p:nvSpPr>
        <p:spPr bwMode="auto">
          <a:xfrm>
            <a:off x="0" y="3581400"/>
            <a:ext cx="2514600" cy="5334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 smtClean="0">
              <a:solidFill>
                <a:srgbClr val="000066"/>
              </a:solidFill>
              <a:sym typeface="Verdana" panose="020B0604030504040204" pitchFamily="34" charset="0"/>
            </a:endParaRPr>
          </a:p>
        </p:txBody>
      </p:sp>
      <p:sp>
        <p:nvSpPr>
          <p:cNvPr id="11" name="Rectangle 35"/>
          <p:cNvSpPr>
            <a:spLocks noChangeArrowheads="1"/>
          </p:cNvSpPr>
          <p:nvPr userDrawn="1"/>
        </p:nvSpPr>
        <p:spPr bwMode="auto">
          <a:xfrm>
            <a:off x="2511425" y="3581400"/>
            <a:ext cx="6632575" cy="533400"/>
          </a:xfrm>
          <a:prstGeom prst="rect">
            <a:avLst/>
          </a:prstGeom>
          <a:solidFill>
            <a:srgbClr val="93B5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 smtClean="0">
              <a:solidFill>
                <a:srgbClr val="000066"/>
              </a:solidFill>
              <a:sym typeface="Verdana" panose="020B0604030504040204" pitchFamily="34" charset="0"/>
            </a:endParaRPr>
          </a:p>
        </p:txBody>
      </p:sp>
      <p:pic>
        <p:nvPicPr>
          <p:cNvPr id="12" name="Picture 2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1" y="69206"/>
            <a:ext cx="16002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7"/>
          <p:cNvSpPr txBox="1">
            <a:spLocks noChangeArrowheads="1"/>
          </p:cNvSpPr>
          <p:nvPr userDrawn="1"/>
        </p:nvSpPr>
        <p:spPr bwMode="auto">
          <a:xfrm>
            <a:off x="4169001" y="6411913"/>
            <a:ext cx="489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资源共建  客户共享  体验重构</a:t>
            </a:r>
          </a:p>
        </p:txBody>
      </p:sp>
    </p:spTree>
    <p:extLst>
      <p:ext uri="{BB962C8B-B14F-4D97-AF65-F5344CB8AC3E}">
        <p14:creationId xmlns:p14="http://schemas.microsoft.com/office/powerpoint/2010/main" val="15582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539750" y="6353175"/>
            <a:ext cx="8604250" cy="5048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6353175"/>
            <a:ext cx="503238" cy="504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52" y="48020"/>
            <a:ext cx="21240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内容占位符 2"/>
          <p:cNvSpPr>
            <a:spLocks noGrp="1"/>
          </p:cNvSpPr>
          <p:nvPr>
            <p:ph idx="11"/>
          </p:nvPr>
        </p:nvSpPr>
        <p:spPr>
          <a:xfrm>
            <a:off x="1732208" y="343295"/>
            <a:ext cx="8229600" cy="507342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11" name="Picture 2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1" y="69206"/>
            <a:ext cx="16002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7"/>
          <p:cNvSpPr txBox="1">
            <a:spLocks noChangeArrowheads="1"/>
          </p:cNvSpPr>
          <p:nvPr userDrawn="1"/>
        </p:nvSpPr>
        <p:spPr bwMode="auto">
          <a:xfrm>
            <a:off x="4169001" y="6411913"/>
            <a:ext cx="489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资源共建  客户共享  体验重构</a:t>
            </a:r>
          </a:p>
        </p:txBody>
      </p:sp>
    </p:spTree>
    <p:extLst>
      <p:ext uri="{BB962C8B-B14F-4D97-AF65-F5344CB8AC3E}">
        <p14:creationId xmlns:p14="http://schemas.microsoft.com/office/powerpoint/2010/main" val="60302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2457450" y="2901950"/>
            <a:ext cx="6686550" cy="7429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457450" y="1196975"/>
            <a:ext cx="6686550" cy="165576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572000" y="3683000"/>
            <a:ext cx="4572000" cy="7429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732588" y="4464050"/>
            <a:ext cx="2411412" cy="741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1832843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55776" y="33265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2" descr="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1" y="69206"/>
            <a:ext cx="16002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52" y="48020"/>
            <a:ext cx="21240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95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2457450" y="1196975"/>
            <a:ext cx="6686550" cy="165576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457450" y="2901950"/>
            <a:ext cx="6686550" cy="7429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572000" y="3683000"/>
            <a:ext cx="4572000" cy="7429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732588" y="4464050"/>
            <a:ext cx="2411412" cy="741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1832843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55776" y="33265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52" y="48020"/>
            <a:ext cx="21240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1" y="69206"/>
            <a:ext cx="16002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33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2457450" y="1196975"/>
            <a:ext cx="6686550" cy="165576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457450" y="2901950"/>
            <a:ext cx="6686550" cy="7429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572000" y="3683000"/>
            <a:ext cx="4572000" cy="7429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732588" y="4464050"/>
            <a:ext cx="2411412" cy="741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1832843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55776" y="33265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Picture 2" descr="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1" y="69206"/>
            <a:ext cx="16002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52" y="48020"/>
            <a:ext cx="21240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53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2457450" y="1196975"/>
            <a:ext cx="6686550" cy="165576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457450" y="2901950"/>
            <a:ext cx="6686550" cy="7429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572000" y="3683000"/>
            <a:ext cx="4572000" cy="7429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732588" y="4464050"/>
            <a:ext cx="2411412" cy="741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1832843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55776" y="33265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52" y="48020"/>
            <a:ext cx="21240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1" y="69206"/>
            <a:ext cx="16002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92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77EDA-507E-48E8-9F77-37B497A88309}" type="datetime1">
              <a:rPr lang="zh-CN" altLang="en-US"/>
              <a:pPr>
                <a:defRPr/>
              </a:pPr>
              <a:t>2016-7-5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4AAB5-FADF-4647-9CBF-E3B1EF4B15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62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53F25-EFCC-4A8A-9629-467004D9519E}" type="datetime1">
              <a:rPr lang="zh-CN" altLang="en-US"/>
              <a:pPr>
                <a:defRPr/>
              </a:pPr>
              <a:t>2016-7-5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8AB70-23F4-49CC-BFAB-2365B14D88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84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0A6E0-BD93-4945-8AD2-37F2CD1D9D76}" type="datetime1">
              <a:rPr lang="zh-CN" altLang="en-US"/>
              <a:pPr>
                <a:defRPr/>
              </a:pPr>
              <a:t>2016-7-5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0722-7B4F-4B51-97C1-49806F73C6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7238535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0" name="think-cell Slide" r:id="rId22" imgW="421" imgH="420" progId="TCLayout.ActiveDocument.1">
                  <p:embed/>
                </p:oleObj>
              </mc:Choice>
              <mc:Fallback>
                <p:oleObj name="think-cell Slide" r:id="rId22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696C8AA-B60D-48BF-B233-BF9F67F8AC35}" type="datetime1">
              <a:rPr lang="zh-CN" altLang="en-US"/>
              <a:pPr>
                <a:defRPr/>
              </a:pPr>
              <a:t>2016-7-5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AF2E852-C0CE-4242-B0D3-AA0A1E9209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  <p:sldLayoutId id="2147483996" r:id="rId14"/>
    <p:sldLayoutId id="2147484048" r:id="rId15"/>
    <p:sldLayoutId id="2147484004" r:id="rId16"/>
    <p:sldLayoutId id="2147484019" r:id="rId17"/>
    <p:sldLayoutId id="2147484034" r:id="rId1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anose="020B060403050404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anose="020B060403050404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anose="020B060403050404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anose="020B060403050404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anose="020B060403050404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anose="020B060403050404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anose="020B060403050404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anose="020B060403050404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www.ivsky.com/Photo/538/7633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 txBox="1">
            <a:spLocks noChangeArrowheads="1"/>
          </p:cNvSpPr>
          <p:nvPr/>
        </p:nvSpPr>
        <p:spPr bwMode="auto">
          <a:xfrm>
            <a:off x="2730362" y="1790559"/>
            <a:ext cx="6019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  <a:sym typeface="Verdana" panose="020B0604030504040204" pitchFamily="34" charset="0"/>
              </a:rPr>
              <a:t>“快点”系列解决</a:t>
            </a:r>
            <a:r>
              <a:rPr lang="zh-CN" altLang="en-US" sz="4000" b="1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  <a:sym typeface="Verdana" panose="020B0604030504040204" pitchFamily="34" charset="0"/>
              </a:rPr>
              <a:t>方案</a:t>
            </a:r>
            <a:endParaRPr lang="en-US" altLang="zh-CN" sz="40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  <a:sym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Verdana" panose="020B0604030504040204" pitchFamily="34" charset="0"/>
                <a:sym typeface="Verdana" panose="020B0604030504040204" pitchFamily="34" charset="0"/>
              </a:rPr>
              <a:t>初探</a:t>
            </a:r>
            <a:endParaRPr lang="en-US" altLang="zh-CN" sz="4000" b="1" dirty="0" smtClean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70313" y="4551967"/>
            <a:ext cx="3489325" cy="597279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altLang="zh-CN" sz="20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2016</a:t>
            </a:r>
            <a:r>
              <a:rPr lang="zh-CN" altLang="en-US" sz="20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sz="20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20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月</a:t>
            </a:r>
            <a:endParaRPr lang="zh-CN" altLang="en-US" sz="2000" dirty="0">
              <a:solidFill>
                <a:srgbClr val="0033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61896" y="5529262"/>
            <a:ext cx="370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湖南新空间系统技术有限公司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86550" y="6453188"/>
            <a:ext cx="2133600" cy="365125"/>
          </a:xfrm>
        </p:spPr>
        <p:txBody>
          <a:bodyPr/>
          <a:lstStyle/>
          <a:p>
            <a:pPr>
              <a:defRPr/>
            </a:pPr>
            <a:fld id="{30FD323D-DFE3-44CF-B3AE-2AFA0C2BDBC8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324101" y="102270"/>
            <a:ext cx="5148262" cy="400110"/>
          </a:xfrm>
          <a:prstGeom prst="rect">
            <a:avLst/>
          </a:prstGeom>
          <a:noFill/>
          <a:ln w="25400" cmpd="sng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管理端业务功能分析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快点车险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3382" y="1100132"/>
            <a:ext cx="8229600" cy="381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Font typeface="Wingdings" pitchFamily="2" charset="2"/>
              <a:buChar char="v"/>
            </a:pPr>
            <a:r>
              <a:rPr lang="zh-CN" altLang="en-US" sz="2000" b="1" dirty="0" smtClean="0">
                <a:latin typeface="微软雅黑" pitchFamily="34" charset="-122"/>
                <a:sym typeface="微软雅黑" pitchFamily="34" charset="-122"/>
              </a:rPr>
              <a:t>交警指挥中心端</a:t>
            </a:r>
            <a:endParaRPr lang="zh-CN" altLang="en-US" sz="2000" b="1" dirty="0">
              <a:latin typeface="微软雅黑" pitchFamily="34" charset="-122"/>
              <a:sym typeface="微软雅黑" pitchFamily="34" charset="-122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600" dirty="0" smtClean="0">
                <a:latin typeface="微软雅黑" pitchFamily="34" charset="-122"/>
                <a:sym typeface="微软雅黑" pitchFamily="34" charset="-122"/>
              </a:rPr>
              <a:t>地图展示当前未处理的事故点，展示事故发生的要素信息，并与指挥中心出警系统联动</a:t>
            </a:r>
            <a:endParaRPr lang="en-US" altLang="zh-CN" sz="1600" dirty="0" smtClean="0">
              <a:latin typeface="微软雅黑" pitchFamily="34" charset="-122"/>
              <a:sym typeface="微软雅黑" pitchFamily="34" charset="-122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600" dirty="0" smtClean="0">
                <a:latin typeface="微软雅黑" pitchFamily="34" charset="-122"/>
                <a:sym typeface="微软雅黑" pitchFamily="34" charset="-122"/>
              </a:rPr>
              <a:t>提供事故处理档案自动生成功能，可查询及基本统计分析</a:t>
            </a:r>
            <a:endParaRPr lang="en-US" altLang="zh-CN" sz="1600" dirty="0" smtClean="0">
              <a:latin typeface="微软雅黑" pitchFamily="34" charset="-122"/>
              <a:sym typeface="微软雅黑" pitchFamily="34" charset="-122"/>
            </a:endParaRP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Font typeface="Wingdings" pitchFamily="2" charset="2"/>
              <a:buChar char="v"/>
            </a:pPr>
            <a:r>
              <a:rPr lang="zh-CN" altLang="en-US" sz="2000" b="1" dirty="0">
                <a:latin typeface="微软雅黑" pitchFamily="34" charset="-122"/>
                <a:sym typeface="微软雅黑" pitchFamily="34" charset="-122"/>
              </a:rPr>
              <a:t>快处快赔端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600" dirty="0" smtClean="0">
                <a:latin typeface="微软雅黑" pitchFamily="34" charset="-122"/>
                <a:sym typeface="微软雅黑" pitchFamily="34" charset="-122"/>
              </a:rPr>
              <a:t>显示事故现场图片及其它要素信息</a:t>
            </a:r>
            <a:endParaRPr lang="en-US" altLang="zh-CN" sz="1600" dirty="0" smtClean="0">
              <a:latin typeface="微软雅黑" pitchFamily="34" charset="-122"/>
              <a:sym typeface="微软雅黑" pitchFamily="34" charset="-122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600" dirty="0">
                <a:latin typeface="微软雅黑" pitchFamily="34" charset="-122"/>
                <a:sym typeface="微软雅黑" pitchFamily="34" charset="-122"/>
              </a:rPr>
              <a:t>提供跟报警车主有效的即时交流机制</a:t>
            </a:r>
            <a:endParaRPr lang="en-US" altLang="zh-CN" sz="1600" dirty="0">
              <a:latin typeface="微软雅黑" pitchFamily="34" charset="-122"/>
              <a:sym typeface="微软雅黑" pitchFamily="34" charset="-122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600" dirty="0" smtClean="0">
                <a:latin typeface="微软雅黑" pitchFamily="34" charset="-122"/>
                <a:sym typeface="微软雅黑" pitchFamily="34" charset="-122"/>
              </a:rPr>
              <a:t>完成事故责任书电子流程处理，车主确定</a:t>
            </a:r>
            <a:r>
              <a:rPr lang="zh-CN" altLang="en-US" sz="1600" dirty="0">
                <a:latin typeface="微软雅黑" pitchFamily="34" charset="-122"/>
                <a:sym typeface="微软雅黑" pitchFamily="34" charset="-122"/>
              </a:rPr>
              <a:t>即可</a:t>
            </a:r>
            <a:r>
              <a:rPr lang="zh-CN" altLang="en-US" sz="1600" dirty="0" smtClean="0">
                <a:latin typeface="微软雅黑" pitchFamily="34" charset="-122"/>
                <a:sym typeface="微软雅黑" pitchFamily="34" charset="-122"/>
              </a:rPr>
              <a:t>完成</a:t>
            </a:r>
            <a:r>
              <a:rPr lang="zh-CN" altLang="en-US" sz="1600" dirty="0">
                <a:latin typeface="微软雅黑" pitchFamily="34" charset="-122"/>
                <a:sym typeface="微软雅黑" pitchFamily="34" charset="-122"/>
              </a:rPr>
              <a:t>定责</a:t>
            </a:r>
            <a:endParaRPr lang="zh-CN" altLang="en-US" sz="1600" dirty="0" smtClean="0">
              <a:latin typeface="微软雅黑" pitchFamily="34" charset="-122"/>
              <a:sym typeface="微软雅黑" pitchFamily="34" charset="-122"/>
            </a:endParaRP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Font typeface="Wingdings" pitchFamily="2" charset="2"/>
              <a:buChar char="v"/>
            </a:pPr>
            <a:r>
              <a:rPr lang="zh-CN" altLang="en-US" sz="2000" b="1" dirty="0" smtClean="0">
                <a:latin typeface="微软雅黑" pitchFamily="34" charset="-122"/>
                <a:sym typeface="微软雅黑" pitchFamily="34" charset="-122"/>
              </a:rPr>
              <a:t>定损员端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600" dirty="0" smtClean="0">
                <a:latin typeface="微软雅黑" pitchFamily="34" charset="-122"/>
                <a:sym typeface="微软雅黑" pitchFamily="34" charset="-122"/>
              </a:rPr>
              <a:t>显示事故现场图片及其它要素信息</a:t>
            </a:r>
            <a:endParaRPr lang="en-US" altLang="zh-CN" sz="1600" dirty="0" smtClean="0">
              <a:latin typeface="微软雅黑" pitchFamily="34" charset="-122"/>
              <a:sym typeface="微软雅黑" pitchFamily="34" charset="-122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600" dirty="0" smtClean="0">
                <a:latin typeface="微软雅黑" pitchFamily="34" charset="-122"/>
                <a:sym typeface="微软雅黑" pitchFamily="34" charset="-122"/>
              </a:rPr>
              <a:t>提供跟报警车主有效的即时交流机制</a:t>
            </a:r>
            <a:endParaRPr lang="en-US" altLang="zh-CN" sz="1600" dirty="0" smtClean="0">
              <a:latin typeface="微软雅黑" pitchFamily="34" charset="-122"/>
              <a:sym typeface="微软雅黑" pitchFamily="34" charset="-122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600" dirty="0" smtClean="0">
                <a:latin typeface="微软雅黑" pitchFamily="34" charset="-122"/>
                <a:sym typeface="微软雅黑" pitchFamily="34" charset="-122"/>
              </a:rPr>
              <a:t>连接定损中心反馈信息，并推送给车主，确定即可完成赔付</a:t>
            </a:r>
            <a:endParaRPr lang="en-US" altLang="zh-CN" sz="1600" dirty="0" smtClean="0">
              <a:latin typeface="微软雅黑" pitchFamily="34" charset="-122"/>
              <a:sym typeface="微软雅黑" pitchFamily="34" charset="-122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l"/>
            </a:pPr>
            <a:endParaRPr lang="en-US" altLang="zh-CN" sz="1600" dirty="0" smtClean="0">
              <a:latin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17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86550" y="6453188"/>
            <a:ext cx="2133600" cy="365125"/>
          </a:xfrm>
        </p:spPr>
        <p:txBody>
          <a:bodyPr/>
          <a:lstStyle/>
          <a:p>
            <a:pPr>
              <a:defRPr/>
            </a:pPr>
            <a:fld id="{30FD323D-DFE3-44CF-B3AE-2AFA0C2BDBC8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24101" y="102270"/>
            <a:ext cx="5148262" cy="400110"/>
          </a:xfrm>
          <a:prstGeom prst="rect">
            <a:avLst/>
          </a:prstGeom>
          <a:noFill/>
          <a:ln w="25400" cmpd="sng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推动计划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AutoShape 16"/>
          <p:cNvCxnSpPr>
            <a:cxnSpLocks noChangeShapeType="1"/>
            <a:stCxn id="5" idx="3"/>
            <a:endCxn id="6" idx="1"/>
          </p:cNvCxnSpPr>
          <p:nvPr/>
        </p:nvCxnSpPr>
        <p:spPr bwMode="gray">
          <a:xfrm>
            <a:off x="1717662" y="1684263"/>
            <a:ext cx="1133485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7"/>
          <p:cNvCxnSpPr>
            <a:cxnSpLocks noChangeShapeType="1"/>
            <a:stCxn id="6" idx="3"/>
            <a:endCxn id="7" idx="1"/>
          </p:cNvCxnSpPr>
          <p:nvPr/>
        </p:nvCxnSpPr>
        <p:spPr bwMode="gray">
          <a:xfrm>
            <a:off x="3965572" y="1684263"/>
            <a:ext cx="1133485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8"/>
          <p:cNvCxnSpPr>
            <a:cxnSpLocks noChangeShapeType="1"/>
            <a:stCxn id="7" idx="3"/>
            <a:endCxn id="8" idx="1"/>
          </p:cNvCxnSpPr>
          <p:nvPr/>
        </p:nvCxnSpPr>
        <p:spPr bwMode="gray">
          <a:xfrm>
            <a:off x="6213482" y="1684263"/>
            <a:ext cx="1133484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0" name="组合 19"/>
          <p:cNvGrpSpPr/>
          <p:nvPr/>
        </p:nvGrpSpPr>
        <p:grpSpPr>
          <a:xfrm>
            <a:off x="603237" y="1127050"/>
            <a:ext cx="1114425" cy="1114425"/>
            <a:chOff x="603237" y="1127050"/>
            <a:chExt cx="1114425" cy="1114425"/>
          </a:xfrm>
        </p:grpSpPr>
        <p:sp>
          <p:nvSpPr>
            <p:cNvPr id="5" name="AutoShape 12"/>
            <p:cNvSpPr>
              <a:spLocks noChangeArrowheads="1"/>
            </p:cNvSpPr>
            <p:nvPr/>
          </p:nvSpPr>
          <p:spPr bwMode="gray">
            <a:xfrm>
              <a:off x="603237" y="1127050"/>
              <a:ext cx="1114425" cy="1114425"/>
            </a:xfrm>
            <a:prstGeom prst="diamond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PerspectiveBottom">
                <a:rot lat="20999989" lon="0" rev="0"/>
              </a:camera>
              <a:lightRig rig="legacyFlat4" dir="b"/>
            </a:scene3d>
            <a:sp3d extrusionH="1635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gray">
            <a:xfrm>
              <a:off x="706424" y="1452487"/>
              <a:ext cx="8667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 dirty="0" smtClean="0">
                  <a:solidFill>
                    <a:srgbClr val="FFFFFF"/>
                  </a:solidFill>
                </a:rPr>
                <a:t>7.8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851147" y="1127050"/>
            <a:ext cx="1114425" cy="1114425"/>
            <a:chOff x="2970213" y="1127050"/>
            <a:chExt cx="1114425" cy="1114425"/>
          </a:xfrm>
        </p:grpSpPr>
        <p:sp>
          <p:nvSpPr>
            <p:cNvPr id="6" name="AutoShape 13"/>
            <p:cNvSpPr>
              <a:spLocks noChangeArrowheads="1"/>
            </p:cNvSpPr>
            <p:nvPr/>
          </p:nvSpPr>
          <p:spPr bwMode="gray">
            <a:xfrm>
              <a:off x="2970213" y="1127050"/>
              <a:ext cx="1114425" cy="1114425"/>
            </a:xfrm>
            <a:prstGeom prst="diamond">
              <a:avLst/>
            </a:prstGeom>
            <a:solidFill>
              <a:srgbClr val="CBCAA2"/>
            </a:solidFill>
            <a:ln w="9525">
              <a:miter lim="800000"/>
              <a:headEnd/>
              <a:tailEnd/>
            </a:ln>
            <a:scene3d>
              <a:camera prst="legacyPerspectiveBottom">
                <a:rot lat="20999989" lon="0" rev="0"/>
              </a:camera>
              <a:lightRig rig="legacyFlat4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C1CF9D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gray">
            <a:xfrm>
              <a:off x="3059113" y="1452487"/>
              <a:ext cx="8667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 dirty="0" smtClean="0">
                  <a:solidFill>
                    <a:srgbClr val="FFFFFF"/>
                  </a:solidFill>
                </a:rPr>
                <a:t>7.15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099057" y="1127050"/>
            <a:ext cx="1114425" cy="1114425"/>
            <a:chOff x="4960938" y="1127050"/>
            <a:chExt cx="1114425" cy="1114425"/>
          </a:xfrm>
        </p:grpSpPr>
        <p:sp>
          <p:nvSpPr>
            <p:cNvPr id="7" name="AutoShape 14"/>
            <p:cNvSpPr>
              <a:spLocks noChangeArrowheads="1"/>
            </p:cNvSpPr>
            <p:nvPr/>
          </p:nvSpPr>
          <p:spPr bwMode="gray">
            <a:xfrm>
              <a:off x="4960938" y="1127050"/>
              <a:ext cx="1114425" cy="1114425"/>
            </a:xfrm>
            <a:prstGeom prst="diamond">
              <a:avLst/>
            </a:prstGeom>
            <a:solidFill>
              <a:srgbClr val="CBCAA2"/>
            </a:solidFill>
            <a:ln w="9525">
              <a:miter lim="800000"/>
              <a:headEnd/>
              <a:tailEnd/>
            </a:ln>
            <a:scene3d>
              <a:camera prst="legacyPerspectiveBottom">
                <a:rot lat="20999989" lon="0" rev="0"/>
              </a:camera>
              <a:lightRig rig="legacyFlat4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C1CF9D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gray">
            <a:xfrm>
              <a:off x="5051425" y="1452487"/>
              <a:ext cx="8667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 dirty="0" smtClean="0">
                  <a:solidFill>
                    <a:srgbClr val="FFFFFF"/>
                  </a:solidFill>
                </a:rPr>
                <a:t>7.22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346966" y="1127050"/>
            <a:ext cx="1114425" cy="1114425"/>
            <a:chOff x="7346966" y="1127050"/>
            <a:chExt cx="1114425" cy="1114425"/>
          </a:xfrm>
        </p:grpSpPr>
        <p:sp>
          <p:nvSpPr>
            <p:cNvPr id="8" name="AutoShape 15"/>
            <p:cNvSpPr>
              <a:spLocks noChangeArrowheads="1"/>
            </p:cNvSpPr>
            <p:nvPr/>
          </p:nvSpPr>
          <p:spPr bwMode="gray">
            <a:xfrm>
              <a:off x="7346966" y="1127050"/>
              <a:ext cx="1114425" cy="1114425"/>
            </a:xfrm>
            <a:prstGeom prst="diamond">
              <a:avLst/>
            </a:prstGeom>
            <a:solidFill>
              <a:srgbClr val="CBCAA2"/>
            </a:solidFill>
            <a:ln w="9525">
              <a:miter lim="800000"/>
              <a:headEnd/>
              <a:tailEnd/>
            </a:ln>
            <a:scene3d>
              <a:camera prst="legacyPerspectiveBottom">
                <a:rot lat="20999989" lon="0" rev="0"/>
              </a:camera>
              <a:lightRig rig="legacyFlat4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C1CF9D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gray">
            <a:xfrm>
              <a:off x="7464441" y="1452487"/>
              <a:ext cx="8667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 dirty="0" smtClean="0">
                  <a:solidFill>
                    <a:srgbClr val="FFFFFF"/>
                  </a:solidFill>
                </a:rPr>
                <a:t>7.31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24" name="Text Box 8"/>
          <p:cNvSpPr txBox="1">
            <a:spLocks noChangeArrowheads="1"/>
          </p:cNvSpPr>
          <p:nvPr/>
        </p:nvSpPr>
        <p:spPr bwMode="gray">
          <a:xfrm>
            <a:off x="189692" y="2368398"/>
            <a:ext cx="1900238" cy="2600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285750" indent="-28575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目标及计划制定</a:t>
            </a:r>
            <a:endParaRPr lang="en-US" altLang="zh-CN" sz="14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硬件改造方案</a:t>
            </a:r>
            <a:endParaRPr lang="en-US" altLang="zh-CN" sz="1400" b="1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软件需求分析</a:t>
            </a:r>
            <a:endParaRPr lang="en-US" altLang="zh-CN" sz="1400" b="1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软件</a:t>
            </a:r>
            <a:r>
              <a:rPr lang="en-US" altLang="zh-CN" sz="14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UI</a:t>
            </a:r>
            <a:r>
              <a:rPr lang="zh-CN" altLang="en-US" sz="14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</a:t>
            </a:r>
            <a:endParaRPr lang="en-US" altLang="zh-CN" sz="1400" b="1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项目风险评估</a:t>
            </a:r>
            <a:endParaRPr lang="en-US" altLang="zh-CN" sz="1400" b="1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业务流程探索（中国银行）</a:t>
            </a:r>
            <a:endParaRPr lang="en-US" altLang="zh-CN" sz="1400" b="1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通联支付接口调测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gray">
          <a:xfrm>
            <a:off x="2458240" y="2368398"/>
            <a:ext cx="1900238" cy="254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Font typeface="Wingdings" pitchFamily="2" charset="2"/>
              <a:buChar char="l"/>
              <a:defRPr sz="14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>
                <a:sym typeface="微软雅黑" pitchFamily="34" charset="-122"/>
              </a:rPr>
              <a:t>瑞府硬件改造</a:t>
            </a:r>
            <a:endParaRPr lang="en-US" altLang="zh-CN" dirty="0">
              <a:sym typeface="微软雅黑" pitchFamily="34" charset="-122"/>
            </a:endParaRPr>
          </a:p>
          <a:p>
            <a:r>
              <a:rPr lang="zh-CN" altLang="en-US" dirty="0">
                <a:sym typeface="微软雅黑" pitchFamily="34" charset="-122"/>
              </a:rPr>
              <a:t>停车及找车功能</a:t>
            </a:r>
            <a:endParaRPr lang="en-US" altLang="zh-CN" dirty="0">
              <a:sym typeface="微软雅黑" pitchFamily="34" charset="-122"/>
            </a:endParaRPr>
          </a:p>
          <a:p>
            <a:r>
              <a:rPr lang="zh-CN" altLang="en-US" dirty="0">
                <a:sym typeface="微软雅黑" pitchFamily="34" charset="-122"/>
              </a:rPr>
              <a:t>停车支付及保安代付流程</a:t>
            </a:r>
            <a:endParaRPr lang="en-US" altLang="zh-CN" dirty="0">
              <a:sym typeface="微软雅黑" pitchFamily="34" charset="-122"/>
            </a:endParaRPr>
          </a:p>
          <a:p>
            <a:r>
              <a:rPr lang="zh-CN" altLang="en-US" dirty="0">
                <a:sym typeface="微软雅黑" pitchFamily="34" charset="-122"/>
              </a:rPr>
              <a:t>管理端</a:t>
            </a:r>
            <a:r>
              <a:rPr lang="en-US" altLang="zh-CN" dirty="0">
                <a:sym typeface="微软雅黑" pitchFamily="34" charset="-122"/>
              </a:rPr>
              <a:t>APP</a:t>
            </a:r>
            <a:r>
              <a:rPr lang="zh-CN" altLang="en-US" dirty="0">
                <a:sym typeface="微软雅黑" pitchFamily="34" charset="-122"/>
              </a:rPr>
              <a:t>展现</a:t>
            </a:r>
            <a:endParaRPr lang="en-US" altLang="zh-CN" dirty="0">
              <a:sym typeface="微软雅黑" pitchFamily="34" charset="-122"/>
            </a:endParaRPr>
          </a:p>
          <a:p>
            <a:r>
              <a:rPr lang="zh-CN" altLang="en-US" dirty="0">
                <a:sym typeface="微软雅黑" pitchFamily="34" charset="-122"/>
              </a:rPr>
              <a:t>完成联调并全流程上线</a:t>
            </a:r>
            <a:endParaRPr lang="en-US" altLang="zh-CN" dirty="0">
              <a:sym typeface="微软雅黑" pitchFamily="34" charset="-122"/>
            </a:endParaRPr>
          </a:p>
          <a:p>
            <a:endParaRPr lang="en-US" altLang="zh-CN" dirty="0">
              <a:sym typeface="微软雅黑" pitchFamily="34" charset="-122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gray">
          <a:xfrm>
            <a:off x="4672812" y="2368398"/>
            <a:ext cx="1900238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Font typeface="Wingdings" pitchFamily="2" charset="2"/>
              <a:buChar char="l"/>
              <a:defRPr sz="14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>
                <a:sym typeface="微软雅黑" pitchFamily="34" charset="-122"/>
              </a:rPr>
              <a:t>照片及视频上传，完成报警及分享</a:t>
            </a:r>
            <a:endParaRPr lang="en-US" altLang="zh-CN" dirty="0">
              <a:sym typeface="微软雅黑" pitchFamily="34" charset="-122"/>
            </a:endParaRPr>
          </a:p>
          <a:p>
            <a:r>
              <a:rPr lang="zh-CN" altLang="en-US" dirty="0">
                <a:sym typeface="微软雅黑" pitchFamily="34" charset="-122"/>
              </a:rPr>
              <a:t>车险客户端展示</a:t>
            </a:r>
            <a:endParaRPr lang="en-US" altLang="zh-CN" dirty="0">
              <a:sym typeface="微软雅黑" pitchFamily="34" charset="-122"/>
            </a:endParaRPr>
          </a:p>
          <a:p>
            <a:r>
              <a:rPr lang="zh-CN" altLang="en-US" dirty="0">
                <a:sym typeface="微软雅黑" pitchFamily="34" charset="-122"/>
              </a:rPr>
              <a:t>后视镜展示</a:t>
            </a:r>
            <a:endParaRPr lang="en-US" altLang="zh-CN" dirty="0">
              <a:sym typeface="微软雅黑" pitchFamily="34" charset="-122"/>
            </a:endParaRPr>
          </a:p>
          <a:p>
            <a:r>
              <a:rPr lang="zh-CN" altLang="en-US" dirty="0">
                <a:sym typeface="微软雅黑" pitchFamily="34" charset="-122"/>
              </a:rPr>
              <a:t>车险应用场景展示</a:t>
            </a:r>
            <a:endParaRPr lang="en-US" altLang="zh-CN" dirty="0">
              <a:sym typeface="微软雅黑" pitchFamily="34" charset="-122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gray">
          <a:xfrm>
            <a:off x="6870316" y="2382686"/>
            <a:ext cx="2067723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Font typeface="Wingdings" pitchFamily="2" charset="2"/>
              <a:buChar char="l"/>
              <a:defRPr sz="1400" b="1" ker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>
                <a:sym typeface="微软雅黑" pitchFamily="34" charset="-122"/>
              </a:rPr>
              <a:t>车险业务</a:t>
            </a:r>
            <a:r>
              <a:rPr lang="en-US" altLang="zh-CN" dirty="0">
                <a:sym typeface="微软雅黑" pitchFamily="34" charset="-122"/>
              </a:rPr>
              <a:t>IM</a:t>
            </a:r>
          </a:p>
          <a:p>
            <a:r>
              <a:rPr lang="zh-CN" altLang="en-US" dirty="0" smtClean="0">
                <a:sym typeface="微软雅黑" pitchFamily="34" charset="-122"/>
              </a:rPr>
              <a:t>车险管理</a:t>
            </a:r>
            <a:r>
              <a:rPr lang="zh-CN" altLang="en-US" dirty="0">
                <a:sym typeface="微软雅黑" pitchFamily="34" charset="-122"/>
              </a:rPr>
              <a:t>端展示</a:t>
            </a:r>
            <a:endParaRPr lang="en-US" altLang="zh-CN" dirty="0">
              <a:sym typeface="微软雅黑" pitchFamily="34" charset="-122"/>
            </a:endParaRPr>
          </a:p>
          <a:p>
            <a:r>
              <a:rPr lang="zh-CN" altLang="en-US" dirty="0">
                <a:sym typeface="微软雅黑" pitchFamily="34" charset="-122"/>
              </a:rPr>
              <a:t>快点业务联调</a:t>
            </a:r>
            <a:endParaRPr lang="en-US" altLang="zh-CN" dirty="0">
              <a:sym typeface="微软雅黑" pitchFamily="34" charset="-122"/>
            </a:endParaRPr>
          </a:p>
          <a:p>
            <a:r>
              <a:rPr lang="en-US" altLang="zh-CN" dirty="0">
                <a:sym typeface="微软雅黑" pitchFamily="34" charset="-122"/>
              </a:rPr>
              <a:t>Demo</a:t>
            </a:r>
            <a:r>
              <a:rPr lang="zh-CN" altLang="en-US" dirty="0">
                <a:sym typeface="微软雅黑" pitchFamily="34" charset="-122"/>
              </a:rPr>
              <a:t>环境搭建及上线</a:t>
            </a:r>
          </a:p>
        </p:txBody>
      </p:sp>
    </p:spTree>
    <p:extLst>
      <p:ext uri="{BB962C8B-B14F-4D97-AF65-F5344CB8AC3E}">
        <p14:creationId xmlns:p14="http://schemas.microsoft.com/office/powerpoint/2010/main" val="332281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686550" y="6453188"/>
            <a:ext cx="2133600" cy="365125"/>
          </a:xfrm>
        </p:spPr>
        <p:txBody>
          <a:bodyPr/>
          <a:lstStyle/>
          <a:p>
            <a:pPr>
              <a:defRPr/>
            </a:pPr>
            <a:fld id="{30FD323D-DFE3-44CF-B3AE-2AFA0C2BDBC8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6" name="Text Box 5"/>
          <p:cNvSpPr>
            <a:spLocks noChangeArrowheads="1"/>
          </p:cNvSpPr>
          <p:nvPr/>
        </p:nvSpPr>
        <p:spPr bwMode="auto">
          <a:xfrm>
            <a:off x="4427538" y="2349500"/>
            <a:ext cx="1223962" cy="822325"/>
          </a:xfrm>
          <a:prstGeom prst="rect">
            <a:avLst/>
          </a:prstGeom>
          <a:solidFill>
            <a:srgbClr val="0048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ea typeface="黑体" panose="02010609060101010101" pitchFamily="49" charset="-122"/>
              </a:rPr>
              <a:t>谢谢</a:t>
            </a:r>
            <a:endParaRPr lang="zh-CN" alt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pic>
        <p:nvPicPr>
          <p:cNvPr id="7" name="Picture 9" descr="商务速写图集1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2" y="2060575"/>
            <a:ext cx="2514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407" y="3633816"/>
            <a:ext cx="16002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19171" y="3609943"/>
            <a:ext cx="370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湖南新空间系统技术有限公司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0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4" y="936624"/>
            <a:ext cx="5375275" cy="53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28"/>
          <p:cNvSpPr>
            <a:spLocks noChangeArrowheads="1"/>
          </p:cNvSpPr>
          <p:nvPr/>
        </p:nvSpPr>
        <p:spPr bwMode="auto">
          <a:xfrm>
            <a:off x="599602" y="2011534"/>
            <a:ext cx="2105535" cy="7005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社区服务内容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92218" y="3017921"/>
            <a:ext cx="2112919" cy="176997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以居民社区需求为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导向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！</a:t>
            </a:r>
            <a:endParaRPr lang="en-US" altLang="zh-CN" sz="1600" b="1" dirty="0" smtClean="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以居民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社区生活场景为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核心！</a:t>
            </a:r>
            <a:endParaRPr lang="zh-CN" altLang="en-US" sz="1600" b="1" dirty="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324101" y="102270"/>
            <a:ext cx="5148262" cy="400110"/>
          </a:xfrm>
          <a:prstGeom prst="rect">
            <a:avLst/>
          </a:prstGeom>
          <a:noFill/>
          <a:ln w="25400" cmpd="sng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交通出行是社区一网通不可或缺的组成部分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35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spect="1" noChangeArrowheads="1"/>
          </p:cNvSpPr>
          <p:nvPr/>
        </p:nvSpPr>
        <p:spPr bwMode="auto">
          <a:xfrm>
            <a:off x="4118636" y="781067"/>
            <a:ext cx="1019157" cy="1019157"/>
          </a:xfrm>
          <a:prstGeom prst="rect">
            <a:avLst/>
          </a:prstGeom>
          <a:blipFill dpi="0" rotWithShape="1">
            <a:blip r:embed="rId2"/>
            <a:srcRect/>
            <a:stretch>
              <a:fillRect t="5042" b="-3051"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>
              <a:latin typeface="Calibri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00113" y="900113"/>
            <a:ext cx="2343150" cy="7876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停车难、服务差</a:t>
            </a:r>
            <a:endParaRPr lang="zh-CN" altLang="en-US" b="1" dirty="0"/>
          </a:p>
        </p:txBody>
      </p:sp>
      <p:sp>
        <p:nvSpPr>
          <p:cNvPr id="5" name="圆角矩形 4"/>
          <p:cNvSpPr/>
          <p:nvPr/>
        </p:nvSpPr>
        <p:spPr>
          <a:xfrm>
            <a:off x="5857875" y="900112"/>
            <a:ext cx="2343150" cy="7876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意外事件处理繁琐</a:t>
            </a:r>
            <a:endParaRPr lang="zh-CN" altLang="en-US" b="1" dirty="0"/>
          </a:p>
        </p:txBody>
      </p:sp>
      <p:sp>
        <p:nvSpPr>
          <p:cNvPr id="6" name="下箭头 5"/>
          <p:cNvSpPr/>
          <p:nvPr/>
        </p:nvSpPr>
        <p:spPr>
          <a:xfrm>
            <a:off x="1743075" y="1800225"/>
            <a:ext cx="557213" cy="18573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6750843" y="1800225"/>
            <a:ext cx="557213" cy="18573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750" y="2102409"/>
            <a:ext cx="118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快点停车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36518" y="2102409"/>
            <a:ext cx="118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快点车险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22" name="AutoShape 2"/>
          <p:cNvSpPr>
            <a:spLocks noChangeArrowheads="1"/>
          </p:cNvSpPr>
          <p:nvPr/>
        </p:nvSpPr>
        <p:spPr bwMode="gray">
          <a:xfrm>
            <a:off x="5353049" y="2633663"/>
            <a:ext cx="3352800" cy="3509962"/>
          </a:xfrm>
          <a:prstGeom prst="roundRect">
            <a:avLst>
              <a:gd name="adj" fmla="val 10347"/>
            </a:avLst>
          </a:prstGeom>
          <a:solidFill>
            <a:srgbClr val="92D050"/>
          </a:solidFill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gray">
          <a:xfrm>
            <a:off x="395288" y="2633663"/>
            <a:ext cx="3352800" cy="3509962"/>
          </a:xfrm>
          <a:prstGeom prst="roundRect">
            <a:avLst>
              <a:gd name="adj" fmla="val 10347"/>
            </a:avLst>
          </a:prstGeom>
          <a:solidFill>
            <a:schemeClr val="hlink"/>
          </a:solidFill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8100000" algn="ctr" rotWithShape="0">
              <a:schemeClr val="bg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gray">
          <a:xfrm>
            <a:off x="542925" y="2776537"/>
            <a:ext cx="3043238" cy="305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defRPr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痛点：</a:t>
            </a:r>
            <a:endParaRPr lang="zh-CN" altLang="en-US" sz="20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v"/>
              <a:defRPr/>
            </a:pPr>
            <a:r>
              <a:rPr lang="zh-CN" altLang="en-US" sz="16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车主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</a:t>
            </a:r>
            <a:r>
              <a:rPr lang="zh-CN" altLang="en-US" sz="16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业主</a:t>
            </a:r>
            <a:endParaRPr lang="zh-CN" altLang="en-US" sz="16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停车引导缺失，信息不够</a:t>
            </a:r>
            <a:endParaRPr lang="en-US" altLang="zh-CN" sz="14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通行效率不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高</a:t>
            </a:r>
            <a:endParaRPr lang="en-US" altLang="zh-CN" sz="14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零钱兑付麻烦</a:t>
            </a:r>
            <a:endParaRPr lang="en-US" altLang="zh-CN" sz="14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大型场地找车困难</a:t>
            </a:r>
            <a:endParaRPr lang="en-US" altLang="zh-CN" sz="14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即时路况信息掌握不足</a:t>
            </a:r>
            <a:endParaRPr lang="en-US" altLang="zh-CN" sz="14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v"/>
              <a:defRPr/>
            </a:pPr>
            <a:r>
              <a:rPr lang="zh-CN" altLang="en-US" sz="16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停车场管理者</a:t>
            </a: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现金漏洞难避免</a:t>
            </a:r>
            <a:endParaRPr lang="en-US" altLang="zh-CN" sz="14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管理成本偏高</a:t>
            </a:r>
            <a:endParaRPr lang="en-US" altLang="zh-CN" sz="14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车位周转率不足</a:t>
            </a:r>
            <a:endParaRPr lang="zh-CN" altLang="en-US" sz="14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gray">
          <a:xfrm>
            <a:off x="5507830" y="2776537"/>
            <a:ext cx="3043238" cy="309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defRPr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痛点：</a:t>
            </a:r>
            <a:endParaRPr lang="zh-CN" altLang="en-US" sz="20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v"/>
              <a:defRPr/>
            </a:pPr>
            <a:r>
              <a:rPr lang="zh-CN" altLang="en-US" sz="16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车主</a:t>
            </a:r>
            <a:endParaRPr lang="en-US" altLang="zh-CN" sz="14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定损及定责需本人到场</a:t>
            </a:r>
            <a:endParaRPr lang="en-US" altLang="zh-CN" sz="14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时间成本较高</a:t>
            </a:r>
            <a:endParaRPr lang="en-US" altLang="zh-CN" sz="14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v"/>
              <a:defRPr/>
            </a:pPr>
            <a:r>
              <a:rPr lang="zh-CN" altLang="en-US" sz="16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</a:t>
            </a:r>
            <a:r>
              <a:rPr lang="zh-CN" altLang="en-US" sz="16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险公司</a:t>
            </a: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地推能力不足</a:t>
            </a:r>
            <a:endParaRPr lang="en-US" altLang="zh-CN" sz="14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服务差异化不够</a:t>
            </a:r>
            <a:endParaRPr lang="en-US" altLang="zh-CN" sz="14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统一定损避免管理漏铜</a:t>
            </a:r>
            <a:endParaRPr lang="en-US" altLang="zh-CN" sz="14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v"/>
              <a:defRPr/>
            </a:pPr>
            <a:r>
              <a:rPr lang="zh-CN" altLang="en-US" sz="16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交警</a:t>
            </a: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事故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快速撤离机制未落实</a:t>
            </a:r>
            <a:endParaRPr lang="en-US" altLang="zh-CN" sz="14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事故档案化程度有限</a:t>
            </a:r>
            <a:endParaRPr lang="en-US" altLang="zh-CN" sz="14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2324101" y="102270"/>
            <a:ext cx="5148262" cy="400110"/>
          </a:xfrm>
          <a:prstGeom prst="rect">
            <a:avLst/>
          </a:prstGeom>
          <a:noFill/>
          <a:ln w="25400" cmpd="sng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准确定位停车困难及交通事故处理繁琐痛点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9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47712"/>
            <a:ext cx="5276850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7036595" y="2028856"/>
            <a:ext cx="1328738" cy="1143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 smtClean="0">
                <a:latin typeface="+mn-ea"/>
              </a:rPr>
              <a:t>天时</a:t>
            </a:r>
            <a:endParaRPr lang="en-US" altLang="zh-CN" b="1" dirty="0" smtClean="0">
              <a:latin typeface="+mn-ea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 smtClean="0">
                <a:latin typeface="+mn-ea"/>
              </a:rPr>
              <a:t>地利</a:t>
            </a:r>
            <a:endParaRPr lang="en-US" altLang="zh-CN" b="1" dirty="0" smtClean="0">
              <a:latin typeface="+mn-ea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latin typeface="+mn-ea"/>
              </a:rPr>
              <a:t>人和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7558088" y="3614768"/>
            <a:ext cx="328612" cy="4572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11541" y="4336880"/>
            <a:ext cx="2221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  <a:ea typeface="+mn-ea"/>
              </a:rPr>
              <a:t>“快点”系列的融合</a:t>
            </a:r>
            <a:endParaRPr lang="zh-CN" altLang="en-US" sz="1600" dirty="0">
              <a:latin typeface="+mn-ea"/>
              <a:ea typeface="+mn-ea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24101" y="102270"/>
            <a:ext cx="5148262" cy="400110"/>
          </a:xfrm>
          <a:prstGeom prst="rect">
            <a:avLst/>
          </a:prstGeom>
          <a:noFill/>
          <a:ln w="25400" cmpd="sng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快点车险及快点停车在业务层面融合的基础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98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86550" y="6453188"/>
            <a:ext cx="2133600" cy="365125"/>
          </a:xfrm>
        </p:spPr>
        <p:txBody>
          <a:bodyPr/>
          <a:lstStyle/>
          <a:p>
            <a:pPr>
              <a:defRPr/>
            </a:pPr>
            <a:fld id="{30FD323D-DFE3-44CF-B3AE-2AFA0C2BDBC8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324101" y="102270"/>
            <a:ext cx="5148262" cy="400110"/>
          </a:xfrm>
          <a:prstGeom prst="rect">
            <a:avLst/>
          </a:prstGeom>
          <a:noFill/>
          <a:ln w="25400" cmpd="sng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快点停车业务流程分析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4" y="828675"/>
            <a:ext cx="8258175" cy="49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8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86550" y="6453188"/>
            <a:ext cx="2133600" cy="365125"/>
          </a:xfrm>
        </p:spPr>
        <p:txBody>
          <a:bodyPr/>
          <a:lstStyle/>
          <a:p>
            <a:pPr>
              <a:defRPr/>
            </a:pPr>
            <a:fld id="{30FD323D-DFE3-44CF-B3AE-2AFA0C2BDBC8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324101" y="102270"/>
            <a:ext cx="5148262" cy="400110"/>
          </a:xfrm>
          <a:prstGeom prst="rect">
            <a:avLst/>
          </a:prstGeom>
          <a:noFill/>
          <a:ln w="25400" cmpd="sng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快点车险业务流程分析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4" y="609600"/>
            <a:ext cx="6410325" cy="573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5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324101" y="102270"/>
            <a:ext cx="5148262" cy="400110"/>
          </a:xfrm>
          <a:prstGeom prst="rect">
            <a:avLst/>
          </a:prstGeom>
          <a:noFill/>
          <a:ln w="25400" cmpd="sng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客户画像分析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0" y="995363"/>
            <a:ext cx="1009829" cy="962026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gray">
          <a:xfrm>
            <a:off x="1383599" y="1338254"/>
            <a:ext cx="2586039" cy="32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v"/>
              <a:defRPr/>
            </a:pPr>
            <a:r>
              <a:rPr lang="zh-CN" altLang="en-US" sz="16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停车场类型</a:t>
            </a:r>
            <a:endParaRPr lang="zh-CN" altLang="en-US" sz="16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商用楼盘</a:t>
            </a:r>
            <a:endParaRPr lang="en-US" altLang="zh-CN" sz="14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居民小区</a:t>
            </a:r>
            <a:endParaRPr lang="en-US" altLang="zh-CN" sz="14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商居</a:t>
            </a:r>
            <a:r>
              <a:rPr lang="zh-CN" altLang="en-US" sz="14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两用</a:t>
            </a:r>
            <a:endParaRPr lang="en-US" altLang="zh-CN" sz="1400" b="1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企事业单位</a:t>
            </a:r>
            <a:endParaRPr lang="en-US" altLang="zh-CN" sz="14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独立停车场</a:t>
            </a:r>
            <a:endParaRPr lang="en-US" altLang="zh-CN" sz="14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v"/>
              <a:defRPr/>
            </a:pPr>
            <a:r>
              <a:rPr lang="zh-CN" altLang="en-US" sz="16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车辆</a:t>
            </a:r>
            <a:r>
              <a:rPr lang="zh-CN" altLang="en-US" sz="16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类型</a:t>
            </a: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时租车辆</a:t>
            </a:r>
            <a:endParaRPr lang="en-US" altLang="zh-CN" sz="14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长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租车辆</a:t>
            </a:r>
            <a:endParaRPr lang="en-US" altLang="zh-CN" sz="14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免费车辆</a:t>
            </a:r>
            <a:endParaRPr lang="en-US" altLang="zh-CN" sz="14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卸货车辆</a:t>
            </a:r>
            <a:endParaRPr lang="en-US" altLang="zh-CN" sz="14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限时车辆</a:t>
            </a:r>
            <a:endParaRPr lang="en-US" altLang="zh-CN" sz="14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gray">
          <a:xfrm>
            <a:off x="5879484" y="1338254"/>
            <a:ext cx="2964478" cy="41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v"/>
              <a:defRPr/>
            </a:pPr>
            <a:r>
              <a:rPr lang="zh-CN" altLang="en-US" sz="16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车辆信息</a:t>
            </a:r>
            <a:endParaRPr lang="zh-CN" altLang="en-US" sz="16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车牌</a:t>
            </a:r>
            <a:endParaRPr lang="en-US" altLang="zh-CN" sz="14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事故要素信息</a:t>
            </a:r>
            <a:endParaRPr lang="en-US" altLang="zh-CN" sz="14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v"/>
              <a:defRPr/>
            </a:pPr>
            <a:r>
              <a:rPr lang="zh-CN" altLang="en-US" sz="16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报警车主</a:t>
            </a: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身份证及赔付账户</a:t>
            </a:r>
            <a:endParaRPr lang="en-US" altLang="zh-CN" sz="14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车辆信息：车牌、驾照及行驶证、事故要素信息</a:t>
            </a:r>
            <a:endParaRPr lang="en-US" altLang="zh-CN" sz="14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v"/>
              <a:defRPr/>
            </a:pPr>
            <a:r>
              <a:rPr lang="zh-CN" altLang="en-US" sz="16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保险公司</a:t>
            </a: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保单信息</a:t>
            </a:r>
            <a:endParaRPr lang="en-US" altLang="zh-CN" sz="14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根据报案信息快速定损及赔付</a:t>
            </a:r>
            <a:endParaRPr lang="en-US" altLang="zh-CN" sz="14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v"/>
              <a:defRPr/>
            </a:pPr>
            <a:r>
              <a:rPr lang="zh-CN" altLang="en-US" sz="16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交警</a:t>
            </a: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车辆与驾驶人状态</a:t>
            </a:r>
            <a:endParaRPr lang="en-US" altLang="zh-CN" sz="14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快速出警协调</a:t>
            </a:r>
            <a:endParaRPr lang="en-US" altLang="zh-CN" sz="14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根据报案信息快速定责</a:t>
            </a:r>
            <a:endParaRPr lang="en-US" altLang="zh-CN" sz="14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806" y="995363"/>
            <a:ext cx="1013678" cy="101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86550" y="6453188"/>
            <a:ext cx="2133600" cy="365125"/>
          </a:xfrm>
        </p:spPr>
        <p:txBody>
          <a:bodyPr/>
          <a:lstStyle/>
          <a:p>
            <a:pPr>
              <a:defRPr/>
            </a:pPr>
            <a:fld id="{30FD323D-DFE3-44CF-B3AE-2AFA0C2BDBC8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4" name="加号 3"/>
          <p:cNvSpPr/>
          <p:nvPr/>
        </p:nvSpPr>
        <p:spPr>
          <a:xfrm>
            <a:off x="4557709" y="616741"/>
            <a:ext cx="1714500" cy="1243012"/>
          </a:xfrm>
          <a:prstGeom prst="mathPl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20" y="771523"/>
            <a:ext cx="3361443" cy="900114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2909" y="1700211"/>
            <a:ext cx="8229600" cy="434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rgbClr val="0070C0"/>
              </a:buClr>
              <a:buFont typeface="Wingdings" pitchFamily="2" charset="2"/>
              <a:buChar char="v"/>
            </a:pPr>
            <a:r>
              <a:rPr lang="zh-CN" altLang="en-US" sz="2000" b="1" dirty="0" smtClean="0">
                <a:latin typeface="微软雅黑" pitchFamily="34" charset="-122"/>
                <a:sym typeface="微软雅黑" pitchFamily="34" charset="-122"/>
              </a:rPr>
              <a:t>账户注册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600" dirty="0" smtClean="0">
                <a:latin typeface="微软雅黑" pitchFamily="34" charset="-122"/>
                <a:sym typeface="微软雅黑" pitchFamily="34" charset="-122"/>
              </a:rPr>
              <a:t>手机短信验证</a:t>
            </a:r>
            <a:r>
              <a:rPr lang="zh-CN" altLang="en-US" sz="1600" dirty="0">
                <a:latin typeface="微软雅黑" pitchFamily="34" charset="-122"/>
                <a:sym typeface="微软雅黑" pitchFamily="34" charset="-122"/>
              </a:rPr>
              <a:t>，</a:t>
            </a:r>
            <a:r>
              <a:rPr lang="zh-CN" altLang="en-US" sz="1600" dirty="0" smtClean="0">
                <a:latin typeface="微软雅黑" pitchFamily="34" charset="-122"/>
                <a:sym typeface="微软雅黑" pitchFamily="34" charset="-122"/>
              </a:rPr>
              <a:t>绑定支付介质</a:t>
            </a:r>
            <a:endParaRPr lang="en-US" altLang="zh-CN" sz="1600" dirty="0" smtClean="0">
              <a:latin typeface="微软雅黑" pitchFamily="34" charset="-122"/>
              <a:sym typeface="微软雅黑" pitchFamily="34" charset="-122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600" dirty="0" smtClean="0">
                <a:latin typeface="微软雅黑" pitchFamily="34" charset="-122"/>
                <a:sym typeface="微软雅黑" pitchFamily="34" charset="-122"/>
              </a:rPr>
              <a:t>用户信息包括：手机号码、邮箱（记录发送、找回密码等）、车牌信息、车险信息等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rgbClr val="0070C0"/>
              </a:buClr>
              <a:buFont typeface="Wingdings" pitchFamily="2" charset="2"/>
              <a:buChar char="v"/>
            </a:pPr>
            <a:r>
              <a:rPr lang="zh-CN" altLang="en-US" sz="2000" b="1" dirty="0">
                <a:latin typeface="微软雅黑" pitchFamily="34" charset="-122"/>
                <a:sym typeface="微软雅黑" pitchFamily="34" charset="-122"/>
              </a:rPr>
              <a:t>快</a:t>
            </a:r>
            <a:r>
              <a:rPr lang="zh-CN" altLang="en-US" sz="2000" b="1" dirty="0" smtClean="0">
                <a:latin typeface="微软雅黑" pitchFamily="34" charset="-122"/>
                <a:sym typeface="微软雅黑" pitchFamily="34" charset="-122"/>
              </a:rPr>
              <a:t>点车险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600" dirty="0" smtClean="0">
                <a:latin typeface="微软雅黑" pitchFamily="34" charset="-122"/>
                <a:sym typeface="微软雅黑" pitchFamily="34" charset="-122"/>
              </a:rPr>
              <a:t>出险报警，打包上传事故信息包括时间、位置、现场照片、行车记录仪视频、驾照及行驶证等</a:t>
            </a:r>
            <a:endParaRPr lang="en-US" altLang="zh-CN" sz="1600" dirty="0" smtClean="0">
              <a:latin typeface="微软雅黑" pitchFamily="34" charset="-122"/>
              <a:sym typeface="微软雅黑" pitchFamily="34" charset="-122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600" dirty="0" smtClean="0">
                <a:latin typeface="微软雅黑" pitchFamily="34" charset="-122"/>
                <a:sym typeface="微软雅黑" pitchFamily="34" charset="-122"/>
              </a:rPr>
              <a:t>保险定损沟通及交警定责沟通（</a:t>
            </a:r>
            <a:r>
              <a:rPr lang="en-US" altLang="zh-CN" sz="1600" dirty="0" smtClean="0">
                <a:latin typeface="微软雅黑" pitchFamily="34" charset="-122"/>
                <a:sym typeface="微软雅黑" pitchFamily="34" charset="-122"/>
              </a:rPr>
              <a:t>IM</a:t>
            </a:r>
            <a:r>
              <a:rPr lang="zh-CN" altLang="en-US" sz="1600" dirty="0" smtClean="0">
                <a:latin typeface="微软雅黑" pitchFamily="34" charset="-122"/>
                <a:sym typeface="微软雅黑" pitchFamily="34" charset="-122"/>
              </a:rPr>
              <a:t>）</a:t>
            </a:r>
            <a:endParaRPr lang="en-US" altLang="zh-CN" sz="1600" dirty="0" smtClean="0">
              <a:latin typeface="微软雅黑" pitchFamily="34" charset="-122"/>
              <a:sym typeface="微软雅黑" pitchFamily="34" charset="-122"/>
            </a:endParaRPr>
          </a:p>
          <a:p>
            <a:pPr marL="342900" lvl="1" indent="-342900">
              <a:spcBef>
                <a:spcPts val="100"/>
              </a:spcBef>
              <a:spcAft>
                <a:spcPts val="100"/>
              </a:spcAft>
              <a:buClr>
                <a:srgbClr val="0070C0"/>
              </a:buClr>
              <a:buFont typeface="Wingdings" pitchFamily="2" charset="2"/>
              <a:buChar char="v"/>
            </a:pPr>
            <a:r>
              <a:rPr lang="zh-CN" altLang="en-US" sz="2000" b="1" dirty="0">
                <a:latin typeface="微软雅黑" pitchFamily="34" charset="-122"/>
                <a:sym typeface="微软雅黑" pitchFamily="34" charset="-122"/>
              </a:rPr>
              <a:t>快</a:t>
            </a:r>
            <a:r>
              <a:rPr lang="zh-CN" altLang="en-US" sz="2000" b="1" dirty="0" smtClean="0">
                <a:latin typeface="微软雅黑" pitchFamily="34" charset="-122"/>
                <a:sym typeface="微软雅黑" pitchFamily="34" charset="-122"/>
              </a:rPr>
              <a:t>点停车</a:t>
            </a:r>
            <a:endParaRPr lang="en-US" altLang="zh-CN" sz="2000" b="1" dirty="0" smtClean="0">
              <a:latin typeface="微软雅黑" pitchFamily="34" charset="-122"/>
              <a:sym typeface="微软雅黑" pitchFamily="34" charset="-122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1600" dirty="0">
                <a:latin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sym typeface="微软雅黑" pitchFamily="34" charset="-122"/>
              </a:rPr>
              <a:t>周边停车场引导、入口开闸、钱包及卡券管理、</a:t>
            </a:r>
            <a:r>
              <a:rPr lang="en-US" altLang="zh-CN" sz="1600" dirty="0" smtClean="0">
                <a:latin typeface="微软雅黑" pitchFamily="34" charset="-122"/>
                <a:sym typeface="微软雅黑" pitchFamily="34" charset="-122"/>
              </a:rPr>
              <a:t>Token</a:t>
            </a:r>
            <a:r>
              <a:rPr lang="zh-CN" altLang="en-US" sz="1600" dirty="0" smtClean="0">
                <a:latin typeface="微软雅黑" pitchFamily="34" charset="-122"/>
                <a:sym typeface="微软雅黑" pitchFamily="34" charset="-122"/>
              </a:rPr>
              <a:t>管理、历史记录</a:t>
            </a:r>
            <a:endParaRPr lang="en-US" altLang="zh-CN" sz="1600" dirty="0">
              <a:latin typeface="微软雅黑" pitchFamily="34" charset="-122"/>
              <a:sym typeface="微软雅黑" pitchFamily="34" charset="-122"/>
            </a:endParaRPr>
          </a:p>
          <a:p>
            <a:pPr marL="342900" lvl="1" indent="-342900">
              <a:spcBef>
                <a:spcPts val="100"/>
              </a:spcBef>
              <a:spcAft>
                <a:spcPts val="100"/>
              </a:spcAft>
              <a:buClr>
                <a:srgbClr val="0070C0"/>
              </a:buClr>
              <a:buFont typeface="Wingdings" pitchFamily="2" charset="2"/>
              <a:buChar char="v"/>
            </a:pPr>
            <a:r>
              <a:rPr lang="zh-CN" altLang="en-US" sz="2000" b="1" dirty="0">
                <a:latin typeface="微软雅黑" pitchFamily="34" charset="-122"/>
                <a:sym typeface="微软雅黑" pitchFamily="34" charset="-122"/>
              </a:rPr>
              <a:t>找</a:t>
            </a:r>
            <a:r>
              <a:rPr lang="zh-CN" altLang="en-US" sz="2000" b="1" dirty="0" smtClean="0">
                <a:latin typeface="微软雅黑" pitchFamily="34" charset="-122"/>
                <a:sym typeface="微软雅黑" pitchFamily="34" charset="-122"/>
              </a:rPr>
              <a:t>车</a:t>
            </a:r>
            <a:endParaRPr lang="en-US" altLang="zh-CN" sz="2000" b="1" dirty="0" smtClean="0">
              <a:latin typeface="微软雅黑" pitchFamily="34" charset="-122"/>
              <a:sym typeface="微软雅黑" pitchFamily="34" charset="-122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600" dirty="0" smtClean="0">
                <a:latin typeface="微软雅黑" pitchFamily="34" charset="-122"/>
                <a:sym typeface="微软雅黑" pitchFamily="34" charset="-122"/>
              </a:rPr>
              <a:t>二维码信息读取、停车场示意图展示、智能判断楼层、卡券管理</a:t>
            </a:r>
            <a:endParaRPr lang="en-US" altLang="zh-CN" sz="1600" dirty="0">
              <a:latin typeface="微软雅黑" pitchFamily="34" charset="-122"/>
              <a:sym typeface="微软雅黑" pitchFamily="34" charset="-122"/>
            </a:endParaRPr>
          </a:p>
          <a:p>
            <a:pPr marL="342900" lvl="1" indent="-342900">
              <a:spcBef>
                <a:spcPts val="100"/>
              </a:spcBef>
              <a:spcAft>
                <a:spcPts val="100"/>
              </a:spcAft>
              <a:buClr>
                <a:srgbClr val="0070C0"/>
              </a:buClr>
              <a:buFont typeface="Wingdings" pitchFamily="2" charset="2"/>
              <a:buChar char="v"/>
            </a:pPr>
            <a:r>
              <a:rPr lang="zh-CN" altLang="en-US" sz="2000" b="1" dirty="0" smtClean="0">
                <a:latin typeface="微软雅黑" pitchFamily="34" charset="-122"/>
                <a:sym typeface="微软雅黑" pitchFamily="34" charset="-122"/>
              </a:rPr>
              <a:t>路况分享</a:t>
            </a:r>
            <a:endParaRPr lang="en-US" altLang="zh-CN" sz="2000" b="1" dirty="0">
              <a:latin typeface="微软雅黑" pitchFamily="34" charset="-122"/>
              <a:sym typeface="微软雅黑" pitchFamily="34" charset="-122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600" dirty="0" smtClean="0">
                <a:latin typeface="微软雅黑" pitchFamily="34" charset="-122"/>
                <a:sym typeface="微软雅黑" pitchFamily="34" charset="-122"/>
              </a:rPr>
              <a:t>照片上传、信息查阅、提前告警</a:t>
            </a:r>
            <a:endParaRPr lang="en-US" altLang="zh-CN" sz="1600" dirty="0" smtClean="0">
              <a:latin typeface="微软雅黑" pitchFamily="34" charset="-122"/>
              <a:sym typeface="微软雅黑" pitchFamily="34" charset="-122"/>
            </a:endParaRPr>
          </a:p>
          <a:p>
            <a:pPr marL="342900" lvl="1" indent="-342900">
              <a:spcBef>
                <a:spcPts val="100"/>
              </a:spcBef>
              <a:spcAft>
                <a:spcPts val="100"/>
              </a:spcAft>
              <a:buClr>
                <a:srgbClr val="0070C0"/>
              </a:buClr>
              <a:buFont typeface="Wingdings" pitchFamily="2" charset="2"/>
              <a:buChar char="v"/>
            </a:pPr>
            <a:r>
              <a:rPr lang="zh-CN" altLang="en-US" sz="2000" b="1" dirty="0" smtClean="0">
                <a:latin typeface="微软雅黑" pitchFamily="34" charset="-122"/>
                <a:sym typeface="微软雅黑" pitchFamily="34" charset="-122"/>
              </a:rPr>
              <a:t>可选功能</a:t>
            </a:r>
            <a:endParaRPr lang="en-US" altLang="zh-CN" sz="2000" b="1" dirty="0">
              <a:latin typeface="微软雅黑" pitchFamily="34" charset="-122"/>
              <a:sym typeface="微软雅黑" pitchFamily="34" charset="-122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600" dirty="0">
                <a:latin typeface="微软雅黑" pitchFamily="34" charset="-122"/>
                <a:sym typeface="微软雅黑" pitchFamily="34" charset="-122"/>
              </a:rPr>
              <a:t>自</a:t>
            </a:r>
            <a:r>
              <a:rPr lang="zh-CN" altLang="en-US" sz="1600" dirty="0" smtClean="0">
                <a:latin typeface="微软雅黑" pitchFamily="34" charset="-122"/>
                <a:sym typeface="微软雅黑" pitchFamily="34" charset="-122"/>
              </a:rPr>
              <a:t>驾随时保、交通违法记录查询、路口交通状况查询</a:t>
            </a:r>
            <a:endParaRPr lang="en-US" altLang="zh-CN" sz="1600" dirty="0">
              <a:latin typeface="微软雅黑" pitchFamily="34" charset="-122"/>
              <a:sym typeface="微软雅黑" pitchFamily="34" charset="-122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rgbClr val="0070C0"/>
              </a:buClr>
              <a:buFont typeface="Wingdings" pitchFamily="2" charset="2"/>
              <a:buChar char="l"/>
            </a:pPr>
            <a:endParaRPr lang="en-US" altLang="zh-CN" sz="1600" dirty="0">
              <a:latin typeface="微软雅黑" pitchFamily="34" charset="-122"/>
              <a:sym typeface="微软雅黑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24101" y="102270"/>
            <a:ext cx="5148262" cy="400110"/>
          </a:xfrm>
          <a:prstGeom prst="rect">
            <a:avLst/>
          </a:prstGeom>
          <a:noFill/>
          <a:ln w="25400" cmpd="sng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客户前端展现形式及业务功能分析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372" y="1018845"/>
            <a:ext cx="115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APP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3829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86550" y="6453188"/>
            <a:ext cx="2133600" cy="365125"/>
          </a:xfrm>
        </p:spPr>
        <p:txBody>
          <a:bodyPr/>
          <a:lstStyle/>
          <a:p>
            <a:pPr>
              <a:defRPr/>
            </a:pPr>
            <a:fld id="{30FD323D-DFE3-44CF-B3AE-2AFA0C2BDBC8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4822" y="1114420"/>
            <a:ext cx="8229600" cy="381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Font typeface="Wingdings" pitchFamily="2" charset="2"/>
              <a:buChar char="v"/>
            </a:pPr>
            <a:r>
              <a:rPr lang="zh-CN" altLang="en-US" sz="2000" b="1" dirty="0" smtClean="0">
                <a:latin typeface="微软雅黑" pitchFamily="34" charset="-122"/>
                <a:sym typeface="微软雅黑" pitchFamily="34" charset="-122"/>
              </a:rPr>
              <a:t>停车场保安端</a:t>
            </a:r>
            <a:endParaRPr lang="zh-CN" altLang="en-US" sz="2000" b="1" dirty="0">
              <a:latin typeface="微软雅黑" pitchFamily="34" charset="-122"/>
              <a:sym typeface="微软雅黑" pitchFamily="34" charset="-122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600" dirty="0" smtClean="0">
                <a:latin typeface="微软雅黑" pitchFamily="34" charset="-122"/>
                <a:sym typeface="微软雅黑" pitchFamily="34" charset="-122"/>
              </a:rPr>
              <a:t>需展示车辆进出的图像、进出口道闸开门、铃声或振动的提醒操作、</a:t>
            </a:r>
            <a:endParaRPr lang="en-US" altLang="zh-CN" sz="1600" dirty="0" smtClean="0">
              <a:latin typeface="微软雅黑" pitchFamily="34" charset="-122"/>
              <a:sym typeface="微软雅黑" pitchFamily="34" charset="-122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600" dirty="0">
                <a:latin typeface="微软雅黑" pitchFamily="34" charset="-122"/>
                <a:sym typeface="微软雅黑" pitchFamily="34" charset="-122"/>
              </a:rPr>
              <a:t>提供</a:t>
            </a:r>
            <a:r>
              <a:rPr lang="zh-CN" altLang="en-US" sz="1600" dirty="0" smtClean="0">
                <a:latin typeface="微软雅黑" pitchFamily="34" charset="-122"/>
                <a:sym typeface="微软雅黑" pitchFamily="34" charset="-122"/>
              </a:rPr>
              <a:t>记录查询功能</a:t>
            </a:r>
            <a:endParaRPr lang="zh-CN" altLang="en-US" sz="1600" dirty="0">
              <a:latin typeface="微软雅黑" pitchFamily="34" charset="-122"/>
              <a:sym typeface="微软雅黑" pitchFamily="34" charset="-122"/>
            </a:endParaRP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Font typeface="Wingdings" pitchFamily="2" charset="2"/>
              <a:buChar char="v"/>
            </a:pPr>
            <a:r>
              <a:rPr lang="zh-CN" altLang="en-US" sz="2000" b="1" dirty="0" smtClean="0">
                <a:latin typeface="微软雅黑" pitchFamily="34" charset="-122"/>
                <a:sym typeface="微软雅黑" pitchFamily="34" charset="-122"/>
              </a:rPr>
              <a:t>停车场管理端</a:t>
            </a:r>
            <a:endParaRPr lang="zh-CN" altLang="en-US" sz="2000" b="1" dirty="0">
              <a:latin typeface="微软雅黑" pitchFamily="34" charset="-122"/>
              <a:sym typeface="微软雅黑" pitchFamily="34" charset="-122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600" dirty="0" smtClean="0">
                <a:latin typeface="微软雅黑" pitchFamily="34" charset="-122"/>
                <a:sym typeface="微软雅黑" pitchFamily="34" charset="-122"/>
              </a:rPr>
              <a:t>显示若干当前记录，信息包括车牌、进出时间、应收金额、手机号码等信息，并实时更新应收款项和实收款项</a:t>
            </a:r>
            <a:endParaRPr lang="en-US" altLang="zh-CN" sz="1600" dirty="0" smtClean="0">
              <a:latin typeface="微软雅黑" pitchFamily="34" charset="-122"/>
              <a:sym typeface="微软雅黑" pitchFamily="34" charset="-122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600" dirty="0" smtClean="0">
                <a:latin typeface="微软雅黑" pitchFamily="34" charset="-122"/>
                <a:sym typeface="微软雅黑" pitchFamily="34" charset="-122"/>
              </a:rPr>
              <a:t>车位管理，录入长租车位、已售车位、卸货车位等客户的信息，包括车牌、手机</a:t>
            </a:r>
            <a:r>
              <a:rPr lang="zh-CN" altLang="en-US" sz="1600" dirty="0" smtClean="0">
                <a:latin typeface="微软雅黑" pitchFamily="34" charset="-122"/>
                <a:sym typeface="微软雅黑" pitchFamily="34" charset="-122"/>
              </a:rPr>
              <a:t>号码提供记录查询和统计报表功能，如统计周期趋势、高低峰值等</a:t>
            </a:r>
            <a:endParaRPr lang="en-US" altLang="zh-CN" sz="1600" dirty="0" smtClean="0">
              <a:latin typeface="微软雅黑" pitchFamily="34" charset="-122"/>
              <a:sym typeface="微软雅黑" pitchFamily="34" charset="-122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600" dirty="0" smtClean="0">
                <a:latin typeface="微软雅黑" pitchFamily="34" charset="-122"/>
                <a:sym typeface="微软雅黑" pitchFamily="34" charset="-122"/>
              </a:rPr>
              <a:t>二</a:t>
            </a:r>
            <a:r>
              <a:rPr lang="zh-CN" altLang="en-US" sz="1600" dirty="0" smtClean="0">
                <a:latin typeface="微软雅黑" pitchFamily="34" charset="-122"/>
                <a:sym typeface="微软雅黑" pitchFamily="34" charset="-122"/>
              </a:rPr>
              <a:t>维码找车，提供报修机制，反馈二维码打印图片</a:t>
            </a:r>
            <a:endParaRPr lang="en-US" altLang="zh-CN" sz="1600" dirty="0" smtClean="0">
              <a:latin typeface="微软雅黑" pitchFamily="34" charset="-122"/>
              <a:sym typeface="微软雅黑" pitchFamily="34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24101" y="102270"/>
            <a:ext cx="5148262" cy="400110"/>
          </a:xfrm>
          <a:prstGeom prst="rect">
            <a:avLst/>
          </a:prstGeom>
          <a:noFill/>
          <a:ln w="25400" cmpd="sng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管理端业务功能分析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快点停车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4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/CPresentation&gt;&lt;/root&gt;"/>
  <p:tag name="THINKCELLUNDODONOTDELETE" val="0"/>
  <p:tag name="ISPRING_RESOURCE_PATHS_HASH_PRESENTER" val="2aef7c6a9ce7ac2aa4f3690ed7ced12ebc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">
  <a:themeElements>
    <a:clrScheme name="新思境专业配色(红黑)">
      <a:dk1>
        <a:sysClr val="windowText" lastClr="000000"/>
      </a:dk1>
      <a:lt1>
        <a:sysClr val="window" lastClr="FFFFFF"/>
      </a:lt1>
      <a:dk2>
        <a:srgbClr val="C00000"/>
      </a:dk2>
      <a:lt2>
        <a:srgbClr val="FFC000"/>
      </a:lt2>
      <a:accent1>
        <a:srgbClr val="FF0000"/>
      </a:accent1>
      <a:accent2>
        <a:srgbClr val="FFFF00"/>
      </a:accent2>
      <a:accent3>
        <a:srgbClr val="0070C0"/>
      </a:accent3>
      <a:accent4>
        <a:srgbClr val="FF6600"/>
      </a:accent4>
      <a:accent5>
        <a:srgbClr val="00B050"/>
      </a:accent5>
      <a:accent6>
        <a:srgbClr val="F79646"/>
      </a:accent6>
      <a:hlink>
        <a:srgbClr val="92D050"/>
      </a:hlink>
      <a:folHlink>
        <a:srgbClr val="FFC000"/>
      </a:folHlink>
    </a:clrScheme>
    <a:fontScheme name="新思境专用字体">
      <a:majorFont>
        <a:latin typeface="Tahoma"/>
        <a:ea typeface="微软雅黑"/>
        <a:cs typeface=""/>
      </a:majorFont>
      <a:minorFont>
        <a:latin typeface="Tahom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12037</TotalTime>
  <Words>769</Words>
  <Application>Microsoft Office PowerPoint</Application>
  <PresentationFormat>全屏显示(4:3)</PresentationFormat>
  <Paragraphs>139</Paragraphs>
  <Slides>12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www.glzy8.com提供海量PPT模板免费下载！</dc:title>
  <dc:subject/>
  <dc:creator>陈杰</dc:creator>
  <cp:keywords/>
  <dc:description/>
  <cp:lastModifiedBy>Obvious</cp:lastModifiedBy>
  <cp:revision>1019</cp:revision>
  <cp:lastPrinted>2016-04-11T07:57:07Z</cp:lastPrinted>
  <dcterms:created xsi:type="dcterms:W3CDTF">2011-05-28T01:19:36Z</dcterms:created>
  <dcterms:modified xsi:type="dcterms:W3CDTF">2016-07-05T10:48:15Z</dcterms:modified>
  <cp:category/>
</cp:coreProperties>
</file>