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DB78A697-9D75-4DE8-8C28-1296A6CF43C1}" type="datetimeFigureOut">
              <a:rPr lang="en-US" dirty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9144" y="4882896"/>
            <a:ext cx="4050792" cy="1197864"/>
          </a:xfrm>
          <a:noFill/>
        </p:spPr>
        <p:txBody>
          <a:bodyPr wrap="square" rtlCol="0">
            <a:spAutoFit/>
          </a:bodyPr>
          <a:lstStyle>
            <a:lvl1pPr>
              <a:defRPr lang="en-US" sz="5400" dirty="0"/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075A-B3CA-4308-8288-4AA3FDE33D80}" type="datetimeFigureOut">
              <a:rPr lang="en-US" dirty="0"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4B8D-FEEF-4ACC-AE11-BD533592BCDC}" type="datetimeFigureOut">
              <a:rPr lang="en-US" dirty="0"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6006-7E0B-4944-9FC8-8FFECA54B11C}" type="datetimeFigureOut">
              <a:rPr lang="en-US" dirty="0"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A3413-B80B-4905-8668-7292F4C8B0D5}" type="datetimeFigureOut">
              <a:rPr lang="en-US" dirty="0"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9662-C6A4-45F9-A235-129F0C1DEF43}" type="datetimeFigureOut">
              <a:rPr lang="en-US" dirty="0"/>
              <a:t>5/15/2020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B764-976A-4040-BDCA-252C91CEE939}" type="datetimeFigureOut">
              <a:rPr lang="en-US" dirty="0"/>
              <a:t>5/15/2020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FC935-CE77-4008-BAD9-6108F00BE393}" type="datetimeFigureOut">
              <a:rPr lang="en-US" dirty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562D5-4244-4B26-B385-E71032EABECD}" type="datetimeFigureOut">
              <a:rPr lang="en-US" dirty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967-1B7E-40AA-AAF7-BA98E0E039F7}" type="datetimeFigureOut">
              <a:rPr lang="en-US" dirty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90F-3E6A-4544-9694-22B6007FE3C6}" type="datetimeFigureOut">
              <a:rPr lang="en-US" dirty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9620-38BC-4982-922B-C904A70C41DD}" type="datetimeFigureOut">
              <a:rPr lang="en-US" dirty="0"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56FC6-E80E-40CB-B83C-A6FFE3EF0BA6}" type="datetimeFigureOut">
              <a:rPr lang="en-US" dirty="0"/>
              <a:t>5/15/2020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863F-52DC-41B2-9D00-5A4E5632AC32}" type="datetimeFigureOut">
              <a:rPr lang="en-US" dirty="0"/>
              <a:t>5/15/2020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5614-3909-43DC-A067-7F9842F8B81D}" type="datetimeFigureOut">
              <a:rPr lang="en-US" dirty="0"/>
              <a:t>5/15/2020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9323-6A73-409C-86A6-9EAF0F851121}" type="datetimeFigureOut">
              <a:rPr lang="en-US" dirty="0"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0176-F1D3-49EC-82F4-0915A3AC4184}" type="datetimeFigureOut">
              <a:rPr lang="en-US" dirty="0"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50172865-FBF0-458A-BAFF-4F75173770F5}" type="datetimeFigureOut">
              <a:rPr lang="en-US" dirty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PROCEDIMIENTOS ALMACENADOS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/>
              <a:t>CESDE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66961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PARA EJECUTAR EL PROCEDIMIENTO 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0838" y="1928296"/>
            <a:ext cx="5205756" cy="82725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838" y="3016078"/>
            <a:ext cx="2808546" cy="76509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463" y="4365925"/>
            <a:ext cx="2239791" cy="49028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4558" y="4025277"/>
            <a:ext cx="3909756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973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383060"/>
            <a:ext cx="10396882" cy="1454706"/>
          </a:xfrm>
        </p:spPr>
        <p:txBody>
          <a:bodyPr>
            <a:normAutofit fontScale="90000"/>
          </a:bodyPr>
          <a:lstStyle/>
          <a:p>
            <a:r>
              <a:rPr lang="es-CO" dirty="0" smtClean="0"/>
              <a:t>MODIFICACIÓN DE CAMPOS EN LA TABLA CARRERA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834081" y="1837766"/>
            <a:ext cx="6604685" cy="167691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1512" y="1837766"/>
            <a:ext cx="3289451" cy="142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429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PROCEDIMIENTO PARA CONSULTA INDIVIDUAL POR IDENTIFICACIÓN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50226" y="2387429"/>
            <a:ext cx="7353515" cy="272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037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MODIFICACIÓN DE UN PROCEDIMIENTO ALMACENADO.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26757" y="2366961"/>
            <a:ext cx="9599955" cy="310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019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PARÁMETROS DE SALIDA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CO" dirty="0" smtClean="0"/>
              <a:t>SON PARÁMETROS UTILIZADOS A TRAVÉS DE INSTRUCCIONES , SELECT PARA OBTENER RESULTADOS DE UN PROCEDIMIENTO ALMECENADO, SE DEFINEN COMO LOS PARÁMETROS DE ENTRADA , PERO AL FINAL SE LES ADICIONA LA PALABRA OUTPUT.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0012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OBSERVAMOS LA TABLA ALUMNOS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126259" y="2125362"/>
            <a:ext cx="4584357" cy="2637266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8167816" y="2557849"/>
            <a:ext cx="35429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Haremos un procedimiento para </a:t>
            </a:r>
          </a:p>
          <a:p>
            <a:r>
              <a:rPr lang="es-CO" dirty="0" smtClean="0"/>
              <a:t>Conocer la cantidad de estudiantes</a:t>
            </a:r>
          </a:p>
          <a:p>
            <a:r>
              <a:rPr lang="es-CO" dirty="0" smtClean="0"/>
              <a:t>Que se encuentran en la escuela.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76099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Procedimiento para consultar la cantidad de alumnos en la escuela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698711" y="2390389"/>
            <a:ext cx="584835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488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625" y="216244"/>
            <a:ext cx="10396882" cy="1151965"/>
          </a:xfrm>
        </p:spPr>
        <p:txBody>
          <a:bodyPr/>
          <a:lstStyle/>
          <a:p>
            <a:r>
              <a:rPr lang="es-CO" dirty="0" smtClean="0"/>
              <a:t>DECLARACIÓN DE VARIABLES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685800" y="1717589"/>
            <a:ext cx="10394707" cy="3818237"/>
          </a:xfrm>
        </p:spPr>
        <p:txBody>
          <a:bodyPr>
            <a:normAutofit fontScale="92500" lnSpcReduction="20000"/>
          </a:bodyPr>
          <a:lstStyle/>
          <a:p>
            <a:r>
              <a:rPr lang="es-CO" dirty="0" smtClean="0"/>
              <a:t>Para  ejecutar un procedimiento almacenado se deben tener en cuenta las siguientes premisas</a:t>
            </a:r>
          </a:p>
          <a:p>
            <a:r>
              <a:rPr lang="es-ES" dirty="0"/>
              <a:t>Declarar variables del mismo tipo que los parámetros de salida, que también deben comenzar con arroba(@)</a:t>
            </a:r>
            <a:endParaRPr lang="es-ES" dirty="0"/>
          </a:p>
          <a:p>
            <a:r>
              <a:rPr lang="es-ES" dirty="0"/>
              <a:t>Sintaxis</a:t>
            </a:r>
            <a:endParaRPr lang="es-ES" dirty="0"/>
          </a:p>
          <a:p>
            <a:r>
              <a:rPr lang="es-ES" dirty="0"/>
              <a:t>DECLARE  @</a:t>
            </a:r>
            <a:r>
              <a:rPr lang="es-ES" dirty="0" err="1"/>
              <a:t>nom_variable</a:t>
            </a:r>
            <a:r>
              <a:rPr lang="es-ES" dirty="0"/>
              <a:t>   </a:t>
            </a:r>
            <a:r>
              <a:rPr lang="es-ES" dirty="0" err="1"/>
              <a:t>tipo_variable</a:t>
            </a:r>
            <a:endParaRPr lang="es-ES" dirty="0"/>
          </a:p>
          <a:p>
            <a:r>
              <a:rPr lang="es-ES" dirty="0"/>
              <a:t>Ejecutar los procedimientos almacenados, con parámetros de entrada si los tiene (sin output) t parámetros de salida que se igualan a los parámetros definidos en “DECLARE”</a:t>
            </a:r>
            <a:endParaRPr lang="es-ES" dirty="0"/>
          </a:p>
          <a:p>
            <a:r>
              <a:rPr lang="es-ES" dirty="0"/>
              <a:t>Por mostrar el resultado</a:t>
            </a:r>
            <a:endParaRPr lang="es-ES" dirty="0"/>
          </a:p>
          <a:p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22374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5765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PROCEDIMIENTOS ALMACENADOS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Son un conjunto de instrucciones SQL que son ejecutados directamente en un</a:t>
            </a:r>
          </a:p>
          <a:p>
            <a:pPr marL="0" indent="0">
              <a:buNone/>
            </a:pPr>
            <a:r>
              <a:rPr lang="es-ES" dirty="0"/>
              <a:t>motor de base de datos y no por el programa que lo llame (lenguaje de</a:t>
            </a:r>
          </a:p>
          <a:p>
            <a:pPr marL="0" indent="0">
              <a:buNone/>
            </a:pPr>
            <a:r>
              <a:rPr lang="es-ES" dirty="0"/>
              <a:t>programación), permitiendo que sea utilizado por varios “Usuarios” a la vez y</a:t>
            </a:r>
          </a:p>
          <a:p>
            <a:pPr marL="0" indent="0">
              <a:buNone/>
            </a:pPr>
            <a:r>
              <a:rPr lang="es-ES" dirty="0"/>
              <a:t>mejora notablemente la potencia del SQL.</a:t>
            </a:r>
          </a:p>
        </p:txBody>
      </p:sp>
    </p:spTree>
    <p:extLst>
      <p:ext uri="{BB962C8B-B14F-4D97-AF65-F5344CB8AC3E}">
        <p14:creationId xmlns:p14="http://schemas.microsoft.com/office/powerpoint/2010/main" val="2409543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247136"/>
            <a:ext cx="10396882" cy="1590630"/>
          </a:xfrm>
        </p:spPr>
        <p:txBody>
          <a:bodyPr>
            <a:normAutofit/>
          </a:bodyPr>
          <a:lstStyle/>
          <a:p>
            <a:r>
              <a:rPr lang="es-ES" dirty="0"/>
              <a:t>Los procedimientos almacenados ofrecen ventajas importantes: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687976" y="2010761"/>
            <a:ext cx="10394707" cy="35368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Rendimiento: cuando se ejecutan por el motor de base de datos su</a:t>
            </a:r>
          </a:p>
          <a:p>
            <a:pPr marL="0" indent="0">
              <a:buNone/>
            </a:pPr>
            <a:r>
              <a:rPr lang="es-ES" dirty="0"/>
              <a:t>rendimiento mejora porque los datos se manipulan en forma local</a:t>
            </a:r>
          </a:p>
          <a:p>
            <a:pPr marL="0" indent="0">
              <a:buNone/>
            </a:pPr>
            <a:r>
              <a:rPr lang="es-ES" dirty="0"/>
              <a:t>(recuerde que las aplicaciones en lo que más gastan tiempo es yendo y</a:t>
            </a:r>
          </a:p>
          <a:p>
            <a:pPr marL="0" indent="0">
              <a:buNone/>
            </a:pPr>
            <a:r>
              <a:rPr lang="es-ES" dirty="0"/>
              <a:t>viniendo de un programa a otro</a:t>
            </a:r>
            <a:r>
              <a:rPr lang="es-ES" dirty="0" smtClean="0"/>
              <a:t>).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ES" dirty="0"/>
              <a:t>Potencia: el lenguaje SQL es muy potente. Se pueden realizar</a:t>
            </a:r>
          </a:p>
          <a:p>
            <a:pPr marL="0" indent="0">
              <a:buNone/>
            </a:pPr>
            <a:r>
              <a:rPr lang="es-ES" dirty="0"/>
              <a:t>operaciones complejas en pocos pasos y </a:t>
            </a:r>
            <a:r>
              <a:rPr lang="es-ES" dirty="0" smtClean="0"/>
              <a:t>rápidamente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42688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CAPACIDAD DE LOS PROCEDIMIENTOS ALMACENADOS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 smtClean="0"/>
              <a:t>LOS PROCEDIMIENTOS ALMACENADOS PUEDE RECIBIR Y DEVOLVER INFORMACIÓN, PARA ELLO SE EMPLEA PARÁMETROS QUE PUEDEN SER DE ENTRADA (ES  LA INFORMACIÓN QUE LE LLEGA AL PROCEDIMIENTO ) O SALIDA (INFORMACIÓN QUE DEVUELVE LE PROCEDIMIENTO), SEGÚN EL CASO.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88745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SÍNTAXIS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CO" dirty="0" smtClean="0"/>
              <a:t>LOS PARÁMETROS VIENEN DESPUÉS DEL NOMBRE DEL PROCEDIMIENTO, DEBEN COMENZAR CON EL SIGNO ARROBA @ Y PUEDEN DECLARARSE TODOS LOS QUE SE REQUIERAN SEPARADOS POR COMAS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39609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CUANDO SE EJECUTA EL PROCEDIMIENTO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CO" dirty="0" smtClean="0"/>
              <a:t>SE DEBEN COLOCAR VALORES PARA CADA UNO DE LOS PARÁMETROS (EN EL ORDEN EN QUE FUERON DEFINIDOS) Y DEL TIPO QUE SE DEFINIÓ EN LA ARROBA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62916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SINTAXIS PARA CREAR UN PROCEDIMIENTO ALMACENADO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 smtClean="0"/>
              <a:t>CREATE PROCEDURE  NOM_PROCEDIMIENTO</a:t>
            </a:r>
          </a:p>
          <a:p>
            <a:pPr marL="0" indent="0">
              <a:buNone/>
            </a:pPr>
            <a:r>
              <a:rPr lang="es-CO" dirty="0" smtClean="0"/>
              <a:t>PARÁMETRO, TIPO DE PARÁMETRO </a:t>
            </a:r>
          </a:p>
          <a:p>
            <a:pPr marL="0" indent="0">
              <a:buNone/>
            </a:pPr>
            <a:r>
              <a:rPr lang="es-CO" dirty="0" smtClean="0"/>
              <a:t>AS</a:t>
            </a:r>
          </a:p>
          <a:p>
            <a:pPr marL="0" indent="0">
              <a:buNone/>
            </a:pPr>
            <a:r>
              <a:rPr lang="es-CO" dirty="0" smtClean="0"/>
              <a:t>INSTRUCCIONES SQL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3666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432486"/>
            <a:ext cx="10396882" cy="1405279"/>
          </a:xfrm>
        </p:spPr>
        <p:txBody>
          <a:bodyPr>
            <a:normAutofit fontScale="90000"/>
          </a:bodyPr>
          <a:lstStyle/>
          <a:p>
            <a:r>
              <a:rPr lang="es-CO" dirty="0" smtClean="0"/>
              <a:t>VAMOS A USAR LA BASE DE DATOS ESCUELA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CO" dirty="0" smtClean="0"/>
              <a:t>PONEMOS EN USO LA BASE DE DATOS</a:t>
            </a:r>
          </a:p>
          <a:p>
            <a:pPr marL="0" indent="0">
              <a:buNone/>
            </a:pPr>
            <a:r>
              <a:rPr lang="es-ES" i="1" dirty="0"/>
              <a:t>use </a:t>
            </a:r>
            <a:r>
              <a:rPr lang="es-ES" i="1" dirty="0" smtClean="0"/>
              <a:t>escuela</a:t>
            </a:r>
          </a:p>
          <a:p>
            <a:pPr marL="0" indent="0">
              <a:buNone/>
            </a:pPr>
            <a:r>
              <a:rPr lang="es-CO" i="1" dirty="0" smtClean="0"/>
              <a:t>REALIZAREMOS PROCEDIMIENTOS ALMACENADOS PARA RELIZAR PROCESOS DE : ADICIÓN, MODIFICACIÓN , CONSULTA Y ELIMINACIÓN DE REGISTROS.</a:t>
            </a:r>
            <a:endParaRPr lang="es-ES" i="1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86043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CREAMOS EL PROCEDIMIENTO DE INSERCIÓN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dirty="0" err="1"/>
              <a:t>create</a:t>
            </a:r>
            <a:r>
              <a:rPr lang="es-ES" dirty="0"/>
              <a:t> </a:t>
            </a:r>
            <a:r>
              <a:rPr lang="es-ES" dirty="0" err="1"/>
              <a:t>proc</a:t>
            </a:r>
            <a:r>
              <a:rPr lang="es-ES" dirty="0"/>
              <a:t> </a:t>
            </a:r>
            <a:r>
              <a:rPr lang="es-ES" dirty="0" err="1"/>
              <a:t>Insertar_carrera</a:t>
            </a:r>
            <a:endParaRPr lang="es-ES" dirty="0"/>
          </a:p>
          <a:p>
            <a:r>
              <a:rPr lang="es-ES" dirty="0"/>
              <a:t>@</a:t>
            </a:r>
            <a:r>
              <a:rPr lang="es-ES" dirty="0" err="1"/>
              <a:t>clave_c</a:t>
            </a:r>
            <a:r>
              <a:rPr lang="es-ES" dirty="0"/>
              <a:t> </a:t>
            </a:r>
            <a:r>
              <a:rPr lang="es-ES" dirty="0" err="1"/>
              <a:t>int</a:t>
            </a:r>
            <a:r>
              <a:rPr lang="es-ES" dirty="0"/>
              <a:t>,</a:t>
            </a:r>
          </a:p>
          <a:p>
            <a:r>
              <a:rPr lang="es-ES" dirty="0"/>
              <a:t>@</a:t>
            </a:r>
            <a:r>
              <a:rPr lang="es-ES" dirty="0" err="1"/>
              <a:t>nom_c</a:t>
            </a:r>
            <a:r>
              <a:rPr lang="es-ES" dirty="0"/>
              <a:t> </a:t>
            </a:r>
            <a:r>
              <a:rPr lang="es-ES" dirty="0" err="1"/>
              <a:t>varchar</a:t>
            </a:r>
            <a:r>
              <a:rPr lang="es-ES" dirty="0"/>
              <a:t>(50),</a:t>
            </a:r>
          </a:p>
          <a:p>
            <a:r>
              <a:rPr lang="es-ES" dirty="0"/>
              <a:t>@</a:t>
            </a:r>
            <a:r>
              <a:rPr lang="es-ES" dirty="0" err="1"/>
              <a:t>durac_c</a:t>
            </a:r>
            <a:r>
              <a:rPr lang="es-ES" dirty="0"/>
              <a:t> </a:t>
            </a:r>
            <a:r>
              <a:rPr lang="es-ES" dirty="0" err="1"/>
              <a:t>float</a:t>
            </a:r>
            <a:endParaRPr lang="es-ES" dirty="0"/>
          </a:p>
          <a:p>
            <a:r>
              <a:rPr lang="es-ES" dirty="0"/>
              <a:t>as</a:t>
            </a:r>
          </a:p>
          <a:p>
            <a:r>
              <a:rPr lang="es-ES" dirty="0" err="1"/>
              <a:t>insert</a:t>
            </a:r>
            <a:r>
              <a:rPr lang="es-ES" dirty="0"/>
              <a:t> </a:t>
            </a:r>
            <a:r>
              <a:rPr lang="es-ES" dirty="0" err="1"/>
              <a:t>into</a:t>
            </a:r>
            <a:r>
              <a:rPr lang="es-ES" dirty="0"/>
              <a:t> carrera (</a:t>
            </a:r>
            <a:r>
              <a:rPr lang="es-ES" dirty="0" err="1"/>
              <a:t>Clave_c</a:t>
            </a:r>
            <a:r>
              <a:rPr lang="es-ES" dirty="0"/>
              <a:t>, </a:t>
            </a:r>
            <a:r>
              <a:rPr lang="es-ES" dirty="0" err="1"/>
              <a:t>nom_c,durac_c</a:t>
            </a:r>
            <a:r>
              <a:rPr lang="es-ES" dirty="0"/>
              <a:t>) </a:t>
            </a:r>
            <a:r>
              <a:rPr lang="es-ES" dirty="0" err="1"/>
              <a:t>values</a:t>
            </a:r>
            <a:r>
              <a:rPr lang="es-ES" dirty="0"/>
              <a:t>(@</a:t>
            </a:r>
            <a:r>
              <a:rPr lang="es-ES" dirty="0" err="1"/>
              <a:t>clave_c</a:t>
            </a:r>
            <a:r>
              <a:rPr lang="es-ES" dirty="0"/>
              <a:t>, @</a:t>
            </a:r>
            <a:r>
              <a:rPr lang="es-ES" dirty="0" err="1"/>
              <a:t>nom_c</a:t>
            </a:r>
            <a:r>
              <a:rPr lang="es-ES" dirty="0"/>
              <a:t>, @</a:t>
            </a:r>
            <a:r>
              <a:rPr lang="es-ES" dirty="0" err="1"/>
              <a:t>durac_c</a:t>
            </a:r>
            <a:r>
              <a:rPr lang="es-ES" dirty="0"/>
              <a:t>)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52898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346492"/>
      </a:accent1>
      <a:accent2>
        <a:srgbClr val="6DA5D4"/>
      </a:accent2>
      <a:accent3>
        <a:srgbClr val="538C79"/>
      </a:accent3>
      <a:accent4>
        <a:srgbClr val="93B75D"/>
      </a:accent4>
      <a:accent5>
        <a:srgbClr val="DEB050"/>
      </a:accent5>
      <a:accent6>
        <a:srgbClr val="BB5354"/>
      </a:accent6>
      <a:hlink>
        <a:srgbClr val="3289DD"/>
      </a:hlink>
      <a:folHlink>
        <a:srgbClr val="859EB6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E3530EC-BA5B-407C-9B36-00820F39551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TM04033927[[fn=Evento principal]]</Template>
  <TotalTime>114</TotalTime>
  <Words>389</Words>
  <Application>Microsoft Office PowerPoint</Application>
  <PresentationFormat>Panorámica</PresentationFormat>
  <Paragraphs>56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1" baseType="lpstr">
      <vt:lpstr>Arial</vt:lpstr>
      <vt:lpstr>Impact</vt:lpstr>
      <vt:lpstr>Evento principal</vt:lpstr>
      <vt:lpstr>PROCEDIMIENTOS ALMACENADOS</vt:lpstr>
      <vt:lpstr>PROCEDIMIENTOS ALMACENADOS</vt:lpstr>
      <vt:lpstr>Los procedimientos almacenados ofrecen ventajas importantes:</vt:lpstr>
      <vt:lpstr>CAPACIDAD DE LOS PROCEDIMIENTOS ALMACENADOS</vt:lpstr>
      <vt:lpstr>SÍNTAXIS</vt:lpstr>
      <vt:lpstr>CUANDO SE EJECUTA EL PROCEDIMIENTO </vt:lpstr>
      <vt:lpstr>SINTAXIS PARA CREAR UN PROCEDIMIENTO ALMACENADO</vt:lpstr>
      <vt:lpstr>VAMOS A USAR LA BASE DE DATOS ESCUELA</vt:lpstr>
      <vt:lpstr>CREAMOS EL PROCEDIMIENTO DE INSERCIÓN</vt:lpstr>
      <vt:lpstr>PARA EJECUTAR EL PROCEDIMIENTO </vt:lpstr>
      <vt:lpstr>MODIFICACIÓN DE CAMPOS EN LA TABLA CARRERA</vt:lpstr>
      <vt:lpstr>PROCEDIMIENTO PARA CONSULTA INDIVIDUAL POR IDENTIFICACIÓN</vt:lpstr>
      <vt:lpstr>MODIFICACIÓN DE UN PROCEDIMIENTO ALMACENADO.</vt:lpstr>
      <vt:lpstr>PARÁMETROS DE SALIDA</vt:lpstr>
      <vt:lpstr>OBSERVAMOS LA TABLA ALUMNOS</vt:lpstr>
      <vt:lpstr>Procedimiento para consultar la cantidad de alumnos en la escuela</vt:lpstr>
      <vt:lpstr>DECLARACIÓN DE VARIABLES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PROCEDIMIENTOS ALMACENADOS</dc:title>
  <dc:creator>Rosalba Mesa Motato</dc:creator>
  <cp:lastModifiedBy>Rosalba Mesa Motato</cp:lastModifiedBy>
  <cp:revision>15</cp:revision>
  <dcterms:created xsi:type="dcterms:W3CDTF">2020-05-15T02:09:38Z</dcterms:created>
  <dcterms:modified xsi:type="dcterms:W3CDTF">2020-05-15T12:17:43Z</dcterms:modified>
</cp:coreProperties>
</file>