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RECUPERACIÓN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CESDE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69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638"/>
          </a:xfrm>
        </p:spPr>
        <p:txBody>
          <a:bodyPr/>
          <a:lstStyle/>
          <a:p>
            <a:r>
              <a:rPr lang="es-ES" dirty="0" smtClean="0"/>
              <a:t>Para ordenar descendentemente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48" y="1660719"/>
            <a:ext cx="5353050" cy="1800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10" y="4618338"/>
            <a:ext cx="5495925" cy="1905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02910" y="3589425"/>
            <a:ext cx="8596668" cy="922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Para ordenar ascendentemente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885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Count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tx1"/>
                </a:solidFill>
              </a:rPr>
              <a:t>Para contar registros y agrupar con </a:t>
            </a:r>
            <a:r>
              <a:rPr lang="es-ES" b="1" u="sng" dirty="0" smtClean="0">
                <a:solidFill>
                  <a:schemeClr val="tx1"/>
                </a:solidFill>
              </a:rPr>
              <a:t>GROUP BY</a:t>
            </a:r>
            <a:endParaRPr lang="es-ES" b="1" u="sng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218" y="3107519"/>
            <a:ext cx="6438900" cy="19526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2627870" y="3072714"/>
            <a:ext cx="8238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649477" y="2703382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Nombre de campo</a:t>
            </a:r>
            <a:endParaRPr lang="es-ES" sz="900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3834713" y="3072714"/>
            <a:ext cx="8238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380902" y="26402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Contar campo</a:t>
            </a:r>
            <a:endParaRPr lang="es-ES" sz="900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975668" y="3098768"/>
            <a:ext cx="0" cy="32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679356" y="2703382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Alias</a:t>
            </a:r>
            <a:endParaRPr lang="es-ES" sz="900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5873578" y="2997946"/>
            <a:ext cx="16476" cy="42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299187" y="2725956"/>
            <a:ext cx="1181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/>
              <a:t>Nombre de la tabla</a:t>
            </a:r>
            <a:endParaRPr lang="es-ES" sz="900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6594389" y="3048356"/>
            <a:ext cx="16476" cy="42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6903308" y="3035329"/>
            <a:ext cx="16476" cy="42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480015" y="268640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Agrupamiento</a:t>
            </a:r>
            <a:endParaRPr lang="es-E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111928"/>
            <a:ext cx="7115175" cy="1335729"/>
          </a:xfrm>
          <a:prstGeom prst="rect">
            <a:avLst/>
          </a:prstGeom>
        </p:spPr>
      </p:pic>
      <p:sp>
        <p:nvSpPr>
          <p:cNvPr id="22" name="Cerrar llave 21"/>
          <p:cNvSpPr/>
          <p:nvPr/>
        </p:nvSpPr>
        <p:spPr>
          <a:xfrm>
            <a:off x="7875373" y="5068895"/>
            <a:ext cx="319745" cy="1389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195118" y="5296594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ordenar los campos deben de</a:t>
            </a:r>
          </a:p>
          <a:p>
            <a:r>
              <a:rPr lang="es-ES" dirty="0" smtClean="0"/>
              <a:t> estar incluidos en el agrupamiento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44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Having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tx1"/>
                </a:solidFill>
              </a:rPr>
              <a:t>Permite hacer el filtro en datos que ya están agrupados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156" y="3129756"/>
            <a:ext cx="6943725" cy="19431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7900086" y="2800865"/>
            <a:ext cx="57665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809470" y="2529016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nombrar el campo </a:t>
            </a:r>
            <a:r>
              <a:rPr lang="es-ES" dirty="0" err="1" smtClean="0"/>
              <a:t>nom_socio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26" y="4638417"/>
            <a:ext cx="8477250" cy="20955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56900" y="426908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puede ordenar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81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91049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tx1"/>
                </a:solidFill>
              </a:rPr>
              <a:t>Sirve para visualizar datos desde otras tablas y observamos como están relacionadas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1 Visualizamos el diagrama.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584"/>
            <a:ext cx="10972800" cy="42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Visualizamos que tienen las tablas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56" y="2028783"/>
            <a:ext cx="56548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6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 simples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100" y="1715744"/>
            <a:ext cx="6197954" cy="45697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8" y="2574966"/>
            <a:ext cx="4171950" cy="19716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25778" y="1845276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Consultas código socio 1 y 2 con los campos</a:t>
            </a:r>
          </a:p>
          <a:p>
            <a:r>
              <a:rPr lang="es-ES" dirty="0" err="1" smtClean="0"/>
              <a:t>Nombre_socio</a:t>
            </a:r>
            <a:r>
              <a:rPr lang="es-ES" dirty="0" smtClean="0"/>
              <a:t> y </a:t>
            </a:r>
            <a:r>
              <a:rPr lang="es-ES" dirty="0" err="1" smtClean="0"/>
              <a:t>tel_socio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5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Instrucción </a:t>
            </a:r>
            <a:r>
              <a:rPr lang="es-ES" dirty="0" err="1" smtClean="0"/>
              <a:t>Between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72535"/>
            <a:ext cx="7820025" cy="3000375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8501449" y="1458097"/>
            <a:ext cx="502508" cy="3006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61622" y="277683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Así sería sin el </a:t>
            </a:r>
            <a:r>
              <a:rPr lang="es-ES" dirty="0" err="1" smtClean="0"/>
              <a:t>Between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4238625"/>
            <a:ext cx="4562475" cy="2619375"/>
          </a:xfrm>
          <a:prstGeom prst="rect">
            <a:avLst/>
          </a:prstGeom>
        </p:spPr>
      </p:pic>
      <p:sp>
        <p:nvSpPr>
          <p:cNvPr id="9" name="Cerrar llave 8"/>
          <p:cNvSpPr/>
          <p:nvPr/>
        </p:nvSpPr>
        <p:spPr>
          <a:xfrm>
            <a:off x="5556422" y="4370173"/>
            <a:ext cx="502508" cy="3006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23687" y="5688912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Así con el operador  </a:t>
            </a:r>
            <a:r>
              <a:rPr lang="es-ES" dirty="0" err="1" smtClean="0"/>
              <a:t>Between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39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 In para resumir instrucción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989" y="2207633"/>
            <a:ext cx="58769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establecer restricción </a:t>
            </a:r>
            <a:r>
              <a:rPr lang="es-ES" dirty="0" err="1" smtClean="0"/>
              <a:t>not</a:t>
            </a:r>
            <a:r>
              <a:rPr lang="es-ES" dirty="0" smtClean="0"/>
              <a:t> 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011" y="1787632"/>
            <a:ext cx="64484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Top operador que nos ayuda a seleccionar un numero de registros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25" y="2242515"/>
            <a:ext cx="58197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TEMÁTICAS A TRATAR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Recuperación de datos</a:t>
            </a:r>
          </a:p>
          <a:p>
            <a:r>
              <a:rPr lang="es-ES" dirty="0"/>
              <a:t>Recuperación de datos cláusula WHERE</a:t>
            </a:r>
          </a:p>
          <a:p>
            <a:r>
              <a:rPr lang="es-ES" dirty="0"/>
              <a:t>Recuperación de datos: Manejo de Fecha y </a:t>
            </a:r>
            <a:r>
              <a:rPr lang="es-ES" dirty="0" err="1"/>
              <a:t>Null</a:t>
            </a:r>
            <a:endParaRPr lang="es-ES" dirty="0"/>
          </a:p>
          <a:p>
            <a:r>
              <a:rPr lang="es-ES" dirty="0"/>
              <a:t>Recuperación de datos cláusula LIKE, BETWEEN, IN, NOT IN</a:t>
            </a:r>
          </a:p>
          <a:p>
            <a:endParaRPr lang="es-ES" dirty="0"/>
          </a:p>
          <a:p>
            <a:r>
              <a:rPr lang="es-ES" dirty="0"/>
              <a:t>Recuperación de datos - columnas calculadas  (TOP, DISTINCT, SUM, AVG, COUNT, MIN y MAX)</a:t>
            </a:r>
          </a:p>
          <a:p>
            <a:r>
              <a:rPr lang="es-ES" dirty="0"/>
              <a:t>Recuperación de datos Funciones de agregado y cláusulas GROUP BY y HAVING	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1625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Distinct</a:t>
            </a:r>
            <a:r>
              <a:rPr lang="es-ES" dirty="0" smtClean="0"/>
              <a:t>: Elimina repeticiones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71" y="1930400"/>
            <a:ext cx="376775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AVG: Para sacar promedios, es un campo de agrupamiento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994" y="2563019"/>
            <a:ext cx="4210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Min y </a:t>
            </a:r>
            <a:r>
              <a:rPr lang="es-ES" dirty="0" err="1" smtClean="0"/>
              <a:t>max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9373"/>
            <a:ext cx="3190875" cy="1933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15" y="1709373"/>
            <a:ext cx="30765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finalizar la clase el estudiante  estará en capacidad de:</a:t>
            </a:r>
          </a:p>
          <a:p>
            <a:r>
              <a:rPr lang="es-ES" dirty="0"/>
              <a:t>-- Identificar las columnas o campos calculados  </a:t>
            </a:r>
          </a:p>
          <a:p>
            <a:r>
              <a:rPr lang="es-ES" dirty="0"/>
              <a:t>Identificar los patrones básicos de la cláusula LIKE</a:t>
            </a:r>
          </a:p>
          <a:p>
            <a:r>
              <a:rPr lang="es-ES" dirty="0"/>
              <a:t>- Identificar el manejo de Fechas y </a:t>
            </a:r>
            <a:r>
              <a:rPr lang="es-ES" dirty="0" err="1"/>
              <a:t>null</a:t>
            </a:r>
            <a:endParaRPr lang="es-ES" dirty="0"/>
          </a:p>
          <a:p>
            <a:r>
              <a:rPr lang="es-ES" dirty="0"/>
              <a:t>- Identificar el manejo de la cláusula GROUP BY y HAVING	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1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Recuperación de datos cláusula WHERE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CONSULTAS SIMPLES: </a:t>
            </a:r>
            <a:r>
              <a:rPr lang="es-ES" dirty="0" smtClean="0"/>
              <a:t>El </a:t>
            </a:r>
            <a:r>
              <a:rPr lang="es-ES" dirty="0"/>
              <a:t>resultado de una </a:t>
            </a:r>
            <a:r>
              <a:rPr lang="es-ES" b="1" dirty="0"/>
              <a:t>consulta</a:t>
            </a:r>
            <a:r>
              <a:rPr lang="es-ES" dirty="0"/>
              <a:t> SELECT nos devuelve una tabla lógica. Es decir, los resultados son una relación de datos, que tiene filas/registros, con una serie de campos/columnas. Igual que cualquier tabla de la base de datos</a:t>
            </a:r>
            <a:r>
              <a:rPr lang="es-ES" dirty="0" smtClean="0"/>
              <a:t>.  </a:t>
            </a:r>
            <a:r>
              <a:rPr lang="es-ES" b="1" u="sng" dirty="0" smtClean="0"/>
              <a:t>ES DECIR LE DICE A SQL QUE INCLUYA  FILAS DE DATOS  EN LOS RESULTADOS DE LA COLUMNA.</a:t>
            </a:r>
          </a:p>
          <a:p>
            <a:endParaRPr lang="es-ES" b="1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b="1" u="sng" dirty="0" smtClean="0">
                <a:solidFill>
                  <a:schemeClr val="accent2">
                    <a:lumMod val="75000"/>
                  </a:schemeClr>
                </a:solidFill>
              </a:rPr>
              <a:t>La sintaxis es la siguiente: 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s-ES" dirty="0" smtClean="0">
                <a:solidFill>
                  <a:schemeClr val="tx1"/>
                </a:solidFill>
              </a:rPr>
              <a:t>Columnas o campos de la tabla.</a:t>
            </a:r>
          </a:p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s-ES" dirty="0" smtClean="0">
                <a:solidFill>
                  <a:schemeClr val="tx1"/>
                </a:solidFill>
              </a:rPr>
              <a:t>Fuente de datos o tabla.</a:t>
            </a:r>
          </a:p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s-ES" dirty="0" smtClean="0">
                <a:solidFill>
                  <a:schemeClr val="tx1"/>
                </a:solidFill>
              </a:rPr>
              <a:t>Condición de filtrado de filas.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 GENERAL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643" y="2140315"/>
            <a:ext cx="4010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Listar los datos Listar los datos de socios de una tienda de prestamos de películas donde su código sea 1</a:t>
            </a:r>
          </a:p>
          <a:p>
            <a:r>
              <a:rPr lang="es-ES" dirty="0" smtClean="0"/>
              <a:t>SINTAXIS</a:t>
            </a:r>
          </a:p>
          <a:p>
            <a:r>
              <a:rPr lang="en-US" dirty="0"/>
              <a:t>Select * from socio where </a:t>
            </a:r>
            <a:r>
              <a:rPr lang="en-US" dirty="0" err="1"/>
              <a:t>cod_socio</a:t>
            </a:r>
            <a:r>
              <a:rPr lang="en-US" dirty="0"/>
              <a:t>= </a:t>
            </a:r>
            <a:r>
              <a:rPr lang="en-US" dirty="0" smtClean="0"/>
              <a:t>'1‘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32" y="4100975"/>
            <a:ext cx="3419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6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Consulta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¿Cuál es el nombre y el teléfono del socio #2?.  Teniendo en cuenta esta tabla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s-ES" dirty="0" smtClean="0"/>
              <a:t>  </a:t>
            </a:r>
            <a:r>
              <a:rPr lang="es-ES" dirty="0" err="1" smtClean="0"/>
              <a:t>nom_socio</a:t>
            </a:r>
            <a:r>
              <a:rPr lang="es-ES" dirty="0" smtClean="0"/>
              <a:t>, </a:t>
            </a:r>
            <a:r>
              <a:rPr lang="es-ES" dirty="0" err="1" smtClean="0"/>
              <a:t>telsocio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u="sng" dirty="0" smtClean="0">
                <a:solidFill>
                  <a:schemeClr val="tx1"/>
                </a:solidFill>
              </a:rPr>
              <a:t>socio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Where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cod_socio</a:t>
            </a:r>
            <a:r>
              <a:rPr lang="es-ES" dirty="0" smtClean="0">
                <a:solidFill>
                  <a:schemeClr val="tx1"/>
                </a:solidFill>
              </a:rPr>
              <a:t>=2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43" y="2545750"/>
            <a:ext cx="3857625" cy="1733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074" y="4864186"/>
            <a:ext cx="2333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0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Realizar una consulta que comience con una letra específica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Select </a:t>
            </a:r>
            <a:r>
              <a:rPr lang="en-US" dirty="0"/>
              <a:t>* from socio where </a:t>
            </a:r>
            <a:r>
              <a:rPr lang="en-US" dirty="0" err="1"/>
              <a:t>nom_socio</a:t>
            </a:r>
            <a:r>
              <a:rPr lang="en-US" dirty="0"/>
              <a:t> like 'R</a:t>
            </a:r>
            <a:r>
              <a:rPr lang="en-US" dirty="0" smtClean="0"/>
              <a:t>%‘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93" y="2692486"/>
            <a:ext cx="4000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0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 consulta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2" y="1453871"/>
            <a:ext cx="4572000" cy="1752600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>
            <a:off x="1252151" y="2949146"/>
            <a:ext cx="683741" cy="79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73211" y="3855885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Las </a:t>
            </a:r>
            <a:r>
              <a:rPr lang="es-ES" dirty="0" err="1" smtClean="0"/>
              <a:t>tuplas</a:t>
            </a:r>
            <a:r>
              <a:rPr lang="es-ES" dirty="0" smtClean="0"/>
              <a:t> deben de escribirse con exactitud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2859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366</Words>
  <Application>Microsoft Office PowerPoint</Application>
  <PresentationFormat>Panorámica</PresentationFormat>
  <Paragraphs>78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Faceta</vt:lpstr>
      <vt:lpstr>RECUPERACIÓN DE DATOS</vt:lpstr>
      <vt:lpstr>TEMÁTICAS A TRATAR</vt:lpstr>
      <vt:lpstr>OBJETIVO</vt:lpstr>
      <vt:lpstr>Recuperación de datos cláusula WHERE </vt:lpstr>
      <vt:lpstr>CONSULTA GENERAL</vt:lpstr>
      <vt:lpstr>Ejemplo: </vt:lpstr>
      <vt:lpstr>2. Consulta</vt:lpstr>
      <vt:lpstr>Realizar una consulta que comience con una letra específica </vt:lpstr>
      <vt:lpstr>Otra consulta</vt:lpstr>
      <vt:lpstr>Para ordenar descendentemente</vt:lpstr>
      <vt:lpstr>Count: Para contar registros y agrupar con GROUP BY</vt:lpstr>
      <vt:lpstr>Having: Permite hacer el filtro en datos que ya están agrupados</vt:lpstr>
      <vt:lpstr>Subconsultas: Sirve para visualizar datos desde otras tablas y observamos como están relacionadas</vt:lpstr>
      <vt:lpstr>Visualizamos que tienen las tablas</vt:lpstr>
      <vt:lpstr>Consultas simples</vt:lpstr>
      <vt:lpstr>Instrucción Between</vt:lpstr>
      <vt:lpstr>Operador In para resumir instrucción</vt:lpstr>
      <vt:lpstr>Para establecer restricción not In</vt:lpstr>
      <vt:lpstr>Top operador que nos ayuda a seleccionar un numero de registros </vt:lpstr>
      <vt:lpstr>Distinct: Elimina repeticiones</vt:lpstr>
      <vt:lpstr>AVG: Para sacar promedios, es un campo de agrupamiento</vt:lpstr>
      <vt:lpstr>Min y max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RECUPERACIÓN DE DATOS</dc:title>
  <dc:creator>Rosalba Mesa Motato</dc:creator>
  <cp:lastModifiedBy>Rosalba Mesa Motato</cp:lastModifiedBy>
  <cp:revision>28</cp:revision>
  <dcterms:created xsi:type="dcterms:W3CDTF">2020-04-22T01:48:03Z</dcterms:created>
  <dcterms:modified xsi:type="dcterms:W3CDTF">2020-04-22T16:12:16Z</dcterms:modified>
</cp:coreProperties>
</file>