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27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Retomando conceptos de SQL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Cesde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0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Escribimos la Base de datos  y luego aceptar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550" y="1923692"/>
            <a:ext cx="5682876" cy="40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comprobar la creación de nuestra Base de datos 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18" y="2259162"/>
            <a:ext cx="3942871" cy="359886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41275" y="3398808"/>
            <a:ext cx="923027" cy="1897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2682815" y="6236898"/>
            <a:ext cx="65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no se muestra la base de datos actualizamos o refrescamos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9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código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340" y="2739111"/>
            <a:ext cx="3143250" cy="16383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966158" y="2234242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Nos vamos a nueva consulta o new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960189" y="3372928"/>
            <a:ext cx="541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Escribimos créate </a:t>
            </a:r>
            <a:r>
              <a:rPr lang="es-ES" dirty="0" err="1" smtClean="0"/>
              <a:t>database</a:t>
            </a:r>
            <a:r>
              <a:rPr lang="es-ES" dirty="0" smtClean="0"/>
              <a:t>, </a:t>
            </a:r>
            <a:r>
              <a:rPr lang="es-ES" dirty="0" err="1" smtClean="0"/>
              <a:t>seleccionmos</a:t>
            </a:r>
            <a:r>
              <a:rPr lang="es-ES" dirty="0" smtClean="0"/>
              <a:t> y luego </a:t>
            </a:r>
          </a:p>
          <a:p>
            <a:r>
              <a:rPr lang="es-ES" dirty="0" smtClean="0"/>
              <a:t>Ejecutar o presionamos la tecla F5.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90" y="4610818"/>
            <a:ext cx="2800350" cy="9144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090561" y="4744852"/>
            <a:ext cx="163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Para verificar</a:t>
            </a:r>
          </a:p>
          <a:p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856" y="5166746"/>
            <a:ext cx="4886325" cy="14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1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crear las tablas en forma gráfica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67" y="2069381"/>
            <a:ext cx="2194075" cy="35988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2209800"/>
            <a:ext cx="6305550" cy="24384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348975" y="3447871"/>
            <a:ext cx="741871" cy="3709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358996" y="40285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 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013940" y="3868812"/>
            <a:ext cx="121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Si se permite valores vacíos</a:t>
            </a:r>
            <a:endParaRPr lang="es-ES" sz="12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653" y="4885516"/>
            <a:ext cx="3810000" cy="140017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5624422" y="5263551"/>
            <a:ext cx="943155" cy="1259456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/>
          <p:cNvSpPr txBox="1"/>
          <p:nvPr/>
        </p:nvSpPr>
        <p:spPr>
          <a:xfrm>
            <a:off x="6567577" y="5495026"/>
            <a:ext cx="425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quiero que ningún campo este vacío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2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guardar las tablas en forma gráfica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08" y="2103888"/>
            <a:ext cx="6397978" cy="25284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8" y="2103887"/>
            <a:ext cx="6736062" cy="259915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5374257" y="4528868"/>
            <a:ext cx="146649" cy="629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161" y="5158596"/>
            <a:ext cx="3667125" cy="128587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607169" y="477598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Asignamos el nombre de la tabla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519" y="2876459"/>
            <a:ext cx="2209800" cy="1381125"/>
          </a:xfrm>
          <a:prstGeom prst="rect">
            <a:avLst/>
          </a:prstGeom>
        </p:spPr>
      </p:pic>
      <p:sp>
        <p:nvSpPr>
          <p:cNvPr id="14" name="Elipse 13"/>
          <p:cNvSpPr/>
          <p:nvPr/>
        </p:nvSpPr>
        <p:spPr>
          <a:xfrm>
            <a:off x="8229600" y="3955919"/>
            <a:ext cx="1042287" cy="79478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9411419" y="4528868"/>
            <a:ext cx="2571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Verificamos el nombre </a:t>
            </a:r>
          </a:p>
          <a:p>
            <a:r>
              <a:rPr lang="es-ES" dirty="0" smtClean="0"/>
              <a:t>De la 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092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crear en código tabla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Ponemos en uso la base de datos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74" y="2740055"/>
            <a:ext cx="2714625" cy="981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4" y="4021527"/>
            <a:ext cx="3657600" cy="9715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95555" y="372113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Creamos la tabla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4" y="5497812"/>
            <a:ext cx="2124075" cy="10382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19589" y="5060361"/>
            <a:ext cx="3584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Verificamos creación de  la 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454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Para verificar que se creo la tabla por medio de código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62" y="2110193"/>
            <a:ext cx="1809750" cy="9810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70936" y="3407434"/>
            <a:ext cx="646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verificamos </a:t>
            </a:r>
            <a:r>
              <a:rPr lang="es-ES" dirty="0" err="1" smtClean="0"/>
              <a:t>vacìa</a:t>
            </a:r>
            <a:r>
              <a:rPr lang="es-ES" dirty="0" smtClean="0"/>
              <a:t> porque aún no se ha ingresado registros</a:t>
            </a: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3" y="3826850"/>
            <a:ext cx="2705100" cy="18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en SQL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84" y="2168509"/>
            <a:ext cx="6115050" cy="933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3" y="3101959"/>
            <a:ext cx="6115050" cy="809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83" y="3911584"/>
            <a:ext cx="11182350" cy="23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 SQL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85" y="2200855"/>
            <a:ext cx="9613900" cy="23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0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la clave primaría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1" y="2192053"/>
            <a:ext cx="3381375" cy="800100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1095555" y="2788110"/>
            <a:ext cx="8626" cy="5619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69794" y="338416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Alias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1748287" y="2788110"/>
            <a:ext cx="8626" cy="56193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00164" y="3384167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Asignación clave primaría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914974" y="2788110"/>
            <a:ext cx="141481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454670" y="259210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Clave primaría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SQL?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Es un </a:t>
            </a:r>
            <a:r>
              <a:rPr lang="es-ES" b="1" dirty="0" smtClean="0"/>
              <a:t>LENGUAJE ESTRUCTURADO DE CONSULTAS</a:t>
            </a:r>
            <a:r>
              <a:rPr lang="es-ES" dirty="0" smtClean="0"/>
              <a:t>, por sus siglas en Inglés “</a:t>
            </a:r>
            <a:r>
              <a:rPr lang="es-ES" dirty="0" err="1" smtClean="0"/>
              <a:t>Structure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Languaje</a:t>
            </a:r>
            <a:r>
              <a:rPr lang="es-ES" dirty="0" smtClean="0"/>
              <a:t>”. Es un gestor de Base de Datos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¿</a:t>
            </a:r>
            <a:r>
              <a:rPr lang="es-ES" b="1" u="sng" dirty="0" smtClean="0"/>
              <a:t>Para qué nos sirve este gestor de Base de Datos</a:t>
            </a:r>
            <a:r>
              <a:rPr lang="es-ES" dirty="0" smtClean="0"/>
              <a:t>?</a:t>
            </a:r>
          </a:p>
          <a:p>
            <a:r>
              <a:rPr lang="es-ES" dirty="0" smtClean="0"/>
              <a:t>Se utiliza para definir, gestionar y manipular la información contenida en una base de datos relacional.</a:t>
            </a:r>
          </a:p>
          <a:p>
            <a:pPr marL="0" indent="0">
              <a:buNone/>
            </a:pPr>
            <a:r>
              <a:rPr lang="es-ES" b="1" u="sng" dirty="0" smtClean="0"/>
              <a:t>Características de este lenguaje</a:t>
            </a:r>
          </a:p>
          <a:p>
            <a:r>
              <a:rPr lang="es-ES" dirty="0" smtClean="0"/>
              <a:t>Es un lenguaje sencillo y potente que se emplea para la gestión de Base de Datos a distintos niveles de utilización: usuarios, programadores y administradores de la Base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71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clave Foránea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chemeClr val="bg1"/>
                </a:solidFill>
              </a:rPr>
              <a:t>En una tabla fuerte: Primero debe estar establecida la tabla fuerte de donde vamos a extraer la clave foránea.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4" y="3105779"/>
            <a:ext cx="4572000" cy="5429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19509" y="3976777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Luego creamos la tabla donde va a tener la clave foránea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363702"/>
            <a:ext cx="8029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claves foráneas en tablas intermedias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98" y="2160513"/>
            <a:ext cx="5724525" cy="174307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1431985" y="3657600"/>
            <a:ext cx="0" cy="6211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097598" y="433908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Alias</a:t>
            </a:r>
            <a:endParaRPr lang="es-ES" dirty="0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2472906" y="3641920"/>
            <a:ext cx="0" cy="6211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138519" y="433908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Indicador de Clave </a:t>
            </a:r>
            <a:r>
              <a:rPr lang="es-ES" dirty="0" err="1" smtClean="0"/>
              <a:t>foranea</a:t>
            </a:r>
            <a:endParaRPr lang="es-ES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3193360" y="3631991"/>
            <a:ext cx="20129" cy="3361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53228" y="39064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Clave </a:t>
            </a:r>
            <a:r>
              <a:rPr lang="es-ES" dirty="0" err="1" smtClean="0"/>
              <a:t>foranea</a:t>
            </a:r>
            <a:endParaRPr lang="es-E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592125" y="3586905"/>
            <a:ext cx="20129" cy="3361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217145" y="3893690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Tabla fuerte</a:t>
            </a:r>
            <a:endParaRPr lang="es-ES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5487251" y="3523629"/>
            <a:ext cx="11809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691940" y="333896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 principal de la tabla fuerte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93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Insertar registros en una tabla y consultar 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Registros= </a:t>
            </a:r>
            <a:r>
              <a:rPr lang="es-ES" dirty="0" err="1" smtClean="0"/>
              <a:t>tuplas</a:t>
            </a:r>
            <a:r>
              <a:rPr lang="es-ES" dirty="0" smtClean="0"/>
              <a:t>= información.</a:t>
            </a:r>
          </a:p>
          <a:p>
            <a:pPr marL="0" indent="0">
              <a:buNone/>
            </a:pPr>
            <a:r>
              <a:rPr lang="es-ES" b="1" u="sng" dirty="0" smtClean="0"/>
              <a:t>Instrucción para insertar registros en la tabla</a:t>
            </a:r>
          </a:p>
          <a:p>
            <a:pPr marL="0" indent="0">
              <a:buNone/>
            </a:pPr>
            <a:r>
              <a:rPr lang="es-ES" b="1" u="sng" dirty="0" err="1" smtClean="0"/>
              <a:t>Insert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into</a:t>
            </a:r>
            <a:r>
              <a:rPr lang="es-ES" b="1" u="sng" dirty="0" smtClean="0"/>
              <a:t> tabla </a:t>
            </a:r>
            <a:r>
              <a:rPr lang="es-ES" b="1" u="sng" dirty="0" err="1" smtClean="0"/>
              <a:t>values</a:t>
            </a:r>
            <a:r>
              <a:rPr lang="es-ES" b="1" u="sng" dirty="0" smtClean="0"/>
              <a:t>(campo por campo ).  Ejemplo</a:t>
            </a:r>
          </a:p>
          <a:p>
            <a:pPr marL="0" indent="0">
              <a:buNone/>
            </a:pPr>
            <a:endParaRPr lang="es-ES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6" y="3912439"/>
            <a:ext cx="2933700" cy="16383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22166" y="4140679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Consultando contenido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36" y="4618650"/>
            <a:ext cx="2266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7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seleccionar registros únicos </a:t>
            </a:r>
            <a:r>
              <a:rPr lang="es-ES" b="1" u="sng" dirty="0" smtClean="0"/>
              <a:t>DISTINCT</a:t>
            </a:r>
            <a:endParaRPr lang="es-ES" b="1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Definición: </a:t>
            </a:r>
            <a:r>
              <a:rPr lang="es-ES" dirty="0" smtClean="0"/>
              <a:t>Permite traer información única sin datos repetidos.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2" y="2786958"/>
            <a:ext cx="3409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Para ordenar datos básicos </a:t>
            </a:r>
            <a:r>
              <a:rPr lang="es-ES" b="1" u="sng" dirty="0" smtClean="0"/>
              <a:t>ORDER BY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41" y="2204684"/>
            <a:ext cx="3028950" cy="676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8" y="3251477"/>
            <a:ext cx="38385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Identity</a:t>
            </a:r>
            <a:r>
              <a:rPr lang="es-ES" dirty="0" smtClean="0"/>
              <a:t>: Es una propiedad empleada para que un campo de una tabla se autoincremente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43" y="2383490"/>
            <a:ext cx="8991600" cy="11334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94" y="3734366"/>
            <a:ext cx="210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6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Actualizando registros existentes</a:t>
            </a:r>
            <a:br>
              <a:rPr lang="es-ES" dirty="0" smtClean="0"/>
            </a:br>
            <a:r>
              <a:rPr lang="es-ES" dirty="0" smtClean="0"/>
              <a:t> Instrucción UPDATE: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Sintaxis básica: </a:t>
            </a:r>
            <a:r>
              <a:rPr lang="es-ES" b="1" dirty="0" smtClean="0"/>
              <a:t>UPDATE</a:t>
            </a:r>
            <a:r>
              <a:rPr lang="es-ES" dirty="0" smtClean="0"/>
              <a:t> </a:t>
            </a:r>
            <a:r>
              <a:rPr lang="es-ES" u="sng" dirty="0" smtClean="0"/>
              <a:t>Nombre de la tabla  </a:t>
            </a:r>
            <a:r>
              <a:rPr lang="es-ES" dirty="0" smtClean="0"/>
              <a:t> set campo=valor, campo=valor </a:t>
            </a:r>
            <a:r>
              <a:rPr lang="es-ES" b="1" dirty="0" smtClean="0"/>
              <a:t>WHERE</a:t>
            </a:r>
            <a:r>
              <a:rPr lang="es-ES" dirty="0" smtClean="0"/>
              <a:t> condición;</a:t>
            </a:r>
          </a:p>
          <a:p>
            <a:pPr marL="0" indent="0">
              <a:buNone/>
            </a:pPr>
            <a:r>
              <a:rPr lang="es-ES" b="1" dirty="0" smtClean="0"/>
              <a:t>Nota</a:t>
            </a:r>
            <a:r>
              <a:rPr lang="es-ES" u="sng" dirty="0" smtClean="0"/>
              <a:t>: </a:t>
            </a:r>
            <a:r>
              <a:rPr lang="es-ES" dirty="0" smtClean="0"/>
              <a:t>Si no se utiliza </a:t>
            </a:r>
            <a:r>
              <a:rPr lang="es-ES" b="1" u="sng" dirty="0" err="1" smtClean="0"/>
              <a:t>where</a:t>
            </a:r>
            <a:r>
              <a:rPr lang="es-ES" dirty="0" smtClean="0"/>
              <a:t> altera toda la información de la tabla.</a:t>
            </a:r>
            <a:endParaRPr lang="es-ES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0" y="3568896"/>
            <a:ext cx="9496425" cy="18192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364259" y="3921211"/>
            <a:ext cx="988541" cy="215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41" y="4623964"/>
            <a:ext cx="2343150" cy="1990725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8830963" y="5692346"/>
            <a:ext cx="1606378" cy="2438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>
            <a:stCxn id="7" idx="7"/>
          </p:cNvCxnSpPr>
          <p:nvPr/>
        </p:nvCxnSpPr>
        <p:spPr>
          <a:xfrm flipV="1">
            <a:off x="10202092" y="4333103"/>
            <a:ext cx="424719" cy="139495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0041924" y="392121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modifica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532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Eliminando registros (Se utiliza la instrucción </a:t>
            </a:r>
            <a:r>
              <a:rPr lang="es-ES" dirty="0" err="1" smtClean="0"/>
              <a:t>delete</a:t>
            </a:r>
            <a:r>
              <a:rPr lang="es-ES" dirty="0" smtClean="0"/>
              <a:t>)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383503"/>
            <a:ext cx="3133725" cy="5985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196281"/>
            <a:ext cx="3000375" cy="1981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21211" y="2383503"/>
            <a:ext cx="798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Nota: </a:t>
            </a:r>
            <a:r>
              <a:rPr lang="es-ES" dirty="0" smtClean="0"/>
              <a:t>Si no coloca la instrucción </a:t>
            </a:r>
            <a:r>
              <a:rPr lang="es-ES" dirty="0" err="1" smtClean="0"/>
              <a:t>where</a:t>
            </a:r>
            <a:r>
              <a:rPr lang="es-ES" dirty="0" smtClean="0"/>
              <a:t> borra todos los registros de la tabla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986641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Alterando y eliminando tablas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Objetivo:</a:t>
            </a:r>
          </a:p>
          <a:p>
            <a:r>
              <a:rPr lang="es-ES" dirty="0" smtClean="0"/>
              <a:t>Agregar una columna a la tabla</a:t>
            </a:r>
          </a:p>
          <a:p>
            <a:r>
              <a:rPr lang="es-ES" dirty="0" smtClean="0"/>
              <a:t>Renombrar una columna de nuestra tabla.</a:t>
            </a:r>
          </a:p>
          <a:p>
            <a:r>
              <a:rPr lang="es-ES" dirty="0" smtClean="0"/>
              <a:t>Eliminar una columna de nuestra tabla</a:t>
            </a:r>
          </a:p>
          <a:p>
            <a:r>
              <a:rPr lang="es-ES" dirty="0" smtClean="0"/>
              <a:t>Renombrar  la tabla</a:t>
            </a:r>
          </a:p>
          <a:p>
            <a:r>
              <a:rPr lang="es-ES" dirty="0" smtClean="0"/>
              <a:t>Eliminar la 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235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agregar una columna a nuestra tabla?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smtClean="0"/>
              <a:t>ALTER TABLE</a:t>
            </a:r>
          </a:p>
          <a:p>
            <a:pPr marL="0" indent="0">
              <a:buNone/>
            </a:pPr>
            <a:r>
              <a:rPr lang="es-ES" b="1" u="sng" dirty="0" smtClean="0"/>
              <a:t>Sintaxis</a:t>
            </a:r>
            <a:r>
              <a:rPr lang="es-ES" b="1" dirty="0" smtClean="0"/>
              <a:t>: </a:t>
            </a:r>
            <a:r>
              <a:rPr lang="es-ES" dirty="0" smtClean="0"/>
              <a:t>Alter </a:t>
            </a:r>
            <a:r>
              <a:rPr lang="es-ES" dirty="0" err="1" smtClean="0"/>
              <a:t>table</a:t>
            </a:r>
            <a:r>
              <a:rPr lang="es-ES" dirty="0" smtClean="0"/>
              <a:t> tabla ADD </a:t>
            </a:r>
            <a:r>
              <a:rPr lang="es-ES" dirty="0" err="1" smtClean="0"/>
              <a:t>Columna_nueva</a:t>
            </a:r>
            <a:r>
              <a:rPr lang="es-ES" dirty="0" smtClean="0"/>
              <a:t> </a:t>
            </a:r>
            <a:r>
              <a:rPr lang="es-ES" dirty="0" err="1" smtClean="0"/>
              <a:t>tipo_de_datos</a:t>
            </a:r>
            <a:r>
              <a:rPr lang="es-ES" dirty="0" smtClean="0"/>
              <a:t>(parámetros)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" y="3708442"/>
            <a:ext cx="3543300" cy="314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8" y="4206850"/>
            <a:ext cx="4076700" cy="1790700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2014151" y="4841981"/>
            <a:ext cx="733168" cy="118624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stCxn id="6" idx="6"/>
          </p:cNvCxnSpPr>
          <p:nvPr/>
        </p:nvCxnSpPr>
        <p:spPr>
          <a:xfrm>
            <a:off x="2747319" y="5435106"/>
            <a:ext cx="333632" cy="153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080951" y="526578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 agregó otro campo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0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 importante </a:t>
            </a:r>
            <a:r>
              <a:rPr lang="es-ES" dirty="0" err="1" smtClean="0"/>
              <a:t>difenciar</a:t>
            </a:r>
            <a:r>
              <a:rPr lang="es-ES" dirty="0" smtClean="0"/>
              <a:t> algunos conceptos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574928"/>
              </p:ext>
            </p:extLst>
          </p:nvPr>
        </p:nvGraphicFramePr>
        <p:xfrm>
          <a:off x="681038" y="2336800"/>
          <a:ext cx="96139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u="sng" dirty="0" smtClean="0"/>
                        <a:t>Base de datos</a:t>
                      </a:r>
                      <a:endParaRPr lang="es-E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Conjunto de tablas relacionadas</a:t>
                      </a:r>
                      <a:r>
                        <a:rPr lang="es-ES" baseline="0" dirty="0" smtClean="0"/>
                        <a:t> entre si con el propósito de brindar información.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sng" dirty="0" smtClean="0"/>
                        <a:t>DBMS</a:t>
                      </a:r>
                      <a:endParaRPr lang="es-E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</a:t>
                      </a:r>
                      <a:r>
                        <a:rPr lang="es-ES" baseline="0" dirty="0" smtClean="0"/>
                        <a:t> el programa que nos sirve como interfaz de usuario para poder emplear el SQL a nivel de usuario o a nivel de administrador 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u="sng" dirty="0" smtClean="0"/>
                        <a:t>SQL</a:t>
                      </a:r>
                      <a:endParaRPr lang="es-E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 el lenguaje con el cual creamos o manipulamos las bases de Datos</a:t>
                      </a:r>
                      <a:r>
                        <a:rPr lang="es-ES" baseline="0" dirty="0" smtClean="0"/>
                        <a:t> (Es un lenguaje gestor de Base de Datos)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66119" y="5469924"/>
            <a:ext cx="10281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Ejemplos de DBMS: SQL server(Es un sistema administrador de Base de Datos) del cual interviene </a:t>
            </a:r>
          </a:p>
          <a:p>
            <a:r>
              <a:rPr lang="es-ES" dirty="0" smtClean="0"/>
              <a:t>en el proceso el 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68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</a:t>
            </a:r>
            <a:r>
              <a:rPr lang="es-ES" b="1" dirty="0" smtClean="0"/>
              <a:t>Cómo renombrar una columna a nuestra tabla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5" y="2135595"/>
            <a:ext cx="8915400" cy="1628775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 flipH="1">
            <a:off x="469557" y="2331308"/>
            <a:ext cx="8238" cy="23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>
            <a:off x="1066800" y="2331308"/>
            <a:ext cx="8238" cy="23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1769463" y="2331307"/>
            <a:ext cx="46981" cy="4346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2443219" y="2331306"/>
            <a:ext cx="8238" cy="23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3032224" y="2347779"/>
            <a:ext cx="8238" cy="23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845412" y="2347779"/>
            <a:ext cx="8238" cy="2388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65315" y="2642807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instrucción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69912" y="2519694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procedimiento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475338" y="2708080"/>
            <a:ext cx="671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Nombre 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De la 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tabla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987483" y="255172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Campo </a:t>
            </a:r>
          </a:p>
          <a:p>
            <a:r>
              <a:rPr lang="es-ES" sz="1000" dirty="0" smtClean="0">
                <a:solidFill>
                  <a:schemeClr val="bg1"/>
                </a:solidFill>
              </a:rPr>
              <a:t>a reemplazar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807043" y="2534163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Nuevo campo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740483" y="2544606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Se asigna columna</a:t>
            </a:r>
            <a:endParaRPr lang="es-ES" sz="1000" dirty="0">
              <a:solidFill>
                <a:schemeClr val="bg1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3" y="3911112"/>
            <a:ext cx="3857625" cy="2600325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>
            <a:off x="2529016" y="4065799"/>
            <a:ext cx="40135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032224" y="407773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Consulta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50471" y="399091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Consulta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173656" y="5157284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</a:rPr>
              <a:t>Aparece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068742" y="5253998"/>
            <a:ext cx="1186173" cy="6912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614616" y="5041557"/>
            <a:ext cx="532701" cy="2470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44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eliminamos una columna de nuestra tabla?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 smtClean="0"/>
              <a:t>Alter </a:t>
            </a:r>
            <a:r>
              <a:rPr lang="es-ES" b="1" u="sng" dirty="0" err="1" smtClean="0"/>
              <a:t>tabl</a:t>
            </a:r>
            <a:r>
              <a:rPr lang="es-ES" b="1" dirty="0" err="1" smtClean="0"/>
              <a:t>e</a:t>
            </a:r>
            <a:r>
              <a:rPr lang="es-ES" b="1" dirty="0" smtClean="0"/>
              <a:t> </a:t>
            </a:r>
            <a:r>
              <a:rPr lang="es-ES" dirty="0" err="1" smtClean="0"/>
              <a:t>nombre_tabla</a:t>
            </a:r>
            <a:r>
              <a:rPr lang="es-ES" dirty="0" smtClean="0"/>
              <a:t> </a:t>
            </a:r>
            <a:r>
              <a:rPr lang="es-ES" b="1" u="sng" dirty="0" err="1" smtClean="0"/>
              <a:t>Drop</a:t>
            </a:r>
            <a:r>
              <a:rPr lang="es-ES" b="1" u="sng" dirty="0" smtClean="0"/>
              <a:t> </a:t>
            </a:r>
            <a:r>
              <a:rPr lang="es-ES" b="1" u="sng" dirty="0" err="1" smtClean="0"/>
              <a:t>column</a:t>
            </a:r>
            <a:r>
              <a:rPr lang="es-ES" b="1" u="sng" dirty="0" smtClean="0"/>
              <a:t> </a:t>
            </a:r>
            <a:r>
              <a:rPr lang="es-ES" b="1" dirty="0" smtClean="0"/>
              <a:t>nombre de la columna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5" y="2812556"/>
            <a:ext cx="3543300" cy="1323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0" y="4388451"/>
            <a:ext cx="3295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83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Renombrando una tabla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81" y="1975343"/>
            <a:ext cx="8801100" cy="20364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13081" y="407773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Consulto su nombre original y no aparece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8" y="4512965"/>
            <a:ext cx="3505200" cy="191828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713838" y="416354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Consulto su nuevo nombre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32" y="4447062"/>
            <a:ext cx="3676650" cy="22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4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eliminamos una tabla completa?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8" y="2061198"/>
            <a:ext cx="6562725" cy="1752921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>
            <a:off x="6598508" y="2051222"/>
            <a:ext cx="420130" cy="1762897"/>
          </a:xfrm>
          <a:prstGeom prst="rightBrace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018638" y="2609504"/>
            <a:ext cx="381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 permite su eliminación si existe</a:t>
            </a:r>
          </a:p>
          <a:p>
            <a:r>
              <a:rPr lang="es-ES" dirty="0" smtClean="0"/>
              <a:t> una clave foránea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6" y="3824095"/>
            <a:ext cx="3114675" cy="2124075"/>
          </a:xfrm>
          <a:prstGeom prst="rect">
            <a:avLst/>
          </a:prstGeom>
        </p:spPr>
      </p:pic>
      <p:sp>
        <p:nvSpPr>
          <p:cNvPr id="8" name="Cerrar llave 7"/>
          <p:cNvSpPr/>
          <p:nvPr/>
        </p:nvSpPr>
        <p:spPr>
          <a:xfrm>
            <a:off x="3237470" y="3814119"/>
            <a:ext cx="411892" cy="2158313"/>
          </a:xfrm>
          <a:prstGeom prst="rightBrac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904735" y="4701466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Permite eliminar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248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Integración con los lenguajes de programación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548646"/>
              </p:ext>
            </p:extLst>
          </p:nvPr>
        </p:nvGraphicFramePr>
        <p:xfrm>
          <a:off x="681038" y="2336800"/>
          <a:ext cx="96139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/>
                <a:gridCol w="480695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DBMS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Lenguaje(Por</a:t>
                      </a:r>
                      <a:r>
                        <a:rPr lang="es-ES" baseline="0" dirty="0" smtClean="0"/>
                        <a:t> ejemplo: C# , java, entre otros)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Base de Datos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Aplicación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Existen dos tipos de  comandos en 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sz="3200" dirty="0" smtClean="0"/>
              <a:t>DDL</a:t>
            </a:r>
            <a:r>
              <a:rPr lang="es-ES" dirty="0" smtClean="0"/>
              <a:t>: Lenguaje de definición de datos.  El primer comando que debemos conocer es el comando </a:t>
            </a:r>
          </a:p>
          <a:p>
            <a:r>
              <a:rPr lang="es-ES" b="1" u="sng" dirty="0" smtClean="0"/>
              <a:t>CREATE</a:t>
            </a:r>
            <a:r>
              <a:rPr lang="es-ES" dirty="0" smtClean="0"/>
              <a:t>(Se utiliza para crear Bases de Datos, para crear tablas)</a:t>
            </a:r>
          </a:p>
          <a:p>
            <a:pPr marL="0" indent="0">
              <a:buNone/>
            </a:pPr>
            <a:r>
              <a:rPr lang="es-ES" dirty="0" smtClean="0"/>
              <a:t>   </a:t>
            </a:r>
            <a:r>
              <a:rPr lang="es-ES" b="1" u="sng" dirty="0" smtClean="0"/>
              <a:t>DROP</a:t>
            </a:r>
            <a:r>
              <a:rPr lang="es-ES" dirty="0" smtClean="0"/>
              <a:t>(Se utiliza para eliminar Bases de datos, tablas e índices)</a:t>
            </a:r>
          </a:p>
          <a:p>
            <a:pPr marL="0" indent="0">
              <a:buNone/>
            </a:pPr>
            <a:r>
              <a:rPr lang="es-ES" dirty="0" smtClean="0"/>
              <a:t>   </a:t>
            </a:r>
            <a:r>
              <a:rPr lang="es-ES" u="sng" dirty="0" smtClean="0"/>
              <a:t>ALTER</a:t>
            </a:r>
            <a:r>
              <a:rPr lang="es-ES" dirty="0" smtClean="0"/>
              <a:t>(Se utiliza para modificar las tablas, agregar campos o modificar alguna configuración)</a:t>
            </a:r>
          </a:p>
          <a:p>
            <a:pPr marL="0" indent="0">
              <a:buNone/>
            </a:pPr>
            <a:r>
              <a:rPr lang="es-ES" sz="3200" dirty="0" smtClean="0"/>
              <a:t>DML</a:t>
            </a:r>
            <a:r>
              <a:rPr lang="es-ES" dirty="0" smtClean="0"/>
              <a:t>: Lenguaje de manipulación de datos.</a:t>
            </a:r>
          </a:p>
          <a:p>
            <a:r>
              <a:rPr lang="es-ES" b="1" u="sng" dirty="0" smtClean="0"/>
              <a:t>SELECT(</a:t>
            </a:r>
            <a:r>
              <a:rPr lang="es-ES" dirty="0" smtClean="0"/>
              <a:t>Se utiliza para seleccionar registros o consultar registros de una Base de Datos Verifica lo que esta almacenado en sus tablas o Base de Datos.</a:t>
            </a:r>
          </a:p>
          <a:p>
            <a:r>
              <a:rPr lang="es-ES" b="1" u="sng" dirty="0" smtClean="0"/>
              <a:t>INSERT(</a:t>
            </a:r>
            <a:r>
              <a:rPr lang="es-ES" dirty="0" smtClean="0"/>
              <a:t>Sirve para agregar información con una sola ejecución).</a:t>
            </a:r>
          </a:p>
          <a:p>
            <a:r>
              <a:rPr lang="es-ES" b="1" u="sng" dirty="0" smtClean="0"/>
              <a:t>UPDATE(</a:t>
            </a:r>
            <a:r>
              <a:rPr lang="es-ES" dirty="0" smtClean="0"/>
              <a:t>Se utiliza para modificar los valores de los campos y registros específicos).</a:t>
            </a:r>
          </a:p>
          <a:p>
            <a:r>
              <a:rPr lang="es-ES" b="1" u="sng" dirty="0" smtClean="0"/>
              <a:t>DELETE (</a:t>
            </a:r>
            <a:r>
              <a:rPr lang="es-ES" dirty="0" smtClean="0"/>
              <a:t>Se utiliza para eliminar registros de una tabla perteneciente a una Base de Datos) </a:t>
            </a:r>
            <a:endParaRPr lang="es-ES" b="1" u="sng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117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Vamos a crear una Base de Datos Aeropuerto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8664" y="2213305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En la tercera forma normal obtenemos el diseño de las tablas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38944"/>
              </p:ext>
            </p:extLst>
          </p:nvPr>
        </p:nvGraphicFramePr>
        <p:xfrm>
          <a:off x="680321" y="2988597"/>
          <a:ext cx="207935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41"/>
                <a:gridCol w="702014"/>
              </a:tblGrid>
              <a:tr h="329869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Ide_piloto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81337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Nombrepiloto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(50)</a:t>
                      </a:r>
                      <a:endParaRPr lang="es-ES" dirty="0"/>
                    </a:p>
                  </a:txBody>
                  <a:tcPr/>
                </a:tc>
              </a:tr>
              <a:tr h="569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Horasvuelo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float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29730" y="26192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Piloto</a:t>
            </a:r>
            <a:endParaRPr lang="es-ES" b="1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51730"/>
              </p:ext>
            </p:extLst>
          </p:nvPr>
        </p:nvGraphicFramePr>
        <p:xfrm>
          <a:off x="3369274" y="3008657"/>
          <a:ext cx="20017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81"/>
                <a:gridCol w="82481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Ide_tripulacion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Nombre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(60)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785286" y="2639325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Tripulacion</a:t>
            </a:r>
            <a:endParaRPr lang="es-ES" b="1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99445"/>
              </p:ext>
            </p:extLst>
          </p:nvPr>
        </p:nvGraphicFramePr>
        <p:xfrm>
          <a:off x="5729036" y="2979083"/>
          <a:ext cx="255169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847"/>
                <a:gridCol w="1275847"/>
              </a:tblGrid>
              <a:tr h="27608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Id_vuelo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483140">
                <a:tc>
                  <a:txBody>
                    <a:bodyPr/>
                    <a:lstStyle/>
                    <a:p>
                      <a:r>
                        <a:rPr lang="es-ES" dirty="0" smtClean="0"/>
                        <a:t>Origen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(60)</a:t>
                      </a:r>
                      <a:endParaRPr lang="es-ES" dirty="0"/>
                    </a:p>
                  </a:txBody>
                  <a:tcPr/>
                </a:tc>
              </a:tr>
              <a:tr h="483140">
                <a:tc>
                  <a:txBody>
                    <a:bodyPr/>
                    <a:lstStyle/>
                    <a:p>
                      <a:r>
                        <a:rPr lang="es-ES" dirty="0" smtClean="0"/>
                        <a:t>Destino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(60)</a:t>
                      </a:r>
                      <a:endParaRPr lang="es-ES" dirty="0"/>
                    </a:p>
                  </a:txBody>
                  <a:tcPr/>
                </a:tc>
              </a:tr>
              <a:tr h="4831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Hora_deter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Placa_avion1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Datetime</a:t>
                      </a:r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021859" y="2619265"/>
            <a:ext cx="78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Vuelo</a:t>
            </a:r>
            <a:endParaRPr lang="es-ES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9115167" y="261926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Base</a:t>
            </a:r>
            <a:endParaRPr lang="es-ES" b="1" dirty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93442"/>
              </p:ext>
            </p:extLst>
          </p:nvPr>
        </p:nvGraphicFramePr>
        <p:xfrm>
          <a:off x="8890328" y="3070440"/>
          <a:ext cx="20017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81"/>
                <a:gridCol w="82481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Ide_base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Nombre_base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(60)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6065"/>
              </p:ext>
            </p:extLst>
          </p:nvPr>
        </p:nvGraphicFramePr>
        <p:xfrm>
          <a:off x="570383" y="5383125"/>
          <a:ext cx="20017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81"/>
                <a:gridCol w="82481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Placa_aviòn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490605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Nombre_Avion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Varchar</a:t>
                      </a:r>
                      <a:r>
                        <a:rPr lang="es-ES" dirty="0" smtClean="0"/>
                        <a:t>(60)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780808" y="5039396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Aviòn</a:t>
            </a:r>
            <a:endParaRPr lang="es-ES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063186" y="50674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Piloto_vuelo</a:t>
            </a:r>
            <a:endParaRPr lang="es-ES" b="1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05683"/>
              </p:ext>
            </p:extLst>
          </p:nvPr>
        </p:nvGraphicFramePr>
        <p:xfrm>
          <a:off x="2978286" y="5435130"/>
          <a:ext cx="2280376" cy="121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6"/>
                <a:gridCol w="939600"/>
              </a:tblGrid>
              <a:tr h="570792">
                <a:tc>
                  <a:txBody>
                    <a:bodyPr/>
                    <a:lstStyle/>
                    <a:p>
                      <a:r>
                        <a:rPr lang="es-ES" dirty="0" smtClean="0"/>
                        <a:t>Ide_piloto1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570792">
                <a:tc>
                  <a:txBody>
                    <a:bodyPr/>
                    <a:lstStyle/>
                    <a:p>
                      <a:r>
                        <a:rPr lang="es-ES" dirty="0" smtClean="0"/>
                        <a:t>Ide_vuelo1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5895369" y="575759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tripulacion_vuelo</a:t>
            </a:r>
            <a:endParaRPr lang="es-ES" b="1" dirty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7479"/>
              </p:ext>
            </p:extLst>
          </p:nvPr>
        </p:nvGraphicFramePr>
        <p:xfrm>
          <a:off x="5796492" y="6072995"/>
          <a:ext cx="2280376" cy="85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6"/>
                <a:gridCol w="939600"/>
              </a:tblGrid>
              <a:tr h="404852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Ide_piloto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453997">
                <a:tc>
                  <a:txBody>
                    <a:bodyPr/>
                    <a:lstStyle/>
                    <a:p>
                      <a:r>
                        <a:rPr lang="es-ES" dirty="0" smtClean="0"/>
                        <a:t>Ide_vuelo2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9076196" y="4163362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Avion_Base</a:t>
            </a:r>
            <a:endParaRPr lang="es-ES" b="1" dirty="0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628698"/>
              </p:ext>
            </p:extLst>
          </p:nvPr>
        </p:nvGraphicFramePr>
        <p:xfrm>
          <a:off x="8890327" y="4657736"/>
          <a:ext cx="20017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981"/>
                <a:gridCol w="82481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Ide_base1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Placa_avion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2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Existen dos formas de crear la Base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Forma Gráfica</a:t>
            </a:r>
          </a:p>
          <a:p>
            <a:r>
              <a:rPr lang="es-ES" dirty="0" smtClean="0"/>
              <a:t>A través 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78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Vamos a mostrar  la parte gráfica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99" y="2336800"/>
            <a:ext cx="7217310" cy="417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 damos </a:t>
            </a:r>
            <a:r>
              <a:rPr lang="es-ES" dirty="0" err="1" smtClean="0"/>
              <a:t>click</a:t>
            </a:r>
            <a:r>
              <a:rPr lang="es-ES" dirty="0" smtClean="0"/>
              <a:t> derecho sobre el folder </a:t>
            </a:r>
            <a:r>
              <a:rPr lang="es-ES" dirty="0" err="1" smtClean="0"/>
              <a:t>Database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97" y="2017623"/>
            <a:ext cx="327612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58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407</TotalTime>
  <Words>925</Words>
  <Application>Microsoft Office PowerPoint</Application>
  <PresentationFormat>Panorámica</PresentationFormat>
  <Paragraphs>178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Trebuchet MS</vt:lpstr>
      <vt:lpstr>Berlín</vt:lpstr>
      <vt:lpstr>Retomando conceptos de SQL</vt:lpstr>
      <vt:lpstr>¿Qué es SQL?</vt:lpstr>
      <vt:lpstr>Es importante difenciar algunos conceptos</vt:lpstr>
      <vt:lpstr>Integración con los lenguajes de programación</vt:lpstr>
      <vt:lpstr>Existen dos tipos de  comandos en SQL</vt:lpstr>
      <vt:lpstr>Vamos a crear una Base de Datos Aeropuerto</vt:lpstr>
      <vt:lpstr>Existen dos formas de crear la Base de datos</vt:lpstr>
      <vt:lpstr>Vamos a mostrar  la parte gráfica</vt:lpstr>
      <vt:lpstr>Le damos click derecho sobre el folder Database</vt:lpstr>
      <vt:lpstr>Escribimos la Base de datos  y luego aceptar</vt:lpstr>
      <vt:lpstr>Para comprobar la creación de nuestra Base de datos </vt:lpstr>
      <vt:lpstr>En código</vt:lpstr>
      <vt:lpstr>Para crear las tablas en forma gráfica</vt:lpstr>
      <vt:lpstr>Para guardar las tablas en forma gráfica</vt:lpstr>
      <vt:lpstr>Para crear en código tabla</vt:lpstr>
      <vt:lpstr>Para verificar que se creo la tabla por medio de código </vt:lpstr>
      <vt:lpstr>Tipos de Datos en SQL</vt:lpstr>
      <vt:lpstr>Tipos de datos SQL</vt:lpstr>
      <vt:lpstr>Creando la clave primaría</vt:lpstr>
      <vt:lpstr>Creando clave Foránea</vt:lpstr>
      <vt:lpstr>Creando claves foráneas en tablas intermedias</vt:lpstr>
      <vt:lpstr>Insertar registros en una tabla y consultar contenido</vt:lpstr>
      <vt:lpstr>Para seleccionar registros únicos DISTINCT</vt:lpstr>
      <vt:lpstr>Para ordenar datos básicos ORDER BY</vt:lpstr>
      <vt:lpstr>Identity: Es una propiedad empleada para que un campo de una tabla se autoincremente</vt:lpstr>
      <vt:lpstr>Actualizando registros existentes  Instrucción UPDATE: </vt:lpstr>
      <vt:lpstr>Eliminando registros (Se utiliza la instrucción delete)</vt:lpstr>
      <vt:lpstr>Alterando y eliminando tablas</vt:lpstr>
      <vt:lpstr>¿Cómo agregar una columna a nuestra tabla?</vt:lpstr>
      <vt:lpstr>¿Cómo renombrar una columna a nuestra tabla?</vt:lpstr>
      <vt:lpstr>¿Cómo eliminamos una columna de nuestra tabla?</vt:lpstr>
      <vt:lpstr>Renombrando una tabla</vt:lpstr>
      <vt:lpstr>¿Cómo eliminamos una tabla completa?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Retomando conceptos de SQL</dc:title>
  <dc:creator>Rosalba Mesa Motato</dc:creator>
  <cp:lastModifiedBy>Rosalba Mesa Motato</cp:lastModifiedBy>
  <cp:revision>47</cp:revision>
  <dcterms:created xsi:type="dcterms:W3CDTF">2020-04-15T00:42:38Z</dcterms:created>
  <dcterms:modified xsi:type="dcterms:W3CDTF">2020-04-15T13:23:18Z</dcterms:modified>
</cp:coreProperties>
</file>