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C0D0C0-1B3D-4995-861C-45D214D7E7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9B9EC67-1785-4722-B8BB-22BD492E41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77223EC-9516-4BD2-B076-5A67171E4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0794B-C0CA-480B-BC7E-0B92A79FE1E6}" type="datetimeFigureOut">
              <a:rPr lang="es-CO" smtClean="0"/>
              <a:t>25/03/2020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1373FB6-0443-48D9-8DA0-5400BCC2C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64DAD18-741D-45CE-8959-7242DF46F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1155E-7648-4556-BF95-115672C7D80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65377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783D13-CB5B-4843-80FD-4E5C689DA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34D5F4E-73B8-4972-9E79-AB06CEAD50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DD85F89-930C-4084-8B71-A1D593A53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0794B-C0CA-480B-BC7E-0B92A79FE1E6}" type="datetimeFigureOut">
              <a:rPr lang="es-CO" smtClean="0"/>
              <a:t>25/03/2020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E99A32D-5DC9-4692-BDFC-854C3EFDC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4E26623-941D-4C1E-8918-26C21B911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1155E-7648-4556-BF95-115672C7D80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93215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583FA2C-D2DA-4682-A5A0-600247026A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93077B6-4852-4A45-B720-663AB25F90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F8D9618-E5DA-4AD6-B3B1-C75115847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0794B-C0CA-480B-BC7E-0B92A79FE1E6}" type="datetimeFigureOut">
              <a:rPr lang="es-CO" smtClean="0"/>
              <a:t>25/03/2020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6A44A85-B498-4242-9338-5E5D71EB3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00C57F4-DA8F-4B7C-8288-3C4AC6CBB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1155E-7648-4556-BF95-115672C7D80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4726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282528-6476-4274-A859-292BEFF33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6F3B994-4846-4FC2-9868-C77EA895AD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36B89DC-B0D8-45B0-9275-0AE5FBE50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0794B-C0CA-480B-BC7E-0B92A79FE1E6}" type="datetimeFigureOut">
              <a:rPr lang="es-CO" smtClean="0"/>
              <a:t>25/03/2020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771A726-A886-4164-BB16-E795F1B14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A72B21B-7951-48D8-92CF-E7FE9E895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1155E-7648-4556-BF95-115672C7D80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66023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B90049-F880-41A7-907F-D98C93A8D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131F2D1-116F-4BE4-A5AA-DAA1D86189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22D854E-9898-4FC2-BCC2-A45032531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0794B-C0CA-480B-BC7E-0B92A79FE1E6}" type="datetimeFigureOut">
              <a:rPr lang="es-CO" smtClean="0"/>
              <a:t>25/03/2020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3C939EB-17A9-4AD4-9E66-E628189A6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88C46F7-9B33-4BCB-8903-9C2C5C80A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1155E-7648-4556-BF95-115672C7D80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36945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FD1958-0E6B-4F00-8E99-71FFF7985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D128CB4-0F10-4D19-AD18-4C7B8E92E0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81CD9B0-365C-4129-9587-85B963EDC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14D8090-2306-4C49-BF50-C4F740EEF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0794B-C0CA-480B-BC7E-0B92A79FE1E6}" type="datetimeFigureOut">
              <a:rPr lang="es-CO" smtClean="0"/>
              <a:t>25/03/2020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A84CFF4-1E15-4D40-96C6-810D4B3C5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53812F0-30EA-4259-8EE5-669C8287F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1155E-7648-4556-BF95-115672C7D80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33896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A63E1F-7D68-4BA9-9E61-53F37E132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A9CB75A-557D-44A8-A89A-56C135AA4E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B58B798-62AE-4D94-804E-346E1EA7E2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FE9C338-E7D6-42D6-B4E9-BFDB2D9135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45EBAA5-0660-4393-B717-ACA4D707D2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FF27FFE-A34A-418F-85EF-797EFC99E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0794B-C0CA-480B-BC7E-0B92A79FE1E6}" type="datetimeFigureOut">
              <a:rPr lang="es-CO" smtClean="0"/>
              <a:t>25/03/2020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3D6799E-16EA-4900-99FF-A5A89FE50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521EDED-B562-43E8-9F41-F978E2D06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1155E-7648-4556-BF95-115672C7D80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49971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2E6A00-BAFD-4FAA-A655-8FF5D8FE9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0E181FA-A361-44AD-970E-D07265F1C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0794B-C0CA-480B-BC7E-0B92A79FE1E6}" type="datetimeFigureOut">
              <a:rPr lang="es-CO" smtClean="0"/>
              <a:t>25/03/2020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4808EFC-A47F-4B4A-82CD-7A50ADFD9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5C2A151-8880-4894-8659-2DA3C864C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1155E-7648-4556-BF95-115672C7D80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39349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AB1AE7D-3D10-47B8-8ED6-44E87FBF6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0794B-C0CA-480B-BC7E-0B92A79FE1E6}" type="datetimeFigureOut">
              <a:rPr lang="es-CO" smtClean="0"/>
              <a:t>25/03/2020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5F6A7FE-EC2A-4149-AA54-1F18D2CE3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F0A5CD8-D1B8-49FA-88EF-FD9C5AA10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1155E-7648-4556-BF95-115672C7D80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90382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663A2D-EE61-4DF5-97F3-6BB7B9378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BA2EF80-399F-40BF-B0FE-308E011F5A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3BB965B-6656-4B7B-A3C2-429061061A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099E3C1-8E0B-44D2-A9D8-44D3DE74D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0794B-C0CA-480B-BC7E-0B92A79FE1E6}" type="datetimeFigureOut">
              <a:rPr lang="es-CO" smtClean="0"/>
              <a:t>25/03/2020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8054F4E-50CB-402F-AB88-7F59C8F9B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B4BCB03-0E35-455C-93E9-459A644AA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1155E-7648-4556-BF95-115672C7D80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78634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4B686B-652B-4226-B79B-024E18B7D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8290B88-C155-4996-A90D-B6BC510CDC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8CC5D6D-4E65-494C-9B04-FC9E7C728C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8F1AA34-18B6-45B4-8DC9-43F44BD89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0794B-C0CA-480B-BC7E-0B92A79FE1E6}" type="datetimeFigureOut">
              <a:rPr lang="es-CO" smtClean="0"/>
              <a:t>25/03/2020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D72267A-6FFF-4BE7-9BFB-29C8495C9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E146053-B978-479E-B81E-5652DF5A2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1155E-7648-4556-BF95-115672C7D80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41137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A16094F-1899-412A-8577-34539E63F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ECB08E0-72BD-4EB5-BC0F-5F7C1809A8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3DD255C-0845-4045-B5A6-986011D5CD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30794B-C0CA-480B-BC7E-0B92A79FE1E6}" type="datetimeFigureOut">
              <a:rPr lang="es-CO" smtClean="0"/>
              <a:t>25/03/2020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E0CCE83-678F-463E-8C85-E6CF4D5291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26851DF-9A12-4AF1-96E1-3406A8A1DD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1155E-7648-4556-BF95-115672C7D80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36839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3B97D1F6-434A-4A9C-9641-3C654AFB3C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1152525"/>
            <a:ext cx="8839200" cy="455295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7D323DB9-D73A-4EAC-B00F-B5136DE7043C}"/>
              </a:ext>
            </a:extLst>
          </p:cNvPr>
          <p:cNvSpPr txBox="1"/>
          <p:nvPr/>
        </p:nvSpPr>
        <p:spPr>
          <a:xfrm>
            <a:off x="9423400" y="3568700"/>
            <a:ext cx="231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De manipulación de datos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4107878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1A5E4B-E0AF-42DF-B053-CC5B73B7A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INSTRUCCIÓN IDENTIFY Y NULL Y NOT NULL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F5D326B-0A5E-4EEF-AEAA-835DC84D20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u="sng" dirty="0" err="1"/>
              <a:t>IDENTIFY:</a:t>
            </a:r>
            <a:r>
              <a:rPr lang="es-ES" dirty="0" err="1"/>
              <a:t>Un</a:t>
            </a:r>
            <a:r>
              <a:rPr lang="es-ES" dirty="0"/>
              <a:t> campo numérico puede tener un atributo extra "</a:t>
            </a:r>
            <a:r>
              <a:rPr lang="es-ES" dirty="0" err="1"/>
              <a:t>identity</a:t>
            </a:r>
            <a:r>
              <a:rPr lang="es-ES" dirty="0"/>
              <a:t>". Los valores de un campo con este atributo genera valores secuenciales que se inician en 1 y se incrementan en 1 automáticamente.</a:t>
            </a:r>
          </a:p>
          <a:p>
            <a:pPr marL="0" indent="0">
              <a:buNone/>
            </a:pPr>
            <a:r>
              <a:rPr lang="es-ES" dirty="0"/>
              <a:t>Se utiliza generalmente en campos correspondientes a códigos de identificación para generar valores únicos para cada nuevo registro que se inserta.</a:t>
            </a:r>
          </a:p>
          <a:p>
            <a:r>
              <a:rPr lang="es-ES" b="1" u="sng" dirty="0"/>
              <a:t>NULL Y NOT NULL : </a:t>
            </a:r>
            <a:r>
              <a:rPr lang="es-ES" dirty="0"/>
              <a:t>Permite  y no permite campos </a:t>
            </a:r>
            <a:r>
              <a:rPr lang="es-ES" dirty="0" err="1"/>
              <a:t>vacios</a:t>
            </a:r>
            <a:r>
              <a:rPr lang="es-ES" dirty="0"/>
              <a:t>.</a:t>
            </a:r>
            <a:endParaRPr lang="es-ES" b="1" u="sng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1019825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3C3119-0F66-4E6B-9D9E-A29F6C41F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 </a:t>
            </a:r>
            <a:r>
              <a:rPr lang="es-ES" dirty="0" err="1"/>
              <a:t>Instrucciòn</a:t>
            </a:r>
            <a:r>
              <a:rPr lang="es-ES" dirty="0"/>
              <a:t> </a:t>
            </a:r>
            <a:r>
              <a:rPr lang="es-ES" dirty="0" err="1"/>
              <a:t>Identify</a:t>
            </a:r>
            <a:endParaRPr lang="es-CO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F39997EC-02AF-4BD0-A51E-81BCF8CE32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2244" y="1536700"/>
            <a:ext cx="7735712" cy="495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0796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B2F47D-CC6B-421C-B75F-41CE00793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Null</a:t>
            </a:r>
            <a:r>
              <a:rPr lang="es-ES" dirty="0"/>
              <a:t> y </a:t>
            </a:r>
            <a:r>
              <a:rPr lang="es-ES" dirty="0" err="1"/>
              <a:t>not</a:t>
            </a:r>
            <a:r>
              <a:rPr lang="es-ES" dirty="0"/>
              <a:t> </a:t>
            </a:r>
            <a:r>
              <a:rPr lang="es-ES" dirty="0" err="1"/>
              <a:t>null</a:t>
            </a:r>
            <a:endParaRPr lang="es-CO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C2FA545E-D73D-4019-BFB0-ED806B5285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76662" y="2915444"/>
            <a:ext cx="4638675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4012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8D2F5C-322C-4ECE-9EB0-4454BFDFA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err="1"/>
              <a:t>Autoincrement</a:t>
            </a:r>
            <a:endParaRPr lang="es-CO" b="1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C146567-E1EA-44B5-A4A5-DFCEA7884DC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68310" y="1541602"/>
            <a:ext cx="11850039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3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AUTO INCREMENT</a:t>
            </a:r>
            <a:r>
              <a:rPr kumimoji="0" lang="es-CO" altLang="es-CO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permite generar un número único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cuando insertamos un nuevo registro en la tabla.</a:t>
            </a:r>
            <a:endParaRPr kumimoji="0" lang="es-CO" altLang="es-CO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 utiliza para tener una clave primaria de una tabla mediante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la generación automática de un número secuencial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único en la tabla.</a:t>
            </a:r>
            <a:endParaRPr kumimoji="0" lang="es-CO" altLang="es-CO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lvl="0" indent="0">
              <a:lnSpc>
                <a:spcPct val="100000"/>
              </a:lnSpc>
              <a:buNone/>
            </a:pPr>
            <a:r>
              <a:rPr lang="es-CO" dirty="0"/>
              <a:t>Para SQL SERVER se utiliza IDENTITY en lugar de AUTO_INCREMENT</a:t>
            </a:r>
            <a:br>
              <a:rPr kumimoji="0" lang="es-CO" altLang="es-CO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s-CO" altLang="es-CO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78154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F16942-6891-4A1F-985F-13C690AD8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Default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951CEC9-435C-4C05-8758-452B35013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Valores por </a:t>
            </a:r>
            <a:r>
              <a:rPr lang="es-ES" b="1" dirty="0"/>
              <a:t>default en SQL</a:t>
            </a:r>
            <a:r>
              <a:rPr lang="es-ES" dirty="0"/>
              <a:t> Server (CREATE TABLE y ALTER TABLE) Un valor por </a:t>
            </a:r>
            <a:r>
              <a:rPr lang="es-ES" b="1" dirty="0"/>
              <a:t>default</a:t>
            </a:r>
            <a:r>
              <a:rPr lang="es-ES" dirty="0"/>
              <a:t> -o por omisión- es aquel valor que se le dará a un campo si al momento </a:t>
            </a:r>
            <a:r>
              <a:rPr lang="es-ES" b="1" dirty="0"/>
              <a:t>de</a:t>
            </a:r>
            <a:r>
              <a:rPr lang="es-ES" dirty="0"/>
              <a:t> insertar su registro no se le da un valor específico.  Se utiliza para los campos de tipo fecha.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Iniciamos con la restricción la </a:t>
            </a:r>
            <a:r>
              <a:rPr lang="es-ES"/>
              <a:t>próxima clase.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836078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29F1DB-9DEE-40F5-9C06-D4C0BC474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dirty="0"/>
              <a:t>Para insertar valores en la Base de Datos</a:t>
            </a:r>
            <a:endParaRPr lang="es-CO" b="1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8214FC51-3A22-4238-92F0-2C0E01136D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7925" y="1985169"/>
            <a:ext cx="7981950" cy="857250"/>
          </a:xfrm>
          <a:prstGeom prst="rect">
            <a:avLst/>
          </a:prstGeom>
        </p:spPr>
      </p:pic>
      <p:sp>
        <p:nvSpPr>
          <p:cNvPr id="5" name="Flecha: hacia abajo 4">
            <a:extLst>
              <a:ext uri="{FF2B5EF4-FFF2-40B4-BE49-F238E27FC236}">
                <a16:creationId xmlns:a16="http://schemas.microsoft.com/office/drawing/2014/main" id="{DFE473E8-12C2-4A1F-B7DD-230E33AB525F}"/>
              </a:ext>
            </a:extLst>
          </p:cNvPr>
          <p:cNvSpPr/>
          <p:nvPr/>
        </p:nvSpPr>
        <p:spPr>
          <a:xfrm>
            <a:off x="1600200" y="2819400"/>
            <a:ext cx="3263900" cy="9271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68B39FB-15A8-44E9-AD4A-4DEDC752D4BC}"/>
              </a:ext>
            </a:extLst>
          </p:cNvPr>
          <p:cNvSpPr txBox="1"/>
          <p:nvPr/>
        </p:nvSpPr>
        <p:spPr>
          <a:xfrm>
            <a:off x="2620924" y="3696375"/>
            <a:ext cx="1238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Instrucción</a:t>
            </a:r>
            <a:endParaRPr lang="es-CO" b="1" dirty="0"/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15C5206F-BA57-4133-A407-F88581B686EA}"/>
              </a:ext>
            </a:extLst>
          </p:cNvPr>
          <p:cNvCxnSpPr/>
          <p:nvPr/>
        </p:nvCxnSpPr>
        <p:spPr>
          <a:xfrm>
            <a:off x="5334000" y="2819400"/>
            <a:ext cx="0" cy="1061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uadroTexto 8">
            <a:extLst>
              <a:ext uri="{FF2B5EF4-FFF2-40B4-BE49-F238E27FC236}">
                <a16:creationId xmlns:a16="http://schemas.microsoft.com/office/drawing/2014/main" id="{674E3C1B-21C1-4E33-B46B-1EA208121A52}"/>
              </a:ext>
            </a:extLst>
          </p:cNvPr>
          <p:cNvSpPr txBox="1"/>
          <p:nvPr/>
        </p:nvSpPr>
        <p:spPr>
          <a:xfrm>
            <a:off x="4445000" y="4015582"/>
            <a:ext cx="1983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Nombre de la tabla</a:t>
            </a:r>
            <a:endParaRPr lang="es-CO" dirty="0"/>
          </a:p>
        </p:txBody>
      </p:sp>
      <p:sp>
        <p:nvSpPr>
          <p:cNvPr id="10" name="Flecha: hacia abajo 9">
            <a:extLst>
              <a:ext uri="{FF2B5EF4-FFF2-40B4-BE49-F238E27FC236}">
                <a16:creationId xmlns:a16="http://schemas.microsoft.com/office/drawing/2014/main" id="{FCAD2304-CAC5-4BAA-8E0D-3E4366D05417}"/>
              </a:ext>
            </a:extLst>
          </p:cNvPr>
          <p:cNvSpPr/>
          <p:nvPr/>
        </p:nvSpPr>
        <p:spPr>
          <a:xfrm>
            <a:off x="7327900" y="2842419"/>
            <a:ext cx="1422390" cy="13993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2F5F66A2-0D48-4FB1-8063-FDC838C8AE91}"/>
              </a:ext>
            </a:extLst>
          </p:cNvPr>
          <p:cNvSpPr txBox="1"/>
          <p:nvPr/>
        </p:nvSpPr>
        <p:spPr>
          <a:xfrm>
            <a:off x="6676869" y="4410314"/>
            <a:ext cx="4146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Inserción de valores  separados por comas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847996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4BA6D7-9D02-48F1-BE58-F21581EDC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Para seleccionar toda la tabla</a:t>
            </a:r>
            <a:endParaRPr lang="es-CO" b="1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D1D799D2-7F16-4B89-BDC6-A6D0E34441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6912" y="1880394"/>
            <a:ext cx="6734175" cy="914400"/>
          </a:xfrm>
          <a:prstGeom prst="rect">
            <a:avLst/>
          </a:prstGeom>
        </p:spPr>
      </p:pic>
      <p:sp>
        <p:nvSpPr>
          <p:cNvPr id="5" name="Cerrar llave 4">
            <a:extLst>
              <a:ext uri="{FF2B5EF4-FFF2-40B4-BE49-F238E27FC236}">
                <a16:creationId xmlns:a16="http://schemas.microsoft.com/office/drawing/2014/main" id="{B6A591A3-17B3-4DFE-8FAE-D08A73B0C4F4}"/>
              </a:ext>
            </a:extLst>
          </p:cNvPr>
          <p:cNvSpPr/>
          <p:nvPr/>
        </p:nvSpPr>
        <p:spPr>
          <a:xfrm>
            <a:off x="7454900" y="1866900"/>
            <a:ext cx="622300" cy="1016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A114EB6E-969E-441C-9C3F-44BEE6A0A924}"/>
              </a:ext>
            </a:extLst>
          </p:cNvPr>
          <p:cNvSpPr txBox="1"/>
          <p:nvPr/>
        </p:nvSpPr>
        <p:spPr>
          <a:xfrm>
            <a:off x="8356600" y="2222500"/>
            <a:ext cx="2925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Para seleccionar toda la tabla</a:t>
            </a:r>
            <a:endParaRPr lang="es-CO" dirty="0"/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6EBEC856-5F02-4507-B162-A51DFC01E2D5}"/>
              </a:ext>
            </a:extLst>
          </p:cNvPr>
          <p:cNvCxnSpPr/>
          <p:nvPr/>
        </p:nvCxnSpPr>
        <p:spPr>
          <a:xfrm>
            <a:off x="5537200" y="2591832"/>
            <a:ext cx="0" cy="722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uadroTexto 8">
            <a:extLst>
              <a:ext uri="{FF2B5EF4-FFF2-40B4-BE49-F238E27FC236}">
                <a16:creationId xmlns:a16="http://schemas.microsoft.com/office/drawing/2014/main" id="{8F95F20C-F96D-4584-916A-029DE93D2057}"/>
              </a:ext>
            </a:extLst>
          </p:cNvPr>
          <p:cNvSpPr txBox="1"/>
          <p:nvPr/>
        </p:nvSpPr>
        <p:spPr>
          <a:xfrm>
            <a:off x="4545293" y="3245366"/>
            <a:ext cx="1983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Nombre de la tabla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848027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E3698C-10C2-459E-BDD7-70332D993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Para seleccionar campos </a:t>
            </a:r>
            <a:r>
              <a:rPr lang="es-ES" dirty="0" err="1"/>
              <a:t>especificos</a:t>
            </a:r>
            <a:endParaRPr lang="es-CO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45140DA4-C59F-42F1-87D8-D4B46BEE08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8372475" cy="9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395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DE7CAD-B45F-4D5B-941A-B2BB7D5D7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dirty="0"/>
              <a:t>Para aplicar las instrucciones debemos de poner en uso la Base de Datos</a:t>
            </a:r>
            <a:endParaRPr lang="es-CO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9AD036B-D14B-4922-9CDA-0F2E931AF3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u="sng" dirty="0"/>
              <a:t>Para insertar en tablas fuertes</a:t>
            </a:r>
          </a:p>
          <a:p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41DCEFB-58BE-449D-9CEF-97B8A42C62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71737"/>
            <a:ext cx="3181350" cy="957263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CE4F2D2C-5218-49FE-AC6B-5F29F3AC537C}"/>
              </a:ext>
            </a:extLst>
          </p:cNvPr>
          <p:cNvSpPr txBox="1"/>
          <p:nvPr/>
        </p:nvSpPr>
        <p:spPr>
          <a:xfrm>
            <a:off x="4019550" y="2581036"/>
            <a:ext cx="6768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La ejecuta seleccionando y aparece un mensaje la fila ha sido afectada</a:t>
            </a:r>
            <a:endParaRPr lang="es-CO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7DAFC49-F22E-47BA-8E57-AD42EB52030D}"/>
              </a:ext>
            </a:extLst>
          </p:cNvPr>
          <p:cNvSpPr txBox="1"/>
          <p:nvPr/>
        </p:nvSpPr>
        <p:spPr>
          <a:xfrm>
            <a:off x="838200" y="3778835"/>
            <a:ext cx="53872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/>
              <a:t>Para insertar en tablas intermedias</a:t>
            </a:r>
            <a:endParaRPr lang="es-CO" sz="2800" b="1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942CB175-FD37-432B-8B9B-FFB236D4FC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375" y="4570962"/>
            <a:ext cx="3829050" cy="495300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18FCB4C9-C148-4926-A4A9-D3C455E8E7A2}"/>
              </a:ext>
            </a:extLst>
          </p:cNvPr>
          <p:cNvSpPr txBox="1"/>
          <p:nvPr/>
        </p:nvSpPr>
        <p:spPr>
          <a:xfrm>
            <a:off x="5168900" y="4818612"/>
            <a:ext cx="4776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Se tiene en cuenta las claves de las tablas fuertes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906398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BCBE45-EF15-4971-8059-97B3362EB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Para observar el contenido de la tabla se da la siguiente </a:t>
            </a:r>
            <a:r>
              <a:rPr lang="es-ES" dirty="0" err="1"/>
              <a:t>instrucciòn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741F438-73B4-4111-A90F-3C8F8262C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Select</a:t>
            </a:r>
            <a:r>
              <a:rPr lang="es-ES" dirty="0"/>
              <a:t> * </a:t>
            </a:r>
            <a:r>
              <a:rPr lang="es-ES" dirty="0" err="1"/>
              <a:t>from</a:t>
            </a:r>
            <a:r>
              <a:rPr lang="es-ES" dirty="0"/>
              <a:t> carrera</a:t>
            </a:r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9280407-F4E5-4C9B-A4DF-9BA15A7F22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9837" y="2495550"/>
            <a:ext cx="2989263" cy="108585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68AD165B-E6E1-4B3C-AB27-1654E1F70E00}"/>
              </a:ext>
            </a:extLst>
          </p:cNvPr>
          <p:cNvSpPr txBox="1"/>
          <p:nvPr/>
        </p:nvSpPr>
        <p:spPr>
          <a:xfrm>
            <a:off x="1390650" y="3298497"/>
            <a:ext cx="24490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Para campos específicos</a:t>
            </a:r>
          </a:p>
          <a:p>
            <a:endParaRPr lang="es-CO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A434D4B-4E20-4F6B-8902-11CB2EAFBA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1204" y="3581400"/>
            <a:ext cx="5676900" cy="55245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5C3057B2-1D30-4E5C-94ED-44A53A85A6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1659" y="4414947"/>
            <a:ext cx="6067425" cy="215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884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3C1D65-717B-4E24-83A2-76967182B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INSTRUCCIÓN CONSTRAINT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62E4C7A-05A4-4238-97DB-5B5525FFD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/>
              <a:t>SQL CONSTRAINT</a:t>
            </a:r>
            <a:r>
              <a:rPr lang="es-ES" dirty="0"/>
              <a:t>. Puede colocar restricciones para limitar el tipo de dato que puede ingresarse en una tabla. Dichas restricciones pueden especificarse cuando la tabla se crea por primera vez a través de la instrucción CREATE TABLE, o luego de crear la tabla a través de la instrucción ALTER TABLE.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1063122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BDE68B-60AD-43D8-B627-B4C6E9A56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INSTRUCCIÒN UNIQUE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8BE8C1-8725-4E1A-9D49-4FC1B1C91B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Conocido como campo único, columna única, evita campos redundantes.  Se emplea de acuerdo a la necesidad.</a:t>
            </a:r>
          </a:p>
          <a:p>
            <a:endParaRPr lang="es-ES" dirty="0"/>
          </a:p>
          <a:p>
            <a:pPr marL="0" indent="0">
              <a:buNone/>
            </a:pPr>
            <a:r>
              <a:rPr lang="es-ES" dirty="0"/>
              <a:t> </a:t>
            </a:r>
          </a:p>
          <a:p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A2973AA-9E03-4ECF-9AE0-30DAAB14B0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562" y="3058319"/>
            <a:ext cx="6848475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3059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C855C6-14CD-421A-B1F3-CB0690471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IDENTIFY LOS NULL Y NOT NULL</a:t>
            </a:r>
            <a:endParaRPr lang="es-CO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18B8C58-E85E-4CD2-A868-A74E6D0E16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Un campo numérico puede tener un atributo extra "</a:t>
            </a:r>
            <a:r>
              <a:rPr lang="es-ES" dirty="0" err="1"/>
              <a:t>identity</a:t>
            </a:r>
            <a:r>
              <a:rPr lang="es-ES" dirty="0"/>
              <a:t>". Los valores de un campo con este atributo genera valores secuenciales que se inician en 1 y se incrementan en 1 automáticamente.</a:t>
            </a:r>
          </a:p>
          <a:p>
            <a:r>
              <a:rPr lang="es-ES" dirty="0"/>
              <a:t>Se utiliza generalmente en campos correspondientes a códigos de identificación para generar valores únicos para cada nuevo registro que se inserta.</a:t>
            </a:r>
          </a:p>
          <a:p>
            <a:endParaRPr lang="es-ES" b="1" dirty="0"/>
          </a:p>
          <a:p>
            <a:r>
              <a:rPr lang="es-ES" b="1" dirty="0"/>
              <a:t>SQL NOT NULL</a:t>
            </a:r>
            <a:r>
              <a:rPr lang="es-ES" dirty="0"/>
              <a:t>. La restricción </a:t>
            </a:r>
            <a:r>
              <a:rPr lang="es-ES" b="1" dirty="0"/>
              <a:t>NOT NULL</a:t>
            </a:r>
            <a:r>
              <a:rPr lang="es-ES" dirty="0"/>
              <a:t> sirve para especificar que una columna no acepta el valor </a:t>
            </a:r>
            <a:r>
              <a:rPr lang="es-ES" b="1" dirty="0"/>
              <a:t>NULL</a:t>
            </a:r>
            <a:r>
              <a:rPr lang="es-ES" dirty="0"/>
              <a:t>, es decir, que esa columna siempre tiene que tener algún valor, no puede estar vacía.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44712086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485</Words>
  <Application>Microsoft Office PowerPoint</Application>
  <PresentationFormat>Panorámica</PresentationFormat>
  <Paragraphs>45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Tema de Office</vt:lpstr>
      <vt:lpstr>Presentación de PowerPoint</vt:lpstr>
      <vt:lpstr>Para insertar valores en la Base de Datos</vt:lpstr>
      <vt:lpstr>Para seleccionar toda la tabla</vt:lpstr>
      <vt:lpstr>Para seleccionar campos especificos</vt:lpstr>
      <vt:lpstr>Para aplicar las instrucciones debemos de poner en uso la Base de Datos</vt:lpstr>
      <vt:lpstr>Para observar el contenido de la tabla se da la siguiente instrucciòn</vt:lpstr>
      <vt:lpstr>INSTRUCCIÓN CONSTRAINT</vt:lpstr>
      <vt:lpstr>INSTRUCCIÒN UNIQUE</vt:lpstr>
      <vt:lpstr>IDENTIFY LOS NULL Y NOT NULL</vt:lpstr>
      <vt:lpstr>INSTRUCCIÓN IDENTIFY Y NULL Y NOT NULL</vt:lpstr>
      <vt:lpstr> Instrucciòn Identify</vt:lpstr>
      <vt:lpstr>Null y not null</vt:lpstr>
      <vt:lpstr>Autoincrement</vt:lpstr>
      <vt:lpstr>Default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Rosalba Mesa Motato</dc:creator>
  <cp:lastModifiedBy>Rosalba Mesa Motato</cp:lastModifiedBy>
  <cp:revision>15</cp:revision>
  <dcterms:created xsi:type="dcterms:W3CDTF">2020-03-25T14:46:42Z</dcterms:created>
  <dcterms:modified xsi:type="dcterms:W3CDTF">2020-03-25T21:16:37Z</dcterms:modified>
</cp:coreProperties>
</file>