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378454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101149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005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1441371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8371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9681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1592850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424412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84595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FA21791-C36A-44AA-9F65-985EFB2E86C0}" type="datetimeFigureOut">
              <a:rPr lang="es-CO" smtClean="0"/>
              <a:t>19/10/2020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298163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FA21791-C36A-44AA-9F65-985EFB2E86C0}" type="datetimeFigureOut">
              <a:rPr lang="es-CO" smtClean="0"/>
              <a:t>19/10/2020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29033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FA21791-C36A-44AA-9F65-985EFB2E86C0}" type="datetimeFigureOut">
              <a:rPr lang="es-CO" smtClean="0"/>
              <a:t>19/10/2020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296329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FA21791-C36A-44AA-9F65-985EFB2E86C0}" type="datetimeFigureOut">
              <a:rPr lang="es-CO" smtClean="0"/>
              <a:t>19/10/2020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379309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21791-C36A-44AA-9F65-985EFB2E86C0}" type="datetimeFigureOut">
              <a:rPr lang="es-CO" smtClean="0"/>
              <a:t>19/10/2020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52646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FA21791-C36A-44AA-9F65-985EFB2E86C0}" type="datetimeFigureOut">
              <a:rPr lang="es-CO" smtClean="0"/>
              <a:t>19/10/2020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141326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FA21791-C36A-44AA-9F65-985EFB2E86C0}" type="datetimeFigureOut">
              <a:rPr lang="es-CO" smtClean="0"/>
              <a:t>19/10/2020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64B5978-8679-4DC5-87EC-686EBB611D11}" type="slidenum">
              <a:rPr lang="es-CO" smtClean="0"/>
              <a:t>‹Nº›</a:t>
            </a:fld>
            <a:endParaRPr lang="es-CO"/>
          </a:p>
        </p:txBody>
      </p:sp>
    </p:spTree>
    <p:extLst>
      <p:ext uri="{BB962C8B-B14F-4D97-AF65-F5344CB8AC3E}">
        <p14:creationId xmlns:p14="http://schemas.microsoft.com/office/powerpoint/2010/main" val="222153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A21791-C36A-44AA-9F65-985EFB2E86C0}" type="datetimeFigureOut">
              <a:rPr lang="es-CO" smtClean="0"/>
              <a:t>19/10/2020</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4B5978-8679-4DC5-87EC-686EBB611D11}" type="slidenum">
              <a:rPr lang="es-CO" smtClean="0"/>
              <a:t>‹Nº›</a:t>
            </a:fld>
            <a:endParaRPr lang="es-CO"/>
          </a:p>
        </p:txBody>
      </p:sp>
    </p:spTree>
    <p:extLst>
      <p:ext uri="{BB962C8B-B14F-4D97-AF65-F5344CB8AC3E}">
        <p14:creationId xmlns:p14="http://schemas.microsoft.com/office/powerpoint/2010/main" val="427446096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0F0EA-5517-4A47-96FE-F5E11B66AFDF}"/>
              </a:ext>
            </a:extLst>
          </p:cNvPr>
          <p:cNvSpPr>
            <a:spLocks noGrp="1"/>
          </p:cNvSpPr>
          <p:nvPr>
            <p:ph type="title"/>
          </p:nvPr>
        </p:nvSpPr>
        <p:spPr/>
        <p:txBody>
          <a:bodyPr/>
          <a:lstStyle/>
          <a:p>
            <a:r>
              <a:rPr lang="es-CO" dirty="0"/>
              <a:t>Ejercicios base de datos</a:t>
            </a:r>
          </a:p>
        </p:txBody>
      </p:sp>
      <p:sp>
        <p:nvSpPr>
          <p:cNvPr id="3" name="Marcador de texto 2">
            <a:extLst>
              <a:ext uri="{FF2B5EF4-FFF2-40B4-BE49-F238E27FC236}">
                <a16:creationId xmlns:a16="http://schemas.microsoft.com/office/drawing/2014/main" id="{E06B27B5-268A-4CD4-8162-0ACF238C2C97}"/>
              </a:ext>
            </a:extLst>
          </p:cNvPr>
          <p:cNvSpPr>
            <a:spLocks noGrp="1"/>
          </p:cNvSpPr>
          <p:nvPr>
            <p:ph type="body" idx="1"/>
          </p:nvPr>
        </p:nvSpPr>
        <p:spPr>
          <a:xfrm>
            <a:off x="677335" y="4527448"/>
            <a:ext cx="8596668" cy="1826580"/>
          </a:xfrm>
        </p:spPr>
        <p:txBody>
          <a:bodyPr>
            <a:normAutofit/>
          </a:bodyPr>
          <a:lstStyle/>
          <a:p>
            <a:r>
              <a:rPr lang="es-CO" dirty="0"/>
              <a:t>Liseth Arelis Giraldo Morales</a:t>
            </a:r>
          </a:p>
          <a:p>
            <a:r>
              <a:rPr lang="es-CO" dirty="0"/>
              <a:t>Grupo Cerrado </a:t>
            </a:r>
            <a:r>
              <a:rPr lang="es-CO" dirty="0" err="1"/>
              <a:t>Intersoftware</a:t>
            </a:r>
            <a:endParaRPr lang="es-CO" dirty="0"/>
          </a:p>
          <a:p>
            <a:r>
              <a:rPr lang="es-CO" dirty="0"/>
              <a:t>2020</a:t>
            </a:r>
          </a:p>
          <a:p>
            <a:endParaRPr lang="es-CO" dirty="0"/>
          </a:p>
        </p:txBody>
      </p:sp>
    </p:spTree>
    <p:extLst>
      <p:ext uri="{BB962C8B-B14F-4D97-AF65-F5344CB8AC3E}">
        <p14:creationId xmlns:p14="http://schemas.microsoft.com/office/powerpoint/2010/main" val="239506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DDD1CBF-5289-4048-8CD8-E7232EB4C160}"/>
              </a:ext>
            </a:extLst>
          </p:cNvPr>
          <p:cNvSpPr/>
          <p:nvPr/>
        </p:nvSpPr>
        <p:spPr>
          <a:xfrm>
            <a:off x="789799" y="1754315"/>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Asunto</a:t>
            </a:r>
          </a:p>
        </p:txBody>
      </p:sp>
      <p:sp>
        <p:nvSpPr>
          <p:cNvPr id="5" name="Rectángulo 4">
            <a:extLst>
              <a:ext uri="{FF2B5EF4-FFF2-40B4-BE49-F238E27FC236}">
                <a16:creationId xmlns:a16="http://schemas.microsoft.com/office/drawing/2014/main" id="{EFDA6A73-C969-4CD1-892F-AD40D1F23011}"/>
              </a:ext>
            </a:extLst>
          </p:cNvPr>
          <p:cNvSpPr/>
          <p:nvPr/>
        </p:nvSpPr>
        <p:spPr>
          <a:xfrm>
            <a:off x="789799" y="4754424"/>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Procurador</a:t>
            </a:r>
          </a:p>
        </p:txBody>
      </p:sp>
      <p:sp>
        <p:nvSpPr>
          <p:cNvPr id="6" name="Rectángulo 5">
            <a:extLst>
              <a:ext uri="{FF2B5EF4-FFF2-40B4-BE49-F238E27FC236}">
                <a16:creationId xmlns:a16="http://schemas.microsoft.com/office/drawing/2014/main" id="{0B638B13-C604-4B44-A7E4-992EDE34270A}"/>
              </a:ext>
            </a:extLst>
          </p:cNvPr>
          <p:cNvSpPr/>
          <p:nvPr/>
        </p:nvSpPr>
        <p:spPr>
          <a:xfrm>
            <a:off x="7558778" y="194994"/>
            <a:ext cx="2329696"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Cliente</a:t>
            </a:r>
          </a:p>
        </p:txBody>
      </p:sp>
      <p:sp>
        <p:nvSpPr>
          <p:cNvPr id="7" name="Diagrama de flujo: decisión 6">
            <a:extLst>
              <a:ext uri="{FF2B5EF4-FFF2-40B4-BE49-F238E27FC236}">
                <a16:creationId xmlns:a16="http://schemas.microsoft.com/office/drawing/2014/main" id="{7786D414-549D-439A-BD6D-26BE461034F8}"/>
              </a:ext>
            </a:extLst>
          </p:cNvPr>
          <p:cNvSpPr/>
          <p:nvPr/>
        </p:nvSpPr>
        <p:spPr>
          <a:xfrm>
            <a:off x="5050107" y="529321"/>
            <a:ext cx="1256497" cy="426112"/>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N:1</a:t>
            </a:r>
          </a:p>
        </p:txBody>
      </p:sp>
      <p:sp>
        <p:nvSpPr>
          <p:cNvPr id="9" name="Diagrama de flujo: decisión 8">
            <a:extLst>
              <a:ext uri="{FF2B5EF4-FFF2-40B4-BE49-F238E27FC236}">
                <a16:creationId xmlns:a16="http://schemas.microsoft.com/office/drawing/2014/main" id="{30AA3314-E0AB-46F9-9B62-B03ED5B210B6}"/>
              </a:ext>
            </a:extLst>
          </p:cNvPr>
          <p:cNvSpPr/>
          <p:nvPr/>
        </p:nvSpPr>
        <p:spPr>
          <a:xfrm>
            <a:off x="1325238" y="3535144"/>
            <a:ext cx="1422400" cy="501818"/>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N:M</a:t>
            </a:r>
          </a:p>
        </p:txBody>
      </p:sp>
      <p:sp>
        <p:nvSpPr>
          <p:cNvPr id="11" name="Elipse 10">
            <a:extLst>
              <a:ext uri="{FF2B5EF4-FFF2-40B4-BE49-F238E27FC236}">
                <a16:creationId xmlns:a16="http://schemas.microsoft.com/office/drawing/2014/main" id="{3530B7F2-961D-4179-8E7D-E24A5831C12E}"/>
              </a:ext>
            </a:extLst>
          </p:cNvPr>
          <p:cNvSpPr/>
          <p:nvPr/>
        </p:nvSpPr>
        <p:spPr>
          <a:xfrm>
            <a:off x="10640500" y="134848"/>
            <a:ext cx="318840" cy="205126"/>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21" name="Elipse 20">
            <a:extLst>
              <a:ext uri="{FF2B5EF4-FFF2-40B4-BE49-F238E27FC236}">
                <a16:creationId xmlns:a16="http://schemas.microsoft.com/office/drawing/2014/main" id="{0700DB32-9E19-4934-A0EB-F44337141AC3}"/>
              </a:ext>
            </a:extLst>
          </p:cNvPr>
          <p:cNvSpPr/>
          <p:nvPr/>
        </p:nvSpPr>
        <p:spPr>
          <a:xfrm>
            <a:off x="10640499" y="1134134"/>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8" name="Elipse 37">
            <a:extLst>
              <a:ext uri="{FF2B5EF4-FFF2-40B4-BE49-F238E27FC236}">
                <a16:creationId xmlns:a16="http://schemas.microsoft.com/office/drawing/2014/main" id="{815D3EF0-E8A1-4CBB-AE88-97A33759967D}"/>
              </a:ext>
            </a:extLst>
          </p:cNvPr>
          <p:cNvSpPr/>
          <p:nvPr/>
        </p:nvSpPr>
        <p:spPr>
          <a:xfrm>
            <a:off x="4123303" y="1672300"/>
            <a:ext cx="313658" cy="220810"/>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9" name="Elipse 38">
            <a:extLst>
              <a:ext uri="{FF2B5EF4-FFF2-40B4-BE49-F238E27FC236}">
                <a16:creationId xmlns:a16="http://schemas.microsoft.com/office/drawing/2014/main" id="{D4FB390A-D847-40C4-A98F-D167E79DD58A}"/>
              </a:ext>
            </a:extLst>
          </p:cNvPr>
          <p:cNvSpPr/>
          <p:nvPr/>
        </p:nvSpPr>
        <p:spPr>
          <a:xfrm>
            <a:off x="4088562" y="2001003"/>
            <a:ext cx="328680" cy="2013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0" name="Elipse 39">
            <a:extLst>
              <a:ext uri="{FF2B5EF4-FFF2-40B4-BE49-F238E27FC236}">
                <a16:creationId xmlns:a16="http://schemas.microsoft.com/office/drawing/2014/main" id="{6D2E2D8D-C769-4FC2-813A-E56B10D83FA2}"/>
              </a:ext>
            </a:extLst>
          </p:cNvPr>
          <p:cNvSpPr/>
          <p:nvPr/>
        </p:nvSpPr>
        <p:spPr>
          <a:xfrm>
            <a:off x="4123303" y="2281646"/>
            <a:ext cx="313658" cy="193197"/>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5" name="Elipse 44">
            <a:extLst>
              <a:ext uri="{FF2B5EF4-FFF2-40B4-BE49-F238E27FC236}">
                <a16:creationId xmlns:a16="http://schemas.microsoft.com/office/drawing/2014/main" id="{D46F063D-E589-4C7E-ABE5-70E65B2380CF}"/>
              </a:ext>
            </a:extLst>
          </p:cNvPr>
          <p:cNvSpPr/>
          <p:nvPr/>
        </p:nvSpPr>
        <p:spPr>
          <a:xfrm>
            <a:off x="4078597" y="2602938"/>
            <a:ext cx="328754" cy="18066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47" name="Conector: angular 46">
            <a:extLst>
              <a:ext uri="{FF2B5EF4-FFF2-40B4-BE49-F238E27FC236}">
                <a16:creationId xmlns:a16="http://schemas.microsoft.com/office/drawing/2014/main" id="{F8F46516-2689-41E1-B5C1-9DC50AF8C7E0}"/>
              </a:ext>
            </a:extLst>
          </p:cNvPr>
          <p:cNvCxnSpPr>
            <a:stCxn id="4" idx="0"/>
            <a:endCxn id="7" idx="1"/>
          </p:cNvCxnSpPr>
          <p:nvPr/>
        </p:nvCxnSpPr>
        <p:spPr>
          <a:xfrm rot="5400000" flipH="1" flipV="1">
            <a:off x="3037304" y="-258488"/>
            <a:ext cx="1011938" cy="3013668"/>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49" name="Conector recto 48">
            <a:extLst>
              <a:ext uri="{FF2B5EF4-FFF2-40B4-BE49-F238E27FC236}">
                <a16:creationId xmlns:a16="http://schemas.microsoft.com/office/drawing/2014/main" id="{A7D35FD3-C9DC-49B7-A630-E0280816B7A2}"/>
              </a:ext>
            </a:extLst>
          </p:cNvPr>
          <p:cNvCxnSpPr>
            <a:stCxn id="7" idx="3"/>
            <a:endCxn id="6" idx="1"/>
          </p:cNvCxnSpPr>
          <p:nvPr/>
        </p:nvCxnSpPr>
        <p:spPr>
          <a:xfrm>
            <a:off x="6306604" y="742377"/>
            <a:ext cx="1252174" cy="7848"/>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Conector recto 51">
            <a:extLst>
              <a:ext uri="{FF2B5EF4-FFF2-40B4-BE49-F238E27FC236}">
                <a16:creationId xmlns:a16="http://schemas.microsoft.com/office/drawing/2014/main" id="{8603C271-C301-4D37-B946-60F4FFB76F4E}"/>
              </a:ext>
            </a:extLst>
          </p:cNvPr>
          <p:cNvCxnSpPr>
            <a:stCxn id="4" idx="2"/>
            <a:endCxn id="9" idx="0"/>
          </p:cNvCxnSpPr>
          <p:nvPr/>
        </p:nvCxnSpPr>
        <p:spPr>
          <a:xfrm flipH="1">
            <a:off x="2036438" y="2864776"/>
            <a:ext cx="1" cy="670368"/>
          </a:xfrm>
          <a:prstGeom prst="line">
            <a:avLst/>
          </a:prstGeom>
        </p:spPr>
        <p:style>
          <a:lnRef idx="3">
            <a:schemeClr val="accent3"/>
          </a:lnRef>
          <a:fillRef idx="0">
            <a:schemeClr val="accent3"/>
          </a:fillRef>
          <a:effectRef idx="2">
            <a:schemeClr val="accent3"/>
          </a:effectRef>
          <a:fontRef idx="minor">
            <a:schemeClr val="tx1"/>
          </a:fontRef>
        </p:style>
      </p:cxnSp>
      <p:cxnSp>
        <p:nvCxnSpPr>
          <p:cNvPr id="54" name="Conector recto 53">
            <a:extLst>
              <a:ext uri="{FF2B5EF4-FFF2-40B4-BE49-F238E27FC236}">
                <a16:creationId xmlns:a16="http://schemas.microsoft.com/office/drawing/2014/main" id="{9C8738A7-6A60-4737-9DE4-2C3B5C660886}"/>
              </a:ext>
            </a:extLst>
          </p:cNvPr>
          <p:cNvCxnSpPr>
            <a:stCxn id="9" idx="2"/>
            <a:endCxn id="5" idx="0"/>
          </p:cNvCxnSpPr>
          <p:nvPr/>
        </p:nvCxnSpPr>
        <p:spPr>
          <a:xfrm>
            <a:off x="2036438" y="4036962"/>
            <a:ext cx="1" cy="717462"/>
          </a:xfrm>
          <a:prstGeom prst="line">
            <a:avLst/>
          </a:prstGeom>
        </p:spPr>
        <p:style>
          <a:lnRef idx="3">
            <a:schemeClr val="accent3"/>
          </a:lnRef>
          <a:fillRef idx="0">
            <a:schemeClr val="accent3"/>
          </a:fillRef>
          <a:effectRef idx="2">
            <a:schemeClr val="accent3"/>
          </a:effectRef>
          <a:fontRef idx="minor">
            <a:schemeClr val="tx1"/>
          </a:fontRef>
        </p:style>
      </p:cxnSp>
      <p:sp>
        <p:nvSpPr>
          <p:cNvPr id="55" name="Elipse 54">
            <a:extLst>
              <a:ext uri="{FF2B5EF4-FFF2-40B4-BE49-F238E27FC236}">
                <a16:creationId xmlns:a16="http://schemas.microsoft.com/office/drawing/2014/main" id="{4D1875C8-CE83-4376-A02F-CE0D52C27059}"/>
              </a:ext>
            </a:extLst>
          </p:cNvPr>
          <p:cNvSpPr/>
          <p:nvPr/>
        </p:nvSpPr>
        <p:spPr>
          <a:xfrm>
            <a:off x="10640500" y="617559"/>
            <a:ext cx="318840" cy="18369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6" name="Elipse 55">
            <a:extLst>
              <a:ext uri="{FF2B5EF4-FFF2-40B4-BE49-F238E27FC236}">
                <a16:creationId xmlns:a16="http://schemas.microsoft.com/office/drawing/2014/main" id="{D44C6BEE-9798-4595-A201-6B2F332EB807}"/>
              </a:ext>
            </a:extLst>
          </p:cNvPr>
          <p:cNvSpPr/>
          <p:nvPr/>
        </p:nvSpPr>
        <p:spPr>
          <a:xfrm>
            <a:off x="10628372" y="384890"/>
            <a:ext cx="318840" cy="1935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7" name="Elipse 56">
            <a:extLst>
              <a:ext uri="{FF2B5EF4-FFF2-40B4-BE49-F238E27FC236}">
                <a16:creationId xmlns:a16="http://schemas.microsoft.com/office/drawing/2014/main" id="{CFB983C2-8493-4B6A-B2FD-342B5438D575}"/>
              </a:ext>
            </a:extLst>
          </p:cNvPr>
          <p:cNvSpPr/>
          <p:nvPr/>
        </p:nvSpPr>
        <p:spPr>
          <a:xfrm>
            <a:off x="10640500" y="878768"/>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2" name="Elipse 61">
            <a:extLst>
              <a:ext uri="{FF2B5EF4-FFF2-40B4-BE49-F238E27FC236}">
                <a16:creationId xmlns:a16="http://schemas.microsoft.com/office/drawing/2014/main" id="{135D07A7-71D8-4D7E-BCC1-4E80960D54C1}"/>
              </a:ext>
            </a:extLst>
          </p:cNvPr>
          <p:cNvSpPr/>
          <p:nvPr/>
        </p:nvSpPr>
        <p:spPr>
          <a:xfrm>
            <a:off x="3937068" y="4658851"/>
            <a:ext cx="313658" cy="23394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64" name="Elipse 63">
            <a:extLst>
              <a:ext uri="{FF2B5EF4-FFF2-40B4-BE49-F238E27FC236}">
                <a16:creationId xmlns:a16="http://schemas.microsoft.com/office/drawing/2014/main" id="{EDD2D902-5513-481B-9374-D70E213AC38D}"/>
              </a:ext>
            </a:extLst>
          </p:cNvPr>
          <p:cNvSpPr/>
          <p:nvPr/>
        </p:nvSpPr>
        <p:spPr>
          <a:xfrm>
            <a:off x="3937068" y="4944212"/>
            <a:ext cx="306712"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6" name="Elipse 65">
            <a:extLst>
              <a:ext uri="{FF2B5EF4-FFF2-40B4-BE49-F238E27FC236}">
                <a16:creationId xmlns:a16="http://schemas.microsoft.com/office/drawing/2014/main" id="{694891F5-74DF-4187-BBF1-CFE5A364BAF2}"/>
              </a:ext>
            </a:extLst>
          </p:cNvPr>
          <p:cNvSpPr/>
          <p:nvPr/>
        </p:nvSpPr>
        <p:spPr>
          <a:xfrm>
            <a:off x="3944014" y="5191875"/>
            <a:ext cx="299766"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8" name="Elipse 67">
            <a:extLst>
              <a:ext uri="{FF2B5EF4-FFF2-40B4-BE49-F238E27FC236}">
                <a16:creationId xmlns:a16="http://schemas.microsoft.com/office/drawing/2014/main" id="{1F61B6B9-D1FD-481C-84FF-CC0C7EB1ADDB}"/>
              </a:ext>
            </a:extLst>
          </p:cNvPr>
          <p:cNvSpPr/>
          <p:nvPr/>
        </p:nvSpPr>
        <p:spPr>
          <a:xfrm>
            <a:off x="3937068" y="5480415"/>
            <a:ext cx="293626" cy="183634"/>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70" name="Elipse 69">
            <a:extLst>
              <a:ext uri="{FF2B5EF4-FFF2-40B4-BE49-F238E27FC236}">
                <a16:creationId xmlns:a16="http://schemas.microsoft.com/office/drawing/2014/main" id="{85E589EC-59DB-4C1F-8982-D205F38BBF33}"/>
              </a:ext>
            </a:extLst>
          </p:cNvPr>
          <p:cNvSpPr/>
          <p:nvPr/>
        </p:nvSpPr>
        <p:spPr>
          <a:xfrm>
            <a:off x="3943208" y="5743386"/>
            <a:ext cx="299766" cy="18066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72" name="Conector recto 71">
            <a:extLst>
              <a:ext uri="{FF2B5EF4-FFF2-40B4-BE49-F238E27FC236}">
                <a16:creationId xmlns:a16="http://schemas.microsoft.com/office/drawing/2014/main" id="{B24D0396-9A44-4268-9908-D7DF6B3FCF90}"/>
              </a:ext>
            </a:extLst>
          </p:cNvPr>
          <p:cNvCxnSpPr>
            <a:cxnSpLocks/>
            <a:endCxn id="62" idx="2"/>
          </p:cNvCxnSpPr>
          <p:nvPr/>
        </p:nvCxnSpPr>
        <p:spPr>
          <a:xfrm flipV="1">
            <a:off x="3283078" y="4775824"/>
            <a:ext cx="653990" cy="195582"/>
          </a:xfrm>
          <a:prstGeom prst="line">
            <a:avLst/>
          </a:prstGeom>
        </p:spPr>
        <p:style>
          <a:lnRef idx="3">
            <a:schemeClr val="accent3"/>
          </a:lnRef>
          <a:fillRef idx="0">
            <a:schemeClr val="accent3"/>
          </a:fillRef>
          <a:effectRef idx="2">
            <a:schemeClr val="accent3"/>
          </a:effectRef>
          <a:fontRef idx="minor">
            <a:schemeClr val="tx1"/>
          </a:fontRef>
        </p:style>
      </p:cxnSp>
      <p:cxnSp>
        <p:nvCxnSpPr>
          <p:cNvPr id="74" name="Conector recto 73">
            <a:extLst>
              <a:ext uri="{FF2B5EF4-FFF2-40B4-BE49-F238E27FC236}">
                <a16:creationId xmlns:a16="http://schemas.microsoft.com/office/drawing/2014/main" id="{0B71C5BC-B501-48C8-A824-802DDC0A8C22}"/>
              </a:ext>
            </a:extLst>
          </p:cNvPr>
          <p:cNvCxnSpPr>
            <a:cxnSpLocks/>
          </p:cNvCxnSpPr>
          <p:nvPr/>
        </p:nvCxnSpPr>
        <p:spPr>
          <a:xfrm flipV="1">
            <a:off x="3279605" y="5052007"/>
            <a:ext cx="657463" cy="111184"/>
          </a:xfrm>
          <a:prstGeom prst="line">
            <a:avLst/>
          </a:prstGeom>
        </p:spPr>
        <p:style>
          <a:lnRef idx="3">
            <a:schemeClr val="accent3"/>
          </a:lnRef>
          <a:fillRef idx="0">
            <a:schemeClr val="accent3"/>
          </a:fillRef>
          <a:effectRef idx="2">
            <a:schemeClr val="accent3"/>
          </a:effectRef>
          <a:fontRef idx="minor">
            <a:schemeClr val="tx1"/>
          </a:fontRef>
        </p:style>
      </p:cxnSp>
      <p:cxnSp>
        <p:nvCxnSpPr>
          <p:cNvPr id="78" name="Conector recto 77">
            <a:extLst>
              <a:ext uri="{FF2B5EF4-FFF2-40B4-BE49-F238E27FC236}">
                <a16:creationId xmlns:a16="http://schemas.microsoft.com/office/drawing/2014/main" id="{3E822BC4-651A-46F5-B8CA-B5C7A2913555}"/>
              </a:ext>
            </a:extLst>
          </p:cNvPr>
          <p:cNvCxnSpPr>
            <a:cxnSpLocks/>
            <a:stCxn id="5" idx="3"/>
            <a:endCxn id="66" idx="2"/>
          </p:cNvCxnSpPr>
          <p:nvPr/>
        </p:nvCxnSpPr>
        <p:spPr>
          <a:xfrm flipV="1">
            <a:off x="3283078" y="5297065"/>
            <a:ext cx="660936" cy="1259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Conector recto 80">
            <a:extLst>
              <a:ext uri="{FF2B5EF4-FFF2-40B4-BE49-F238E27FC236}">
                <a16:creationId xmlns:a16="http://schemas.microsoft.com/office/drawing/2014/main" id="{B0541C20-46DF-4B75-B87F-5080FF127A40}"/>
              </a:ext>
            </a:extLst>
          </p:cNvPr>
          <p:cNvCxnSpPr>
            <a:cxnSpLocks/>
            <a:endCxn id="68" idx="2"/>
          </p:cNvCxnSpPr>
          <p:nvPr/>
        </p:nvCxnSpPr>
        <p:spPr>
          <a:xfrm>
            <a:off x="3287683" y="5511877"/>
            <a:ext cx="649385" cy="60355"/>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Conector recto 82">
            <a:extLst>
              <a:ext uri="{FF2B5EF4-FFF2-40B4-BE49-F238E27FC236}">
                <a16:creationId xmlns:a16="http://schemas.microsoft.com/office/drawing/2014/main" id="{7F68B069-C61A-4B10-8DC2-49FA142BA57B}"/>
              </a:ext>
            </a:extLst>
          </p:cNvPr>
          <p:cNvCxnSpPr>
            <a:cxnSpLocks/>
            <a:endCxn id="70" idx="2"/>
          </p:cNvCxnSpPr>
          <p:nvPr/>
        </p:nvCxnSpPr>
        <p:spPr>
          <a:xfrm>
            <a:off x="3279605" y="5672649"/>
            <a:ext cx="663603" cy="161072"/>
          </a:xfrm>
          <a:prstGeom prst="line">
            <a:avLst/>
          </a:prstGeom>
        </p:spPr>
        <p:style>
          <a:lnRef idx="3">
            <a:schemeClr val="accent3"/>
          </a:lnRef>
          <a:fillRef idx="0">
            <a:schemeClr val="accent3"/>
          </a:fillRef>
          <a:effectRef idx="2">
            <a:schemeClr val="accent3"/>
          </a:effectRef>
          <a:fontRef idx="minor">
            <a:schemeClr val="tx1"/>
          </a:fontRef>
        </p:style>
      </p:cxnSp>
      <p:cxnSp>
        <p:nvCxnSpPr>
          <p:cNvPr id="91" name="Conector recto 90">
            <a:extLst>
              <a:ext uri="{FF2B5EF4-FFF2-40B4-BE49-F238E27FC236}">
                <a16:creationId xmlns:a16="http://schemas.microsoft.com/office/drawing/2014/main" id="{3DF57C6A-E371-4033-B605-E59C02A43C7F}"/>
              </a:ext>
            </a:extLst>
          </p:cNvPr>
          <p:cNvCxnSpPr>
            <a:cxnSpLocks/>
            <a:endCxn id="11" idx="2"/>
          </p:cNvCxnSpPr>
          <p:nvPr/>
        </p:nvCxnSpPr>
        <p:spPr>
          <a:xfrm flipV="1">
            <a:off x="9938374" y="237411"/>
            <a:ext cx="702126" cy="135940"/>
          </a:xfrm>
          <a:prstGeom prst="line">
            <a:avLst/>
          </a:prstGeom>
        </p:spPr>
        <p:style>
          <a:lnRef idx="3">
            <a:schemeClr val="accent3"/>
          </a:lnRef>
          <a:fillRef idx="0">
            <a:schemeClr val="accent3"/>
          </a:fillRef>
          <a:effectRef idx="2">
            <a:schemeClr val="accent3"/>
          </a:effectRef>
          <a:fontRef idx="minor">
            <a:schemeClr val="tx1"/>
          </a:fontRef>
        </p:style>
      </p:cxnSp>
      <p:cxnSp>
        <p:nvCxnSpPr>
          <p:cNvPr id="92" name="Conector recto 91">
            <a:extLst>
              <a:ext uri="{FF2B5EF4-FFF2-40B4-BE49-F238E27FC236}">
                <a16:creationId xmlns:a16="http://schemas.microsoft.com/office/drawing/2014/main" id="{5157E6E5-AF65-4D2C-BEE3-311A61A53023}"/>
              </a:ext>
            </a:extLst>
          </p:cNvPr>
          <p:cNvCxnSpPr>
            <a:cxnSpLocks/>
            <a:endCxn id="56" idx="2"/>
          </p:cNvCxnSpPr>
          <p:nvPr/>
        </p:nvCxnSpPr>
        <p:spPr>
          <a:xfrm flipV="1">
            <a:off x="9938374" y="481643"/>
            <a:ext cx="689998" cy="114896"/>
          </a:xfrm>
          <a:prstGeom prst="line">
            <a:avLst/>
          </a:prstGeom>
        </p:spPr>
        <p:style>
          <a:lnRef idx="3">
            <a:schemeClr val="accent3"/>
          </a:lnRef>
          <a:fillRef idx="0">
            <a:schemeClr val="accent3"/>
          </a:fillRef>
          <a:effectRef idx="2">
            <a:schemeClr val="accent3"/>
          </a:effectRef>
          <a:fontRef idx="minor">
            <a:schemeClr val="tx1"/>
          </a:fontRef>
        </p:style>
      </p:cxnSp>
      <p:cxnSp>
        <p:nvCxnSpPr>
          <p:cNvPr id="94" name="Conector recto 93">
            <a:extLst>
              <a:ext uri="{FF2B5EF4-FFF2-40B4-BE49-F238E27FC236}">
                <a16:creationId xmlns:a16="http://schemas.microsoft.com/office/drawing/2014/main" id="{1EC3DDD0-4927-461F-B498-C068BC0CF5C0}"/>
              </a:ext>
            </a:extLst>
          </p:cNvPr>
          <p:cNvCxnSpPr>
            <a:cxnSpLocks/>
            <a:stCxn id="6" idx="3"/>
            <a:endCxn id="55" idx="2"/>
          </p:cNvCxnSpPr>
          <p:nvPr/>
        </p:nvCxnSpPr>
        <p:spPr>
          <a:xfrm flipV="1">
            <a:off x="9888474" y="709405"/>
            <a:ext cx="752026" cy="40820"/>
          </a:xfrm>
          <a:prstGeom prst="line">
            <a:avLst/>
          </a:prstGeom>
        </p:spPr>
        <p:style>
          <a:lnRef idx="3">
            <a:schemeClr val="accent3"/>
          </a:lnRef>
          <a:fillRef idx="0">
            <a:schemeClr val="accent3"/>
          </a:fillRef>
          <a:effectRef idx="2">
            <a:schemeClr val="accent3"/>
          </a:effectRef>
          <a:fontRef idx="minor">
            <a:schemeClr val="tx1"/>
          </a:fontRef>
        </p:style>
      </p:cxnSp>
      <p:cxnSp>
        <p:nvCxnSpPr>
          <p:cNvPr id="100" name="Conector recto 99">
            <a:extLst>
              <a:ext uri="{FF2B5EF4-FFF2-40B4-BE49-F238E27FC236}">
                <a16:creationId xmlns:a16="http://schemas.microsoft.com/office/drawing/2014/main" id="{BE1BD2AE-6E68-4308-8AD3-A193B8ED6426}"/>
              </a:ext>
            </a:extLst>
          </p:cNvPr>
          <p:cNvCxnSpPr>
            <a:cxnSpLocks/>
            <a:endCxn id="57" idx="2"/>
          </p:cNvCxnSpPr>
          <p:nvPr/>
        </p:nvCxnSpPr>
        <p:spPr>
          <a:xfrm>
            <a:off x="9931428" y="890388"/>
            <a:ext cx="709072" cy="77518"/>
          </a:xfrm>
          <a:prstGeom prst="line">
            <a:avLst/>
          </a:prstGeom>
        </p:spPr>
        <p:style>
          <a:lnRef idx="3">
            <a:schemeClr val="accent3"/>
          </a:lnRef>
          <a:fillRef idx="0">
            <a:schemeClr val="accent3"/>
          </a:fillRef>
          <a:effectRef idx="2">
            <a:schemeClr val="accent3"/>
          </a:effectRef>
          <a:fontRef idx="minor">
            <a:schemeClr val="tx1"/>
          </a:fontRef>
        </p:style>
      </p:cxnSp>
      <p:cxnSp>
        <p:nvCxnSpPr>
          <p:cNvPr id="102" name="Conector recto 101">
            <a:extLst>
              <a:ext uri="{FF2B5EF4-FFF2-40B4-BE49-F238E27FC236}">
                <a16:creationId xmlns:a16="http://schemas.microsoft.com/office/drawing/2014/main" id="{968E62A5-AFA4-4354-9FDA-0ADD294D4069}"/>
              </a:ext>
            </a:extLst>
          </p:cNvPr>
          <p:cNvCxnSpPr>
            <a:cxnSpLocks/>
            <a:endCxn id="21" idx="2"/>
          </p:cNvCxnSpPr>
          <p:nvPr/>
        </p:nvCxnSpPr>
        <p:spPr>
          <a:xfrm>
            <a:off x="9903886" y="1117847"/>
            <a:ext cx="736613" cy="105425"/>
          </a:xfrm>
          <a:prstGeom prst="line">
            <a:avLst/>
          </a:prstGeom>
        </p:spPr>
        <p:style>
          <a:lnRef idx="3">
            <a:schemeClr val="accent3"/>
          </a:lnRef>
          <a:fillRef idx="0">
            <a:schemeClr val="accent3"/>
          </a:fillRef>
          <a:effectRef idx="2">
            <a:schemeClr val="accent3"/>
          </a:effectRef>
          <a:fontRef idx="minor">
            <a:schemeClr val="tx1"/>
          </a:fontRef>
        </p:style>
      </p:cxnSp>
      <p:cxnSp>
        <p:nvCxnSpPr>
          <p:cNvPr id="107" name="Conector recto 106">
            <a:extLst>
              <a:ext uri="{FF2B5EF4-FFF2-40B4-BE49-F238E27FC236}">
                <a16:creationId xmlns:a16="http://schemas.microsoft.com/office/drawing/2014/main" id="{E5A6A59A-D59B-45CF-886E-B3D3A91C825B}"/>
              </a:ext>
            </a:extLst>
          </p:cNvPr>
          <p:cNvCxnSpPr>
            <a:cxnSpLocks/>
            <a:endCxn id="38" idx="2"/>
          </p:cNvCxnSpPr>
          <p:nvPr/>
        </p:nvCxnSpPr>
        <p:spPr>
          <a:xfrm flipV="1">
            <a:off x="3324712" y="1782705"/>
            <a:ext cx="798591" cy="250565"/>
          </a:xfrm>
          <a:prstGeom prst="line">
            <a:avLst/>
          </a:prstGeom>
        </p:spPr>
        <p:style>
          <a:lnRef idx="3">
            <a:schemeClr val="accent3"/>
          </a:lnRef>
          <a:fillRef idx="0">
            <a:schemeClr val="accent3"/>
          </a:fillRef>
          <a:effectRef idx="2">
            <a:schemeClr val="accent3"/>
          </a:effectRef>
          <a:fontRef idx="minor">
            <a:schemeClr val="tx1"/>
          </a:fontRef>
        </p:style>
      </p:cxnSp>
      <p:cxnSp>
        <p:nvCxnSpPr>
          <p:cNvPr id="108" name="Conector recto 107">
            <a:extLst>
              <a:ext uri="{FF2B5EF4-FFF2-40B4-BE49-F238E27FC236}">
                <a16:creationId xmlns:a16="http://schemas.microsoft.com/office/drawing/2014/main" id="{46142E4B-104B-4FFE-9B72-50402D867CF0}"/>
              </a:ext>
            </a:extLst>
          </p:cNvPr>
          <p:cNvCxnSpPr>
            <a:cxnSpLocks/>
            <a:endCxn id="39" idx="2"/>
          </p:cNvCxnSpPr>
          <p:nvPr/>
        </p:nvCxnSpPr>
        <p:spPr>
          <a:xfrm flipV="1">
            <a:off x="3324659" y="2101656"/>
            <a:ext cx="763903" cy="123926"/>
          </a:xfrm>
          <a:prstGeom prst="line">
            <a:avLst/>
          </a:prstGeom>
        </p:spPr>
        <p:style>
          <a:lnRef idx="3">
            <a:schemeClr val="accent3"/>
          </a:lnRef>
          <a:fillRef idx="0">
            <a:schemeClr val="accent3"/>
          </a:fillRef>
          <a:effectRef idx="2">
            <a:schemeClr val="accent3"/>
          </a:effectRef>
          <a:fontRef idx="minor">
            <a:schemeClr val="tx1"/>
          </a:fontRef>
        </p:style>
      </p:cxnSp>
      <p:cxnSp>
        <p:nvCxnSpPr>
          <p:cNvPr id="109" name="Conector recto 108">
            <a:extLst>
              <a:ext uri="{FF2B5EF4-FFF2-40B4-BE49-F238E27FC236}">
                <a16:creationId xmlns:a16="http://schemas.microsoft.com/office/drawing/2014/main" id="{1E445C73-8791-4095-B2ED-14A72822D47B}"/>
              </a:ext>
            </a:extLst>
          </p:cNvPr>
          <p:cNvCxnSpPr>
            <a:cxnSpLocks/>
            <a:endCxn id="40" idx="2"/>
          </p:cNvCxnSpPr>
          <p:nvPr/>
        </p:nvCxnSpPr>
        <p:spPr>
          <a:xfrm flipV="1">
            <a:off x="3316446" y="2378245"/>
            <a:ext cx="806857" cy="57092"/>
          </a:xfrm>
          <a:prstGeom prst="line">
            <a:avLst/>
          </a:prstGeom>
        </p:spPr>
        <p:style>
          <a:lnRef idx="3">
            <a:schemeClr val="accent3"/>
          </a:lnRef>
          <a:fillRef idx="0">
            <a:schemeClr val="accent3"/>
          </a:fillRef>
          <a:effectRef idx="2">
            <a:schemeClr val="accent3"/>
          </a:effectRef>
          <a:fontRef idx="minor">
            <a:schemeClr val="tx1"/>
          </a:fontRef>
        </p:style>
      </p:cxnSp>
      <p:cxnSp>
        <p:nvCxnSpPr>
          <p:cNvPr id="111" name="Conector recto 110">
            <a:extLst>
              <a:ext uri="{FF2B5EF4-FFF2-40B4-BE49-F238E27FC236}">
                <a16:creationId xmlns:a16="http://schemas.microsoft.com/office/drawing/2014/main" id="{5353CC66-8B94-494D-A8A4-9B8F3B9628E3}"/>
              </a:ext>
            </a:extLst>
          </p:cNvPr>
          <p:cNvCxnSpPr>
            <a:cxnSpLocks/>
            <a:endCxn id="45" idx="2"/>
          </p:cNvCxnSpPr>
          <p:nvPr/>
        </p:nvCxnSpPr>
        <p:spPr>
          <a:xfrm>
            <a:off x="3279605" y="2631532"/>
            <a:ext cx="798992" cy="61740"/>
          </a:xfrm>
          <a:prstGeom prst="line">
            <a:avLst/>
          </a:prstGeom>
        </p:spPr>
        <p:style>
          <a:lnRef idx="3">
            <a:schemeClr val="accent3"/>
          </a:lnRef>
          <a:fillRef idx="0">
            <a:schemeClr val="accent3"/>
          </a:fillRef>
          <a:effectRef idx="2">
            <a:schemeClr val="accent3"/>
          </a:effectRef>
          <a:fontRef idx="minor">
            <a:schemeClr val="tx1"/>
          </a:fontRef>
        </p:style>
      </p:cxnSp>
      <p:sp>
        <p:nvSpPr>
          <p:cNvPr id="133" name="CuadroTexto 132">
            <a:extLst>
              <a:ext uri="{FF2B5EF4-FFF2-40B4-BE49-F238E27FC236}">
                <a16:creationId xmlns:a16="http://schemas.microsoft.com/office/drawing/2014/main" id="{507E1A3B-F8D5-4DF3-AFCB-C0399B6F74F4}"/>
              </a:ext>
            </a:extLst>
          </p:cNvPr>
          <p:cNvSpPr txBox="1"/>
          <p:nvPr/>
        </p:nvSpPr>
        <p:spPr>
          <a:xfrm>
            <a:off x="7032978" y="327674"/>
            <a:ext cx="475900" cy="369332"/>
          </a:xfrm>
          <a:prstGeom prst="rect">
            <a:avLst/>
          </a:prstGeom>
          <a:noFill/>
        </p:spPr>
        <p:txBody>
          <a:bodyPr wrap="square" rtlCol="0">
            <a:spAutoFit/>
          </a:bodyPr>
          <a:lstStyle/>
          <a:p>
            <a:r>
              <a:rPr lang="es-CO" dirty="0"/>
              <a:t>1</a:t>
            </a:r>
          </a:p>
        </p:txBody>
      </p:sp>
      <p:sp>
        <p:nvSpPr>
          <p:cNvPr id="135" name="CuadroTexto 134">
            <a:extLst>
              <a:ext uri="{FF2B5EF4-FFF2-40B4-BE49-F238E27FC236}">
                <a16:creationId xmlns:a16="http://schemas.microsoft.com/office/drawing/2014/main" id="{40162CEF-56A1-4173-8D54-0AE86B6FA7BF}"/>
              </a:ext>
            </a:extLst>
          </p:cNvPr>
          <p:cNvSpPr txBox="1"/>
          <p:nvPr/>
        </p:nvSpPr>
        <p:spPr>
          <a:xfrm>
            <a:off x="7037348" y="773132"/>
            <a:ext cx="475900" cy="369332"/>
          </a:xfrm>
          <a:prstGeom prst="rect">
            <a:avLst/>
          </a:prstGeom>
          <a:noFill/>
        </p:spPr>
        <p:txBody>
          <a:bodyPr wrap="square" rtlCol="0">
            <a:spAutoFit/>
          </a:bodyPr>
          <a:lstStyle/>
          <a:p>
            <a:r>
              <a:rPr lang="es-CO" dirty="0"/>
              <a:t>1</a:t>
            </a:r>
          </a:p>
        </p:txBody>
      </p:sp>
      <p:sp>
        <p:nvSpPr>
          <p:cNvPr id="137" name="CuadroTexto 136">
            <a:extLst>
              <a:ext uri="{FF2B5EF4-FFF2-40B4-BE49-F238E27FC236}">
                <a16:creationId xmlns:a16="http://schemas.microsoft.com/office/drawing/2014/main" id="{E401100D-68B6-4C26-96D9-9F8C14668007}"/>
              </a:ext>
            </a:extLst>
          </p:cNvPr>
          <p:cNvSpPr txBox="1"/>
          <p:nvPr/>
        </p:nvSpPr>
        <p:spPr>
          <a:xfrm>
            <a:off x="1633360" y="1351608"/>
            <a:ext cx="475900" cy="369332"/>
          </a:xfrm>
          <a:prstGeom prst="rect">
            <a:avLst/>
          </a:prstGeom>
          <a:noFill/>
        </p:spPr>
        <p:txBody>
          <a:bodyPr wrap="square" rtlCol="0">
            <a:spAutoFit/>
          </a:bodyPr>
          <a:lstStyle/>
          <a:p>
            <a:r>
              <a:rPr lang="es-CO" dirty="0"/>
              <a:t>1</a:t>
            </a:r>
          </a:p>
        </p:txBody>
      </p:sp>
      <p:sp>
        <p:nvSpPr>
          <p:cNvPr id="139" name="CuadroTexto 138">
            <a:extLst>
              <a:ext uri="{FF2B5EF4-FFF2-40B4-BE49-F238E27FC236}">
                <a16:creationId xmlns:a16="http://schemas.microsoft.com/office/drawing/2014/main" id="{C49E5A4C-C8AE-4ACE-A117-9CCEFD100DBB}"/>
              </a:ext>
            </a:extLst>
          </p:cNvPr>
          <p:cNvSpPr txBox="1"/>
          <p:nvPr/>
        </p:nvSpPr>
        <p:spPr>
          <a:xfrm>
            <a:off x="2109260" y="1351608"/>
            <a:ext cx="475900" cy="369332"/>
          </a:xfrm>
          <a:prstGeom prst="rect">
            <a:avLst/>
          </a:prstGeom>
          <a:noFill/>
        </p:spPr>
        <p:txBody>
          <a:bodyPr wrap="square" rtlCol="0">
            <a:spAutoFit/>
          </a:bodyPr>
          <a:lstStyle/>
          <a:p>
            <a:r>
              <a:rPr lang="es-CO" dirty="0"/>
              <a:t>N</a:t>
            </a:r>
          </a:p>
        </p:txBody>
      </p:sp>
      <p:sp>
        <p:nvSpPr>
          <p:cNvPr id="141" name="CuadroTexto 140">
            <a:extLst>
              <a:ext uri="{FF2B5EF4-FFF2-40B4-BE49-F238E27FC236}">
                <a16:creationId xmlns:a16="http://schemas.microsoft.com/office/drawing/2014/main" id="{4383FF9B-1209-471A-BBE6-1DDF25BF151E}"/>
              </a:ext>
            </a:extLst>
          </p:cNvPr>
          <p:cNvSpPr txBox="1"/>
          <p:nvPr/>
        </p:nvSpPr>
        <p:spPr>
          <a:xfrm>
            <a:off x="1633360" y="4385092"/>
            <a:ext cx="475900" cy="369332"/>
          </a:xfrm>
          <a:prstGeom prst="rect">
            <a:avLst/>
          </a:prstGeom>
          <a:noFill/>
        </p:spPr>
        <p:txBody>
          <a:bodyPr wrap="square" rtlCol="0">
            <a:spAutoFit/>
          </a:bodyPr>
          <a:lstStyle/>
          <a:p>
            <a:r>
              <a:rPr lang="es-CO" dirty="0"/>
              <a:t>1</a:t>
            </a:r>
          </a:p>
        </p:txBody>
      </p:sp>
      <p:sp>
        <p:nvSpPr>
          <p:cNvPr id="143" name="CuadroTexto 142">
            <a:extLst>
              <a:ext uri="{FF2B5EF4-FFF2-40B4-BE49-F238E27FC236}">
                <a16:creationId xmlns:a16="http://schemas.microsoft.com/office/drawing/2014/main" id="{AF0350D7-C986-4B62-B782-C010446EE886}"/>
              </a:ext>
            </a:extLst>
          </p:cNvPr>
          <p:cNvSpPr txBox="1"/>
          <p:nvPr/>
        </p:nvSpPr>
        <p:spPr>
          <a:xfrm>
            <a:off x="2097564" y="4385092"/>
            <a:ext cx="475900" cy="369332"/>
          </a:xfrm>
          <a:prstGeom prst="rect">
            <a:avLst/>
          </a:prstGeom>
          <a:noFill/>
        </p:spPr>
        <p:txBody>
          <a:bodyPr wrap="square" rtlCol="0">
            <a:spAutoFit/>
          </a:bodyPr>
          <a:lstStyle/>
          <a:p>
            <a:r>
              <a:rPr lang="es-CO" dirty="0"/>
              <a:t>N</a:t>
            </a:r>
          </a:p>
        </p:txBody>
      </p:sp>
      <p:cxnSp>
        <p:nvCxnSpPr>
          <p:cNvPr id="145" name="Conector recto 144">
            <a:extLst>
              <a:ext uri="{FF2B5EF4-FFF2-40B4-BE49-F238E27FC236}">
                <a16:creationId xmlns:a16="http://schemas.microsoft.com/office/drawing/2014/main" id="{715DE6FC-A2D3-4EB0-A37C-E9566A02A097}"/>
              </a:ext>
            </a:extLst>
          </p:cNvPr>
          <p:cNvCxnSpPr>
            <a:cxnSpLocks/>
            <a:endCxn id="123" idx="2"/>
          </p:cNvCxnSpPr>
          <p:nvPr/>
        </p:nvCxnSpPr>
        <p:spPr>
          <a:xfrm flipV="1">
            <a:off x="2347210" y="3515315"/>
            <a:ext cx="1111628" cy="103592"/>
          </a:xfrm>
          <a:prstGeom prst="line">
            <a:avLst/>
          </a:prstGeom>
        </p:spPr>
        <p:style>
          <a:lnRef idx="3">
            <a:schemeClr val="accent3"/>
          </a:lnRef>
          <a:fillRef idx="0">
            <a:schemeClr val="accent3"/>
          </a:fillRef>
          <a:effectRef idx="2">
            <a:schemeClr val="accent3"/>
          </a:effectRef>
          <a:fontRef idx="minor">
            <a:schemeClr val="tx1"/>
          </a:fontRef>
        </p:style>
      </p:cxnSp>
      <p:cxnSp>
        <p:nvCxnSpPr>
          <p:cNvPr id="147" name="Conector recto 146">
            <a:extLst>
              <a:ext uri="{FF2B5EF4-FFF2-40B4-BE49-F238E27FC236}">
                <a16:creationId xmlns:a16="http://schemas.microsoft.com/office/drawing/2014/main" id="{7FABE0C1-9C58-461C-914A-5BC354CADA95}"/>
              </a:ext>
            </a:extLst>
          </p:cNvPr>
          <p:cNvCxnSpPr>
            <a:cxnSpLocks/>
          </p:cNvCxnSpPr>
          <p:nvPr/>
        </p:nvCxnSpPr>
        <p:spPr>
          <a:xfrm>
            <a:off x="2347210" y="3916490"/>
            <a:ext cx="1121549" cy="64374"/>
          </a:xfrm>
          <a:prstGeom prst="line">
            <a:avLst/>
          </a:prstGeom>
        </p:spPr>
        <p:style>
          <a:lnRef idx="3">
            <a:schemeClr val="accent3"/>
          </a:lnRef>
          <a:fillRef idx="0">
            <a:schemeClr val="accent3"/>
          </a:fillRef>
          <a:effectRef idx="2">
            <a:schemeClr val="accent3"/>
          </a:effectRef>
          <a:fontRef idx="minor">
            <a:schemeClr val="tx1"/>
          </a:fontRef>
        </p:style>
      </p:cxnSp>
      <p:sp>
        <p:nvSpPr>
          <p:cNvPr id="151" name="CuadroTexto 150">
            <a:extLst>
              <a:ext uri="{FF2B5EF4-FFF2-40B4-BE49-F238E27FC236}">
                <a16:creationId xmlns:a16="http://schemas.microsoft.com/office/drawing/2014/main" id="{53EF817E-93A9-4F74-BEDD-B2EF45C6E8A6}"/>
              </a:ext>
            </a:extLst>
          </p:cNvPr>
          <p:cNvSpPr txBox="1"/>
          <p:nvPr/>
        </p:nvSpPr>
        <p:spPr>
          <a:xfrm>
            <a:off x="1621664" y="2831401"/>
            <a:ext cx="475900" cy="369332"/>
          </a:xfrm>
          <a:prstGeom prst="rect">
            <a:avLst/>
          </a:prstGeom>
          <a:noFill/>
        </p:spPr>
        <p:txBody>
          <a:bodyPr wrap="square" rtlCol="0">
            <a:spAutoFit/>
          </a:bodyPr>
          <a:lstStyle/>
          <a:p>
            <a:r>
              <a:rPr lang="es-CO" dirty="0"/>
              <a:t>1</a:t>
            </a:r>
          </a:p>
        </p:txBody>
      </p:sp>
      <p:sp>
        <p:nvSpPr>
          <p:cNvPr id="155" name="CuadroTexto 154">
            <a:extLst>
              <a:ext uri="{FF2B5EF4-FFF2-40B4-BE49-F238E27FC236}">
                <a16:creationId xmlns:a16="http://schemas.microsoft.com/office/drawing/2014/main" id="{930802B9-66BB-420C-BB6A-25555802E9FA}"/>
              </a:ext>
            </a:extLst>
          </p:cNvPr>
          <p:cNvSpPr txBox="1"/>
          <p:nvPr/>
        </p:nvSpPr>
        <p:spPr>
          <a:xfrm>
            <a:off x="2071456" y="2845755"/>
            <a:ext cx="475900" cy="369332"/>
          </a:xfrm>
          <a:prstGeom prst="rect">
            <a:avLst/>
          </a:prstGeom>
          <a:noFill/>
        </p:spPr>
        <p:txBody>
          <a:bodyPr wrap="square" rtlCol="0">
            <a:spAutoFit/>
          </a:bodyPr>
          <a:lstStyle/>
          <a:p>
            <a:r>
              <a:rPr lang="es-CO" dirty="0"/>
              <a:t>N</a:t>
            </a:r>
          </a:p>
        </p:txBody>
      </p:sp>
      <p:grpSp>
        <p:nvGrpSpPr>
          <p:cNvPr id="159" name="Grupo 158">
            <a:extLst>
              <a:ext uri="{FF2B5EF4-FFF2-40B4-BE49-F238E27FC236}">
                <a16:creationId xmlns:a16="http://schemas.microsoft.com/office/drawing/2014/main" id="{8289DEEF-8555-4A22-AEA3-51BA4EF832E0}"/>
              </a:ext>
            </a:extLst>
          </p:cNvPr>
          <p:cNvGrpSpPr/>
          <p:nvPr/>
        </p:nvGrpSpPr>
        <p:grpSpPr>
          <a:xfrm>
            <a:off x="3458838" y="3374294"/>
            <a:ext cx="316633" cy="282041"/>
            <a:chOff x="3458838" y="3374294"/>
            <a:chExt cx="316633" cy="282041"/>
          </a:xfrm>
        </p:grpSpPr>
        <p:sp>
          <p:nvSpPr>
            <p:cNvPr id="123" name="Elipse 122">
              <a:extLst>
                <a:ext uri="{FF2B5EF4-FFF2-40B4-BE49-F238E27FC236}">
                  <a16:creationId xmlns:a16="http://schemas.microsoft.com/office/drawing/2014/main" id="{BBAAB778-A4DD-45CC-8072-3486B1DBFCEE}"/>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 name="Cuerda 155">
              <a:extLst>
                <a:ext uri="{FF2B5EF4-FFF2-40B4-BE49-F238E27FC236}">
                  <a16:creationId xmlns:a16="http://schemas.microsoft.com/office/drawing/2014/main" id="{D28517EA-938A-4C96-917B-308AA8FBB5CF}"/>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160" name="Grupo 159">
            <a:extLst>
              <a:ext uri="{FF2B5EF4-FFF2-40B4-BE49-F238E27FC236}">
                <a16:creationId xmlns:a16="http://schemas.microsoft.com/office/drawing/2014/main" id="{9EBC4B6F-4317-4CCE-B8D6-DF766E2E6A72}"/>
              </a:ext>
            </a:extLst>
          </p:cNvPr>
          <p:cNvGrpSpPr/>
          <p:nvPr/>
        </p:nvGrpSpPr>
        <p:grpSpPr>
          <a:xfrm>
            <a:off x="3468759" y="3829724"/>
            <a:ext cx="316633" cy="282041"/>
            <a:chOff x="3458838" y="3374294"/>
            <a:chExt cx="316633" cy="282041"/>
          </a:xfrm>
        </p:grpSpPr>
        <p:sp>
          <p:nvSpPr>
            <p:cNvPr id="161" name="Elipse 160">
              <a:extLst>
                <a:ext uri="{FF2B5EF4-FFF2-40B4-BE49-F238E27FC236}">
                  <a16:creationId xmlns:a16="http://schemas.microsoft.com/office/drawing/2014/main" id="{346288A6-4CAE-4527-B50F-CE0131A16CD6}"/>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 name="Cuerda 161">
              <a:extLst>
                <a:ext uri="{FF2B5EF4-FFF2-40B4-BE49-F238E27FC236}">
                  <a16:creationId xmlns:a16="http://schemas.microsoft.com/office/drawing/2014/main" id="{B817CF8A-3E1F-4071-8C51-1EE4BF695ECE}"/>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95" name="CuadroTexto 194">
            <a:extLst>
              <a:ext uri="{FF2B5EF4-FFF2-40B4-BE49-F238E27FC236}">
                <a16:creationId xmlns:a16="http://schemas.microsoft.com/office/drawing/2014/main" id="{3F0B86FF-E817-4201-8F11-FD53477EDD99}"/>
              </a:ext>
            </a:extLst>
          </p:cNvPr>
          <p:cNvSpPr txBox="1"/>
          <p:nvPr/>
        </p:nvSpPr>
        <p:spPr>
          <a:xfrm>
            <a:off x="4639750" y="1598039"/>
            <a:ext cx="1208791" cy="369332"/>
          </a:xfrm>
          <a:prstGeom prst="rect">
            <a:avLst/>
          </a:prstGeom>
          <a:noFill/>
        </p:spPr>
        <p:txBody>
          <a:bodyPr wrap="square" rtlCol="0">
            <a:spAutoFit/>
          </a:bodyPr>
          <a:lstStyle/>
          <a:p>
            <a:r>
              <a:rPr lang="es-CO" dirty="0"/>
              <a:t>Estado</a:t>
            </a:r>
          </a:p>
        </p:txBody>
      </p:sp>
      <p:sp>
        <p:nvSpPr>
          <p:cNvPr id="197" name="CuadroTexto 196">
            <a:extLst>
              <a:ext uri="{FF2B5EF4-FFF2-40B4-BE49-F238E27FC236}">
                <a16:creationId xmlns:a16="http://schemas.microsoft.com/office/drawing/2014/main" id="{2667C4D6-0DEF-495E-B5CA-68CCE1CDE5B7}"/>
              </a:ext>
            </a:extLst>
          </p:cNvPr>
          <p:cNvSpPr txBox="1"/>
          <p:nvPr/>
        </p:nvSpPr>
        <p:spPr>
          <a:xfrm>
            <a:off x="4631156" y="1878996"/>
            <a:ext cx="1208791" cy="369332"/>
          </a:xfrm>
          <a:prstGeom prst="rect">
            <a:avLst/>
          </a:prstGeom>
          <a:noFill/>
        </p:spPr>
        <p:txBody>
          <a:bodyPr wrap="square" rtlCol="0">
            <a:spAutoFit/>
          </a:bodyPr>
          <a:lstStyle/>
          <a:p>
            <a:r>
              <a:rPr lang="es-CO" dirty="0" err="1"/>
              <a:t>Fecha_fin</a:t>
            </a:r>
            <a:endParaRPr lang="es-CO" dirty="0"/>
          </a:p>
        </p:txBody>
      </p:sp>
      <p:sp>
        <p:nvSpPr>
          <p:cNvPr id="199" name="CuadroTexto 198">
            <a:extLst>
              <a:ext uri="{FF2B5EF4-FFF2-40B4-BE49-F238E27FC236}">
                <a16:creationId xmlns:a16="http://schemas.microsoft.com/office/drawing/2014/main" id="{37884367-B5DF-4B1F-A872-B05433E5C78B}"/>
              </a:ext>
            </a:extLst>
          </p:cNvPr>
          <p:cNvSpPr txBox="1"/>
          <p:nvPr/>
        </p:nvSpPr>
        <p:spPr>
          <a:xfrm>
            <a:off x="4631156" y="2202309"/>
            <a:ext cx="1208791" cy="369332"/>
          </a:xfrm>
          <a:prstGeom prst="rect">
            <a:avLst/>
          </a:prstGeom>
          <a:noFill/>
        </p:spPr>
        <p:txBody>
          <a:bodyPr wrap="square" rtlCol="0">
            <a:spAutoFit/>
          </a:bodyPr>
          <a:lstStyle/>
          <a:p>
            <a:r>
              <a:rPr lang="es-CO" dirty="0" err="1"/>
              <a:t>Fecha_ini</a:t>
            </a:r>
            <a:endParaRPr lang="es-CO" dirty="0"/>
          </a:p>
        </p:txBody>
      </p:sp>
      <p:sp>
        <p:nvSpPr>
          <p:cNvPr id="202" name="CuadroTexto 201">
            <a:extLst>
              <a:ext uri="{FF2B5EF4-FFF2-40B4-BE49-F238E27FC236}">
                <a16:creationId xmlns:a16="http://schemas.microsoft.com/office/drawing/2014/main" id="{EBE55029-F8C4-46AF-B6A4-831D1A34D5B7}"/>
              </a:ext>
            </a:extLst>
          </p:cNvPr>
          <p:cNvSpPr txBox="1"/>
          <p:nvPr/>
        </p:nvSpPr>
        <p:spPr>
          <a:xfrm>
            <a:off x="4671712" y="2529285"/>
            <a:ext cx="1208791" cy="369332"/>
          </a:xfrm>
          <a:prstGeom prst="rect">
            <a:avLst/>
          </a:prstGeom>
          <a:noFill/>
        </p:spPr>
        <p:txBody>
          <a:bodyPr wrap="square" rtlCol="0">
            <a:spAutoFit/>
          </a:bodyPr>
          <a:lstStyle/>
          <a:p>
            <a:r>
              <a:rPr lang="es-CO" dirty="0" err="1"/>
              <a:t>ID_expe</a:t>
            </a:r>
            <a:endParaRPr lang="es-CO" dirty="0"/>
          </a:p>
        </p:txBody>
      </p:sp>
      <p:sp>
        <p:nvSpPr>
          <p:cNvPr id="204" name="CuadroTexto 203">
            <a:extLst>
              <a:ext uri="{FF2B5EF4-FFF2-40B4-BE49-F238E27FC236}">
                <a16:creationId xmlns:a16="http://schemas.microsoft.com/office/drawing/2014/main" id="{A6333220-1E66-406B-AD56-2DAE236B6291}"/>
              </a:ext>
            </a:extLst>
          </p:cNvPr>
          <p:cNvSpPr txBox="1"/>
          <p:nvPr/>
        </p:nvSpPr>
        <p:spPr>
          <a:xfrm>
            <a:off x="4067316" y="3291491"/>
            <a:ext cx="1208791" cy="369332"/>
          </a:xfrm>
          <a:prstGeom prst="rect">
            <a:avLst/>
          </a:prstGeom>
          <a:noFill/>
        </p:spPr>
        <p:txBody>
          <a:bodyPr wrap="square" rtlCol="0">
            <a:spAutoFit/>
          </a:bodyPr>
          <a:lstStyle/>
          <a:p>
            <a:r>
              <a:rPr lang="es-CO" dirty="0" err="1"/>
              <a:t>ID_expe</a:t>
            </a:r>
            <a:endParaRPr lang="es-CO" dirty="0"/>
          </a:p>
        </p:txBody>
      </p:sp>
      <p:sp>
        <p:nvSpPr>
          <p:cNvPr id="206" name="CuadroTexto 205">
            <a:extLst>
              <a:ext uri="{FF2B5EF4-FFF2-40B4-BE49-F238E27FC236}">
                <a16:creationId xmlns:a16="http://schemas.microsoft.com/office/drawing/2014/main" id="{1847F121-F186-4228-9EFB-F1D37572F36C}"/>
              </a:ext>
            </a:extLst>
          </p:cNvPr>
          <p:cNvSpPr txBox="1"/>
          <p:nvPr/>
        </p:nvSpPr>
        <p:spPr>
          <a:xfrm>
            <a:off x="4078597" y="3799434"/>
            <a:ext cx="1679168" cy="369332"/>
          </a:xfrm>
          <a:prstGeom prst="rect">
            <a:avLst/>
          </a:prstGeom>
          <a:noFill/>
        </p:spPr>
        <p:txBody>
          <a:bodyPr wrap="square" rtlCol="0">
            <a:spAutoFit/>
          </a:bodyPr>
          <a:lstStyle/>
          <a:p>
            <a:r>
              <a:rPr lang="es-CO" dirty="0" err="1"/>
              <a:t>ID_procurador</a:t>
            </a:r>
            <a:endParaRPr lang="es-CO" dirty="0"/>
          </a:p>
        </p:txBody>
      </p:sp>
      <p:sp>
        <p:nvSpPr>
          <p:cNvPr id="208" name="CuadroTexto 207">
            <a:extLst>
              <a:ext uri="{FF2B5EF4-FFF2-40B4-BE49-F238E27FC236}">
                <a16:creationId xmlns:a16="http://schemas.microsoft.com/office/drawing/2014/main" id="{144FC90E-8A1E-402D-B9BB-1E243B72561E}"/>
              </a:ext>
            </a:extLst>
          </p:cNvPr>
          <p:cNvSpPr txBox="1"/>
          <p:nvPr/>
        </p:nvSpPr>
        <p:spPr>
          <a:xfrm>
            <a:off x="4529718" y="4569758"/>
            <a:ext cx="1679171" cy="369332"/>
          </a:xfrm>
          <a:prstGeom prst="rect">
            <a:avLst/>
          </a:prstGeom>
          <a:noFill/>
        </p:spPr>
        <p:txBody>
          <a:bodyPr wrap="square" rtlCol="0">
            <a:spAutoFit/>
          </a:bodyPr>
          <a:lstStyle/>
          <a:p>
            <a:r>
              <a:rPr lang="es-CO" dirty="0" err="1"/>
              <a:t>ID_procurador</a:t>
            </a:r>
            <a:endParaRPr lang="es-CO" dirty="0"/>
          </a:p>
        </p:txBody>
      </p:sp>
      <p:sp>
        <p:nvSpPr>
          <p:cNvPr id="210" name="CuadroTexto 209">
            <a:extLst>
              <a:ext uri="{FF2B5EF4-FFF2-40B4-BE49-F238E27FC236}">
                <a16:creationId xmlns:a16="http://schemas.microsoft.com/office/drawing/2014/main" id="{08141F60-AEA4-42B0-9E3E-BA6ECE6923FF}"/>
              </a:ext>
            </a:extLst>
          </p:cNvPr>
          <p:cNvSpPr txBox="1"/>
          <p:nvPr/>
        </p:nvSpPr>
        <p:spPr>
          <a:xfrm>
            <a:off x="4529718" y="4861312"/>
            <a:ext cx="1208791" cy="369332"/>
          </a:xfrm>
          <a:prstGeom prst="rect">
            <a:avLst/>
          </a:prstGeom>
          <a:noFill/>
        </p:spPr>
        <p:txBody>
          <a:bodyPr wrap="square" rtlCol="0">
            <a:spAutoFit/>
          </a:bodyPr>
          <a:lstStyle/>
          <a:p>
            <a:r>
              <a:rPr lang="es-CO" dirty="0"/>
              <a:t>nombre</a:t>
            </a:r>
          </a:p>
        </p:txBody>
      </p:sp>
      <p:sp>
        <p:nvSpPr>
          <p:cNvPr id="212" name="CuadroTexto 211">
            <a:extLst>
              <a:ext uri="{FF2B5EF4-FFF2-40B4-BE49-F238E27FC236}">
                <a16:creationId xmlns:a16="http://schemas.microsoft.com/office/drawing/2014/main" id="{D9C82389-3145-4D4B-9BC0-2171CA761915}"/>
              </a:ext>
            </a:extLst>
          </p:cNvPr>
          <p:cNvSpPr txBox="1"/>
          <p:nvPr/>
        </p:nvSpPr>
        <p:spPr>
          <a:xfrm>
            <a:off x="4529718" y="5124988"/>
            <a:ext cx="1208791" cy="369332"/>
          </a:xfrm>
          <a:prstGeom prst="rect">
            <a:avLst/>
          </a:prstGeom>
          <a:noFill/>
        </p:spPr>
        <p:txBody>
          <a:bodyPr wrap="square" rtlCol="0">
            <a:spAutoFit/>
          </a:bodyPr>
          <a:lstStyle/>
          <a:p>
            <a:r>
              <a:rPr lang="es-CO" dirty="0" err="1"/>
              <a:t>direccion</a:t>
            </a:r>
            <a:endParaRPr lang="es-CO" dirty="0"/>
          </a:p>
        </p:txBody>
      </p:sp>
      <p:sp>
        <p:nvSpPr>
          <p:cNvPr id="214" name="CuadroTexto 213">
            <a:extLst>
              <a:ext uri="{FF2B5EF4-FFF2-40B4-BE49-F238E27FC236}">
                <a16:creationId xmlns:a16="http://schemas.microsoft.com/office/drawing/2014/main" id="{CA997611-BAC3-435F-A736-5B38502C1DBA}"/>
              </a:ext>
            </a:extLst>
          </p:cNvPr>
          <p:cNvSpPr txBox="1"/>
          <p:nvPr/>
        </p:nvSpPr>
        <p:spPr>
          <a:xfrm>
            <a:off x="4504738" y="5383853"/>
            <a:ext cx="1208791" cy="369332"/>
          </a:xfrm>
          <a:prstGeom prst="rect">
            <a:avLst/>
          </a:prstGeom>
          <a:noFill/>
        </p:spPr>
        <p:txBody>
          <a:bodyPr wrap="square" rtlCol="0">
            <a:spAutoFit/>
          </a:bodyPr>
          <a:lstStyle/>
          <a:p>
            <a:r>
              <a:rPr lang="es-CO" dirty="0"/>
              <a:t>correo</a:t>
            </a:r>
          </a:p>
        </p:txBody>
      </p:sp>
      <p:sp>
        <p:nvSpPr>
          <p:cNvPr id="216" name="CuadroTexto 215">
            <a:extLst>
              <a:ext uri="{FF2B5EF4-FFF2-40B4-BE49-F238E27FC236}">
                <a16:creationId xmlns:a16="http://schemas.microsoft.com/office/drawing/2014/main" id="{D36BF0AC-F6BE-40C7-8377-ABBBB544F2BE}"/>
              </a:ext>
            </a:extLst>
          </p:cNvPr>
          <p:cNvSpPr txBox="1"/>
          <p:nvPr/>
        </p:nvSpPr>
        <p:spPr>
          <a:xfrm>
            <a:off x="4508128" y="5649054"/>
            <a:ext cx="1208791" cy="369332"/>
          </a:xfrm>
          <a:prstGeom prst="rect">
            <a:avLst/>
          </a:prstGeom>
          <a:noFill/>
        </p:spPr>
        <p:txBody>
          <a:bodyPr wrap="square" rtlCol="0">
            <a:spAutoFit/>
          </a:bodyPr>
          <a:lstStyle/>
          <a:p>
            <a:r>
              <a:rPr lang="es-CO" dirty="0" err="1"/>
              <a:t>telefono</a:t>
            </a:r>
            <a:endParaRPr lang="es-CO" dirty="0"/>
          </a:p>
        </p:txBody>
      </p:sp>
      <p:sp>
        <p:nvSpPr>
          <p:cNvPr id="218" name="CuadroTexto 217">
            <a:extLst>
              <a:ext uri="{FF2B5EF4-FFF2-40B4-BE49-F238E27FC236}">
                <a16:creationId xmlns:a16="http://schemas.microsoft.com/office/drawing/2014/main" id="{87F0ED32-9DCB-4B10-B100-AD1D2F6B4E8C}"/>
              </a:ext>
            </a:extLst>
          </p:cNvPr>
          <p:cNvSpPr txBox="1"/>
          <p:nvPr/>
        </p:nvSpPr>
        <p:spPr>
          <a:xfrm>
            <a:off x="10993251" y="15558"/>
            <a:ext cx="1208791" cy="369332"/>
          </a:xfrm>
          <a:prstGeom prst="rect">
            <a:avLst/>
          </a:prstGeom>
          <a:noFill/>
        </p:spPr>
        <p:txBody>
          <a:bodyPr wrap="square" rtlCol="0">
            <a:spAutoFit/>
          </a:bodyPr>
          <a:lstStyle/>
          <a:p>
            <a:r>
              <a:rPr lang="es-CO" dirty="0" err="1"/>
              <a:t>ID_client</a:t>
            </a:r>
            <a:endParaRPr lang="es-CO" dirty="0"/>
          </a:p>
        </p:txBody>
      </p:sp>
      <p:sp>
        <p:nvSpPr>
          <p:cNvPr id="220" name="CuadroTexto 219">
            <a:extLst>
              <a:ext uri="{FF2B5EF4-FFF2-40B4-BE49-F238E27FC236}">
                <a16:creationId xmlns:a16="http://schemas.microsoft.com/office/drawing/2014/main" id="{4C321D71-4409-475D-8B79-343FC7119189}"/>
              </a:ext>
            </a:extLst>
          </p:cNvPr>
          <p:cNvSpPr txBox="1"/>
          <p:nvPr/>
        </p:nvSpPr>
        <p:spPr>
          <a:xfrm>
            <a:off x="10993251" y="248227"/>
            <a:ext cx="1208791" cy="369332"/>
          </a:xfrm>
          <a:prstGeom prst="rect">
            <a:avLst/>
          </a:prstGeom>
          <a:noFill/>
        </p:spPr>
        <p:txBody>
          <a:bodyPr wrap="square" rtlCol="0">
            <a:spAutoFit/>
          </a:bodyPr>
          <a:lstStyle/>
          <a:p>
            <a:r>
              <a:rPr lang="es-CO" dirty="0"/>
              <a:t>nombre</a:t>
            </a:r>
          </a:p>
        </p:txBody>
      </p:sp>
      <p:sp>
        <p:nvSpPr>
          <p:cNvPr id="222" name="CuadroTexto 221">
            <a:extLst>
              <a:ext uri="{FF2B5EF4-FFF2-40B4-BE49-F238E27FC236}">
                <a16:creationId xmlns:a16="http://schemas.microsoft.com/office/drawing/2014/main" id="{7EC54CAB-3AB2-4A58-8902-B795CEC0CD70}"/>
              </a:ext>
            </a:extLst>
          </p:cNvPr>
          <p:cNvSpPr txBox="1"/>
          <p:nvPr/>
        </p:nvSpPr>
        <p:spPr>
          <a:xfrm>
            <a:off x="10988662" y="480896"/>
            <a:ext cx="1208791" cy="369332"/>
          </a:xfrm>
          <a:prstGeom prst="rect">
            <a:avLst/>
          </a:prstGeom>
          <a:noFill/>
        </p:spPr>
        <p:txBody>
          <a:bodyPr wrap="square" rtlCol="0">
            <a:spAutoFit/>
          </a:bodyPr>
          <a:lstStyle/>
          <a:p>
            <a:r>
              <a:rPr lang="es-CO" dirty="0" err="1"/>
              <a:t>direccion</a:t>
            </a:r>
            <a:endParaRPr lang="es-CO" dirty="0"/>
          </a:p>
        </p:txBody>
      </p:sp>
      <p:sp>
        <p:nvSpPr>
          <p:cNvPr id="224" name="CuadroTexto 223">
            <a:extLst>
              <a:ext uri="{FF2B5EF4-FFF2-40B4-BE49-F238E27FC236}">
                <a16:creationId xmlns:a16="http://schemas.microsoft.com/office/drawing/2014/main" id="{1453C803-9B14-4498-9311-4CFC3322BCB6}"/>
              </a:ext>
            </a:extLst>
          </p:cNvPr>
          <p:cNvSpPr txBox="1"/>
          <p:nvPr/>
        </p:nvSpPr>
        <p:spPr>
          <a:xfrm>
            <a:off x="10999112" y="729815"/>
            <a:ext cx="1208791" cy="369332"/>
          </a:xfrm>
          <a:prstGeom prst="rect">
            <a:avLst/>
          </a:prstGeom>
          <a:noFill/>
        </p:spPr>
        <p:txBody>
          <a:bodyPr wrap="square" rtlCol="0">
            <a:spAutoFit/>
          </a:bodyPr>
          <a:lstStyle/>
          <a:p>
            <a:r>
              <a:rPr lang="es-CO" dirty="0"/>
              <a:t>correo</a:t>
            </a:r>
          </a:p>
        </p:txBody>
      </p:sp>
      <p:sp>
        <p:nvSpPr>
          <p:cNvPr id="226" name="CuadroTexto 225">
            <a:extLst>
              <a:ext uri="{FF2B5EF4-FFF2-40B4-BE49-F238E27FC236}">
                <a16:creationId xmlns:a16="http://schemas.microsoft.com/office/drawing/2014/main" id="{067B4D49-26EE-455B-9259-5C5DAA97AC56}"/>
              </a:ext>
            </a:extLst>
          </p:cNvPr>
          <p:cNvSpPr txBox="1"/>
          <p:nvPr/>
        </p:nvSpPr>
        <p:spPr>
          <a:xfrm>
            <a:off x="10983209" y="1010487"/>
            <a:ext cx="1208791" cy="369332"/>
          </a:xfrm>
          <a:prstGeom prst="rect">
            <a:avLst/>
          </a:prstGeom>
          <a:noFill/>
        </p:spPr>
        <p:txBody>
          <a:bodyPr wrap="square" rtlCol="0">
            <a:spAutoFit/>
          </a:bodyPr>
          <a:lstStyle/>
          <a:p>
            <a:r>
              <a:rPr lang="es-CO" dirty="0" err="1"/>
              <a:t>Telefono</a:t>
            </a:r>
            <a:endParaRPr lang="es-CO" dirty="0"/>
          </a:p>
        </p:txBody>
      </p:sp>
      <p:sp>
        <p:nvSpPr>
          <p:cNvPr id="234" name="CuadroTexto 233">
            <a:extLst>
              <a:ext uri="{FF2B5EF4-FFF2-40B4-BE49-F238E27FC236}">
                <a16:creationId xmlns:a16="http://schemas.microsoft.com/office/drawing/2014/main" id="{8D15A6EA-69E1-458A-97FA-F5A6291FCE4F}"/>
              </a:ext>
            </a:extLst>
          </p:cNvPr>
          <p:cNvSpPr txBox="1"/>
          <p:nvPr/>
        </p:nvSpPr>
        <p:spPr>
          <a:xfrm>
            <a:off x="6350807" y="4611231"/>
            <a:ext cx="5851235" cy="2246769"/>
          </a:xfrm>
          <a:prstGeom prst="rect">
            <a:avLst/>
          </a:prstGeom>
          <a:solidFill>
            <a:schemeClr val="accent3">
              <a:lumMod val="75000"/>
            </a:schemeClr>
          </a:solidFill>
        </p:spPr>
        <p:txBody>
          <a:bodyPr wrap="square" rtlCol="0">
            <a:spAutoFit/>
          </a:bodyPr>
          <a:lstStyle/>
          <a:p>
            <a:pPr algn="just"/>
            <a:r>
              <a:rPr lang="es-ES" sz="1400" b="1" dirty="0"/>
              <a:t>EJERCICIO 1:</a:t>
            </a:r>
          </a:p>
          <a:p>
            <a:pPr algn="just"/>
            <a:r>
              <a:rPr lang="es-ES" sz="1400" dirty="0"/>
              <a:t>Se quiere diseñar una base de datos relacional para almacenar información sobre los asuntos que lleva un gabinete de abogados. Cada asunto tiene un número de expediente que lo identifica, y corresponde a un solo cliente. Del asunto se debe almacenar el período (fecha de inicio y fecha de archivo o finalización), su estado (en trámite, archivado, etc.), así como los datos personales del cliente al que pertenece (DNI, nombre, dirección, etc.). Algunos asuntos son llevados por uno o varios procuradores, de los que nos interesa también los datos personales.</a:t>
            </a:r>
          </a:p>
        </p:txBody>
      </p:sp>
    </p:spTree>
    <p:extLst>
      <p:ext uri="{BB962C8B-B14F-4D97-AF65-F5344CB8AC3E}">
        <p14:creationId xmlns:p14="http://schemas.microsoft.com/office/powerpoint/2010/main" val="50280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DDD1CBF-5289-4048-8CD8-E7232EB4C160}"/>
              </a:ext>
            </a:extLst>
          </p:cNvPr>
          <p:cNvSpPr/>
          <p:nvPr/>
        </p:nvSpPr>
        <p:spPr>
          <a:xfrm>
            <a:off x="789799" y="1754315"/>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Especie</a:t>
            </a:r>
          </a:p>
        </p:txBody>
      </p:sp>
      <p:sp>
        <p:nvSpPr>
          <p:cNvPr id="5" name="Rectángulo 4">
            <a:extLst>
              <a:ext uri="{FF2B5EF4-FFF2-40B4-BE49-F238E27FC236}">
                <a16:creationId xmlns:a16="http://schemas.microsoft.com/office/drawing/2014/main" id="{EFDA6A73-C969-4CD1-892F-AD40D1F23011}"/>
              </a:ext>
            </a:extLst>
          </p:cNvPr>
          <p:cNvSpPr/>
          <p:nvPr/>
        </p:nvSpPr>
        <p:spPr>
          <a:xfrm>
            <a:off x="789799" y="4754424"/>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err="1"/>
              <a:t>zoologico</a:t>
            </a:r>
            <a:endParaRPr lang="es-CO" dirty="0"/>
          </a:p>
        </p:txBody>
      </p:sp>
      <p:sp>
        <p:nvSpPr>
          <p:cNvPr id="6" name="Rectángulo 5">
            <a:extLst>
              <a:ext uri="{FF2B5EF4-FFF2-40B4-BE49-F238E27FC236}">
                <a16:creationId xmlns:a16="http://schemas.microsoft.com/office/drawing/2014/main" id="{0B638B13-C604-4B44-A7E4-992EDE34270A}"/>
              </a:ext>
            </a:extLst>
          </p:cNvPr>
          <p:cNvSpPr/>
          <p:nvPr/>
        </p:nvSpPr>
        <p:spPr>
          <a:xfrm>
            <a:off x="6736559" y="164981"/>
            <a:ext cx="2329696"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Animales</a:t>
            </a:r>
          </a:p>
        </p:txBody>
      </p:sp>
      <p:sp>
        <p:nvSpPr>
          <p:cNvPr id="7" name="Diagrama de flujo: decisión 6">
            <a:extLst>
              <a:ext uri="{FF2B5EF4-FFF2-40B4-BE49-F238E27FC236}">
                <a16:creationId xmlns:a16="http://schemas.microsoft.com/office/drawing/2014/main" id="{7786D414-549D-439A-BD6D-26BE461034F8}"/>
              </a:ext>
            </a:extLst>
          </p:cNvPr>
          <p:cNvSpPr/>
          <p:nvPr/>
        </p:nvSpPr>
        <p:spPr>
          <a:xfrm>
            <a:off x="4019610" y="507156"/>
            <a:ext cx="1256497" cy="426112"/>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N:1</a:t>
            </a:r>
          </a:p>
        </p:txBody>
      </p:sp>
      <p:sp>
        <p:nvSpPr>
          <p:cNvPr id="9" name="Diagrama de flujo: decisión 8">
            <a:extLst>
              <a:ext uri="{FF2B5EF4-FFF2-40B4-BE49-F238E27FC236}">
                <a16:creationId xmlns:a16="http://schemas.microsoft.com/office/drawing/2014/main" id="{30AA3314-E0AB-46F9-9B62-B03ED5B210B6}"/>
              </a:ext>
            </a:extLst>
          </p:cNvPr>
          <p:cNvSpPr/>
          <p:nvPr/>
        </p:nvSpPr>
        <p:spPr>
          <a:xfrm>
            <a:off x="1325238" y="3535144"/>
            <a:ext cx="1422400" cy="501818"/>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N:M</a:t>
            </a:r>
          </a:p>
        </p:txBody>
      </p:sp>
      <p:sp>
        <p:nvSpPr>
          <p:cNvPr id="11" name="Elipse 10">
            <a:extLst>
              <a:ext uri="{FF2B5EF4-FFF2-40B4-BE49-F238E27FC236}">
                <a16:creationId xmlns:a16="http://schemas.microsoft.com/office/drawing/2014/main" id="{3530B7F2-961D-4179-8E7D-E24A5831C12E}"/>
              </a:ext>
            </a:extLst>
          </p:cNvPr>
          <p:cNvSpPr/>
          <p:nvPr/>
        </p:nvSpPr>
        <p:spPr>
          <a:xfrm>
            <a:off x="9814607" y="43101"/>
            <a:ext cx="318840" cy="205126"/>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21" name="Elipse 20">
            <a:extLst>
              <a:ext uri="{FF2B5EF4-FFF2-40B4-BE49-F238E27FC236}">
                <a16:creationId xmlns:a16="http://schemas.microsoft.com/office/drawing/2014/main" id="{0700DB32-9E19-4934-A0EB-F44337141AC3}"/>
              </a:ext>
            </a:extLst>
          </p:cNvPr>
          <p:cNvSpPr/>
          <p:nvPr/>
        </p:nvSpPr>
        <p:spPr>
          <a:xfrm>
            <a:off x="9822948" y="1135714"/>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8" name="Elipse 37">
            <a:extLst>
              <a:ext uri="{FF2B5EF4-FFF2-40B4-BE49-F238E27FC236}">
                <a16:creationId xmlns:a16="http://schemas.microsoft.com/office/drawing/2014/main" id="{815D3EF0-E8A1-4CBB-AE88-97A33759967D}"/>
              </a:ext>
            </a:extLst>
          </p:cNvPr>
          <p:cNvSpPr/>
          <p:nvPr/>
        </p:nvSpPr>
        <p:spPr>
          <a:xfrm>
            <a:off x="4123303" y="1672300"/>
            <a:ext cx="313658" cy="220810"/>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9" name="Elipse 38">
            <a:extLst>
              <a:ext uri="{FF2B5EF4-FFF2-40B4-BE49-F238E27FC236}">
                <a16:creationId xmlns:a16="http://schemas.microsoft.com/office/drawing/2014/main" id="{D4FB390A-D847-40C4-A98F-D167E79DD58A}"/>
              </a:ext>
            </a:extLst>
          </p:cNvPr>
          <p:cNvSpPr/>
          <p:nvPr/>
        </p:nvSpPr>
        <p:spPr>
          <a:xfrm>
            <a:off x="4088562" y="2001003"/>
            <a:ext cx="328680" cy="2013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0" name="Elipse 39">
            <a:extLst>
              <a:ext uri="{FF2B5EF4-FFF2-40B4-BE49-F238E27FC236}">
                <a16:creationId xmlns:a16="http://schemas.microsoft.com/office/drawing/2014/main" id="{6D2E2D8D-C769-4FC2-813A-E56B10D83FA2}"/>
              </a:ext>
            </a:extLst>
          </p:cNvPr>
          <p:cNvSpPr/>
          <p:nvPr/>
        </p:nvSpPr>
        <p:spPr>
          <a:xfrm>
            <a:off x="4123303" y="2281646"/>
            <a:ext cx="313658" cy="193197"/>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5" name="Elipse 44">
            <a:extLst>
              <a:ext uri="{FF2B5EF4-FFF2-40B4-BE49-F238E27FC236}">
                <a16:creationId xmlns:a16="http://schemas.microsoft.com/office/drawing/2014/main" id="{D46F063D-E589-4C7E-ABE5-70E65B2380CF}"/>
              </a:ext>
            </a:extLst>
          </p:cNvPr>
          <p:cNvSpPr/>
          <p:nvPr/>
        </p:nvSpPr>
        <p:spPr>
          <a:xfrm>
            <a:off x="4078597" y="2602938"/>
            <a:ext cx="328754" cy="18066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47" name="Conector: angular 46">
            <a:extLst>
              <a:ext uri="{FF2B5EF4-FFF2-40B4-BE49-F238E27FC236}">
                <a16:creationId xmlns:a16="http://schemas.microsoft.com/office/drawing/2014/main" id="{F8F46516-2689-41E1-B5C1-9DC50AF8C7E0}"/>
              </a:ext>
            </a:extLst>
          </p:cNvPr>
          <p:cNvCxnSpPr>
            <a:stCxn id="4" idx="0"/>
            <a:endCxn id="7" idx="1"/>
          </p:cNvCxnSpPr>
          <p:nvPr/>
        </p:nvCxnSpPr>
        <p:spPr>
          <a:xfrm rot="5400000" flipH="1" flipV="1">
            <a:off x="2510973" y="245679"/>
            <a:ext cx="1034103" cy="1983171"/>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49" name="Conector recto 48">
            <a:extLst>
              <a:ext uri="{FF2B5EF4-FFF2-40B4-BE49-F238E27FC236}">
                <a16:creationId xmlns:a16="http://schemas.microsoft.com/office/drawing/2014/main" id="{A7D35FD3-C9DC-49B7-A630-E0280816B7A2}"/>
              </a:ext>
            </a:extLst>
          </p:cNvPr>
          <p:cNvCxnSpPr>
            <a:stCxn id="7" idx="3"/>
            <a:endCxn id="6" idx="1"/>
          </p:cNvCxnSpPr>
          <p:nvPr/>
        </p:nvCxnSpPr>
        <p:spPr>
          <a:xfrm>
            <a:off x="5276107" y="720212"/>
            <a:ext cx="146045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Conector recto 51">
            <a:extLst>
              <a:ext uri="{FF2B5EF4-FFF2-40B4-BE49-F238E27FC236}">
                <a16:creationId xmlns:a16="http://schemas.microsoft.com/office/drawing/2014/main" id="{8603C271-C301-4D37-B946-60F4FFB76F4E}"/>
              </a:ext>
            </a:extLst>
          </p:cNvPr>
          <p:cNvCxnSpPr>
            <a:stCxn id="4" idx="2"/>
            <a:endCxn id="9" idx="0"/>
          </p:cNvCxnSpPr>
          <p:nvPr/>
        </p:nvCxnSpPr>
        <p:spPr>
          <a:xfrm flipH="1">
            <a:off x="2036438" y="2864776"/>
            <a:ext cx="1" cy="670368"/>
          </a:xfrm>
          <a:prstGeom prst="line">
            <a:avLst/>
          </a:prstGeom>
        </p:spPr>
        <p:style>
          <a:lnRef idx="3">
            <a:schemeClr val="accent3"/>
          </a:lnRef>
          <a:fillRef idx="0">
            <a:schemeClr val="accent3"/>
          </a:fillRef>
          <a:effectRef idx="2">
            <a:schemeClr val="accent3"/>
          </a:effectRef>
          <a:fontRef idx="minor">
            <a:schemeClr val="tx1"/>
          </a:fontRef>
        </p:style>
      </p:cxnSp>
      <p:cxnSp>
        <p:nvCxnSpPr>
          <p:cNvPr id="54" name="Conector recto 53">
            <a:extLst>
              <a:ext uri="{FF2B5EF4-FFF2-40B4-BE49-F238E27FC236}">
                <a16:creationId xmlns:a16="http://schemas.microsoft.com/office/drawing/2014/main" id="{9C8738A7-6A60-4737-9DE4-2C3B5C660886}"/>
              </a:ext>
            </a:extLst>
          </p:cNvPr>
          <p:cNvCxnSpPr>
            <a:stCxn id="9" idx="2"/>
            <a:endCxn id="5" idx="0"/>
          </p:cNvCxnSpPr>
          <p:nvPr/>
        </p:nvCxnSpPr>
        <p:spPr>
          <a:xfrm>
            <a:off x="2036438" y="4036962"/>
            <a:ext cx="1" cy="717462"/>
          </a:xfrm>
          <a:prstGeom prst="line">
            <a:avLst/>
          </a:prstGeom>
        </p:spPr>
        <p:style>
          <a:lnRef idx="3">
            <a:schemeClr val="accent3"/>
          </a:lnRef>
          <a:fillRef idx="0">
            <a:schemeClr val="accent3"/>
          </a:fillRef>
          <a:effectRef idx="2">
            <a:schemeClr val="accent3"/>
          </a:effectRef>
          <a:fontRef idx="minor">
            <a:schemeClr val="tx1"/>
          </a:fontRef>
        </p:style>
      </p:cxnSp>
      <p:sp>
        <p:nvSpPr>
          <p:cNvPr id="55" name="Elipse 54">
            <a:extLst>
              <a:ext uri="{FF2B5EF4-FFF2-40B4-BE49-F238E27FC236}">
                <a16:creationId xmlns:a16="http://schemas.microsoft.com/office/drawing/2014/main" id="{4D1875C8-CE83-4376-A02F-CE0D52C27059}"/>
              </a:ext>
            </a:extLst>
          </p:cNvPr>
          <p:cNvSpPr/>
          <p:nvPr/>
        </p:nvSpPr>
        <p:spPr>
          <a:xfrm>
            <a:off x="9810820" y="617559"/>
            <a:ext cx="318840" cy="18369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6" name="Elipse 55">
            <a:extLst>
              <a:ext uri="{FF2B5EF4-FFF2-40B4-BE49-F238E27FC236}">
                <a16:creationId xmlns:a16="http://schemas.microsoft.com/office/drawing/2014/main" id="{D44C6BEE-9798-4595-A201-6B2F332EB807}"/>
              </a:ext>
            </a:extLst>
          </p:cNvPr>
          <p:cNvSpPr/>
          <p:nvPr/>
        </p:nvSpPr>
        <p:spPr>
          <a:xfrm>
            <a:off x="9814607" y="293224"/>
            <a:ext cx="318840" cy="1935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7" name="Elipse 56">
            <a:extLst>
              <a:ext uri="{FF2B5EF4-FFF2-40B4-BE49-F238E27FC236}">
                <a16:creationId xmlns:a16="http://schemas.microsoft.com/office/drawing/2014/main" id="{CFB983C2-8493-4B6A-B2FD-342B5438D575}"/>
              </a:ext>
            </a:extLst>
          </p:cNvPr>
          <p:cNvSpPr/>
          <p:nvPr/>
        </p:nvSpPr>
        <p:spPr>
          <a:xfrm>
            <a:off x="9810820" y="879344"/>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2" name="Elipse 61">
            <a:extLst>
              <a:ext uri="{FF2B5EF4-FFF2-40B4-BE49-F238E27FC236}">
                <a16:creationId xmlns:a16="http://schemas.microsoft.com/office/drawing/2014/main" id="{135D07A7-71D8-4D7E-BCC1-4E80960D54C1}"/>
              </a:ext>
            </a:extLst>
          </p:cNvPr>
          <p:cNvSpPr/>
          <p:nvPr/>
        </p:nvSpPr>
        <p:spPr>
          <a:xfrm>
            <a:off x="3937068" y="4658851"/>
            <a:ext cx="313658" cy="23394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64" name="Elipse 63">
            <a:extLst>
              <a:ext uri="{FF2B5EF4-FFF2-40B4-BE49-F238E27FC236}">
                <a16:creationId xmlns:a16="http://schemas.microsoft.com/office/drawing/2014/main" id="{EDD2D902-5513-481B-9374-D70E213AC38D}"/>
              </a:ext>
            </a:extLst>
          </p:cNvPr>
          <p:cNvSpPr/>
          <p:nvPr/>
        </p:nvSpPr>
        <p:spPr>
          <a:xfrm>
            <a:off x="3937068" y="4944212"/>
            <a:ext cx="306712"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6" name="Elipse 65">
            <a:extLst>
              <a:ext uri="{FF2B5EF4-FFF2-40B4-BE49-F238E27FC236}">
                <a16:creationId xmlns:a16="http://schemas.microsoft.com/office/drawing/2014/main" id="{694891F5-74DF-4187-BBF1-CFE5A364BAF2}"/>
              </a:ext>
            </a:extLst>
          </p:cNvPr>
          <p:cNvSpPr/>
          <p:nvPr/>
        </p:nvSpPr>
        <p:spPr>
          <a:xfrm>
            <a:off x="3944014" y="5191875"/>
            <a:ext cx="299766"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8" name="Elipse 67">
            <a:extLst>
              <a:ext uri="{FF2B5EF4-FFF2-40B4-BE49-F238E27FC236}">
                <a16:creationId xmlns:a16="http://schemas.microsoft.com/office/drawing/2014/main" id="{1F61B6B9-D1FD-481C-84FF-CC0C7EB1ADDB}"/>
              </a:ext>
            </a:extLst>
          </p:cNvPr>
          <p:cNvSpPr/>
          <p:nvPr/>
        </p:nvSpPr>
        <p:spPr>
          <a:xfrm>
            <a:off x="3937068" y="5480415"/>
            <a:ext cx="293626" cy="183634"/>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70" name="Elipse 69">
            <a:extLst>
              <a:ext uri="{FF2B5EF4-FFF2-40B4-BE49-F238E27FC236}">
                <a16:creationId xmlns:a16="http://schemas.microsoft.com/office/drawing/2014/main" id="{85E589EC-59DB-4C1F-8982-D205F38BBF33}"/>
              </a:ext>
            </a:extLst>
          </p:cNvPr>
          <p:cNvSpPr/>
          <p:nvPr/>
        </p:nvSpPr>
        <p:spPr>
          <a:xfrm>
            <a:off x="3943208" y="5743386"/>
            <a:ext cx="299766" cy="18066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72" name="Conector recto 71">
            <a:extLst>
              <a:ext uri="{FF2B5EF4-FFF2-40B4-BE49-F238E27FC236}">
                <a16:creationId xmlns:a16="http://schemas.microsoft.com/office/drawing/2014/main" id="{B24D0396-9A44-4268-9908-D7DF6B3FCF90}"/>
              </a:ext>
            </a:extLst>
          </p:cNvPr>
          <p:cNvCxnSpPr>
            <a:cxnSpLocks/>
            <a:endCxn id="62" idx="2"/>
          </p:cNvCxnSpPr>
          <p:nvPr/>
        </p:nvCxnSpPr>
        <p:spPr>
          <a:xfrm flipV="1">
            <a:off x="3283078" y="4775824"/>
            <a:ext cx="653990" cy="195582"/>
          </a:xfrm>
          <a:prstGeom prst="line">
            <a:avLst/>
          </a:prstGeom>
        </p:spPr>
        <p:style>
          <a:lnRef idx="3">
            <a:schemeClr val="accent3"/>
          </a:lnRef>
          <a:fillRef idx="0">
            <a:schemeClr val="accent3"/>
          </a:fillRef>
          <a:effectRef idx="2">
            <a:schemeClr val="accent3"/>
          </a:effectRef>
          <a:fontRef idx="minor">
            <a:schemeClr val="tx1"/>
          </a:fontRef>
        </p:style>
      </p:cxnSp>
      <p:cxnSp>
        <p:nvCxnSpPr>
          <p:cNvPr id="74" name="Conector recto 73">
            <a:extLst>
              <a:ext uri="{FF2B5EF4-FFF2-40B4-BE49-F238E27FC236}">
                <a16:creationId xmlns:a16="http://schemas.microsoft.com/office/drawing/2014/main" id="{0B71C5BC-B501-48C8-A824-802DDC0A8C22}"/>
              </a:ext>
            </a:extLst>
          </p:cNvPr>
          <p:cNvCxnSpPr>
            <a:cxnSpLocks/>
          </p:cNvCxnSpPr>
          <p:nvPr/>
        </p:nvCxnSpPr>
        <p:spPr>
          <a:xfrm flipV="1">
            <a:off x="3279605" y="5052007"/>
            <a:ext cx="657463" cy="111184"/>
          </a:xfrm>
          <a:prstGeom prst="line">
            <a:avLst/>
          </a:prstGeom>
        </p:spPr>
        <p:style>
          <a:lnRef idx="3">
            <a:schemeClr val="accent3"/>
          </a:lnRef>
          <a:fillRef idx="0">
            <a:schemeClr val="accent3"/>
          </a:fillRef>
          <a:effectRef idx="2">
            <a:schemeClr val="accent3"/>
          </a:effectRef>
          <a:fontRef idx="minor">
            <a:schemeClr val="tx1"/>
          </a:fontRef>
        </p:style>
      </p:cxnSp>
      <p:cxnSp>
        <p:nvCxnSpPr>
          <p:cNvPr id="78" name="Conector recto 77">
            <a:extLst>
              <a:ext uri="{FF2B5EF4-FFF2-40B4-BE49-F238E27FC236}">
                <a16:creationId xmlns:a16="http://schemas.microsoft.com/office/drawing/2014/main" id="{3E822BC4-651A-46F5-B8CA-B5C7A2913555}"/>
              </a:ext>
            </a:extLst>
          </p:cNvPr>
          <p:cNvCxnSpPr>
            <a:cxnSpLocks/>
            <a:stCxn id="5" idx="3"/>
            <a:endCxn id="66" idx="2"/>
          </p:cNvCxnSpPr>
          <p:nvPr/>
        </p:nvCxnSpPr>
        <p:spPr>
          <a:xfrm flipV="1">
            <a:off x="3283078" y="5297065"/>
            <a:ext cx="660936" cy="1259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Conector recto 80">
            <a:extLst>
              <a:ext uri="{FF2B5EF4-FFF2-40B4-BE49-F238E27FC236}">
                <a16:creationId xmlns:a16="http://schemas.microsoft.com/office/drawing/2014/main" id="{B0541C20-46DF-4B75-B87F-5080FF127A40}"/>
              </a:ext>
            </a:extLst>
          </p:cNvPr>
          <p:cNvCxnSpPr>
            <a:cxnSpLocks/>
            <a:endCxn id="68" idx="2"/>
          </p:cNvCxnSpPr>
          <p:nvPr/>
        </p:nvCxnSpPr>
        <p:spPr>
          <a:xfrm>
            <a:off x="3287683" y="5511877"/>
            <a:ext cx="649385" cy="60355"/>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Conector recto 82">
            <a:extLst>
              <a:ext uri="{FF2B5EF4-FFF2-40B4-BE49-F238E27FC236}">
                <a16:creationId xmlns:a16="http://schemas.microsoft.com/office/drawing/2014/main" id="{7F68B069-C61A-4B10-8DC2-49FA142BA57B}"/>
              </a:ext>
            </a:extLst>
          </p:cNvPr>
          <p:cNvCxnSpPr>
            <a:cxnSpLocks/>
            <a:endCxn id="70" idx="2"/>
          </p:cNvCxnSpPr>
          <p:nvPr/>
        </p:nvCxnSpPr>
        <p:spPr>
          <a:xfrm>
            <a:off x="3279605" y="5672649"/>
            <a:ext cx="663603" cy="161072"/>
          </a:xfrm>
          <a:prstGeom prst="line">
            <a:avLst/>
          </a:prstGeom>
        </p:spPr>
        <p:style>
          <a:lnRef idx="3">
            <a:schemeClr val="accent3"/>
          </a:lnRef>
          <a:fillRef idx="0">
            <a:schemeClr val="accent3"/>
          </a:fillRef>
          <a:effectRef idx="2">
            <a:schemeClr val="accent3"/>
          </a:effectRef>
          <a:fontRef idx="minor">
            <a:schemeClr val="tx1"/>
          </a:fontRef>
        </p:style>
      </p:cxnSp>
      <p:cxnSp>
        <p:nvCxnSpPr>
          <p:cNvPr id="91" name="Conector recto 90">
            <a:extLst>
              <a:ext uri="{FF2B5EF4-FFF2-40B4-BE49-F238E27FC236}">
                <a16:creationId xmlns:a16="http://schemas.microsoft.com/office/drawing/2014/main" id="{3DF57C6A-E371-4033-B605-E59C02A43C7F}"/>
              </a:ext>
            </a:extLst>
          </p:cNvPr>
          <p:cNvCxnSpPr>
            <a:cxnSpLocks/>
            <a:endCxn id="11" idx="2"/>
          </p:cNvCxnSpPr>
          <p:nvPr/>
        </p:nvCxnSpPr>
        <p:spPr>
          <a:xfrm flipV="1">
            <a:off x="9112481" y="145664"/>
            <a:ext cx="702126" cy="135940"/>
          </a:xfrm>
          <a:prstGeom prst="line">
            <a:avLst/>
          </a:prstGeom>
        </p:spPr>
        <p:style>
          <a:lnRef idx="3">
            <a:schemeClr val="accent3"/>
          </a:lnRef>
          <a:fillRef idx="0">
            <a:schemeClr val="accent3"/>
          </a:fillRef>
          <a:effectRef idx="2">
            <a:schemeClr val="accent3"/>
          </a:effectRef>
          <a:fontRef idx="minor">
            <a:schemeClr val="tx1"/>
          </a:fontRef>
        </p:style>
      </p:cxnSp>
      <p:cxnSp>
        <p:nvCxnSpPr>
          <p:cNvPr id="92" name="Conector recto 91">
            <a:extLst>
              <a:ext uri="{FF2B5EF4-FFF2-40B4-BE49-F238E27FC236}">
                <a16:creationId xmlns:a16="http://schemas.microsoft.com/office/drawing/2014/main" id="{5157E6E5-AF65-4D2C-BEE3-311A61A53023}"/>
              </a:ext>
            </a:extLst>
          </p:cNvPr>
          <p:cNvCxnSpPr>
            <a:cxnSpLocks/>
            <a:endCxn id="56" idx="2"/>
          </p:cNvCxnSpPr>
          <p:nvPr/>
        </p:nvCxnSpPr>
        <p:spPr>
          <a:xfrm flipV="1">
            <a:off x="9124609" y="389977"/>
            <a:ext cx="689998" cy="114896"/>
          </a:xfrm>
          <a:prstGeom prst="line">
            <a:avLst/>
          </a:prstGeom>
        </p:spPr>
        <p:style>
          <a:lnRef idx="3">
            <a:schemeClr val="accent3"/>
          </a:lnRef>
          <a:fillRef idx="0">
            <a:schemeClr val="accent3"/>
          </a:fillRef>
          <a:effectRef idx="2">
            <a:schemeClr val="accent3"/>
          </a:effectRef>
          <a:fontRef idx="minor">
            <a:schemeClr val="tx1"/>
          </a:fontRef>
        </p:style>
      </p:cxnSp>
      <p:cxnSp>
        <p:nvCxnSpPr>
          <p:cNvPr id="94" name="Conector recto 93">
            <a:extLst>
              <a:ext uri="{FF2B5EF4-FFF2-40B4-BE49-F238E27FC236}">
                <a16:creationId xmlns:a16="http://schemas.microsoft.com/office/drawing/2014/main" id="{1EC3DDD0-4927-461F-B498-C068BC0CF5C0}"/>
              </a:ext>
            </a:extLst>
          </p:cNvPr>
          <p:cNvCxnSpPr>
            <a:cxnSpLocks/>
            <a:stCxn id="6" idx="3"/>
            <a:endCxn id="55" idx="2"/>
          </p:cNvCxnSpPr>
          <p:nvPr/>
        </p:nvCxnSpPr>
        <p:spPr>
          <a:xfrm flipV="1">
            <a:off x="9066255" y="709405"/>
            <a:ext cx="744565" cy="10807"/>
          </a:xfrm>
          <a:prstGeom prst="line">
            <a:avLst/>
          </a:prstGeom>
        </p:spPr>
        <p:style>
          <a:lnRef idx="3">
            <a:schemeClr val="accent3"/>
          </a:lnRef>
          <a:fillRef idx="0">
            <a:schemeClr val="accent3"/>
          </a:fillRef>
          <a:effectRef idx="2">
            <a:schemeClr val="accent3"/>
          </a:effectRef>
          <a:fontRef idx="minor">
            <a:schemeClr val="tx1"/>
          </a:fontRef>
        </p:style>
      </p:cxnSp>
      <p:cxnSp>
        <p:nvCxnSpPr>
          <p:cNvPr id="100" name="Conector recto 99">
            <a:extLst>
              <a:ext uri="{FF2B5EF4-FFF2-40B4-BE49-F238E27FC236}">
                <a16:creationId xmlns:a16="http://schemas.microsoft.com/office/drawing/2014/main" id="{BE1BD2AE-6E68-4308-8AD3-A193B8ED6426}"/>
              </a:ext>
            </a:extLst>
          </p:cNvPr>
          <p:cNvCxnSpPr>
            <a:cxnSpLocks/>
            <a:endCxn id="57" idx="2"/>
          </p:cNvCxnSpPr>
          <p:nvPr/>
        </p:nvCxnSpPr>
        <p:spPr>
          <a:xfrm>
            <a:off x="9101748" y="890964"/>
            <a:ext cx="709072" cy="77518"/>
          </a:xfrm>
          <a:prstGeom prst="line">
            <a:avLst/>
          </a:prstGeom>
        </p:spPr>
        <p:style>
          <a:lnRef idx="3">
            <a:schemeClr val="accent3"/>
          </a:lnRef>
          <a:fillRef idx="0">
            <a:schemeClr val="accent3"/>
          </a:fillRef>
          <a:effectRef idx="2">
            <a:schemeClr val="accent3"/>
          </a:effectRef>
          <a:fontRef idx="minor">
            <a:schemeClr val="tx1"/>
          </a:fontRef>
        </p:style>
      </p:cxnSp>
      <p:cxnSp>
        <p:nvCxnSpPr>
          <p:cNvPr id="102" name="Conector recto 101">
            <a:extLst>
              <a:ext uri="{FF2B5EF4-FFF2-40B4-BE49-F238E27FC236}">
                <a16:creationId xmlns:a16="http://schemas.microsoft.com/office/drawing/2014/main" id="{968E62A5-AFA4-4354-9FDA-0ADD294D4069}"/>
              </a:ext>
            </a:extLst>
          </p:cNvPr>
          <p:cNvCxnSpPr>
            <a:cxnSpLocks/>
            <a:endCxn id="21" idx="2"/>
          </p:cNvCxnSpPr>
          <p:nvPr/>
        </p:nvCxnSpPr>
        <p:spPr>
          <a:xfrm>
            <a:off x="9086335" y="1119427"/>
            <a:ext cx="736613" cy="105425"/>
          </a:xfrm>
          <a:prstGeom prst="line">
            <a:avLst/>
          </a:prstGeom>
        </p:spPr>
        <p:style>
          <a:lnRef idx="3">
            <a:schemeClr val="accent3"/>
          </a:lnRef>
          <a:fillRef idx="0">
            <a:schemeClr val="accent3"/>
          </a:fillRef>
          <a:effectRef idx="2">
            <a:schemeClr val="accent3"/>
          </a:effectRef>
          <a:fontRef idx="minor">
            <a:schemeClr val="tx1"/>
          </a:fontRef>
        </p:style>
      </p:cxnSp>
      <p:cxnSp>
        <p:nvCxnSpPr>
          <p:cNvPr id="107" name="Conector recto 106">
            <a:extLst>
              <a:ext uri="{FF2B5EF4-FFF2-40B4-BE49-F238E27FC236}">
                <a16:creationId xmlns:a16="http://schemas.microsoft.com/office/drawing/2014/main" id="{E5A6A59A-D59B-45CF-886E-B3D3A91C825B}"/>
              </a:ext>
            </a:extLst>
          </p:cNvPr>
          <p:cNvCxnSpPr>
            <a:cxnSpLocks/>
            <a:endCxn id="38" idx="2"/>
          </p:cNvCxnSpPr>
          <p:nvPr/>
        </p:nvCxnSpPr>
        <p:spPr>
          <a:xfrm flipV="1">
            <a:off x="3324712" y="1782705"/>
            <a:ext cx="798591" cy="250565"/>
          </a:xfrm>
          <a:prstGeom prst="line">
            <a:avLst/>
          </a:prstGeom>
        </p:spPr>
        <p:style>
          <a:lnRef idx="3">
            <a:schemeClr val="accent3"/>
          </a:lnRef>
          <a:fillRef idx="0">
            <a:schemeClr val="accent3"/>
          </a:fillRef>
          <a:effectRef idx="2">
            <a:schemeClr val="accent3"/>
          </a:effectRef>
          <a:fontRef idx="minor">
            <a:schemeClr val="tx1"/>
          </a:fontRef>
        </p:style>
      </p:cxnSp>
      <p:cxnSp>
        <p:nvCxnSpPr>
          <p:cNvPr id="108" name="Conector recto 107">
            <a:extLst>
              <a:ext uri="{FF2B5EF4-FFF2-40B4-BE49-F238E27FC236}">
                <a16:creationId xmlns:a16="http://schemas.microsoft.com/office/drawing/2014/main" id="{46142E4B-104B-4FFE-9B72-50402D867CF0}"/>
              </a:ext>
            </a:extLst>
          </p:cNvPr>
          <p:cNvCxnSpPr>
            <a:cxnSpLocks/>
            <a:endCxn id="39" idx="2"/>
          </p:cNvCxnSpPr>
          <p:nvPr/>
        </p:nvCxnSpPr>
        <p:spPr>
          <a:xfrm flipV="1">
            <a:off x="3324659" y="2101656"/>
            <a:ext cx="763903" cy="123926"/>
          </a:xfrm>
          <a:prstGeom prst="line">
            <a:avLst/>
          </a:prstGeom>
        </p:spPr>
        <p:style>
          <a:lnRef idx="3">
            <a:schemeClr val="accent3"/>
          </a:lnRef>
          <a:fillRef idx="0">
            <a:schemeClr val="accent3"/>
          </a:fillRef>
          <a:effectRef idx="2">
            <a:schemeClr val="accent3"/>
          </a:effectRef>
          <a:fontRef idx="minor">
            <a:schemeClr val="tx1"/>
          </a:fontRef>
        </p:style>
      </p:cxnSp>
      <p:cxnSp>
        <p:nvCxnSpPr>
          <p:cNvPr id="109" name="Conector recto 108">
            <a:extLst>
              <a:ext uri="{FF2B5EF4-FFF2-40B4-BE49-F238E27FC236}">
                <a16:creationId xmlns:a16="http://schemas.microsoft.com/office/drawing/2014/main" id="{1E445C73-8791-4095-B2ED-14A72822D47B}"/>
              </a:ext>
            </a:extLst>
          </p:cNvPr>
          <p:cNvCxnSpPr>
            <a:cxnSpLocks/>
            <a:endCxn id="40" idx="2"/>
          </p:cNvCxnSpPr>
          <p:nvPr/>
        </p:nvCxnSpPr>
        <p:spPr>
          <a:xfrm flipV="1">
            <a:off x="3316446" y="2378245"/>
            <a:ext cx="806857" cy="57092"/>
          </a:xfrm>
          <a:prstGeom prst="line">
            <a:avLst/>
          </a:prstGeom>
        </p:spPr>
        <p:style>
          <a:lnRef idx="3">
            <a:schemeClr val="accent3"/>
          </a:lnRef>
          <a:fillRef idx="0">
            <a:schemeClr val="accent3"/>
          </a:fillRef>
          <a:effectRef idx="2">
            <a:schemeClr val="accent3"/>
          </a:effectRef>
          <a:fontRef idx="minor">
            <a:schemeClr val="tx1"/>
          </a:fontRef>
        </p:style>
      </p:cxnSp>
      <p:cxnSp>
        <p:nvCxnSpPr>
          <p:cNvPr id="111" name="Conector recto 110">
            <a:extLst>
              <a:ext uri="{FF2B5EF4-FFF2-40B4-BE49-F238E27FC236}">
                <a16:creationId xmlns:a16="http://schemas.microsoft.com/office/drawing/2014/main" id="{5353CC66-8B94-494D-A8A4-9B8F3B9628E3}"/>
              </a:ext>
            </a:extLst>
          </p:cNvPr>
          <p:cNvCxnSpPr>
            <a:cxnSpLocks/>
            <a:endCxn id="45" idx="2"/>
          </p:cNvCxnSpPr>
          <p:nvPr/>
        </p:nvCxnSpPr>
        <p:spPr>
          <a:xfrm>
            <a:off x="3279605" y="2631532"/>
            <a:ext cx="798992" cy="61740"/>
          </a:xfrm>
          <a:prstGeom prst="line">
            <a:avLst/>
          </a:prstGeom>
        </p:spPr>
        <p:style>
          <a:lnRef idx="3">
            <a:schemeClr val="accent3"/>
          </a:lnRef>
          <a:fillRef idx="0">
            <a:schemeClr val="accent3"/>
          </a:fillRef>
          <a:effectRef idx="2">
            <a:schemeClr val="accent3"/>
          </a:effectRef>
          <a:fontRef idx="minor">
            <a:schemeClr val="tx1"/>
          </a:fontRef>
        </p:style>
      </p:cxnSp>
      <p:sp>
        <p:nvSpPr>
          <p:cNvPr id="133" name="CuadroTexto 132">
            <a:extLst>
              <a:ext uri="{FF2B5EF4-FFF2-40B4-BE49-F238E27FC236}">
                <a16:creationId xmlns:a16="http://schemas.microsoft.com/office/drawing/2014/main" id="{507E1A3B-F8D5-4DF3-AFCB-C0399B6F74F4}"/>
              </a:ext>
            </a:extLst>
          </p:cNvPr>
          <p:cNvSpPr txBox="1"/>
          <p:nvPr/>
        </p:nvSpPr>
        <p:spPr>
          <a:xfrm>
            <a:off x="6350807" y="296230"/>
            <a:ext cx="475900" cy="369332"/>
          </a:xfrm>
          <a:prstGeom prst="rect">
            <a:avLst/>
          </a:prstGeom>
          <a:noFill/>
        </p:spPr>
        <p:txBody>
          <a:bodyPr wrap="square" rtlCol="0">
            <a:spAutoFit/>
          </a:bodyPr>
          <a:lstStyle/>
          <a:p>
            <a:r>
              <a:rPr lang="es-CO" dirty="0"/>
              <a:t>1</a:t>
            </a:r>
          </a:p>
        </p:txBody>
      </p:sp>
      <p:sp>
        <p:nvSpPr>
          <p:cNvPr id="135" name="CuadroTexto 134">
            <a:extLst>
              <a:ext uri="{FF2B5EF4-FFF2-40B4-BE49-F238E27FC236}">
                <a16:creationId xmlns:a16="http://schemas.microsoft.com/office/drawing/2014/main" id="{40162CEF-56A1-4173-8D54-0AE86B6FA7BF}"/>
              </a:ext>
            </a:extLst>
          </p:cNvPr>
          <p:cNvSpPr txBox="1"/>
          <p:nvPr/>
        </p:nvSpPr>
        <p:spPr>
          <a:xfrm>
            <a:off x="6316846" y="814677"/>
            <a:ext cx="475900" cy="369332"/>
          </a:xfrm>
          <a:prstGeom prst="rect">
            <a:avLst/>
          </a:prstGeom>
          <a:noFill/>
        </p:spPr>
        <p:txBody>
          <a:bodyPr wrap="square" rtlCol="0">
            <a:spAutoFit/>
          </a:bodyPr>
          <a:lstStyle/>
          <a:p>
            <a:r>
              <a:rPr lang="es-CO" dirty="0"/>
              <a:t>1</a:t>
            </a:r>
          </a:p>
        </p:txBody>
      </p:sp>
      <p:sp>
        <p:nvSpPr>
          <p:cNvPr id="137" name="CuadroTexto 136">
            <a:extLst>
              <a:ext uri="{FF2B5EF4-FFF2-40B4-BE49-F238E27FC236}">
                <a16:creationId xmlns:a16="http://schemas.microsoft.com/office/drawing/2014/main" id="{E401100D-68B6-4C26-96D9-9F8C14668007}"/>
              </a:ext>
            </a:extLst>
          </p:cNvPr>
          <p:cNvSpPr txBox="1"/>
          <p:nvPr/>
        </p:nvSpPr>
        <p:spPr>
          <a:xfrm>
            <a:off x="1633360" y="1351608"/>
            <a:ext cx="475900" cy="369332"/>
          </a:xfrm>
          <a:prstGeom prst="rect">
            <a:avLst/>
          </a:prstGeom>
          <a:noFill/>
        </p:spPr>
        <p:txBody>
          <a:bodyPr wrap="square" rtlCol="0">
            <a:spAutoFit/>
          </a:bodyPr>
          <a:lstStyle/>
          <a:p>
            <a:r>
              <a:rPr lang="es-CO" dirty="0"/>
              <a:t>1</a:t>
            </a:r>
          </a:p>
        </p:txBody>
      </p:sp>
      <p:sp>
        <p:nvSpPr>
          <p:cNvPr id="139" name="CuadroTexto 138">
            <a:extLst>
              <a:ext uri="{FF2B5EF4-FFF2-40B4-BE49-F238E27FC236}">
                <a16:creationId xmlns:a16="http://schemas.microsoft.com/office/drawing/2014/main" id="{C49E5A4C-C8AE-4ACE-A117-9CCEFD100DBB}"/>
              </a:ext>
            </a:extLst>
          </p:cNvPr>
          <p:cNvSpPr txBox="1"/>
          <p:nvPr/>
        </p:nvSpPr>
        <p:spPr>
          <a:xfrm>
            <a:off x="2109260" y="1351608"/>
            <a:ext cx="475900" cy="369332"/>
          </a:xfrm>
          <a:prstGeom prst="rect">
            <a:avLst/>
          </a:prstGeom>
          <a:noFill/>
        </p:spPr>
        <p:txBody>
          <a:bodyPr wrap="square" rtlCol="0">
            <a:spAutoFit/>
          </a:bodyPr>
          <a:lstStyle/>
          <a:p>
            <a:r>
              <a:rPr lang="es-CO" dirty="0"/>
              <a:t>N</a:t>
            </a:r>
          </a:p>
        </p:txBody>
      </p:sp>
      <p:sp>
        <p:nvSpPr>
          <p:cNvPr id="141" name="CuadroTexto 140">
            <a:extLst>
              <a:ext uri="{FF2B5EF4-FFF2-40B4-BE49-F238E27FC236}">
                <a16:creationId xmlns:a16="http://schemas.microsoft.com/office/drawing/2014/main" id="{4383FF9B-1209-471A-BBE6-1DDF25BF151E}"/>
              </a:ext>
            </a:extLst>
          </p:cNvPr>
          <p:cNvSpPr txBox="1"/>
          <p:nvPr/>
        </p:nvSpPr>
        <p:spPr>
          <a:xfrm>
            <a:off x="1633360" y="4385092"/>
            <a:ext cx="475900" cy="369332"/>
          </a:xfrm>
          <a:prstGeom prst="rect">
            <a:avLst/>
          </a:prstGeom>
          <a:noFill/>
        </p:spPr>
        <p:txBody>
          <a:bodyPr wrap="square" rtlCol="0">
            <a:spAutoFit/>
          </a:bodyPr>
          <a:lstStyle/>
          <a:p>
            <a:r>
              <a:rPr lang="es-CO" dirty="0"/>
              <a:t>1</a:t>
            </a:r>
          </a:p>
        </p:txBody>
      </p:sp>
      <p:sp>
        <p:nvSpPr>
          <p:cNvPr id="143" name="CuadroTexto 142">
            <a:extLst>
              <a:ext uri="{FF2B5EF4-FFF2-40B4-BE49-F238E27FC236}">
                <a16:creationId xmlns:a16="http://schemas.microsoft.com/office/drawing/2014/main" id="{AF0350D7-C986-4B62-B782-C010446EE886}"/>
              </a:ext>
            </a:extLst>
          </p:cNvPr>
          <p:cNvSpPr txBox="1"/>
          <p:nvPr/>
        </p:nvSpPr>
        <p:spPr>
          <a:xfrm>
            <a:off x="2097564" y="4385092"/>
            <a:ext cx="475900" cy="369332"/>
          </a:xfrm>
          <a:prstGeom prst="rect">
            <a:avLst/>
          </a:prstGeom>
          <a:noFill/>
        </p:spPr>
        <p:txBody>
          <a:bodyPr wrap="square" rtlCol="0">
            <a:spAutoFit/>
          </a:bodyPr>
          <a:lstStyle/>
          <a:p>
            <a:r>
              <a:rPr lang="es-CO" dirty="0"/>
              <a:t>N</a:t>
            </a:r>
          </a:p>
        </p:txBody>
      </p:sp>
      <p:cxnSp>
        <p:nvCxnSpPr>
          <p:cNvPr id="145" name="Conector recto 144">
            <a:extLst>
              <a:ext uri="{FF2B5EF4-FFF2-40B4-BE49-F238E27FC236}">
                <a16:creationId xmlns:a16="http://schemas.microsoft.com/office/drawing/2014/main" id="{715DE6FC-A2D3-4EB0-A37C-E9566A02A097}"/>
              </a:ext>
            </a:extLst>
          </p:cNvPr>
          <p:cNvCxnSpPr>
            <a:cxnSpLocks/>
            <a:endCxn id="123" idx="2"/>
          </p:cNvCxnSpPr>
          <p:nvPr/>
        </p:nvCxnSpPr>
        <p:spPr>
          <a:xfrm flipV="1">
            <a:off x="2347210" y="3515315"/>
            <a:ext cx="1111628" cy="103592"/>
          </a:xfrm>
          <a:prstGeom prst="line">
            <a:avLst/>
          </a:prstGeom>
        </p:spPr>
        <p:style>
          <a:lnRef idx="3">
            <a:schemeClr val="accent3"/>
          </a:lnRef>
          <a:fillRef idx="0">
            <a:schemeClr val="accent3"/>
          </a:fillRef>
          <a:effectRef idx="2">
            <a:schemeClr val="accent3"/>
          </a:effectRef>
          <a:fontRef idx="minor">
            <a:schemeClr val="tx1"/>
          </a:fontRef>
        </p:style>
      </p:cxnSp>
      <p:cxnSp>
        <p:nvCxnSpPr>
          <p:cNvPr id="147" name="Conector recto 146">
            <a:extLst>
              <a:ext uri="{FF2B5EF4-FFF2-40B4-BE49-F238E27FC236}">
                <a16:creationId xmlns:a16="http://schemas.microsoft.com/office/drawing/2014/main" id="{7FABE0C1-9C58-461C-914A-5BC354CADA95}"/>
              </a:ext>
            </a:extLst>
          </p:cNvPr>
          <p:cNvCxnSpPr>
            <a:cxnSpLocks/>
          </p:cNvCxnSpPr>
          <p:nvPr/>
        </p:nvCxnSpPr>
        <p:spPr>
          <a:xfrm>
            <a:off x="2347210" y="3916490"/>
            <a:ext cx="1121549" cy="64374"/>
          </a:xfrm>
          <a:prstGeom prst="line">
            <a:avLst/>
          </a:prstGeom>
        </p:spPr>
        <p:style>
          <a:lnRef idx="3">
            <a:schemeClr val="accent3"/>
          </a:lnRef>
          <a:fillRef idx="0">
            <a:schemeClr val="accent3"/>
          </a:fillRef>
          <a:effectRef idx="2">
            <a:schemeClr val="accent3"/>
          </a:effectRef>
          <a:fontRef idx="minor">
            <a:schemeClr val="tx1"/>
          </a:fontRef>
        </p:style>
      </p:cxnSp>
      <p:sp>
        <p:nvSpPr>
          <p:cNvPr id="151" name="CuadroTexto 150">
            <a:extLst>
              <a:ext uri="{FF2B5EF4-FFF2-40B4-BE49-F238E27FC236}">
                <a16:creationId xmlns:a16="http://schemas.microsoft.com/office/drawing/2014/main" id="{53EF817E-93A9-4F74-BEDD-B2EF45C6E8A6}"/>
              </a:ext>
            </a:extLst>
          </p:cNvPr>
          <p:cNvSpPr txBox="1"/>
          <p:nvPr/>
        </p:nvSpPr>
        <p:spPr>
          <a:xfrm>
            <a:off x="1621664" y="2831401"/>
            <a:ext cx="475900" cy="369332"/>
          </a:xfrm>
          <a:prstGeom prst="rect">
            <a:avLst/>
          </a:prstGeom>
          <a:noFill/>
        </p:spPr>
        <p:txBody>
          <a:bodyPr wrap="square" rtlCol="0">
            <a:spAutoFit/>
          </a:bodyPr>
          <a:lstStyle/>
          <a:p>
            <a:r>
              <a:rPr lang="es-CO" dirty="0"/>
              <a:t>1</a:t>
            </a:r>
          </a:p>
        </p:txBody>
      </p:sp>
      <p:sp>
        <p:nvSpPr>
          <p:cNvPr id="155" name="CuadroTexto 154">
            <a:extLst>
              <a:ext uri="{FF2B5EF4-FFF2-40B4-BE49-F238E27FC236}">
                <a16:creationId xmlns:a16="http://schemas.microsoft.com/office/drawing/2014/main" id="{930802B9-66BB-420C-BB6A-25555802E9FA}"/>
              </a:ext>
            </a:extLst>
          </p:cNvPr>
          <p:cNvSpPr txBox="1"/>
          <p:nvPr/>
        </p:nvSpPr>
        <p:spPr>
          <a:xfrm>
            <a:off x="2071456" y="2845755"/>
            <a:ext cx="475900" cy="369332"/>
          </a:xfrm>
          <a:prstGeom prst="rect">
            <a:avLst/>
          </a:prstGeom>
          <a:noFill/>
        </p:spPr>
        <p:txBody>
          <a:bodyPr wrap="square" rtlCol="0">
            <a:spAutoFit/>
          </a:bodyPr>
          <a:lstStyle/>
          <a:p>
            <a:r>
              <a:rPr lang="es-CO" dirty="0"/>
              <a:t>N</a:t>
            </a:r>
          </a:p>
        </p:txBody>
      </p:sp>
      <p:grpSp>
        <p:nvGrpSpPr>
          <p:cNvPr id="159" name="Grupo 158">
            <a:extLst>
              <a:ext uri="{FF2B5EF4-FFF2-40B4-BE49-F238E27FC236}">
                <a16:creationId xmlns:a16="http://schemas.microsoft.com/office/drawing/2014/main" id="{8289DEEF-8555-4A22-AEA3-51BA4EF832E0}"/>
              </a:ext>
            </a:extLst>
          </p:cNvPr>
          <p:cNvGrpSpPr/>
          <p:nvPr/>
        </p:nvGrpSpPr>
        <p:grpSpPr>
          <a:xfrm>
            <a:off x="3458838" y="3374294"/>
            <a:ext cx="316633" cy="282041"/>
            <a:chOff x="3458838" y="3374294"/>
            <a:chExt cx="316633" cy="282041"/>
          </a:xfrm>
        </p:grpSpPr>
        <p:sp>
          <p:nvSpPr>
            <p:cNvPr id="123" name="Elipse 122">
              <a:extLst>
                <a:ext uri="{FF2B5EF4-FFF2-40B4-BE49-F238E27FC236}">
                  <a16:creationId xmlns:a16="http://schemas.microsoft.com/office/drawing/2014/main" id="{BBAAB778-A4DD-45CC-8072-3486B1DBFCEE}"/>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 name="Cuerda 155">
              <a:extLst>
                <a:ext uri="{FF2B5EF4-FFF2-40B4-BE49-F238E27FC236}">
                  <a16:creationId xmlns:a16="http://schemas.microsoft.com/office/drawing/2014/main" id="{D28517EA-938A-4C96-917B-308AA8FBB5CF}"/>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160" name="Grupo 159">
            <a:extLst>
              <a:ext uri="{FF2B5EF4-FFF2-40B4-BE49-F238E27FC236}">
                <a16:creationId xmlns:a16="http://schemas.microsoft.com/office/drawing/2014/main" id="{9EBC4B6F-4317-4CCE-B8D6-DF766E2E6A72}"/>
              </a:ext>
            </a:extLst>
          </p:cNvPr>
          <p:cNvGrpSpPr/>
          <p:nvPr/>
        </p:nvGrpSpPr>
        <p:grpSpPr>
          <a:xfrm>
            <a:off x="3468759" y="3829724"/>
            <a:ext cx="316633" cy="282041"/>
            <a:chOff x="3458838" y="3374294"/>
            <a:chExt cx="316633" cy="282041"/>
          </a:xfrm>
        </p:grpSpPr>
        <p:sp>
          <p:nvSpPr>
            <p:cNvPr id="161" name="Elipse 160">
              <a:extLst>
                <a:ext uri="{FF2B5EF4-FFF2-40B4-BE49-F238E27FC236}">
                  <a16:creationId xmlns:a16="http://schemas.microsoft.com/office/drawing/2014/main" id="{346288A6-4CAE-4527-B50F-CE0131A16CD6}"/>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 name="Cuerda 161">
              <a:extLst>
                <a:ext uri="{FF2B5EF4-FFF2-40B4-BE49-F238E27FC236}">
                  <a16:creationId xmlns:a16="http://schemas.microsoft.com/office/drawing/2014/main" id="{B817CF8A-3E1F-4071-8C51-1EE4BF695ECE}"/>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95" name="CuadroTexto 194">
            <a:extLst>
              <a:ext uri="{FF2B5EF4-FFF2-40B4-BE49-F238E27FC236}">
                <a16:creationId xmlns:a16="http://schemas.microsoft.com/office/drawing/2014/main" id="{3F0B86FF-E817-4201-8F11-FD53477EDD99}"/>
              </a:ext>
            </a:extLst>
          </p:cNvPr>
          <p:cNvSpPr txBox="1"/>
          <p:nvPr/>
        </p:nvSpPr>
        <p:spPr>
          <a:xfrm>
            <a:off x="4639750" y="1598039"/>
            <a:ext cx="1569139" cy="369332"/>
          </a:xfrm>
          <a:prstGeom prst="rect">
            <a:avLst/>
          </a:prstGeom>
          <a:noFill/>
        </p:spPr>
        <p:txBody>
          <a:bodyPr wrap="square" rtlCol="0">
            <a:spAutoFit/>
          </a:bodyPr>
          <a:lstStyle/>
          <a:p>
            <a:r>
              <a:rPr lang="es-CO" dirty="0"/>
              <a:t>ID_vulgar1</a:t>
            </a:r>
          </a:p>
        </p:txBody>
      </p:sp>
      <p:sp>
        <p:nvSpPr>
          <p:cNvPr id="197" name="CuadroTexto 196">
            <a:extLst>
              <a:ext uri="{FF2B5EF4-FFF2-40B4-BE49-F238E27FC236}">
                <a16:creationId xmlns:a16="http://schemas.microsoft.com/office/drawing/2014/main" id="{2667C4D6-0DEF-495E-B5CA-68CCE1CDE5B7}"/>
              </a:ext>
            </a:extLst>
          </p:cNvPr>
          <p:cNvSpPr txBox="1"/>
          <p:nvPr/>
        </p:nvSpPr>
        <p:spPr>
          <a:xfrm>
            <a:off x="4631156" y="1878996"/>
            <a:ext cx="2718768" cy="369332"/>
          </a:xfrm>
          <a:prstGeom prst="rect">
            <a:avLst/>
          </a:prstGeom>
          <a:noFill/>
        </p:spPr>
        <p:txBody>
          <a:bodyPr wrap="square" rtlCol="0">
            <a:spAutoFit/>
          </a:bodyPr>
          <a:lstStyle/>
          <a:p>
            <a:r>
              <a:rPr lang="es-CO" dirty="0"/>
              <a:t>Peligro extinción: si o no</a:t>
            </a:r>
          </a:p>
        </p:txBody>
      </p:sp>
      <p:sp>
        <p:nvSpPr>
          <p:cNvPr id="199" name="CuadroTexto 198">
            <a:extLst>
              <a:ext uri="{FF2B5EF4-FFF2-40B4-BE49-F238E27FC236}">
                <a16:creationId xmlns:a16="http://schemas.microsoft.com/office/drawing/2014/main" id="{37884367-B5DF-4B1F-A872-B05433E5C78B}"/>
              </a:ext>
            </a:extLst>
          </p:cNvPr>
          <p:cNvSpPr txBox="1"/>
          <p:nvPr/>
        </p:nvSpPr>
        <p:spPr>
          <a:xfrm>
            <a:off x="4631156" y="2202309"/>
            <a:ext cx="1208791" cy="369332"/>
          </a:xfrm>
          <a:prstGeom prst="rect">
            <a:avLst/>
          </a:prstGeom>
          <a:noFill/>
        </p:spPr>
        <p:txBody>
          <a:bodyPr wrap="square" rtlCol="0">
            <a:spAutoFit/>
          </a:bodyPr>
          <a:lstStyle/>
          <a:p>
            <a:r>
              <a:rPr lang="es-CO" dirty="0"/>
              <a:t>Familia </a:t>
            </a:r>
          </a:p>
        </p:txBody>
      </p:sp>
      <p:sp>
        <p:nvSpPr>
          <p:cNvPr id="202" name="CuadroTexto 201">
            <a:extLst>
              <a:ext uri="{FF2B5EF4-FFF2-40B4-BE49-F238E27FC236}">
                <a16:creationId xmlns:a16="http://schemas.microsoft.com/office/drawing/2014/main" id="{EBE55029-F8C4-46AF-B6A4-831D1A34D5B7}"/>
              </a:ext>
            </a:extLst>
          </p:cNvPr>
          <p:cNvSpPr txBox="1"/>
          <p:nvPr/>
        </p:nvSpPr>
        <p:spPr>
          <a:xfrm>
            <a:off x="4671712" y="2529285"/>
            <a:ext cx="1645134" cy="369332"/>
          </a:xfrm>
          <a:prstGeom prst="rect">
            <a:avLst/>
          </a:prstGeom>
          <a:noFill/>
        </p:spPr>
        <p:txBody>
          <a:bodyPr wrap="square" rtlCol="0">
            <a:spAutoFit/>
          </a:bodyPr>
          <a:lstStyle/>
          <a:p>
            <a:r>
              <a:rPr lang="es-CO" dirty="0"/>
              <a:t>ID_cientifico1</a:t>
            </a:r>
          </a:p>
        </p:txBody>
      </p:sp>
      <p:sp>
        <p:nvSpPr>
          <p:cNvPr id="204" name="CuadroTexto 203">
            <a:extLst>
              <a:ext uri="{FF2B5EF4-FFF2-40B4-BE49-F238E27FC236}">
                <a16:creationId xmlns:a16="http://schemas.microsoft.com/office/drawing/2014/main" id="{A6333220-1E66-406B-AD56-2DAE236B6291}"/>
              </a:ext>
            </a:extLst>
          </p:cNvPr>
          <p:cNvSpPr txBox="1"/>
          <p:nvPr/>
        </p:nvSpPr>
        <p:spPr>
          <a:xfrm>
            <a:off x="4067316" y="3291491"/>
            <a:ext cx="1646213" cy="369332"/>
          </a:xfrm>
          <a:prstGeom prst="rect">
            <a:avLst/>
          </a:prstGeom>
          <a:noFill/>
        </p:spPr>
        <p:txBody>
          <a:bodyPr wrap="square" rtlCol="0">
            <a:spAutoFit/>
          </a:bodyPr>
          <a:lstStyle/>
          <a:p>
            <a:r>
              <a:rPr lang="es-CO" dirty="0" err="1"/>
              <a:t>ID_cientifico</a:t>
            </a:r>
            <a:endParaRPr lang="es-CO" dirty="0"/>
          </a:p>
        </p:txBody>
      </p:sp>
      <p:sp>
        <p:nvSpPr>
          <p:cNvPr id="206" name="CuadroTexto 205">
            <a:extLst>
              <a:ext uri="{FF2B5EF4-FFF2-40B4-BE49-F238E27FC236}">
                <a16:creationId xmlns:a16="http://schemas.microsoft.com/office/drawing/2014/main" id="{1847F121-F186-4228-9EFB-F1D37572F36C}"/>
              </a:ext>
            </a:extLst>
          </p:cNvPr>
          <p:cNvSpPr txBox="1"/>
          <p:nvPr/>
        </p:nvSpPr>
        <p:spPr>
          <a:xfrm>
            <a:off x="4078597" y="3799434"/>
            <a:ext cx="1679168" cy="369332"/>
          </a:xfrm>
          <a:prstGeom prst="rect">
            <a:avLst/>
          </a:prstGeom>
          <a:noFill/>
        </p:spPr>
        <p:txBody>
          <a:bodyPr wrap="square" rtlCol="0">
            <a:spAutoFit/>
          </a:bodyPr>
          <a:lstStyle/>
          <a:p>
            <a:r>
              <a:rPr lang="es-CO" dirty="0" err="1"/>
              <a:t>ID_vulgar</a:t>
            </a:r>
            <a:endParaRPr lang="es-CO" dirty="0"/>
          </a:p>
        </p:txBody>
      </p:sp>
      <p:sp>
        <p:nvSpPr>
          <p:cNvPr id="208" name="CuadroTexto 207">
            <a:extLst>
              <a:ext uri="{FF2B5EF4-FFF2-40B4-BE49-F238E27FC236}">
                <a16:creationId xmlns:a16="http://schemas.microsoft.com/office/drawing/2014/main" id="{144FC90E-8A1E-402D-B9BB-1E243B72561E}"/>
              </a:ext>
            </a:extLst>
          </p:cNvPr>
          <p:cNvSpPr txBox="1"/>
          <p:nvPr/>
        </p:nvSpPr>
        <p:spPr>
          <a:xfrm>
            <a:off x="4529718" y="4569758"/>
            <a:ext cx="1679171" cy="369332"/>
          </a:xfrm>
          <a:prstGeom prst="rect">
            <a:avLst/>
          </a:prstGeom>
          <a:noFill/>
        </p:spPr>
        <p:txBody>
          <a:bodyPr wrap="square" rtlCol="0">
            <a:spAutoFit/>
          </a:bodyPr>
          <a:lstStyle/>
          <a:p>
            <a:r>
              <a:rPr lang="es-CO" dirty="0" err="1"/>
              <a:t>ID_zoologico</a:t>
            </a:r>
            <a:endParaRPr lang="es-CO" dirty="0"/>
          </a:p>
        </p:txBody>
      </p:sp>
      <p:sp>
        <p:nvSpPr>
          <p:cNvPr id="210" name="CuadroTexto 209">
            <a:extLst>
              <a:ext uri="{FF2B5EF4-FFF2-40B4-BE49-F238E27FC236}">
                <a16:creationId xmlns:a16="http://schemas.microsoft.com/office/drawing/2014/main" id="{08141F60-AEA4-42B0-9E3E-BA6ECE6923FF}"/>
              </a:ext>
            </a:extLst>
          </p:cNvPr>
          <p:cNvSpPr txBox="1"/>
          <p:nvPr/>
        </p:nvSpPr>
        <p:spPr>
          <a:xfrm>
            <a:off x="4529718" y="4861312"/>
            <a:ext cx="1208791" cy="369332"/>
          </a:xfrm>
          <a:prstGeom prst="rect">
            <a:avLst/>
          </a:prstGeom>
          <a:noFill/>
        </p:spPr>
        <p:txBody>
          <a:bodyPr wrap="square" rtlCol="0">
            <a:spAutoFit/>
          </a:bodyPr>
          <a:lstStyle/>
          <a:p>
            <a:r>
              <a:rPr lang="es-CO" dirty="0"/>
              <a:t>Ciudad </a:t>
            </a:r>
          </a:p>
        </p:txBody>
      </p:sp>
      <p:sp>
        <p:nvSpPr>
          <p:cNvPr id="212" name="CuadroTexto 211">
            <a:extLst>
              <a:ext uri="{FF2B5EF4-FFF2-40B4-BE49-F238E27FC236}">
                <a16:creationId xmlns:a16="http://schemas.microsoft.com/office/drawing/2014/main" id="{D9C82389-3145-4D4B-9BC0-2171CA761915}"/>
              </a:ext>
            </a:extLst>
          </p:cNvPr>
          <p:cNvSpPr txBox="1"/>
          <p:nvPr/>
        </p:nvSpPr>
        <p:spPr>
          <a:xfrm>
            <a:off x="4529718" y="5124988"/>
            <a:ext cx="1208791" cy="369332"/>
          </a:xfrm>
          <a:prstGeom prst="rect">
            <a:avLst/>
          </a:prstGeom>
          <a:noFill/>
        </p:spPr>
        <p:txBody>
          <a:bodyPr wrap="square" rtlCol="0">
            <a:spAutoFit/>
          </a:bodyPr>
          <a:lstStyle/>
          <a:p>
            <a:r>
              <a:rPr lang="es-CO" dirty="0"/>
              <a:t>País</a:t>
            </a:r>
          </a:p>
        </p:txBody>
      </p:sp>
      <p:sp>
        <p:nvSpPr>
          <p:cNvPr id="214" name="CuadroTexto 213">
            <a:extLst>
              <a:ext uri="{FF2B5EF4-FFF2-40B4-BE49-F238E27FC236}">
                <a16:creationId xmlns:a16="http://schemas.microsoft.com/office/drawing/2014/main" id="{CA997611-BAC3-435F-A736-5B38502C1DBA}"/>
              </a:ext>
            </a:extLst>
          </p:cNvPr>
          <p:cNvSpPr txBox="1"/>
          <p:nvPr/>
        </p:nvSpPr>
        <p:spPr>
          <a:xfrm>
            <a:off x="4504738" y="5383853"/>
            <a:ext cx="1552443" cy="369332"/>
          </a:xfrm>
          <a:prstGeom prst="rect">
            <a:avLst/>
          </a:prstGeom>
          <a:noFill/>
        </p:spPr>
        <p:txBody>
          <a:bodyPr wrap="square" rtlCol="0">
            <a:spAutoFit/>
          </a:bodyPr>
          <a:lstStyle/>
          <a:p>
            <a:r>
              <a:rPr lang="es-CO" dirty="0"/>
              <a:t>Tamaño (m2)</a:t>
            </a:r>
          </a:p>
        </p:txBody>
      </p:sp>
      <p:sp>
        <p:nvSpPr>
          <p:cNvPr id="216" name="CuadroTexto 215">
            <a:extLst>
              <a:ext uri="{FF2B5EF4-FFF2-40B4-BE49-F238E27FC236}">
                <a16:creationId xmlns:a16="http://schemas.microsoft.com/office/drawing/2014/main" id="{D36BF0AC-F6BE-40C7-8377-ABBBB544F2BE}"/>
              </a:ext>
            </a:extLst>
          </p:cNvPr>
          <p:cNvSpPr txBox="1"/>
          <p:nvPr/>
        </p:nvSpPr>
        <p:spPr>
          <a:xfrm>
            <a:off x="4529718" y="5718993"/>
            <a:ext cx="1842679" cy="646331"/>
          </a:xfrm>
          <a:prstGeom prst="rect">
            <a:avLst/>
          </a:prstGeom>
          <a:noFill/>
        </p:spPr>
        <p:txBody>
          <a:bodyPr wrap="square" rtlCol="0">
            <a:spAutoFit/>
          </a:bodyPr>
          <a:lstStyle/>
          <a:p>
            <a:r>
              <a:rPr lang="es-CO" dirty="0"/>
              <a:t>Presupuesto anual</a:t>
            </a:r>
          </a:p>
        </p:txBody>
      </p:sp>
      <p:sp>
        <p:nvSpPr>
          <p:cNvPr id="218" name="CuadroTexto 217">
            <a:extLst>
              <a:ext uri="{FF2B5EF4-FFF2-40B4-BE49-F238E27FC236}">
                <a16:creationId xmlns:a16="http://schemas.microsoft.com/office/drawing/2014/main" id="{87F0ED32-9DCB-4B10-B100-AD1D2F6B4E8C}"/>
              </a:ext>
            </a:extLst>
          </p:cNvPr>
          <p:cNvSpPr txBox="1"/>
          <p:nvPr/>
        </p:nvSpPr>
        <p:spPr>
          <a:xfrm>
            <a:off x="10277403" y="-60474"/>
            <a:ext cx="1208791" cy="369332"/>
          </a:xfrm>
          <a:prstGeom prst="rect">
            <a:avLst/>
          </a:prstGeom>
          <a:noFill/>
        </p:spPr>
        <p:txBody>
          <a:bodyPr wrap="square" rtlCol="0">
            <a:spAutoFit/>
          </a:bodyPr>
          <a:lstStyle/>
          <a:p>
            <a:r>
              <a:rPr lang="es-CO" dirty="0" err="1"/>
              <a:t>ID_animal</a:t>
            </a:r>
            <a:endParaRPr lang="es-CO" dirty="0"/>
          </a:p>
        </p:txBody>
      </p:sp>
      <p:sp>
        <p:nvSpPr>
          <p:cNvPr id="220" name="CuadroTexto 219">
            <a:extLst>
              <a:ext uri="{FF2B5EF4-FFF2-40B4-BE49-F238E27FC236}">
                <a16:creationId xmlns:a16="http://schemas.microsoft.com/office/drawing/2014/main" id="{4C321D71-4409-475D-8B79-343FC7119189}"/>
              </a:ext>
            </a:extLst>
          </p:cNvPr>
          <p:cNvSpPr txBox="1"/>
          <p:nvPr/>
        </p:nvSpPr>
        <p:spPr>
          <a:xfrm>
            <a:off x="10252970" y="238840"/>
            <a:ext cx="1208791" cy="369332"/>
          </a:xfrm>
          <a:prstGeom prst="rect">
            <a:avLst/>
          </a:prstGeom>
          <a:noFill/>
        </p:spPr>
        <p:txBody>
          <a:bodyPr wrap="square" rtlCol="0">
            <a:spAutoFit/>
          </a:bodyPr>
          <a:lstStyle/>
          <a:p>
            <a:r>
              <a:rPr lang="es-CO" dirty="0"/>
              <a:t>especie</a:t>
            </a:r>
          </a:p>
        </p:txBody>
      </p:sp>
      <p:sp>
        <p:nvSpPr>
          <p:cNvPr id="222" name="CuadroTexto 221">
            <a:extLst>
              <a:ext uri="{FF2B5EF4-FFF2-40B4-BE49-F238E27FC236}">
                <a16:creationId xmlns:a16="http://schemas.microsoft.com/office/drawing/2014/main" id="{7EC54CAB-3AB2-4A58-8902-B795CEC0CD70}"/>
              </a:ext>
            </a:extLst>
          </p:cNvPr>
          <p:cNvSpPr txBox="1"/>
          <p:nvPr/>
        </p:nvSpPr>
        <p:spPr>
          <a:xfrm>
            <a:off x="10293318" y="521632"/>
            <a:ext cx="1303881" cy="369332"/>
          </a:xfrm>
          <a:prstGeom prst="rect">
            <a:avLst/>
          </a:prstGeom>
          <a:noFill/>
        </p:spPr>
        <p:txBody>
          <a:bodyPr wrap="square" rtlCol="0">
            <a:spAutoFit/>
          </a:bodyPr>
          <a:lstStyle/>
          <a:p>
            <a:r>
              <a:rPr lang="es-CO" dirty="0"/>
              <a:t>sexo</a:t>
            </a:r>
          </a:p>
        </p:txBody>
      </p:sp>
      <p:sp>
        <p:nvSpPr>
          <p:cNvPr id="224" name="CuadroTexto 223">
            <a:extLst>
              <a:ext uri="{FF2B5EF4-FFF2-40B4-BE49-F238E27FC236}">
                <a16:creationId xmlns:a16="http://schemas.microsoft.com/office/drawing/2014/main" id="{1453C803-9B14-4498-9311-4CFC3322BCB6}"/>
              </a:ext>
            </a:extLst>
          </p:cNvPr>
          <p:cNvSpPr txBox="1"/>
          <p:nvPr/>
        </p:nvSpPr>
        <p:spPr>
          <a:xfrm>
            <a:off x="10252970" y="824620"/>
            <a:ext cx="1939030" cy="369332"/>
          </a:xfrm>
          <a:prstGeom prst="rect">
            <a:avLst/>
          </a:prstGeom>
          <a:noFill/>
        </p:spPr>
        <p:txBody>
          <a:bodyPr wrap="square" rtlCol="0">
            <a:spAutoFit/>
          </a:bodyPr>
          <a:lstStyle/>
          <a:p>
            <a:r>
              <a:rPr lang="es-CO" dirty="0"/>
              <a:t>Año nacimiento</a:t>
            </a:r>
          </a:p>
        </p:txBody>
      </p:sp>
      <p:sp>
        <p:nvSpPr>
          <p:cNvPr id="226" name="CuadroTexto 225">
            <a:extLst>
              <a:ext uri="{FF2B5EF4-FFF2-40B4-BE49-F238E27FC236}">
                <a16:creationId xmlns:a16="http://schemas.microsoft.com/office/drawing/2014/main" id="{067B4D49-26EE-455B-9259-5C5DAA97AC56}"/>
              </a:ext>
            </a:extLst>
          </p:cNvPr>
          <p:cNvSpPr txBox="1"/>
          <p:nvPr/>
        </p:nvSpPr>
        <p:spPr>
          <a:xfrm>
            <a:off x="10277403" y="1083432"/>
            <a:ext cx="1609798" cy="369332"/>
          </a:xfrm>
          <a:prstGeom prst="rect">
            <a:avLst/>
          </a:prstGeom>
          <a:noFill/>
        </p:spPr>
        <p:txBody>
          <a:bodyPr wrap="square" rtlCol="0">
            <a:spAutoFit/>
          </a:bodyPr>
          <a:lstStyle/>
          <a:p>
            <a:r>
              <a:rPr lang="es-CO" dirty="0"/>
              <a:t>País origen </a:t>
            </a:r>
          </a:p>
        </p:txBody>
      </p:sp>
      <p:sp>
        <p:nvSpPr>
          <p:cNvPr id="234" name="CuadroTexto 233">
            <a:extLst>
              <a:ext uri="{FF2B5EF4-FFF2-40B4-BE49-F238E27FC236}">
                <a16:creationId xmlns:a16="http://schemas.microsoft.com/office/drawing/2014/main" id="{8D15A6EA-69E1-458A-97FA-F5A6291FCE4F}"/>
              </a:ext>
            </a:extLst>
          </p:cNvPr>
          <p:cNvSpPr txBox="1"/>
          <p:nvPr/>
        </p:nvSpPr>
        <p:spPr>
          <a:xfrm>
            <a:off x="6350807" y="4385092"/>
            <a:ext cx="5851235" cy="2462213"/>
          </a:xfrm>
          <a:prstGeom prst="rect">
            <a:avLst/>
          </a:prstGeom>
          <a:solidFill>
            <a:schemeClr val="accent3">
              <a:lumMod val="75000"/>
            </a:schemeClr>
          </a:solidFill>
        </p:spPr>
        <p:txBody>
          <a:bodyPr wrap="square" rtlCol="0">
            <a:spAutoFit/>
          </a:bodyPr>
          <a:lstStyle/>
          <a:p>
            <a:pPr algn="just"/>
            <a:r>
              <a:rPr lang="es-ES" sz="1400" b="1" dirty="0"/>
              <a:t>EJERCICIO 2:</a:t>
            </a:r>
          </a:p>
          <a:p>
            <a:pPr algn="just"/>
            <a:r>
              <a:rPr lang="es-ES" sz="1400" b="0" i="0" u="none" strike="noStrike" baseline="0" dirty="0"/>
              <a:t>Se quiere diseñar una base de datos relacional que almacene información relativa a los zoos existentes en el mundo, así como las especies animales que éstos albergan. De cada zoo se conoce el nombre, ciudad y país donde se encuentra, tamaño (en m2) y presupuesto anual.-{} De cada especie animal se almacena el nombre vulgar y nombre científico, familia a la que pertenece y si se encuentra en peligro de extinción.</a:t>
            </a:r>
          </a:p>
          <a:p>
            <a:pPr algn="just"/>
            <a:r>
              <a:rPr lang="es-ES" sz="1400" b="0" i="0" u="none" strike="noStrike" baseline="0" dirty="0"/>
              <a:t>Además, se debe guardar información sobre cada animal que los zoos poseen, como su número de identificación, especie, sexo, año de nacimiento, país de origen y continente.</a:t>
            </a:r>
          </a:p>
        </p:txBody>
      </p:sp>
      <p:sp>
        <p:nvSpPr>
          <p:cNvPr id="79" name="Elipse 78">
            <a:extLst>
              <a:ext uri="{FF2B5EF4-FFF2-40B4-BE49-F238E27FC236}">
                <a16:creationId xmlns:a16="http://schemas.microsoft.com/office/drawing/2014/main" id="{7050AE5E-5991-427D-83D0-4D9944C10B90}"/>
              </a:ext>
            </a:extLst>
          </p:cNvPr>
          <p:cNvSpPr/>
          <p:nvPr/>
        </p:nvSpPr>
        <p:spPr>
          <a:xfrm>
            <a:off x="9809864" y="1454173"/>
            <a:ext cx="306712" cy="140033"/>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80" name="Conector recto 79">
            <a:extLst>
              <a:ext uri="{FF2B5EF4-FFF2-40B4-BE49-F238E27FC236}">
                <a16:creationId xmlns:a16="http://schemas.microsoft.com/office/drawing/2014/main" id="{2BCC10A4-D80E-498E-90E3-BDF73A1330BB}"/>
              </a:ext>
            </a:extLst>
          </p:cNvPr>
          <p:cNvCxnSpPr>
            <a:cxnSpLocks/>
          </p:cNvCxnSpPr>
          <p:nvPr/>
        </p:nvCxnSpPr>
        <p:spPr>
          <a:xfrm>
            <a:off x="9086335" y="1313665"/>
            <a:ext cx="724485" cy="210525"/>
          </a:xfrm>
          <a:prstGeom prst="line">
            <a:avLst/>
          </a:prstGeom>
        </p:spPr>
        <p:style>
          <a:lnRef idx="3">
            <a:schemeClr val="accent3"/>
          </a:lnRef>
          <a:fillRef idx="0">
            <a:schemeClr val="accent3"/>
          </a:fillRef>
          <a:effectRef idx="2">
            <a:schemeClr val="accent3"/>
          </a:effectRef>
          <a:fontRef idx="minor">
            <a:schemeClr val="tx1"/>
          </a:fontRef>
        </p:style>
      </p:cxnSp>
      <p:sp>
        <p:nvSpPr>
          <p:cNvPr id="17" name="CuadroTexto 16">
            <a:extLst>
              <a:ext uri="{FF2B5EF4-FFF2-40B4-BE49-F238E27FC236}">
                <a16:creationId xmlns:a16="http://schemas.microsoft.com/office/drawing/2014/main" id="{A19316FA-9998-4A64-9A97-5DFDC165F041}"/>
              </a:ext>
            </a:extLst>
          </p:cNvPr>
          <p:cNvSpPr txBox="1"/>
          <p:nvPr/>
        </p:nvSpPr>
        <p:spPr>
          <a:xfrm>
            <a:off x="10293318" y="1384983"/>
            <a:ext cx="1609798" cy="369332"/>
          </a:xfrm>
          <a:prstGeom prst="rect">
            <a:avLst/>
          </a:prstGeom>
          <a:noFill/>
        </p:spPr>
        <p:txBody>
          <a:bodyPr wrap="square" rtlCol="0">
            <a:spAutoFit/>
          </a:bodyPr>
          <a:lstStyle/>
          <a:p>
            <a:r>
              <a:rPr lang="es-CO" dirty="0"/>
              <a:t>Continente </a:t>
            </a:r>
          </a:p>
        </p:txBody>
      </p:sp>
    </p:spTree>
    <p:extLst>
      <p:ext uri="{BB962C8B-B14F-4D97-AF65-F5344CB8AC3E}">
        <p14:creationId xmlns:p14="http://schemas.microsoft.com/office/powerpoint/2010/main" val="408037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DDD1CBF-5289-4048-8CD8-E7232EB4C160}"/>
              </a:ext>
            </a:extLst>
          </p:cNvPr>
          <p:cNvSpPr/>
          <p:nvPr/>
        </p:nvSpPr>
        <p:spPr>
          <a:xfrm>
            <a:off x="789799" y="1754315"/>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Socio</a:t>
            </a:r>
          </a:p>
        </p:txBody>
      </p:sp>
      <p:sp>
        <p:nvSpPr>
          <p:cNvPr id="5" name="Rectángulo 4">
            <a:extLst>
              <a:ext uri="{FF2B5EF4-FFF2-40B4-BE49-F238E27FC236}">
                <a16:creationId xmlns:a16="http://schemas.microsoft.com/office/drawing/2014/main" id="{EFDA6A73-C969-4CD1-892F-AD40D1F23011}"/>
              </a:ext>
            </a:extLst>
          </p:cNvPr>
          <p:cNvSpPr/>
          <p:nvPr/>
        </p:nvSpPr>
        <p:spPr>
          <a:xfrm>
            <a:off x="789799" y="4742849"/>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err="1"/>
              <a:t>Patron</a:t>
            </a:r>
            <a:endParaRPr lang="es-CO" dirty="0"/>
          </a:p>
        </p:txBody>
      </p:sp>
      <p:sp>
        <p:nvSpPr>
          <p:cNvPr id="6" name="Rectángulo 5">
            <a:extLst>
              <a:ext uri="{FF2B5EF4-FFF2-40B4-BE49-F238E27FC236}">
                <a16:creationId xmlns:a16="http://schemas.microsoft.com/office/drawing/2014/main" id="{0B638B13-C604-4B44-A7E4-992EDE34270A}"/>
              </a:ext>
            </a:extLst>
          </p:cNvPr>
          <p:cNvSpPr/>
          <p:nvPr/>
        </p:nvSpPr>
        <p:spPr>
          <a:xfrm>
            <a:off x="6319366" y="201949"/>
            <a:ext cx="2329696"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Barcos</a:t>
            </a:r>
          </a:p>
        </p:txBody>
      </p:sp>
      <p:sp>
        <p:nvSpPr>
          <p:cNvPr id="7" name="Diagrama de flujo: decisión 6">
            <a:extLst>
              <a:ext uri="{FF2B5EF4-FFF2-40B4-BE49-F238E27FC236}">
                <a16:creationId xmlns:a16="http://schemas.microsoft.com/office/drawing/2014/main" id="{7786D414-549D-439A-BD6D-26BE461034F8}"/>
              </a:ext>
            </a:extLst>
          </p:cNvPr>
          <p:cNvSpPr/>
          <p:nvPr/>
        </p:nvSpPr>
        <p:spPr>
          <a:xfrm>
            <a:off x="3427114" y="529549"/>
            <a:ext cx="1256497" cy="426112"/>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N:M</a:t>
            </a:r>
          </a:p>
        </p:txBody>
      </p:sp>
      <p:sp>
        <p:nvSpPr>
          <p:cNvPr id="9" name="Diagrama de flujo: decisión 8">
            <a:extLst>
              <a:ext uri="{FF2B5EF4-FFF2-40B4-BE49-F238E27FC236}">
                <a16:creationId xmlns:a16="http://schemas.microsoft.com/office/drawing/2014/main" id="{30AA3314-E0AB-46F9-9B62-B03ED5B210B6}"/>
              </a:ext>
            </a:extLst>
          </p:cNvPr>
          <p:cNvSpPr/>
          <p:nvPr/>
        </p:nvSpPr>
        <p:spPr>
          <a:xfrm>
            <a:off x="1325238" y="3535144"/>
            <a:ext cx="1422400" cy="501818"/>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N:1</a:t>
            </a:r>
          </a:p>
        </p:txBody>
      </p:sp>
      <p:sp>
        <p:nvSpPr>
          <p:cNvPr id="11" name="Elipse 10">
            <a:extLst>
              <a:ext uri="{FF2B5EF4-FFF2-40B4-BE49-F238E27FC236}">
                <a16:creationId xmlns:a16="http://schemas.microsoft.com/office/drawing/2014/main" id="{3530B7F2-961D-4179-8E7D-E24A5831C12E}"/>
              </a:ext>
            </a:extLst>
          </p:cNvPr>
          <p:cNvSpPr/>
          <p:nvPr/>
        </p:nvSpPr>
        <p:spPr>
          <a:xfrm>
            <a:off x="9337517" y="96552"/>
            <a:ext cx="318840" cy="205126"/>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38" name="Elipse 37">
            <a:extLst>
              <a:ext uri="{FF2B5EF4-FFF2-40B4-BE49-F238E27FC236}">
                <a16:creationId xmlns:a16="http://schemas.microsoft.com/office/drawing/2014/main" id="{815D3EF0-E8A1-4CBB-AE88-97A33759967D}"/>
              </a:ext>
            </a:extLst>
          </p:cNvPr>
          <p:cNvSpPr/>
          <p:nvPr/>
        </p:nvSpPr>
        <p:spPr>
          <a:xfrm>
            <a:off x="4123303" y="1672300"/>
            <a:ext cx="313658" cy="220810"/>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9" name="Elipse 38">
            <a:extLst>
              <a:ext uri="{FF2B5EF4-FFF2-40B4-BE49-F238E27FC236}">
                <a16:creationId xmlns:a16="http://schemas.microsoft.com/office/drawing/2014/main" id="{D4FB390A-D847-40C4-A98F-D167E79DD58A}"/>
              </a:ext>
            </a:extLst>
          </p:cNvPr>
          <p:cNvSpPr/>
          <p:nvPr/>
        </p:nvSpPr>
        <p:spPr>
          <a:xfrm>
            <a:off x="4088562" y="2001003"/>
            <a:ext cx="328680" cy="2013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0" name="Elipse 39">
            <a:extLst>
              <a:ext uri="{FF2B5EF4-FFF2-40B4-BE49-F238E27FC236}">
                <a16:creationId xmlns:a16="http://schemas.microsoft.com/office/drawing/2014/main" id="{6D2E2D8D-C769-4FC2-813A-E56B10D83FA2}"/>
              </a:ext>
            </a:extLst>
          </p:cNvPr>
          <p:cNvSpPr/>
          <p:nvPr/>
        </p:nvSpPr>
        <p:spPr>
          <a:xfrm>
            <a:off x="4123303" y="2281646"/>
            <a:ext cx="313658" cy="193197"/>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5" name="Elipse 44">
            <a:extLst>
              <a:ext uri="{FF2B5EF4-FFF2-40B4-BE49-F238E27FC236}">
                <a16:creationId xmlns:a16="http://schemas.microsoft.com/office/drawing/2014/main" id="{D46F063D-E589-4C7E-ABE5-70E65B2380CF}"/>
              </a:ext>
            </a:extLst>
          </p:cNvPr>
          <p:cNvSpPr/>
          <p:nvPr/>
        </p:nvSpPr>
        <p:spPr>
          <a:xfrm>
            <a:off x="4078597" y="2602938"/>
            <a:ext cx="328754" cy="18066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47" name="Conector: angular 46">
            <a:extLst>
              <a:ext uri="{FF2B5EF4-FFF2-40B4-BE49-F238E27FC236}">
                <a16:creationId xmlns:a16="http://schemas.microsoft.com/office/drawing/2014/main" id="{F8F46516-2689-41E1-B5C1-9DC50AF8C7E0}"/>
              </a:ext>
            </a:extLst>
          </p:cNvPr>
          <p:cNvCxnSpPr>
            <a:stCxn id="4" idx="0"/>
            <a:endCxn id="7" idx="1"/>
          </p:cNvCxnSpPr>
          <p:nvPr/>
        </p:nvCxnSpPr>
        <p:spPr>
          <a:xfrm rot="5400000" flipH="1" flipV="1">
            <a:off x="2225921" y="553123"/>
            <a:ext cx="1011710" cy="1390675"/>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49" name="Conector recto 48">
            <a:extLst>
              <a:ext uri="{FF2B5EF4-FFF2-40B4-BE49-F238E27FC236}">
                <a16:creationId xmlns:a16="http://schemas.microsoft.com/office/drawing/2014/main" id="{A7D35FD3-C9DC-49B7-A630-E0280816B7A2}"/>
              </a:ext>
            </a:extLst>
          </p:cNvPr>
          <p:cNvCxnSpPr>
            <a:stCxn id="7" idx="3"/>
            <a:endCxn id="6" idx="1"/>
          </p:cNvCxnSpPr>
          <p:nvPr/>
        </p:nvCxnSpPr>
        <p:spPr>
          <a:xfrm>
            <a:off x="4683611" y="742605"/>
            <a:ext cx="1635755" cy="14575"/>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Conector recto 51">
            <a:extLst>
              <a:ext uri="{FF2B5EF4-FFF2-40B4-BE49-F238E27FC236}">
                <a16:creationId xmlns:a16="http://schemas.microsoft.com/office/drawing/2014/main" id="{8603C271-C301-4D37-B946-60F4FFB76F4E}"/>
              </a:ext>
            </a:extLst>
          </p:cNvPr>
          <p:cNvCxnSpPr>
            <a:stCxn id="4" idx="2"/>
            <a:endCxn id="9" idx="0"/>
          </p:cNvCxnSpPr>
          <p:nvPr/>
        </p:nvCxnSpPr>
        <p:spPr>
          <a:xfrm flipH="1">
            <a:off x="2036438" y="2864776"/>
            <a:ext cx="1" cy="670368"/>
          </a:xfrm>
          <a:prstGeom prst="line">
            <a:avLst/>
          </a:prstGeom>
        </p:spPr>
        <p:style>
          <a:lnRef idx="3">
            <a:schemeClr val="accent3"/>
          </a:lnRef>
          <a:fillRef idx="0">
            <a:schemeClr val="accent3"/>
          </a:fillRef>
          <a:effectRef idx="2">
            <a:schemeClr val="accent3"/>
          </a:effectRef>
          <a:fontRef idx="minor">
            <a:schemeClr val="tx1"/>
          </a:fontRef>
        </p:style>
      </p:cxnSp>
      <p:cxnSp>
        <p:nvCxnSpPr>
          <p:cNvPr id="54" name="Conector recto 53">
            <a:extLst>
              <a:ext uri="{FF2B5EF4-FFF2-40B4-BE49-F238E27FC236}">
                <a16:creationId xmlns:a16="http://schemas.microsoft.com/office/drawing/2014/main" id="{9C8738A7-6A60-4737-9DE4-2C3B5C660886}"/>
              </a:ext>
            </a:extLst>
          </p:cNvPr>
          <p:cNvCxnSpPr>
            <a:stCxn id="9" idx="2"/>
            <a:endCxn id="5" idx="0"/>
          </p:cNvCxnSpPr>
          <p:nvPr/>
        </p:nvCxnSpPr>
        <p:spPr>
          <a:xfrm>
            <a:off x="2036438" y="4036962"/>
            <a:ext cx="1" cy="705887"/>
          </a:xfrm>
          <a:prstGeom prst="line">
            <a:avLst/>
          </a:prstGeom>
        </p:spPr>
        <p:style>
          <a:lnRef idx="3">
            <a:schemeClr val="accent3"/>
          </a:lnRef>
          <a:fillRef idx="0">
            <a:schemeClr val="accent3"/>
          </a:fillRef>
          <a:effectRef idx="2">
            <a:schemeClr val="accent3"/>
          </a:effectRef>
          <a:fontRef idx="minor">
            <a:schemeClr val="tx1"/>
          </a:fontRef>
        </p:style>
      </p:cxnSp>
      <p:sp>
        <p:nvSpPr>
          <p:cNvPr id="55" name="Elipse 54">
            <a:extLst>
              <a:ext uri="{FF2B5EF4-FFF2-40B4-BE49-F238E27FC236}">
                <a16:creationId xmlns:a16="http://schemas.microsoft.com/office/drawing/2014/main" id="{4D1875C8-CE83-4376-A02F-CE0D52C27059}"/>
              </a:ext>
            </a:extLst>
          </p:cNvPr>
          <p:cNvSpPr/>
          <p:nvPr/>
        </p:nvSpPr>
        <p:spPr>
          <a:xfrm>
            <a:off x="9361099" y="817977"/>
            <a:ext cx="318840" cy="18369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6" name="Elipse 55">
            <a:extLst>
              <a:ext uri="{FF2B5EF4-FFF2-40B4-BE49-F238E27FC236}">
                <a16:creationId xmlns:a16="http://schemas.microsoft.com/office/drawing/2014/main" id="{D44C6BEE-9798-4595-A201-6B2F332EB807}"/>
              </a:ext>
            </a:extLst>
          </p:cNvPr>
          <p:cNvSpPr/>
          <p:nvPr/>
        </p:nvSpPr>
        <p:spPr>
          <a:xfrm>
            <a:off x="9335650" y="384143"/>
            <a:ext cx="318840" cy="1935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7" name="Elipse 56">
            <a:extLst>
              <a:ext uri="{FF2B5EF4-FFF2-40B4-BE49-F238E27FC236}">
                <a16:creationId xmlns:a16="http://schemas.microsoft.com/office/drawing/2014/main" id="{CFB983C2-8493-4B6A-B2FD-342B5438D575}"/>
              </a:ext>
            </a:extLst>
          </p:cNvPr>
          <p:cNvSpPr/>
          <p:nvPr/>
        </p:nvSpPr>
        <p:spPr>
          <a:xfrm>
            <a:off x="9359819" y="1134134"/>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2" name="Elipse 61">
            <a:extLst>
              <a:ext uri="{FF2B5EF4-FFF2-40B4-BE49-F238E27FC236}">
                <a16:creationId xmlns:a16="http://schemas.microsoft.com/office/drawing/2014/main" id="{135D07A7-71D8-4D7E-BCC1-4E80960D54C1}"/>
              </a:ext>
            </a:extLst>
          </p:cNvPr>
          <p:cNvSpPr/>
          <p:nvPr/>
        </p:nvSpPr>
        <p:spPr>
          <a:xfrm>
            <a:off x="3937068" y="4658851"/>
            <a:ext cx="313658" cy="23394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64" name="Elipse 63">
            <a:extLst>
              <a:ext uri="{FF2B5EF4-FFF2-40B4-BE49-F238E27FC236}">
                <a16:creationId xmlns:a16="http://schemas.microsoft.com/office/drawing/2014/main" id="{EDD2D902-5513-481B-9374-D70E213AC38D}"/>
              </a:ext>
            </a:extLst>
          </p:cNvPr>
          <p:cNvSpPr/>
          <p:nvPr/>
        </p:nvSpPr>
        <p:spPr>
          <a:xfrm>
            <a:off x="3937068" y="4944212"/>
            <a:ext cx="306712"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6" name="Elipse 65">
            <a:extLst>
              <a:ext uri="{FF2B5EF4-FFF2-40B4-BE49-F238E27FC236}">
                <a16:creationId xmlns:a16="http://schemas.microsoft.com/office/drawing/2014/main" id="{694891F5-74DF-4187-BBF1-CFE5A364BAF2}"/>
              </a:ext>
            </a:extLst>
          </p:cNvPr>
          <p:cNvSpPr/>
          <p:nvPr/>
        </p:nvSpPr>
        <p:spPr>
          <a:xfrm>
            <a:off x="3944014" y="5191875"/>
            <a:ext cx="299766"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8" name="Elipse 67">
            <a:extLst>
              <a:ext uri="{FF2B5EF4-FFF2-40B4-BE49-F238E27FC236}">
                <a16:creationId xmlns:a16="http://schemas.microsoft.com/office/drawing/2014/main" id="{1F61B6B9-D1FD-481C-84FF-CC0C7EB1ADDB}"/>
              </a:ext>
            </a:extLst>
          </p:cNvPr>
          <p:cNvSpPr/>
          <p:nvPr/>
        </p:nvSpPr>
        <p:spPr>
          <a:xfrm>
            <a:off x="3937068" y="5480415"/>
            <a:ext cx="293626" cy="183634"/>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70" name="Elipse 69">
            <a:extLst>
              <a:ext uri="{FF2B5EF4-FFF2-40B4-BE49-F238E27FC236}">
                <a16:creationId xmlns:a16="http://schemas.microsoft.com/office/drawing/2014/main" id="{85E589EC-59DB-4C1F-8982-D205F38BBF33}"/>
              </a:ext>
            </a:extLst>
          </p:cNvPr>
          <p:cNvSpPr/>
          <p:nvPr/>
        </p:nvSpPr>
        <p:spPr>
          <a:xfrm>
            <a:off x="3943208" y="5743386"/>
            <a:ext cx="299766" cy="18066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72" name="Conector recto 71">
            <a:extLst>
              <a:ext uri="{FF2B5EF4-FFF2-40B4-BE49-F238E27FC236}">
                <a16:creationId xmlns:a16="http://schemas.microsoft.com/office/drawing/2014/main" id="{B24D0396-9A44-4268-9908-D7DF6B3FCF90}"/>
              </a:ext>
            </a:extLst>
          </p:cNvPr>
          <p:cNvCxnSpPr>
            <a:cxnSpLocks/>
            <a:endCxn id="62" idx="2"/>
          </p:cNvCxnSpPr>
          <p:nvPr/>
        </p:nvCxnSpPr>
        <p:spPr>
          <a:xfrm flipV="1">
            <a:off x="3283078" y="4775824"/>
            <a:ext cx="653990" cy="195582"/>
          </a:xfrm>
          <a:prstGeom prst="line">
            <a:avLst/>
          </a:prstGeom>
        </p:spPr>
        <p:style>
          <a:lnRef idx="3">
            <a:schemeClr val="accent3"/>
          </a:lnRef>
          <a:fillRef idx="0">
            <a:schemeClr val="accent3"/>
          </a:fillRef>
          <a:effectRef idx="2">
            <a:schemeClr val="accent3"/>
          </a:effectRef>
          <a:fontRef idx="minor">
            <a:schemeClr val="tx1"/>
          </a:fontRef>
        </p:style>
      </p:cxnSp>
      <p:cxnSp>
        <p:nvCxnSpPr>
          <p:cNvPr id="74" name="Conector recto 73">
            <a:extLst>
              <a:ext uri="{FF2B5EF4-FFF2-40B4-BE49-F238E27FC236}">
                <a16:creationId xmlns:a16="http://schemas.microsoft.com/office/drawing/2014/main" id="{0B71C5BC-B501-48C8-A824-802DDC0A8C22}"/>
              </a:ext>
            </a:extLst>
          </p:cNvPr>
          <p:cNvCxnSpPr>
            <a:cxnSpLocks/>
          </p:cNvCxnSpPr>
          <p:nvPr/>
        </p:nvCxnSpPr>
        <p:spPr>
          <a:xfrm flipV="1">
            <a:off x="3279605" y="5052007"/>
            <a:ext cx="657463" cy="111184"/>
          </a:xfrm>
          <a:prstGeom prst="line">
            <a:avLst/>
          </a:prstGeom>
        </p:spPr>
        <p:style>
          <a:lnRef idx="3">
            <a:schemeClr val="accent3"/>
          </a:lnRef>
          <a:fillRef idx="0">
            <a:schemeClr val="accent3"/>
          </a:fillRef>
          <a:effectRef idx="2">
            <a:schemeClr val="accent3"/>
          </a:effectRef>
          <a:fontRef idx="minor">
            <a:schemeClr val="tx1"/>
          </a:fontRef>
        </p:style>
      </p:cxnSp>
      <p:cxnSp>
        <p:nvCxnSpPr>
          <p:cNvPr id="78" name="Conector recto 77">
            <a:extLst>
              <a:ext uri="{FF2B5EF4-FFF2-40B4-BE49-F238E27FC236}">
                <a16:creationId xmlns:a16="http://schemas.microsoft.com/office/drawing/2014/main" id="{3E822BC4-651A-46F5-B8CA-B5C7A2913555}"/>
              </a:ext>
            </a:extLst>
          </p:cNvPr>
          <p:cNvCxnSpPr>
            <a:cxnSpLocks/>
            <a:stCxn id="5" idx="3"/>
            <a:endCxn id="66" idx="2"/>
          </p:cNvCxnSpPr>
          <p:nvPr/>
        </p:nvCxnSpPr>
        <p:spPr>
          <a:xfrm flipV="1">
            <a:off x="3283078" y="5297065"/>
            <a:ext cx="660936" cy="1015"/>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Conector recto 80">
            <a:extLst>
              <a:ext uri="{FF2B5EF4-FFF2-40B4-BE49-F238E27FC236}">
                <a16:creationId xmlns:a16="http://schemas.microsoft.com/office/drawing/2014/main" id="{B0541C20-46DF-4B75-B87F-5080FF127A40}"/>
              </a:ext>
            </a:extLst>
          </p:cNvPr>
          <p:cNvCxnSpPr>
            <a:cxnSpLocks/>
            <a:endCxn id="68" idx="2"/>
          </p:cNvCxnSpPr>
          <p:nvPr/>
        </p:nvCxnSpPr>
        <p:spPr>
          <a:xfrm>
            <a:off x="3287683" y="5511877"/>
            <a:ext cx="649385" cy="60355"/>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Conector recto 82">
            <a:extLst>
              <a:ext uri="{FF2B5EF4-FFF2-40B4-BE49-F238E27FC236}">
                <a16:creationId xmlns:a16="http://schemas.microsoft.com/office/drawing/2014/main" id="{7F68B069-C61A-4B10-8DC2-49FA142BA57B}"/>
              </a:ext>
            </a:extLst>
          </p:cNvPr>
          <p:cNvCxnSpPr>
            <a:cxnSpLocks/>
            <a:endCxn id="70" idx="2"/>
          </p:cNvCxnSpPr>
          <p:nvPr/>
        </p:nvCxnSpPr>
        <p:spPr>
          <a:xfrm>
            <a:off x="3279605" y="5672649"/>
            <a:ext cx="663603" cy="161072"/>
          </a:xfrm>
          <a:prstGeom prst="line">
            <a:avLst/>
          </a:prstGeom>
        </p:spPr>
        <p:style>
          <a:lnRef idx="3">
            <a:schemeClr val="accent3"/>
          </a:lnRef>
          <a:fillRef idx="0">
            <a:schemeClr val="accent3"/>
          </a:fillRef>
          <a:effectRef idx="2">
            <a:schemeClr val="accent3"/>
          </a:effectRef>
          <a:fontRef idx="minor">
            <a:schemeClr val="tx1"/>
          </a:fontRef>
        </p:style>
      </p:cxnSp>
      <p:cxnSp>
        <p:nvCxnSpPr>
          <p:cNvPr id="91" name="Conector recto 90">
            <a:extLst>
              <a:ext uri="{FF2B5EF4-FFF2-40B4-BE49-F238E27FC236}">
                <a16:creationId xmlns:a16="http://schemas.microsoft.com/office/drawing/2014/main" id="{3DF57C6A-E371-4033-B605-E59C02A43C7F}"/>
              </a:ext>
            </a:extLst>
          </p:cNvPr>
          <p:cNvCxnSpPr>
            <a:cxnSpLocks/>
            <a:endCxn id="11" idx="2"/>
          </p:cNvCxnSpPr>
          <p:nvPr/>
        </p:nvCxnSpPr>
        <p:spPr>
          <a:xfrm flipV="1">
            <a:off x="8635391" y="199115"/>
            <a:ext cx="702126" cy="135940"/>
          </a:xfrm>
          <a:prstGeom prst="line">
            <a:avLst/>
          </a:prstGeom>
        </p:spPr>
        <p:style>
          <a:lnRef idx="3">
            <a:schemeClr val="accent3"/>
          </a:lnRef>
          <a:fillRef idx="0">
            <a:schemeClr val="accent3"/>
          </a:fillRef>
          <a:effectRef idx="2">
            <a:schemeClr val="accent3"/>
          </a:effectRef>
          <a:fontRef idx="minor">
            <a:schemeClr val="tx1"/>
          </a:fontRef>
        </p:style>
      </p:cxnSp>
      <p:cxnSp>
        <p:nvCxnSpPr>
          <p:cNvPr id="92" name="Conector recto 91">
            <a:extLst>
              <a:ext uri="{FF2B5EF4-FFF2-40B4-BE49-F238E27FC236}">
                <a16:creationId xmlns:a16="http://schemas.microsoft.com/office/drawing/2014/main" id="{5157E6E5-AF65-4D2C-BEE3-311A61A53023}"/>
              </a:ext>
            </a:extLst>
          </p:cNvPr>
          <p:cNvCxnSpPr>
            <a:cxnSpLocks/>
            <a:endCxn id="56" idx="2"/>
          </p:cNvCxnSpPr>
          <p:nvPr/>
        </p:nvCxnSpPr>
        <p:spPr>
          <a:xfrm flipV="1">
            <a:off x="8645652" y="480896"/>
            <a:ext cx="689998" cy="114896"/>
          </a:xfrm>
          <a:prstGeom prst="line">
            <a:avLst/>
          </a:prstGeom>
        </p:spPr>
        <p:style>
          <a:lnRef idx="3">
            <a:schemeClr val="accent3"/>
          </a:lnRef>
          <a:fillRef idx="0">
            <a:schemeClr val="accent3"/>
          </a:fillRef>
          <a:effectRef idx="2">
            <a:schemeClr val="accent3"/>
          </a:effectRef>
          <a:fontRef idx="minor">
            <a:schemeClr val="tx1"/>
          </a:fontRef>
        </p:style>
      </p:cxnSp>
      <p:cxnSp>
        <p:nvCxnSpPr>
          <p:cNvPr id="94" name="Conector recto 93">
            <a:extLst>
              <a:ext uri="{FF2B5EF4-FFF2-40B4-BE49-F238E27FC236}">
                <a16:creationId xmlns:a16="http://schemas.microsoft.com/office/drawing/2014/main" id="{1EC3DDD0-4927-461F-B498-C068BC0CF5C0}"/>
              </a:ext>
            </a:extLst>
          </p:cNvPr>
          <p:cNvCxnSpPr>
            <a:cxnSpLocks/>
          </p:cNvCxnSpPr>
          <p:nvPr/>
        </p:nvCxnSpPr>
        <p:spPr>
          <a:xfrm>
            <a:off x="8662524" y="859988"/>
            <a:ext cx="711982" cy="49316"/>
          </a:xfrm>
          <a:prstGeom prst="line">
            <a:avLst/>
          </a:prstGeom>
        </p:spPr>
        <p:style>
          <a:lnRef idx="3">
            <a:schemeClr val="accent3"/>
          </a:lnRef>
          <a:fillRef idx="0">
            <a:schemeClr val="accent3"/>
          </a:fillRef>
          <a:effectRef idx="2">
            <a:schemeClr val="accent3"/>
          </a:effectRef>
          <a:fontRef idx="minor">
            <a:schemeClr val="tx1"/>
          </a:fontRef>
        </p:style>
      </p:cxnSp>
      <p:cxnSp>
        <p:nvCxnSpPr>
          <p:cNvPr id="100" name="Conector recto 99">
            <a:extLst>
              <a:ext uri="{FF2B5EF4-FFF2-40B4-BE49-F238E27FC236}">
                <a16:creationId xmlns:a16="http://schemas.microsoft.com/office/drawing/2014/main" id="{BE1BD2AE-6E68-4308-8AD3-A193B8ED6426}"/>
              </a:ext>
            </a:extLst>
          </p:cNvPr>
          <p:cNvCxnSpPr>
            <a:cxnSpLocks/>
          </p:cNvCxnSpPr>
          <p:nvPr/>
        </p:nvCxnSpPr>
        <p:spPr>
          <a:xfrm>
            <a:off x="8626578" y="1135738"/>
            <a:ext cx="709072" cy="77518"/>
          </a:xfrm>
          <a:prstGeom prst="line">
            <a:avLst/>
          </a:prstGeom>
        </p:spPr>
        <p:style>
          <a:lnRef idx="3">
            <a:schemeClr val="accent3"/>
          </a:lnRef>
          <a:fillRef idx="0">
            <a:schemeClr val="accent3"/>
          </a:fillRef>
          <a:effectRef idx="2">
            <a:schemeClr val="accent3"/>
          </a:effectRef>
          <a:fontRef idx="minor">
            <a:schemeClr val="tx1"/>
          </a:fontRef>
        </p:style>
      </p:cxnSp>
      <p:cxnSp>
        <p:nvCxnSpPr>
          <p:cNvPr id="107" name="Conector recto 106">
            <a:extLst>
              <a:ext uri="{FF2B5EF4-FFF2-40B4-BE49-F238E27FC236}">
                <a16:creationId xmlns:a16="http://schemas.microsoft.com/office/drawing/2014/main" id="{E5A6A59A-D59B-45CF-886E-B3D3A91C825B}"/>
              </a:ext>
            </a:extLst>
          </p:cNvPr>
          <p:cNvCxnSpPr>
            <a:cxnSpLocks/>
            <a:endCxn id="38" idx="2"/>
          </p:cNvCxnSpPr>
          <p:nvPr/>
        </p:nvCxnSpPr>
        <p:spPr>
          <a:xfrm flipV="1">
            <a:off x="3324712" y="1782705"/>
            <a:ext cx="798591" cy="250565"/>
          </a:xfrm>
          <a:prstGeom prst="line">
            <a:avLst/>
          </a:prstGeom>
        </p:spPr>
        <p:style>
          <a:lnRef idx="3">
            <a:schemeClr val="accent3"/>
          </a:lnRef>
          <a:fillRef idx="0">
            <a:schemeClr val="accent3"/>
          </a:fillRef>
          <a:effectRef idx="2">
            <a:schemeClr val="accent3"/>
          </a:effectRef>
          <a:fontRef idx="minor">
            <a:schemeClr val="tx1"/>
          </a:fontRef>
        </p:style>
      </p:cxnSp>
      <p:cxnSp>
        <p:nvCxnSpPr>
          <p:cNvPr id="108" name="Conector recto 107">
            <a:extLst>
              <a:ext uri="{FF2B5EF4-FFF2-40B4-BE49-F238E27FC236}">
                <a16:creationId xmlns:a16="http://schemas.microsoft.com/office/drawing/2014/main" id="{46142E4B-104B-4FFE-9B72-50402D867CF0}"/>
              </a:ext>
            </a:extLst>
          </p:cNvPr>
          <p:cNvCxnSpPr>
            <a:cxnSpLocks/>
            <a:endCxn id="39" idx="2"/>
          </p:cNvCxnSpPr>
          <p:nvPr/>
        </p:nvCxnSpPr>
        <p:spPr>
          <a:xfrm flipV="1">
            <a:off x="3324659" y="2101656"/>
            <a:ext cx="763903" cy="123926"/>
          </a:xfrm>
          <a:prstGeom prst="line">
            <a:avLst/>
          </a:prstGeom>
        </p:spPr>
        <p:style>
          <a:lnRef idx="3">
            <a:schemeClr val="accent3"/>
          </a:lnRef>
          <a:fillRef idx="0">
            <a:schemeClr val="accent3"/>
          </a:fillRef>
          <a:effectRef idx="2">
            <a:schemeClr val="accent3"/>
          </a:effectRef>
          <a:fontRef idx="minor">
            <a:schemeClr val="tx1"/>
          </a:fontRef>
        </p:style>
      </p:cxnSp>
      <p:cxnSp>
        <p:nvCxnSpPr>
          <p:cNvPr id="109" name="Conector recto 108">
            <a:extLst>
              <a:ext uri="{FF2B5EF4-FFF2-40B4-BE49-F238E27FC236}">
                <a16:creationId xmlns:a16="http://schemas.microsoft.com/office/drawing/2014/main" id="{1E445C73-8791-4095-B2ED-14A72822D47B}"/>
              </a:ext>
            </a:extLst>
          </p:cNvPr>
          <p:cNvCxnSpPr>
            <a:cxnSpLocks/>
            <a:endCxn id="40" idx="2"/>
          </p:cNvCxnSpPr>
          <p:nvPr/>
        </p:nvCxnSpPr>
        <p:spPr>
          <a:xfrm flipV="1">
            <a:off x="3316446" y="2378245"/>
            <a:ext cx="806857" cy="57092"/>
          </a:xfrm>
          <a:prstGeom prst="line">
            <a:avLst/>
          </a:prstGeom>
        </p:spPr>
        <p:style>
          <a:lnRef idx="3">
            <a:schemeClr val="accent3"/>
          </a:lnRef>
          <a:fillRef idx="0">
            <a:schemeClr val="accent3"/>
          </a:fillRef>
          <a:effectRef idx="2">
            <a:schemeClr val="accent3"/>
          </a:effectRef>
          <a:fontRef idx="minor">
            <a:schemeClr val="tx1"/>
          </a:fontRef>
        </p:style>
      </p:cxnSp>
      <p:cxnSp>
        <p:nvCxnSpPr>
          <p:cNvPr id="111" name="Conector recto 110">
            <a:extLst>
              <a:ext uri="{FF2B5EF4-FFF2-40B4-BE49-F238E27FC236}">
                <a16:creationId xmlns:a16="http://schemas.microsoft.com/office/drawing/2014/main" id="{5353CC66-8B94-494D-A8A4-9B8F3B9628E3}"/>
              </a:ext>
            </a:extLst>
          </p:cNvPr>
          <p:cNvCxnSpPr>
            <a:cxnSpLocks/>
            <a:endCxn id="45" idx="2"/>
          </p:cNvCxnSpPr>
          <p:nvPr/>
        </p:nvCxnSpPr>
        <p:spPr>
          <a:xfrm>
            <a:off x="3279605" y="2631532"/>
            <a:ext cx="798992" cy="61740"/>
          </a:xfrm>
          <a:prstGeom prst="line">
            <a:avLst/>
          </a:prstGeom>
        </p:spPr>
        <p:style>
          <a:lnRef idx="3">
            <a:schemeClr val="accent3"/>
          </a:lnRef>
          <a:fillRef idx="0">
            <a:schemeClr val="accent3"/>
          </a:fillRef>
          <a:effectRef idx="2">
            <a:schemeClr val="accent3"/>
          </a:effectRef>
          <a:fontRef idx="minor">
            <a:schemeClr val="tx1"/>
          </a:fontRef>
        </p:style>
      </p:cxnSp>
      <p:sp>
        <p:nvSpPr>
          <p:cNvPr id="133" name="CuadroTexto 132">
            <a:extLst>
              <a:ext uri="{FF2B5EF4-FFF2-40B4-BE49-F238E27FC236}">
                <a16:creationId xmlns:a16="http://schemas.microsoft.com/office/drawing/2014/main" id="{507E1A3B-F8D5-4DF3-AFCB-C0399B6F74F4}"/>
              </a:ext>
            </a:extLst>
          </p:cNvPr>
          <p:cNvSpPr txBox="1"/>
          <p:nvPr/>
        </p:nvSpPr>
        <p:spPr>
          <a:xfrm>
            <a:off x="5880502" y="234114"/>
            <a:ext cx="475900" cy="369332"/>
          </a:xfrm>
          <a:prstGeom prst="rect">
            <a:avLst/>
          </a:prstGeom>
          <a:noFill/>
        </p:spPr>
        <p:txBody>
          <a:bodyPr wrap="square" rtlCol="0">
            <a:spAutoFit/>
          </a:bodyPr>
          <a:lstStyle/>
          <a:p>
            <a:r>
              <a:rPr lang="es-CO" dirty="0"/>
              <a:t>1</a:t>
            </a:r>
          </a:p>
        </p:txBody>
      </p:sp>
      <p:sp>
        <p:nvSpPr>
          <p:cNvPr id="135" name="CuadroTexto 134">
            <a:extLst>
              <a:ext uri="{FF2B5EF4-FFF2-40B4-BE49-F238E27FC236}">
                <a16:creationId xmlns:a16="http://schemas.microsoft.com/office/drawing/2014/main" id="{40162CEF-56A1-4173-8D54-0AE86B6FA7BF}"/>
              </a:ext>
            </a:extLst>
          </p:cNvPr>
          <p:cNvSpPr txBox="1"/>
          <p:nvPr/>
        </p:nvSpPr>
        <p:spPr>
          <a:xfrm>
            <a:off x="5903891" y="747999"/>
            <a:ext cx="475900" cy="369332"/>
          </a:xfrm>
          <a:prstGeom prst="rect">
            <a:avLst/>
          </a:prstGeom>
          <a:noFill/>
        </p:spPr>
        <p:txBody>
          <a:bodyPr wrap="square" rtlCol="0">
            <a:spAutoFit/>
          </a:bodyPr>
          <a:lstStyle/>
          <a:p>
            <a:r>
              <a:rPr lang="es-CO" dirty="0"/>
              <a:t>N</a:t>
            </a:r>
          </a:p>
        </p:txBody>
      </p:sp>
      <p:sp>
        <p:nvSpPr>
          <p:cNvPr id="137" name="CuadroTexto 136">
            <a:extLst>
              <a:ext uri="{FF2B5EF4-FFF2-40B4-BE49-F238E27FC236}">
                <a16:creationId xmlns:a16="http://schemas.microsoft.com/office/drawing/2014/main" id="{E401100D-68B6-4C26-96D9-9F8C14668007}"/>
              </a:ext>
            </a:extLst>
          </p:cNvPr>
          <p:cNvSpPr txBox="1"/>
          <p:nvPr/>
        </p:nvSpPr>
        <p:spPr>
          <a:xfrm>
            <a:off x="1633360" y="1351608"/>
            <a:ext cx="475900" cy="369332"/>
          </a:xfrm>
          <a:prstGeom prst="rect">
            <a:avLst/>
          </a:prstGeom>
          <a:noFill/>
        </p:spPr>
        <p:txBody>
          <a:bodyPr wrap="square" rtlCol="0">
            <a:spAutoFit/>
          </a:bodyPr>
          <a:lstStyle/>
          <a:p>
            <a:r>
              <a:rPr lang="es-CO" dirty="0"/>
              <a:t>1</a:t>
            </a:r>
          </a:p>
        </p:txBody>
      </p:sp>
      <p:sp>
        <p:nvSpPr>
          <p:cNvPr id="139" name="CuadroTexto 138">
            <a:extLst>
              <a:ext uri="{FF2B5EF4-FFF2-40B4-BE49-F238E27FC236}">
                <a16:creationId xmlns:a16="http://schemas.microsoft.com/office/drawing/2014/main" id="{C49E5A4C-C8AE-4ACE-A117-9CCEFD100DBB}"/>
              </a:ext>
            </a:extLst>
          </p:cNvPr>
          <p:cNvSpPr txBox="1"/>
          <p:nvPr/>
        </p:nvSpPr>
        <p:spPr>
          <a:xfrm>
            <a:off x="2109260" y="1351608"/>
            <a:ext cx="475900" cy="369332"/>
          </a:xfrm>
          <a:prstGeom prst="rect">
            <a:avLst/>
          </a:prstGeom>
          <a:noFill/>
        </p:spPr>
        <p:txBody>
          <a:bodyPr wrap="square" rtlCol="0">
            <a:spAutoFit/>
          </a:bodyPr>
          <a:lstStyle/>
          <a:p>
            <a:r>
              <a:rPr lang="es-CO" dirty="0"/>
              <a:t>N</a:t>
            </a:r>
          </a:p>
        </p:txBody>
      </p:sp>
      <p:sp>
        <p:nvSpPr>
          <p:cNvPr id="141" name="CuadroTexto 140">
            <a:extLst>
              <a:ext uri="{FF2B5EF4-FFF2-40B4-BE49-F238E27FC236}">
                <a16:creationId xmlns:a16="http://schemas.microsoft.com/office/drawing/2014/main" id="{4383FF9B-1209-471A-BBE6-1DDF25BF151E}"/>
              </a:ext>
            </a:extLst>
          </p:cNvPr>
          <p:cNvSpPr txBox="1"/>
          <p:nvPr/>
        </p:nvSpPr>
        <p:spPr>
          <a:xfrm>
            <a:off x="1633360" y="4385092"/>
            <a:ext cx="475900" cy="369332"/>
          </a:xfrm>
          <a:prstGeom prst="rect">
            <a:avLst/>
          </a:prstGeom>
          <a:noFill/>
        </p:spPr>
        <p:txBody>
          <a:bodyPr wrap="square" rtlCol="0">
            <a:spAutoFit/>
          </a:bodyPr>
          <a:lstStyle/>
          <a:p>
            <a:r>
              <a:rPr lang="es-CO" dirty="0"/>
              <a:t>1</a:t>
            </a:r>
          </a:p>
        </p:txBody>
      </p:sp>
      <p:sp>
        <p:nvSpPr>
          <p:cNvPr id="143" name="CuadroTexto 142">
            <a:extLst>
              <a:ext uri="{FF2B5EF4-FFF2-40B4-BE49-F238E27FC236}">
                <a16:creationId xmlns:a16="http://schemas.microsoft.com/office/drawing/2014/main" id="{AF0350D7-C986-4B62-B782-C010446EE886}"/>
              </a:ext>
            </a:extLst>
          </p:cNvPr>
          <p:cNvSpPr txBox="1"/>
          <p:nvPr/>
        </p:nvSpPr>
        <p:spPr>
          <a:xfrm>
            <a:off x="2097564" y="4385092"/>
            <a:ext cx="475900" cy="369332"/>
          </a:xfrm>
          <a:prstGeom prst="rect">
            <a:avLst/>
          </a:prstGeom>
          <a:noFill/>
        </p:spPr>
        <p:txBody>
          <a:bodyPr wrap="square" rtlCol="0">
            <a:spAutoFit/>
          </a:bodyPr>
          <a:lstStyle/>
          <a:p>
            <a:r>
              <a:rPr lang="es-CO" dirty="0"/>
              <a:t>N</a:t>
            </a:r>
          </a:p>
        </p:txBody>
      </p:sp>
      <p:sp>
        <p:nvSpPr>
          <p:cNvPr id="151" name="CuadroTexto 150">
            <a:extLst>
              <a:ext uri="{FF2B5EF4-FFF2-40B4-BE49-F238E27FC236}">
                <a16:creationId xmlns:a16="http://schemas.microsoft.com/office/drawing/2014/main" id="{53EF817E-93A9-4F74-BEDD-B2EF45C6E8A6}"/>
              </a:ext>
            </a:extLst>
          </p:cNvPr>
          <p:cNvSpPr txBox="1"/>
          <p:nvPr/>
        </p:nvSpPr>
        <p:spPr>
          <a:xfrm>
            <a:off x="1621664" y="2831401"/>
            <a:ext cx="475900" cy="369332"/>
          </a:xfrm>
          <a:prstGeom prst="rect">
            <a:avLst/>
          </a:prstGeom>
          <a:noFill/>
        </p:spPr>
        <p:txBody>
          <a:bodyPr wrap="square" rtlCol="0">
            <a:spAutoFit/>
          </a:bodyPr>
          <a:lstStyle/>
          <a:p>
            <a:r>
              <a:rPr lang="es-CO" dirty="0"/>
              <a:t>1</a:t>
            </a:r>
          </a:p>
        </p:txBody>
      </p:sp>
      <p:sp>
        <p:nvSpPr>
          <p:cNvPr id="155" name="CuadroTexto 154">
            <a:extLst>
              <a:ext uri="{FF2B5EF4-FFF2-40B4-BE49-F238E27FC236}">
                <a16:creationId xmlns:a16="http://schemas.microsoft.com/office/drawing/2014/main" id="{930802B9-66BB-420C-BB6A-25555802E9FA}"/>
              </a:ext>
            </a:extLst>
          </p:cNvPr>
          <p:cNvSpPr txBox="1"/>
          <p:nvPr/>
        </p:nvSpPr>
        <p:spPr>
          <a:xfrm>
            <a:off x="2071456" y="2845755"/>
            <a:ext cx="475900" cy="369332"/>
          </a:xfrm>
          <a:prstGeom prst="rect">
            <a:avLst/>
          </a:prstGeom>
          <a:noFill/>
        </p:spPr>
        <p:txBody>
          <a:bodyPr wrap="square" rtlCol="0">
            <a:spAutoFit/>
          </a:bodyPr>
          <a:lstStyle/>
          <a:p>
            <a:r>
              <a:rPr lang="es-CO" dirty="0"/>
              <a:t>N</a:t>
            </a:r>
          </a:p>
        </p:txBody>
      </p:sp>
      <p:sp>
        <p:nvSpPr>
          <p:cNvPr id="195" name="CuadroTexto 194">
            <a:extLst>
              <a:ext uri="{FF2B5EF4-FFF2-40B4-BE49-F238E27FC236}">
                <a16:creationId xmlns:a16="http://schemas.microsoft.com/office/drawing/2014/main" id="{3F0B86FF-E817-4201-8F11-FD53477EDD99}"/>
              </a:ext>
            </a:extLst>
          </p:cNvPr>
          <p:cNvSpPr txBox="1"/>
          <p:nvPr/>
        </p:nvSpPr>
        <p:spPr>
          <a:xfrm>
            <a:off x="4639750" y="1598039"/>
            <a:ext cx="1208791" cy="369332"/>
          </a:xfrm>
          <a:prstGeom prst="rect">
            <a:avLst/>
          </a:prstGeom>
          <a:noFill/>
        </p:spPr>
        <p:txBody>
          <a:bodyPr wrap="square" rtlCol="0">
            <a:spAutoFit/>
          </a:bodyPr>
          <a:lstStyle/>
          <a:p>
            <a:r>
              <a:rPr lang="es-CO" dirty="0"/>
              <a:t>nombre</a:t>
            </a:r>
          </a:p>
        </p:txBody>
      </p:sp>
      <p:sp>
        <p:nvSpPr>
          <p:cNvPr id="197" name="CuadroTexto 196">
            <a:extLst>
              <a:ext uri="{FF2B5EF4-FFF2-40B4-BE49-F238E27FC236}">
                <a16:creationId xmlns:a16="http://schemas.microsoft.com/office/drawing/2014/main" id="{2667C4D6-0DEF-495E-B5CA-68CCE1CDE5B7}"/>
              </a:ext>
            </a:extLst>
          </p:cNvPr>
          <p:cNvSpPr txBox="1"/>
          <p:nvPr/>
        </p:nvSpPr>
        <p:spPr>
          <a:xfrm>
            <a:off x="4631156" y="1878996"/>
            <a:ext cx="1208791" cy="369332"/>
          </a:xfrm>
          <a:prstGeom prst="rect">
            <a:avLst/>
          </a:prstGeom>
          <a:noFill/>
        </p:spPr>
        <p:txBody>
          <a:bodyPr wrap="square" rtlCol="0">
            <a:spAutoFit/>
          </a:bodyPr>
          <a:lstStyle/>
          <a:p>
            <a:r>
              <a:rPr lang="es-CO" dirty="0"/>
              <a:t>Edad</a:t>
            </a:r>
          </a:p>
        </p:txBody>
      </p:sp>
      <p:sp>
        <p:nvSpPr>
          <p:cNvPr id="199" name="CuadroTexto 198">
            <a:extLst>
              <a:ext uri="{FF2B5EF4-FFF2-40B4-BE49-F238E27FC236}">
                <a16:creationId xmlns:a16="http://schemas.microsoft.com/office/drawing/2014/main" id="{37884367-B5DF-4B1F-A872-B05433E5C78B}"/>
              </a:ext>
            </a:extLst>
          </p:cNvPr>
          <p:cNvSpPr txBox="1"/>
          <p:nvPr/>
        </p:nvSpPr>
        <p:spPr>
          <a:xfrm>
            <a:off x="4631156" y="2202309"/>
            <a:ext cx="2221057" cy="369332"/>
          </a:xfrm>
          <a:prstGeom prst="rect">
            <a:avLst/>
          </a:prstGeom>
          <a:noFill/>
        </p:spPr>
        <p:txBody>
          <a:bodyPr wrap="square" rtlCol="0">
            <a:spAutoFit/>
          </a:bodyPr>
          <a:lstStyle/>
          <a:p>
            <a:r>
              <a:rPr lang="es-CO" dirty="0" err="1"/>
              <a:t>Fecha_nacimiento</a:t>
            </a:r>
            <a:endParaRPr lang="es-CO" dirty="0"/>
          </a:p>
        </p:txBody>
      </p:sp>
      <p:sp>
        <p:nvSpPr>
          <p:cNvPr id="202" name="CuadroTexto 201">
            <a:extLst>
              <a:ext uri="{FF2B5EF4-FFF2-40B4-BE49-F238E27FC236}">
                <a16:creationId xmlns:a16="http://schemas.microsoft.com/office/drawing/2014/main" id="{EBE55029-F8C4-46AF-B6A4-831D1A34D5B7}"/>
              </a:ext>
            </a:extLst>
          </p:cNvPr>
          <p:cNvSpPr txBox="1"/>
          <p:nvPr/>
        </p:nvSpPr>
        <p:spPr>
          <a:xfrm>
            <a:off x="4662340" y="2560243"/>
            <a:ext cx="1208791" cy="369332"/>
          </a:xfrm>
          <a:prstGeom prst="rect">
            <a:avLst/>
          </a:prstGeom>
          <a:noFill/>
        </p:spPr>
        <p:txBody>
          <a:bodyPr wrap="square" rtlCol="0">
            <a:spAutoFit/>
          </a:bodyPr>
          <a:lstStyle/>
          <a:p>
            <a:r>
              <a:rPr lang="es-CO" dirty="0" err="1"/>
              <a:t>ID_Socio</a:t>
            </a:r>
            <a:endParaRPr lang="es-CO" dirty="0"/>
          </a:p>
        </p:txBody>
      </p:sp>
      <p:sp>
        <p:nvSpPr>
          <p:cNvPr id="206" name="CuadroTexto 205">
            <a:extLst>
              <a:ext uri="{FF2B5EF4-FFF2-40B4-BE49-F238E27FC236}">
                <a16:creationId xmlns:a16="http://schemas.microsoft.com/office/drawing/2014/main" id="{1847F121-F186-4228-9EFB-F1D37572F36C}"/>
              </a:ext>
            </a:extLst>
          </p:cNvPr>
          <p:cNvSpPr txBox="1"/>
          <p:nvPr/>
        </p:nvSpPr>
        <p:spPr>
          <a:xfrm>
            <a:off x="4728245" y="133874"/>
            <a:ext cx="1256497" cy="369332"/>
          </a:xfrm>
          <a:prstGeom prst="rect">
            <a:avLst/>
          </a:prstGeom>
          <a:noFill/>
        </p:spPr>
        <p:txBody>
          <a:bodyPr wrap="square" rtlCol="0">
            <a:spAutoFit/>
          </a:bodyPr>
          <a:lstStyle/>
          <a:p>
            <a:r>
              <a:rPr lang="es-CO" dirty="0"/>
              <a:t>ID_barco1</a:t>
            </a:r>
          </a:p>
        </p:txBody>
      </p:sp>
      <p:sp>
        <p:nvSpPr>
          <p:cNvPr id="208" name="CuadroTexto 207">
            <a:extLst>
              <a:ext uri="{FF2B5EF4-FFF2-40B4-BE49-F238E27FC236}">
                <a16:creationId xmlns:a16="http://schemas.microsoft.com/office/drawing/2014/main" id="{144FC90E-8A1E-402D-B9BB-1E243B72561E}"/>
              </a:ext>
            </a:extLst>
          </p:cNvPr>
          <p:cNvSpPr txBox="1"/>
          <p:nvPr/>
        </p:nvSpPr>
        <p:spPr>
          <a:xfrm>
            <a:off x="4529718" y="4569758"/>
            <a:ext cx="1679171" cy="369332"/>
          </a:xfrm>
          <a:prstGeom prst="rect">
            <a:avLst/>
          </a:prstGeom>
          <a:noFill/>
        </p:spPr>
        <p:txBody>
          <a:bodyPr wrap="square" rtlCol="0">
            <a:spAutoFit/>
          </a:bodyPr>
          <a:lstStyle/>
          <a:p>
            <a:r>
              <a:rPr lang="es-CO" dirty="0" err="1"/>
              <a:t>ID_Patron</a:t>
            </a:r>
            <a:endParaRPr lang="es-CO" dirty="0"/>
          </a:p>
        </p:txBody>
      </p:sp>
      <p:sp>
        <p:nvSpPr>
          <p:cNvPr id="210" name="CuadroTexto 209">
            <a:extLst>
              <a:ext uri="{FF2B5EF4-FFF2-40B4-BE49-F238E27FC236}">
                <a16:creationId xmlns:a16="http://schemas.microsoft.com/office/drawing/2014/main" id="{08141F60-AEA4-42B0-9E3E-BA6ECE6923FF}"/>
              </a:ext>
            </a:extLst>
          </p:cNvPr>
          <p:cNvSpPr txBox="1"/>
          <p:nvPr/>
        </p:nvSpPr>
        <p:spPr>
          <a:xfrm>
            <a:off x="4529718" y="4861312"/>
            <a:ext cx="1208791" cy="369332"/>
          </a:xfrm>
          <a:prstGeom prst="rect">
            <a:avLst/>
          </a:prstGeom>
          <a:noFill/>
        </p:spPr>
        <p:txBody>
          <a:bodyPr wrap="square" rtlCol="0">
            <a:spAutoFit/>
          </a:bodyPr>
          <a:lstStyle/>
          <a:p>
            <a:r>
              <a:rPr lang="es-CO" dirty="0"/>
              <a:t>nombre</a:t>
            </a:r>
          </a:p>
        </p:txBody>
      </p:sp>
      <p:sp>
        <p:nvSpPr>
          <p:cNvPr id="212" name="CuadroTexto 211">
            <a:extLst>
              <a:ext uri="{FF2B5EF4-FFF2-40B4-BE49-F238E27FC236}">
                <a16:creationId xmlns:a16="http://schemas.microsoft.com/office/drawing/2014/main" id="{D9C82389-3145-4D4B-9BC0-2171CA761915}"/>
              </a:ext>
            </a:extLst>
          </p:cNvPr>
          <p:cNvSpPr txBox="1"/>
          <p:nvPr/>
        </p:nvSpPr>
        <p:spPr>
          <a:xfrm>
            <a:off x="4529718" y="5126513"/>
            <a:ext cx="1208791" cy="369332"/>
          </a:xfrm>
          <a:prstGeom prst="rect">
            <a:avLst/>
          </a:prstGeom>
          <a:noFill/>
        </p:spPr>
        <p:txBody>
          <a:bodyPr wrap="square" rtlCol="0">
            <a:spAutoFit/>
          </a:bodyPr>
          <a:lstStyle/>
          <a:p>
            <a:r>
              <a:rPr lang="es-CO" dirty="0" err="1"/>
              <a:t>direccion</a:t>
            </a:r>
            <a:endParaRPr lang="es-CO" dirty="0"/>
          </a:p>
        </p:txBody>
      </p:sp>
      <p:sp>
        <p:nvSpPr>
          <p:cNvPr id="214" name="CuadroTexto 213">
            <a:extLst>
              <a:ext uri="{FF2B5EF4-FFF2-40B4-BE49-F238E27FC236}">
                <a16:creationId xmlns:a16="http://schemas.microsoft.com/office/drawing/2014/main" id="{CA997611-BAC3-435F-A736-5B38502C1DBA}"/>
              </a:ext>
            </a:extLst>
          </p:cNvPr>
          <p:cNvSpPr txBox="1"/>
          <p:nvPr/>
        </p:nvSpPr>
        <p:spPr>
          <a:xfrm>
            <a:off x="4504738" y="5383853"/>
            <a:ext cx="1208791" cy="369332"/>
          </a:xfrm>
          <a:prstGeom prst="rect">
            <a:avLst/>
          </a:prstGeom>
          <a:noFill/>
        </p:spPr>
        <p:txBody>
          <a:bodyPr wrap="square" rtlCol="0">
            <a:spAutoFit/>
          </a:bodyPr>
          <a:lstStyle/>
          <a:p>
            <a:r>
              <a:rPr lang="es-CO" dirty="0"/>
              <a:t>correo</a:t>
            </a:r>
          </a:p>
        </p:txBody>
      </p:sp>
      <p:sp>
        <p:nvSpPr>
          <p:cNvPr id="216" name="CuadroTexto 215">
            <a:extLst>
              <a:ext uri="{FF2B5EF4-FFF2-40B4-BE49-F238E27FC236}">
                <a16:creationId xmlns:a16="http://schemas.microsoft.com/office/drawing/2014/main" id="{D36BF0AC-F6BE-40C7-8377-ABBBB544F2BE}"/>
              </a:ext>
            </a:extLst>
          </p:cNvPr>
          <p:cNvSpPr txBox="1"/>
          <p:nvPr/>
        </p:nvSpPr>
        <p:spPr>
          <a:xfrm>
            <a:off x="4508128" y="5649054"/>
            <a:ext cx="1208791" cy="369332"/>
          </a:xfrm>
          <a:prstGeom prst="rect">
            <a:avLst/>
          </a:prstGeom>
          <a:noFill/>
        </p:spPr>
        <p:txBody>
          <a:bodyPr wrap="square" rtlCol="0">
            <a:spAutoFit/>
          </a:bodyPr>
          <a:lstStyle/>
          <a:p>
            <a:r>
              <a:rPr lang="es-CO" dirty="0" err="1"/>
              <a:t>telefono</a:t>
            </a:r>
            <a:endParaRPr lang="es-CO" dirty="0"/>
          </a:p>
        </p:txBody>
      </p:sp>
      <p:sp>
        <p:nvSpPr>
          <p:cNvPr id="218" name="CuadroTexto 217">
            <a:extLst>
              <a:ext uri="{FF2B5EF4-FFF2-40B4-BE49-F238E27FC236}">
                <a16:creationId xmlns:a16="http://schemas.microsoft.com/office/drawing/2014/main" id="{87F0ED32-9DCB-4B10-B100-AD1D2F6B4E8C}"/>
              </a:ext>
            </a:extLst>
          </p:cNvPr>
          <p:cNvSpPr txBox="1"/>
          <p:nvPr/>
        </p:nvSpPr>
        <p:spPr>
          <a:xfrm>
            <a:off x="9642362" y="-18469"/>
            <a:ext cx="1518609" cy="369332"/>
          </a:xfrm>
          <a:prstGeom prst="rect">
            <a:avLst/>
          </a:prstGeom>
          <a:noFill/>
        </p:spPr>
        <p:txBody>
          <a:bodyPr wrap="square" rtlCol="0">
            <a:spAutoFit/>
          </a:bodyPr>
          <a:lstStyle/>
          <a:p>
            <a:r>
              <a:rPr lang="es-CO" dirty="0" err="1"/>
              <a:t>ID_matricula</a:t>
            </a:r>
            <a:endParaRPr lang="es-CO" dirty="0"/>
          </a:p>
        </p:txBody>
      </p:sp>
      <p:sp>
        <p:nvSpPr>
          <p:cNvPr id="220" name="CuadroTexto 219">
            <a:extLst>
              <a:ext uri="{FF2B5EF4-FFF2-40B4-BE49-F238E27FC236}">
                <a16:creationId xmlns:a16="http://schemas.microsoft.com/office/drawing/2014/main" id="{4C321D71-4409-475D-8B79-343FC7119189}"/>
              </a:ext>
            </a:extLst>
          </p:cNvPr>
          <p:cNvSpPr txBox="1"/>
          <p:nvPr/>
        </p:nvSpPr>
        <p:spPr>
          <a:xfrm>
            <a:off x="9666531" y="296230"/>
            <a:ext cx="1208791" cy="369332"/>
          </a:xfrm>
          <a:prstGeom prst="rect">
            <a:avLst/>
          </a:prstGeom>
          <a:noFill/>
        </p:spPr>
        <p:txBody>
          <a:bodyPr wrap="square" rtlCol="0">
            <a:spAutoFit/>
          </a:bodyPr>
          <a:lstStyle/>
          <a:p>
            <a:r>
              <a:rPr lang="es-CO" dirty="0"/>
              <a:t>nombre</a:t>
            </a:r>
          </a:p>
        </p:txBody>
      </p:sp>
      <p:sp>
        <p:nvSpPr>
          <p:cNvPr id="222" name="CuadroTexto 221">
            <a:extLst>
              <a:ext uri="{FF2B5EF4-FFF2-40B4-BE49-F238E27FC236}">
                <a16:creationId xmlns:a16="http://schemas.microsoft.com/office/drawing/2014/main" id="{7EC54CAB-3AB2-4A58-8902-B795CEC0CD70}"/>
              </a:ext>
            </a:extLst>
          </p:cNvPr>
          <p:cNvSpPr txBox="1"/>
          <p:nvPr/>
        </p:nvSpPr>
        <p:spPr>
          <a:xfrm>
            <a:off x="9666531" y="698310"/>
            <a:ext cx="2244838" cy="369332"/>
          </a:xfrm>
          <a:prstGeom prst="rect">
            <a:avLst/>
          </a:prstGeom>
          <a:noFill/>
        </p:spPr>
        <p:txBody>
          <a:bodyPr wrap="square" rtlCol="0">
            <a:spAutoFit/>
          </a:bodyPr>
          <a:lstStyle/>
          <a:p>
            <a:r>
              <a:rPr lang="es-CO" dirty="0" err="1"/>
              <a:t>Numero_amarre</a:t>
            </a:r>
            <a:endParaRPr lang="es-CO" dirty="0"/>
          </a:p>
        </p:txBody>
      </p:sp>
      <p:sp>
        <p:nvSpPr>
          <p:cNvPr id="224" name="CuadroTexto 223">
            <a:extLst>
              <a:ext uri="{FF2B5EF4-FFF2-40B4-BE49-F238E27FC236}">
                <a16:creationId xmlns:a16="http://schemas.microsoft.com/office/drawing/2014/main" id="{1453C803-9B14-4498-9311-4CFC3322BCB6}"/>
              </a:ext>
            </a:extLst>
          </p:cNvPr>
          <p:cNvSpPr txBox="1"/>
          <p:nvPr/>
        </p:nvSpPr>
        <p:spPr>
          <a:xfrm>
            <a:off x="9690700" y="989831"/>
            <a:ext cx="1675418" cy="369332"/>
          </a:xfrm>
          <a:prstGeom prst="rect">
            <a:avLst/>
          </a:prstGeom>
          <a:noFill/>
        </p:spPr>
        <p:txBody>
          <a:bodyPr wrap="square" rtlCol="0">
            <a:spAutoFit/>
          </a:bodyPr>
          <a:lstStyle/>
          <a:p>
            <a:r>
              <a:rPr lang="es-CO" dirty="0" err="1"/>
              <a:t>Cuota_barco</a:t>
            </a:r>
            <a:endParaRPr lang="es-CO" dirty="0"/>
          </a:p>
        </p:txBody>
      </p:sp>
      <p:sp>
        <p:nvSpPr>
          <p:cNvPr id="234" name="CuadroTexto 233">
            <a:extLst>
              <a:ext uri="{FF2B5EF4-FFF2-40B4-BE49-F238E27FC236}">
                <a16:creationId xmlns:a16="http://schemas.microsoft.com/office/drawing/2014/main" id="{8D15A6EA-69E1-458A-97FA-F5A6291FCE4F}"/>
              </a:ext>
            </a:extLst>
          </p:cNvPr>
          <p:cNvSpPr txBox="1"/>
          <p:nvPr/>
        </p:nvSpPr>
        <p:spPr>
          <a:xfrm>
            <a:off x="6356402" y="4830111"/>
            <a:ext cx="5851235" cy="2031325"/>
          </a:xfrm>
          <a:prstGeom prst="rect">
            <a:avLst/>
          </a:prstGeom>
          <a:solidFill>
            <a:schemeClr val="accent3">
              <a:lumMod val="75000"/>
            </a:schemeClr>
          </a:solidFill>
        </p:spPr>
        <p:txBody>
          <a:bodyPr wrap="square" rtlCol="0">
            <a:spAutoFit/>
          </a:bodyPr>
          <a:lstStyle/>
          <a:p>
            <a:pPr algn="just"/>
            <a:r>
              <a:rPr lang="es-ES" sz="1400" b="1" dirty="0"/>
              <a:t>EJERCICIO 3:</a:t>
            </a:r>
          </a:p>
          <a:p>
            <a:pPr algn="just"/>
            <a:r>
              <a:rPr lang="es-ES" sz="1400" b="0" i="0" u="none" strike="noStrike" baseline="0" dirty="0"/>
              <a:t>Se quiere diseñar una base de datos relacional para gestionar los datos de los socios de un club náutico.  De cada socio se guardan los datos personales y los datos del barco o barcos que posee: número de matrícula, nombre, número del amarre y cuota que paga por el mismo. Además, se quiere mantener información sobre las salidas realizadas por cada barco, como la fecha y hora de salida, el destino y los datos personales del patrón, que no tiene porque ser el propietario del barco, ni es necesario que sea socio del </a:t>
            </a:r>
            <a:r>
              <a:rPr lang="es-CO" sz="1400" b="0" i="0" u="none" strike="noStrike" baseline="0" dirty="0"/>
              <a:t>club.</a:t>
            </a:r>
          </a:p>
        </p:txBody>
      </p:sp>
      <p:cxnSp>
        <p:nvCxnSpPr>
          <p:cNvPr id="30" name="Conector recto 29">
            <a:extLst>
              <a:ext uri="{FF2B5EF4-FFF2-40B4-BE49-F238E27FC236}">
                <a16:creationId xmlns:a16="http://schemas.microsoft.com/office/drawing/2014/main" id="{A05C9BCC-A4D5-4B1E-9A4F-6227E281C04C}"/>
              </a:ext>
            </a:extLst>
          </p:cNvPr>
          <p:cNvCxnSpPr/>
          <p:nvPr/>
        </p:nvCxnSpPr>
        <p:spPr>
          <a:xfrm>
            <a:off x="7616142" y="1359163"/>
            <a:ext cx="0" cy="804456"/>
          </a:xfrm>
          <a:prstGeom prst="line">
            <a:avLst/>
          </a:prstGeom>
        </p:spPr>
        <p:style>
          <a:lnRef idx="3">
            <a:schemeClr val="accent3"/>
          </a:lnRef>
          <a:fillRef idx="0">
            <a:schemeClr val="accent3"/>
          </a:fillRef>
          <a:effectRef idx="2">
            <a:schemeClr val="accent3"/>
          </a:effectRef>
          <a:fontRef idx="minor">
            <a:schemeClr val="tx1"/>
          </a:fontRef>
        </p:style>
      </p:cxnSp>
      <p:sp>
        <p:nvSpPr>
          <p:cNvPr id="31" name="Diagrama de flujo: decisión 30">
            <a:extLst>
              <a:ext uri="{FF2B5EF4-FFF2-40B4-BE49-F238E27FC236}">
                <a16:creationId xmlns:a16="http://schemas.microsoft.com/office/drawing/2014/main" id="{F1233F9B-4E66-4979-9A4D-2E1325ED89D6}"/>
              </a:ext>
            </a:extLst>
          </p:cNvPr>
          <p:cNvSpPr/>
          <p:nvPr/>
        </p:nvSpPr>
        <p:spPr>
          <a:xfrm>
            <a:off x="6984349" y="2193735"/>
            <a:ext cx="1256497" cy="426112"/>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N:1</a:t>
            </a:r>
          </a:p>
        </p:txBody>
      </p:sp>
      <p:cxnSp>
        <p:nvCxnSpPr>
          <p:cNvPr id="33" name="Conector recto 32">
            <a:extLst>
              <a:ext uri="{FF2B5EF4-FFF2-40B4-BE49-F238E27FC236}">
                <a16:creationId xmlns:a16="http://schemas.microsoft.com/office/drawing/2014/main" id="{A85DE26C-79B4-45AE-AA3D-6607EB4FCADD}"/>
              </a:ext>
            </a:extLst>
          </p:cNvPr>
          <p:cNvCxnSpPr>
            <a:stCxn id="31" idx="2"/>
          </p:cNvCxnSpPr>
          <p:nvPr/>
        </p:nvCxnSpPr>
        <p:spPr>
          <a:xfrm flipH="1">
            <a:off x="7612597" y="2619847"/>
            <a:ext cx="1" cy="595240"/>
          </a:xfrm>
          <a:prstGeom prst="line">
            <a:avLst/>
          </a:prstGeom>
        </p:spPr>
        <p:style>
          <a:lnRef idx="3">
            <a:schemeClr val="accent3"/>
          </a:lnRef>
          <a:fillRef idx="0">
            <a:schemeClr val="accent3"/>
          </a:fillRef>
          <a:effectRef idx="2">
            <a:schemeClr val="accent3"/>
          </a:effectRef>
          <a:fontRef idx="minor">
            <a:schemeClr val="tx1"/>
          </a:fontRef>
        </p:style>
      </p:cxnSp>
      <p:sp>
        <p:nvSpPr>
          <p:cNvPr id="35" name="Rectángulo 34">
            <a:extLst>
              <a:ext uri="{FF2B5EF4-FFF2-40B4-BE49-F238E27FC236}">
                <a16:creationId xmlns:a16="http://schemas.microsoft.com/office/drawing/2014/main" id="{2D429D5E-AD74-4A7F-9665-4222D90C1A40}"/>
              </a:ext>
            </a:extLst>
          </p:cNvPr>
          <p:cNvSpPr/>
          <p:nvPr/>
        </p:nvSpPr>
        <p:spPr>
          <a:xfrm>
            <a:off x="6434237" y="3225151"/>
            <a:ext cx="2329696"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Salidas</a:t>
            </a:r>
          </a:p>
        </p:txBody>
      </p:sp>
      <p:sp>
        <p:nvSpPr>
          <p:cNvPr id="112" name="Elipse 111">
            <a:extLst>
              <a:ext uri="{FF2B5EF4-FFF2-40B4-BE49-F238E27FC236}">
                <a16:creationId xmlns:a16="http://schemas.microsoft.com/office/drawing/2014/main" id="{C04E33BA-6760-416F-9665-1C30F1F0C30A}"/>
              </a:ext>
            </a:extLst>
          </p:cNvPr>
          <p:cNvSpPr/>
          <p:nvPr/>
        </p:nvSpPr>
        <p:spPr>
          <a:xfrm>
            <a:off x="9514485" y="3312427"/>
            <a:ext cx="318840" cy="18369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113" name="Elipse 112">
            <a:extLst>
              <a:ext uri="{FF2B5EF4-FFF2-40B4-BE49-F238E27FC236}">
                <a16:creationId xmlns:a16="http://schemas.microsoft.com/office/drawing/2014/main" id="{3E6AD5FF-CCDA-4769-A001-F97657C81676}"/>
              </a:ext>
            </a:extLst>
          </p:cNvPr>
          <p:cNvSpPr/>
          <p:nvPr/>
        </p:nvSpPr>
        <p:spPr>
          <a:xfrm>
            <a:off x="9525303" y="3651537"/>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114" name="Conector recto 113">
            <a:extLst>
              <a:ext uri="{FF2B5EF4-FFF2-40B4-BE49-F238E27FC236}">
                <a16:creationId xmlns:a16="http://schemas.microsoft.com/office/drawing/2014/main" id="{DD26AF64-A3FD-41C0-A2BC-FA7EF643B67C}"/>
              </a:ext>
            </a:extLst>
          </p:cNvPr>
          <p:cNvCxnSpPr>
            <a:cxnSpLocks/>
            <a:endCxn id="112" idx="2"/>
          </p:cNvCxnSpPr>
          <p:nvPr/>
        </p:nvCxnSpPr>
        <p:spPr>
          <a:xfrm>
            <a:off x="8815910" y="3398385"/>
            <a:ext cx="698575" cy="5888"/>
          </a:xfrm>
          <a:prstGeom prst="line">
            <a:avLst/>
          </a:prstGeom>
        </p:spPr>
        <p:style>
          <a:lnRef idx="3">
            <a:schemeClr val="accent3"/>
          </a:lnRef>
          <a:fillRef idx="0">
            <a:schemeClr val="accent3"/>
          </a:fillRef>
          <a:effectRef idx="2">
            <a:schemeClr val="accent3"/>
          </a:effectRef>
          <a:fontRef idx="minor">
            <a:schemeClr val="tx1"/>
          </a:fontRef>
        </p:style>
      </p:cxnSp>
      <p:cxnSp>
        <p:nvCxnSpPr>
          <p:cNvPr id="115" name="Conector recto 114">
            <a:extLst>
              <a:ext uri="{FF2B5EF4-FFF2-40B4-BE49-F238E27FC236}">
                <a16:creationId xmlns:a16="http://schemas.microsoft.com/office/drawing/2014/main" id="{4076CB7D-623A-4EFB-ACB0-CAD789EE5338}"/>
              </a:ext>
            </a:extLst>
          </p:cNvPr>
          <p:cNvCxnSpPr>
            <a:cxnSpLocks/>
          </p:cNvCxnSpPr>
          <p:nvPr/>
        </p:nvCxnSpPr>
        <p:spPr>
          <a:xfrm>
            <a:off x="8745828" y="3724202"/>
            <a:ext cx="749242" cy="18580"/>
          </a:xfrm>
          <a:prstGeom prst="line">
            <a:avLst/>
          </a:prstGeom>
        </p:spPr>
        <p:style>
          <a:lnRef idx="3">
            <a:schemeClr val="accent3"/>
          </a:lnRef>
          <a:fillRef idx="0">
            <a:schemeClr val="accent3"/>
          </a:fillRef>
          <a:effectRef idx="2">
            <a:schemeClr val="accent3"/>
          </a:effectRef>
          <a:fontRef idx="minor">
            <a:schemeClr val="tx1"/>
          </a:fontRef>
        </p:style>
      </p:cxnSp>
      <p:sp>
        <p:nvSpPr>
          <p:cNvPr id="116" name="Elipse 115">
            <a:extLst>
              <a:ext uri="{FF2B5EF4-FFF2-40B4-BE49-F238E27FC236}">
                <a16:creationId xmlns:a16="http://schemas.microsoft.com/office/drawing/2014/main" id="{D88BAFD7-4CAE-4802-A51E-CD2C424E571E}"/>
              </a:ext>
            </a:extLst>
          </p:cNvPr>
          <p:cNvSpPr/>
          <p:nvPr/>
        </p:nvSpPr>
        <p:spPr>
          <a:xfrm>
            <a:off x="9513175" y="4161826"/>
            <a:ext cx="318840" cy="194328"/>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117" name="Conector recto 116">
            <a:extLst>
              <a:ext uri="{FF2B5EF4-FFF2-40B4-BE49-F238E27FC236}">
                <a16:creationId xmlns:a16="http://schemas.microsoft.com/office/drawing/2014/main" id="{63165DA1-22C1-40B9-9377-872B8863604D}"/>
              </a:ext>
            </a:extLst>
          </p:cNvPr>
          <p:cNvCxnSpPr>
            <a:cxnSpLocks/>
            <a:endCxn id="116" idx="2"/>
          </p:cNvCxnSpPr>
          <p:nvPr/>
        </p:nvCxnSpPr>
        <p:spPr>
          <a:xfrm>
            <a:off x="8784028" y="4238450"/>
            <a:ext cx="729147" cy="20540"/>
          </a:xfrm>
          <a:prstGeom prst="line">
            <a:avLst/>
          </a:prstGeom>
        </p:spPr>
        <p:style>
          <a:lnRef idx="3">
            <a:schemeClr val="accent3"/>
          </a:lnRef>
          <a:fillRef idx="0">
            <a:schemeClr val="accent3"/>
          </a:fillRef>
          <a:effectRef idx="2">
            <a:schemeClr val="accent3"/>
          </a:effectRef>
          <a:fontRef idx="minor">
            <a:schemeClr val="tx1"/>
          </a:fontRef>
        </p:style>
      </p:cxnSp>
      <p:sp>
        <p:nvSpPr>
          <p:cNvPr id="71" name="CuadroTexto 70">
            <a:extLst>
              <a:ext uri="{FF2B5EF4-FFF2-40B4-BE49-F238E27FC236}">
                <a16:creationId xmlns:a16="http://schemas.microsoft.com/office/drawing/2014/main" id="{0BB1E0F1-0A41-4A71-A273-4D73A19DD63E}"/>
              </a:ext>
            </a:extLst>
          </p:cNvPr>
          <p:cNvSpPr txBox="1"/>
          <p:nvPr/>
        </p:nvSpPr>
        <p:spPr>
          <a:xfrm>
            <a:off x="9951241" y="3261577"/>
            <a:ext cx="1675418" cy="369332"/>
          </a:xfrm>
          <a:prstGeom prst="rect">
            <a:avLst/>
          </a:prstGeom>
          <a:noFill/>
        </p:spPr>
        <p:txBody>
          <a:bodyPr wrap="square" rtlCol="0">
            <a:spAutoFit/>
          </a:bodyPr>
          <a:lstStyle/>
          <a:p>
            <a:r>
              <a:rPr lang="es-CO" dirty="0" err="1"/>
              <a:t>Fecha_salida</a:t>
            </a:r>
            <a:endParaRPr lang="es-CO" dirty="0"/>
          </a:p>
        </p:txBody>
      </p:sp>
      <p:sp>
        <p:nvSpPr>
          <p:cNvPr id="73" name="CuadroTexto 72">
            <a:extLst>
              <a:ext uri="{FF2B5EF4-FFF2-40B4-BE49-F238E27FC236}">
                <a16:creationId xmlns:a16="http://schemas.microsoft.com/office/drawing/2014/main" id="{013B82B0-A93F-46FF-9F80-1D75ADB39AAF}"/>
              </a:ext>
            </a:extLst>
          </p:cNvPr>
          <p:cNvSpPr txBox="1"/>
          <p:nvPr/>
        </p:nvSpPr>
        <p:spPr>
          <a:xfrm>
            <a:off x="9922063" y="3564280"/>
            <a:ext cx="1675418" cy="369332"/>
          </a:xfrm>
          <a:prstGeom prst="rect">
            <a:avLst/>
          </a:prstGeom>
          <a:noFill/>
        </p:spPr>
        <p:txBody>
          <a:bodyPr wrap="square" rtlCol="0">
            <a:spAutoFit/>
          </a:bodyPr>
          <a:lstStyle/>
          <a:p>
            <a:r>
              <a:rPr lang="es-CO" dirty="0"/>
              <a:t> </a:t>
            </a:r>
            <a:r>
              <a:rPr lang="es-CO" dirty="0" err="1"/>
              <a:t>Hora_salida</a:t>
            </a:r>
            <a:endParaRPr lang="es-CO" dirty="0"/>
          </a:p>
        </p:txBody>
      </p:sp>
      <p:sp>
        <p:nvSpPr>
          <p:cNvPr id="75" name="CuadroTexto 74">
            <a:extLst>
              <a:ext uri="{FF2B5EF4-FFF2-40B4-BE49-F238E27FC236}">
                <a16:creationId xmlns:a16="http://schemas.microsoft.com/office/drawing/2014/main" id="{4CF1D506-5252-4251-A549-82B3DD347FE3}"/>
              </a:ext>
            </a:extLst>
          </p:cNvPr>
          <p:cNvSpPr txBox="1"/>
          <p:nvPr/>
        </p:nvSpPr>
        <p:spPr>
          <a:xfrm>
            <a:off x="10031059" y="4109326"/>
            <a:ext cx="1675418" cy="369332"/>
          </a:xfrm>
          <a:prstGeom prst="rect">
            <a:avLst/>
          </a:prstGeom>
          <a:noFill/>
        </p:spPr>
        <p:txBody>
          <a:bodyPr wrap="square" rtlCol="0">
            <a:spAutoFit/>
          </a:bodyPr>
          <a:lstStyle/>
          <a:p>
            <a:r>
              <a:rPr lang="es-CO" dirty="0"/>
              <a:t>Destino</a:t>
            </a:r>
          </a:p>
        </p:txBody>
      </p:sp>
      <p:sp>
        <p:nvSpPr>
          <p:cNvPr id="138" name="Elipse 137">
            <a:extLst>
              <a:ext uri="{FF2B5EF4-FFF2-40B4-BE49-F238E27FC236}">
                <a16:creationId xmlns:a16="http://schemas.microsoft.com/office/drawing/2014/main" id="{BC69A4AD-483D-4D06-9669-7116874A9CB0}"/>
              </a:ext>
            </a:extLst>
          </p:cNvPr>
          <p:cNvSpPr/>
          <p:nvPr/>
        </p:nvSpPr>
        <p:spPr>
          <a:xfrm>
            <a:off x="9520519" y="3901380"/>
            <a:ext cx="305694" cy="19432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cxnSp>
        <p:nvCxnSpPr>
          <p:cNvPr id="140" name="Conector recto 139">
            <a:extLst>
              <a:ext uri="{FF2B5EF4-FFF2-40B4-BE49-F238E27FC236}">
                <a16:creationId xmlns:a16="http://schemas.microsoft.com/office/drawing/2014/main" id="{6039082B-31CF-4DA6-AEB5-47353C7CB1B6}"/>
              </a:ext>
            </a:extLst>
          </p:cNvPr>
          <p:cNvCxnSpPr>
            <a:cxnSpLocks/>
            <a:endCxn id="138" idx="2"/>
          </p:cNvCxnSpPr>
          <p:nvPr/>
        </p:nvCxnSpPr>
        <p:spPr>
          <a:xfrm>
            <a:off x="8745828" y="3994584"/>
            <a:ext cx="774691" cy="3960"/>
          </a:xfrm>
          <a:prstGeom prst="line">
            <a:avLst/>
          </a:prstGeom>
        </p:spPr>
        <p:style>
          <a:lnRef idx="3">
            <a:schemeClr val="accent3"/>
          </a:lnRef>
          <a:fillRef idx="0">
            <a:schemeClr val="accent3"/>
          </a:fillRef>
          <a:effectRef idx="2">
            <a:schemeClr val="accent3"/>
          </a:effectRef>
          <a:fontRef idx="minor">
            <a:schemeClr val="tx1"/>
          </a:fontRef>
        </p:style>
      </p:cxnSp>
      <p:sp>
        <p:nvSpPr>
          <p:cNvPr id="84" name="CuadroTexto 83">
            <a:extLst>
              <a:ext uri="{FF2B5EF4-FFF2-40B4-BE49-F238E27FC236}">
                <a16:creationId xmlns:a16="http://schemas.microsoft.com/office/drawing/2014/main" id="{9BC45C42-EF42-4BAD-9932-9B12F5F1A305}"/>
              </a:ext>
            </a:extLst>
          </p:cNvPr>
          <p:cNvSpPr txBox="1"/>
          <p:nvPr/>
        </p:nvSpPr>
        <p:spPr>
          <a:xfrm>
            <a:off x="9935209" y="3828733"/>
            <a:ext cx="1675418" cy="369332"/>
          </a:xfrm>
          <a:prstGeom prst="rect">
            <a:avLst/>
          </a:prstGeom>
          <a:noFill/>
        </p:spPr>
        <p:txBody>
          <a:bodyPr wrap="square" rtlCol="0">
            <a:spAutoFit/>
          </a:bodyPr>
          <a:lstStyle/>
          <a:p>
            <a:r>
              <a:rPr lang="es-CO" dirty="0"/>
              <a:t> ID_Patron1</a:t>
            </a:r>
          </a:p>
        </p:txBody>
      </p:sp>
      <p:sp>
        <p:nvSpPr>
          <p:cNvPr id="85" name="CuadroTexto 84">
            <a:extLst>
              <a:ext uri="{FF2B5EF4-FFF2-40B4-BE49-F238E27FC236}">
                <a16:creationId xmlns:a16="http://schemas.microsoft.com/office/drawing/2014/main" id="{29DB0E84-E6DC-43B6-88E2-178352D94E67}"/>
              </a:ext>
            </a:extLst>
          </p:cNvPr>
          <p:cNvSpPr txBox="1"/>
          <p:nvPr/>
        </p:nvSpPr>
        <p:spPr>
          <a:xfrm>
            <a:off x="7246264" y="1335334"/>
            <a:ext cx="475900" cy="369332"/>
          </a:xfrm>
          <a:prstGeom prst="rect">
            <a:avLst/>
          </a:prstGeom>
          <a:noFill/>
        </p:spPr>
        <p:txBody>
          <a:bodyPr wrap="square" rtlCol="0">
            <a:spAutoFit/>
          </a:bodyPr>
          <a:lstStyle/>
          <a:p>
            <a:r>
              <a:rPr lang="es-CO" dirty="0"/>
              <a:t>1</a:t>
            </a:r>
          </a:p>
        </p:txBody>
      </p:sp>
      <p:sp>
        <p:nvSpPr>
          <p:cNvPr id="86" name="CuadroTexto 85">
            <a:extLst>
              <a:ext uri="{FF2B5EF4-FFF2-40B4-BE49-F238E27FC236}">
                <a16:creationId xmlns:a16="http://schemas.microsoft.com/office/drawing/2014/main" id="{01F91449-E125-4990-B72F-7C3F8D359046}"/>
              </a:ext>
            </a:extLst>
          </p:cNvPr>
          <p:cNvSpPr txBox="1"/>
          <p:nvPr/>
        </p:nvSpPr>
        <p:spPr>
          <a:xfrm>
            <a:off x="7628326" y="1341452"/>
            <a:ext cx="475900" cy="369332"/>
          </a:xfrm>
          <a:prstGeom prst="rect">
            <a:avLst/>
          </a:prstGeom>
          <a:noFill/>
        </p:spPr>
        <p:txBody>
          <a:bodyPr wrap="square" rtlCol="0">
            <a:spAutoFit/>
          </a:bodyPr>
          <a:lstStyle/>
          <a:p>
            <a:r>
              <a:rPr lang="es-CO" dirty="0"/>
              <a:t>1</a:t>
            </a:r>
          </a:p>
        </p:txBody>
      </p:sp>
      <p:sp>
        <p:nvSpPr>
          <p:cNvPr id="87" name="CuadroTexto 86">
            <a:extLst>
              <a:ext uri="{FF2B5EF4-FFF2-40B4-BE49-F238E27FC236}">
                <a16:creationId xmlns:a16="http://schemas.microsoft.com/office/drawing/2014/main" id="{036CF013-B22B-42C0-AF14-EDEFCDAAD280}"/>
              </a:ext>
            </a:extLst>
          </p:cNvPr>
          <p:cNvSpPr txBox="1"/>
          <p:nvPr/>
        </p:nvSpPr>
        <p:spPr>
          <a:xfrm>
            <a:off x="7269135" y="2845755"/>
            <a:ext cx="475900" cy="369332"/>
          </a:xfrm>
          <a:prstGeom prst="rect">
            <a:avLst/>
          </a:prstGeom>
          <a:noFill/>
        </p:spPr>
        <p:txBody>
          <a:bodyPr wrap="square" rtlCol="0">
            <a:spAutoFit/>
          </a:bodyPr>
          <a:lstStyle/>
          <a:p>
            <a:r>
              <a:rPr lang="es-CO" dirty="0"/>
              <a:t>1</a:t>
            </a:r>
          </a:p>
        </p:txBody>
      </p:sp>
      <p:sp>
        <p:nvSpPr>
          <p:cNvPr id="88" name="CuadroTexto 87">
            <a:extLst>
              <a:ext uri="{FF2B5EF4-FFF2-40B4-BE49-F238E27FC236}">
                <a16:creationId xmlns:a16="http://schemas.microsoft.com/office/drawing/2014/main" id="{328952AE-F0DF-47DF-A129-924B82B733B0}"/>
              </a:ext>
            </a:extLst>
          </p:cNvPr>
          <p:cNvSpPr txBox="1"/>
          <p:nvPr/>
        </p:nvSpPr>
        <p:spPr>
          <a:xfrm>
            <a:off x="7680876" y="2855819"/>
            <a:ext cx="475900" cy="369332"/>
          </a:xfrm>
          <a:prstGeom prst="rect">
            <a:avLst/>
          </a:prstGeom>
          <a:noFill/>
        </p:spPr>
        <p:txBody>
          <a:bodyPr wrap="square" rtlCol="0">
            <a:spAutoFit/>
          </a:bodyPr>
          <a:lstStyle/>
          <a:p>
            <a:r>
              <a:rPr lang="es-CO" dirty="0"/>
              <a:t>N</a:t>
            </a:r>
          </a:p>
        </p:txBody>
      </p:sp>
      <p:cxnSp>
        <p:nvCxnSpPr>
          <p:cNvPr id="96" name="Conector: angular 95">
            <a:extLst>
              <a:ext uri="{FF2B5EF4-FFF2-40B4-BE49-F238E27FC236}">
                <a16:creationId xmlns:a16="http://schemas.microsoft.com/office/drawing/2014/main" id="{BEB252E7-6650-4048-962B-B980D905ED89}"/>
              </a:ext>
            </a:extLst>
          </p:cNvPr>
          <p:cNvCxnSpPr>
            <a:stCxn id="5" idx="2"/>
          </p:cNvCxnSpPr>
          <p:nvPr/>
        </p:nvCxnSpPr>
        <p:spPr>
          <a:xfrm rot="16200000" flipH="1">
            <a:off x="2751509" y="5138240"/>
            <a:ext cx="521970" cy="1952110"/>
          </a:xfrm>
          <a:prstGeom prst="bentConnector2">
            <a:avLst/>
          </a:prstGeom>
        </p:spPr>
        <p:style>
          <a:lnRef idx="3">
            <a:schemeClr val="accent3"/>
          </a:lnRef>
          <a:fillRef idx="0">
            <a:schemeClr val="accent3"/>
          </a:fillRef>
          <a:effectRef idx="2">
            <a:schemeClr val="accent3"/>
          </a:effectRef>
          <a:fontRef idx="minor">
            <a:schemeClr val="tx1"/>
          </a:fontRef>
        </p:style>
      </p:cxnSp>
      <p:sp>
        <p:nvSpPr>
          <p:cNvPr id="97" name="Diagrama de flujo: decisión 96">
            <a:extLst>
              <a:ext uri="{FF2B5EF4-FFF2-40B4-BE49-F238E27FC236}">
                <a16:creationId xmlns:a16="http://schemas.microsoft.com/office/drawing/2014/main" id="{FF0DD7FC-1DFE-474F-9D21-5F1D78708B2F}"/>
              </a:ext>
            </a:extLst>
          </p:cNvPr>
          <p:cNvSpPr/>
          <p:nvPr/>
        </p:nvSpPr>
        <p:spPr>
          <a:xfrm>
            <a:off x="4002907" y="6154177"/>
            <a:ext cx="1256497" cy="426112"/>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N:1</a:t>
            </a:r>
          </a:p>
        </p:txBody>
      </p:sp>
      <p:cxnSp>
        <p:nvCxnSpPr>
          <p:cNvPr id="120" name="Conector: angular 119">
            <a:extLst>
              <a:ext uri="{FF2B5EF4-FFF2-40B4-BE49-F238E27FC236}">
                <a16:creationId xmlns:a16="http://schemas.microsoft.com/office/drawing/2014/main" id="{2DB19FD5-BA56-4CD5-B1B9-246A1783B4E7}"/>
              </a:ext>
            </a:extLst>
          </p:cNvPr>
          <p:cNvCxnSpPr>
            <a:stCxn id="97" idx="3"/>
          </p:cNvCxnSpPr>
          <p:nvPr/>
        </p:nvCxnSpPr>
        <p:spPr>
          <a:xfrm flipV="1">
            <a:off x="5259404" y="3988386"/>
            <a:ext cx="747857" cy="2378847"/>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122" name="Conector recto 121">
            <a:extLst>
              <a:ext uri="{FF2B5EF4-FFF2-40B4-BE49-F238E27FC236}">
                <a16:creationId xmlns:a16="http://schemas.microsoft.com/office/drawing/2014/main" id="{8EF55591-E339-4358-83D6-9332B6795911}"/>
              </a:ext>
            </a:extLst>
          </p:cNvPr>
          <p:cNvCxnSpPr/>
          <p:nvPr/>
        </p:nvCxnSpPr>
        <p:spPr>
          <a:xfrm>
            <a:off x="6002857" y="3984100"/>
            <a:ext cx="417741"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75" name="Grupo 174">
            <a:extLst>
              <a:ext uri="{FF2B5EF4-FFF2-40B4-BE49-F238E27FC236}">
                <a16:creationId xmlns:a16="http://schemas.microsoft.com/office/drawing/2014/main" id="{2E0D7468-1E4E-4BED-A265-06EE6A847AF3}"/>
              </a:ext>
            </a:extLst>
          </p:cNvPr>
          <p:cNvGrpSpPr/>
          <p:nvPr/>
        </p:nvGrpSpPr>
        <p:grpSpPr>
          <a:xfrm>
            <a:off x="4366174" y="978422"/>
            <a:ext cx="316633" cy="282041"/>
            <a:chOff x="3458838" y="3374294"/>
            <a:chExt cx="316633" cy="282041"/>
          </a:xfrm>
        </p:grpSpPr>
        <p:sp>
          <p:nvSpPr>
            <p:cNvPr id="176" name="Elipse 175">
              <a:extLst>
                <a:ext uri="{FF2B5EF4-FFF2-40B4-BE49-F238E27FC236}">
                  <a16:creationId xmlns:a16="http://schemas.microsoft.com/office/drawing/2014/main" id="{CB0F0A79-51A0-4221-840B-7EC4154BE75C}"/>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7" name="Cuerda 176">
              <a:extLst>
                <a:ext uri="{FF2B5EF4-FFF2-40B4-BE49-F238E27FC236}">
                  <a16:creationId xmlns:a16="http://schemas.microsoft.com/office/drawing/2014/main" id="{33C0CCD3-3988-48E7-B66B-F74AB9CE689E}"/>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183" name="Grupo 182">
            <a:extLst>
              <a:ext uri="{FF2B5EF4-FFF2-40B4-BE49-F238E27FC236}">
                <a16:creationId xmlns:a16="http://schemas.microsoft.com/office/drawing/2014/main" id="{D65C604C-4530-4C4B-8029-8F8034C5C31D}"/>
              </a:ext>
            </a:extLst>
          </p:cNvPr>
          <p:cNvGrpSpPr/>
          <p:nvPr/>
        </p:nvGrpSpPr>
        <p:grpSpPr>
          <a:xfrm>
            <a:off x="4366978" y="182154"/>
            <a:ext cx="316633" cy="282041"/>
            <a:chOff x="3458838" y="3374294"/>
            <a:chExt cx="316633" cy="282041"/>
          </a:xfrm>
        </p:grpSpPr>
        <p:sp>
          <p:nvSpPr>
            <p:cNvPr id="184" name="Elipse 183">
              <a:extLst>
                <a:ext uri="{FF2B5EF4-FFF2-40B4-BE49-F238E27FC236}">
                  <a16:creationId xmlns:a16="http://schemas.microsoft.com/office/drawing/2014/main" id="{A1F7459F-DB93-4EED-B1C7-73812D23495C}"/>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5" name="Cuerda 184">
              <a:extLst>
                <a:ext uri="{FF2B5EF4-FFF2-40B4-BE49-F238E27FC236}">
                  <a16:creationId xmlns:a16="http://schemas.microsoft.com/office/drawing/2014/main" id="{7DCB54AD-8D36-4B99-89C1-D1469DB94810}"/>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28" name="CuadroTexto 127">
            <a:extLst>
              <a:ext uri="{FF2B5EF4-FFF2-40B4-BE49-F238E27FC236}">
                <a16:creationId xmlns:a16="http://schemas.microsoft.com/office/drawing/2014/main" id="{F31E75EA-20D5-47B8-A483-CC6B15DEE7CE}"/>
              </a:ext>
            </a:extLst>
          </p:cNvPr>
          <p:cNvSpPr txBox="1"/>
          <p:nvPr/>
        </p:nvSpPr>
        <p:spPr>
          <a:xfrm>
            <a:off x="4741054" y="970061"/>
            <a:ext cx="1256497" cy="369332"/>
          </a:xfrm>
          <a:prstGeom prst="rect">
            <a:avLst/>
          </a:prstGeom>
          <a:noFill/>
        </p:spPr>
        <p:txBody>
          <a:bodyPr wrap="square" rtlCol="0">
            <a:spAutoFit/>
          </a:bodyPr>
          <a:lstStyle/>
          <a:p>
            <a:r>
              <a:rPr lang="es-CO" dirty="0"/>
              <a:t>ID_socio1</a:t>
            </a:r>
          </a:p>
        </p:txBody>
      </p:sp>
      <p:cxnSp>
        <p:nvCxnSpPr>
          <p:cNvPr id="130" name="Conector: angular 129">
            <a:extLst>
              <a:ext uri="{FF2B5EF4-FFF2-40B4-BE49-F238E27FC236}">
                <a16:creationId xmlns:a16="http://schemas.microsoft.com/office/drawing/2014/main" id="{3E1415FC-04A4-4171-B714-0CCC842604B5}"/>
              </a:ext>
            </a:extLst>
          </p:cNvPr>
          <p:cNvCxnSpPr>
            <a:stCxn id="7" idx="2"/>
          </p:cNvCxnSpPr>
          <p:nvPr/>
        </p:nvCxnSpPr>
        <p:spPr>
          <a:xfrm rot="16200000" flipH="1">
            <a:off x="4096041" y="914982"/>
            <a:ext cx="218836" cy="300193"/>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142" name="Conector: angular 141">
            <a:extLst>
              <a:ext uri="{FF2B5EF4-FFF2-40B4-BE49-F238E27FC236}">
                <a16:creationId xmlns:a16="http://schemas.microsoft.com/office/drawing/2014/main" id="{D6FA1BA8-66DF-45E7-B518-52398C66FCEE}"/>
              </a:ext>
            </a:extLst>
          </p:cNvPr>
          <p:cNvCxnSpPr>
            <a:stCxn id="7" idx="0"/>
          </p:cNvCxnSpPr>
          <p:nvPr/>
        </p:nvCxnSpPr>
        <p:spPr>
          <a:xfrm rot="5400000" flipH="1" flipV="1">
            <a:off x="4080617" y="268161"/>
            <a:ext cx="236134" cy="286642"/>
          </a:xfrm>
          <a:prstGeom prst="bentConnector2">
            <a:avLst/>
          </a:prstGeom>
        </p:spPr>
        <p:style>
          <a:lnRef idx="3">
            <a:schemeClr val="accent3"/>
          </a:lnRef>
          <a:fillRef idx="0">
            <a:schemeClr val="accent3"/>
          </a:fillRef>
          <a:effectRef idx="2">
            <a:schemeClr val="accent3"/>
          </a:effectRef>
          <a:fontRef idx="minor">
            <a:schemeClr val="tx1"/>
          </a:fontRef>
        </p:style>
      </p:cxnSp>
      <p:sp>
        <p:nvSpPr>
          <p:cNvPr id="149" name="CuadroTexto 148">
            <a:extLst>
              <a:ext uri="{FF2B5EF4-FFF2-40B4-BE49-F238E27FC236}">
                <a16:creationId xmlns:a16="http://schemas.microsoft.com/office/drawing/2014/main" id="{8917A707-17C7-4500-94F2-467162ABA4F8}"/>
              </a:ext>
            </a:extLst>
          </p:cNvPr>
          <p:cNvSpPr txBox="1"/>
          <p:nvPr/>
        </p:nvSpPr>
        <p:spPr>
          <a:xfrm>
            <a:off x="1621664" y="5915035"/>
            <a:ext cx="475900" cy="369332"/>
          </a:xfrm>
          <a:prstGeom prst="rect">
            <a:avLst/>
          </a:prstGeom>
          <a:noFill/>
        </p:spPr>
        <p:txBody>
          <a:bodyPr wrap="square" rtlCol="0">
            <a:spAutoFit/>
          </a:bodyPr>
          <a:lstStyle/>
          <a:p>
            <a:r>
              <a:rPr lang="es-CO" dirty="0"/>
              <a:t>1</a:t>
            </a:r>
          </a:p>
        </p:txBody>
      </p:sp>
      <p:sp>
        <p:nvSpPr>
          <p:cNvPr id="153" name="CuadroTexto 152">
            <a:extLst>
              <a:ext uri="{FF2B5EF4-FFF2-40B4-BE49-F238E27FC236}">
                <a16:creationId xmlns:a16="http://schemas.microsoft.com/office/drawing/2014/main" id="{AE411753-6A51-486D-A5A8-4B3FDF68B1E9}"/>
              </a:ext>
            </a:extLst>
          </p:cNvPr>
          <p:cNvSpPr txBox="1"/>
          <p:nvPr/>
        </p:nvSpPr>
        <p:spPr>
          <a:xfrm>
            <a:off x="2145249" y="5915035"/>
            <a:ext cx="475900" cy="369332"/>
          </a:xfrm>
          <a:prstGeom prst="rect">
            <a:avLst/>
          </a:prstGeom>
          <a:noFill/>
        </p:spPr>
        <p:txBody>
          <a:bodyPr wrap="square" rtlCol="0">
            <a:spAutoFit/>
          </a:bodyPr>
          <a:lstStyle/>
          <a:p>
            <a:r>
              <a:rPr lang="es-CO" dirty="0"/>
              <a:t>N</a:t>
            </a:r>
          </a:p>
        </p:txBody>
      </p:sp>
      <p:sp>
        <p:nvSpPr>
          <p:cNvPr id="154" name="CuadroTexto 153">
            <a:extLst>
              <a:ext uri="{FF2B5EF4-FFF2-40B4-BE49-F238E27FC236}">
                <a16:creationId xmlns:a16="http://schemas.microsoft.com/office/drawing/2014/main" id="{A6CF6E90-9E78-43D2-9FAA-5F28FE64C1AC}"/>
              </a:ext>
            </a:extLst>
          </p:cNvPr>
          <p:cNvSpPr txBox="1"/>
          <p:nvPr/>
        </p:nvSpPr>
        <p:spPr>
          <a:xfrm>
            <a:off x="6007261" y="3547044"/>
            <a:ext cx="475900" cy="369332"/>
          </a:xfrm>
          <a:prstGeom prst="rect">
            <a:avLst/>
          </a:prstGeom>
          <a:noFill/>
        </p:spPr>
        <p:txBody>
          <a:bodyPr wrap="square" rtlCol="0">
            <a:spAutoFit/>
          </a:bodyPr>
          <a:lstStyle/>
          <a:p>
            <a:r>
              <a:rPr lang="es-CO" dirty="0"/>
              <a:t>1</a:t>
            </a:r>
          </a:p>
        </p:txBody>
      </p:sp>
      <p:sp>
        <p:nvSpPr>
          <p:cNvPr id="157" name="CuadroTexto 156">
            <a:extLst>
              <a:ext uri="{FF2B5EF4-FFF2-40B4-BE49-F238E27FC236}">
                <a16:creationId xmlns:a16="http://schemas.microsoft.com/office/drawing/2014/main" id="{EFA14199-3369-4A1A-BFCD-AABB14F534E7}"/>
              </a:ext>
            </a:extLst>
          </p:cNvPr>
          <p:cNvSpPr txBox="1"/>
          <p:nvPr/>
        </p:nvSpPr>
        <p:spPr>
          <a:xfrm>
            <a:off x="6027356" y="3996564"/>
            <a:ext cx="475900" cy="369332"/>
          </a:xfrm>
          <a:prstGeom prst="rect">
            <a:avLst/>
          </a:prstGeom>
          <a:noFill/>
        </p:spPr>
        <p:txBody>
          <a:bodyPr wrap="square" rtlCol="0">
            <a:spAutoFit/>
          </a:bodyPr>
          <a:lstStyle/>
          <a:p>
            <a:r>
              <a:rPr lang="es-CO" dirty="0"/>
              <a:t>1</a:t>
            </a:r>
          </a:p>
        </p:txBody>
      </p:sp>
    </p:spTree>
    <p:extLst>
      <p:ext uri="{BB962C8B-B14F-4D97-AF65-F5344CB8AC3E}">
        <p14:creationId xmlns:p14="http://schemas.microsoft.com/office/powerpoint/2010/main" val="3998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DDD1CBF-5289-4048-8CD8-E7232EB4C160}"/>
              </a:ext>
            </a:extLst>
          </p:cNvPr>
          <p:cNvSpPr/>
          <p:nvPr/>
        </p:nvSpPr>
        <p:spPr>
          <a:xfrm>
            <a:off x="789799" y="1754315"/>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err="1"/>
              <a:t>Peliculas</a:t>
            </a:r>
            <a:endParaRPr lang="es-CO" dirty="0"/>
          </a:p>
        </p:txBody>
      </p:sp>
      <p:sp>
        <p:nvSpPr>
          <p:cNvPr id="5" name="Rectángulo 4">
            <a:extLst>
              <a:ext uri="{FF2B5EF4-FFF2-40B4-BE49-F238E27FC236}">
                <a16:creationId xmlns:a16="http://schemas.microsoft.com/office/drawing/2014/main" id="{EFDA6A73-C969-4CD1-892F-AD40D1F23011}"/>
              </a:ext>
            </a:extLst>
          </p:cNvPr>
          <p:cNvSpPr/>
          <p:nvPr/>
        </p:nvSpPr>
        <p:spPr>
          <a:xfrm>
            <a:off x="789799" y="4754424"/>
            <a:ext cx="2493279"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Socio</a:t>
            </a:r>
          </a:p>
        </p:txBody>
      </p:sp>
      <p:sp>
        <p:nvSpPr>
          <p:cNvPr id="6" name="Rectángulo 5">
            <a:extLst>
              <a:ext uri="{FF2B5EF4-FFF2-40B4-BE49-F238E27FC236}">
                <a16:creationId xmlns:a16="http://schemas.microsoft.com/office/drawing/2014/main" id="{0B638B13-C604-4B44-A7E4-992EDE34270A}"/>
              </a:ext>
            </a:extLst>
          </p:cNvPr>
          <p:cNvSpPr/>
          <p:nvPr/>
        </p:nvSpPr>
        <p:spPr>
          <a:xfrm>
            <a:off x="5821428" y="183419"/>
            <a:ext cx="2329696" cy="1110461"/>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Archivador</a:t>
            </a:r>
          </a:p>
        </p:txBody>
      </p:sp>
      <p:sp>
        <p:nvSpPr>
          <p:cNvPr id="7" name="Diagrama de flujo: decisión 6">
            <a:extLst>
              <a:ext uri="{FF2B5EF4-FFF2-40B4-BE49-F238E27FC236}">
                <a16:creationId xmlns:a16="http://schemas.microsoft.com/office/drawing/2014/main" id="{7786D414-549D-439A-BD6D-26BE461034F8}"/>
              </a:ext>
            </a:extLst>
          </p:cNvPr>
          <p:cNvSpPr/>
          <p:nvPr/>
        </p:nvSpPr>
        <p:spPr>
          <a:xfrm>
            <a:off x="3180464" y="539945"/>
            <a:ext cx="1256497" cy="426112"/>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N:1</a:t>
            </a:r>
          </a:p>
        </p:txBody>
      </p:sp>
      <p:sp>
        <p:nvSpPr>
          <p:cNvPr id="9" name="Diagrama de flujo: decisión 8">
            <a:extLst>
              <a:ext uri="{FF2B5EF4-FFF2-40B4-BE49-F238E27FC236}">
                <a16:creationId xmlns:a16="http://schemas.microsoft.com/office/drawing/2014/main" id="{30AA3314-E0AB-46F9-9B62-B03ED5B210B6}"/>
              </a:ext>
            </a:extLst>
          </p:cNvPr>
          <p:cNvSpPr/>
          <p:nvPr/>
        </p:nvSpPr>
        <p:spPr>
          <a:xfrm>
            <a:off x="1325238" y="3535144"/>
            <a:ext cx="1422400" cy="501818"/>
          </a:xfrm>
          <a:prstGeom prst="flowChartDecision">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a:t>N:M</a:t>
            </a:r>
          </a:p>
        </p:txBody>
      </p:sp>
      <p:sp>
        <p:nvSpPr>
          <p:cNvPr id="11" name="Elipse 10">
            <a:extLst>
              <a:ext uri="{FF2B5EF4-FFF2-40B4-BE49-F238E27FC236}">
                <a16:creationId xmlns:a16="http://schemas.microsoft.com/office/drawing/2014/main" id="{3530B7F2-961D-4179-8E7D-E24A5831C12E}"/>
              </a:ext>
            </a:extLst>
          </p:cNvPr>
          <p:cNvSpPr/>
          <p:nvPr/>
        </p:nvSpPr>
        <p:spPr>
          <a:xfrm>
            <a:off x="8845388" y="78253"/>
            <a:ext cx="318840" cy="205126"/>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21" name="Elipse 20">
            <a:extLst>
              <a:ext uri="{FF2B5EF4-FFF2-40B4-BE49-F238E27FC236}">
                <a16:creationId xmlns:a16="http://schemas.microsoft.com/office/drawing/2014/main" id="{0700DB32-9E19-4934-A0EB-F44337141AC3}"/>
              </a:ext>
            </a:extLst>
          </p:cNvPr>
          <p:cNvSpPr/>
          <p:nvPr/>
        </p:nvSpPr>
        <p:spPr>
          <a:xfrm>
            <a:off x="8892148" y="1110452"/>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8" name="Elipse 37">
            <a:extLst>
              <a:ext uri="{FF2B5EF4-FFF2-40B4-BE49-F238E27FC236}">
                <a16:creationId xmlns:a16="http://schemas.microsoft.com/office/drawing/2014/main" id="{815D3EF0-E8A1-4CBB-AE88-97A33759967D}"/>
              </a:ext>
            </a:extLst>
          </p:cNvPr>
          <p:cNvSpPr/>
          <p:nvPr/>
        </p:nvSpPr>
        <p:spPr>
          <a:xfrm>
            <a:off x="4123303" y="1672300"/>
            <a:ext cx="313658" cy="220810"/>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39" name="Elipse 38">
            <a:extLst>
              <a:ext uri="{FF2B5EF4-FFF2-40B4-BE49-F238E27FC236}">
                <a16:creationId xmlns:a16="http://schemas.microsoft.com/office/drawing/2014/main" id="{D4FB390A-D847-40C4-A98F-D167E79DD58A}"/>
              </a:ext>
            </a:extLst>
          </p:cNvPr>
          <p:cNvSpPr/>
          <p:nvPr/>
        </p:nvSpPr>
        <p:spPr>
          <a:xfrm>
            <a:off x="4086386" y="1967239"/>
            <a:ext cx="328680" cy="2013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0" name="Elipse 39">
            <a:extLst>
              <a:ext uri="{FF2B5EF4-FFF2-40B4-BE49-F238E27FC236}">
                <a16:creationId xmlns:a16="http://schemas.microsoft.com/office/drawing/2014/main" id="{6D2E2D8D-C769-4FC2-813A-E56B10D83FA2}"/>
              </a:ext>
            </a:extLst>
          </p:cNvPr>
          <p:cNvSpPr/>
          <p:nvPr/>
        </p:nvSpPr>
        <p:spPr>
          <a:xfrm>
            <a:off x="4123303" y="2416578"/>
            <a:ext cx="313658" cy="193197"/>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45" name="Elipse 44">
            <a:extLst>
              <a:ext uri="{FF2B5EF4-FFF2-40B4-BE49-F238E27FC236}">
                <a16:creationId xmlns:a16="http://schemas.microsoft.com/office/drawing/2014/main" id="{D46F063D-E589-4C7E-ABE5-70E65B2380CF}"/>
              </a:ext>
            </a:extLst>
          </p:cNvPr>
          <p:cNvSpPr/>
          <p:nvPr/>
        </p:nvSpPr>
        <p:spPr>
          <a:xfrm>
            <a:off x="4078597" y="2728021"/>
            <a:ext cx="328754" cy="180668"/>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47" name="Conector: angular 46">
            <a:extLst>
              <a:ext uri="{FF2B5EF4-FFF2-40B4-BE49-F238E27FC236}">
                <a16:creationId xmlns:a16="http://schemas.microsoft.com/office/drawing/2014/main" id="{F8F46516-2689-41E1-B5C1-9DC50AF8C7E0}"/>
              </a:ext>
            </a:extLst>
          </p:cNvPr>
          <p:cNvCxnSpPr>
            <a:stCxn id="4" idx="0"/>
            <a:endCxn id="7" idx="1"/>
          </p:cNvCxnSpPr>
          <p:nvPr/>
        </p:nvCxnSpPr>
        <p:spPr>
          <a:xfrm rot="5400000" flipH="1" flipV="1">
            <a:off x="2107794" y="681646"/>
            <a:ext cx="1001314" cy="1144025"/>
          </a:xfrm>
          <a:prstGeom prst="bentConnector2">
            <a:avLst/>
          </a:prstGeom>
        </p:spPr>
        <p:style>
          <a:lnRef idx="3">
            <a:schemeClr val="accent3"/>
          </a:lnRef>
          <a:fillRef idx="0">
            <a:schemeClr val="accent3"/>
          </a:fillRef>
          <a:effectRef idx="2">
            <a:schemeClr val="accent3"/>
          </a:effectRef>
          <a:fontRef idx="minor">
            <a:schemeClr val="tx1"/>
          </a:fontRef>
        </p:style>
      </p:cxnSp>
      <p:cxnSp>
        <p:nvCxnSpPr>
          <p:cNvPr id="49" name="Conector recto 48">
            <a:extLst>
              <a:ext uri="{FF2B5EF4-FFF2-40B4-BE49-F238E27FC236}">
                <a16:creationId xmlns:a16="http://schemas.microsoft.com/office/drawing/2014/main" id="{A7D35FD3-C9DC-49B7-A630-E0280816B7A2}"/>
              </a:ext>
            </a:extLst>
          </p:cNvPr>
          <p:cNvCxnSpPr>
            <a:stCxn id="7" idx="3"/>
            <a:endCxn id="6" idx="1"/>
          </p:cNvCxnSpPr>
          <p:nvPr/>
        </p:nvCxnSpPr>
        <p:spPr>
          <a:xfrm flipV="1">
            <a:off x="4436961" y="738650"/>
            <a:ext cx="1384467" cy="14351"/>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Conector recto 51">
            <a:extLst>
              <a:ext uri="{FF2B5EF4-FFF2-40B4-BE49-F238E27FC236}">
                <a16:creationId xmlns:a16="http://schemas.microsoft.com/office/drawing/2014/main" id="{8603C271-C301-4D37-B946-60F4FFB76F4E}"/>
              </a:ext>
            </a:extLst>
          </p:cNvPr>
          <p:cNvCxnSpPr>
            <a:stCxn id="4" idx="2"/>
            <a:endCxn id="9" idx="0"/>
          </p:cNvCxnSpPr>
          <p:nvPr/>
        </p:nvCxnSpPr>
        <p:spPr>
          <a:xfrm flipH="1">
            <a:off x="2036438" y="2864776"/>
            <a:ext cx="1" cy="670368"/>
          </a:xfrm>
          <a:prstGeom prst="line">
            <a:avLst/>
          </a:prstGeom>
        </p:spPr>
        <p:style>
          <a:lnRef idx="3">
            <a:schemeClr val="accent3"/>
          </a:lnRef>
          <a:fillRef idx="0">
            <a:schemeClr val="accent3"/>
          </a:fillRef>
          <a:effectRef idx="2">
            <a:schemeClr val="accent3"/>
          </a:effectRef>
          <a:fontRef idx="minor">
            <a:schemeClr val="tx1"/>
          </a:fontRef>
        </p:style>
      </p:cxnSp>
      <p:cxnSp>
        <p:nvCxnSpPr>
          <p:cNvPr id="54" name="Conector recto 53">
            <a:extLst>
              <a:ext uri="{FF2B5EF4-FFF2-40B4-BE49-F238E27FC236}">
                <a16:creationId xmlns:a16="http://schemas.microsoft.com/office/drawing/2014/main" id="{9C8738A7-6A60-4737-9DE4-2C3B5C660886}"/>
              </a:ext>
            </a:extLst>
          </p:cNvPr>
          <p:cNvCxnSpPr>
            <a:stCxn id="9" idx="2"/>
            <a:endCxn id="5" idx="0"/>
          </p:cNvCxnSpPr>
          <p:nvPr/>
        </p:nvCxnSpPr>
        <p:spPr>
          <a:xfrm>
            <a:off x="2036438" y="4036962"/>
            <a:ext cx="1" cy="717462"/>
          </a:xfrm>
          <a:prstGeom prst="line">
            <a:avLst/>
          </a:prstGeom>
        </p:spPr>
        <p:style>
          <a:lnRef idx="3">
            <a:schemeClr val="accent3"/>
          </a:lnRef>
          <a:fillRef idx="0">
            <a:schemeClr val="accent3"/>
          </a:fillRef>
          <a:effectRef idx="2">
            <a:schemeClr val="accent3"/>
          </a:effectRef>
          <a:fontRef idx="minor">
            <a:schemeClr val="tx1"/>
          </a:fontRef>
        </p:style>
      </p:cxnSp>
      <p:sp>
        <p:nvSpPr>
          <p:cNvPr id="55" name="Elipse 54">
            <a:extLst>
              <a:ext uri="{FF2B5EF4-FFF2-40B4-BE49-F238E27FC236}">
                <a16:creationId xmlns:a16="http://schemas.microsoft.com/office/drawing/2014/main" id="{4D1875C8-CE83-4376-A02F-CE0D52C27059}"/>
              </a:ext>
            </a:extLst>
          </p:cNvPr>
          <p:cNvSpPr/>
          <p:nvPr/>
        </p:nvSpPr>
        <p:spPr>
          <a:xfrm>
            <a:off x="8888313" y="632502"/>
            <a:ext cx="318840" cy="18369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6" name="Elipse 55">
            <a:extLst>
              <a:ext uri="{FF2B5EF4-FFF2-40B4-BE49-F238E27FC236}">
                <a16:creationId xmlns:a16="http://schemas.microsoft.com/office/drawing/2014/main" id="{D44C6BEE-9798-4595-A201-6B2F332EB807}"/>
              </a:ext>
            </a:extLst>
          </p:cNvPr>
          <p:cNvSpPr/>
          <p:nvPr/>
        </p:nvSpPr>
        <p:spPr>
          <a:xfrm>
            <a:off x="8911279" y="373117"/>
            <a:ext cx="318840" cy="19350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57" name="Elipse 56">
            <a:extLst>
              <a:ext uri="{FF2B5EF4-FFF2-40B4-BE49-F238E27FC236}">
                <a16:creationId xmlns:a16="http://schemas.microsoft.com/office/drawing/2014/main" id="{CFB983C2-8493-4B6A-B2FD-342B5438D575}"/>
              </a:ext>
            </a:extLst>
          </p:cNvPr>
          <p:cNvSpPr/>
          <p:nvPr/>
        </p:nvSpPr>
        <p:spPr>
          <a:xfrm>
            <a:off x="8932030" y="876919"/>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2" name="Elipse 61">
            <a:extLst>
              <a:ext uri="{FF2B5EF4-FFF2-40B4-BE49-F238E27FC236}">
                <a16:creationId xmlns:a16="http://schemas.microsoft.com/office/drawing/2014/main" id="{135D07A7-71D8-4D7E-BCC1-4E80960D54C1}"/>
              </a:ext>
            </a:extLst>
          </p:cNvPr>
          <p:cNvSpPr/>
          <p:nvPr/>
        </p:nvSpPr>
        <p:spPr>
          <a:xfrm>
            <a:off x="3937068" y="4658851"/>
            <a:ext cx="313658" cy="23394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tx1"/>
                </a:solidFill>
              </a:ln>
            </a:endParaRPr>
          </a:p>
        </p:txBody>
      </p:sp>
      <p:sp>
        <p:nvSpPr>
          <p:cNvPr id="64" name="Elipse 63">
            <a:extLst>
              <a:ext uri="{FF2B5EF4-FFF2-40B4-BE49-F238E27FC236}">
                <a16:creationId xmlns:a16="http://schemas.microsoft.com/office/drawing/2014/main" id="{EDD2D902-5513-481B-9374-D70E213AC38D}"/>
              </a:ext>
            </a:extLst>
          </p:cNvPr>
          <p:cNvSpPr/>
          <p:nvPr/>
        </p:nvSpPr>
        <p:spPr>
          <a:xfrm>
            <a:off x="3937068" y="4944212"/>
            <a:ext cx="306712"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6" name="Elipse 65">
            <a:extLst>
              <a:ext uri="{FF2B5EF4-FFF2-40B4-BE49-F238E27FC236}">
                <a16:creationId xmlns:a16="http://schemas.microsoft.com/office/drawing/2014/main" id="{694891F5-74DF-4187-BBF1-CFE5A364BAF2}"/>
              </a:ext>
            </a:extLst>
          </p:cNvPr>
          <p:cNvSpPr/>
          <p:nvPr/>
        </p:nvSpPr>
        <p:spPr>
          <a:xfrm>
            <a:off x="3944014" y="5191875"/>
            <a:ext cx="299766" cy="21037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68" name="Elipse 67">
            <a:extLst>
              <a:ext uri="{FF2B5EF4-FFF2-40B4-BE49-F238E27FC236}">
                <a16:creationId xmlns:a16="http://schemas.microsoft.com/office/drawing/2014/main" id="{1F61B6B9-D1FD-481C-84FF-CC0C7EB1ADDB}"/>
              </a:ext>
            </a:extLst>
          </p:cNvPr>
          <p:cNvSpPr/>
          <p:nvPr/>
        </p:nvSpPr>
        <p:spPr>
          <a:xfrm>
            <a:off x="3937068" y="5480415"/>
            <a:ext cx="293626" cy="183634"/>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sp>
        <p:nvSpPr>
          <p:cNvPr id="70" name="Elipse 69">
            <a:extLst>
              <a:ext uri="{FF2B5EF4-FFF2-40B4-BE49-F238E27FC236}">
                <a16:creationId xmlns:a16="http://schemas.microsoft.com/office/drawing/2014/main" id="{85E589EC-59DB-4C1F-8982-D205F38BBF33}"/>
              </a:ext>
            </a:extLst>
          </p:cNvPr>
          <p:cNvSpPr/>
          <p:nvPr/>
        </p:nvSpPr>
        <p:spPr>
          <a:xfrm>
            <a:off x="3943208" y="5743386"/>
            <a:ext cx="299766" cy="18066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72" name="Conector recto 71">
            <a:extLst>
              <a:ext uri="{FF2B5EF4-FFF2-40B4-BE49-F238E27FC236}">
                <a16:creationId xmlns:a16="http://schemas.microsoft.com/office/drawing/2014/main" id="{B24D0396-9A44-4268-9908-D7DF6B3FCF90}"/>
              </a:ext>
            </a:extLst>
          </p:cNvPr>
          <p:cNvCxnSpPr>
            <a:cxnSpLocks/>
            <a:endCxn id="62" idx="2"/>
          </p:cNvCxnSpPr>
          <p:nvPr/>
        </p:nvCxnSpPr>
        <p:spPr>
          <a:xfrm flipV="1">
            <a:off x="3298538" y="4775824"/>
            <a:ext cx="638530" cy="43201"/>
          </a:xfrm>
          <a:prstGeom prst="line">
            <a:avLst/>
          </a:prstGeom>
        </p:spPr>
        <p:style>
          <a:lnRef idx="3">
            <a:schemeClr val="accent3"/>
          </a:lnRef>
          <a:fillRef idx="0">
            <a:schemeClr val="accent3"/>
          </a:fillRef>
          <a:effectRef idx="2">
            <a:schemeClr val="accent3"/>
          </a:effectRef>
          <a:fontRef idx="minor">
            <a:schemeClr val="tx1"/>
          </a:fontRef>
        </p:style>
      </p:cxnSp>
      <p:cxnSp>
        <p:nvCxnSpPr>
          <p:cNvPr id="74" name="Conector recto 73">
            <a:extLst>
              <a:ext uri="{FF2B5EF4-FFF2-40B4-BE49-F238E27FC236}">
                <a16:creationId xmlns:a16="http://schemas.microsoft.com/office/drawing/2014/main" id="{0B71C5BC-B501-48C8-A824-802DDC0A8C22}"/>
              </a:ext>
            </a:extLst>
          </p:cNvPr>
          <p:cNvCxnSpPr>
            <a:cxnSpLocks/>
          </p:cNvCxnSpPr>
          <p:nvPr/>
        </p:nvCxnSpPr>
        <p:spPr>
          <a:xfrm flipV="1">
            <a:off x="3308058" y="5018701"/>
            <a:ext cx="629010" cy="18879"/>
          </a:xfrm>
          <a:prstGeom prst="line">
            <a:avLst/>
          </a:prstGeom>
        </p:spPr>
        <p:style>
          <a:lnRef idx="3">
            <a:schemeClr val="accent3"/>
          </a:lnRef>
          <a:fillRef idx="0">
            <a:schemeClr val="accent3"/>
          </a:fillRef>
          <a:effectRef idx="2">
            <a:schemeClr val="accent3"/>
          </a:effectRef>
          <a:fontRef idx="minor">
            <a:schemeClr val="tx1"/>
          </a:fontRef>
        </p:style>
      </p:cxnSp>
      <p:cxnSp>
        <p:nvCxnSpPr>
          <p:cNvPr id="78" name="Conector recto 77">
            <a:extLst>
              <a:ext uri="{FF2B5EF4-FFF2-40B4-BE49-F238E27FC236}">
                <a16:creationId xmlns:a16="http://schemas.microsoft.com/office/drawing/2014/main" id="{3E822BC4-651A-46F5-B8CA-B5C7A2913555}"/>
              </a:ext>
            </a:extLst>
          </p:cNvPr>
          <p:cNvCxnSpPr>
            <a:cxnSpLocks/>
            <a:stCxn id="5" idx="3"/>
            <a:endCxn id="66" idx="2"/>
          </p:cNvCxnSpPr>
          <p:nvPr/>
        </p:nvCxnSpPr>
        <p:spPr>
          <a:xfrm flipV="1">
            <a:off x="3283078" y="5297065"/>
            <a:ext cx="660936" cy="12590"/>
          </a:xfrm>
          <a:prstGeom prst="line">
            <a:avLst/>
          </a:prstGeom>
        </p:spPr>
        <p:style>
          <a:lnRef idx="3">
            <a:schemeClr val="accent3"/>
          </a:lnRef>
          <a:fillRef idx="0">
            <a:schemeClr val="accent3"/>
          </a:fillRef>
          <a:effectRef idx="2">
            <a:schemeClr val="accent3"/>
          </a:effectRef>
          <a:fontRef idx="minor">
            <a:schemeClr val="tx1"/>
          </a:fontRef>
        </p:style>
      </p:cxnSp>
      <p:cxnSp>
        <p:nvCxnSpPr>
          <p:cNvPr id="81" name="Conector recto 80">
            <a:extLst>
              <a:ext uri="{FF2B5EF4-FFF2-40B4-BE49-F238E27FC236}">
                <a16:creationId xmlns:a16="http://schemas.microsoft.com/office/drawing/2014/main" id="{B0541C20-46DF-4B75-B87F-5080FF127A40}"/>
              </a:ext>
            </a:extLst>
          </p:cNvPr>
          <p:cNvCxnSpPr>
            <a:cxnSpLocks/>
            <a:endCxn id="68" idx="2"/>
          </p:cNvCxnSpPr>
          <p:nvPr/>
        </p:nvCxnSpPr>
        <p:spPr>
          <a:xfrm>
            <a:off x="3308058" y="5556855"/>
            <a:ext cx="629010" cy="15377"/>
          </a:xfrm>
          <a:prstGeom prst="line">
            <a:avLst/>
          </a:prstGeom>
        </p:spPr>
        <p:style>
          <a:lnRef idx="3">
            <a:schemeClr val="accent3"/>
          </a:lnRef>
          <a:fillRef idx="0">
            <a:schemeClr val="accent3"/>
          </a:fillRef>
          <a:effectRef idx="2">
            <a:schemeClr val="accent3"/>
          </a:effectRef>
          <a:fontRef idx="minor">
            <a:schemeClr val="tx1"/>
          </a:fontRef>
        </p:style>
      </p:cxnSp>
      <p:cxnSp>
        <p:nvCxnSpPr>
          <p:cNvPr id="83" name="Conector recto 82">
            <a:extLst>
              <a:ext uri="{FF2B5EF4-FFF2-40B4-BE49-F238E27FC236}">
                <a16:creationId xmlns:a16="http://schemas.microsoft.com/office/drawing/2014/main" id="{7F68B069-C61A-4B10-8DC2-49FA142BA57B}"/>
              </a:ext>
            </a:extLst>
          </p:cNvPr>
          <p:cNvCxnSpPr>
            <a:cxnSpLocks/>
            <a:endCxn id="70" idx="2"/>
          </p:cNvCxnSpPr>
          <p:nvPr/>
        </p:nvCxnSpPr>
        <p:spPr>
          <a:xfrm>
            <a:off x="3308058" y="5802991"/>
            <a:ext cx="635150" cy="30730"/>
          </a:xfrm>
          <a:prstGeom prst="line">
            <a:avLst/>
          </a:prstGeom>
        </p:spPr>
        <p:style>
          <a:lnRef idx="3">
            <a:schemeClr val="accent3"/>
          </a:lnRef>
          <a:fillRef idx="0">
            <a:schemeClr val="accent3"/>
          </a:fillRef>
          <a:effectRef idx="2">
            <a:schemeClr val="accent3"/>
          </a:effectRef>
          <a:fontRef idx="minor">
            <a:schemeClr val="tx1"/>
          </a:fontRef>
        </p:style>
      </p:cxnSp>
      <p:cxnSp>
        <p:nvCxnSpPr>
          <p:cNvPr id="91" name="Conector recto 90">
            <a:extLst>
              <a:ext uri="{FF2B5EF4-FFF2-40B4-BE49-F238E27FC236}">
                <a16:creationId xmlns:a16="http://schemas.microsoft.com/office/drawing/2014/main" id="{3DF57C6A-E371-4033-B605-E59C02A43C7F}"/>
              </a:ext>
            </a:extLst>
          </p:cNvPr>
          <p:cNvCxnSpPr>
            <a:cxnSpLocks/>
            <a:endCxn id="11" idx="2"/>
          </p:cNvCxnSpPr>
          <p:nvPr/>
        </p:nvCxnSpPr>
        <p:spPr>
          <a:xfrm flipV="1">
            <a:off x="8143262" y="180816"/>
            <a:ext cx="702126" cy="135940"/>
          </a:xfrm>
          <a:prstGeom prst="line">
            <a:avLst/>
          </a:prstGeom>
        </p:spPr>
        <p:style>
          <a:lnRef idx="3">
            <a:schemeClr val="accent3"/>
          </a:lnRef>
          <a:fillRef idx="0">
            <a:schemeClr val="accent3"/>
          </a:fillRef>
          <a:effectRef idx="2">
            <a:schemeClr val="accent3"/>
          </a:effectRef>
          <a:fontRef idx="minor">
            <a:schemeClr val="tx1"/>
          </a:fontRef>
        </p:style>
      </p:cxnSp>
      <p:cxnSp>
        <p:nvCxnSpPr>
          <p:cNvPr id="92" name="Conector recto 91">
            <a:extLst>
              <a:ext uri="{FF2B5EF4-FFF2-40B4-BE49-F238E27FC236}">
                <a16:creationId xmlns:a16="http://schemas.microsoft.com/office/drawing/2014/main" id="{5157E6E5-AF65-4D2C-BEE3-311A61A53023}"/>
              </a:ext>
            </a:extLst>
          </p:cNvPr>
          <p:cNvCxnSpPr>
            <a:cxnSpLocks/>
            <a:endCxn id="56" idx="2"/>
          </p:cNvCxnSpPr>
          <p:nvPr/>
        </p:nvCxnSpPr>
        <p:spPr>
          <a:xfrm flipV="1">
            <a:off x="8221281" y="469870"/>
            <a:ext cx="689998" cy="114896"/>
          </a:xfrm>
          <a:prstGeom prst="line">
            <a:avLst/>
          </a:prstGeom>
        </p:spPr>
        <p:style>
          <a:lnRef idx="3">
            <a:schemeClr val="accent3"/>
          </a:lnRef>
          <a:fillRef idx="0">
            <a:schemeClr val="accent3"/>
          </a:fillRef>
          <a:effectRef idx="2">
            <a:schemeClr val="accent3"/>
          </a:effectRef>
          <a:fontRef idx="minor">
            <a:schemeClr val="tx1"/>
          </a:fontRef>
        </p:style>
      </p:cxnSp>
      <p:cxnSp>
        <p:nvCxnSpPr>
          <p:cNvPr id="94" name="Conector recto 93">
            <a:extLst>
              <a:ext uri="{FF2B5EF4-FFF2-40B4-BE49-F238E27FC236}">
                <a16:creationId xmlns:a16="http://schemas.microsoft.com/office/drawing/2014/main" id="{1EC3DDD0-4927-461F-B498-C068BC0CF5C0}"/>
              </a:ext>
            </a:extLst>
          </p:cNvPr>
          <p:cNvCxnSpPr>
            <a:cxnSpLocks/>
          </p:cNvCxnSpPr>
          <p:nvPr/>
        </p:nvCxnSpPr>
        <p:spPr>
          <a:xfrm flipV="1">
            <a:off x="8151124" y="746926"/>
            <a:ext cx="737189" cy="14302"/>
          </a:xfrm>
          <a:prstGeom prst="line">
            <a:avLst/>
          </a:prstGeom>
        </p:spPr>
        <p:style>
          <a:lnRef idx="3">
            <a:schemeClr val="accent3"/>
          </a:lnRef>
          <a:fillRef idx="0">
            <a:schemeClr val="accent3"/>
          </a:fillRef>
          <a:effectRef idx="2">
            <a:schemeClr val="accent3"/>
          </a:effectRef>
          <a:fontRef idx="minor">
            <a:schemeClr val="tx1"/>
          </a:fontRef>
        </p:style>
      </p:cxnSp>
      <p:cxnSp>
        <p:nvCxnSpPr>
          <p:cNvPr id="100" name="Conector recto 99">
            <a:extLst>
              <a:ext uri="{FF2B5EF4-FFF2-40B4-BE49-F238E27FC236}">
                <a16:creationId xmlns:a16="http://schemas.microsoft.com/office/drawing/2014/main" id="{BE1BD2AE-6E68-4308-8AD3-A193B8ED6426}"/>
              </a:ext>
            </a:extLst>
          </p:cNvPr>
          <p:cNvCxnSpPr>
            <a:cxnSpLocks/>
            <a:endCxn id="57" idx="2"/>
          </p:cNvCxnSpPr>
          <p:nvPr/>
        </p:nvCxnSpPr>
        <p:spPr>
          <a:xfrm>
            <a:off x="8222958" y="888539"/>
            <a:ext cx="709072" cy="77518"/>
          </a:xfrm>
          <a:prstGeom prst="line">
            <a:avLst/>
          </a:prstGeom>
        </p:spPr>
        <p:style>
          <a:lnRef idx="3">
            <a:schemeClr val="accent3"/>
          </a:lnRef>
          <a:fillRef idx="0">
            <a:schemeClr val="accent3"/>
          </a:fillRef>
          <a:effectRef idx="2">
            <a:schemeClr val="accent3"/>
          </a:effectRef>
          <a:fontRef idx="minor">
            <a:schemeClr val="tx1"/>
          </a:fontRef>
        </p:style>
      </p:cxnSp>
      <p:cxnSp>
        <p:nvCxnSpPr>
          <p:cNvPr id="102" name="Conector recto 101">
            <a:extLst>
              <a:ext uri="{FF2B5EF4-FFF2-40B4-BE49-F238E27FC236}">
                <a16:creationId xmlns:a16="http://schemas.microsoft.com/office/drawing/2014/main" id="{968E62A5-AFA4-4354-9FDA-0ADD294D4069}"/>
              </a:ext>
            </a:extLst>
          </p:cNvPr>
          <p:cNvCxnSpPr>
            <a:cxnSpLocks/>
            <a:endCxn id="21" idx="2"/>
          </p:cNvCxnSpPr>
          <p:nvPr/>
        </p:nvCxnSpPr>
        <p:spPr>
          <a:xfrm>
            <a:off x="8155535" y="1094165"/>
            <a:ext cx="736613" cy="105425"/>
          </a:xfrm>
          <a:prstGeom prst="line">
            <a:avLst/>
          </a:prstGeom>
        </p:spPr>
        <p:style>
          <a:lnRef idx="3">
            <a:schemeClr val="accent3"/>
          </a:lnRef>
          <a:fillRef idx="0">
            <a:schemeClr val="accent3"/>
          </a:fillRef>
          <a:effectRef idx="2">
            <a:schemeClr val="accent3"/>
          </a:effectRef>
          <a:fontRef idx="minor">
            <a:schemeClr val="tx1"/>
          </a:fontRef>
        </p:style>
      </p:cxnSp>
      <p:cxnSp>
        <p:nvCxnSpPr>
          <p:cNvPr id="107" name="Conector recto 106">
            <a:extLst>
              <a:ext uri="{FF2B5EF4-FFF2-40B4-BE49-F238E27FC236}">
                <a16:creationId xmlns:a16="http://schemas.microsoft.com/office/drawing/2014/main" id="{E5A6A59A-D59B-45CF-886E-B3D3A91C825B}"/>
              </a:ext>
            </a:extLst>
          </p:cNvPr>
          <p:cNvCxnSpPr>
            <a:cxnSpLocks/>
            <a:endCxn id="38" idx="2"/>
          </p:cNvCxnSpPr>
          <p:nvPr/>
        </p:nvCxnSpPr>
        <p:spPr>
          <a:xfrm flipV="1">
            <a:off x="3344683" y="1782705"/>
            <a:ext cx="778620" cy="47764"/>
          </a:xfrm>
          <a:prstGeom prst="line">
            <a:avLst/>
          </a:prstGeom>
        </p:spPr>
        <p:style>
          <a:lnRef idx="3">
            <a:schemeClr val="accent3"/>
          </a:lnRef>
          <a:fillRef idx="0">
            <a:schemeClr val="accent3"/>
          </a:fillRef>
          <a:effectRef idx="2">
            <a:schemeClr val="accent3"/>
          </a:effectRef>
          <a:fontRef idx="minor">
            <a:schemeClr val="tx1"/>
          </a:fontRef>
        </p:style>
      </p:cxnSp>
      <p:cxnSp>
        <p:nvCxnSpPr>
          <p:cNvPr id="108" name="Conector recto 107">
            <a:extLst>
              <a:ext uri="{FF2B5EF4-FFF2-40B4-BE49-F238E27FC236}">
                <a16:creationId xmlns:a16="http://schemas.microsoft.com/office/drawing/2014/main" id="{46142E4B-104B-4FFE-9B72-50402D867CF0}"/>
              </a:ext>
            </a:extLst>
          </p:cNvPr>
          <p:cNvCxnSpPr>
            <a:cxnSpLocks/>
            <a:endCxn id="39" idx="2"/>
          </p:cNvCxnSpPr>
          <p:nvPr/>
        </p:nvCxnSpPr>
        <p:spPr>
          <a:xfrm flipV="1">
            <a:off x="3344683" y="2067892"/>
            <a:ext cx="741703" cy="18534"/>
          </a:xfrm>
          <a:prstGeom prst="line">
            <a:avLst/>
          </a:prstGeom>
        </p:spPr>
        <p:style>
          <a:lnRef idx="3">
            <a:schemeClr val="accent3"/>
          </a:lnRef>
          <a:fillRef idx="0">
            <a:schemeClr val="accent3"/>
          </a:fillRef>
          <a:effectRef idx="2">
            <a:schemeClr val="accent3"/>
          </a:effectRef>
          <a:fontRef idx="minor">
            <a:schemeClr val="tx1"/>
          </a:fontRef>
        </p:style>
      </p:cxnSp>
      <p:cxnSp>
        <p:nvCxnSpPr>
          <p:cNvPr id="109" name="Conector recto 108">
            <a:extLst>
              <a:ext uri="{FF2B5EF4-FFF2-40B4-BE49-F238E27FC236}">
                <a16:creationId xmlns:a16="http://schemas.microsoft.com/office/drawing/2014/main" id="{1E445C73-8791-4095-B2ED-14A72822D47B}"/>
              </a:ext>
            </a:extLst>
          </p:cNvPr>
          <p:cNvCxnSpPr>
            <a:cxnSpLocks/>
            <a:endCxn id="40" idx="2"/>
          </p:cNvCxnSpPr>
          <p:nvPr/>
        </p:nvCxnSpPr>
        <p:spPr>
          <a:xfrm flipV="1">
            <a:off x="3279605" y="2513177"/>
            <a:ext cx="843698" cy="14196"/>
          </a:xfrm>
          <a:prstGeom prst="line">
            <a:avLst/>
          </a:prstGeom>
        </p:spPr>
        <p:style>
          <a:lnRef idx="3">
            <a:schemeClr val="accent3"/>
          </a:lnRef>
          <a:fillRef idx="0">
            <a:schemeClr val="accent3"/>
          </a:fillRef>
          <a:effectRef idx="2">
            <a:schemeClr val="accent3"/>
          </a:effectRef>
          <a:fontRef idx="minor">
            <a:schemeClr val="tx1"/>
          </a:fontRef>
        </p:style>
      </p:cxnSp>
      <p:cxnSp>
        <p:nvCxnSpPr>
          <p:cNvPr id="111" name="Conector recto 110">
            <a:extLst>
              <a:ext uri="{FF2B5EF4-FFF2-40B4-BE49-F238E27FC236}">
                <a16:creationId xmlns:a16="http://schemas.microsoft.com/office/drawing/2014/main" id="{5353CC66-8B94-494D-A8A4-9B8F3B9628E3}"/>
              </a:ext>
            </a:extLst>
          </p:cNvPr>
          <p:cNvCxnSpPr>
            <a:cxnSpLocks/>
            <a:endCxn id="45" idx="2"/>
          </p:cNvCxnSpPr>
          <p:nvPr/>
        </p:nvCxnSpPr>
        <p:spPr>
          <a:xfrm>
            <a:off x="3298538" y="2798220"/>
            <a:ext cx="780059" cy="20135"/>
          </a:xfrm>
          <a:prstGeom prst="line">
            <a:avLst/>
          </a:prstGeom>
        </p:spPr>
        <p:style>
          <a:lnRef idx="3">
            <a:schemeClr val="accent3"/>
          </a:lnRef>
          <a:fillRef idx="0">
            <a:schemeClr val="accent3"/>
          </a:fillRef>
          <a:effectRef idx="2">
            <a:schemeClr val="accent3"/>
          </a:effectRef>
          <a:fontRef idx="minor">
            <a:schemeClr val="tx1"/>
          </a:fontRef>
        </p:style>
      </p:cxnSp>
      <p:sp>
        <p:nvSpPr>
          <p:cNvPr id="133" name="CuadroTexto 132">
            <a:extLst>
              <a:ext uri="{FF2B5EF4-FFF2-40B4-BE49-F238E27FC236}">
                <a16:creationId xmlns:a16="http://schemas.microsoft.com/office/drawing/2014/main" id="{507E1A3B-F8D5-4DF3-AFCB-C0399B6F74F4}"/>
              </a:ext>
            </a:extLst>
          </p:cNvPr>
          <p:cNvSpPr txBox="1"/>
          <p:nvPr/>
        </p:nvSpPr>
        <p:spPr>
          <a:xfrm>
            <a:off x="5281865" y="347933"/>
            <a:ext cx="475900" cy="369332"/>
          </a:xfrm>
          <a:prstGeom prst="rect">
            <a:avLst/>
          </a:prstGeom>
          <a:noFill/>
        </p:spPr>
        <p:txBody>
          <a:bodyPr wrap="square" rtlCol="0">
            <a:spAutoFit/>
          </a:bodyPr>
          <a:lstStyle/>
          <a:p>
            <a:r>
              <a:rPr lang="es-CO" dirty="0"/>
              <a:t>1</a:t>
            </a:r>
          </a:p>
        </p:txBody>
      </p:sp>
      <p:sp>
        <p:nvSpPr>
          <p:cNvPr id="135" name="CuadroTexto 134">
            <a:extLst>
              <a:ext uri="{FF2B5EF4-FFF2-40B4-BE49-F238E27FC236}">
                <a16:creationId xmlns:a16="http://schemas.microsoft.com/office/drawing/2014/main" id="{40162CEF-56A1-4173-8D54-0AE86B6FA7BF}"/>
              </a:ext>
            </a:extLst>
          </p:cNvPr>
          <p:cNvSpPr txBox="1"/>
          <p:nvPr/>
        </p:nvSpPr>
        <p:spPr>
          <a:xfrm>
            <a:off x="5316206" y="798341"/>
            <a:ext cx="475900" cy="369332"/>
          </a:xfrm>
          <a:prstGeom prst="rect">
            <a:avLst/>
          </a:prstGeom>
          <a:noFill/>
        </p:spPr>
        <p:txBody>
          <a:bodyPr wrap="square" rtlCol="0">
            <a:spAutoFit/>
          </a:bodyPr>
          <a:lstStyle/>
          <a:p>
            <a:r>
              <a:rPr lang="es-CO" dirty="0"/>
              <a:t>1</a:t>
            </a:r>
          </a:p>
        </p:txBody>
      </p:sp>
      <p:sp>
        <p:nvSpPr>
          <p:cNvPr id="137" name="CuadroTexto 136">
            <a:extLst>
              <a:ext uri="{FF2B5EF4-FFF2-40B4-BE49-F238E27FC236}">
                <a16:creationId xmlns:a16="http://schemas.microsoft.com/office/drawing/2014/main" id="{E401100D-68B6-4C26-96D9-9F8C14668007}"/>
              </a:ext>
            </a:extLst>
          </p:cNvPr>
          <p:cNvSpPr txBox="1"/>
          <p:nvPr/>
        </p:nvSpPr>
        <p:spPr>
          <a:xfrm>
            <a:off x="1633360" y="1351608"/>
            <a:ext cx="475900" cy="369332"/>
          </a:xfrm>
          <a:prstGeom prst="rect">
            <a:avLst/>
          </a:prstGeom>
          <a:noFill/>
        </p:spPr>
        <p:txBody>
          <a:bodyPr wrap="square" rtlCol="0">
            <a:spAutoFit/>
          </a:bodyPr>
          <a:lstStyle/>
          <a:p>
            <a:r>
              <a:rPr lang="es-CO" dirty="0"/>
              <a:t>1</a:t>
            </a:r>
          </a:p>
        </p:txBody>
      </p:sp>
      <p:sp>
        <p:nvSpPr>
          <p:cNvPr id="139" name="CuadroTexto 138">
            <a:extLst>
              <a:ext uri="{FF2B5EF4-FFF2-40B4-BE49-F238E27FC236}">
                <a16:creationId xmlns:a16="http://schemas.microsoft.com/office/drawing/2014/main" id="{C49E5A4C-C8AE-4ACE-A117-9CCEFD100DBB}"/>
              </a:ext>
            </a:extLst>
          </p:cNvPr>
          <p:cNvSpPr txBox="1"/>
          <p:nvPr/>
        </p:nvSpPr>
        <p:spPr>
          <a:xfrm>
            <a:off x="2109260" y="1351608"/>
            <a:ext cx="475900" cy="369332"/>
          </a:xfrm>
          <a:prstGeom prst="rect">
            <a:avLst/>
          </a:prstGeom>
          <a:noFill/>
        </p:spPr>
        <p:txBody>
          <a:bodyPr wrap="square" rtlCol="0">
            <a:spAutoFit/>
          </a:bodyPr>
          <a:lstStyle/>
          <a:p>
            <a:r>
              <a:rPr lang="es-CO" dirty="0"/>
              <a:t>N</a:t>
            </a:r>
          </a:p>
        </p:txBody>
      </p:sp>
      <p:sp>
        <p:nvSpPr>
          <p:cNvPr id="141" name="CuadroTexto 140">
            <a:extLst>
              <a:ext uri="{FF2B5EF4-FFF2-40B4-BE49-F238E27FC236}">
                <a16:creationId xmlns:a16="http://schemas.microsoft.com/office/drawing/2014/main" id="{4383FF9B-1209-471A-BBE6-1DDF25BF151E}"/>
              </a:ext>
            </a:extLst>
          </p:cNvPr>
          <p:cNvSpPr txBox="1"/>
          <p:nvPr/>
        </p:nvSpPr>
        <p:spPr>
          <a:xfrm>
            <a:off x="1633360" y="4385092"/>
            <a:ext cx="475900" cy="369332"/>
          </a:xfrm>
          <a:prstGeom prst="rect">
            <a:avLst/>
          </a:prstGeom>
          <a:noFill/>
        </p:spPr>
        <p:txBody>
          <a:bodyPr wrap="square" rtlCol="0">
            <a:spAutoFit/>
          </a:bodyPr>
          <a:lstStyle/>
          <a:p>
            <a:r>
              <a:rPr lang="es-CO" dirty="0"/>
              <a:t>1</a:t>
            </a:r>
          </a:p>
        </p:txBody>
      </p:sp>
      <p:sp>
        <p:nvSpPr>
          <p:cNvPr id="143" name="CuadroTexto 142">
            <a:extLst>
              <a:ext uri="{FF2B5EF4-FFF2-40B4-BE49-F238E27FC236}">
                <a16:creationId xmlns:a16="http://schemas.microsoft.com/office/drawing/2014/main" id="{AF0350D7-C986-4B62-B782-C010446EE886}"/>
              </a:ext>
            </a:extLst>
          </p:cNvPr>
          <p:cNvSpPr txBox="1"/>
          <p:nvPr/>
        </p:nvSpPr>
        <p:spPr>
          <a:xfrm>
            <a:off x="2097564" y="4385092"/>
            <a:ext cx="475900" cy="369332"/>
          </a:xfrm>
          <a:prstGeom prst="rect">
            <a:avLst/>
          </a:prstGeom>
          <a:noFill/>
        </p:spPr>
        <p:txBody>
          <a:bodyPr wrap="square" rtlCol="0">
            <a:spAutoFit/>
          </a:bodyPr>
          <a:lstStyle/>
          <a:p>
            <a:r>
              <a:rPr lang="es-CO" dirty="0"/>
              <a:t>N</a:t>
            </a:r>
          </a:p>
        </p:txBody>
      </p:sp>
      <p:cxnSp>
        <p:nvCxnSpPr>
          <p:cNvPr id="145" name="Conector recto 144">
            <a:extLst>
              <a:ext uri="{FF2B5EF4-FFF2-40B4-BE49-F238E27FC236}">
                <a16:creationId xmlns:a16="http://schemas.microsoft.com/office/drawing/2014/main" id="{715DE6FC-A2D3-4EB0-A37C-E9566A02A097}"/>
              </a:ext>
            </a:extLst>
          </p:cNvPr>
          <p:cNvCxnSpPr>
            <a:cxnSpLocks/>
            <a:endCxn id="123" idx="2"/>
          </p:cNvCxnSpPr>
          <p:nvPr/>
        </p:nvCxnSpPr>
        <p:spPr>
          <a:xfrm flipV="1">
            <a:off x="2347210" y="3515315"/>
            <a:ext cx="1111628" cy="103592"/>
          </a:xfrm>
          <a:prstGeom prst="line">
            <a:avLst/>
          </a:prstGeom>
        </p:spPr>
        <p:style>
          <a:lnRef idx="3">
            <a:schemeClr val="accent3"/>
          </a:lnRef>
          <a:fillRef idx="0">
            <a:schemeClr val="accent3"/>
          </a:fillRef>
          <a:effectRef idx="2">
            <a:schemeClr val="accent3"/>
          </a:effectRef>
          <a:fontRef idx="minor">
            <a:schemeClr val="tx1"/>
          </a:fontRef>
        </p:style>
      </p:cxnSp>
      <p:cxnSp>
        <p:nvCxnSpPr>
          <p:cNvPr id="147" name="Conector recto 146">
            <a:extLst>
              <a:ext uri="{FF2B5EF4-FFF2-40B4-BE49-F238E27FC236}">
                <a16:creationId xmlns:a16="http://schemas.microsoft.com/office/drawing/2014/main" id="{7FABE0C1-9C58-461C-914A-5BC354CADA95}"/>
              </a:ext>
            </a:extLst>
          </p:cNvPr>
          <p:cNvCxnSpPr>
            <a:cxnSpLocks/>
          </p:cNvCxnSpPr>
          <p:nvPr/>
        </p:nvCxnSpPr>
        <p:spPr>
          <a:xfrm>
            <a:off x="2347210" y="3916490"/>
            <a:ext cx="1121549" cy="64374"/>
          </a:xfrm>
          <a:prstGeom prst="line">
            <a:avLst/>
          </a:prstGeom>
        </p:spPr>
        <p:style>
          <a:lnRef idx="3">
            <a:schemeClr val="accent3"/>
          </a:lnRef>
          <a:fillRef idx="0">
            <a:schemeClr val="accent3"/>
          </a:fillRef>
          <a:effectRef idx="2">
            <a:schemeClr val="accent3"/>
          </a:effectRef>
          <a:fontRef idx="minor">
            <a:schemeClr val="tx1"/>
          </a:fontRef>
        </p:style>
      </p:cxnSp>
      <p:sp>
        <p:nvSpPr>
          <p:cNvPr id="151" name="CuadroTexto 150">
            <a:extLst>
              <a:ext uri="{FF2B5EF4-FFF2-40B4-BE49-F238E27FC236}">
                <a16:creationId xmlns:a16="http://schemas.microsoft.com/office/drawing/2014/main" id="{53EF817E-93A9-4F74-BEDD-B2EF45C6E8A6}"/>
              </a:ext>
            </a:extLst>
          </p:cNvPr>
          <p:cNvSpPr txBox="1"/>
          <p:nvPr/>
        </p:nvSpPr>
        <p:spPr>
          <a:xfrm>
            <a:off x="1621664" y="2831401"/>
            <a:ext cx="475900" cy="369332"/>
          </a:xfrm>
          <a:prstGeom prst="rect">
            <a:avLst/>
          </a:prstGeom>
          <a:noFill/>
        </p:spPr>
        <p:txBody>
          <a:bodyPr wrap="square" rtlCol="0">
            <a:spAutoFit/>
          </a:bodyPr>
          <a:lstStyle/>
          <a:p>
            <a:r>
              <a:rPr lang="es-CO" dirty="0"/>
              <a:t>1</a:t>
            </a:r>
          </a:p>
        </p:txBody>
      </p:sp>
      <p:sp>
        <p:nvSpPr>
          <p:cNvPr id="155" name="CuadroTexto 154">
            <a:extLst>
              <a:ext uri="{FF2B5EF4-FFF2-40B4-BE49-F238E27FC236}">
                <a16:creationId xmlns:a16="http://schemas.microsoft.com/office/drawing/2014/main" id="{930802B9-66BB-420C-BB6A-25555802E9FA}"/>
              </a:ext>
            </a:extLst>
          </p:cNvPr>
          <p:cNvSpPr txBox="1"/>
          <p:nvPr/>
        </p:nvSpPr>
        <p:spPr>
          <a:xfrm>
            <a:off x="2071456" y="2845755"/>
            <a:ext cx="475900" cy="369332"/>
          </a:xfrm>
          <a:prstGeom prst="rect">
            <a:avLst/>
          </a:prstGeom>
          <a:noFill/>
        </p:spPr>
        <p:txBody>
          <a:bodyPr wrap="square" rtlCol="0">
            <a:spAutoFit/>
          </a:bodyPr>
          <a:lstStyle/>
          <a:p>
            <a:r>
              <a:rPr lang="es-CO" dirty="0"/>
              <a:t>N</a:t>
            </a:r>
          </a:p>
        </p:txBody>
      </p:sp>
      <p:grpSp>
        <p:nvGrpSpPr>
          <p:cNvPr id="159" name="Grupo 158">
            <a:extLst>
              <a:ext uri="{FF2B5EF4-FFF2-40B4-BE49-F238E27FC236}">
                <a16:creationId xmlns:a16="http://schemas.microsoft.com/office/drawing/2014/main" id="{8289DEEF-8555-4A22-AEA3-51BA4EF832E0}"/>
              </a:ext>
            </a:extLst>
          </p:cNvPr>
          <p:cNvGrpSpPr/>
          <p:nvPr/>
        </p:nvGrpSpPr>
        <p:grpSpPr>
          <a:xfrm>
            <a:off x="3458838" y="3374294"/>
            <a:ext cx="316633" cy="282041"/>
            <a:chOff x="3458838" y="3374294"/>
            <a:chExt cx="316633" cy="282041"/>
          </a:xfrm>
        </p:grpSpPr>
        <p:sp>
          <p:nvSpPr>
            <p:cNvPr id="123" name="Elipse 122">
              <a:extLst>
                <a:ext uri="{FF2B5EF4-FFF2-40B4-BE49-F238E27FC236}">
                  <a16:creationId xmlns:a16="http://schemas.microsoft.com/office/drawing/2014/main" id="{BBAAB778-A4DD-45CC-8072-3486B1DBFCEE}"/>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6" name="Cuerda 155">
              <a:extLst>
                <a:ext uri="{FF2B5EF4-FFF2-40B4-BE49-F238E27FC236}">
                  <a16:creationId xmlns:a16="http://schemas.microsoft.com/office/drawing/2014/main" id="{D28517EA-938A-4C96-917B-308AA8FBB5CF}"/>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160" name="Grupo 159">
            <a:extLst>
              <a:ext uri="{FF2B5EF4-FFF2-40B4-BE49-F238E27FC236}">
                <a16:creationId xmlns:a16="http://schemas.microsoft.com/office/drawing/2014/main" id="{9EBC4B6F-4317-4CCE-B8D6-DF766E2E6A72}"/>
              </a:ext>
            </a:extLst>
          </p:cNvPr>
          <p:cNvGrpSpPr/>
          <p:nvPr/>
        </p:nvGrpSpPr>
        <p:grpSpPr>
          <a:xfrm>
            <a:off x="3468759" y="3829724"/>
            <a:ext cx="316633" cy="282041"/>
            <a:chOff x="3458838" y="3374294"/>
            <a:chExt cx="316633" cy="282041"/>
          </a:xfrm>
        </p:grpSpPr>
        <p:sp>
          <p:nvSpPr>
            <p:cNvPr id="161" name="Elipse 160">
              <a:extLst>
                <a:ext uri="{FF2B5EF4-FFF2-40B4-BE49-F238E27FC236}">
                  <a16:creationId xmlns:a16="http://schemas.microsoft.com/office/drawing/2014/main" id="{346288A6-4CAE-4527-B50F-CE0131A16CD6}"/>
                </a:ext>
              </a:extLst>
            </p:cNvPr>
            <p:cNvSpPr/>
            <p:nvPr/>
          </p:nvSpPr>
          <p:spPr>
            <a:xfrm>
              <a:off x="3458838" y="3374294"/>
              <a:ext cx="316633" cy="28204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 name="Cuerda 161">
              <a:extLst>
                <a:ext uri="{FF2B5EF4-FFF2-40B4-BE49-F238E27FC236}">
                  <a16:creationId xmlns:a16="http://schemas.microsoft.com/office/drawing/2014/main" id="{B817CF8A-3E1F-4071-8C51-1EE4BF695ECE}"/>
                </a:ext>
              </a:extLst>
            </p:cNvPr>
            <p:cNvSpPr/>
            <p:nvPr/>
          </p:nvSpPr>
          <p:spPr>
            <a:xfrm rot="1374032">
              <a:off x="3486829" y="3388343"/>
              <a:ext cx="243013" cy="247658"/>
            </a:xfrm>
            <a:prstGeom prst="chor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95" name="CuadroTexto 194">
            <a:extLst>
              <a:ext uri="{FF2B5EF4-FFF2-40B4-BE49-F238E27FC236}">
                <a16:creationId xmlns:a16="http://schemas.microsoft.com/office/drawing/2014/main" id="{3F0B86FF-E817-4201-8F11-FD53477EDD99}"/>
              </a:ext>
            </a:extLst>
          </p:cNvPr>
          <p:cNvSpPr txBox="1"/>
          <p:nvPr/>
        </p:nvSpPr>
        <p:spPr>
          <a:xfrm>
            <a:off x="4634803" y="1552745"/>
            <a:ext cx="1208791" cy="369332"/>
          </a:xfrm>
          <a:prstGeom prst="rect">
            <a:avLst/>
          </a:prstGeom>
          <a:noFill/>
        </p:spPr>
        <p:txBody>
          <a:bodyPr wrap="square" rtlCol="0">
            <a:spAutoFit/>
          </a:bodyPr>
          <a:lstStyle/>
          <a:p>
            <a:r>
              <a:rPr lang="es-CO" dirty="0"/>
              <a:t>año</a:t>
            </a:r>
          </a:p>
        </p:txBody>
      </p:sp>
      <p:sp>
        <p:nvSpPr>
          <p:cNvPr id="197" name="CuadroTexto 196">
            <a:extLst>
              <a:ext uri="{FF2B5EF4-FFF2-40B4-BE49-F238E27FC236}">
                <a16:creationId xmlns:a16="http://schemas.microsoft.com/office/drawing/2014/main" id="{2667C4D6-0DEF-495E-B5CA-68CCE1CDE5B7}"/>
              </a:ext>
            </a:extLst>
          </p:cNvPr>
          <p:cNvSpPr txBox="1"/>
          <p:nvPr/>
        </p:nvSpPr>
        <p:spPr>
          <a:xfrm>
            <a:off x="4619605" y="1823871"/>
            <a:ext cx="1208791" cy="369332"/>
          </a:xfrm>
          <a:prstGeom prst="rect">
            <a:avLst/>
          </a:prstGeom>
          <a:noFill/>
        </p:spPr>
        <p:txBody>
          <a:bodyPr wrap="square" rtlCol="0">
            <a:spAutoFit/>
          </a:bodyPr>
          <a:lstStyle/>
          <a:p>
            <a:r>
              <a:rPr lang="es-CO" dirty="0"/>
              <a:t>Director</a:t>
            </a:r>
          </a:p>
        </p:txBody>
      </p:sp>
      <p:sp>
        <p:nvSpPr>
          <p:cNvPr id="199" name="CuadroTexto 198">
            <a:extLst>
              <a:ext uri="{FF2B5EF4-FFF2-40B4-BE49-F238E27FC236}">
                <a16:creationId xmlns:a16="http://schemas.microsoft.com/office/drawing/2014/main" id="{37884367-B5DF-4B1F-A872-B05433E5C78B}"/>
              </a:ext>
            </a:extLst>
          </p:cNvPr>
          <p:cNvSpPr txBox="1"/>
          <p:nvPr/>
        </p:nvSpPr>
        <p:spPr>
          <a:xfrm>
            <a:off x="4646961" y="2364750"/>
            <a:ext cx="1208791" cy="369332"/>
          </a:xfrm>
          <a:prstGeom prst="rect">
            <a:avLst/>
          </a:prstGeom>
          <a:noFill/>
        </p:spPr>
        <p:txBody>
          <a:bodyPr wrap="square" rtlCol="0">
            <a:spAutoFit/>
          </a:bodyPr>
          <a:lstStyle/>
          <a:p>
            <a:r>
              <a:rPr lang="es-CO" dirty="0"/>
              <a:t>Genero</a:t>
            </a:r>
          </a:p>
        </p:txBody>
      </p:sp>
      <p:sp>
        <p:nvSpPr>
          <p:cNvPr id="202" name="CuadroTexto 201">
            <a:extLst>
              <a:ext uri="{FF2B5EF4-FFF2-40B4-BE49-F238E27FC236}">
                <a16:creationId xmlns:a16="http://schemas.microsoft.com/office/drawing/2014/main" id="{EBE55029-F8C4-46AF-B6A4-831D1A34D5B7}"/>
              </a:ext>
            </a:extLst>
          </p:cNvPr>
          <p:cNvSpPr txBox="1"/>
          <p:nvPr/>
        </p:nvSpPr>
        <p:spPr>
          <a:xfrm>
            <a:off x="4662421" y="2619555"/>
            <a:ext cx="1208791" cy="369332"/>
          </a:xfrm>
          <a:prstGeom prst="rect">
            <a:avLst/>
          </a:prstGeom>
          <a:noFill/>
        </p:spPr>
        <p:txBody>
          <a:bodyPr wrap="square" rtlCol="0">
            <a:spAutoFit/>
          </a:bodyPr>
          <a:lstStyle/>
          <a:p>
            <a:r>
              <a:rPr lang="es-CO" dirty="0" err="1"/>
              <a:t>ID_Titulo</a:t>
            </a:r>
            <a:endParaRPr lang="es-CO" dirty="0"/>
          </a:p>
        </p:txBody>
      </p:sp>
      <p:sp>
        <p:nvSpPr>
          <p:cNvPr id="204" name="CuadroTexto 203">
            <a:extLst>
              <a:ext uri="{FF2B5EF4-FFF2-40B4-BE49-F238E27FC236}">
                <a16:creationId xmlns:a16="http://schemas.microsoft.com/office/drawing/2014/main" id="{A6333220-1E66-406B-AD56-2DAE236B6291}"/>
              </a:ext>
            </a:extLst>
          </p:cNvPr>
          <p:cNvSpPr txBox="1"/>
          <p:nvPr/>
        </p:nvSpPr>
        <p:spPr>
          <a:xfrm>
            <a:off x="4067316" y="3291491"/>
            <a:ext cx="1443599" cy="369332"/>
          </a:xfrm>
          <a:prstGeom prst="rect">
            <a:avLst/>
          </a:prstGeom>
          <a:noFill/>
        </p:spPr>
        <p:txBody>
          <a:bodyPr wrap="square" rtlCol="0">
            <a:spAutoFit/>
          </a:bodyPr>
          <a:lstStyle/>
          <a:p>
            <a:r>
              <a:rPr lang="es-CO" dirty="0" err="1"/>
              <a:t>ID_Cinta</a:t>
            </a:r>
            <a:endParaRPr lang="es-CO" dirty="0"/>
          </a:p>
        </p:txBody>
      </p:sp>
      <p:sp>
        <p:nvSpPr>
          <p:cNvPr id="206" name="CuadroTexto 205">
            <a:extLst>
              <a:ext uri="{FF2B5EF4-FFF2-40B4-BE49-F238E27FC236}">
                <a16:creationId xmlns:a16="http://schemas.microsoft.com/office/drawing/2014/main" id="{1847F121-F186-4228-9EFB-F1D37572F36C}"/>
              </a:ext>
            </a:extLst>
          </p:cNvPr>
          <p:cNvSpPr txBox="1"/>
          <p:nvPr/>
        </p:nvSpPr>
        <p:spPr>
          <a:xfrm>
            <a:off x="4034361" y="3812407"/>
            <a:ext cx="1679168" cy="369332"/>
          </a:xfrm>
          <a:prstGeom prst="rect">
            <a:avLst/>
          </a:prstGeom>
          <a:noFill/>
        </p:spPr>
        <p:txBody>
          <a:bodyPr wrap="square" rtlCol="0">
            <a:spAutoFit/>
          </a:bodyPr>
          <a:lstStyle/>
          <a:p>
            <a:r>
              <a:rPr lang="es-CO" dirty="0"/>
              <a:t>ID_socio1</a:t>
            </a:r>
          </a:p>
        </p:txBody>
      </p:sp>
      <p:sp>
        <p:nvSpPr>
          <p:cNvPr id="208" name="CuadroTexto 207">
            <a:extLst>
              <a:ext uri="{FF2B5EF4-FFF2-40B4-BE49-F238E27FC236}">
                <a16:creationId xmlns:a16="http://schemas.microsoft.com/office/drawing/2014/main" id="{144FC90E-8A1E-402D-B9BB-1E243B72561E}"/>
              </a:ext>
            </a:extLst>
          </p:cNvPr>
          <p:cNvSpPr txBox="1"/>
          <p:nvPr/>
        </p:nvSpPr>
        <p:spPr>
          <a:xfrm>
            <a:off x="4529718" y="4569758"/>
            <a:ext cx="1679171" cy="369332"/>
          </a:xfrm>
          <a:prstGeom prst="rect">
            <a:avLst/>
          </a:prstGeom>
          <a:noFill/>
        </p:spPr>
        <p:txBody>
          <a:bodyPr wrap="square" rtlCol="0">
            <a:spAutoFit/>
          </a:bodyPr>
          <a:lstStyle/>
          <a:p>
            <a:r>
              <a:rPr lang="es-CO" dirty="0" err="1"/>
              <a:t>ID_socio</a:t>
            </a:r>
            <a:endParaRPr lang="es-CO" dirty="0"/>
          </a:p>
        </p:txBody>
      </p:sp>
      <p:sp>
        <p:nvSpPr>
          <p:cNvPr id="210" name="CuadroTexto 209">
            <a:extLst>
              <a:ext uri="{FF2B5EF4-FFF2-40B4-BE49-F238E27FC236}">
                <a16:creationId xmlns:a16="http://schemas.microsoft.com/office/drawing/2014/main" id="{08141F60-AEA4-42B0-9E3E-BA6ECE6923FF}"/>
              </a:ext>
            </a:extLst>
          </p:cNvPr>
          <p:cNvSpPr txBox="1"/>
          <p:nvPr/>
        </p:nvSpPr>
        <p:spPr>
          <a:xfrm>
            <a:off x="4529718" y="4861312"/>
            <a:ext cx="1208791" cy="369332"/>
          </a:xfrm>
          <a:prstGeom prst="rect">
            <a:avLst/>
          </a:prstGeom>
          <a:noFill/>
        </p:spPr>
        <p:txBody>
          <a:bodyPr wrap="square" rtlCol="0">
            <a:spAutoFit/>
          </a:bodyPr>
          <a:lstStyle/>
          <a:p>
            <a:r>
              <a:rPr lang="es-CO" dirty="0"/>
              <a:t>nombre</a:t>
            </a:r>
          </a:p>
        </p:txBody>
      </p:sp>
      <p:sp>
        <p:nvSpPr>
          <p:cNvPr id="212" name="CuadroTexto 211">
            <a:extLst>
              <a:ext uri="{FF2B5EF4-FFF2-40B4-BE49-F238E27FC236}">
                <a16:creationId xmlns:a16="http://schemas.microsoft.com/office/drawing/2014/main" id="{D9C82389-3145-4D4B-9BC0-2171CA761915}"/>
              </a:ext>
            </a:extLst>
          </p:cNvPr>
          <p:cNvSpPr txBox="1"/>
          <p:nvPr/>
        </p:nvSpPr>
        <p:spPr>
          <a:xfrm>
            <a:off x="4529718" y="5124988"/>
            <a:ext cx="1208791" cy="369332"/>
          </a:xfrm>
          <a:prstGeom prst="rect">
            <a:avLst/>
          </a:prstGeom>
          <a:noFill/>
        </p:spPr>
        <p:txBody>
          <a:bodyPr wrap="square" rtlCol="0">
            <a:spAutoFit/>
          </a:bodyPr>
          <a:lstStyle/>
          <a:p>
            <a:r>
              <a:rPr lang="es-CO" dirty="0" err="1"/>
              <a:t>direccion</a:t>
            </a:r>
            <a:endParaRPr lang="es-CO" dirty="0"/>
          </a:p>
        </p:txBody>
      </p:sp>
      <p:sp>
        <p:nvSpPr>
          <p:cNvPr id="214" name="CuadroTexto 213">
            <a:extLst>
              <a:ext uri="{FF2B5EF4-FFF2-40B4-BE49-F238E27FC236}">
                <a16:creationId xmlns:a16="http://schemas.microsoft.com/office/drawing/2014/main" id="{CA997611-BAC3-435F-A736-5B38502C1DBA}"/>
              </a:ext>
            </a:extLst>
          </p:cNvPr>
          <p:cNvSpPr txBox="1"/>
          <p:nvPr/>
        </p:nvSpPr>
        <p:spPr>
          <a:xfrm>
            <a:off x="4504738" y="5383853"/>
            <a:ext cx="1208791" cy="369332"/>
          </a:xfrm>
          <a:prstGeom prst="rect">
            <a:avLst/>
          </a:prstGeom>
          <a:noFill/>
        </p:spPr>
        <p:txBody>
          <a:bodyPr wrap="square" rtlCol="0">
            <a:spAutoFit/>
          </a:bodyPr>
          <a:lstStyle/>
          <a:p>
            <a:r>
              <a:rPr lang="es-CO" dirty="0"/>
              <a:t>correo</a:t>
            </a:r>
          </a:p>
        </p:txBody>
      </p:sp>
      <p:sp>
        <p:nvSpPr>
          <p:cNvPr id="216" name="CuadroTexto 215">
            <a:extLst>
              <a:ext uri="{FF2B5EF4-FFF2-40B4-BE49-F238E27FC236}">
                <a16:creationId xmlns:a16="http://schemas.microsoft.com/office/drawing/2014/main" id="{D36BF0AC-F6BE-40C7-8377-ABBBB544F2BE}"/>
              </a:ext>
            </a:extLst>
          </p:cNvPr>
          <p:cNvSpPr txBox="1"/>
          <p:nvPr/>
        </p:nvSpPr>
        <p:spPr>
          <a:xfrm>
            <a:off x="4508128" y="5649054"/>
            <a:ext cx="1208791" cy="369332"/>
          </a:xfrm>
          <a:prstGeom prst="rect">
            <a:avLst/>
          </a:prstGeom>
          <a:noFill/>
        </p:spPr>
        <p:txBody>
          <a:bodyPr wrap="square" rtlCol="0">
            <a:spAutoFit/>
          </a:bodyPr>
          <a:lstStyle/>
          <a:p>
            <a:r>
              <a:rPr lang="es-CO" dirty="0" err="1"/>
              <a:t>telefono</a:t>
            </a:r>
            <a:endParaRPr lang="es-CO" dirty="0"/>
          </a:p>
        </p:txBody>
      </p:sp>
      <p:sp>
        <p:nvSpPr>
          <p:cNvPr id="218" name="CuadroTexto 217">
            <a:extLst>
              <a:ext uri="{FF2B5EF4-FFF2-40B4-BE49-F238E27FC236}">
                <a16:creationId xmlns:a16="http://schemas.microsoft.com/office/drawing/2014/main" id="{87F0ED32-9DCB-4B10-B100-AD1D2F6B4E8C}"/>
              </a:ext>
            </a:extLst>
          </p:cNvPr>
          <p:cNvSpPr txBox="1"/>
          <p:nvPr/>
        </p:nvSpPr>
        <p:spPr>
          <a:xfrm>
            <a:off x="9362963" y="-52576"/>
            <a:ext cx="1475860" cy="369332"/>
          </a:xfrm>
          <a:prstGeom prst="rect">
            <a:avLst/>
          </a:prstGeom>
          <a:noFill/>
        </p:spPr>
        <p:txBody>
          <a:bodyPr wrap="square" rtlCol="0">
            <a:spAutoFit/>
          </a:bodyPr>
          <a:lstStyle/>
          <a:p>
            <a:r>
              <a:rPr lang="es-CO" dirty="0" err="1"/>
              <a:t>ID_numSerie</a:t>
            </a:r>
            <a:endParaRPr lang="es-CO" dirty="0"/>
          </a:p>
        </p:txBody>
      </p:sp>
      <p:sp>
        <p:nvSpPr>
          <p:cNvPr id="220" name="CuadroTexto 219">
            <a:extLst>
              <a:ext uri="{FF2B5EF4-FFF2-40B4-BE49-F238E27FC236}">
                <a16:creationId xmlns:a16="http://schemas.microsoft.com/office/drawing/2014/main" id="{4C321D71-4409-475D-8B79-343FC7119189}"/>
              </a:ext>
            </a:extLst>
          </p:cNvPr>
          <p:cNvSpPr txBox="1"/>
          <p:nvPr/>
        </p:nvSpPr>
        <p:spPr>
          <a:xfrm>
            <a:off x="9362963" y="239235"/>
            <a:ext cx="1625728" cy="369332"/>
          </a:xfrm>
          <a:prstGeom prst="rect">
            <a:avLst/>
          </a:prstGeom>
          <a:noFill/>
        </p:spPr>
        <p:txBody>
          <a:bodyPr wrap="square" rtlCol="0">
            <a:spAutoFit/>
          </a:bodyPr>
          <a:lstStyle/>
          <a:p>
            <a:r>
              <a:rPr lang="es-CO" dirty="0" err="1"/>
              <a:t>Tot_peliculas</a:t>
            </a:r>
            <a:endParaRPr lang="es-CO" dirty="0"/>
          </a:p>
        </p:txBody>
      </p:sp>
      <p:sp>
        <p:nvSpPr>
          <p:cNvPr id="222" name="CuadroTexto 221">
            <a:extLst>
              <a:ext uri="{FF2B5EF4-FFF2-40B4-BE49-F238E27FC236}">
                <a16:creationId xmlns:a16="http://schemas.microsoft.com/office/drawing/2014/main" id="{7EC54CAB-3AB2-4A58-8902-B795CEC0CD70}"/>
              </a:ext>
            </a:extLst>
          </p:cNvPr>
          <p:cNvSpPr txBox="1"/>
          <p:nvPr/>
        </p:nvSpPr>
        <p:spPr>
          <a:xfrm>
            <a:off x="9362963" y="700120"/>
            <a:ext cx="2083970" cy="369332"/>
          </a:xfrm>
          <a:prstGeom prst="rect">
            <a:avLst/>
          </a:prstGeom>
          <a:noFill/>
        </p:spPr>
        <p:txBody>
          <a:bodyPr wrap="square" rtlCol="0">
            <a:spAutoFit/>
          </a:bodyPr>
          <a:lstStyle/>
          <a:p>
            <a:r>
              <a:rPr lang="es-CO" dirty="0" err="1"/>
              <a:t>Fecha_Prestamo</a:t>
            </a:r>
            <a:endParaRPr lang="es-CO" dirty="0"/>
          </a:p>
        </p:txBody>
      </p:sp>
      <p:sp>
        <p:nvSpPr>
          <p:cNvPr id="224" name="CuadroTexto 223">
            <a:extLst>
              <a:ext uri="{FF2B5EF4-FFF2-40B4-BE49-F238E27FC236}">
                <a16:creationId xmlns:a16="http://schemas.microsoft.com/office/drawing/2014/main" id="{1453C803-9B14-4498-9311-4CFC3322BCB6}"/>
              </a:ext>
            </a:extLst>
          </p:cNvPr>
          <p:cNvSpPr txBox="1"/>
          <p:nvPr/>
        </p:nvSpPr>
        <p:spPr>
          <a:xfrm>
            <a:off x="9385188" y="446861"/>
            <a:ext cx="1475860" cy="369332"/>
          </a:xfrm>
          <a:prstGeom prst="rect">
            <a:avLst/>
          </a:prstGeom>
          <a:noFill/>
        </p:spPr>
        <p:txBody>
          <a:bodyPr wrap="square" rtlCol="0">
            <a:spAutoFit/>
          </a:bodyPr>
          <a:lstStyle/>
          <a:p>
            <a:r>
              <a:rPr lang="es-CO" dirty="0" err="1"/>
              <a:t>estanterias</a:t>
            </a:r>
            <a:endParaRPr lang="es-CO" dirty="0"/>
          </a:p>
        </p:txBody>
      </p:sp>
      <p:sp>
        <p:nvSpPr>
          <p:cNvPr id="226" name="CuadroTexto 225">
            <a:extLst>
              <a:ext uri="{FF2B5EF4-FFF2-40B4-BE49-F238E27FC236}">
                <a16:creationId xmlns:a16="http://schemas.microsoft.com/office/drawing/2014/main" id="{067B4D49-26EE-455B-9259-5C5DAA97AC56}"/>
              </a:ext>
            </a:extLst>
          </p:cNvPr>
          <p:cNvSpPr txBox="1"/>
          <p:nvPr/>
        </p:nvSpPr>
        <p:spPr>
          <a:xfrm>
            <a:off x="9385188" y="985556"/>
            <a:ext cx="1208791" cy="369332"/>
          </a:xfrm>
          <a:prstGeom prst="rect">
            <a:avLst/>
          </a:prstGeom>
          <a:noFill/>
        </p:spPr>
        <p:txBody>
          <a:bodyPr wrap="square" rtlCol="0">
            <a:spAutoFit/>
          </a:bodyPr>
          <a:lstStyle/>
          <a:p>
            <a:r>
              <a:rPr lang="es-CO" dirty="0"/>
              <a:t>ubicación</a:t>
            </a:r>
          </a:p>
        </p:txBody>
      </p:sp>
      <p:sp>
        <p:nvSpPr>
          <p:cNvPr id="234" name="CuadroTexto 233">
            <a:extLst>
              <a:ext uri="{FF2B5EF4-FFF2-40B4-BE49-F238E27FC236}">
                <a16:creationId xmlns:a16="http://schemas.microsoft.com/office/drawing/2014/main" id="{8D15A6EA-69E1-458A-97FA-F5A6291FCE4F}"/>
              </a:ext>
            </a:extLst>
          </p:cNvPr>
          <p:cNvSpPr txBox="1"/>
          <p:nvPr/>
        </p:nvSpPr>
        <p:spPr>
          <a:xfrm>
            <a:off x="6336250" y="2704543"/>
            <a:ext cx="5851235" cy="4185761"/>
          </a:xfrm>
          <a:prstGeom prst="rect">
            <a:avLst/>
          </a:prstGeom>
          <a:solidFill>
            <a:schemeClr val="accent3">
              <a:lumMod val="75000"/>
            </a:schemeClr>
          </a:solidFill>
        </p:spPr>
        <p:txBody>
          <a:bodyPr wrap="square" rtlCol="0">
            <a:spAutoFit/>
          </a:bodyPr>
          <a:lstStyle/>
          <a:p>
            <a:pPr algn="just"/>
            <a:r>
              <a:rPr lang="es-ES" sz="1400" b="1" dirty="0"/>
              <a:t>EJERCICIO 4:</a:t>
            </a:r>
          </a:p>
          <a:p>
            <a:pPr algn="just"/>
            <a:r>
              <a:rPr lang="es-ES" sz="1400" dirty="0"/>
              <a:t>Se desea diseñar una base de datos relacional que almacene la información sobre los préstamos de las películas de un vídeo club. En la actualidad la gestión de esta información se lleva cabo del siguiente modo:</a:t>
            </a:r>
          </a:p>
          <a:p>
            <a:pPr algn="just"/>
            <a:r>
              <a:rPr lang="es-ES" sz="1400" dirty="0"/>
              <a:t>Cuando se hace un préstamo se rellena una ficha en la que se anota el socio que se lleva la película, la fecha y el número de la cinta que se lleva, que es único (de cada película hay varias copias en cintas distintas). Esta ficha se deposita en el archivador de películas prestadas. Cuando el socio devuelve la cinta, la ficha se pasa al archivador de películas devueltas. El vídeo club tiene, además, un archivador con fichas de películas ordenadas por título; cada ficha tiene además el género de la película (comedia, terror, ...), su director y los nombres de los actores que intervienen. También se tiene un archivador con las fichas de los socios, ordenadas por el código que el vídeo club les da cuando les hace el carné; cada ficha tiene el nombre del socio, su dirección y teléfono, los nombres de sus directores favoritos, los nombres de sus actores favoritos y los géneros cinematográficos de su preferencia. </a:t>
            </a:r>
          </a:p>
        </p:txBody>
      </p:sp>
      <p:sp>
        <p:nvSpPr>
          <p:cNvPr id="97" name="Elipse 96">
            <a:extLst>
              <a:ext uri="{FF2B5EF4-FFF2-40B4-BE49-F238E27FC236}">
                <a16:creationId xmlns:a16="http://schemas.microsoft.com/office/drawing/2014/main" id="{C8D2227E-BCEC-4B18-90FB-4430EC4A8E26}"/>
              </a:ext>
            </a:extLst>
          </p:cNvPr>
          <p:cNvSpPr/>
          <p:nvPr/>
        </p:nvSpPr>
        <p:spPr>
          <a:xfrm>
            <a:off x="4111752" y="2184373"/>
            <a:ext cx="318840" cy="183691"/>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98" name="Conector recto 97">
            <a:extLst>
              <a:ext uri="{FF2B5EF4-FFF2-40B4-BE49-F238E27FC236}">
                <a16:creationId xmlns:a16="http://schemas.microsoft.com/office/drawing/2014/main" id="{265B14D6-B29F-4AF4-BECD-92321D8DE68E}"/>
              </a:ext>
            </a:extLst>
          </p:cNvPr>
          <p:cNvCxnSpPr>
            <a:cxnSpLocks/>
            <a:stCxn id="4" idx="3"/>
          </p:cNvCxnSpPr>
          <p:nvPr/>
        </p:nvCxnSpPr>
        <p:spPr>
          <a:xfrm flipV="1">
            <a:off x="3283078" y="2298798"/>
            <a:ext cx="828674" cy="10748"/>
          </a:xfrm>
          <a:prstGeom prst="line">
            <a:avLst/>
          </a:prstGeom>
        </p:spPr>
        <p:style>
          <a:lnRef idx="3">
            <a:schemeClr val="accent3"/>
          </a:lnRef>
          <a:fillRef idx="0">
            <a:schemeClr val="accent3"/>
          </a:fillRef>
          <a:effectRef idx="2">
            <a:schemeClr val="accent3"/>
          </a:effectRef>
          <a:fontRef idx="minor">
            <a:schemeClr val="tx1"/>
          </a:fontRef>
        </p:style>
      </p:cxnSp>
      <p:sp>
        <p:nvSpPr>
          <p:cNvPr id="34" name="CuadroTexto 33">
            <a:extLst>
              <a:ext uri="{FF2B5EF4-FFF2-40B4-BE49-F238E27FC236}">
                <a16:creationId xmlns:a16="http://schemas.microsoft.com/office/drawing/2014/main" id="{8FD6F60C-DDF9-4509-8F3B-DDC31FD577ED}"/>
              </a:ext>
            </a:extLst>
          </p:cNvPr>
          <p:cNvSpPr txBox="1"/>
          <p:nvPr/>
        </p:nvSpPr>
        <p:spPr>
          <a:xfrm>
            <a:off x="4641500" y="2110334"/>
            <a:ext cx="1208791" cy="369332"/>
          </a:xfrm>
          <a:prstGeom prst="rect">
            <a:avLst/>
          </a:prstGeom>
          <a:noFill/>
        </p:spPr>
        <p:txBody>
          <a:bodyPr wrap="square" rtlCol="0">
            <a:spAutoFit/>
          </a:bodyPr>
          <a:lstStyle/>
          <a:p>
            <a:r>
              <a:rPr lang="es-CO" dirty="0"/>
              <a:t>Actores</a:t>
            </a:r>
          </a:p>
        </p:txBody>
      </p:sp>
      <p:sp>
        <p:nvSpPr>
          <p:cNvPr id="110" name="CuadroTexto 109">
            <a:extLst>
              <a:ext uri="{FF2B5EF4-FFF2-40B4-BE49-F238E27FC236}">
                <a16:creationId xmlns:a16="http://schemas.microsoft.com/office/drawing/2014/main" id="{948E0FD2-0195-4C0C-A685-CAA0077FA3BD}"/>
              </a:ext>
            </a:extLst>
          </p:cNvPr>
          <p:cNvSpPr txBox="1"/>
          <p:nvPr/>
        </p:nvSpPr>
        <p:spPr>
          <a:xfrm>
            <a:off x="9385188" y="985394"/>
            <a:ext cx="1208791" cy="369332"/>
          </a:xfrm>
          <a:prstGeom prst="rect">
            <a:avLst/>
          </a:prstGeom>
          <a:noFill/>
        </p:spPr>
        <p:txBody>
          <a:bodyPr wrap="square" rtlCol="0">
            <a:spAutoFit/>
          </a:bodyPr>
          <a:lstStyle/>
          <a:p>
            <a:r>
              <a:rPr lang="es-CO" dirty="0"/>
              <a:t>ubicación</a:t>
            </a:r>
          </a:p>
        </p:txBody>
      </p:sp>
      <p:sp>
        <p:nvSpPr>
          <p:cNvPr id="113" name="Elipse 112">
            <a:extLst>
              <a:ext uri="{FF2B5EF4-FFF2-40B4-BE49-F238E27FC236}">
                <a16:creationId xmlns:a16="http://schemas.microsoft.com/office/drawing/2014/main" id="{68E7E135-B8B0-4CE0-B7FE-F169C670C791}"/>
              </a:ext>
            </a:extLst>
          </p:cNvPr>
          <p:cNvSpPr/>
          <p:nvPr/>
        </p:nvSpPr>
        <p:spPr>
          <a:xfrm>
            <a:off x="8932030" y="1307559"/>
            <a:ext cx="306712" cy="178276"/>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114" name="Conector recto 113">
            <a:extLst>
              <a:ext uri="{FF2B5EF4-FFF2-40B4-BE49-F238E27FC236}">
                <a16:creationId xmlns:a16="http://schemas.microsoft.com/office/drawing/2014/main" id="{C8A80087-90CA-4836-A4B7-7B41A689A307}"/>
              </a:ext>
            </a:extLst>
          </p:cNvPr>
          <p:cNvCxnSpPr>
            <a:cxnSpLocks/>
            <a:endCxn id="113" idx="2"/>
          </p:cNvCxnSpPr>
          <p:nvPr/>
        </p:nvCxnSpPr>
        <p:spPr>
          <a:xfrm>
            <a:off x="8195417" y="1291272"/>
            <a:ext cx="736613" cy="105425"/>
          </a:xfrm>
          <a:prstGeom prst="line">
            <a:avLst/>
          </a:prstGeom>
        </p:spPr>
        <p:style>
          <a:lnRef idx="3">
            <a:schemeClr val="accent3"/>
          </a:lnRef>
          <a:fillRef idx="0">
            <a:schemeClr val="accent3"/>
          </a:fillRef>
          <a:effectRef idx="2">
            <a:schemeClr val="accent3"/>
          </a:effectRef>
          <a:fontRef idx="minor">
            <a:schemeClr val="tx1"/>
          </a:fontRef>
        </p:style>
      </p:cxnSp>
      <p:sp>
        <p:nvSpPr>
          <p:cNvPr id="115" name="CuadroTexto 114">
            <a:extLst>
              <a:ext uri="{FF2B5EF4-FFF2-40B4-BE49-F238E27FC236}">
                <a16:creationId xmlns:a16="http://schemas.microsoft.com/office/drawing/2014/main" id="{BEA52323-A6AA-4809-9B8E-3761F770927B}"/>
              </a:ext>
            </a:extLst>
          </p:cNvPr>
          <p:cNvSpPr txBox="1"/>
          <p:nvPr/>
        </p:nvSpPr>
        <p:spPr>
          <a:xfrm>
            <a:off x="9385188" y="985556"/>
            <a:ext cx="1208791" cy="369332"/>
          </a:xfrm>
          <a:prstGeom prst="rect">
            <a:avLst/>
          </a:prstGeom>
          <a:noFill/>
        </p:spPr>
        <p:txBody>
          <a:bodyPr wrap="square" rtlCol="0">
            <a:spAutoFit/>
          </a:bodyPr>
          <a:lstStyle/>
          <a:p>
            <a:r>
              <a:rPr lang="es-CO" dirty="0"/>
              <a:t>ubicación</a:t>
            </a:r>
          </a:p>
        </p:txBody>
      </p:sp>
      <p:sp>
        <p:nvSpPr>
          <p:cNvPr id="48" name="CuadroTexto 47">
            <a:extLst>
              <a:ext uri="{FF2B5EF4-FFF2-40B4-BE49-F238E27FC236}">
                <a16:creationId xmlns:a16="http://schemas.microsoft.com/office/drawing/2014/main" id="{6665418B-ED20-4CD0-B032-7CC8B590046F}"/>
              </a:ext>
            </a:extLst>
          </p:cNvPr>
          <p:cNvSpPr txBox="1"/>
          <p:nvPr/>
        </p:nvSpPr>
        <p:spPr>
          <a:xfrm>
            <a:off x="9385187" y="1183413"/>
            <a:ext cx="2017014" cy="369332"/>
          </a:xfrm>
          <a:prstGeom prst="rect">
            <a:avLst/>
          </a:prstGeom>
          <a:noFill/>
        </p:spPr>
        <p:txBody>
          <a:bodyPr wrap="square" rtlCol="0">
            <a:spAutoFit/>
          </a:bodyPr>
          <a:lstStyle/>
          <a:p>
            <a:r>
              <a:rPr lang="es-CO" dirty="0" err="1"/>
              <a:t>Fecha_devolucion</a:t>
            </a:r>
            <a:endParaRPr lang="es-CO" dirty="0"/>
          </a:p>
        </p:txBody>
      </p:sp>
      <p:sp>
        <p:nvSpPr>
          <p:cNvPr id="117" name="Elipse 116">
            <a:extLst>
              <a:ext uri="{FF2B5EF4-FFF2-40B4-BE49-F238E27FC236}">
                <a16:creationId xmlns:a16="http://schemas.microsoft.com/office/drawing/2014/main" id="{E6B591AD-28B3-476A-849D-4E04E7DDA4FA}"/>
              </a:ext>
            </a:extLst>
          </p:cNvPr>
          <p:cNvSpPr/>
          <p:nvPr/>
        </p:nvSpPr>
        <p:spPr>
          <a:xfrm>
            <a:off x="3962141" y="5958908"/>
            <a:ext cx="299766" cy="180669"/>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118" name="Conector recto 117">
            <a:extLst>
              <a:ext uri="{FF2B5EF4-FFF2-40B4-BE49-F238E27FC236}">
                <a16:creationId xmlns:a16="http://schemas.microsoft.com/office/drawing/2014/main" id="{42BAC145-BA48-4080-859E-9B12E178DC6A}"/>
              </a:ext>
            </a:extLst>
          </p:cNvPr>
          <p:cNvCxnSpPr>
            <a:cxnSpLocks/>
          </p:cNvCxnSpPr>
          <p:nvPr/>
        </p:nvCxnSpPr>
        <p:spPr>
          <a:xfrm>
            <a:off x="3298538" y="5888170"/>
            <a:ext cx="663603" cy="161072"/>
          </a:xfrm>
          <a:prstGeom prst="line">
            <a:avLst/>
          </a:prstGeom>
        </p:spPr>
        <p:style>
          <a:lnRef idx="3">
            <a:schemeClr val="accent3"/>
          </a:lnRef>
          <a:fillRef idx="0">
            <a:schemeClr val="accent3"/>
          </a:fillRef>
          <a:effectRef idx="2">
            <a:schemeClr val="accent3"/>
          </a:effectRef>
          <a:fontRef idx="minor">
            <a:schemeClr val="tx1"/>
          </a:fontRef>
        </p:style>
      </p:cxnSp>
      <p:sp>
        <p:nvSpPr>
          <p:cNvPr id="119" name="CuadroTexto 118">
            <a:extLst>
              <a:ext uri="{FF2B5EF4-FFF2-40B4-BE49-F238E27FC236}">
                <a16:creationId xmlns:a16="http://schemas.microsoft.com/office/drawing/2014/main" id="{A519B55E-167C-4999-BFF1-97497D9B152B}"/>
              </a:ext>
            </a:extLst>
          </p:cNvPr>
          <p:cNvSpPr txBox="1"/>
          <p:nvPr/>
        </p:nvSpPr>
        <p:spPr>
          <a:xfrm>
            <a:off x="4507819" y="5649055"/>
            <a:ext cx="1208791" cy="369332"/>
          </a:xfrm>
          <a:prstGeom prst="rect">
            <a:avLst/>
          </a:prstGeom>
          <a:noFill/>
        </p:spPr>
        <p:txBody>
          <a:bodyPr wrap="square" rtlCol="0">
            <a:spAutoFit/>
          </a:bodyPr>
          <a:lstStyle/>
          <a:p>
            <a:r>
              <a:rPr lang="es-CO" dirty="0" err="1"/>
              <a:t>telefono</a:t>
            </a:r>
            <a:endParaRPr lang="es-CO" dirty="0"/>
          </a:p>
        </p:txBody>
      </p:sp>
      <p:sp>
        <p:nvSpPr>
          <p:cNvPr id="50" name="CuadroTexto 49">
            <a:extLst>
              <a:ext uri="{FF2B5EF4-FFF2-40B4-BE49-F238E27FC236}">
                <a16:creationId xmlns:a16="http://schemas.microsoft.com/office/drawing/2014/main" id="{FD8CE615-F713-494F-B9AA-102A72BC6CB5}"/>
              </a:ext>
            </a:extLst>
          </p:cNvPr>
          <p:cNvSpPr txBox="1"/>
          <p:nvPr/>
        </p:nvSpPr>
        <p:spPr>
          <a:xfrm>
            <a:off x="4187459" y="5873663"/>
            <a:ext cx="2756535" cy="369332"/>
          </a:xfrm>
          <a:prstGeom prst="rect">
            <a:avLst/>
          </a:prstGeom>
          <a:noFill/>
        </p:spPr>
        <p:txBody>
          <a:bodyPr wrap="square" rtlCol="0">
            <a:spAutoFit/>
          </a:bodyPr>
          <a:lstStyle/>
          <a:p>
            <a:r>
              <a:rPr lang="es-CO" dirty="0" err="1"/>
              <a:t>Directores_favoritos</a:t>
            </a:r>
            <a:endParaRPr lang="es-CO" dirty="0"/>
          </a:p>
        </p:txBody>
      </p:sp>
      <p:sp>
        <p:nvSpPr>
          <p:cNvPr id="127" name="Elipse 126">
            <a:extLst>
              <a:ext uri="{FF2B5EF4-FFF2-40B4-BE49-F238E27FC236}">
                <a16:creationId xmlns:a16="http://schemas.microsoft.com/office/drawing/2014/main" id="{39D44B44-06E1-4011-84E3-BB5A0C6F6346}"/>
              </a:ext>
            </a:extLst>
          </p:cNvPr>
          <p:cNvSpPr/>
          <p:nvPr/>
        </p:nvSpPr>
        <p:spPr>
          <a:xfrm>
            <a:off x="3900157" y="6257821"/>
            <a:ext cx="299766" cy="119580"/>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128" name="Conector recto 127">
            <a:extLst>
              <a:ext uri="{FF2B5EF4-FFF2-40B4-BE49-F238E27FC236}">
                <a16:creationId xmlns:a16="http://schemas.microsoft.com/office/drawing/2014/main" id="{ED36DCCF-59B5-41E9-BB08-5AE52F9AECE3}"/>
              </a:ext>
            </a:extLst>
          </p:cNvPr>
          <p:cNvCxnSpPr>
            <a:cxnSpLocks/>
          </p:cNvCxnSpPr>
          <p:nvPr/>
        </p:nvCxnSpPr>
        <p:spPr>
          <a:xfrm>
            <a:off x="3053029" y="5879850"/>
            <a:ext cx="827760" cy="437761"/>
          </a:xfrm>
          <a:prstGeom prst="line">
            <a:avLst/>
          </a:prstGeom>
        </p:spPr>
        <p:style>
          <a:lnRef idx="3">
            <a:schemeClr val="accent3"/>
          </a:lnRef>
          <a:fillRef idx="0">
            <a:schemeClr val="accent3"/>
          </a:fillRef>
          <a:effectRef idx="2">
            <a:schemeClr val="accent3"/>
          </a:effectRef>
          <a:fontRef idx="minor">
            <a:schemeClr val="tx1"/>
          </a:fontRef>
        </p:style>
      </p:cxnSp>
      <p:sp>
        <p:nvSpPr>
          <p:cNvPr id="132" name="CuadroTexto 131">
            <a:extLst>
              <a:ext uri="{FF2B5EF4-FFF2-40B4-BE49-F238E27FC236}">
                <a16:creationId xmlns:a16="http://schemas.microsoft.com/office/drawing/2014/main" id="{682FD7B1-A40B-4609-AEB8-3632BC2C7863}"/>
              </a:ext>
            </a:extLst>
          </p:cNvPr>
          <p:cNvSpPr txBox="1"/>
          <p:nvPr/>
        </p:nvSpPr>
        <p:spPr>
          <a:xfrm>
            <a:off x="4175889" y="5873663"/>
            <a:ext cx="2354052" cy="369332"/>
          </a:xfrm>
          <a:prstGeom prst="rect">
            <a:avLst/>
          </a:prstGeom>
          <a:noFill/>
        </p:spPr>
        <p:txBody>
          <a:bodyPr wrap="square" rtlCol="0">
            <a:spAutoFit/>
          </a:bodyPr>
          <a:lstStyle/>
          <a:p>
            <a:r>
              <a:rPr lang="es-CO" dirty="0" err="1"/>
              <a:t>Directores_favoritos</a:t>
            </a:r>
            <a:endParaRPr lang="es-CO" dirty="0"/>
          </a:p>
        </p:txBody>
      </p:sp>
      <p:sp>
        <p:nvSpPr>
          <p:cNvPr id="65" name="CuadroTexto 64">
            <a:extLst>
              <a:ext uri="{FF2B5EF4-FFF2-40B4-BE49-F238E27FC236}">
                <a16:creationId xmlns:a16="http://schemas.microsoft.com/office/drawing/2014/main" id="{DF1EBD46-04DB-45AD-8139-6DA048CEBA59}"/>
              </a:ext>
            </a:extLst>
          </p:cNvPr>
          <p:cNvSpPr txBox="1"/>
          <p:nvPr/>
        </p:nvSpPr>
        <p:spPr>
          <a:xfrm>
            <a:off x="4140794" y="6126382"/>
            <a:ext cx="2756535" cy="369332"/>
          </a:xfrm>
          <a:prstGeom prst="rect">
            <a:avLst/>
          </a:prstGeom>
          <a:noFill/>
        </p:spPr>
        <p:txBody>
          <a:bodyPr wrap="square" rtlCol="0">
            <a:spAutoFit/>
          </a:bodyPr>
          <a:lstStyle/>
          <a:p>
            <a:r>
              <a:rPr lang="es-CO" dirty="0" err="1"/>
              <a:t>Actores_favoritos</a:t>
            </a:r>
            <a:endParaRPr lang="es-CO" dirty="0"/>
          </a:p>
        </p:txBody>
      </p:sp>
      <p:sp>
        <p:nvSpPr>
          <p:cNvPr id="136" name="Elipse 135">
            <a:extLst>
              <a:ext uri="{FF2B5EF4-FFF2-40B4-BE49-F238E27FC236}">
                <a16:creationId xmlns:a16="http://schemas.microsoft.com/office/drawing/2014/main" id="{8934217F-82EB-4231-B14E-57F0FDC85177}"/>
              </a:ext>
            </a:extLst>
          </p:cNvPr>
          <p:cNvSpPr/>
          <p:nvPr/>
        </p:nvSpPr>
        <p:spPr>
          <a:xfrm>
            <a:off x="3665873" y="6496530"/>
            <a:ext cx="299766" cy="119580"/>
          </a:xfrm>
          <a:prstGeom prst="ellipse">
            <a:avLst/>
          </a:prstGeom>
          <a:solidFill>
            <a:schemeClr val="tx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a:solidFill>
                  <a:schemeClr val="bg1"/>
                </a:solidFill>
              </a:ln>
              <a:solidFill>
                <a:schemeClr val="bg1"/>
              </a:solidFill>
            </a:endParaRPr>
          </a:p>
        </p:txBody>
      </p:sp>
      <p:cxnSp>
        <p:nvCxnSpPr>
          <p:cNvPr id="138" name="Conector recto 137">
            <a:extLst>
              <a:ext uri="{FF2B5EF4-FFF2-40B4-BE49-F238E27FC236}">
                <a16:creationId xmlns:a16="http://schemas.microsoft.com/office/drawing/2014/main" id="{7F1949DD-1E78-4370-A3C4-E001C6EAA539}"/>
              </a:ext>
            </a:extLst>
          </p:cNvPr>
          <p:cNvCxnSpPr>
            <a:cxnSpLocks/>
            <a:endCxn id="136" idx="2"/>
          </p:cNvCxnSpPr>
          <p:nvPr/>
        </p:nvCxnSpPr>
        <p:spPr>
          <a:xfrm>
            <a:off x="2697323" y="5919334"/>
            <a:ext cx="968550" cy="636986"/>
          </a:xfrm>
          <a:prstGeom prst="line">
            <a:avLst/>
          </a:prstGeom>
        </p:spPr>
        <p:style>
          <a:lnRef idx="3">
            <a:schemeClr val="accent3"/>
          </a:lnRef>
          <a:fillRef idx="0">
            <a:schemeClr val="accent3"/>
          </a:fillRef>
          <a:effectRef idx="2">
            <a:schemeClr val="accent3"/>
          </a:effectRef>
          <a:fontRef idx="minor">
            <a:schemeClr val="tx1"/>
          </a:fontRef>
        </p:style>
      </p:cxnSp>
      <p:sp>
        <p:nvSpPr>
          <p:cNvPr id="69" name="CuadroTexto 68">
            <a:extLst>
              <a:ext uri="{FF2B5EF4-FFF2-40B4-BE49-F238E27FC236}">
                <a16:creationId xmlns:a16="http://schemas.microsoft.com/office/drawing/2014/main" id="{AF808D99-9804-4531-9061-A05CC05D73C3}"/>
              </a:ext>
            </a:extLst>
          </p:cNvPr>
          <p:cNvSpPr txBox="1"/>
          <p:nvPr/>
        </p:nvSpPr>
        <p:spPr>
          <a:xfrm>
            <a:off x="4093091" y="6403525"/>
            <a:ext cx="2756535" cy="369332"/>
          </a:xfrm>
          <a:prstGeom prst="rect">
            <a:avLst/>
          </a:prstGeom>
          <a:noFill/>
        </p:spPr>
        <p:txBody>
          <a:bodyPr wrap="square" rtlCol="0">
            <a:spAutoFit/>
          </a:bodyPr>
          <a:lstStyle/>
          <a:p>
            <a:r>
              <a:rPr lang="es-CO" dirty="0" err="1"/>
              <a:t>generos_favoritos</a:t>
            </a:r>
            <a:endParaRPr lang="es-CO" dirty="0"/>
          </a:p>
        </p:txBody>
      </p:sp>
    </p:spTree>
    <p:extLst>
      <p:ext uri="{BB962C8B-B14F-4D97-AF65-F5344CB8AC3E}">
        <p14:creationId xmlns:p14="http://schemas.microsoft.com/office/powerpoint/2010/main" val="354296132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388</TotalTime>
  <Words>813</Words>
  <Application>Microsoft Office PowerPoint</Application>
  <PresentationFormat>Panorámica</PresentationFormat>
  <Paragraphs>154</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Trebuchet MS</vt:lpstr>
      <vt:lpstr>Wingdings 3</vt:lpstr>
      <vt:lpstr>Faceta</vt:lpstr>
      <vt:lpstr>Ejercicios base de datos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Liseth Giraldo</dc:creator>
  <cp:lastModifiedBy>Liseth Giraldo</cp:lastModifiedBy>
  <cp:revision>25</cp:revision>
  <dcterms:created xsi:type="dcterms:W3CDTF">2020-10-13T23:10:15Z</dcterms:created>
  <dcterms:modified xsi:type="dcterms:W3CDTF">2020-10-19T14:22:08Z</dcterms:modified>
</cp:coreProperties>
</file>