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b="def" i="def"/>
      <a:tcStyle>
        <a:tcBdr/>
        <a:fill>
          <a:solidFill>
            <a:srgbClr val="FFFFFF"/>
          </a:solidFill>
        </a:fill>
      </a:tcStyle>
    </a:band2H>
    <a:firstCol>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p:bg>
      <p:bgPr>
        <a:solidFill>
          <a:srgbClr val="E9EDEE"/>
        </a:solidFill>
      </p:bgPr>
    </p:bg>
    <p:spTree>
      <p:nvGrpSpPr>
        <p:cNvPr id="1" name=""/>
        <p:cNvGrpSpPr/>
        <p:nvPr/>
      </p:nvGrpSpPr>
      <p:grpSpPr>
        <a:xfrm>
          <a:off x="0" y="0"/>
          <a:ext cx="0" cy="0"/>
          <a:chOff x="0" y="0"/>
          <a:chExt cx="0" cy="0"/>
        </a:xfrm>
      </p:grpSpPr>
      <p:sp>
        <p:nvSpPr>
          <p:cNvPr id="15" name="Shape 10"/>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p>
        </p:txBody>
      </p:sp>
      <p:grpSp>
        <p:nvGrpSpPr>
          <p:cNvPr id="18" name="Shape 11"/>
          <p:cNvGrpSpPr/>
          <p:nvPr/>
        </p:nvGrpSpPr>
        <p:grpSpPr>
          <a:xfrm>
            <a:off x="830392" y="1191255"/>
            <a:ext cx="745763" cy="45827"/>
            <a:chOff x="0" y="0"/>
            <a:chExt cx="745762" cy="45826"/>
          </a:xfrm>
        </p:grpSpPr>
        <p:sp>
          <p:nvSpPr>
            <p:cNvPr id="16" name="Shape 12"/>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 name="Shape 13"/>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9" name="Title Text"/>
          <p:cNvSpPr txBox="1"/>
          <p:nvPr>
            <p:ph type="title"/>
          </p:nvPr>
        </p:nvSpPr>
        <p:spPr>
          <a:xfrm>
            <a:off x="729450" y="1322449"/>
            <a:ext cx="7688100" cy="1664701"/>
          </a:xfrm>
          <a:prstGeom prst="rect">
            <a:avLst/>
          </a:prstGeom>
        </p:spPr>
        <p:txBody>
          <a:bodyPr/>
          <a:lstStyle>
            <a:lvl1pPr>
              <a:defRPr sz="4200"/>
            </a:lvl1pPr>
          </a:lstStyle>
          <a:p>
            <a:pPr/>
            <a:r>
              <a:t>Title Text</a:t>
            </a:r>
          </a:p>
        </p:txBody>
      </p:sp>
      <p:sp>
        <p:nvSpPr>
          <p:cNvPr id="20" name="Body Level One…"/>
          <p:cNvSpPr txBox="1"/>
          <p:nvPr>
            <p:ph type="body" sz="quarter" idx="1"/>
          </p:nvPr>
        </p:nvSpPr>
        <p:spPr>
          <a:xfrm>
            <a:off x="729626" y="3172899"/>
            <a:ext cx="7688101" cy="541201"/>
          </a:xfrm>
          <a:prstGeom prst="rect">
            <a:avLst/>
          </a:prstGeom>
        </p:spPr>
        <p:txBody>
          <a:bodyPr>
            <a:normAutofit fontScale="100000" lnSpcReduction="0"/>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_NUMBER">
    <p:bg>
      <p:bgPr>
        <a:solidFill>
          <a:srgbClr val="1A9988"/>
        </a:solidFill>
      </p:bgPr>
    </p:bg>
    <p:spTree>
      <p:nvGrpSpPr>
        <p:cNvPr id="1" name=""/>
        <p:cNvGrpSpPr/>
        <p:nvPr/>
      </p:nvGrpSpPr>
      <p:grpSpPr>
        <a:xfrm>
          <a:off x="0" y="0"/>
          <a:ext cx="0" cy="0"/>
          <a:chOff x="0" y="0"/>
          <a:chExt cx="0" cy="0"/>
        </a:xfrm>
      </p:grpSpPr>
      <p:grpSp>
        <p:nvGrpSpPr>
          <p:cNvPr id="110" name="Shape 74"/>
          <p:cNvGrpSpPr/>
          <p:nvPr/>
        </p:nvGrpSpPr>
        <p:grpSpPr>
          <a:xfrm>
            <a:off x="830392" y="4169130"/>
            <a:ext cx="745763" cy="45827"/>
            <a:chOff x="0" y="0"/>
            <a:chExt cx="745762" cy="45826"/>
          </a:xfrm>
        </p:grpSpPr>
        <p:sp>
          <p:nvSpPr>
            <p:cNvPr id="108" name="Shape 75"/>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9" name="Shape 76"/>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11" name="Title Text"/>
          <p:cNvSpPr txBox="1"/>
          <p:nvPr>
            <p:ph type="title"/>
          </p:nvPr>
        </p:nvSpPr>
        <p:spPr>
          <a:xfrm>
            <a:off x="729450" y="733950"/>
            <a:ext cx="7688400" cy="1244701"/>
          </a:xfrm>
          <a:prstGeom prst="rect">
            <a:avLst/>
          </a:prstGeom>
        </p:spPr>
        <p:txBody>
          <a:bodyPr/>
          <a:lstStyle>
            <a:lvl1pPr>
              <a:defRPr sz="8000">
                <a:solidFill>
                  <a:srgbClr val="FFFFFF"/>
                </a:solidFill>
              </a:defRPr>
            </a:lvl1pPr>
          </a:lstStyle>
          <a:p>
            <a:pPr/>
            <a:r>
              <a:t>Title Text</a:t>
            </a:r>
          </a:p>
        </p:txBody>
      </p:sp>
      <p:sp>
        <p:nvSpPr>
          <p:cNvPr id="112" name="Body Level One…"/>
          <p:cNvSpPr txBox="1"/>
          <p:nvPr>
            <p:ph type="body" sz="half" idx="1"/>
          </p:nvPr>
        </p:nvSpPr>
        <p:spPr>
          <a:xfrm>
            <a:off x="729450" y="2272888"/>
            <a:ext cx="7688400" cy="1580401"/>
          </a:xfrm>
          <a:prstGeom prst="rect">
            <a:avLst/>
          </a:prstGeom>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_HEADER">
    <p:bg>
      <p:bgPr>
        <a:solidFill>
          <a:srgbClr val="1A9988"/>
        </a:solidFill>
      </p:bgPr>
    </p:bg>
    <p:spTree>
      <p:nvGrpSpPr>
        <p:cNvPr id="1" name=""/>
        <p:cNvGrpSpPr/>
        <p:nvPr/>
      </p:nvGrpSpPr>
      <p:grpSpPr>
        <a:xfrm>
          <a:off x="0" y="0"/>
          <a:ext cx="0" cy="0"/>
          <a:chOff x="0" y="0"/>
          <a:chExt cx="0" cy="0"/>
        </a:xfrm>
      </p:grpSpPr>
      <p:grpSp>
        <p:nvGrpSpPr>
          <p:cNvPr id="30" name="Shape 18"/>
          <p:cNvGrpSpPr/>
          <p:nvPr/>
        </p:nvGrpSpPr>
        <p:grpSpPr>
          <a:xfrm>
            <a:off x="830392" y="1191255"/>
            <a:ext cx="745763" cy="45827"/>
            <a:chOff x="0" y="0"/>
            <a:chExt cx="745762" cy="45826"/>
          </a:xfrm>
        </p:grpSpPr>
        <p:sp>
          <p:nvSpPr>
            <p:cNvPr id="28" name="Shape 19"/>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 name="Shape 20"/>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1" name="Title Text"/>
          <p:cNvSpPr txBox="1"/>
          <p:nvPr>
            <p:ph type="title"/>
          </p:nvPr>
        </p:nvSpPr>
        <p:spPr>
          <a:xfrm>
            <a:off x="729450" y="1322449"/>
            <a:ext cx="7688400" cy="1518602"/>
          </a:xfrm>
          <a:prstGeom prst="rect">
            <a:avLst/>
          </a:prstGeom>
        </p:spPr>
        <p:txBody>
          <a:bodyPr/>
          <a:lstStyle>
            <a:lvl1pPr>
              <a:defRPr sz="3600">
                <a:solidFill>
                  <a:srgbClr val="FFFFFF"/>
                </a:solidFill>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39" name="Title Text"/>
          <p:cNvSpPr txBox="1"/>
          <p:nvPr>
            <p:ph type="title"/>
          </p:nvPr>
        </p:nvSpPr>
        <p:spPr>
          <a:xfrm>
            <a:off x="729450" y="1318650"/>
            <a:ext cx="7688700" cy="535201"/>
          </a:xfrm>
          <a:prstGeom prst="rect">
            <a:avLst/>
          </a:prstGeom>
        </p:spPr>
        <p:txBody>
          <a:bodyPr/>
          <a:lstStyle/>
          <a:p>
            <a:pPr/>
            <a:r>
              <a:t>Title Text</a:t>
            </a:r>
          </a:p>
        </p:txBody>
      </p:sp>
      <p:sp>
        <p:nvSpPr>
          <p:cNvPr id="40" name="Body Level One…"/>
          <p:cNvSpPr txBox="1"/>
          <p:nvPr>
            <p:ph type="body" sz="half" idx="1"/>
          </p:nvPr>
        </p:nvSpPr>
        <p:spPr>
          <a:xfrm>
            <a:off x="729450" y="2078875"/>
            <a:ext cx="7688700" cy="22611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729325" y="2078875"/>
            <a:ext cx="3774300" cy="22611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0" name="Shape 38"/>
          <p:cNvSpPr txBox="1"/>
          <p:nvPr>
            <p:ph type="body" sz="quarter" idx="13"/>
          </p:nvPr>
        </p:nvSpPr>
        <p:spPr>
          <a:xfrm>
            <a:off x="4643604" y="2078875"/>
            <a:ext cx="3774300" cy="2261101"/>
          </a:xfrm>
          <a:prstGeom prst="rect">
            <a:avLst/>
          </a:prstGeom>
        </p:spPr>
        <p:txBody>
          <a:bodyPr>
            <a:normAutofit fontScale="100000" lnSpcReduction="0"/>
          </a:bodyPr>
          <a:lstStyle/>
          <a:p>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66" name="Title Text"/>
          <p:cNvSpPr txBox="1"/>
          <p:nvPr>
            <p:ph type="title"/>
          </p:nvPr>
        </p:nvSpPr>
        <p:spPr>
          <a:xfrm>
            <a:off x="730000" y="1318650"/>
            <a:ext cx="3300901" cy="1381501"/>
          </a:xfrm>
          <a:prstGeom prst="rect">
            <a:avLst/>
          </a:prstGeom>
        </p:spPr>
        <p:txBody>
          <a:bodyPr/>
          <a:lstStyle/>
          <a:p>
            <a:pPr/>
            <a:r>
              <a:t>Title Text</a:t>
            </a:r>
          </a:p>
        </p:txBody>
      </p:sp>
      <p:sp>
        <p:nvSpPr>
          <p:cNvPr id="67" name="Body Level One…"/>
          <p:cNvSpPr txBox="1"/>
          <p:nvPr>
            <p:ph type="body" sz="quarter" idx="1"/>
          </p:nvPr>
        </p:nvSpPr>
        <p:spPr>
          <a:xfrm>
            <a:off x="721225" y="2781724"/>
            <a:ext cx="3300901" cy="15975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_POINT">
    <p:bg>
      <p:bgPr>
        <a:solidFill>
          <a:schemeClr val="accent3"/>
        </a:solidFill>
      </p:bgPr>
    </p:bg>
    <p:spTree>
      <p:nvGrpSpPr>
        <p:cNvPr id="1" name=""/>
        <p:cNvGrpSpPr/>
        <p:nvPr/>
      </p:nvGrpSpPr>
      <p:grpSpPr>
        <a:xfrm>
          <a:off x="0" y="0"/>
          <a:ext cx="0" cy="0"/>
          <a:chOff x="0" y="0"/>
          <a:chExt cx="0" cy="0"/>
        </a:xfrm>
      </p:grpSpPr>
      <p:grpSp>
        <p:nvGrpSpPr>
          <p:cNvPr id="77" name="Shape 56"/>
          <p:cNvGrpSpPr/>
          <p:nvPr/>
        </p:nvGrpSpPr>
        <p:grpSpPr>
          <a:xfrm>
            <a:off x="830392" y="4169130"/>
            <a:ext cx="745763" cy="45827"/>
            <a:chOff x="0" y="0"/>
            <a:chExt cx="745762" cy="45826"/>
          </a:xfrm>
        </p:grpSpPr>
        <p:sp>
          <p:nvSpPr>
            <p:cNvPr id="75" name="Shape 57"/>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76" name="Shape 58"/>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78" name="Title Text"/>
          <p:cNvSpPr txBox="1"/>
          <p:nvPr>
            <p:ph type="title"/>
          </p:nvPr>
        </p:nvSpPr>
        <p:spPr>
          <a:xfrm>
            <a:off x="729450" y="864299"/>
            <a:ext cx="7021201" cy="2985001"/>
          </a:xfrm>
          <a:prstGeom prst="rect">
            <a:avLst/>
          </a:prstGeom>
        </p:spPr>
        <p:txBody>
          <a:bodyPr anchor="ctr"/>
          <a:lstStyle>
            <a:lvl1pPr>
              <a:defRPr sz="3600">
                <a:solidFill>
                  <a:srgbClr val="FFFFFF"/>
                </a:solidFill>
              </a:defRPr>
            </a:lvl1pPr>
          </a:lstStyle>
          <a:p>
            <a:pPr/>
            <a:r>
              <a:t>Title Text</a:t>
            </a:r>
          </a:p>
        </p:txBody>
      </p:sp>
      <p:sp>
        <p:nvSpPr>
          <p:cNvPr id="7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_TITLE_AND_DESCRIPTION">
    <p:spTree>
      <p:nvGrpSpPr>
        <p:cNvPr id="1" name=""/>
        <p:cNvGrpSpPr/>
        <p:nvPr/>
      </p:nvGrpSpPr>
      <p:grpSpPr>
        <a:xfrm>
          <a:off x="0" y="0"/>
          <a:ext cx="0" cy="0"/>
          <a:chOff x="0" y="0"/>
          <a:chExt cx="0" cy="0"/>
        </a:xfrm>
      </p:grpSpPr>
      <p:sp>
        <p:nvSpPr>
          <p:cNvPr id="86" name="Shape 62"/>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89" name="Shape 63"/>
          <p:cNvGrpSpPr/>
          <p:nvPr/>
        </p:nvGrpSpPr>
        <p:grpSpPr>
          <a:xfrm>
            <a:off x="830392" y="1191255"/>
            <a:ext cx="745763" cy="45827"/>
            <a:chOff x="0" y="0"/>
            <a:chExt cx="745762" cy="45826"/>
          </a:xfrm>
        </p:grpSpPr>
        <p:sp>
          <p:nvSpPr>
            <p:cNvPr id="87" name="Shape 64"/>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8" name="Shape 65"/>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90" name="Title Text"/>
          <p:cNvSpPr txBox="1"/>
          <p:nvPr>
            <p:ph type="title"/>
          </p:nvPr>
        </p:nvSpPr>
        <p:spPr>
          <a:xfrm>
            <a:off x="730000" y="1318650"/>
            <a:ext cx="3300901" cy="1687200"/>
          </a:xfrm>
          <a:prstGeom prst="rect">
            <a:avLst/>
          </a:prstGeom>
        </p:spPr>
        <p:txBody>
          <a:bodyPr/>
          <a:lstStyle/>
          <a:p>
            <a:pPr/>
            <a:r>
              <a:t>Title Text</a:t>
            </a:r>
          </a:p>
        </p:txBody>
      </p:sp>
      <p:sp>
        <p:nvSpPr>
          <p:cNvPr id="91" name="Body Level One…"/>
          <p:cNvSpPr txBox="1"/>
          <p:nvPr>
            <p:ph type="body" sz="quarter" idx="1"/>
          </p:nvPr>
        </p:nvSpPr>
        <p:spPr>
          <a:xfrm>
            <a:off x="724949" y="3161525"/>
            <a:ext cx="3300902" cy="759001"/>
          </a:xfrm>
          <a:prstGeom prst="rect">
            <a:avLst/>
          </a:prstGeom>
        </p:spPr>
        <p:txBody>
          <a:bodyPr>
            <a:normAutofit fontScale="100000" lnSpcReduction="0"/>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2" name="Shape 68"/>
          <p:cNvSpPr txBox="1"/>
          <p:nvPr>
            <p:ph type="body" sz="half" idx="13"/>
          </p:nvPr>
        </p:nvSpPr>
        <p:spPr>
          <a:xfrm>
            <a:off x="5174224" y="1352624"/>
            <a:ext cx="3374400" cy="3025502"/>
          </a:xfrm>
          <a:prstGeom prst="rect">
            <a:avLst/>
          </a:prstGeom>
        </p:spPr>
        <p:txBody>
          <a:bodyPr>
            <a:normAutofit fontScale="100000" lnSpcReduction="0"/>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_ONLY">
    <p:spTree>
      <p:nvGrpSpPr>
        <p:cNvPr id="1" name=""/>
        <p:cNvGrpSpPr/>
        <p:nvPr/>
      </p:nvGrpSpPr>
      <p:grpSpPr>
        <a:xfrm>
          <a:off x="0" y="0"/>
          <a:ext cx="0" cy="0"/>
          <a:chOff x="0" y="0"/>
          <a:chExt cx="0" cy="0"/>
        </a:xfrm>
      </p:grpSpPr>
      <p:sp>
        <p:nvSpPr>
          <p:cNvPr id="100" name="Body Level One…"/>
          <p:cNvSpPr txBox="1"/>
          <p:nvPr>
            <p:ph type="body" sz="quarter" idx="1"/>
          </p:nvPr>
        </p:nvSpPr>
        <p:spPr>
          <a:xfrm>
            <a:off x="724949" y="4372550"/>
            <a:ext cx="7697401" cy="4605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41"/>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5" name="Shape 42"/>
          <p:cNvGrpSpPr/>
          <p:nvPr/>
        </p:nvGrpSpPr>
        <p:grpSpPr>
          <a:xfrm>
            <a:off x="830392" y="1191255"/>
            <a:ext cx="745763" cy="45827"/>
            <a:chOff x="0" y="0"/>
            <a:chExt cx="745762" cy="45826"/>
          </a:xfrm>
        </p:grpSpPr>
        <p:sp>
          <p:nvSpPr>
            <p:cNvPr id="3" name="Shape 43"/>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Shape 44"/>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 name="Title Text"/>
          <p:cNvSpPr txBox="1"/>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7"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748189" y="4779026"/>
            <a:ext cx="336814" cy="335251"/>
          </a:xfrm>
          <a:prstGeom prst="rect">
            <a:avLst/>
          </a:prstGeom>
          <a:ln w="12700">
            <a:miter lim="400000"/>
          </a:ln>
        </p:spPr>
        <p:txBody>
          <a:bodyPr wrap="none" lIns="91424" tIns="91424" rIns="91424" bIns="91424" anchor="ctr">
            <a:spAutoFit/>
          </a:bodyPr>
          <a:lstStyle>
            <a:lvl1pPr algn="r">
              <a:defRPr sz="1000">
                <a:solidFill>
                  <a:schemeClr val="accent1"/>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86"/>
          <p:cNvSpPr txBox="1"/>
          <p:nvPr>
            <p:ph type="ctrTitle"/>
          </p:nvPr>
        </p:nvSpPr>
        <p:spPr>
          <a:xfrm>
            <a:off x="729450" y="1322449"/>
            <a:ext cx="7688099" cy="1664701"/>
          </a:xfrm>
          <a:prstGeom prst="rect">
            <a:avLst/>
          </a:prstGeom>
        </p:spPr>
        <p:txBody>
          <a:bodyPr/>
          <a:lstStyle/>
          <a:p>
            <a:pPr/>
            <a:r>
              <a:t>User Experience of Google Maps ios version</a:t>
            </a:r>
          </a:p>
        </p:txBody>
      </p:sp>
      <p:sp>
        <p:nvSpPr>
          <p:cNvPr id="130" name="Shape 87"/>
          <p:cNvSpPr txBox="1"/>
          <p:nvPr>
            <p:ph type="subTitle" sz="quarter" idx="1"/>
          </p:nvPr>
        </p:nvSpPr>
        <p:spPr>
          <a:xfrm>
            <a:off x="729627" y="3172899"/>
            <a:ext cx="7688099" cy="541201"/>
          </a:xfrm>
          <a:prstGeom prst="rect">
            <a:avLst/>
          </a:prstGeom>
        </p:spPr>
        <p:txBody>
          <a:bodyPr/>
          <a:lstStyle>
            <a:lvl1pPr marL="0" indent="0">
              <a:defRPr sz="1800"/>
            </a:lvl1pPr>
          </a:lstStyle>
          <a:p>
            <a:pPr/>
            <a:r>
              <a:t>Lisha 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23"/>
          <p:cNvSpPr txBox="1"/>
          <p:nvPr>
            <p:ph type="title"/>
          </p:nvPr>
        </p:nvSpPr>
        <p:spPr>
          <a:xfrm>
            <a:off x="729450" y="1318650"/>
            <a:ext cx="7688699" cy="535201"/>
          </a:xfrm>
          <a:prstGeom prst="rect">
            <a:avLst/>
          </a:prstGeom>
        </p:spPr>
        <p:txBody>
          <a:bodyPr/>
          <a:lstStyle>
            <a:lvl1pPr defTabSz="795527">
              <a:defRPr sz="2262"/>
            </a:lvl1pPr>
          </a:lstStyle>
          <a:p>
            <a:pPr/>
            <a:r>
              <a:t>Think a little bigger</a:t>
            </a:r>
          </a:p>
        </p:txBody>
      </p:sp>
      <p:sp>
        <p:nvSpPr>
          <p:cNvPr id="161" name="Shape 124"/>
          <p:cNvSpPr txBox="1"/>
          <p:nvPr>
            <p:ph type="body" sz="half" idx="1"/>
          </p:nvPr>
        </p:nvSpPr>
        <p:spPr>
          <a:xfrm>
            <a:off x="729450" y="2078875"/>
            <a:ext cx="7688699" cy="2261101"/>
          </a:xfrm>
          <a:prstGeom prst="rect">
            <a:avLst/>
          </a:prstGeom>
        </p:spPr>
        <p:txBody>
          <a:bodyPr/>
          <a:lstStyle>
            <a:lvl1pPr indent="-342900">
              <a:buSzPts val="1800"/>
              <a:buChar char="➭"/>
              <a:defRPr sz="1800"/>
            </a:lvl1pPr>
          </a:lstStyle>
          <a:p>
            <a:pPr/>
            <a:r>
              <a:t>If user authorize to share data with google maps let the app study user habits and give users better advices. For instance, when rerouting during driving, the map could navigate me to the route I use frequently. Or the map could reroute me to my preference as avoid toll highway. Then I don’t have to pull my car over and choose a local route.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hink a little bigger"/>
          <p:cNvSpPr txBox="1"/>
          <p:nvPr>
            <p:ph type="title"/>
          </p:nvPr>
        </p:nvSpPr>
        <p:spPr>
          <a:xfrm>
            <a:off x="730000" y="1318650"/>
            <a:ext cx="3300901" cy="587212"/>
          </a:xfrm>
          <a:prstGeom prst="rect">
            <a:avLst/>
          </a:prstGeom>
        </p:spPr>
        <p:txBody>
          <a:bodyPr/>
          <a:lstStyle/>
          <a:p>
            <a:pPr/>
            <a:r>
              <a:t>Think a little bigger</a:t>
            </a:r>
          </a:p>
        </p:txBody>
      </p:sp>
      <p:sp>
        <p:nvSpPr>
          <p:cNvPr id="164" name="There will be bad chemical smell coming out from my air conditioner every time I drive past a place close to chemical plant. And I forgot to turn on internal recycle every time. There could be a function that the map can give me warning or hint 2-5 mins in advance before I pass chemical plant area.  Or google map could connect to my car. When I drive to the place I turn internal recycle on frequently, this app can turn on internal recycle automatically(sync with my habits)."/>
          <p:cNvSpPr txBox="1"/>
          <p:nvPr>
            <p:ph type="body" sz="half" idx="1"/>
          </p:nvPr>
        </p:nvSpPr>
        <p:spPr>
          <a:xfrm>
            <a:off x="730000" y="1987429"/>
            <a:ext cx="3300901" cy="3025501"/>
          </a:xfrm>
          <a:prstGeom prst="rect">
            <a:avLst/>
          </a:prstGeom>
        </p:spPr>
        <p:txBody>
          <a:bodyPr/>
          <a:lstStyle>
            <a:lvl1pPr marL="187452" indent="-140589" defTabSz="374904">
              <a:lnSpc>
                <a:spcPct val="115000"/>
              </a:lnSpc>
              <a:buClr>
                <a:schemeClr val="accent1"/>
              </a:buClr>
              <a:buSzPts val="1200"/>
              <a:buFont typeface="Helvetica"/>
              <a:buChar char="➭"/>
              <a:defRPr sz="1230"/>
            </a:lvl1pPr>
          </a:lstStyle>
          <a:p>
            <a:pPr/>
            <a:r>
              <a:t>There will be bad chemical smell coming out from my air conditioner every time I drive past a place close to chemical plant. And I forgot to turn on internal recycle every time. There could be a function that the map can give me warning or hint 2-5 mins in advance before I pass chemical plant area.  Or google map could connect to my car. When I drive to the place I turn internal recycle on frequently, this app can turn on internal recycle automatically(sync with my habits).</a:t>
            </a:r>
          </a:p>
        </p:txBody>
      </p:sp>
      <p:pic>
        <p:nvPicPr>
          <p:cNvPr id="165" name="Screen Shot 2018-02-12 at 8.08.17 PM.png" descr="Screen Shot 2018-02-12 at 8.08.17 PM.png"/>
          <p:cNvPicPr>
            <a:picLocks noChangeAspect="1"/>
          </p:cNvPicPr>
          <p:nvPr/>
        </p:nvPicPr>
        <p:blipFill>
          <a:blip r:embed="rId2">
            <a:extLst/>
          </a:blip>
          <a:stretch>
            <a:fillRect/>
          </a:stretch>
        </p:blipFill>
        <p:spPr>
          <a:xfrm>
            <a:off x="5490328" y="0"/>
            <a:ext cx="2743876" cy="51435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92"/>
          <p:cNvSpPr txBox="1"/>
          <p:nvPr>
            <p:ph type="title"/>
          </p:nvPr>
        </p:nvSpPr>
        <p:spPr>
          <a:xfrm>
            <a:off x="729450" y="1318650"/>
            <a:ext cx="7688699" cy="535201"/>
          </a:xfrm>
          <a:prstGeom prst="rect">
            <a:avLst/>
          </a:prstGeom>
        </p:spPr>
        <p:txBody>
          <a:bodyPr/>
          <a:lstStyle>
            <a:lvl1pPr defTabSz="795527">
              <a:defRPr sz="2262"/>
            </a:lvl1pPr>
          </a:lstStyle>
          <a:p>
            <a:pPr/>
            <a:r>
              <a:t>Amazing App</a:t>
            </a:r>
          </a:p>
        </p:txBody>
      </p:sp>
      <p:sp>
        <p:nvSpPr>
          <p:cNvPr id="133" name="Shape 93"/>
          <p:cNvSpPr txBox="1"/>
          <p:nvPr>
            <p:ph type="body" idx="1"/>
          </p:nvPr>
        </p:nvSpPr>
        <p:spPr>
          <a:xfrm>
            <a:off x="729449" y="4300325"/>
            <a:ext cx="8520602" cy="3416401"/>
          </a:xfrm>
          <a:prstGeom prst="rect">
            <a:avLst/>
          </a:prstGeom>
        </p:spPr>
        <p:txBody>
          <a:bodyPr/>
          <a:lstStyle>
            <a:lvl1pPr marL="0" indent="0">
              <a:buSzTx/>
              <a:buNone/>
              <a:defRPr sz="1800"/>
            </a:lvl1pPr>
          </a:lstStyle>
          <a:p>
            <a:pPr/>
            <a:r>
              <a:t>Google maps app is amazing. There are too many pros of it. I will only list the functions that I use frequently.</a:t>
            </a:r>
          </a:p>
        </p:txBody>
      </p:sp>
      <p:pic>
        <p:nvPicPr>
          <p:cNvPr id="134" name="Shape 94" descr="Shape 94"/>
          <p:cNvPicPr>
            <a:picLocks noChangeAspect="1"/>
          </p:cNvPicPr>
          <p:nvPr/>
        </p:nvPicPr>
        <p:blipFill>
          <a:blip r:embed="rId2">
            <a:extLst/>
          </a:blip>
          <a:stretch>
            <a:fillRect/>
          </a:stretch>
        </p:blipFill>
        <p:spPr>
          <a:xfrm>
            <a:off x="729450" y="1853850"/>
            <a:ext cx="6191251" cy="25241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99"/>
          <p:cNvSpPr txBox="1"/>
          <p:nvPr>
            <p:ph type="title"/>
          </p:nvPr>
        </p:nvSpPr>
        <p:spPr>
          <a:xfrm>
            <a:off x="729450" y="1318650"/>
            <a:ext cx="7688699" cy="535201"/>
          </a:xfrm>
          <a:prstGeom prst="rect">
            <a:avLst/>
          </a:prstGeom>
        </p:spPr>
        <p:txBody>
          <a:bodyPr/>
          <a:lstStyle>
            <a:lvl1pPr defTabSz="795527">
              <a:defRPr sz="2262"/>
            </a:lvl1pPr>
          </a:lstStyle>
          <a:p>
            <a:pPr/>
            <a:r>
              <a:t>Pros</a:t>
            </a:r>
          </a:p>
        </p:txBody>
      </p:sp>
      <p:sp>
        <p:nvSpPr>
          <p:cNvPr id="137" name="Shape 100"/>
          <p:cNvSpPr txBox="1"/>
          <p:nvPr>
            <p:ph type="body" sz="half" idx="1"/>
          </p:nvPr>
        </p:nvSpPr>
        <p:spPr>
          <a:xfrm>
            <a:off x="729450" y="2078875"/>
            <a:ext cx="7688699" cy="2261101"/>
          </a:xfrm>
          <a:prstGeom prst="rect">
            <a:avLst/>
          </a:prstGeom>
        </p:spPr>
        <p:txBody>
          <a:bodyPr/>
          <a:lstStyle/>
          <a:p>
            <a:pPr marL="393192" indent="-294894" defTabSz="786384">
              <a:buSzPts val="1500"/>
              <a:buChar char="➭"/>
              <a:defRPr sz="1548"/>
            </a:pPr>
            <a:r>
              <a:t>Design of this app is concise. Easy to use. User can find the function they need without complex procedure.</a:t>
            </a:r>
          </a:p>
          <a:p>
            <a:pPr marL="393192" indent="-294894" defTabSz="786384">
              <a:buSzPts val="1500"/>
              <a:buChar char="➭"/>
              <a:defRPr sz="1548"/>
            </a:pPr>
            <a:r>
              <a:t>I took trains to commute to school. As a daily commuter the real time train/bus information is very useful.</a:t>
            </a:r>
          </a:p>
          <a:p>
            <a:pPr marL="393192" indent="-294894" defTabSz="786384">
              <a:buSzPts val="1500"/>
              <a:buChar char="➭"/>
              <a:defRPr sz="1548"/>
            </a:pPr>
            <a:r>
              <a:t>Offline maps is very useful when I have bad network connection.</a:t>
            </a:r>
          </a:p>
          <a:p>
            <a:pPr marL="393192" indent="-294894" defTabSz="786384">
              <a:buSzPts val="1500"/>
              <a:buChar char="➭"/>
              <a:defRPr sz="1548"/>
            </a:pPr>
            <a:r>
              <a:t>It will provide useful information like website, comments, visit rate by hour, phone number, opening hours, pictures and street view of the place I search in the app.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05"/>
          <p:cNvSpPr txBox="1"/>
          <p:nvPr>
            <p:ph type="title"/>
          </p:nvPr>
        </p:nvSpPr>
        <p:spPr>
          <a:xfrm>
            <a:off x="729450" y="1318650"/>
            <a:ext cx="7688699" cy="535201"/>
          </a:xfrm>
          <a:prstGeom prst="rect">
            <a:avLst/>
          </a:prstGeom>
        </p:spPr>
        <p:txBody>
          <a:bodyPr/>
          <a:lstStyle>
            <a:lvl1pPr defTabSz="795527">
              <a:defRPr sz="2262"/>
            </a:lvl1pPr>
          </a:lstStyle>
          <a:p>
            <a:pPr/>
            <a:r>
              <a:t>Cons</a:t>
            </a:r>
          </a:p>
        </p:txBody>
      </p:sp>
      <p:sp>
        <p:nvSpPr>
          <p:cNvPr id="140" name="Shape 106"/>
          <p:cNvSpPr txBox="1"/>
          <p:nvPr>
            <p:ph type="body" sz="half" idx="1"/>
          </p:nvPr>
        </p:nvSpPr>
        <p:spPr>
          <a:xfrm>
            <a:off x="729450" y="2091575"/>
            <a:ext cx="7688699" cy="2261101"/>
          </a:xfrm>
          <a:prstGeom prst="rect">
            <a:avLst/>
          </a:prstGeom>
        </p:spPr>
        <p:txBody>
          <a:bodyPr/>
          <a:lstStyle/>
          <a:p>
            <a:pPr marL="420623" indent="-315468" defTabSz="841247">
              <a:buSzPts val="1600"/>
              <a:buChar char="➭"/>
              <a:defRPr sz="1656"/>
            </a:pPr>
            <a:r>
              <a:t>Google maps loses its accuracy in city with complicated planning such as Boston. The complex highway design makes google maps get confused frequently. It has no idea which route I am on and will reroute while I have to merge 3 lanes to exit in 300ft. Eg. The ramp from Chinatown to i93 south.</a:t>
            </a:r>
          </a:p>
          <a:p>
            <a:pPr marL="420623" indent="-315468" defTabSz="841247">
              <a:buSzPts val="1600"/>
              <a:buChar char="➭"/>
              <a:defRPr sz="1656"/>
            </a:pPr>
            <a:r>
              <a:t>It doesn’t give signal in time when encountering forks. First I came to Boston it took longer than expected to reach my destination. I often choose the wrong side of forks. This happens in other cities too.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11"/>
          <p:cNvSpPr txBox="1"/>
          <p:nvPr>
            <p:ph type="title"/>
          </p:nvPr>
        </p:nvSpPr>
        <p:spPr>
          <a:xfrm>
            <a:off x="729450" y="1318650"/>
            <a:ext cx="7688699" cy="535201"/>
          </a:xfrm>
          <a:prstGeom prst="rect">
            <a:avLst/>
          </a:prstGeom>
        </p:spPr>
        <p:txBody>
          <a:bodyPr/>
          <a:lstStyle>
            <a:lvl1pPr defTabSz="795527">
              <a:defRPr sz="2262"/>
            </a:lvl1pPr>
          </a:lstStyle>
          <a:p>
            <a:pPr/>
            <a:r>
              <a:t>Cons</a:t>
            </a:r>
          </a:p>
        </p:txBody>
      </p:sp>
      <p:sp>
        <p:nvSpPr>
          <p:cNvPr id="143" name="Shape 112"/>
          <p:cNvSpPr txBox="1"/>
          <p:nvPr>
            <p:ph type="body" sz="half" idx="1"/>
          </p:nvPr>
        </p:nvSpPr>
        <p:spPr>
          <a:xfrm>
            <a:off x="729450" y="2078875"/>
            <a:ext cx="7688699" cy="2261101"/>
          </a:xfrm>
          <a:prstGeom prst="rect">
            <a:avLst/>
          </a:prstGeom>
        </p:spPr>
        <p:txBody>
          <a:bodyPr/>
          <a:lstStyle/>
          <a:p>
            <a:pPr indent="-342900">
              <a:buSzPts val="1800"/>
              <a:buChar char="➭"/>
              <a:defRPr sz="1800"/>
            </a:pPr>
            <a:r>
              <a:t>Option column will appear during navigating. It will cover half of the screen. It often happens during driving. This function is not very safe. </a:t>
            </a:r>
          </a:p>
          <a:p>
            <a:pPr indent="-342900">
              <a:buSzPts val="1800"/>
              <a:buChar char="➭"/>
              <a:defRPr sz="1800"/>
            </a:pPr>
            <a:r>
              <a:t>The m</a:t>
            </a:r>
            <a:r>
              <a:t>ulti-destination function is not well designed.</a:t>
            </a:r>
          </a:p>
          <a:p>
            <a:pPr indent="-342900">
              <a:buSzPts val="1800"/>
              <a:buChar char="➭"/>
              <a:defRPr sz="1800"/>
            </a:pPr>
            <a:r>
              <a:t>When rerouting it will lead me to toll highway automatically.</a:t>
            </a:r>
          </a:p>
          <a:p>
            <a:pPr indent="-342900">
              <a:buSzPts val="1800"/>
              <a:buChar char="➭"/>
              <a:defRPr sz="1800"/>
            </a:pPr>
            <a:r>
              <a:t>No real time construction or detour information.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17"/>
          <p:cNvSpPr txBox="1"/>
          <p:nvPr>
            <p:ph type="title"/>
          </p:nvPr>
        </p:nvSpPr>
        <p:spPr>
          <a:xfrm>
            <a:off x="729450" y="1318650"/>
            <a:ext cx="7688699" cy="535201"/>
          </a:xfrm>
          <a:prstGeom prst="rect">
            <a:avLst/>
          </a:prstGeom>
        </p:spPr>
        <p:txBody>
          <a:bodyPr/>
          <a:lstStyle>
            <a:lvl1pPr defTabSz="795527">
              <a:defRPr sz="2262"/>
            </a:lvl1pPr>
          </a:lstStyle>
          <a:p>
            <a:pPr/>
            <a:r>
              <a:t>Improvement</a:t>
            </a:r>
          </a:p>
        </p:txBody>
      </p:sp>
      <p:sp>
        <p:nvSpPr>
          <p:cNvPr id="146" name="Shape 118"/>
          <p:cNvSpPr txBox="1"/>
          <p:nvPr>
            <p:ph type="body" sz="half" idx="1"/>
          </p:nvPr>
        </p:nvSpPr>
        <p:spPr>
          <a:xfrm>
            <a:off x="729450" y="2078875"/>
            <a:ext cx="7688699" cy="2261101"/>
          </a:xfrm>
          <a:prstGeom prst="rect">
            <a:avLst/>
          </a:prstGeom>
        </p:spPr>
        <p:txBody>
          <a:bodyPr/>
          <a:lstStyle/>
          <a:p>
            <a:pPr indent="-342900">
              <a:buSzPts val="1800"/>
              <a:buChar char="➭"/>
              <a:defRPr sz="1800"/>
            </a:pPr>
            <a:r>
              <a:t>Improve accuracy of routes have parts overlap. </a:t>
            </a:r>
          </a:p>
          <a:p>
            <a:pPr indent="-342900">
              <a:buSzPts val="1800"/>
              <a:buChar char="➭"/>
              <a:defRPr sz="1800"/>
            </a:pPr>
            <a:r>
              <a:t>Put the option button in somewhere else that not easy to be touched during driving.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Improvement"/>
          <p:cNvSpPr txBox="1"/>
          <p:nvPr>
            <p:ph type="title"/>
          </p:nvPr>
        </p:nvSpPr>
        <p:spPr>
          <a:prstGeom prst="rect">
            <a:avLst/>
          </a:prstGeom>
        </p:spPr>
        <p:txBody>
          <a:bodyPr/>
          <a:lstStyle/>
          <a:p>
            <a:pPr/>
            <a:r>
              <a:t>Improvement</a:t>
            </a:r>
          </a:p>
        </p:txBody>
      </p:sp>
      <p:sp>
        <p:nvSpPr>
          <p:cNvPr id="149" name="Give details of forks in advance. Show fork details in bigger picture above the map."/>
          <p:cNvSpPr txBox="1"/>
          <p:nvPr>
            <p:ph type="body" sz="quarter" idx="1"/>
          </p:nvPr>
        </p:nvSpPr>
        <p:spPr>
          <a:xfrm>
            <a:off x="730000" y="2192250"/>
            <a:ext cx="3300901" cy="759000"/>
          </a:xfrm>
          <a:prstGeom prst="rect">
            <a:avLst/>
          </a:prstGeom>
        </p:spPr>
        <p:txBody>
          <a:bodyPr/>
          <a:lstStyle>
            <a:lvl1pPr marL="182880" indent="-137160" defTabSz="365760">
              <a:lnSpc>
                <a:spcPct val="115000"/>
              </a:lnSpc>
              <a:buClr>
                <a:schemeClr val="accent1"/>
              </a:buClr>
              <a:buSzPts val="1600"/>
              <a:buFont typeface="Helvetica"/>
              <a:buChar char="➭"/>
              <a:defRPr sz="1680"/>
            </a:lvl1pPr>
          </a:lstStyle>
          <a:p>
            <a:pPr/>
            <a:r>
              <a:t>Give details of forks in advance. Show fork details in bigger picture above the map. </a:t>
            </a:r>
          </a:p>
        </p:txBody>
      </p:sp>
      <p:pic>
        <p:nvPicPr>
          <p:cNvPr id="150" name="Screen Shot 2018-02-12 at 8.07.48 PM.png" descr="Screen Shot 2018-02-12 at 8.07.48 PM.png"/>
          <p:cNvPicPr>
            <a:picLocks noChangeAspect="1"/>
          </p:cNvPicPr>
          <p:nvPr/>
        </p:nvPicPr>
        <p:blipFill>
          <a:blip r:embed="rId2">
            <a:extLst/>
          </a:blip>
          <a:stretch>
            <a:fillRect/>
          </a:stretch>
        </p:blipFill>
        <p:spPr>
          <a:xfrm>
            <a:off x="5489042" y="0"/>
            <a:ext cx="2497708" cy="51435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mprovement"/>
          <p:cNvSpPr txBox="1"/>
          <p:nvPr>
            <p:ph type="title"/>
          </p:nvPr>
        </p:nvSpPr>
        <p:spPr>
          <a:xfrm>
            <a:off x="730000" y="1318650"/>
            <a:ext cx="3300901" cy="645453"/>
          </a:xfrm>
          <a:prstGeom prst="rect">
            <a:avLst/>
          </a:prstGeom>
        </p:spPr>
        <p:txBody>
          <a:bodyPr/>
          <a:lstStyle/>
          <a:p>
            <a:pPr/>
            <a:r>
              <a:t>Improvement</a:t>
            </a:r>
          </a:p>
        </p:txBody>
      </p:sp>
      <p:sp>
        <p:nvSpPr>
          <p:cNvPr id="153" name="Optimize multi-destination function. Give better route suggestions other than just giving only one option and just go from one point to another."/>
          <p:cNvSpPr txBox="1"/>
          <p:nvPr>
            <p:ph type="body" sz="quarter" idx="1"/>
          </p:nvPr>
        </p:nvSpPr>
        <p:spPr>
          <a:xfrm>
            <a:off x="730000" y="2021775"/>
            <a:ext cx="3300901" cy="1687200"/>
          </a:xfrm>
          <a:prstGeom prst="rect">
            <a:avLst/>
          </a:prstGeom>
        </p:spPr>
        <p:txBody>
          <a:bodyPr/>
          <a:lstStyle>
            <a:lvl1pPr marL="274320" indent="-205740" defTabSz="548640">
              <a:lnSpc>
                <a:spcPct val="115000"/>
              </a:lnSpc>
              <a:buClr>
                <a:schemeClr val="accent1"/>
              </a:buClr>
              <a:buSzPts val="1600"/>
              <a:buFont typeface="Helvetica"/>
              <a:buChar char="➭"/>
              <a:defRPr sz="1620"/>
            </a:lvl1pPr>
          </a:lstStyle>
          <a:p>
            <a:pPr/>
            <a:r>
              <a:t>Optimize multi-destination function. Give better route suggestions other than just giving only one option and just go from one point to another.</a:t>
            </a:r>
          </a:p>
        </p:txBody>
      </p:sp>
      <p:pic>
        <p:nvPicPr>
          <p:cNvPr id="154" name="Screen Shot 2018-02-12 at 8.07.56 PM.png" descr="Screen Shot 2018-02-12 at 8.07.56 PM.png"/>
          <p:cNvPicPr>
            <a:picLocks noChangeAspect="1"/>
          </p:cNvPicPr>
          <p:nvPr/>
        </p:nvPicPr>
        <p:blipFill>
          <a:blip r:embed="rId2">
            <a:extLst/>
          </a:blip>
          <a:stretch>
            <a:fillRect/>
          </a:stretch>
        </p:blipFill>
        <p:spPr>
          <a:xfrm>
            <a:off x="5553889" y="-149027"/>
            <a:ext cx="2444809" cy="51435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hink a little bigger"/>
          <p:cNvSpPr txBox="1"/>
          <p:nvPr>
            <p:ph type="title"/>
          </p:nvPr>
        </p:nvSpPr>
        <p:spPr>
          <a:prstGeom prst="rect">
            <a:avLst/>
          </a:prstGeom>
        </p:spPr>
        <p:txBody>
          <a:bodyPr/>
          <a:lstStyle/>
          <a:p>
            <a:pPr/>
            <a:r>
              <a:t>Think a little bigger</a:t>
            </a:r>
          </a:p>
        </p:txBody>
      </p:sp>
      <p:sp>
        <p:nvSpPr>
          <p:cNvPr id="157" name="When we leave for a while we may park our car in an economy parking lot, it is easy to forget where we parked. Add function that it can drop a pin for user automatically when they parked in an economy parking lot around airport."/>
          <p:cNvSpPr txBox="1"/>
          <p:nvPr>
            <p:ph type="body" sz="quarter" idx="1"/>
          </p:nvPr>
        </p:nvSpPr>
        <p:spPr>
          <a:xfrm>
            <a:off x="730000" y="1840725"/>
            <a:ext cx="3300901" cy="2841801"/>
          </a:xfrm>
          <a:prstGeom prst="rect">
            <a:avLst/>
          </a:prstGeom>
        </p:spPr>
        <p:txBody>
          <a:bodyPr/>
          <a:lstStyle>
            <a:lvl1pPr marL="388620" indent="-291465" defTabSz="777240">
              <a:lnSpc>
                <a:spcPct val="115000"/>
              </a:lnSpc>
              <a:buClr>
                <a:schemeClr val="accent1"/>
              </a:buClr>
              <a:buSzPts val="1500"/>
              <a:buFont typeface="Helvetica"/>
              <a:buChar char="➭"/>
              <a:defRPr sz="1530"/>
            </a:lvl1pPr>
          </a:lstStyle>
          <a:p>
            <a:pPr/>
            <a:r>
              <a:t>When we leave for a while we may park our car in an economy parking lot, it is easy to forget where we parked. Add function that it can drop a pin for user automatically when they parked in an economy parking lot around airport.</a:t>
            </a:r>
          </a:p>
        </p:txBody>
      </p:sp>
      <p:pic>
        <p:nvPicPr>
          <p:cNvPr id="158" name="Screen Shot 2018-02-12 at 8.08.12 PM.png" descr="Screen Shot 2018-02-12 at 8.08.12 PM.png"/>
          <p:cNvPicPr>
            <a:picLocks noChangeAspect="1"/>
          </p:cNvPicPr>
          <p:nvPr/>
        </p:nvPicPr>
        <p:blipFill>
          <a:blip r:embed="rId2">
            <a:extLst/>
          </a:blip>
          <a:stretch>
            <a:fillRect/>
          </a:stretch>
        </p:blipFill>
        <p:spPr>
          <a:xfrm>
            <a:off x="4957088" y="0"/>
            <a:ext cx="3555067" cy="5143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