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16F607-C571-4AB8-A286-A2FB2CC83DE7}">
          <p14:sldIdLst>
            <p14:sldId id="256"/>
            <p14:sldId id="257"/>
            <p14:sldId id="260"/>
            <p14:sldId id="258"/>
            <p14:sldId id="263"/>
            <p14:sldId id="259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0" d="100"/>
          <a:sy n="70" d="100"/>
        </p:scale>
        <p:origin x="53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B8A1-F4C6-41C1-BDD2-36C96967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038C2-90A6-4081-AA28-0CCFE17E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A096F-3803-4DF4-A495-D9FB2B9C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B63C8-AB18-43F0-85F1-31B15A1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5E1E5-E3A7-4BF6-88A9-F3BCEEFC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5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4F25C-F8E1-4BE5-8F16-CF9E4987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1EB17-B7DD-4977-99A2-4BC4ED85C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CB5A5-F914-4AFA-9077-C0065EE0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02C13-6184-4A60-AAD7-060E0CCD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2DBC5-CE84-4D58-A38C-789C432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6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C655B-97CF-4B27-BADC-531129D63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B1F06-D7FF-4E98-A6B6-70E975931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C36C8-0499-48A2-B3F1-A1FA3911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949C7-F20F-4F5E-96F6-274A78F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B3772-3CFC-4313-846A-03468317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3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58B0A-42BD-49DD-91DB-C64B904D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583E7-3A37-450D-B00D-2FCE0CEB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E99C7-72D2-4888-B27C-CFBBCC72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DE158-DBE2-4875-BE4A-268FCABF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927E6-10C8-4805-9F8E-63B9CCD5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7FDC-EAAE-4E95-90B7-01A61433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F881D-B6ED-45CA-AB4C-874F01E8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DD438-8893-4B05-8503-9DCD6CE8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6B9DE-6EEB-4810-B0D8-90EE8DB7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87F49-360C-45D1-BA1F-60430187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93E4-508C-450E-99F2-5E312EF3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2E405-04C9-492F-B318-3D689D1E1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0441FF-118D-4B12-824E-58170B16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C97E1-2E46-46BE-8D2A-5A16E422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E95B2-8AF8-4CA2-92E6-60232337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B4680-7957-4258-B276-E90E9E21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9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273B-29F8-41B1-898D-25EAAA42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C3570-2FE5-4E61-B12F-A39893B5E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AAFD2-5F0E-4FED-BBC1-F35B0F0C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877D84-25FA-44D3-A6E1-B47653D2C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614E6-4CC6-4C1D-8E97-E7204372E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458EC0-41EE-415A-BE89-0E0AE525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F48CE-ED10-4D4A-B054-12625BC3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D41D11-8842-44E9-B74E-07664D9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458E3-8947-415F-9D8B-21217126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ACF3F-05ED-448E-9B16-A8569559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9A6CA5-C5EF-4448-9BCB-0A3CE451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71C01-15F0-4698-A4AB-249F373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3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09A080-225F-45D7-A409-E207CA80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805FCE-63CE-4ACE-A133-FA291407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9C71A-6793-4247-A667-D8FD1C85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7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DD24E-8C68-4B6E-8482-E2C9CDA2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E822D-5655-4B6A-9878-51CB809E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13009-6404-4213-8E6C-57782D700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8FFF6-AF79-439F-B6FD-014ED839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068F1-A890-46EE-82C1-E7D81410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57ACA-24D8-4DF0-85EE-7D51BC6B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030-E3A1-4C4C-BFBA-A4DCE827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373F50-2C5A-413A-94A1-80EE9AEE9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A91F7-12FC-4ABD-BC65-5127AB721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554E3-8D89-4746-A863-1117FB66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69D82-7B6A-420A-8188-646241BA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8BD9B-889E-4F33-BE57-85822539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7F6C46-43CC-4E94-B2C8-5589EB0F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D5B4E-C7D1-4259-8BC4-4A1A8820D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E5A29-0F84-4A34-BBF6-9D224EFA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111B-9582-4E0D-955E-E0BA9145E0A8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0FDC1-DB3D-4093-8068-7D454FC19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E8E75-7984-4E07-8771-80C6691B8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95F7-0A61-4BF9-A20C-69FD20658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hecodeway.com/blog/?p=6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242F9-7D8C-481C-9FDF-581627026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JPEG Encoder Introduction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7AF469-E685-4249-8D07-65EDF168B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Shan.Li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19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96AA7-38DD-41D5-BF52-D384B12E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8A450-D151-40EA-A314-C75431CA7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For Example:</a:t>
                </a: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415.38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−30.19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−61.20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27.24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56.12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−20.10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−2.39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0.46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4.47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−21.86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−60.76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10.25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13.15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−7.09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−8.54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4.88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−46.83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7.37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77.13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−24.56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−28.91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9.93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5.42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−5.65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−48.53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12.07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34.10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−14.76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−10.24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6.30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1.83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1.95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12.12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−6.55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−13.20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−3.95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−1.87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1.75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−2.79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3.14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−7.73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2.91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2.38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−5.94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−2.38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0.94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4.30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1.85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−1.03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0.18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0.42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−2.42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−0.88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−3.02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4.12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−0.66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−0.17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0.14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−1.07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−4.19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−1.17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−0.10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1.68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𝑢𝑎𝑛𝑡𝑖𝑧𝑒</m:t>
                        </m:r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400" dirty="0"/>
              </a:p>
              <a:p>
                <a:pPr lvl="1"/>
                <a:endParaRPr lang="en-US" altLang="zh-CN" sz="1400" dirty="0"/>
              </a:p>
              <a:p>
                <a:pPr lvl="1"/>
                <a:r>
                  <a:rPr lang="en-US" altLang="zh-CN" sz="1400" dirty="0"/>
                  <a:t>Because most of 0 are in the right and bottom, so read these items in </a:t>
                </a:r>
                <a:r>
                  <a:rPr lang="en-US" altLang="zh-CN" sz="1400" b="1" dirty="0"/>
                  <a:t>zigzag</a:t>
                </a:r>
                <a:r>
                  <a:rPr lang="en-US" altLang="zh-CN" sz="1400" dirty="0"/>
                  <a:t> older, to make 0 continuously.</a:t>
                </a:r>
              </a:p>
              <a:p>
                <a:pPr lvl="1"/>
                <a:endParaRPr lang="en-US" altLang="zh-CN" sz="12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𝑖𝑔𝑧𝑎𝑔</m:t>
                        </m:r>
                      </m:e>
                    </m:groupChr>
                  </m:oMath>
                </a14:m>
                <a:r>
                  <a:rPr lang="en-US" altLang="zh-CN" sz="1200" dirty="0"/>
                  <a:t>[-26, -3, 0, -3, -2, -6, 2, -4, 1, -3, 0, 1, 5, 1, 2, -1, 1, -1, 2, 0, 0, 0, 0, 0, -1, -1, 0, 0, 0, 0, …, 0, 0]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8A450-D151-40EA-A314-C75431CA7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228F374-BE61-461C-9D93-26D4A0C3764F}"/>
              </a:ext>
            </a:extLst>
          </p:cNvPr>
          <p:cNvCxnSpPr>
            <a:cxnSpLocks/>
          </p:cNvCxnSpPr>
          <p:nvPr/>
        </p:nvCxnSpPr>
        <p:spPr>
          <a:xfrm>
            <a:off x="1793513" y="4695865"/>
            <a:ext cx="342900" cy="0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C3A8686-E898-4364-A0DA-BDCECF80D0A9}"/>
              </a:ext>
            </a:extLst>
          </p:cNvPr>
          <p:cNvCxnSpPr>
            <a:cxnSpLocks/>
          </p:cNvCxnSpPr>
          <p:nvPr/>
        </p:nvCxnSpPr>
        <p:spPr>
          <a:xfrm flipH="1">
            <a:off x="1800921" y="4724440"/>
            <a:ext cx="386556" cy="167483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981EB32-DB37-41C9-86F1-C23AE0A043BA}"/>
              </a:ext>
            </a:extLst>
          </p:cNvPr>
          <p:cNvCxnSpPr>
            <a:cxnSpLocks/>
          </p:cNvCxnSpPr>
          <p:nvPr/>
        </p:nvCxnSpPr>
        <p:spPr>
          <a:xfrm>
            <a:off x="1793513" y="4873665"/>
            <a:ext cx="0" cy="212726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AD615D7-99C5-4D95-AE8E-8B6E2CFC564D}"/>
              </a:ext>
            </a:extLst>
          </p:cNvPr>
          <p:cNvCxnSpPr>
            <a:cxnSpLocks/>
          </p:cNvCxnSpPr>
          <p:nvPr/>
        </p:nvCxnSpPr>
        <p:spPr>
          <a:xfrm flipV="1">
            <a:off x="1793513" y="4714653"/>
            <a:ext cx="757765" cy="371738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EC483EA-D66F-4AF6-8511-38938B6763C1}"/>
              </a:ext>
            </a:extLst>
          </p:cNvPr>
          <p:cNvCxnSpPr>
            <a:cxnSpLocks/>
          </p:cNvCxnSpPr>
          <p:nvPr/>
        </p:nvCxnSpPr>
        <p:spPr>
          <a:xfrm>
            <a:off x="2621130" y="4695865"/>
            <a:ext cx="232833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C99A6E7-6B3E-4293-B704-60FC18F81637}"/>
              </a:ext>
            </a:extLst>
          </p:cNvPr>
          <p:cNvCxnSpPr>
            <a:cxnSpLocks/>
          </p:cNvCxnSpPr>
          <p:nvPr/>
        </p:nvCxnSpPr>
        <p:spPr>
          <a:xfrm flipH="1">
            <a:off x="1780813" y="4727616"/>
            <a:ext cx="1068916" cy="530226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EFE738-B6E1-4FFB-84E4-0C1BB46B862A}"/>
              </a:ext>
            </a:extLst>
          </p:cNvPr>
          <p:cNvCxnSpPr>
            <a:cxnSpLocks/>
          </p:cNvCxnSpPr>
          <p:nvPr/>
        </p:nvCxnSpPr>
        <p:spPr>
          <a:xfrm>
            <a:off x="1774463" y="5248315"/>
            <a:ext cx="0" cy="162983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E7C9DE-36A8-4BCD-9BB3-EE77D24DA4B6}"/>
              </a:ext>
            </a:extLst>
          </p:cNvPr>
          <p:cNvCxnSpPr>
            <a:cxnSpLocks/>
          </p:cNvCxnSpPr>
          <p:nvPr/>
        </p:nvCxnSpPr>
        <p:spPr>
          <a:xfrm flipV="1">
            <a:off x="1780812" y="4714653"/>
            <a:ext cx="1442509" cy="69982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22F8CF-3912-45E5-A18E-7B40DC61640A}"/>
              </a:ext>
            </a:extLst>
          </p:cNvPr>
          <p:cNvCxnSpPr>
            <a:cxnSpLocks/>
          </p:cNvCxnSpPr>
          <p:nvPr/>
        </p:nvCxnSpPr>
        <p:spPr>
          <a:xfrm>
            <a:off x="3223321" y="4704332"/>
            <a:ext cx="392642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AE6CB3-5E98-4DB8-9BAC-54E0D7422A0B}"/>
              </a:ext>
            </a:extLst>
          </p:cNvPr>
          <p:cNvCxnSpPr>
            <a:cxnSpLocks/>
          </p:cNvCxnSpPr>
          <p:nvPr/>
        </p:nvCxnSpPr>
        <p:spPr>
          <a:xfrm flipH="1">
            <a:off x="1773406" y="4714653"/>
            <a:ext cx="1842558" cy="876562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7AA28D9-61D0-4610-A807-0EA3D1F513CE}"/>
              </a:ext>
            </a:extLst>
          </p:cNvPr>
          <p:cNvCxnSpPr>
            <a:cxnSpLocks/>
          </p:cNvCxnSpPr>
          <p:nvPr/>
        </p:nvCxnSpPr>
        <p:spPr>
          <a:xfrm>
            <a:off x="1780813" y="5591215"/>
            <a:ext cx="0" cy="172244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10896BE-574D-4BB0-A7ED-702A8AED1A5C}"/>
              </a:ext>
            </a:extLst>
          </p:cNvPr>
          <p:cNvCxnSpPr>
            <a:cxnSpLocks/>
          </p:cNvCxnSpPr>
          <p:nvPr/>
        </p:nvCxnSpPr>
        <p:spPr>
          <a:xfrm flipV="1">
            <a:off x="1780811" y="4704333"/>
            <a:ext cx="2125136" cy="1105101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B5E57B7-7290-4012-88EC-1B11AD3E279F}"/>
              </a:ext>
            </a:extLst>
          </p:cNvPr>
          <p:cNvCxnSpPr>
            <a:cxnSpLocks/>
          </p:cNvCxnSpPr>
          <p:nvPr/>
        </p:nvCxnSpPr>
        <p:spPr>
          <a:xfrm>
            <a:off x="3905947" y="4693748"/>
            <a:ext cx="209550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B611C1A-66CF-492C-AA60-DEF5A5AA3865}"/>
              </a:ext>
            </a:extLst>
          </p:cNvPr>
          <p:cNvCxnSpPr>
            <a:cxnSpLocks/>
          </p:cNvCxnSpPr>
          <p:nvPr/>
        </p:nvCxnSpPr>
        <p:spPr>
          <a:xfrm flipH="1">
            <a:off x="3274828" y="4724440"/>
            <a:ext cx="840669" cy="523875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48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E335D-B10A-4687-8446-1D74BE40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RLE (Run-Length Encoding)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7DFBF-49B2-4001-A9B1-2FEC4530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 zeros and next non-zero num in the same group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zeros num is more than 16(except the last group), then let first 16 zeros in an addition group.</a:t>
            </a:r>
          </a:p>
          <a:p>
            <a:r>
              <a:rPr lang="en-US" altLang="zh-CN" dirty="0"/>
              <a:t>If the last group numbers are only zero, just use EOB, which means there only have zero in the end.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A7D108-B36B-4E90-A4BE-52EF74BF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00822"/>
              </p:ext>
            </p:extLst>
          </p:nvPr>
        </p:nvGraphicFramePr>
        <p:xfrm>
          <a:off x="1141820" y="2445370"/>
          <a:ext cx="9908360" cy="82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80">
                  <a:extLst>
                    <a:ext uri="{9D8B030D-6E8A-4147-A177-3AD203B41FA5}">
                      <a16:colId xmlns:a16="http://schemas.microsoft.com/office/drawing/2014/main" val="1425207529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3849119143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891276335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676417777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1985847011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885489719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4075854863"/>
                    </a:ext>
                  </a:extLst>
                </a:gridCol>
              </a:tblGrid>
              <a:tr h="42542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35, 7, 0, 0, 0, -6, -2, 0, 0, -9, 0, 0, 0, 0, 0, 0, 0, 0, 0, 0, 0, 0, 0, 0, 0, 0, 0, 0, 8, 0, 0, 0, …, 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0, 0, 0, -6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0, 0, 9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0, …, 0, 8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0, 0, …, 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77670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3D235C-21FC-4D1D-8E6A-43CBECB3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6903"/>
              </p:ext>
            </p:extLst>
          </p:nvPr>
        </p:nvGraphicFramePr>
        <p:xfrm>
          <a:off x="1141820" y="5259941"/>
          <a:ext cx="9908360" cy="121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45">
                  <a:extLst>
                    <a:ext uri="{9D8B030D-6E8A-4147-A177-3AD203B41FA5}">
                      <a16:colId xmlns:a16="http://schemas.microsoft.com/office/drawing/2014/main" val="2417586461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1526354404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3112470902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679730042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3067995888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2181991844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2893134402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3189772580"/>
                    </a:ext>
                  </a:extLst>
                </a:gridCol>
              </a:tblGrid>
              <a:tr h="42542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35, 7, 0, 0, 0, -6, -2, 0, 0, -9, 0, 0, 0, 0, 0, 0, 0, 0, 0, 0, 0, 0, 0, 0, 0, 0, 0, 0, 8, 0, 0, 0, …, 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3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0, -6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0, 0, 9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0, …, 0, 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…, 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8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0, 0, 0, -6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0, 0, 9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0, 0, …, 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0, 0, 8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EOB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5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8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51E4A-82FA-4298-815E-617F9A38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RLE (Run-Length Encoding)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5221B-0751-4C9B-8B74-1ED24883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two numbers to describe each group</a:t>
            </a:r>
          </a:p>
          <a:p>
            <a:pPr lvl="1"/>
            <a:r>
              <a:rPr lang="en-US" altLang="zh-CN" dirty="0"/>
              <a:t>1st num means zeros num.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num means the non-zero num.</a:t>
            </a:r>
          </a:p>
          <a:p>
            <a:pPr lvl="1"/>
            <a:r>
              <a:rPr lang="en-US" altLang="zh-CN" dirty="0"/>
              <a:t>(15, 0) means 16 zeros, (15, x) means 15 zeros and one non-zero.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D74B8A-D2EE-4000-B3CD-625D9AD06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69143"/>
              </p:ext>
            </p:extLst>
          </p:nvPr>
        </p:nvGraphicFramePr>
        <p:xfrm>
          <a:off x="1141820" y="4001294"/>
          <a:ext cx="9908360" cy="161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45">
                  <a:extLst>
                    <a:ext uri="{9D8B030D-6E8A-4147-A177-3AD203B41FA5}">
                      <a16:colId xmlns:a16="http://schemas.microsoft.com/office/drawing/2014/main" val="2417586461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1526354404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3112470902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679730042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3067995888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2181991844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2893134402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3189772580"/>
                    </a:ext>
                  </a:extLst>
                </a:gridCol>
              </a:tblGrid>
              <a:tr h="42542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35, 7, 0, 0, 0, -6, -2, 0, 0, -9, 0, 0, 0, 0, 0, 0, 0, 0, 0, 0, 0, 0, 0, 0, 0, 0, 0, 0, 8, 0, 0, 0, …, 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3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0, -6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0, 0, 9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0, …, 0, 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…, 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8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0, -6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0, 0, 9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…, 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EOB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(0, 35)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(0, 7)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(3, -6)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(0, -2)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(2, 9)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(15, 0)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(2, 8)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EOB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49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8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D0CE6-CACA-40ED-9974-BB0736A6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67"/>
            <a:ext cx="10515600" cy="1325563"/>
          </a:xfrm>
        </p:spPr>
        <p:txBody>
          <a:bodyPr/>
          <a:lstStyle/>
          <a:p>
            <a:r>
              <a:rPr lang="en-US" altLang="zh-CN" dirty="0"/>
              <a:t>BIT 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DBC00-F68A-4318-9308-0ECA87D8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Non-zero part</a:t>
            </a:r>
          </a:p>
          <a:p>
            <a:pPr lvl="1"/>
            <a:r>
              <a:rPr lang="en-US" altLang="zh-CN" dirty="0"/>
              <a:t>The non-zero part range is [-2047 ~ 2047], use standard table for this part coding. (in next page)</a:t>
            </a:r>
          </a:p>
          <a:p>
            <a:pPr lvl="1"/>
            <a:r>
              <a:rPr lang="en-US" altLang="zh-CN" dirty="0"/>
              <a:t>For example, the first non-zero num is 35, it’s in the table that size is 6, and the bits is “100011”. And “-6” is in the table size is 3, the bits is“001”.</a:t>
            </a:r>
          </a:p>
          <a:p>
            <a:pPr lvl="1"/>
            <a:r>
              <a:rPr lang="en-US" altLang="zh-CN" dirty="0"/>
              <a:t>Use (zero num, bits size, bits) to show each group.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DA3ED4-F0D1-45CE-880E-C31866F0A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60073"/>
              </p:ext>
            </p:extLst>
          </p:nvPr>
        </p:nvGraphicFramePr>
        <p:xfrm>
          <a:off x="1141820" y="4294653"/>
          <a:ext cx="9908360" cy="20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804">
                  <a:extLst>
                    <a:ext uri="{9D8B030D-6E8A-4147-A177-3AD203B41FA5}">
                      <a16:colId xmlns:a16="http://schemas.microsoft.com/office/drawing/2014/main" val="241758646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1526354404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112470902"/>
                    </a:ext>
                  </a:extLst>
                </a:gridCol>
                <a:gridCol w="984504">
                  <a:extLst>
                    <a:ext uri="{9D8B030D-6E8A-4147-A177-3AD203B41FA5}">
                      <a16:colId xmlns:a16="http://schemas.microsoft.com/office/drawing/2014/main" val="679730042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3067995888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2181991844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2893134402"/>
                    </a:ext>
                  </a:extLst>
                </a:gridCol>
                <a:gridCol w="1238545">
                  <a:extLst>
                    <a:ext uri="{9D8B030D-6E8A-4147-A177-3AD203B41FA5}">
                      <a16:colId xmlns:a16="http://schemas.microsoft.com/office/drawing/2014/main" val="3189772580"/>
                    </a:ext>
                  </a:extLst>
                </a:gridCol>
              </a:tblGrid>
              <a:tr h="42542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35, 7, 0, 0, 0, -6, -2, 0, 0, -9, 0, 0, 0, 0, 0, 0, 0, 0, 0, 0, 0, 0, 0, 0, 0, 0, 0, 0, 8, 0, 0, 0, …, 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3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0, -6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0, 0, 9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0, …, 0, 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…, 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8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0, -6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0, 0, 9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…, 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EOB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(0, 35)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(0, 7)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(3, -6)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(0, -2)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(2, 9)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(15, 0)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(2, 8)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EOB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49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(0,6,100011)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(0,3,111)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(3,3,001)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(0,2,01)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(2,4,0110)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(15,-)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(2,4,1000)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EOB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50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14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C691-5875-4F63-A2D7-03218C51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C66DA-0AC2-4E6B-9146-1F0D2BCD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E3BCFF-AB7D-41A3-90AB-9F18878B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34632"/>
              </p:ext>
            </p:extLst>
          </p:nvPr>
        </p:nvGraphicFramePr>
        <p:xfrm>
          <a:off x="838200" y="365125"/>
          <a:ext cx="10515601" cy="5811834"/>
        </p:xfrm>
        <a:graphic>
          <a:graphicData uri="http://schemas.openxmlformats.org/drawingml/2006/table">
            <a:tbl>
              <a:tblPr/>
              <a:tblGrid>
                <a:gridCol w="2244703">
                  <a:extLst>
                    <a:ext uri="{9D8B030D-6E8A-4147-A177-3AD203B41FA5}">
                      <a16:colId xmlns:a16="http://schemas.microsoft.com/office/drawing/2014/main" val="3432793938"/>
                    </a:ext>
                  </a:extLst>
                </a:gridCol>
                <a:gridCol w="2244703">
                  <a:extLst>
                    <a:ext uri="{9D8B030D-6E8A-4147-A177-3AD203B41FA5}">
                      <a16:colId xmlns:a16="http://schemas.microsoft.com/office/drawing/2014/main" val="833241088"/>
                    </a:ext>
                  </a:extLst>
                </a:gridCol>
                <a:gridCol w="737921">
                  <a:extLst>
                    <a:ext uri="{9D8B030D-6E8A-4147-A177-3AD203B41FA5}">
                      <a16:colId xmlns:a16="http://schemas.microsoft.com/office/drawing/2014/main" val="4034582023"/>
                    </a:ext>
                  </a:extLst>
                </a:gridCol>
                <a:gridCol w="2644137">
                  <a:extLst>
                    <a:ext uri="{9D8B030D-6E8A-4147-A177-3AD203B41FA5}">
                      <a16:colId xmlns:a16="http://schemas.microsoft.com/office/drawing/2014/main" val="1540035291"/>
                    </a:ext>
                  </a:extLst>
                </a:gridCol>
                <a:gridCol w="2644137">
                  <a:extLst>
                    <a:ext uri="{9D8B030D-6E8A-4147-A177-3AD203B41FA5}">
                      <a16:colId xmlns:a16="http://schemas.microsoft.com/office/drawing/2014/main" val="2993274656"/>
                    </a:ext>
                  </a:extLst>
                </a:gridCol>
              </a:tblGrid>
              <a:tr h="5304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31313"/>
                          </a:solidFill>
                          <a:effectLst/>
                        </a:rPr>
                        <a:t>Value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131313"/>
                          </a:solidFill>
                          <a:effectLst/>
                        </a:rPr>
                        <a:t>Size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31313"/>
                          </a:solidFill>
                          <a:effectLst/>
                        </a:rPr>
                        <a:t>Bits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53692"/>
                  </a:ext>
                </a:extLst>
              </a:tr>
              <a:tr h="33596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0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–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43265"/>
                  </a:ext>
                </a:extLst>
              </a:tr>
              <a:tr h="3359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-1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0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45280"/>
                  </a:ext>
                </a:extLst>
              </a:tr>
              <a:tr h="3359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-3,-2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2,3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00,01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10,11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11192"/>
                  </a:ext>
                </a:extLst>
              </a:tr>
              <a:tr h="50874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-7,-6,-5,-4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4,5,6,7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000,001,010,011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100,101,110,111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75015"/>
                  </a:ext>
                </a:extLst>
              </a:tr>
              <a:tr h="3561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-15,…,-8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8,…,15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0000,…,0111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1000,…,1111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20375"/>
                  </a:ext>
                </a:extLst>
              </a:tr>
              <a:tr h="50874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-31,…,-16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16,…,31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0 0000,…,0 1111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</a:rPr>
                        <a:t>1 0000,…,1 1111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82278"/>
                  </a:ext>
                </a:extLst>
              </a:tr>
              <a:tr h="3561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-63,…,-32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32,…,63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6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00 0000,…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</a:rPr>
                        <a:t>…,11 1111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16608"/>
                  </a:ext>
                </a:extLst>
              </a:tr>
              <a:tr h="50874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-127,…,-64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64,…,127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7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000 0000,…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</a:rPr>
                        <a:t>…,111 1111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50147"/>
                  </a:ext>
                </a:extLst>
              </a:tr>
              <a:tr h="50874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-255,…,-128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128,…,255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8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0000 0000,…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…,1111 1111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51532"/>
                  </a:ext>
                </a:extLst>
              </a:tr>
              <a:tr h="50874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-511,…,-256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256,…,511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9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0 0000 0000,…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</a:rPr>
                        <a:t>…,1 1111 1111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65415"/>
                  </a:ext>
                </a:extLst>
              </a:tr>
              <a:tr h="50874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-1023,…,-512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512,…,1023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10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00 0000 0000,…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</a:rPr>
                        <a:t>…,11 1111 1111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28064"/>
                  </a:ext>
                </a:extLst>
              </a:tr>
              <a:tr h="50874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-2047,…,-1024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1024,…,2047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>
                          <a:effectLst/>
                        </a:rPr>
                        <a:t>000 0000 0000,…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</a:rPr>
                        <a:t>…,111 1111 1111</a:t>
                      </a:r>
                    </a:p>
                  </a:txBody>
                  <a:tcPr marL="43513" marR="43513" marT="21757" marB="21757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40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1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96246-E812-4C11-BC8E-8D682AED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 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0297C-E5D9-41B2-B406-8B16FAF9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1</a:t>
            </a:r>
            <a:r>
              <a:rPr lang="en-US" altLang="zh-CN" baseline="30000" dirty="0"/>
              <a:t>st</a:t>
            </a:r>
            <a:r>
              <a:rPr lang="en-US" altLang="zh-CN" dirty="0"/>
              <a:t> and 2</a:t>
            </a:r>
            <a:r>
              <a:rPr lang="en-US" altLang="zh-CN" baseline="30000" dirty="0"/>
              <a:t>nd</a:t>
            </a:r>
            <a:r>
              <a:rPr lang="en-US" altLang="zh-CN" dirty="0"/>
              <a:t> num in each group are in the range [0, 15], so we can only use one byte to show them</a:t>
            </a:r>
          </a:p>
          <a:p>
            <a:pPr lvl="1"/>
            <a:r>
              <a:rPr lang="en-US" altLang="zh-CN" dirty="0"/>
              <a:t>Zero num use high 4 bits.</a:t>
            </a:r>
          </a:p>
          <a:p>
            <a:pPr lvl="1"/>
            <a:r>
              <a:rPr lang="en-US" altLang="zh-CN" dirty="0"/>
              <a:t>Bits size use low 4 bits.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EE755C6-DC00-46F5-8944-8EECCE30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48000"/>
              </p:ext>
            </p:extLst>
          </p:nvPr>
        </p:nvGraphicFramePr>
        <p:xfrm>
          <a:off x="941832" y="3905280"/>
          <a:ext cx="10308336" cy="240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804">
                  <a:extLst>
                    <a:ext uri="{9D8B030D-6E8A-4147-A177-3AD203B41FA5}">
                      <a16:colId xmlns:a16="http://schemas.microsoft.com/office/drawing/2014/main" val="241758646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1526354404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112470902"/>
                    </a:ext>
                  </a:extLst>
                </a:gridCol>
                <a:gridCol w="984504">
                  <a:extLst>
                    <a:ext uri="{9D8B030D-6E8A-4147-A177-3AD203B41FA5}">
                      <a16:colId xmlns:a16="http://schemas.microsoft.com/office/drawing/2014/main" val="679730042"/>
                    </a:ext>
                  </a:extLst>
                </a:gridCol>
                <a:gridCol w="1420368">
                  <a:extLst>
                    <a:ext uri="{9D8B030D-6E8A-4147-A177-3AD203B41FA5}">
                      <a16:colId xmlns:a16="http://schemas.microsoft.com/office/drawing/2014/main" val="3067995888"/>
                    </a:ext>
                  </a:extLst>
                </a:gridCol>
                <a:gridCol w="1245452">
                  <a:extLst>
                    <a:ext uri="{9D8B030D-6E8A-4147-A177-3AD203B41FA5}">
                      <a16:colId xmlns:a16="http://schemas.microsoft.com/office/drawing/2014/main" val="2181991844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893134402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3189772580"/>
                    </a:ext>
                  </a:extLst>
                </a:gridCol>
              </a:tblGrid>
              <a:tr h="42542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35, 7, 0, 0, 0, -6, -2, 0, 0, -9, 0, 0, 0, 0, 0, 0, 0, 0, 0, 0, 0, 0, 0, 0, 0, 0, 0, 0, 8, 0, 0, 0, …, 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3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0, -6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0, 0, 9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0, …, 0, 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…, 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8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0, -6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0, 0, 9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…, 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EOB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(0, 35)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(0, 7)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(3, -6)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(0, -2)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(2, 9)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(15, 0)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(2, 8)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EOB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49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(0,6,100011)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(0,3,111)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(3,3,001)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(0,2,01)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(2,4,0110)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(15,-)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(2,4,1000)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EOB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5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(0x6, 100011)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(0x3,111)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(0x33,001)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(0x2,01)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(0x24,0110)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0xF0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(0x24,1000)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EOB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57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4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C30CE-686F-401C-8BF3-A28F5AE1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3456A-143C-4729-A3DC-3820B88C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byte in each group use </a:t>
            </a:r>
            <a:r>
              <a:rPr lang="en-US" altLang="zh-CN" dirty="0" err="1"/>
              <a:t>huffman</a:t>
            </a:r>
            <a:r>
              <a:rPr lang="en-US" altLang="zh-CN" dirty="0"/>
              <a:t> coding.</a:t>
            </a:r>
          </a:p>
          <a:p>
            <a:r>
              <a:rPr lang="en-US" altLang="zh-CN" dirty="0"/>
              <a:t>Huffman Table has two parts, DC and AC. (next page)</a:t>
            </a:r>
          </a:p>
          <a:p>
            <a:r>
              <a:rPr lang="en-US" altLang="zh-CN" dirty="0"/>
              <a:t>DC don’t have any </a:t>
            </a:r>
            <a:r>
              <a:rPr lang="en-US" altLang="zh-CN" dirty="0" err="1"/>
              <a:t>preposed</a:t>
            </a:r>
            <a:r>
              <a:rPr lang="en-US" altLang="zh-CN" dirty="0"/>
              <a:t> zero num, so the </a:t>
            </a:r>
            <a:r>
              <a:rPr lang="en-US" altLang="zh-CN" dirty="0" err="1"/>
              <a:t>buffman</a:t>
            </a:r>
            <a:r>
              <a:rPr lang="en-US" altLang="zh-CN" dirty="0"/>
              <a:t> table range is 0 ~ 15.</a:t>
            </a:r>
          </a:p>
          <a:p>
            <a:pPr lvl="1"/>
            <a:r>
              <a:rPr lang="en-US" altLang="zh-CN" dirty="0"/>
              <a:t>For example, DC first byte is 0x6, so we can get “100” from the table.</a:t>
            </a:r>
          </a:p>
          <a:p>
            <a:r>
              <a:rPr lang="en-US" altLang="zh-CN" dirty="0"/>
              <a:t>AC first byte range is 0 ~ FF, so the table is bigger.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24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E84CE79-9BBF-4506-A49D-740D330D1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548361"/>
              </p:ext>
            </p:extLst>
          </p:nvPr>
        </p:nvGraphicFramePr>
        <p:xfrm>
          <a:off x="3087218" y="278931"/>
          <a:ext cx="5093207" cy="5554941"/>
        </p:xfrm>
        <a:graphic>
          <a:graphicData uri="http://schemas.openxmlformats.org/drawingml/2006/table">
            <a:tbl>
              <a:tblPr/>
              <a:tblGrid>
                <a:gridCol w="1591759">
                  <a:extLst>
                    <a:ext uri="{9D8B030D-6E8A-4147-A177-3AD203B41FA5}">
                      <a16:colId xmlns:a16="http://schemas.microsoft.com/office/drawing/2014/main" val="268191620"/>
                    </a:ext>
                  </a:extLst>
                </a:gridCol>
                <a:gridCol w="1591759">
                  <a:extLst>
                    <a:ext uri="{9D8B030D-6E8A-4147-A177-3AD203B41FA5}">
                      <a16:colId xmlns:a16="http://schemas.microsoft.com/office/drawing/2014/main" val="4137054971"/>
                    </a:ext>
                  </a:extLst>
                </a:gridCol>
                <a:gridCol w="1909689">
                  <a:extLst>
                    <a:ext uri="{9D8B030D-6E8A-4147-A177-3AD203B41FA5}">
                      <a16:colId xmlns:a16="http://schemas.microsoft.com/office/drawing/2014/main" val="1940996685"/>
                    </a:ext>
                  </a:extLst>
                </a:gridCol>
              </a:tblGrid>
              <a:tr h="4305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131313"/>
                          </a:solidFill>
                          <a:effectLst/>
                        </a:rPr>
                        <a:t>Length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131313"/>
                          </a:solidFill>
                          <a:effectLst/>
                        </a:rPr>
                        <a:t>Value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131313"/>
                          </a:solidFill>
                          <a:effectLst/>
                        </a:rPr>
                        <a:t>Bits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964274"/>
                  </a:ext>
                </a:extLst>
              </a:tr>
              <a:tr h="24166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 bits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effectLst/>
                        </a:rPr>
                        <a:t>04</a:t>
                      </a:r>
                      <a:br>
                        <a:rPr lang="de-DE" sz="2000" dirty="0">
                          <a:effectLst/>
                        </a:rPr>
                      </a:br>
                      <a:r>
                        <a:rPr lang="de-DE" sz="2000" dirty="0">
                          <a:effectLst/>
                        </a:rPr>
                        <a:t>05</a:t>
                      </a:r>
                      <a:br>
                        <a:rPr lang="de-DE" sz="2000" dirty="0">
                          <a:effectLst/>
                        </a:rPr>
                      </a:br>
                      <a:r>
                        <a:rPr lang="de-DE" sz="2000" dirty="0">
                          <a:effectLst/>
                        </a:rPr>
                        <a:t>03</a:t>
                      </a:r>
                      <a:br>
                        <a:rPr lang="de-DE" sz="2000" dirty="0">
                          <a:effectLst/>
                        </a:rPr>
                      </a:br>
                      <a:r>
                        <a:rPr lang="de-DE" sz="2000" dirty="0">
                          <a:effectLst/>
                        </a:rPr>
                        <a:t>02</a:t>
                      </a:r>
                      <a:br>
                        <a:rPr lang="de-DE" sz="2000" dirty="0">
                          <a:effectLst/>
                        </a:rPr>
                      </a:br>
                      <a:r>
                        <a:rPr lang="de-DE" sz="2000" dirty="0">
                          <a:effectLst/>
                        </a:rPr>
                        <a:t>06</a:t>
                      </a:r>
                      <a:br>
                        <a:rPr lang="de-DE" sz="2000" dirty="0">
                          <a:effectLst/>
                        </a:rPr>
                      </a:br>
                      <a:r>
                        <a:rPr lang="de-DE" sz="2000" dirty="0">
                          <a:effectLst/>
                        </a:rPr>
                        <a:t>01</a:t>
                      </a:r>
                      <a:br>
                        <a:rPr lang="de-DE" sz="2000" dirty="0">
                          <a:effectLst/>
                        </a:rPr>
                      </a:br>
                      <a:r>
                        <a:rPr lang="de-DE" sz="2000" dirty="0">
                          <a:effectLst/>
                        </a:rPr>
                        <a:t>00 (EOB)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000</a:t>
                      </a:r>
                      <a:br>
                        <a:rPr lang="en-US" altLang="zh-CN" sz="2000" dirty="0">
                          <a:effectLst/>
                        </a:rPr>
                      </a:br>
                      <a:r>
                        <a:rPr lang="en-US" altLang="zh-CN" sz="2000" dirty="0">
                          <a:effectLst/>
                        </a:rPr>
                        <a:t>001</a:t>
                      </a:r>
                      <a:br>
                        <a:rPr lang="en-US" altLang="zh-CN" sz="2000" dirty="0">
                          <a:effectLst/>
                        </a:rPr>
                      </a:br>
                      <a:r>
                        <a:rPr lang="en-US" altLang="zh-CN" sz="2000" dirty="0">
                          <a:effectLst/>
                        </a:rPr>
                        <a:t>010</a:t>
                      </a:r>
                      <a:br>
                        <a:rPr lang="en-US" altLang="zh-CN" sz="2000" dirty="0">
                          <a:effectLst/>
                        </a:rPr>
                      </a:br>
                      <a:r>
                        <a:rPr lang="en-US" altLang="zh-CN" sz="2000" dirty="0">
                          <a:effectLst/>
                        </a:rPr>
                        <a:t>011</a:t>
                      </a:r>
                      <a:br>
                        <a:rPr lang="en-US" altLang="zh-CN" sz="2000" dirty="0">
                          <a:effectLst/>
                        </a:rPr>
                      </a:br>
                      <a:r>
                        <a:rPr lang="en-US" altLang="zh-CN" sz="2000" dirty="0">
                          <a:effectLst/>
                        </a:rPr>
                        <a:t>100</a:t>
                      </a:r>
                      <a:br>
                        <a:rPr lang="en-US" altLang="zh-CN" sz="2000" dirty="0">
                          <a:effectLst/>
                        </a:rPr>
                      </a:br>
                      <a:r>
                        <a:rPr lang="en-US" altLang="zh-CN" sz="2000" dirty="0">
                          <a:effectLst/>
                        </a:rPr>
                        <a:t>101</a:t>
                      </a:r>
                      <a:br>
                        <a:rPr lang="en-US" altLang="zh-CN" sz="2000" dirty="0">
                          <a:effectLst/>
                        </a:rPr>
                      </a:br>
                      <a:r>
                        <a:rPr lang="en-US" altLang="zh-CN" sz="2000" dirty="0">
                          <a:effectLst/>
                        </a:rPr>
                        <a:t>110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54284"/>
                  </a:ext>
                </a:extLst>
              </a:tr>
              <a:tr h="43058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 bits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07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1110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437707"/>
                  </a:ext>
                </a:extLst>
              </a:tr>
              <a:tr h="43058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5 bits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08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1111 0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00490"/>
                  </a:ext>
                </a:extLst>
              </a:tr>
              <a:tr h="43058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 bits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09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1111 10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5096"/>
                  </a:ext>
                </a:extLst>
              </a:tr>
              <a:tr h="61549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 bits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0A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1111 110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0933"/>
                  </a:ext>
                </a:extLst>
              </a:tr>
              <a:tr h="80041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0B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1111 1110</a:t>
                      </a:r>
                    </a:p>
                  </a:txBody>
                  <a:tcPr marL="55080" marR="55080" marT="27540" marB="2754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7392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6419678-213C-4866-828D-5E474BBF5D67}"/>
              </a:ext>
            </a:extLst>
          </p:cNvPr>
          <p:cNvSpPr txBox="1"/>
          <p:nvPr/>
        </p:nvSpPr>
        <p:spPr>
          <a:xfrm>
            <a:off x="4562854" y="599846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Huffman Table (DC)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09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E7493E2-E83F-490B-92C0-4901CF1B8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03631"/>
              </p:ext>
            </p:extLst>
          </p:nvPr>
        </p:nvGraphicFramePr>
        <p:xfrm>
          <a:off x="3220974" y="221750"/>
          <a:ext cx="5750052" cy="5612122"/>
        </p:xfrm>
        <a:graphic>
          <a:graphicData uri="http://schemas.openxmlformats.org/drawingml/2006/table">
            <a:tbl>
              <a:tblPr/>
              <a:tblGrid>
                <a:gridCol w="1642872">
                  <a:extLst>
                    <a:ext uri="{9D8B030D-6E8A-4147-A177-3AD203B41FA5}">
                      <a16:colId xmlns:a16="http://schemas.microsoft.com/office/drawing/2014/main" val="2754733487"/>
                    </a:ext>
                  </a:extLst>
                </a:gridCol>
                <a:gridCol w="1642872">
                  <a:extLst>
                    <a:ext uri="{9D8B030D-6E8A-4147-A177-3AD203B41FA5}">
                      <a16:colId xmlns:a16="http://schemas.microsoft.com/office/drawing/2014/main" val="2261541084"/>
                    </a:ext>
                  </a:extLst>
                </a:gridCol>
                <a:gridCol w="2464308">
                  <a:extLst>
                    <a:ext uri="{9D8B030D-6E8A-4147-A177-3AD203B41FA5}">
                      <a16:colId xmlns:a16="http://schemas.microsoft.com/office/drawing/2014/main" val="1608991393"/>
                    </a:ext>
                  </a:extLst>
                </a:gridCol>
              </a:tblGrid>
              <a:tr h="17423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31313"/>
                          </a:solidFill>
                          <a:effectLst/>
                        </a:rPr>
                        <a:t>Length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31313"/>
                          </a:solidFill>
                          <a:effectLst/>
                        </a:rPr>
                        <a:t>Value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31313"/>
                          </a:solidFill>
                          <a:effectLst/>
                        </a:rPr>
                        <a:t>Bits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8500"/>
                  </a:ext>
                </a:extLst>
              </a:tr>
              <a:tr h="17628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 bits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01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02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00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01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58673"/>
                  </a:ext>
                </a:extLst>
              </a:tr>
              <a:tr h="17423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 bits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03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100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74038"/>
                  </a:ext>
                </a:extLst>
              </a:tr>
              <a:tr h="47462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 bits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00 (EOB)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04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1010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1011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1100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354781"/>
                  </a:ext>
                </a:extLst>
              </a:tr>
              <a:tr h="47462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 bits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05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12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21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1101 0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1101 1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1110 0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29081"/>
                  </a:ext>
                </a:extLst>
              </a:tr>
              <a:tr h="3244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 bits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31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41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1110 10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1110 11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140703"/>
                  </a:ext>
                </a:extLst>
              </a:tr>
              <a:tr h="1003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…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…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…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48078"/>
                  </a:ext>
                </a:extLst>
              </a:tr>
              <a:tr h="113518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12 bits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24</a:t>
                      </a:r>
                      <a:br>
                        <a:rPr lang="en-US" altLang="zh-CN" sz="1600" dirty="0">
                          <a:effectLst/>
                        </a:rPr>
                      </a:br>
                      <a:r>
                        <a:rPr lang="en-US" altLang="zh-CN" sz="1600" dirty="0">
                          <a:effectLst/>
                        </a:rPr>
                        <a:t>33</a:t>
                      </a:r>
                      <a:br>
                        <a:rPr lang="en-US" altLang="zh-CN" sz="1600" dirty="0">
                          <a:effectLst/>
                        </a:rPr>
                      </a:br>
                      <a:r>
                        <a:rPr lang="en-US" altLang="zh-CN" sz="1600" dirty="0">
                          <a:effectLst/>
                        </a:rPr>
                        <a:t>62</a:t>
                      </a:r>
                      <a:br>
                        <a:rPr lang="en-US" altLang="zh-CN" sz="1600" dirty="0">
                          <a:effectLst/>
                        </a:rPr>
                      </a:br>
                      <a:r>
                        <a:rPr lang="en-US" altLang="zh-CN" sz="1600" dirty="0">
                          <a:effectLst/>
                        </a:rPr>
                        <a:t>72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1111 1111 0100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1111 1111 0101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1111 1111 0110</a:t>
                      </a:r>
                      <a:br>
                        <a:rPr lang="en-US" altLang="zh-CN" sz="1600">
                          <a:effectLst/>
                        </a:rPr>
                      </a:br>
                      <a:r>
                        <a:rPr lang="en-US" altLang="zh-CN" sz="1600">
                          <a:effectLst/>
                        </a:rPr>
                        <a:t>1111 1111 0111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139055"/>
                  </a:ext>
                </a:extLst>
              </a:tr>
              <a:tr h="2974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15 bits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82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1111 1111 1000 000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26894"/>
                  </a:ext>
                </a:extLst>
              </a:tr>
              <a:tr h="87295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16 bits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09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…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FA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1111 1111 1000 0010</a:t>
                      </a:r>
                      <a:br>
                        <a:rPr lang="en-US" altLang="zh-CN" sz="1600" dirty="0">
                          <a:effectLst/>
                        </a:rPr>
                      </a:br>
                      <a:r>
                        <a:rPr lang="en-US" altLang="zh-CN" sz="1600" dirty="0">
                          <a:effectLst/>
                        </a:rPr>
                        <a:t>…</a:t>
                      </a:r>
                      <a:br>
                        <a:rPr lang="en-US" altLang="zh-CN" sz="1600" dirty="0">
                          <a:effectLst/>
                        </a:rPr>
                      </a:br>
                      <a:r>
                        <a:rPr lang="en-US" altLang="zh-CN" sz="1600" dirty="0">
                          <a:effectLst/>
                        </a:rPr>
                        <a:t>1111 1111 1111 1110</a:t>
                      </a:r>
                    </a:p>
                  </a:txBody>
                  <a:tcPr marL="19513" marR="19513" marT="9756" marB="9756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9462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8C461D8-014A-45BD-A1E0-AEAA96636E8F}"/>
              </a:ext>
            </a:extLst>
          </p:cNvPr>
          <p:cNvSpPr txBox="1"/>
          <p:nvPr/>
        </p:nvSpPr>
        <p:spPr>
          <a:xfrm>
            <a:off x="5030644" y="599846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Huffman Table (AC)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22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6A515-9FF9-4CA0-9622-92BB2D08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66E1-D22C-4B65-84AC-0D6EED4B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Huffman coding, here is the final bits.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73081F8-05FC-4277-9089-922E4565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14421"/>
              </p:ext>
            </p:extLst>
          </p:nvPr>
        </p:nvGraphicFramePr>
        <p:xfrm>
          <a:off x="941832" y="2506248"/>
          <a:ext cx="10308336" cy="406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417586461"/>
                    </a:ext>
                  </a:extLst>
                </a:gridCol>
                <a:gridCol w="976540">
                  <a:extLst>
                    <a:ext uri="{9D8B030D-6E8A-4147-A177-3AD203B41FA5}">
                      <a16:colId xmlns:a16="http://schemas.microsoft.com/office/drawing/2014/main" val="11158971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526354404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3401590685"/>
                    </a:ext>
                  </a:extLst>
                </a:gridCol>
                <a:gridCol w="724244">
                  <a:extLst>
                    <a:ext uri="{9D8B030D-6E8A-4147-A177-3AD203B41FA5}">
                      <a16:colId xmlns:a16="http://schemas.microsoft.com/office/drawing/2014/main" val="3112470902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401108719"/>
                    </a:ext>
                  </a:extLst>
                </a:gridCol>
                <a:gridCol w="472096">
                  <a:extLst>
                    <a:ext uri="{9D8B030D-6E8A-4147-A177-3AD203B41FA5}">
                      <a16:colId xmlns:a16="http://schemas.microsoft.com/office/drawing/2014/main" val="679730042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2704676537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3067995888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206230379"/>
                    </a:ext>
                  </a:extLst>
                </a:gridCol>
                <a:gridCol w="1245452">
                  <a:extLst>
                    <a:ext uri="{9D8B030D-6E8A-4147-A177-3AD203B41FA5}">
                      <a16:colId xmlns:a16="http://schemas.microsoft.com/office/drawing/2014/main" val="2181991844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2893134402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66597789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3189772580"/>
                    </a:ext>
                  </a:extLst>
                </a:gridCol>
              </a:tblGrid>
              <a:tr h="425420">
                <a:tc gridSpan="14"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35, 7, 0, 0, 0, -6, -2, 0, 0, -9, 0, 0, 0, 0, 0, 0, 0, 0, 0, 0, 0, 0, 0, 0, 0, 0, 0, 0, 8, 0, 0, 0, …, 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347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0, 0, 0, -6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0, 0, 9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0, …, 0, 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…, 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8442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0, 0, 0, -6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0, 0, 9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0, 0, …, 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0, 0, 8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EOB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589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(0, 35)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(0, 7)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(3, -6)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(0, -2)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(2, 9)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(15, 0)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(2, 8)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EOB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4902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(0,6,100011)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(0,3,111)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(3,3,001)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(0,2,01)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(2,4,0110)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(15,-)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(2,4,1000)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EOB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5039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(0x6, 100011)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(0x3,111)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(0x33,001)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(0x2,01)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(0x24,0110)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0xF0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(0x24,1000)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57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100011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11111111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111111110100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11111111001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111111110100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905565"/>
                  </a:ext>
                </a:extLst>
              </a:tr>
              <a:tr h="370840">
                <a:tc gridSpan="14"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100100011100111111111110101001010111111111010001101111111100111111111010010001010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95881"/>
                  </a:ext>
                </a:extLst>
              </a:tr>
              <a:tr h="370840">
                <a:tc gridSpan="14"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91 CF FE A5 7F D1 BF CF FA 45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0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D2738-8265-4AB8-92E5-7F22948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E243-361F-4216-9BA1-57025127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4360" cy="4351338"/>
          </a:xfrm>
        </p:spPr>
        <p:txBody>
          <a:bodyPr/>
          <a:lstStyle/>
          <a:p>
            <a:r>
              <a:rPr lang="en-US" altLang="zh-CN" dirty="0"/>
              <a:t>Sub-sampling </a:t>
            </a:r>
          </a:p>
          <a:p>
            <a:r>
              <a:rPr lang="en-US" altLang="zh-CN" dirty="0"/>
              <a:t>Partition</a:t>
            </a:r>
          </a:p>
          <a:p>
            <a:r>
              <a:rPr lang="en-US" altLang="zh-CN" dirty="0"/>
              <a:t>Transform</a:t>
            </a:r>
          </a:p>
          <a:p>
            <a:r>
              <a:rPr lang="en-US" altLang="zh-CN" dirty="0"/>
              <a:t>Quantization</a:t>
            </a:r>
          </a:p>
          <a:p>
            <a:r>
              <a:rPr lang="en-US" altLang="zh-CN" dirty="0"/>
              <a:t>RLE</a:t>
            </a:r>
          </a:p>
          <a:p>
            <a:r>
              <a:rPr lang="en-US" altLang="zh-CN" dirty="0"/>
              <a:t>Huffman coding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3A8F53-803B-4464-B81C-C2FCBDFEC002}"/>
              </a:ext>
            </a:extLst>
          </p:cNvPr>
          <p:cNvSpPr/>
          <p:nvPr/>
        </p:nvSpPr>
        <p:spPr>
          <a:xfrm>
            <a:off x="7556500" y="1322705"/>
            <a:ext cx="156464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Sub-sampling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8E94AF-B7F3-440E-8A01-190FEC78CB3C}"/>
              </a:ext>
            </a:extLst>
          </p:cNvPr>
          <p:cNvSpPr/>
          <p:nvPr/>
        </p:nvSpPr>
        <p:spPr>
          <a:xfrm>
            <a:off x="5527040" y="3075941"/>
            <a:ext cx="156464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469085-21B5-4E9C-9367-46B32DAEE139}"/>
              </a:ext>
            </a:extLst>
          </p:cNvPr>
          <p:cNvSpPr/>
          <p:nvPr/>
        </p:nvSpPr>
        <p:spPr>
          <a:xfrm>
            <a:off x="7556500" y="3075940"/>
            <a:ext cx="156464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79C1C2-EBD4-4081-9658-AAE9B6C763AB}"/>
              </a:ext>
            </a:extLst>
          </p:cNvPr>
          <p:cNvSpPr/>
          <p:nvPr/>
        </p:nvSpPr>
        <p:spPr>
          <a:xfrm>
            <a:off x="9585960" y="3075941"/>
            <a:ext cx="156464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RLE &amp; BIT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D7ACC1E-25D6-4344-B612-6A799D7F66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91680" y="3578860"/>
            <a:ext cx="464820" cy="1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800E52-C865-4FA4-84E3-10CC5D070F3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121140" y="3578860"/>
            <a:ext cx="46482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BB622EF-5689-4BC4-8E74-B2BBE657837A}"/>
              </a:ext>
            </a:extLst>
          </p:cNvPr>
          <p:cNvSpPr txBox="1"/>
          <p:nvPr/>
        </p:nvSpPr>
        <p:spPr>
          <a:xfrm>
            <a:off x="5640747" y="164751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Raw Picture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663A42-67DD-4953-A82A-942181E17B40}"/>
              </a:ext>
            </a:extLst>
          </p:cNvPr>
          <p:cNvSpPr txBox="1"/>
          <p:nvPr/>
        </p:nvSpPr>
        <p:spPr>
          <a:xfrm>
            <a:off x="8199042" y="4927252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compressed</a:t>
            </a:r>
          </a:p>
          <a:p>
            <a:r>
              <a:rPr lang="en-US" altLang="zh-CN" dirty="0"/>
              <a:t>  JPEG data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C5B66B-EB44-4F2F-B183-B44EDD4657AD}"/>
              </a:ext>
            </a:extLst>
          </p:cNvPr>
          <p:cNvSpPr/>
          <p:nvPr/>
        </p:nvSpPr>
        <p:spPr>
          <a:xfrm>
            <a:off x="5527040" y="4747501"/>
            <a:ext cx="156464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Huffman</a:t>
            </a:r>
          </a:p>
          <a:p>
            <a:pPr algn="ctr"/>
            <a:r>
              <a:rPr lang="en-US" altLang="zh-CN" dirty="0"/>
              <a:t>coding</a:t>
            </a:r>
            <a:endParaRPr lang="zh-CN" altLang="en-US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EF72AF2-5CDD-4307-BD54-C95F6AC8A9BE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H="1">
            <a:off x="5527040" y="3578861"/>
            <a:ext cx="5623560" cy="1671560"/>
          </a:xfrm>
          <a:prstGeom prst="bentConnector5">
            <a:avLst>
              <a:gd name="adj1" fmla="val -4065"/>
              <a:gd name="adj2" fmla="val 50000"/>
              <a:gd name="adj3" fmla="val 10406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CF1AEBF-43B0-43E5-89B7-DBF4BFEC8309}"/>
              </a:ext>
            </a:extLst>
          </p:cNvPr>
          <p:cNvCxnSpPr>
            <a:stCxn id="25" idx="3"/>
          </p:cNvCxnSpPr>
          <p:nvPr/>
        </p:nvCxnSpPr>
        <p:spPr>
          <a:xfrm flipV="1">
            <a:off x="7091680" y="5250418"/>
            <a:ext cx="751840" cy="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078796-46C2-4D89-A98A-2E8F4377C77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097353" y="1825625"/>
            <a:ext cx="45914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C0EE2AD-4D5D-49DE-A33E-229DE845B36D}"/>
              </a:ext>
            </a:extLst>
          </p:cNvPr>
          <p:cNvSpPr/>
          <p:nvPr/>
        </p:nvSpPr>
        <p:spPr>
          <a:xfrm>
            <a:off x="9585960" y="1322704"/>
            <a:ext cx="164084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Partition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CD6D138-B97A-4302-B262-3E4FF1B9343E}"/>
              </a:ext>
            </a:extLst>
          </p:cNvPr>
          <p:cNvCxnSpPr>
            <a:stCxn id="4" idx="3"/>
            <a:endCxn id="37" idx="1"/>
          </p:cNvCxnSpPr>
          <p:nvPr/>
        </p:nvCxnSpPr>
        <p:spPr>
          <a:xfrm flipV="1">
            <a:off x="9121140" y="1825624"/>
            <a:ext cx="46482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A634E224-B03E-4174-8D07-FE0D9690FE60}"/>
              </a:ext>
            </a:extLst>
          </p:cNvPr>
          <p:cNvCxnSpPr>
            <a:stCxn id="37" idx="3"/>
            <a:endCxn id="6" idx="1"/>
          </p:cNvCxnSpPr>
          <p:nvPr/>
        </p:nvCxnSpPr>
        <p:spPr>
          <a:xfrm flipH="1">
            <a:off x="5527040" y="1825624"/>
            <a:ext cx="5699760" cy="1753237"/>
          </a:xfrm>
          <a:prstGeom prst="bentConnector5">
            <a:avLst>
              <a:gd name="adj1" fmla="val -4011"/>
              <a:gd name="adj2" fmla="val 50000"/>
              <a:gd name="adj3" fmla="val 10401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1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6507F-712E-4EB4-B4A7-80694E7E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01264-278A-4312-8BF6-B10DE97C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for personal study</a:t>
            </a:r>
          </a:p>
          <a:p>
            <a:r>
              <a:rPr lang="en-US" altLang="zh-CN" dirty="0"/>
              <a:t>Referenced </a:t>
            </a:r>
            <a:r>
              <a:rPr lang="en-US" altLang="zh-CN" dirty="0">
                <a:hlinkClick r:id="rId2"/>
              </a:rPr>
              <a:t>https://thecodeway.com/blog/?p=69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06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7D5DC-9A49-4F92-8EFB-0EF1BD9D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Sub-sampling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5F499-2647-4590-8F48-404BAD5C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Color space transformation</a:t>
            </a:r>
          </a:p>
          <a:p>
            <a:pPr lvl="1"/>
            <a:r>
              <a:rPr lang="en-US" altLang="zh-CN" dirty="0"/>
              <a:t>First, the image should be converted from R-G-B into a different color space called Y-</a:t>
            </a:r>
            <a:r>
              <a:rPr lang="en-US" altLang="zh-CN" dirty="0" err="1"/>
              <a:t>Cb</a:t>
            </a:r>
            <a:r>
              <a:rPr lang="en-US" altLang="zh-CN" dirty="0"/>
              <a:t>-Cr.</a:t>
            </a:r>
          </a:p>
          <a:p>
            <a:pPr lvl="1"/>
            <a:r>
              <a:rPr lang="en-US" altLang="zh-CN" dirty="0"/>
              <a:t>Y represents the </a:t>
            </a:r>
            <a:r>
              <a:rPr lang="en-US" altLang="zh-CN" b="1" dirty="0"/>
              <a:t>brightness</a:t>
            </a:r>
            <a:r>
              <a:rPr lang="en-US" altLang="zh-CN" dirty="0"/>
              <a:t> of a pixel.</a:t>
            </a:r>
          </a:p>
          <a:p>
            <a:pPr lvl="1"/>
            <a:r>
              <a:rPr lang="en-US" altLang="zh-CN" dirty="0" err="1"/>
              <a:t>Cb</a:t>
            </a:r>
            <a:r>
              <a:rPr lang="en-US" altLang="zh-CN" dirty="0"/>
              <a:t> &amp; Cr represents the </a:t>
            </a:r>
            <a:r>
              <a:rPr lang="en-US" altLang="zh-CN" b="1" dirty="0"/>
              <a:t>chrominance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Sub-sampling</a:t>
            </a:r>
          </a:p>
          <a:p>
            <a:pPr lvl="1"/>
            <a:r>
              <a:rPr lang="en-US" altLang="zh-CN" dirty="0"/>
              <a:t>Due to humans can see more detail in the brightness than chrominance, YUV444 can be chroma subsampling to YUV422 or YUV420.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98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FC5C1-0BB5-4278-9937-360867D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1B37F-3927-4C6E-972E-EACFF404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MCU (Minimum Coded Unit)</a:t>
            </a:r>
          </a:p>
          <a:p>
            <a:pPr lvl="1"/>
            <a:r>
              <a:rPr lang="en-US" altLang="zh-CN" dirty="0"/>
              <a:t>After subsampling, each channel must be split into 8x8 blocks.</a:t>
            </a:r>
          </a:p>
          <a:p>
            <a:pPr lvl="1"/>
            <a:r>
              <a:rPr lang="en-US" altLang="zh-CN" dirty="0"/>
              <a:t>MCU size become 8x8(4:4:4), 16x8(4:2:2), 16x16(4:2:0).</a:t>
            </a:r>
          </a:p>
          <a:p>
            <a:pPr lvl="1"/>
            <a:r>
              <a:rPr lang="en-US" altLang="zh-CN" dirty="0"/>
              <a:t>Exp yuv420p is like: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85F91A-0D76-4C2F-9077-3600AFFA31BC}"/>
              </a:ext>
            </a:extLst>
          </p:cNvPr>
          <p:cNvSpPr/>
          <p:nvPr/>
        </p:nvSpPr>
        <p:spPr>
          <a:xfrm>
            <a:off x="2164079" y="3875722"/>
            <a:ext cx="1910079" cy="191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0              1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2              3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C2471B-357D-4DAD-94F3-DD8F7BC1614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164079" y="4830762"/>
            <a:ext cx="1910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3A9FBD-37C6-447A-A0C5-D0F3BC2EFB76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119119" y="3875722"/>
            <a:ext cx="0" cy="191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9A96FF5-4A99-45EF-8B30-069BE64C6C19}"/>
              </a:ext>
            </a:extLst>
          </p:cNvPr>
          <p:cNvSpPr txBox="1"/>
          <p:nvPr/>
        </p:nvSpPr>
        <p:spPr>
          <a:xfrm>
            <a:off x="2963466" y="60134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B3DCA3-6281-4508-ACB7-5E3334BE47B7}"/>
              </a:ext>
            </a:extLst>
          </p:cNvPr>
          <p:cNvSpPr/>
          <p:nvPr/>
        </p:nvSpPr>
        <p:spPr>
          <a:xfrm>
            <a:off x="4958079" y="3875721"/>
            <a:ext cx="975360" cy="95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D7664B-E029-44D1-8176-C40C103255D7}"/>
              </a:ext>
            </a:extLst>
          </p:cNvPr>
          <p:cNvSpPr txBox="1"/>
          <p:nvPr/>
        </p:nvSpPr>
        <p:spPr>
          <a:xfrm>
            <a:off x="5276482" y="49656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77282D-4F86-4691-9A60-4C9CC917A80B}"/>
              </a:ext>
            </a:extLst>
          </p:cNvPr>
          <p:cNvSpPr txBox="1"/>
          <p:nvPr/>
        </p:nvSpPr>
        <p:spPr>
          <a:xfrm>
            <a:off x="2904957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79512D-3A7A-435B-B601-795F65275B66}"/>
              </a:ext>
            </a:extLst>
          </p:cNvPr>
          <p:cNvSpPr txBox="1"/>
          <p:nvPr/>
        </p:nvSpPr>
        <p:spPr>
          <a:xfrm flipH="1">
            <a:off x="1615441" y="4646094"/>
            <a:ext cx="49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2A4F1C-834D-4523-AEEC-99D869FFB6BA}"/>
              </a:ext>
            </a:extLst>
          </p:cNvPr>
          <p:cNvSpPr txBox="1"/>
          <p:nvPr/>
        </p:nvSpPr>
        <p:spPr>
          <a:xfrm>
            <a:off x="5276482" y="34851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E4D1C4-009E-4497-BB5F-E0B11DBED311}"/>
              </a:ext>
            </a:extLst>
          </p:cNvPr>
          <p:cNvSpPr/>
          <p:nvPr/>
        </p:nvSpPr>
        <p:spPr>
          <a:xfrm>
            <a:off x="6806656" y="3875720"/>
            <a:ext cx="975360" cy="95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691C23-E479-445B-9342-2CC158FDD040}"/>
              </a:ext>
            </a:extLst>
          </p:cNvPr>
          <p:cNvSpPr txBox="1"/>
          <p:nvPr/>
        </p:nvSpPr>
        <p:spPr>
          <a:xfrm>
            <a:off x="7137883" y="3506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8EB82B-91FC-47C2-83C3-C335037A3E9D}"/>
              </a:ext>
            </a:extLst>
          </p:cNvPr>
          <p:cNvSpPr txBox="1"/>
          <p:nvPr/>
        </p:nvSpPr>
        <p:spPr>
          <a:xfrm>
            <a:off x="7137883" y="49656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9FEE2-1354-46EF-96D8-A2A174940030}"/>
              </a:ext>
            </a:extLst>
          </p:cNvPr>
          <p:cNvSpPr/>
          <p:nvPr/>
        </p:nvSpPr>
        <p:spPr>
          <a:xfrm>
            <a:off x="8966201" y="3875719"/>
            <a:ext cx="1910079" cy="191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1376D8-295D-43F8-A1A4-4A599D055033}"/>
              </a:ext>
            </a:extLst>
          </p:cNvPr>
          <p:cNvSpPr txBox="1"/>
          <p:nvPr/>
        </p:nvSpPr>
        <p:spPr>
          <a:xfrm>
            <a:off x="9074195" y="598819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Raw R-G-B Picture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16D1C6-EBAD-4FE0-9347-27D45C0E801F}"/>
              </a:ext>
            </a:extLst>
          </p:cNvPr>
          <p:cNvSpPr txBox="1"/>
          <p:nvPr/>
        </p:nvSpPr>
        <p:spPr>
          <a:xfrm>
            <a:off x="9707078" y="35063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9433EC-5939-4424-B87B-7AB40FE72BB7}"/>
              </a:ext>
            </a:extLst>
          </p:cNvPr>
          <p:cNvSpPr txBox="1"/>
          <p:nvPr/>
        </p:nvSpPr>
        <p:spPr>
          <a:xfrm>
            <a:off x="8537879" y="46460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63F10D-C643-4647-BC8E-0D803656C9C9}"/>
              </a:ext>
            </a:extLst>
          </p:cNvPr>
          <p:cNvSpPr/>
          <p:nvPr/>
        </p:nvSpPr>
        <p:spPr>
          <a:xfrm>
            <a:off x="9204961" y="3978648"/>
            <a:ext cx="1910079" cy="191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1167C9-E6FA-48E9-A6BA-423890970E98}"/>
              </a:ext>
            </a:extLst>
          </p:cNvPr>
          <p:cNvSpPr/>
          <p:nvPr/>
        </p:nvSpPr>
        <p:spPr>
          <a:xfrm>
            <a:off x="9443721" y="4122766"/>
            <a:ext cx="1910079" cy="191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754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3CA83-E25D-4099-B801-A9E80A7E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6E53A-B91E-4DBE-BE97-32D620ED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Space domain to Frequency domain</a:t>
            </a:r>
          </a:p>
          <a:p>
            <a:pPr lvl="1"/>
            <a:r>
              <a:rPr lang="en-US" altLang="zh-CN" dirty="0"/>
              <a:t>In real daily scene, the pixels in same position always have nearly value, so most of them were </a:t>
            </a:r>
            <a:r>
              <a:rPr lang="en-US" altLang="zh-CN" b="1" dirty="0"/>
              <a:t>low</a:t>
            </a:r>
            <a:r>
              <a:rPr lang="en-US" altLang="zh-CN" dirty="0"/>
              <a:t> frequency.</a:t>
            </a:r>
          </a:p>
          <a:p>
            <a:pPr lvl="1"/>
            <a:r>
              <a:rPr lang="en-US" altLang="zh-CN" dirty="0"/>
              <a:t>After transformation, we can reduce high frequency, and it won’t change too much by human eyes.</a:t>
            </a:r>
          </a:p>
          <a:p>
            <a:r>
              <a:rPr lang="en-US" altLang="zh-CN" dirty="0"/>
              <a:t>Pixels in picture have two dimensions: horizontal and vertical, as x and y. After transform here also have two dimensions: u and v.</a:t>
            </a:r>
          </a:p>
          <a:p>
            <a:r>
              <a:rPr lang="en-US" altLang="zh-CN" dirty="0"/>
              <a:t>U describe the pixel changed frequency in horizontal, v describe the pixel changed frequency in vertical.</a:t>
            </a:r>
          </a:p>
          <a:p>
            <a:r>
              <a:rPr lang="en-US" altLang="zh-CN" dirty="0"/>
              <a:t>Top-left is low frequency, bottom-right is high frequency</a:t>
            </a:r>
          </a:p>
        </p:txBody>
      </p:sp>
    </p:spTree>
    <p:extLst>
      <p:ext uri="{BB962C8B-B14F-4D97-AF65-F5344CB8AC3E}">
        <p14:creationId xmlns:p14="http://schemas.microsoft.com/office/powerpoint/2010/main" val="132401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FAFBF-8618-495D-82B5-71E881CC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15CE86-27DF-40DA-B5A2-BDBC22031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DCT (Discrete Cosine Transform)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=0,1,2,…,7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 is each pixel value in the block(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).</a:t>
                </a:r>
              </a:p>
              <a:p>
                <a:pPr lvl="1"/>
                <a:r>
                  <a:rPr lang="en-US" altLang="zh-CN" dirty="0"/>
                  <a:t>F(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 is each frequency value in frequency domain(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15CE86-27DF-40DA-B5A2-BDBC22031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66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E4F41-1184-4CE6-9800-F4957B1E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7914F0-4D7D-462A-A924-04EB85ABC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For example, here is a 8x8 block that all members are 100, after DCT transform:</a:t>
                </a: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/>
              </a:p>
              <a:p>
                <a:pPr lvl="1"/>
                <a:endParaRPr lang="en-US" altLang="zh-CN" sz="1600" dirty="0"/>
              </a:p>
              <a:p>
                <a:pPr lvl="1"/>
                <a:endParaRPr lang="en-US" altLang="zh-CN" sz="1200" dirty="0"/>
              </a:p>
              <a:p>
                <a:pPr lvl="1"/>
                <a:r>
                  <a:rPr lang="en-US" altLang="zh-CN" sz="1800" dirty="0"/>
                  <a:t>The first item in F(</a:t>
                </a:r>
                <a:r>
                  <a:rPr lang="en-US" altLang="zh-CN" sz="1800" dirty="0" err="1"/>
                  <a:t>u,v</a:t>
                </a:r>
                <a:r>
                  <a:rPr lang="en-US" altLang="zh-CN" sz="1800" dirty="0"/>
                  <a:t>) domain is called DC, the others are called AC.</a:t>
                </a:r>
              </a:p>
              <a:p>
                <a:pPr lvl="1"/>
                <a:r>
                  <a:rPr lang="en-US" altLang="zh-CN" sz="1800" dirty="0"/>
                  <a:t>All information is stored in the DC</a:t>
                </a:r>
                <a:endParaRPr lang="zh-CN" altLang="en-US" sz="18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7914F0-4D7D-462A-A924-04EB85ABC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0892D4F-D547-4CFA-B1F9-0DF5C737279D}"/>
              </a:ext>
            </a:extLst>
          </p:cNvPr>
          <p:cNvSpPr txBox="1"/>
          <p:nvPr/>
        </p:nvSpPr>
        <p:spPr>
          <a:xfrm>
            <a:off x="3474720" y="4853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F5BC22-44B8-4463-981D-CF715427F870}"/>
              </a:ext>
            </a:extLst>
          </p:cNvPr>
          <p:cNvSpPr txBox="1"/>
          <p:nvPr/>
        </p:nvSpPr>
        <p:spPr>
          <a:xfrm>
            <a:off x="7264400" y="48534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55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0B45-07FB-49E7-A928-1FE49139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DD52B1-068E-489A-B39B-779C40266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Here is normal 8x8 block after DCT:</a:t>
                </a: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57.1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6.4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−6.0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6.9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8.4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−5.0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3.4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−4.2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−5.3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−1.6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−2.0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−2.0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3.1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−2.7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−2.3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−1.0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2.3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/>
              </a:p>
              <a:p>
                <a:pPr lvl="1"/>
                <a:endParaRPr lang="en-US" altLang="zh-CN" sz="1600" dirty="0"/>
              </a:p>
              <a:p>
                <a:pPr lvl="1"/>
                <a:endParaRPr lang="en-US" altLang="zh-CN" sz="1600" dirty="0"/>
              </a:p>
              <a:p>
                <a:pPr lvl="1"/>
                <a:r>
                  <a:rPr lang="en-US" altLang="zh-CN" sz="1800" dirty="0"/>
                  <a:t>Most information is still in DC part, and most of AC is nearly to 0.</a:t>
                </a:r>
              </a:p>
              <a:p>
                <a:pPr lvl="1"/>
                <a:r>
                  <a:rPr lang="en-US" altLang="zh-CN" sz="1800" dirty="0"/>
                  <a:t>It’s very ideal for next step: Quantization.</a:t>
                </a:r>
              </a:p>
              <a:p>
                <a:r>
                  <a:rPr lang="en-US" altLang="zh-CN" dirty="0"/>
                  <a:t>So far it’s still lossless, we can get original raw data by IDCT.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DD52B1-068E-489A-B39B-779C40266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521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C30FCF9-409D-48DD-84EF-AAFDDE97505C}"/>
              </a:ext>
            </a:extLst>
          </p:cNvPr>
          <p:cNvSpPr txBox="1"/>
          <p:nvPr/>
        </p:nvSpPr>
        <p:spPr>
          <a:xfrm>
            <a:off x="2865120" y="4455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822AC4-1613-49E1-8803-966A884C3876}"/>
              </a:ext>
            </a:extLst>
          </p:cNvPr>
          <p:cNvSpPr txBox="1"/>
          <p:nvPr/>
        </p:nvSpPr>
        <p:spPr>
          <a:xfrm>
            <a:off x="7528560" y="44554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6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4E449-BD0B-4DC7-90A4-988B9290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AFD6EC-37B4-4E62-AC2A-04E738EE5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Quantization Matrix</a:t>
                </a: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58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87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68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109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77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104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113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87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92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95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98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112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/>
                  <a:t>   </a:t>
                </a:r>
                <a:r>
                  <a:rPr lang="en-US" altLang="zh-CN" sz="1800" dirty="0"/>
                  <a:t>(JPEG Spec K.1 - suggested luminance QT)</a:t>
                </a:r>
              </a:p>
              <a:p>
                <a:pPr lvl="1"/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=0,1,2,…,7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dirty="0"/>
                  <a:t>Use round() to get the nearest integer.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AFD6EC-37B4-4E62-AC2A-04E738EE5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12606</TotalTime>
  <Words>2202</Words>
  <Application>Microsoft Office PowerPoint</Application>
  <PresentationFormat>宽屏</PresentationFormat>
  <Paragraphs>421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JPEG Encoder Introduction</vt:lpstr>
      <vt:lpstr>Pipeline</vt:lpstr>
      <vt:lpstr>Sub-sampling</vt:lpstr>
      <vt:lpstr>Partition</vt:lpstr>
      <vt:lpstr>Transform</vt:lpstr>
      <vt:lpstr>Transform</vt:lpstr>
      <vt:lpstr>Transform</vt:lpstr>
      <vt:lpstr>Transform</vt:lpstr>
      <vt:lpstr>Quantization</vt:lpstr>
      <vt:lpstr>Quantization</vt:lpstr>
      <vt:lpstr>RLE (Run-Length Encoding)</vt:lpstr>
      <vt:lpstr>RLE (Run-Length Encoding)</vt:lpstr>
      <vt:lpstr>BIT Coding</vt:lpstr>
      <vt:lpstr>PowerPoint 演示文稿</vt:lpstr>
      <vt:lpstr>BIT Coding</vt:lpstr>
      <vt:lpstr>Huffman Coding</vt:lpstr>
      <vt:lpstr>PowerPoint 演示文稿</vt:lpstr>
      <vt:lpstr>PowerPoint 演示文稿</vt:lpstr>
      <vt:lpstr>Huffman Coding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Encoder introduction</dc:title>
  <dc:creator>2H</dc:creator>
  <cp:lastModifiedBy>山 李</cp:lastModifiedBy>
  <cp:revision>103</cp:revision>
  <dcterms:created xsi:type="dcterms:W3CDTF">2019-08-24T07:24:37Z</dcterms:created>
  <dcterms:modified xsi:type="dcterms:W3CDTF">2019-09-29T06:43:07Z</dcterms:modified>
</cp:coreProperties>
</file>