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318" r:id="rId2"/>
    <p:sldId id="288" r:id="rId3"/>
    <p:sldId id="302" r:id="rId4"/>
    <p:sldId id="323" r:id="rId5"/>
    <p:sldId id="328" r:id="rId6"/>
    <p:sldId id="292" r:id="rId7"/>
    <p:sldId id="293" r:id="rId8"/>
    <p:sldId id="343" r:id="rId9"/>
    <p:sldId id="294" r:id="rId10"/>
    <p:sldId id="332" r:id="rId11"/>
    <p:sldId id="280" r:id="rId12"/>
    <p:sldId id="315" r:id="rId13"/>
    <p:sldId id="309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2BC9F9-E010-4461-BA44-187ED0CEA892}">
          <p14:sldIdLst>
            <p14:sldId id="318"/>
            <p14:sldId id="288"/>
            <p14:sldId id="302"/>
            <p14:sldId id="323"/>
            <p14:sldId id="328"/>
            <p14:sldId id="292"/>
            <p14:sldId id="293"/>
            <p14:sldId id="343"/>
            <p14:sldId id="294"/>
            <p14:sldId id="332"/>
            <p14:sldId id="280"/>
            <p14:sldId id="315"/>
            <p14:sldId id="309"/>
            <p14:sldId id="258"/>
          </p14:sldIdLst>
        </p14:section>
        <p14:section name="backup" id="{7F22AE75-9F15-4590-A800-A58FDACCF7C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827F00"/>
    <a:srgbClr val="A6A200"/>
    <a:srgbClr val="C7B939"/>
    <a:srgbClr val="4472C4"/>
    <a:srgbClr val="000000"/>
    <a:srgbClr val="385723"/>
    <a:srgbClr val="DFF1D3"/>
    <a:srgbClr val="D6EAA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499" autoAdjust="0"/>
  </p:normalViewPr>
  <p:slideViewPr>
    <p:cSldViewPr snapToGrid="0">
      <p:cViewPr varScale="1">
        <p:scale>
          <a:sx n="58" d="100"/>
          <a:sy n="58" d="100"/>
        </p:scale>
        <p:origin x="10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9CE620-2537-417B-8C97-E4FB1FD2C331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6846A-8368-4679-B27C-8CF3CBFC45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77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6846A-8368-4679-B27C-8CF3CBFC45E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09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6846A-8368-4679-B27C-8CF3CBFC45E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52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6846A-8368-4679-B27C-8CF3CBFC45E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32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6846A-8368-4679-B27C-8CF3CBFC45E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98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6846A-8368-4679-B27C-8CF3CBFC45E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59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6846A-8368-4679-B27C-8CF3CBFC45E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97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6846A-8368-4679-B27C-8CF3CBFC45E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29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6846A-8368-4679-B27C-8CF3CBFC45E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40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6846A-8368-4679-B27C-8CF3CBFC45E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31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6846A-8368-4679-B27C-8CF3CBFC45E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23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6846A-8368-4679-B27C-8CF3CBFC45E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41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6846A-8368-4679-B27C-8CF3CBFC45E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8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6846A-8368-4679-B27C-8CF3CBFC45E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77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6846A-8368-4679-B27C-8CF3CBFC45E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81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7E8D-D7A5-4BE9-A15A-6F5A819BB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4F1B2-C31B-46AE-AC92-AA975F109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4AA57-A760-4878-9C33-5B2ABCC2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57D0D-172F-4EB0-BA52-9E1C40BCFF30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B0E5B-2F30-41D4-8CE9-0BE15B17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A168B-D818-4087-882A-F423A8CA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9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AAA8-BABA-4634-964B-E75C08B4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EE087-8BD5-4206-B6B8-3492B74FD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6C60F-26E9-49A3-B297-DE6B8F6A0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F40C6-88F6-4C12-A8C2-E38265345B92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DCFE5-8A27-4A4F-B99B-A51E6C17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D80E-644A-4B1B-9F39-2A71B73A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2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839AF1-2D39-41C2-B1F4-BCD73C1AB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E1FDF6-D72D-48E7-9419-522B08AA4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BEFE7-D43B-4DBF-B5B6-6DDEFDBA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12B3-137D-4DF8-A5A4-DF869752300B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61734-79F2-44A8-A235-8D1C4228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C01F3-46CB-4653-95BA-C58F878A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1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CB89-4B36-4B64-A155-88BC0418E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D2D9-C210-4EEA-B6DF-45237D494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E239E-4ADD-421C-9518-B6B95E1E0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D282-B76A-41A8-8768-349AA844DABE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3678C-82E0-4D92-B6EE-502BF81A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32825-D403-47E8-8C09-716391F36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0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9A27-AA92-4BE9-8694-8F8F1EFA8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319AE-30C6-4734-899B-F500B1B8F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B63D7-28AF-42A6-8F97-67DC487E2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F4AB-5324-4F51-B3D1-F0459B046355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C8ABD-7D0A-4494-9B9B-2F6CEE06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F8B31-82B3-42DE-BB58-DD270323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5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842C-DDF5-4344-B2FF-41CA89DF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FA599-7AAA-465A-88D6-669F05843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B71AC-4A88-4195-B95F-C5E8827F1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F91B4-1E06-486B-815C-816A6C28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00C0-F245-433A-A156-7AE280C1A919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03F88-0F25-4659-A665-4A885954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AF8E6-EAC8-4BBA-B520-34B08CF0F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7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FE76-BEC1-47B1-A786-2F9EC78D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35644-2E55-493B-AC08-AE3E36CB9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41E4A-6BD7-40B5-9148-F8D35CA30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77A3EA-7F4E-430D-AC07-0D2FADD66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7AD5B2-C69B-40AB-9AF3-19F188631C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EB107-56DE-41CD-BB36-F181BD21D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32B30-8A91-4285-9232-6A5860A4A61C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14C64-685B-478E-A933-6EE838C3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0FC522-B441-4299-B07E-8101D1E4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1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1C55A-65F6-492D-AA46-8C8E97A43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9B6985-07BB-4902-B0A4-E9816E80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E4F82-B24B-4A06-A33B-5590CF7B13A5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307C2-3F6F-4CDF-BF80-34153AEE8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5EEBE-35D6-4E52-8879-35FEAD2A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9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08EC57-399A-497F-A74E-28543098F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40FF-E4BD-4655-9BA0-9EFAE1449BD5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92A69B-5F2B-4837-AE79-E0329CCF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BB9EB-CDB7-42CF-89DD-B4B70176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1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E480-4B5F-49BE-BC37-01BFBDBFA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11602-5B17-4440-8175-421E6E2C1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6643B-B177-4FC4-ACEC-75247D333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4005D-E33A-4379-ADCF-828BB4E6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6916-A2DB-46C7-B2F7-DDDCBBAA5654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8689C-ABF4-43DF-8ECE-9895F60BD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70ACC-8787-439B-B7E8-0AC8FDF8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8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4F22-0E92-4F2D-9198-1B1A8A566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4E2A37-BA17-43EA-AB65-6ADC74AF3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34A18-8826-4AC9-B381-3B47E50A3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B03A0-74E7-48E5-BDD5-E4C21FCAB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DAFD-E884-4125-AF8C-7F2DBF30B3EB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9AA6D-6356-46F9-B31D-EFF53495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6966A-E89C-4EE5-B779-EBEE3BC4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6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E80AB-9300-4D66-966E-FD3CDC59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9CF63-F442-4434-9E62-DAB3019A5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F3D89-D638-4A0F-AF4C-C6310019B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0E696-F00B-4BF2-93C8-3268532A9A60}" type="datetime1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C064A-E54E-4375-954B-D57078153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367EC-73BD-4C39-A85A-FC113AADF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4078B-EA0F-4B8A-A7C4-AF55BA077B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8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A6E1-B377-43C3-9335-23D478C2F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933" y="1411483"/>
            <a:ext cx="10058400" cy="1427054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Fault Site Pruning for Practical Reliability Analysis of GPGPU Applications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C272AC-ED7B-49F4-949D-156EA589808E}"/>
              </a:ext>
            </a:extLst>
          </p:cNvPr>
          <p:cNvGrpSpPr>
            <a:grpSpLocks noChangeAspect="1"/>
          </p:cNvGrpSpPr>
          <p:nvPr/>
        </p:nvGrpSpPr>
        <p:grpSpPr>
          <a:xfrm>
            <a:off x="152404" y="304800"/>
            <a:ext cx="4660791" cy="889788"/>
            <a:chOff x="-7086600" y="3501973"/>
            <a:chExt cx="8382000" cy="16002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D663B8-C8A8-4EAA-B1C0-F44AADD081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05" r="35714" b="43676"/>
            <a:stretch/>
          </p:blipFill>
          <p:spPr>
            <a:xfrm>
              <a:off x="-7086600" y="3501973"/>
              <a:ext cx="1752600" cy="160020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4D899C1-1504-4B9E-AFA8-B3D90FCEA8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572" b="-1"/>
            <a:stretch/>
          </p:blipFill>
          <p:spPr>
            <a:xfrm>
              <a:off x="-5105400" y="3581400"/>
              <a:ext cx="6400800" cy="1233822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82743AC-D284-49A0-9329-6297027EDFF2}"/>
              </a:ext>
            </a:extLst>
          </p:cNvPr>
          <p:cNvSpPr/>
          <p:nvPr/>
        </p:nvSpPr>
        <p:spPr>
          <a:xfrm>
            <a:off x="1325053" y="2678978"/>
            <a:ext cx="9144000" cy="1248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Bin </a:t>
            </a:r>
            <a:r>
              <a:rPr lang="en-US" sz="2400" dirty="0" err="1">
                <a:solidFill>
                  <a:schemeClr val="tx1"/>
                </a:solidFill>
              </a:rPr>
              <a:t>Nie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1" dirty="0">
                <a:solidFill>
                  <a:schemeClr val="tx1"/>
                </a:solidFill>
              </a:rPr>
              <a:t>Lishan Yang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Adwait</a:t>
            </a:r>
            <a:r>
              <a:rPr lang="en-US" sz="2400" dirty="0">
                <a:solidFill>
                  <a:schemeClr val="tx1"/>
                </a:solidFill>
              </a:rPr>
              <a:t> Jog, and Evgenia </a:t>
            </a:r>
            <a:r>
              <a:rPr lang="en-US" sz="2400" dirty="0" err="1">
                <a:solidFill>
                  <a:schemeClr val="tx1"/>
                </a:solidFill>
              </a:rPr>
              <a:t>Smirni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College of William &amp; Mary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0E6412C-C85D-40F3-8D48-391D0D8DA772}"/>
              </a:ext>
            </a:extLst>
          </p:cNvPr>
          <p:cNvCxnSpPr/>
          <p:nvPr/>
        </p:nvCxnSpPr>
        <p:spPr>
          <a:xfrm>
            <a:off x="1156586" y="2818659"/>
            <a:ext cx="9845867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0B116EE-BB7F-41D8-9028-597C30DEC4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65" r="50425" b="25972"/>
          <a:stretch/>
        </p:blipFill>
        <p:spPr>
          <a:xfrm>
            <a:off x="1544743" y="4034629"/>
            <a:ext cx="4017414" cy="2600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DD9516-58B1-4316-8B9A-68C07E8DC63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0" t="14103" r="27679" b="24096"/>
          <a:stretch/>
        </p:blipFill>
        <p:spPr>
          <a:xfrm>
            <a:off x="4389860" y="4039564"/>
            <a:ext cx="3663018" cy="26755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3A965A-8551-4A3F-8AA6-08E1918040C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83" b="24204"/>
          <a:stretch/>
        </p:blipFill>
        <p:spPr>
          <a:xfrm>
            <a:off x="7031052" y="3428999"/>
            <a:ext cx="3583243" cy="328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992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76A4-5C95-43DA-AC5E-DDE09A17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Progressive Fault Sites Pruning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8CB18-1FF3-49FD-A7F4-82E11423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" name="Content Placeholder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9433AEF-3AAF-4773-A8BE-B7F9CF3B2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" y="17088"/>
            <a:ext cx="1667279" cy="656666"/>
          </a:xfrm>
          <a:prstGeom prst="rect">
            <a:avLst/>
          </a:prstGeom>
        </p:spPr>
      </p:pic>
      <p:sp>
        <p:nvSpPr>
          <p:cNvPr id="34" name="Arrow: Pentagon 118">
            <a:extLst>
              <a:ext uri="{FF2B5EF4-FFF2-40B4-BE49-F238E27FC236}">
                <a16:creationId xmlns:a16="http://schemas.microsoft.com/office/drawing/2014/main" id="{C2396DCC-1A93-4EBD-9F12-8558CD81F964}"/>
              </a:ext>
            </a:extLst>
          </p:cNvPr>
          <p:cNvSpPr/>
          <p:nvPr/>
        </p:nvSpPr>
        <p:spPr>
          <a:xfrm>
            <a:off x="2134783" y="1487538"/>
            <a:ext cx="1079746" cy="439645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Thread-wise pruning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Arrow: Pentagon 118">
            <a:extLst>
              <a:ext uri="{FF2B5EF4-FFF2-40B4-BE49-F238E27FC236}">
                <a16:creationId xmlns:a16="http://schemas.microsoft.com/office/drawing/2014/main" id="{A196EAFA-432A-45DE-99C5-866D2E701483}"/>
              </a:ext>
            </a:extLst>
          </p:cNvPr>
          <p:cNvSpPr/>
          <p:nvPr/>
        </p:nvSpPr>
        <p:spPr>
          <a:xfrm>
            <a:off x="2134814" y="2298209"/>
            <a:ext cx="1150441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Instruction-wise pruning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Arrow: Pentagon 118">
            <a:extLst>
              <a:ext uri="{FF2B5EF4-FFF2-40B4-BE49-F238E27FC236}">
                <a16:creationId xmlns:a16="http://schemas.microsoft.com/office/drawing/2014/main" id="{E24FEA14-6E29-43DE-AD4B-2FD6947E1EE6}"/>
              </a:ext>
            </a:extLst>
          </p:cNvPr>
          <p:cNvSpPr/>
          <p:nvPr/>
        </p:nvSpPr>
        <p:spPr>
          <a:xfrm>
            <a:off x="2134816" y="3781881"/>
            <a:ext cx="921666" cy="439643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Loop-wise pruning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Arrow: Pentagon 118">
            <a:extLst>
              <a:ext uri="{FF2B5EF4-FFF2-40B4-BE49-F238E27FC236}">
                <a16:creationId xmlns:a16="http://schemas.microsoft.com/office/drawing/2014/main" id="{B63F3848-98C1-42BF-B7B4-E6BCAD6DCE4F}"/>
              </a:ext>
            </a:extLst>
          </p:cNvPr>
          <p:cNvSpPr/>
          <p:nvPr/>
        </p:nvSpPr>
        <p:spPr>
          <a:xfrm>
            <a:off x="2134815" y="5253007"/>
            <a:ext cx="2444667" cy="439643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Bit-wise pruning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3" name="Arrow: Pentagon 118">
            <a:extLst>
              <a:ext uri="{FF2B5EF4-FFF2-40B4-BE49-F238E27FC236}">
                <a16:creationId xmlns:a16="http://schemas.microsoft.com/office/drawing/2014/main" id="{C1247ED6-C3B0-4D83-A157-A32A5A4CE474}"/>
              </a:ext>
            </a:extLst>
          </p:cNvPr>
          <p:cNvSpPr/>
          <p:nvPr/>
        </p:nvSpPr>
        <p:spPr>
          <a:xfrm>
            <a:off x="2149379" y="1478956"/>
            <a:ext cx="1057404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Arrow: Pentagon 118">
            <a:extLst>
              <a:ext uri="{FF2B5EF4-FFF2-40B4-BE49-F238E27FC236}">
                <a16:creationId xmlns:a16="http://schemas.microsoft.com/office/drawing/2014/main" id="{D608F4F2-78B1-4E95-A397-E4B0B840D528}"/>
              </a:ext>
            </a:extLst>
          </p:cNvPr>
          <p:cNvSpPr/>
          <p:nvPr/>
        </p:nvSpPr>
        <p:spPr>
          <a:xfrm>
            <a:off x="2139575" y="2296495"/>
            <a:ext cx="1145680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Arrow: Pentagon 118">
            <a:extLst>
              <a:ext uri="{FF2B5EF4-FFF2-40B4-BE49-F238E27FC236}">
                <a16:creationId xmlns:a16="http://schemas.microsoft.com/office/drawing/2014/main" id="{B30D50FE-43B4-48F2-94ED-D774851FA914}"/>
              </a:ext>
            </a:extLst>
          </p:cNvPr>
          <p:cNvSpPr/>
          <p:nvPr/>
        </p:nvSpPr>
        <p:spPr>
          <a:xfrm>
            <a:off x="2149379" y="3780167"/>
            <a:ext cx="907102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F4034A6-45E4-423B-97BD-CDF11B22F9C1}"/>
              </a:ext>
            </a:extLst>
          </p:cNvPr>
          <p:cNvGrpSpPr/>
          <p:nvPr/>
        </p:nvGrpSpPr>
        <p:grpSpPr>
          <a:xfrm>
            <a:off x="156913" y="1469522"/>
            <a:ext cx="1984400" cy="5251953"/>
            <a:chOff x="2765435" y="1397543"/>
            <a:chExt cx="1984400" cy="5251953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824E8B1-F639-444B-8CF8-4B93A62D8F0F}"/>
                </a:ext>
              </a:extLst>
            </p:cNvPr>
            <p:cNvSpPr/>
            <p:nvPr/>
          </p:nvSpPr>
          <p:spPr>
            <a:xfrm>
              <a:off x="2963193" y="1499531"/>
              <a:ext cx="1587615" cy="6285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19BCD90E-DC43-427C-AA29-D7E211B49B66}"/>
                </a:ext>
              </a:extLst>
            </p:cNvPr>
            <p:cNvGrpSpPr/>
            <p:nvPr/>
          </p:nvGrpSpPr>
          <p:grpSpPr>
            <a:xfrm>
              <a:off x="3002770" y="1588692"/>
              <a:ext cx="385115" cy="394921"/>
              <a:chOff x="438921" y="696688"/>
              <a:chExt cx="1147520" cy="841249"/>
            </a:xfrm>
          </p:grpSpPr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644B6A26-A4EC-4964-B6AE-187D9B2FE4EA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996696" cy="841248"/>
                <a:chOff x="731127" y="1179579"/>
                <a:chExt cx="1052516" cy="1154492"/>
              </a:xfrm>
            </p:grpSpPr>
            <p:cxnSp>
              <p:nvCxnSpPr>
                <p:cNvPr id="227" name="Curved Connector 88">
                  <a:extLst>
                    <a:ext uri="{FF2B5EF4-FFF2-40B4-BE49-F238E27FC236}">
                      <a16:creationId xmlns:a16="http://schemas.microsoft.com/office/drawing/2014/main" id="{112E24A1-90AE-49C6-9215-B10EEAA3261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Curved Connector 89">
                  <a:extLst>
                    <a:ext uri="{FF2B5EF4-FFF2-40B4-BE49-F238E27FC236}">
                      <a16:creationId xmlns:a16="http://schemas.microsoft.com/office/drawing/2014/main" id="{B65FF837-9B8B-4AC6-A039-65FFF62F5D2C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Curved Connector 90">
                  <a:extLst>
                    <a:ext uri="{FF2B5EF4-FFF2-40B4-BE49-F238E27FC236}">
                      <a16:creationId xmlns:a16="http://schemas.microsoft.com/office/drawing/2014/main" id="{0DB42619-B613-499D-AD68-211C2AA8A064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Curved Connector 115">
                  <a:extLst>
                    <a:ext uri="{FF2B5EF4-FFF2-40B4-BE49-F238E27FC236}">
                      <a16:creationId xmlns:a16="http://schemas.microsoft.com/office/drawing/2014/main" id="{868FEF68-4A29-4B9C-99D6-48F52E35BC2B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Curved Connector 117">
                  <a:extLst>
                    <a:ext uri="{FF2B5EF4-FFF2-40B4-BE49-F238E27FC236}">
                      <a16:creationId xmlns:a16="http://schemas.microsoft.com/office/drawing/2014/main" id="{1C6C2B6D-66B5-4032-85AE-E1F1244DC5D2}"/>
                    </a:ext>
                  </a:extLst>
                </p:cNvPr>
                <p:cNvCxnSpPr/>
                <p:nvPr/>
              </p:nvCxnSpPr>
              <p:spPr>
                <a:xfrm rot="16200000" flipH="1">
                  <a:off x="947552" y="1661267"/>
                  <a:ext cx="1154491" cy="191118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Curved Connector 118">
                  <a:extLst>
                    <a:ext uri="{FF2B5EF4-FFF2-40B4-BE49-F238E27FC236}">
                      <a16:creationId xmlns:a16="http://schemas.microsoft.com/office/drawing/2014/main" id="{CC98BCFB-C34C-421E-BE5E-D2AF59F02077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107796" y="1658225"/>
                  <a:ext cx="1154491" cy="197202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D0CD2C39-2E69-4365-BC63-A2F0BB1EB30C}"/>
                  </a:ext>
                </a:extLst>
              </p:cNvPr>
              <p:cNvSpPr/>
              <p:nvPr/>
            </p:nvSpPr>
            <p:spPr>
              <a:xfrm>
                <a:off x="438921" y="696688"/>
                <a:ext cx="1147520" cy="8412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10E775EC-9237-47EC-8A0C-34A3A9B0F87C}"/>
                </a:ext>
              </a:extLst>
            </p:cNvPr>
            <p:cNvGrpSpPr/>
            <p:nvPr/>
          </p:nvGrpSpPr>
          <p:grpSpPr>
            <a:xfrm>
              <a:off x="3441889" y="1582277"/>
              <a:ext cx="385115" cy="397741"/>
              <a:chOff x="438921" y="696689"/>
              <a:chExt cx="1147520" cy="847257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85EC3E3D-C426-4DB1-AF2D-69E15525C07C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996696" cy="841248"/>
                <a:chOff x="731127" y="1179579"/>
                <a:chExt cx="1052516" cy="1154492"/>
              </a:xfrm>
            </p:grpSpPr>
            <p:cxnSp>
              <p:nvCxnSpPr>
                <p:cNvPr id="219" name="Curved Connector 139">
                  <a:extLst>
                    <a:ext uri="{FF2B5EF4-FFF2-40B4-BE49-F238E27FC236}">
                      <a16:creationId xmlns:a16="http://schemas.microsoft.com/office/drawing/2014/main" id="{48744C55-602B-46D4-9811-7B631F980627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Curved Connector 140">
                  <a:extLst>
                    <a:ext uri="{FF2B5EF4-FFF2-40B4-BE49-F238E27FC236}">
                      <a16:creationId xmlns:a16="http://schemas.microsoft.com/office/drawing/2014/main" id="{307AB83F-A86C-4896-995B-ECDE10183FAC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Curved Connector 141">
                  <a:extLst>
                    <a:ext uri="{FF2B5EF4-FFF2-40B4-BE49-F238E27FC236}">
                      <a16:creationId xmlns:a16="http://schemas.microsoft.com/office/drawing/2014/main" id="{2EED22D7-0E85-4B09-95FD-94A3172AE9E8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Curved Connector 142">
                  <a:extLst>
                    <a:ext uri="{FF2B5EF4-FFF2-40B4-BE49-F238E27FC236}">
                      <a16:creationId xmlns:a16="http://schemas.microsoft.com/office/drawing/2014/main" id="{42B1A365-F805-4576-8B67-6F1FB0397F59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Curved Connector 143">
                  <a:extLst>
                    <a:ext uri="{FF2B5EF4-FFF2-40B4-BE49-F238E27FC236}">
                      <a16:creationId xmlns:a16="http://schemas.microsoft.com/office/drawing/2014/main" id="{29F74648-3E9E-4556-8A74-196DB136F3D7}"/>
                    </a:ext>
                  </a:extLst>
                </p:cNvPr>
                <p:cNvCxnSpPr/>
                <p:nvPr/>
              </p:nvCxnSpPr>
              <p:spPr>
                <a:xfrm rot="16200000" flipH="1">
                  <a:off x="947552" y="1661267"/>
                  <a:ext cx="1154491" cy="191118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Curved Connector 144">
                  <a:extLst>
                    <a:ext uri="{FF2B5EF4-FFF2-40B4-BE49-F238E27FC236}">
                      <a16:creationId xmlns:a16="http://schemas.microsoft.com/office/drawing/2014/main" id="{ADF90E83-8D7D-4DC5-81FD-42D1A2927765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107796" y="1658225"/>
                  <a:ext cx="1154491" cy="197202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7DC1610F-AF92-4B55-AAA7-3F5E759E6D21}"/>
                  </a:ext>
                </a:extLst>
              </p:cNvPr>
              <p:cNvSpPr/>
              <p:nvPr/>
            </p:nvSpPr>
            <p:spPr>
              <a:xfrm>
                <a:off x="438921" y="702698"/>
                <a:ext cx="1147520" cy="841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B621DD4B-7EB3-4723-BE11-0A68D19CD1A8}"/>
                </a:ext>
              </a:extLst>
            </p:cNvPr>
            <p:cNvGrpSpPr/>
            <p:nvPr/>
          </p:nvGrpSpPr>
          <p:grpSpPr>
            <a:xfrm>
              <a:off x="4232466" y="1578744"/>
              <a:ext cx="277826" cy="394921"/>
              <a:chOff x="438921" y="696688"/>
              <a:chExt cx="827833" cy="841249"/>
            </a:xfrm>
          </p:grpSpPr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40905AEE-F80A-4F91-960B-B6263AF14B37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687442" cy="841248"/>
                <a:chOff x="731127" y="1179579"/>
                <a:chExt cx="725942" cy="1154492"/>
              </a:xfrm>
            </p:grpSpPr>
            <p:cxnSp>
              <p:nvCxnSpPr>
                <p:cNvPr id="213" name="Curved Connector 149">
                  <a:extLst>
                    <a:ext uri="{FF2B5EF4-FFF2-40B4-BE49-F238E27FC236}">
                      <a16:creationId xmlns:a16="http://schemas.microsoft.com/office/drawing/2014/main" id="{0BB8B534-22EB-42BD-ACAE-9CEE2A5A7348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Curved Connector 150">
                  <a:extLst>
                    <a:ext uri="{FF2B5EF4-FFF2-40B4-BE49-F238E27FC236}">
                      <a16:creationId xmlns:a16="http://schemas.microsoft.com/office/drawing/2014/main" id="{942ECBCF-8547-4D54-B151-934EB9578DCB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Curved Connector 151">
                  <a:extLst>
                    <a:ext uri="{FF2B5EF4-FFF2-40B4-BE49-F238E27FC236}">
                      <a16:creationId xmlns:a16="http://schemas.microsoft.com/office/drawing/2014/main" id="{D76FE389-B515-43F5-9C15-588EC71940E0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Curved Connector 152">
                  <a:extLst>
                    <a:ext uri="{FF2B5EF4-FFF2-40B4-BE49-F238E27FC236}">
                      <a16:creationId xmlns:a16="http://schemas.microsoft.com/office/drawing/2014/main" id="{975CA859-39D1-43ED-97A6-0443ECDE99D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3952A515-221E-4B72-9FA2-7F1242FD5B26}"/>
                  </a:ext>
                </a:extLst>
              </p:cNvPr>
              <p:cNvSpPr/>
              <p:nvPr/>
            </p:nvSpPr>
            <p:spPr>
              <a:xfrm>
                <a:off x="438921" y="696688"/>
                <a:ext cx="827833" cy="8412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4011D3DF-E7D7-410F-BEBB-CF3B1974AAF4}"/>
                </a:ext>
              </a:extLst>
            </p:cNvPr>
            <p:cNvCxnSpPr>
              <a:cxnSpLocks/>
            </p:cNvCxnSpPr>
            <p:nvPr/>
          </p:nvCxnSpPr>
          <p:spPr>
            <a:xfrm>
              <a:off x="3136450" y="1973121"/>
              <a:ext cx="90987" cy="49449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145BE253-0820-43C6-91DE-9F2F70B73AA5}"/>
                </a:ext>
              </a:extLst>
            </p:cNvPr>
            <p:cNvCxnSpPr>
              <a:cxnSpLocks/>
            </p:cNvCxnSpPr>
            <p:nvPr/>
          </p:nvCxnSpPr>
          <p:spPr>
            <a:xfrm>
              <a:off x="3140088" y="1955236"/>
              <a:ext cx="201214" cy="51758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D777DC3B-EDEE-4989-BC73-6BACD3D12832}"/>
                </a:ext>
              </a:extLst>
            </p:cNvPr>
            <p:cNvSpPr/>
            <p:nvPr/>
          </p:nvSpPr>
          <p:spPr>
            <a:xfrm>
              <a:off x="3235341" y="3276756"/>
              <a:ext cx="143538" cy="3161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FB1D370-3A70-43EF-BEE0-D2344FB6466A}"/>
                </a:ext>
              </a:extLst>
            </p:cNvPr>
            <p:cNvSpPr/>
            <p:nvPr/>
          </p:nvSpPr>
          <p:spPr>
            <a:xfrm>
              <a:off x="3237313" y="2482823"/>
              <a:ext cx="143538" cy="3640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1B73AA3F-6327-45B0-9260-A03E8C6BB2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9422" y="2465853"/>
              <a:ext cx="9625" cy="108555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74ACACC-5126-45DE-A4D4-0E3F2885AA10}"/>
                </a:ext>
              </a:extLst>
            </p:cNvPr>
            <p:cNvSpPr/>
            <p:nvPr/>
          </p:nvSpPr>
          <p:spPr>
            <a:xfrm>
              <a:off x="3237313" y="2856111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B423CD4-F0B4-4DA6-B8ED-C2033E82ECC9}"/>
                </a:ext>
              </a:extLst>
            </p:cNvPr>
            <p:cNvSpPr/>
            <p:nvPr/>
          </p:nvSpPr>
          <p:spPr>
            <a:xfrm>
              <a:off x="3237313" y="3092816"/>
              <a:ext cx="143538" cy="19733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B19D762A-0235-4D50-B279-8B5FD6225B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8907" y="1951664"/>
              <a:ext cx="2337" cy="49559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E4EA2881-7A14-44ED-9214-8968ED5B1584}"/>
                </a:ext>
              </a:extLst>
            </p:cNvPr>
            <p:cNvCxnSpPr>
              <a:cxnSpLocks/>
            </p:cNvCxnSpPr>
            <p:nvPr/>
          </p:nvCxnSpPr>
          <p:spPr>
            <a:xfrm>
              <a:off x="3686720" y="1963884"/>
              <a:ext cx="136462" cy="48337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E5F750D8-1E4A-4C47-B17A-C4AD30CDD5D0}"/>
                </a:ext>
              </a:extLst>
            </p:cNvPr>
            <p:cNvCxnSpPr>
              <a:cxnSpLocks/>
              <a:stCxn id="212" idx="2"/>
            </p:cNvCxnSpPr>
            <p:nvPr/>
          </p:nvCxnSpPr>
          <p:spPr>
            <a:xfrm flipH="1">
              <a:off x="4283237" y="1973664"/>
              <a:ext cx="88142" cy="473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6563E1E2-D98F-41B0-8E26-279BDF4C2C71}"/>
                </a:ext>
              </a:extLst>
            </p:cNvPr>
            <p:cNvCxnSpPr>
              <a:cxnSpLocks/>
              <a:stCxn id="212" idx="2"/>
            </p:cNvCxnSpPr>
            <p:nvPr/>
          </p:nvCxnSpPr>
          <p:spPr>
            <a:xfrm>
              <a:off x="4371379" y="1973664"/>
              <a:ext cx="43952" cy="49395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75163A9-29A0-4C56-A02F-DEF4B6DEB558}"/>
                </a:ext>
              </a:extLst>
            </p:cNvPr>
            <p:cNvSpPr/>
            <p:nvPr/>
          </p:nvSpPr>
          <p:spPr>
            <a:xfrm>
              <a:off x="3676410" y="3295619"/>
              <a:ext cx="143538" cy="28800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6D01F72-9804-476F-9BD6-6087A18B6FB8}"/>
                </a:ext>
              </a:extLst>
            </p:cNvPr>
            <p:cNvSpPr/>
            <p:nvPr/>
          </p:nvSpPr>
          <p:spPr>
            <a:xfrm>
              <a:off x="3674622" y="2473587"/>
              <a:ext cx="143538" cy="3825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D8AC5429-93E6-44FD-8221-838C953E8244}"/>
                </a:ext>
              </a:extLst>
            </p:cNvPr>
            <p:cNvSpPr/>
            <p:nvPr/>
          </p:nvSpPr>
          <p:spPr>
            <a:xfrm>
              <a:off x="3674622" y="2865157"/>
              <a:ext cx="143538" cy="21606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23BA5B2-EAD9-4E58-87CE-2185268878AE}"/>
                </a:ext>
              </a:extLst>
            </p:cNvPr>
            <p:cNvSpPr/>
            <p:nvPr/>
          </p:nvSpPr>
          <p:spPr>
            <a:xfrm>
              <a:off x="3674622" y="3085499"/>
              <a:ext cx="143538" cy="2080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9EED7A5-4967-436E-A5E0-676582D268E2}"/>
                </a:ext>
              </a:extLst>
            </p:cNvPr>
            <p:cNvSpPr/>
            <p:nvPr/>
          </p:nvSpPr>
          <p:spPr>
            <a:xfrm>
              <a:off x="4266432" y="3299477"/>
              <a:ext cx="143538" cy="28596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A85AA937-0D38-4603-9D46-E3DE303B2672}"/>
                </a:ext>
              </a:extLst>
            </p:cNvPr>
            <p:cNvSpPr/>
            <p:nvPr/>
          </p:nvSpPr>
          <p:spPr>
            <a:xfrm>
              <a:off x="4264645" y="2475401"/>
              <a:ext cx="143538" cy="3807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D90F26B-E79B-49F4-98CA-442F11B02499}"/>
                </a:ext>
              </a:extLst>
            </p:cNvPr>
            <p:cNvSpPr/>
            <p:nvPr/>
          </p:nvSpPr>
          <p:spPr>
            <a:xfrm>
              <a:off x="4264645" y="2862346"/>
              <a:ext cx="143538" cy="2053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5EC5CB49-5B5C-4760-B2E8-BF919AEF1821}"/>
                </a:ext>
              </a:extLst>
            </p:cNvPr>
            <p:cNvSpPr/>
            <p:nvPr/>
          </p:nvSpPr>
          <p:spPr>
            <a:xfrm>
              <a:off x="4264645" y="3076054"/>
              <a:ext cx="143538" cy="223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532A4BE3-F776-44E2-AB3D-86BB1544DBD4}"/>
                </a:ext>
              </a:extLst>
            </p:cNvPr>
            <p:cNvSpPr/>
            <p:nvPr/>
          </p:nvSpPr>
          <p:spPr>
            <a:xfrm>
              <a:off x="3077211" y="2474434"/>
              <a:ext cx="1404346" cy="38755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C0498F-A8BC-4B5A-B3BB-A918BD904A2A}"/>
                </a:ext>
              </a:extLst>
            </p:cNvPr>
            <p:cNvSpPr/>
            <p:nvPr/>
          </p:nvSpPr>
          <p:spPr>
            <a:xfrm>
              <a:off x="3068832" y="3078251"/>
              <a:ext cx="1424007" cy="21309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68010288-F24B-4F05-88B7-3FDAE8D7FE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9797" y="3905585"/>
              <a:ext cx="9625" cy="108555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6EF23A90-E951-4783-8125-4F3E475DA26F}"/>
                </a:ext>
              </a:extLst>
            </p:cNvPr>
            <p:cNvSpPr/>
            <p:nvPr/>
          </p:nvSpPr>
          <p:spPr>
            <a:xfrm>
              <a:off x="3705145" y="4732881"/>
              <a:ext cx="143538" cy="2760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55E71FF-33DC-41F6-9565-4615CB0C55B5}"/>
                </a:ext>
              </a:extLst>
            </p:cNvPr>
            <p:cNvSpPr/>
            <p:nvPr/>
          </p:nvSpPr>
          <p:spPr>
            <a:xfrm>
              <a:off x="3703357" y="4272159"/>
              <a:ext cx="143538" cy="1262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CCE4F4F-9183-425F-ABD0-F2E3A7A17C1A}"/>
                </a:ext>
              </a:extLst>
            </p:cNvPr>
            <p:cNvSpPr/>
            <p:nvPr/>
          </p:nvSpPr>
          <p:spPr>
            <a:xfrm>
              <a:off x="4290931" y="4868284"/>
              <a:ext cx="143305" cy="1512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A71CD45-A628-4027-9C68-6E69431E1C9E}"/>
                </a:ext>
              </a:extLst>
            </p:cNvPr>
            <p:cNvSpPr/>
            <p:nvPr/>
          </p:nvSpPr>
          <p:spPr>
            <a:xfrm>
              <a:off x="4293380" y="4273973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165601B-A6B7-4BF1-B061-D8CFE5B0E50A}"/>
                </a:ext>
              </a:extLst>
            </p:cNvPr>
            <p:cNvSpPr/>
            <p:nvPr/>
          </p:nvSpPr>
          <p:spPr>
            <a:xfrm>
              <a:off x="3700902" y="4417162"/>
              <a:ext cx="144634" cy="1499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B438463-37C3-4484-B8C9-B39B87AF575F}"/>
                </a:ext>
              </a:extLst>
            </p:cNvPr>
            <p:cNvSpPr/>
            <p:nvPr/>
          </p:nvSpPr>
          <p:spPr>
            <a:xfrm>
              <a:off x="4292452" y="4732881"/>
              <a:ext cx="143538" cy="12662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79B49F5-F8E6-4F1D-98F2-E7921E650886}"/>
                </a:ext>
              </a:extLst>
            </p:cNvPr>
            <p:cNvSpPr/>
            <p:nvPr/>
          </p:nvSpPr>
          <p:spPr>
            <a:xfrm>
              <a:off x="3635211" y="4259114"/>
              <a:ext cx="277446" cy="31575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A6619CE-C0D2-4BBE-8D97-76C6E165ED16}"/>
                </a:ext>
              </a:extLst>
            </p:cNvPr>
            <p:cNvSpPr/>
            <p:nvPr/>
          </p:nvSpPr>
          <p:spPr>
            <a:xfrm>
              <a:off x="4231534" y="4709926"/>
              <a:ext cx="277446" cy="33283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19FE320C-6F6E-403C-BB8D-25839D488637}"/>
                </a:ext>
              </a:extLst>
            </p:cNvPr>
            <p:cNvSpPr/>
            <p:nvPr/>
          </p:nvSpPr>
          <p:spPr>
            <a:xfrm>
              <a:off x="3267837" y="6204873"/>
              <a:ext cx="143538" cy="2760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D47DDCC-93FC-4F03-83E0-4464799EAD0B}"/>
                </a:ext>
              </a:extLst>
            </p:cNvPr>
            <p:cNvSpPr/>
            <p:nvPr/>
          </p:nvSpPr>
          <p:spPr>
            <a:xfrm>
              <a:off x="3266050" y="5370864"/>
              <a:ext cx="143538" cy="3640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EA067ADA-ED6D-4F12-8913-4BB7E366FC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6361" y="5371256"/>
              <a:ext cx="9625" cy="108555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0F12576B-F6C6-4B9C-8277-516B0CA653FE}"/>
                </a:ext>
              </a:extLst>
            </p:cNvPr>
            <p:cNvSpPr/>
            <p:nvPr/>
          </p:nvSpPr>
          <p:spPr>
            <a:xfrm>
              <a:off x="3266050" y="5735042"/>
              <a:ext cx="93754" cy="2294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69FE4B5-0504-4F8B-B21B-0EAE13B50605}"/>
                </a:ext>
              </a:extLst>
            </p:cNvPr>
            <p:cNvSpPr/>
            <p:nvPr/>
          </p:nvSpPr>
          <p:spPr>
            <a:xfrm>
              <a:off x="3705145" y="6195362"/>
              <a:ext cx="141463" cy="27630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5CBA66B-4DA6-425A-BCFC-426B895D7725}"/>
                </a:ext>
              </a:extLst>
            </p:cNvPr>
            <p:cNvSpPr/>
            <p:nvPr/>
          </p:nvSpPr>
          <p:spPr>
            <a:xfrm>
              <a:off x="3703357" y="5734915"/>
              <a:ext cx="143538" cy="1262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0C5150F-AC92-46C0-9B2C-D9AB24499613}"/>
                </a:ext>
              </a:extLst>
            </p:cNvPr>
            <p:cNvSpPr/>
            <p:nvPr/>
          </p:nvSpPr>
          <p:spPr>
            <a:xfrm>
              <a:off x="4293380" y="5736730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9FAC5FE5-7542-4392-BB87-65A86945BA2F}"/>
                </a:ext>
              </a:extLst>
            </p:cNvPr>
            <p:cNvSpPr/>
            <p:nvPr/>
          </p:nvSpPr>
          <p:spPr>
            <a:xfrm>
              <a:off x="4292452" y="6195636"/>
              <a:ext cx="143538" cy="12662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A2D485BE-3B81-45B2-9E88-B5C479482CE6}"/>
                </a:ext>
              </a:extLst>
            </p:cNvPr>
            <p:cNvCxnSpPr>
              <a:cxnSpLocks/>
            </p:cNvCxnSpPr>
            <p:nvPr/>
          </p:nvCxnSpPr>
          <p:spPr>
            <a:xfrm>
              <a:off x="2765435" y="5178408"/>
              <a:ext cx="19751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84CA728-CA4A-4092-8486-8889D27AA750}"/>
                </a:ext>
              </a:extLst>
            </p:cNvPr>
            <p:cNvCxnSpPr>
              <a:cxnSpLocks/>
            </p:cNvCxnSpPr>
            <p:nvPr/>
          </p:nvCxnSpPr>
          <p:spPr>
            <a:xfrm>
              <a:off x="2765436" y="3706435"/>
              <a:ext cx="19751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700FE28-51BB-4377-9142-F73759F07F2C}"/>
                </a:ext>
              </a:extLst>
            </p:cNvPr>
            <p:cNvCxnSpPr>
              <a:cxnSpLocks/>
            </p:cNvCxnSpPr>
            <p:nvPr/>
          </p:nvCxnSpPr>
          <p:spPr>
            <a:xfrm>
              <a:off x="2765435" y="2229180"/>
              <a:ext cx="19751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714B2E66-7A14-43FC-BC08-F80EB3E9D55F}"/>
                </a:ext>
              </a:extLst>
            </p:cNvPr>
            <p:cNvSpPr/>
            <p:nvPr/>
          </p:nvSpPr>
          <p:spPr>
            <a:xfrm>
              <a:off x="3359805" y="5734915"/>
              <a:ext cx="49783" cy="2295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30A35C65-F6FA-49A3-85C8-54D9A7BA41DE}"/>
                </a:ext>
              </a:extLst>
            </p:cNvPr>
            <p:cNvSpPr/>
            <p:nvPr/>
          </p:nvSpPr>
          <p:spPr>
            <a:xfrm>
              <a:off x="3359805" y="6204873"/>
              <a:ext cx="49783" cy="2760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EA1C2ADD-901A-4A99-BEC6-BAB296F4C4E8}"/>
                </a:ext>
              </a:extLst>
            </p:cNvPr>
            <p:cNvSpPr/>
            <p:nvPr/>
          </p:nvSpPr>
          <p:spPr>
            <a:xfrm>
              <a:off x="3805616" y="6195362"/>
              <a:ext cx="45241" cy="2760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9D82F74-0EE6-4705-8044-814A4E7421B4}"/>
                </a:ext>
              </a:extLst>
            </p:cNvPr>
            <p:cNvSpPr/>
            <p:nvPr/>
          </p:nvSpPr>
          <p:spPr>
            <a:xfrm>
              <a:off x="4378729" y="5734915"/>
              <a:ext cx="58188" cy="22078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FBA228DE-A0CB-4FA7-A2B1-1C5D194546B0}"/>
                </a:ext>
              </a:extLst>
            </p:cNvPr>
            <p:cNvSpPr/>
            <p:nvPr/>
          </p:nvSpPr>
          <p:spPr>
            <a:xfrm>
              <a:off x="3351935" y="5734915"/>
              <a:ext cx="123586" cy="75586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6F9C1E8C-D8F5-49C6-BDDF-E286AA2099CE}"/>
                </a:ext>
              </a:extLst>
            </p:cNvPr>
            <p:cNvSpPr/>
            <p:nvPr/>
          </p:nvSpPr>
          <p:spPr>
            <a:xfrm>
              <a:off x="3794467" y="6148843"/>
              <a:ext cx="158990" cy="37631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2CF9E568-0B02-4150-93A7-81A6122C6107}"/>
                </a:ext>
              </a:extLst>
            </p:cNvPr>
            <p:cNvSpPr/>
            <p:nvPr/>
          </p:nvSpPr>
          <p:spPr>
            <a:xfrm>
              <a:off x="4366901" y="5677389"/>
              <a:ext cx="140037" cy="37545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2A4D7EDB-E1AE-4B05-A2C8-42F6121CF017}"/>
                </a:ext>
              </a:extLst>
            </p:cNvPr>
            <p:cNvSpPr txBox="1"/>
            <p:nvPr/>
          </p:nvSpPr>
          <p:spPr>
            <a:xfrm>
              <a:off x="3771956" y="1397543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83CD1C8E-A2FE-4B33-A54D-773DE2850819}"/>
                </a:ext>
              </a:extLst>
            </p:cNvPr>
            <p:cNvSpPr txBox="1"/>
            <p:nvPr/>
          </p:nvSpPr>
          <p:spPr>
            <a:xfrm>
              <a:off x="3788700" y="3084140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0986323F-6AF6-4AFA-880F-D80BFD519E2D}"/>
                </a:ext>
              </a:extLst>
            </p:cNvPr>
            <p:cNvSpPr txBox="1"/>
            <p:nvPr/>
          </p:nvSpPr>
          <p:spPr>
            <a:xfrm>
              <a:off x="3788700" y="4619995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3327F68-70DD-4C85-935C-15C69EAD09A0}"/>
                </a:ext>
              </a:extLst>
            </p:cNvPr>
            <p:cNvSpPr txBox="1"/>
            <p:nvPr/>
          </p:nvSpPr>
          <p:spPr>
            <a:xfrm>
              <a:off x="3856073" y="5939029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14600544-339D-4845-B767-2B28C4ECB5DF}"/>
                </a:ext>
              </a:extLst>
            </p:cNvPr>
            <p:cNvSpPr/>
            <p:nvPr/>
          </p:nvSpPr>
          <p:spPr>
            <a:xfrm>
              <a:off x="3235336" y="4698104"/>
              <a:ext cx="143538" cy="3161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247249D3-1A31-4CD0-960C-6EB1EA36B205}"/>
                </a:ext>
              </a:extLst>
            </p:cNvPr>
            <p:cNvSpPr/>
            <p:nvPr/>
          </p:nvSpPr>
          <p:spPr>
            <a:xfrm>
              <a:off x="3237309" y="3904170"/>
              <a:ext cx="143538" cy="3640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2D81BE4-6382-42A0-BFA5-D4EADA5FF556}"/>
                </a:ext>
              </a:extLst>
            </p:cNvPr>
            <p:cNvSpPr/>
            <p:nvPr/>
          </p:nvSpPr>
          <p:spPr>
            <a:xfrm>
              <a:off x="3237309" y="4277458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3AC88FAE-185C-4EE6-AE45-65DF03A48FA7}"/>
                </a:ext>
              </a:extLst>
            </p:cNvPr>
            <p:cNvSpPr/>
            <p:nvPr/>
          </p:nvSpPr>
          <p:spPr>
            <a:xfrm>
              <a:off x="3237309" y="4514163"/>
              <a:ext cx="143538" cy="1973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3CC01127-34EA-4DB2-A56F-F4E0AB6C5BBF}"/>
                </a:ext>
              </a:extLst>
            </p:cNvPr>
            <p:cNvSpPr/>
            <p:nvPr/>
          </p:nvSpPr>
          <p:spPr>
            <a:xfrm>
              <a:off x="3150273" y="4259114"/>
              <a:ext cx="304087" cy="4672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F63842FA-E178-4FF7-873A-25895E14E00A}"/>
                </a:ext>
              </a:extLst>
            </p:cNvPr>
            <p:cNvSpPr/>
            <p:nvPr/>
          </p:nvSpPr>
          <p:spPr>
            <a:xfrm>
              <a:off x="2774671" y="1423452"/>
              <a:ext cx="1975164" cy="52260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B69CB17-0016-4DBA-B175-10FEF20A1772}"/>
              </a:ext>
            </a:extLst>
          </p:cNvPr>
          <p:cNvSpPr/>
          <p:nvPr/>
        </p:nvSpPr>
        <p:spPr>
          <a:xfrm>
            <a:off x="177333" y="1506969"/>
            <a:ext cx="1952926" cy="3728857"/>
          </a:xfrm>
          <a:prstGeom prst="rect">
            <a:avLst/>
          </a:pr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Content Placeholder 7">
            <a:extLst>
              <a:ext uri="{FF2B5EF4-FFF2-40B4-BE49-F238E27FC236}">
                <a16:creationId xmlns:a16="http://schemas.microsoft.com/office/drawing/2014/main" id="{F54D7E58-D2FD-4C11-A4B7-AA9EF26755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904" y="2097057"/>
            <a:ext cx="4755644" cy="3534228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797A7F70-A288-4F19-BAFB-8E7A5EEBB376}"/>
              </a:ext>
            </a:extLst>
          </p:cNvPr>
          <p:cNvSpPr txBox="1"/>
          <p:nvPr/>
        </p:nvSpPr>
        <p:spPr>
          <a:xfrm>
            <a:off x="8200567" y="557635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MVT</a:t>
            </a:r>
            <a:r>
              <a:rPr lang="en-US" dirty="0"/>
              <a:t> K1</a:t>
            </a:r>
          </a:p>
        </p:txBody>
      </p:sp>
    </p:spTree>
    <p:extLst>
      <p:ext uri="{BB962C8B-B14F-4D97-AF65-F5344CB8AC3E}">
        <p14:creationId xmlns:p14="http://schemas.microsoft.com/office/powerpoint/2010/main" val="260435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76A4-5C95-43DA-AC5E-DDE09A17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Evaluation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A24AC-B7EA-4D5F-A3D7-39744CBB9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818"/>
            <a:ext cx="10515600" cy="4699145"/>
          </a:xfrm>
        </p:spPr>
        <p:txBody>
          <a:bodyPr>
            <a:normAutofit/>
          </a:bodyPr>
          <a:lstStyle/>
          <a:p>
            <a:r>
              <a:rPr lang="en-US" i="1" dirty="0"/>
              <a:t>  </a:t>
            </a:r>
            <a:r>
              <a:rPr lang="en-US" i="1" u="sng" dirty="0"/>
              <a:t>Fault Site Pruning</a:t>
            </a:r>
            <a:r>
              <a:rPr lang="en-US" i="1" dirty="0"/>
              <a:t>  </a:t>
            </a:r>
            <a:r>
              <a:rPr lang="en-US" dirty="0"/>
              <a:t>vs.  </a:t>
            </a:r>
            <a:r>
              <a:rPr lang="en-US" i="1" u="sng" dirty="0"/>
              <a:t>Baseline</a:t>
            </a:r>
          </a:p>
          <a:p>
            <a:pPr lvl="1"/>
            <a:r>
              <a:rPr lang="en-US" i="1" dirty="0"/>
              <a:t>Baseline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60K</a:t>
            </a:r>
            <a:r>
              <a:rPr lang="en-US" dirty="0"/>
              <a:t> </a:t>
            </a:r>
            <a:r>
              <a:rPr lang="en-US" altLang="zh-CN" dirty="0"/>
              <a:t>fault</a:t>
            </a:r>
            <a:r>
              <a:rPr lang="en-US" dirty="0"/>
              <a:t> sites (confidence interval=99.8%, error margin=1.26%)</a:t>
            </a:r>
          </a:p>
          <a:p>
            <a:pPr lvl="2"/>
            <a:r>
              <a:rPr lang="en-US" dirty="0"/>
              <a:t>Closest to ground truth</a:t>
            </a:r>
          </a:p>
          <a:p>
            <a:endParaRPr lang="en-US" i="1" u="sng" dirty="0"/>
          </a:p>
        </p:txBody>
      </p:sp>
      <p:pic>
        <p:nvPicPr>
          <p:cNvPr id="9" name="Content Placeholder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9433AEF-3AAF-4773-A8BE-B7F9CF3B2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" y="17088"/>
            <a:ext cx="1667279" cy="656666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CC3B238D-A5B9-4917-B8FF-8D55C0FAF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0" y="2611971"/>
            <a:ext cx="12099206" cy="419967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0D2C3-1212-4C46-8756-5414854D8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3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76A4-5C95-43DA-AC5E-DDE09A17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Evaluation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A24AC-B7EA-4D5F-A3D7-39744CBB9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818"/>
            <a:ext cx="10515600" cy="4699145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Effectiveness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0D2C3-1212-4C46-8756-5414854D8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" name="Content Placeholder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9433AEF-3AAF-4773-A8BE-B7F9CF3B2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" y="17088"/>
            <a:ext cx="1667279" cy="65666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96B5BEF-A75A-4E08-813C-762F9D70E183}"/>
              </a:ext>
            </a:extLst>
          </p:cNvPr>
          <p:cNvGrpSpPr/>
          <p:nvPr/>
        </p:nvGrpSpPr>
        <p:grpSpPr>
          <a:xfrm>
            <a:off x="1236776" y="2577902"/>
            <a:ext cx="2273505" cy="3599061"/>
            <a:chOff x="1927405" y="2228825"/>
            <a:chExt cx="2273505" cy="359906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55F0526-8CE5-403D-9EB3-7FE4EDEB0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7405" y="2352865"/>
              <a:ext cx="2261181" cy="347502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2C98EB-D993-498E-B9C2-F2FD4FBC1FCF}"/>
                </a:ext>
              </a:extLst>
            </p:cNvPr>
            <p:cNvSpPr txBox="1"/>
            <p:nvPr/>
          </p:nvSpPr>
          <p:spPr>
            <a:xfrm>
              <a:off x="2703653" y="3292756"/>
              <a:ext cx="64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23K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8655A2-2C96-4EBD-B527-072FCACDA820}"/>
                </a:ext>
              </a:extLst>
            </p:cNvPr>
            <p:cNvSpPr txBox="1"/>
            <p:nvPr/>
          </p:nvSpPr>
          <p:spPr>
            <a:xfrm>
              <a:off x="3551752" y="3154270"/>
              <a:ext cx="64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60K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DE88E1-A693-43FA-9D7B-31BAB6AD7634}"/>
                </a:ext>
              </a:extLst>
            </p:cNvPr>
            <p:cNvSpPr txBox="1"/>
            <p:nvPr/>
          </p:nvSpPr>
          <p:spPr>
            <a:xfrm>
              <a:off x="3287017" y="3739515"/>
              <a:ext cx="64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1K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92BE750-90D6-4492-B5C3-019D30AA2C61}"/>
                </a:ext>
              </a:extLst>
            </p:cNvPr>
            <p:cNvSpPr txBox="1"/>
            <p:nvPr/>
          </p:nvSpPr>
          <p:spPr>
            <a:xfrm>
              <a:off x="3000524" y="3545614"/>
              <a:ext cx="64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4K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6EEE2C3-0B80-48B0-9699-2E3B1C36110A}"/>
                </a:ext>
              </a:extLst>
            </p:cNvPr>
            <p:cNvSpPr txBox="1"/>
            <p:nvPr/>
          </p:nvSpPr>
          <p:spPr>
            <a:xfrm>
              <a:off x="2413893" y="2892673"/>
              <a:ext cx="808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354K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18EC6FF-8E1C-4E84-BA73-3954A30A3196}"/>
                </a:ext>
              </a:extLst>
            </p:cNvPr>
            <p:cNvSpPr txBox="1"/>
            <p:nvPr/>
          </p:nvSpPr>
          <p:spPr>
            <a:xfrm>
              <a:off x="2071292" y="2228825"/>
              <a:ext cx="649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27M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16497D0-563F-43D8-B26E-556A7AF6D6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31" y="6018823"/>
            <a:ext cx="10876538" cy="4627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D3A7AF4E-E6F6-4179-B2E6-49820025A815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183395" y="3162524"/>
              <a:ext cx="6624320" cy="1588453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777667">
                      <a:extLst>
                        <a:ext uri="{9D8B030D-6E8A-4147-A177-3AD203B41FA5}">
                          <a16:colId xmlns:a16="http://schemas.microsoft.com/office/drawing/2014/main" val="1276638066"/>
                        </a:ext>
                      </a:extLst>
                    </a:gridCol>
                    <a:gridCol w="2638546">
                      <a:extLst>
                        <a:ext uri="{9D8B030D-6E8A-4147-A177-3AD203B41FA5}">
                          <a16:colId xmlns:a16="http://schemas.microsoft.com/office/drawing/2014/main" val="1364917366"/>
                        </a:ext>
                      </a:extLst>
                    </a:gridCol>
                    <a:gridCol w="2208107">
                      <a:extLst>
                        <a:ext uri="{9D8B030D-6E8A-4147-A177-3AD203B41FA5}">
                          <a16:colId xmlns:a16="http://schemas.microsoft.com/office/drawing/2014/main" val="19017069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Exhaustive Fault Sites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Pruned Fault Sites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94163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Average</a:t>
                          </a:r>
                          <a:endParaRPr lang="en-US" sz="20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 Medium" charset="0"/>
                                    <a:cs typeface="Helvetica Neue Medium" charset="0"/>
                                    <a:sym typeface="Wingdings"/>
                                  </a:rPr>
                                  <m:t>1</m:t>
                                </m:r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Helvetica Neue Medium" charset="0"/>
                                    <a:cs typeface="Helvetica Neue Medium" charset="0"/>
                                    <a:sym typeface="Wingdings"/>
                                  </a:rPr>
                                  <m:t>.</m:t>
                                </m:r>
                                <m: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 Medium" charset="0"/>
                                    <a:cs typeface="Helvetica Neue Medium" charset="0"/>
                                    <a:sym typeface="Wingdings"/>
                                  </a:rPr>
                                  <m:t>29</m:t>
                                </m:r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Helvetica Neue Medium" charset="0"/>
                                    <a:cs typeface="Helvetica Neue Medium" charset="0"/>
                                    <a:sym typeface="Wingdings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Helvetica Neue Medium" charset="0"/>
                                        <a:cs typeface="Helvetica Neue Medium" charset="0"/>
                                        <a:sym typeface="Wingding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Helvetica Neue Medium" charset="0"/>
                                        <a:cs typeface="Helvetica Neue Medium" charset="0"/>
                                        <a:sym typeface="Wingding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Helvetica Neue Medium" charset="0"/>
                                        <a:cs typeface="Helvetica Neue Medium" charset="0"/>
                                        <a:sym typeface="Wingdings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 Medium" charset="0"/>
                                    <a:cs typeface="Helvetica Neue Medium" charset="0"/>
                                    <a:sym typeface="Wingdings"/>
                                  </a:rPr>
                                  <m:t>1190</m:t>
                                </m:r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787975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Min</a:t>
                          </a:r>
                          <a:endParaRPr lang="en-US" sz="20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 Medium" charset="0"/>
                                    <a:cs typeface="Helvetica Neue Medium" charset="0"/>
                                    <a:sym typeface="Wingdings"/>
                                  </a:rPr>
                                  <m:t>1</m:t>
                                </m:r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Helvetica Neue Medium" charset="0"/>
                                    <a:cs typeface="Helvetica Neue Medium" charset="0"/>
                                    <a:sym typeface="Wingdings"/>
                                  </a:rPr>
                                  <m:t>.</m:t>
                                </m:r>
                                <m: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 Medium" charset="0"/>
                                    <a:cs typeface="Helvetica Neue Medium" charset="0"/>
                                    <a:sym typeface="Wingdings"/>
                                  </a:rPr>
                                  <m:t>09</m:t>
                                </m:r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Helvetica Neue Medium" charset="0"/>
                                    <a:cs typeface="Helvetica Neue Medium" charset="0"/>
                                    <a:sym typeface="Wingdings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Helvetica Neue Medium" charset="0"/>
                                        <a:cs typeface="Helvetica Neue Medium" charset="0"/>
                                        <a:sym typeface="Wingding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Helvetica Neue Medium" charset="0"/>
                                        <a:cs typeface="Helvetica Neue Medium" charset="0"/>
                                        <a:sym typeface="Wingding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Helvetica Neue Medium" charset="0"/>
                                        <a:cs typeface="Helvetica Neue Medium" charset="0"/>
                                        <a:sym typeface="Wingdings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318</m:t>
                                </m:r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52066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Max</a:t>
                          </a:r>
                          <a:endParaRPr lang="en-US" sz="20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 Medium" charset="0"/>
                                    <a:cs typeface="Helvetica Neue Medium" charset="0"/>
                                    <a:sym typeface="Wingdings"/>
                                  </a:rPr>
                                  <m:t>6</m:t>
                                </m:r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Helvetica Neue Medium" charset="0"/>
                                    <a:cs typeface="Helvetica Neue Medium" charset="0"/>
                                    <a:sym typeface="Wingdings"/>
                                  </a:rPr>
                                  <m:t>.</m:t>
                                </m:r>
                                <m: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Helvetica Neue Medium" charset="0"/>
                                    <a:cs typeface="Helvetica Neue Medium" charset="0"/>
                                    <a:sym typeface="Wingdings"/>
                                  </a:rPr>
                                  <m:t>23</m:t>
                                </m:r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Helvetica Neue Medium" charset="0"/>
                                    <a:cs typeface="Helvetica Neue Medium" charset="0"/>
                                    <a:sym typeface="Wingdings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Helvetica Neue Medium" charset="0"/>
                                        <a:cs typeface="Helvetica Neue Medium" charset="0"/>
                                        <a:sym typeface="Wingding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Helvetica Neue Medium" charset="0"/>
                                        <a:cs typeface="Helvetica Neue Medium" charset="0"/>
                                        <a:sym typeface="Wingdings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Helvetica Neue Medium" charset="0"/>
                                        <a:cs typeface="Helvetica Neue Medium" charset="0"/>
                                        <a:sym typeface="Wingdings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4678</m:t>
                                </m:r>
                              </m:oMath>
                            </m:oMathPara>
                          </a14:m>
                          <a:endParaRPr lang="en-US" sz="2000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2052254"/>
                      </a:ext>
                    </a:extLst>
                  </a:tr>
                </a:tbl>
              </a:graphicData>
            </a:graphic>
          </p:graphicFrame>
        </mc:Choice>
        <mc:Fallback xmlns="" xmlns:mv="urn:schemas-microsoft-com:mac:vml">
          <p:graphicFrame>
            <p:nvGraphicFramePr>
              <p:cNvPr id="21" name="Table 20">
                <a:extLst>
                  <a:ext uri="{FF2B5EF4-FFF2-40B4-BE49-F238E27FC236}">
                    <a16:creationId xmlns:mv="urn:schemas-microsoft-com:mac:vml" xmlns:a16="http://schemas.microsoft.com/office/drawing/2014/main" xmlns="" xmlns:a14="http://schemas.microsoft.com/office/drawing/2010/main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id="{D3A7AF4E-E6F6-4179-B2E6-49820025A8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mv="urn:schemas-microsoft-com:mac:vml" xmlns:p14="http://schemas.microsoft.com/office/powerpoint/2010/main" xmlns="" xmlns:a14="http://schemas.microsoft.com/office/drawing/2010/main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1445584021"/>
                  </p:ext>
                </p:extLst>
              </p:nvPr>
            </p:nvGraphicFramePr>
            <p:xfrm>
              <a:off x="4183395" y="3162524"/>
              <a:ext cx="6624320" cy="1588453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777667">
                      <a:extLst>
                        <a:ext uri="{9D8B030D-6E8A-4147-A177-3AD203B41FA5}">
                          <a16:colId xmlns:mv="urn:schemas-microsoft-com:mac:vml" xmlns:a16="http://schemas.microsoft.com/office/drawing/2014/main" xmlns="" xmlns:a14="http://schemas.microsoft.com/office/drawing/2010/main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1276638066"/>
                        </a:ext>
                      </a:extLst>
                    </a:gridCol>
                    <a:gridCol w="2638546">
                      <a:extLst>
                        <a:ext uri="{9D8B030D-6E8A-4147-A177-3AD203B41FA5}">
                          <a16:colId xmlns:mv="urn:schemas-microsoft-com:mac:vml" xmlns:a16="http://schemas.microsoft.com/office/drawing/2014/main" xmlns="" xmlns:a14="http://schemas.microsoft.com/office/drawing/2010/main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1364917366"/>
                        </a:ext>
                      </a:extLst>
                    </a:gridCol>
                    <a:gridCol w="2208107">
                      <a:extLst>
                        <a:ext uri="{9D8B030D-6E8A-4147-A177-3AD203B41FA5}">
                          <a16:colId xmlns:mv="urn:schemas-microsoft-com:mac:vml" xmlns:a16="http://schemas.microsoft.com/office/drawing/2014/main" xmlns="" xmlns:a14="http://schemas.microsoft.com/office/drawing/2010/main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190170690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Exhaustive Fault Sites</a:t>
                          </a:r>
                          <a:endParaRPr lang="en-US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Pruned Fault Sites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mv="urn:schemas-microsoft-com:mac:vml" xmlns:a16="http://schemas.microsoft.com/office/drawing/2014/main" xmlns="" xmlns:a14="http://schemas.microsoft.com/office/drawing/2010/main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222941637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Average</a:t>
                          </a:r>
                          <a:endParaRPr lang="en-US" sz="20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67667" t="-106061" r="-84296" b="-2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6"/>
                          <a:stretch>
                            <a:fillRect l="-200552" t="-106061" r="-829" b="-2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mv="urn:schemas-microsoft-com:mac:vml" xmlns:a16="http://schemas.microsoft.com/office/drawing/2014/main" xmlns="" xmlns:a14="http://schemas.microsoft.com/office/drawing/2010/main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3678797551"/>
                      </a:ext>
                    </a:extLst>
                  </a:tr>
                  <a:tr h="3997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Min</a:t>
                          </a:r>
                          <a:endParaRPr lang="en-US" sz="20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7667" t="-206061" r="-84296" b="-1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552" t="-206061" r="-829" b="-1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mv="urn:schemas-microsoft-com:mac:vml" xmlns:a16="http://schemas.microsoft.com/office/drawing/2014/main" xmlns="" xmlns:a14="http://schemas.microsoft.com/office/drawing/2010/main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389520669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Max</a:t>
                          </a:r>
                          <a:endParaRPr lang="en-US" sz="20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7667" t="-310769" r="-84296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552" t="-310769" r="-829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mv="urn:schemas-microsoft-com:mac:vml" xmlns:a16="http://schemas.microsoft.com/office/drawing/2014/main" xmlns="" xmlns:a14="http://schemas.microsoft.com/office/drawing/2010/main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val="29620522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C7E07C89-8591-4008-B1DF-2B83CE40169D}"/>
              </a:ext>
            </a:extLst>
          </p:cNvPr>
          <p:cNvSpPr/>
          <p:nvPr/>
        </p:nvSpPr>
        <p:spPr>
          <a:xfrm>
            <a:off x="3912359" y="2347342"/>
            <a:ext cx="374170" cy="2958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98B2C7-7BCE-4ACF-AD4C-06ADD7C122D8}"/>
              </a:ext>
            </a:extLst>
          </p:cNvPr>
          <p:cNvSpPr/>
          <p:nvPr/>
        </p:nvSpPr>
        <p:spPr>
          <a:xfrm>
            <a:off x="10796772" y="2249680"/>
            <a:ext cx="779717" cy="2958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DA9B13-C76E-48A4-BA3B-8D2D2A8D7D78}"/>
              </a:ext>
            </a:extLst>
          </p:cNvPr>
          <p:cNvSpPr/>
          <p:nvPr/>
        </p:nvSpPr>
        <p:spPr>
          <a:xfrm>
            <a:off x="5723950" y="5027295"/>
            <a:ext cx="3804440" cy="655113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Helvetica Neue Medium" charset="0"/>
              </a:rPr>
              <a:t>108,403x</a:t>
            </a:r>
            <a:r>
              <a:rPr lang="en-US" sz="28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Helvetica Neue Medium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Reduction!</a:t>
            </a:r>
          </a:p>
        </p:txBody>
      </p:sp>
    </p:spTree>
    <p:extLst>
      <p:ext uri="{BB962C8B-B14F-4D97-AF65-F5344CB8AC3E}">
        <p14:creationId xmlns:p14="http://schemas.microsoft.com/office/powerpoint/2010/main" val="41003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76A4-5C95-43DA-AC5E-DDE09A17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A24AC-B7EA-4D5F-A3D7-39744CBB9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818"/>
            <a:ext cx="10515600" cy="469914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GPGPU applications: huge unreachable exhaustive fault sites</a:t>
            </a:r>
          </a:p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Progressive Fault Site Pruning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GPGPU-specific features</a:t>
            </a:r>
          </a:p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Accurate</a:t>
            </a:r>
            <a:r>
              <a:rPr lang="en-US" sz="3200" dirty="0"/>
              <a:t> GPU reliability assessment</a:t>
            </a:r>
          </a:p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r>
              <a:rPr lang="en-US" sz="3200" dirty="0"/>
              <a:t>Significant reduction: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Up to </a:t>
            </a:r>
            <a:r>
              <a:rPr lang="en-US" sz="2800" dirty="0">
                <a:solidFill>
                  <a:srgbClr val="FF0000"/>
                </a:solidFill>
              </a:rPr>
              <a:t>7</a:t>
            </a:r>
            <a:r>
              <a:rPr lang="en-US" sz="2800" dirty="0"/>
              <a:t> orders of magnitude 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solidFill>
                  <a:srgbClr val="FF0000"/>
                </a:solidFill>
              </a:rPr>
              <a:t>108,403x</a:t>
            </a:r>
            <a:r>
              <a:rPr lang="en-US" sz="2800" dirty="0"/>
              <a:t> on average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sz="2800" dirty="0"/>
          </a:p>
          <a:p>
            <a:pPr>
              <a:lnSpc>
                <a:spcPct val="110000"/>
              </a:lnSpc>
              <a:buClrTx/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0D2C3-1212-4C46-8756-5414854D8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" name="Content Placeholder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9433AEF-3AAF-4773-A8BE-B7F9CF3B2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" y="17088"/>
            <a:ext cx="1667279" cy="65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12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A6E1-B377-43C3-9335-23D478C2F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000374"/>
            <a:ext cx="10058400" cy="1324737"/>
          </a:xfrm>
        </p:spPr>
        <p:txBody>
          <a:bodyPr>
            <a:normAutofit/>
          </a:bodyPr>
          <a:lstStyle/>
          <a:p>
            <a:r>
              <a:rPr lang="en-US" sz="3600" b="1" dirty="0"/>
              <a:t>Fault Site Pruning for Practical Reliability Analysis of GPGPU Applications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89DCCB-5727-4AD8-85CB-EA1BB4FF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C272AC-ED7B-49F4-949D-156EA589808E}"/>
              </a:ext>
            </a:extLst>
          </p:cNvPr>
          <p:cNvGrpSpPr>
            <a:grpSpLocks noChangeAspect="1"/>
          </p:cNvGrpSpPr>
          <p:nvPr/>
        </p:nvGrpSpPr>
        <p:grpSpPr>
          <a:xfrm>
            <a:off x="152404" y="304800"/>
            <a:ext cx="4660791" cy="889788"/>
            <a:chOff x="-7086600" y="3501973"/>
            <a:chExt cx="8382000" cy="160020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D663B8-C8A8-4EAA-B1C0-F44AADD081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905" r="35714" b="43676"/>
            <a:stretch/>
          </p:blipFill>
          <p:spPr>
            <a:xfrm>
              <a:off x="-7086600" y="3501973"/>
              <a:ext cx="1752600" cy="160020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4D899C1-1504-4B9E-AFA8-B3D90FCEA8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572" b="-1"/>
            <a:stretch/>
          </p:blipFill>
          <p:spPr>
            <a:xfrm>
              <a:off x="-5105400" y="3581400"/>
              <a:ext cx="6400800" cy="1233822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82743AC-D284-49A0-9329-6297027EDFF2}"/>
              </a:ext>
            </a:extLst>
          </p:cNvPr>
          <p:cNvSpPr/>
          <p:nvPr/>
        </p:nvSpPr>
        <p:spPr>
          <a:xfrm>
            <a:off x="1524000" y="4059235"/>
            <a:ext cx="9133495" cy="25901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Bin </a:t>
            </a:r>
            <a:r>
              <a:rPr lang="en-US" sz="2400" dirty="0" err="1">
                <a:solidFill>
                  <a:schemeClr val="tx1"/>
                </a:solidFill>
              </a:rPr>
              <a:t>Nie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1" dirty="0">
                <a:solidFill>
                  <a:schemeClr val="tx1"/>
                </a:solidFill>
              </a:rPr>
              <a:t>Lishan Yang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Adwait</a:t>
            </a:r>
            <a:r>
              <a:rPr lang="en-US" sz="2400" dirty="0">
                <a:solidFill>
                  <a:schemeClr val="tx1"/>
                </a:solidFill>
              </a:rPr>
              <a:t> Jog, and Evgenia </a:t>
            </a:r>
            <a:r>
              <a:rPr lang="en-US" sz="2400" dirty="0" err="1">
                <a:solidFill>
                  <a:schemeClr val="tx1"/>
                </a:solidFill>
              </a:rPr>
              <a:t>Smirni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College of William &amp; Mary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This work is supported by NSF grants CCF-17175332 (CRII) and CCF-1750667 (CORE Small)</a:t>
            </a:r>
            <a:r>
              <a:rPr lang="en-US" sz="2400" dirty="0"/>
              <a:t>717532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9A7E49F-5372-4B8A-80FC-351D2AF6AB09}"/>
              </a:ext>
            </a:extLst>
          </p:cNvPr>
          <p:cNvSpPr txBox="1">
            <a:spLocks/>
          </p:cNvSpPr>
          <p:nvPr/>
        </p:nvSpPr>
        <p:spPr>
          <a:xfrm>
            <a:off x="1097280" y="1431521"/>
            <a:ext cx="10058400" cy="1324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/>
              <a:t>Thank you :)</a:t>
            </a:r>
          </a:p>
        </p:txBody>
      </p:sp>
    </p:spTree>
    <p:extLst>
      <p:ext uri="{BB962C8B-B14F-4D97-AF65-F5344CB8AC3E}">
        <p14:creationId xmlns:p14="http://schemas.microsoft.com/office/powerpoint/2010/main" val="63620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76A4-5C95-43DA-AC5E-DDE09A17D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Soft Errors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55CCE19-8F4F-4D81-942E-FBF9E207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9" name="Content Placeholder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9433AEF-3AAF-4773-A8BE-B7F9CF3B2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" y="17088"/>
            <a:ext cx="1667279" cy="656666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A35789D-2347-4DAA-B48C-57DA1B171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ea typeface="Adobe 黑体 Std R" panose="020B0400000000000000" pitchFamily="34" charset="-122"/>
              </a:rPr>
              <a:t>Soft errors: </a:t>
            </a:r>
            <a:r>
              <a:rPr lang="en-US">
                <a:ea typeface="Adobe 黑体 Std R" panose="020B0400000000000000" pitchFamily="34" charset="-122"/>
              </a:rPr>
              <a:t>most commonly </a:t>
            </a:r>
            <a:r>
              <a:rPr lang="en-US" dirty="0">
                <a:ea typeface="Adobe 黑体 Std R" panose="020B0400000000000000" pitchFamily="34" charset="-122"/>
              </a:rPr>
              <a:t>observed errors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ea typeface="Adobe 黑体 Std R" panose="020B0400000000000000" pitchFamily="34" charset="-122"/>
              </a:rPr>
              <a:t>Single bit flips</a:t>
            </a:r>
          </a:p>
          <a:p>
            <a:pPr>
              <a:lnSpc>
                <a:spcPct val="100000"/>
              </a:lnSpc>
            </a:pPr>
            <a:endParaRPr lang="en-US" dirty="0">
              <a:ea typeface="Adobe 黑体 Std R" panose="020B0400000000000000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b="1" i="1" u="sng" dirty="0">
                <a:solidFill>
                  <a:srgbClr val="4472C4"/>
                </a:solidFill>
                <a:ea typeface="Adobe 黑体 Std R" panose="020B0400000000000000" pitchFamily="34" charset="-122"/>
              </a:rPr>
              <a:t>Masked</a:t>
            </a:r>
            <a:r>
              <a:rPr lang="en-US" dirty="0">
                <a:solidFill>
                  <a:srgbClr val="4472C4"/>
                </a:solidFill>
                <a:ea typeface="Adobe 黑体 Std R" panose="020B0400000000000000" pitchFamily="34" charset="-122"/>
              </a:rPr>
              <a:t> output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4472C4"/>
                </a:solidFill>
                <a:ea typeface="Adobe 黑体 Std R" panose="020B0400000000000000" pitchFamily="34" charset="-122"/>
              </a:rPr>
              <a:t>Correct answer.</a:t>
            </a:r>
          </a:p>
          <a:p>
            <a:pPr>
              <a:lnSpc>
                <a:spcPct val="100000"/>
              </a:lnSpc>
            </a:pPr>
            <a:r>
              <a:rPr lang="en-US" b="1" i="1" u="sng" dirty="0">
                <a:solidFill>
                  <a:srgbClr val="827F00"/>
                </a:solidFill>
                <a:ea typeface="Adobe 黑体 Std R" panose="020B0400000000000000" pitchFamily="34" charset="-122"/>
              </a:rPr>
              <a:t>Silent Data Corruption (SDC) </a:t>
            </a:r>
            <a:r>
              <a:rPr lang="en-US" dirty="0">
                <a:solidFill>
                  <a:srgbClr val="827F00"/>
                </a:solidFill>
                <a:ea typeface="Adobe 黑体 Std R" panose="020B0400000000000000" pitchFamily="34" charset="-122"/>
              </a:rPr>
              <a:t>output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827F00"/>
                </a:solidFill>
                <a:ea typeface="Adobe 黑体 Std R" panose="020B0400000000000000" pitchFamily="34" charset="-122"/>
              </a:rPr>
              <a:t>Wrong answer.</a:t>
            </a:r>
          </a:p>
          <a:p>
            <a:pPr>
              <a:lnSpc>
                <a:spcPct val="100000"/>
              </a:lnSpc>
            </a:pPr>
            <a:r>
              <a:rPr lang="en-US" b="1" i="1" u="sng" dirty="0">
                <a:solidFill>
                  <a:srgbClr val="C00000"/>
                </a:solidFill>
                <a:ea typeface="Adobe 黑体 Std R" panose="020B0400000000000000" pitchFamily="34" charset="-122"/>
              </a:rPr>
              <a:t>Other</a:t>
            </a:r>
            <a:r>
              <a:rPr lang="en-US" dirty="0">
                <a:solidFill>
                  <a:srgbClr val="C00000"/>
                </a:solidFill>
                <a:ea typeface="Adobe 黑体 Std R" panose="020B0400000000000000" pitchFamily="34" charset="-122"/>
              </a:rPr>
              <a:t> output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  <a:ea typeface="Adobe 黑体 Std R" panose="020B0400000000000000" pitchFamily="34" charset="-122"/>
              </a:rPr>
              <a:t>Crash, hang, …</a:t>
            </a:r>
          </a:p>
        </p:txBody>
      </p:sp>
    </p:spTree>
    <p:extLst>
      <p:ext uri="{BB962C8B-B14F-4D97-AF65-F5344CB8AC3E}">
        <p14:creationId xmlns:p14="http://schemas.microsoft.com/office/powerpoint/2010/main" val="310637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76A4-5C95-43DA-AC5E-DDE09A17D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Reliability Research: Fault Injection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55CCE19-8F4F-4D81-942E-FBF9E207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Content Placeholder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9433AEF-3AAF-4773-A8BE-B7F9CF3B2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" y="17088"/>
            <a:ext cx="1667279" cy="656666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A35789D-2347-4DAA-B48C-57DA1B171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Fault injection method</a:t>
            </a:r>
          </a:p>
          <a:p>
            <a:pPr lvl="1"/>
            <a:r>
              <a:rPr lang="en-US" dirty="0"/>
              <a:t>Injecting </a:t>
            </a:r>
            <a:r>
              <a:rPr lang="en-US" b="1" u="sng" dirty="0"/>
              <a:t>single-bit errors</a:t>
            </a:r>
            <a:r>
              <a:rPr lang="en-US" b="1" dirty="0"/>
              <a:t> </a:t>
            </a:r>
            <a:r>
              <a:rPr lang="en-US" dirty="0"/>
              <a:t>into different locations (</a:t>
            </a:r>
            <a:r>
              <a:rPr lang="en-US" b="1" u="sng" dirty="0"/>
              <a:t>fault sites</a:t>
            </a:r>
            <a:r>
              <a:rPr lang="en-US" dirty="0"/>
              <a:t>) in applications</a:t>
            </a:r>
          </a:p>
          <a:p>
            <a:r>
              <a:rPr lang="en-US" altLang="zh-CN" dirty="0"/>
              <a:t>Ground truth</a:t>
            </a:r>
            <a:r>
              <a:rPr lang="en-US" dirty="0"/>
              <a:t>: </a:t>
            </a:r>
            <a:r>
              <a:rPr lang="en-US" b="1" i="1" dirty="0">
                <a:solidFill>
                  <a:srgbClr val="FF0000"/>
                </a:solidFill>
              </a:rPr>
              <a:t>huge unreachable exhaustive fault sites!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100" dirty="0"/>
          </a:p>
          <a:p>
            <a:r>
              <a:rPr lang="en-US" dirty="0"/>
              <a:t>Closest to ground truth (Baseline):</a:t>
            </a:r>
          </a:p>
          <a:p>
            <a:pPr lvl="1"/>
            <a:r>
              <a:rPr lang="en-US" dirty="0">
                <a:solidFill>
                  <a:srgbClr val="00712F"/>
                </a:solidFill>
              </a:rPr>
              <a:t>Random sampling </a:t>
            </a:r>
            <a:r>
              <a:rPr lang="en-US" dirty="0"/>
              <a:t>based on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E1FDB87-D6FE-408A-BCE3-97AA33245152}"/>
                  </a:ext>
                </a:extLst>
              </p:cNvPr>
              <p:cNvSpPr/>
              <p:nvPr/>
            </p:nvSpPr>
            <p:spPr>
              <a:xfrm>
                <a:off x="983974" y="3299552"/>
                <a:ext cx="10515600" cy="98410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Helvetica Neue Medium" charset="0"/>
                    <a:ea typeface="Helvetica Neue Medium" charset="0"/>
                    <a:cs typeface="Helvetica Neue Medium" charset="0"/>
                  </a:rPr>
                  <a:t>GEMM: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Helvetica Neue Medium" charset="0"/>
                    <a:ea typeface="Helvetica Neue Medium" charset="0"/>
                    <a:cs typeface="Helvetica Neue Medium" charset="0"/>
                    <a:sym typeface="Wingdings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 charset="0"/>
                        <a:cs typeface="Helvetica Neue Medium" charset="0"/>
                        <a:sym typeface="Wingdings"/>
                      </a:rPr>
                      <m:t>16384 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 charset="0"/>
                        <a:cs typeface="Helvetica Neue Medium" charset="0"/>
                        <a:sym typeface="Wingdings"/>
                      </a:rPr>
                      <m:t>threads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charset="0"/>
                        <a:ea typeface="Helvetica Neue Medium" charset="0"/>
                        <a:cs typeface="Helvetica Neue Medium" charset="0"/>
                        <a:sym typeface="Wingdings"/>
                      </a:rPr>
                      <m:t>×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 charset="0"/>
                        <a:cs typeface="Helvetica Neue Medium" charset="0"/>
                        <a:sym typeface="Wingdings"/>
                      </a:rPr>
                      <m:t>1305 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 charset="0"/>
                        <a:cs typeface="Helvetica Neue Medium" charset="0"/>
                        <a:sym typeface="Wingdings"/>
                      </a:rPr>
                      <m:t>insns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 charset="0"/>
                        <a:cs typeface="Helvetica Neue Medium" charset="0"/>
                        <a:sym typeface="Wingdings"/>
                      </a:rPr>
                      <m:t>/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 charset="0"/>
                        <a:cs typeface="Helvetica Neue Medium" charset="0"/>
                        <a:sym typeface="Wingdings"/>
                      </a:rPr>
                      <m:t>thd</m:t>
                    </m:r>
                    <m:r>
                      <a:rPr lang="en-US" sz="2400">
                        <a:solidFill>
                          <a:schemeClr val="tx1"/>
                        </a:solidFill>
                        <a:latin typeface="Cambria Math" charset="0"/>
                        <a:ea typeface="Helvetica Neue Medium" charset="0"/>
                        <a:cs typeface="Helvetica Neue Medium" charset="0"/>
                        <a:sym typeface="Wingdings"/>
                      </a:rPr>
                      <m:t>×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 charset="0"/>
                        <a:cs typeface="Helvetica Neue Medium" charset="0"/>
                        <a:sym typeface="Wingdings"/>
                      </a:rPr>
                      <m:t>29.6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 charset="0"/>
                        <a:cs typeface="Helvetica Neue Medium" charset="0"/>
                        <a:sym typeface="Wingdings"/>
                      </a:rPr>
                      <m:t>bits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 charset="0"/>
                        <a:cs typeface="Helvetica Neue Medium" charset="0"/>
                        <a:sym typeface="Wingdings"/>
                      </a:rPr>
                      <m:t>/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Helvetica Neue Medium" charset="0"/>
                        <a:cs typeface="Helvetica Neue Medium" charset="0"/>
                        <a:sym typeface="Wingdings"/>
                      </a:rPr>
                      <m:t>insn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Helvetica Neue Medium" charset="0"/>
                        <a:cs typeface="Helvetica Neue Medium" charset="0"/>
                        <a:sym typeface="Wingdings"/>
                      </a:rPr>
                      <m:t>=6</m:t>
                    </m:r>
                    <m:r>
                      <a:rPr lang="en-US" sz="2400">
                        <a:solidFill>
                          <a:srgbClr val="C00000"/>
                        </a:solidFill>
                        <a:latin typeface="Cambria Math" charset="0"/>
                        <a:ea typeface="Helvetica Neue Medium" charset="0"/>
                        <a:cs typeface="Helvetica Neue Medium" charset="0"/>
                        <a:sym typeface="Wingdings"/>
                      </a:rPr>
                      <m:t>.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Helvetica Neue Medium" charset="0"/>
                        <a:cs typeface="Helvetica Neue Medium" charset="0"/>
                        <a:sym typeface="Wingdings"/>
                      </a:rPr>
                      <m:t>23</m:t>
                    </m:r>
                    <m:r>
                      <a:rPr lang="en-US" sz="2400">
                        <a:solidFill>
                          <a:srgbClr val="C00000"/>
                        </a:solidFill>
                        <a:latin typeface="Cambria Math" charset="0"/>
                        <a:ea typeface="Helvetica Neue Medium" charset="0"/>
                        <a:cs typeface="Helvetica Neue Medium" charset="0"/>
                        <a:sym typeface="Wingdings"/>
                      </a:rPr>
                      <m:t>×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Helvetica Neue Medium" charset="0"/>
                            <a:cs typeface="Helvetica Neue Medium" charset="0"/>
                            <a:sym typeface="Wingdings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srgbClr val="C00000"/>
                            </a:solidFill>
                            <a:latin typeface="Cambria Math" charset="0"/>
                            <a:ea typeface="Helvetica Neue Medium" charset="0"/>
                            <a:cs typeface="Helvetica Neue Medium" charset="0"/>
                            <a:sym typeface="Wingdings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Helvetica Neue Medium" charset="0"/>
                            <a:cs typeface="Helvetica Neue Medium" charset="0"/>
                            <a:sym typeface="Wingdings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Helvetica Neue Medium" charset="0"/>
                    <a:ea typeface="Helvetica Neue Medium" charset="0"/>
                    <a:cs typeface="Helvetica Neue Medium" charset="0"/>
                  </a:rPr>
                  <a:t> fault sites!</a:t>
                </a:r>
              </a:p>
            </p:txBody>
          </p:sp>
        </mc:Choice>
        <mc:Fallback xmlns="" xmlns:mv="urn:schemas-microsoft-com:mac:vml">
          <p:sp>
            <p:nvSpPr>
              <p:cNvPr id="31" name="Rectangle 30">
                <a:extLst>
                  <a:ext uri="{FF2B5EF4-FFF2-40B4-BE49-F238E27FC236}">
                    <a16:creationId xmlns:mv="urn:schemas-microsoft-com:mac:vml" xmlns:a16="http://schemas.microsoft.com/office/drawing/2014/main" xmlns="" xmlns:a14="http://schemas.microsoft.com/office/drawing/2010/main" xmlns:mc="http://schemas.openxmlformats.org/markup-compatibility/2006" xmlns:p="http://schemas.openxmlformats.org/presentationml/2006/main" xmlns:r="http://schemas.openxmlformats.org/officeDocument/2006/relationships" xmlns:a="http://schemas.openxmlformats.org/drawingml/2006/main" id="{CE1FDB87-D6FE-408A-BCE3-97AA33245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974" y="3299552"/>
                <a:ext cx="10515600" cy="984105"/>
              </a:xfrm>
              <a:prstGeom prst="rect">
                <a:avLst/>
              </a:prstGeom>
              <a:blipFill>
                <a:blip r:embed="rId4"/>
                <a:stretch>
                  <a:fillRect b="-4167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1B0BC5F0-7ABA-4D4E-9603-138134202878}"/>
              </a:ext>
            </a:extLst>
          </p:cNvPr>
          <p:cNvSpPr/>
          <p:nvPr/>
        </p:nvSpPr>
        <p:spPr>
          <a:xfrm>
            <a:off x="2526722" y="5592494"/>
            <a:ext cx="7138555" cy="99060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</a:rPr>
              <a:t>Confidence Interval: 99.8%, Error Margin: 1.26%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  <a:sym typeface="Wingdings"/>
              </a:rPr>
              <a:t> </a:t>
            </a:r>
            <a:r>
              <a:rPr lang="en-US" sz="2400" dirty="0">
                <a:solidFill>
                  <a:srgbClr val="00712F"/>
                </a:solidFill>
                <a:latin typeface="Helvetica Neue Medium" charset="0"/>
                <a:ea typeface="Helvetica Neue Medium" charset="0"/>
                <a:cs typeface="Helvetica Neue Medium" charset="0"/>
                <a:sym typeface="Wingdings"/>
              </a:rPr>
              <a:t>60K</a:t>
            </a:r>
            <a:r>
              <a:rPr lang="en-US" sz="2400" dirty="0">
                <a:solidFill>
                  <a:schemeClr val="tx1"/>
                </a:solidFill>
                <a:latin typeface="Helvetica Neue Medium" charset="0"/>
                <a:ea typeface="Helvetica Neue Medium" charset="0"/>
                <a:cs typeface="Helvetica Neue Medium" charset="0"/>
                <a:sym typeface="Wingdings"/>
              </a:rPr>
              <a:t> fault sites</a:t>
            </a:r>
            <a:endParaRPr lang="en-US" sz="2400" dirty="0">
              <a:solidFill>
                <a:schemeClr val="tx1"/>
              </a:solidFill>
              <a:latin typeface="Helvetica Neue Medium" charset="0"/>
              <a:ea typeface="Helvetica Neue Medium" charset="0"/>
              <a:cs typeface="Helvetica Neue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55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76A4-5C95-43DA-AC5E-DDE09A17D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43" y="365125"/>
            <a:ext cx="11691486" cy="1325563"/>
          </a:xfrm>
        </p:spPr>
        <p:txBody>
          <a:bodyPr>
            <a:normAutofit/>
          </a:bodyPr>
          <a:lstStyle/>
          <a:p>
            <a:r>
              <a:rPr lang="en-US" b="1" dirty="0"/>
              <a:t>GPU Architecture 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zh-CN" altLang="en-US" b="1" dirty="0"/>
              <a:t> </a:t>
            </a:r>
            <a:r>
              <a:rPr lang="en-US" b="1" dirty="0"/>
              <a:t>Progressive Fault Sites Pruning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55CCE19-8F4F-4D81-942E-FBF9E207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Content Placeholder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9433AEF-3AAF-4773-A8BE-B7F9CF3B2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" y="17088"/>
            <a:ext cx="1667279" cy="656666"/>
          </a:xfrm>
          <a:prstGeom prst="rect">
            <a:avLst/>
          </a:prstGeom>
        </p:spPr>
      </p:pic>
      <p:sp>
        <p:nvSpPr>
          <p:cNvPr id="97" name="Arrow: Pentagon 118">
            <a:extLst>
              <a:ext uri="{FF2B5EF4-FFF2-40B4-BE49-F238E27FC236}">
                <a16:creationId xmlns:a16="http://schemas.microsoft.com/office/drawing/2014/main" id="{490113D3-C7DB-4EDE-9B3F-450D01A1F952}"/>
              </a:ext>
            </a:extLst>
          </p:cNvPr>
          <p:cNvSpPr/>
          <p:nvPr/>
        </p:nvSpPr>
        <p:spPr>
          <a:xfrm>
            <a:off x="7238015" y="2228624"/>
            <a:ext cx="4673541" cy="520830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chemeClr val="tx1"/>
                </a:solidFill>
              </a:rPr>
              <a:t>Instruction-wise pruning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8" name="Arrow: Pentagon 118">
            <a:extLst>
              <a:ext uri="{FF2B5EF4-FFF2-40B4-BE49-F238E27FC236}">
                <a16:creationId xmlns:a16="http://schemas.microsoft.com/office/drawing/2014/main" id="{0A717DCE-C3E5-4046-8E8B-42D5991E952B}"/>
              </a:ext>
            </a:extLst>
          </p:cNvPr>
          <p:cNvSpPr/>
          <p:nvPr/>
        </p:nvSpPr>
        <p:spPr>
          <a:xfrm>
            <a:off x="7238017" y="3706433"/>
            <a:ext cx="4673540" cy="520829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chemeClr val="tx1"/>
                </a:solidFill>
              </a:rPr>
              <a:t>Loop-wise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</a:rPr>
              <a:t>pruning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9" name="Arrow: Pentagon 118">
            <a:extLst>
              <a:ext uri="{FF2B5EF4-FFF2-40B4-BE49-F238E27FC236}">
                <a16:creationId xmlns:a16="http://schemas.microsoft.com/office/drawing/2014/main" id="{732F7796-DAA1-4844-BFCC-5DFF458BAAEE}"/>
              </a:ext>
            </a:extLst>
          </p:cNvPr>
          <p:cNvSpPr/>
          <p:nvPr/>
        </p:nvSpPr>
        <p:spPr>
          <a:xfrm>
            <a:off x="7238017" y="5178407"/>
            <a:ext cx="4673540" cy="520829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schemeClr val="tx1"/>
                </a:solidFill>
              </a:rPr>
              <a:t>Bit-wise pruning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B63C976-6C41-4AD8-B20D-0B6A55663024}"/>
              </a:ext>
            </a:extLst>
          </p:cNvPr>
          <p:cNvCxnSpPr>
            <a:cxnSpLocks/>
          </p:cNvCxnSpPr>
          <p:nvPr/>
        </p:nvCxnSpPr>
        <p:spPr>
          <a:xfrm>
            <a:off x="5621443" y="1973121"/>
            <a:ext cx="90987" cy="4944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CCDD612-F52B-4F95-B2F6-F2FCC28BFAC6}"/>
              </a:ext>
            </a:extLst>
          </p:cNvPr>
          <p:cNvCxnSpPr>
            <a:cxnSpLocks/>
          </p:cNvCxnSpPr>
          <p:nvPr/>
        </p:nvCxnSpPr>
        <p:spPr>
          <a:xfrm>
            <a:off x="5625081" y="1955236"/>
            <a:ext cx="201214" cy="51758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57A82A5-43FF-4524-8D36-75041E5CFF2C}"/>
              </a:ext>
            </a:extLst>
          </p:cNvPr>
          <p:cNvSpPr/>
          <p:nvPr/>
        </p:nvSpPr>
        <p:spPr>
          <a:xfrm>
            <a:off x="5720334" y="3276756"/>
            <a:ext cx="143538" cy="31610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07E636C-B223-47D9-8A5A-7A48038379B6}"/>
              </a:ext>
            </a:extLst>
          </p:cNvPr>
          <p:cNvSpPr/>
          <p:nvPr/>
        </p:nvSpPr>
        <p:spPr>
          <a:xfrm>
            <a:off x="5722306" y="2482823"/>
            <a:ext cx="143538" cy="3640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787F3DF-61FE-44D9-A3FE-6F280854601D}"/>
              </a:ext>
            </a:extLst>
          </p:cNvPr>
          <p:cNvCxnSpPr>
            <a:cxnSpLocks/>
          </p:cNvCxnSpPr>
          <p:nvPr/>
        </p:nvCxnSpPr>
        <p:spPr>
          <a:xfrm flipH="1">
            <a:off x="5454415" y="2465853"/>
            <a:ext cx="9625" cy="108555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D09E227-BEC6-4284-9412-965476CA32E3}"/>
              </a:ext>
            </a:extLst>
          </p:cNvPr>
          <p:cNvSpPr/>
          <p:nvPr/>
        </p:nvSpPr>
        <p:spPr>
          <a:xfrm>
            <a:off x="5722306" y="2856111"/>
            <a:ext cx="143538" cy="21897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3F664C5-C053-440F-AFD1-F42AD9C80E19}"/>
              </a:ext>
            </a:extLst>
          </p:cNvPr>
          <p:cNvSpPr/>
          <p:nvPr/>
        </p:nvSpPr>
        <p:spPr>
          <a:xfrm>
            <a:off x="5722306" y="3092816"/>
            <a:ext cx="143538" cy="1973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3887B06-154D-4EFA-9B4D-67B20603CF13}"/>
              </a:ext>
            </a:extLst>
          </p:cNvPr>
          <p:cNvCxnSpPr>
            <a:cxnSpLocks/>
          </p:cNvCxnSpPr>
          <p:nvPr/>
        </p:nvCxnSpPr>
        <p:spPr>
          <a:xfrm flipH="1">
            <a:off x="6163900" y="1951664"/>
            <a:ext cx="2337" cy="49559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426D22F-6C48-4373-BA0C-6ED85BED4EB3}"/>
              </a:ext>
            </a:extLst>
          </p:cNvPr>
          <p:cNvCxnSpPr>
            <a:cxnSpLocks/>
          </p:cNvCxnSpPr>
          <p:nvPr/>
        </p:nvCxnSpPr>
        <p:spPr>
          <a:xfrm>
            <a:off x="6171713" y="1963884"/>
            <a:ext cx="136462" cy="48337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811F978-E3EF-427C-8E2C-7021AFD847D5}"/>
              </a:ext>
            </a:extLst>
          </p:cNvPr>
          <p:cNvCxnSpPr>
            <a:cxnSpLocks/>
            <a:stCxn id="166" idx="2"/>
          </p:cNvCxnSpPr>
          <p:nvPr/>
        </p:nvCxnSpPr>
        <p:spPr>
          <a:xfrm flipH="1">
            <a:off x="6768230" y="1973664"/>
            <a:ext cx="88142" cy="47359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C7DACD-B81A-47C7-993D-D9E07EE721C3}"/>
              </a:ext>
            </a:extLst>
          </p:cNvPr>
          <p:cNvCxnSpPr>
            <a:cxnSpLocks/>
            <a:stCxn id="166" idx="2"/>
          </p:cNvCxnSpPr>
          <p:nvPr/>
        </p:nvCxnSpPr>
        <p:spPr>
          <a:xfrm>
            <a:off x="6856372" y="1973664"/>
            <a:ext cx="43952" cy="4939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6E8C7C8-A294-4C3B-86E4-5D0DEB28C6C4}"/>
              </a:ext>
            </a:extLst>
          </p:cNvPr>
          <p:cNvSpPr/>
          <p:nvPr/>
        </p:nvSpPr>
        <p:spPr>
          <a:xfrm>
            <a:off x="6161403" y="3295619"/>
            <a:ext cx="143538" cy="28800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093CE13-EA26-45AF-A013-67046465458D}"/>
              </a:ext>
            </a:extLst>
          </p:cNvPr>
          <p:cNvSpPr/>
          <p:nvPr/>
        </p:nvSpPr>
        <p:spPr>
          <a:xfrm>
            <a:off x="6159615" y="2473587"/>
            <a:ext cx="143538" cy="3825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6E8B42A-BB86-4177-A489-70B010C503F9}"/>
              </a:ext>
            </a:extLst>
          </p:cNvPr>
          <p:cNvSpPr/>
          <p:nvPr/>
        </p:nvSpPr>
        <p:spPr>
          <a:xfrm>
            <a:off x="6159615" y="2865157"/>
            <a:ext cx="143538" cy="21606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01DFE13-CD79-4104-9C4F-8BE362D3383F}"/>
              </a:ext>
            </a:extLst>
          </p:cNvPr>
          <p:cNvSpPr/>
          <p:nvPr/>
        </p:nvSpPr>
        <p:spPr>
          <a:xfrm>
            <a:off x="6159615" y="3085499"/>
            <a:ext cx="143538" cy="2080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FE79E69-8EED-427A-8053-1B01100AD1FE}"/>
              </a:ext>
            </a:extLst>
          </p:cNvPr>
          <p:cNvSpPr/>
          <p:nvPr/>
        </p:nvSpPr>
        <p:spPr>
          <a:xfrm>
            <a:off x="6751425" y="3299477"/>
            <a:ext cx="143538" cy="2859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E16567C-AAB6-4DE9-9BE2-F6511434CCE4}"/>
              </a:ext>
            </a:extLst>
          </p:cNvPr>
          <p:cNvSpPr/>
          <p:nvPr/>
        </p:nvSpPr>
        <p:spPr>
          <a:xfrm>
            <a:off x="6749638" y="2475401"/>
            <a:ext cx="143538" cy="3807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939BEF2-FD9B-4E8F-8BE7-266CB6ABC634}"/>
              </a:ext>
            </a:extLst>
          </p:cNvPr>
          <p:cNvSpPr/>
          <p:nvPr/>
        </p:nvSpPr>
        <p:spPr>
          <a:xfrm>
            <a:off x="6749638" y="2862346"/>
            <a:ext cx="143538" cy="2053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3634C91-25B5-4B39-AFB7-741AAC39B49D}"/>
              </a:ext>
            </a:extLst>
          </p:cNvPr>
          <p:cNvSpPr/>
          <p:nvPr/>
        </p:nvSpPr>
        <p:spPr>
          <a:xfrm>
            <a:off x="6749638" y="3076054"/>
            <a:ext cx="143538" cy="2234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9327656-582F-4C77-ADAF-23BF9EFD0519}"/>
              </a:ext>
            </a:extLst>
          </p:cNvPr>
          <p:cNvSpPr/>
          <p:nvPr/>
        </p:nvSpPr>
        <p:spPr>
          <a:xfrm>
            <a:off x="5562204" y="2474434"/>
            <a:ext cx="1404346" cy="38755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BA7BE89-AB23-4FF5-ACEE-059C206F605D}"/>
              </a:ext>
            </a:extLst>
          </p:cNvPr>
          <p:cNvSpPr/>
          <p:nvPr/>
        </p:nvSpPr>
        <p:spPr>
          <a:xfrm>
            <a:off x="5553825" y="3078251"/>
            <a:ext cx="1424007" cy="213094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DC6179B-DB5E-4D80-875A-6F5E90FCBD93}"/>
              </a:ext>
            </a:extLst>
          </p:cNvPr>
          <p:cNvCxnSpPr>
            <a:cxnSpLocks/>
          </p:cNvCxnSpPr>
          <p:nvPr/>
        </p:nvCxnSpPr>
        <p:spPr>
          <a:xfrm flipH="1">
            <a:off x="5444790" y="3905585"/>
            <a:ext cx="9625" cy="108555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F77F7BC-49A2-43D7-9834-B2545AAE7FC1}"/>
              </a:ext>
            </a:extLst>
          </p:cNvPr>
          <p:cNvSpPr/>
          <p:nvPr/>
        </p:nvSpPr>
        <p:spPr>
          <a:xfrm>
            <a:off x="6190138" y="4732881"/>
            <a:ext cx="143538" cy="27602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A2F7739-E3A8-4B3E-BAB0-D7B1E463F485}"/>
              </a:ext>
            </a:extLst>
          </p:cNvPr>
          <p:cNvSpPr/>
          <p:nvPr/>
        </p:nvSpPr>
        <p:spPr>
          <a:xfrm>
            <a:off x="6188350" y="4272159"/>
            <a:ext cx="143538" cy="1262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FE1470A-B429-4E74-BFB0-DF14E498C66F}"/>
              </a:ext>
            </a:extLst>
          </p:cNvPr>
          <p:cNvSpPr/>
          <p:nvPr/>
        </p:nvSpPr>
        <p:spPr>
          <a:xfrm>
            <a:off x="6775924" y="4868284"/>
            <a:ext cx="143305" cy="1512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3FFA210-0879-44AD-B78E-BBC5966084B5}"/>
              </a:ext>
            </a:extLst>
          </p:cNvPr>
          <p:cNvSpPr/>
          <p:nvPr/>
        </p:nvSpPr>
        <p:spPr>
          <a:xfrm>
            <a:off x="6778373" y="4273973"/>
            <a:ext cx="143538" cy="21897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D63E984-59A3-4876-AA65-6CB276497F4E}"/>
              </a:ext>
            </a:extLst>
          </p:cNvPr>
          <p:cNvSpPr/>
          <p:nvPr/>
        </p:nvSpPr>
        <p:spPr>
          <a:xfrm>
            <a:off x="6185895" y="4417162"/>
            <a:ext cx="144634" cy="1499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AD90DA4-822B-4D3F-A2C7-99B5D5CFB88E}"/>
              </a:ext>
            </a:extLst>
          </p:cNvPr>
          <p:cNvSpPr/>
          <p:nvPr/>
        </p:nvSpPr>
        <p:spPr>
          <a:xfrm>
            <a:off x="6777445" y="4732881"/>
            <a:ext cx="143538" cy="1266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1D987B0-8A75-4B06-8013-81CC9A609A26}"/>
              </a:ext>
            </a:extLst>
          </p:cNvPr>
          <p:cNvSpPr/>
          <p:nvPr/>
        </p:nvSpPr>
        <p:spPr>
          <a:xfrm>
            <a:off x="6120204" y="4259114"/>
            <a:ext cx="277446" cy="31575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7A7D241-880A-4159-B53F-E0BB33B5B772}"/>
              </a:ext>
            </a:extLst>
          </p:cNvPr>
          <p:cNvSpPr/>
          <p:nvPr/>
        </p:nvSpPr>
        <p:spPr>
          <a:xfrm>
            <a:off x="6716527" y="4709926"/>
            <a:ext cx="277446" cy="332833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DB6332F-9EE0-453E-8206-ECBFF5FC2F52}"/>
              </a:ext>
            </a:extLst>
          </p:cNvPr>
          <p:cNvSpPr/>
          <p:nvPr/>
        </p:nvSpPr>
        <p:spPr>
          <a:xfrm>
            <a:off x="5752830" y="6204873"/>
            <a:ext cx="143538" cy="27602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39F5ACA-9D4C-4762-A061-D7474B4F7885}"/>
              </a:ext>
            </a:extLst>
          </p:cNvPr>
          <p:cNvSpPr/>
          <p:nvPr/>
        </p:nvSpPr>
        <p:spPr>
          <a:xfrm>
            <a:off x="5751043" y="5370864"/>
            <a:ext cx="143538" cy="3640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F1185CE-25D8-4AC1-91F6-4A42EBB0204C}"/>
              </a:ext>
            </a:extLst>
          </p:cNvPr>
          <p:cNvCxnSpPr>
            <a:cxnSpLocks/>
          </p:cNvCxnSpPr>
          <p:nvPr/>
        </p:nvCxnSpPr>
        <p:spPr>
          <a:xfrm flipH="1">
            <a:off x="5431354" y="5371256"/>
            <a:ext cx="9625" cy="108555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AFEE291-A443-4CDC-962E-0B939BD0D60B}"/>
              </a:ext>
            </a:extLst>
          </p:cNvPr>
          <p:cNvSpPr/>
          <p:nvPr/>
        </p:nvSpPr>
        <p:spPr>
          <a:xfrm>
            <a:off x="5751043" y="5735042"/>
            <a:ext cx="93754" cy="22944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913DB25-2783-4562-AE91-7E23FC548903}"/>
              </a:ext>
            </a:extLst>
          </p:cNvPr>
          <p:cNvSpPr/>
          <p:nvPr/>
        </p:nvSpPr>
        <p:spPr>
          <a:xfrm>
            <a:off x="6190138" y="6195362"/>
            <a:ext cx="141463" cy="2763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63C6E63-0234-45D4-97F5-A64715F0F219}"/>
              </a:ext>
            </a:extLst>
          </p:cNvPr>
          <p:cNvSpPr/>
          <p:nvPr/>
        </p:nvSpPr>
        <p:spPr>
          <a:xfrm>
            <a:off x="6188350" y="5734915"/>
            <a:ext cx="143538" cy="1262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60422A5-3AF7-466C-A669-E8CC4436CBA7}"/>
              </a:ext>
            </a:extLst>
          </p:cNvPr>
          <p:cNvSpPr/>
          <p:nvPr/>
        </p:nvSpPr>
        <p:spPr>
          <a:xfrm>
            <a:off x="6778373" y="5736730"/>
            <a:ext cx="143538" cy="21897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2728A55-F48A-4EFF-9472-17E73950B100}"/>
              </a:ext>
            </a:extLst>
          </p:cNvPr>
          <p:cNvSpPr/>
          <p:nvPr/>
        </p:nvSpPr>
        <p:spPr>
          <a:xfrm>
            <a:off x="6777445" y="6195636"/>
            <a:ext cx="143538" cy="1266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04567A5-241C-4123-9C62-C1EFAC82941D}"/>
              </a:ext>
            </a:extLst>
          </p:cNvPr>
          <p:cNvCxnSpPr>
            <a:cxnSpLocks/>
          </p:cNvCxnSpPr>
          <p:nvPr/>
        </p:nvCxnSpPr>
        <p:spPr>
          <a:xfrm>
            <a:off x="5250428" y="5178408"/>
            <a:ext cx="19751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AEEF02C-7201-4078-A697-34DF8DD90010}"/>
              </a:ext>
            </a:extLst>
          </p:cNvPr>
          <p:cNvCxnSpPr>
            <a:cxnSpLocks/>
          </p:cNvCxnSpPr>
          <p:nvPr/>
        </p:nvCxnSpPr>
        <p:spPr>
          <a:xfrm>
            <a:off x="5250429" y="3706435"/>
            <a:ext cx="19751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DE79CDA-AB6B-4801-A1CF-1806AAA3E5E1}"/>
              </a:ext>
            </a:extLst>
          </p:cNvPr>
          <p:cNvSpPr/>
          <p:nvPr/>
        </p:nvSpPr>
        <p:spPr>
          <a:xfrm>
            <a:off x="5844798" y="5734915"/>
            <a:ext cx="49783" cy="2295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426B299-25B2-44CA-8A6F-09921060B1B5}"/>
              </a:ext>
            </a:extLst>
          </p:cNvPr>
          <p:cNvSpPr/>
          <p:nvPr/>
        </p:nvSpPr>
        <p:spPr>
          <a:xfrm>
            <a:off x="5844798" y="6204873"/>
            <a:ext cx="49783" cy="2760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15143E7-B7D9-4445-A4DC-021B072B2160}"/>
              </a:ext>
            </a:extLst>
          </p:cNvPr>
          <p:cNvSpPr/>
          <p:nvPr/>
        </p:nvSpPr>
        <p:spPr>
          <a:xfrm>
            <a:off x="6290609" y="6195362"/>
            <a:ext cx="45241" cy="2760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120CB7B0-0D95-41E5-A7B4-227B3FDC947E}"/>
              </a:ext>
            </a:extLst>
          </p:cNvPr>
          <p:cNvSpPr/>
          <p:nvPr/>
        </p:nvSpPr>
        <p:spPr>
          <a:xfrm>
            <a:off x="6863722" y="5734915"/>
            <a:ext cx="58188" cy="2207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6D680EA-4F9B-47DA-90D8-C4AA4171A2F1}"/>
              </a:ext>
            </a:extLst>
          </p:cNvPr>
          <p:cNvSpPr/>
          <p:nvPr/>
        </p:nvSpPr>
        <p:spPr>
          <a:xfrm>
            <a:off x="5836928" y="5734915"/>
            <a:ext cx="123586" cy="75586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847DF3D-3B62-4BE3-835C-976E72DBEE50}"/>
              </a:ext>
            </a:extLst>
          </p:cNvPr>
          <p:cNvSpPr/>
          <p:nvPr/>
        </p:nvSpPr>
        <p:spPr>
          <a:xfrm>
            <a:off x="6279460" y="6148843"/>
            <a:ext cx="158990" cy="376313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25D484FB-F880-4F03-9911-0132453C9B3C}"/>
              </a:ext>
            </a:extLst>
          </p:cNvPr>
          <p:cNvSpPr/>
          <p:nvPr/>
        </p:nvSpPr>
        <p:spPr>
          <a:xfrm>
            <a:off x="6851894" y="5677389"/>
            <a:ext cx="140037" cy="37545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458151D7-8715-440C-94B4-8A212655E68E}"/>
              </a:ext>
            </a:extLst>
          </p:cNvPr>
          <p:cNvGrpSpPr/>
          <p:nvPr/>
        </p:nvGrpSpPr>
        <p:grpSpPr>
          <a:xfrm>
            <a:off x="5250428" y="1397543"/>
            <a:ext cx="6661130" cy="831637"/>
            <a:chOff x="5250428" y="1397543"/>
            <a:chExt cx="6661130" cy="831637"/>
          </a:xfrm>
        </p:grpSpPr>
        <p:sp>
          <p:nvSpPr>
            <p:cNvPr id="96" name="Arrow: Pentagon 118">
              <a:extLst>
                <a:ext uri="{FF2B5EF4-FFF2-40B4-BE49-F238E27FC236}">
                  <a16:creationId xmlns:a16="http://schemas.microsoft.com/office/drawing/2014/main" id="{AAEE45D5-3D50-45FA-BD5D-24995175DFCF}"/>
                </a:ext>
              </a:extLst>
            </p:cNvPr>
            <p:cNvSpPr/>
            <p:nvPr/>
          </p:nvSpPr>
          <p:spPr>
            <a:xfrm>
              <a:off x="7237976" y="1423628"/>
              <a:ext cx="4673582" cy="520831"/>
            </a:xfrm>
            <a:custGeom>
              <a:avLst/>
              <a:gdLst>
                <a:gd name="connsiteX0" fmla="*/ 0 w 2639282"/>
                <a:gd name="connsiteY0" fmla="*/ 0 h 547293"/>
                <a:gd name="connsiteX1" fmla="*/ 2365636 w 2639282"/>
                <a:gd name="connsiteY1" fmla="*/ 0 h 547293"/>
                <a:gd name="connsiteX2" fmla="*/ 2639282 w 2639282"/>
                <a:gd name="connsiteY2" fmla="*/ 273647 h 547293"/>
                <a:gd name="connsiteX3" fmla="*/ 2365636 w 2639282"/>
                <a:gd name="connsiteY3" fmla="*/ 547293 h 547293"/>
                <a:gd name="connsiteX4" fmla="*/ 0 w 2639282"/>
                <a:gd name="connsiteY4" fmla="*/ 547293 h 547293"/>
                <a:gd name="connsiteX5" fmla="*/ 0 w 2639282"/>
                <a:gd name="connsiteY5" fmla="*/ 0 h 547293"/>
                <a:gd name="connsiteX0" fmla="*/ 0 w 2685463"/>
                <a:gd name="connsiteY0" fmla="*/ 0 h 547293"/>
                <a:gd name="connsiteX1" fmla="*/ 2365636 w 2685463"/>
                <a:gd name="connsiteY1" fmla="*/ 0 h 547293"/>
                <a:gd name="connsiteX2" fmla="*/ 2685463 w 2685463"/>
                <a:gd name="connsiteY2" fmla="*/ 5793 h 547293"/>
                <a:gd name="connsiteX3" fmla="*/ 2365636 w 2685463"/>
                <a:gd name="connsiteY3" fmla="*/ 547293 h 547293"/>
                <a:gd name="connsiteX4" fmla="*/ 0 w 2685463"/>
                <a:gd name="connsiteY4" fmla="*/ 547293 h 547293"/>
                <a:gd name="connsiteX5" fmla="*/ 0 w 2685463"/>
                <a:gd name="connsiteY5" fmla="*/ 0 h 547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85463" h="547293">
                  <a:moveTo>
                    <a:pt x="0" y="0"/>
                  </a:moveTo>
                  <a:lnTo>
                    <a:pt x="2365636" y="0"/>
                  </a:lnTo>
                  <a:lnTo>
                    <a:pt x="2685463" y="5793"/>
                  </a:lnTo>
                  <a:lnTo>
                    <a:pt x="2365636" y="547293"/>
                  </a:lnTo>
                  <a:lnTo>
                    <a:pt x="0" y="547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b="1" dirty="0">
                  <a:solidFill>
                    <a:schemeClr val="tx1"/>
                  </a:solidFill>
                </a:rPr>
                <a:t>Thread-wise pruning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F71A5C3-E9A1-45CA-9D06-26FB92183258}"/>
                </a:ext>
              </a:extLst>
            </p:cNvPr>
            <p:cNvSpPr/>
            <p:nvPr/>
          </p:nvSpPr>
          <p:spPr>
            <a:xfrm>
              <a:off x="5448186" y="1499531"/>
              <a:ext cx="1587615" cy="6285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45DB4842-5C84-4C3A-988D-9E280963AEF4}"/>
                </a:ext>
              </a:extLst>
            </p:cNvPr>
            <p:cNvGrpSpPr/>
            <p:nvPr/>
          </p:nvGrpSpPr>
          <p:grpSpPr>
            <a:xfrm>
              <a:off x="5487763" y="1588692"/>
              <a:ext cx="385115" cy="394921"/>
              <a:chOff x="438921" y="696688"/>
              <a:chExt cx="1147520" cy="841249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82C80DC3-B877-43E3-AB6E-AE8F21582CBF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996696" cy="841248"/>
                <a:chOff x="731127" y="1179579"/>
                <a:chExt cx="1052516" cy="1154492"/>
              </a:xfrm>
            </p:grpSpPr>
            <p:cxnSp>
              <p:nvCxnSpPr>
                <p:cNvPr id="181" name="Curved Connector 88">
                  <a:extLst>
                    <a:ext uri="{FF2B5EF4-FFF2-40B4-BE49-F238E27FC236}">
                      <a16:creationId xmlns:a16="http://schemas.microsoft.com/office/drawing/2014/main" id="{EFDABC23-65C9-4919-89D0-9FE87B45D6CD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Curved Connector 89">
                  <a:extLst>
                    <a:ext uri="{FF2B5EF4-FFF2-40B4-BE49-F238E27FC236}">
                      <a16:creationId xmlns:a16="http://schemas.microsoft.com/office/drawing/2014/main" id="{2D18909D-EC5C-4F18-906E-02B3097B414B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Curved Connector 90">
                  <a:extLst>
                    <a:ext uri="{FF2B5EF4-FFF2-40B4-BE49-F238E27FC236}">
                      <a16:creationId xmlns:a16="http://schemas.microsoft.com/office/drawing/2014/main" id="{23125D62-66DA-4E89-A646-D8C368F53D30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Curved Connector 115">
                  <a:extLst>
                    <a:ext uri="{FF2B5EF4-FFF2-40B4-BE49-F238E27FC236}">
                      <a16:creationId xmlns:a16="http://schemas.microsoft.com/office/drawing/2014/main" id="{7BD497C8-BB57-46A8-9424-0251F85F9BF3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Curved Connector 117">
                  <a:extLst>
                    <a:ext uri="{FF2B5EF4-FFF2-40B4-BE49-F238E27FC236}">
                      <a16:creationId xmlns:a16="http://schemas.microsoft.com/office/drawing/2014/main" id="{1E1CF9F5-699C-4153-AB26-DD602ED3CC14}"/>
                    </a:ext>
                  </a:extLst>
                </p:cNvPr>
                <p:cNvCxnSpPr/>
                <p:nvPr/>
              </p:nvCxnSpPr>
              <p:spPr>
                <a:xfrm rot="16200000" flipH="1">
                  <a:off x="947552" y="1661267"/>
                  <a:ext cx="1154491" cy="191118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Curved Connector 118">
                  <a:extLst>
                    <a:ext uri="{FF2B5EF4-FFF2-40B4-BE49-F238E27FC236}">
                      <a16:creationId xmlns:a16="http://schemas.microsoft.com/office/drawing/2014/main" id="{DF34CC77-2AC9-4E4C-93B8-AFA14DA647AF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107796" y="1658225"/>
                  <a:ext cx="1154491" cy="197202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B537A331-B5E4-47EA-ABFD-03C62874F58F}"/>
                  </a:ext>
                </a:extLst>
              </p:cNvPr>
              <p:cNvSpPr/>
              <p:nvPr/>
            </p:nvSpPr>
            <p:spPr>
              <a:xfrm>
                <a:off x="438921" y="696688"/>
                <a:ext cx="1147520" cy="8412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85E9BA12-9526-40A9-B264-C4724AC76B53}"/>
                </a:ext>
              </a:extLst>
            </p:cNvPr>
            <p:cNvGrpSpPr/>
            <p:nvPr/>
          </p:nvGrpSpPr>
          <p:grpSpPr>
            <a:xfrm>
              <a:off x="5926882" y="1582277"/>
              <a:ext cx="385115" cy="397741"/>
              <a:chOff x="438921" y="696689"/>
              <a:chExt cx="1147520" cy="847257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CB9F5531-92DB-4CE9-8EE5-FC5167DFF6C5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996696" cy="841248"/>
                <a:chOff x="731127" y="1179579"/>
                <a:chExt cx="1052516" cy="1154492"/>
              </a:xfrm>
            </p:grpSpPr>
            <p:cxnSp>
              <p:nvCxnSpPr>
                <p:cNvPr id="173" name="Curved Connector 139">
                  <a:extLst>
                    <a:ext uri="{FF2B5EF4-FFF2-40B4-BE49-F238E27FC236}">
                      <a16:creationId xmlns:a16="http://schemas.microsoft.com/office/drawing/2014/main" id="{BE0FBAD8-B19A-4E85-830C-96881055E2E6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Curved Connector 140">
                  <a:extLst>
                    <a:ext uri="{FF2B5EF4-FFF2-40B4-BE49-F238E27FC236}">
                      <a16:creationId xmlns:a16="http://schemas.microsoft.com/office/drawing/2014/main" id="{830CC703-0D0F-4F54-BEB2-4AE845DBC983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Curved Connector 141">
                  <a:extLst>
                    <a:ext uri="{FF2B5EF4-FFF2-40B4-BE49-F238E27FC236}">
                      <a16:creationId xmlns:a16="http://schemas.microsoft.com/office/drawing/2014/main" id="{1690A2C0-26E8-4500-89DA-CEB0776F610D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Curved Connector 142">
                  <a:extLst>
                    <a:ext uri="{FF2B5EF4-FFF2-40B4-BE49-F238E27FC236}">
                      <a16:creationId xmlns:a16="http://schemas.microsoft.com/office/drawing/2014/main" id="{C9556D80-34BE-429D-A406-1E981E78157E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Curved Connector 143">
                  <a:extLst>
                    <a:ext uri="{FF2B5EF4-FFF2-40B4-BE49-F238E27FC236}">
                      <a16:creationId xmlns:a16="http://schemas.microsoft.com/office/drawing/2014/main" id="{4CF3B00A-3C5F-45C8-828B-2B73E7FAC530}"/>
                    </a:ext>
                  </a:extLst>
                </p:cNvPr>
                <p:cNvCxnSpPr/>
                <p:nvPr/>
              </p:nvCxnSpPr>
              <p:spPr>
                <a:xfrm rot="16200000" flipH="1">
                  <a:off x="947552" y="1661267"/>
                  <a:ext cx="1154491" cy="191118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Curved Connector 144">
                  <a:extLst>
                    <a:ext uri="{FF2B5EF4-FFF2-40B4-BE49-F238E27FC236}">
                      <a16:creationId xmlns:a16="http://schemas.microsoft.com/office/drawing/2014/main" id="{97AECD42-2D47-491C-9324-28D04F07516D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107796" y="1658225"/>
                  <a:ext cx="1154491" cy="197202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3033AC3E-8D91-4F56-B9DC-5A51F02FDF7F}"/>
                  </a:ext>
                </a:extLst>
              </p:cNvPr>
              <p:cNvSpPr/>
              <p:nvPr/>
            </p:nvSpPr>
            <p:spPr>
              <a:xfrm>
                <a:off x="438921" y="702698"/>
                <a:ext cx="1147520" cy="841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39493C7D-AFB4-4232-8333-892E952BA551}"/>
                </a:ext>
              </a:extLst>
            </p:cNvPr>
            <p:cNvGrpSpPr/>
            <p:nvPr/>
          </p:nvGrpSpPr>
          <p:grpSpPr>
            <a:xfrm>
              <a:off x="6717459" y="1578744"/>
              <a:ext cx="277826" cy="394921"/>
              <a:chOff x="438921" y="696688"/>
              <a:chExt cx="827833" cy="841249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6118736D-7D53-4A31-A13E-58F09DA8C4F3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687442" cy="841248"/>
                <a:chOff x="731127" y="1179579"/>
                <a:chExt cx="725942" cy="1154492"/>
              </a:xfrm>
            </p:grpSpPr>
            <p:cxnSp>
              <p:nvCxnSpPr>
                <p:cNvPr id="167" name="Curved Connector 149">
                  <a:extLst>
                    <a:ext uri="{FF2B5EF4-FFF2-40B4-BE49-F238E27FC236}">
                      <a16:creationId xmlns:a16="http://schemas.microsoft.com/office/drawing/2014/main" id="{6B9D6F31-1352-4246-BCEE-D22FF4EEB6D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Curved Connector 150">
                  <a:extLst>
                    <a:ext uri="{FF2B5EF4-FFF2-40B4-BE49-F238E27FC236}">
                      <a16:creationId xmlns:a16="http://schemas.microsoft.com/office/drawing/2014/main" id="{53762735-A4CB-4A9A-9F8E-5222FEC8968D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Curved Connector 151">
                  <a:extLst>
                    <a:ext uri="{FF2B5EF4-FFF2-40B4-BE49-F238E27FC236}">
                      <a16:creationId xmlns:a16="http://schemas.microsoft.com/office/drawing/2014/main" id="{2E1DAECB-CB36-49C4-818A-B777B96D1526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Curved Connector 152">
                  <a:extLst>
                    <a:ext uri="{FF2B5EF4-FFF2-40B4-BE49-F238E27FC236}">
                      <a16:creationId xmlns:a16="http://schemas.microsoft.com/office/drawing/2014/main" id="{30EBA97E-3046-4563-B4FC-3BBEABEDC3D8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1F7FC8BC-F729-4B5A-B53A-10FB52D37F99}"/>
                  </a:ext>
                </a:extLst>
              </p:cNvPr>
              <p:cNvSpPr/>
              <p:nvPr/>
            </p:nvSpPr>
            <p:spPr>
              <a:xfrm>
                <a:off x="438921" y="696688"/>
                <a:ext cx="827833" cy="8412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A8AD844-577E-4D9C-B7F9-4D069D12EB19}"/>
                </a:ext>
              </a:extLst>
            </p:cNvPr>
            <p:cNvCxnSpPr>
              <a:cxnSpLocks/>
            </p:cNvCxnSpPr>
            <p:nvPr/>
          </p:nvCxnSpPr>
          <p:spPr>
            <a:xfrm>
              <a:off x="5250428" y="2229180"/>
              <a:ext cx="19751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792B7F9-3EFD-4814-A714-E1CE64900868}"/>
                </a:ext>
              </a:extLst>
            </p:cNvPr>
            <p:cNvSpPr txBox="1"/>
            <p:nvPr/>
          </p:nvSpPr>
          <p:spPr>
            <a:xfrm>
              <a:off x="6256949" y="1397543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833C7477-2F01-443B-AD76-832A0E8CF576}"/>
              </a:ext>
            </a:extLst>
          </p:cNvPr>
          <p:cNvSpPr txBox="1"/>
          <p:nvPr/>
        </p:nvSpPr>
        <p:spPr>
          <a:xfrm>
            <a:off x="6273693" y="3084140"/>
            <a:ext cx="492225" cy="546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....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C085C3D-A942-49D1-8B9D-7AA8221D8523}"/>
              </a:ext>
            </a:extLst>
          </p:cNvPr>
          <p:cNvSpPr txBox="1"/>
          <p:nvPr/>
        </p:nvSpPr>
        <p:spPr>
          <a:xfrm>
            <a:off x="6273693" y="4619995"/>
            <a:ext cx="492225" cy="546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....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2649522-BBD2-4CCC-AF4F-E9D75443E93F}"/>
              </a:ext>
            </a:extLst>
          </p:cNvPr>
          <p:cNvSpPr txBox="1"/>
          <p:nvPr/>
        </p:nvSpPr>
        <p:spPr>
          <a:xfrm>
            <a:off x="6341066" y="5939029"/>
            <a:ext cx="492225" cy="5469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pc="-1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....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2F938EB-1E1F-4BA7-BC82-94DE576D6C4B}"/>
              </a:ext>
            </a:extLst>
          </p:cNvPr>
          <p:cNvSpPr/>
          <p:nvPr/>
        </p:nvSpPr>
        <p:spPr>
          <a:xfrm>
            <a:off x="5720329" y="4698104"/>
            <a:ext cx="143538" cy="31610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AB17769E-24D0-4EE6-AB30-DB258C4AD9F7}"/>
              </a:ext>
            </a:extLst>
          </p:cNvPr>
          <p:cNvSpPr/>
          <p:nvPr/>
        </p:nvSpPr>
        <p:spPr>
          <a:xfrm>
            <a:off x="5722302" y="3904170"/>
            <a:ext cx="143538" cy="3640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F6E5271-E212-456E-9DD7-AA9B9BA060F8}"/>
              </a:ext>
            </a:extLst>
          </p:cNvPr>
          <p:cNvSpPr/>
          <p:nvPr/>
        </p:nvSpPr>
        <p:spPr>
          <a:xfrm>
            <a:off x="5722302" y="4277458"/>
            <a:ext cx="143538" cy="21897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F6379B2-48A7-42B6-9EB9-91DD7FC0A817}"/>
              </a:ext>
            </a:extLst>
          </p:cNvPr>
          <p:cNvSpPr/>
          <p:nvPr/>
        </p:nvSpPr>
        <p:spPr>
          <a:xfrm>
            <a:off x="5722302" y="4514163"/>
            <a:ext cx="143538" cy="1973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80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97A48D26-26C5-418A-80B8-C39FDA790568}"/>
              </a:ext>
            </a:extLst>
          </p:cNvPr>
          <p:cNvSpPr/>
          <p:nvPr/>
        </p:nvSpPr>
        <p:spPr>
          <a:xfrm>
            <a:off x="5635266" y="4259114"/>
            <a:ext cx="304087" cy="467257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524B11A-D809-449F-8022-5C0C34217DAB}"/>
              </a:ext>
            </a:extLst>
          </p:cNvPr>
          <p:cNvSpPr/>
          <p:nvPr/>
        </p:nvSpPr>
        <p:spPr>
          <a:xfrm>
            <a:off x="5259664" y="1423452"/>
            <a:ext cx="1975164" cy="52260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5A02C6-2047-4D7E-AAE8-45DBFFB94592}"/>
              </a:ext>
            </a:extLst>
          </p:cNvPr>
          <p:cNvGrpSpPr/>
          <p:nvPr/>
        </p:nvGrpSpPr>
        <p:grpSpPr>
          <a:xfrm>
            <a:off x="-90680" y="1595957"/>
            <a:ext cx="4646941" cy="4966251"/>
            <a:chOff x="-90680" y="1595957"/>
            <a:chExt cx="4646941" cy="4966251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0FF37286-5692-442E-828E-2584EDC9040A}"/>
                </a:ext>
              </a:extLst>
            </p:cNvPr>
            <p:cNvSpPr/>
            <p:nvPr/>
          </p:nvSpPr>
          <p:spPr>
            <a:xfrm rot="5400000">
              <a:off x="1667925" y="304169"/>
              <a:ext cx="1242946" cy="382652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C9195B2-AEE0-4EF6-B8B8-F3B861B0DC42}"/>
                </a:ext>
              </a:extLst>
            </p:cNvPr>
            <p:cNvSpPr txBox="1"/>
            <p:nvPr/>
          </p:nvSpPr>
          <p:spPr>
            <a:xfrm>
              <a:off x="427660" y="1640213"/>
              <a:ext cx="29599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GPU Application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16C8425B-542F-4BAB-B967-982BF79EDC4A}"/>
                    </a:ext>
                  </a:extLst>
                </p:cNvPr>
                <p:cNvSpPr/>
                <p:nvPr/>
              </p:nvSpPr>
              <p:spPr>
                <a:xfrm>
                  <a:off x="3050028" y="2259462"/>
                  <a:ext cx="1008141" cy="38297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ysClr val="windowText" lastClr="000000"/>
                      </a:solidFill>
                    </a:rPr>
                    <a:t>Kernel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ysClr val="windowText" lastClr="000000"/>
                          </a:solidFill>
                          <a:latin typeface="Cambria Math" charset="0"/>
                        </a:rPr>
                        <m:t>𝒏</m:t>
                      </m:r>
                    </m:oMath>
                  </a14:m>
                  <a:endParaRPr lang="en-US" b="1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 xmlns:mv="urn:schemas-microsoft-com:mac:vml">
            <p:sp>
              <p:nvSpPr>
                <p:cNvPr id="189" name="Rectangle 188">
                  <a:extLst>
                    <a:ext uri="{FF2B5EF4-FFF2-40B4-BE49-F238E27FC236}">
                      <a16:creationId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6="http://schemas.microsoft.com/office/drawing/2014/main" xmlns:mv="urn:schemas-microsoft-com:mac:vml" xmlns:a14="http://schemas.microsoft.com/office/drawing/2010/main" id="{16C8425B-542F-4BAB-B967-982BF79EDC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0028" y="2259462"/>
                  <a:ext cx="1008141" cy="382970"/>
                </a:xfrm>
                <a:prstGeom prst="rect">
                  <a:avLst/>
                </a:prstGeom>
                <a:blipFill>
                  <a:blip r:embed="rId4"/>
                  <a:stretch>
                    <a:fillRect l="-3571" t="-4688" b="-218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5AE0E8A-7F6B-4A72-8BA0-41077F66CB68}"/>
                </a:ext>
              </a:extLst>
            </p:cNvPr>
            <p:cNvSpPr/>
            <p:nvPr/>
          </p:nvSpPr>
          <p:spPr>
            <a:xfrm>
              <a:off x="2569418" y="2215961"/>
              <a:ext cx="529881" cy="33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sz="2000" b="1" dirty="0">
                  <a:solidFill>
                    <a:sysClr val="windowText" lastClr="000000"/>
                  </a:solidFill>
                </a:rPr>
                <a:t>…</a:t>
              </a:r>
              <a:endParaRPr lang="en-US" sz="20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FA14B37-3B1B-4162-8397-687AC60E91D1}"/>
                </a:ext>
              </a:extLst>
            </p:cNvPr>
            <p:cNvSpPr/>
            <p:nvPr/>
          </p:nvSpPr>
          <p:spPr>
            <a:xfrm>
              <a:off x="1610319" y="2259462"/>
              <a:ext cx="1008141" cy="3829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</a:rPr>
                <a:t>Kernel 2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6D0889B3-8233-4069-85D1-406AC73E0EE1}"/>
                </a:ext>
              </a:extLst>
            </p:cNvPr>
            <p:cNvSpPr/>
            <p:nvPr/>
          </p:nvSpPr>
          <p:spPr>
            <a:xfrm>
              <a:off x="514377" y="2266675"/>
              <a:ext cx="1008141" cy="3829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ysClr val="windowText" lastClr="000000"/>
                  </a:solidFill>
                </a:rPr>
                <a:t>Kernel 1</a:t>
              </a:r>
            </a:p>
          </p:txBody>
        </p: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DC59F454-2432-4A57-9D21-EE934B4DA688}"/>
                </a:ext>
              </a:extLst>
            </p:cNvPr>
            <p:cNvGrpSpPr/>
            <p:nvPr/>
          </p:nvGrpSpPr>
          <p:grpSpPr>
            <a:xfrm>
              <a:off x="-90680" y="4526680"/>
              <a:ext cx="4614817" cy="2035528"/>
              <a:chOff x="-90680" y="4526680"/>
              <a:chExt cx="4614817" cy="2035528"/>
            </a:xfrm>
          </p:grpSpPr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8F100DA5-34E6-4275-84C1-1EA407080E74}"/>
                  </a:ext>
                </a:extLst>
              </p:cNvPr>
              <p:cNvSpPr/>
              <p:nvPr/>
            </p:nvSpPr>
            <p:spPr>
              <a:xfrm rot="5400000">
                <a:off x="1664803" y="3709613"/>
                <a:ext cx="1555464" cy="4149726"/>
              </a:xfrm>
              <a:prstGeom prst="rect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442CCB6D-CF56-48B3-96B2-A2CD77238B8A}"/>
                  </a:ext>
                </a:extLst>
              </p:cNvPr>
              <p:cNvSpPr/>
              <p:nvPr/>
            </p:nvSpPr>
            <p:spPr>
              <a:xfrm>
                <a:off x="2876846" y="5744281"/>
                <a:ext cx="529881" cy="33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s-IS" sz="2000" b="1" dirty="0">
                    <a:solidFill>
                      <a:sysClr val="windowText" lastClr="000000"/>
                    </a:solidFill>
                  </a:rPr>
                  <a:t>…</a:t>
                </a:r>
                <a:endParaRPr lang="en-US" sz="20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9EA19C40-AE8A-4239-98C3-F1CE1AA04321}"/>
                  </a:ext>
                </a:extLst>
              </p:cNvPr>
              <p:cNvSpPr txBox="1"/>
              <p:nvPr/>
            </p:nvSpPr>
            <p:spPr>
              <a:xfrm>
                <a:off x="-90680" y="4976965"/>
                <a:ext cx="154230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CTA</a:t>
                </a:r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18B0A936-C930-4920-823C-DBF87D2CF429}"/>
                  </a:ext>
                </a:extLst>
              </p:cNvPr>
              <p:cNvGrpSpPr/>
              <p:nvPr/>
            </p:nvGrpSpPr>
            <p:grpSpPr>
              <a:xfrm>
                <a:off x="3220617" y="5303452"/>
                <a:ext cx="1258758" cy="1192704"/>
                <a:chOff x="9752847" y="4908756"/>
                <a:chExt cx="1524354" cy="1444362"/>
              </a:xfrm>
            </p:grpSpPr>
            <p:grpSp>
              <p:nvGrpSpPr>
                <p:cNvPr id="223" name="Group 222">
                  <a:extLst>
                    <a:ext uri="{FF2B5EF4-FFF2-40B4-BE49-F238E27FC236}">
                      <a16:creationId xmlns:a16="http://schemas.microsoft.com/office/drawing/2014/main" id="{506E11BC-13FB-4C73-87DB-2EB89A6E707B}"/>
                    </a:ext>
                  </a:extLst>
                </p:cNvPr>
                <p:cNvGrpSpPr/>
                <p:nvPr/>
              </p:nvGrpSpPr>
              <p:grpSpPr>
                <a:xfrm>
                  <a:off x="9752847" y="4908756"/>
                  <a:ext cx="1524354" cy="1444362"/>
                  <a:chOff x="740790" y="2280267"/>
                  <a:chExt cx="1524354" cy="1444362"/>
                </a:xfrm>
                <a:solidFill>
                  <a:schemeClr val="accent4">
                    <a:lumMod val="20000"/>
                    <a:lumOff val="80000"/>
                  </a:schemeClr>
                </a:solidFill>
              </p:grpSpPr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5B91D301-D4F4-45B7-9821-0362F2444ABB}"/>
                      </a:ext>
                    </a:extLst>
                  </p:cNvPr>
                  <p:cNvSpPr/>
                  <p:nvPr/>
                </p:nvSpPr>
                <p:spPr>
                  <a:xfrm>
                    <a:off x="802104" y="2627349"/>
                    <a:ext cx="1463040" cy="109728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/>
                  </a:p>
                </p:txBody>
              </p:sp>
              <p:cxnSp>
                <p:nvCxnSpPr>
                  <p:cNvPr id="226" name="Curved Connector 86">
                    <a:extLst>
                      <a:ext uri="{FF2B5EF4-FFF2-40B4-BE49-F238E27FC236}">
                        <a16:creationId xmlns:a16="http://schemas.microsoft.com/office/drawing/2014/main" id="{B27E7313-C5CA-4C40-A441-40701474AAEA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468221" y="3083083"/>
                    <a:ext cx="933998" cy="118781"/>
                  </a:xfrm>
                  <a:prstGeom prst="curvedConnector3">
                    <a:avLst/>
                  </a:prstGeom>
                  <a:grpFill/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Curved Connector 87">
                    <a:extLst>
                      <a:ext uri="{FF2B5EF4-FFF2-40B4-BE49-F238E27FC236}">
                        <a16:creationId xmlns:a16="http://schemas.microsoft.com/office/drawing/2014/main" id="{D4FCD828-5475-466E-A2FE-41E60E7D81CC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616610" y="3083084"/>
                    <a:ext cx="933998" cy="118781"/>
                  </a:xfrm>
                  <a:prstGeom prst="curvedConnector3">
                    <a:avLst/>
                  </a:prstGeom>
                  <a:grpFill/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Curved Connector 88">
                    <a:extLst>
                      <a:ext uri="{FF2B5EF4-FFF2-40B4-BE49-F238E27FC236}">
                        <a16:creationId xmlns:a16="http://schemas.microsoft.com/office/drawing/2014/main" id="{2714FFA9-1563-4C91-99E7-51D32E83CA0B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764999" y="3091105"/>
                    <a:ext cx="933998" cy="118781"/>
                  </a:xfrm>
                  <a:prstGeom prst="curvedConnector3">
                    <a:avLst/>
                  </a:prstGeom>
                  <a:grpFill/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Curved Connector 89">
                    <a:extLst>
                      <a:ext uri="{FF2B5EF4-FFF2-40B4-BE49-F238E27FC236}">
                        <a16:creationId xmlns:a16="http://schemas.microsoft.com/office/drawing/2014/main" id="{238299F3-C0E1-406D-AAD2-9865482D2EB5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302111" y="3075061"/>
                    <a:ext cx="933998" cy="118781"/>
                  </a:xfrm>
                  <a:prstGeom prst="curvedConnector3">
                    <a:avLst/>
                  </a:prstGeom>
                  <a:grpFill/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Curved Connector 90">
                    <a:extLst>
                      <a:ext uri="{FF2B5EF4-FFF2-40B4-BE49-F238E27FC236}">
                        <a16:creationId xmlns:a16="http://schemas.microsoft.com/office/drawing/2014/main" id="{129B51EF-3FC3-4A87-AF03-FE9A5F3F0EB0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450500" y="3075062"/>
                    <a:ext cx="933998" cy="118781"/>
                  </a:xfrm>
                  <a:prstGeom prst="curvedConnector3">
                    <a:avLst/>
                  </a:prstGeom>
                  <a:grpFill/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Curved Connector 91">
                    <a:extLst>
                      <a:ext uri="{FF2B5EF4-FFF2-40B4-BE49-F238E27FC236}">
                        <a16:creationId xmlns:a16="http://schemas.microsoft.com/office/drawing/2014/main" id="{3C626513-F1B2-44DA-AF77-2EA987227693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598889" y="3083083"/>
                    <a:ext cx="933998" cy="118781"/>
                  </a:xfrm>
                  <a:prstGeom prst="curvedConnector3">
                    <a:avLst/>
                  </a:prstGeom>
                  <a:grpFill/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Curved Connector 94">
                    <a:extLst>
                      <a:ext uri="{FF2B5EF4-FFF2-40B4-BE49-F238E27FC236}">
                        <a16:creationId xmlns:a16="http://schemas.microsoft.com/office/drawing/2014/main" id="{4539DDE7-21D7-4214-B8BA-26716134FE95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194893" y="3091106"/>
                    <a:ext cx="933998" cy="118781"/>
                  </a:xfrm>
                  <a:prstGeom prst="curvedConnector3">
                    <a:avLst/>
                  </a:prstGeom>
                  <a:grpFill/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3" name="TextBox 232">
                        <a:extLst>
                          <a:ext uri="{FF2B5EF4-FFF2-40B4-BE49-F238E27FC236}">
                            <a16:creationId xmlns:a16="http://schemas.microsoft.com/office/drawing/2014/main" id="{A39FE2D8-6B07-40FD-9110-FC556F372B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0790" y="2280267"/>
                        <a:ext cx="1096798" cy="447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b="1" dirty="0"/>
                          <a:t>Warp</a:t>
                        </a:r>
                        <a14:m>
                          <m:oMath xmlns:m="http://schemas.openxmlformats.org/officeDocument/2006/math">
                            <m:r>
                              <a:rPr lang="en-US" b="1" i="0" dirty="0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n-US" b="1" i="1" dirty="0" smtClean="0">
                                <a:latin typeface="Cambria Math" charset="0"/>
                              </a:rPr>
                              <m:t>𝒏</m:t>
                            </m:r>
                          </m:oMath>
                        </a14:m>
                        <a:endParaRPr lang="en-US" b="1" dirty="0"/>
                      </a:p>
                    </p:txBody>
                  </p:sp>
                </mc:Choice>
                <mc:Fallback xmlns="" xmlns:mv="urn:schemas-microsoft-com:mac:vml">
                  <p:sp>
                    <p:nvSpPr>
                      <p:cNvPr id="233" name="TextBox 232">
                        <a:extLst>
                          <a:ext uri="{FF2B5EF4-FFF2-40B4-BE49-F238E27FC236}">
                            <a16:creationId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6="http://schemas.microsoft.com/office/drawing/2014/main" xmlns:mv="urn:schemas-microsoft-com:mac:vml" xmlns:a14="http://schemas.microsoft.com/office/drawing/2010/main" id="{A39FE2D8-6B07-40FD-9110-FC556F372B3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40790" y="2280267"/>
                        <a:ext cx="1096798" cy="447260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5369" t="-9836" b="-2459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7DAE25B3-318D-4BB8-AF1E-EE1432BE568C}"/>
                    </a:ext>
                  </a:extLst>
                </p:cNvPr>
                <p:cNvSpPr/>
                <p:nvPr/>
              </p:nvSpPr>
              <p:spPr>
                <a:xfrm>
                  <a:off x="10160713" y="5578930"/>
                  <a:ext cx="641685" cy="40729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s-IS" sz="1600" b="1" dirty="0">
                      <a:solidFill>
                        <a:schemeClr val="accent5"/>
                      </a:solidFill>
                    </a:rPr>
                    <a:t>…</a:t>
                  </a:r>
                  <a:endParaRPr lang="en-US" sz="1600" b="1" dirty="0">
                    <a:solidFill>
                      <a:schemeClr val="accent5"/>
                    </a:solidFill>
                  </a:endParaRPr>
                </a:p>
              </p:txBody>
            </p:sp>
          </p:grp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7FCE3193-A8DB-4AD6-A6E5-DC4A33D5469A}"/>
                  </a:ext>
                </a:extLst>
              </p:cNvPr>
              <p:cNvGrpSpPr/>
              <p:nvPr/>
            </p:nvGrpSpPr>
            <p:grpSpPr>
              <a:xfrm>
                <a:off x="1751448" y="5296939"/>
                <a:ext cx="1258758" cy="1192704"/>
                <a:chOff x="9752847" y="4908756"/>
                <a:chExt cx="1524354" cy="1444362"/>
              </a:xfrm>
            </p:grpSpPr>
            <p:grpSp>
              <p:nvGrpSpPr>
                <p:cNvPr id="212" name="Group 211">
                  <a:extLst>
                    <a:ext uri="{FF2B5EF4-FFF2-40B4-BE49-F238E27FC236}">
                      <a16:creationId xmlns:a16="http://schemas.microsoft.com/office/drawing/2014/main" id="{B0BBD102-F123-447C-AB3D-428746438D55}"/>
                    </a:ext>
                  </a:extLst>
                </p:cNvPr>
                <p:cNvGrpSpPr/>
                <p:nvPr/>
              </p:nvGrpSpPr>
              <p:grpSpPr>
                <a:xfrm>
                  <a:off x="9752847" y="4908756"/>
                  <a:ext cx="1524354" cy="1444362"/>
                  <a:chOff x="740790" y="2280267"/>
                  <a:chExt cx="1524354" cy="1444362"/>
                </a:xfrm>
                <a:solidFill>
                  <a:schemeClr val="accent4">
                    <a:lumMod val="20000"/>
                    <a:lumOff val="80000"/>
                  </a:schemeClr>
                </a:solidFill>
              </p:grpSpPr>
              <p:sp>
                <p:nvSpPr>
                  <p:cNvPr id="214" name="Rectangle 213">
                    <a:extLst>
                      <a:ext uri="{FF2B5EF4-FFF2-40B4-BE49-F238E27FC236}">
                        <a16:creationId xmlns:a16="http://schemas.microsoft.com/office/drawing/2014/main" id="{A2617050-951B-4AB6-9ACC-4F88B025B93B}"/>
                      </a:ext>
                    </a:extLst>
                  </p:cNvPr>
                  <p:cNvSpPr/>
                  <p:nvPr/>
                </p:nvSpPr>
                <p:spPr>
                  <a:xfrm>
                    <a:off x="802104" y="2627349"/>
                    <a:ext cx="1463040" cy="109728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/>
                  </a:p>
                </p:txBody>
              </p:sp>
              <p:cxnSp>
                <p:nvCxnSpPr>
                  <p:cNvPr id="215" name="Curved Connector 86">
                    <a:extLst>
                      <a:ext uri="{FF2B5EF4-FFF2-40B4-BE49-F238E27FC236}">
                        <a16:creationId xmlns:a16="http://schemas.microsoft.com/office/drawing/2014/main" id="{22625943-BA0A-4055-A2D0-074972FDF729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468221" y="3083083"/>
                    <a:ext cx="933998" cy="118781"/>
                  </a:xfrm>
                  <a:prstGeom prst="curvedConnector3">
                    <a:avLst/>
                  </a:prstGeom>
                  <a:grpFill/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Curved Connector 87">
                    <a:extLst>
                      <a:ext uri="{FF2B5EF4-FFF2-40B4-BE49-F238E27FC236}">
                        <a16:creationId xmlns:a16="http://schemas.microsoft.com/office/drawing/2014/main" id="{FCA96408-A0C4-446F-BA27-C625F37A4F9E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616610" y="3083084"/>
                    <a:ext cx="933998" cy="118781"/>
                  </a:xfrm>
                  <a:prstGeom prst="curvedConnector3">
                    <a:avLst/>
                  </a:prstGeom>
                  <a:grpFill/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Curved Connector 88">
                    <a:extLst>
                      <a:ext uri="{FF2B5EF4-FFF2-40B4-BE49-F238E27FC236}">
                        <a16:creationId xmlns:a16="http://schemas.microsoft.com/office/drawing/2014/main" id="{0F80DACF-C6A8-4536-BCA3-54268AEB2A8A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764999" y="3091105"/>
                    <a:ext cx="933998" cy="118781"/>
                  </a:xfrm>
                  <a:prstGeom prst="curvedConnector3">
                    <a:avLst/>
                  </a:prstGeom>
                  <a:grpFill/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Curved Connector 89">
                    <a:extLst>
                      <a:ext uri="{FF2B5EF4-FFF2-40B4-BE49-F238E27FC236}">
                        <a16:creationId xmlns:a16="http://schemas.microsoft.com/office/drawing/2014/main" id="{F39E2E2B-E26D-4B62-8712-CAF8ED9EB294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302111" y="3075061"/>
                    <a:ext cx="933998" cy="118781"/>
                  </a:xfrm>
                  <a:prstGeom prst="curvedConnector3">
                    <a:avLst/>
                  </a:prstGeom>
                  <a:grpFill/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Curved Connector 90">
                    <a:extLst>
                      <a:ext uri="{FF2B5EF4-FFF2-40B4-BE49-F238E27FC236}">
                        <a16:creationId xmlns:a16="http://schemas.microsoft.com/office/drawing/2014/main" id="{6FA0A378-990B-4965-B1A9-5EDAC4B599F0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450500" y="3075062"/>
                    <a:ext cx="933998" cy="118781"/>
                  </a:xfrm>
                  <a:prstGeom prst="curvedConnector3">
                    <a:avLst/>
                  </a:prstGeom>
                  <a:grpFill/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Curved Connector 91">
                    <a:extLst>
                      <a:ext uri="{FF2B5EF4-FFF2-40B4-BE49-F238E27FC236}">
                        <a16:creationId xmlns:a16="http://schemas.microsoft.com/office/drawing/2014/main" id="{E9EBB327-21DA-48E5-8C8E-4C0FFDA540AA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598889" y="3083083"/>
                    <a:ext cx="933998" cy="118781"/>
                  </a:xfrm>
                  <a:prstGeom prst="curvedConnector3">
                    <a:avLst/>
                  </a:prstGeom>
                  <a:grpFill/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Curved Connector 94">
                    <a:extLst>
                      <a:ext uri="{FF2B5EF4-FFF2-40B4-BE49-F238E27FC236}">
                        <a16:creationId xmlns:a16="http://schemas.microsoft.com/office/drawing/2014/main" id="{A035C237-24FB-4AB5-862F-AEB116525F41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194893" y="3091106"/>
                    <a:ext cx="933998" cy="118781"/>
                  </a:xfrm>
                  <a:prstGeom prst="curvedConnector3">
                    <a:avLst/>
                  </a:prstGeom>
                  <a:grpFill/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941EB85D-103F-4BC7-8CE0-459CA51AB413}"/>
                      </a:ext>
                    </a:extLst>
                  </p:cNvPr>
                  <p:cNvSpPr txBox="1"/>
                  <p:nvPr/>
                </p:nvSpPr>
                <p:spPr>
                  <a:xfrm>
                    <a:off x="740790" y="2280267"/>
                    <a:ext cx="1059914" cy="4472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Warp 2</a:t>
                    </a:r>
                  </a:p>
                </p:txBody>
              </p:sp>
            </p:grp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B6F63CDD-9404-48DF-8D22-BB0F60AC80D1}"/>
                    </a:ext>
                  </a:extLst>
                </p:cNvPr>
                <p:cNvSpPr/>
                <p:nvPr/>
              </p:nvSpPr>
              <p:spPr>
                <a:xfrm>
                  <a:off x="10160713" y="5578930"/>
                  <a:ext cx="641685" cy="40729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s-IS" sz="1600" b="1" dirty="0">
                      <a:solidFill>
                        <a:schemeClr val="accent5"/>
                      </a:solidFill>
                    </a:rPr>
                    <a:t>…</a:t>
                  </a:r>
                  <a:endParaRPr lang="en-US" sz="1600" b="1" dirty="0">
                    <a:solidFill>
                      <a:schemeClr val="accent5"/>
                    </a:solidFill>
                  </a:endParaRPr>
                </a:p>
              </p:txBody>
            </p:sp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D402A48F-37FF-4A62-B035-D38E86EB5CFB}"/>
                  </a:ext>
                </a:extLst>
              </p:cNvPr>
              <p:cNvGrpSpPr/>
              <p:nvPr/>
            </p:nvGrpSpPr>
            <p:grpSpPr>
              <a:xfrm>
                <a:off x="420052" y="5296073"/>
                <a:ext cx="1258758" cy="1192704"/>
                <a:chOff x="9752847" y="4908756"/>
                <a:chExt cx="1524354" cy="1444362"/>
              </a:xfrm>
            </p:grpSpPr>
            <p:grpSp>
              <p:nvGrpSpPr>
                <p:cNvPr id="201" name="Group 200">
                  <a:extLst>
                    <a:ext uri="{FF2B5EF4-FFF2-40B4-BE49-F238E27FC236}">
                      <a16:creationId xmlns:a16="http://schemas.microsoft.com/office/drawing/2014/main" id="{7E18F9A4-66C8-4E7D-857D-FA5289E4EE4C}"/>
                    </a:ext>
                  </a:extLst>
                </p:cNvPr>
                <p:cNvGrpSpPr/>
                <p:nvPr/>
              </p:nvGrpSpPr>
              <p:grpSpPr>
                <a:xfrm>
                  <a:off x="9752847" y="4908756"/>
                  <a:ext cx="1524354" cy="1444362"/>
                  <a:chOff x="740790" y="2280267"/>
                  <a:chExt cx="1524354" cy="1444362"/>
                </a:xfrm>
                <a:solidFill>
                  <a:schemeClr val="accent4">
                    <a:lumMod val="20000"/>
                    <a:lumOff val="80000"/>
                  </a:schemeClr>
                </a:solidFill>
              </p:grpSpPr>
              <p:sp>
                <p:nvSpPr>
                  <p:cNvPr id="203" name="Rectangle 202">
                    <a:extLst>
                      <a:ext uri="{FF2B5EF4-FFF2-40B4-BE49-F238E27FC236}">
                        <a16:creationId xmlns:a16="http://schemas.microsoft.com/office/drawing/2014/main" id="{651A75AC-71C6-4B27-A4A9-E343836ABD34}"/>
                      </a:ext>
                    </a:extLst>
                  </p:cNvPr>
                  <p:cNvSpPr/>
                  <p:nvPr/>
                </p:nvSpPr>
                <p:spPr>
                  <a:xfrm>
                    <a:off x="802104" y="2627349"/>
                    <a:ext cx="1463040" cy="1097280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/>
                  </a:p>
                </p:txBody>
              </p:sp>
              <p:cxnSp>
                <p:nvCxnSpPr>
                  <p:cNvPr id="204" name="Curved Connector 86">
                    <a:extLst>
                      <a:ext uri="{FF2B5EF4-FFF2-40B4-BE49-F238E27FC236}">
                        <a16:creationId xmlns:a16="http://schemas.microsoft.com/office/drawing/2014/main" id="{C300A16B-AF66-40D4-AC03-156AA17EC6E1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468221" y="3083083"/>
                    <a:ext cx="933998" cy="118781"/>
                  </a:xfrm>
                  <a:prstGeom prst="curvedConnector3">
                    <a:avLst/>
                  </a:prstGeom>
                  <a:grpFill/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Curved Connector 87">
                    <a:extLst>
                      <a:ext uri="{FF2B5EF4-FFF2-40B4-BE49-F238E27FC236}">
                        <a16:creationId xmlns:a16="http://schemas.microsoft.com/office/drawing/2014/main" id="{6BE95FEB-5764-426D-821D-D7838BB83CA7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616610" y="3083084"/>
                    <a:ext cx="933998" cy="118781"/>
                  </a:xfrm>
                  <a:prstGeom prst="curvedConnector3">
                    <a:avLst/>
                  </a:prstGeom>
                  <a:grpFill/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Curved Connector 88">
                    <a:extLst>
                      <a:ext uri="{FF2B5EF4-FFF2-40B4-BE49-F238E27FC236}">
                        <a16:creationId xmlns:a16="http://schemas.microsoft.com/office/drawing/2014/main" id="{2A2FE3F2-ECF7-4D56-8EA5-F9B0A26CD466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764999" y="3091105"/>
                    <a:ext cx="933998" cy="118781"/>
                  </a:xfrm>
                  <a:prstGeom prst="curvedConnector3">
                    <a:avLst/>
                  </a:prstGeom>
                  <a:grpFill/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Curved Connector 89">
                    <a:extLst>
                      <a:ext uri="{FF2B5EF4-FFF2-40B4-BE49-F238E27FC236}">
                        <a16:creationId xmlns:a16="http://schemas.microsoft.com/office/drawing/2014/main" id="{CC56268D-AAA4-4B36-A4F0-8AD2F560C2AD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302111" y="3075061"/>
                    <a:ext cx="933998" cy="118781"/>
                  </a:xfrm>
                  <a:prstGeom prst="curvedConnector3">
                    <a:avLst/>
                  </a:prstGeom>
                  <a:grpFill/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Curved Connector 90">
                    <a:extLst>
                      <a:ext uri="{FF2B5EF4-FFF2-40B4-BE49-F238E27FC236}">
                        <a16:creationId xmlns:a16="http://schemas.microsoft.com/office/drawing/2014/main" id="{55A6A314-AAD7-496F-B260-CEF32B81D728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450500" y="3075062"/>
                    <a:ext cx="933998" cy="118781"/>
                  </a:xfrm>
                  <a:prstGeom prst="curvedConnector3">
                    <a:avLst/>
                  </a:prstGeom>
                  <a:grpFill/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Curved Connector 91">
                    <a:extLst>
                      <a:ext uri="{FF2B5EF4-FFF2-40B4-BE49-F238E27FC236}">
                        <a16:creationId xmlns:a16="http://schemas.microsoft.com/office/drawing/2014/main" id="{EB82FE4C-890F-45F2-AF1D-3E38E96A12B8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598889" y="3083083"/>
                    <a:ext cx="933998" cy="118781"/>
                  </a:xfrm>
                  <a:prstGeom prst="curvedConnector3">
                    <a:avLst/>
                  </a:prstGeom>
                  <a:grpFill/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Curved Connector 94">
                    <a:extLst>
                      <a:ext uri="{FF2B5EF4-FFF2-40B4-BE49-F238E27FC236}">
                        <a16:creationId xmlns:a16="http://schemas.microsoft.com/office/drawing/2014/main" id="{C8AC68ED-1478-4DEB-892A-DCCCC5FFE32A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194893" y="3091106"/>
                    <a:ext cx="933998" cy="118781"/>
                  </a:xfrm>
                  <a:prstGeom prst="curvedConnector3">
                    <a:avLst/>
                  </a:prstGeom>
                  <a:grpFill/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6E9D61D3-DC77-4337-8932-B786B23F51C0}"/>
                      </a:ext>
                    </a:extLst>
                  </p:cNvPr>
                  <p:cNvSpPr txBox="1"/>
                  <p:nvPr/>
                </p:nvSpPr>
                <p:spPr>
                  <a:xfrm>
                    <a:off x="740790" y="2280267"/>
                    <a:ext cx="1059914" cy="4472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Warp 1</a:t>
                    </a:r>
                  </a:p>
                </p:txBody>
              </p:sp>
            </p:grp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F043727A-0298-4E10-A70C-D7F32209EFA1}"/>
                    </a:ext>
                  </a:extLst>
                </p:cNvPr>
                <p:cNvSpPr/>
                <p:nvPr/>
              </p:nvSpPr>
              <p:spPr>
                <a:xfrm>
                  <a:off x="10160713" y="5578930"/>
                  <a:ext cx="641685" cy="40729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s-IS" sz="1600" b="1" dirty="0">
                      <a:solidFill>
                        <a:schemeClr val="accent5"/>
                      </a:solidFill>
                    </a:rPr>
                    <a:t>…</a:t>
                  </a:r>
                  <a:endParaRPr lang="en-US" sz="1600" b="1" dirty="0">
                    <a:solidFill>
                      <a:schemeClr val="accent5"/>
                    </a:solidFill>
                  </a:endParaRPr>
                </a:p>
              </p:txBody>
            </p:sp>
          </p:grpSp>
          <p:sp>
            <p:nvSpPr>
              <p:cNvPr id="200" name="Triangle 98">
                <a:extLst>
                  <a:ext uri="{FF2B5EF4-FFF2-40B4-BE49-F238E27FC236}">
                    <a16:creationId xmlns:a16="http://schemas.microsoft.com/office/drawing/2014/main" id="{984C43D0-E9F3-46A8-8311-44C8E1F8BABD}"/>
                  </a:ext>
                </a:extLst>
              </p:cNvPr>
              <p:cNvSpPr/>
              <p:nvPr/>
            </p:nvSpPr>
            <p:spPr>
              <a:xfrm>
                <a:off x="356600" y="4526680"/>
                <a:ext cx="4167537" cy="475395"/>
              </a:xfrm>
              <a:prstGeom prst="triangle">
                <a:avLst>
                  <a:gd name="adj" fmla="val 47665"/>
                </a:avLst>
              </a:prstGeom>
              <a:gradFill flip="none" rotWithShape="1">
                <a:gsLst>
                  <a:gs pos="0">
                    <a:schemeClr val="accent6">
                      <a:lumMod val="20000"/>
                      <a:lumOff val="80000"/>
                      <a:shade val="30000"/>
                      <a:satMod val="115000"/>
                    </a:schemeClr>
                  </a:gs>
                  <a:gs pos="50000">
                    <a:schemeClr val="accent6">
                      <a:lumMod val="20000"/>
                      <a:lumOff val="80000"/>
                      <a:shade val="67500"/>
                      <a:satMod val="115000"/>
                    </a:schemeClr>
                  </a:gs>
                  <a:gs pos="100000">
                    <a:schemeClr val="accent6">
                      <a:lumMod val="20000"/>
                      <a:lumOff val="80000"/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/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0D0F42D7-70FC-428A-9741-FFF60160B3BC}"/>
                </a:ext>
              </a:extLst>
            </p:cNvPr>
            <p:cNvGrpSpPr/>
            <p:nvPr/>
          </p:nvGrpSpPr>
          <p:grpSpPr>
            <a:xfrm>
              <a:off x="50140" y="2601169"/>
              <a:ext cx="4506121" cy="2020051"/>
              <a:chOff x="50140" y="2601169"/>
              <a:chExt cx="4506121" cy="2020051"/>
            </a:xfrm>
          </p:grpSpPr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FF9F1087-DB99-40D0-A445-CFC2236BF92C}"/>
                  </a:ext>
                </a:extLst>
              </p:cNvPr>
              <p:cNvSpPr/>
              <p:nvPr/>
            </p:nvSpPr>
            <p:spPr>
              <a:xfrm rot="5400000">
                <a:off x="1682173" y="1759720"/>
                <a:ext cx="1555464" cy="4167536"/>
              </a:xfrm>
              <a:prstGeom prst="rect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200" b="1" dirty="0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8A1096DB-3A25-4AA9-A3BE-3030659975FF}"/>
                  </a:ext>
                </a:extLst>
              </p:cNvPr>
              <p:cNvSpPr/>
              <p:nvPr/>
            </p:nvSpPr>
            <p:spPr>
              <a:xfrm>
                <a:off x="2882620" y="3876866"/>
                <a:ext cx="529881" cy="33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s-IS" sz="2000" b="1" dirty="0">
                    <a:solidFill>
                      <a:sysClr val="windowText" lastClr="000000"/>
                    </a:solidFill>
                  </a:rPr>
                  <a:t>…</a:t>
                </a:r>
                <a:endParaRPr lang="en-US" sz="2000" b="1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0459E878-8CA4-4A26-87AA-2BD744481704}"/>
                  </a:ext>
                </a:extLst>
              </p:cNvPr>
              <p:cNvGrpSpPr/>
              <p:nvPr/>
            </p:nvGrpSpPr>
            <p:grpSpPr>
              <a:xfrm>
                <a:off x="3223567" y="3358651"/>
                <a:ext cx="1258757" cy="1192701"/>
                <a:chOff x="3001587" y="3483471"/>
                <a:chExt cx="1524353" cy="1444358"/>
              </a:xfrm>
            </p:grpSpPr>
            <p:grpSp>
              <p:nvGrpSpPr>
                <p:cNvPr id="264" name="Group 263">
                  <a:extLst>
                    <a:ext uri="{FF2B5EF4-FFF2-40B4-BE49-F238E27FC236}">
                      <a16:creationId xmlns:a16="http://schemas.microsoft.com/office/drawing/2014/main" id="{7670EC8E-184B-4657-BC18-C4001712F31F}"/>
                    </a:ext>
                  </a:extLst>
                </p:cNvPr>
                <p:cNvGrpSpPr/>
                <p:nvPr/>
              </p:nvGrpSpPr>
              <p:grpSpPr>
                <a:xfrm>
                  <a:off x="3001587" y="3483471"/>
                  <a:ext cx="1524353" cy="1444358"/>
                  <a:chOff x="740791" y="2280271"/>
                  <a:chExt cx="1524353" cy="1444358"/>
                </a:xfrm>
              </p:grpSpPr>
              <p:sp>
                <p:nvSpPr>
                  <p:cNvPr id="266" name="Rectangle 265">
                    <a:extLst>
                      <a:ext uri="{FF2B5EF4-FFF2-40B4-BE49-F238E27FC236}">
                        <a16:creationId xmlns:a16="http://schemas.microsoft.com/office/drawing/2014/main" id="{4793D3EA-5583-4617-8C58-66057CAF03C6}"/>
                      </a:ext>
                    </a:extLst>
                  </p:cNvPr>
                  <p:cNvSpPr/>
                  <p:nvPr/>
                </p:nvSpPr>
                <p:spPr>
                  <a:xfrm>
                    <a:off x="802104" y="2627349"/>
                    <a:ext cx="1463040" cy="109728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/>
                  </a:p>
                </p:txBody>
              </p:sp>
              <p:cxnSp>
                <p:nvCxnSpPr>
                  <p:cNvPr id="267" name="Curved Connector 40">
                    <a:extLst>
                      <a:ext uri="{FF2B5EF4-FFF2-40B4-BE49-F238E27FC236}">
                        <a16:creationId xmlns:a16="http://schemas.microsoft.com/office/drawing/2014/main" id="{D4193CC0-B9B2-4221-BE02-F211F5C8A095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468221" y="3083083"/>
                    <a:ext cx="933998" cy="118781"/>
                  </a:xfrm>
                  <a:prstGeom prst="curvedConnector3">
                    <a:avLst/>
                  </a:prstGeom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Curved Connector 41">
                    <a:extLst>
                      <a:ext uri="{FF2B5EF4-FFF2-40B4-BE49-F238E27FC236}">
                        <a16:creationId xmlns:a16="http://schemas.microsoft.com/office/drawing/2014/main" id="{BF832822-4D9F-4AC0-8EE3-A551637A2A28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616610" y="3083084"/>
                    <a:ext cx="933998" cy="118781"/>
                  </a:xfrm>
                  <a:prstGeom prst="curvedConnector3">
                    <a:avLst/>
                  </a:prstGeom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Curved Connector 42">
                    <a:extLst>
                      <a:ext uri="{FF2B5EF4-FFF2-40B4-BE49-F238E27FC236}">
                        <a16:creationId xmlns:a16="http://schemas.microsoft.com/office/drawing/2014/main" id="{1987930A-25C5-4D1D-947F-4C241D169F4A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764999" y="3091105"/>
                    <a:ext cx="933998" cy="118781"/>
                  </a:xfrm>
                  <a:prstGeom prst="curvedConnector3">
                    <a:avLst/>
                  </a:prstGeom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Curved Connector 43">
                    <a:extLst>
                      <a:ext uri="{FF2B5EF4-FFF2-40B4-BE49-F238E27FC236}">
                        <a16:creationId xmlns:a16="http://schemas.microsoft.com/office/drawing/2014/main" id="{B4622DC6-37B0-4301-8C75-B9D1E937ECB3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302111" y="3075061"/>
                    <a:ext cx="933998" cy="118781"/>
                  </a:xfrm>
                  <a:prstGeom prst="curvedConnector3">
                    <a:avLst/>
                  </a:prstGeom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Curved Connector 44">
                    <a:extLst>
                      <a:ext uri="{FF2B5EF4-FFF2-40B4-BE49-F238E27FC236}">
                        <a16:creationId xmlns:a16="http://schemas.microsoft.com/office/drawing/2014/main" id="{B5FAC704-2C64-4690-8B03-A2943288B03C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450500" y="3075062"/>
                    <a:ext cx="933998" cy="118781"/>
                  </a:xfrm>
                  <a:prstGeom prst="curvedConnector3">
                    <a:avLst/>
                  </a:prstGeom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Curved Connector 45">
                    <a:extLst>
                      <a:ext uri="{FF2B5EF4-FFF2-40B4-BE49-F238E27FC236}">
                        <a16:creationId xmlns:a16="http://schemas.microsoft.com/office/drawing/2014/main" id="{17ED1DEF-9D56-4001-8E0D-30ACD9643434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598889" y="3083083"/>
                    <a:ext cx="933998" cy="118781"/>
                  </a:xfrm>
                  <a:prstGeom prst="curvedConnector3">
                    <a:avLst/>
                  </a:prstGeom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Curved Connector 48">
                    <a:extLst>
                      <a:ext uri="{FF2B5EF4-FFF2-40B4-BE49-F238E27FC236}">
                        <a16:creationId xmlns:a16="http://schemas.microsoft.com/office/drawing/2014/main" id="{3D0541AA-FA76-48AC-89FB-F52E85AE20EF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194893" y="3091106"/>
                    <a:ext cx="933998" cy="118781"/>
                  </a:xfrm>
                  <a:prstGeom prst="curvedConnector3">
                    <a:avLst/>
                  </a:prstGeom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4" name="TextBox 273">
                        <a:extLst>
                          <a:ext uri="{FF2B5EF4-FFF2-40B4-BE49-F238E27FC236}">
                            <a16:creationId xmlns:a16="http://schemas.microsoft.com/office/drawing/2014/main" id="{70B37D35-676E-424A-95FE-9F409B1FDB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0791" y="2280271"/>
                        <a:ext cx="901898" cy="447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b="1" dirty="0"/>
                          <a:t>CTA </a:t>
                        </a:r>
                        <a14:m>
                          <m:oMath xmlns:m="http://schemas.openxmlformats.org/officeDocument/2006/math">
                            <m:r>
                              <a:rPr lang="en-US" b="1" i="1" dirty="0" smtClean="0">
                                <a:latin typeface="Cambria Math" charset="0"/>
                              </a:rPr>
                              <m:t>𝒏</m:t>
                            </m:r>
                          </m:oMath>
                        </a14:m>
                        <a:endParaRPr lang="en-US" b="1" dirty="0"/>
                      </a:p>
                    </p:txBody>
                  </p:sp>
                </mc:Choice>
                <mc:Fallback xmlns="" xmlns:mv="urn:schemas-microsoft-com:mac:vml">
                  <p:sp>
                    <p:nvSpPr>
                      <p:cNvPr id="274" name="TextBox 273">
                        <a:extLst>
                          <a:ext uri="{FF2B5EF4-FFF2-40B4-BE49-F238E27FC236}">
                            <a16:creationId xmlns=""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6="http://schemas.microsoft.com/office/drawing/2014/main" xmlns:mv="urn:schemas-microsoft-com:mac:vml" xmlns:a14="http://schemas.microsoft.com/office/drawing/2010/main" id="{70B37D35-676E-424A-95FE-9F409B1FDB5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40791" y="2280271"/>
                        <a:ext cx="901898" cy="447260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7377" t="-9836" b="-2459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E00C2641-49AD-4483-9F4C-27CC668EA976}"/>
                    </a:ext>
                  </a:extLst>
                </p:cNvPr>
                <p:cNvSpPr/>
                <p:nvPr/>
              </p:nvSpPr>
              <p:spPr>
                <a:xfrm>
                  <a:off x="3367633" y="4119654"/>
                  <a:ext cx="641685" cy="40729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s-IS" sz="1600" b="1" dirty="0">
                      <a:solidFill>
                        <a:schemeClr val="accent5"/>
                      </a:solidFill>
                    </a:rPr>
                    <a:t>…</a:t>
                  </a:r>
                  <a:endParaRPr lang="en-US" sz="1600" b="1" dirty="0">
                    <a:solidFill>
                      <a:schemeClr val="accent5"/>
                    </a:solidFill>
                  </a:endParaRPr>
                </a:p>
              </p:txBody>
            </p:sp>
          </p:grp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4CF22364-9452-4A30-A64D-3577426D6493}"/>
                  </a:ext>
                </a:extLst>
              </p:cNvPr>
              <p:cNvSpPr txBox="1"/>
              <p:nvPr/>
            </p:nvSpPr>
            <p:spPr>
              <a:xfrm>
                <a:off x="50140" y="3020747"/>
                <a:ext cx="15601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Kernel</a:t>
                </a:r>
              </a:p>
            </p:txBody>
          </p: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6696F79C-AADE-4ADF-82E1-735D7935F602}"/>
                  </a:ext>
                </a:extLst>
              </p:cNvPr>
              <p:cNvGrpSpPr/>
              <p:nvPr/>
            </p:nvGrpSpPr>
            <p:grpSpPr>
              <a:xfrm>
                <a:off x="1751448" y="3367236"/>
                <a:ext cx="1258757" cy="1192701"/>
                <a:chOff x="3001587" y="3483471"/>
                <a:chExt cx="1524353" cy="1444358"/>
              </a:xfrm>
            </p:grpSpPr>
            <p:grpSp>
              <p:nvGrpSpPr>
                <p:cNvPr id="253" name="Group 252">
                  <a:extLst>
                    <a:ext uri="{FF2B5EF4-FFF2-40B4-BE49-F238E27FC236}">
                      <a16:creationId xmlns:a16="http://schemas.microsoft.com/office/drawing/2014/main" id="{3D37BD77-3F6C-4BD2-979D-674C9BA8F530}"/>
                    </a:ext>
                  </a:extLst>
                </p:cNvPr>
                <p:cNvGrpSpPr/>
                <p:nvPr/>
              </p:nvGrpSpPr>
              <p:grpSpPr>
                <a:xfrm>
                  <a:off x="3001587" y="3483471"/>
                  <a:ext cx="1524353" cy="1444358"/>
                  <a:chOff x="740791" y="2280271"/>
                  <a:chExt cx="1524353" cy="1444358"/>
                </a:xfrm>
              </p:grpSpPr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230DD2FF-992B-4CA3-A0F7-1528D578DE8E}"/>
                      </a:ext>
                    </a:extLst>
                  </p:cNvPr>
                  <p:cNvSpPr/>
                  <p:nvPr/>
                </p:nvSpPr>
                <p:spPr>
                  <a:xfrm>
                    <a:off x="802104" y="2627349"/>
                    <a:ext cx="1463040" cy="109728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/>
                  </a:p>
                </p:txBody>
              </p:sp>
              <p:cxnSp>
                <p:nvCxnSpPr>
                  <p:cNvPr id="256" name="Curved Connector 40">
                    <a:extLst>
                      <a:ext uri="{FF2B5EF4-FFF2-40B4-BE49-F238E27FC236}">
                        <a16:creationId xmlns:a16="http://schemas.microsoft.com/office/drawing/2014/main" id="{97F803D7-4972-40F9-A1BE-55EA6362D7FB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468221" y="3083083"/>
                    <a:ext cx="933998" cy="118781"/>
                  </a:xfrm>
                  <a:prstGeom prst="curvedConnector3">
                    <a:avLst/>
                  </a:prstGeom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Curved Connector 41">
                    <a:extLst>
                      <a:ext uri="{FF2B5EF4-FFF2-40B4-BE49-F238E27FC236}">
                        <a16:creationId xmlns:a16="http://schemas.microsoft.com/office/drawing/2014/main" id="{1A587BFF-0755-48D1-A2CE-A0A3B1994301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616610" y="3083084"/>
                    <a:ext cx="933998" cy="118781"/>
                  </a:xfrm>
                  <a:prstGeom prst="curvedConnector3">
                    <a:avLst/>
                  </a:prstGeom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Curved Connector 42">
                    <a:extLst>
                      <a:ext uri="{FF2B5EF4-FFF2-40B4-BE49-F238E27FC236}">
                        <a16:creationId xmlns:a16="http://schemas.microsoft.com/office/drawing/2014/main" id="{E141A975-3AC7-46AE-9B1F-D816D9E25FBB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764999" y="3091105"/>
                    <a:ext cx="933998" cy="118781"/>
                  </a:xfrm>
                  <a:prstGeom prst="curvedConnector3">
                    <a:avLst/>
                  </a:prstGeom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Curved Connector 43">
                    <a:extLst>
                      <a:ext uri="{FF2B5EF4-FFF2-40B4-BE49-F238E27FC236}">
                        <a16:creationId xmlns:a16="http://schemas.microsoft.com/office/drawing/2014/main" id="{C22FAE8F-F8AA-4C33-82AF-DC5491E6D01F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302111" y="3075061"/>
                    <a:ext cx="933998" cy="118781"/>
                  </a:xfrm>
                  <a:prstGeom prst="curvedConnector3">
                    <a:avLst/>
                  </a:prstGeom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Curved Connector 44">
                    <a:extLst>
                      <a:ext uri="{FF2B5EF4-FFF2-40B4-BE49-F238E27FC236}">
                        <a16:creationId xmlns:a16="http://schemas.microsoft.com/office/drawing/2014/main" id="{2C55A6CE-8A32-4577-B632-E1C9147BDE14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450500" y="3075062"/>
                    <a:ext cx="933998" cy="118781"/>
                  </a:xfrm>
                  <a:prstGeom prst="curvedConnector3">
                    <a:avLst/>
                  </a:prstGeom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Curved Connector 45">
                    <a:extLst>
                      <a:ext uri="{FF2B5EF4-FFF2-40B4-BE49-F238E27FC236}">
                        <a16:creationId xmlns:a16="http://schemas.microsoft.com/office/drawing/2014/main" id="{BD89E420-DD32-49B4-8A91-1913072A8D62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598889" y="3083083"/>
                    <a:ext cx="933998" cy="118781"/>
                  </a:xfrm>
                  <a:prstGeom prst="curvedConnector3">
                    <a:avLst/>
                  </a:prstGeom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Curved Connector 48">
                    <a:extLst>
                      <a:ext uri="{FF2B5EF4-FFF2-40B4-BE49-F238E27FC236}">
                        <a16:creationId xmlns:a16="http://schemas.microsoft.com/office/drawing/2014/main" id="{46CECBC0-A291-4340-8D58-6F08EEFB12E4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194893" y="3091106"/>
                    <a:ext cx="933998" cy="118781"/>
                  </a:xfrm>
                  <a:prstGeom prst="curvedConnector3">
                    <a:avLst/>
                  </a:prstGeom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2EEAC02C-EF7C-4A11-AD96-9354CA9583AB}"/>
                      </a:ext>
                    </a:extLst>
                  </p:cNvPr>
                  <p:cNvSpPr txBox="1"/>
                  <p:nvPr/>
                </p:nvSpPr>
                <p:spPr>
                  <a:xfrm>
                    <a:off x="740791" y="2280271"/>
                    <a:ext cx="863074" cy="4472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CTA 2</a:t>
                    </a:r>
                  </a:p>
                </p:txBody>
              </p:sp>
            </p:grp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3B45B8DB-E359-439F-A20A-49E8B59612F7}"/>
                    </a:ext>
                  </a:extLst>
                </p:cNvPr>
                <p:cNvSpPr/>
                <p:nvPr/>
              </p:nvSpPr>
              <p:spPr>
                <a:xfrm>
                  <a:off x="3367633" y="4119654"/>
                  <a:ext cx="641685" cy="40729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s-IS" sz="1600" b="1" dirty="0">
                      <a:solidFill>
                        <a:schemeClr val="accent5"/>
                      </a:solidFill>
                    </a:rPr>
                    <a:t>…</a:t>
                  </a:r>
                  <a:endParaRPr lang="en-US" sz="1600" b="1" dirty="0">
                    <a:solidFill>
                      <a:schemeClr val="accent5"/>
                    </a:solidFill>
                  </a:endParaRPr>
                </a:p>
              </p:txBody>
            </p:sp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A7D088F7-16A9-4154-9D40-5D5EED78707D}"/>
                  </a:ext>
                </a:extLst>
              </p:cNvPr>
              <p:cNvGrpSpPr/>
              <p:nvPr/>
            </p:nvGrpSpPr>
            <p:grpSpPr>
              <a:xfrm>
                <a:off x="440504" y="3358651"/>
                <a:ext cx="1258757" cy="1192701"/>
                <a:chOff x="3001587" y="3483471"/>
                <a:chExt cx="1524353" cy="1444358"/>
              </a:xfrm>
            </p:grpSpPr>
            <p:grpSp>
              <p:nvGrpSpPr>
                <p:cNvPr id="242" name="Group 241">
                  <a:extLst>
                    <a:ext uri="{FF2B5EF4-FFF2-40B4-BE49-F238E27FC236}">
                      <a16:creationId xmlns:a16="http://schemas.microsoft.com/office/drawing/2014/main" id="{1D8C2200-DD2C-4D12-BDD6-86C1B320B609}"/>
                    </a:ext>
                  </a:extLst>
                </p:cNvPr>
                <p:cNvGrpSpPr/>
                <p:nvPr/>
              </p:nvGrpSpPr>
              <p:grpSpPr>
                <a:xfrm>
                  <a:off x="3001587" y="3483471"/>
                  <a:ext cx="1524353" cy="1444358"/>
                  <a:chOff x="740791" y="2280271"/>
                  <a:chExt cx="1524353" cy="1444358"/>
                </a:xfrm>
              </p:grpSpPr>
              <p:sp>
                <p:nvSpPr>
                  <p:cNvPr id="244" name="Rectangle 243">
                    <a:extLst>
                      <a:ext uri="{FF2B5EF4-FFF2-40B4-BE49-F238E27FC236}">
                        <a16:creationId xmlns:a16="http://schemas.microsoft.com/office/drawing/2014/main" id="{09E760D2-0060-4505-9811-EE3ACAAF79C3}"/>
                      </a:ext>
                    </a:extLst>
                  </p:cNvPr>
                  <p:cNvSpPr/>
                  <p:nvPr/>
                </p:nvSpPr>
                <p:spPr>
                  <a:xfrm>
                    <a:off x="802104" y="2627349"/>
                    <a:ext cx="1463040" cy="109728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/>
                  </a:p>
                </p:txBody>
              </p:sp>
              <p:cxnSp>
                <p:nvCxnSpPr>
                  <p:cNvPr id="245" name="Curved Connector 40">
                    <a:extLst>
                      <a:ext uri="{FF2B5EF4-FFF2-40B4-BE49-F238E27FC236}">
                        <a16:creationId xmlns:a16="http://schemas.microsoft.com/office/drawing/2014/main" id="{47ACBDC4-8E19-4857-BF5D-023074C9CF56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468221" y="3083083"/>
                    <a:ext cx="933998" cy="118781"/>
                  </a:xfrm>
                  <a:prstGeom prst="curvedConnector3">
                    <a:avLst/>
                  </a:prstGeom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Curved Connector 41">
                    <a:extLst>
                      <a:ext uri="{FF2B5EF4-FFF2-40B4-BE49-F238E27FC236}">
                        <a16:creationId xmlns:a16="http://schemas.microsoft.com/office/drawing/2014/main" id="{4BA152E8-B37C-4BE5-A910-2F589092F1A6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616610" y="3083084"/>
                    <a:ext cx="933998" cy="118781"/>
                  </a:xfrm>
                  <a:prstGeom prst="curvedConnector3">
                    <a:avLst/>
                  </a:prstGeom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Curved Connector 42">
                    <a:extLst>
                      <a:ext uri="{FF2B5EF4-FFF2-40B4-BE49-F238E27FC236}">
                        <a16:creationId xmlns:a16="http://schemas.microsoft.com/office/drawing/2014/main" id="{1F5BD9F7-2E2C-45D0-AC33-E13FC474D530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764999" y="3091105"/>
                    <a:ext cx="933998" cy="118781"/>
                  </a:xfrm>
                  <a:prstGeom prst="curvedConnector3">
                    <a:avLst/>
                  </a:prstGeom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8" name="Curved Connector 43">
                    <a:extLst>
                      <a:ext uri="{FF2B5EF4-FFF2-40B4-BE49-F238E27FC236}">
                        <a16:creationId xmlns:a16="http://schemas.microsoft.com/office/drawing/2014/main" id="{0FE32F25-4707-4240-A39D-8B59CA32E50B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302111" y="3075061"/>
                    <a:ext cx="933998" cy="118781"/>
                  </a:xfrm>
                  <a:prstGeom prst="curvedConnector3">
                    <a:avLst/>
                  </a:prstGeom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Curved Connector 44">
                    <a:extLst>
                      <a:ext uri="{FF2B5EF4-FFF2-40B4-BE49-F238E27FC236}">
                        <a16:creationId xmlns:a16="http://schemas.microsoft.com/office/drawing/2014/main" id="{0F92F347-7240-4A18-840A-FE4AB335EFAE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450500" y="3075062"/>
                    <a:ext cx="933998" cy="118781"/>
                  </a:xfrm>
                  <a:prstGeom prst="curvedConnector3">
                    <a:avLst/>
                  </a:prstGeom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Curved Connector 45">
                    <a:extLst>
                      <a:ext uri="{FF2B5EF4-FFF2-40B4-BE49-F238E27FC236}">
                        <a16:creationId xmlns:a16="http://schemas.microsoft.com/office/drawing/2014/main" id="{F8154D57-78B1-4E77-99A4-15C108F84F79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598889" y="3083083"/>
                    <a:ext cx="933998" cy="118781"/>
                  </a:xfrm>
                  <a:prstGeom prst="curvedConnector3">
                    <a:avLst/>
                  </a:prstGeom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Curved Connector 48">
                    <a:extLst>
                      <a:ext uri="{FF2B5EF4-FFF2-40B4-BE49-F238E27FC236}">
                        <a16:creationId xmlns:a16="http://schemas.microsoft.com/office/drawing/2014/main" id="{7834AC04-1CDB-449D-8138-8D218D4FB7C8}"/>
                      </a:ext>
                    </a:extLst>
                  </p:cNvPr>
                  <p:cNvCxnSpPr/>
                  <p:nvPr/>
                </p:nvCxnSpPr>
                <p:spPr>
                  <a:xfrm rot="16200000" flipH="1">
                    <a:off x="1194893" y="3091106"/>
                    <a:ext cx="933998" cy="118781"/>
                  </a:xfrm>
                  <a:prstGeom prst="curvedConnector3">
                    <a:avLst/>
                  </a:prstGeom>
                  <a:ln>
                    <a:solidFill>
                      <a:schemeClr val="accent5"/>
                    </a:solidFill>
                    <a:tailEnd type="triangle"/>
                  </a:ln>
                </p:spPr>
                <p:style>
                  <a:lnRef idx="3">
                    <a:schemeClr val="accent6"/>
                  </a:lnRef>
                  <a:fillRef idx="0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2" name="TextBox 251">
                    <a:extLst>
                      <a:ext uri="{FF2B5EF4-FFF2-40B4-BE49-F238E27FC236}">
                        <a16:creationId xmlns:a16="http://schemas.microsoft.com/office/drawing/2014/main" id="{0E9CB69A-C8A8-445D-BAF3-C6BBACCF3769}"/>
                      </a:ext>
                    </a:extLst>
                  </p:cNvPr>
                  <p:cNvSpPr txBox="1"/>
                  <p:nvPr/>
                </p:nvSpPr>
                <p:spPr>
                  <a:xfrm>
                    <a:off x="740791" y="2280271"/>
                    <a:ext cx="863074" cy="4472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/>
                      <a:t>CTA 1</a:t>
                    </a:r>
                  </a:p>
                </p:txBody>
              </p:sp>
            </p:grp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F43D2AFE-FB9B-4BB2-BFEA-7A7B3084D434}"/>
                    </a:ext>
                  </a:extLst>
                </p:cNvPr>
                <p:cNvSpPr/>
                <p:nvPr/>
              </p:nvSpPr>
              <p:spPr>
                <a:xfrm>
                  <a:off x="3367633" y="4119654"/>
                  <a:ext cx="641685" cy="40729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s-IS" sz="1600" b="1" dirty="0">
                      <a:solidFill>
                        <a:schemeClr val="accent5"/>
                      </a:solidFill>
                    </a:rPr>
                    <a:t>…</a:t>
                  </a:r>
                  <a:endParaRPr lang="en-US" sz="1600" b="1" dirty="0">
                    <a:solidFill>
                      <a:schemeClr val="accent5"/>
                    </a:solidFill>
                  </a:endParaRPr>
                </a:p>
              </p:txBody>
            </p:sp>
          </p:grpSp>
          <p:sp>
            <p:nvSpPr>
              <p:cNvPr id="241" name="Triangle 58">
                <a:extLst>
                  <a:ext uri="{FF2B5EF4-FFF2-40B4-BE49-F238E27FC236}">
                    <a16:creationId xmlns:a16="http://schemas.microsoft.com/office/drawing/2014/main" id="{1B7656E0-C4CA-46A2-971F-39A4AA8824E7}"/>
                  </a:ext>
                </a:extLst>
              </p:cNvPr>
              <p:cNvSpPr/>
              <p:nvPr/>
            </p:nvSpPr>
            <p:spPr>
              <a:xfrm>
                <a:off x="376135" y="2601169"/>
                <a:ext cx="4180126" cy="456721"/>
              </a:xfrm>
              <a:prstGeom prst="triangle">
                <a:avLst>
                  <a:gd name="adj" fmla="val 45221"/>
                </a:avLst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b="1"/>
              </a:p>
            </p:txBody>
          </p:sp>
        </p:grp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C8B5C07C-7A5B-4733-815D-CC9660324ADF}"/>
              </a:ext>
            </a:extLst>
          </p:cNvPr>
          <p:cNvGrpSpPr/>
          <p:nvPr/>
        </p:nvGrpSpPr>
        <p:grpSpPr>
          <a:xfrm>
            <a:off x="4523701" y="1595957"/>
            <a:ext cx="738789" cy="4966250"/>
            <a:chOff x="4523701" y="1595957"/>
            <a:chExt cx="738789" cy="4966250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E73169B1-A8C7-490C-82B2-879EEA5D3EBA}"/>
                </a:ext>
              </a:extLst>
            </p:cNvPr>
            <p:cNvSpPr/>
            <p:nvPr/>
          </p:nvSpPr>
          <p:spPr>
            <a:xfrm>
              <a:off x="4523701" y="1595957"/>
              <a:ext cx="217787" cy="4966250"/>
            </a:xfrm>
            <a:prstGeom prst="rightBrace">
              <a:avLst>
                <a:gd name="adj1" fmla="val 96065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8" name="Connector: Elbow 277">
              <a:extLst>
                <a:ext uri="{FF2B5EF4-FFF2-40B4-BE49-F238E27FC236}">
                  <a16:creationId xmlns:a16="http://schemas.microsoft.com/office/drawing/2014/main" id="{65851A31-662F-4519-BED6-5C0EF02B16ED}"/>
                </a:ext>
              </a:extLst>
            </p:cNvPr>
            <p:cNvCxnSpPr>
              <a:stCxn id="6" idx="1"/>
            </p:cNvCxnSpPr>
            <p:nvPr/>
          </p:nvCxnSpPr>
          <p:spPr>
            <a:xfrm rot="10800000" flipH="1">
              <a:off x="4741487" y="1813816"/>
              <a:ext cx="521003" cy="2265267"/>
            </a:xfrm>
            <a:prstGeom prst="bentConnector4">
              <a:avLst>
                <a:gd name="adj1" fmla="val 54466"/>
                <a:gd name="adj2" fmla="val 99895"/>
              </a:avLst>
            </a:prstGeom>
            <a:ln w="28575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865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109" grpId="0" animBg="1"/>
      <p:bldP spid="110" grpId="0" animBg="1"/>
      <p:bldP spid="112" grpId="0" animBg="1"/>
      <p:bldP spid="113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6" grpId="0"/>
      <p:bldP spid="157" grpId="0"/>
      <p:bldP spid="158" grpId="0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76A4-5C95-43DA-AC5E-DDE09A17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Progressive Fault Sites Pruning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8D528B-F544-4440-A408-89491B79F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601" y="1482096"/>
            <a:ext cx="5195285" cy="1325564"/>
          </a:xfrm>
        </p:spPr>
        <p:txBody>
          <a:bodyPr/>
          <a:lstStyle/>
          <a:p>
            <a:r>
              <a:rPr lang="en-US" dirty="0"/>
              <a:t>CTA-level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8CB18-1FF3-49FD-A7F4-82E11423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" name="Content Placeholder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9433AEF-3AAF-4773-A8BE-B7F9CF3B2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" y="17088"/>
            <a:ext cx="1667279" cy="656666"/>
          </a:xfrm>
          <a:prstGeom prst="rect">
            <a:avLst/>
          </a:prstGeom>
        </p:spPr>
      </p:pic>
      <p:sp>
        <p:nvSpPr>
          <p:cNvPr id="34" name="Arrow: Pentagon 118">
            <a:extLst>
              <a:ext uri="{FF2B5EF4-FFF2-40B4-BE49-F238E27FC236}">
                <a16:creationId xmlns:a16="http://schemas.microsoft.com/office/drawing/2014/main" id="{C2396DCC-1A93-4EBD-9F12-8558CD81F964}"/>
              </a:ext>
            </a:extLst>
          </p:cNvPr>
          <p:cNvSpPr/>
          <p:nvPr/>
        </p:nvSpPr>
        <p:spPr>
          <a:xfrm>
            <a:off x="2134782" y="1487538"/>
            <a:ext cx="3945075" cy="439645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Thread-wise pruning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5" name="Arrow: Pentagon 118">
            <a:extLst>
              <a:ext uri="{FF2B5EF4-FFF2-40B4-BE49-F238E27FC236}">
                <a16:creationId xmlns:a16="http://schemas.microsoft.com/office/drawing/2014/main" id="{A196EAFA-432A-45DE-99C5-866D2E701483}"/>
              </a:ext>
            </a:extLst>
          </p:cNvPr>
          <p:cNvSpPr/>
          <p:nvPr/>
        </p:nvSpPr>
        <p:spPr>
          <a:xfrm>
            <a:off x="2134815" y="2298209"/>
            <a:ext cx="1164811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Instruction-wise pruning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Arrow: Pentagon 118">
            <a:extLst>
              <a:ext uri="{FF2B5EF4-FFF2-40B4-BE49-F238E27FC236}">
                <a16:creationId xmlns:a16="http://schemas.microsoft.com/office/drawing/2014/main" id="{E24FEA14-6E29-43DE-AD4B-2FD6947E1EE6}"/>
              </a:ext>
            </a:extLst>
          </p:cNvPr>
          <p:cNvSpPr/>
          <p:nvPr/>
        </p:nvSpPr>
        <p:spPr>
          <a:xfrm>
            <a:off x="2134816" y="3781881"/>
            <a:ext cx="1101288" cy="439643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Loop-wise</a:t>
            </a:r>
            <a:r>
              <a:rPr lang="en-US" altLang="zh-CN" sz="11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pruning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Arrow: Pentagon 118">
            <a:extLst>
              <a:ext uri="{FF2B5EF4-FFF2-40B4-BE49-F238E27FC236}">
                <a16:creationId xmlns:a16="http://schemas.microsoft.com/office/drawing/2014/main" id="{B63F3848-98C1-42BF-B7B4-E6BCAD6DCE4F}"/>
              </a:ext>
            </a:extLst>
          </p:cNvPr>
          <p:cNvSpPr/>
          <p:nvPr/>
        </p:nvSpPr>
        <p:spPr>
          <a:xfrm>
            <a:off x="2134816" y="5253007"/>
            <a:ext cx="786556" cy="439643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Bit-wise pruning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Arrow: Pentagon 118">
            <a:extLst>
              <a:ext uri="{FF2B5EF4-FFF2-40B4-BE49-F238E27FC236}">
                <a16:creationId xmlns:a16="http://schemas.microsoft.com/office/drawing/2014/main" id="{C1247ED6-C3B0-4D83-A157-A32A5A4CE474}"/>
              </a:ext>
            </a:extLst>
          </p:cNvPr>
          <p:cNvSpPr/>
          <p:nvPr/>
        </p:nvSpPr>
        <p:spPr>
          <a:xfrm>
            <a:off x="2136305" y="2299316"/>
            <a:ext cx="1164811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Arrow: Pentagon 118">
            <a:extLst>
              <a:ext uri="{FF2B5EF4-FFF2-40B4-BE49-F238E27FC236}">
                <a16:creationId xmlns:a16="http://schemas.microsoft.com/office/drawing/2014/main" id="{D608F4F2-78B1-4E95-A397-E4B0B840D528}"/>
              </a:ext>
            </a:extLst>
          </p:cNvPr>
          <p:cNvSpPr/>
          <p:nvPr/>
        </p:nvSpPr>
        <p:spPr>
          <a:xfrm>
            <a:off x="2134815" y="3778412"/>
            <a:ext cx="1109914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Arrow: Pentagon 118">
            <a:extLst>
              <a:ext uri="{FF2B5EF4-FFF2-40B4-BE49-F238E27FC236}">
                <a16:creationId xmlns:a16="http://schemas.microsoft.com/office/drawing/2014/main" id="{B30D50FE-43B4-48F2-94ED-D774851FA914}"/>
              </a:ext>
            </a:extLst>
          </p:cNvPr>
          <p:cNvSpPr/>
          <p:nvPr/>
        </p:nvSpPr>
        <p:spPr>
          <a:xfrm>
            <a:off x="2133131" y="5254720"/>
            <a:ext cx="796112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F4034A6-45E4-423B-97BD-CDF11B22F9C1}"/>
              </a:ext>
            </a:extLst>
          </p:cNvPr>
          <p:cNvGrpSpPr/>
          <p:nvPr/>
        </p:nvGrpSpPr>
        <p:grpSpPr>
          <a:xfrm>
            <a:off x="156913" y="1469522"/>
            <a:ext cx="1984400" cy="5251953"/>
            <a:chOff x="2765435" y="1397543"/>
            <a:chExt cx="1984400" cy="5251953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824E8B1-F639-444B-8CF8-4B93A62D8F0F}"/>
                </a:ext>
              </a:extLst>
            </p:cNvPr>
            <p:cNvSpPr/>
            <p:nvPr/>
          </p:nvSpPr>
          <p:spPr>
            <a:xfrm>
              <a:off x="2963193" y="1499531"/>
              <a:ext cx="1587615" cy="6285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19BCD90E-DC43-427C-AA29-D7E211B49B66}"/>
                </a:ext>
              </a:extLst>
            </p:cNvPr>
            <p:cNvGrpSpPr/>
            <p:nvPr/>
          </p:nvGrpSpPr>
          <p:grpSpPr>
            <a:xfrm>
              <a:off x="3002770" y="1588692"/>
              <a:ext cx="385115" cy="394921"/>
              <a:chOff x="438921" y="696688"/>
              <a:chExt cx="1147520" cy="841249"/>
            </a:xfrm>
          </p:grpSpPr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644B6A26-A4EC-4964-B6AE-187D9B2FE4EA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996696" cy="841248"/>
                <a:chOff x="731127" y="1179579"/>
                <a:chExt cx="1052516" cy="1154492"/>
              </a:xfrm>
            </p:grpSpPr>
            <p:cxnSp>
              <p:nvCxnSpPr>
                <p:cNvPr id="227" name="Curved Connector 88">
                  <a:extLst>
                    <a:ext uri="{FF2B5EF4-FFF2-40B4-BE49-F238E27FC236}">
                      <a16:creationId xmlns:a16="http://schemas.microsoft.com/office/drawing/2014/main" id="{112E24A1-90AE-49C6-9215-B10EEAA3261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Curved Connector 89">
                  <a:extLst>
                    <a:ext uri="{FF2B5EF4-FFF2-40B4-BE49-F238E27FC236}">
                      <a16:creationId xmlns:a16="http://schemas.microsoft.com/office/drawing/2014/main" id="{B65FF837-9B8B-4AC6-A039-65FFF62F5D2C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Curved Connector 90">
                  <a:extLst>
                    <a:ext uri="{FF2B5EF4-FFF2-40B4-BE49-F238E27FC236}">
                      <a16:creationId xmlns:a16="http://schemas.microsoft.com/office/drawing/2014/main" id="{0DB42619-B613-499D-AD68-211C2AA8A064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Curved Connector 115">
                  <a:extLst>
                    <a:ext uri="{FF2B5EF4-FFF2-40B4-BE49-F238E27FC236}">
                      <a16:creationId xmlns:a16="http://schemas.microsoft.com/office/drawing/2014/main" id="{868FEF68-4A29-4B9C-99D6-48F52E35BC2B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Curved Connector 117">
                  <a:extLst>
                    <a:ext uri="{FF2B5EF4-FFF2-40B4-BE49-F238E27FC236}">
                      <a16:creationId xmlns:a16="http://schemas.microsoft.com/office/drawing/2014/main" id="{1C6C2B6D-66B5-4032-85AE-E1F1244DC5D2}"/>
                    </a:ext>
                  </a:extLst>
                </p:cNvPr>
                <p:cNvCxnSpPr/>
                <p:nvPr/>
              </p:nvCxnSpPr>
              <p:spPr>
                <a:xfrm rot="16200000" flipH="1">
                  <a:off x="947552" y="1661267"/>
                  <a:ext cx="1154491" cy="191118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Curved Connector 118">
                  <a:extLst>
                    <a:ext uri="{FF2B5EF4-FFF2-40B4-BE49-F238E27FC236}">
                      <a16:creationId xmlns:a16="http://schemas.microsoft.com/office/drawing/2014/main" id="{CC98BCFB-C34C-421E-BE5E-D2AF59F02077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107796" y="1658225"/>
                  <a:ext cx="1154491" cy="197202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D0CD2C39-2E69-4365-BC63-A2F0BB1EB30C}"/>
                  </a:ext>
                </a:extLst>
              </p:cNvPr>
              <p:cNvSpPr/>
              <p:nvPr/>
            </p:nvSpPr>
            <p:spPr>
              <a:xfrm>
                <a:off x="438921" y="696688"/>
                <a:ext cx="1147520" cy="8412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10E775EC-9237-47EC-8A0C-34A3A9B0F87C}"/>
                </a:ext>
              </a:extLst>
            </p:cNvPr>
            <p:cNvGrpSpPr/>
            <p:nvPr/>
          </p:nvGrpSpPr>
          <p:grpSpPr>
            <a:xfrm>
              <a:off x="3441889" y="1582277"/>
              <a:ext cx="385115" cy="397741"/>
              <a:chOff x="438921" y="696689"/>
              <a:chExt cx="1147520" cy="847257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85EC3E3D-C426-4DB1-AF2D-69E15525C07C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996696" cy="841248"/>
                <a:chOff x="731127" y="1179579"/>
                <a:chExt cx="1052516" cy="1154492"/>
              </a:xfrm>
            </p:grpSpPr>
            <p:cxnSp>
              <p:nvCxnSpPr>
                <p:cNvPr id="219" name="Curved Connector 139">
                  <a:extLst>
                    <a:ext uri="{FF2B5EF4-FFF2-40B4-BE49-F238E27FC236}">
                      <a16:creationId xmlns:a16="http://schemas.microsoft.com/office/drawing/2014/main" id="{48744C55-602B-46D4-9811-7B631F980627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Curved Connector 140">
                  <a:extLst>
                    <a:ext uri="{FF2B5EF4-FFF2-40B4-BE49-F238E27FC236}">
                      <a16:creationId xmlns:a16="http://schemas.microsoft.com/office/drawing/2014/main" id="{307AB83F-A86C-4896-995B-ECDE10183FAC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Curved Connector 141">
                  <a:extLst>
                    <a:ext uri="{FF2B5EF4-FFF2-40B4-BE49-F238E27FC236}">
                      <a16:creationId xmlns:a16="http://schemas.microsoft.com/office/drawing/2014/main" id="{2EED22D7-0E85-4B09-95FD-94A3172AE9E8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Curved Connector 142">
                  <a:extLst>
                    <a:ext uri="{FF2B5EF4-FFF2-40B4-BE49-F238E27FC236}">
                      <a16:creationId xmlns:a16="http://schemas.microsoft.com/office/drawing/2014/main" id="{42B1A365-F805-4576-8B67-6F1FB0397F59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Curved Connector 143">
                  <a:extLst>
                    <a:ext uri="{FF2B5EF4-FFF2-40B4-BE49-F238E27FC236}">
                      <a16:creationId xmlns:a16="http://schemas.microsoft.com/office/drawing/2014/main" id="{29F74648-3E9E-4556-8A74-196DB136F3D7}"/>
                    </a:ext>
                  </a:extLst>
                </p:cNvPr>
                <p:cNvCxnSpPr/>
                <p:nvPr/>
              </p:nvCxnSpPr>
              <p:spPr>
                <a:xfrm rot="16200000" flipH="1">
                  <a:off x="947552" y="1661267"/>
                  <a:ext cx="1154491" cy="191118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Curved Connector 144">
                  <a:extLst>
                    <a:ext uri="{FF2B5EF4-FFF2-40B4-BE49-F238E27FC236}">
                      <a16:creationId xmlns:a16="http://schemas.microsoft.com/office/drawing/2014/main" id="{ADF90E83-8D7D-4DC5-81FD-42D1A2927765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107796" y="1658225"/>
                  <a:ext cx="1154491" cy="197202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7DC1610F-AF92-4B55-AAA7-3F5E759E6D21}"/>
                  </a:ext>
                </a:extLst>
              </p:cNvPr>
              <p:cNvSpPr/>
              <p:nvPr/>
            </p:nvSpPr>
            <p:spPr>
              <a:xfrm>
                <a:off x="438921" y="702698"/>
                <a:ext cx="1147520" cy="841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B621DD4B-7EB3-4723-BE11-0A68D19CD1A8}"/>
                </a:ext>
              </a:extLst>
            </p:cNvPr>
            <p:cNvGrpSpPr/>
            <p:nvPr/>
          </p:nvGrpSpPr>
          <p:grpSpPr>
            <a:xfrm>
              <a:off x="4232466" y="1578744"/>
              <a:ext cx="277826" cy="394921"/>
              <a:chOff x="438921" y="696688"/>
              <a:chExt cx="827833" cy="841249"/>
            </a:xfrm>
          </p:grpSpPr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40905AEE-F80A-4F91-960B-B6263AF14B37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687442" cy="841248"/>
                <a:chOff x="731127" y="1179579"/>
                <a:chExt cx="725942" cy="1154492"/>
              </a:xfrm>
            </p:grpSpPr>
            <p:cxnSp>
              <p:nvCxnSpPr>
                <p:cNvPr id="213" name="Curved Connector 149">
                  <a:extLst>
                    <a:ext uri="{FF2B5EF4-FFF2-40B4-BE49-F238E27FC236}">
                      <a16:creationId xmlns:a16="http://schemas.microsoft.com/office/drawing/2014/main" id="{0BB8B534-22EB-42BD-ACAE-9CEE2A5A7348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Curved Connector 150">
                  <a:extLst>
                    <a:ext uri="{FF2B5EF4-FFF2-40B4-BE49-F238E27FC236}">
                      <a16:creationId xmlns:a16="http://schemas.microsoft.com/office/drawing/2014/main" id="{942ECBCF-8547-4D54-B151-934EB9578DCB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Curved Connector 151">
                  <a:extLst>
                    <a:ext uri="{FF2B5EF4-FFF2-40B4-BE49-F238E27FC236}">
                      <a16:creationId xmlns:a16="http://schemas.microsoft.com/office/drawing/2014/main" id="{D76FE389-B515-43F5-9C15-588EC71940E0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Curved Connector 152">
                  <a:extLst>
                    <a:ext uri="{FF2B5EF4-FFF2-40B4-BE49-F238E27FC236}">
                      <a16:creationId xmlns:a16="http://schemas.microsoft.com/office/drawing/2014/main" id="{975CA859-39D1-43ED-97A6-0443ECDE99D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3952A515-221E-4B72-9FA2-7F1242FD5B26}"/>
                  </a:ext>
                </a:extLst>
              </p:cNvPr>
              <p:cNvSpPr/>
              <p:nvPr/>
            </p:nvSpPr>
            <p:spPr>
              <a:xfrm>
                <a:off x="438921" y="696688"/>
                <a:ext cx="827833" cy="8412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4011D3DF-E7D7-410F-BEBB-CF3B1974AAF4}"/>
                </a:ext>
              </a:extLst>
            </p:cNvPr>
            <p:cNvCxnSpPr>
              <a:cxnSpLocks/>
            </p:cNvCxnSpPr>
            <p:nvPr/>
          </p:nvCxnSpPr>
          <p:spPr>
            <a:xfrm>
              <a:off x="3136450" y="1973121"/>
              <a:ext cx="90987" cy="49449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145BE253-0820-43C6-91DE-9F2F70B73AA5}"/>
                </a:ext>
              </a:extLst>
            </p:cNvPr>
            <p:cNvCxnSpPr>
              <a:cxnSpLocks/>
            </p:cNvCxnSpPr>
            <p:nvPr/>
          </p:nvCxnSpPr>
          <p:spPr>
            <a:xfrm>
              <a:off x="3140088" y="1955236"/>
              <a:ext cx="201214" cy="51758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D777DC3B-EDEE-4989-BC73-6BACD3D12832}"/>
                </a:ext>
              </a:extLst>
            </p:cNvPr>
            <p:cNvSpPr/>
            <p:nvPr/>
          </p:nvSpPr>
          <p:spPr>
            <a:xfrm>
              <a:off x="3235341" y="3276756"/>
              <a:ext cx="143538" cy="3161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FB1D370-3A70-43EF-BEE0-D2344FB6466A}"/>
                </a:ext>
              </a:extLst>
            </p:cNvPr>
            <p:cNvSpPr/>
            <p:nvPr/>
          </p:nvSpPr>
          <p:spPr>
            <a:xfrm>
              <a:off x="3237313" y="2482823"/>
              <a:ext cx="143538" cy="3640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1B73AA3F-6327-45B0-9260-A03E8C6BB2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9422" y="2465853"/>
              <a:ext cx="9625" cy="108555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74ACACC-5126-45DE-A4D4-0E3F2885AA10}"/>
                </a:ext>
              </a:extLst>
            </p:cNvPr>
            <p:cNvSpPr/>
            <p:nvPr/>
          </p:nvSpPr>
          <p:spPr>
            <a:xfrm>
              <a:off x="3237313" y="2856111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B423CD4-F0B4-4DA6-B8ED-C2033E82ECC9}"/>
                </a:ext>
              </a:extLst>
            </p:cNvPr>
            <p:cNvSpPr/>
            <p:nvPr/>
          </p:nvSpPr>
          <p:spPr>
            <a:xfrm>
              <a:off x="3237313" y="3092816"/>
              <a:ext cx="143538" cy="19733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B19D762A-0235-4D50-B279-8B5FD6225B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8907" y="1951664"/>
              <a:ext cx="2337" cy="49559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E4EA2881-7A14-44ED-9214-8968ED5B1584}"/>
                </a:ext>
              </a:extLst>
            </p:cNvPr>
            <p:cNvCxnSpPr>
              <a:cxnSpLocks/>
            </p:cNvCxnSpPr>
            <p:nvPr/>
          </p:nvCxnSpPr>
          <p:spPr>
            <a:xfrm>
              <a:off x="3686720" y="1963884"/>
              <a:ext cx="136462" cy="48337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E5F750D8-1E4A-4C47-B17A-C4AD30CDD5D0}"/>
                </a:ext>
              </a:extLst>
            </p:cNvPr>
            <p:cNvCxnSpPr>
              <a:cxnSpLocks/>
              <a:stCxn id="212" idx="2"/>
            </p:cNvCxnSpPr>
            <p:nvPr/>
          </p:nvCxnSpPr>
          <p:spPr>
            <a:xfrm flipH="1">
              <a:off x="4283237" y="1973664"/>
              <a:ext cx="88142" cy="473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6563E1E2-D98F-41B0-8E26-279BDF4C2C71}"/>
                </a:ext>
              </a:extLst>
            </p:cNvPr>
            <p:cNvCxnSpPr>
              <a:cxnSpLocks/>
              <a:stCxn id="212" idx="2"/>
            </p:cNvCxnSpPr>
            <p:nvPr/>
          </p:nvCxnSpPr>
          <p:spPr>
            <a:xfrm>
              <a:off x="4371379" y="1973664"/>
              <a:ext cx="43952" cy="49395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75163A9-29A0-4C56-A02F-DEF4B6DEB558}"/>
                </a:ext>
              </a:extLst>
            </p:cNvPr>
            <p:cNvSpPr/>
            <p:nvPr/>
          </p:nvSpPr>
          <p:spPr>
            <a:xfrm>
              <a:off x="3676410" y="3295619"/>
              <a:ext cx="143538" cy="28800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6D01F72-9804-476F-9BD6-6087A18B6FB8}"/>
                </a:ext>
              </a:extLst>
            </p:cNvPr>
            <p:cNvSpPr/>
            <p:nvPr/>
          </p:nvSpPr>
          <p:spPr>
            <a:xfrm>
              <a:off x="3674622" y="2473587"/>
              <a:ext cx="143538" cy="3825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D8AC5429-93E6-44FD-8221-838C953E8244}"/>
                </a:ext>
              </a:extLst>
            </p:cNvPr>
            <p:cNvSpPr/>
            <p:nvPr/>
          </p:nvSpPr>
          <p:spPr>
            <a:xfrm>
              <a:off x="3674622" y="2865157"/>
              <a:ext cx="143538" cy="21606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23BA5B2-EAD9-4E58-87CE-2185268878AE}"/>
                </a:ext>
              </a:extLst>
            </p:cNvPr>
            <p:cNvSpPr/>
            <p:nvPr/>
          </p:nvSpPr>
          <p:spPr>
            <a:xfrm>
              <a:off x="3674622" y="3085499"/>
              <a:ext cx="143538" cy="2080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9EED7A5-4967-436E-A5E0-676582D268E2}"/>
                </a:ext>
              </a:extLst>
            </p:cNvPr>
            <p:cNvSpPr/>
            <p:nvPr/>
          </p:nvSpPr>
          <p:spPr>
            <a:xfrm>
              <a:off x="4266432" y="3299477"/>
              <a:ext cx="143538" cy="28596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A85AA937-0D38-4603-9D46-E3DE303B2672}"/>
                </a:ext>
              </a:extLst>
            </p:cNvPr>
            <p:cNvSpPr/>
            <p:nvPr/>
          </p:nvSpPr>
          <p:spPr>
            <a:xfrm>
              <a:off x="4264645" y="2475401"/>
              <a:ext cx="143538" cy="3807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D90F26B-E79B-49F4-98CA-442F11B02499}"/>
                </a:ext>
              </a:extLst>
            </p:cNvPr>
            <p:cNvSpPr/>
            <p:nvPr/>
          </p:nvSpPr>
          <p:spPr>
            <a:xfrm>
              <a:off x="4264645" y="2862346"/>
              <a:ext cx="143538" cy="2053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5EC5CB49-5B5C-4760-B2E8-BF919AEF1821}"/>
                </a:ext>
              </a:extLst>
            </p:cNvPr>
            <p:cNvSpPr/>
            <p:nvPr/>
          </p:nvSpPr>
          <p:spPr>
            <a:xfrm>
              <a:off x="4264645" y="3076054"/>
              <a:ext cx="143538" cy="223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532A4BE3-F776-44E2-AB3D-86BB1544DBD4}"/>
                </a:ext>
              </a:extLst>
            </p:cNvPr>
            <p:cNvSpPr/>
            <p:nvPr/>
          </p:nvSpPr>
          <p:spPr>
            <a:xfrm>
              <a:off x="3077211" y="2474434"/>
              <a:ext cx="1404346" cy="38755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C0498F-A8BC-4B5A-B3BB-A918BD904A2A}"/>
                </a:ext>
              </a:extLst>
            </p:cNvPr>
            <p:cNvSpPr/>
            <p:nvPr/>
          </p:nvSpPr>
          <p:spPr>
            <a:xfrm>
              <a:off x="3068832" y="3078251"/>
              <a:ext cx="1424007" cy="21309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68010288-F24B-4F05-88B7-3FDAE8D7FE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9797" y="3905585"/>
              <a:ext cx="9625" cy="108555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6EF23A90-E951-4783-8125-4F3E475DA26F}"/>
                </a:ext>
              </a:extLst>
            </p:cNvPr>
            <p:cNvSpPr/>
            <p:nvPr/>
          </p:nvSpPr>
          <p:spPr>
            <a:xfrm>
              <a:off x="3705145" y="4732881"/>
              <a:ext cx="143538" cy="2760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55E71FF-33DC-41F6-9565-4615CB0C55B5}"/>
                </a:ext>
              </a:extLst>
            </p:cNvPr>
            <p:cNvSpPr/>
            <p:nvPr/>
          </p:nvSpPr>
          <p:spPr>
            <a:xfrm>
              <a:off x="3703357" y="4272159"/>
              <a:ext cx="143538" cy="1262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CCE4F4F-9183-425F-ABD0-F2E3A7A17C1A}"/>
                </a:ext>
              </a:extLst>
            </p:cNvPr>
            <p:cNvSpPr/>
            <p:nvPr/>
          </p:nvSpPr>
          <p:spPr>
            <a:xfrm>
              <a:off x="4290931" y="4868284"/>
              <a:ext cx="143305" cy="1512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A71CD45-A628-4027-9C68-6E69431E1C9E}"/>
                </a:ext>
              </a:extLst>
            </p:cNvPr>
            <p:cNvSpPr/>
            <p:nvPr/>
          </p:nvSpPr>
          <p:spPr>
            <a:xfrm>
              <a:off x="4293380" y="4273973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165601B-A6B7-4BF1-B061-D8CFE5B0E50A}"/>
                </a:ext>
              </a:extLst>
            </p:cNvPr>
            <p:cNvSpPr/>
            <p:nvPr/>
          </p:nvSpPr>
          <p:spPr>
            <a:xfrm>
              <a:off x="3700902" y="4417162"/>
              <a:ext cx="144634" cy="1499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B438463-37C3-4484-B8C9-B39B87AF575F}"/>
                </a:ext>
              </a:extLst>
            </p:cNvPr>
            <p:cNvSpPr/>
            <p:nvPr/>
          </p:nvSpPr>
          <p:spPr>
            <a:xfrm>
              <a:off x="4292452" y="4732881"/>
              <a:ext cx="143538" cy="12662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79B49F5-F8E6-4F1D-98F2-E7921E650886}"/>
                </a:ext>
              </a:extLst>
            </p:cNvPr>
            <p:cNvSpPr/>
            <p:nvPr/>
          </p:nvSpPr>
          <p:spPr>
            <a:xfrm>
              <a:off x="3635211" y="4259114"/>
              <a:ext cx="277446" cy="31575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A6619CE-C0D2-4BBE-8D97-76C6E165ED16}"/>
                </a:ext>
              </a:extLst>
            </p:cNvPr>
            <p:cNvSpPr/>
            <p:nvPr/>
          </p:nvSpPr>
          <p:spPr>
            <a:xfrm>
              <a:off x="4231534" y="4709926"/>
              <a:ext cx="277446" cy="33283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19FE320C-6F6E-403C-BB8D-25839D488637}"/>
                </a:ext>
              </a:extLst>
            </p:cNvPr>
            <p:cNvSpPr/>
            <p:nvPr/>
          </p:nvSpPr>
          <p:spPr>
            <a:xfrm>
              <a:off x="3267837" y="6204873"/>
              <a:ext cx="143538" cy="2760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D47DDCC-93FC-4F03-83E0-4464799EAD0B}"/>
                </a:ext>
              </a:extLst>
            </p:cNvPr>
            <p:cNvSpPr/>
            <p:nvPr/>
          </p:nvSpPr>
          <p:spPr>
            <a:xfrm>
              <a:off x="3266050" y="5370864"/>
              <a:ext cx="143538" cy="3640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EA067ADA-ED6D-4F12-8913-4BB7E366FC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6361" y="5371256"/>
              <a:ext cx="9625" cy="108555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0F12576B-F6C6-4B9C-8277-516B0CA653FE}"/>
                </a:ext>
              </a:extLst>
            </p:cNvPr>
            <p:cNvSpPr/>
            <p:nvPr/>
          </p:nvSpPr>
          <p:spPr>
            <a:xfrm>
              <a:off x="3266050" y="5735042"/>
              <a:ext cx="93754" cy="2294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69FE4B5-0504-4F8B-B21B-0EAE13B50605}"/>
                </a:ext>
              </a:extLst>
            </p:cNvPr>
            <p:cNvSpPr/>
            <p:nvPr/>
          </p:nvSpPr>
          <p:spPr>
            <a:xfrm>
              <a:off x="3705145" y="6195362"/>
              <a:ext cx="141463" cy="27630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5CBA66B-4DA6-425A-BCFC-426B895D7725}"/>
                </a:ext>
              </a:extLst>
            </p:cNvPr>
            <p:cNvSpPr/>
            <p:nvPr/>
          </p:nvSpPr>
          <p:spPr>
            <a:xfrm>
              <a:off x="3703357" y="5734915"/>
              <a:ext cx="143538" cy="1262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0C5150F-AC92-46C0-9B2C-D9AB24499613}"/>
                </a:ext>
              </a:extLst>
            </p:cNvPr>
            <p:cNvSpPr/>
            <p:nvPr/>
          </p:nvSpPr>
          <p:spPr>
            <a:xfrm>
              <a:off x="4293380" y="5736730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9FAC5FE5-7542-4392-BB87-65A86945BA2F}"/>
                </a:ext>
              </a:extLst>
            </p:cNvPr>
            <p:cNvSpPr/>
            <p:nvPr/>
          </p:nvSpPr>
          <p:spPr>
            <a:xfrm>
              <a:off x="4292452" y="6195636"/>
              <a:ext cx="143538" cy="12662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A2D485BE-3B81-45B2-9E88-B5C479482CE6}"/>
                </a:ext>
              </a:extLst>
            </p:cNvPr>
            <p:cNvCxnSpPr>
              <a:cxnSpLocks/>
            </p:cNvCxnSpPr>
            <p:nvPr/>
          </p:nvCxnSpPr>
          <p:spPr>
            <a:xfrm>
              <a:off x="2765435" y="5178408"/>
              <a:ext cx="19751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84CA728-CA4A-4092-8486-8889D27AA750}"/>
                </a:ext>
              </a:extLst>
            </p:cNvPr>
            <p:cNvCxnSpPr>
              <a:cxnSpLocks/>
            </p:cNvCxnSpPr>
            <p:nvPr/>
          </p:nvCxnSpPr>
          <p:spPr>
            <a:xfrm>
              <a:off x="2765436" y="3706435"/>
              <a:ext cx="19751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700FE28-51BB-4377-9142-F73759F07F2C}"/>
                </a:ext>
              </a:extLst>
            </p:cNvPr>
            <p:cNvCxnSpPr>
              <a:cxnSpLocks/>
            </p:cNvCxnSpPr>
            <p:nvPr/>
          </p:nvCxnSpPr>
          <p:spPr>
            <a:xfrm>
              <a:off x="2765435" y="2229180"/>
              <a:ext cx="19751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714B2E66-7A14-43FC-BC08-F80EB3E9D55F}"/>
                </a:ext>
              </a:extLst>
            </p:cNvPr>
            <p:cNvSpPr/>
            <p:nvPr/>
          </p:nvSpPr>
          <p:spPr>
            <a:xfrm>
              <a:off x="3359805" y="5734915"/>
              <a:ext cx="49783" cy="2295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30A35C65-F6FA-49A3-85C8-54D9A7BA41DE}"/>
                </a:ext>
              </a:extLst>
            </p:cNvPr>
            <p:cNvSpPr/>
            <p:nvPr/>
          </p:nvSpPr>
          <p:spPr>
            <a:xfrm>
              <a:off x="3359805" y="6204873"/>
              <a:ext cx="49783" cy="2760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EA1C2ADD-901A-4A99-BEC6-BAB296F4C4E8}"/>
                </a:ext>
              </a:extLst>
            </p:cNvPr>
            <p:cNvSpPr/>
            <p:nvPr/>
          </p:nvSpPr>
          <p:spPr>
            <a:xfrm>
              <a:off x="3805616" y="6195362"/>
              <a:ext cx="45241" cy="2760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9D82F74-0EE6-4705-8044-814A4E7421B4}"/>
                </a:ext>
              </a:extLst>
            </p:cNvPr>
            <p:cNvSpPr/>
            <p:nvPr/>
          </p:nvSpPr>
          <p:spPr>
            <a:xfrm>
              <a:off x="4378729" y="5734915"/>
              <a:ext cx="58188" cy="22078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FBA228DE-A0CB-4FA7-A2B1-1C5D194546B0}"/>
                </a:ext>
              </a:extLst>
            </p:cNvPr>
            <p:cNvSpPr/>
            <p:nvPr/>
          </p:nvSpPr>
          <p:spPr>
            <a:xfrm>
              <a:off x="3351935" y="5734915"/>
              <a:ext cx="123586" cy="75586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6F9C1E8C-D8F5-49C6-BDDF-E286AA2099CE}"/>
                </a:ext>
              </a:extLst>
            </p:cNvPr>
            <p:cNvSpPr/>
            <p:nvPr/>
          </p:nvSpPr>
          <p:spPr>
            <a:xfrm>
              <a:off x="3794467" y="6148843"/>
              <a:ext cx="158990" cy="37631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2CF9E568-0B02-4150-93A7-81A6122C6107}"/>
                </a:ext>
              </a:extLst>
            </p:cNvPr>
            <p:cNvSpPr/>
            <p:nvPr/>
          </p:nvSpPr>
          <p:spPr>
            <a:xfrm>
              <a:off x="4366901" y="5677389"/>
              <a:ext cx="140037" cy="37545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2A4D7EDB-E1AE-4B05-A2C8-42F6121CF017}"/>
                </a:ext>
              </a:extLst>
            </p:cNvPr>
            <p:cNvSpPr txBox="1"/>
            <p:nvPr/>
          </p:nvSpPr>
          <p:spPr>
            <a:xfrm>
              <a:off x="3771956" y="1397543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83CD1C8E-A2FE-4B33-A54D-773DE2850819}"/>
                </a:ext>
              </a:extLst>
            </p:cNvPr>
            <p:cNvSpPr txBox="1"/>
            <p:nvPr/>
          </p:nvSpPr>
          <p:spPr>
            <a:xfrm>
              <a:off x="3788700" y="3084140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0986323F-6AF6-4AFA-880F-D80BFD519E2D}"/>
                </a:ext>
              </a:extLst>
            </p:cNvPr>
            <p:cNvSpPr txBox="1"/>
            <p:nvPr/>
          </p:nvSpPr>
          <p:spPr>
            <a:xfrm>
              <a:off x="3788700" y="4619995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3327F68-70DD-4C85-935C-15C69EAD09A0}"/>
                </a:ext>
              </a:extLst>
            </p:cNvPr>
            <p:cNvSpPr txBox="1"/>
            <p:nvPr/>
          </p:nvSpPr>
          <p:spPr>
            <a:xfrm>
              <a:off x="3856073" y="5939029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14600544-339D-4845-B767-2B28C4ECB5DF}"/>
                </a:ext>
              </a:extLst>
            </p:cNvPr>
            <p:cNvSpPr/>
            <p:nvPr/>
          </p:nvSpPr>
          <p:spPr>
            <a:xfrm>
              <a:off x="3235336" y="4698104"/>
              <a:ext cx="143538" cy="3161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247249D3-1A31-4CD0-960C-6EB1EA36B205}"/>
                </a:ext>
              </a:extLst>
            </p:cNvPr>
            <p:cNvSpPr/>
            <p:nvPr/>
          </p:nvSpPr>
          <p:spPr>
            <a:xfrm>
              <a:off x="3237309" y="3904170"/>
              <a:ext cx="143538" cy="3640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2D81BE4-6382-42A0-BFA5-D4EADA5FF556}"/>
                </a:ext>
              </a:extLst>
            </p:cNvPr>
            <p:cNvSpPr/>
            <p:nvPr/>
          </p:nvSpPr>
          <p:spPr>
            <a:xfrm>
              <a:off x="3237309" y="4277458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3AC88FAE-185C-4EE6-AE45-65DF03A48FA7}"/>
                </a:ext>
              </a:extLst>
            </p:cNvPr>
            <p:cNvSpPr/>
            <p:nvPr/>
          </p:nvSpPr>
          <p:spPr>
            <a:xfrm>
              <a:off x="3237309" y="4514163"/>
              <a:ext cx="143538" cy="1973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3CC01127-34EA-4DB2-A56F-F4E0AB6C5BBF}"/>
                </a:ext>
              </a:extLst>
            </p:cNvPr>
            <p:cNvSpPr/>
            <p:nvPr/>
          </p:nvSpPr>
          <p:spPr>
            <a:xfrm>
              <a:off x="3150273" y="4259114"/>
              <a:ext cx="304087" cy="4672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F63842FA-E178-4FF7-873A-25895E14E00A}"/>
                </a:ext>
              </a:extLst>
            </p:cNvPr>
            <p:cNvSpPr/>
            <p:nvPr/>
          </p:nvSpPr>
          <p:spPr>
            <a:xfrm>
              <a:off x="2774671" y="1423452"/>
              <a:ext cx="1975164" cy="52260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E3DC96F-64EA-4023-94F8-7A6ADD4DB8CD}"/>
              </a:ext>
            </a:extLst>
          </p:cNvPr>
          <p:cNvSpPr/>
          <p:nvPr/>
        </p:nvSpPr>
        <p:spPr>
          <a:xfrm>
            <a:off x="178715" y="2302210"/>
            <a:ext cx="1952926" cy="4408150"/>
          </a:xfrm>
          <a:prstGeom prst="rect">
            <a:avLst/>
          </a:pr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3691EF-2A52-4CA3-B986-1152682BA1B1}"/>
              </a:ext>
            </a:extLst>
          </p:cNvPr>
          <p:cNvSpPr txBox="1"/>
          <p:nvPr/>
        </p:nvSpPr>
        <p:spPr>
          <a:xfrm>
            <a:off x="7353292" y="5021556"/>
            <a:ext cx="1407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2DCONV K1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CDDA707-43E8-4A21-B530-E6E8ED82B5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40" y="2240362"/>
            <a:ext cx="4155348" cy="270559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62AD1F9-0643-4657-A9F6-A27A0EC78E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381" y="2313669"/>
            <a:ext cx="4540374" cy="2658509"/>
          </a:xfrm>
          <a:prstGeom prst="rect">
            <a:avLst/>
          </a:prstGeom>
        </p:spPr>
      </p:pic>
      <p:sp>
        <p:nvSpPr>
          <p:cNvPr id="236" name="Rectangle 235">
            <a:extLst>
              <a:ext uri="{FF2B5EF4-FFF2-40B4-BE49-F238E27FC236}">
                <a16:creationId xmlns:a16="http://schemas.microsoft.com/office/drawing/2014/main" id="{1D6355B7-8C68-452A-8283-8F878CEB3F97}"/>
              </a:ext>
            </a:extLst>
          </p:cNvPr>
          <p:cNvSpPr/>
          <p:nvPr/>
        </p:nvSpPr>
        <p:spPr>
          <a:xfrm>
            <a:off x="4342442" y="2450613"/>
            <a:ext cx="477400" cy="210759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20E10056-FB1A-4FF9-80A4-8D44C87A2158}"/>
              </a:ext>
            </a:extLst>
          </p:cNvPr>
          <p:cNvSpPr/>
          <p:nvPr/>
        </p:nvSpPr>
        <p:spPr>
          <a:xfrm>
            <a:off x="4898556" y="2450613"/>
            <a:ext cx="477400" cy="210759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ADC90726-69FA-446C-BE97-3DC836E1EB75}"/>
              </a:ext>
            </a:extLst>
          </p:cNvPr>
          <p:cNvSpPr/>
          <p:nvPr/>
        </p:nvSpPr>
        <p:spPr>
          <a:xfrm>
            <a:off x="5471510" y="2457124"/>
            <a:ext cx="477400" cy="210759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BB819732-2467-482A-88F6-E9AB8E8E8517}"/>
              </a:ext>
            </a:extLst>
          </p:cNvPr>
          <p:cNvSpPr/>
          <p:nvPr/>
        </p:nvSpPr>
        <p:spPr>
          <a:xfrm>
            <a:off x="6027624" y="2457124"/>
            <a:ext cx="477400" cy="210759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496CCBD3-EEF6-4B00-B8CD-2817C1796423}"/>
              </a:ext>
            </a:extLst>
          </p:cNvPr>
          <p:cNvSpPr/>
          <p:nvPr/>
        </p:nvSpPr>
        <p:spPr>
          <a:xfrm>
            <a:off x="6605139" y="2457124"/>
            <a:ext cx="477400" cy="210759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9A087636-53FA-4840-8A6A-2E8644A23445}"/>
              </a:ext>
            </a:extLst>
          </p:cNvPr>
          <p:cNvSpPr/>
          <p:nvPr/>
        </p:nvSpPr>
        <p:spPr>
          <a:xfrm>
            <a:off x="7161253" y="2457124"/>
            <a:ext cx="477400" cy="210759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5B12C97F-C8CB-448D-A46A-C3DE794152E6}"/>
              </a:ext>
            </a:extLst>
          </p:cNvPr>
          <p:cNvSpPr/>
          <p:nvPr/>
        </p:nvSpPr>
        <p:spPr>
          <a:xfrm>
            <a:off x="8688439" y="2436649"/>
            <a:ext cx="434000" cy="210759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215BCC4B-8192-4882-A6E0-72483DED85E6}"/>
              </a:ext>
            </a:extLst>
          </p:cNvPr>
          <p:cNvSpPr/>
          <p:nvPr/>
        </p:nvSpPr>
        <p:spPr>
          <a:xfrm>
            <a:off x="9244553" y="2436649"/>
            <a:ext cx="434000" cy="210759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B7776A1A-FE0B-4511-80BC-6DE5527214BF}"/>
              </a:ext>
            </a:extLst>
          </p:cNvPr>
          <p:cNvSpPr/>
          <p:nvPr/>
        </p:nvSpPr>
        <p:spPr>
          <a:xfrm>
            <a:off x="9808271" y="2443160"/>
            <a:ext cx="434000" cy="210759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FAEABB01-B806-4D4A-B0A8-2AA0D5EC31DE}"/>
              </a:ext>
            </a:extLst>
          </p:cNvPr>
          <p:cNvSpPr/>
          <p:nvPr/>
        </p:nvSpPr>
        <p:spPr>
          <a:xfrm>
            <a:off x="10355149" y="2443160"/>
            <a:ext cx="434000" cy="210759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9104081D-4EB4-4D8C-AC41-FAB1AF2096F9}"/>
              </a:ext>
            </a:extLst>
          </p:cNvPr>
          <p:cNvSpPr/>
          <p:nvPr/>
        </p:nvSpPr>
        <p:spPr>
          <a:xfrm>
            <a:off x="10914192" y="2443160"/>
            <a:ext cx="434000" cy="210759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76B6AD8E-0C9F-47F4-BE4E-CF471A763081}"/>
              </a:ext>
            </a:extLst>
          </p:cNvPr>
          <p:cNvSpPr/>
          <p:nvPr/>
        </p:nvSpPr>
        <p:spPr>
          <a:xfrm>
            <a:off x="11470306" y="2443160"/>
            <a:ext cx="434000" cy="2107593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baseline="-25000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24E85320-64BD-44B8-B566-419BE08D4F43}"/>
              </a:ext>
            </a:extLst>
          </p:cNvPr>
          <p:cNvSpPr/>
          <p:nvPr/>
        </p:nvSpPr>
        <p:spPr>
          <a:xfrm>
            <a:off x="4227172" y="5486018"/>
            <a:ext cx="7346434" cy="1171900"/>
          </a:xfrm>
          <a:prstGeom prst="roundRect">
            <a:avLst>
              <a:gd name="adj" fmla="val 10604"/>
            </a:avLst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A few CTAs are enough; the rest are pruned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F202354-0B0D-437C-9878-7976ADC235FA}"/>
              </a:ext>
            </a:extLst>
          </p:cNvPr>
          <p:cNvGrpSpPr/>
          <p:nvPr/>
        </p:nvGrpSpPr>
        <p:grpSpPr>
          <a:xfrm>
            <a:off x="7566684" y="3039983"/>
            <a:ext cx="1121755" cy="2046205"/>
            <a:chOff x="7554237" y="3036984"/>
            <a:chExt cx="1121755" cy="2046205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2B6BFE4-3586-4174-AA6D-7703E08219C5}"/>
                </a:ext>
              </a:extLst>
            </p:cNvPr>
            <p:cNvSpPr/>
            <p:nvPr/>
          </p:nvSpPr>
          <p:spPr>
            <a:xfrm>
              <a:off x="7554237" y="4626033"/>
              <a:ext cx="1121755" cy="45715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Helvetica Neue Medium" charset="0"/>
                  <a:ea typeface="Helvetica Neue Medium" charset="0"/>
                  <a:cs typeface="Helvetica Neue Medium" charset="0"/>
                </a:rPr>
                <a:t>proxy</a:t>
              </a: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D547944-F79E-4A66-8A4F-45A4D3758D90}"/>
                </a:ext>
              </a:extLst>
            </p:cNvPr>
            <p:cNvCxnSpPr>
              <a:cxnSpLocks/>
              <a:stCxn id="124" idx="4"/>
              <a:endCxn id="122" idx="0"/>
            </p:cNvCxnSpPr>
            <p:nvPr/>
          </p:nvCxnSpPr>
          <p:spPr>
            <a:xfrm>
              <a:off x="8112437" y="3904584"/>
              <a:ext cx="2678" cy="721449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D79D86ED-54BB-4066-B0BC-B008975C5D0C}"/>
                </a:ext>
              </a:extLst>
            </p:cNvPr>
            <p:cNvSpPr/>
            <p:nvPr/>
          </p:nvSpPr>
          <p:spPr>
            <a:xfrm>
              <a:off x="7900389" y="3036984"/>
              <a:ext cx="424096" cy="8676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  <a:latin typeface="Helvetica Neue Medium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703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6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1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76A4-5C95-43DA-AC5E-DDE09A17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Progressive Fault Sites Pruning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8D528B-F544-4440-A408-89491B79F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601" y="1482096"/>
            <a:ext cx="5195285" cy="1325564"/>
          </a:xfrm>
        </p:spPr>
        <p:txBody>
          <a:bodyPr/>
          <a:lstStyle/>
          <a:p>
            <a:r>
              <a:rPr lang="en-US" dirty="0"/>
              <a:t>CTA-level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→</a:t>
            </a:r>
            <a:r>
              <a:rPr lang="zh-CN" alt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Thread-level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8CB18-1FF3-49FD-A7F4-82E11423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Content Placeholder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9433AEF-3AAF-4773-A8BE-B7F9CF3B2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" y="17088"/>
            <a:ext cx="1667279" cy="656666"/>
          </a:xfrm>
          <a:prstGeom prst="rect">
            <a:avLst/>
          </a:prstGeom>
        </p:spPr>
      </p:pic>
      <p:sp>
        <p:nvSpPr>
          <p:cNvPr id="34" name="Arrow: Pentagon 118">
            <a:extLst>
              <a:ext uri="{FF2B5EF4-FFF2-40B4-BE49-F238E27FC236}">
                <a16:creationId xmlns:a16="http://schemas.microsoft.com/office/drawing/2014/main" id="{C2396DCC-1A93-4EBD-9F12-8558CD81F964}"/>
              </a:ext>
            </a:extLst>
          </p:cNvPr>
          <p:cNvSpPr/>
          <p:nvPr/>
        </p:nvSpPr>
        <p:spPr>
          <a:xfrm>
            <a:off x="2134782" y="1487538"/>
            <a:ext cx="3945075" cy="439645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Thread-wise pruning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5" name="Arrow: Pentagon 118">
            <a:extLst>
              <a:ext uri="{FF2B5EF4-FFF2-40B4-BE49-F238E27FC236}">
                <a16:creationId xmlns:a16="http://schemas.microsoft.com/office/drawing/2014/main" id="{A196EAFA-432A-45DE-99C5-866D2E701483}"/>
              </a:ext>
            </a:extLst>
          </p:cNvPr>
          <p:cNvSpPr/>
          <p:nvPr/>
        </p:nvSpPr>
        <p:spPr>
          <a:xfrm>
            <a:off x="2134815" y="2298209"/>
            <a:ext cx="1164811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Instruction-wise pruning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Arrow: Pentagon 118">
            <a:extLst>
              <a:ext uri="{FF2B5EF4-FFF2-40B4-BE49-F238E27FC236}">
                <a16:creationId xmlns:a16="http://schemas.microsoft.com/office/drawing/2014/main" id="{E24FEA14-6E29-43DE-AD4B-2FD6947E1EE6}"/>
              </a:ext>
            </a:extLst>
          </p:cNvPr>
          <p:cNvSpPr/>
          <p:nvPr/>
        </p:nvSpPr>
        <p:spPr>
          <a:xfrm>
            <a:off x="2134816" y="3781881"/>
            <a:ext cx="1101288" cy="439643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Loop-wise</a:t>
            </a:r>
            <a:r>
              <a:rPr lang="en-US" altLang="zh-CN" sz="11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pruning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Arrow: Pentagon 118">
            <a:extLst>
              <a:ext uri="{FF2B5EF4-FFF2-40B4-BE49-F238E27FC236}">
                <a16:creationId xmlns:a16="http://schemas.microsoft.com/office/drawing/2014/main" id="{B63F3848-98C1-42BF-B7B4-E6BCAD6DCE4F}"/>
              </a:ext>
            </a:extLst>
          </p:cNvPr>
          <p:cNvSpPr/>
          <p:nvPr/>
        </p:nvSpPr>
        <p:spPr>
          <a:xfrm>
            <a:off x="2134816" y="5253007"/>
            <a:ext cx="786556" cy="439643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Bit-wise pruning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Arrow: Pentagon 118">
            <a:extLst>
              <a:ext uri="{FF2B5EF4-FFF2-40B4-BE49-F238E27FC236}">
                <a16:creationId xmlns:a16="http://schemas.microsoft.com/office/drawing/2014/main" id="{C1247ED6-C3B0-4D83-A157-A32A5A4CE474}"/>
              </a:ext>
            </a:extLst>
          </p:cNvPr>
          <p:cNvSpPr/>
          <p:nvPr/>
        </p:nvSpPr>
        <p:spPr>
          <a:xfrm>
            <a:off x="2136305" y="2299316"/>
            <a:ext cx="1164811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Arrow: Pentagon 118">
            <a:extLst>
              <a:ext uri="{FF2B5EF4-FFF2-40B4-BE49-F238E27FC236}">
                <a16:creationId xmlns:a16="http://schemas.microsoft.com/office/drawing/2014/main" id="{D608F4F2-78B1-4E95-A397-E4B0B840D528}"/>
              </a:ext>
            </a:extLst>
          </p:cNvPr>
          <p:cNvSpPr/>
          <p:nvPr/>
        </p:nvSpPr>
        <p:spPr>
          <a:xfrm>
            <a:off x="2134815" y="3778412"/>
            <a:ext cx="1109914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Arrow: Pentagon 118">
            <a:extLst>
              <a:ext uri="{FF2B5EF4-FFF2-40B4-BE49-F238E27FC236}">
                <a16:creationId xmlns:a16="http://schemas.microsoft.com/office/drawing/2014/main" id="{B30D50FE-43B4-48F2-94ED-D774851FA914}"/>
              </a:ext>
            </a:extLst>
          </p:cNvPr>
          <p:cNvSpPr/>
          <p:nvPr/>
        </p:nvSpPr>
        <p:spPr>
          <a:xfrm>
            <a:off x="2133131" y="5254720"/>
            <a:ext cx="796112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F4034A6-45E4-423B-97BD-CDF11B22F9C1}"/>
              </a:ext>
            </a:extLst>
          </p:cNvPr>
          <p:cNvGrpSpPr/>
          <p:nvPr/>
        </p:nvGrpSpPr>
        <p:grpSpPr>
          <a:xfrm>
            <a:off x="156913" y="1469522"/>
            <a:ext cx="1984400" cy="5251953"/>
            <a:chOff x="2765435" y="1397543"/>
            <a:chExt cx="1984400" cy="5251953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824E8B1-F639-444B-8CF8-4B93A62D8F0F}"/>
                </a:ext>
              </a:extLst>
            </p:cNvPr>
            <p:cNvSpPr/>
            <p:nvPr/>
          </p:nvSpPr>
          <p:spPr>
            <a:xfrm>
              <a:off x="2963193" y="1499531"/>
              <a:ext cx="1587615" cy="6285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19BCD90E-DC43-427C-AA29-D7E211B49B66}"/>
                </a:ext>
              </a:extLst>
            </p:cNvPr>
            <p:cNvGrpSpPr/>
            <p:nvPr/>
          </p:nvGrpSpPr>
          <p:grpSpPr>
            <a:xfrm>
              <a:off x="3002770" y="1588692"/>
              <a:ext cx="385115" cy="394921"/>
              <a:chOff x="438921" y="696688"/>
              <a:chExt cx="1147520" cy="841249"/>
            </a:xfrm>
          </p:grpSpPr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644B6A26-A4EC-4964-B6AE-187D9B2FE4EA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996696" cy="841248"/>
                <a:chOff x="731127" y="1179579"/>
                <a:chExt cx="1052516" cy="1154492"/>
              </a:xfrm>
            </p:grpSpPr>
            <p:cxnSp>
              <p:nvCxnSpPr>
                <p:cNvPr id="227" name="Curved Connector 88">
                  <a:extLst>
                    <a:ext uri="{FF2B5EF4-FFF2-40B4-BE49-F238E27FC236}">
                      <a16:creationId xmlns:a16="http://schemas.microsoft.com/office/drawing/2014/main" id="{112E24A1-90AE-49C6-9215-B10EEAA3261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Curved Connector 89">
                  <a:extLst>
                    <a:ext uri="{FF2B5EF4-FFF2-40B4-BE49-F238E27FC236}">
                      <a16:creationId xmlns:a16="http://schemas.microsoft.com/office/drawing/2014/main" id="{B65FF837-9B8B-4AC6-A039-65FFF62F5D2C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Curved Connector 90">
                  <a:extLst>
                    <a:ext uri="{FF2B5EF4-FFF2-40B4-BE49-F238E27FC236}">
                      <a16:creationId xmlns:a16="http://schemas.microsoft.com/office/drawing/2014/main" id="{0DB42619-B613-499D-AD68-211C2AA8A064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Curved Connector 115">
                  <a:extLst>
                    <a:ext uri="{FF2B5EF4-FFF2-40B4-BE49-F238E27FC236}">
                      <a16:creationId xmlns:a16="http://schemas.microsoft.com/office/drawing/2014/main" id="{868FEF68-4A29-4B9C-99D6-48F52E35BC2B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Curved Connector 117">
                  <a:extLst>
                    <a:ext uri="{FF2B5EF4-FFF2-40B4-BE49-F238E27FC236}">
                      <a16:creationId xmlns:a16="http://schemas.microsoft.com/office/drawing/2014/main" id="{1C6C2B6D-66B5-4032-85AE-E1F1244DC5D2}"/>
                    </a:ext>
                  </a:extLst>
                </p:cNvPr>
                <p:cNvCxnSpPr/>
                <p:nvPr/>
              </p:nvCxnSpPr>
              <p:spPr>
                <a:xfrm rot="16200000" flipH="1">
                  <a:off x="947552" y="1661267"/>
                  <a:ext cx="1154491" cy="191118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Curved Connector 118">
                  <a:extLst>
                    <a:ext uri="{FF2B5EF4-FFF2-40B4-BE49-F238E27FC236}">
                      <a16:creationId xmlns:a16="http://schemas.microsoft.com/office/drawing/2014/main" id="{CC98BCFB-C34C-421E-BE5E-D2AF59F02077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107796" y="1658225"/>
                  <a:ext cx="1154491" cy="197202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D0CD2C39-2E69-4365-BC63-A2F0BB1EB30C}"/>
                  </a:ext>
                </a:extLst>
              </p:cNvPr>
              <p:cNvSpPr/>
              <p:nvPr/>
            </p:nvSpPr>
            <p:spPr>
              <a:xfrm>
                <a:off x="438921" y="696688"/>
                <a:ext cx="1147520" cy="8412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10E775EC-9237-47EC-8A0C-34A3A9B0F87C}"/>
                </a:ext>
              </a:extLst>
            </p:cNvPr>
            <p:cNvGrpSpPr/>
            <p:nvPr/>
          </p:nvGrpSpPr>
          <p:grpSpPr>
            <a:xfrm>
              <a:off x="3441889" y="1582277"/>
              <a:ext cx="385115" cy="397741"/>
              <a:chOff x="438921" y="696689"/>
              <a:chExt cx="1147520" cy="847257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85EC3E3D-C426-4DB1-AF2D-69E15525C07C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996696" cy="841248"/>
                <a:chOff x="731127" y="1179579"/>
                <a:chExt cx="1052516" cy="1154492"/>
              </a:xfrm>
            </p:grpSpPr>
            <p:cxnSp>
              <p:nvCxnSpPr>
                <p:cNvPr id="219" name="Curved Connector 139">
                  <a:extLst>
                    <a:ext uri="{FF2B5EF4-FFF2-40B4-BE49-F238E27FC236}">
                      <a16:creationId xmlns:a16="http://schemas.microsoft.com/office/drawing/2014/main" id="{48744C55-602B-46D4-9811-7B631F980627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Curved Connector 140">
                  <a:extLst>
                    <a:ext uri="{FF2B5EF4-FFF2-40B4-BE49-F238E27FC236}">
                      <a16:creationId xmlns:a16="http://schemas.microsoft.com/office/drawing/2014/main" id="{307AB83F-A86C-4896-995B-ECDE10183FAC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Curved Connector 141">
                  <a:extLst>
                    <a:ext uri="{FF2B5EF4-FFF2-40B4-BE49-F238E27FC236}">
                      <a16:creationId xmlns:a16="http://schemas.microsoft.com/office/drawing/2014/main" id="{2EED22D7-0E85-4B09-95FD-94A3172AE9E8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Curved Connector 142">
                  <a:extLst>
                    <a:ext uri="{FF2B5EF4-FFF2-40B4-BE49-F238E27FC236}">
                      <a16:creationId xmlns:a16="http://schemas.microsoft.com/office/drawing/2014/main" id="{42B1A365-F805-4576-8B67-6F1FB0397F59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Curved Connector 143">
                  <a:extLst>
                    <a:ext uri="{FF2B5EF4-FFF2-40B4-BE49-F238E27FC236}">
                      <a16:creationId xmlns:a16="http://schemas.microsoft.com/office/drawing/2014/main" id="{29F74648-3E9E-4556-8A74-196DB136F3D7}"/>
                    </a:ext>
                  </a:extLst>
                </p:cNvPr>
                <p:cNvCxnSpPr/>
                <p:nvPr/>
              </p:nvCxnSpPr>
              <p:spPr>
                <a:xfrm rot="16200000" flipH="1">
                  <a:off x="947552" y="1661267"/>
                  <a:ext cx="1154491" cy="191118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Curved Connector 144">
                  <a:extLst>
                    <a:ext uri="{FF2B5EF4-FFF2-40B4-BE49-F238E27FC236}">
                      <a16:creationId xmlns:a16="http://schemas.microsoft.com/office/drawing/2014/main" id="{ADF90E83-8D7D-4DC5-81FD-42D1A2927765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107796" y="1658225"/>
                  <a:ext cx="1154491" cy="197202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7DC1610F-AF92-4B55-AAA7-3F5E759E6D21}"/>
                  </a:ext>
                </a:extLst>
              </p:cNvPr>
              <p:cNvSpPr/>
              <p:nvPr/>
            </p:nvSpPr>
            <p:spPr>
              <a:xfrm>
                <a:off x="438921" y="702698"/>
                <a:ext cx="1147520" cy="841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B621DD4B-7EB3-4723-BE11-0A68D19CD1A8}"/>
                </a:ext>
              </a:extLst>
            </p:cNvPr>
            <p:cNvGrpSpPr/>
            <p:nvPr/>
          </p:nvGrpSpPr>
          <p:grpSpPr>
            <a:xfrm>
              <a:off x="4232466" y="1578744"/>
              <a:ext cx="277826" cy="394921"/>
              <a:chOff x="438921" y="696688"/>
              <a:chExt cx="827833" cy="841249"/>
            </a:xfrm>
          </p:grpSpPr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40905AEE-F80A-4F91-960B-B6263AF14B37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687442" cy="841248"/>
                <a:chOff x="731127" y="1179579"/>
                <a:chExt cx="725942" cy="1154492"/>
              </a:xfrm>
            </p:grpSpPr>
            <p:cxnSp>
              <p:nvCxnSpPr>
                <p:cNvPr id="213" name="Curved Connector 149">
                  <a:extLst>
                    <a:ext uri="{FF2B5EF4-FFF2-40B4-BE49-F238E27FC236}">
                      <a16:creationId xmlns:a16="http://schemas.microsoft.com/office/drawing/2014/main" id="{0BB8B534-22EB-42BD-ACAE-9CEE2A5A7348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Curved Connector 150">
                  <a:extLst>
                    <a:ext uri="{FF2B5EF4-FFF2-40B4-BE49-F238E27FC236}">
                      <a16:creationId xmlns:a16="http://schemas.microsoft.com/office/drawing/2014/main" id="{942ECBCF-8547-4D54-B151-934EB9578DCB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Curved Connector 151">
                  <a:extLst>
                    <a:ext uri="{FF2B5EF4-FFF2-40B4-BE49-F238E27FC236}">
                      <a16:creationId xmlns:a16="http://schemas.microsoft.com/office/drawing/2014/main" id="{D76FE389-B515-43F5-9C15-588EC71940E0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Curved Connector 152">
                  <a:extLst>
                    <a:ext uri="{FF2B5EF4-FFF2-40B4-BE49-F238E27FC236}">
                      <a16:creationId xmlns:a16="http://schemas.microsoft.com/office/drawing/2014/main" id="{975CA859-39D1-43ED-97A6-0443ECDE99D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3952A515-221E-4B72-9FA2-7F1242FD5B26}"/>
                  </a:ext>
                </a:extLst>
              </p:cNvPr>
              <p:cNvSpPr/>
              <p:nvPr/>
            </p:nvSpPr>
            <p:spPr>
              <a:xfrm>
                <a:off x="438921" y="696688"/>
                <a:ext cx="827833" cy="8412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4011D3DF-E7D7-410F-BEBB-CF3B1974AAF4}"/>
                </a:ext>
              </a:extLst>
            </p:cNvPr>
            <p:cNvCxnSpPr>
              <a:cxnSpLocks/>
            </p:cNvCxnSpPr>
            <p:nvPr/>
          </p:nvCxnSpPr>
          <p:spPr>
            <a:xfrm>
              <a:off x="3136450" y="1973121"/>
              <a:ext cx="90987" cy="49449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145BE253-0820-43C6-91DE-9F2F70B73AA5}"/>
                </a:ext>
              </a:extLst>
            </p:cNvPr>
            <p:cNvCxnSpPr>
              <a:cxnSpLocks/>
            </p:cNvCxnSpPr>
            <p:nvPr/>
          </p:nvCxnSpPr>
          <p:spPr>
            <a:xfrm>
              <a:off x="3140088" y="1955236"/>
              <a:ext cx="201214" cy="51758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D777DC3B-EDEE-4989-BC73-6BACD3D12832}"/>
                </a:ext>
              </a:extLst>
            </p:cNvPr>
            <p:cNvSpPr/>
            <p:nvPr/>
          </p:nvSpPr>
          <p:spPr>
            <a:xfrm>
              <a:off x="3235341" y="3276756"/>
              <a:ext cx="143538" cy="3161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FB1D370-3A70-43EF-BEE0-D2344FB6466A}"/>
                </a:ext>
              </a:extLst>
            </p:cNvPr>
            <p:cNvSpPr/>
            <p:nvPr/>
          </p:nvSpPr>
          <p:spPr>
            <a:xfrm>
              <a:off x="3237313" y="2482823"/>
              <a:ext cx="143538" cy="3640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1B73AA3F-6327-45B0-9260-A03E8C6BB2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9422" y="2465853"/>
              <a:ext cx="9625" cy="108555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74ACACC-5126-45DE-A4D4-0E3F2885AA10}"/>
                </a:ext>
              </a:extLst>
            </p:cNvPr>
            <p:cNvSpPr/>
            <p:nvPr/>
          </p:nvSpPr>
          <p:spPr>
            <a:xfrm>
              <a:off x="3237313" y="2856111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B423CD4-F0B4-4DA6-B8ED-C2033E82ECC9}"/>
                </a:ext>
              </a:extLst>
            </p:cNvPr>
            <p:cNvSpPr/>
            <p:nvPr/>
          </p:nvSpPr>
          <p:spPr>
            <a:xfrm>
              <a:off x="3237313" y="3092816"/>
              <a:ext cx="143538" cy="19733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B19D762A-0235-4D50-B279-8B5FD6225B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8907" y="1951664"/>
              <a:ext cx="2337" cy="49559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E4EA2881-7A14-44ED-9214-8968ED5B1584}"/>
                </a:ext>
              </a:extLst>
            </p:cNvPr>
            <p:cNvCxnSpPr>
              <a:cxnSpLocks/>
            </p:cNvCxnSpPr>
            <p:nvPr/>
          </p:nvCxnSpPr>
          <p:spPr>
            <a:xfrm>
              <a:off x="3686720" y="1963884"/>
              <a:ext cx="136462" cy="48337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E5F750D8-1E4A-4C47-B17A-C4AD30CDD5D0}"/>
                </a:ext>
              </a:extLst>
            </p:cNvPr>
            <p:cNvCxnSpPr>
              <a:cxnSpLocks/>
              <a:stCxn id="212" idx="2"/>
            </p:cNvCxnSpPr>
            <p:nvPr/>
          </p:nvCxnSpPr>
          <p:spPr>
            <a:xfrm flipH="1">
              <a:off x="4283237" y="1973664"/>
              <a:ext cx="88142" cy="473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6563E1E2-D98F-41B0-8E26-279BDF4C2C71}"/>
                </a:ext>
              </a:extLst>
            </p:cNvPr>
            <p:cNvCxnSpPr>
              <a:cxnSpLocks/>
              <a:stCxn id="212" idx="2"/>
            </p:cNvCxnSpPr>
            <p:nvPr/>
          </p:nvCxnSpPr>
          <p:spPr>
            <a:xfrm>
              <a:off x="4371379" y="1973664"/>
              <a:ext cx="43952" cy="49395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75163A9-29A0-4C56-A02F-DEF4B6DEB558}"/>
                </a:ext>
              </a:extLst>
            </p:cNvPr>
            <p:cNvSpPr/>
            <p:nvPr/>
          </p:nvSpPr>
          <p:spPr>
            <a:xfrm>
              <a:off x="3676410" y="3295619"/>
              <a:ext cx="143538" cy="28800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6D01F72-9804-476F-9BD6-6087A18B6FB8}"/>
                </a:ext>
              </a:extLst>
            </p:cNvPr>
            <p:cNvSpPr/>
            <p:nvPr/>
          </p:nvSpPr>
          <p:spPr>
            <a:xfrm>
              <a:off x="3674622" y="2473587"/>
              <a:ext cx="143538" cy="3825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D8AC5429-93E6-44FD-8221-838C953E8244}"/>
                </a:ext>
              </a:extLst>
            </p:cNvPr>
            <p:cNvSpPr/>
            <p:nvPr/>
          </p:nvSpPr>
          <p:spPr>
            <a:xfrm>
              <a:off x="3674622" y="2865157"/>
              <a:ext cx="143538" cy="21606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23BA5B2-EAD9-4E58-87CE-2185268878AE}"/>
                </a:ext>
              </a:extLst>
            </p:cNvPr>
            <p:cNvSpPr/>
            <p:nvPr/>
          </p:nvSpPr>
          <p:spPr>
            <a:xfrm>
              <a:off x="3674622" y="3085499"/>
              <a:ext cx="143538" cy="2080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9EED7A5-4967-436E-A5E0-676582D268E2}"/>
                </a:ext>
              </a:extLst>
            </p:cNvPr>
            <p:cNvSpPr/>
            <p:nvPr/>
          </p:nvSpPr>
          <p:spPr>
            <a:xfrm>
              <a:off x="4266432" y="3299477"/>
              <a:ext cx="143538" cy="28596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A85AA937-0D38-4603-9D46-E3DE303B2672}"/>
                </a:ext>
              </a:extLst>
            </p:cNvPr>
            <p:cNvSpPr/>
            <p:nvPr/>
          </p:nvSpPr>
          <p:spPr>
            <a:xfrm>
              <a:off x="4264645" y="2475401"/>
              <a:ext cx="143538" cy="3807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D90F26B-E79B-49F4-98CA-442F11B02499}"/>
                </a:ext>
              </a:extLst>
            </p:cNvPr>
            <p:cNvSpPr/>
            <p:nvPr/>
          </p:nvSpPr>
          <p:spPr>
            <a:xfrm>
              <a:off x="4264645" y="2862346"/>
              <a:ext cx="143538" cy="2053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5EC5CB49-5B5C-4760-B2E8-BF919AEF1821}"/>
                </a:ext>
              </a:extLst>
            </p:cNvPr>
            <p:cNvSpPr/>
            <p:nvPr/>
          </p:nvSpPr>
          <p:spPr>
            <a:xfrm>
              <a:off x="4264645" y="3076054"/>
              <a:ext cx="143538" cy="223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532A4BE3-F776-44E2-AB3D-86BB1544DBD4}"/>
                </a:ext>
              </a:extLst>
            </p:cNvPr>
            <p:cNvSpPr/>
            <p:nvPr/>
          </p:nvSpPr>
          <p:spPr>
            <a:xfrm>
              <a:off x="3077211" y="2474434"/>
              <a:ext cx="1404346" cy="38755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C0498F-A8BC-4B5A-B3BB-A918BD904A2A}"/>
                </a:ext>
              </a:extLst>
            </p:cNvPr>
            <p:cNvSpPr/>
            <p:nvPr/>
          </p:nvSpPr>
          <p:spPr>
            <a:xfrm>
              <a:off x="3068832" y="3078251"/>
              <a:ext cx="1424007" cy="21309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68010288-F24B-4F05-88B7-3FDAE8D7FE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9797" y="3905585"/>
              <a:ext cx="9625" cy="108555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6EF23A90-E951-4783-8125-4F3E475DA26F}"/>
                </a:ext>
              </a:extLst>
            </p:cNvPr>
            <p:cNvSpPr/>
            <p:nvPr/>
          </p:nvSpPr>
          <p:spPr>
            <a:xfrm>
              <a:off x="3705145" y="4732881"/>
              <a:ext cx="143538" cy="2760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55E71FF-33DC-41F6-9565-4615CB0C55B5}"/>
                </a:ext>
              </a:extLst>
            </p:cNvPr>
            <p:cNvSpPr/>
            <p:nvPr/>
          </p:nvSpPr>
          <p:spPr>
            <a:xfrm>
              <a:off x="3703357" y="4272159"/>
              <a:ext cx="143538" cy="1262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CCE4F4F-9183-425F-ABD0-F2E3A7A17C1A}"/>
                </a:ext>
              </a:extLst>
            </p:cNvPr>
            <p:cNvSpPr/>
            <p:nvPr/>
          </p:nvSpPr>
          <p:spPr>
            <a:xfrm>
              <a:off x="4290931" y="4868284"/>
              <a:ext cx="143305" cy="1512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A71CD45-A628-4027-9C68-6E69431E1C9E}"/>
                </a:ext>
              </a:extLst>
            </p:cNvPr>
            <p:cNvSpPr/>
            <p:nvPr/>
          </p:nvSpPr>
          <p:spPr>
            <a:xfrm>
              <a:off x="4293380" y="4273973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165601B-A6B7-4BF1-B061-D8CFE5B0E50A}"/>
                </a:ext>
              </a:extLst>
            </p:cNvPr>
            <p:cNvSpPr/>
            <p:nvPr/>
          </p:nvSpPr>
          <p:spPr>
            <a:xfrm>
              <a:off x="3700902" y="4417162"/>
              <a:ext cx="144634" cy="1499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B438463-37C3-4484-B8C9-B39B87AF575F}"/>
                </a:ext>
              </a:extLst>
            </p:cNvPr>
            <p:cNvSpPr/>
            <p:nvPr/>
          </p:nvSpPr>
          <p:spPr>
            <a:xfrm>
              <a:off x="4292452" y="4732881"/>
              <a:ext cx="143538" cy="12662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79B49F5-F8E6-4F1D-98F2-E7921E650886}"/>
                </a:ext>
              </a:extLst>
            </p:cNvPr>
            <p:cNvSpPr/>
            <p:nvPr/>
          </p:nvSpPr>
          <p:spPr>
            <a:xfrm>
              <a:off x="3635211" y="4259114"/>
              <a:ext cx="277446" cy="31575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A6619CE-C0D2-4BBE-8D97-76C6E165ED16}"/>
                </a:ext>
              </a:extLst>
            </p:cNvPr>
            <p:cNvSpPr/>
            <p:nvPr/>
          </p:nvSpPr>
          <p:spPr>
            <a:xfrm>
              <a:off x="4231534" y="4709926"/>
              <a:ext cx="277446" cy="33283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19FE320C-6F6E-403C-BB8D-25839D488637}"/>
                </a:ext>
              </a:extLst>
            </p:cNvPr>
            <p:cNvSpPr/>
            <p:nvPr/>
          </p:nvSpPr>
          <p:spPr>
            <a:xfrm>
              <a:off x="3267837" y="6204873"/>
              <a:ext cx="143538" cy="2760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D47DDCC-93FC-4F03-83E0-4464799EAD0B}"/>
                </a:ext>
              </a:extLst>
            </p:cNvPr>
            <p:cNvSpPr/>
            <p:nvPr/>
          </p:nvSpPr>
          <p:spPr>
            <a:xfrm>
              <a:off x="3266050" y="5370864"/>
              <a:ext cx="143538" cy="3640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EA067ADA-ED6D-4F12-8913-4BB7E366FC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6361" y="5371256"/>
              <a:ext cx="9625" cy="108555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0F12576B-F6C6-4B9C-8277-516B0CA653FE}"/>
                </a:ext>
              </a:extLst>
            </p:cNvPr>
            <p:cNvSpPr/>
            <p:nvPr/>
          </p:nvSpPr>
          <p:spPr>
            <a:xfrm>
              <a:off x="3266050" y="5735042"/>
              <a:ext cx="93754" cy="2294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69FE4B5-0504-4F8B-B21B-0EAE13B50605}"/>
                </a:ext>
              </a:extLst>
            </p:cNvPr>
            <p:cNvSpPr/>
            <p:nvPr/>
          </p:nvSpPr>
          <p:spPr>
            <a:xfrm>
              <a:off x="3705145" y="6195362"/>
              <a:ext cx="141463" cy="27630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5CBA66B-4DA6-425A-BCFC-426B895D7725}"/>
                </a:ext>
              </a:extLst>
            </p:cNvPr>
            <p:cNvSpPr/>
            <p:nvPr/>
          </p:nvSpPr>
          <p:spPr>
            <a:xfrm>
              <a:off x="3703357" y="5734915"/>
              <a:ext cx="143538" cy="1262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0C5150F-AC92-46C0-9B2C-D9AB24499613}"/>
                </a:ext>
              </a:extLst>
            </p:cNvPr>
            <p:cNvSpPr/>
            <p:nvPr/>
          </p:nvSpPr>
          <p:spPr>
            <a:xfrm>
              <a:off x="4293380" y="5736730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9FAC5FE5-7542-4392-BB87-65A86945BA2F}"/>
                </a:ext>
              </a:extLst>
            </p:cNvPr>
            <p:cNvSpPr/>
            <p:nvPr/>
          </p:nvSpPr>
          <p:spPr>
            <a:xfrm>
              <a:off x="4292452" y="6195636"/>
              <a:ext cx="143538" cy="12662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A2D485BE-3B81-45B2-9E88-B5C479482CE6}"/>
                </a:ext>
              </a:extLst>
            </p:cNvPr>
            <p:cNvCxnSpPr>
              <a:cxnSpLocks/>
            </p:cNvCxnSpPr>
            <p:nvPr/>
          </p:nvCxnSpPr>
          <p:spPr>
            <a:xfrm>
              <a:off x="2765435" y="5178408"/>
              <a:ext cx="19751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84CA728-CA4A-4092-8486-8889D27AA750}"/>
                </a:ext>
              </a:extLst>
            </p:cNvPr>
            <p:cNvCxnSpPr>
              <a:cxnSpLocks/>
            </p:cNvCxnSpPr>
            <p:nvPr/>
          </p:nvCxnSpPr>
          <p:spPr>
            <a:xfrm>
              <a:off x="2765436" y="3706435"/>
              <a:ext cx="19751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700FE28-51BB-4377-9142-F73759F07F2C}"/>
                </a:ext>
              </a:extLst>
            </p:cNvPr>
            <p:cNvCxnSpPr>
              <a:cxnSpLocks/>
            </p:cNvCxnSpPr>
            <p:nvPr/>
          </p:nvCxnSpPr>
          <p:spPr>
            <a:xfrm>
              <a:off x="2765435" y="2229180"/>
              <a:ext cx="19751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714B2E66-7A14-43FC-BC08-F80EB3E9D55F}"/>
                </a:ext>
              </a:extLst>
            </p:cNvPr>
            <p:cNvSpPr/>
            <p:nvPr/>
          </p:nvSpPr>
          <p:spPr>
            <a:xfrm>
              <a:off x="3359805" y="5734915"/>
              <a:ext cx="49783" cy="2295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30A35C65-F6FA-49A3-85C8-54D9A7BA41DE}"/>
                </a:ext>
              </a:extLst>
            </p:cNvPr>
            <p:cNvSpPr/>
            <p:nvPr/>
          </p:nvSpPr>
          <p:spPr>
            <a:xfrm>
              <a:off x="3359805" y="6204873"/>
              <a:ext cx="49783" cy="2760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EA1C2ADD-901A-4A99-BEC6-BAB296F4C4E8}"/>
                </a:ext>
              </a:extLst>
            </p:cNvPr>
            <p:cNvSpPr/>
            <p:nvPr/>
          </p:nvSpPr>
          <p:spPr>
            <a:xfrm>
              <a:off x="3805616" y="6195362"/>
              <a:ext cx="45241" cy="2760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9D82F74-0EE6-4705-8044-814A4E7421B4}"/>
                </a:ext>
              </a:extLst>
            </p:cNvPr>
            <p:cNvSpPr/>
            <p:nvPr/>
          </p:nvSpPr>
          <p:spPr>
            <a:xfrm>
              <a:off x="4378729" y="5734915"/>
              <a:ext cx="58188" cy="22078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FBA228DE-A0CB-4FA7-A2B1-1C5D194546B0}"/>
                </a:ext>
              </a:extLst>
            </p:cNvPr>
            <p:cNvSpPr/>
            <p:nvPr/>
          </p:nvSpPr>
          <p:spPr>
            <a:xfrm>
              <a:off x="3351935" y="5734915"/>
              <a:ext cx="123586" cy="75586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6F9C1E8C-D8F5-49C6-BDDF-E286AA2099CE}"/>
                </a:ext>
              </a:extLst>
            </p:cNvPr>
            <p:cNvSpPr/>
            <p:nvPr/>
          </p:nvSpPr>
          <p:spPr>
            <a:xfrm>
              <a:off x="3794467" y="6148843"/>
              <a:ext cx="158990" cy="37631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2CF9E568-0B02-4150-93A7-81A6122C6107}"/>
                </a:ext>
              </a:extLst>
            </p:cNvPr>
            <p:cNvSpPr/>
            <p:nvPr/>
          </p:nvSpPr>
          <p:spPr>
            <a:xfrm>
              <a:off x="4366901" y="5677389"/>
              <a:ext cx="140037" cy="37545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2A4D7EDB-E1AE-4B05-A2C8-42F6121CF017}"/>
                </a:ext>
              </a:extLst>
            </p:cNvPr>
            <p:cNvSpPr txBox="1"/>
            <p:nvPr/>
          </p:nvSpPr>
          <p:spPr>
            <a:xfrm>
              <a:off x="3771956" y="1397543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83CD1C8E-A2FE-4B33-A54D-773DE2850819}"/>
                </a:ext>
              </a:extLst>
            </p:cNvPr>
            <p:cNvSpPr txBox="1"/>
            <p:nvPr/>
          </p:nvSpPr>
          <p:spPr>
            <a:xfrm>
              <a:off x="3788700" y="3084140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0986323F-6AF6-4AFA-880F-D80BFD519E2D}"/>
                </a:ext>
              </a:extLst>
            </p:cNvPr>
            <p:cNvSpPr txBox="1"/>
            <p:nvPr/>
          </p:nvSpPr>
          <p:spPr>
            <a:xfrm>
              <a:off x="3788700" y="4619995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3327F68-70DD-4C85-935C-15C69EAD09A0}"/>
                </a:ext>
              </a:extLst>
            </p:cNvPr>
            <p:cNvSpPr txBox="1"/>
            <p:nvPr/>
          </p:nvSpPr>
          <p:spPr>
            <a:xfrm>
              <a:off x="3856073" y="5939029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14600544-339D-4845-B767-2B28C4ECB5DF}"/>
                </a:ext>
              </a:extLst>
            </p:cNvPr>
            <p:cNvSpPr/>
            <p:nvPr/>
          </p:nvSpPr>
          <p:spPr>
            <a:xfrm>
              <a:off x="3235336" y="4698104"/>
              <a:ext cx="143538" cy="3161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247249D3-1A31-4CD0-960C-6EB1EA36B205}"/>
                </a:ext>
              </a:extLst>
            </p:cNvPr>
            <p:cNvSpPr/>
            <p:nvPr/>
          </p:nvSpPr>
          <p:spPr>
            <a:xfrm>
              <a:off x="3237309" y="3904170"/>
              <a:ext cx="143538" cy="3640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2D81BE4-6382-42A0-BFA5-D4EADA5FF556}"/>
                </a:ext>
              </a:extLst>
            </p:cNvPr>
            <p:cNvSpPr/>
            <p:nvPr/>
          </p:nvSpPr>
          <p:spPr>
            <a:xfrm>
              <a:off x="3237309" y="4277458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3AC88FAE-185C-4EE6-AE45-65DF03A48FA7}"/>
                </a:ext>
              </a:extLst>
            </p:cNvPr>
            <p:cNvSpPr/>
            <p:nvPr/>
          </p:nvSpPr>
          <p:spPr>
            <a:xfrm>
              <a:off x="3237309" y="4514163"/>
              <a:ext cx="143538" cy="1973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3CC01127-34EA-4DB2-A56F-F4E0AB6C5BBF}"/>
                </a:ext>
              </a:extLst>
            </p:cNvPr>
            <p:cNvSpPr/>
            <p:nvPr/>
          </p:nvSpPr>
          <p:spPr>
            <a:xfrm>
              <a:off x="3150273" y="4259114"/>
              <a:ext cx="304087" cy="4672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F63842FA-E178-4FF7-873A-25895E14E00A}"/>
                </a:ext>
              </a:extLst>
            </p:cNvPr>
            <p:cNvSpPr/>
            <p:nvPr/>
          </p:nvSpPr>
          <p:spPr>
            <a:xfrm>
              <a:off x="2774671" y="1423452"/>
              <a:ext cx="1975164" cy="52260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E3DC96F-64EA-4023-94F8-7A6ADD4DB8CD}"/>
              </a:ext>
            </a:extLst>
          </p:cNvPr>
          <p:cNvSpPr/>
          <p:nvPr/>
        </p:nvSpPr>
        <p:spPr>
          <a:xfrm>
            <a:off x="178715" y="2302210"/>
            <a:ext cx="1952926" cy="4408150"/>
          </a:xfrm>
          <a:prstGeom prst="rect">
            <a:avLst/>
          </a:pr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E8AF3DB-CCA4-4302-B9FF-476C791D4679}"/>
              </a:ext>
            </a:extLst>
          </p:cNvPr>
          <p:cNvSpPr txBox="1"/>
          <p:nvPr/>
        </p:nvSpPr>
        <p:spPr>
          <a:xfrm>
            <a:off x="6591601" y="5584825"/>
            <a:ext cx="2384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2DCONV K1, CTA(0-1-0)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02C5EA-784B-4DFC-8D95-9840D1174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636" y="2301712"/>
            <a:ext cx="4191671" cy="29839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C0B163-EA8D-4EA9-BB5E-66D6970BFB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839" y="2301712"/>
            <a:ext cx="4073352" cy="298396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8CA1391-4C1F-40DE-B2B6-8B949F11A346}"/>
              </a:ext>
            </a:extLst>
          </p:cNvPr>
          <p:cNvGrpSpPr/>
          <p:nvPr/>
        </p:nvGrpSpPr>
        <p:grpSpPr>
          <a:xfrm>
            <a:off x="4718770" y="2415592"/>
            <a:ext cx="1906964" cy="261465"/>
            <a:chOff x="4718770" y="2415592"/>
            <a:chExt cx="1906964" cy="26146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A4DDF0C-FF67-4EF6-AFB9-65C7EBC57216}"/>
                </a:ext>
              </a:extLst>
            </p:cNvPr>
            <p:cNvSpPr/>
            <p:nvPr/>
          </p:nvSpPr>
          <p:spPr>
            <a:xfrm>
              <a:off x="4718770" y="2415592"/>
              <a:ext cx="258418" cy="25841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BB3897E-95D2-474B-B17C-17399B473979}"/>
                </a:ext>
              </a:extLst>
            </p:cNvPr>
            <p:cNvSpPr/>
            <p:nvPr/>
          </p:nvSpPr>
          <p:spPr>
            <a:xfrm>
              <a:off x="5545678" y="2418639"/>
              <a:ext cx="258418" cy="25841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9C6A1DB9-828D-448F-B95D-80B79F4F7B1C}"/>
                </a:ext>
              </a:extLst>
            </p:cNvPr>
            <p:cNvSpPr/>
            <p:nvPr/>
          </p:nvSpPr>
          <p:spPr>
            <a:xfrm>
              <a:off x="6367316" y="2415592"/>
              <a:ext cx="258418" cy="25841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1948E76-D41E-40BD-AC98-0D7211EE5A30}"/>
              </a:ext>
            </a:extLst>
          </p:cNvPr>
          <p:cNvGrpSpPr/>
          <p:nvPr/>
        </p:nvGrpSpPr>
        <p:grpSpPr>
          <a:xfrm>
            <a:off x="8856638" y="4456963"/>
            <a:ext cx="1937177" cy="266833"/>
            <a:chOff x="8856638" y="4456963"/>
            <a:chExt cx="1937177" cy="266833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9F58F94-43BB-4CBE-AC04-D46035ACD37F}"/>
                </a:ext>
              </a:extLst>
            </p:cNvPr>
            <p:cNvSpPr/>
            <p:nvPr/>
          </p:nvSpPr>
          <p:spPr>
            <a:xfrm>
              <a:off x="8856638" y="4465378"/>
              <a:ext cx="258418" cy="25841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CDE9A8D9-EB03-42CA-8996-C018C8090275}"/>
                </a:ext>
              </a:extLst>
            </p:cNvPr>
            <p:cNvSpPr/>
            <p:nvPr/>
          </p:nvSpPr>
          <p:spPr>
            <a:xfrm>
              <a:off x="9694838" y="4465378"/>
              <a:ext cx="258418" cy="25841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56E4A861-7C5A-4050-84BC-F2398B84735A}"/>
                </a:ext>
              </a:extLst>
            </p:cNvPr>
            <p:cNvSpPr/>
            <p:nvPr/>
          </p:nvSpPr>
          <p:spPr>
            <a:xfrm>
              <a:off x="10535397" y="4456963"/>
              <a:ext cx="258418" cy="25841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Oval 136">
            <a:extLst>
              <a:ext uri="{FF2B5EF4-FFF2-40B4-BE49-F238E27FC236}">
                <a16:creationId xmlns:a16="http://schemas.microsoft.com/office/drawing/2014/main" id="{7319AC24-E71A-4FF3-B0F1-EAC4E683A0DB}"/>
              </a:ext>
            </a:extLst>
          </p:cNvPr>
          <p:cNvSpPr/>
          <p:nvPr/>
        </p:nvSpPr>
        <p:spPr>
          <a:xfrm>
            <a:off x="4018886" y="4193908"/>
            <a:ext cx="3563328" cy="484827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F0A5DA34-1E0F-448E-9706-2C14CF341897}"/>
              </a:ext>
            </a:extLst>
          </p:cNvPr>
          <p:cNvSpPr/>
          <p:nvPr/>
        </p:nvSpPr>
        <p:spPr>
          <a:xfrm>
            <a:off x="8131466" y="2306151"/>
            <a:ext cx="3563328" cy="484827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A89B679-6350-4848-ABA0-AC9A9D33890C}"/>
              </a:ext>
            </a:extLst>
          </p:cNvPr>
          <p:cNvGrpSpPr/>
          <p:nvPr/>
        </p:nvGrpSpPr>
        <p:grpSpPr>
          <a:xfrm>
            <a:off x="7145758" y="3276475"/>
            <a:ext cx="1275991" cy="2236383"/>
            <a:chOff x="7548530" y="3036984"/>
            <a:chExt cx="1275991" cy="2236383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32ABE30-856F-497D-AB33-68A3C1FB4C72}"/>
                </a:ext>
              </a:extLst>
            </p:cNvPr>
            <p:cNvSpPr/>
            <p:nvPr/>
          </p:nvSpPr>
          <p:spPr>
            <a:xfrm>
              <a:off x="7548530" y="4626033"/>
              <a:ext cx="1275991" cy="64733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Helvetica Neue Medium" charset="0"/>
                  <a:ea typeface="Helvetica Neue Medium" charset="0"/>
                  <a:cs typeface="Helvetica Neue Medium" charset="0"/>
                </a:rPr>
                <a:t>proxy</a:t>
              </a: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15BE3E9-287E-4DD1-A775-53DDFAB7DE21}"/>
                </a:ext>
              </a:extLst>
            </p:cNvPr>
            <p:cNvCxnSpPr>
              <a:cxnSpLocks/>
              <a:stCxn id="115" idx="4"/>
              <a:endCxn id="113" idx="0"/>
            </p:cNvCxnSpPr>
            <p:nvPr/>
          </p:nvCxnSpPr>
          <p:spPr>
            <a:xfrm>
              <a:off x="8112437" y="3904584"/>
              <a:ext cx="74089" cy="721449"/>
            </a:xfrm>
            <a:prstGeom prst="straightConnector1">
              <a:avLst/>
            </a:prstGeom>
            <a:noFill/>
            <a:ln w="38100">
              <a:solidFill>
                <a:srgbClr val="C0000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DD2866C-B355-4032-B671-16E0BEF7BD38}"/>
                </a:ext>
              </a:extLst>
            </p:cNvPr>
            <p:cNvSpPr/>
            <p:nvPr/>
          </p:nvSpPr>
          <p:spPr>
            <a:xfrm>
              <a:off x="7900389" y="3036984"/>
              <a:ext cx="424096" cy="867600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  <a:latin typeface="Helvetica Neue Medium" charset="0"/>
              </a:endParaRP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6C05D5-915E-43D2-8C43-1D777106A7A9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4847979" y="2674010"/>
            <a:ext cx="4090191" cy="1819216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F10EB07-3EA4-4281-9403-8FA7E9D0BB8D}"/>
              </a:ext>
            </a:extLst>
          </p:cNvPr>
          <p:cNvCxnSpPr>
            <a:cxnSpLocks/>
          </p:cNvCxnSpPr>
          <p:nvPr/>
        </p:nvCxnSpPr>
        <p:spPr>
          <a:xfrm>
            <a:off x="5697249" y="2674010"/>
            <a:ext cx="4090191" cy="1819216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D210A94-CD02-499E-9FE9-3620814DB817}"/>
              </a:ext>
            </a:extLst>
          </p:cNvPr>
          <p:cNvCxnSpPr>
            <a:cxnSpLocks/>
          </p:cNvCxnSpPr>
          <p:nvPr/>
        </p:nvCxnSpPr>
        <p:spPr>
          <a:xfrm>
            <a:off x="6505049" y="2664907"/>
            <a:ext cx="4090191" cy="1819216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3275492-79CC-4B7B-BD0F-C506CA519084}"/>
              </a:ext>
            </a:extLst>
          </p:cNvPr>
          <p:cNvCxnSpPr>
            <a:cxnSpLocks/>
          </p:cNvCxnSpPr>
          <p:nvPr/>
        </p:nvCxnSpPr>
        <p:spPr>
          <a:xfrm flipV="1">
            <a:off x="5920684" y="2816764"/>
            <a:ext cx="3688996" cy="1349468"/>
          </a:xfrm>
          <a:prstGeom prst="lin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39D08BD5-FDF5-495C-AA79-C2511D6C9120}"/>
              </a:ext>
            </a:extLst>
          </p:cNvPr>
          <p:cNvSpPr/>
          <p:nvPr/>
        </p:nvSpPr>
        <p:spPr>
          <a:xfrm>
            <a:off x="4076899" y="5937292"/>
            <a:ext cx="7346434" cy="773068"/>
          </a:xfrm>
          <a:prstGeom prst="roundRect">
            <a:avLst>
              <a:gd name="adj" fmla="val 10604"/>
            </a:avLst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A few threads are enough; the rest are pruned</a:t>
            </a:r>
          </a:p>
        </p:txBody>
      </p:sp>
    </p:spTree>
    <p:extLst>
      <p:ext uri="{BB962C8B-B14F-4D97-AF65-F5344CB8AC3E}">
        <p14:creationId xmlns:p14="http://schemas.microsoft.com/office/powerpoint/2010/main" val="133087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37" grpId="0" animBg="1"/>
      <p:bldP spid="138" grpId="0" animBg="1"/>
      <p:bldP spid="1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76A4-5C95-43DA-AC5E-DDE09A17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Progressive Fault Sites Pruning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8CB18-1FF3-49FD-A7F4-82E11423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Content Placeholder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9433AEF-3AAF-4773-A8BE-B7F9CF3B2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" y="17088"/>
            <a:ext cx="1667279" cy="656666"/>
          </a:xfrm>
          <a:prstGeom prst="rect">
            <a:avLst/>
          </a:prstGeom>
        </p:spPr>
      </p:pic>
      <p:sp>
        <p:nvSpPr>
          <p:cNvPr id="34" name="Arrow: Pentagon 118">
            <a:extLst>
              <a:ext uri="{FF2B5EF4-FFF2-40B4-BE49-F238E27FC236}">
                <a16:creationId xmlns:a16="http://schemas.microsoft.com/office/drawing/2014/main" id="{C2396DCC-1A93-4EBD-9F12-8558CD81F964}"/>
              </a:ext>
            </a:extLst>
          </p:cNvPr>
          <p:cNvSpPr/>
          <p:nvPr/>
        </p:nvSpPr>
        <p:spPr>
          <a:xfrm>
            <a:off x="2134783" y="1487538"/>
            <a:ext cx="1079746" cy="439645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Thread-wise pruning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Arrow: Pentagon 118">
            <a:extLst>
              <a:ext uri="{FF2B5EF4-FFF2-40B4-BE49-F238E27FC236}">
                <a16:creationId xmlns:a16="http://schemas.microsoft.com/office/drawing/2014/main" id="{A196EAFA-432A-45DE-99C5-866D2E701483}"/>
              </a:ext>
            </a:extLst>
          </p:cNvPr>
          <p:cNvSpPr/>
          <p:nvPr/>
        </p:nvSpPr>
        <p:spPr>
          <a:xfrm>
            <a:off x="2134814" y="2298209"/>
            <a:ext cx="3465585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Instruction-wise pruning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Arrow: Pentagon 118">
            <a:extLst>
              <a:ext uri="{FF2B5EF4-FFF2-40B4-BE49-F238E27FC236}">
                <a16:creationId xmlns:a16="http://schemas.microsoft.com/office/drawing/2014/main" id="{E24FEA14-6E29-43DE-AD4B-2FD6947E1EE6}"/>
              </a:ext>
            </a:extLst>
          </p:cNvPr>
          <p:cNvSpPr/>
          <p:nvPr/>
        </p:nvSpPr>
        <p:spPr>
          <a:xfrm>
            <a:off x="2134816" y="3781881"/>
            <a:ext cx="1101288" cy="439643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Loop-wise</a:t>
            </a:r>
            <a:r>
              <a:rPr lang="en-US" altLang="zh-CN" sz="11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pruning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Arrow: Pentagon 118">
            <a:extLst>
              <a:ext uri="{FF2B5EF4-FFF2-40B4-BE49-F238E27FC236}">
                <a16:creationId xmlns:a16="http://schemas.microsoft.com/office/drawing/2014/main" id="{B63F3848-98C1-42BF-B7B4-E6BCAD6DCE4F}"/>
              </a:ext>
            </a:extLst>
          </p:cNvPr>
          <p:cNvSpPr/>
          <p:nvPr/>
        </p:nvSpPr>
        <p:spPr>
          <a:xfrm>
            <a:off x="2134816" y="5253007"/>
            <a:ext cx="786556" cy="439643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Bit-wise pruning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Arrow: Pentagon 118">
            <a:extLst>
              <a:ext uri="{FF2B5EF4-FFF2-40B4-BE49-F238E27FC236}">
                <a16:creationId xmlns:a16="http://schemas.microsoft.com/office/drawing/2014/main" id="{C1247ED6-C3B0-4D83-A157-A32A5A4CE474}"/>
              </a:ext>
            </a:extLst>
          </p:cNvPr>
          <p:cNvSpPr/>
          <p:nvPr/>
        </p:nvSpPr>
        <p:spPr>
          <a:xfrm>
            <a:off x="2149379" y="1478956"/>
            <a:ext cx="1057404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Arrow: Pentagon 118">
            <a:extLst>
              <a:ext uri="{FF2B5EF4-FFF2-40B4-BE49-F238E27FC236}">
                <a16:creationId xmlns:a16="http://schemas.microsoft.com/office/drawing/2014/main" id="{D608F4F2-78B1-4E95-A397-E4B0B840D528}"/>
              </a:ext>
            </a:extLst>
          </p:cNvPr>
          <p:cNvSpPr/>
          <p:nvPr/>
        </p:nvSpPr>
        <p:spPr>
          <a:xfrm>
            <a:off x="2134815" y="3778412"/>
            <a:ext cx="1109914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Arrow: Pentagon 118">
            <a:extLst>
              <a:ext uri="{FF2B5EF4-FFF2-40B4-BE49-F238E27FC236}">
                <a16:creationId xmlns:a16="http://schemas.microsoft.com/office/drawing/2014/main" id="{B30D50FE-43B4-48F2-94ED-D774851FA914}"/>
              </a:ext>
            </a:extLst>
          </p:cNvPr>
          <p:cNvSpPr/>
          <p:nvPr/>
        </p:nvSpPr>
        <p:spPr>
          <a:xfrm>
            <a:off x="2133131" y="5254720"/>
            <a:ext cx="796112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F4034A6-45E4-423B-97BD-CDF11B22F9C1}"/>
              </a:ext>
            </a:extLst>
          </p:cNvPr>
          <p:cNvGrpSpPr/>
          <p:nvPr/>
        </p:nvGrpSpPr>
        <p:grpSpPr>
          <a:xfrm>
            <a:off x="156913" y="1469522"/>
            <a:ext cx="1984400" cy="5251953"/>
            <a:chOff x="2765435" y="1397543"/>
            <a:chExt cx="1984400" cy="5251953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824E8B1-F639-444B-8CF8-4B93A62D8F0F}"/>
                </a:ext>
              </a:extLst>
            </p:cNvPr>
            <p:cNvSpPr/>
            <p:nvPr/>
          </p:nvSpPr>
          <p:spPr>
            <a:xfrm>
              <a:off x="2963193" y="1499531"/>
              <a:ext cx="1587615" cy="6285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19BCD90E-DC43-427C-AA29-D7E211B49B66}"/>
                </a:ext>
              </a:extLst>
            </p:cNvPr>
            <p:cNvGrpSpPr/>
            <p:nvPr/>
          </p:nvGrpSpPr>
          <p:grpSpPr>
            <a:xfrm>
              <a:off x="3002770" y="1588692"/>
              <a:ext cx="385115" cy="394921"/>
              <a:chOff x="438921" y="696688"/>
              <a:chExt cx="1147520" cy="841249"/>
            </a:xfrm>
          </p:grpSpPr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644B6A26-A4EC-4964-B6AE-187D9B2FE4EA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996696" cy="841248"/>
                <a:chOff x="731127" y="1179579"/>
                <a:chExt cx="1052516" cy="1154492"/>
              </a:xfrm>
            </p:grpSpPr>
            <p:cxnSp>
              <p:nvCxnSpPr>
                <p:cNvPr id="227" name="Curved Connector 88">
                  <a:extLst>
                    <a:ext uri="{FF2B5EF4-FFF2-40B4-BE49-F238E27FC236}">
                      <a16:creationId xmlns:a16="http://schemas.microsoft.com/office/drawing/2014/main" id="{112E24A1-90AE-49C6-9215-B10EEAA3261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Curved Connector 89">
                  <a:extLst>
                    <a:ext uri="{FF2B5EF4-FFF2-40B4-BE49-F238E27FC236}">
                      <a16:creationId xmlns:a16="http://schemas.microsoft.com/office/drawing/2014/main" id="{B65FF837-9B8B-4AC6-A039-65FFF62F5D2C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Curved Connector 90">
                  <a:extLst>
                    <a:ext uri="{FF2B5EF4-FFF2-40B4-BE49-F238E27FC236}">
                      <a16:creationId xmlns:a16="http://schemas.microsoft.com/office/drawing/2014/main" id="{0DB42619-B613-499D-AD68-211C2AA8A064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Curved Connector 115">
                  <a:extLst>
                    <a:ext uri="{FF2B5EF4-FFF2-40B4-BE49-F238E27FC236}">
                      <a16:creationId xmlns:a16="http://schemas.microsoft.com/office/drawing/2014/main" id="{868FEF68-4A29-4B9C-99D6-48F52E35BC2B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Curved Connector 117">
                  <a:extLst>
                    <a:ext uri="{FF2B5EF4-FFF2-40B4-BE49-F238E27FC236}">
                      <a16:creationId xmlns:a16="http://schemas.microsoft.com/office/drawing/2014/main" id="{1C6C2B6D-66B5-4032-85AE-E1F1244DC5D2}"/>
                    </a:ext>
                  </a:extLst>
                </p:cNvPr>
                <p:cNvCxnSpPr/>
                <p:nvPr/>
              </p:nvCxnSpPr>
              <p:spPr>
                <a:xfrm rot="16200000" flipH="1">
                  <a:off x="947552" y="1661267"/>
                  <a:ext cx="1154491" cy="191118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Curved Connector 118">
                  <a:extLst>
                    <a:ext uri="{FF2B5EF4-FFF2-40B4-BE49-F238E27FC236}">
                      <a16:creationId xmlns:a16="http://schemas.microsoft.com/office/drawing/2014/main" id="{CC98BCFB-C34C-421E-BE5E-D2AF59F02077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107796" y="1658225"/>
                  <a:ext cx="1154491" cy="197202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D0CD2C39-2E69-4365-BC63-A2F0BB1EB30C}"/>
                  </a:ext>
                </a:extLst>
              </p:cNvPr>
              <p:cNvSpPr/>
              <p:nvPr/>
            </p:nvSpPr>
            <p:spPr>
              <a:xfrm>
                <a:off x="438921" y="696688"/>
                <a:ext cx="1147520" cy="8412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10E775EC-9237-47EC-8A0C-34A3A9B0F87C}"/>
                </a:ext>
              </a:extLst>
            </p:cNvPr>
            <p:cNvGrpSpPr/>
            <p:nvPr/>
          </p:nvGrpSpPr>
          <p:grpSpPr>
            <a:xfrm>
              <a:off x="3441889" y="1582277"/>
              <a:ext cx="385115" cy="397741"/>
              <a:chOff x="438921" y="696689"/>
              <a:chExt cx="1147520" cy="847257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85EC3E3D-C426-4DB1-AF2D-69E15525C07C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996696" cy="841248"/>
                <a:chOff x="731127" y="1179579"/>
                <a:chExt cx="1052516" cy="1154492"/>
              </a:xfrm>
            </p:grpSpPr>
            <p:cxnSp>
              <p:nvCxnSpPr>
                <p:cNvPr id="219" name="Curved Connector 139">
                  <a:extLst>
                    <a:ext uri="{FF2B5EF4-FFF2-40B4-BE49-F238E27FC236}">
                      <a16:creationId xmlns:a16="http://schemas.microsoft.com/office/drawing/2014/main" id="{48744C55-602B-46D4-9811-7B631F980627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Curved Connector 140">
                  <a:extLst>
                    <a:ext uri="{FF2B5EF4-FFF2-40B4-BE49-F238E27FC236}">
                      <a16:creationId xmlns:a16="http://schemas.microsoft.com/office/drawing/2014/main" id="{307AB83F-A86C-4896-995B-ECDE10183FAC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Curved Connector 141">
                  <a:extLst>
                    <a:ext uri="{FF2B5EF4-FFF2-40B4-BE49-F238E27FC236}">
                      <a16:creationId xmlns:a16="http://schemas.microsoft.com/office/drawing/2014/main" id="{2EED22D7-0E85-4B09-95FD-94A3172AE9E8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Curved Connector 142">
                  <a:extLst>
                    <a:ext uri="{FF2B5EF4-FFF2-40B4-BE49-F238E27FC236}">
                      <a16:creationId xmlns:a16="http://schemas.microsoft.com/office/drawing/2014/main" id="{42B1A365-F805-4576-8B67-6F1FB0397F59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Curved Connector 143">
                  <a:extLst>
                    <a:ext uri="{FF2B5EF4-FFF2-40B4-BE49-F238E27FC236}">
                      <a16:creationId xmlns:a16="http://schemas.microsoft.com/office/drawing/2014/main" id="{29F74648-3E9E-4556-8A74-196DB136F3D7}"/>
                    </a:ext>
                  </a:extLst>
                </p:cNvPr>
                <p:cNvCxnSpPr/>
                <p:nvPr/>
              </p:nvCxnSpPr>
              <p:spPr>
                <a:xfrm rot="16200000" flipH="1">
                  <a:off x="947552" y="1661267"/>
                  <a:ext cx="1154491" cy="191118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Curved Connector 144">
                  <a:extLst>
                    <a:ext uri="{FF2B5EF4-FFF2-40B4-BE49-F238E27FC236}">
                      <a16:creationId xmlns:a16="http://schemas.microsoft.com/office/drawing/2014/main" id="{ADF90E83-8D7D-4DC5-81FD-42D1A2927765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107796" y="1658225"/>
                  <a:ext cx="1154491" cy="197202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7DC1610F-AF92-4B55-AAA7-3F5E759E6D21}"/>
                  </a:ext>
                </a:extLst>
              </p:cNvPr>
              <p:cNvSpPr/>
              <p:nvPr/>
            </p:nvSpPr>
            <p:spPr>
              <a:xfrm>
                <a:off x="438921" y="702698"/>
                <a:ext cx="1147520" cy="841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B621DD4B-7EB3-4723-BE11-0A68D19CD1A8}"/>
                </a:ext>
              </a:extLst>
            </p:cNvPr>
            <p:cNvGrpSpPr/>
            <p:nvPr/>
          </p:nvGrpSpPr>
          <p:grpSpPr>
            <a:xfrm>
              <a:off x="4232466" y="1578744"/>
              <a:ext cx="277826" cy="394921"/>
              <a:chOff x="438921" y="696688"/>
              <a:chExt cx="827833" cy="841249"/>
            </a:xfrm>
          </p:grpSpPr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40905AEE-F80A-4F91-960B-B6263AF14B37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687442" cy="841248"/>
                <a:chOff x="731127" y="1179579"/>
                <a:chExt cx="725942" cy="1154492"/>
              </a:xfrm>
            </p:grpSpPr>
            <p:cxnSp>
              <p:nvCxnSpPr>
                <p:cNvPr id="213" name="Curved Connector 149">
                  <a:extLst>
                    <a:ext uri="{FF2B5EF4-FFF2-40B4-BE49-F238E27FC236}">
                      <a16:creationId xmlns:a16="http://schemas.microsoft.com/office/drawing/2014/main" id="{0BB8B534-22EB-42BD-ACAE-9CEE2A5A7348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Curved Connector 150">
                  <a:extLst>
                    <a:ext uri="{FF2B5EF4-FFF2-40B4-BE49-F238E27FC236}">
                      <a16:creationId xmlns:a16="http://schemas.microsoft.com/office/drawing/2014/main" id="{942ECBCF-8547-4D54-B151-934EB9578DCB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Curved Connector 151">
                  <a:extLst>
                    <a:ext uri="{FF2B5EF4-FFF2-40B4-BE49-F238E27FC236}">
                      <a16:creationId xmlns:a16="http://schemas.microsoft.com/office/drawing/2014/main" id="{D76FE389-B515-43F5-9C15-588EC71940E0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Curved Connector 152">
                  <a:extLst>
                    <a:ext uri="{FF2B5EF4-FFF2-40B4-BE49-F238E27FC236}">
                      <a16:creationId xmlns:a16="http://schemas.microsoft.com/office/drawing/2014/main" id="{975CA859-39D1-43ED-97A6-0443ECDE99D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3952A515-221E-4B72-9FA2-7F1242FD5B26}"/>
                  </a:ext>
                </a:extLst>
              </p:cNvPr>
              <p:cNvSpPr/>
              <p:nvPr/>
            </p:nvSpPr>
            <p:spPr>
              <a:xfrm>
                <a:off x="438921" y="696688"/>
                <a:ext cx="827833" cy="8412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4011D3DF-E7D7-410F-BEBB-CF3B1974AAF4}"/>
                </a:ext>
              </a:extLst>
            </p:cNvPr>
            <p:cNvCxnSpPr>
              <a:cxnSpLocks/>
            </p:cNvCxnSpPr>
            <p:nvPr/>
          </p:nvCxnSpPr>
          <p:spPr>
            <a:xfrm>
              <a:off x="3136450" y="1973121"/>
              <a:ext cx="90987" cy="49449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145BE253-0820-43C6-91DE-9F2F70B73AA5}"/>
                </a:ext>
              </a:extLst>
            </p:cNvPr>
            <p:cNvCxnSpPr>
              <a:cxnSpLocks/>
            </p:cNvCxnSpPr>
            <p:nvPr/>
          </p:nvCxnSpPr>
          <p:spPr>
            <a:xfrm>
              <a:off x="3140088" y="1955236"/>
              <a:ext cx="201214" cy="51758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D777DC3B-EDEE-4989-BC73-6BACD3D12832}"/>
                </a:ext>
              </a:extLst>
            </p:cNvPr>
            <p:cNvSpPr/>
            <p:nvPr/>
          </p:nvSpPr>
          <p:spPr>
            <a:xfrm>
              <a:off x="3235341" y="3276756"/>
              <a:ext cx="143538" cy="3161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FB1D370-3A70-43EF-BEE0-D2344FB6466A}"/>
                </a:ext>
              </a:extLst>
            </p:cNvPr>
            <p:cNvSpPr/>
            <p:nvPr/>
          </p:nvSpPr>
          <p:spPr>
            <a:xfrm>
              <a:off x="3237313" y="2482823"/>
              <a:ext cx="143538" cy="3640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1B73AA3F-6327-45B0-9260-A03E8C6BB2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9422" y="2465853"/>
              <a:ext cx="9625" cy="108555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74ACACC-5126-45DE-A4D4-0E3F2885AA10}"/>
                </a:ext>
              </a:extLst>
            </p:cNvPr>
            <p:cNvSpPr/>
            <p:nvPr/>
          </p:nvSpPr>
          <p:spPr>
            <a:xfrm>
              <a:off x="3237313" y="2856111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B423CD4-F0B4-4DA6-B8ED-C2033E82ECC9}"/>
                </a:ext>
              </a:extLst>
            </p:cNvPr>
            <p:cNvSpPr/>
            <p:nvPr/>
          </p:nvSpPr>
          <p:spPr>
            <a:xfrm>
              <a:off x="3237313" y="3092816"/>
              <a:ext cx="143538" cy="19733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B19D762A-0235-4D50-B279-8B5FD6225B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8907" y="1951664"/>
              <a:ext cx="2337" cy="49559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E4EA2881-7A14-44ED-9214-8968ED5B1584}"/>
                </a:ext>
              </a:extLst>
            </p:cNvPr>
            <p:cNvCxnSpPr>
              <a:cxnSpLocks/>
            </p:cNvCxnSpPr>
            <p:nvPr/>
          </p:nvCxnSpPr>
          <p:spPr>
            <a:xfrm>
              <a:off x="3686720" y="1963884"/>
              <a:ext cx="136462" cy="48337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E5F750D8-1E4A-4C47-B17A-C4AD30CDD5D0}"/>
                </a:ext>
              </a:extLst>
            </p:cNvPr>
            <p:cNvCxnSpPr>
              <a:cxnSpLocks/>
              <a:stCxn id="212" idx="2"/>
            </p:cNvCxnSpPr>
            <p:nvPr/>
          </p:nvCxnSpPr>
          <p:spPr>
            <a:xfrm flipH="1">
              <a:off x="4283237" y="1973664"/>
              <a:ext cx="88142" cy="473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6563E1E2-D98F-41B0-8E26-279BDF4C2C71}"/>
                </a:ext>
              </a:extLst>
            </p:cNvPr>
            <p:cNvCxnSpPr>
              <a:cxnSpLocks/>
              <a:stCxn id="212" idx="2"/>
            </p:cNvCxnSpPr>
            <p:nvPr/>
          </p:nvCxnSpPr>
          <p:spPr>
            <a:xfrm>
              <a:off x="4371379" y="1973664"/>
              <a:ext cx="43952" cy="49395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75163A9-29A0-4C56-A02F-DEF4B6DEB558}"/>
                </a:ext>
              </a:extLst>
            </p:cNvPr>
            <p:cNvSpPr/>
            <p:nvPr/>
          </p:nvSpPr>
          <p:spPr>
            <a:xfrm>
              <a:off x="3676410" y="3295619"/>
              <a:ext cx="143538" cy="28800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6D01F72-9804-476F-9BD6-6087A18B6FB8}"/>
                </a:ext>
              </a:extLst>
            </p:cNvPr>
            <p:cNvSpPr/>
            <p:nvPr/>
          </p:nvSpPr>
          <p:spPr>
            <a:xfrm>
              <a:off x="3674622" y="2473587"/>
              <a:ext cx="143538" cy="3825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D8AC5429-93E6-44FD-8221-838C953E8244}"/>
                </a:ext>
              </a:extLst>
            </p:cNvPr>
            <p:cNvSpPr/>
            <p:nvPr/>
          </p:nvSpPr>
          <p:spPr>
            <a:xfrm>
              <a:off x="3674622" y="2865157"/>
              <a:ext cx="143538" cy="21606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23BA5B2-EAD9-4E58-87CE-2185268878AE}"/>
                </a:ext>
              </a:extLst>
            </p:cNvPr>
            <p:cNvSpPr/>
            <p:nvPr/>
          </p:nvSpPr>
          <p:spPr>
            <a:xfrm>
              <a:off x="3674622" y="3085499"/>
              <a:ext cx="143538" cy="2080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9EED7A5-4967-436E-A5E0-676582D268E2}"/>
                </a:ext>
              </a:extLst>
            </p:cNvPr>
            <p:cNvSpPr/>
            <p:nvPr/>
          </p:nvSpPr>
          <p:spPr>
            <a:xfrm>
              <a:off x="4266432" y="3299477"/>
              <a:ext cx="143538" cy="28596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A85AA937-0D38-4603-9D46-E3DE303B2672}"/>
                </a:ext>
              </a:extLst>
            </p:cNvPr>
            <p:cNvSpPr/>
            <p:nvPr/>
          </p:nvSpPr>
          <p:spPr>
            <a:xfrm>
              <a:off x="4264645" y="2475401"/>
              <a:ext cx="143538" cy="3807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D90F26B-E79B-49F4-98CA-442F11B02499}"/>
                </a:ext>
              </a:extLst>
            </p:cNvPr>
            <p:cNvSpPr/>
            <p:nvPr/>
          </p:nvSpPr>
          <p:spPr>
            <a:xfrm>
              <a:off x="4264645" y="2862346"/>
              <a:ext cx="143538" cy="2053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5EC5CB49-5B5C-4760-B2E8-BF919AEF1821}"/>
                </a:ext>
              </a:extLst>
            </p:cNvPr>
            <p:cNvSpPr/>
            <p:nvPr/>
          </p:nvSpPr>
          <p:spPr>
            <a:xfrm>
              <a:off x="4264645" y="3076054"/>
              <a:ext cx="143538" cy="223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532A4BE3-F776-44E2-AB3D-86BB1544DBD4}"/>
                </a:ext>
              </a:extLst>
            </p:cNvPr>
            <p:cNvSpPr/>
            <p:nvPr/>
          </p:nvSpPr>
          <p:spPr>
            <a:xfrm>
              <a:off x="3077211" y="2474434"/>
              <a:ext cx="1404346" cy="38755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C0498F-A8BC-4B5A-B3BB-A918BD904A2A}"/>
                </a:ext>
              </a:extLst>
            </p:cNvPr>
            <p:cNvSpPr/>
            <p:nvPr/>
          </p:nvSpPr>
          <p:spPr>
            <a:xfrm>
              <a:off x="3068832" y="3078251"/>
              <a:ext cx="1424007" cy="21309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68010288-F24B-4F05-88B7-3FDAE8D7FE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9797" y="3905585"/>
              <a:ext cx="9625" cy="108555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6EF23A90-E951-4783-8125-4F3E475DA26F}"/>
                </a:ext>
              </a:extLst>
            </p:cNvPr>
            <p:cNvSpPr/>
            <p:nvPr/>
          </p:nvSpPr>
          <p:spPr>
            <a:xfrm>
              <a:off x="3705145" y="4732881"/>
              <a:ext cx="143538" cy="2760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55E71FF-33DC-41F6-9565-4615CB0C55B5}"/>
                </a:ext>
              </a:extLst>
            </p:cNvPr>
            <p:cNvSpPr/>
            <p:nvPr/>
          </p:nvSpPr>
          <p:spPr>
            <a:xfrm>
              <a:off x="3703357" y="4272159"/>
              <a:ext cx="143538" cy="1262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CCE4F4F-9183-425F-ABD0-F2E3A7A17C1A}"/>
                </a:ext>
              </a:extLst>
            </p:cNvPr>
            <p:cNvSpPr/>
            <p:nvPr/>
          </p:nvSpPr>
          <p:spPr>
            <a:xfrm>
              <a:off x="4290931" y="4868284"/>
              <a:ext cx="143305" cy="1512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A71CD45-A628-4027-9C68-6E69431E1C9E}"/>
                </a:ext>
              </a:extLst>
            </p:cNvPr>
            <p:cNvSpPr/>
            <p:nvPr/>
          </p:nvSpPr>
          <p:spPr>
            <a:xfrm>
              <a:off x="4293380" y="4273973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165601B-A6B7-4BF1-B061-D8CFE5B0E50A}"/>
                </a:ext>
              </a:extLst>
            </p:cNvPr>
            <p:cNvSpPr/>
            <p:nvPr/>
          </p:nvSpPr>
          <p:spPr>
            <a:xfrm>
              <a:off x="3700902" y="4417162"/>
              <a:ext cx="144634" cy="1499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B438463-37C3-4484-B8C9-B39B87AF575F}"/>
                </a:ext>
              </a:extLst>
            </p:cNvPr>
            <p:cNvSpPr/>
            <p:nvPr/>
          </p:nvSpPr>
          <p:spPr>
            <a:xfrm>
              <a:off x="4292452" y="4732881"/>
              <a:ext cx="143538" cy="12662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79B49F5-F8E6-4F1D-98F2-E7921E650886}"/>
                </a:ext>
              </a:extLst>
            </p:cNvPr>
            <p:cNvSpPr/>
            <p:nvPr/>
          </p:nvSpPr>
          <p:spPr>
            <a:xfrm>
              <a:off x="3635211" y="4259114"/>
              <a:ext cx="277446" cy="31575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A6619CE-C0D2-4BBE-8D97-76C6E165ED16}"/>
                </a:ext>
              </a:extLst>
            </p:cNvPr>
            <p:cNvSpPr/>
            <p:nvPr/>
          </p:nvSpPr>
          <p:spPr>
            <a:xfrm>
              <a:off x="4231534" y="4709926"/>
              <a:ext cx="277446" cy="33283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19FE320C-6F6E-403C-BB8D-25839D488637}"/>
                </a:ext>
              </a:extLst>
            </p:cNvPr>
            <p:cNvSpPr/>
            <p:nvPr/>
          </p:nvSpPr>
          <p:spPr>
            <a:xfrm>
              <a:off x="3267837" y="6204873"/>
              <a:ext cx="143538" cy="2760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D47DDCC-93FC-4F03-83E0-4464799EAD0B}"/>
                </a:ext>
              </a:extLst>
            </p:cNvPr>
            <p:cNvSpPr/>
            <p:nvPr/>
          </p:nvSpPr>
          <p:spPr>
            <a:xfrm>
              <a:off x="3266050" y="5370864"/>
              <a:ext cx="143538" cy="3640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EA067ADA-ED6D-4F12-8913-4BB7E366FC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6361" y="5371256"/>
              <a:ext cx="9625" cy="108555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0F12576B-F6C6-4B9C-8277-516B0CA653FE}"/>
                </a:ext>
              </a:extLst>
            </p:cNvPr>
            <p:cNvSpPr/>
            <p:nvPr/>
          </p:nvSpPr>
          <p:spPr>
            <a:xfrm>
              <a:off x="3266050" y="5735042"/>
              <a:ext cx="93754" cy="2294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69FE4B5-0504-4F8B-B21B-0EAE13B50605}"/>
                </a:ext>
              </a:extLst>
            </p:cNvPr>
            <p:cNvSpPr/>
            <p:nvPr/>
          </p:nvSpPr>
          <p:spPr>
            <a:xfrm>
              <a:off x="3705145" y="6195362"/>
              <a:ext cx="141463" cy="27630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5CBA66B-4DA6-425A-BCFC-426B895D7725}"/>
                </a:ext>
              </a:extLst>
            </p:cNvPr>
            <p:cNvSpPr/>
            <p:nvPr/>
          </p:nvSpPr>
          <p:spPr>
            <a:xfrm>
              <a:off x="3703357" y="5734915"/>
              <a:ext cx="143538" cy="1262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0C5150F-AC92-46C0-9B2C-D9AB24499613}"/>
                </a:ext>
              </a:extLst>
            </p:cNvPr>
            <p:cNvSpPr/>
            <p:nvPr/>
          </p:nvSpPr>
          <p:spPr>
            <a:xfrm>
              <a:off x="4293380" y="5736730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9FAC5FE5-7542-4392-BB87-65A86945BA2F}"/>
                </a:ext>
              </a:extLst>
            </p:cNvPr>
            <p:cNvSpPr/>
            <p:nvPr/>
          </p:nvSpPr>
          <p:spPr>
            <a:xfrm>
              <a:off x="4292452" y="6195636"/>
              <a:ext cx="143538" cy="12662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A2D485BE-3B81-45B2-9E88-B5C479482CE6}"/>
                </a:ext>
              </a:extLst>
            </p:cNvPr>
            <p:cNvCxnSpPr>
              <a:cxnSpLocks/>
            </p:cNvCxnSpPr>
            <p:nvPr/>
          </p:nvCxnSpPr>
          <p:spPr>
            <a:xfrm>
              <a:off x="2765435" y="5178408"/>
              <a:ext cx="19751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84CA728-CA4A-4092-8486-8889D27AA750}"/>
                </a:ext>
              </a:extLst>
            </p:cNvPr>
            <p:cNvCxnSpPr>
              <a:cxnSpLocks/>
            </p:cNvCxnSpPr>
            <p:nvPr/>
          </p:nvCxnSpPr>
          <p:spPr>
            <a:xfrm>
              <a:off x="2765436" y="3706435"/>
              <a:ext cx="19751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700FE28-51BB-4377-9142-F73759F07F2C}"/>
                </a:ext>
              </a:extLst>
            </p:cNvPr>
            <p:cNvCxnSpPr>
              <a:cxnSpLocks/>
            </p:cNvCxnSpPr>
            <p:nvPr/>
          </p:nvCxnSpPr>
          <p:spPr>
            <a:xfrm>
              <a:off x="2765435" y="2229180"/>
              <a:ext cx="19751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714B2E66-7A14-43FC-BC08-F80EB3E9D55F}"/>
                </a:ext>
              </a:extLst>
            </p:cNvPr>
            <p:cNvSpPr/>
            <p:nvPr/>
          </p:nvSpPr>
          <p:spPr>
            <a:xfrm>
              <a:off x="3359805" y="5734915"/>
              <a:ext cx="49783" cy="2295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30A35C65-F6FA-49A3-85C8-54D9A7BA41DE}"/>
                </a:ext>
              </a:extLst>
            </p:cNvPr>
            <p:cNvSpPr/>
            <p:nvPr/>
          </p:nvSpPr>
          <p:spPr>
            <a:xfrm>
              <a:off x="3359805" y="6204873"/>
              <a:ext cx="49783" cy="2760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EA1C2ADD-901A-4A99-BEC6-BAB296F4C4E8}"/>
                </a:ext>
              </a:extLst>
            </p:cNvPr>
            <p:cNvSpPr/>
            <p:nvPr/>
          </p:nvSpPr>
          <p:spPr>
            <a:xfrm>
              <a:off x="3805616" y="6195362"/>
              <a:ext cx="45241" cy="2760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9D82F74-0EE6-4705-8044-814A4E7421B4}"/>
                </a:ext>
              </a:extLst>
            </p:cNvPr>
            <p:cNvSpPr/>
            <p:nvPr/>
          </p:nvSpPr>
          <p:spPr>
            <a:xfrm>
              <a:off x="4378729" y="5734915"/>
              <a:ext cx="58188" cy="22078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FBA228DE-A0CB-4FA7-A2B1-1C5D194546B0}"/>
                </a:ext>
              </a:extLst>
            </p:cNvPr>
            <p:cNvSpPr/>
            <p:nvPr/>
          </p:nvSpPr>
          <p:spPr>
            <a:xfrm>
              <a:off x="3351935" y="5734915"/>
              <a:ext cx="123586" cy="75586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6F9C1E8C-D8F5-49C6-BDDF-E286AA2099CE}"/>
                </a:ext>
              </a:extLst>
            </p:cNvPr>
            <p:cNvSpPr/>
            <p:nvPr/>
          </p:nvSpPr>
          <p:spPr>
            <a:xfrm>
              <a:off x="3794467" y="6148843"/>
              <a:ext cx="158990" cy="37631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2CF9E568-0B02-4150-93A7-81A6122C6107}"/>
                </a:ext>
              </a:extLst>
            </p:cNvPr>
            <p:cNvSpPr/>
            <p:nvPr/>
          </p:nvSpPr>
          <p:spPr>
            <a:xfrm>
              <a:off x="4366901" y="5677389"/>
              <a:ext cx="140037" cy="37545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2A4D7EDB-E1AE-4B05-A2C8-42F6121CF017}"/>
                </a:ext>
              </a:extLst>
            </p:cNvPr>
            <p:cNvSpPr txBox="1"/>
            <p:nvPr/>
          </p:nvSpPr>
          <p:spPr>
            <a:xfrm>
              <a:off x="3771956" y="1397543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83CD1C8E-A2FE-4B33-A54D-773DE2850819}"/>
                </a:ext>
              </a:extLst>
            </p:cNvPr>
            <p:cNvSpPr txBox="1"/>
            <p:nvPr/>
          </p:nvSpPr>
          <p:spPr>
            <a:xfrm>
              <a:off x="3788700" y="3084140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0986323F-6AF6-4AFA-880F-D80BFD519E2D}"/>
                </a:ext>
              </a:extLst>
            </p:cNvPr>
            <p:cNvSpPr txBox="1"/>
            <p:nvPr/>
          </p:nvSpPr>
          <p:spPr>
            <a:xfrm>
              <a:off x="3788700" y="4619995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3327F68-70DD-4C85-935C-15C69EAD09A0}"/>
                </a:ext>
              </a:extLst>
            </p:cNvPr>
            <p:cNvSpPr txBox="1"/>
            <p:nvPr/>
          </p:nvSpPr>
          <p:spPr>
            <a:xfrm>
              <a:off x="3856073" y="5939029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14600544-339D-4845-B767-2B28C4ECB5DF}"/>
                </a:ext>
              </a:extLst>
            </p:cNvPr>
            <p:cNvSpPr/>
            <p:nvPr/>
          </p:nvSpPr>
          <p:spPr>
            <a:xfrm>
              <a:off x="3235336" y="4698104"/>
              <a:ext cx="143538" cy="3161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247249D3-1A31-4CD0-960C-6EB1EA36B205}"/>
                </a:ext>
              </a:extLst>
            </p:cNvPr>
            <p:cNvSpPr/>
            <p:nvPr/>
          </p:nvSpPr>
          <p:spPr>
            <a:xfrm>
              <a:off x="3237309" y="3904170"/>
              <a:ext cx="143538" cy="3640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2D81BE4-6382-42A0-BFA5-D4EADA5FF556}"/>
                </a:ext>
              </a:extLst>
            </p:cNvPr>
            <p:cNvSpPr/>
            <p:nvPr/>
          </p:nvSpPr>
          <p:spPr>
            <a:xfrm>
              <a:off x="3237309" y="4277458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3AC88FAE-185C-4EE6-AE45-65DF03A48FA7}"/>
                </a:ext>
              </a:extLst>
            </p:cNvPr>
            <p:cNvSpPr/>
            <p:nvPr/>
          </p:nvSpPr>
          <p:spPr>
            <a:xfrm>
              <a:off x="3237309" y="4514163"/>
              <a:ext cx="143538" cy="1973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3CC01127-34EA-4DB2-A56F-F4E0AB6C5BBF}"/>
                </a:ext>
              </a:extLst>
            </p:cNvPr>
            <p:cNvSpPr/>
            <p:nvPr/>
          </p:nvSpPr>
          <p:spPr>
            <a:xfrm>
              <a:off x="3150273" y="4259114"/>
              <a:ext cx="304087" cy="4672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F63842FA-E178-4FF7-873A-25895E14E00A}"/>
                </a:ext>
              </a:extLst>
            </p:cNvPr>
            <p:cNvSpPr/>
            <p:nvPr/>
          </p:nvSpPr>
          <p:spPr>
            <a:xfrm>
              <a:off x="2774671" y="1423452"/>
              <a:ext cx="1975164" cy="52260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E3DC96F-64EA-4023-94F8-7A6ADD4DB8CD}"/>
              </a:ext>
            </a:extLst>
          </p:cNvPr>
          <p:cNvSpPr/>
          <p:nvPr/>
        </p:nvSpPr>
        <p:spPr>
          <a:xfrm>
            <a:off x="178715" y="3781880"/>
            <a:ext cx="1952926" cy="2928479"/>
          </a:xfrm>
          <a:prstGeom prst="rect">
            <a:avLst/>
          </a:pr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B69CB17-0016-4DBA-B175-10FEF20A1772}"/>
              </a:ext>
            </a:extLst>
          </p:cNvPr>
          <p:cNvSpPr/>
          <p:nvPr/>
        </p:nvSpPr>
        <p:spPr>
          <a:xfrm>
            <a:off x="177333" y="1506970"/>
            <a:ext cx="1952926" cy="780123"/>
          </a:xfrm>
          <a:prstGeom prst="rect">
            <a:avLst/>
          </a:pr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9" name="Table 118">
                <a:extLst>
                  <a:ext uri="{FF2B5EF4-FFF2-40B4-BE49-F238E27FC236}">
                    <a16:creationId xmlns:a16="http://schemas.microsoft.com/office/drawing/2014/main" id="{3F115348-ACD1-4EA3-94DE-986EEF8E9BA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5544504" y="1217168"/>
              <a:ext cx="5754377" cy="5517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2110">
                      <a:extLst>
                        <a:ext uri="{9D8B030D-6E8A-4147-A177-3AD203B41FA5}">
                          <a16:colId xmlns:a16="http://schemas.microsoft.com/office/drawing/2014/main" val="194118824"/>
                        </a:ext>
                      </a:extLst>
                    </a:gridCol>
                    <a:gridCol w="2495654">
                      <a:extLst>
                        <a:ext uri="{9D8B030D-6E8A-4147-A177-3AD203B41FA5}">
                          <a16:colId xmlns:a16="http://schemas.microsoft.com/office/drawing/2014/main" val="3519929428"/>
                        </a:ext>
                      </a:extLst>
                    </a:gridCol>
                    <a:gridCol w="125004">
                      <a:extLst>
                        <a:ext uri="{9D8B030D-6E8A-4147-A177-3AD203B41FA5}">
                          <a16:colId xmlns:a16="http://schemas.microsoft.com/office/drawing/2014/main" val="2813772130"/>
                        </a:ext>
                      </a:extLst>
                    </a:gridCol>
                    <a:gridCol w="266348">
                      <a:extLst>
                        <a:ext uri="{9D8B030D-6E8A-4147-A177-3AD203B41FA5}">
                          <a16:colId xmlns:a16="http://schemas.microsoft.com/office/drawing/2014/main" val="2739430173"/>
                        </a:ext>
                      </a:extLst>
                    </a:gridCol>
                    <a:gridCol w="2515261">
                      <a:extLst>
                        <a:ext uri="{9D8B030D-6E8A-4147-A177-3AD203B41FA5}">
                          <a16:colId xmlns:a16="http://schemas.microsoft.com/office/drawing/2014/main" val="3267759029"/>
                        </a:ext>
                      </a:extLst>
                    </a:gridCol>
                  </a:tblGrid>
                  <a:tr h="272155">
                    <a:tc gridSpan="5"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altLang="zh-CN" sz="1300" b="0" u="none" kern="12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PathFinder</a:t>
                          </a:r>
                          <a:r>
                            <a:rPr lang="en-US" altLang="zh-CN" sz="1300" b="0" u="none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K1</a:t>
                          </a:r>
                          <a:endParaRPr lang="en-US" sz="1300" b="0" u="none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74836" marR="74836" marT="37418" marB="37418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endParaRPr lang="en-US" sz="13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74836" marR="74836" marT="37418" marB="37418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5235305"/>
                      </a:ext>
                    </a:extLst>
                  </a:tr>
                  <a:tr h="272155"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1300" b="0" u="none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Thread “a”</a:t>
                          </a:r>
                          <a:r>
                            <a:rPr lang="en-US" sz="1300" b="0" u="none" baseline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300" b="0" u="none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300" b="0" i="1" u="none" smtClean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𝑖𝐶𝑛𝑡</m:t>
                              </m:r>
                              <m:r>
                                <a:rPr lang="en-US" sz="1300" b="0" i="1" u="none" smtClean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  <a:cs typeface="Arial" panose="020B0604020202020204" pitchFamily="34" charset="0"/>
                                </a:rPr>
                                <m:t>=533</m:t>
                              </m:r>
                            </m:oMath>
                          </a14:m>
                          <a:r>
                            <a:rPr lang="en-US" sz="1300" b="0" u="none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 marL="74836" marR="74836" marT="37418" marB="37418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3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Thread “b”</a:t>
                          </a:r>
                          <a:r>
                            <a:rPr lang="en-US" sz="1300" b="0" kern="1200" baseline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300" b="0" u="none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300" b="0" i="1" kern="1200" smtClean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  <a:ea typeface="+mn-ea"/>
                                  <a:cs typeface="Arial" panose="020B0604020202020204" pitchFamily="34" charset="0"/>
                                </a:rPr>
                                <m:t>𝑖𝐶𝑛𝑡</m:t>
                              </m:r>
                              <m:r>
                                <a:rPr lang="en-US" sz="1300" b="0" i="1" kern="1200" smtClean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  <a:ea typeface="+mn-ea"/>
                                  <a:cs typeface="Arial" panose="020B0604020202020204" pitchFamily="34" charset="0"/>
                                </a:rPr>
                                <m:t>=516</m:t>
                              </m:r>
                            </m:oMath>
                          </a14:m>
                          <a:r>
                            <a:rPr lang="en-US" sz="13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 marL="74836" marR="74836" marT="37418" marB="37418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en-US" sz="1800" b="0" kern="1200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16732030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shl.u32 $r3, s[0x0010], 0x00000001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shl.u32 $r3, s[0x0010], 0x00000001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4411738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cvt.u32.u16 $r1, %ctaid.x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cvt.u32.u16 $r1, %ctaid.x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0265571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add.u32 $r3, -$r3, 0x00000100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add.u32 $r3, -$r3, 0x00000100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22612554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mul.wide.u16 $r4, $r1.lo, $r3.hi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mul.wide.u16 $r4, $r1.lo, $r3.hi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9590388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mad.wide.u16 $r4, $r1.hi, $r3.lo, $r4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mad.wide.u16 $r4, $r1.hi, $r3.lo, $r4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8329366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endParaRPr lang="en-US" sz="7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Adobe Gothic Std B" panose="020B0800000000000000" pitchFamily="34" charset="-128"/>
                              <a:cs typeface="Arial" panose="020B0604020202020204" pitchFamily="34" charset="0"/>
                            </a:rPr>
                            <a:t>……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endParaRPr lang="en-US" sz="7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Adobe Gothic Std B" panose="020B0800000000000000" pitchFamily="34" charset="-128"/>
                              <a:cs typeface="Arial" panose="020B0604020202020204" pitchFamily="34" charset="0"/>
                            </a:rPr>
                            <a:t>……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9015264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49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cvt.s32.s32 $r2, -$r2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49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cvt.s32.s32 $r2, -$r2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1665322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50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and.b32 $p0|$o127, $r5, $r2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50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and.b32 $p0|$o127, $r5, $r2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20028151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51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1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ssy</a:t>
                          </a: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0x00000228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51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1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ssy</a:t>
                          </a: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0x00000228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99763183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52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mov.u32 $r2, $r124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52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mov.u32 $r2, $r124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5462706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53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@$p0.eq bra l0x00000228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53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@$p0.eq bra l0x00000228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9294369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54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add.half.u32 $r7, s[0x0038], $r1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6839978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55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mov.half.u32 $r2, s[0x0030]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18862429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56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mul.wide.u16 $r8, $r2.lo, $r7.hi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0577742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57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mad.wide.u16 $r8, $r2.hi, $r7.lo, $r8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6944953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shl.u32 $r8, $r8, 0x00000010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1940871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endParaRPr lang="en-US" sz="7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ea typeface="Adobe Gothic Std B" panose="020B0800000000000000" pitchFamily="34" charset="-128"/>
                              <a:cs typeface="Arial" panose="020B0604020202020204" pitchFamily="34" charset="0"/>
                            </a:rPr>
                            <a:t>……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Adobe Gothic Std B" panose="020B0800000000000000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014512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66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min.s32 $r7, s[$ofs2+0x0040], $r8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6020488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67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ld.global.u32 $r2, [$r2]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8653655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add.u32 $r2, $r2, $r7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56492024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69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mov.u32 s[$ofs3+0x0440], $r2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1296490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70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mov.u32 $r2, 0x00000001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7629403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71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l0x00000228: </a:t>
                          </a:r>
                          <a:r>
                            <a:rPr lang="en-US" sz="900" b="1" kern="1200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nop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54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l0x00000228: </a:t>
                          </a:r>
                          <a:r>
                            <a:rPr lang="en-US" sz="900" b="1" kern="1200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nop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38602105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72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bar.sync</a:t>
                          </a: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0x00000000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55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bar.sync</a:t>
                          </a: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0x00000000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8991457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73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pt-BR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set.eq.s32.s32 $p0/$o127, $r6, $r1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56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pt-BR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set.eq.s32.s32 $p0/$o127, $r6, $r1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5051215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74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@$p0.ne bra l0x000002b8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57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@$p0.ne bra l0x000002b8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9780421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75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pt-BR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set.ne.s32.s32 $p1/$r1, $r2, $r124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pt-BR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set.ne.s32.s32 $p1/$r1, $r2, $r124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35403962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endParaRPr lang="en-US" sz="7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Adobe Gothic Std B" panose="020B0800000000000000" pitchFamily="34" charset="-128"/>
                              <a:cs typeface="Arial" panose="020B0604020202020204" pitchFamily="34" charset="0"/>
                            </a:rPr>
                            <a:t>……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Adobe Gothic Std B" panose="020B0800000000000000" pitchFamily="34" charset="-128"/>
                              <a:cs typeface="Arial" panose="020B0604020202020204" pitchFamily="34" charset="0"/>
                            </a:rPr>
                            <a:t>……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2442643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529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pt-BR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set.eq.s32.s32 $p0/$o127, $r6, $r1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512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pt-BR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set.eq.s32.s32 $p0/$o127, $r6, $r1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6354056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530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@$p0.ne bra l0x000002b8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513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@$p0.ne bra l0x000002b8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15500598"/>
                      </a:ext>
                    </a:extLst>
                  </a:tr>
                  <a:tr h="24319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531</a:t>
                          </a:r>
                        </a:p>
                      </a:txBody>
                      <a:tcPr marL="49802" marR="49802" marT="24901" marB="2490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pt-BR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l0x000002b8: set.ne.s32.s32 $p0/$o127, $r2, $r124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514</a:t>
                          </a:r>
                        </a:p>
                      </a:txBody>
                      <a:tcPr marL="49802" marR="49802" marT="24901" marB="249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pt-BR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l0x000002b8: set.ne.s32.s32 $p0/$o127, $r2, $r124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5031947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532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bra l0x000002c8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515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bra l0x000002c8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6904774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533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l0x000002c8: @$p0.eq </a:t>
                          </a:r>
                          <a:r>
                            <a:rPr lang="en-US" sz="900" b="1" kern="1200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retp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516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l0x000002c8: @$p0.eq </a:t>
                          </a:r>
                          <a:r>
                            <a:rPr lang="en-US" sz="900" b="1" kern="1200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retpz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64541093"/>
                      </a:ext>
                    </a:extLst>
                  </a:tr>
                </a:tbl>
              </a:graphicData>
            </a:graphic>
          </p:graphicFrame>
        </mc:Choice>
        <mc:Fallback xmlns="" xmlns:mv="urn:schemas-microsoft-com:mac:vml">
          <p:graphicFrame>
            <p:nvGraphicFramePr>
              <p:cNvPr id="119" name="Table 118">
                <a:extLst>
                  <a:ext uri="{FF2B5EF4-FFF2-40B4-BE49-F238E27FC236}">
    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id="{3F115348-ACD1-4EA3-94DE-986EEF8E9B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p14="http://schemas.microsoft.com/office/powerpoint/2010/main" xmlns:mv="urn:schemas-microsoft-com:mac:vml" val="3060152960"/>
                  </p:ext>
                </p:extLst>
              </p:nvPr>
            </p:nvGraphicFramePr>
            <p:xfrm>
              <a:off x="5544504" y="1217168"/>
              <a:ext cx="5754377" cy="55941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2110">
                      <a:extLst>
                        <a:ext uri="{9D8B030D-6E8A-4147-A177-3AD203B41FA5}">
                          <a16:col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194118824"/>
                        </a:ext>
                      </a:extLst>
                    </a:gridCol>
                    <a:gridCol w="2495654">
                      <a:extLst>
                        <a:ext uri="{9D8B030D-6E8A-4147-A177-3AD203B41FA5}">
                          <a16:col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3519929428"/>
                        </a:ext>
                      </a:extLst>
                    </a:gridCol>
                    <a:gridCol w="125004">
                      <a:extLst>
                        <a:ext uri="{9D8B030D-6E8A-4147-A177-3AD203B41FA5}">
                          <a16:col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2813772130"/>
                        </a:ext>
                      </a:extLst>
                    </a:gridCol>
                    <a:gridCol w="266348">
                      <a:extLst>
                        <a:ext uri="{9D8B030D-6E8A-4147-A177-3AD203B41FA5}">
                          <a16:col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2739430173"/>
                        </a:ext>
                      </a:extLst>
                    </a:gridCol>
                    <a:gridCol w="2515261">
                      <a:extLst>
                        <a:ext uri="{9D8B030D-6E8A-4147-A177-3AD203B41FA5}">
                          <a16:col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3267759029"/>
                        </a:ext>
                      </a:extLst>
                    </a:gridCol>
                  </a:tblGrid>
                  <a:tr h="272155">
                    <a:tc gridSpan="5"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altLang="zh-CN" sz="1300" b="0" u="none" kern="12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PathFinder</a:t>
                          </a:r>
                          <a:r>
                            <a:rPr lang="en-US" altLang="zh-CN" sz="1300" b="0" u="none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K1</a:t>
                          </a:r>
                          <a:endParaRPr lang="en-US" sz="1300" b="0" u="none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74836" marR="74836" marT="37418" marB="37418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endParaRPr lang="en-US" sz="13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74836" marR="74836" marT="37418" marB="37418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2845235305"/>
                      </a:ext>
                    </a:extLst>
                  </a:tr>
                  <a:tr h="272956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4836" marR="74836" marT="37418" marB="37418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4444" r="-102137" b="-18311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4836" marR="74836" marT="37418" marB="37418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6783" t="-104444" r="-219" b="-18311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en-US" sz="1800" b="0" kern="1200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516732030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shl.u32 $r3, s[0x0010], 0x00000001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shl.u32 $r3, s[0x0010], 0x00000001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1534411738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cvt.u32.u16 $r1, %ctaid.x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cvt.u32.u16 $r1, %ctaid.x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1150265571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add.u32 $r3, -$r3, 0x00000100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add.u32 $r3, -$r3, 0x00000100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3822612554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mul.wide.u16 $r4, $r1.lo, $r3.hi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mul.wide.u16 $r4, $r1.lo, $r3.hi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1829590388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mad.wide.u16 $r4, $r1.hi, $r3.lo, $r4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mad.wide.u16 $r4, $r1.hi, $r3.lo, $r4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648329366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endParaRPr lang="en-US" sz="7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Adobe Gothic Std B" panose="020B0800000000000000" pitchFamily="34" charset="-128"/>
                              <a:cs typeface="Arial" panose="020B0604020202020204" pitchFamily="34" charset="0"/>
                            </a:rPr>
                            <a:t>……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endParaRPr lang="en-US" sz="7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Adobe Gothic Std B" panose="020B0800000000000000" pitchFamily="34" charset="-128"/>
                              <a:cs typeface="Arial" panose="020B0604020202020204" pitchFamily="34" charset="0"/>
                            </a:rPr>
                            <a:t>……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3099015264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49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cvt.s32.s32 $r2, -$r2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49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cvt.s32.s32 $r2, -$r2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1621665322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50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and.b32 $p0|$o127, $r5, $r2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50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and.b32 $p0|$o127, $r5, $r2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3320028151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51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1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ssy</a:t>
                          </a: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0x00000228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51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1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ssy</a:t>
                          </a: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0x00000228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799763183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52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mov.u32 $r2, $r124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52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mov.u32 $r2, $r124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1095462706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53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@$p0.eq bra l0x00000228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53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@$p0.eq bra l0x00000228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2059294369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54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add.half.u32 $r7, s[0x0038], $r1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1776839978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55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mov.half.u32 $r2, s[0x0030]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3018862429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56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mul.wide.u16 $r8, $r2.lo, $r7.hi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490577742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57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mad.wide.u16 $r8, $r2.hi, $r7.lo, $r8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4076944953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shl.u32 $r8, $r8, 0x00000010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2461940871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endParaRPr lang="en-US" sz="7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ea typeface="Adobe Gothic Std B" panose="020B0800000000000000" pitchFamily="34" charset="-128"/>
                              <a:cs typeface="Arial" panose="020B0604020202020204" pitchFamily="34" charset="0"/>
                            </a:rPr>
                            <a:t>……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Adobe Gothic Std B" panose="020B0800000000000000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3549014512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66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min.s32 $r7, s[$ofs2+0x0040], $r8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416020488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67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ld.global.u32 $r2, [$r2]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188653655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add.u32 $r2, $r2, $r7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2456492024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69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mov.u32 s[$ofs3+0x0440], $r2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3031296490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70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mov.u32 $r2, 0x00000001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1627629403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71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l0x00000228: </a:t>
                          </a:r>
                          <a:r>
                            <a:rPr lang="en-US" sz="900" b="1" kern="1200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nop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54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l0x00000228: </a:t>
                          </a:r>
                          <a:r>
                            <a:rPr lang="en-US" sz="900" b="1" kern="1200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nop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3238602105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72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bar.sync</a:t>
                          </a: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0x00000000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55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bar.sync</a:t>
                          </a: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0x00000000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1798991457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73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pt-BR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set.eq.s32.s32 $p0/$o127, $r6, $r1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56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pt-BR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set.eq.s32.s32 $p0/$o127, $r6, $r1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1845051215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74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@$p0.ne bra l0x000002b8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57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@$p0.ne bra l0x000002b8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2079780421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75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pt-BR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set.ne.s32.s32 $p1/$r1, $r2, $r124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pt-BR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set.ne.s32.s32 $p1/$r1, $r2, $r124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3435403962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endParaRPr lang="en-US" sz="7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Adobe Gothic Std B" panose="020B0800000000000000" pitchFamily="34" charset="-128"/>
                              <a:cs typeface="Arial" panose="020B0604020202020204" pitchFamily="34" charset="0"/>
                            </a:rPr>
                            <a:t>……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Adobe Gothic Std B" panose="020B0800000000000000" pitchFamily="34" charset="-128"/>
                              <a:cs typeface="Arial" panose="020B0604020202020204" pitchFamily="34" charset="0"/>
                            </a:rPr>
                            <a:t>……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2262442643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529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pt-BR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set.eq.s32.s32 $p0/$o127, $r6, $r1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512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pt-BR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set.eq.s32.s32 $p0/$o127, $r6, $r1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2266354056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530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@$p0.ne bra l0x000002b8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513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@$p0.ne bra l0x000002b8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615500598"/>
                      </a:ext>
                    </a:extLst>
                  </a:tr>
                  <a:tr h="2437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531</a:t>
                          </a:r>
                        </a:p>
                      </a:txBody>
                      <a:tcPr marL="49802" marR="49802" marT="24901" marB="2490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pt-BR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l0x000002b8: set.ne.s32.s32 $p0/$o127, $r2, $r124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514</a:t>
                          </a:r>
                        </a:p>
                      </a:txBody>
                      <a:tcPr marL="49802" marR="49802" marT="24901" marB="249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pt-BR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l0x000002b8: set.ne.s32.s32 $p0/$o127, $r2, $r124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935031947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532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bra l0x000002c8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515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bra l0x000002c8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2196904774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533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l0x000002c8: @$p0.eq </a:t>
                          </a:r>
                          <a:r>
                            <a:rPr lang="en-US" sz="900" b="1" kern="1200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retp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516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l0x000002c8: @$p0.eq </a:t>
                          </a:r>
                          <a:r>
                            <a:rPr lang="en-US" sz="900" b="1" kern="1200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retpz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16645410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8931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76A4-5C95-43DA-AC5E-DDE09A17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Progressive Fault Sites Pruning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8CB18-1FF3-49FD-A7F4-82E11423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Content Placeholder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9433AEF-3AAF-4773-A8BE-B7F9CF3B2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" y="17088"/>
            <a:ext cx="1667279" cy="656666"/>
          </a:xfrm>
          <a:prstGeom prst="rect">
            <a:avLst/>
          </a:prstGeom>
        </p:spPr>
      </p:pic>
      <p:sp>
        <p:nvSpPr>
          <p:cNvPr id="34" name="Arrow: Pentagon 118">
            <a:extLst>
              <a:ext uri="{FF2B5EF4-FFF2-40B4-BE49-F238E27FC236}">
                <a16:creationId xmlns:a16="http://schemas.microsoft.com/office/drawing/2014/main" id="{C2396DCC-1A93-4EBD-9F12-8558CD81F964}"/>
              </a:ext>
            </a:extLst>
          </p:cNvPr>
          <p:cNvSpPr/>
          <p:nvPr/>
        </p:nvSpPr>
        <p:spPr>
          <a:xfrm>
            <a:off x="2134783" y="1487538"/>
            <a:ext cx="1079746" cy="439645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Thread-wise pruning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Arrow: Pentagon 118">
            <a:extLst>
              <a:ext uri="{FF2B5EF4-FFF2-40B4-BE49-F238E27FC236}">
                <a16:creationId xmlns:a16="http://schemas.microsoft.com/office/drawing/2014/main" id="{A196EAFA-432A-45DE-99C5-866D2E701483}"/>
              </a:ext>
            </a:extLst>
          </p:cNvPr>
          <p:cNvSpPr/>
          <p:nvPr/>
        </p:nvSpPr>
        <p:spPr>
          <a:xfrm>
            <a:off x="2134814" y="2298209"/>
            <a:ext cx="3465585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Instruction-wise pruning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6" name="Arrow: Pentagon 118">
            <a:extLst>
              <a:ext uri="{FF2B5EF4-FFF2-40B4-BE49-F238E27FC236}">
                <a16:creationId xmlns:a16="http://schemas.microsoft.com/office/drawing/2014/main" id="{E24FEA14-6E29-43DE-AD4B-2FD6947E1EE6}"/>
              </a:ext>
            </a:extLst>
          </p:cNvPr>
          <p:cNvSpPr/>
          <p:nvPr/>
        </p:nvSpPr>
        <p:spPr>
          <a:xfrm>
            <a:off x="2134816" y="3781881"/>
            <a:ext cx="1101288" cy="439643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Loop-wise</a:t>
            </a:r>
            <a:r>
              <a:rPr lang="en-US" altLang="zh-CN" sz="1100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</a:rPr>
              <a:t>pruning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Arrow: Pentagon 118">
            <a:extLst>
              <a:ext uri="{FF2B5EF4-FFF2-40B4-BE49-F238E27FC236}">
                <a16:creationId xmlns:a16="http://schemas.microsoft.com/office/drawing/2014/main" id="{B63F3848-98C1-42BF-B7B4-E6BCAD6DCE4F}"/>
              </a:ext>
            </a:extLst>
          </p:cNvPr>
          <p:cNvSpPr/>
          <p:nvPr/>
        </p:nvSpPr>
        <p:spPr>
          <a:xfrm>
            <a:off x="2134816" y="5253007"/>
            <a:ext cx="786556" cy="439643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Bit-wise pruning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Arrow: Pentagon 118">
            <a:extLst>
              <a:ext uri="{FF2B5EF4-FFF2-40B4-BE49-F238E27FC236}">
                <a16:creationId xmlns:a16="http://schemas.microsoft.com/office/drawing/2014/main" id="{C1247ED6-C3B0-4D83-A157-A32A5A4CE474}"/>
              </a:ext>
            </a:extLst>
          </p:cNvPr>
          <p:cNvSpPr/>
          <p:nvPr/>
        </p:nvSpPr>
        <p:spPr>
          <a:xfrm>
            <a:off x="2149379" y="1478956"/>
            <a:ext cx="1057404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Arrow: Pentagon 118">
            <a:extLst>
              <a:ext uri="{FF2B5EF4-FFF2-40B4-BE49-F238E27FC236}">
                <a16:creationId xmlns:a16="http://schemas.microsoft.com/office/drawing/2014/main" id="{D608F4F2-78B1-4E95-A397-E4B0B840D528}"/>
              </a:ext>
            </a:extLst>
          </p:cNvPr>
          <p:cNvSpPr/>
          <p:nvPr/>
        </p:nvSpPr>
        <p:spPr>
          <a:xfrm>
            <a:off x="2134815" y="3778412"/>
            <a:ext cx="1109914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Arrow: Pentagon 118">
            <a:extLst>
              <a:ext uri="{FF2B5EF4-FFF2-40B4-BE49-F238E27FC236}">
                <a16:creationId xmlns:a16="http://schemas.microsoft.com/office/drawing/2014/main" id="{B30D50FE-43B4-48F2-94ED-D774851FA914}"/>
              </a:ext>
            </a:extLst>
          </p:cNvPr>
          <p:cNvSpPr/>
          <p:nvPr/>
        </p:nvSpPr>
        <p:spPr>
          <a:xfrm>
            <a:off x="2133131" y="5254720"/>
            <a:ext cx="796112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F4034A6-45E4-423B-97BD-CDF11B22F9C1}"/>
              </a:ext>
            </a:extLst>
          </p:cNvPr>
          <p:cNvGrpSpPr/>
          <p:nvPr/>
        </p:nvGrpSpPr>
        <p:grpSpPr>
          <a:xfrm>
            <a:off x="156913" y="1469522"/>
            <a:ext cx="1984400" cy="5251953"/>
            <a:chOff x="2765435" y="1397543"/>
            <a:chExt cx="1984400" cy="5251953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824E8B1-F639-444B-8CF8-4B93A62D8F0F}"/>
                </a:ext>
              </a:extLst>
            </p:cNvPr>
            <p:cNvSpPr/>
            <p:nvPr/>
          </p:nvSpPr>
          <p:spPr>
            <a:xfrm>
              <a:off x="2963193" y="1499531"/>
              <a:ext cx="1587615" cy="6285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19BCD90E-DC43-427C-AA29-D7E211B49B66}"/>
                </a:ext>
              </a:extLst>
            </p:cNvPr>
            <p:cNvGrpSpPr/>
            <p:nvPr/>
          </p:nvGrpSpPr>
          <p:grpSpPr>
            <a:xfrm>
              <a:off x="3002770" y="1588692"/>
              <a:ext cx="385115" cy="394921"/>
              <a:chOff x="438921" y="696688"/>
              <a:chExt cx="1147520" cy="841249"/>
            </a:xfrm>
          </p:grpSpPr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644B6A26-A4EC-4964-B6AE-187D9B2FE4EA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996696" cy="841248"/>
                <a:chOff x="731127" y="1179579"/>
                <a:chExt cx="1052516" cy="1154492"/>
              </a:xfrm>
            </p:grpSpPr>
            <p:cxnSp>
              <p:nvCxnSpPr>
                <p:cNvPr id="227" name="Curved Connector 88">
                  <a:extLst>
                    <a:ext uri="{FF2B5EF4-FFF2-40B4-BE49-F238E27FC236}">
                      <a16:creationId xmlns:a16="http://schemas.microsoft.com/office/drawing/2014/main" id="{112E24A1-90AE-49C6-9215-B10EEAA3261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Curved Connector 89">
                  <a:extLst>
                    <a:ext uri="{FF2B5EF4-FFF2-40B4-BE49-F238E27FC236}">
                      <a16:creationId xmlns:a16="http://schemas.microsoft.com/office/drawing/2014/main" id="{B65FF837-9B8B-4AC6-A039-65FFF62F5D2C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Curved Connector 90">
                  <a:extLst>
                    <a:ext uri="{FF2B5EF4-FFF2-40B4-BE49-F238E27FC236}">
                      <a16:creationId xmlns:a16="http://schemas.microsoft.com/office/drawing/2014/main" id="{0DB42619-B613-499D-AD68-211C2AA8A064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Curved Connector 115">
                  <a:extLst>
                    <a:ext uri="{FF2B5EF4-FFF2-40B4-BE49-F238E27FC236}">
                      <a16:creationId xmlns:a16="http://schemas.microsoft.com/office/drawing/2014/main" id="{868FEF68-4A29-4B9C-99D6-48F52E35BC2B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Curved Connector 117">
                  <a:extLst>
                    <a:ext uri="{FF2B5EF4-FFF2-40B4-BE49-F238E27FC236}">
                      <a16:creationId xmlns:a16="http://schemas.microsoft.com/office/drawing/2014/main" id="{1C6C2B6D-66B5-4032-85AE-E1F1244DC5D2}"/>
                    </a:ext>
                  </a:extLst>
                </p:cNvPr>
                <p:cNvCxnSpPr/>
                <p:nvPr/>
              </p:nvCxnSpPr>
              <p:spPr>
                <a:xfrm rot="16200000" flipH="1">
                  <a:off x="947552" y="1661267"/>
                  <a:ext cx="1154491" cy="191118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Curved Connector 118">
                  <a:extLst>
                    <a:ext uri="{FF2B5EF4-FFF2-40B4-BE49-F238E27FC236}">
                      <a16:creationId xmlns:a16="http://schemas.microsoft.com/office/drawing/2014/main" id="{CC98BCFB-C34C-421E-BE5E-D2AF59F02077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107796" y="1658225"/>
                  <a:ext cx="1154491" cy="197202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D0CD2C39-2E69-4365-BC63-A2F0BB1EB30C}"/>
                  </a:ext>
                </a:extLst>
              </p:cNvPr>
              <p:cNvSpPr/>
              <p:nvPr/>
            </p:nvSpPr>
            <p:spPr>
              <a:xfrm>
                <a:off x="438921" y="696688"/>
                <a:ext cx="1147520" cy="8412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10E775EC-9237-47EC-8A0C-34A3A9B0F87C}"/>
                </a:ext>
              </a:extLst>
            </p:cNvPr>
            <p:cNvGrpSpPr/>
            <p:nvPr/>
          </p:nvGrpSpPr>
          <p:grpSpPr>
            <a:xfrm>
              <a:off x="3441889" y="1582277"/>
              <a:ext cx="385115" cy="397741"/>
              <a:chOff x="438921" y="696689"/>
              <a:chExt cx="1147520" cy="847257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85EC3E3D-C426-4DB1-AF2D-69E15525C07C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996696" cy="841248"/>
                <a:chOff x="731127" y="1179579"/>
                <a:chExt cx="1052516" cy="1154492"/>
              </a:xfrm>
            </p:grpSpPr>
            <p:cxnSp>
              <p:nvCxnSpPr>
                <p:cNvPr id="219" name="Curved Connector 139">
                  <a:extLst>
                    <a:ext uri="{FF2B5EF4-FFF2-40B4-BE49-F238E27FC236}">
                      <a16:creationId xmlns:a16="http://schemas.microsoft.com/office/drawing/2014/main" id="{48744C55-602B-46D4-9811-7B631F980627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Curved Connector 140">
                  <a:extLst>
                    <a:ext uri="{FF2B5EF4-FFF2-40B4-BE49-F238E27FC236}">
                      <a16:creationId xmlns:a16="http://schemas.microsoft.com/office/drawing/2014/main" id="{307AB83F-A86C-4896-995B-ECDE10183FAC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Curved Connector 141">
                  <a:extLst>
                    <a:ext uri="{FF2B5EF4-FFF2-40B4-BE49-F238E27FC236}">
                      <a16:creationId xmlns:a16="http://schemas.microsoft.com/office/drawing/2014/main" id="{2EED22D7-0E85-4B09-95FD-94A3172AE9E8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Curved Connector 142">
                  <a:extLst>
                    <a:ext uri="{FF2B5EF4-FFF2-40B4-BE49-F238E27FC236}">
                      <a16:creationId xmlns:a16="http://schemas.microsoft.com/office/drawing/2014/main" id="{42B1A365-F805-4576-8B67-6F1FB0397F59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Curved Connector 143">
                  <a:extLst>
                    <a:ext uri="{FF2B5EF4-FFF2-40B4-BE49-F238E27FC236}">
                      <a16:creationId xmlns:a16="http://schemas.microsoft.com/office/drawing/2014/main" id="{29F74648-3E9E-4556-8A74-196DB136F3D7}"/>
                    </a:ext>
                  </a:extLst>
                </p:cNvPr>
                <p:cNvCxnSpPr/>
                <p:nvPr/>
              </p:nvCxnSpPr>
              <p:spPr>
                <a:xfrm rot="16200000" flipH="1">
                  <a:off x="947552" y="1661267"/>
                  <a:ext cx="1154491" cy="191118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Curved Connector 144">
                  <a:extLst>
                    <a:ext uri="{FF2B5EF4-FFF2-40B4-BE49-F238E27FC236}">
                      <a16:creationId xmlns:a16="http://schemas.microsoft.com/office/drawing/2014/main" id="{ADF90E83-8D7D-4DC5-81FD-42D1A2927765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107796" y="1658225"/>
                  <a:ext cx="1154491" cy="197202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7DC1610F-AF92-4B55-AAA7-3F5E759E6D21}"/>
                  </a:ext>
                </a:extLst>
              </p:cNvPr>
              <p:cNvSpPr/>
              <p:nvPr/>
            </p:nvSpPr>
            <p:spPr>
              <a:xfrm>
                <a:off x="438921" y="702698"/>
                <a:ext cx="1147520" cy="841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B621DD4B-7EB3-4723-BE11-0A68D19CD1A8}"/>
                </a:ext>
              </a:extLst>
            </p:cNvPr>
            <p:cNvGrpSpPr/>
            <p:nvPr/>
          </p:nvGrpSpPr>
          <p:grpSpPr>
            <a:xfrm>
              <a:off x="4232466" y="1578744"/>
              <a:ext cx="277826" cy="394921"/>
              <a:chOff x="438921" y="696688"/>
              <a:chExt cx="827833" cy="841249"/>
            </a:xfrm>
          </p:grpSpPr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40905AEE-F80A-4F91-960B-B6263AF14B37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687442" cy="841248"/>
                <a:chOff x="731127" y="1179579"/>
                <a:chExt cx="725942" cy="1154492"/>
              </a:xfrm>
            </p:grpSpPr>
            <p:cxnSp>
              <p:nvCxnSpPr>
                <p:cNvPr id="213" name="Curved Connector 149">
                  <a:extLst>
                    <a:ext uri="{FF2B5EF4-FFF2-40B4-BE49-F238E27FC236}">
                      <a16:creationId xmlns:a16="http://schemas.microsoft.com/office/drawing/2014/main" id="{0BB8B534-22EB-42BD-ACAE-9CEE2A5A7348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Curved Connector 150">
                  <a:extLst>
                    <a:ext uri="{FF2B5EF4-FFF2-40B4-BE49-F238E27FC236}">
                      <a16:creationId xmlns:a16="http://schemas.microsoft.com/office/drawing/2014/main" id="{942ECBCF-8547-4D54-B151-934EB9578DCB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Curved Connector 151">
                  <a:extLst>
                    <a:ext uri="{FF2B5EF4-FFF2-40B4-BE49-F238E27FC236}">
                      <a16:creationId xmlns:a16="http://schemas.microsoft.com/office/drawing/2014/main" id="{D76FE389-B515-43F5-9C15-588EC71940E0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Curved Connector 152">
                  <a:extLst>
                    <a:ext uri="{FF2B5EF4-FFF2-40B4-BE49-F238E27FC236}">
                      <a16:creationId xmlns:a16="http://schemas.microsoft.com/office/drawing/2014/main" id="{975CA859-39D1-43ED-97A6-0443ECDE99D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3952A515-221E-4B72-9FA2-7F1242FD5B26}"/>
                  </a:ext>
                </a:extLst>
              </p:cNvPr>
              <p:cNvSpPr/>
              <p:nvPr/>
            </p:nvSpPr>
            <p:spPr>
              <a:xfrm>
                <a:off x="438921" y="696688"/>
                <a:ext cx="827833" cy="8412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4011D3DF-E7D7-410F-BEBB-CF3B1974AAF4}"/>
                </a:ext>
              </a:extLst>
            </p:cNvPr>
            <p:cNvCxnSpPr>
              <a:cxnSpLocks/>
            </p:cNvCxnSpPr>
            <p:nvPr/>
          </p:nvCxnSpPr>
          <p:spPr>
            <a:xfrm>
              <a:off x="3136450" y="1973121"/>
              <a:ext cx="90987" cy="49449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145BE253-0820-43C6-91DE-9F2F70B73AA5}"/>
                </a:ext>
              </a:extLst>
            </p:cNvPr>
            <p:cNvCxnSpPr>
              <a:cxnSpLocks/>
            </p:cNvCxnSpPr>
            <p:nvPr/>
          </p:nvCxnSpPr>
          <p:spPr>
            <a:xfrm>
              <a:off x="3140088" y="1955236"/>
              <a:ext cx="201214" cy="51758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D777DC3B-EDEE-4989-BC73-6BACD3D12832}"/>
                </a:ext>
              </a:extLst>
            </p:cNvPr>
            <p:cNvSpPr/>
            <p:nvPr/>
          </p:nvSpPr>
          <p:spPr>
            <a:xfrm>
              <a:off x="3235341" y="3276756"/>
              <a:ext cx="143538" cy="3161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FB1D370-3A70-43EF-BEE0-D2344FB6466A}"/>
                </a:ext>
              </a:extLst>
            </p:cNvPr>
            <p:cNvSpPr/>
            <p:nvPr/>
          </p:nvSpPr>
          <p:spPr>
            <a:xfrm>
              <a:off x="3237313" y="2482823"/>
              <a:ext cx="143538" cy="3640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1B73AA3F-6327-45B0-9260-A03E8C6BB2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9422" y="2465853"/>
              <a:ext cx="9625" cy="108555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74ACACC-5126-45DE-A4D4-0E3F2885AA10}"/>
                </a:ext>
              </a:extLst>
            </p:cNvPr>
            <p:cNvSpPr/>
            <p:nvPr/>
          </p:nvSpPr>
          <p:spPr>
            <a:xfrm>
              <a:off x="3237313" y="2856111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B423CD4-F0B4-4DA6-B8ED-C2033E82ECC9}"/>
                </a:ext>
              </a:extLst>
            </p:cNvPr>
            <p:cNvSpPr/>
            <p:nvPr/>
          </p:nvSpPr>
          <p:spPr>
            <a:xfrm>
              <a:off x="3237313" y="3092816"/>
              <a:ext cx="143538" cy="19733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B19D762A-0235-4D50-B279-8B5FD6225B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8907" y="1951664"/>
              <a:ext cx="2337" cy="49559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E4EA2881-7A14-44ED-9214-8968ED5B1584}"/>
                </a:ext>
              </a:extLst>
            </p:cNvPr>
            <p:cNvCxnSpPr>
              <a:cxnSpLocks/>
            </p:cNvCxnSpPr>
            <p:nvPr/>
          </p:nvCxnSpPr>
          <p:spPr>
            <a:xfrm>
              <a:off x="3686720" y="1963884"/>
              <a:ext cx="136462" cy="48337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E5F750D8-1E4A-4C47-B17A-C4AD30CDD5D0}"/>
                </a:ext>
              </a:extLst>
            </p:cNvPr>
            <p:cNvCxnSpPr>
              <a:cxnSpLocks/>
              <a:stCxn id="212" idx="2"/>
            </p:cNvCxnSpPr>
            <p:nvPr/>
          </p:nvCxnSpPr>
          <p:spPr>
            <a:xfrm flipH="1">
              <a:off x="4283237" y="1973664"/>
              <a:ext cx="88142" cy="473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6563E1E2-D98F-41B0-8E26-279BDF4C2C71}"/>
                </a:ext>
              </a:extLst>
            </p:cNvPr>
            <p:cNvCxnSpPr>
              <a:cxnSpLocks/>
              <a:stCxn id="212" idx="2"/>
            </p:cNvCxnSpPr>
            <p:nvPr/>
          </p:nvCxnSpPr>
          <p:spPr>
            <a:xfrm>
              <a:off x="4371379" y="1973664"/>
              <a:ext cx="43952" cy="49395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75163A9-29A0-4C56-A02F-DEF4B6DEB558}"/>
                </a:ext>
              </a:extLst>
            </p:cNvPr>
            <p:cNvSpPr/>
            <p:nvPr/>
          </p:nvSpPr>
          <p:spPr>
            <a:xfrm>
              <a:off x="3676410" y="3295619"/>
              <a:ext cx="143538" cy="28800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6D01F72-9804-476F-9BD6-6087A18B6FB8}"/>
                </a:ext>
              </a:extLst>
            </p:cNvPr>
            <p:cNvSpPr/>
            <p:nvPr/>
          </p:nvSpPr>
          <p:spPr>
            <a:xfrm>
              <a:off x="3674622" y="2473587"/>
              <a:ext cx="143538" cy="3825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D8AC5429-93E6-44FD-8221-838C953E8244}"/>
                </a:ext>
              </a:extLst>
            </p:cNvPr>
            <p:cNvSpPr/>
            <p:nvPr/>
          </p:nvSpPr>
          <p:spPr>
            <a:xfrm>
              <a:off x="3674622" y="2865157"/>
              <a:ext cx="143538" cy="21606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23BA5B2-EAD9-4E58-87CE-2185268878AE}"/>
                </a:ext>
              </a:extLst>
            </p:cNvPr>
            <p:cNvSpPr/>
            <p:nvPr/>
          </p:nvSpPr>
          <p:spPr>
            <a:xfrm>
              <a:off x="3674622" y="3085499"/>
              <a:ext cx="143538" cy="2080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9EED7A5-4967-436E-A5E0-676582D268E2}"/>
                </a:ext>
              </a:extLst>
            </p:cNvPr>
            <p:cNvSpPr/>
            <p:nvPr/>
          </p:nvSpPr>
          <p:spPr>
            <a:xfrm>
              <a:off x="4266432" y="3299477"/>
              <a:ext cx="143538" cy="28596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A85AA937-0D38-4603-9D46-E3DE303B2672}"/>
                </a:ext>
              </a:extLst>
            </p:cNvPr>
            <p:cNvSpPr/>
            <p:nvPr/>
          </p:nvSpPr>
          <p:spPr>
            <a:xfrm>
              <a:off x="4264645" y="2475401"/>
              <a:ext cx="143538" cy="3807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D90F26B-E79B-49F4-98CA-442F11B02499}"/>
                </a:ext>
              </a:extLst>
            </p:cNvPr>
            <p:cNvSpPr/>
            <p:nvPr/>
          </p:nvSpPr>
          <p:spPr>
            <a:xfrm>
              <a:off x="4264645" y="2862346"/>
              <a:ext cx="143538" cy="2053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5EC5CB49-5B5C-4760-B2E8-BF919AEF1821}"/>
                </a:ext>
              </a:extLst>
            </p:cNvPr>
            <p:cNvSpPr/>
            <p:nvPr/>
          </p:nvSpPr>
          <p:spPr>
            <a:xfrm>
              <a:off x="4264645" y="3076054"/>
              <a:ext cx="143538" cy="223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532A4BE3-F776-44E2-AB3D-86BB1544DBD4}"/>
                </a:ext>
              </a:extLst>
            </p:cNvPr>
            <p:cNvSpPr/>
            <p:nvPr/>
          </p:nvSpPr>
          <p:spPr>
            <a:xfrm>
              <a:off x="3077211" y="2474434"/>
              <a:ext cx="1404346" cy="38755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C0498F-A8BC-4B5A-B3BB-A918BD904A2A}"/>
                </a:ext>
              </a:extLst>
            </p:cNvPr>
            <p:cNvSpPr/>
            <p:nvPr/>
          </p:nvSpPr>
          <p:spPr>
            <a:xfrm>
              <a:off x="3068832" y="3078251"/>
              <a:ext cx="1424007" cy="21309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68010288-F24B-4F05-88B7-3FDAE8D7FE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9797" y="3905585"/>
              <a:ext cx="9625" cy="108555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6EF23A90-E951-4783-8125-4F3E475DA26F}"/>
                </a:ext>
              </a:extLst>
            </p:cNvPr>
            <p:cNvSpPr/>
            <p:nvPr/>
          </p:nvSpPr>
          <p:spPr>
            <a:xfrm>
              <a:off x="3705145" y="4732881"/>
              <a:ext cx="143538" cy="2760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55E71FF-33DC-41F6-9565-4615CB0C55B5}"/>
                </a:ext>
              </a:extLst>
            </p:cNvPr>
            <p:cNvSpPr/>
            <p:nvPr/>
          </p:nvSpPr>
          <p:spPr>
            <a:xfrm>
              <a:off x="3703357" y="4272159"/>
              <a:ext cx="143538" cy="1262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CCE4F4F-9183-425F-ABD0-F2E3A7A17C1A}"/>
                </a:ext>
              </a:extLst>
            </p:cNvPr>
            <p:cNvSpPr/>
            <p:nvPr/>
          </p:nvSpPr>
          <p:spPr>
            <a:xfrm>
              <a:off x="4290931" y="4868284"/>
              <a:ext cx="143305" cy="1512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A71CD45-A628-4027-9C68-6E69431E1C9E}"/>
                </a:ext>
              </a:extLst>
            </p:cNvPr>
            <p:cNvSpPr/>
            <p:nvPr/>
          </p:nvSpPr>
          <p:spPr>
            <a:xfrm>
              <a:off x="4293380" y="4273973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165601B-A6B7-4BF1-B061-D8CFE5B0E50A}"/>
                </a:ext>
              </a:extLst>
            </p:cNvPr>
            <p:cNvSpPr/>
            <p:nvPr/>
          </p:nvSpPr>
          <p:spPr>
            <a:xfrm>
              <a:off x="3700902" y="4417162"/>
              <a:ext cx="144634" cy="1499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B438463-37C3-4484-B8C9-B39B87AF575F}"/>
                </a:ext>
              </a:extLst>
            </p:cNvPr>
            <p:cNvSpPr/>
            <p:nvPr/>
          </p:nvSpPr>
          <p:spPr>
            <a:xfrm>
              <a:off x="4292452" y="4732881"/>
              <a:ext cx="143538" cy="12662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79B49F5-F8E6-4F1D-98F2-E7921E650886}"/>
                </a:ext>
              </a:extLst>
            </p:cNvPr>
            <p:cNvSpPr/>
            <p:nvPr/>
          </p:nvSpPr>
          <p:spPr>
            <a:xfrm>
              <a:off x="3635211" y="4259114"/>
              <a:ext cx="277446" cy="31575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A6619CE-C0D2-4BBE-8D97-76C6E165ED16}"/>
                </a:ext>
              </a:extLst>
            </p:cNvPr>
            <p:cNvSpPr/>
            <p:nvPr/>
          </p:nvSpPr>
          <p:spPr>
            <a:xfrm>
              <a:off x="4231534" y="4709926"/>
              <a:ext cx="277446" cy="33283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19FE320C-6F6E-403C-BB8D-25839D488637}"/>
                </a:ext>
              </a:extLst>
            </p:cNvPr>
            <p:cNvSpPr/>
            <p:nvPr/>
          </p:nvSpPr>
          <p:spPr>
            <a:xfrm>
              <a:off x="3267837" y="6204873"/>
              <a:ext cx="143538" cy="2760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D47DDCC-93FC-4F03-83E0-4464799EAD0B}"/>
                </a:ext>
              </a:extLst>
            </p:cNvPr>
            <p:cNvSpPr/>
            <p:nvPr/>
          </p:nvSpPr>
          <p:spPr>
            <a:xfrm>
              <a:off x="3266050" y="5370864"/>
              <a:ext cx="143538" cy="3640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EA067ADA-ED6D-4F12-8913-4BB7E366FC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6361" y="5371256"/>
              <a:ext cx="9625" cy="108555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0F12576B-F6C6-4B9C-8277-516B0CA653FE}"/>
                </a:ext>
              </a:extLst>
            </p:cNvPr>
            <p:cNvSpPr/>
            <p:nvPr/>
          </p:nvSpPr>
          <p:spPr>
            <a:xfrm>
              <a:off x="3266050" y="5735042"/>
              <a:ext cx="93754" cy="2294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69FE4B5-0504-4F8B-B21B-0EAE13B50605}"/>
                </a:ext>
              </a:extLst>
            </p:cNvPr>
            <p:cNvSpPr/>
            <p:nvPr/>
          </p:nvSpPr>
          <p:spPr>
            <a:xfrm>
              <a:off x="3705145" y="6195362"/>
              <a:ext cx="141463" cy="27630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5CBA66B-4DA6-425A-BCFC-426B895D7725}"/>
                </a:ext>
              </a:extLst>
            </p:cNvPr>
            <p:cNvSpPr/>
            <p:nvPr/>
          </p:nvSpPr>
          <p:spPr>
            <a:xfrm>
              <a:off x="3703357" y="5734915"/>
              <a:ext cx="143538" cy="1262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0C5150F-AC92-46C0-9B2C-D9AB24499613}"/>
                </a:ext>
              </a:extLst>
            </p:cNvPr>
            <p:cNvSpPr/>
            <p:nvPr/>
          </p:nvSpPr>
          <p:spPr>
            <a:xfrm>
              <a:off x="4293380" y="5736730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9FAC5FE5-7542-4392-BB87-65A86945BA2F}"/>
                </a:ext>
              </a:extLst>
            </p:cNvPr>
            <p:cNvSpPr/>
            <p:nvPr/>
          </p:nvSpPr>
          <p:spPr>
            <a:xfrm>
              <a:off x="4292452" y="6195636"/>
              <a:ext cx="143538" cy="12662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A2D485BE-3B81-45B2-9E88-B5C479482CE6}"/>
                </a:ext>
              </a:extLst>
            </p:cNvPr>
            <p:cNvCxnSpPr>
              <a:cxnSpLocks/>
            </p:cNvCxnSpPr>
            <p:nvPr/>
          </p:nvCxnSpPr>
          <p:spPr>
            <a:xfrm>
              <a:off x="2765435" y="5178408"/>
              <a:ext cx="19751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84CA728-CA4A-4092-8486-8889D27AA750}"/>
                </a:ext>
              </a:extLst>
            </p:cNvPr>
            <p:cNvCxnSpPr>
              <a:cxnSpLocks/>
            </p:cNvCxnSpPr>
            <p:nvPr/>
          </p:nvCxnSpPr>
          <p:spPr>
            <a:xfrm>
              <a:off x="2765436" y="3706435"/>
              <a:ext cx="19751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700FE28-51BB-4377-9142-F73759F07F2C}"/>
                </a:ext>
              </a:extLst>
            </p:cNvPr>
            <p:cNvCxnSpPr>
              <a:cxnSpLocks/>
            </p:cNvCxnSpPr>
            <p:nvPr/>
          </p:nvCxnSpPr>
          <p:spPr>
            <a:xfrm>
              <a:off x="2765435" y="2229180"/>
              <a:ext cx="19751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714B2E66-7A14-43FC-BC08-F80EB3E9D55F}"/>
                </a:ext>
              </a:extLst>
            </p:cNvPr>
            <p:cNvSpPr/>
            <p:nvPr/>
          </p:nvSpPr>
          <p:spPr>
            <a:xfrm>
              <a:off x="3359805" y="5734915"/>
              <a:ext cx="49783" cy="2295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30A35C65-F6FA-49A3-85C8-54D9A7BA41DE}"/>
                </a:ext>
              </a:extLst>
            </p:cNvPr>
            <p:cNvSpPr/>
            <p:nvPr/>
          </p:nvSpPr>
          <p:spPr>
            <a:xfrm>
              <a:off x="3359805" y="6204873"/>
              <a:ext cx="49783" cy="2760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EA1C2ADD-901A-4A99-BEC6-BAB296F4C4E8}"/>
                </a:ext>
              </a:extLst>
            </p:cNvPr>
            <p:cNvSpPr/>
            <p:nvPr/>
          </p:nvSpPr>
          <p:spPr>
            <a:xfrm>
              <a:off x="3805616" y="6195362"/>
              <a:ext cx="45241" cy="2760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9D82F74-0EE6-4705-8044-814A4E7421B4}"/>
                </a:ext>
              </a:extLst>
            </p:cNvPr>
            <p:cNvSpPr/>
            <p:nvPr/>
          </p:nvSpPr>
          <p:spPr>
            <a:xfrm>
              <a:off x="4378729" y="5734915"/>
              <a:ext cx="58188" cy="22078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FBA228DE-A0CB-4FA7-A2B1-1C5D194546B0}"/>
                </a:ext>
              </a:extLst>
            </p:cNvPr>
            <p:cNvSpPr/>
            <p:nvPr/>
          </p:nvSpPr>
          <p:spPr>
            <a:xfrm>
              <a:off x="3351935" y="5734915"/>
              <a:ext cx="123586" cy="75586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6F9C1E8C-D8F5-49C6-BDDF-E286AA2099CE}"/>
                </a:ext>
              </a:extLst>
            </p:cNvPr>
            <p:cNvSpPr/>
            <p:nvPr/>
          </p:nvSpPr>
          <p:spPr>
            <a:xfrm>
              <a:off x="3794467" y="6148843"/>
              <a:ext cx="158990" cy="37631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2CF9E568-0B02-4150-93A7-81A6122C6107}"/>
                </a:ext>
              </a:extLst>
            </p:cNvPr>
            <p:cNvSpPr/>
            <p:nvPr/>
          </p:nvSpPr>
          <p:spPr>
            <a:xfrm>
              <a:off x="4366901" y="5677389"/>
              <a:ext cx="140037" cy="37545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2A4D7EDB-E1AE-4B05-A2C8-42F6121CF017}"/>
                </a:ext>
              </a:extLst>
            </p:cNvPr>
            <p:cNvSpPr txBox="1"/>
            <p:nvPr/>
          </p:nvSpPr>
          <p:spPr>
            <a:xfrm>
              <a:off x="3771956" y="1397543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83CD1C8E-A2FE-4B33-A54D-773DE2850819}"/>
                </a:ext>
              </a:extLst>
            </p:cNvPr>
            <p:cNvSpPr txBox="1"/>
            <p:nvPr/>
          </p:nvSpPr>
          <p:spPr>
            <a:xfrm>
              <a:off x="3788700" y="3084140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0986323F-6AF6-4AFA-880F-D80BFD519E2D}"/>
                </a:ext>
              </a:extLst>
            </p:cNvPr>
            <p:cNvSpPr txBox="1"/>
            <p:nvPr/>
          </p:nvSpPr>
          <p:spPr>
            <a:xfrm>
              <a:off x="3788700" y="4619995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3327F68-70DD-4C85-935C-15C69EAD09A0}"/>
                </a:ext>
              </a:extLst>
            </p:cNvPr>
            <p:cNvSpPr txBox="1"/>
            <p:nvPr/>
          </p:nvSpPr>
          <p:spPr>
            <a:xfrm>
              <a:off x="3856073" y="5939029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14600544-339D-4845-B767-2B28C4ECB5DF}"/>
                </a:ext>
              </a:extLst>
            </p:cNvPr>
            <p:cNvSpPr/>
            <p:nvPr/>
          </p:nvSpPr>
          <p:spPr>
            <a:xfrm>
              <a:off x="3235336" y="4698104"/>
              <a:ext cx="143538" cy="3161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247249D3-1A31-4CD0-960C-6EB1EA36B205}"/>
                </a:ext>
              </a:extLst>
            </p:cNvPr>
            <p:cNvSpPr/>
            <p:nvPr/>
          </p:nvSpPr>
          <p:spPr>
            <a:xfrm>
              <a:off x="3237309" y="3904170"/>
              <a:ext cx="143538" cy="3640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2D81BE4-6382-42A0-BFA5-D4EADA5FF556}"/>
                </a:ext>
              </a:extLst>
            </p:cNvPr>
            <p:cNvSpPr/>
            <p:nvPr/>
          </p:nvSpPr>
          <p:spPr>
            <a:xfrm>
              <a:off x="3237309" y="4277458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3AC88FAE-185C-4EE6-AE45-65DF03A48FA7}"/>
                </a:ext>
              </a:extLst>
            </p:cNvPr>
            <p:cNvSpPr/>
            <p:nvPr/>
          </p:nvSpPr>
          <p:spPr>
            <a:xfrm>
              <a:off x="3237309" y="4514163"/>
              <a:ext cx="143538" cy="1973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3CC01127-34EA-4DB2-A56F-F4E0AB6C5BBF}"/>
                </a:ext>
              </a:extLst>
            </p:cNvPr>
            <p:cNvSpPr/>
            <p:nvPr/>
          </p:nvSpPr>
          <p:spPr>
            <a:xfrm>
              <a:off x="3150273" y="4259114"/>
              <a:ext cx="304087" cy="4672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F63842FA-E178-4FF7-873A-25895E14E00A}"/>
                </a:ext>
              </a:extLst>
            </p:cNvPr>
            <p:cNvSpPr/>
            <p:nvPr/>
          </p:nvSpPr>
          <p:spPr>
            <a:xfrm>
              <a:off x="2774671" y="1423452"/>
              <a:ext cx="1975164" cy="52260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E3DC96F-64EA-4023-94F8-7A6ADD4DB8CD}"/>
              </a:ext>
            </a:extLst>
          </p:cNvPr>
          <p:cNvSpPr/>
          <p:nvPr/>
        </p:nvSpPr>
        <p:spPr>
          <a:xfrm>
            <a:off x="178715" y="3781880"/>
            <a:ext cx="1952926" cy="2928479"/>
          </a:xfrm>
          <a:prstGeom prst="rect">
            <a:avLst/>
          </a:pr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B69CB17-0016-4DBA-B175-10FEF20A1772}"/>
              </a:ext>
            </a:extLst>
          </p:cNvPr>
          <p:cNvSpPr/>
          <p:nvPr/>
        </p:nvSpPr>
        <p:spPr>
          <a:xfrm>
            <a:off x="177333" y="1506970"/>
            <a:ext cx="1952926" cy="780123"/>
          </a:xfrm>
          <a:prstGeom prst="rect">
            <a:avLst/>
          </a:pr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9" name="Table 118">
                <a:extLst>
                  <a:ext uri="{FF2B5EF4-FFF2-40B4-BE49-F238E27FC236}">
                    <a16:creationId xmlns:a16="http://schemas.microsoft.com/office/drawing/2014/main" id="{3F115348-ACD1-4EA3-94DE-986EEF8E9BA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5544504" y="1217168"/>
              <a:ext cx="5754377" cy="55179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2110">
                      <a:extLst>
                        <a:ext uri="{9D8B030D-6E8A-4147-A177-3AD203B41FA5}">
                          <a16:colId xmlns:a16="http://schemas.microsoft.com/office/drawing/2014/main" val="194118824"/>
                        </a:ext>
                      </a:extLst>
                    </a:gridCol>
                    <a:gridCol w="2495654">
                      <a:extLst>
                        <a:ext uri="{9D8B030D-6E8A-4147-A177-3AD203B41FA5}">
                          <a16:colId xmlns:a16="http://schemas.microsoft.com/office/drawing/2014/main" val="3519929428"/>
                        </a:ext>
                      </a:extLst>
                    </a:gridCol>
                    <a:gridCol w="125004">
                      <a:extLst>
                        <a:ext uri="{9D8B030D-6E8A-4147-A177-3AD203B41FA5}">
                          <a16:colId xmlns:a16="http://schemas.microsoft.com/office/drawing/2014/main" val="2813772130"/>
                        </a:ext>
                      </a:extLst>
                    </a:gridCol>
                    <a:gridCol w="266348">
                      <a:extLst>
                        <a:ext uri="{9D8B030D-6E8A-4147-A177-3AD203B41FA5}">
                          <a16:colId xmlns:a16="http://schemas.microsoft.com/office/drawing/2014/main" val="2739430173"/>
                        </a:ext>
                      </a:extLst>
                    </a:gridCol>
                    <a:gridCol w="2515261">
                      <a:extLst>
                        <a:ext uri="{9D8B030D-6E8A-4147-A177-3AD203B41FA5}">
                          <a16:colId xmlns:a16="http://schemas.microsoft.com/office/drawing/2014/main" val="3267759029"/>
                        </a:ext>
                      </a:extLst>
                    </a:gridCol>
                  </a:tblGrid>
                  <a:tr h="272155">
                    <a:tc gridSpan="5"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altLang="zh-CN" sz="1300" b="0" u="none" kern="12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PathFinder</a:t>
                          </a:r>
                          <a:r>
                            <a:rPr lang="en-US" altLang="zh-CN" sz="1300" b="0" u="none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K1</a:t>
                          </a:r>
                          <a:endParaRPr lang="en-US" sz="1300" b="0" u="none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74836" marR="74836" marT="37418" marB="37418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endParaRPr lang="en-US" sz="13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74836" marR="74836" marT="37418" marB="37418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5235305"/>
                      </a:ext>
                    </a:extLst>
                  </a:tr>
                  <a:tr h="272155"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1300" b="0" u="none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Thread “a”</a:t>
                          </a:r>
                          <a:r>
                            <a:rPr lang="en-US" sz="1300" b="0" u="none" baseline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300" b="0" u="none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300" b="0" i="1" u="none" smtClean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𝑖𝐶𝑛𝑡</m:t>
                              </m:r>
                              <m:r>
                                <a:rPr lang="en-US" sz="1300" b="0" i="1" u="none" smtClean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  <a:cs typeface="Arial" panose="020B0604020202020204" pitchFamily="34" charset="0"/>
                                </a:rPr>
                                <m:t>=533</m:t>
                              </m:r>
                            </m:oMath>
                          </a14:m>
                          <a:r>
                            <a:rPr lang="en-US" sz="1300" b="0" u="none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 marL="74836" marR="74836" marT="37418" marB="37418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sz="13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Thread “b”</a:t>
                          </a:r>
                          <a:r>
                            <a:rPr lang="en-US" sz="1300" b="0" kern="1200" baseline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sz="1300" b="0" u="none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300" b="0" i="1" kern="1200" smtClean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  <a:ea typeface="+mn-ea"/>
                                  <a:cs typeface="Arial" panose="020B0604020202020204" pitchFamily="34" charset="0"/>
                                </a:rPr>
                                <m:t>𝑖𝐶𝑛𝑡</m:t>
                              </m:r>
                              <m:r>
                                <a:rPr lang="en-US" sz="1300" b="0" i="1" kern="1200" smtClean="0">
                                  <a:solidFill>
                                    <a:sysClr val="windowText" lastClr="000000"/>
                                  </a:solidFill>
                                  <a:latin typeface="Cambria Math" charset="0"/>
                                  <a:ea typeface="+mn-ea"/>
                                  <a:cs typeface="Arial" panose="020B0604020202020204" pitchFamily="34" charset="0"/>
                                </a:rPr>
                                <m:t>=516</m:t>
                              </m:r>
                            </m:oMath>
                          </a14:m>
                          <a:r>
                            <a:rPr lang="en-US" sz="13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 marL="74836" marR="74836" marT="37418" marB="37418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en-US" sz="1800" b="0" kern="1200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16732030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shl.u32 $r3, s[0x0010], 0x00000001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shl.u32 $r3, s[0x0010], 0x00000001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4411738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cvt.u32.u16 $r1, %ctaid.x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cvt.u32.u16 $r1, %ctaid.x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0265571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add.u32 $r3, -$r3, 0x00000100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add.u32 $r3, -$r3, 0x00000100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22612554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mul.wide.u16 $r4, $r1.lo, $r3.hi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mul.wide.u16 $r4, $r1.lo, $r3.hi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9590388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mad.wide.u16 $r4, $r1.hi, $r3.lo, $r4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mad.wide.u16 $r4, $r1.hi, $r3.lo, $r4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8329366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endParaRPr lang="en-US" sz="7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Adobe Gothic Std B" panose="020B0800000000000000" pitchFamily="34" charset="-128"/>
                              <a:cs typeface="Arial" panose="020B0604020202020204" pitchFamily="34" charset="0"/>
                            </a:rPr>
                            <a:t>……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endParaRPr lang="en-US" sz="7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Adobe Gothic Std B" panose="020B0800000000000000" pitchFamily="34" charset="-128"/>
                              <a:cs typeface="Arial" panose="020B0604020202020204" pitchFamily="34" charset="0"/>
                            </a:rPr>
                            <a:t>……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9015264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49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cvt.s32.s32 $r2, -$r2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49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cvt.s32.s32 $r2, -$r2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1665322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50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and.b32 $p0|$o127, $r5, $r2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50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and.b32 $p0|$o127, $r5, $r2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20028151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51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1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ssy</a:t>
                          </a: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0x00000228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51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1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ssy</a:t>
                          </a: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0x00000228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99763183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52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mov.u32 $r2, $r124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52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mov.u32 $r2, $r124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5462706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53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@$p0.eq bra l0x00000228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53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@$p0.eq bra l0x00000228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9294369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54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add.half.u32 $r7, s[0x0038], $r1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6839978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55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mov.half.u32 $r2, s[0x0030]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18862429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56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mul.wide.u16 $r8, $r2.lo, $r7.hi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0577742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57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mad.wide.u16 $r8, $r2.hi, $r7.lo, $r8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6944953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shl.u32 $r8, $r8, 0x00000010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61940871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endParaRPr lang="en-US" sz="7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ea typeface="Adobe Gothic Std B" panose="020B0800000000000000" pitchFamily="34" charset="-128"/>
                              <a:cs typeface="Arial" panose="020B0604020202020204" pitchFamily="34" charset="0"/>
                            </a:rPr>
                            <a:t>……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Adobe Gothic Std B" panose="020B0800000000000000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9014512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66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min.s32 $r7, s[$ofs2+0x0040], $r8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6020488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67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ld.global.u32 $r2, [$r2]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8653655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add.u32 $r2, $r2, $r7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56492024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69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mov.u32 s[$ofs3+0x0440], $r2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1296490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70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mov.u32 $r2, 0x00000001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7629403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71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l0x00000228: </a:t>
                          </a:r>
                          <a:r>
                            <a:rPr lang="en-US" sz="900" b="1" kern="1200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nop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54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l0x00000228: </a:t>
                          </a:r>
                          <a:r>
                            <a:rPr lang="en-US" sz="900" b="1" kern="1200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nop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38602105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72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bar.sync</a:t>
                          </a: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0x00000000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55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bar.sync</a:t>
                          </a: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0x00000000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8991457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73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pt-BR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set.eq.s32.s32 $p0/$o127, $r6, $r1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56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pt-BR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set.eq.s32.s32 $p0/$o127, $r6, $r1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45051215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74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@$p0.ne bra l0x000002b8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57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@$p0.ne bra l0x000002b8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9780421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75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pt-BR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set.ne.s32.s32 $p1/$r1, $r2, $r124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pt-BR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set.ne.s32.s32 $p1/$r1, $r2, $r124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35403962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endParaRPr lang="en-US" sz="7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Adobe Gothic Std B" panose="020B0800000000000000" pitchFamily="34" charset="-128"/>
                              <a:cs typeface="Arial" panose="020B0604020202020204" pitchFamily="34" charset="0"/>
                            </a:rPr>
                            <a:t>……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Adobe Gothic Std B" panose="020B0800000000000000" pitchFamily="34" charset="-128"/>
                              <a:cs typeface="Arial" panose="020B0604020202020204" pitchFamily="34" charset="0"/>
                            </a:rPr>
                            <a:t>……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2442643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529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pt-BR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set.eq.s32.s32 $p0/$o127, $r6, $r1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512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pt-BR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set.eq.s32.s32 $p0/$o127, $r6, $r1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66354056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530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@$p0.ne bra l0x000002b8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513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@$p0.ne bra l0x000002b8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15500598"/>
                      </a:ext>
                    </a:extLst>
                  </a:tr>
                  <a:tr h="24319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531</a:t>
                          </a:r>
                        </a:p>
                      </a:txBody>
                      <a:tcPr marL="49802" marR="49802" marT="24901" marB="2490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pt-BR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l0x000002b8: set.ne.s32.s32 $p0/$o127, $r2, $r124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514</a:t>
                          </a:r>
                        </a:p>
                      </a:txBody>
                      <a:tcPr marL="49802" marR="49802" marT="24901" marB="249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pt-BR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l0x000002b8: set.ne.s32.s32 $p0/$o127, $r2, $r124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5031947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532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bra l0x000002c8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515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bra l0x000002c8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6904774"/>
                      </a:ext>
                    </a:extLst>
                  </a:tr>
                  <a:tr h="14743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533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l0x000002c8: @$p0.eq </a:t>
                          </a:r>
                          <a:r>
                            <a:rPr lang="en-US" sz="900" b="1" kern="1200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retp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516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l0x000002c8: @$p0.eq </a:t>
                          </a:r>
                          <a:r>
                            <a:rPr lang="en-US" sz="900" b="1" kern="1200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retpz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64541093"/>
                      </a:ext>
                    </a:extLst>
                  </a:tr>
                </a:tbl>
              </a:graphicData>
            </a:graphic>
          </p:graphicFrame>
        </mc:Choice>
        <mc:Fallback xmlns="" xmlns:mv="urn:schemas-microsoft-com:mac:vml">
          <p:graphicFrame>
            <p:nvGraphicFramePr>
              <p:cNvPr id="119" name="Table 118">
                <a:extLst>
                  <a:ext uri="{FF2B5EF4-FFF2-40B4-BE49-F238E27FC236}">
                    <a16:creation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id="{3F115348-ACD1-4EA3-94DE-986EEF8E9B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p14="http://schemas.microsoft.com/office/powerpoint/2010/main" xmlns:mv="urn:schemas-microsoft-com:mac:vml" val="3060152960"/>
                  </p:ext>
                </p:extLst>
              </p:nvPr>
            </p:nvGraphicFramePr>
            <p:xfrm>
              <a:off x="5544504" y="1217168"/>
              <a:ext cx="5754377" cy="55941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2110">
                      <a:extLst>
                        <a:ext uri="{9D8B030D-6E8A-4147-A177-3AD203B41FA5}">
                          <a16:col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194118824"/>
                        </a:ext>
                      </a:extLst>
                    </a:gridCol>
                    <a:gridCol w="2495654">
                      <a:extLst>
                        <a:ext uri="{9D8B030D-6E8A-4147-A177-3AD203B41FA5}">
                          <a16:col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3519929428"/>
                        </a:ext>
                      </a:extLst>
                    </a:gridCol>
                    <a:gridCol w="125004">
                      <a:extLst>
                        <a:ext uri="{9D8B030D-6E8A-4147-A177-3AD203B41FA5}">
                          <a16:col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2813772130"/>
                        </a:ext>
                      </a:extLst>
                    </a:gridCol>
                    <a:gridCol w="266348">
                      <a:extLst>
                        <a:ext uri="{9D8B030D-6E8A-4147-A177-3AD203B41FA5}">
                          <a16:col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2739430173"/>
                        </a:ext>
                      </a:extLst>
                    </a:gridCol>
                    <a:gridCol w="2515261">
                      <a:extLst>
                        <a:ext uri="{9D8B030D-6E8A-4147-A177-3AD203B41FA5}">
                          <a16:col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3267759029"/>
                        </a:ext>
                      </a:extLst>
                    </a:gridCol>
                  </a:tblGrid>
                  <a:tr h="272155">
                    <a:tc gridSpan="5"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altLang="zh-CN" sz="1300" b="0" u="none" kern="12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PathFinder</a:t>
                          </a:r>
                          <a:r>
                            <a:rPr lang="en-US" altLang="zh-CN" sz="1300" b="0" u="none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K1</a:t>
                          </a:r>
                          <a:endParaRPr lang="en-US" sz="1300" b="0" u="none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74836" marR="74836" marT="37418" marB="37418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endParaRPr lang="en-US" sz="13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74836" marR="74836" marT="37418" marB="37418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2845235305"/>
                      </a:ext>
                    </a:extLst>
                  </a:tr>
                  <a:tr h="272956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4836" marR="74836" marT="37418" marB="37418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4444" r="-102137" b="-18311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4836" marR="74836" marT="37418" marB="37418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6783" t="-104444" r="-219" b="-18311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endParaRPr lang="en-US" sz="1800" b="0" kern="1200" dirty="0">
                            <a:solidFill>
                              <a:srgbClr val="0070C0"/>
                            </a:solidFill>
                            <a:latin typeface="Consolas" panose="020B0609020204030204" pitchFamily="49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516732030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shl.u32 $r3, s[0x0010], 0x00000001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shl.u32 $r3, s[0x0010], 0x00000001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1534411738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cvt.u32.u16 $r1, %ctaid.x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cvt.u32.u16 $r1, %ctaid.x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1150265571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add.u32 $r3, -$r3, 0x00000100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add.u32 $r3, -$r3, 0x00000100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3822612554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mul.wide.u16 $r4, $r1.lo, $r3.hi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mul.wide.u16 $r4, $r1.lo, $r3.hi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1829590388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mad.wide.u16 $r4, $r1.hi, $r3.lo, $r4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mad.wide.u16 $r4, $r1.hi, $r3.lo, $r4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648329366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endParaRPr lang="en-US" sz="7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Adobe Gothic Std B" panose="020B0800000000000000" pitchFamily="34" charset="-128"/>
                              <a:cs typeface="Arial" panose="020B0604020202020204" pitchFamily="34" charset="0"/>
                            </a:rPr>
                            <a:t>……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endParaRPr lang="en-US" sz="7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Adobe Gothic Std B" panose="020B0800000000000000" pitchFamily="34" charset="-128"/>
                              <a:cs typeface="Arial" panose="020B0604020202020204" pitchFamily="34" charset="0"/>
                            </a:rPr>
                            <a:t>……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3099015264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49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cvt.s32.s32 $r2, -$r2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49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cvt.s32.s32 $r2, -$r2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1621665322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50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and.b32 $p0|$o127, $r5, $r2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50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and.b32 $p0|$o127, $r5, $r2</a:t>
                          </a:r>
                          <a:endParaRPr lang="en-US" sz="900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3320028151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51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1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ssy</a:t>
                          </a: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0x00000228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51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1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ssy</a:t>
                          </a: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0x00000228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799763183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52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mov.u32 $r2, $r124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52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mov.u32 $r2, $r124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1095462706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53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@$p0.eq bra l0x00000228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53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@$p0.eq bra l0x00000228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2059294369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54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add.half.u32 $r7, s[0x0038], $r1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1776839978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55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mov.half.u32 $r2, s[0x0030]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3018862429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56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mul.wide.u16 $r8, $r2.lo, $r7.hi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490577742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57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mad.wide.u16 $r8, $r2.hi, $r7.lo, $r8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4076944953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shl.u32 $r8, $r8, 0x00000010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2461940871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endParaRPr lang="en-US" sz="7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ea typeface="Adobe Gothic Std B" panose="020B0800000000000000" pitchFamily="34" charset="-128"/>
                              <a:cs typeface="Arial" panose="020B0604020202020204" pitchFamily="34" charset="0"/>
                            </a:rPr>
                            <a:t>……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Adobe Gothic Std B" panose="020B0800000000000000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3549014512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66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min.s32 $r7, s[$ofs2+0x0040], $r8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416020488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67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ld.global.u32 $r2, [$r2]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188653655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add.u32 $r2, $r2, $r7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2456492024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69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pt-BR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mov.u32 s[$ofs3+0x0440], $r2</a:t>
                          </a:r>
                          <a:endParaRPr lang="en-US" sz="900" b="0" dirty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3031296490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70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r>
                            <a:rPr lang="en-US" sz="900" b="0" dirty="0">
                              <a:solidFill>
                                <a:srgbClr val="C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mov.u32 $r2, 0x00000001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1627629403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71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l0x00000228: </a:t>
                          </a:r>
                          <a:r>
                            <a:rPr lang="en-US" sz="900" b="1" kern="1200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nop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54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l0x00000228: </a:t>
                          </a:r>
                          <a:r>
                            <a:rPr lang="en-US" sz="900" b="1" kern="1200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nop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3238602105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72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bar.sync</a:t>
                          </a: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0x00000000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55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bar.sync</a:t>
                          </a: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 0x00000000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1798991457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73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pt-BR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set.eq.s32.s32 $p0/$o127, $r6, $r1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56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pt-BR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set.eq.s32.s32 $p0/$o127, $r6, $r1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1845051215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74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@$p0.ne bra l0x000002b8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57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@$p0.ne bra l0x000002b8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2079780421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75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pt-BR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set.ne.s32.s32 $p1/$r1, $r2, $r124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pt-BR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set.ne.s32.s32 $p1/$r1, $r2, $r124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3435403962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endParaRPr lang="en-US" sz="7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Adobe Gothic Std B" panose="020B0800000000000000" pitchFamily="34" charset="-128"/>
                              <a:cs typeface="Arial" panose="020B0604020202020204" pitchFamily="34" charset="0"/>
                            </a:rPr>
                            <a:t>……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endParaRPr lang="en-US" sz="700" b="0" kern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7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900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Adobe Gothic Std B" panose="020B0800000000000000" pitchFamily="34" charset="-128"/>
                              <a:cs typeface="Arial" panose="020B0604020202020204" pitchFamily="34" charset="0"/>
                            </a:rPr>
                            <a:t>……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2262442643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529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pt-BR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set.eq.s32.s32 $p0/$o127, $r6, $r1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512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pt-BR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set.eq.s32.s32 $p0/$o127, $r6, $r1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2266354056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530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@$p0.ne bra l0x000002b8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513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@$p0.ne bra l0x000002b8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615500598"/>
                      </a:ext>
                    </a:extLst>
                  </a:tr>
                  <a:tr h="24379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531</a:t>
                          </a:r>
                        </a:p>
                      </a:txBody>
                      <a:tcPr marL="49802" marR="49802" marT="24901" marB="24901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pt-BR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l0x000002b8: set.ne.s32.s32 $p0/$o127, $r2, $r124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514</a:t>
                          </a:r>
                        </a:p>
                      </a:txBody>
                      <a:tcPr marL="49802" marR="49802" marT="24901" marB="2490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pt-BR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l0x000002b8: set.ne.s32.s32 $p0/$o127, $r2, $r124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935031947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532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bra l0x000002c8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515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bra l0x000002c8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2196904774"/>
                      </a:ext>
                    </a:extLst>
                  </a:tr>
                  <a:tr h="14778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70000"/>
                            </a:lnSpc>
                          </a:pPr>
                          <a:r>
                            <a:rPr lang="en-US" sz="700" b="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533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l0x000002c8: @$p0.eq </a:t>
                          </a:r>
                          <a:r>
                            <a:rPr lang="en-US" sz="900" b="1" kern="1200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retp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70000"/>
                            </a:lnSpc>
                          </a:pPr>
                          <a:endParaRPr lang="en-US" sz="900" b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700" b="0" kern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516</a:t>
                          </a:r>
                        </a:p>
                      </a:txBody>
                      <a:tcPr marL="49802" marR="49802" marT="24901" marB="24901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70000"/>
                            </a:lnSpc>
                          </a:pPr>
                          <a:r>
                            <a:rPr lang="en-US" sz="900" b="1" kern="1200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l0x000002c8: @$p0.eq </a:t>
                          </a:r>
                          <a:r>
                            <a:rPr lang="en-US" sz="900" b="1" kern="1200" dirty="0" err="1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ea typeface="+mn-ea"/>
                              <a:cs typeface="Arial" panose="020B0604020202020204" pitchFamily="34" charset="0"/>
                            </a:rPr>
                            <a:t>retpz</a:t>
                          </a:r>
                          <a:endParaRPr lang="en-US" sz="900" b="1" kern="1200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marL="49802" marR="49802" marT="24901" marB="24901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a14="http://schemas.microsoft.com/office/drawing/2010/main" xmlns="" xmlns:a16="http://schemas.microsoft.com/office/drawing/2014/main" xmlns:mv="urn:schemas-microsoft-com:mac:vml" val="166454109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0EE810F2-2DC0-4D50-9CB9-963CB0322503}"/>
              </a:ext>
            </a:extLst>
          </p:cNvPr>
          <p:cNvGrpSpPr/>
          <p:nvPr/>
        </p:nvGrpSpPr>
        <p:grpSpPr>
          <a:xfrm>
            <a:off x="5322700" y="3512795"/>
            <a:ext cx="6389494" cy="3136182"/>
            <a:chOff x="5322700" y="3460010"/>
            <a:chExt cx="6389494" cy="3136182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802A438-F55F-4A3F-A5CE-9CAB98331EC6}"/>
                </a:ext>
              </a:extLst>
            </p:cNvPr>
            <p:cNvCxnSpPr>
              <a:cxnSpLocks/>
            </p:cNvCxnSpPr>
            <p:nvPr/>
          </p:nvCxnSpPr>
          <p:spPr>
            <a:xfrm>
              <a:off x="9160938" y="3460010"/>
              <a:ext cx="2266436" cy="145025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F4EC5CA-335F-4C47-BCB4-E318108C9BC0}"/>
                </a:ext>
              </a:extLst>
            </p:cNvPr>
            <p:cNvSpPr/>
            <p:nvPr/>
          </p:nvSpPr>
          <p:spPr>
            <a:xfrm>
              <a:off x="5322700" y="3503324"/>
              <a:ext cx="3143753" cy="3092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0A75FF2-7651-4047-9FDC-6F5A920E41BF}"/>
                </a:ext>
              </a:extLst>
            </p:cNvPr>
            <p:cNvSpPr/>
            <p:nvPr/>
          </p:nvSpPr>
          <p:spPr>
            <a:xfrm>
              <a:off x="8568441" y="3503324"/>
              <a:ext cx="3143753" cy="3092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76955C03-ACBC-484A-AF21-0150A5BE4FE9}"/>
                </a:ext>
              </a:extLst>
            </p:cNvPr>
            <p:cNvGrpSpPr/>
            <p:nvPr/>
          </p:nvGrpSpPr>
          <p:grpSpPr>
            <a:xfrm>
              <a:off x="5424688" y="3546971"/>
              <a:ext cx="6225561" cy="2938469"/>
              <a:chOff x="5424688" y="3747271"/>
              <a:chExt cx="6225561" cy="2938469"/>
            </a:xfrm>
          </p:grpSpPr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1CF7C985-77F9-4CEB-B359-66057F8E59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1615" y="3747271"/>
                <a:ext cx="2968634" cy="2734933"/>
              </a:xfrm>
              <a:prstGeom prst="rect">
                <a:avLst/>
              </a:prstGeom>
            </p:spPr>
          </p:pic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4E7CF2EE-E9E7-49CA-AF91-099B093A78A9}"/>
                  </a:ext>
                </a:extLst>
              </p:cNvPr>
              <p:cNvSpPr txBox="1"/>
              <p:nvPr/>
            </p:nvSpPr>
            <p:spPr>
              <a:xfrm>
                <a:off x="9778958" y="6316408"/>
                <a:ext cx="1680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MSK   SDC   OTR</a:t>
                </a:r>
              </a:p>
            </p:txBody>
          </p:sp>
          <p:pic>
            <p:nvPicPr>
              <p:cNvPr id="126" name="Picture 125">
                <a:extLst>
                  <a:ext uri="{FF2B5EF4-FFF2-40B4-BE49-F238E27FC236}">
                    <a16:creationId xmlns:a16="http://schemas.microsoft.com/office/drawing/2014/main" id="{7D7BB90C-2531-4861-B47A-B774CC3845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4688" y="3752593"/>
                <a:ext cx="2968634" cy="2734933"/>
              </a:xfrm>
              <a:prstGeom prst="rect">
                <a:avLst/>
              </a:prstGeom>
            </p:spPr>
          </p:pic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40D10AA-4FF2-452F-AFFB-C9BD9202DD08}"/>
                  </a:ext>
                </a:extLst>
              </p:cNvPr>
              <p:cNvSpPr txBox="1"/>
              <p:nvPr/>
            </p:nvSpPr>
            <p:spPr>
              <a:xfrm>
                <a:off x="6510393" y="6316408"/>
                <a:ext cx="1680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MSK   SDC   OTR</a:t>
                </a:r>
              </a:p>
            </p:txBody>
          </p:sp>
        </p:grpSp>
      </p:grpSp>
      <p:sp>
        <p:nvSpPr>
          <p:cNvPr id="21" name="Arrow: Circular 20">
            <a:extLst>
              <a:ext uri="{FF2B5EF4-FFF2-40B4-BE49-F238E27FC236}">
                <a16:creationId xmlns:a16="http://schemas.microsoft.com/office/drawing/2014/main" id="{649CBB80-2EAC-427D-B1DA-02F06B2ED21F}"/>
              </a:ext>
            </a:extLst>
          </p:cNvPr>
          <p:cNvSpPr/>
          <p:nvPr/>
        </p:nvSpPr>
        <p:spPr>
          <a:xfrm>
            <a:off x="7471570" y="2794161"/>
            <a:ext cx="2266436" cy="2168887"/>
          </a:xfrm>
          <a:prstGeom prst="circularArrow">
            <a:avLst>
              <a:gd name="adj1" fmla="val 9147"/>
              <a:gd name="adj2" fmla="val 1293385"/>
              <a:gd name="adj3" fmla="val 19532566"/>
              <a:gd name="adj4" fmla="val 11631169"/>
              <a:gd name="adj5" fmla="val 12500"/>
            </a:avLst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19711C4-B7DA-4A34-B6B7-2B9A6EBB3AE0}"/>
              </a:ext>
            </a:extLst>
          </p:cNvPr>
          <p:cNvSpPr/>
          <p:nvPr/>
        </p:nvSpPr>
        <p:spPr>
          <a:xfrm>
            <a:off x="7748398" y="2319863"/>
            <a:ext cx="1712780" cy="628369"/>
          </a:xfrm>
          <a:prstGeom prst="roundRect">
            <a:avLst>
              <a:gd name="adj" fmla="val 10604"/>
            </a:avLst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Extrapolate</a:t>
            </a:r>
          </a:p>
        </p:txBody>
      </p:sp>
    </p:spTree>
    <p:extLst>
      <p:ext uri="{BB962C8B-B14F-4D97-AF65-F5344CB8AC3E}">
        <p14:creationId xmlns:p14="http://schemas.microsoft.com/office/powerpoint/2010/main" val="844848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76A4-5C95-43DA-AC5E-DDE09A17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Progressive Fault Sites Pruning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8CB18-1FF3-49FD-A7F4-82E11423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4078B-EA0F-4B8A-A7C4-AF55BA077B0A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Content Placeholder 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9433AEF-3AAF-4773-A8BE-B7F9CF3B2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" y="17088"/>
            <a:ext cx="1667279" cy="656666"/>
          </a:xfrm>
          <a:prstGeom prst="rect">
            <a:avLst/>
          </a:prstGeom>
        </p:spPr>
      </p:pic>
      <p:sp>
        <p:nvSpPr>
          <p:cNvPr id="34" name="Arrow: Pentagon 118">
            <a:extLst>
              <a:ext uri="{FF2B5EF4-FFF2-40B4-BE49-F238E27FC236}">
                <a16:creationId xmlns:a16="http://schemas.microsoft.com/office/drawing/2014/main" id="{C2396DCC-1A93-4EBD-9F12-8558CD81F964}"/>
              </a:ext>
            </a:extLst>
          </p:cNvPr>
          <p:cNvSpPr/>
          <p:nvPr/>
        </p:nvSpPr>
        <p:spPr>
          <a:xfrm>
            <a:off x="2134783" y="1487538"/>
            <a:ext cx="1079746" cy="439645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Thread-wise pruning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Arrow: Pentagon 118">
            <a:extLst>
              <a:ext uri="{FF2B5EF4-FFF2-40B4-BE49-F238E27FC236}">
                <a16:creationId xmlns:a16="http://schemas.microsoft.com/office/drawing/2014/main" id="{A196EAFA-432A-45DE-99C5-866D2E701483}"/>
              </a:ext>
            </a:extLst>
          </p:cNvPr>
          <p:cNvSpPr/>
          <p:nvPr/>
        </p:nvSpPr>
        <p:spPr>
          <a:xfrm>
            <a:off x="2134814" y="2298209"/>
            <a:ext cx="1150441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Instruction-wise pruning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Arrow: Pentagon 118">
            <a:extLst>
              <a:ext uri="{FF2B5EF4-FFF2-40B4-BE49-F238E27FC236}">
                <a16:creationId xmlns:a16="http://schemas.microsoft.com/office/drawing/2014/main" id="{E24FEA14-6E29-43DE-AD4B-2FD6947E1EE6}"/>
              </a:ext>
            </a:extLst>
          </p:cNvPr>
          <p:cNvSpPr/>
          <p:nvPr/>
        </p:nvSpPr>
        <p:spPr>
          <a:xfrm>
            <a:off x="2134815" y="3781881"/>
            <a:ext cx="2639215" cy="439643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Loop-wise pruning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Arrow: Pentagon 118">
            <a:extLst>
              <a:ext uri="{FF2B5EF4-FFF2-40B4-BE49-F238E27FC236}">
                <a16:creationId xmlns:a16="http://schemas.microsoft.com/office/drawing/2014/main" id="{B63F3848-98C1-42BF-B7B4-E6BCAD6DCE4F}"/>
              </a:ext>
            </a:extLst>
          </p:cNvPr>
          <p:cNvSpPr/>
          <p:nvPr/>
        </p:nvSpPr>
        <p:spPr>
          <a:xfrm>
            <a:off x="2134816" y="5253007"/>
            <a:ext cx="786556" cy="439643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chemeClr val="tx1"/>
                </a:solidFill>
              </a:rPr>
              <a:t>Bit-wise pruning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Arrow: Pentagon 118">
            <a:extLst>
              <a:ext uri="{FF2B5EF4-FFF2-40B4-BE49-F238E27FC236}">
                <a16:creationId xmlns:a16="http://schemas.microsoft.com/office/drawing/2014/main" id="{C1247ED6-C3B0-4D83-A157-A32A5A4CE474}"/>
              </a:ext>
            </a:extLst>
          </p:cNvPr>
          <p:cNvSpPr/>
          <p:nvPr/>
        </p:nvSpPr>
        <p:spPr>
          <a:xfrm>
            <a:off x="2149379" y="1478956"/>
            <a:ext cx="1057404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Arrow: Pentagon 118">
            <a:extLst>
              <a:ext uri="{FF2B5EF4-FFF2-40B4-BE49-F238E27FC236}">
                <a16:creationId xmlns:a16="http://schemas.microsoft.com/office/drawing/2014/main" id="{D608F4F2-78B1-4E95-A397-E4B0B840D528}"/>
              </a:ext>
            </a:extLst>
          </p:cNvPr>
          <p:cNvSpPr/>
          <p:nvPr/>
        </p:nvSpPr>
        <p:spPr>
          <a:xfrm>
            <a:off x="2139575" y="2296495"/>
            <a:ext cx="1145680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Arrow: Pentagon 118">
            <a:extLst>
              <a:ext uri="{FF2B5EF4-FFF2-40B4-BE49-F238E27FC236}">
                <a16:creationId xmlns:a16="http://schemas.microsoft.com/office/drawing/2014/main" id="{B30D50FE-43B4-48F2-94ED-D774851FA914}"/>
              </a:ext>
            </a:extLst>
          </p:cNvPr>
          <p:cNvSpPr/>
          <p:nvPr/>
        </p:nvSpPr>
        <p:spPr>
          <a:xfrm>
            <a:off x="2133131" y="5254720"/>
            <a:ext cx="796112" cy="439644"/>
          </a:xfrm>
          <a:custGeom>
            <a:avLst/>
            <a:gdLst>
              <a:gd name="connsiteX0" fmla="*/ 0 w 2639282"/>
              <a:gd name="connsiteY0" fmla="*/ 0 h 547293"/>
              <a:gd name="connsiteX1" fmla="*/ 2365636 w 2639282"/>
              <a:gd name="connsiteY1" fmla="*/ 0 h 547293"/>
              <a:gd name="connsiteX2" fmla="*/ 2639282 w 2639282"/>
              <a:gd name="connsiteY2" fmla="*/ 273647 h 547293"/>
              <a:gd name="connsiteX3" fmla="*/ 2365636 w 2639282"/>
              <a:gd name="connsiteY3" fmla="*/ 547293 h 547293"/>
              <a:gd name="connsiteX4" fmla="*/ 0 w 2639282"/>
              <a:gd name="connsiteY4" fmla="*/ 547293 h 547293"/>
              <a:gd name="connsiteX5" fmla="*/ 0 w 2639282"/>
              <a:gd name="connsiteY5" fmla="*/ 0 h 547293"/>
              <a:gd name="connsiteX0" fmla="*/ 0 w 2685463"/>
              <a:gd name="connsiteY0" fmla="*/ 0 h 547293"/>
              <a:gd name="connsiteX1" fmla="*/ 2365636 w 2685463"/>
              <a:gd name="connsiteY1" fmla="*/ 0 h 547293"/>
              <a:gd name="connsiteX2" fmla="*/ 2685463 w 2685463"/>
              <a:gd name="connsiteY2" fmla="*/ 5793 h 547293"/>
              <a:gd name="connsiteX3" fmla="*/ 2365636 w 2685463"/>
              <a:gd name="connsiteY3" fmla="*/ 547293 h 547293"/>
              <a:gd name="connsiteX4" fmla="*/ 0 w 2685463"/>
              <a:gd name="connsiteY4" fmla="*/ 547293 h 547293"/>
              <a:gd name="connsiteX5" fmla="*/ 0 w 2685463"/>
              <a:gd name="connsiteY5" fmla="*/ 0 h 54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5463" h="547293">
                <a:moveTo>
                  <a:pt x="0" y="0"/>
                </a:moveTo>
                <a:lnTo>
                  <a:pt x="2365636" y="0"/>
                </a:lnTo>
                <a:lnTo>
                  <a:pt x="2685463" y="5793"/>
                </a:lnTo>
                <a:lnTo>
                  <a:pt x="2365636" y="547293"/>
                </a:lnTo>
                <a:lnTo>
                  <a:pt x="0" y="547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F4034A6-45E4-423B-97BD-CDF11B22F9C1}"/>
              </a:ext>
            </a:extLst>
          </p:cNvPr>
          <p:cNvGrpSpPr/>
          <p:nvPr/>
        </p:nvGrpSpPr>
        <p:grpSpPr>
          <a:xfrm>
            <a:off x="156913" y="1469522"/>
            <a:ext cx="1984400" cy="5251953"/>
            <a:chOff x="2765435" y="1397543"/>
            <a:chExt cx="1984400" cy="5251953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824E8B1-F639-444B-8CF8-4B93A62D8F0F}"/>
                </a:ext>
              </a:extLst>
            </p:cNvPr>
            <p:cNvSpPr/>
            <p:nvPr/>
          </p:nvSpPr>
          <p:spPr>
            <a:xfrm>
              <a:off x="2963193" y="1499531"/>
              <a:ext cx="1587615" cy="6285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19BCD90E-DC43-427C-AA29-D7E211B49B66}"/>
                </a:ext>
              </a:extLst>
            </p:cNvPr>
            <p:cNvGrpSpPr/>
            <p:nvPr/>
          </p:nvGrpSpPr>
          <p:grpSpPr>
            <a:xfrm>
              <a:off x="3002770" y="1588692"/>
              <a:ext cx="385115" cy="394921"/>
              <a:chOff x="438921" y="696688"/>
              <a:chExt cx="1147520" cy="841249"/>
            </a:xfrm>
          </p:grpSpPr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644B6A26-A4EC-4964-B6AE-187D9B2FE4EA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996696" cy="841248"/>
                <a:chOff x="731127" y="1179579"/>
                <a:chExt cx="1052516" cy="1154492"/>
              </a:xfrm>
            </p:grpSpPr>
            <p:cxnSp>
              <p:nvCxnSpPr>
                <p:cNvPr id="227" name="Curved Connector 88">
                  <a:extLst>
                    <a:ext uri="{FF2B5EF4-FFF2-40B4-BE49-F238E27FC236}">
                      <a16:creationId xmlns:a16="http://schemas.microsoft.com/office/drawing/2014/main" id="{112E24A1-90AE-49C6-9215-B10EEAA3261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Curved Connector 89">
                  <a:extLst>
                    <a:ext uri="{FF2B5EF4-FFF2-40B4-BE49-F238E27FC236}">
                      <a16:creationId xmlns:a16="http://schemas.microsoft.com/office/drawing/2014/main" id="{B65FF837-9B8B-4AC6-A039-65FFF62F5D2C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Curved Connector 90">
                  <a:extLst>
                    <a:ext uri="{FF2B5EF4-FFF2-40B4-BE49-F238E27FC236}">
                      <a16:creationId xmlns:a16="http://schemas.microsoft.com/office/drawing/2014/main" id="{0DB42619-B613-499D-AD68-211C2AA8A064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Curved Connector 115">
                  <a:extLst>
                    <a:ext uri="{FF2B5EF4-FFF2-40B4-BE49-F238E27FC236}">
                      <a16:creationId xmlns:a16="http://schemas.microsoft.com/office/drawing/2014/main" id="{868FEF68-4A29-4B9C-99D6-48F52E35BC2B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Curved Connector 117">
                  <a:extLst>
                    <a:ext uri="{FF2B5EF4-FFF2-40B4-BE49-F238E27FC236}">
                      <a16:creationId xmlns:a16="http://schemas.microsoft.com/office/drawing/2014/main" id="{1C6C2B6D-66B5-4032-85AE-E1F1244DC5D2}"/>
                    </a:ext>
                  </a:extLst>
                </p:cNvPr>
                <p:cNvCxnSpPr/>
                <p:nvPr/>
              </p:nvCxnSpPr>
              <p:spPr>
                <a:xfrm rot="16200000" flipH="1">
                  <a:off x="947552" y="1661267"/>
                  <a:ext cx="1154491" cy="191118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Curved Connector 118">
                  <a:extLst>
                    <a:ext uri="{FF2B5EF4-FFF2-40B4-BE49-F238E27FC236}">
                      <a16:creationId xmlns:a16="http://schemas.microsoft.com/office/drawing/2014/main" id="{CC98BCFB-C34C-421E-BE5E-D2AF59F02077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107796" y="1658225"/>
                  <a:ext cx="1154491" cy="197202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D0CD2C39-2E69-4365-BC63-A2F0BB1EB30C}"/>
                  </a:ext>
                </a:extLst>
              </p:cNvPr>
              <p:cNvSpPr/>
              <p:nvPr/>
            </p:nvSpPr>
            <p:spPr>
              <a:xfrm>
                <a:off x="438921" y="696688"/>
                <a:ext cx="1147520" cy="8412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10E775EC-9237-47EC-8A0C-34A3A9B0F87C}"/>
                </a:ext>
              </a:extLst>
            </p:cNvPr>
            <p:cNvGrpSpPr/>
            <p:nvPr/>
          </p:nvGrpSpPr>
          <p:grpSpPr>
            <a:xfrm>
              <a:off x="3441889" y="1582277"/>
              <a:ext cx="385115" cy="397741"/>
              <a:chOff x="438921" y="696689"/>
              <a:chExt cx="1147520" cy="847257"/>
            </a:xfrm>
          </p:grpSpPr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85EC3E3D-C426-4DB1-AF2D-69E15525C07C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996696" cy="841248"/>
                <a:chOff x="731127" y="1179579"/>
                <a:chExt cx="1052516" cy="1154492"/>
              </a:xfrm>
            </p:grpSpPr>
            <p:cxnSp>
              <p:nvCxnSpPr>
                <p:cNvPr id="219" name="Curved Connector 139">
                  <a:extLst>
                    <a:ext uri="{FF2B5EF4-FFF2-40B4-BE49-F238E27FC236}">
                      <a16:creationId xmlns:a16="http://schemas.microsoft.com/office/drawing/2014/main" id="{48744C55-602B-46D4-9811-7B631F980627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Curved Connector 140">
                  <a:extLst>
                    <a:ext uri="{FF2B5EF4-FFF2-40B4-BE49-F238E27FC236}">
                      <a16:creationId xmlns:a16="http://schemas.microsoft.com/office/drawing/2014/main" id="{307AB83F-A86C-4896-995B-ECDE10183FAC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Curved Connector 141">
                  <a:extLst>
                    <a:ext uri="{FF2B5EF4-FFF2-40B4-BE49-F238E27FC236}">
                      <a16:creationId xmlns:a16="http://schemas.microsoft.com/office/drawing/2014/main" id="{2EED22D7-0E85-4B09-95FD-94A3172AE9E8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Curved Connector 142">
                  <a:extLst>
                    <a:ext uri="{FF2B5EF4-FFF2-40B4-BE49-F238E27FC236}">
                      <a16:creationId xmlns:a16="http://schemas.microsoft.com/office/drawing/2014/main" id="{42B1A365-F805-4576-8B67-6F1FB0397F59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Curved Connector 143">
                  <a:extLst>
                    <a:ext uri="{FF2B5EF4-FFF2-40B4-BE49-F238E27FC236}">
                      <a16:creationId xmlns:a16="http://schemas.microsoft.com/office/drawing/2014/main" id="{29F74648-3E9E-4556-8A74-196DB136F3D7}"/>
                    </a:ext>
                  </a:extLst>
                </p:cNvPr>
                <p:cNvCxnSpPr/>
                <p:nvPr/>
              </p:nvCxnSpPr>
              <p:spPr>
                <a:xfrm rot="16200000" flipH="1">
                  <a:off x="947552" y="1661267"/>
                  <a:ext cx="1154491" cy="191118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Curved Connector 144">
                  <a:extLst>
                    <a:ext uri="{FF2B5EF4-FFF2-40B4-BE49-F238E27FC236}">
                      <a16:creationId xmlns:a16="http://schemas.microsoft.com/office/drawing/2014/main" id="{ADF90E83-8D7D-4DC5-81FD-42D1A2927765}"/>
                    </a:ext>
                  </a:extLst>
                </p:cNvPr>
                <p:cNvCxnSpPr/>
                <p:nvPr/>
              </p:nvCxnSpPr>
              <p:spPr>
                <a:xfrm rot="16200000" flipH="1">
                  <a:off x="1107796" y="1658225"/>
                  <a:ext cx="1154491" cy="197202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7DC1610F-AF92-4B55-AAA7-3F5E759E6D21}"/>
                  </a:ext>
                </a:extLst>
              </p:cNvPr>
              <p:cNvSpPr/>
              <p:nvPr/>
            </p:nvSpPr>
            <p:spPr>
              <a:xfrm>
                <a:off x="438921" y="702698"/>
                <a:ext cx="1147520" cy="84124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B621DD4B-7EB3-4723-BE11-0A68D19CD1A8}"/>
                </a:ext>
              </a:extLst>
            </p:cNvPr>
            <p:cNvGrpSpPr/>
            <p:nvPr/>
          </p:nvGrpSpPr>
          <p:grpSpPr>
            <a:xfrm>
              <a:off x="4232466" y="1578744"/>
              <a:ext cx="277826" cy="394921"/>
              <a:chOff x="438921" y="696688"/>
              <a:chExt cx="827833" cy="841249"/>
            </a:xfrm>
          </p:grpSpPr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40905AEE-F80A-4F91-960B-B6263AF14B37}"/>
                  </a:ext>
                </a:extLst>
              </p:cNvPr>
              <p:cNvGrpSpPr/>
              <p:nvPr/>
            </p:nvGrpSpPr>
            <p:grpSpPr>
              <a:xfrm>
                <a:off x="471301" y="696689"/>
                <a:ext cx="687442" cy="841248"/>
                <a:chOff x="731127" y="1179579"/>
                <a:chExt cx="725942" cy="1154492"/>
              </a:xfrm>
            </p:grpSpPr>
            <p:cxnSp>
              <p:nvCxnSpPr>
                <p:cNvPr id="213" name="Curved Connector 149">
                  <a:extLst>
                    <a:ext uri="{FF2B5EF4-FFF2-40B4-BE49-F238E27FC236}">
                      <a16:creationId xmlns:a16="http://schemas.microsoft.com/office/drawing/2014/main" id="{0BB8B534-22EB-42BD-ACAE-9CEE2A5A7348}"/>
                    </a:ext>
                  </a:extLst>
                </p:cNvPr>
                <p:cNvCxnSpPr/>
                <p:nvPr/>
              </p:nvCxnSpPr>
              <p:spPr>
                <a:xfrm rot="16200000" flipH="1">
                  <a:off x="271923" y="1638783"/>
                  <a:ext cx="1154492" cy="23608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Curved Connector 150">
                  <a:extLst>
                    <a:ext uri="{FF2B5EF4-FFF2-40B4-BE49-F238E27FC236}">
                      <a16:creationId xmlns:a16="http://schemas.microsoft.com/office/drawing/2014/main" id="{942ECBCF-8547-4D54-B151-934EB9578DCB}"/>
                    </a:ext>
                  </a:extLst>
                </p:cNvPr>
                <p:cNvCxnSpPr/>
                <p:nvPr/>
              </p:nvCxnSpPr>
              <p:spPr>
                <a:xfrm rot="16200000" flipH="1">
                  <a:off x="453586" y="1657160"/>
                  <a:ext cx="1154491" cy="199331"/>
                </a:xfrm>
                <a:prstGeom prst="curvedConnector3">
                  <a:avLst/>
                </a:prstGeom>
                <a:ln w="25400">
                  <a:solidFill>
                    <a:schemeClr val="accent2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Curved Connector 151">
                  <a:extLst>
                    <a:ext uri="{FF2B5EF4-FFF2-40B4-BE49-F238E27FC236}">
                      <a16:creationId xmlns:a16="http://schemas.microsoft.com/office/drawing/2014/main" id="{D76FE389-B515-43F5-9C15-588EC71940E0}"/>
                    </a:ext>
                  </a:extLst>
                </p:cNvPr>
                <p:cNvCxnSpPr/>
                <p:nvPr/>
              </p:nvCxnSpPr>
              <p:spPr>
                <a:xfrm rot="16200000" flipH="1">
                  <a:off x="628426" y="1668714"/>
                  <a:ext cx="1154491" cy="176224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Curved Connector 152">
                  <a:extLst>
                    <a:ext uri="{FF2B5EF4-FFF2-40B4-BE49-F238E27FC236}">
                      <a16:creationId xmlns:a16="http://schemas.microsoft.com/office/drawing/2014/main" id="{975CA859-39D1-43ED-97A6-0443ECDE99D1}"/>
                    </a:ext>
                  </a:extLst>
                </p:cNvPr>
                <p:cNvCxnSpPr/>
                <p:nvPr/>
              </p:nvCxnSpPr>
              <p:spPr>
                <a:xfrm rot="16200000" flipH="1">
                  <a:off x="791712" y="1668713"/>
                  <a:ext cx="1154490" cy="176225"/>
                </a:xfrm>
                <a:prstGeom prst="curvedConnector3">
                  <a:avLst/>
                </a:prstGeom>
                <a:ln w="25400">
                  <a:solidFill>
                    <a:schemeClr val="accent1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3952A515-221E-4B72-9FA2-7F1242FD5B26}"/>
                  </a:ext>
                </a:extLst>
              </p:cNvPr>
              <p:cNvSpPr/>
              <p:nvPr/>
            </p:nvSpPr>
            <p:spPr>
              <a:xfrm>
                <a:off x="438921" y="696688"/>
                <a:ext cx="827833" cy="8412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4011D3DF-E7D7-410F-BEBB-CF3B1974AAF4}"/>
                </a:ext>
              </a:extLst>
            </p:cNvPr>
            <p:cNvCxnSpPr>
              <a:cxnSpLocks/>
            </p:cNvCxnSpPr>
            <p:nvPr/>
          </p:nvCxnSpPr>
          <p:spPr>
            <a:xfrm>
              <a:off x="3136450" y="1973121"/>
              <a:ext cx="90987" cy="49449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145BE253-0820-43C6-91DE-9F2F70B73AA5}"/>
                </a:ext>
              </a:extLst>
            </p:cNvPr>
            <p:cNvCxnSpPr>
              <a:cxnSpLocks/>
            </p:cNvCxnSpPr>
            <p:nvPr/>
          </p:nvCxnSpPr>
          <p:spPr>
            <a:xfrm>
              <a:off x="3140088" y="1955236"/>
              <a:ext cx="201214" cy="51758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D777DC3B-EDEE-4989-BC73-6BACD3D12832}"/>
                </a:ext>
              </a:extLst>
            </p:cNvPr>
            <p:cNvSpPr/>
            <p:nvPr/>
          </p:nvSpPr>
          <p:spPr>
            <a:xfrm>
              <a:off x="3235341" y="3276756"/>
              <a:ext cx="143538" cy="3161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FB1D370-3A70-43EF-BEE0-D2344FB6466A}"/>
                </a:ext>
              </a:extLst>
            </p:cNvPr>
            <p:cNvSpPr/>
            <p:nvPr/>
          </p:nvSpPr>
          <p:spPr>
            <a:xfrm>
              <a:off x="3237313" y="2482823"/>
              <a:ext cx="143538" cy="3640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1B73AA3F-6327-45B0-9260-A03E8C6BB2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69422" y="2465853"/>
              <a:ext cx="9625" cy="108555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74ACACC-5126-45DE-A4D4-0E3F2885AA10}"/>
                </a:ext>
              </a:extLst>
            </p:cNvPr>
            <p:cNvSpPr/>
            <p:nvPr/>
          </p:nvSpPr>
          <p:spPr>
            <a:xfrm>
              <a:off x="3237313" y="2856111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B423CD4-F0B4-4DA6-B8ED-C2033E82ECC9}"/>
                </a:ext>
              </a:extLst>
            </p:cNvPr>
            <p:cNvSpPr/>
            <p:nvPr/>
          </p:nvSpPr>
          <p:spPr>
            <a:xfrm>
              <a:off x="3237313" y="3092816"/>
              <a:ext cx="143538" cy="19733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B19D762A-0235-4D50-B279-8B5FD6225B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8907" y="1951664"/>
              <a:ext cx="2337" cy="495592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E4EA2881-7A14-44ED-9214-8968ED5B1584}"/>
                </a:ext>
              </a:extLst>
            </p:cNvPr>
            <p:cNvCxnSpPr>
              <a:cxnSpLocks/>
            </p:cNvCxnSpPr>
            <p:nvPr/>
          </p:nvCxnSpPr>
          <p:spPr>
            <a:xfrm>
              <a:off x="3686720" y="1963884"/>
              <a:ext cx="136462" cy="48337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E5F750D8-1E4A-4C47-B17A-C4AD30CDD5D0}"/>
                </a:ext>
              </a:extLst>
            </p:cNvPr>
            <p:cNvCxnSpPr>
              <a:cxnSpLocks/>
              <a:stCxn id="212" idx="2"/>
            </p:cNvCxnSpPr>
            <p:nvPr/>
          </p:nvCxnSpPr>
          <p:spPr>
            <a:xfrm flipH="1">
              <a:off x="4283237" y="1973664"/>
              <a:ext cx="88142" cy="473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6563E1E2-D98F-41B0-8E26-279BDF4C2C71}"/>
                </a:ext>
              </a:extLst>
            </p:cNvPr>
            <p:cNvCxnSpPr>
              <a:cxnSpLocks/>
              <a:stCxn id="212" idx="2"/>
            </p:cNvCxnSpPr>
            <p:nvPr/>
          </p:nvCxnSpPr>
          <p:spPr>
            <a:xfrm>
              <a:off x="4371379" y="1973664"/>
              <a:ext cx="43952" cy="49395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75163A9-29A0-4C56-A02F-DEF4B6DEB558}"/>
                </a:ext>
              </a:extLst>
            </p:cNvPr>
            <p:cNvSpPr/>
            <p:nvPr/>
          </p:nvSpPr>
          <p:spPr>
            <a:xfrm>
              <a:off x="3676410" y="3295619"/>
              <a:ext cx="143538" cy="28800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06D01F72-9804-476F-9BD6-6087A18B6FB8}"/>
                </a:ext>
              </a:extLst>
            </p:cNvPr>
            <p:cNvSpPr/>
            <p:nvPr/>
          </p:nvSpPr>
          <p:spPr>
            <a:xfrm>
              <a:off x="3674622" y="2473587"/>
              <a:ext cx="143538" cy="3825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D8AC5429-93E6-44FD-8221-838C953E8244}"/>
                </a:ext>
              </a:extLst>
            </p:cNvPr>
            <p:cNvSpPr/>
            <p:nvPr/>
          </p:nvSpPr>
          <p:spPr>
            <a:xfrm>
              <a:off x="3674622" y="2865157"/>
              <a:ext cx="143538" cy="21606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23BA5B2-EAD9-4E58-87CE-2185268878AE}"/>
                </a:ext>
              </a:extLst>
            </p:cNvPr>
            <p:cNvSpPr/>
            <p:nvPr/>
          </p:nvSpPr>
          <p:spPr>
            <a:xfrm>
              <a:off x="3674622" y="3085499"/>
              <a:ext cx="143538" cy="20804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9EED7A5-4967-436E-A5E0-676582D268E2}"/>
                </a:ext>
              </a:extLst>
            </p:cNvPr>
            <p:cNvSpPr/>
            <p:nvPr/>
          </p:nvSpPr>
          <p:spPr>
            <a:xfrm>
              <a:off x="4266432" y="3299477"/>
              <a:ext cx="143538" cy="28596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A85AA937-0D38-4603-9D46-E3DE303B2672}"/>
                </a:ext>
              </a:extLst>
            </p:cNvPr>
            <p:cNvSpPr/>
            <p:nvPr/>
          </p:nvSpPr>
          <p:spPr>
            <a:xfrm>
              <a:off x="4264645" y="2475401"/>
              <a:ext cx="143538" cy="38070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3D90F26B-E79B-49F4-98CA-442F11B02499}"/>
                </a:ext>
              </a:extLst>
            </p:cNvPr>
            <p:cNvSpPr/>
            <p:nvPr/>
          </p:nvSpPr>
          <p:spPr>
            <a:xfrm>
              <a:off x="4264645" y="2862346"/>
              <a:ext cx="143538" cy="2053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5EC5CB49-5B5C-4760-B2E8-BF919AEF1821}"/>
                </a:ext>
              </a:extLst>
            </p:cNvPr>
            <p:cNvSpPr/>
            <p:nvPr/>
          </p:nvSpPr>
          <p:spPr>
            <a:xfrm>
              <a:off x="4264645" y="3076054"/>
              <a:ext cx="143538" cy="2234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532A4BE3-F776-44E2-AB3D-86BB1544DBD4}"/>
                </a:ext>
              </a:extLst>
            </p:cNvPr>
            <p:cNvSpPr/>
            <p:nvPr/>
          </p:nvSpPr>
          <p:spPr>
            <a:xfrm>
              <a:off x="3077211" y="2474434"/>
              <a:ext cx="1404346" cy="38755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C0498F-A8BC-4B5A-B3BB-A918BD904A2A}"/>
                </a:ext>
              </a:extLst>
            </p:cNvPr>
            <p:cNvSpPr/>
            <p:nvPr/>
          </p:nvSpPr>
          <p:spPr>
            <a:xfrm>
              <a:off x="3068832" y="3078251"/>
              <a:ext cx="1424007" cy="21309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68010288-F24B-4F05-88B7-3FDAE8D7FE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9797" y="3905585"/>
              <a:ext cx="9625" cy="108555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6EF23A90-E951-4783-8125-4F3E475DA26F}"/>
                </a:ext>
              </a:extLst>
            </p:cNvPr>
            <p:cNvSpPr/>
            <p:nvPr/>
          </p:nvSpPr>
          <p:spPr>
            <a:xfrm>
              <a:off x="3705145" y="4732881"/>
              <a:ext cx="143538" cy="2760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55E71FF-33DC-41F6-9565-4615CB0C55B5}"/>
                </a:ext>
              </a:extLst>
            </p:cNvPr>
            <p:cNvSpPr/>
            <p:nvPr/>
          </p:nvSpPr>
          <p:spPr>
            <a:xfrm>
              <a:off x="3703357" y="4272159"/>
              <a:ext cx="143538" cy="1262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CCE4F4F-9183-425F-ABD0-F2E3A7A17C1A}"/>
                </a:ext>
              </a:extLst>
            </p:cNvPr>
            <p:cNvSpPr/>
            <p:nvPr/>
          </p:nvSpPr>
          <p:spPr>
            <a:xfrm>
              <a:off x="4290931" y="4868284"/>
              <a:ext cx="143305" cy="1512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A71CD45-A628-4027-9C68-6E69431E1C9E}"/>
                </a:ext>
              </a:extLst>
            </p:cNvPr>
            <p:cNvSpPr/>
            <p:nvPr/>
          </p:nvSpPr>
          <p:spPr>
            <a:xfrm>
              <a:off x="4293380" y="4273973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165601B-A6B7-4BF1-B061-D8CFE5B0E50A}"/>
                </a:ext>
              </a:extLst>
            </p:cNvPr>
            <p:cNvSpPr/>
            <p:nvPr/>
          </p:nvSpPr>
          <p:spPr>
            <a:xfrm>
              <a:off x="3700902" y="4417162"/>
              <a:ext cx="144634" cy="1499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B438463-37C3-4484-B8C9-B39B87AF575F}"/>
                </a:ext>
              </a:extLst>
            </p:cNvPr>
            <p:cNvSpPr/>
            <p:nvPr/>
          </p:nvSpPr>
          <p:spPr>
            <a:xfrm>
              <a:off x="4292452" y="4732881"/>
              <a:ext cx="143538" cy="12662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79B49F5-F8E6-4F1D-98F2-E7921E650886}"/>
                </a:ext>
              </a:extLst>
            </p:cNvPr>
            <p:cNvSpPr/>
            <p:nvPr/>
          </p:nvSpPr>
          <p:spPr>
            <a:xfrm>
              <a:off x="3635211" y="4259114"/>
              <a:ext cx="277446" cy="31575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A6619CE-C0D2-4BBE-8D97-76C6E165ED16}"/>
                </a:ext>
              </a:extLst>
            </p:cNvPr>
            <p:cNvSpPr/>
            <p:nvPr/>
          </p:nvSpPr>
          <p:spPr>
            <a:xfrm>
              <a:off x="4231534" y="4709926"/>
              <a:ext cx="277446" cy="33283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19FE320C-6F6E-403C-BB8D-25839D488637}"/>
                </a:ext>
              </a:extLst>
            </p:cNvPr>
            <p:cNvSpPr/>
            <p:nvPr/>
          </p:nvSpPr>
          <p:spPr>
            <a:xfrm>
              <a:off x="3267837" y="6204873"/>
              <a:ext cx="143538" cy="27602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D47DDCC-93FC-4F03-83E0-4464799EAD0B}"/>
                </a:ext>
              </a:extLst>
            </p:cNvPr>
            <p:cNvSpPr/>
            <p:nvPr/>
          </p:nvSpPr>
          <p:spPr>
            <a:xfrm>
              <a:off x="3266050" y="5370864"/>
              <a:ext cx="143538" cy="3640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EA067ADA-ED6D-4F12-8913-4BB7E366FC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6361" y="5371256"/>
              <a:ext cx="9625" cy="1085554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0F12576B-F6C6-4B9C-8277-516B0CA653FE}"/>
                </a:ext>
              </a:extLst>
            </p:cNvPr>
            <p:cNvSpPr/>
            <p:nvPr/>
          </p:nvSpPr>
          <p:spPr>
            <a:xfrm>
              <a:off x="3266050" y="5735042"/>
              <a:ext cx="93754" cy="2294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69FE4B5-0504-4F8B-B21B-0EAE13B50605}"/>
                </a:ext>
              </a:extLst>
            </p:cNvPr>
            <p:cNvSpPr/>
            <p:nvPr/>
          </p:nvSpPr>
          <p:spPr>
            <a:xfrm>
              <a:off x="3705145" y="6195362"/>
              <a:ext cx="141463" cy="27630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25CBA66B-4DA6-425A-BCFC-426B895D7725}"/>
                </a:ext>
              </a:extLst>
            </p:cNvPr>
            <p:cNvSpPr/>
            <p:nvPr/>
          </p:nvSpPr>
          <p:spPr>
            <a:xfrm>
              <a:off x="3703357" y="5734915"/>
              <a:ext cx="143538" cy="1262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0C5150F-AC92-46C0-9B2C-D9AB24499613}"/>
                </a:ext>
              </a:extLst>
            </p:cNvPr>
            <p:cNvSpPr/>
            <p:nvPr/>
          </p:nvSpPr>
          <p:spPr>
            <a:xfrm>
              <a:off x="4293380" y="5736730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9FAC5FE5-7542-4392-BB87-65A86945BA2F}"/>
                </a:ext>
              </a:extLst>
            </p:cNvPr>
            <p:cNvSpPr/>
            <p:nvPr/>
          </p:nvSpPr>
          <p:spPr>
            <a:xfrm>
              <a:off x="4292452" y="6195636"/>
              <a:ext cx="143538" cy="12662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A2D485BE-3B81-45B2-9E88-B5C479482CE6}"/>
                </a:ext>
              </a:extLst>
            </p:cNvPr>
            <p:cNvCxnSpPr>
              <a:cxnSpLocks/>
            </p:cNvCxnSpPr>
            <p:nvPr/>
          </p:nvCxnSpPr>
          <p:spPr>
            <a:xfrm>
              <a:off x="2765435" y="5178408"/>
              <a:ext cx="19751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84CA728-CA4A-4092-8486-8889D27AA750}"/>
                </a:ext>
              </a:extLst>
            </p:cNvPr>
            <p:cNvCxnSpPr>
              <a:cxnSpLocks/>
            </p:cNvCxnSpPr>
            <p:nvPr/>
          </p:nvCxnSpPr>
          <p:spPr>
            <a:xfrm>
              <a:off x="2765436" y="3706435"/>
              <a:ext cx="197516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700FE28-51BB-4377-9142-F73759F07F2C}"/>
                </a:ext>
              </a:extLst>
            </p:cNvPr>
            <p:cNvCxnSpPr>
              <a:cxnSpLocks/>
            </p:cNvCxnSpPr>
            <p:nvPr/>
          </p:nvCxnSpPr>
          <p:spPr>
            <a:xfrm>
              <a:off x="2765435" y="2229180"/>
              <a:ext cx="19751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714B2E66-7A14-43FC-BC08-F80EB3E9D55F}"/>
                </a:ext>
              </a:extLst>
            </p:cNvPr>
            <p:cNvSpPr/>
            <p:nvPr/>
          </p:nvSpPr>
          <p:spPr>
            <a:xfrm>
              <a:off x="3359805" y="5734915"/>
              <a:ext cx="49783" cy="22956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30A35C65-F6FA-49A3-85C8-54D9A7BA41DE}"/>
                </a:ext>
              </a:extLst>
            </p:cNvPr>
            <p:cNvSpPr/>
            <p:nvPr/>
          </p:nvSpPr>
          <p:spPr>
            <a:xfrm>
              <a:off x="3359805" y="6204873"/>
              <a:ext cx="49783" cy="2760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EA1C2ADD-901A-4A99-BEC6-BAB296F4C4E8}"/>
                </a:ext>
              </a:extLst>
            </p:cNvPr>
            <p:cNvSpPr/>
            <p:nvPr/>
          </p:nvSpPr>
          <p:spPr>
            <a:xfrm>
              <a:off x="3805616" y="6195362"/>
              <a:ext cx="45241" cy="2760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9D82F74-0EE6-4705-8044-814A4E7421B4}"/>
                </a:ext>
              </a:extLst>
            </p:cNvPr>
            <p:cNvSpPr/>
            <p:nvPr/>
          </p:nvSpPr>
          <p:spPr>
            <a:xfrm>
              <a:off x="4378729" y="5734915"/>
              <a:ext cx="58188" cy="22078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FBA228DE-A0CB-4FA7-A2B1-1C5D194546B0}"/>
                </a:ext>
              </a:extLst>
            </p:cNvPr>
            <p:cNvSpPr/>
            <p:nvPr/>
          </p:nvSpPr>
          <p:spPr>
            <a:xfrm>
              <a:off x="3351935" y="5734915"/>
              <a:ext cx="123586" cy="75586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6F9C1E8C-D8F5-49C6-BDDF-E286AA2099CE}"/>
                </a:ext>
              </a:extLst>
            </p:cNvPr>
            <p:cNvSpPr/>
            <p:nvPr/>
          </p:nvSpPr>
          <p:spPr>
            <a:xfrm>
              <a:off x="3794467" y="6148843"/>
              <a:ext cx="158990" cy="37631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2CF9E568-0B02-4150-93A7-81A6122C6107}"/>
                </a:ext>
              </a:extLst>
            </p:cNvPr>
            <p:cNvSpPr/>
            <p:nvPr/>
          </p:nvSpPr>
          <p:spPr>
            <a:xfrm>
              <a:off x="4366901" y="5677389"/>
              <a:ext cx="140037" cy="37545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2A4D7EDB-E1AE-4B05-A2C8-42F6121CF017}"/>
                </a:ext>
              </a:extLst>
            </p:cNvPr>
            <p:cNvSpPr txBox="1"/>
            <p:nvPr/>
          </p:nvSpPr>
          <p:spPr>
            <a:xfrm>
              <a:off x="3771956" y="1397543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83CD1C8E-A2FE-4B33-A54D-773DE2850819}"/>
                </a:ext>
              </a:extLst>
            </p:cNvPr>
            <p:cNvSpPr txBox="1"/>
            <p:nvPr/>
          </p:nvSpPr>
          <p:spPr>
            <a:xfrm>
              <a:off x="3788700" y="3084140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0986323F-6AF6-4AFA-880F-D80BFD519E2D}"/>
                </a:ext>
              </a:extLst>
            </p:cNvPr>
            <p:cNvSpPr txBox="1"/>
            <p:nvPr/>
          </p:nvSpPr>
          <p:spPr>
            <a:xfrm>
              <a:off x="3788700" y="4619995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3327F68-70DD-4C85-935C-15C69EAD09A0}"/>
                </a:ext>
              </a:extLst>
            </p:cNvPr>
            <p:cNvSpPr txBox="1"/>
            <p:nvPr/>
          </p:nvSpPr>
          <p:spPr>
            <a:xfrm>
              <a:off x="3856073" y="5939029"/>
              <a:ext cx="492225" cy="5469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pc="-15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....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14600544-339D-4845-B767-2B28C4ECB5DF}"/>
                </a:ext>
              </a:extLst>
            </p:cNvPr>
            <p:cNvSpPr/>
            <p:nvPr/>
          </p:nvSpPr>
          <p:spPr>
            <a:xfrm>
              <a:off x="3235336" y="4698104"/>
              <a:ext cx="143538" cy="31610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247249D3-1A31-4CD0-960C-6EB1EA36B205}"/>
                </a:ext>
              </a:extLst>
            </p:cNvPr>
            <p:cNvSpPr/>
            <p:nvPr/>
          </p:nvSpPr>
          <p:spPr>
            <a:xfrm>
              <a:off x="3237309" y="3904170"/>
              <a:ext cx="143538" cy="36405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2D81BE4-6382-42A0-BFA5-D4EADA5FF556}"/>
                </a:ext>
              </a:extLst>
            </p:cNvPr>
            <p:cNvSpPr/>
            <p:nvPr/>
          </p:nvSpPr>
          <p:spPr>
            <a:xfrm>
              <a:off x="3237309" y="4277458"/>
              <a:ext cx="143538" cy="21897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3AC88FAE-185C-4EE6-AE45-65DF03A48FA7}"/>
                </a:ext>
              </a:extLst>
            </p:cNvPr>
            <p:cNvSpPr/>
            <p:nvPr/>
          </p:nvSpPr>
          <p:spPr>
            <a:xfrm>
              <a:off x="3237309" y="4514163"/>
              <a:ext cx="143538" cy="1973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3CC01127-34EA-4DB2-A56F-F4E0AB6C5BBF}"/>
                </a:ext>
              </a:extLst>
            </p:cNvPr>
            <p:cNvSpPr/>
            <p:nvPr/>
          </p:nvSpPr>
          <p:spPr>
            <a:xfrm>
              <a:off x="3150273" y="4259114"/>
              <a:ext cx="304087" cy="4672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F63842FA-E178-4FF7-873A-25895E14E00A}"/>
                </a:ext>
              </a:extLst>
            </p:cNvPr>
            <p:cNvSpPr/>
            <p:nvPr/>
          </p:nvSpPr>
          <p:spPr>
            <a:xfrm>
              <a:off x="2774671" y="1423452"/>
              <a:ext cx="1975164" cy="522604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E3DC96F-64EA-4023-94F8-7A6ADD4DB8CD}"/>
              </a:ext>
            </a:extLst>
          </p:cNvPr>
          <p:cNvSpPr/>
          <p:nvPr/>
        </p:nvSpPr>
        <p:spPr>
          <a:xfrm>
            <a:off x="178715" y="5253007"/>
            <a:ext cx="1952926" cy="1457352"/>
          </a:xfrm>
          <a:prstGeom prst="rect">
            <a:avLst/>
          </a:pr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B69CB17-0016-4DBA-B175-10FEF20A1772}"/>
              </a:ext>
            </a:extLst>
          </p:cNvPr>
          <p:cNvSpPr/>
          <p:nvPr/>
        </p:nvSpPr>
        <p:spPr>
          <a:xfrm>
            <a:off x="177333" y="1506970"/>
            <a:ext cx="1952926" cy="2260038"/>
          </a:xfrm>
          <a:prstGeom prst="rect">
            <a:avLst/>
          </a:prstGeom>
          <a:solidFill>
            <a:schemeClr val="accent1">
              <a:lumMod val="40000"/>
              <a:lumOff val="60000"/>
              <a:alpha val="6313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61885C-228A-4635-B49E-3DFD3C98B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863" y="2085948"/>
            <a:ext cx="5065726" cy="3534228"/>
          </a:xfr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A041502D-4B7A-4261-BD04-29B8133366ED}"/>
              </a:ext>
            </a:extLst>
          </p:cNvPr>
          <p:cNvSpPr txBox="1"/>
          <p:nvPr/>
        </p:nvSpPr>
        <p:spPr>
          <a:xfrm>
            <a:off x="7821876" y="5546858"/>
            <a:ext cx="1832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K-Means K1</a:t>
            </a:r>
          </a:p>
          <a:p>
            <a:pPr algn="ctr"/>
            <a:r>
              <a:rPr lang="en-US" dirty="0"/>
              <a:t>34 loop iterations</a:t>
            </a:r>
          </a:p>
        </p:txBody>
      </p:sp>
    </p:spTree>
    <p:extLst>
      <p:ext uri="{BB962C8B-B14F-4D97-AF65-F5344CB8AC3E}">
        <p14:creationId xmlns:p14="http://schemas.microsoft.com/office/powerpoint/2010/main" val="407451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5930</TotalTime>
  <Words>1722</Words>
  <Application>Microsoft Office PowerPoint</Application>
  <PresentationFormat>Widescreen</PresentationFormat>
  <Paragraphs>406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Helvetica Neue Medium</vt:lpstr>
      <vt:lpstr>华文中宋</vt:lpstr>
      <vt:lpstr>Arial</vt:lpstr>
      <vt:lpstr>Calibri</vt:lpstr>
      <vt:lpstr>Calibri Light</vt:lpstr>
      <vt:lpstr>Cambria Math</vt:lpstr>
      <vt:lpstr>Office Theme</vt:lpstr>
      <vt:lpstr>Fault Site Pruning for Practical Reliability Analysis of GPGPU Applications</vt:lpstr>
      <vt:lpstr>Soft Errors</vt:lpstr>
      <vt:lpstr>Reliability Research: Fault Injection</vt:lpstr>
      <vt:lpstr>GPU Architecture → Progressive Fault Sites Pruning</vt:lpstr>
      <vt:lpstr>Progressive Fault Sites Pruning</vt:lpstr>
      <vt:lpstr>Progressive Fault Sites Pruning</vt:lpstr>
      <vt:lpstr>Progressive Fault Sites Pruning</vt:lpstr>
      <vt:lpstr>Progressive Fault Sites Pruning</vt:lpstr>
      <vt:lpstr>Progressive Fault Sites Pruning</vt:lpstr>
      <vt:lpstr>Progressive Fault Sites Pruning</vt:lpstr>
      <vt:lpstr>Evaluation</vt:lpstr>
      <vt:lpstr>Evaluation</vt:lpstr>
      <vt:lpstr>Conclusion</vt:lpstr>
      <vt:lpstr>Fault Site Pruning for Practical Reliability Analysis of GPGPU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Fault Site Pruning for Practical Reliability Analysis of GPGPU Applications</dc:title>
  <dc:creator>Y L</dc:creator>
  <cp:lastModifiedBy>Y L</cp:lastModifiedBy>
  <cp:revision>602</cp:revision>
  <dcterms:created xsi:type="dcterms:W3CDTF">2018-10-21T17:50:30Z</dcterms:created>
  <dcterms:modified xsi:type="dcterms:W3CDTF">2018-12-06T04:06:18Z</dcterms:modified>
</cp:coreProperties>
</file>