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5" r:id="rId4"/>
    <p:sldId id="268" r:id="rId5"/>
    <p:sldId id="262" r:id="rId6"/>
    <p:sldId id="258" r:id="rId7"/>
    <p:sldId id="263" r:id="rId8"/>
    <p:sldId id="259" r:id="rId9"/>
    <p:sldId id="261"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1 minute)" id="{5BC5E09D-43A2-4923-8940-EDCFF2530400}">
          <p14:sldIdLst>
            <p14:sldId id="256"/>
            <p14:sldId id="264"/>
            <p14:sldId id="265"/>
          </p14:sldIdLst>
        </p14:section>
        <p14:section name="Coding Approach (1 minute)" id="{F460551C-DFE3-4686-A84F-A7419DEE864B}">
          <p14:sldIdLst>
            <p14:sldId id="268"/>
            <p14:sldId id="262"/>
          </p14:sldIdLst>
        </p14:section>
        <p14:section name="Data Wrangling (1 minute)" id="{FB982482-93AC-4B2B-842D-7F29552B184E}">
          <p14:sldIdLst>
            <p14:sldId id="258"/>
          </p14:sldIdLst>
        </p14:section>
        <p14:section name="Flask App (1 minute)" id="{008B3E4F-28C8-4B7C-9D20-FF2EB83D73EB}">
          <p14:sldIdLst>
            <p14:sldId id="263"/>
          </p14:sldIdLst>
        </p14:section>
        <p14:section name="Limitations and Ethical Considerations (30 sec each)" id="{D7360AE5-27E4-4FB4-8486-B88097290617}">
          <p14:sldIdLst>
            <p14:sldId id="259"/>
          </p14:sldIdLst>
        </p14:section>
        <p14:section name="References" id="{0E4B1AA4-FB80-4438-969E-52D0F03B7C45}">
          <p14:sldIdLst>
            <p14:sldId id="261"/>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9919" autoAdjust="0"/>
  </p:normalViewPr>
  <p:slideViewPr>
    <p:cSldViewPr snapToGrid="0">
      <p:cViewPr varScale="1">
        <p:scale>
          <a:sx n="80" d="100"/>
          <a:sy n="80" d="100"/>
        </p:scale>
        <p:origin x="16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3189F-2654-4FF5-876C-10CBDB4B57BA}" type="datetimeFigureOut">
              <a:rPr lang="en-GB" smtClean="0"/>
              <a:t>15/08/2023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0EE7B-22F6-468D-A434-EC27BE18C34A}" type="slidenum">
              <a:rPr lang="en-GB" smtClean="0"/>
              <a:t>‹#›</a:t>
            </a:fld>
            <a:endParaRPr lang="en-GB"/>
          </a:p>
        </p:txBody>
      </p:sp>
    </p:spTree>
    <p:extLst>
      <p:ext uri="{BB962C8B-B14F-4D97-AF65-F5344CB8AC3E}">
        <p14:creationId xmlns:p14="http://schemas.microsoft.com/office/powerpoint/2010/main" val="389912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today we will be having a conversation about a distribution of wealth in New York. (10 seconds).</a:t>
            </a:r>
          </a:p>
        </p:txBody>
      </p:sp>
      <p:sp>
        <p:nvSpPr>
          <p:cNvPr id="4" name="Slide Number Placeholder 3"/>
          <p:cNvSpPr>
            <a:spLocks noGrp="1"/>
          </p:cNvSpPr>
          <p:nvPr>
            <p:ph type="sldNum" sz="quarter" idx="5"/>
          </p:nvPr>
        </p:nvSpPr>
        <p:spPr/>
        <p:txBody>
          <a:bodyPr/>
          <a:lstStyle/>
          <a:p>
            <a:fld id="{06F0EE7B-22F6-468D-A434-EC27BE18C34A}" type="slidenum">
              <a:rPr lang="en-GB" smtClean="0"/>
              <a:t>1</a:t>
            </a:fld>
            <a:endParaRPr lang="en-GB"/>
          </a:p>
        </p:txBody>
      </p:sp>
    </p:spTree>
    <p:extLst>
      <p:ext uri="{BB962C8B-B14F-4D97-AF65-F5344CB8AC3E}">
        <p14:creationId xmlns:p14="http://schemas.microsoft.com/office/powerpoint/2010/main" val="3021455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10</a:t>
            </a:fld>
            <a:endParaRPr lang="en-GB"/>
          </a:p>
        </p:txBody>
      </p:sp>
    </p:spTree>
    <p:extLst>
      <p:ext uri="{BB962C8B-B14F-4D97-AF65-F5344CB8AC3E}">
        <p14:creationId xmlns:p14="http://schemas.microsoft.com/office/powerpoint/2010/main" val="362619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Within the US, New York State has some of the highest levels of income inequality.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top 1% make 44.4 times more than the bottom 99%, this is according to the Economic Policy Institute 2023.</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(20secs)</a:t>
            </a:r>
          </a:p>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2</a:t>
            </a:fld>
            <a:endParaRPr lang="en-GB"/>
          </a:p>
        </p:txBody>
      </p:sp>
    </p:spTree>
    <p:extLst>
      <p:ext uri="{BB962C8B-B14F-4D97-AF65-F5344CB8AC3E}">
        <p14:creationId xmlns:p14="http://schemas.microsoft.com/office/powerpoint/2010/main" val="260522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Within that 99%, there are some people who are really struggling day by day. </a:t>
            </a:r>
          </a:p>
          <a:p>
            <a:endParaRPr lang="en-GB" sz="1200" dirty="0"/>
          </a:p>
          <a:p>
            <a:pPr marL="171450" indent="-171450">
              <a:buFontTx/>
              <a:buChar char="-"/>
            </a:pPr>
            <a:r>
              <a:rPr lang="en-GB" sz="1200" dirty="0"/>
              <a:t>Some children grow up in poverty, they are hungry when they get to school which impacts concentration levels and must deal with more disruptive factors due to their household situation.</a:t>
            </a:r>
          </a:p>
          <a:p>
            <a:pPr marL="171450" indent="-171450">
              <a:buFontTx/>
              <a:buChar char="-"/>
            </a:pPr>
            <a:r>
              <a:rPr lang="en-GB" sz="1200" dirty="0"/>
              <a:t>Full-time carers may have had to give up the dream of attending university meaning they are left with lower qualifications and less options.</a:t>
            </a:r>
          </a:p>
          <a:p>
            <a:r>
              <a:rPr lang="en-GB" sz="1200" dirty="0"/>
              <a:t>-  Or unfortunately, people are dismissed from opportunities due to their background, this can either be with intention or subconsciously.</a:t>
            </a:r>
          </a:p>
          <a:p>
            <a:endParaRPr lang="en-GB" dirty="0"/>
          </a:p>
          <a:p>
            <a:r>
              <a:rPr lang="en-GB" dirty="0"/>
              <a:t>(30secs)</a:t>
            </a:r>
          </a:p>
        </p:txBody>
      </p:sp>
      <p:sp>
        <p:nvSpPr>
          <p:cNvPr id="4" name="Slide Number Placeholder 3"/>
          <p:cNvSpPr>
            <a:spLocks noGrp="1"/>
          </p:cNvSpPr>
          <p:nvPr>
            <p:ph type="sldNum" sz="quarter" idx="5"/>
          </p:nvPr>
        </p:nvSpPr>
        <p:spPr/>
        <p:txBody>
          <a:bodyPr/>
          <a:lstStyle/>
          <a:p>
            <a:fld id="{06F0EE7B-22F6-468D-A434-EC27BE18C34A}" type="slidenum">
              <a:rPr lang="en-GB" smtClean="0"/>
              <a:t>3</a:t>
            </a:fld>
            <a:endParaRPr lang="en-GB"/>
          </a:p>
        </p:txBody>
      </p:sp>
    </p:spTree>
    <p:extLst>
      <p:ext uri="{BB962C8B-B14F-4D97-AF65-F5344CB8AC3E}">
        <p14:creationId xmlns:p14="http://schemas.microsoft.com/office/powerpoint/2010/main" val="69675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FFFFFF"/>
                </a:solidFill>
                <a:effectLst/>
                <a:latin typeface="Segoe UI Historic" panose="020B0502040204020203" pitchFamily="34" charset="0"/>
              </a:rPr>
              <a:t>Our visuals are displayed on an index webpage and update at the same time, the webpage was built and formatted using HTML/CSS. Although our HTML code references each script file used to generated the visuals, they are individually housed by programming languages inside a static folder for organisation purposes. </a:t>
            </a:r>
            <a:br>
              <a:rPr lang="en-GB" dirty="0"/>
            </a:br>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4</a:t>
            </a:fld>
            <a:endParaRPr lang="en-GB"/>
          </a:p>
        </p:txBody>
      </p:sp>
    </p:spTree>
    <p:extLst>
      <p:ext uri="{BB962C8B-B14F-4D97-AF65-F5344CB8AC3E}">
        <p14:creationId xmlns:p14="http://schemas.microsoft.com/office/powerpoint/2010/main" val="1164773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i="0" dirty="0">
                <a:solidFill>
                  <a:srgbClr val="FFFFFF"/>
                </a:solidFill>
                <a:effectLst/>
                <a:latin typeface="Segoe UI Historic" panose="020B0502040204020203" pitchFamily="34" charset="0"/>
              </a:rPr>
              <a:t>The scripts to bring our visualisations to life were coded using JavaScript with the assistance of some libraries and plugins. </a:t>
            </a:r>
          </a:p>
          <a:p>
            <a:pPr marL="171450" indent="-171450">
              <a:buFontTx/>
              <a:buChar char="-"/>
            </a:pPr>
            <a:r>
              <a:rPr lang="en-GB" b="0" i="0" dirty="0">
                <a:solidFill>
                  <a:srgbClr val="FFFFFF"/>
                </a:solidFill>
                <a:effectLst/>
                <a:latin typeface="Segoe UI Historic" panose="020B0502040204020203" pitchFamily="34" charset="0"/>
              </a:rPr>
              <a:t>  D3 allowed us to connect our cleaned data sources including 2 CSV’s and a </a:t>
            </a:r>
            <a:r>
              <a:rPr lang="en-GB" b="0" i="0" dirty="0" err="1">
                <a:solidFill>
                  <a:srgbClr val="FFFFFF"/>
                </a:solidFill>
                <a:effectLst/>
                <a:latin typeface="Segoe UI Historic" panose="020B0502040204020203" pitchFamily="34" charset="0"/>
              </a:rPr>
              <a:t>geoJSON</a:t>
            </a:r>
            <a:r>
              <a:rPr lang="en-GB" b="0" i="0" dirty="0">
                <a:solidFill>
                  <a:srgbClr val="FFFFFF"/>
                </a:solidFill>
                <a:effectLst/>
                <a:latin typeface="Segoe UI Historic" panose="020B0502040204020203" pitchFamily="34" charset="0"/>
              </a:rPr>
              <a:t> file. </a:t>
            </a:r>
          </a:p>
          <a:p>
            <a:pPr marL="171450" indent="-171450">
              <a:buFontTx/>
              <a:buChar char="-"/>
            </a:pPr>
            <a:r>
              <a:rPr lang="en-GB" b="0" i="0" dirty="0">
                <a:solidFill>
                  <a:srgbClr val="FFFFFF"/>
                </a:solidFill>
                <a:effectLst/>
                <a:latin typeface="Segoe UI Historic" panose="020B0502040204020203" pitchFamily="34" charset="0"/>
              </a:rPr>
              <a:t>  Leaflet was used to create a map object with layers. </a:t>
            </a:r>
          </a:p>
          <a:p>
            <a:pPr marL="171450" indent="-171450">
              <a:buFontTx/>
              <a:buChar char="-"/>
            </a:pPr>
            <a:r>
              <a:rPr lang="en-GB" b="0" i="0" dirty="0">
                <a:solidFill>
                  <a:srgbClr val="FFFFFF"/>
                </a:solidFill>
                <a:effectLst/>
                <a:latin typeface="Segoe UI Historic" panose="020B0502040204020203" pitchFamily="34" charset="0"/>
              </a:rPr>
              <a:t>  </a:t>
            </a:r>
            <a:r>
              <a:rPr lang="en-GB" b="0" i="0" dirty="0" err="1">
                <a:solidFill>
                  <a:srgbClr val="FFFFFF"/>
                </a:solidFill>
                <a:effectLst/>
                <a:latin typeface="Segoe UI Historic" panose="020B0502040204020203" pitchFamily="34" charset="0"/>
              </a:rPr>
              <a:t>Plotly</a:t>
            </a:r>
            <a:r>
              <a:rPr lang="en-GB" b="0" i="0" dirty="0">
                <a:solidFill>
                  <a:srgbClr val="FFFFFF"/>
                </a:solidFill>
                <a:effectLst/>
                <a:latin typeface="Segoe UI Historic" panose="020B0502040204020203" pitchFamily="34" charset="0"/>
              </a:rPr>
              <a:t> allowed us to create a user interactive scatter plot and heat map. </a:t>
            </a:r>
          </a:p>
          <a:p>
            <a:pPr marL="171450" indent="-171450">
              <a:buFontTx/>
              <a:buChar char="-"/>
            </a:pPr>
            <a:r>
              <a:rPr lang="en-GB" b="0" i="0" dirty="0">
                <a:solidFill>
                  <a:srgbClr val="FFFFFF"/>
                </a:solidFill>
                <a:effectLst/>
                <a:latin typeface="Segoe UI Historic" panose="020B0502040204020203" pitchFamily="34" charset="0"/>
              </a:rPr>
              <a:t>  and a Leaflet plugin was adopted to incorporate a reset button on our first visualisation.</a:t>
            </a:r>
          </a:p>
          <a:p>
            <a:pPr marL="171450" indent="-171450">
              <a:buFontTx/>
              <a:buChar char="-"/>
            </a:pPr>
            <a:endParaRPr lang="en-GB" b="0" i="0" dirty="0">
              <a:solidFill>
                <a:srgbClr val="FFFFFF"/>
              </a:solidFill>
              <a:effectLst/>
              <a:latin typeface="Segoe UI Historic" panose="020B0502040204020203" pitchFamily="34" charset="0"/>
            </a:endParaRPr>
          </a:p>
          <a:p>
            <a:pPr marL="0" indent="0">
              <a:buFontTx/>
              <a:buNone/>
            </a:pPr>
            <a:r>
              <a:rPr lang="en-GB" b="0" i="0" dirty="0">
                <a:solidFill>
                  <a:srgbClr val="FFFFFF"/>
                </a:solidFill>
                <a:effectLst/>
                <a:latin typeface="Segoe UI Historic" panose="020B0502040204020203" pitchFamily="34" charset="0"/>
              </a:rPr>
              <a:t>Some coding techniques included: </a:t>
            </a:r>
          </a:p>
          <a:p>
            <a:pPr marL="171450" indent="-171450">
              <a:buFontTx/>
              <a:buChar char="-"/>
            </a:pPr>
            <a:r>
              <a:rPr lang="en-GB" b="0" i="0" dirty="0">
                <a:solidFill>
                  <a:srgbClr val="FFFFFF"/>
                </a:solidFill>
                <a:effectLst/>
                <a:latin typeface="Segoe UI Historic" panose="020B0502040204020203" pitchFamily="34" charset="0"/>
              </a:rPr>
              <a:t>Using functions to optimise our code</a:t>
            </a:r>
          </a:p>
          <a:p>
            <a:pPr marL="171450" indent="-171450">
              <a:buFontTx/>
              <a:buChar char="-"/>
            </a:pPr>
            <a:r>
              <a:rPr lang="en-GB" b="0" i="0" dirty="0">
                <a:solidFill>
                  <a:srgbClr val="FFFFFF"/>
                </a:solidFill>
                <a:effectLst/>
                <a:latin typeface="Segoe UI Historic" panose="020B0502040204020203" pitchFamily="34" charset="0"/>
              </a:rPr>
              <a:t>For loops with conditionals enabled our dynamic visualisations,</a:t>
            </a:r>
          </a:p>
          <a:p>
            <a:pPr marL="171450" indent="-171450">
              <a:buFontTx/>
              <a:buChar char="-"/>
            </a:pPr>
            <a:r>
              <a:rPr lang="en-GB" b="0" i="0" dirty="0">
                <a:solidFill>
                  <a:srgbClr val="FFFFFF"/>
                </a:solidFill>
                <a:effectLst/>
                <a:latin typeface="Segoe UI Historic" panose="020B0502040204020203" pitchFamily="34" charset="0"/>
              </a:rPr>
              <a:t>and mapping was useful when obtaining values to plot from our CSV’s.</a:t>
            </a:r>
            <a:endParaRPr lang="en-GB" dirty="0"/>
          </a:p>
          <a:p>
            <a:pPr marL="0" indent="0">
              <a:buNone/>
            </a:pPr>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5</a:t>
            </a:fld>
            <a:endParaRPr lang="en-GB"/>
          </a:p>
        </p:txBody>
      </p:sp>
    </p:spTree>
    <p:extLst>
      <p:ext uri="{BB962C8B-B14F-4D97-AF65-F5344CB8AC3E}">
        <p14:creationId xmlns:p14="http://schemas.microsoft.com/office/powerpoint/2010/main" val="381714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0" i="0" dirty="0">
                <a:effectLst/>
                <a:latin typeface="Arial" panose="020B0604020202020204" pitchFamily="34" charset="0"/>
              </a:rPr>
              <a:t>- We used the US Government's Open Data web site to find useful reliable datasets that we could analysed.</a:t>
            </a:r>
            <a:br>
              <a:rPr lang="en-GB" dirty="0"/>
            </a:br>
            <a:r>
              <a:rPr lang="en-GB" b="0" i="0" dirty="0">
                <a:effectLst/>
                <a:latin typeface="Arial" panose="020B0604020202020204" pitchFamily="34" charset="0"/>
              </a:rPr>
              <a:t>- We got a plethora of data sets.</a:t>
            </a:r>
            <a:br>
              <a:rPr lang="en-GB" dirty="0"/>
            </a:br>
            <a:r>
              <a:rPr lang="en-GB" b="0" i="0" dirty="0">
                <a:effectLst/>
                <a:latin typeface="Arial" panose="020B0604020202020204" pitchFamily="34" charset="0"/>
              </a:rPr>
              <a:t>- And used SQL to clean and improve the quality of these data,</a:t>
            </a:r>
            <a:br>
              <a:rPr lang="en-GB" dirty="0"/>
            </a:br>
            <a:r>
              <a:rPr lang="en-GB" b="0" i="0" dirty="0">
                <a:effectLst/>
                <a:latin typeface="Arial" panose="020B0604020202020204" pitchFamily="34" charset="0"/>
              </a:rPr>
              <a:t>- We found two data sets that could serve for the purpose of our project.</a:t>
            </a:r>
            <a:br>
              <a:rPr lang="en-GB" dirty="0"/>
            </a:br>
            <a:r>
              <a:rPr lang="en-GB" b="0" i="0" dirty="0">
                <a:effectLst/>
                <a:latin typeface="Arial" panose="020B0604020202020204" pitchFamily="34" charset="0"/>
              </a:rPr>
              <a:t>- However, these raw data in the form of CSV files needed to be processed and cleaned before they could be used.</a:t>
            </a:r>
            <a:br>
              <a:rPr lang="en-GB" dirty="0"/>
            </a:br>
            <a:r>
              <a:rPr lang="en-GB" b="0" i="0" dirty="0">
                <a:effectLst/>
                <a:latin typeface="Arial" panose="020B0604020202020204" pitchFamily="34" charset="0"/>
              </a:rPr>
              <a:t>- We created tables with columns that would support the content of these files.</a:t>
            </a:r>
            <a:br>
              <a:rPr lang="en-GB" dirty="0"/>
            </a:br>
            <a:r>
              <a:rPr lang="en-GB" b="0" i="0" dirty="0">
                <a:effectLst/>
                <a:latin typeface="Arial" panose="020B0604020202020204" pitchFamily="34" charset="0"/>
              </a:rPr>
              <a:t>- The CSVs were then imported to those tables.</a:t>
            </a:r>
            <a:br>
              <a:rPr lang="en-GB" dirty="0"/>
            </a:br>
            <a:r>
              <a:rPr lang="en-GB" b="0" i="0" dirty="0">
                <a:effectLst/>
                <a:latin typeface="Arial" panose="020B0604020202020204" pitchFamily="34" charset="0"/>
              </a:rPr>
              <a:t>- Redundant columns were then removed.</a:t>
            </a:r>
            <a:br>
              <a:rPr lang="en-GB" dirty="0"/>
            </a:br>
            <a:r>
              <a:rPr lang="en-GB" b="0" i="0" dirty="0">
                <a:effectLst/>
                <a:latin typeface="Arial" panose="020B0604020202020204" pitchFamily="34" charset="0"/>
              </a:rPr>
              <a:t>- And rows that had no data in were also removed as they didn’t offer additional insight but noise.</a:t>
            </a:r>
            <a:br>
              <a:rPr lang="en-GB" dirty="0"/>
            </a:br>
            <a:r>
              <a:rPr lang="en-GB" b="0" i="0" dirty="0">
                <a:effectLst/>
                <a:latin typeface="Arial" panose="020B0604020202020204" pitchFamily="34" charset="0"/>
              </a:rPr>
              <a:t>- Now over to </a:t>
            </a:r>
            <a:r>
              <a:rPr lang="en-GB" b="0" i="0" dirty="0" err="1">
                <a:effectLst/>
                <a:latin typeface="Arial" panose="020B0604020202020204" pitchFamily="34" charset="0"/>
              </a:rPr>
              <a:t>Chenita</a:t>
            </a:r>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6</a:t>
            </a:fld>
            <a:endParaRPr lang="en-GB"/>
          </a:p>
        </p:txBody>
      </p:sp>
    </p:spTree>
    <p:extLst>
      <p:ext uri="{BB962C8B-B14F-4D97-AF65-F5344CB8AC3E}">
        <p14:creationId xmlns:p14="http://schemas.microsoft.com/office/powerpoint/2010/main" val="941037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rial" panose="020B0604020202020204" pitchFamily="34" charset="0"/>
              </a:rPr>
              <a:t>We created a flask application which allows a single point of access for external users to view each of the data sources used for this project.</a:t>
            </a:r>
            <a:br>
              <a:rPr lang="en-GB" dirty="0"/>
            </a:br>
            <a:endParaRPr lang="en-GB" dirty="0"/>
          </a:p>
          <a:p>
            <a:r>
              <a:rPr lang="en-GB" b="0" i="0" dirty="0">
                <a:effectLst/>
                <a:latin typeface="Arial" panose="020B0604020202020204" pitchFamily="34" charset="0"/>
              </a:rPr>
              <a:t>The available routes are listed on the main page, and the user can view them by copy and pasting the relevant path extension to the </a:t>
            </a:r>
            <a:r>
              <a:rPr lang="en-GB" b="0" i="0" dirty="0" err="1">
                <a:effectLst/>
                <a:latin typeface="Arial" panose="020B0604020202020204" pitchFamily="34" charset="0"/>
              </a:rPr>
              <a:t>url</a:t>
            </a:r>
            <a:r>
              <a:rPr lang="en-GB" b="0" i="0" dirty="0">
                <a:effectLst/>
                <a:latin typeface="Arial" panose="020B0604020202020204" pitchFamily="34" charset="0"/>
              </a:rPr>
              <a:t> field.</a:t>
            </a:r>
            <a:br>
              <a:rPr lang="en-GB" dirty="0"/>
            </a:br>
            <a:r>
              <a:rPr lang="en-GB" b="0" i="0" dirty="0">
                <a:effectLst/>
                <a:latin typeface="Arial" panose="020B0604020202020204" pitchFamily="34" charset="0"/>
              </a:rPr>
              <a:t>When a route is visited, that particular dataset populates within the current tab; and once the user is ready to view another file, they can simply select the back button and then copy and paste the dataset of their choice.</a:t>
            </a:r>
            <a:br>
              <a:rPr lang="en-GB" dirty="0"/>
            </a:br>
            <a:endParaRPr lang="en-GB" dirty="0"/>
          </a:p>
          <a:p>
            <a:r>
              <a:rPr lang="en-GB" b="0" i="0" dirty="0">
                <a:effectLst/>
                <a:latin typeface="Arial" panose="020B0604020202020204" pitchFamily="34" charset="0"/>
              </a:rPr>
              <a:t>***Outro: Over to Uche... ***</a:t>
            </a:r>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7</a:t>
            </a:fld>
            <a:endParaRPr lang="en-GB"/>
          </a:p>
        </p:txBody>
      </p:sp>
    </p:spTree>
    <p:extLst>
      <p:ext uri="{BB962C8B-B14F-4D97-AF65-F5344CB8AC3E}">
        <p14:creationId xmlns:p14="http://schemas.microsoft.com/office/powerpoint/2010/main" val="60442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Arial" panose="020B0604020202020204" pitchFamily="34" charset="0"/>
              </a:rPr>
              <a:t>The variability in community response affects the overall consistency of data which could result from lack resources in some communities, lack of coordination between communities or other factors that vary across the different jurisdictions.</a:t>
            </a:r>
            <a:br>
              <a:rPr lang="en-GB" dirty="0"/>
            </a:br>
            <a:endParaRPr lang="en-GB" dirty="0"/>
          </a:p>
          <a:p>
            <a:pPr algn="l"/>
            <a:r>
              <a:rPr lang="en-GB" b="0" i="0" dirty="0">
                <a:effectLst/>
                <a:latin typeface="Arial" panose="020B0604020202020204" pitchFamily="34" charset="0"/>
              </a:rPr>
              <a:t>Inconsistencies and inaccuracies of data source due to variations in reporting standards</a:t>
            </a:r>
            <a:br>
              <a:rPr lang="en-GB" dirty="0"/>
            </a:br>
            <a:endParaRPr lang="en-GB" dirty="0"/>
          </a:p>
          <a:p>
            <a:pPr algn="l"/>
            <a:r>
              <a:rPr lang="en-GB" b="0" i="0" dirty="0">
                <a:effectLst/>
                <a:latin typeface="Arial" panose="020B0604020202020204" pitchFamily="34" charset="0"/>
              </a:rPr>
              <a:t>The dataset available provides information for the fiscal year 2019 only, thereby limiting insights to that specific timeframe.</a:t>
            </a:r>
            <a:br>
              <a:rPr lang="en-GB" dirty="0"/>
            </a:br>
            <a:endParaRPr lang="en-GB" dirty="0"/>
          </a:p>
          <a:p>
            <a:pPr algn="l"/>
            <a:r>
              <a:rPr lang="en-GB" b="0" i="0" dirty="0">
                <a:effectLst/>
                <a:latin typeface="Arial" panose="020B0604020202020204" pitchFamily="34" charset="0"/>
              </a:rPr>
              <a:t>The dataset offers numerical data without extensive context, which </a:t>
            </a:r>
            <a:r>
              <a:rPr lang="en-GB" b="0" i="0">
                <a:effectLst/>
                <a:latin typeface="Arial" panose="020B0604020202020204" pitchFamily="34" charset="0"/>
              </a:rPr>
              <a:t>may require</a:t>
            </a:r>
            <a:r>
              <a:rPr lang="en-GB" b="0" i="0" dirty="0">
                <a:effectLst/>
                <a:latin typeface="Arial" panose="020B0604020202020204" pitchFamily="34" charset="0"/>
              </a:rPr>
              <a:t> </a:t>
            </a:r>
            <a:r>
              <a:rPr lang="en-GB" b="0" i="0">
                <a:effectLst/>
                <a:latin typeface="Arial" panose="020B0604020202020204" pitchFamily="34" charset="0"/>
              </a:rPr>
              <a:t>additional </a:t>
            </a:r>
            <a:r>
              <a:rPr lang="en-GB" b="0" i="0" dirty="0">
                <a:effectLst/>
                <a:latin typeface="Arial" panose="020B0604020202020204" pitchFamily="34" charset="0"/>
              </a:rPr>
              <a:t>information for comprehensive analysis.</a:t>
            </a:r>
            <a:br>
              <a:rPr lang="en-GB" dirty="0"/>
            </a:br>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8</a:t>
            </a:fld>
            <a:endParaRPr lang="en-GB"/>
          </a:p>
        </p:txBody>
      </p:sp>
    </p:spTree>
    <p:extLst>
      <p:ext uri="{BB962C8B-B14F-4D97-AF65-F5344CB8AC3E}">
        <p14:creationId xmlns:p14="http://schemas.microsoft.com/office/powerpoint/2010/main" val="216535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F0EE7B-22F6-468D-A434-EC27BE18C34A}" type="slidenum">
              <a:rPr lang="en-GB" smtClean="0"/>
              <a:t>9</a:t>
            </a:fld>
            <a:endParaRPr lang="en-GB"/>
          </a:p>
        </p:txBody>
      </p:sp>
    </p:spTree>
    <p:extLst>
      <p:ext uri="{BB962C8B-B14F-4D97-AF65-F5344CB8AC3E}">
        <p14:creationId xmlns:p14="http://schemas.microsoft.com/office/powerpoint/2010/main" val="3634159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16FF-D0CF-E851-E32F-12A2D5265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A765703-0B04-B97A-D825-64B9AB751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655157-C404-B7F7-5892-E97646120191}"/>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5" name="Footer Placeholder 4">
            <a:extLst>
              <a:ext uri="{FF2B5EF4-FFF2-40B4-BE49-F238E27FC236}">
                <a16:creationId xmlns:a16="http://schemas.microsoft.com/office/drawing/2014/main" id="{2DE3B493-0CE2-9C6D-DA59-FDC3F513A0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FC1AB8-4ADC-5A4C-3955-1AB005CBC008}"/>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230390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B85B-FAB8-B1D6-1E3B-EA06DCAD10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5822B1-AE72-A2D9-6058-968403E78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8B819D-45B8-FC35-5369-CB4150D76C58}"/>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5" name="Footer Placeholder 4">
            <a:extLst>
              <a:ext uri="{FF2B5EF4-FFF2-40B4-BE49-F238E27FC236}">
                <a16:creationId xmlns:a16="http://schemas.microsoft.com/office/drawing/2014/main" id="{EED569C6-A2CD-51A5-16A2-BA69ADA519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A19338-DA9B-F70F-C557-1CB953E1E887}"/>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235855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88226-FA3B-6D3F-A668-AEA0F50E83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5800AA-31B8-830E-CC56-F627E36AC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B0E002-902C-163A-D569-CE15991EAB78}"/>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5" name="Footer Placeholder 4">
            <a:extLst>
              <a:ext uri="{FF2B5EF4-FFF2-40B4-BE49-F238E27FC236}">
                <a16:creationId xmlns:a16="http://schemas.microsoft.com/office/drawing/2014/main" id="{7216F095-FD87-5A43-8C26-5687983F4C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CC9AAF-F07E-9329-9E07-F134E18CFF59}"/>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29789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FE17-79BD-85EB-278D-8A6586D4D0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57A8B3-FE90-C9BE-1713-13EC1A9A60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4A87AF-8818-9665-5AA9-E0D94C3EA754}"/>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5" name="Footer Placeholder 4">
            <a:extLst>
              <a:ext uri="{FF2B5EF4-FFF2-40B4-BE49-F238E27FC236}">
                <a16:creationId xmlns:a16="http://schemas.microsoft.com/office/drawing/2014/main" id="{E5E173DF-FB4A-8B72-67D8-7A4A1CDD42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B67453-9290-A383-0BE6-80266791FA29}"/>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30796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7C2D-A39F-877B-15F2-11B876874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B3B06D-9FCC-0936-3EB4-6EAD165F8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27C2F-155C-D7EC-3BA7-2B634454034D}"/>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5" name="Footer Placeholder 4">
            <a:extLst>
              <a:ext uri="{FF2B5EF4-FFF2-40B4-BE49-F238E27FC236}">
                <a16:creationId xmlns:a16="http://schemas.microsoft.com/office/drawing/2014/main" id="{7B0D48F5-58B1-9D6E-D3CE-6BCFA0FE69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97A506-9AB5-B743-C78E-A5FB758DDE2D}"/>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52936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962B-DD3A-F185-97C3-925C0A8DB8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225B6-5910-BD13-3A50-F8DF0B18AD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DE1218-AD14-1FDE-854E-1FD898657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38483BD-3A4B-1C94-FE07-3AECE0382C8D}"/>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6" name="Footer Placeholder 5">
            <a:extLst>
              <a:ext uri="{FF2B5EF4-FFF2-40B4-BE49-F238E27FC236}">
                <a16:creationId xmlns:a16="http://schemas.microsoft.com/office/drawing/2014/main" id="{71328B5A-C24A-C046-B2C6-894F72C4FF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AC8B11-B60F-37DC-0C50-659A07889D63}"/>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146788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6E20-FE92-45DF-7C51-B93A8824396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A509E1-BEAD-BA1F-3196-C9A365521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FFF98-12EF-6280-71DA-645E93868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BEA497-48BC-9B25-5B5A-0BAD94A7E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C072B-2E1F-172E-87C5-E778B664A6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7E85FBC-8A0C-AFC2-B8B9-41BBF5CEBFE2}"/>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8" name="Footer Placeholder 7">
            <a:extLst>
              <a:ext uri="{FF2B5EF4-FFF2-40B4-BE49-F238E27FC236}">
                <a16:creationId xmlns:a16="http://schemas.microsoft.com/office/drawing/2014/main" id="{42253AE8-7134-F7FA-127F-A1CF02A76D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D3E452-FC08-11BC-D4C3-5934C7D05F3E}"/>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421241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3F3E-EF24-A248-FB24-C50F8542674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DC56B7E-5603-C110-DD53-61247C81713A}"/>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4" name="Footer Placeholder 3">
            <a:extLst>
              <a:ext uri="{FF2B5EF4-FFF2-40B4-BE49-F238E27FC236}">
                <a16:creationId xmlns:a16="http://schemas.microsoft.com/office/drawing/2014/main" id="{639755A9-CB5D-A5BD-F625-AD60BDD375A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825077-7416-00E2-2459-A3CB48C2057E}"/>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155340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5165A-0BBD-DCE3-0720-E61BFECDEA86}"/>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3" name="Footer Placeholder 2">
            <a:extLst>
              <a:ext uri="{FF2B5EF4-FFF2-40B4-BE49-F238E27FC236}">
                <a16:creationId xmlns:a16="http://schemas.microsoft.com/office/drawing/2014/main" id="{1EBEA6C5-5748-1B23-3645-02C3B66830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B04019-F8DE-4641-3F44-FD8E2699A21B}"/>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366505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C4E3-B25C-0EBC-72E1-8EC023716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BC98ED-2D50-C23E-7E4B-02175719B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AD8DB4-E60F-17E4-86D2-A5EBB8226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6E975-1B5A-BD7C-F1F8-7F7CCC49327F}"/>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6" name="Footer Placeholder 5">
            <a:extLst>
              <a:ext uri="{FF2B5EF4-FFF2-40B4-BE49-F238E27FC236}">
                <a16:creationId xmlns:a16="http://schemas.microsoft.com/office/drawing/2014/main" id="{C82822C1-21FA-911A-4C3F-90B4C8E921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224B0A-2455-D3B2-C230-B531720D68E2}"/>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321270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8BA6-3FBF-D6B7-28DD-52910C3ED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151FC8-CDCC-590E-2543-CD800FAF9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83F638A-DC75-EFE3-7B9F-A819168BF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7090E-B767-85C2-BC64-BD1586EC1B2A}"/>
              </a:ext>
            </a:extLst>
          </p:cNvPr>
          <p:cNvSpPr>
            <a:spLocks noGrp="1"/>
          </p:cNvSpPr>
          <p:nvPr>
            <p:ph type="dt" sz="half" idx="10"/>
          </p:nvPr>
        </p:nvSpPr>
        <p:spPr/>
        <p:txBody>
          <a:bodyPr/>
          <a:lstStyle/>
          <a:p>
            <a:fld id="{FB415740-FCD3-4E21-A5B7-7BFB09A225C5}" type="datetimeFigureOut">
              <a:rPr lang="en-GB" smtClean="0"/>
              <a:t>15/08/2023</a:t>
            </a:fld>
            <a:endParaRPr lang="en-GB"/>
          </a:p>
        </p:txBody>
      </p:sp>
      <p:sp>
        <p:nvSpPr>
          <p:cNvPr id="6" name="Footer Placeholder 5">
            <a:extLst>
              <a:ext uri="{FF2B5EF4-FFF2-40B4-BE49-F238E27FC236}">
                <a16:creationId xmlns:a16="http://schemas.microsoft.com/office/drawing/2014/main" id="{A3AD000D-69C4-BD9D-630B-764E40EFD0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A3D1D0-B3DB-5D55-2DED-EC6FD60DB51B}"/>
              </a:ext>
            </a:extLst>
          </p:cNvPr>
          <p:cNvSpPr>
            <a:spLocks noGrp="1"/>
          </p:cNvSpPr>
          <p:nvPr>
            <p:ph type="sldNum" sz="quarter" idx="12"/>
          </p:nvPr>
        </p:nvSpPr>
        <p:spPr/>
        <p:txBody>
          <a:bodyPr/>
          <a:lstStyle/>
          <a:p>
            <a:fld id="{58EFCCDB-CD50-414F-94DC-E38C260AD4C0}" type="slidenum">
              <a:rPr lang="en-GB" smtClean="0"/>
              <a:t>‹#›</a:t>
            </a:fld>
            <a:endParaRPr lang="en-GB"/>
          </a:p>
        </p:txBody>
      </p:sp>
    </p:spTree>
    <p:extLst>
      <p:ext uri="{BB962C8B-B14F-4D97-AF65-F5344CB8AC3E}">
        <p14:creationId xmlns:p14="http://schemas.microsoft.com/office/powerpoint/2010/main" val="48378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850BB-47DB-DEC5-154E-69703CCDB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BDB661-6B98-C196-40BC-9E9C1D27F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BAB4D4-D34F-501E-16AE-A937F3DDC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15740-FCD3-4E21-A5B7-7BFB09A225C5}" type="datetimeFigureOut">
              <a:rPr lang="en-GB" smtClean="0"/>
              <a:t>15/08/2023</a:t>
            </a:fld>
            <a:endParaRPr lang="en-GB"/>
          </a:p>
        </p:txBody>
      </p:sp>
      <p:sp>
        <p:nvSpPr>
          <p:cNvPr id="5" name="Footer Placeholder 4">
            <a:extLst>
              <a:ext uri="{FF2B5EF4-FFF2-40B4-BE49-F238E27FC236}">
                <a16:creationId xmlns:a16="http://schemas.microsoft.com/office/drawing/2014/main" id="{7CB4ABCD-575D-DC33-5DC4-3599E03E9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80AE529-626F-46B0-907B-FFF7F2669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FCCDB-CD50-414F-94DC-E38C260AD4C0}" type="slidenum">
              <a:rPr lang="en-GB" smtClean="0"/>
              <a:t>‹#›</a:t>
            </a:fld>
            <a:endParaRPr lang="en-GB"/>
          </a:p>
        </p:txBody>
      </p:sp>
    </p:spTree>
    <p:extLst>
      <p:ext uri="{BB962C8B-B14F-4D97-AF65-F5344CB8AC3E}">
        <p14:creationId xmlns:p14="http://schemas.microsoft.com/office/powerpoint/2010/main" val="331128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census.gov/quickfacts/fact/table/newyorkcitynewyork/HSG010222" TargetMode="External"/><Relationship Id="rId5" Type="http://schemas.openxmlformats.org/officeDocument/2006/relationships/hyperlink" Target="https://catalog.data.gov/dataset/demographic-statistics-by-zip-code" TargetMode="External"/><Relationship Id="rId4" Type="http://schemas.openxmlformats.org/officeDocument/2006/relationships/hyperlink" Target="https://nces.ed.gov/programs/edge/economic/neighborhoodpovert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pi.org/multimedia/unequal-states-of-america/#/New%20York"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www.welcometothejungle.com/en/articles/the-reality-of-quitting-your-job-to-become-a-full-time-carer" TargetMode="External"/><Relationship Id="rId3" Type="http://schemas.openxmlformats.org/officeDocument/2006/relationships/image" Target="../media/image1.jpeg"/><Relationship Id="rId7" Type="http://schemas.openxmlformats.org/officeDocument/2006/relationships/hyperlink" Target="https://stock.adobe.com/search?k=diverse+group+serio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hyperlink" Target="https://www.savethechildren.org/us/charity-stories/child-hunger-in-americ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www.computerhope.com/jargon/j/javascript.htm" TargetMode="External"/><Relationship Id="rId3" Type="http://schemas.openxmlformats.org/officeDocument/2006/relationships/image" Target="../media/image1.jpeg"/><Relationship Id="rId7" Type="http://schemas.openxmlformats.org/officeDocument/2006/relationships/hyperlink" Target="https://pypi.org/project/plotl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hyperlink" Target="https://vegibit.com/introduction-to-the-d3-javascript-library/" TargetMode="External"/><Relationship Id="rId4" Type="http://schemas.openxmlformats.org/officeDocument/2006/relationships/image" Target="../media/image8.png"/><Relationship Id="rId9" Type="http://schemas.openxmlformats.org/officeDocument/2006/relationships/hyperlink" Target="https://jquery-plugins.net/leaflet-javascript-library-for-mobile-friendly-map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hyperlink" Target="https://www.epi.org/multimedia/unequal-states-of-america/#/New%20York" TargetMode="External"/><Relationship Id="rId3" Type="http://schemas.openxmlformats.org/officeDocument/2006/relationships/image" Target="../media/image1.jpeg"/><Relationship Id="rId7" Type="http://schemas.openxmlformats.org/officeDocument/2006/relationships/hyperlink" Target="https://www.statista.com/statistics/227249/greatest-gap-between-rich-and-poor-by-us-sta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nytimes.com/2013/06/27/fashion/williamsburgs-movie-houses-where-popcorn-feels-passe.html" TargetMode="External"/><Relationship Id="rId5" Type="http://schemas.openxmlformats.org/officeDocument/2006/relationships/hyperlink" Target="https://www.lowincome.org/2015/03/51-percent-american-students-poor-low-income.html" TargetMode="External"/><Relationship Id="rId10" Type="http://schemas.openxmlformats.org/officeDocument/2006/relationships/hyperlink" Target="https://jquery-plugins.net/leaflet-javascript-library-for-mobile-friendly-maps" TargetMode="External"/><Relationship Id="rId4" Type="http://schemas.openxmlformats.org/officeDocument/2006/relationships/hyperlink" Target="https://www.voicesofyouth.org/blog/minorities-around-world" TargetMode="External"/><Relationship Id="rId9" Type="http://schemas.openxmlformats.org/officeDocument/2006/relationships/hyperlink" Target="https://vegibit.com/introduction-to-the-d3-javascript-libr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C4ABE76-4B83-0F49-62D5-3E734CB85366}"/>
              </a:ext>
            </a:extLst>
          </p:cNvPr>
          <p:cNvSpPr/>
          <p:nvPr/>
        </p:nvSpPr>
        <p:spPr>
          <a:xfrm>
            <a:off x="3590502" y="4252585"/>
            <a:ext cx="5424544" cy="49616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solidFill>
                <a:schemeClr val="tx1"/>
              </a:solidFill>
            </a:endParaRPr>
          </a:p>
        </p:txBody>
      </p:sp>
      <p:pic>
        <p:nvPicPr>
          <p:cNvPr id="5" name="Picture 2" descr="Millionaires: Inequality isn't just morally wrong — it's unsustainable |  The Hill">
            <a:extLst>
              <a:ext uri="{FF2B5EF4-FFF2-40B4-BE49-F238E27FC236}">
                <a16:creationId xmlns:a16="http://schemas.microsoft.com/office/drawing/2014/main" id="{510273A8-7BCD-AE1D-0D81-27211E2624FF}"/>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5083F56A-C58F-12E7-47D6-78271BDD7E0E}"/>
              </a:ext>
            </a:extLst>
          </p:cNvPr>
          <p:cNvSpPr>
            <a:spLocks noGrp="1"/>
          </p:cNvSpPr>
          <p:nvPr>
            <p:ph type="subTitle" idx="1"/>
          </p:nvPr>
        </p:nvSpPr>
        <p:spPr>
          <a:xfrm>
            <a:off x="105508" y="5077725"/>
            <a:ext cx="10125691" cy="496168"/>
          </a:xfrm>
        </p:spPr>
        <p:txBody>
          <a:bodyPr>
            <a:normAutofit/>
          </a:bodyPr>
          <a:lstStyle/>
          <a:p>
            <a:r>
              <a:rPr lang="en-GB" sz="1800" dirty="0">
                <a:solidFill>
                  <a:schemeClr val="bg1"/>
                </a:solidFill>
                <a:latin typeface="Abadi" panose="020F0502020204030204" pitchFamily="34" charset="0"/>
                <a:cs typeface="Aharoni" panose="02010803020104030203" pitchFamily="2" charset="-79"/>
              </a:rPr>
              <a:t>Ana Tipple, </a:t>
            </a:r>
            <a:r>
              <a:rPr lang="en-GB" sz="1800" dirty="0" err="1">
                <a:solidFill>
                  <a:schemeClr val="bg1"/>
                </a:solidFill>
                <a:latin typeface="Abadi" panose="020F0502020204030204" pitchFamily="34" charset="0"/>
                <a:cs typeface="Aharoni" panose="02010803020104030203" pitchFamily="2" charset="-79"/>
              </a:rPr>
              <a:t>Chenita</a:t>
            </a:r>
            <a:r>
              <a:rPr lang="en-GB" sz="1800" dirty="0">
                <a:solidFill>
                  <a:schemeClr val="bg1"/>
                </a:solidFill>
                <a:latin typeface="Abadi" panose="020F0502020204030204" pitchFamily="34" charset="0"/>
                <a:cs typeface="Aharoni" panose="02010803020104030203" pitchFamily="2" charset="-79"/>
              </a:rPr>
              <a:t> Francis-Hare, </a:t>
            </a:r>
            <a:r>
              <a:rPr lang="en-GB" sz="1800" dirty="0" err="1">
                <a:solidFill>
                  <a:schemeClr val="bg1"/>
                </a:solidFill>
                <a:latin typeface="Abadi" panose="020F0502020204030204" pitchFamily="34" charset="0"/>
                <a:cs typeface="Aharoni" panose="02010803020104030203" pitchFamily="2" charset="-79"/>
              </a:rPr>
              <a:t>Chioma</a:t>
            </a:r>
            <a:r>
              <a:rPr lang="en-GB" sz="1800" dirty="0">
                <a:solidFill>
                  <a:schemeClr val="bg1"/>
                </a:solidFill>
                <a:latin typeface="Abadi" panose="020F0502020204030204" pitchFamily="34" charset="0"/>
                <a:cs typeface="Aharoni" panose="02010803020104030203" pitchFamily="2" charset="-79"/>
              </a:rPr>
              <a:t> Juliet Uche, Lishani Srikaran, and Rohan Ram</a:t>
            </a:r>
          </a:p>
        </p:txBody>
      </p:sp>
      <p:sp>
        <p:nvSpPr>
          <p:cNvPr id="2" name="Title 1">
            <a:extLst>
              <a:ext uri="{FF2B5EF4-FFF2-40B4-BE49-F238E27FC236}">
                <a16:creationId xmlns:a16="http://schemas.microsoft.com/office/drawing/2014/main" id="{38B161E6-EB0F-2EA2-E0C0-5E3CF886F98D}"/>
              </a:ext>
            </a:extLst>
          </p:cNvPr>
          <p:cNvSpPr>
            <a:spLocks noGrp="1"/>
          </p:cNvSpPr>
          <p:nvPr>
            <p:ph type="ctrTitle"/>
          </p:nvPr>
        </p:nvSpPr>
        <p:spPr>
          <a:xfrm>
            <a:off x="800300" y="1808799"/>
            <a:ext cx="6693795" cy="3033739"/>
          </a:xfrm>
        </p:spPr>
        <p:txBody>
          <a:bodyPr>
            <a:normAutofit/>
          </a:bodyPr>
          <a:lstStyle/>
          <a:p>
            <a:r>
              <a:rPr lang="en-GB" sz="6600" b="1" dirty="0">
                <a:solidFill>
                  <a:schemeClr val="bg1"/>
                </a:solidFill>
                <a:latin typeface="Aharoni" panose="02010803020104030203" pitchFamily="2" charset="-79"/>
                <a:cs typeface="Aharoni" panose="02010803020104030203" pitchFamily="2" charset="-79"/>
              </a:rPr>
              <a:t>A DISTRIBUTION OF WEALTH – NEW YORK</a:t>
            </a:r>
          </a:p>
        </p:txBody>
      </p:sp>
    </p:spTree>
    <p:extLst>
      <p:ext uri="{BB962C8B-B14F-4D97-AF65-F5344CB8AC3E}">
        <p14:creationId xmlns:p14="http://schemas.microsoft.com/office/powerpoint/2010/main" val="233398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2" descr="Millionaires: Inequality isn't just morally wrong — it's unsustainable |  The Hill">
            <a:extLst>
              <a:ext uri="{FF2B5EF4-FFF2-40B4-BE49-F238E27FC236}">
                <a16:creationId xmlns:a16="http://schemas.microsoft.com/office/drawing/2014/main" id="{EB7170D6-81BC-921E-DEF3-F317A533293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25FAC4-C2CA-8EFF-9CC2-C1B0BE2D3FA3}"/>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DATA SOURCES USED FOR VISUALS</a:t>
            </a:r>
          </a:p>
        </p:txBody>
      </p:sp>
      <p:sp>
        <p:nvSpPr>
          <p:cNvPr id="12" name="Content Placeholder 2">
            <a:extLst>
              <a:ext uri="{FF2B5EF4-FFF2-40B4-BE49-F238E27FC236}">
                <a16:creationId xmlns:a16="http://schemas.microsoft.com/office/drawing/2014/main" id="{2DB64819-59C5-B352-E213-49E74080E0AB}"/>
              </a:ext>
            </a:extLst>
          </p:cNvPr>
          <p:cNvSpPr>
            <a:spLocks noGrp="1"/>
          </p:cNvSpPr>
          <p:nvPr>
            <p:ph idx="1"/>
          </p:nvPr>
        </p:nvSpPr>
        <p:spPr>
          <a:xfrm>
            <a:off x="838200" y="1840523"/>
            <a:ext cx="10515600" cy="4336440"/>
          </a:xfrm>
        </p:spPr>
        <p:txBody>
          <a:bodyPr>
            <a:normAutofit fontScale="77500" lnSpcReduction="20000"/>
          </a:bodyPr>
          <a:lstStyle/>
          <a:p>
            <a:pPr marL="0" indent="0">
              <a:buNone/>
            </a:pPr>
            <a:r>
              <a:rPr lang="en-GB" sz="2300" b="1" dirty="0">
                <a:solidFill>
                  <a:schemeClr val="bg1"/>
                </a:solidFill>
                <a:latin typeface="Aharoni" panose="02010803020104030203" pitchFamily="2" charset="-79"/>
                <a:cs typeface="Aharoni" panose="02010803020104030203" pitchFamily="2" charset="-79"/>
              </a:rPr>
              <a:t>All data sources originated from government bodies. </a:t>
            </a:r>
          </a:p>
          <a:p>
            <a:pPr marL="0" indent="0">
              <a:buNone/>
            </a:pPr>
            <a:endParaRPr lang="en-GB" sz="1600" dirty="0">
              <a:solidFill>
                <a:schemeClr val="bg1"/>
              </a:solidFill>
            </a:endParaRPr>
          </a:p>
          <a:p>
            <a:pPr marL="0" indent="0">
              <a:buNone/>
            </a:pPr>
            <a:r>
              <a:rPr lang="en-GB" sz="2100" b="1" dirty="0">
                <a:solidFill>
                  <a:schemeClr val="bg1"/>
                </a:solidFill>
                <a:latin typeface="Aharoni" panose="02010803020104030203" pitchFamily="2" charset="-79"/>
                <a:cs typeface="Aharoni" panose="02010803020104030203" pitchFamily="2" charset="-79"/>
              </a:rPr>
              <a:t>Dataset 1 – </a:t>
            </a:r>
            <a:r>
              <a:rPr lang="en-GB" sz="2100" dirty="0">
                <a:solidFill>
                  <a:schemeClr val="bg1"/>
                </a:solidFill>
                <a:cs typeface="Aharoni" panose="02010803020104030203" pitchFamily="2" charset="-79"/>
              </a:rPr>
              <a:t>(</a:t>
            </a:r>
            <a:r>
              <a:rPr lang="en-GB" sz="2100" dirty="0">
                <a:solidFill>
                  <a:schemeClr val="bg1"/>
                </a:solidFill>
                <a:cs typeface="Aharoni" panose="02010803020104030203" pitchFamily="2" charset="-79"/>
                <a:hlinkClick r:id="rId4">
                  <a:extLst>
                    <a:ext uri="{A12FA001-AC4F-418D-AE19-62706E023703}">
                      <ahyp:hlinkClr xmlns:ahyp="http://schemas.microsoft.com/office/drawing/2018/hyperlinkcolor" val="tx"/>
                    </a:ext>
                  </a:extLst>
                </a:hlinkClick>
              </a:rPr>
              <a:t>https://nces.ed.gov/programs/edge/economic/neighborhoodpoverty</a:t>
            </a:r>
            <a:r>
              <a:rPr lang="en-GB" sz="2100" dirty="0">
                <a:solidFill>
                  <a:schemeClr val="bg1"/>
                </a:solidFill>
                <a:cs typeface="Aharoni" panose="02010803020104030203" pitchFamily="2" charset="-79"/>
              </a:rPr>
              <a:t>)</a:t>
            </a: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dirty="0">
                <a:solidFill>
                  <a:schemeClr val="bg1"/>
                </a:solidFill>
                <a:cs typeface="Aharoni" panose="02010803020104030203" pitchFamily="2" charset="-79"/>
              </a:rPr>
              <a:t>Household economic data from the Census Bureau’s American Community Survey (ACS) and public-school point locations developed by NCES to estimate the income-to-poverty ratio for neighbourhoods around school building.  </a:t>
            </a:r>
          </a:p>
          <a:p>
            <a:pPr marL="0" indent="0">
              <a:buNone/>
            </a:pP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b="1" dirty="0">
                <a:solidFill>
                  <a:schemeClr val="bg1"/>
                </a:solidFill>
                <a:latin typeface="Aharoni" panose="02010803020104030203" pitchFamily="2" charset="-79"/>
                <a:cs typeface="Aharoni" panose="02010803020104030203" pitchFamily="2" charset="-79"/>
              </a:rPr>
              <a:t>Dataset 2 – </a:t>
            </a:r>
            <a:r>
              <a:rPr lang="en-GB" sz="2100" dirty="0">
                <a:solidFill>
                  <a:schemeClr val="bg1"/>
                </a:solidFill>
                <a:cs typeface="Aharoni" panose="02010803020104030203" pitchFamily="2" charset="-79"/>
                <a:hlinkClick r:id="rId5">
                  <a:extLst>
                    <a:ext uri="{A12FA001-AC4F-418D-AE19-62706E023703}">
                      <ahyp:hlinkClr xmlns:ahyp="http://schemas.microsoft.com/office/drawing/2018/hyperlinkcolor" val="tx"/>
                    </a:ext>
                  </a:extLst>
                </a:hlinkClick>
              </a:rPr>
              <a:t>https://catalog.data.gov/dataset/demographic-statistics-by-zip-code</a:t>
            </a:r>
            <a:endParaRPr lang="en-GB" sz="2100" dirty="0">
              <a:solidFill>
                <a:schemeClr val="bg1"/>
              </a:solidFill>
              <a:cs typeface="Aharoni" panose="02010803020104030203" pitchFamily="2" charset="-79"/>
            </a:endParaRPr>
          </a:p>
          <a:p>
            <a:pPr marL="0" indent="0">
              <a:buNone/>
            </a:pPr>
            <a:r>
              <a:rPr lang="en-GB" sz="2100" dirty="0">
                <a:solidFill>
                  <a:schemeClr val="bg1"/>
                </a:solidFill>
                <a:cs typeface="Aharoni" panose="02010803020104030203" pitchFamily="2" charset="-79"/>
              </a:rPr>
              <a:t>Published by data.cityofnewyork.us which used information that is produced by the city’s government. </a:t>
            </a:r>
          </a:p>
          <a:p>
            <a:pPr marL="0" indent="0">
              <a:buNone/>
            </a:pP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b="1" dirty="0">
                <a:solidFill>
                  <a:schemeClr val="bg1"/>
                </a:solidFill>
                <a:latin typeface="Aharoni" panose="02010803020104030203" pitchFamily="2" charset="-79"/>
                <a:cs typeface="Aharoni" panose="02010803020104030203" pitchFamily="2" charset="-79"/>
              </a:rPr>
              <a:t>Dataset 3 – </a:t>
            </a:r>
            <a:r>
              <a:rPr lang="en-GB" sz="2100" dirty="0">
                <a:solidFill>
                  <a:schemeClr val="bg1"/>
                </a:solidFill>
                <a:cs typeface="Aharoni" panose="02010803020104030203" pitchFamily="2" charset="-79"/>
                <a:hlinkClick r:id="rId6">
                  <a:extLst>
                    <a:ext uri="{A12FA001-AC4F-418D-AE19-62706E023703}">
                      <ahyp:hlinkClr xmlns:ahyp="http://schemas.microsoft.com/office/drawing/2018/hyperlinkcolor" val="tx"/>
                    </a:ext>
                  </a:extLst>
                </a:hlinkClick>
              </a:rPr>
              <a:t>https://www.census.gov/quickfacts/fact/table/newyorkcitynewyork/HSG010222</a:t>
            </a:r>
            <a:r>
              <a:rPr lang="en-GB" sz="2100" dirty="0">
                <a:solidFill>
                  <a:schemeClr val="bg1"/>
                </a:solidFill>
                <a:cs typeface="Aharoni" panose="02010803020104030203" pitchFamily="2" charset="-79"/>
              </a:rPr>
              <a:t> </a:t>
            </a:r>
            <a:endParaRPr lang="en-GB" sz="2100" b="1" dirty="0">
              <a:solidFill>
                <a:schemeClr val="bg1"/>
              </a:solidFill>
              <a:latin typeface="Aharoni" panose="02010803020104030203" pitchFamily="2" charset="-79"/>
              <a:cs typeface="Aharoni" panose="02010803020104030203" pitchFamily="2" charset="-79"/>
            </a:endParaRPr>
          </a:p>
          <a:p>
            <a:pPr marL="0" indent="0">
              <a:buNone/>
            </a:pPr>
            <a:r>
              <a:rPr lang="en-GB" sz="2100" b="1" dirty="0">
                <a:solidFill>
                  <a:schemeClr val="bg1"/>
                </a:solidFill>
                <a:cs typeface="Aharoni" panose="02010803020104030203" pitchFamily="2" charset="-79"/>
              </a:rPr>
              <a:t>United States Census Bureau (the official website of the United States Government)</a:t>
            </a:r>
          </a:p>
          <a:p>
            <a:pPr algn="l"/>
            <a:endParaRPr lang="en-GB" sz="1400" b="0" i="0" dirty="0">
              <a:solidFill>
                <a:schemeClr val="bg1"/>
              </a:solidFill>
              <a:effectLst/>
              <a:latin typeface="Calibri" panose="020F0502020204030204" pitchFamily="34" charset="0"/>
            </a:endParaRPr>
          </a:p>
          <a:p>
            <a:pPr marL="0" indent="0" algn="l">
              <a:buNone/>
            </a:pPr>
            <a:endParaRPr lang="en-GB" sz="1600" dirty="0">
              <a:solidFill>
                <a:schemeClr val="bg1"/>
              </a:solidFill>
            </a:endParaRPr>
          </a:p>
          <a:p>
            <a:pPr marL="0" indent="0" algn="l">
              <a:buNone/>
            </a:pPr>
            <a:r>
              <a:rPr lang="en-GB" sz="1100" b="0" i="0" dirty="0">
                <a:solidFill>
                  <a:schemeClr val="bg1"/>
                </a:solidFill>
                <a:effectLst/>
                <a:latin typeface="Calibri" panose="020F0502020204030204" pitchFamily="34" charset="0"/>
              </a:rPr>
              <a:t>‌</a:t>
            </a:r>
          </a:p>
          <a:p>
            <a:pPr marL="0" indent="0">
              <a:buNone/>
            </a:pPr>
            <a:endParaRPr lang="en-GB" sz="1600" dirty="0"/>
          </a:p>
          <a:p>
            <a:pPr marL="0" indent="0">
              <a:buNone/>
            </a:pPr>
            <a:r>
              <a:rPr lang="en-GB" sz="1600" dirty="0"/>
              <a:t>‌</a:t>
            </a:r>
          </a:p>
        </p:txBody>
      </p:sp>
    </p:spTree>
    <p:extLst>
      <p:ext uri="{BB962C8B-B14F-4D97-AF65-F5344CB8AC3E}">
        <p14:creationId xmlns:p14="http://schemas.microsoft.com/office/powerpoint/2010/main" val="29756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 name="Picture 2" descr="Millionaires: Inequality isn't just morally wrong — it's unsustainable |  The Hill">
            <a:extLst>
              <a:ext uri="{FF2B5EF4-FFF2-40B4-BE49-F238E27FC236}">
                <a16:creationId xmlns:a16="http://schemas.microsoft.com/office/drawing/2014/main" id="{72BEBB47-93B4-D838-356B-6F39569BEAA5}"/>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C6B9AB-5AAA-CCDE-5DFE-7CBBF5CD78EA}"/>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INTRODUCTION</a:t>
            </a:r>
          </a:p>
        </p:txBody>
      </p:sp>
      <p:pic>
        <p:nvPicPr>
          <p:cNvPr id="9" name="Picture 8">
            <a:extLst>
              <a:ext uri="{FF2B5EF4-FFF2-40B4-BE49-F238E27FC236}">
                <a16:creationId xmlns:a16="http://schemas.microsoft.com/office/drawing/2014/main" id="{E99EB021-6B16-26AB-1844-11060FDF163A}"/>
              </a:ext>
            </a:extLst>
          </p:cNvPr>
          <p:cNvPicPr>
            <a:picLocks noChangeAspect="1"/>
          </p:cNvPicPr>
          <p:nvPr/>
        </p:nvPicPr>
        <p:blipFill>
          <a:blip r:embed="rId4"/>
          <a:stretch>
            <a:fillRect/>
          </a:stretch>
        </p:blipFill>
        <p:spPr>
          <a:xfrm>
            <a:off x="2572089" y="2008248"/>
            <a:ext cx="7047822" cy="2841503"/>
          </a:xfrm>
          <a:prstGeom prst="rect">
            <a:avLst/>
          </a:prstGeom>
          <a:ln>
            <a:noFill/>
          </a:ln>
          <a:effectLst>
            <a:softEdge rad="112500"/>
          </a:effectLst>
        </p:spPr>
      </p:pic>
      <p:sp>
        <p:nvSpPr>
          <p:cNvPr id="13" name="TextBox 12">
            <a:extLst>
              <a:ext uri="{FF2B5EF4-FFF2-40B4-BE49-F238E27FC236}">
                <a16:creationId xmlns:a16="http://schemas.microsoft.com/office/drawing/2014/main" id="{B9D7010A-D73A-D370-58FF-7577A8AFEC20}"/>
              </a:ext>
            </a:extLst>
          </p:cNvPr>
          <p:cNvSpPr txBox="1"/>
          <p:nvPr/>
        </p:nvSpPr>
        <p:spPr>
          <a:xfrm>
            <a:off x="4822920" y="4992606"/>
            <a:ext cx="2315307" cy="276999"/>
          </a:xfrm>
          <a:prstGeom prst="rect">
            <a:avLst/>
          </a:prstGeom>
          <a:noFill/>
        </p:spPr>
        <p:txBody>
          <a:bodyPr wrap="square">
            <a:spAutoFit/>
          </a:bodyPr>
          <a:lstStyle/>
          <a:p>
            <a:pPr marL="0" indent="0">
              <a:buNone/>
            </a:pPr>
            <a:r>
              <a:rPr lang="en-GB" sz="1200" dirty="0">
                <a:solidFill>
                  <a:schemeClr val="bg1"/>
                </a:solidFill>
                <a:hlinkClick r:id="rId5">
                  <a:extLst>
                    <a:ext uri="{A12FA001-AC4F-418D-AE19-62706E023703}">
                      <ahyp:hlinkClr xmlns:ahyp="http://schemas.microsoft.com/office/drawing/2018/hyperlinkcolor" val="tx"/>
                    </a:ext>
                  </a:extLst>
                </a:hlinkClick>
              </a:rPr>
              <a:t>(Economic Policy Institute 2023)</a:t>
            </a:r>
            <a:endParaRPr lang="en-GB" sz="1200" dirty="0">
              <a:solidFill>
                <a:schemeClr val="bg1"/>
              </a:solidFill>
            </a:endParaRPr>
          </a:p>
        </p:txBody>
      </p:sp>
    </p:spTree>
    <p:extLst>
      <p:ext uri="{BB962C8B-B14F-4D97-AF65-F5344CB8AC3E}">
        <p14:creationId xmlns:p14="http://schemas.microsoft.com/office/powerpoint/2010/main" val="284721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2" descr="Millionaires: Inequality isn't just morally wrong — it's unsustainable |  The Hill">
            <a:extLst>
              <a:ext uri="{FF2B5EF4-FFF2-40B4-BE49-F238E27FC236}">
                <a16:creationId xmlns:a16="http://schemas.microsoft.com/office/drawing/2014/main" id="{F9201A9F-B957-CF99-C52E-16F3597709C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F051674-4ABA-AB97-EA05-A88DDCC48F72}"/>
              </a:ext>
            </a:extLst>
          </p:cNvPr>
          <p:cNvSpPr>
            <a:spLocks noGrp="1"/>
          </p:cNvSpPr>
          <p:nvPr>
            <p:ph idx="1"/>
          </p:nvPr>
        </p:nvSpPr>
        <p:spPr>
          <a:xfrm>
            <a:off x="656492" y="386862"/>
            <a:ext cx="8311662" cy="1101969"/>
          </a:xfrm>
        </p:spPr>
        <p:txBody>
          <a:bodyPr>
            <a:normAutofit fontScale="77500" lnSpcReduction="20000"/>
          </a:bodyPr>
          <a:lstStyle/>
          <a:p>
            <a:pPr marL="0" indent="0">
              <a:buNone/>
            </a:pPr>
            <a:endParaRPr lang="en-GB" sz="2400" dirty="0"/>
          </a:p>
          <a:p>
            <a:pPr marL="0" indent="0">
              <a:buNone/>
            </a:pPr>
            <a:r>
              <a:rPr lang="en-GB" sz="4000" b="1" dirty="0">
                <a:solidFill>
                  <a:schemeClr val="bg1"/>
                </a:solidFill>
                <a:latin typeface="Aharoni" panose="02010803020104030203" pitchFamily="2" charset="-79"/>
                <a:cs typeface="Aharoni" panose="02010803020104030203" pitchFamily="2" charset="-79"/>
              </a:rPr>
              <a:t>“THEY SHOULD HAVE WORKED HARDER.”</a:t>
            </a:r>
          </a:p>
        </p:txBody>
      </p:sp>
      <p:pic>
        <p:nvPicPr>
          <p:cNvPr id="1026" name="Picture 2" descr="Child Hunger in America | Save the Children">
            <a:extLst>
              <a:ext uri="{FF2B5EF4-FFF2-40B4-BE49-F238E27FC236}">
                <a16:creationId xmlns:a16="http://schemas.microsoft.com/office/drawing/2014/main" id="{4A3402BA-9A16-81B2-E8C1-A8A9F6D355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 t="-1191" r="159" b="22419"/>
          <a:stretch/>
        </p:blipFill>
        <p:spPr bwMode="auto">
          <a:xfrm>
            <a:off x="656492" y="1760181"/>
            <a:ext cx="3176954" cy="25025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The reality of quitting your job to become a full-time carer">
            <a:extLst>
              <a:ext uri="{FF2B5EF4-FFF2-40B4-BE49-F238E27FC236}">
                <a16:creationId xmlns:a16="http://schemas.microsoft.com/office/drawing/2014/main" id="{B370A91B-33AA-34ED-1725-6F956CB9B3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008" y="2667059"/>
            <a:ext cx="3125633" cy="20799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Diverse Group Serious Images – Browse 7,008 Stock Photos, Vectors, and  Video | Adobe Stock">
            <a:extLst>
              <a:ext uri="{FF2B5EF4-FFF2-40B4-BE49-F238E27FC236}">
                <a16:creationId xmlns:a16="http://schemas.microsoft.com/office/drawing/2014/main" id="{3E23BA18-4F5B-2BED-8C5C-5A49ABE9E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4203" y="3560807"/>
            <a:ext cx="3558654" cy="23724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61803D-6C96-30DA-EFB1-E58843FAC131}"/>
              </a:ext>
            </a:extLst>
          </p:cNvPr>
          <p:cNvSpPr txBox="1"/>
          <p:nvPr/>
        </p:nvSpPr>
        <p:spPr>
          <a:xfrm>
            <a:off x="7784203" y="5933243"/>
            <a:ext cx="1512277" cy="276999"/>
          </a:xfrm>
          <a:prstGeom prst="rect">
            <a:avLst/>
          </a:prstGeom>
          <a:noFill/>
        </p:spPr>
        <p:txBody>
          <a:bodyPr wrap="square">
            <a:spAutoFit/>
          </a:bodyPr>
          <a:lstStyle/>
          <a:p>
            <a:r>
              <a:rPr lang="en-GB" sz="1200" dirty="0">
                <a:solidFill>
                  <a:schemeClr val="bg1"/>
                </a:solidFill>
                <a:hlinkClick r:id="rId7">
                  <a:extLst>
                    <a:ext uri="{A12FA001-AC4F-418D-AE19-62706E023703}">
                      <ahyp:hlinkClr xmlns:ahyp="http://schemas.microsoft.com/office/drawing/2018/hyperlinkcolor" val="tx"/>
                    </a:ext>
                  </a:extLst>
                </a:hlinkClick>
              </a:rPr>
              <a:t> (Adobe Stock 2023)</a:t>
            </a:r>
            <a:endParaRPr lang="en-GB" sz="1200" dirty="0">
              <a:solidFill>
                <a:schemeClr val="bg1"/>
              </a:solidFill>
            </a:endParaRPr>
          </a:p>
        </p:txBody>
      </p:sp>
      <p:sp>
        <p:nvSpPr>
          <p:cNvPr id="8" name="TextBox 7">
            <a:extLst>
              <a:ext uri="{FF2B5EF4-FFF2-40B4-BE49-F238E27FC236}">
                <a16:creationId xmlns:a16="http://schemas.microsoft.com/office/drawing/2014/main" id="{7F6FA004-DAD0-62C1-2384-3FD2925A26F3}"/>
              </a:ext>
            </a:extLst>
          </p:cNvPr>
          <p:cNvSpPr txBox="1"/>
          <p:nvPr/>
        </p:nvSpPr>
        <p:spPr>
          <a:xfrm>
            <a:off x="4207849" y="4747025"/>
            <a:ext cx="2145323" cy="276999"/>
          </a:xfrm>
          <a:prstGeom prst="rect">
            <a:avLst/>
          </a:prstGeom>
          <a:noFill/>
        </p:spPr>
        <p:txBody>
          <a:bodyPr wrap="square">
            <a:spAutoFit/>
          </a:bodyPr>
          <a:lstStyle/>
          <a:p>
            <a:r>
              <a:rPr lang="en-GB" sz="1200" dirty="0">
                <a:solidFill>
                  <a:srgbClr val="0563C1"/>
                </a:solidFill>
                <a:hlinkClick r:id="rId8">
                  <a:extLst>
                    <a:ext uri="{A12FA001-AC4F-418D-AE19-62706E023703}">
                      <ahyp:hlinkClr xmlns:ahyp="http://schemas.microsoft.com/office/drawing/2018/hyperlinkcolor" val="tx"/>
                    </a:ext>
                  </a:extLst>
                </a:hlinkClick>
              </a:rPr>
              <a:t> </a:t>
            </a:r>
            <a:r>
              <a:rPr lang="en-GB" sz="1200" dirty="0">
                <a:solidFill>
                  <a:schemeClr val="bg1"/>
                </a:solidFill>
                <a:hlinkClick r:id="rId8">
                  <a:extLst>
                    <a:ext uri="{A12FA001-AC4F-418D-AE19-62706E023703}">
                      <ahyp:hlinkClr xmlns:ahyp="http://schemas.microsoft.com/office/drawing/2018/hyperlinkcolor" val="tx"/>
                    </a:ext>
                  </a:extLst>
                </a:hlinkClick>
              </a:rPr>
              <a:t>(Welcome to the Jungle 2021)</a:t>
            </a:r>
            <a:endParaRPr lang="en-GB" sz="1200" dirty="0">
              <a:solidFill>
                <a:schemeClr val="bg1"/>
              </a:solidFill>
            </a:endParaRPr>
          </a:p>
        </p:txBody>
      </p:sp>
      <p:sp>
        <p:nvSpPr>
          <p:cNvPr id="9" name="TextBox 8">
            <a:extLst>
              <a:ext uri="{FF2B5EF4-FFF2-40B4-BE49-F238E27FC236}">
                <a16:creationId xmlns:a16="http://schemas.microsoft.com/office/drawing/2014/main" id="{C2C50659-649B-E06E-4A33-5AE20C8CE253}"/>
              </a:ext>
            </a:extLst>
          </p:cNvPr>
          <p:cNvSpPr txBox="1"/>
          <p:nvPr/>
        </p:nvSpPr>
        <p:spPr>
          <a:xfrm>
            <a:off x="568569" y="4252267"/>
            <a:ext cx="1781907" cy="276999"/>
          </a:xfrm>
          <a:prstGeom prst="rect">
            <a:avLst/>
          </a:prstGeom>
          <a:noFill/>
        </p:spPr>
        <p:txBody>
          <a:bodyPr wrap="square">
            <a:spAutoFit/>
          </a:bodyPr>
          <a:lstStyle/>
          <a:p>
            <a:r>
              <a:rPr lang="en-GB" sz="1200" dirty="0">
                <a:solidFill>
                  <a:srgbClr val="0563C1"/>
                </a:solidFill>
                <a:hlinkClick r:id="rId9">
                  <a:extLst>
                    <a:ext uri="{A12FA001-AC4F-418D-AE19-62706E023703}">
                      <ahyp:hlinkClr xmlns:ahyp="http://schemas.microsoft.com/office/drawing/2018/hyperlinkcolor" val="tx"/>
                    </a:ext>
                  </a:extLst>
                </a:hlinkClick>
              </a:rPr>
              <a:t> </a:t>
            </a:r>
            <a:r>
              <a:rPr lang="en-GB" sz="1200" dirty="0">
                <a:solidFill>
                  <a:schemeClr val="bg1"/>
                </a:solidFill>
                <a:hlinkClick r:id="rId9">
                  <a:extLst>
                    <a:ext uri="{A12FA001-AC4F-418D-AE19-62706E023703}">
                      <ahyp:hlinkClr xmlns:ahyp="http://schemas.microsoft.com/office/drawing/2018/hyperlinkcolor" val="tx"/>
                    </a:ext>
                  </a:extLst>
                </a:hlinkClick>
              </a:rPr>
              <a:t>(Save the Children 2023)</a:t>
            </a:r>
            <a:endParaRPr lang="en-GB" sz="1200" dirty="0">
              <a:solidFill>
                <a:schemeClr val="bg1"/>
              </a:solidFill>
            </a:endParaRPr>
          </a:p>
        </p:txBody>
      </p:sp>
    </p:spTree>
    <p:extLst>
      <p:ext uri="{BB962C8B-B14F-4D97-AF65-F5344CB8AC3E}">
        <p14:creationId xmlns:p14="http://schemas.microsoft.com/office/powerpoint/2010/main" val="279470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Millionaires: Inequality isn't just morally wrong — it's unsustainable |  The Hill">
            <a:extLst>
              <a:ext uri="{FF2B5EF4-FFF2-40B4-BE49-F238E27FC236}">
                <a16:creationId xmlns:a16="http://schemas.microsoft.com/office/drawing/2014/main" id="{EC0455CF-7C60-00B0-B881-13D216CD3EFD}"/>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25FAC4-C2CA-8EFF-9CC2-C1B0BE2D3FA3}"/>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CODING APPROACH</a:t>
            </a:r>
          </a:p>
        </p:txBody>
      </p:sp>
      <p:pic>
        <p:nvPicPr>
          <p:cNvPr id="7" name="Picture 6">
            <a:extLst>
              <a:ext uri="{FF2B5EF4-FFF2-40B4-BE49-F238E27FC236}">
                <a16:creationId xmlns:a16="http://schemas.microsoft.com/office/drawing/2014/main" id="{85330FF6-50E9-B153-D626-D27EA01F732D}"/>
              </a:ext>
            </a:extLst>
          </p:cNvPr>
          <p:cNvPicPr>
            <a:picLocks noChangeAspect="1"/>
          </p:cNvPicPr>
          <p:nvPr/>
        </p:nvPicPr>
        <p:blipFill>
          <a:blip r:embed="rId4"/>
          <a:stretch>
            <a:fillRect/>
          </a:stretch>
        </p:blipFill>
        <p:spPr>
          <a:xfrm>
            <a:off x="6662693" y="2186570"/>
            <a:ext cx="2396341" cy="2898800"/>
          </a:xfrm>
          <a:prstGeom prst="rect">
            <a:avLst/>
          </a:prstGeom>
          <a:ln>
            <a:noFill/>
          </a:ln>
          <a:effectLst>
            <a:softEdge rad="112500"/>
          </a:effectLst>
        </p:spPr>
      </p:pic>
      <p:cxnSp>
        <p:nvCxnSpPr>
          <p:cNvPr id="9" name="Straight Arrow Connector 8">
            <a:extLst>
              <a:ext uri="{FF2B5EF4-FFF2-40B4-BE49-F238E27FC236}">
                <a16:creationId xmlns:a16="http://schemas.microsoft.com/office/drawing/2014/main" id="{2C9BF2A7-60B0-355C-21A2-5EA6D3105B0A}"/>
              </a:ext>
            </a:extLst>
          </p:cNvPr>
          <p:cNvCxnSpPr>
            <a:cxnSpLocks/>
          </p:cNvCxnSpPr>
          <p:nvPr/>
        </p:nvCxnSpPr>
        <p:spPr>
          <a:xfrm>
            <a:off x="5232432" y="3635970"/>
            <a:ext cx="1244109"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40F668F-1986-04A1-3413-13857A38DB98}"/>
              </a:ext>
            </a:extLst>
          </p:cNvPr>
          <p:cNvSpPr/>
          <p:nvPr/>
        </p:nvSpPr>
        <p:spPr>
          <a:xfrm>
            <a:off x="6564630" y="2078539"/>
            <a:ext cx="2657959" cy="3186205"/>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B95EF05D-6A9B-B9BA-2EEC-536C424E6511}"/>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2173728" y="2150314"/>
            <a:ext cx="3058704" cy="2971312"/>
          </a:xfrm>
          <a:prstGeom prst="rect">
            <a:avLst/>
          </a:prstGeom>
          <a:ln>
            <a:noFill/>
          </a:ln>
          <a:effectLst>
            <a:softEdge rad="112500"/>
          </a:effectLst>
        </p:spPr>
      </p:pic>
    </p:spTree>
    <p:extLst>
      <p:ext uri="{BB962C8B-B14F-4D97-AF65-F5344CB8AC3E}">
        <p14:creationId xmlns:p14="http://schemas.microsoft.com/office/powerpoint/2010/main" val="415136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Picture 2" descr="Millionaires: Inequality isn't just morally wrong — it's unsustainable |  The Hill">
            <a:extLst>
              <a:ext uri="{FF2B5EF4-FFF2-40B4-BE49-F238E27FC236}">
                <a16:creationId xmlns:a16="http://schemas.microsoft.com/office/drawing/2014/main" id="{FA28D8AD-18E8-F8D0-1EB2-F00D3AE8BF0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4" name="Picture 2" descr="What is JavaScript?">
            <a:extLst>
              <a:ext uri="{FF2B5EF4-FFF2-40B4-BE49-F238E27FC236}">
                <a16:creationId xmlns:a16="http://schemas.microsoft.com/office/drawing/2014/main" id="{EDB5050B-7FCA-FAC8-EAD1-B57DD5A61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291" y="1348274"/>
            <a:ext cx="2150761" cy="21507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Introduction To The D3 JavaScript Library – vegibit">
            <a:extLst>
              <a:ext uri="{FF2B5EF4-FFF2-40B4-BE49-F238E27FC236}">
                <a16:creationId xmlns:a16="http://schemas.microsoft.com/office/drawing/2014/main" id="{B3057809-0CAC-D2A2-83E0-58C2C56D4D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230" y="4063746"/>
            <a:ext cx="3047053" cy="2049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Leaflet – JavaScript Library for Mobile Friendly Maps | jQuery Plugins">
            <a:extLst>
              <a:ext uri="{FF2B5EF4-FFF2-40B4-BE49-F238E27FC236}">
                <a16:creationId xmlns:a16="http://schemas.microsoft.com/office/drawing/2014/main" id="{43CDAE3F-A170-872E-0831-282D68F38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1084" y="1292424"/>
            <a:ext cx="2938084" cy="2350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B480FB5-D507-DF7D-9BBA-F4B33DEC643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Aharoni" panose="02010803020104030203" pitchFamily="2" charset="-79"/>
                <a:cs typeface="Aharoni" panose="02010803020104030203" pitchFamily="2" charset="-79"/>
              </a:rPr>
              <a:t>CODING APPROACH –</a:t>
            </a:r>
          </a:p>
          <a:p>
            <a:r>
              <a:rPr lang="en-GB" dirty="0">
                <a:solidFill>
                  <a:schemeClr val="bg1"/>
                </a:solidFill>
                <a:latin typeface="Aharoni" panose="02010803020104030203" pitchFamily="2" charset="-79"/>
                <a:cs typeface="Aharoni" panose="02010803020104030203" pitchFamily="2" charset="-79"/>
              </a:rPr>
              <a:t> </a:t>
            </a:r>
          </a:p>
        </p:txBody>
      </p:sp>
      <p:sp>
        <p:nvSpPr>
          <p:cNvPr id="10" name="TextBox 9">
            <a:hlinkClick r:id="rId7"/>
            <a:extLst>
              <a:ext uri="{FF2B5EF4-FFF2-40B4-BE49-F238E27FC236}">
                <a16:creationId xmlns:a16="http://schemas.microsoft.com/office/drawing/2014/main" id="{86F53493-9FD1-20A4-B830-058DB1C71D3E}"/>
              </a:ext>
            </a:extLst>
          </p:cNvPr>
          <p:cNvSpPr txBox="1"/>
          <p:nvPr/>
        </p:nvSpPr>
        <p:spPr>
          <a:xfrm>
            <a:off x="1086605" y="3499035"/>
            <a:ext cx="1781907" cy="276999"/>
          </a:xfrm>
          <a:prstGeom prst="rect">
            <a:avLst/>
          </a:prstGeom>
          <a:noFill/>
        </p:spPr>
        <p:txBody>
          <a:bodyPr wrap="square">
            <a:spAutoFit/>
          </a:bodyPr>
          <a:lstStyle/>
          <a:p>
            <a:r>
              <a:rPr lang="en-GB" sz="1200" dirty="0">
                <a:solidFill>
                  <a:srgbClr val="0563C1"/>
                </a:solidFill>
                <a:hlinkClick r:id="rId8">
                  <a:extLst>
                    <a:ext uri="{A12FA001-AC4F-418D-AE19-62706E023703}">
                      <ahyp:hlinkClr xmlns:ahyp="http://schemas.microsoft.com/office/drawing/2018/hyperlinkcolor" val="tx"/>
                    </a:ext>
                  </a:extLst>
                </a:hlinkClick>
              </a:rPr>
              <a:t> </a:t>
            </a:r>
            <a:r>
              <a:rPr lang="en-GB" sz="1200" dirty="0">
                <a:solidFill>
                  <a:schemeClr val="bg1"/>
                </a:solidFill>
                <a:hlinkClick r:id="rId8">
                  <a:extLst>
                    <a:ext uri="{A12FA001-AC4F-418D-AE19-62706E023703}">
                      <ahyp:hlinkClr xmlns:ahyp="http://schemas.microsoft.com/office/drawing/2018/hyperlinkcolor" val="tx"/>
                    </a:ext>
                  </a:extLst>
                </a:hlinkClick>
              </a:rPr>
              <a:t>(Computer Hope 2023)</a:t>
            </a:r>
            <a:endParaRPr lang="en-GB" sz="1200" dirty="0">
              <a:solidFill>
                <a:schemeClr val="bg1"/>
              </a:solidFill>
            </a:endParaRPr>
          </a:p>
        </p:txBody>
      </p:sp>
      <p:sp>
        <p:nvSpPr>
          <p:cNvPr id="11" name="TextBox 10">
            <a:hlinkClick r:id="rId7"/>
            <a:extLst>
              <a:ext uri="{FF2B5EF4-FFF2-40B4-BE49-F238E27FC236}">
                <a16:creationId xmlns:a16="http://schemas.microsoft.com/office/drawing/2014/main" id="{CBB41C47-EF22-95F2-54D0-15CA3AD808B3}"/>
              </a:ext>
            </a:extLst>
          </p:cNvPr>
          <p:cNvSpPr txBox="1"/>
          <p:nvPr/>
        </p:nvSpPr>
        <p:spPr>
          <a:xfrm>
            <a:off x="5911084" y="3642891"/>
            <a:ext cx="1781907" cy="276999"/>
          </a:xfrm>
          <a:prstGeom prst="rect">
            <a:avLst/>
          </a:prstGeom>
          <a:noFill/>
        </p:spPr>
        <p:txBody>
          <a:bodyPr wrap="square">
            <a:spAutoFit/>
          </a:bodyPr>
          <a:lstStyle/>
          <a:p>
            <a:r>
              <a:rPr lang="en-GB" sz="1200" dirty="0">
                <a:solidFill>
                  <a:schemeClr val="bg1"/>
                </a:solidFill>
                <a:hlinkClick r:id="rId9">
                  <a:extLst>
                    <a:ext uri="{A12FA001-AC4F-418D-AE19-62706E023703}">
                      <ahyp:hlinkClr xmlns:ahyp="http://schemas.microsoft.com/office/drawing/2018/hyperlinkcolor" val="tx"/>
                    </a:ext>
                  </a:extLst>
                </a:hlinkClick>
              </a:rPr>
              <a:t>(</a:t>
            </a:r>
            <a:r>
              <a:rPr lang="en-GB" sz="1200" dirty="0" err="1">
                <a:solidFill>
                  <a:schemeClr val="bg1"/>
                </a:solidFill>
                <a:hlinkClick r:id="rId9">
                  <a:extLst>
                    <a:ext uri="{A12FA001-AC4F-418D-AE19-62706E023703}">
                      <ahyp:hlinkClr xmlns:ahyp="http://schemas.microsoft.com/office/drawing/2018/hyperlinkcolor" val="tx"/>
                    </a:ext>
                  </a:extLst>
                </a:hlinkClick>
              </a:rPr>
              <a:t>Vegibit</a:t>
            </a:r>
            <a:r>
              <a:rPr lang="en-GB" sz="1200" dirty="0">
                <a:solidFill>
                  <a:schemeClr val="bg1"/>
                </a:solidFill>
                <a:hlinkClick r:id="rId9">
                  <a:extLst>
                    <a:ext uri="{A12FA001-AC4F-418D-AE19-62706E023703}">
                      <ahyp:hlinkClr xmlns:ahyp="http://schemas.microsoft.com/office/drawing/2018/hyperlinkcolor" val="tx"/>
                    </a:ext>
                  </a:extLst>
                </a:hlinkClick>
              </a:rPr>
              <a:t> n.d.)</a:t>
            </a:r>
            <a:endParaRPr lang="en-GB" sz="1200" dirty="0">
              <a:solidFill>
                <a:schemeClr val="bg1"/>
              </a:solidFill>
            </a:endParaRPr>
          </a:p>
        </p:txBody>
      </p:sp>
      <p:sp>
        <p:nvSpPr>
          <p:cNvPr id="13" name="TextBox 12">
            <a:extLst>
              <a:ext uri="{FF2B5EF4-FFF2-40B4-BE49-F238E27FC236}">
                <a16:creationId xmlns:a16="http://schemas.microsoft.com/office/drawing/2014/main" id="{79DB2BD5-D4A7-A1C5-DEC8-0A7782901340}"/>
              </a:ext>
            </a:extLst>
          </p:cNvPr>
          <p:cNvSpPr txBox="1"/>
          <p:nvPr/>
        </p:nvSpPr>
        <p:spPr>
          <a:xfrm>
            <a:off x="2868512" y="6123180"/>
            <a:ext cx="1694496" cy="276999"/>
          </a:xfrm>
          <a:prstGeom prst="rect">
            <a:avLst/>
          </a:prstGeom>
          <a:noFill/>
        </p:spPr>
        <p:txBody>
          <a:bodyPr wrap="square">
            <a:spAutoFit/>
          </a:bodyPr>
          <a:lstStyle/>
          <a:p>
            <a:r>
              <a:rPr lang="en-GB" sz="1200" dirty="0">
                <a:solidFill>
                  <a:schemeClr val="bg1"/>
                </a:solidFill>
                <a:hlinkClick r:id="rId10">
                  <a:extLst>
                    <a:ext uri="{A12FA001-AC4F-418D-AE19-62706E023703}">
                      <ahyp:hlinkClr xmlns:ahyp="http://schemas.microsoft.com/office/drawing/2018/hyperlinkcolor" val="tx"/>
                    </a:ext>
                  </a:extLst>
                </a:hlinkClick>
              </a:rPr>
              <a:t>(</a:t>
            </a:r>
            <a:r>
              <a:rPr lang="en-GB" sz="1200" dirty="0" err="1">
                <a:solidFill>
                  <a:schemeClr val="bg1"/>
                </a:solidFill>
                <a:hlinkClick r:id="rId10">
                  <a:extLst>
                    <a:ext uri="{A12FA001-AC4F-418D-AE19-62706E023703}">
                      <ahyp:hlinkClr xmlns:ahyp="http://schemas.microsoft.com/office/drawing/2018/hyperlinkcolor" val="tx"/>
                    </a:ext>
                  </a:extLst>
                </a:hlinkClick>
              </a:rPr>
              <a:t>Jquery</a:t>
            </a:r>
            <a:r>
              <a:rPr lang="en-GB" sz="1200" dirty="0">
                <a:solidFill>
                  <a:schemeClr val="bg1"/>
                </a:solidFill>
                <a:hlinkClick r:id="rId10">
                  <a:extLst>
                    <a:ext uri="{A12FA001-AC4F-418D-AE19-62706E023703}">
                      <ahyp:hlinkClr xmlns:ahyp="http://schemas.microsoft.com/office/drawing/2018/hyperlinkcolor" val="tx"/>
                    </a:ext>
                  </a:extLst>
                </a:hlinkClick>
              </a:rPr>
              <a:t> Plugins 2013)</a:t>
            </a:r>
            <a:endParaRPr lang="en-GB" sz="1200" dirty="0"/>
          </a:p>
        </p:txBody>
      </p:sp>
      <p:pic>
        <p:nvPicPr>
          <p:cNvPr id="14" name="Picture 2" descr="plotly · PyPI">
            <a:extLst>
              <a:ext uri="{FF2B5EF4-FFF2-40B4-BE49-F238E27FC236}">
                <a16:creationId xmlns:a16="http://schemas.microsoft.com/office/drawing/2014/main" id="{52D97944-2222-4BE0-87DC-86BDF94CC8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30551" y="4090871"/>
            <a:ext cx="2963520" cy="18480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TextBox 14">
            <a:hlinkClick r:id="rId7"/>
            <a:extLst>
              <a:ext uri="{FF2B5EF4-FFF2-40B4-BE49-F238E27FC236}">
                <a16:creationId xmlns:a16="http://schemas.microsoft.com/office/drawing/2014/main" id="{62FC8092-7D0F-C7BE-FA42-5273D28519C6}"/>
              </a:ext>
            </a:extLst>
          </p:cNvPr>
          <p:cNvSpPr txBox="1"/>
          <p:nvPr/>
        </p:nvSpPr>
        <p:spPr>
          <a:xfrm>
            <a:off x="8635351" y="6044350"/>
            <a:ext cx="1260170" cy="276999"/>
          </a:xfrm>
          <a:prstGeom prst="rect">
            <a:avLst/>
          </a:prstGeom>
          <a:noFill/>
        </p:spPr>
        <p:txBody>
          <a:bodyPr wrap="square">
            <a:spAutoFit/>
          </a:bodyPr>
          <a:lstStyle/>
          <a:p>
            <a:r>
              <a:rPr lang="en-GB" sz="1200" dirty="0">
                <a:solidFill>
                  <a:srgbClr val="0563C1"/>
                </a:solidFill>
                <a:hlinkClick r:id="rId7">
                  <a:extLst>
                    <a:ext uri="{A12FA001-AC4F-418D-AE19-62706E023703}">
                      <ahyp:hlinkClr xmlns:ahyp="http://schemas.microsoft.com/office/drawing/2018/hyperlinkcolor" val="tx"/>
                    </a:ext>
                  </a:extLst>
                </a:hlinkClick>
              </a:rPr>
              <a:t> </a:t>
            </a:r>
            <a:r>
              <a:rPr lang="en-GB" sz="1200" dirty="0">
                <a:solidFill>
                  <a:schemeClr val="bg1"/>
                </a:solidFill>
                <a:hlinkClick r:id="rId7">
                  <a:extLst>
                    <a:ext uri="{A12FA001-AC4F-418D-AE19-62706E023703}">
                      <ahyp:hlinkClr xmlns:ahyp="http://schemas.microsoft.com/office/drawing/2018/hyperlinkcolor" val="tx"/>
                    </a:ext>
                  </a:extLst>
                </a:hlinkClick>
              </a:rPr>
              <a:t>(</a:t>
            </a:r>
            <a:r>
              <a:rPr lang="en-GB" sz="1200" dirty="0" err="1">
                <a:solidFill>
                  <a:schemeClr val="bg1"/>
                </a:solidFill>
                <a:hlinkClick r:id="rId7">
                  <a:extLst>
                    <a:ext uri="{A12FA001-AC4F-418D-AE19-62706E023703}">
                      <ahyp:hlinkClr xmlns:ahyp="http://schemas.microsoft.com/office/drawing/2018/hyperlinkcolor" val="tx"/>
                    </a:ext>
                  </a:extLst>
                </a:hlinkClick>
              </a:rPr>
              <a:t>Pypi</a:t>
            </a:r>
            <a:r>
              <a:rPr lang="en-GB" sz="1200" dirty="0">
                <a:solidFill>
                  <a:schemeClr val="bg1"/>
                </a:solidFill>
                <a:hlinkClick r:id="rId7">
                  <a:extLst>
                    <a:ext uri="{A12FA001-AC4F-418D-AE19-62706E023703}">
                      <ahyp:hlinkClr xmlns:ahyp="http://schemas.microsoft.com/office/drawing/2018/hyperlinkcolor" val="tx"/>
                    </a:ext>
                  </a:extLst>
                </a:hlinkClick>
              </a:rPr>
              <a:t> 2023)</a:t>
            </a:r>
            <a:endParaRPr lang="en-GB" sz="1200" dirty="0">
              <a:solidFill>
                <a:schemeClr val="bg1"/>
              </a:solidFill>
            </a:endParaRPr>
          </a:p>
        </p:txBody>
      </p:sp>
    </p:spTree>
    <p:extLst>
      <p:ext uri="{BB962C8B-B14F-4D97-AF65-F5344CB8AC3E}">
        <p14:creationId xmlns:p14="http://schemas.microsoft.com/office/powerpoint/2010/main" val="58436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4" name="Picture 2" descr="Millionaires: Inequality isn't just morally wrong — it's unsustainable |  The Hill">
            <a:extLst>
              <a:ext uri="{FF2B5EF4-FFF2-40B4-BE49-F238E27FC236}">
                <a16:creationId xmlns:a16="http://schemas.microsoft.com/office/drawing/2014/main" id="{035C010D-1909-4273-4177-75C393C4E55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5BB1DB-FED9-D7C1-F493-D503C57F6E05}"/>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DATA WRANGLING TECHNIQUES</a:t>
            </a:r>
          </a:p>
        </p:txBody>
      </p:sp>
      <p:sp>
        <p:nvSpPr>
          <p:cNvPr id="3" name="Content Placeholder 2">
            <a:extLst>
              <a:ext uri="{FF2B5EF4-FFF2-40B4-BE49-F238E27FC236}">
                <a16:creationId xmlns:a16="http://schemas.microsoft.com/office/drawing/2014/main" id="{12B27C4B-6A4C-5DD7-D6B3-0B945DAE0ACE}"/>
              </a:ext>
            </a:extLst>
          </p:cNvPr>
          <p:cNvSpPr>
            <a:spLocks noGrp="1"/>
          </p:cNvSpPr>
          <p:nvPr>
            <p:ph idx="1"/>
          </p:nvPr>
        </p:nvSpPr>
        <p:spPr/>
        <p:txBody>
          <a:bodyPr/>
          <a:lstStyle/>
          <a:p>
            <a:r>
              <a:rPr lang="en-GB" dirty="0"/>
              <a:t>Anna </a:t>
            </a:r>
          </a:p>
        </p:txBody>
      </p:sp>
      <p:pic>
        <p:nvPicPr>
          <p:cNvPr id="15" name="Picture 14">
            <a:extLst>
              <a:ext uri="{FF2B5EF4-FFF2-40B4-BE49-F238E27FC236}">
                <a16:creationId xmlns:a16="http://schemas.microsoft.com/office/drawing/2014/main" id="{67E7B59E-BAE4-15C0-7B2C-8A40EF71BB30}"/>
              </a:ext>
            </a:extLst>
          </p:cNvPr>
          <p:cNvPicPr>
            <a:picLocks noChangeAspect="1"/>
          </p:cNvPicPr>
          <p:nvPr/>
        </p:nvPicPr>
        <p:blipFill>
          <a:blip r:embed="rId4"/>
          <a:stretch>
            <a:fillRect/>
          </a:stretch>
        </p:blipFill>
        <p:spPr>
          <a:xfrm>
            <a:off x="6353175" y="4805240"/>
            <a:ext cx="4695825" cy="1466850"/>
          </a:xfrm>
          <a:prstGeom prst="rect">
            <a:avLst/>
          </a:prstGeom>
          <a:ln>
            <a:noFill/>
          </a:ln>
          <a:effectLst>
            <a:softEdge rad="112500"/>
          </a:effectLst>
        </p:spPr>
      </p:pic>
      <p:pic>
        <p:nvPicPr>
          <p:cNvPr id="21" name="Picture 20">
            <a:extLst>
              <a:ext uri="{FF2B5EF4-FFF2-40B4-BE49-F238E27FC236}">
                <a16:creationId xmlns:a16="http://schemas.microsoft.com/office/drawing/2014/main" id="{B8FC3184-4274-56E1-22C8-FE58C5119E48}"/>
              </a:ext>
            </a:extLst>
          </p:cNvPr>
          <p:cNvPicPr>
            <a:picLocks noChangeAspect="1"/>
          </p:cNvPicPr>
          <p:nvPr/>
        </p:nvPicPr>
        <p:blipFill>
          <a:blip r:embed="rId5"/>
          <a:stretch>
            <a:fillRect/>
          </a:stretch>
        </p:blipFill>
        <p:spPr>
          <a:xfrm>
            <a:off x="4153633" y="3085367"/>
            <a:ext cx="2797964" cy="1564787"/>
          </a:xfrm>
          <a:prstGeom prst="rect">
            <a:avLst/>
          </a:prstGeom>
          <a:ln>
            <a:noFill/>
          </a:ln>
          <a:effectLst>
            <a:softEdge rad="112500"/>
          </a:effectLst>
        </p:spPr>
      </p:pic>
      <p:pic>
        <p:nvPicPr>
          <p:cNvPr id="23" name="Picture 22">
            <a:extLst>
              <a:ext uri="{FF2B5EF4-FFF2-40B4-BE49-F238E27FC236}">
                <a16:creationId xmlns:a16="http://schemas.microsoft.com/office/drawing/2014/main" id="{20E9A7C8-2D03-17FD-407A-A9174586AA40}"/>
              </a:ext>
            </a:extLst>
          </p:cNvPr>
          <p:cNvPicPr>
            <a:picLocks noChangeAspect="1"/>
          </p:cNvPicPr>
          <p:nvPr/>
        </p:nvPicPr>
        <p:blipFill>
          <a:blip r:embed="rId6"/>
          <a:stretch>
            <a:fillRect/>
          </a:stretch>
        </p:blipFill>
        <p:spPr>
          <a:xfrm>
            <a:off x="838200" y="1618640"/>
            <a:ext cx="4000500" cy="1371600"/>
          </a:xfrm>
          <a:prstGeom prst="rect">
            <a:avLst/>
          </a:prstGeom>
          <a:ln>
            <a:noFill/>
          </a:ln>
          <a:effectLst>
            <a:softEdge rad="112500"/>
          </a:effectLst>
        </p:spPr>
      </p:pic>
    </p:spTree>
    <p:extLst>
      <p:ext uri="{BB962C8B-B14F-4D97-AF65-F5344CB8AC3E}">
        <p14:creationId xmlns:p14="http://schemas.microsoft.com/office/powerpoint/2010/main" val="246272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Picture 2" descr="Millionaires: Inequality isn't just morally wrong — it's unsustainable |  The Hill">
            <a:extLst>
              <a:ext uri="{FF2B5EF4-FFF2-40B4-BE49-F238E27FC236}">
                <a16:creationId xmlns:a16="http://schemas.microsoft.com/office/drawing/2014/main" id="{B10C417D-0538-D713-78F8-9392BB5ED177}"/>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757C16-C8B4-77D1-BBDA-F9E35679B65C}"/>
              </a:ext>
            </a:extLst>
          </p:cNvPr>
          <p:cNvSpPr>
            <a:spLocks noGrp="1"/>
          </p:cNvSpPr>
          <p:nvPr>
            <p:ph type="title"/>
          </p:nvPr>
        </p:nvSpPr>
        <p:spPr>
          <a:xfrm>
            <a:off x="574431" y="345590"/>
            <a:ext cx="10515600" cy="1325563"/>
          </a:xfrm>
        </p:spPr>
        <p:txBody>
          <a:bodyPr/>
          <a:lstStyle/>
          <a:p>
            <a:r>
              <a:rPr lang="en-GB" dirty="0">
                <a:solidFill>
                  <a:schemeClr val="bg1"/>
                </a:solidFill>
                <a:latin typeface="Aharoni" panose="02010803020104030203" pitchFamily="2" charset="-79"/>
                <a:cs typeface="Aharoni" panose="02010803020104030203" pitchFamily="2" charset="-79"/>
              </a:rPr>
              <a:t>FLASK APP</a:t>
            </a:r>
          </a:p>
        </p:txBody>
      </p:sp>
      <p:pic>
        <p:nvPicPr>
          <p:cNvPr id="9" name="Picture 8">
            <a:extLst>
              <a:ext uri="{FF2B5EF4-FFF2-40B4-BE49-F238E27FC236}">
                <a16:creationId xmlns:a16="http://schemas.microsoft.com/office/drawing/2014/main" id="{6AC01F89-2A2E-CF54-0F1E-D9D6EBF873A0}"/>
              </a:ext>
            </a:extLst>
          </p:cNvPr>
          <p:cNvPicPr>
            <a:picLocks noChangeAspect="1"/>
          </p:cNvPicPr>
          <p:nvPr/>
        </p:nvPicPr>
        <p:blipFill>
          <a:blip r:embed="rId4"/>
          <a:stretch>
            <a:fillRect/>
          </a:stretch>
        </p:blipFill>
        <p:spPr>
          <a:xfrm>
            <a:off x="404380" y="2495671"/>
            <a:ext cx="5832132" cy="2038740"/>
          </a:xfrm>
          <a:prstGeom prst="rect">
            <a:avLst/>
          </a:prstGeom>
          <a:ln>
            <a:noFill/>
          </a:ln>
          <a:effectLst>
            <a:softEdge rad="112500"/>
          </a:effectLst>
        </p:spPr>
      </p:pic>
      <p:pic>
        <p:nvPicPr>
          <p:cNvPr id="11" name="Picture 10">
            <a:extLst>
              <a:ext uri="{FF2B5EF4-FFF2-40B4-BE49-F238E27FC236}">
                <a16:creationId xmlns:a16="http://schemas.microsoft.com/office/drawing/2014/main" id="{6E94D910-B351-3122-5B27-9AFFEB0708F8}"/>
              </a:ext>
            </a:extLst>
          </p:cNvPr>
          <p:cNvPicPr>
            <a:picLocks noChangeAspect="1"/>
          </p:cNvPicPr>
          <p:nvPr/>
        </p:nvPicPr>
        <p:blipFill rotWithShape="1">
          <a:blip r:embed="rId5"/>
          <a:srcRect r="69808"/>
          <a:stretch/>
        </p:blipFill>
        <p:spPr>
          <a:xfrm>
            <a:off x="6675638" y="1008372"/>
            <a:ext cx="4941931" cy="1487299"/>
          </a:xfrm>
          <a:prstGeom prst="rect">
            <a:avLst/>
          </a:prstGeom>
          <a:ln>
            <a:noFill/>
          </a:ln>
          <a:effectLst>
            <a:softEdge rad="112500"/>
          </a:effectLst>
        </p:spPr>
      </p:pic>
      <p:pic>
        <p:nvPicPr>
          <p:cNvPr id="13" name="Picture 12">
            <a:extLst>
              <a:ext uri="{FF2B5EF4-FFF2-40B4-BE49-F238E27FC236}">
                <a16:creationId xmlns:a16="http://schemas.microsoft.com/office/drawing/2014/main" id="{6D7021CA-05BC-D201-DB02-BA1170D52064}"/>
              </a:ext>
            </a:extLst>
          </p:cNvPr>
          <p:cNvPicPr>
            <a:picLocks noChangeAspect="1"/>
          </p:cNvPicPr>
          <p:nvPr/>
        </p:nvPicPr>
        <p:blipFill>
          <a:blip r:embed="rId6"/>
          <a:stretch>
            <a:fillRect/>
          </a:stretch>
        </p:blipFill>
        <p:spPr>
          <a:xfrm>
            <a:off x="6637570" y="4362328"/>
            <a:ext cx="4853944" cy="1629498"/>
          </a:xfrm>
          <a:prstGeom prst="rect">
            <a:avLst/>
          </a:prstGeom>
          <a:ln>
            <a:noFill/>
          </a:ln>
          <a:effectLst>
            <a:softEdge rad="112500"/>
          </a:effectLst>
        </p:spPr>
      </p:pic>
      <p:pic>
        <p:nvPicPr>
          <p:cNvPr id="15" name="Picture 14">
            <a:extLst>
              <a:ext uri="{FF2B5EF4-FFF2-40B4-BE49-F238E27FC236}">
                <a16:creationId xmlns:a16="http://schemas.microsoft.com/office/drawing/2014/main" id="{6F6164AB-624C-426C-65CE-663C1CC55F35}"/>
              </a:ext>
            </a:extLst>
          </p:cNvPr>
          <p:cNvPicPr>
            <a:picLocks noChangeAspect="1"/>
          </p:cNvPicPr>
          <p:nvPr/>
        </p:nvPicPr>
        <p:blipFill>
          <a:blip r:embed="rId7"/>
          <a:stretch>
            <a:fillRect/>
          </a:stretch>
        </p:blipFill>
        <p:spPr>
          <a:xfrm>
            <a:off x="6675639" y="2649952"/>
            <a:ext cx="4941931" cy="1558095"/>
          </a:xfrm>
          <a:prstGeom prst="rect">
            <a:avLst/>
          </a:prstGeom>
          <a:ln>
            <a:noFill/>
          </a:ln>
          <a:effectLst>
            <a:softEdge rad="112500"/>
          </a:effectLst>
        </p:spPr>
      </p:pic>
    </p:spTree>
    <p:extLst>
      <p:ext uri="{BB962C8B-B14F-4D97-AF65-F5344CB8AC3E}">
        <p14:creationId xmlns:p14="http://schemas.microsoft.com/office/powerpoint/2010/main" val="151554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Millionaires: Inequality isn't just morally wrong — it's unsustainable |  The Hill">
            <a:extLst>
              <a:ext uri="{FF2B5EF4-FFF2-40B4-BE49-F238E27FC236}">
                <a16:creationId xmlns:a16="http://schemas.microsoft.com/office/drawing/2014/main" id="{32405C18-A70D-FB47-913B-4BA64EC6027A}"/>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5A143A-07ED-35EF-A5FE-F9225167FE9D}"/>
              </a:ext>
            </a:extLst>
          </p:cNvPr>
          <p:cNvSpPr>
            <a:spLocks noGrp="1"/>
          </p:cNvSpPr>
          <p:nvPr>
            <p:ph type="title"/>
          </p:nvPr>
        </p:nvSpPr>
        <p:spPr/>
        <p:txBody>
          <a:bodyPr>
            <a:normAutofit/>
          </a:bodyPr>
          <a:lstStyle/>
          <a:p>
            <a:r>
              <a:rPr lang="en-GB" sz="4000" dirty="0">
                <a:solidFill>
                  <a:schemeClr val="bg1"/>
                </a:solidFill>
                <a:latin typeface="Aharoni" panose="02010803020104030203" pitchFamily="2" charset="-79"/>
                <a:cs typeface="Aharoni" panose="02010803020104030203" pitchFamily="2" charset="-79"/>
              </a:rPr>
              <a:t>LIMITATIONS + ETHICAL CONSIDERATIONS</a:t>
            </a:r>
          </a:p>
        </p:txBody>
      </p:sp>
      <p:sp>
        <p:nvSpPr>
          <p:cNvPr id="3" name="Content Placeholder 2">
            <a:extLst>
              <a:ext uri="{FF2B5EF4-FFF2-40B4-BE49-F238E27FC236}">
                <a16:creationId xmlns:a16="http://schemas.microsoft.com/office/drawing/2014/main" id="{04F53D63-AECC-85BB-584F-0112CC110D14}"/>
              </a:ext>
            </a:extLst>
          </p:cNvPr>
          <p:cNvSpPr>
            <a:spLocks noGrp="1"/>
          </p:cNvSpPr>
          <p:nvPr>
            <p:ph idx="1"/>
          </p:nvPr>
        </p:nvSpPr>
        <p:spPr/>
        <p:txBody>
          <a:bodyPr/>
          <a:lstStyle/>
          <a:p>
            <a:r>
              <a:rPr lang="en-GB" dirty="0"/>
              <a:t>Uche</a:t>
            </a:r>
          </a:p>
        </p:txBody>
      </p:sp>
      <p:pic>
        <p:nvPicPr>
          <p:cNvPr id="7" name="Picture 6">
            <a:extLst>
              <a:ext uri="{FF2B5EF4-FFF2-40B4-BE49-F238E27FC236}">
                <a16:creationId xmlns:a16="http://schemas.microsoft.com/office/drawing/2014/main" id="{8640186A-CE86-0A8F-01FF-F1C1ECF2773D}"/>
              </a:ext>
            </a:extLst>
          </p:cNvPr>
          <p:cNvPicPr>
            <a:picLocks noChangeAspect="1"/>
          </p:cNvPicPr>
          <p:nvPr/>
        </p:nvPicPr>
        <p:blipFill>
          <a:blip r:embed="rId4">
            <a:grayscl/>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176712" y="2109787"/>
            <a:ext cx="7357497" cy="2979571"/>
          </a:xfrm>
          <a:prstGeom prst="rect">
            <a:avLst/>
          </a:prstGeom>
          <a:ln>
            <a:noFill/>
          </a:ln>
          <a:effectLst>
            <a:softEdge rad="112500"/>
          </a:effectLst>
        </p:spPr>
      </p:pic>
    </p:spTree>
    <p:extLst>
      <p:ext uri="{BB962C8B-B14F-4D97-AF65-F5344CB8AC3E}">
        <p14:creationId xmlns:p14="http://schemas.microsoft.com/office/powerpoint/2010/main" val="36645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descr="Millionaires: Inequality isn't just morally wrong — it's unsustainable |  The Hill">
            <a:extLst>
              <a:ext uri="{FF2B5EF4-FFF2-40B4-BE49-F238E27FC236}">
                <a16:creationId xmlns:a16="http://schemas.microsoft.com/office/drawing/2014/main" id="{39966DD7-0C1F-A0CD-E34F-FBA3DDA65234}"/>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13860" y="1048919"/>
            <a:ext cx="6807870" cy="47601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CB82B9-76B2-1FB4-B9F6-A31E6F1C7FDA}"/>
              </a:ext>
            </a:extLst>
          </p:cNvPr>
          <p:cNvSpPr>
            <a:spLocks noGrp="1"/>
          </p:cNvSpPr>
          <p:nvPr>
            <p:ph type="title"/>
          </p:nvPr>
        </p:nvSpPr>
        <p:spPr/>
        <p:txBody>
          <a:bodyPr/>
          <a:lstStyle/>
          <a:p>
            <a:r>
              <a:rPr lang="en-GB" dirty="0">
                <a:solidFill>
                  <a:schemeClr val="bg1"/>
                </a:solidFill>
                <a:latin typeface="Aharoni" panose="02010803020104030203" pitchFamily="2" charset="-79"/>
                <a:cs typeface="Aharoni" panose="02010803020104030203" pitchFamily="2" charset="-79"/>
              </a:rPr>
              <a:t>REFERENCES</a:t>
            </a:r>
          </a:p>
        </p:txBody>
      </p:sp>
      <p:sp>
        <p:nvSpPr>
          <p:cNvPr id="3" name="Content Placeholder 2">
            <a:extLst>
              <a:ext uri="{FF2B5EF4-FFF2-40B4-BE49-F238E27FC236}">
                <a16:creationId xmlns:a16="http://schemas.microsoft.com/office/drawing/2014/main" id="{A9584877-E736-FD0A-772A-B7220EED411D}"/>
              </a:ext>
            </a:extLst>
          </p:cNvPr>
          <p:cNvSpPr>
            <a:spLocks noGrp="1"/>
          </p:cNvSpPr>
          <p:nvPr>
            <p:ph idx="1"/>
          </p:nvPr>
        </p:nvSpPr>
        <p:spPr>
          <a:xfrm>
            <a:off x="838200" y="1825625"/>
            <a:ext cx="10515600" cy="5456918"/>
          </a:xfrm>
        </p:spPr>
        <p:txBody>
          <a:bodyPr>
            <a:normAutofit fontScale="55000" lnSpcReduction="20000"/>
          </a:bodyPr>
          <a:lstStyle/>
          <a:p>
            <a:pPr marL="0" indent="0">
              <a:buNone/>
            </a:pPr>
            <a:r>
              <a:rPr lang="en-GB" sz="2500" dirty="0">
                <a:solidFill>
                  <a:schemeClr val="bg1"/>
                </a:solidFill>
              </a:rPr>
              <a:t>Arora, P. (2020, July 12). Minorities Around the World. Voices of Youth. </a:t>
            </a:r>
            <a:r>
              <a:rPr lang="en-GB" sz="2500" dirty="0">
                <a:solidFill>
                  <a:schemeClr val="bg1"/>
                </a:solidFill>
                <a:hlinkClick r:id="rId4">
                  <a:extLst>
                    <a:ext uri="{A12FA001-AC4F-418D-AE19-62706E023703}">
                      <ahyp:hlinkClr xmlns:ahyp="http://schemas.microsoft.com/office/drawing/2018/hyperlinkcolor" val="tx"/>
                    </a:ext>
                  </a:extLst>
                </a:hlinkClick>
              </a:rPr>
              <a:t>https://www.voicesofyouth.org/blog/minorities-around-world</a:t>
            </a:r>
            <a:r>
              <a:rPr lang="en-GB" sz="2500" dirty="0">
                <a:solidFill>
                  <a:schemeClr val="bg1"/>
                </a:solidFill>
              </a:rPr>
              <a:t> </a:t>
            </a:r>
          </a:p>
          <a:p>
            <a:pPr marL="0" indent="0">
              <a:buNone/>
            </a:pPr>
            <a:r>
              <a:rPr lang="en-GB" sz="2500" dirty="0">
                <a:solidFill>
                  <a:schemeClr val="bg1"/>
                </a:solidFill>
              </a:rPr>
              <a:t>Child Hunger in America. (n.d.). Save the Children. https://www.savethechildren.org/us/charity-stories/child-hunger-in-america</a:t>
            </a:r>
          </a:p>
          <a:p>
            <a:pPr marL="0" indent="0">
              <a:buNone/>
            </a:pPr>
            <a:r>
              <a:rPr lang="en-GB" sz="2500" dirty="0">
                <a:solidFill>
                  <a:schemeClr val="bg1"/>
                </a:solidFill>
              </a:rPr>
              <a:t>Dante Lee International. (2019). 51% of American Students Are Considered Poor -- and Most Are From These 10 States! [Online image]. In Low Income Housing Authority. </a:t>
            </a:r>
            <a:r>
              <a:rPr lang="en-GB" sz="2500" dirty="0">
                <a:solidFill>
                  <a:schemeClr val="bg1"/>
                </a:solidFill>
                <a:hlinkClick r:id="rId5">
                  <a:extLst>
                    <a:ext uri="{A12FA001-AC4F-418D-AE19-62706E023703}">
                      <ahyp:hlinkClr xmlns:ahyp="http://schemas.microsoft.com/office/drawing/2018/hyperlinkcolor" val="tx"/>
                    </a:ext>
                  </a:extLst>
                </a:hlinkClick>
              </a:rPr>
              <a:t>https://www.lowincome.org/2015/03/51-percent-american-students-poor-low-income.html</a:t>
            </a:r>
            <a:endParaRPr lang="en-GB" sz="2500" dirty="0">
              <a:solidFill>
                <a:schemeClr val="bg1"/>
              </a:solidFill>
            </a:endParaRPr>
          </a:p>
          <a:p>
            <a:pPr marL="0" indent="0" algn="l">
              <a:buNone/>
            </a:pPr>
            <a:r>
              <a:rPr lang="en-GB" sz="2500" dirty="0">
                <a:solidFill>
                  <a:schemeClr val="bg1"/>
                </a:solidFill>
              </a:rPr>
              <a:t>Detrick, B. (2013, June 26). Williamsburg’s Movie Houses: Where Popcorn Feels Passé. The New York Times. </a:t>
            </a:r>
            <a:r>
              <a:rPr lang="en-GB" sz="2500" dirty="0">
                <a:solidFill>
                  <a:schemeClr val="bg1"/>
                </a:solidFill>
                <a:hlinkClick r:id="rId6">
                  <a:extLst>
                    <a:ext uri="{A12FA001-AC4F-418D-AE19-62706E023703}">
                      <ahyp:hlinkClr xmlns:ahyp="http://schemas.microsoft.com/office/drawing/2018/hyperlinkcolor" val="tx"/>
                    </a:ext>
                  </a:extLst>
                </a:hlinkClick>
              </a:rPr>
              <a:t>https://www.nytimes.com/2013/06/27/fashion/williamsburgs-movie-houses-where-popcorn-feels-passe.html</a:t>
            </a:r>
            <a:r>
              <a:rPr lang="en-GB" sz="2500" dirty="0">
                <a:solidFill>
                  <a:schemeClr val="bg1"/>
                </a:solidFill>
              </a:rPr>
              <a:t> </a:t>
            </a:r>
          </a:p>
          <a:p>
            <a:pPr marL="0" indent="0" algn="l">
              <a:buNone/>
            </a:pPr>
            <a:r>
              <a:rPr lang="en-GB" sz="2500" dirty="0">
                <a:solidFill>
                  <a:schemeClr val="bg1"/>
                </a:solidFill>
              </a:rPr>
              <a:t>Diverse Group Serious Images – Browse 7,017 Stock Photos, Vectors, and Video. (n.d.). Adobe Stock. Retrieved August 14, 2023, from https://stock.adobe.com/search?k=diverse+group+serious</a:t>
            </a:r>
          </a:p>
          <a:p>
            <a:pPr marL="0" indent="0" algn="l">
              <a:buNone/>
            </a:pPr>
            <a:r>
              <a:rPr lang="en-GB" sz="2500" dirty="0">
                <a:solidFill>
                  <a:schemeClr val="bg1"/>
                </a:solidFill>
              </a:rPr>
              <a:t>Gap between rich and poor, by state in the U.S. 2017 | Statistic. (2017). Statista; Statista. </a:t>
            </a:r>
            <a:r>
              <a:rPr lang="en-GB" sz="2500" dirty="0">
                <a:solidFill>
                  <a:schemeClr val="bg1"/>
                </a:solidFill>
                <a:hlinkClick r:id="rId7">
                  <a:extLst>
                    <a:ext uri="{A12FA001-AC4F-418D-AE19-62706E023703}">
                      <ahyp:hlinkClr xmlns:ahyp="http://schemas.microsoft.com/office/drawing/2018/hyperlinkcolor" val="tx"/>
                    </a:ext>
                  </a:extLst>
                </a:hlinkClick>
              </a:rPr>
              <a:t>https://www.statista.com/statistics/227249/greatest-gap-between-rich-and-poor-by-us-state/</a:t>
            </a:r>
            <a:r>
              <a:rPr lang="en-GB" sz="2500" dirty="0">
                <a:solidFill>
                  <a:schemeClr val="bg1"/>
                </a:solidFill>
              </a:rPr>
              <a:t> </a:t>
            </a:r>
          </a:p>
          <a:p>
            <a:pPr marL="0" indent="0" algn="l">
              <a:buNone/>
            </a:pPr>
            <a:r>
              <a:rPr lang="en-GB" sz="2500" dirty="0">
                <a:solidFill>
                  <a:schemeClr val="bg1"/>
                </a:solidFill>
              </a:rPr>
              <a:t>Interactive: The Unequal States of America. (n.d.). Economic Policy Institute. </a:t>
            </a:r>
            <a:r>
              <a:rPr lang="en-GB" sz="2500" dirty="0">
                <a:solidFill>
                  <a:schemeClr val="bg1"/>
                </a:solidFill>
                <a:hlinkClick r:id="rId8">
                  <a:extLst>
                    <a:ext uri="{A12FA001-AC4F-418D-AE19-62706E023703}">
                      <ahyp:hlinkClr xmlns:ahyp="http://schemas.microsoft.com/office/drawing/2018/hyperlinkcolor" val="tx"/>
                    </a:ext>
                  </a:extLst>
                </a:hlinkClick>
              </a:rPr>
              <a:t>https://www.epi.org/multimedia/unequal-states-of-america/#/New%20York</a:t>
            </a:r>
            <a:r>
              <a:rPr lang="en-GB" sz="2500" dirty="0">
                <a:solidFill>
                  <a:schemeClr val="bg1"/>
                </a:solidFill>
              </a:rPr>
              <a:t> </a:t>
            </a:r>
          </a:p>
          <a:p>
            <a:pPr marL="0" indent="0" algn="l">
              <a:buNone/>
            </a:pPr>
            <a:r>
              <a:rPr lang="en-GB" sz="2500" dirty="0">
                <a:solidFill>
                  <a:schemeClr val="bg1"/>
                </a:solidFill>
              </a:rPr>
              <a:t>Introduction To The D3 JavaScript Library. (n.d.). Retrieved August 14, 2023, from </a:t>
            </a:r>
            <a:r>
              <a:rPr lang="en-GB" sz="2500" dirty="0">
                <a:solidFill>
                  <a:schemeClr val="bg1"/>
                </a:solidFill>
                <a:hlinkClick r:id="rId9"/>
              </a:rPr>
              <a:t>https://vegibit.com/introduction-to-the-d3-javascript-library/</a:t>
            </a:r>
            <a:endParaRPr lang="en-GB" sz="2500" dirty="0">
              <a:solidFill>
                <a:schemeClr val="bg1"/>
              </a:solidFill>
            </a:endParaRPr>
          </a:p>
          <a:p>
            <a:pPr marL="0" indent="0" algn="l">
              <a:buNone/>
            </a:pPr>
            <a:r>
              <a:rPr lang="en-GB" sz="2500" dirty="0">
                <a:solidFill>
                  <a:schemeClr val="bg1"/>
                </a:solidFill>
              </a:rPr>
              <a:t>Leaflet – JavaScript Library for Mobile Friendly Maps. (n.d.). </a:t>
            </a:r>
            <a:r>
              <a:rPr lang="en-GB" sz="2500" dirty="0" err="1">
                <a:solidFill>
                  <a:schemeClr val="bg1"/>
                </a:solidFill>
              </a:rPr>
              <a:t>JQuery</a:t>
            </a:r>
            <a:r>
              <a:rPr lang="en-GB" sz="2500" dirty="0">
                <a:solidFill>
                  <a:schemeClr val="bg1"/>
                </a:solidFill>
              </a:rPr>
              <a:t> Plugins. Retrieved August 14, 2023, from </a:t>
            </a:r>
            <a:r>
              <a:rPr lang="en-GB" sz="2500" dirty="0">
                <a:solidFill>
                  <a:schemeClr val="bg1"/>
                </a:solidFill>
                <a:hlinkClick r:id="rId10"/>
              </a:rPr>
              <a:t>https://jquery-plugins.net/leaflet-javascript-library-for-mobile-friendly-maps</a:t>
            </a:r>
            <a:endParaRPr lang="en-GB" sz="2500" dirty="0">
              <a:solidFill>
                <a:schemeClr val="bg1"/>
              </a:solidFill>
            </a:endParaRPr>
          </a:p>
          <a:p>
            <a:pPr marL="0" indent="0" algn="l">
              <a:buNone/>
            </a:pPr>
            <a:r>
              <a:rPr lang="en-GB" sz="2500" dirty="0">
                <a:solidFill>
                  <a:schemeClr val="bg1"/>
                </a:solidFill>
              </a:rPr>
              <a:t>P, C. (n.d.). </a:t>
            </a:r>
            <a:r>
              <a:rPr lang="en-GB" sz="2500" dirty="0" err="1">
                <a:solidFill>
                  <a:schemeClr val="bg1"/>
                </a:solidFill>
              </a:rPr>
              <a:t>plotly</a:t>
            </a:r>
            <a:r>
              <a:rPr lang="en-GB" sz="2500" dirty="0">
                <a:solidFill>
                  <a:schemeClr val="bg1"/>
                </a:solidFill>
              </a:rPr>
              <a:t>: An open-source, interactive data visualization library for Python. </a:t>
            </a:r>
            <a:r>
              <a:rPr lang="en-GB" sz="2500" dirty="0" err="1">
                <a:solidFill>
                  <a:schemeClr val="bg1"/>
                </a:solidFill>
              </a:rPr>
              <a:t>PyPI</a:t>
            </a:r>
            <a:r>
              <a:rPr lang="en-GB" sz="2500" dirty="0">
                <a:solidFill>
                  <a:schemeClr val="bg1"/>
                </a:solidFill>
              </a:rPr>
              <a:t>. https://pypi.org/project/plotly/</a:t>
            </a:r>
          </a:p>
          <a:p>
            <a:pPr marL="0" indent="0" algn="l">
              <a:buNone/>
            </a:pPr>
            <a:r>
              <a:rPr lang="en-GB" sz="2500" dirty="0">
                <a:solidFill>
                  <a:schemeClr val="bg1"/>
                </a:solidFill>
              </a:rPr>
              <a:t>The reality of quitting your job to become a full-time carer. (n.d.). Www.welcometothejungle.com. https://www.welcometothejungle.com/en/articles/the-reality-of-quitting-your-job-to-become-a-full-time-carer</a:t>
            </a:r>
          </a:p>
          <a:p>
            <a:pPr marL="0" indent="0" algn="l">
              <a:buNone/>
            </a:pPr>
            <a:r>
              <a:rPr lang="en-GB" sz="2500" dirty="0">
                <a:solidFill>
                  <a:schemeClr val="bg1"/>
                </a:solidFill>
              </a:rPr>
              <a:t>‌What is JavaScript. (2019). What is JavaScript? Computerhope.com. https://www.computerhope.com/jargon/j/javascript.htm</a:t>
            </a:r>
          </a:p>
          <a:p>
            <a:pPr marL="0" indent="0" algn="l">
              <a:buNone/>
            </a:pPr>
            <a:endParaRPr lang="en-GB" sz="1500" dirty="0">
              <a:solidFill>
                <a:schemeClr val="bg1"/>
              </a:solidFill>
            </a:endParaRPr>
          </a:p>
          <a:p>
            <a:pPr marL="0" indent="0" algn="l">
              <a:buNone/>
            </a:pPr>
            <a:r>
              <a:rPr lang="en-GB" sz="1500" dirty="0">
                <a:solidFill>
                  <a:schemeClr val="bg1"/>
                </a:solidFill>
              </a:rPr>
              <a:t>‌</a:t>
            </a:r>
          </a:p>
          <a:p>
            <a:pPr marL="0" indent="0">
              <a:buNone/>
            </a:pPr>
            <a:endParaRPr lang="en-GB" sz="1600" dirty="0"/>
          </a:p>
          <a:p>
            <a:pPr marL="0" indent="0">
              <a:buNone/>
            </a:pPr>
            <a:r>
              <a:rPr lang="en-GB" sz="1600" dirty="0"/>
              <a:t>‌</a:t>
            </a:r>
          </a:p>
        </p:txBody>
      </p:sp>
    </p:spTree>
    <p:extLst>
      <p:ext uri="{BB962C8B-B14F-4D97-AF65-F5344CB8AC3E}">
        <p14:creationId xmlns:p14="http://schemas.microsoft.com/office/powerpoint/2010/main" val="2154783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722</TotalTime>
  <Words>1346</Words>
  <Application>Microsoft Office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Aharoni</vt:lpstr>
      <vt:lpstr>Arial</vt:lpstr>
      <vt:lpstr>Calibri</vt:lpstr>
      <vt:lpstr>Calibri Light</vt:lpstr>
      <vt:lpstr>Segoe UI Historic</vt:lpstr>
      <vt:lpstr>Office Theme</vt:lpstr>
      <vt:lpstr>A DISTRIBUTION OF WEALTH – NEW YORK</vt:lpstr>
      <vt:lpstr>INTRODUCTION</vt:lpstr>
      <vt:lpstr>PowerPoint Presentation</vt:lpstr>
      <vt:lpstr>CODING APPROACH</vt:lpstr>
      <vt:lpstr>PowerPoint Presentation</vt:lpstr>
      <vt:lpstr>DATA WRANGLING TECHNIQUES</vt:lpstr>
      <vt:lpstr>FLASK APP</vt:lpstr>
      <vt:lpstr>LIMITATIONS + ETHICAL CONSIDERATIONS</vt:lpstr>
      <vt:lpstr>REFERENCES</vt:lpstr>
      <vt:lpstr>DATA SOURCES USED FOR VISUALS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Distribution of Wealth - New York</dc:title>
  <dc:creator>Lishani Srikaran</dc:creator>
  <cp:lastModifiedBy>Lishani Srikaran</cp:lastModifiedBy>
  <cp:revision>26</cp:revision>
  <dcterms:created xsi:type="dcterms:W3CDTF">2023-08-13T16:03:10Z</dcterms:created>
  <dcterms:modified xsi:type="dcterms:W3CDTF">2023-08-15T16:26:29Z</dcterms:modified>
</cp:coreProperties>
</file>