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68" r:id="rId5"/>
    <p:sldId id="262" r:id="rId6"/>
    <p:sldId id="258" r:id="rId7"/>
    <p:sldId id="263" r:id="rId8"/>
    <p:sldId id="259" r:id="rId9"/>
    <p:sldId id="261"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1 minute)" id="{5BC5E09D-43A2-4923-8940-EDCFF2530400}">
          <p14:sldIdLst>
            <p14:sldId id="256"/>
            <p14:sldId id="264"/>
            <p14:sldId id="265"/>
          </p14:sldIdLst>
        </p14:section>
        <p14:section name="Coding Approach (1 minute)" id="{F460551C-DFE3-4686-A84F-A7419DEE864B}">
          <p14:sldIdLst>
            <p14:sldId id="268"/>
            <p14:sldId id="262"/>
          </p14:sldIdLst>
        </p14:section>
        <p14:section name="Data Wrangling (1 minute)" id="{FB982482-93AC-4B2B-842D-7F29552B184E}">
          <p14:sldIdLst>
            <p14:sldId id="258"/>
          </p14:sldIdLst>
        </p14:section>
        <p14:section name="Flask App (1 minute)" id="{008B3E4F-28C8-4B7C-9D20-FF2EB83D73EB}">
          <p14:sldIdLst>
            <p14:sldId id="263"/>
          </p14:sldIdLst>
        </p14:section>
        <p14:section name="Limitations and Ethical Considerations (30 sec each)" id="{D7360AE5-27E4-4FB4-8486-B88097290617}">
          <p14:sldIdLst>
            <p14:sldId id="259"/>
          </p14:sldIdLst>
        </p14:section>
        <p14:section name="References" id="{0E4B1AA4-FB80-4438-969E-52D0F03B7C45}">
          <p14:sldIdLst>
            <p14:sldId id="261"/>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6655" autoAdjust="0"/>
  </p:normalViewPr>
  <p:slideViewPr>
    <p:cSldViewPr snapToGrid="0">
      <p:cViewPr varScale="1">
        <p:scale>
          <a:sx n="88" d="100"/>
          <a:sy n="88" d="100"/>
        </p:scale>
        <p:origin x="13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3189F-2654-4FF5-876C-10CBDB4B57BA}" type="datetimeFigureOut">
              <a:rPr lang="en-GB" smtClean="0"/>
              <a:t>14/08/2023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0EE7B-22F6-468D-A434-EC27BE18C34A}" type="slidenum">
              <a:rPr lang="en-GB" smtClean="0"/>
              <a:t>‹#›</a:t>
            </a:fld>
            <a:endParaRPr lang="en-GB"/>
          </a:p>
        </p:txBody>
      </p:sp>
    </p:spTree>
    <p:extLst>
      <p:ext uri="{BB962C8B-B14F-4D97-AF65-F5344CB8AC3E}">
        <p14:creationId xmlns:p14="http://schemas.microsoft.com/office/powerpoint/2010/main" val="389912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today we will be having a conversation about a distribution of wealth in New York. (10 seconds).</a:t>
            </a:r>
          </a:p>
        </p:txBody>
      </p:sp>
      <p:sp>
        <p:nvSpPr>
          <p:cNvPr id="4" name="Slide Number Placeholder 3"/>
          <p:cNvSpPr>
            <a:spLocks noGrp="1"/>
          </p:cNvSpPr>
          <p:nvPr>
            <p:ph type="sldNum" sz="quarter" idx="5"/>
          </p:nvPr>
        </p:nvSpPr>
        <p:spPr/>
        <p:txBody>
          <a:bodyPr/>
          <a:lstStyle/>
          <a:p>
            <a:fld id="{06F0EE7B-22F6-468D-A434-EC27BE18C34A}" type="slidenum">
              <a:rPr lang="en-GB" smtClean="0"/>
              <a:t>1</a:t>
            </a:fld>
            <a:endParaRPr lang="en-GB"/>
          </a:p>
        </p:txBody>
      </p:sp>
    </p:spTree>
    <p:extLst>
      <p:ext uri="{BB962C8B-B14F-4D97-AF65-F5344CB8AC3E}">
        <p14:creationId xmlns:p14="http://schemas.microsoft.com/office/powerpoint/2010/main" val="302145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Within the US, New York State has some of the highest levels of income inequality.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top 1% make 44.4 times more than the bottom 99%, this is according to the Economic Policy Institute 2023.</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(20secs)</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2</a:t>
            </a:fld>
            <a:endParaRPr lang="en-GB"/>
          </a:p>
        </p:txBody>
      </p:sp>
    </p:spTree>
    <p:extLst>
      <p:ext uri="{BB962C8B-B14F-4D97-AF65-F5344CB8AC3E}">
        <p14:creationId xmlns:p14="http://schemas.microsoft.com/office/powerpoint/2010/main" val="26052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Within that 99%, there are some people who are really struggling day by day. </a:t>
            </a:r>
          </a:p>
          <a:p>
            <a:endParaRPr lang="en-GB" sz="1200" dirty="0"/>
          </a:p>
          <a:p>
            <a:pPr marL="171450" indent="-171450">
              <a:buFontTx/>
              <a:buChar char="-"/>
            </a:pPr>
            <a:r>
              <a:rPr lang="en-GB" sz="1200" dirty="0"/>
              <a:t>Some children grow up in poverty, they are hungry when they get to school which impacts concentration levels and must deal with more disruptive factors due to their household situation.</a:t>
            </a:r>
          </a:p>
          <a:p>
            <a:pPr marL="171450" indent="-171450">
              <a:buFontTx/>
              <a:buChar char="-"/>
            </a:pPr>
            <a:r>
              <a:rPr lang="en-GB" sz="1200" dirty="0"/>
              <a:t>Full-time carers may have had to give up the dream of attending university meaning they are left with lower qualifications and less options.</a:t>
            </a:r>
          </a:p>
          <a:p>
            <a:r>
              <a:rPr lang="en-GB" sz="1200" dirty="0"/>
              <a:t>-  Or unfortunately, people are dismissed from opportunities due to their background, this can either be with intention or subconsciously.</a:t>
            </a:r>
          </a:p>
          <a:p>
            <a:endParaRPr lang="en-GB" dirty="0"/>
          </a:p>
          <a:p>
            <a:r>
              <a:rPr lang="en-GB" dirty="0"/>
              <a:t>(30secs)</a:t>
            </a:r>
          </a:p>
        </p:txBody>
      </p:sp>
      <p:sp>
        <p:nvSpPr>
          <p:cNvPr id="4" name="Slide Number Placeholder 3"/>
          <p:cNvSpPr>
            <a:spLocks noGrp="1"/>
          </p:cNvSpPr>
          <p:nvPr>
            <p:ph type="sldNum" sz="quarter" idx="5"/>
          </p:nvPr>
        </p:nvSpPr>
        <p:spPr/>
        <p:txBody>
          <a:bodyPr/>
          <a:lstStyle/>
          <a:p>
            <a:fld id="{06F0EE7B-22F6-468D-A434-EC27BE18C34A}" type="slidenum">
              <a:rPr lang="en-GB" smtClean="0"/>
              <a:t>3</a:t>
            </a:fld>
            <a:endParaRPr lang="en-GB"/>
          </a:p>
        </p:txBody>
      </p:sp>
    </p:spTree>
    <p:extLst>
      <p:ext uri="{BB962C8B-B14F-4D97-AF65-F5344CB8AC3E}">
        <p14:creationId xmlns:p14="http://schemas.microsoft.com/office/powerpoint/2010/main" val="69675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created three visuals to help show the distribution of wealth in New York, these visuals are displayed on a webpage which was built using HTML/CSS. </a:t>
            </a:r>
          </a:p>
          <a:p>
            <a:endParaRPr lang="en-GB" dirty="0"/>
          </a:p>
          <a:p>
            <a:r>
              <a:rPr lang="en-GB" dirty="0"/>
              <a:t>Our data sources consisted of a GEOJSON and 2 CSV’s.</a:t>
            </a:r>
          </a:p>
          <a:p>
            <a:endParaRPr lang="en-GB" dirty="0"/>
          </a:p>
          <a:p>
            <a:r>
              <a:rPr lang="en-GB" dirty="0"/>
              <a:t>All visualisations needed to be updated at the same time so the user could interact with them. Therefore, we created an index.html file which linked all our code scripts together. Each of the scripts that generate the visualisations are organised by programming languages inside a static folder.</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4</a:t>
            </a:fld>
            <a:endParaRPr lang="en-GB"/>
          </a:p>
        </p:txBody>
      </p:sp>
    </p:spTree>
    <p:extLst>
      <p:ext uri="{BB962C8B-B14F-4D97-AF65-F5344CB8AC3E}">
        <p14:creationId xmlns:p14="http://schemas.microsoft.com/office/powerpoint/2010/main" val="116477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scripts to bring our visualisations to life were coded using JavaScript with the assistance of some libraries and plugins. </a:t>
            </a:r>
          </a:p>
          <a:p>
            <a:pPr marL="0" indent="0">
              <a:buNone/>
            </a:pPr>
            <a:endParaRPr lang="en-GB" dirty="0"/>
          </a:p>
          <a:p>
            <a:pPr marL="0" indent="0">
              <a:buNone/>
            </a:pPr>
            <a:r>
              <a:rPr lang="en-GB" dirty="0"/>
              <a:t>-   D3 was very powerful as it allowed us to connect our cleaned data sources. </a:t>
            </a:r>
          </a:p>
          <a:p>
            <a:pPr marL="171450" indent="-171450">
              <a:buFontTx/>
              <a:buChar char="-"/>
            </a:pPr>
            <a:r>
              <a:rPr lang="en-GB" dirty="0"/>
              <a:t>Leaflet allowed us to create a map object with layers.</a:t>
            </a:r>
          </a:p>
          <a:p>
            <a:pPr marL="171450" indent="-171450">
              <a:buFontTx/>
              <a:buChar char="-"/>
            </a:pPr>
            <a:r>
              <a:rPr lang="en-GB" dirty="0" err="1"/>
              <a:t>Plotly</a:t>
            </a:r>
            <a:r>
              <a:rPr lang="en-GB" dirty="0"/>
              <a:t> allowed us to create a user interactive scatter plot and heat map.</a:t>
            </a:r>
          </a:p>
          <a:p>
            <a:pPr marL="171450" indent="-171450">
              <a:buFontTx/>
              <a:buChar char="-"/>
            </a:pPr>
            <a:r>
              <a:rPr lang="en-GB" dirty="0"/>
              <a:t>We also used a Leaflet plugin to incorporate a reset button on our first visualisation. </a:t>
            </a:r>
          </a:p>
          <a:p>
            <a:pPr marL="0" indent="0">
              <a:buFontTx/>
              <a:buNone/>
            </a:pPr>
            <a:endParaRPr lang="en-GB" dirty="0"/>
          </a:p>
          <a:p>
            <a:pPr marL="0" indent="0">
              <a:buFontTx/>
              <a:buNone/>
            </a:pPr>
            <a:r>
              <a:rPr lang="en-GB" dirty="0"/>
              <a:t>Some coding techniques included: using functions to optimise our code, using for loops with conditionals to allow dynamic visualisations, and mapping was useful when obtaining the values to plot from a CSV.  </a:t>
            </a:r>
          </a:p>
          <a:p>
            <a:pPr marL="0" indent="0">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5</a:t>
            </a:fld>
            <a:endParaRPr lang="en-GB"/>
          </a:p>
        </p:txBody>
      </p:sp>
    </p:spTree>
    <p:extLst>
      <p:ext uri="{BB962C8B-B14F-4D97-AF65-F5344CB8AC3E}">
        <p14:creationId xmlns:p14="http://schemas.microsoft.com/office/powerpoint/2010/main" val="381714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two CSV files needed to be cleaned before they could be used.</a:t>
            </a:r>
          </a:p>
          <a:p>
            <a:pPr marL="171450" indent="-171450">
              <a:buFontTx/>
              <a:buChar char="-"/>
            </a:pPr>
            <a:r>
              <a:rPr lang="en-GB" dirty="0"/>
              <a:t>We created a table with columns that would support the content of the CSV’s. </a:t>
            </a:r>
          </a:p>
          <a:p>
            <a:pPr marL="171450" indent="-171450">
              <a:buFontTx/>
              <a:buChar char="-"/>
            </a:pPr>
            <a:r>
              <a:rPr lang="en-GB" dirty="0"/>
              <a:t>The CSV’s were then imported the tables which had been created. </a:t>
            </a:r>
          </a:p>
          <a:p>
            <a:pPr marL="171450" indent="-171450">
              <a:buFontTx/>
              <a:buChar char="-"/>
            </a:pPr>
            <a:r>
              <a:rPr lang="en-GB" dirty="0"/>
              <a:t>Redundant columns were removed. </a:t>
            </a:r>
          </a:p>
          <a:p>
            <a:pPr marL="171450" indent="-171450">
              <a:buFontTx/>
              <a:buChar char="-"/>
            </a:pPr>
            <a:r>
              <a:rPr lang="en-GB" dirty="0"/>
              <a:t>Some rows had no data in and therefore they were removed as they didn’t offer additional insight.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6</a:t>
            </a:fld>
            <a:endParaRPr lang="en-GB"/>
          </a:p>
        </p:txBody>
      </p:sp>
    </p:spTree>
    <p:extLst>
      <p:ext uri="{BB962C8B-B14F-4D97-AF65-F5344CB8AC3E}">
        <p14:creationId xmlns:p14="http://schemas.microsoft.com/office/powerpoint/2010/main" val="94103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created a flask application which allows an outsider to access all the </a:t>
            </a:r>
            <a:r>
              <a:rPr lang="en-GB" dirty="0" err="1"/>
              <a:t>datasources</a:t>
            </a:r>
            <a:r>
              <a:rPr lang="en-GB" dirty="0"/>
              <a:t> used for this project in one place. </a:t>
            </a:r>
          </a:p>
          <a:p>
            <a:r>
              <a:rPr lang="en-GB" dirty="0"/>
              <a:t>The available routes are shown to the user on the main page. </a:t>
            </a:r>
          </a:p>
          <a:p>
            <a:r>
              <a:rPr lang="en-GB" dirty="0"/>
              <a:t>When each route is visited, the dataset is available for the user to view.</a:t>
            </a:r>
          </a:p>
        </p:txBody>
      </p:sp>
      <p:sp>
        <p:nvSpPr>
          <p:cNvPr id="4" name="Slide Number Placeholder 3"/>
          <p:cNvSpPr>
            <a:spLocks noGrp="1"/>
          </p:cNvSpPr>
          <p:nvPr>
            <p:ph type="sldNum" sz="quarter" idx="5"/>
          </p:nvPr>
        </p:nvSpPr>
        <p:spPr/>
        <p:txBody>
          <a:bodyPr/>
          <a:lstStyle/>
          <a:p>
            <a:fld id="{06F0EE7B-22F6-468D-A434-EC27BE18C34A}" type="slidenum">
              <a:rPr lang="en-GB" smtClean="0"/>
              <a:t>7</a:t>
            </a:fld>
            <a:endParaRPr lang="en-GB"/>
          </a:p>
        </p:txBody>
      </p:sp>
    </p:spTree>
    <p:extLst>
      <p:ext uri="{BB962C8B-B14F-4D97-AF65-F5344CB8AC3E}">
        <p14:creationId xmlns:p14="http://schemas.microsoft.com/office/powerpoint/2010/main" val="60442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D1C1D"/>
                </a:solidFill>
                <a:effectLst/>
                <a:latin typeface="Slack-Lato"/>
              </a:rPr>
              <a:t>Review for PII:</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Data is at town level, does not contain obvious personal identifiers</a:t>
            </a:r>
          </a:p>
          <a:p>
            <a:pPr algn="l"/>
            <a:r>
              <a:rPr lang="en-GB" b="0" i="0" dirty="0">
                <a:solidFill>
                  <a:srgbClr val="1D1C1D"/>
                </a:solidFill>
                <a:effectLst/>
                <a:latin typeface="Slack-Lato"/>
              </a:rPr>
              <a:t>Consent for collection: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No evidence of consent from municipalities or housing providers</a:t>
            </a:r>
          </a:p>
          <a:p>
            <a:pPr algn="l">
              <a:buFont typeface="Arial" panose="020B0604020202020204" pitchFamily="34" charset="0"/>
              <a:buChar char="•"/>
            </a:pPr>
            <a:r>
              <a:rPr lang="en-GB" b="0" i="0" dirty="0">
                <a:solidFill>
                  <a:srgbClr val="1D1C1D"/>
                </a:solidFill>
                <a:effectLst/>
                <a:latin typeface="Slack-Lato"/>
              </a:rPr>
              <a:t>However, given that we have selected to source data from government websites - we trust that the</a:t>
            </a:r>
          </a:p>
          <a:p>
            <a:pPr algn="l"/>
            <a:r>
              <a:rPr lang="en-GB" b="0" i="0" dirty="0">
                <a:solidFill>
                  <a:srgbClr val="1D1C1D"/>
                </a:solidFill>
                <a:effectLst/>
                <a:latin typeface="Slack-Lato"/>
              </a:rPr>
              <a:t>Representativeness:</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May underrepresent availability in certain </a:t>
            </a:r>
            <a:r>
              <a:rPr lang="en-GB" b="0" i="0" dirty="0" err="1">
                <a:solidFill>
                  <a:srgbClr val="1D1C1D"/>
                </a:solidFill>
                <a:effectLst/>
                <a:latin typeface="Slack-Lato"/>
              </a:rPr>
              <a:t>neighborhoods</a:t>
            </a: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Non-responsive towns likely outdated - however, we have cleaned the data </a:t>
            </a:r>
            <a:r>
              <a:rPr lang="en-GB" b="0" i="0" dirty="0" err="1">
                <a:solidFill>
                  <a:srgbClr val="1D1C1D"/>
                </a:solidFill>
                <a:effectLst/>
                <a:latin typeface="Slack-Lato"/>
              </a:rPr>
              <a:t>sn</a:t>
            </a:r>
            <a:endParaRPr lang="en-GB" b="0" i="0" dirty="0">
              <a:solidFill>
                <a:srgbClr val="1D1C1D"/>
              </a:solidFill>
              <a:effectLst/>
              <a:latin typeface="Slack-Lato"/>
            </a:endParaRPr>
          </a:p>
          <a:p>
            <a:pPr algn="l"/>
            <a:r>
              <a:rPr lang="en-GB" b="0" i="0" dirty="0">
                <a:solidFill>
                  <a:srgbClr val="1D1C1D"/>
                </a:solidFill>
                <a:effectLst/>
                <a:latin typeface="Slack-Lato"/>
              </a:rPr>
              <a:t>Access control:</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Contains sensitive details requiring access controls</a:t>
            </a:r>
          </a:p>
          <a:p>
            <a:pPr algn="l">
              <a:buFont typeface="Arial" panose="020B0604020202020204" pitchFamily="34" charset="0"/>
              <a:buChar char="•"/>
            </a:pPr>
            <a:r>
              <a:rPr lang="en-GB" b="0" i="0" dirty="0">
                <a:solidFill>
                  <a:srgbClr val="1D1C1D"/>
                </a:solidFill>
                <a:effectLst/>
                <a:latin typeface="Slack-Lato"/>
              </a:rPr>
              <a:t>Limit access to authorized users</a:t>
            </a:r>
          </a:p>
          <a:p>
            <a:pPr algn="l"/>
            <a:r>
              <a:rPr lang="en-GB" b="0" i="0" dirty="0">
                <a:solidFill>
                  <a:srgbClr val="1D1C1D"/>
                </a:solidFill>
                <a:effectLst/>
                <a:latin typeface="Slack-Lato"/>
              </a:rPr>
              <a:t>Transparency: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Disclose details on intended use of published list and also any limitations of the data</a:t>
            </a:r>
          </a:p>
          <a:p>
            <a:pPr algn="l">
              <a:buFont typeface="Arial" panose="020B0604020202020204" pitchFamily="34" charset="0"/>
              <a:buChar char="•"/>
            </a:pPr>
            <a:r>
              <a:rPr lang="en-GB" b="0" i="0" dirty="0">
                <a:solidFill>
                  <a:srgbClr val="1D1C1D"/>
                </a:solidFill>
                <a:effectLst/>
                <a:latin typeface="Slack-Lato"/>
              </a:rPr>
              <a:t>Explain ranking and appeals process</a:t>
            </a:r>
          </a:p>
          <a:p>
            <a:pPr algn="l"/>
            <a:r>
              <a:rPr lang="en-GB" b="0" i="0" dirty="0">
                <a:solidFill>
                  <a:srgbClr val="1D1C1D"/>
                </a:solidFill>
                <a:effectLst/>
                <a:latin typeface="Slack-Lato"/>
              </a:rPr>
              <a:t>Accuracy: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Data compiled from multiple government sources</a:t>
            </a:r>
          </a:p>
          <a:p>
            <a:pPr algn="l">
              <a:buFont typeface="Arial" panose="020B0604020202020204" pitchFamily="34" charset="0"/>
              <a:buChar char="•"/>
            </a:pPr>
            <a:r>
              <a:rPr lang="en-GB" b="0" i="0" dirty="0">
                <a:solidFill>
                  <a:srgbClr val="1D1C1D"/>
                </a:solidFill>
                <a:effectLst/>
                <a:latin typeface="Slack-Lato"/>
              </a:rPr>
              <a:t>Variability in municipal response affects consistency</a:t>
            </a:r>
          </a:p>
          <a:p>
            <a:pPr algn="l"/>
            <a:r>
              <a:rPr lang="en-GB" b="0" i="0" dirty="0">
                <a:solidFill>
                  <a:srgbClr val="1D1C1D"/>
                </a:solidFill>
                <a:effectLst/>
                <a:latin typeface="Slack-Lato"/>
              </a:rPr>
              <a:t>Interpretation: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We have provided context on what data does/doesn't indicate in order to avoid sweeping generalizations</a:t>
            </a:r>
          </a:p>
          <a:p>
            <a:pPr algn="l"/>
            <a:r>
              <a:rPr lang="en-GB" b="0" i="0" dirty="0">
                <a:solidFill>
                  <a:srgbClr val="1D1C1D"/>
                </a:solidFill>
                <a:effectLst/>
                <a:latin typeface="Slack-Lato"/>
              </a:rPr>
              <a:t>Harm prevention: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Mitigate risks of misuse or stereotyping</a:t>
            </a:r>
          </a:p>
          <a:p>
            <a:pPr algn="l">
              <a:buFont typeface="Arial" panose="020B0604020202020204" pitchFamily="34" charset="0"/>
              <a:buChar char="•"/>
            </a:pPr>
            <a:r>
              <a:rPr lang="en-GB" b="0" i="0" dirty="0">
                <a:solidFill>
                  <a:srgbClr val="1D1C1D"/>
                </a:solidFill>
                <a:effectLst/>
                <a:latin typeface="Slack-Lato"/>
              </a:rPr>
              <a:t>Avoid penalizing municipalities</a:t>
            </a:r>
          </a:p>
          <a:p>
            <a:pPr algn="l"/>
            <a:r>
              <a:rPr lang="en-GB" b="0" i="0" dirty="0">
                <a:solidFill>
                  <a:srgbClr val="1D1C1D"/>
                </a:solidFill>
                <a:effectLst/>
                <a:latin typeface="Slack-Lato"/>
              </a:rPr>
              <a:t>Data Source Variation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 originates from diverse sources, including federal, state, and local programs, which may lead to inconsistencies and inaccuracies due to variations in reporting standards.</a:t>
            </a:r>
          </a:p>
          <a:p>
            <a:pPr algn="l"/>
            <a:r>
              <a:rPr lang="en-GB" b="0" i="0" dirty="0">
                <a:solidFill>
                  <a:srgbClr val="1D1C1D"/>
                </a:solidFill>
                <a:effectLst/>
                <a:latin typeface="Slack-Lato"/>
              </a:rPr>
              <a:t>Dataset 3Data Specificity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dataset provides information for the fiscal year 2019 only, limiting insights to that specific timeframe.</a:t>
            </a:r>
          </a:p>
          <a:p>
            <a:pPr algn="l"/>
            <a:r>
              <a:rPr lang="en-GB" b="0" i="0" dirty="0">
                <a:solidFill>
                  <a:srgbClr val="1D1C1D"/>
                </a:solidFill>
                <a:effectLst/>
                <a:latin typeface="Slack-Lato"/>
              </a:rPr>
              <a:t>Limited Context</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dataset offers numerical data without extensive context, which may require additional information for comprehensive analysis.</a:t>
            </a:r>
          </a:p>
          <a:p>
            <a:pPr algn="l"/>
            <a:r>
              <a:rPr lang="en-GB" b="0" i="0" dirty="0">
                <a:solidFill>
                  <a:srgbClr val="1D1C1D"/>
                </a:solidFill>
                <a:effectLst/>
                <a:latin typeface="Slack-Lato"/>
              </a:rPr>
              <a:t>Potential for Oversimplification: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 The dataset's limited variables may oversimplify complex financial situations of the entities involved.</a:t>
            </a:r>
          </a:p>
          <a:p>
            <a:pPr algn="l">
              <a:buFont typeface="Arial" panose="020B0604020202020204" pitchFamily="34" charset="0"/>
              <a:buChar char="•"/>
            </a:pPr>
            <a:r>
              <a:rPr lang="en-GB" b="0" i="0" dirty="0">
                <a:solidFill>
                  <a:srgbClr val="1D1C1D"/>
                </a:solidFill>
                <a:effectLst/>
                <a:latin typeface="Slack-Lato"/>
              </a:rPr>
              <a:t>Dataset excludes other potentially relevant factors outside retirement contributions</a:t>
            </a:r>
          </a:p>
          <a:p>
            <a:pPr algn="l"/>
            <a:r>
              <a:rPr lang="en-GB" b="0" i="0" dirty="0">
                <a:solidFill>
                  <a:srgbClr val="1D1C1D"/>
                </a:solidFill>
                <a:effectLst/>
                <a:latin typeface="Slack-Lato"/>
              </a:rPr>
              <a:t>PII</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Doesn’t contain PII</a:t>
            </a:r>
          </a:p>
          <a:p>
            <a:pPr algn="l"/>
            <a:r>
              <a:rPr lang="en-GB" b="0" i="0" dirty="0">
                <a:solidFill>
                  <a:srgbClr val="1D1C1D"/>
                </a:solidFill>
                <a:effectLst/>
                <a:latin typeface="Slack-Lato"/>
              </a:rPr>
              <a:t>Collection consent</a:t>
            </a:r>
          </a:p>
          <a:p>
            <a:pPr algn="l">
              <a:buFont typeface="Arial" panose="020B0604020202020204" pitchFamily="34" charset="0"/>
              <a:buChar char="•"/>
            </a:pPr>
            <a:r>
              <a:rPr lang="en-GB" b="0" i="0" dirty="0">
                <a:solidFill>
                  <a:srgbClr val="1D1C1D"/>
                </a:solidFill>
                <a:effectLst/>
                <a:latin typeface="Slack-Lato"/>
              </a:rPr>
              <a:t>Individual consent isn’t required as the data pertains to organizational and financial aspects rather than personal information about individuals.</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8</a:t>
            </a:fld>
            <a:endParaRPr lang="en-GB"/>
          </a:p>
        </p:txBody>
      </p:sp>
    </p:spTree>
    <p:extLst>
      <p:ext uri="{BB962C8B-B14F-4D97-AF65-F5344CB8AC3E}">
        <p14:creationId xmlns:p14="http://schemas.microsoft.com/office/powerpoint/2010/main" val="216535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10</a:t>
            </a:fld>
            <a:endParaRPr lang="en-GB"/>
          </a:p>
        </p:txBody>
      </p:sp>
    </p:spTree>
    <p:extLst>
      <p:ext uri="{BB962C8B-B14F-4D97-AF65-F5344CB8AC3E}">
        <p14:creationId xmlns:p14="http://schemas.microsoft.com/office/powerpoint/2010/main" val="362619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6FF-D0CF-E851-E32F-12A2D5265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765703-0B04-B97A-D825-64B9AB751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655157-C404-B7F7-5892-E97646120191}"/>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2DE3B493-0CE2-9C6D-DA59-FDC3F513A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C1AB8-4ADC-5A4C-3955-1AB005CBC008}"/>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0390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B85B-FAB8-B1D6-1E3B-EA06DCAD10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5822B1-AE72-A2D9-6058-968403E78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B819D-45B8-FC35-5369-CB4150D76C58}"/>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EED569C6-A2CD-51A5-16A2-BA69ADA519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A19338-DA9B-F70F-C557-1CB953E1E887}"/>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5855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8226-FA3B-6D3F-A668-AEA0F50E8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800AA-31B8-830E-CC56-F627E36AC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B0E002-902C-163A-D569-CE15991EAB78}"/>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216F095-FD87-5A43-8C26-5687983F4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CC9AAF-F07E-9329-9E07-F134E18CFF5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9789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E17-79BD-85EB-278D-8A6586D4D0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57A8B3-FE90-C9BE-1713-13EC1A9A6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A87AF-8818-9665-5AA9-E0D94C3EA754}"/>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E5E173DF-FB4A-8B72-67D8-7A4A1CDD42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B67453-9290-A383-0BE6-80266791FA2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0796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7C2D-A39F-877B-15F2-11B876874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B3B06D-9FCC-0936-3EB4-6EAD165F8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27C2F-155C-D7EC-3BA7-2B634454034D}"/>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B0D48F5-58B1-9D6E-D3CE-6BCFA0FE69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7A506-9AB5-B743-C78E-A5FB758DDE2D}"/>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52936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962B-DD3A-F185-97C3-925C0A8DB8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225B6-5910-BD13-3A50-F8DF0B18A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E1218-AD14-1FDE-854E-1FD898657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8483BD-3A4B-1C94-FE07-3AECE0382C8D}"/>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71328B5A-C24A-C046-B2C6-894F72C4FF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AC8B11-B60F-37DC-0C50-659A07889D63}"/>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46788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6E20-FE92-45DF-7C51-B93A88243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A509E1-BEAD-BA1F-3196-C9A365521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FFF98-12EF-6280-71DA-645E93868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BEA497-48BC-9B25-5B5A-0BAD94A7E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C072B-2E1F-172E-87C5-E778B664A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E85FBC-8A0C-AFC2-B8B9-41BBF5CEBFE2}"/>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8" name="Footer Placeholder 7">
            <a:extLst>
              <a:ext uri="{FF2B5EF4-FFF2-40B4-BE49-F238E27FC236}">
                <a16:creationId xmlns:a16="http://schemas.microsoft.com/office/drawing/2014/main" id="{42253AE8-7134-F7FA-127F-A1CF02A76D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D3E452-FC08-11BC-D4C3-5934C7D05F3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2124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3F3E-EF24-A248-FB24-C50F8542674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C56B7E-5603-C110-DD53-61247C81713A}"/>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4" name="Footer Placeholder 3">
            <a:extLst>
              <a:ext uri="{FF2B5EF4-FFF2-40B4-BE49-F238E27FC236}">
                <a16:creationId xmlns:a16="http://schemas.microsoft.com/office/drawing/2014/main" id="{639755A9-CB5D-A5BD-F625-AD60BDD375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825077-7416-00E2-2459-A3CB48C2057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5534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165A-0BBD-DCE3-0720-E61BFECDEA86}"/>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3" name="Footer Placeholder 2">
            <a:extLst>
              <a:ext uri="{FF2B5EF4-FFF2-40B4-BE49-F238E27FC236}">
                <a16:creationId xmlns:a16="http://schemas.microsoft.com/office/drawing/2014/main" id="{1EBEA6C5-5748-1B23-3645-02C3B66830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B04019-F8DE-4641-3F44-FD8E2699A2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66505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4E3-B25C-0EBC-72E1-8EC023716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BC98ED-2D50-C23E-7E4B-02175719B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AD8DB4-E60F-17E4-86D2-A5EBB8226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6E975-1B5A-BD7C-F1F8-7F7CCC49327F}"/>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C82822C1-21FA-911A-4C3F-90B4C8E92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24B0A-2455-D3B2-C230-B531720D68E2}"/>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21270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BA6-3FBF-D6B7-28DD-52910C3ED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151FC8-CDCC-590E-2543-CD800FAF9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3F638A-DC75-EFE3-7B9F-A819168BF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7090E-B767-85C2-BC64-BD1586EC1B2A}"/>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A3AD000D-69C4-BD9D-630B-764E40EFD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A3D1D0-B3DB-5D55-2DED-EC6FD60DB5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8378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850BB-47DB-DEC5-154E-69703CCDB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BDB661-6B98-C196-40BC-9E9C1D27F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BAB4D4-D34F-501E-16AE-A937F3DDC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CB4ABCD-575D-DC33-5DC4-3599E03E9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0AE529-626F-46B0-907B-FFF7F2669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FCCDB-CD50-414F-94DC-E38C260AD4C0}" type="slidenum">
              <a:rPr lang="en-GB" smtClean="0"/>
              <a:t>‹#›</a:t>
            </a:fld>
            <a:endParaRPr lang="en-GB"/>
          </a:p>
        </p:txBody>
      </p:sp>
    </p:spTree>
    <p:extLst>
      <p:ext uri="{BB962C8B-B14F-4D97-AF65-F5344CB8AC3E}">
        <p14:creationId xmlns:p14="http://schemas.microsoft.com/office/powerpoint/2010/main" val="331128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ensus.gov/quickfacts/fact/table/newyorkcitynewyork/HSG010222" TargetMode="External"/><Relationship Id="rId5" Type="http://schemas.openxmlformats.org/officeDocument/2006/relationships/hyperlink" Target="https://catalog.data.gov/dataset/demographic-statistics-by-zip-code" TargetMode="External"/><Relationship Id="rId4" Type="http://schemas.openxmlformats.org/officeDocument/2006/relationships/hyperlink" Target="https://nces.ed.gov/programs/edge/economic/neighborhoodpover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pi.org/multimedia/unequal-states-of-america/#/New%20York"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welcometothejungle.com/en/articles/the-reality-of-quitting-your-job-to-become-a-full-time-carer" TargetMode="External"/><Relationship Id="rId3" Type="http://schemas.openxmlformats.org/officeDocument/2006/relationships/image" Target="../media/image1.jpeg"/><Relationship Id="rId7" Type="http://schemas.openxmlformats.org/officeDocument/2006/relationships/hyperlink" Target="https://stock.adobe.com/search?k=diverse+group+serio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hyperlink" Target="https://www.savethechildren.org/us/charity-stories/child-hunger-in-ameri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computerhope.com/jargon/j/javascript.htm" TargetMode="External"/><Relationship Id="rId3" Type="http://schemas.openxmlformats.org/officeDocument/2006/relationships/image" Target="../media/image1.jpeg"/><Relationship Id="rId7" Type="http://schemas.openxmlformats.org/officeDocument/2006/relationships/hyperlink" Target="https://pypi.org/project/plot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hyperlink" Target="https://www.savethechildren.org/us/charity-stories/child-hunger-in-america" TargetMode="External"/><Relationship Id="rId5" Type="http://schemas.openxmlformats.org/officeDocument/2006/relationships/image" Target="../media/image9.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s://vegibit.com/introduction-to-the-d3-javascript-libra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www.voicesofyouth.org/blog/minorities-around-world" TargetMode="External"/><Relationship Id="rId7" Type="http://schemas.openxmlformats.org/officeDocument/2006/relationships/hyperlink" Target="https://www.epi.org/multimedia/unequal-states-of-america/#/New%20York"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statista.com/statistics/227249/greatest-gap-between-rich-and-poor-by-us-state/" TargetMode="External"/><Relationship Id="rId5" Type="http://schemas.openxmlformats.org/officeDocument/2006/relationships/hyperlink" Target="https://www.nytimes.com/2013/06/27/fashion/williamsburgs-movie-houses-where-popcorn-feels-passe.html" TargetMode="External"/><Relationship Id="rId4" Type="http://schemas.openxmlformats.org/officeDocument/2006/relationships/hyperlink" Target="https://www.lowincome.org/2015/03/51-percent-american-students-poor-low-inco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4ABE76-4B83-0F49-62D5-3E734CB85366}"/>
              </a:ext>
            </a:extLst>
          </p:cNvPr>
          <p:cNvSpPr/>
          <p:nvPr/>
        </p:nvSpPr>
        <p:spPr>
          <a:xfrm>
            <a:off x="3590502" y="4252585"/>
            <a:ext cx="5424544" cy="49616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solidFill>
                <a:schemeClr val="tx1"/>
              </a:solidFill>
            </a:endParaRPr>
          </a:p>
        </p:txBody>
      </p:sp>
      <p:pic>
        <p:nvPicPr>
          <p:cNvPr id="5" name="Picture 2" descr="Millionaires: Inequality isn't just morally wrong — it's unsustainable |  The Hill">
            <a:extLst>
              <a:ext uri="{FF2B5EF4-FFF2-40B4-BE49-F238E27FC236}">
                <a16:creationId xmlns:a16="http://schemas.microsoft.com/office/drawing/2014/main" id="{510273A8-7BCD-AE1D-0D81-27211E2624FF}"/>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5083F56A-C58F-12E7-47D6-78271BDD7E0E}"/>
              </a:ext>
            </a:extLst>
          </p:cNvPr>
          <p:cNvSpPr>
            <a:spLocks noGrp="1"/>
          </p:cNvSpPr>
          <p:nvPr>
            <p:ph type="subTitle" idx="1"/>
          </p:nvPr>
        </p:nvSpPr>
        <p:spPr>
          <a:xfrm>
            <a:off x="105508" y="5077725"/>
            <a:ext cx="10125691" cy="496168"/>
          </a:xfrm>
        </p:spPr>
        <p:txBody>
          <a:bodyPr>
            <a:normAutofit/>
          </a:bodyPr>
          <a:lstStyle/>
          <a:p>
            <a:r>
              <a:rPr lang="en-GB" sz="1800" dirty="0">
                <a:solidFill>
                  <a:schemeClr val="bg1"/>
                </a:solidFill>
                <a:latin typeface="Abadi" panose="020F0502020204030204" pitchFamily="34" charset="0"/>
                <a:cs typeface="Aharoni" panose="02010803020104030203" pitchFamily="2" charset="-79"/>
              </a:rPr>
              <a:t>Ana Tipple, </a:t>
            </a:r>
            <a:r>
              <a:rPr lang="en-GB" sz="1800" dirty="0" err="1">
                <a:solidFill>
                  <a:schemeClr val="bg1"/>
                </a:solidFill>
                <a:latin typeface="Abadi" panose="020F0502020204030204" pitchFamily="34" charset="0"/>
                <a:cs typeface="Aharoni" panose="02010803020104030203" pitchFamily="2" charset="-79"/>
              </a:rPr>
              <a:t>Chenita</a:t>
            </a:r>
            <a:r>
              <a:rPr lang="en-GB" sz="1800" dirty="0">
                <a:solidFill>
                  <a:schemeClr val="bg1"/>
                </a:solidFill>
                <a:latin typeface="Abadi" panose="020F0502020204030204" pitchFamily="34" charset="0"/>
                <a:cs typeface="Aharoni" panose="02010803020104030203" pitchFamily="2" charset="-79"/>
              </a:rPr>
              <a:t> Francis-Hare, </a:t>
            </a:r>
            <a:r>
              <a:rPr lang="en-GB" sz="1800" dirty="0" err="1">
                <a:solidFill>
                  <a:schemeClr val="bg1"/>
                </a:solidFill>
                <a:latin typeface="Abadi" panose="020F0502020204030204" pitchFamily="34" charset="0"/>
                <a:cs typeface="Aharoni" panose="02010803020104030203" pitchFamily="2" charset="-79"/>
              </a:rPr>
              <a:t>Chioma</a:t>
            </a:r>
            <a:r>
              <a:rPr lang="en-GB" sz="1800" dirty="0">
                <a:solidFill>
                  <a:schemeClr val="bg1"/>
                </a:solidFill>
                <a:latin typeface="Abadi" panose="020F0502020204030204" pitchFamily="34" charset="0"/>
                <a:cs typeface="Aharoni" panose="02010803020104030203" pitchFamily="2" charset="-79"/>
              </a:rPr>
              <a:t> Juliet Uche, Lishani Srikaran, and Rohan Ram</a:t>
            </a:r>
          </a:p>
        </p:txBody>
      </p:sp>
      <p:sp>
        <p:nvSpPr>
          <p:cNvPr id="2" name="Title 1">
            <a:extLst>
              <a:ext uri="{FF2B5EF4-FFF2-40B4-BE49-F238E27FC236}">
                <a16:creationId xmlns:a16="http://schemas.microsoft.com/office/drawing/2014/main" id="{38B161E6-EB0F-2EA2-E0C0-5E3CF886F98D}"/>
              </a:ext>
            </a:extLst>
          </p:cNvPr>
          <p:cNvSpPr>
            <a:spLocks noGrp="1"/>
          </p:cNvSpPr>
          <p:nvPr>
            <p:ph type="ctrTitle"/>
          </p:nvPr>
        </p:nvSpPr>
        <p:spPr>
          <a:xfrm>
            <a:off x="800300" y="1808799"/>
            <a:ext cx="6693795" cy="3033739"/>
          </a:xfrm>
        </p:spPr>
        <p:txBody>
          <a:bodyPr>
            <a:normAutofit/>
          </a:bodyPr>
          <a:lstStyle/>
          <a:p>
            <a:r>
              <a:rPr lang="en-GB" sz="6600" b="1" dirty="0">
                <a:solidFill>
                  <a:schemeClr val="bg1"/>
                </a:solidFill>
                <a:latin typeface="Aharoni" panose="02010803020104030203" pitchFamily="2" charset="-79"/>
                <a:cs typeface="Aharoni" panose="02010803020104030203" pitchFamily="2" charset="-79"/>
              </a:rPr>
              <a:t>A DISTRIBUTION OF WEALTH – NEW YORK</a:t>
            </a:r>
          </a:p>
        </p:txBody>
      </p:sp>
    </p:spTree>
    <p:extLst>
      <p:ext uri="{BB962C8B-B14F-4D97-AF65-F5344CB8AC3E}">
        <p14:creationId xmlns:p14="http://schemas.microsoft.com/office/powerpoint/2010/main" val="233398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2" descr="Millionaires: Inequality isn't just morally wrong — it's unsustainable |  The Hill">
            <a:extLst>
              <a:ext uri="{FF2B5EF4-FFF2-40B4-BE49-F238E27FC236}">
                <a16:creationId xmlns:a16="http://schemas.microsoft.com/office/drawing/2014/main" id="{EB7170D6-81BC-921E-DEF3-F317A533293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SOURCES USED FOR VISUALS</a:t>
            </a:r>
          </a:p>
        </p:txBody>
      </p:sp>
      <p:sp>
        <p:nvSpPr>
          <p:cNvPr id="12" name="Content Placeholder 2">
            <a:extLst>
              <a:ext uri="{FF2B5EF4-FFF2-40B4-BE49-F238E27FC236}">
                <a16:creationId xmlns:a16="http://schemas.microsoft.com/office/drawing/2014/main" id="{2DB64819-59C5-B352-E213-49E74080E0AB}"/>
              </a:ext>
            </a:extLst>
          </p:cNvPr>
          <p:cNvSpPr>
            <a:spLocks noGrp="1"/>
          </p:cNvSpPr>
          <p:nvPr>
            <p:ph idx="1"/>
          </p:nvPr>
        </p:nvSpPr>
        <p:spPr>
          <a:xfrm>
            <a:off x="838200" y="1840523"/>
            <a:ext cx="10515600" cy="4336440"/>
          </a:xfrm>
        </p:spPr>
        <p:txBody>
          <a:bodyPr>
            <a:normAutofit fontScale="77500" lnSpcReduction="20000"/>
          </a:bodyPr>
          <a:lstStyle/>
          <a:p>
            <a:pPr marL="0" indent="0">
              <a:buNone/>
            </a:pPr>
            <a:r>
              <a:rPr lang="en-GB" sz="2300" b="1" dirty="0">
                <a:solidFill>
                  <a:schemeClr val="bg1"/>
                </a:solidFill>
                <a:latin typeface="Aharoni" panose="02010803020104030203" pitchFamily="2" charset="-79"/>
                <a:cs typeface="Aharoni" panose="02010803020104030203" pitchFamily="2" charset="-79"/>
              </a:rPr>
              <a:t>All data sources originated from government bodies. </a:t>
            </a:r>
          </a:p>
          <a:p>
            <a:pPr marL="0" indent="0">
              <a:buNone/>
            </a:pPr>
            <a:endParaRPr lang="en-GB" sz="1600" dirty="0">
              <a:solidFill>
                <a:schemeClr val="bg1"/>
              </a:solidFill>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1 – </a:t>
            </a:r>
            <a:r>
              <a:rPr lang="en-GB" sz="2100" dirty="0">
                <a:solidFill>
                  <a:schemeClr val="bg1"/>
                </a:solidFill>
                <a:cs typeface="Aharoni" panose="02010803020104030203" pitchFamily="2" charset="-79"/>
              </a:rPr>
              <a:t>(</a:t>
            </a:r>
            <a:r>
              <a:rPr lang="en-GB" sz="2100" dirty="0">
                <a:solidFill>
                  <a:schemeClr val="bg1"/>
                </a:solidFill>
                <a:cs typeface="Aharoni" panose="02010803020104030203" pitchFamily="2" charset="-79"/>
                <a:hlinkClick r:id="rId4">
                  <a:extLst>
                    <a:ext uri="{A12FA001-AC4F-418D-AE19-62706E023703}">
                      <ahyp:hlinkClr xmlns:ahyp="http://schemas.microsoft.com/office/drawing/2018/hyperlinkcolor" val="tx"/>
                    </a:ext>
                  </a:extLst>
                </a:hlinkClick>
              </a:rPr>
              <a:t>https://nces.ed.gov/programs/edge/economic/neighborhoodpoverty</a:t>
            </a:r>
            <a:r>
              <a:rPr lang="en-GB" sz="2100" dirty="0">
                <a:solidFill>
                  <a:schemeClr val="bg1"/>
                </a:solidFill>
                <a:cs typeface="Aharoni" panose="02010803020104030203" pitchFamily="2" charset="-79"/>
              </a:rPr>
              <a:t>)</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dirty="0">
                <a:solidFill>
                  <a:schemeClr val="bg1"/>
                </a:solidFill>
                <a:cs typeface="Aharoni" panose="02010803020104030203" pitchFamily="2" charset="-79"/>
              </a:rPr>
              <a:t>Household economic data from the Census Bureau’s American Community Survey (ACS) and public-school point locations developed by NCES to estimate the income-to-poverty ratio for neighbourhoods around school building.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2 – </a:t>
            </a:r>
            <a:r>
              <a:rPr lang="en-GB" sz="2100" dirty="0">
                <a:solidFill>
                  <a:schemeClr val="bg1"/>
                </a:solidFill>
                <a:cs typeface="Aharoni" panose="02010803020104030203" pitchFamily="2" charset="-79"/>
                <a:hlinkClick r:id="rId5">
                  <a:extLst>
                    <a:ext uri="{A12FA001-AC4F-418D-AE19-62706E023703}">
                      <ahyp:hlinkClr xmlns:ahyp="http://schemas.microsoft.com/office/drawing/2018/hyperlinkcolor" val="tx"/>
                    </a:ext>
                  </a:extLst>
                </a:hlinkClick>
              </a:rPr>
              <a:t>https://catalog.data.gov/dataset/demographic-statistics-by-zip-code</a:t>
            </a:r>
            <a:endParaRPr lang="en-GB" sz="2100" dirty="0">
              <a:solidFill>
                <a:schemeClr val="bg1"/>
              </a:solidFill>
              <a:cs typeface="Aharoni" panose="02010803020104030203" pitchFamily="2" charset="-79"/>
            </a:endParaRPr>
          </a:p>
          <a:p>
            <a:pPr marL="0" indent="0">
              <a:buNone/>
            </a:pPr>
            <a:r>
              <a:rPr lang="en-GB" sz="2100" dirty="0">
                <a:solidFill>
                  <a:schemeClr val="bg1"/>
                </a:solidFill>
                <a:cs typeface="Aharoni" panose="02010803020104030203" pitchFamily="2" charset="-79"/>
              </a:rPr>
              <a:t>Published by data.cityofnewyork.us which used information that is produced by the city’s government.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3 – </a:t>
            </a:r>
            <a:r>
              <a:rPr lang="en-GB" sz="2100" dirty="0">
                <a:solidFill>
                  <a:schemeClr val="bg1"/>
                </a:solidFill>
                <a:cs typeface="Aharoni" panose="02010803020104030203" pitchFamily="2" charset="-79"/>
                <a:hlinkClick r:id="rId6">
                  <a:extLst>
                    <a:ext uri="{A12FA001-AC4F-418D-AE19-62706E023703}">
                      <ahyp:hlinkClr xmlns:ahyp="http://schemas.microsoft.com/office/drawing/2018/hyperlinkcolor" val="tx"/>
                    </a:ext>
                  </a:extLst>
                </a:hlinkClick>
              </a:rPr>
              <a:t>https://www.census.gov/quickfacts/fact/table/newyorkcitynewyork/HSG010222</a:t>
            </a:r>
            <a:r>
              <a:rPr lang="en-GB" sz="2100" dirty="0">
                <a:solidFill>
                  <a:schemeClr val="bg1"/>
                </a:solidFill>
                <a:cs typeface="Aharoni" panose="02010803020104030203" pitchFamily="2" charset="-79"/>
              </a:rPr>
              <a:t> </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cs typeface="Aharoni" panose="02010803020104030203" pitchFamily="2" charset="-79"/>
              </a:rPr>
              <a:t>United States Census Bureau (the official website of the United States Government)</a:t>
            </a:r>
          </a:p>
          <a:p>
            <a:pPr algn="l"/>
            <a:endParaRPr lang="en-GB" sz="1400" b="0" i="0" dirty="0">
              <a:solidFill>
                <a:schemeClr val="bg1"/>
              </a:solidFill>
              <a:effectLst/>
              <a:latin typeface="Calibri" panose="020F0502020204030204" pitchFamily="34" charset="0"/>
            </a:endParaRPr>
          </a:p>
          <a:p>
            <a:pPr marL="0" indent="0" algn="l">
              <a:buNone/>
            </a:pPr>
            <a:endParaRPr lang="en-GB" sz="1600" dirty="0">
              <a:solidFill>
                <a:schemeClr val="bg1"/>
              </a:solidFill>
            </a:endParaRPr>
          </a:p>
          <a:p>
            <a:pPr marL="0" indent="0" algn="l">
              <a:buNone/>
            </a:pPr>
            <a:r>
              <a:rPr lang="en-GB" sz="1100" b="0" i="0" dirty="0">
                <a:solidFill>
                  <a:schemeClr val="bg1"/>
                </a:solidFill>
                <a:effectLst/>
                <a:latin typeface="Calibri" panose="020F0502020204030204" pitchFamily="34" charset="0"/>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9756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2" descr="Millionaires: Inequality isn't just morally wrong — it's unsustainable |  The Hill">
            <a:extLst>
              <a:ext uri="{FF2B5EF4-FFF2-40B4-BE49-F238E27FC236}">
                <a16:creationId xmlns:a16="http://schemas.microsoft.com/office/drawing/2014/main" id="{72BEBB47-93B4-D838-356B-6F39569BEAA5}"/>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C6B9AB-5AAA-CCDE-5DFE-7CBBF5CD78E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INTRODUCTION</a:t>
            </a:r>
          </a:p>
        </p:txBody>
      </p:sp>
      <p:pic>
        <p:nvPicPr>
          <p:cNvPr id="9" name="Picture 8">
            <a:extLst>
              <a:ext uri="{FF2B5EF4-FFF2-40B4-BE49-F238E27FC236}">
                <a16:creationId xmlns:a16="http://schemas.microsoft.com/office/drawing/2014/main" id="{E99EB021-6B16-26AB-1844-11060FDF163A}"/>
              </a:ext>
            </a:extLst>
          </p:cNvPr>
          <p:cNvPicPr>
            <a:picLocks noChangeAspect="1"/>
          </p:cNvPicPr>
          <p:nvPr/>
        </p:nvPicPr>
        <p:blipFill>
          <a:blip r:embed="rId4"/>
          <a:stretch>
            <a:fillRect/>
          </a:stretch>
        </p:blipFill>
        <p:spPr>
          <a:xfrm>
            <a:off x="2572089" y="2008248"/>
            <a:ext cx="7047822" cy="2841503"/>
          </a:xfrm>
          <a:prstGeom prst="rect">
            <a:avLst/>
          </a:prstGeom>
          <a:ln>
            <a:noFill/>
          </a:ln>
          <a:effectLst>
            <a:softEdge rad="112500"/>
          </a:effectLst>
        </p:spPr>
      </p:pic>
      <p:sp>
        <p:nvSpPr>
          <p:cNvPr id="13" name="TextBox 12">
            <a:extLst>
              <a:ext uri="{FF2B5EF4-FFF2-40B4-BE49-F238E27FC236}">
                <a16:creationId xmlns:a16="http://schemas.microsoft.com/office/drawing/2014/main" id="{B9D7010A-D73A-D370-58FF-7577A8AFEC20}"/>
              </a:ext>
            </a:extLst>
          </p:cNvPr>
          <p:cNvSpPr txBox="1"/>
          <p:nvPr/>
        </p:nvSpPr>
        <p:spPr>
          <a:xfrm>
            <a:off x="4822920" y="4992606"/>
            <a:ext cx="2315307" cy="276999"/>
          </a:xfrm>
          <a:prstGeom prst="rect">
            <a:avLst/>
          </a:prstGeom>
          <a:noFill/>
        </p:spPr>
        <p:txBody>
          <a:bodyPr wrap="square">
            <a:spAutoFit/>
          </a:bodyPr>
          <a:lstStyle/>
          <a:p>
            <a:pPr marL="0" indent="0">
              <a:buNone/>
            </a:pPr>
            <a:r>
              <a:rPr lang="en-GB" sz="1200" dirty="0">
                <a:solidFill>
                  <a:schemeClr val="bg1"/>
                </a:solidFill>
                <a:hlinkClick r:id="rId5">
                  <a:extLst>
                    <a:ext uri="{A12FA001-AC4F-418D-AE19-62706E023703}">
                      <ahyp:hlinkClr xmlns:ahyp="http://schemas.microsoft.com/office/drawing/2018/hyperlinkcolor" val="tx"/>
                    </a:ext>
                  </a:extLst>
                </a:hlinkClick>
              </a:rPr>
              <a:t>(Economic Policy Institute 2023)</a:t>
            </a:r>
            <a:endParaRPr lang="en-GB" sz="1200" dirty="0">
              <a:solidFill>
                <a:schemeClr val="bg1"/>
              </a:solidFill>
            </a:endParaRPr>
          </a:p>
        </p:txBody>
      </p:sp>
    </p:spTree>
    <p:extLst>
      <p:ext uri="{BB962C8B-B14F-4D97-AF65-F5344CB8AC3E}">
        <p14:creationId xmlns:p14="http://schemas.microsoft.com/office/powerpoint/2010/main" val="28472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2" descr="Millionaires: Inequality isn't just morally wrong — it's unsustainable |  The Hill">
            <a:extLst>
              <a:ext uri="{FF2B5EF4-FFF2-40B4-BE49-F238E27FC236}">
                <a16:creationId xmlns:a16="http://schemas.microsoft.com/office/drawing/2014/main" id="{F9201A9F-B957-CF99-C52E-16F3597709C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051674-4ABA-AB97-EA05-A88DDCC48F72}"/>
              </a:ext>
            </a:extLst>
          </p:cNvPr>
          <p:cNvSpPr>
            <a:spLocks noGrp="1"/>
          </p:cNvSpPr>
          <p:nvPr>
            <p:ph idx="1"/>
          </p:nvPr>
        </p:nvSpPr>
        <p:spPr>
          <a:xfrm>
            <a:off x="656492" y="386862"/>
            <a:ext cx="8311662" cy="1101969"/>
          </a:xfrm>
        </p:spPr>
        <p:txBody>
          <a:bodyPr>
            <a:normAutofit fontScale="77500" lnSpcReduction="20000"/>
          </a:bodyPr>
          <a:lstStyle/>
          <a:p>
            <a:pPr marL="0" indent="0">
              <a:buNone/>
            </a:pPr>
            <a:endParaRPr lang="en-GB" sz="2400" dirty="0"/>
          </a:p>
          <a:p>
            <a:pPr marL="0" indent="0">
              <a:buNone/>
            </a:pPr>
            <a:r>
              <a:rPr lang="en-GB" sz="4000" b="1" dirty="0">
                <a:solidFill>
                  <a:schemeClr val="bg1"/>
                </a:solidFill>
                <a:latin typeface="Aharoni" panose="02010803020104030203" pitchFamily="2" charset="-79"/>
                <a:cs typeface="Aharoni" panose="02010803020104030203" pitchFamily="2" charset="-79"/>
              </a:rPr>
              <a:t>“THEY SHOULD HAVE WORKED HARDER.”</a:t>
            </a:r>
          </a:p>
        </p:txBody>
      </p:sp>
      <p:pic>
        <p:nvPicPr>
          <p:cNvPr id="1026" name="Picture 2" descr="Child Hunger in America | Save the Children">
            <a:extLst>
              <a:ext uri="{FF2B5EF4-FFF2-40B4-BE49-F238E27FC236}">
                <a16:creationId xmlns:a16="http://schemas.microsoft.com/office/drawing/2014/main" id="{4A3402BA-9A16-81B2-E8C1-A8A9F6D355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 t="-1191" r="159" b="22419"/>
          <a:stretch/>
        </p:blipFill>
        <p:spPr bwMode="auto">
          <a:xfrm>
            <a:off x="656492" y="1760181"/>
            <a:ext cx="3176954" cy="25025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The reality of quitting your job to become a full-time carer">
            <a:extLst>
              <a:ext uri="{FF2B5EF4-FFF2-40B4-BE49-F238E27FC236}">
                <a16:creationId xmlns:a16="http://schemas.microsoft.com/office/drawing/2014/main" id="{B370A91B-33AA-34ED-1725-6F956CB9B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008" y="2667059"/>
            <a:ext cx="3125633" cy="2079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Diverse Group Serious Images – Browse 7,008 Stock Photos, Vectors, and  Video | Adobe Stock">
            <a:extLst>
              <a:ext uri="{FF2B5EF4-FFF2-40B4-BE49-F238E27FC236}">
                <a16:creationId xmlns:a16="http://schemas.microsoft.com/office/drawing/2014/main" id="{3E23BA18-4F5B-2BED-8C5C-5A49ABE9E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4203" y="3560807"/>
            <a:ext cx="3558654" cy="23724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61803D-6C96-30DA-EFB1-E58843FAC131}"/>
              </a:ext>
            </a:extLst>
          </p:cNvPr>
          <p:cNvSpPr txBox="1"/>
          <p:nvPr/>
        </p:nvSpPr>
        <p:spPr>
          <a:xfrm>
            <a:off x="7784203" y="5933243"/>
            <a:ext cx="1512277" cy="276999"/>
          </a:xfrm>
          <a:prstGeom prst="rect">
            <a:avLst/>
          </a:prstGeom>
          <a:noFill/>
        </p:spPr>
        <p:txBody>
          <a:bodyPr wrap="square">
            <a:spAutoFit/>
          </a:bodyPr>
          <a:lstStyle/>
          <a:p>
            <a:r>
              <a:rPr lang="en-GB" sz="1200" dirty="0">
                <a:solidFill>
                  <a:schemeClr val="bg1"/>
                </a:solidFill>
                <a:hlinkClick r:id="rId7">
                  <a:extLst>
                    <a:ext uri="{A12FA001-AC4F-418D-AE19-62706E023703}">
                      <ahyp:hlinkClr xmlns:ahyp="http://schemas.microsoft.com/office/drawing/2018/hyperlinkcolor" val="tx"/>
                    </a:ext>
                  </a:extLst>
                </a:hlinkClick>
              </a:rPr>
              <a:t> (Adobe Stock 2023)</a:t>
            </a:r>
            <a:endParaRPr lang="en-GB" sz="1200" dirty="0">
              <a:solidFill>
                <a:schemeClr val="bg1"/>
              </a:solidFill>
            </a:endParaRPr>
          </a:p>
        </p:txBody>
      </p:sp>
      <p:sp>
        <p:nvSpPr>
          <p:cNvPr id="8" name="TextBox 7">
            <a:extLst>
              <a:ext uri="{FF2B5EF4-FFF2-40B4-BE49-F238E27FC236}">
                <a16:creationId xmlns:a16="http://schemas.microsoft.com/office/drawing/2014/main" id="{7F6FA004-DAD0-62C1-2384-3FD2925A26F3}"/>
              </a:ext>
            </a:extLst>
          </p:cNvPr>
          <p:cNvSpPr txBox="1"/>
          <p:nvPr/>
        </p:nvSpPr>
        <p:spPr>
          <a:xfrm>
            <a:off x="4207849" y="4747025"/>
            <a:ext cx="2145323"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(Welcome to the Jungle 2021)</a:t>
            </a:r>
            <a:endParaRPr lang="en-GB" sz="1200" dirty="0">
              <a:solidFill>
                <a:schemeClr val="bg1"/>
              </a:solidFill>
            </a:endParaRPr>
          </a:p>
        </p:txBody>
      </p:sp>
      <p:sp>
        <p:nvSpPr>
          <p:cNvPr id="9" name="TextBox 8">
            <a:extLst>
              <a:ext uri="{FF2B5EF4-FFF2-40B4-BE49-F238E27FC236}">
                <a16:creationId xmlns:a16="http://schemas.microsoft.com/office/drawing/2014/main" id="{C2C50659-649B-E06E-4A33-5AE20C8CE253}"/>
              </a:ext>
            </a:extLst>
          </p:cNvPr>
          <p:cNvSpPr txBox="1"/>
          <p:nvPr/>
        </p:nvSpPr>
        <p:spPr>
          <a:xfrm>
            <a:off x="568569" y="4252267"/>
            <a:ext cx="1781907" cy="276999"/>
          </a:xfrm>
          <a:prstGeom prst="rect">
            <a:avLst/>
          </a:prstGeom>
          <a:noFill/>
        </p:spPr>
        <p:txBody>
          <a:bodyPr wrap="square">
            <a:spAutoFit/>
          </a:bodyPr>
          <a:lstStyle/>
          <a:p>
            <a:r>
              <a:rPr lang="en-GB" sz="1200" dirty="0">
                <a:solidFill>
                  <a:srgbClr val="0563C1"/>
                </a:solidFill>
                <a:hlinkClick r:id="rId9">
                  <a:extLst>
                    <a:ext uri="{A12FA001-AC4F-418D-AE19-62706E023703}">
                      <ahyp:hlinkClr xmlns:ahyp="http://schemas.microsoft.com/office/drawing/2018/hyperlinkcolor" val="tx"/>
                    </a:ext>
                  </a:extLst>
                </a:hlinkClick>
              </a:rPr>
              <a:t> </a:t>
            </a:r>
            <a:r>
              <a:rPr lang="en-GB" sz="1200" dirty="0">
                <a:solidFill>
                  <a:schemeClr val="bg1"/>
                </a:solidFill>
                <a:hlinkClick r:id="rId9">
                  <a:extLst>
                    <a:ext uri="{A12FA001-AC4F-418D-AE19-62706E023703}">
                      <ahyp:hlinkClr xmlns:ahyp="http://schemas.microsoft.com/office/drawing/2018/hyperlinkcolor" val="tx"/>
                    </a:ext>
                  </a:extLst>
                </a:hlinkClick>
              </a:rPr>
              <a:t>(Save the Children 2023)</a:t>
            </a:r>
            <a:endParaRPr lang="en-GB" sz="1200" dirty="0">
              <a:solidFill>
                <a:schemeClr val="bg1"/>
              </a:solidFill>
            </a:endParaRPr>
          </a:p>
        </p:txBody>
      </p:sp>
    </p:spTree>
    <p:extLst>
      <p:ext uri="{BB962C8B-B14F-4D97-AF65-F5344CB8AC3E}">
        <p14:creationId xmlns:p14="http://schemas.microsoft.com/office/powerpoint/2010/main" val="27947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Millionaires: Inequality isn't just morally wrong — it's unsustainable |  The Hill">
            <a:extLst>
              <a:ext uri="{FF2B5EF4-FFF2-40B4-BE49-F238E27FC236}">
                <a16:creationId xmlns:a16="http://schemas.microsoft.com/office/drawing/2014/main" id="{EC0455CF-7C60-00B0-B881-13D216CD3EF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CODING APPROACH</a:t>
            </a:r>
          </a:p>
        </p:txBody>
      </p:sp>
      <p:pic>
        <p:nvPicPr>
          <p:cNvPr id="7" name="Picture 6">
            <a:extLst>
              <a:ext uri="{FF2B5EF4-FFF2-40B4-BE49-F238E27FC236}">
                <a16:creationId xmlns:a16="http://schemas.microsoft.com/office/drawing/2014/main" id="{85330FF6-50E9-B153-D626-D27EA01F732D}"/>
              </a:ext>
            </a:extLst>
          </p:cNvPr>
          <p:cNvPicPr>
            <a:picLocks noChangeAspect="1"/>
          </p:cNvPicPr>
          <p:nvPr/>
        </p:nvPicPr>
        <p:blipFill>
          <a:blip r:embed="rId4"/>
          <a:stretch>
            <a:fillRect/>
          </a:stretch>
        </p:blipFill>
        <p:spPr>
          <a:xfrm>
            <a:off x="6662693" y="2186570"/>
            <a:ext cx="2396341" cy="2898800"/>
          </a:xfrm>
          <a:prstGeom prst="rect">
            <a:avLst/>
          </a:prstGeom>
          <a:ln>
            <a:noFill/>
          </a:ln>
          <a:effectLst>
            <a:softEdge rad="112500"/>
          </a:effectLst>
        </p:spPr>
      </p:pic>
      <p:cxnSp>
        <p:nvCxnSpPr>
          <p:cNvPr id="9" name="Straight Arrow Connector 8">
            <a:extLst>
              <a:ext uri="{FF2B5EF4-FFF2-40B4-BE49-F238E27FC236}">
                <a16:creationId xmlns:a16="http://schemas.microsoft.com/office/drawing/2014/main" id="{2C9BF2A7-60B0-355C-21A2-5EA6D3105B0A}"/>
              </a:ext>
            </a:extLst>
          </p:cNvPr>
          <p:cNvCxnSpPr>
            <a:cxnSpLocks/>
          </p:cNvCxnSpPr>
          <p:nvPr/>
        </p:nvCxnSpPr>
        <p:spPr>
          <a:xfrm>
            <a:off x="5232432" y="3635970"/>
            <a:ext cx="1244109"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40F668F-1986-04A1-3413-13857A38DB98}"/>
              </a:ext>
            </a:extLst>
          </p:cNvPr>
          <p:cNvSpPr/>
          <p:nvPr/>
        </p:nvSpPr>
        <p:spPr>
          <a:xfrm>
            <a:off x="6564630" y="2078539"/>
            <a:ext cx="2657959" cy="3186205"/>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B95EF05D-6A9B-B9BA-2EEC-536C424E651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173728" y="2150314"/>
            <a:ext cx="3058704" cy="2971312"/>
          </a:xfrm>
          <a:prstGeom prst="rect">
            <a:avLst/>
          </a:prstGeom>
          <a:ln>
            <a:noFill/>
          </a:ln>
          <a:effectLst>
            <a:softEdge rad="112500"/>
          </a:effectLst>
        </p:spPr>
      </p:pic>
    </p:spTree>
    <p:extLst>
      <p:ext uri="{BB962C8B-B14F-4D97-AF65-F5344CB8AC3E}">
        <p14:creationId xmlns:p14="http://schemas.microsoft.com/office/powerpoint/2010/main" val="41513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FA28D8AD-18E8-F8D0-1EB2-F00D3AE8BF0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4" name="Picture 2" descr="What is JavaScript?">
            <a:extLst>
              <a:ext uri="{FF2B5EF4-FFF2-40B4-BE49-F238E27FC236}">
                <a16:creationId xmlns:a16="http://schemas.microsoft.com/office/drawing/2014/main" id="{EDB5050B-7FCA-FAC8-EAD1-B57DD5A61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291" y="1348274"/>
            <a:ext cx="2150761" cy="21507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Introduction To The D3 JavaScript Library – vegibit">
            <a:extLst>
              <a:ext uri="{FF2B5EF4-FFF2-40B4-BE49-F238E27FC236}">
                <a16:creationId xmlns:a16="http://schemas.microsoft.com/office/drawing/2014/main" id="{B3057809-0CAC-D2A2-83E0-58C2C56D4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230" y="4063746"/>
            <a:ext cx="3047053" cy="2049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Leaflet – JavaScript Library for Mobile Friendly Maps | jQuery Plugins">
            <a:extLst>
              <a:ext uri="{FF2B5EF4-FFF2-40B4-BE49-F238E27FC236}">
                <a16:creationId xmlns:a16="http://schemas.microsoft.com/office/drawing/2014/main" id="{43CDAE3F-A170-872E-0831-282D68F38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084" y="1292424"/>
            <a:ext cx="2938084" cy="2350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B480FB5-D507-DF7D-9BBA-F4B33DEC643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Aharoni" panose="02010803020104030203" pitchFamily="2" charset="-79"/>
                <a:cs typeface="Aharoni" panose="02010803020104030203" pitchFamily="2" charset="-79"/>
              </a:rPr>
              <a:t>CODING APPROACH –</a:t>
            </a:r>
          </a:p>
          <a:p>
            <a:r>
              <a:rPr lang="en-GB" dirty="0">
                <a:solidFill>
                  <a:schemeClr val="bg1"/>
                </a:solidFill>
                <a:latin typeface="Aharoni" panose="02010803020104030203" pitchFamily="2" charset="-79"/>
                <a:cs typeface="Aharoni" panose="02010803020104030203" pitchFamily="2" charset="-79"/>
              </a:rPr>
              <a:t> </a:t>
            </a:r>
          </a:p>
        </p:txBody>
      </p:sp>
      <p:sp>
        <p:nvSpPr>
          <p:cNvPr id="10" name="TextBox 9">
            <a:hlinkClick r:id="rId7"/>
            <a:extLst>
              <a:ext uri="{FF2B5EF4-FFF2-40B4-BE49-F238E27FC236}">
                <a16:creationId xmlns:a16="http://schemas.microsoft.com/office/drawing/2014/main" id="{86F53493-9FD1-20A4-B830-058DB1C71D3E}"/>
              </a:ext>
            </a:extLst>
          </p:cNvPr>
          <p:cNvSpPr txBox="1"/>
          <p:nvPr/>
        </p:nvSpPr>
        <p:spPr>
          <a:xfrm>
            <a:off x="1086605" y="3499035"/>
            <a:ext cx="1781907"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(Computer Hope 2023)</a:t>
            </a:r>
            <a:endParaRPr lang="en-GB" sz="1200" dirty="0">
              <a:solidFill>
                <a:schemeClr val="bg1"/>
              </a:solidFill>
            </a:endParaRPr>
          </a:p>
        </p:txBody>
      </p:sp>
      <p:sp>
        <p:nvSpPr>
          <p:cNvPr id="11" name="TextBox 10">
            <a:hlinkClick r:id="rId7"/>
            <a:extLst>
              <a:ext uri="{FF2B5EF4-FFF2-40B4-BE49-F238E27FC236}">
                <a16:creationId xmlns:a16="http://schemas.microsoft.com/office/drawing/2014/main" id="{CBB41C47-EF22-95F2-54D0-15CA3AD808B3}"/>
              </a:ext>
            </a:extLst>
          </p:cNvPr>
          <p:cNvSpPr txBox="1"/>
          <p:nvPr/>
        </p:nvSpPr>
        <p:spPr>
          <a:xfrm>
            <a:off x="5911084" y="3642891"/>
            <a:ext cx="1781907" cy="276999"/>
          </a:xfrm>
          <a:prstGeom prst="rect">
            <a:avLst/>
          </a:prstGeom>
          <a:noFill/>
        </p:spPr>
        <p:txBody>
          <a:bodyPr wrap="square">
            <a:spAutoFit/>
          </a:bodyPr>
          <a:lstStyle/>
          <a:p>
            <a:r>
              <a:rPr lang="en-GB" sz="1200" dirty="0">
                <a:solidFill>
                  <a:schemeClr val="bg1"/>
                </a:solidFill>
                <a:hlinkClick r:id="rId9">
                  <a:extLst>
                    <a:ext uri="{A12FA001-AC4F-418D-AE19-62706E023703}">
                      <ahyp:hlinkClr xmlns:ahyp="http://schemas.microsoft.com/office/drawing/2018/hyperlinkcolor" val="tx"/>
                    </a:ext>
                  </a:extLst>
                </a:hlinkClick>
              </a:rPr>
              <a:t>(</a:t>
            </a:r>
            <a:r>
              <a:rPr lang="en-GB" sz="1200" dirty="0" err="1">
                <a:solidFill>
                  <a:schemeClr val="bg1"/>
                </a:solidFill>
                <a:hlinkClick r:id="rId9">
                  <a:extLst>
                    <a:ext uri="{A12FA001-AC4F-418D-AE19-62706E023703}">
                      <ahyp:hlinkClr xmlns:ahyp="http://schemas.microsoft.com/office/drawing/2018/hyperlinkcolor" val="tx"/>
                    </a:ext>
                  </a:extLst>
                </a:hlinkClick>
              </a:rPr>
              <a:t>Vegibit</a:t>
            </a:r>
            <a:r>
              <a:rPr lang="en-GB" sz="1200" dirty="0">
                <a:solidFill>
                  <a:schemeClr val="bg1"/>
                </a:solidFill>
                <a:hlinkClick r:id="rId9">
                  <a:extLst>
                    <a:ext uri="{A12FA001-AC4F-418D-AE19-62706E023703}">
                      <ahyp:hlinkClr xmlns:ahyp="http://schemas.microsoft.com/office/drawing/2018/hyperlinkcolor" val="tx"/>
                    </a:ext>
                  </a:extLst>
                </a:hlinkClick>
              </a:rPr>
              <a:t> n.d.)</a:t>
            </a:r>
            <a:endParaRPr lang="en-GB" sz="1200" dirty="0">
              <a:solidFill>
                <a:schemeClr val="bg1"/>
              </a:solidFill>
            </a:endParaRPr>
          </a:p>
        </p:txBody>
      </p:sp>
      <p:sp>
        <p:nvSpPr>
          <p:cNvPr id="13" name="TextBox 12">
            <a:extLst>
              <a:ext uri="{FF2B5EF4-FFF2-40B4-BE49-F238E27FC236}">
                <a16:creationId xmlns:a16="http://schemas.microsoft.com/office/drawing/2014/main" id="{79DB2BD5-D4A7-A1C5-DEC8-0A7782901340}"/>
              </a:ext>
            </a:extLst>
          </p:cNvPr>
          <p:cNvSpPr txBox="1"/>
          <p:nvPr/>
        </p:nvSpPr>
        <p:spPr>
          <a:xfrm>
            <a:off x="2868512" y="6123180"/>
            <a:ext cx="1694496" cy="276999"/>
          </a:xfrm>
          <a:prstGeom prst="rect">
            <a:avLst/>
          </a:prstGeom>
          <a:noFill/>
        </p:spPr>
        <p:txBody>
          <a:bodyPr wrap="square">
            <a:spAutoFit/>
          </a:bodyPr>
          <a:lstStyle/>
          <a:p>
            <a:r>
              <a:rPr lang="en-GB" sz="1200" dirty="0">
                <a:solidFill>
                  <a:schemeClr val="bg1"/>
                </a:solidFill>
                <a:hlinkClick r:id="rId9">
                  <a:extLst>
                    <a:ext uri="{A12FA001-AC4F-418D-AE19-62706E023703}">
                      <ahyp:hlinkClr xmlns:ahyp="http://schemas.microsoft.com/office/drawing/2018/hyperlinkcolor" val="tx"/>
                    </a:ext>
                  </a:extLst>
                </a:hlinkClick>
              </a:rPr>
              <a:t>(</a:t>
            </a:r>
            <a:r>
              <a:rPr lang="en-GB" sz="1200" dirty="0" err="1">
                <a:solidFill>
                  <a:schemeClr val="bg1"/>
                </a:solidFill>
                <a:hlinkClick r:id="rId9">
                  <a:extLst>
                    <a:ext uri="{A12FA001-AC4F-418D-AE19-62706E023703}">
                      <ahyp:hlinkClr xmlns:ahyp="http://schemas.microsoft.com/office/drawing/2018/hyperlinkcolor" val="tx"/>
                    </a:ext>
                  </a:extLst>
                </a:hlinkClick>
              </a:rPr>
              <a:t>Jquery</a:t>
            </a:r>
            <a:r>
              <a:rPr lang="en-GB" sz="1200" dirty="0">
                <a:solidFill>
                  <a:schemeClr val="bg1"/>
                </a:solidFill>
                <a:hlinkClick r:id="rId9">
                  <a:extLst>
                    <a:ext uri="{A12FA001-AC4F-418D-AE19-62706E023703}">
                      <ahyp:hlinkClr xmlns:ahyp="http://schemas.microsoft.com/office/drawing/2018/hyperlinkcolor" val="tx"/>
                    </a:ext>
                  </a:extLst>
                </a:hlinkClick>
              </a:rPr>
              <a:t> Plugins 2013)</a:t>
            </a:r>
            <a:endParaRPr lang="en-GB" sz="1200" dirty="0"/>
          </a:p>
        </p:txBody>
      </p:sp>
      <p:pic>
        <p:nvPicPr>
          <p:cNvPr id="14" name="Picture 2" descr="plotly · PyPI">
            <a:extLst>
              <a:ext uri="{FF2B5EF4-FFF2-40B4-BE49-F238E27FC236}">
                <a16:creationId xmlns:a16="http://schemas.microsoft.com/office/drawing/2014/main" id="{52D97944-2222-4BE0-87DC-86BDF94CC8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0551" y="4090871"/>
            <a:ext cx="2963520" cy="18480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TextBox 14">
            <a:hlinkClick r:id="rId7"/>
            <a:extLst>
              <a:ext uri="{FF2B5EF4-FFF2-40B4-BE49-F238E27FC236}">
                <a16:creationId xmlns:a16="http://schemas.microsoft.com/office/drawing/2014/main" id="{62FC8092-7D0F-C7BE-FA42-5273D28519C6}"/>
              </a:ext>
            </a:extLst>
          </p:cNvPr>
          <p:cNvSpPr txBox="1"/>
          <p:nvPr/>
        </p:nvSpPr>
        <p:spPr>
          <a:xfrm>
            <a:off x="8635351" y="6044350"/>
            <a:ext cx="1260170" cy="276999"/>
          </a:xfrm>
          <a:prstGeom prst="rect">
            <a:avLst/>
          </a:prstGeom>
          <a:noFill/>
        </p:spPr>
        <p:txBody>
          <a:bodyPr wrap="square">
            <a:spAutoFit/>
          </a:bodyPr>
          <a:lstStyle/>
          <a:p>
            <a:r>
              <a:rPr lang="en-GB" sz="1200" dirty="0">
                <a:solidFill>
                  <a:srgbClr val="0563C1"/>
                </a:solidFill>
                <a:hlinkClick r:id="rId11">
                  <a:extLst>
                    <a:ext uri="{A12FA001-AC4F-418D-AE19-62706E023703}">
                      <ahyp:hlinkClr xmlns:ahyp="http://schemas.microsoft.com/office/drawing/2018/hyperlinkcolor" val="tx"/>
                    </a:ext>
                  </a:extLst>
                </a:hlinkClick>
              </a:rPr>
              <a:t> </a:t>
            </a:r>
            <a:r>
              <a:rPr lang="en-GB" sz="1200" dirty="0">
                <a:solidFill>
                  <a:schemeClr val="bg1"/>
                </a:solidFill>
                <a:hlinkClick r:id="rId11">
                  <a:extLst>
                    <a:ext uri="{A12FA001-AC4F-418D-AE19-62706E023703}">
                      <ahyp:hlinkClr xmlns:ahyp="http://schemas.microsoft.com/office/drawing/2018/hyperlinkcolor" val="tx"/>
                    </a:ext>
                  </a:extLst>
                </a:hlinkClick>
              </a:rPr>
              <a:t>(</a:t>
            </a:r>
            <a:r>
              <a:rPr lang="en-GB" sz="1200" dirty="0" err="1">
                <a:solidFill>
                  <a:schemeClr val="bg1"/>
                </a:solidFill>
                <a:hlinkClick r:id="rId11">
                  <a:extLst>
                    <a:ext uri="{A12FA001-AC4F-418D-AE19-62706E023703}">
                      <ahyp:hlinkClr xmlns:ahyp="http://schemas.microsoft.com/office/drawing/2018/hyperlinkcolor" val="tx"/>
                    </a:ext>
                  </a:extLst>
                </a:hlinkClick>
              </a:rPr>
              <a:t>Pypi</a:t>
            </a:r>
            <a:r>
              <a:rPr lang="en-GB" sz="1200" dirty="0">
                <a:solidFill>
                  <a:schemeClr val="bg1"/>
                </a:solidFill>
                <a:hlinkClick r:id="rId11">
                  <a:extLst>
                    <a:ext uri="{A12FA001-AC4F-418D-AE19-62706E023703}">
                      <ahyp:hlinkClr xmlns:ahyp="http://schemas.microsoft.com/office/drawing/2018/hyperlinkcolor" val="tx"/>
                    </a:ext>
                  </a:extLst>
                </a:hlinkClick>
              </a:rPr>
              <a:t> 2023)</a:t>
            </a:r>
            <a:endParaRPr lang="en-GB" sz="1200" dirty="0">
              <a:solidFill>
                <a:schemeClr val="bg1"/>
              </a:solidFill>
            </a:endParaRPr>
          </a:p>
        </p:txBody>
      </p:sp>
    </p:spTree>
    <p:extLst>
      <p:ext uri="{BB962C8B-B14F-4D97-AF65-F5344CB8AC3E}">
        <p14:creationId xmlns:p14="http://schemas.microsoft.com/office/powerpoint/2010/main" val="5843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4" name="Picture 2" descr="Millionaires: Inequality isn't just morally wrong — it's unsustainable |  The Hill">
            <a:extLst>
              <a:ext uri="{FF2B5EF4-FFF2-40B4-BE49-F238E27FC236}">
                <a16:creationId xmlns:a16="http://schemas.microsoft.com/office/drawing/2014/main" id="{035C010D-1909-4273-4177-75C393C4E55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5BB1DB-FED9-D7C1-F493-D503C57F6E05}"/>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WRANGLING TECHNIQUES</a:t>
            </a:r>
          </a:p>
        </p:txBody>
      </p:sp>
      <p:sp>
        <p:nvSpPr>
          <p:cNvPr id="3" name="Content Placeholder 2">
            <a:extLst>
              <a:ext uri="{FF2B5EF4-FFF2-40B4-BE49-F238E27FC236}">
                <a16:creationId xmlns:a16="http://schemas.microsoft.com/office/drawing/2014/main" id="{12B27C4B-6A4C-5DD7-D6B3-0B945DAE0ACE}"/>
              </a:ext>
            </a:extLst>
          </p:cNvPr>
          <p:cNvSpPr>
            <a:spLocks noGrp="1"/>
          </p:cNvSpPr>
          <p:nvPr>
            <p:ph idx="1"/>
          </p:nvPr>
        </p:nvSpPr>
        <p:spPr/>
        <p:txBody>
          <a:bodyPr/>
          <a:lstStyle/>
          <a:p>
            <a:r>
              <a:rPr lang="en-GB" dirty="0"/>
              <a:t>Anna </a:t>
            </a:r>
          </a:p>
        </p:txBody>
      </p:sp>
      <p:pic>
        <p:nvPicPr>
          <p:cNvPr id="15" name="Picture 14">
            <a:extLst>
              <a:ext uri="{FF2B5EF4-FFF2-40B4-BE49-F238E27FC236}">
                <a16:creationId xmlns:a16="http://schemas.microsoft.com/office/drawing/2014/main" id="{67E7B59E-BAE4-15C0-7B2C-8A40EF71BB30}"/>
              </a:ext>
            </a:extLst>
          </p:cNvPr>
          <p:cNvPicPr>
            <a:picLocks noChangeAspect="1"/>
          </p:cNvPicPr>
          <p:nvPr/>
        </p:nvPicPr>
        <p:blipFill>
          <a:blip r:embed="rId4"/>
          <a:stretch>
            <a:fillRect/>
          </a:stretch>
        </p:blipFill>
        <p:spPr>
          <a:xfrm>
            <a:off x="6353175" y="4805240"/>
            <a:ext cx="4695825" cy="1466850"/>
          </a:xfrm>
          <a:prstGeom prst="rect">
            <a:avLst/>
          </a:prstGeom>
          <a:ln>
            <a:noFill/>
          </a:ln>
          <a:effectLst>
            <a:softEdge rad="112500"/>
          </a:effectLst>
        </p:spPr>
      </p:pic>
      <p:pic>
        <p:nvPicPr>
          <p:cNvPr id="21" name="Picture 20">
            <a:extLst>
              <a:ext uri="{FF2B5EF4-FFF2-40B4-BE49-F238E27FC236}">
                <a16:creationId xmlns:a16="http://schemas.microsoft.com/office/drawing/2014/main" id="{B8FC3184-4274-56E1-22C8-FE58C5119E48}"/>
              </a:ext>
            </a:extLst>
          </p:cNvPr>
          <p:cNvPicPr>
            <a:picLocks noChangeAspect="1"/>
          </p:cNvPicPr>
          <p:nvPr/>
        </p:nvPicPr>
        <p:blipFill>
          <a:blip r:embed="rId5"/>
          <a:stretch>
            <a:fillRect/>
          </a:stretch>
        </p:blipFill>
        <p:spPr>
          <a:xfrm>
            <a:off x="4153633" y="3085367"/>
            <a:ext cx="2797964" cy="1564787"/>
          </a:xfrm>
          <a:prstGeom prst="rect">
            <a:avLst/>
          </a:prstGeom>
          <a:ln>
            <a:noFill/>
          </a:ln>
          <a:effectLst>
            <a:softEdge rad="112500"/>
          </a:effectLst>
        </p:spPr>
      </p:pic>
      <p:pic>
        <p:nvPicPr>
          <p:cNvPr id="23" name="Picture 22">
            <a:extLst>
              <a:ext uri="{FF2B5EF4-FFF2-40B4-BE49-F238E27FC236}">
                <a16:creationId xmlns:a16="http://schemas.microsoft.com/office/drawing/2014/main" id="{20E9A7C8-2D03-17FD-407A-A9174586AA40}"/>
              </a:ext>
            </a:extLst>
          </p:cNvPr>
          <p:cNvPicPr>
            <a:picLocks noChangeAspect="1"/>
          </p:cNvPicPr>
          <p:nvPr/>
        </p:nvPicPr>
        <p:blipFill>
          <a:blip r:embed="rId6"/>
          <a:stretch>
            <a:fillRect/>
          </a:stretch>
        </p:blipFill>
        <p:spPr>
          <a:xfrm>
            <a:off x="838200" y="1618640"/>
            <a:ext cx="4000500" cy="1371600"/>
          </a:xfrm>
          <a:prstGeom prst="rect">
            <a:avLst/>
          </a:prstGeom>
          <a:ln>
            <a:noFill/>
          </a:ln>
          <a:effectLst>
            <a:softEdge rad="112500"/>
          </a:effectLst>
        </p:spPr>
      </p:pic>
    </p:spTree>
    <p:extLst>
      <p:ext uri="{BB962C8B-B14F-4D97-AF65-F5344CB8AC3E}">
        <p14:creationId xmlns:p14="http://schemas.microsoft.com/office/powerpoint/2010/main" val="24627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B10C417D-0538-D713-78F8-9392BB5ED177}"/>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757C16-C8B4-77D1-BBDA-F9E35679B65C}"/>
              </a:ext>
            </a:extLst>
          </p:cNvPr>
          <p:cNvSpPr>
            <a:spLocks noGrp="1"/>
          </p:cNvSpPr>
          <p:nvPr>
            <p:ph type="title"/>
          </p:nvPr>
        </p:nvSpPr>
        <p:spPr>
          <a:xfrm>
            <a:off x="574431" y="345590"/>
            <a:ext cx="10515600" cy="1325563"/>
          </a:xfrm>
        </p:spPr>
        <p:txBody>
          <a:bodyPr/>
          <a:lstStyle/>
          <a:p>
            <a:r>
              <a:rPr lang="en-GB" dirty="0">
                <a:solidFill>
                  <a:schemeClr val="bg1"/>
                </a:solidFill>
                <a:latin typeface="Aharoni" panose="02010803020104030203" pitchFamily="2" charset="-79"/>
                <a:cs typeface="Aharoni" panose="02010803020104030203" pitchFamily="2" charset="-79"/>
              </a:rPr>
              <a:t>FLASK APP</a:t>
            </a:r>
          </a:p>
        </p:txBody>
      </p:sp>
      <p:pic>
        <p:nvPicPr>
          <p:cNvPr id="9" name="Picture 8">
            <a:extLst>
              <a:ext uri="{FF2B5EF4-FFF2-40B4-BE49-F238E27FC236}">
                <a16:creationId xmlns:a16="http://schemas.microsoft.com/office/drawing/2014/main" id="{6AC01F89-2A2E-CF54-0F1E-D9D6EBF873A0}"/>
              </a:ext>
            </a:extLst>
          </p:cNvPr>
          <p:cNvPicPr>
            <a:picLocks noChangeAspect="1"/>
          </p:cNvPicPr>
          <p:nvPr/>
        </p:nvPicPr>
        <p:blipFill>
          <a:blip r:embed="rId4"/>
          <a:stretch>
            <a:fillRect/>
          </a:stretch>
        </p:blipFill>
        <p:spPr>
          <a:xfrm>
            <a:off x="404380" y="2495671"/>
            <a:ext cx="5832132" cy="2038740"/>
          </a:xfrm>
          <a:prstGeom prst="rect">
            <a:avLst/>
          </a:prstGeom>
          <a:ln>
            <a:noFill/>
          </a:ln>
          <a:effectLst>
            <a:softEdge rad="112500"/>
          </a:effectLst>
        </p:spPr>
      </p:pic>
      <p:pic>
        <p:nvPicPr>
          <p:cNvPr id="11" name="Picture 10">
            <a:extLst>
              <a:ext uri="{FF2B5EF4-FFF2-40B4-BE49-F238E27FC236}">
                <a16:creationId xmlns:a16="http://schemas.microsoft.com/office/drawing/2014/main" id="{6E94D910-B351-3122-5B27-9AFFEB0708F8}"/>
              </a:ext>
            </a:extLst>
          </p:cNvPr>
          <p:cNvPicPr>
            <a:picLocks noChangeAspect="1"/>
          </p:cNvPicPr>
          <p:nvPr/>
        </p:nvPicPr>
        <p:blipFill rotWithShape="1">
          <a:blip r:embed="rId5"/>
          <a:srcRect r="69808"/>
          <a:stretch/>
        </p:blipFill>
        <p:spPr>
          <a:xfrm>
            <a:off x="6675638" y="1008372"/>
            <a:ext cx="4941931" cy="1487299"/>
          </a:xfrm>
          <a:prstGeom prst="rect">
            <a:avLst/>
          </a:prstGeom>
          <a:ln>
            <a:noFill/>
          </a:ln>
          <a:effectLst>
            <a:softEdge rad="112500"/>
          </a:effectLst>
        </p:spPr>
      </p:pic>
      <p:pic>
        <p:nvPicPr>
          <p:cNvPr id="13" name="Picture 12">
            <a:extLst>
              <a:ext uri="{FF2B5EF4-FFF2-40B4-BE49-F238E27FC236}">
                <a16:creationId xmlns:a16="http://schemas.microsoft.com/office/drawing/2014/main" id="{6D7021CA-05BC-D201-DB02-BA1170D52064}"/>
              </a:ext>
            </a:extLst>
          </p:cNvPr>
          <p:cNvPicPr>
            <a:picLocks noChangeAspect="1"/>
          </p:cNvPicPr>
          <p:nvPr/>
        </p:nvPicPr>
        <p:blipFill>
          <a:blip r:embed="rId6"/>
          <a:stretch>
            <a:fillRect/>
          </a:stretch>
        </p:blipFill>
        <p:spPr>
          <a:xfrm>
            <a:off x="6637570" y="4362328"/>
            <a:ext cx="4853944" cy="1629498"/>
          </a:xfrm>
          <a:prstGeom prst="rect">
            <a:avLst/>
          </a:prstGeom>
          <a:ln>
            <a:noFill/>
          </a:ln>
          <a:effectLst>
            <a:softEdge rad="112500"/>
          </a:effectLst>
        </p:spPr>
      </p:pic>
      <p:pic>
        <p:nvPicPr>
          <p:cNvPr id="15" name="Picture 14">
            <a:extLst>
              <a:ext uri="{FF2B5EF4-FFF2-40B4-BE49-F238E27FC236}">
                <a16:creationId xmlns:a16="http://schemas.microsoft.com/office/drawing/2014/main" id="{6F6164AB-624C-426C-65CE-663C1CC55F35}"/>
              </a:ext>
            </a:extLst>
          </p:cNvPr>
          <p:cNvPicPr>
            <a:picLocks noChangeAspect="1"/>
          </p:cNvPicPr>
          <p:nvPr/>
        </p:nvPicPr>
        <p:blipFill>
          <a:blip r:embed="rId7"/>
          <a:stretch>
            <a:fillRect/>
          </a:stretch>
        </p:blipFill>
        <p:spPr>
          <a:xfrm>
            <a:off x="6675639" y="2649952"/>
            <a:ext cx="4941931" cy="1558095"/>
          </a:xfrm>
          <a:prstGeom prst="rect">
            <a:avLst/>
          </a:prstGeom>
          <a:ln>
            <a:noFill/>
          </a:ln>
          <a:effectLst>
            <a:softEdge rad="112500"/>
          </a:effectLst>
        </p:spPr>
      </p:pic>
    </p:spTree>
    <p:extLst>
      <p:ext uri="{BB962C8B-B14F-4D97-AF65-F5344CB8AC3E}">
        <p14:creationId xmlns:p14="http://schemas.microsoft.com/office/powerpoint/2010/main" val="15155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Millionaires: Inequality isn't just morally wrong — it's unsustainable |  The Hill">
            <a:extLst>
              <a:ext uri="{FF2B5EF4-FFF2-40B4-BE49-F238E27FC236}">
                <a16:creationId xmlns:a16="http://schemas.microsoft.com/office/drawing/2014/main" id="{32405C18-A70D-FB47-913B-4BA64EC6027A}"/>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A143A-07ED-35EF-A5FE-F9225167FE9D}"/>
              </a:ext>
            </a:extLst>
          </p:cNvPr>
          <p:cNvSpPr>
            <a:spLocks noGrp="1"/>
          </p:cNvSpPr>
          <p:nvPr>
            <p:ph type="title"/>
          </p:nvPr>
        </p:nvSpPr>
        <p:spPr/>
        <p:txBody>
          <a:bodyPr>
            <a:normAutofit/>
          </a:bodyPr>
          <a:lstStyle/>
          <a:p>
            <a:r>
              <a:rPr lang="en-GB" sz="4000" dirty="0">
                <a:solidFill>
                  <a:schemeClr val="bg1"/>
                </a:solidFill>
                <a:latin typeface="Aharoni" panose="02010803020104030203" pitchFamily="2" charset="-79"/>
                <a:cs typeface="Aharoni" panose="02010803020104030203" pitchFamily="2" charset="-79"/>
              </a:rPr>
              <a:t>LIMITATIONS + ETHICAL CONSIDERATIONS</a:t>
            </a:r>
          </a:p>
        </p:txBody>
      </p:sp>
      <p:sp>
        <p:nvSpPr>
          <p:cNvPr id="3" name="Content Placeholder 2">
            <a:extLst>
              <a:ext uri="{FF2B5EF4-FFF2-40B4-BE49-F238E27FC236}">
                <a16:creationId xmlns:a16="http://schemas.microsoft.com/office/drawing/2014/main" id="{04F53D63-AECC-85BB-584F-0112CC110D14}"/>
              </a:ext>
            </a:extLst>
          </p:cNvPr>
          <p:cNvSpPr>
            <a:spLocks noGrp="1"/>
          </p:cNvSpPr>
          <p:nvPr>
            <p:ph idx="1"/>
          </p:nvPr>
        </p:nvSpPr>
        <p:spPr/>
        <p:txBody>
          <a:bodyPr/>
          <a:lstStyle/>
          <a:p>
            <a:r>
              <a:rPr lang="en-GB" dirty="0"/>
              <a:t>Uche</a:t>
            </a:r>
          </a:p>
        </p:txBody>
      </p:sp>
      <p:pic>
        <p:nvPicPr>
          <p:cNvPr id="5" name="Picture 4">
            <a:extLst>
              <a:ext uri="{FF2B5EF4-FFF2-40B4-BE49-F238E27FC236}">
                <a16:creationId xmlns:a16="http://schemas.microsoft.com/office/drawing/2014/main" id="{7D07E919-DBAD-451C-FC12-8802021FB3EE}"/>
              </a:ext>
            </a:extLst>
          </p:cNvPr>
          <p:cNvPicPr>
            <a:picLocks noChangeAspect="1"/>
          </p:cNvPicPr>
          <p:nvPr/>
        </p:nvPicPr>
        <p:blipFill>
          <a:blip r:embed="rId4">
            <a:grayscl/>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2183788" y="1825625"/>
            <a:ext cx="7191375" cy="3867150"/>
          </a:xfrm>
          <a:prstGeom prst="rect">
            <a:avLst/>
          </a:prstGeom>
          <a:ln>
            <a:noFill/>
          </a:ln>
          <a:effectLst>
            <a:softEdge rad="112500"/>
          </a:effectLst>
        </p:spPr>
      </p:pic>
    </p:spTree>
    <p:extLst>
      <p:ext uri="{BB962C8B-B14F-4D97-AF65-F5344CB8AC3E}">
        <p14:creationId xmlns:p14="http://schemas.microsoft.com/office/powerpoint/2010/main" val="36645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Millionaires: Inequality isn't just morally wrong — it's unsustainable |  The Hill">
            <a:extLst>
              <a:ext uri="{FF2B5EF4-FFF2-40B4-BE49-F238E27FC236}">
                <a16:creationId xmlns:a16="http://schemas.microsoft.com/office/drawing/2014/main" id="{39966DD7-0C1F-A0CD-E34F-FBA3DDA65234}"/>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CB82B9-76B2-1FB4-B9F6-A31E6F1C7FD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REFERENCES</a:t>
            </a:r>
          </a:p>
        </p:txBody>
      </p:sp>
      <p:sp>
        <p:nvSpPr>
          <p:cNvPr id="3" name="Content Placeholder 2">
            <a:extLst>
              <a:ext uri="{FF2B5EF4-FFF2-40B4-BE49-F238E27FC236}">
                <a16:creationId xmlns:a16="http://schemas.microsoft.com/office/drawing/2014/main" id="{A9584877-E736-FD0A-772A-B7220EED411D}"/>
              </a:ext>
            </a:extLst>
          </p:cNvPr>
          <p:cNvSpPr>
            <a:spLocks noGrp="1"/>
          </p:cNvSpPr>
          <p:nvPr>
            <p:ph idx="1"/>
          </p:nvPr>
        </p:nvSpPr>
        <p:spPr/>
        <p:txBody>
          <a:bodyPr>
            <a:normAutofit lnSpcReduction="10000"/>
          </a:bodyPr>
          <a:lstStyle/>
          <a:p>
            <a:pPr marL="0" indent="0">
              <a:buNone/>
            </a:pPr>
            <a:r>
              <a:rPr lang="en-GB" sz="1600" dirty="0">
                <a:solidFill>
                  <a:schemeClr val="bg1"/>
                </a:solidFill>
              </a:rPr>
              <a:t>Arora, P. (2020, July 12). Minorities Around the World. Voices of Youth. </a:t>
            </a:r>
            <a:r>
              <a:rPr lang="en-GB" sz="1600" dirty="0">
                <a:solidFill>
                  <a:schemeClr val="bg1"/>
                </a:solidFill>
                <a:hlinkClick r:id="rId3">
                  <a:extLst>
                    <a:ext uri="{A12FA001-AC4F-418D-AE19-62706E023703}">
                      <ahyp:hlinkClr xmlns:ahyp="http://schemas.microsoft.com/office/drawing/2018/hyperlinkcolor" val="tx"/>
                    </a:ext>
                  </a:extLst>
                </a:hlinkClick>
              </a:rPr>
              <a:t>https://www.voicesofyouth.org/blog/minorities-around-world</a:t>
            </a:r>
            <a:r>
              <a:rPr lang="en-GB" sz="1600" dirty="0">
                <a:solidFill>
                  <a:schemeClr val="bg1"/>
                </a:solidFill>
              </a:rPr>
              <a:t> </a:t>
            </a:r>
          </a:p>
          <a:p>
            <a:pPr marL="0" indent="0">
              <a:buNone/>
            </a:pPr>
            <a:r>
              <a:rPr lang="en-GB" sz="1600" dirty="0">
                <a:solidFill>
                  <a:schemeClr val="bg1"/>
                </a:solidFill>
              </a:rPr>
              <a:t>Dante Lee International. (2019). 51% of American Students Are Considered Poor -- and Most Are From These 10 States! [Online image]. In Low Income Housing Authority. </a:t>
            </a:r>
            <a:r>
              <a:rPr lang="en-GB" sz="1600" dirty="0">
                <a:solidFill>
                  <a:schemeClr val="bg1"/>
                </a:solidFill>
                <a:hlinkClick r:id="rId4">
                  <a:extLst>
                    <a:ext uri="{A12FA001-AC4F-418D-AE19-62706E023703}">
                      <ahyp:hlinkClr xmlns:ahyp="http://schemas.microsoft.com/office/drawing/2018/hyperlinkcolor" val="tx"/>
                    </a:ext>
                  </a:extLst>
                </a:hlinkClick>
              </a:rPr>
              <a:t>https://www.lowincome.org/2015/03/51-percent-american-students-poor-low-income.html</a:t>
            </a:r>
            <a:endParaRPr lang="en-GB" sz="1600" dirty="0">
              <a:solidFill>
                <a:schemeClr val="bg1"/>
              </a:solidFill>
            </a:endParaRPr>
          </a:p>
          <a:p>
            <a:pPr marL="0" indent="0" algn="l">
              <a:buNone/>
            </a:pPr>
            <a:r>
              <a:rPr lang="en-GB" sz="1600" dirty="0">
                <a:solidFill>
                  <a:schemeClr val="bg1"/>
                </a:solidFill>
              </a:rPr>
              <a:t>Detrick, B. (2013, June 26). Williamsburg’s Movie Houses: Where Popcorn Feels Passé. The New York Times. </a:t>
            </a:r>
            <a:r>
              <a:rPr lang="en-GB" sz="1600" dirty="0">
                <a:solidFill>
                  <a:schemeClr val="bg1"/>
                </a:solidFill>
                <a:hlinkClick r:id="rId5">
                  <a:extLst>
                    <a:ext uri="{A12FA001-AC4F-418D-AE19-62706E023703}">
                      <ahyp:hlinkClr xmlns:ahyp="http://schemas.microsoft.com/office/drawing/2018/hyperlinkcolor" val="tx"/>
                    </a:ext>
                  </a:extLst>
                </a:hlinkClick>
              </a:rPr>
              <a:t>https://www.nytimes.com/2013/06/27/fashion/williamsburgs-movie-houses-where-popcorn-feels-passe.html</a:t>
            </a:r>
            <a:r>
              <a:rPr lang="en-GB" sz="1600" dirty="0">
                <a:solidFill>
                  <a:schemeClr val="bg1"/>
                </a:solidFill>
              </a:rPr>
              <a:t> </a:t>
            </a:r>
            <a:endParaRPr lang="en-GB" sz="1100" b="0" i="0" dirty="0">
              <a:solidFill>
                <a:schemeClr val="bg1"/>
              </a:solidFill>
              <a:effectLst/>
              <a:latin typeface="Calibri" panose="020F0502020204030204" pitchFamily="34" charset="0"/>
            </a:endParaRPr>
          </a:p>
          <a:p>
            <a:pPr marL="0" indent="0" algn="l">
              <a:buNone/>
            </a:pPr>
            <a:r>
              <a:rPr lang="en-GB" sz="1600" dirty="0">
                <a:solidFill>
                  <a:schemeClr val="bg1"/>
                </a:solidFill>
              </a:rPr>
              <a:t>Gap between rich and poor, by state in the U.S. 2017 | Statistic. (2017). Statista; Statista. </a:t>
            </a:r>
            <a:r>
              <a:rPr lang="en-GB" sz="1600" dirty="0">
                <a:solidFill>
                  <a:schemeClr val="bg1"/>
                </a:solidFill>
                <a:hlinkClick r:id="rId6">
                  <a:extLst>
                    <a:ext uri="{A12FA001-AC4F-418D-AE19-62706E023703}">
                      <ahyp:hlinkClr xmlns:ahyp="http://schemas.microsoft.com/office/drawing/2018/hyperlinkcolor" val="tx"/>
                    </a:ext>
                  </a:extLst>
                </a:hlinkClick>
              </a:rPr>
              <a:t>https://www.statista.com/statistics/227249/greatest-gap-between-rich-and-poor-by-us-state/</a:t>
            </a:r>
            <a:r>
              <a:rPr lang="en-GB" sz="1600" dirty="0">
                <a:solidFill>
                  <a:schemeClr val="bg1"/>
                </a:solidFill>
              </a:rPr>
              <a:t> </a:t>
            </a:r>
          </a:p>
          <a:p>
            <a:pPr marL="0" indent="0" algn="l">
              <a:buNone/>
            </a:pPr>
            <a:r>
              <a:rPr lang="en-GB" sz="1600" dirty="0">
                <a:solidFill>
                  <a:schemeClr val="bg1"/>
                </a:solidFill>
              </a:rPr>
              <a:t>Interactive: The Unequal States of America. (n.d.). Economic Policy Institute. </a:t>
            </a:r>
            <a:r>
              <a:rPr lang="en-GB" sz="1600" dirty="0">
                <a:solidFill>
                  <a:srgbClr val="0563C1"/>
                </a:solidFill>
                <a:hlinkClick r:id="rId7">
                  <a:extLst>
                    <a:ext uri="{A12FA001-AC4F-418D-AE19-62706E023703}">
                      <ahyp:hlinkClr xmlns:ahyp="http://schemas.microsoft.com/office/drawing/2018/hyperlinkcolor" val="tx"/>
                    </a:ext>
                  </a:extLst>
                </a:hlinkClick>
              </a:rPr>
              <a:t>https://www.epi.org/multimedia/unequal-states-of-america/#/New%</a:t>
            </a:r>
            <a:r>
              <a:rPr lang="en-GB" sz="1600" dirty="0">
                <a:solidFill>
                  <a:schemeClr val="bg1"/>
                </a:solidFill>
                <a:hlinkClick r:id="rId7">
                  <a:extLst>
                    <a:ext uri="{A12FA001-AC4F-418D-AE19-62706E023703}">
                      <ahyp:hlinkClr xmlns:ahyp="http://schemas.microsoft.com/office/drawing/2018/hyperlinkcolor" val="tx"/>
                    </a:ext>
                  </a:extLst>
                </a:hlinkClick>
              </a:rPr>
              <a:t>20York</a:t>
            </a:r>
            <a:r>
              <a:rPr lang="en-GB" sz="1600" dirty="0">
                <a:solidFill>
                  <a:schemeClr val="bg1"/>
                </a:solidFill>
              </a:rPr>
              <a:t> </a:t>
            </a:r>
          </a:p>
          <a:p>
            <a:pPr algn="l"/>
            <a:endParaRPr lang="en-GB" sz="1100" b="0" i="0" dirty="0">
              <a:solidFill>
                <a:schemeClr val="bg1"/>
              </a:solidFill>
              <a:effectLst/>
              <a:latin typeface="Calibri" panose="020F0502020204030204" pitchFamily="34" charset="0"/>
            </a:endParaRPr>
          </a:p>
          <a:p>
            <a:pPr marL="0" indent="0" algn="l">
              <a:buNone/>
            </a:pPr>
            <a:endParaRPr lang="en-GB" sz="1600" dirty="0">
              <a:solidFill>
                <a:schemeClr val="bg1"/>
              </a:solidFill>
            </a:endParaRPr>
          </a:p>
          <a:p>
            <a:pPr marL="0" indent="0" algn="l">
              <a:buNone/>
            </a:pPr>
            <a:r>
              <a:rPr lang="en-GB" sz="1100" b="0" i="0" dirty="0">
                <a:solidFill>
                  <a:schemeClr val="bg1"/>
                </a:solidFill>
                <a:effectLst/>
                <a:latin typeface="Calibri" panose="020F0502020204030204" pitchFamily="34" charset="0"/>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15478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502</TotalTime>
  <Words>1205</Words>
  <Application>Microsoft Office PowerPoint</Application>
  <PresentationFormat>Widescreen</PresentationFormat>
  <Paragraphs>125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Aharoni</vt:lpstr>
      <vt:lpstr>Arial</vt:lpstr>
      <vt:lpstr>Calibri</vt:lpstr>
      <vt:lpstr>Calibri Light</vt:lpstr>
      <vt:lpstr>Slack-Lato</vt:lpstr>
      <vt:lpstr>Office Theme</vt:lpstr>
      <vt:lpstr>A DISTRIBUTION OF WEALTH – NEW YORK</vt:lpstr>
      <vt:lpstr>INTRODUCTION</vt:lpstr>
      <vt:lpstr>PowerPoint Presentation</vt:lpstr>
      <vt:lpstr>CODING APPROACH</vt:lpstr>
      <vt:lpstr>PowerPoint Presentation</vt:lpstr>
      <vt:lpstr>DATA WRANGLING TECHNIQUES</vt:lpstr>
      <vt:lpstr>FLASK APP</vt:lpstr>
      <vt:lpstr>LIMITATIONS + ETHICAL CONSIDERATIONS</vt:lpstr>
      <vt:lpstr>REFERENCES</vt:lpstr>
      <vt:lpstr>DATA SOURCES USED FOR VISUALS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Distribution of Wealth - New York</dc:title>
  <dc:creator>Lishani Srikaran</dc:creator>
  <cp:lastModifiedBy>Lishani Srikaran</cp:lastModifiedBy>
  <cp:revision>19</cp:revision>
  <dcterms:created xsi:type="dcterms:W3CDTF">2023-08-13T16:03:10Z</dcterms:created>
  <dcterms:modified xsi:type="dcterms:W3CDTF">2023-08-14T12:39:52Z</dcterms:modified>
</cp:coreProperties>
</file>