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77" r:id="rId10"/>
    <p:sldId id="278" r:id="rId11"/>
    <p:sldId id="280" r:id="rId12"/>
    <p:sldId id="281" r:id="rId13"/>
    <p:sldId id="261" r:id="rId14"/>
    <p:sldId id="263" r:id="rId15"/>
    <p:sldId id="284" r:id="rId16"/>
    <p:sldId id="286" r:id="rId17"/>
    <p:sldId id="287" r:id="rId18"/>
    <p:sldId id="264" r:id="rId19"/>
    <p:sldId id="288" r:id="rId20"/>
    <p:sldId id="267" r:id="rId21"/>
    <p:sldId id="289" r:id="rId22"/>
    <p:sldId id="295" r:id="rId23"/>
    <p:sldId id="290" r:id="rId24"/>
    <p:sldId id="291" r:id="rId25"/>
    <p:sldId id="296" r:id="rId26"/>
    <p:sldId id="297" r:id="rId27"/>
    <p:sldId id="268" r:id="rId28"/>
    <p:sldId id="299" r:id="rId29"/>
    <p:sldId id="300" r:id="rId30"/>
    <p:sldId id="301" r:id="rId31"/>
    <p:sldId id="302" r:id="rId32"/>
    <p:sldId id="276" r:id="rId33"/>
  </p:sldIdLst>
  <p:sldSz cx="9144000" cy="5143500"/>
  <p:notesSz cx="5143500" cy="9144000"/>
  <p:custDataLst>
    <p:tags r:id="rId3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7" Type="http://schemas.openxmlformats.org/officeDocument/2006/relationships/tags" Target="tags/tag1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完整脚本如下：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#!/bin/bash</a:t>
            </a:r>
            <a:endParaRPr lang="zh-CN" altLang="en-US" dirty="0"/>
          </a:p>
          <a:p>
            <a:r>
              <a:rPr lang="zh-CN" altLang="en-US" dirty="0"/>
              <a:t># Jenkins中配置的项目名称</a:t>
            </a:r>
            <a:endParaRPr lang="zh-CN" altLang="en-US" dirty="0"/>
          </a:p>
          <a:p>
            <a:r>
              <a:rPr lang="zh-CN" altLang="en-US" dirty="0"/>
              <a:t>SERVER_PATH=beta_report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服务名称</a:t>
            </a:r>
            <a:endParaRPr lang="zh-CN" altLang="en-US" dirty="0"/>
          </a:p>
          <a:p>
            <a:r>
              <a:rPr lang="zh-CN" altLang="en-US" dirty="0"/>
              <a:t>SERVER_NAME=report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服务端口</a:t>
            </a:r>
            <a:endParaRPr lang="zh-CN" altLang="en-US" dirty="0"/>
          </a:p>
          <a:p>
            <a:r>
              <a:rPr lang="zh-CN" altLang="en-US" dirty="0"/>
              <a:t>PORT=8552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镜像版本</a:t>
            </a:r>
            <a:endParaRPr lang="zh-CN" altLang="en-US" dirty="0"/>
          </a:p>
          <a:p>
            <a:r>
              <a:rPr lang="zh-CN" altLang="en-US" dirty="0"/>
              <a:t>IMAGE_VERSION=`date +%Y%m%d%H%M`;</a:t>
            </a:r>
            <a:endParaRPr lang="zh-CN" altLang="en-US" dirty="0"/>
          </a:p>
          <a:p>
            <a:r>
              <a:rPr lang="zh-CN" altLang="en-US" dirty="0"/>
              <a:t>echo "镜像版本：$IMAGE_VERSION";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进入操作目录(jenkins容器中的目录)</a:t>
            </a:r>
            <a:endParaRPr lang="zh-CN" altLang="en-US" dirty="0"/>
          </a:p>
          <a:p>
            <a:r>
              <a:rPr lang="zh-CN" altLang="en-US" dirty="0"/>
              <a:t>JENKINS_HOME=/var/jenkins_home/workspace/$SERVER_PATH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检查并清理之前的容器</a:t>
            </a:r>
            <a:endParaRPr lang="zh-CN" altLang="en-US" dirty="0"/>
          </a:p>
          <a:p>
            <a:r>
              <a:rPr lang="zh-CN" altLang="en-US" dirty="0"/>
              <a:t># 容器ID</a:t>
            </a:r>
            <a:endParaRPr lang="zh-CN" altLang="en-US" dirty="0"/>
          </a:p>
          <a:p>
            <a:r>
              <a:rPr lang="zh-CN" altLang="en-US" dirty="0"/>
              <a:t>CONTAINER_ID=$(docker ps -a --filter name=$SERVER_NAME --format "{{.ID}}" | awk '{print $1}')</a:t>
            </a:r>
            <a:endParaRPr lang="zh-CN" altLang="en-US" dirty="0"/>
          </a:p>
          <a:p>
            <a:r>
              <a:rPr lang="zh-CN" altLang="en-US" dirty="0"/>
              <a:t># 镜像名称及标签</a:t>
            </a:r>
            <a:endParaRPr lang="zh-CN" altLang="en-US" dirty="0"/>
          </a:p>
          <a:p>
            <a:r>
              <a:rPr lang="zh-CN" altLang="en-US" dirty="0"/>
              <a:t>IMAGE=$(docker ps -a --filter name=$SERVER_NAME --format "{{.Image}}" | awk '{print $1}')</a:t>
            </a:r>
            <a:endParaRPr lang="zh-CN" altLang="en-US" dirty="0"/>
          </a:p>
          <a:p>
            <a:r>
              <a:rPr lang="zh-CN" altLang="en-US" dirty="0"/>
              <a:t>if [ "$CONTAINER_ID" == "" ]; then</a:t>
            </a:r>
            <a:endParaRPr lang="zh-CN" altLang="en-US" dirty="0"/>
          </a:p>
          <a:p>
            <a:r>
              <a:rPr lang="zh-CN" altLang="en-US" dirty="0"/>
              <a:t>        echo "应用：$SERVER_NAME  容器不存在。"</a:t>
            </a:r>
            <a:endParaRPr lang="zh-CN" altLang="en-US" dirty="0"/>
          </a:p>
          <a:p>
            <a:r>
              <a:rPr lang="zh-CN" altLang="en-US" dirty="0"/>
              <a:t>else</a:t>
            </a:r>
            <a:endParaRPr lang="zh-CN" altLang="en-US" dirty="0"/>
          </a:p>
          <a:p>
            <a:r>
              <a:rPr lang="zh-CN" altLang="en-US" dirty="0"/>
              <a:t>        echo "应用：$SERVER_NAME  存在容器：$CONTAINER_ID"        </a:t>
            </a:r>
            <a:endParaRPr lang="zh-CN" altLang="en-US" dirty="0"/>
          </a:p>
          <a:p>
            <a:r>
              <a:rPr lang="zh-CN" altLang="en-US" dirty="0"/>
              <a:t>        docker stop  $CONTAINER_ID</a:t>
            </a:r>
            <a:endParaRPr lang="zh-CN" altLang="en-US" dirty="0"/>
          </a:p>
          <a:p>
            <a:r>
              <a:rPr lang="zh-CN" altLang="en-US" dirty="0"/>
              <a:t>        docker rm -f $CONTAINER_ID</a:t>
            </a:r>
            <a:endParaRPr lang="zh-CN" altLang="en-US" dirty="0"/>
          </a:p>
          <a:p>
            <a:r>
              <a:rPr lang="zh-CN" altLang="en-US" dirty="0"/>
              <a:t>        echo "容器：$CONTAINER_ID 停止成功。"</a:t>
            </a:r>
            <a:endParaRPr lang="zh-CN" altLang="en-US" dirty="0"/>
          </a:p>
          <a:p>
            <a:r>
              <a:rPr lang="zh-CN" altLang="en-US" dirty="0"/>
              <a:t>fi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检查并清理之前的镜像</a:t>
            </a:r>
            <a:endParaRPr lang="zh-CN" altLang="en-US" dirty="0"/>
          </a:p>
          <a:p>
            <a:r>
              <a:rPr lang="zh-CN" altLang="en-US" dirty="0"/>
              <a:t>if [ "$IMAGE" == "" ]; then</a:t>
            </a:r>
            <a:endParaRPr lang="zh-CN" altLang="en-US" dirty="0"/>
          </a:p>
          <a:p>
            <a:r>
              <a:rPr lang="zh-CN" altLang="en-US" dirty="0"/>
              <a:t>        echo "应用：$SERVER_NAME  镜像不存在。"</a:t>
            </a:r>
            <a:endParaRPr lang="zh-CN" altLang="en-US" dirty="0"/>
          </a:p>
          <a:p>
            <a:r>
              <a:rPr lang="zh-CN" altLang="en-US" dirty="0"/>
              <a:t>else</a:t>
            </a:r>
            <a:endParaRPr lang="zh-CN" altLang="en-US" dirty="0"/>
          </a:p>
          <a:p>
            <a:r>
              <a:rPr lang="zh-CN" altLang="en-US" dirty="0"/>
              <a:t>        echo "应用：$SERVER_NAME  存在镜像：$IMAGE"</a:t>
            </a:r>
            <a:endParaRPr lang="zh-CN" altLang="en-US" dirty="0"/>
          </a:p>
          <a:p>
            <a:r>
              <a:rPr lang="zh-CN" altLang="en-US" dirty="0"/>
              <a:t>        </a:t>
            </a:r>
            <a:endParaRPr lang="zh-CN" altLang="en-US" dirty="0"/>
          </a:p>
          <a:p>
            <a:r>
              <a:rPr lang="zh-CN" altLang="en-US" dirty="0"/>
              <a:t>        docker rmi -f $IMAGE</a:t>
            </a:r>
            <a:endParaRPr lang="zh-CN" altLang="en-US" dirty="0"/>
          </a:p>
          <a:p>
            <a:r>
              <a:rPr lang="zh-CN" altLang="en-US" dirty="0"/>
              <a:t>        echo "镜像：$IMAGE 删除成功。"</a:t>
            </a:r>
            <a:endParaRPr lang="zh-CN" altLang="en-US" dirty="0"/>
          </a:p>
          <a:p>
            <a:r>
              <a:rPr lang="zh-CN" altLang="en-US" dirty="0"/>
              <a:t>fi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cp $JENKINS_HOME/Dockerfile $JENKINS_HOME/target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cd $JENKINS_HOME/target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构建镜像</a:t>
            </a:r>
            <a:endParaRPr lang="zh-CN" altLang="en-US" dirty="0"/>
          </a:p>
          <a:p>
            <a:r>
              <a:rPr lang="zh-CN" altLang="en-US" dirty="0"/>
              <a:t>echo "start build"</a:t>
            </a:r>
            <a:endParaRPr lang="zh-CN" altLang="en-US" dirty="0"/>
          </a:p>
          <a:p>
            <a:r>
              <a:rPr lang="zh-CN" altLang="en-US" dirty="0"/>
              <a:t>docker build -t $SERVER_PATH:$IMAGE_VERSION .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# 重启项目</a:t>
            </a:r>
            <a:endParaRPr lang="zh-CN" altLang="en-US" dirty="0"/>
          </a:p>
          <a:p>
            <a:r>
              <a:rPr lang="zh-CN" altLang="en-US" dirty="0"/>
              <a:t>echo "docker run"</a:t>
            </a:r>
            <a:endParaRPr lang="zh-CN" altLang="en-US" dirty="0"/>
          </a:p>
          <a:p>
            <a:r>
              <a:rPr lang="zh-CN" altLang="en-US" dirty="0"/>
              <a:t>docker run -d \</a:t>
            </a:r>
            <a:endParaRPr lang="zh-CN" altLang="en-US" dirty="0"/>
          </a:p>
          <a:p>
            <a:r>
              <a:rPr lang="zh-CN" altLang="en-US" dirty="0"/>
              <a:t>--name $SERVER_NAME \</a:t>
            </a:r>
            <a:endParaRPr lang="zh-CN" altLang="en-US" dirty="0"/>
          </a:p>
          <a:p>
            <a:r>
              <a:rPr lang="zh-CN" altLang="en-US" dirty="0"/>
              <a:t>-h $SERVER_NAME \</a:t>
            </a:r>
            <a:endParaRPr lang="zh-CN" altLang="en-US" dirty="0"/>
          </a:p>
          <a:p>
            <a:r>
              <a:rPr lang="zh-CN" altLang="en-US" dirty="0"/>
              <a:t>--restart unless-stopped \</a:t>
            </a:r>
            <a:endParaRPr lang="zh-CN" altLang="en-US" dirty="0"/>
          </a:p>
          <a:p>
            <a:r>
              <a:rPr lang="zh-CN" altLang="en-US" dirty="0"/>
              <a:t>-p $PORT:$PORT \</a:t>
            </a:r>
            <a:endParaRPr lang="zh-CN" altLang="en-US" dirty="0"/>
          </a:p>
          <a:p>
            <a:r>
              <a:rPr lang="zh-CN" altLang="en-US" dirty="0"/>
              <a:t>-e TZ=Asia/Shanghai \</a:t>
            </a:r>
            <a:endParaRPr lang="zh-CN" altLang="en-US" dirty="0"/>
          </a:p>
          <a:p>
            <a:r>
              <a:rPr lang="zh-CN" altLang="en-US" dirty="0"/>
              <a:t>-v /mnt/docker/$SERVER_NAME:/mnt \</a:t>
            </a:r>
            <a:endParaRPr lang="zh-CN" altLang="en-US" dirty="0"/>
          </a:p>
          <a:p>
            <a:r>
              <a:rPr lang="zh-CN" altLang="en-US" dirty="0"/>
              <a:t>--network docker_beta-network \</a:t>
            </a:r>
            <a:endParaRPr lang="zh-CN" altLang="en-US" dirty="0"/>
          </a:p>
          <a:p>
            <a:r>
              <a:rPr lang="zh-CN" altLang="en-US" dirty="0"/>
              <a:t>$SERVER_PATH:$IMAGE_VERSION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3.jpe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8.png"/><Relationship Id="rId1" Type="http://schemas.openxmlformats.org/officeDocument/2006/relationships/image" Target="../media/image3.jpe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3.jpe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3.jpe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018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Jenkins 分享</a:t>
            </a:r>
            <a:endParaRPr lang="en-US" sz="3750" dirty="0"/>
          </a:p>
        </p:txBody>
      </p:sp>
      <p:sp>
        <p:nvSpPr>
          <p:cNvPr id="4" name="Text 1"/>
          <p:cNvSpPr/>
          <p:nvPr/>
        </p:nvSpPr>
        <p:spPr>
          <a:xfrm>
            <a:off x="571500" y="2243138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571500" y="3159443"/>
            <a:ext cx="8001000" cy="2190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725"/>
              </a:lnSpc>
              <a:buNone/>
            </a:pPr>
            <a:r>
              <a:rPr lang="zh-CN" alt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分享人：</a:t>
            </a:r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李山泉</a:t>
            </a:r>
            <a:endParaRPr lang="en-US" sz="1200" dirty="0"/>
          </a:p>
        </p:txBody>
      </p:sp>
      <p:sp>
        <p:nvSpPr>
          <p:cNvPr id="7" name="文本框 6"/>
          <p:cNvSpPr txBox="1"/>
          <p:nvPr/>
        </p:nvSpPr>
        <p:spPr>
          <a:xfrm>
            <a:off x="441960" y="3544570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日期：2025-01-14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Jenkins基础配置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22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t="11728" b="11728"/>
          <a:stretch>
            <a:fillRect/>
          </a:stretch>
        </p:blipFill>
        <p:spPr>
          <a:xfrm>
            <a:off x="5286375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全局工具设置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571500" y="2293620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2646362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maven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配置</a:t>
            </a:r>
            <a:endParaRPr lang="en-US" sz="1200" dirty="0"/>
          </a:p>
        </p:txBody>
      </p:sp>
      <p:pic>
        <p:nvPicPr>
          <p:cNvPr id="43" name="图片 42" descr="mav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105" y="1278255"/>
            <a:ext cx="4728845" cy="24434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t="11728" b="11728"/>
          <a:stretch>
            <a:fillRect/>
          </a:stretch>
        </p:blipFill>
        <p:spPr>
          <a:xfrm>
            <a:off x="4016375" y="0"/>
            <a:ext cx="512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全局工具设置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3" name="Text 9"/>
          <p:cNvSpPr/>
          <p:nvPr/>
        </p:nvSpPr>
        <p:spPr>
          <a:xfrm>
            <a:off x="571500" y="2406968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571500" y="2825115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JDK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配置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9" name="图片 8" descr="jd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3055" y="749300"/>
            <a:ext cx="6290945" cy="39236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t="11728" b="11728"/>
          <a:stretch>
            <a:fillRect/>
          </a:stretch>
        </p:blipFill>
        <p:spPr>
          <a:xfrm>
            <a:off x="4016375" y="0"/>
            <a:ext cx="512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全局工具设置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3" name="Text 9"/>
          <p:cNvSpPr/>
          <p:nvPr/>
        </p:nvSpPr>
        <p:spPr>
          <a:xfrm>
            <a:off x="571500" y="2406968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571500" y="2825115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Git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配置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7" name="图片 6" descr="gi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275" y="1052830"/>
            <a:ext cx="6308725" cy="350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t="11728" b="11728"/>
          <a:stretch>
            <a:fillRect/>
          </a:stretch>
        </p:blipFill>
        <p:spPr>
          <a:xfrm>
            <a:off x="4016375" y="0"/>
            <a:ext cx="512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全局工具设置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3" name="Text 9"/>
          <p:cNvSpPr/>
          <p:nvPr/>
        </p:nvSpPr>
        <p:spPr>
          <a:xfrm>
            <a:off x="571500" y="2406968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571500" y="2825115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凭证配置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095" y="3196590"/>
            <a:ext cx="3048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配置全局凭证，拉取项目代码时需要使用</a:t>
            </a:r>
            <a:endParaRPr lang="zh-CN" altLang="en-US" sz="1000"/>
          </a:p>
        </p:txBody>
      </p:sp>
      <p:pic>
        <p:nvPicPr>
          <p:cNvPr id="8" name="图片 7" descr="toke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050" y="1254760"/>
            <a:ext cx="7219950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任务</a:t>
            </a:r>
            <a:r>
              <a:rPr lang="en-US" sz="37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管理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22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t="11728" b="11728"/>
          <a:stretch>
            <a:fillRect/>
          </a:stretch>
        </p:blipFill>
        <p:spPr>
          <a:xfrm>
            <a:off x="5286375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创建Job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571500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7" name="Text 3"/>
          <p:cNvSpPr/>
          <p:nvPr/>
        </p:nvSpPr>
        <p:spPr>
          <a:xfrm>
            <a:off x="571500" y="1333500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571500" y="1662112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选择Job类型</a:t>
            </a:r>
            <a:endParaRPr lang="en-US" sz="1200" dirty="0"/>
          </a:p>
        </p:txBody>
      </p:sp>
      <p:sp>
        <p:nvSpPr>
          <p:cNvPr id="9" name="Text 5"/>
          <p:cNvSpPr/>
          <p:nvPr/>
        </p:nvSpPr>
        <p:spPr>
          <a:xfrm>
            <a:off x="571500" y="1909762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从自由风格项目、流水线、多分支等选项中选择适合的Job类型，奠定构建基础。</a:t>
            </a:r>
            <a:endParaRPr lang="en-US" sz="1050" dirty="0"/>
          </a:p>
        </p:txBody>
      </p:sp>
      <p:sp>
        <p:nvSpPr>
          <p:cNvPr id="10" name="Text 6"/>
          <p:cNvSpPr/>
          <p:nvPr/>
        </p:nvSpPr>
        <p:spPr>
          <a:xfrm>
            <a:off x="2833688" y="1333500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833688" y="1662112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源码管理配置</a:t>
            </a:r>
            <a:endParaRPr lang="en-US" sz="1200" dirty="0"/>
          </a:p>
        </p:txBody>
      </p:sp>
      <p:sp>
        <p:nvSpPr>
          <p:cNvPr id="12" name="Text 8"/>
          <p:cNvSpPr/>
          <p:nvPr/>
        </p:nvSpPr>
        <p:spPr>
          <a:xfrm>
            <a:off x="2833688" y="1909762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连接版本控制系统，如Git或SVN，指定仓库URL和凭证，确保代码同步。</a:t>
            </a:r>
            <a:endParaRPr lang="en-US" sz="1050" dirty="0"/>
          </a:p>
        </p:txBody>
      </p:sp>
      <p:sp>
        <p:nvSpPr>
          <p:cNvPr id="13" name="Text 9"/>
          <p:cNvSpPr/>
          <p:nvPr/>
        </p:nvSpPr>
        <p:spPr>
          <a:xfrm>
            <a:off x="571500" y="2728913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200" dirty="0"/>
          </a:p>
        </p:txBody>
      </p:sp>
      <p:sp>
        <p:nvSpPr>
          <p:cNvPr id="14" name="Text 10"/>
          <p:cNvSpPr/>
          <p:nvPr/>
        </p:nvSpPr>
        <p:spPr>
          <a:xfrm>
            <a:off x="571500" y="3057525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触发器设定</a:t>
            </a:r>
            <a:endParaRPr lang="en-US" sz="1200" dirty="0"/>
          </a:p>
        </p:txBody>
      </p:sp>
      <p:sp>
        <p:nvSpPr>
          <p:cNvPr id="15" name="Text 11"/>
          <p:cNvSpPr/>
          <p:nvPr/>
        </p:nvSpPr>
        <p:spPr>
          <a:xfrm>
            <a:off x="571500" y="3305175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设置自动触发规则，如代码提交后自动构建，或定时执行任务，提高效率。</a:t>
            </a:r>
            <a:endParaRPr lang="en-US" sz="1050" dirty="0"/>
          </a:p>
        </p:txBody>
      </p:sp>
      <p:sp>
        <p:nvSpPr>
          <p:cNvPr id="16" name="Text 12"/>
          <p:cNvSpPr/>
          <p:nvPr/>
        </p:nvSpPr>
        <p:spPr>
          <a:xfrm>
            <a:off x="2833688" y="2728913"/>
            <a:ext cx="1881187" cy="21431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200" dirty="0"/>
          </a:p>
        </p:txBody>
      </p:sp>
      <p:sp>
        <p:nvSpPr>
          <p:cNvPr id="17" name="Text 13"/>
          <p:cNvSpPr/>
          <p:nvPr/>
        </p:nvSpPr>
        <p:spPr>
          <a:xfrm>
            <a:off x="2833688" y="3057525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构建步骤定义</a:t>
            </a:r>
            <a:endParaRPr lang="en-US" sz="1200" dirty="0"/>
          </a:p>
        </p:txBody>
      </p:sp>
      <p:sp>
        <p:nvSpPr>
          <p:cNvPr id="18" name="Text 14"/>
          <p:cNvSpPr/>
          <p:nvPr/>
        </p:nvSpPr>
        <p:spPr>
          <a:xfrm>
            <a:off x="2833688" y="3305175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编写构建脚本，如Maven或Gradle命令，执行单元测试和代码质量检查，确保构建质量。</a:t>
            </a:r>
            <a:endParaRPr lang="en-US" sz="10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创建任务</a:t>
            </a:r>
            <a:endParaRPr lang="zh-CN" alt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15" name="图片 14" descr="job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5" y="0"/>
            <a:ext cx="6238875" cy="514350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520065" y="2197735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200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200" b="1" dirty="0">
              <a:solidFill>
                <a:srgbClr val="1B9ED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5460" y="2571750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配置任务名称及构建风格</a:t>
            </a:r>
            <a:endParaRPr lang="zh-CN" altLang="en-US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创建任务</a:t>
            </a:r>
            <a:endParaRPr lang="zh-CN" alt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20065" y="2197735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200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200" b="1" dirty="0">
              <a:solidFill>
                <a:srgbClr val="1B9ED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5460" y="2571750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配置</a:t>
            </a:r>
            <a:r>
              <a:rPr 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构建分支参数</a:t>
            </a:r>
            <a:endParaRPr 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8" name="图片 7" descr="branch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5230" y="0"/>
            <a:ext cx="666877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创建任务</a:t>
            </a:r>
            <a:endParaRPr lang="zh-CN" alt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20065" y="2197735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200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200" b="1" dirty="0">
              <a:solidFill>
                <a:srgbClr val="1B9ED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5460" y="2571750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配置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与</a:t>
            </a:r>
            <a:r>
              <a:rPr 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项目匹配的</a:t>
            </a:r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jdk</a:t>
            </a:r>
            <a:endParaRPr lang="en-US" altLang="zh-CN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7" name="图片 6" descr="jd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6825" y="1280160"/>
            <a:ext cx="6607175" cy="25825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content</a:t>
            </a:r>
            <a:endParaRPr lang="en-US" sz="375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目录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3524250" y="673894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875" dirty="0"/>
          </a:p>
        </p:txBody>
      </p:sp>
      <p:sp>
        <p:nvSpPr>
          <p:cNvPr id="7" name="Text 4"/>
          <p:cNvSpPr/>
          <p:nvPr/>
        </p:nvSpPr>
        <p:spPr>
          <a:xfrm>
            <a:off x="3990975" y="7453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简介与安装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3990975" y="9929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Jenkins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3524250" y="174894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875" dirty="0"/>
          </a:p>
        </p:txBody>
      </p:sp>
      <p:sp>
        <p:nvSpPr>
          <p:cNvPr id="10" name="Text 7"/>
          <p:cNvSpPr/>
          <p:nvPr/>
        </p:nvSpPr>
        <p:spPr>
          <a:xfrm>
            <a:off x="3990975" y="18121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基础</a:t>
            </a: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配置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3990975" y="16216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3524250" y="282463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875" dirty="0"/>
          </a:p>
        </p:txBody>
      </p:sp>
      <p:sp>
        <p:nvSpPr>
          <p:cNvPr id="13" name="Text 10"/>
          <p:cNvSpPr/>
          <p:nvPr/>
        </p:nvSpPr>
        <p:spPr>
          <a:xfrm>
            <a:off x="3990975" y="291258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任务</a:t>
            </a: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管理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3990975" y="22502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15" name="Text 12"/>
          <p:cNvSpPr/>
          <p:nvPr/>
        </p:nvSpPr>
        <p:spPr>
          <a:xfrm>
            <a:off x="3524250" y="3717449"/>
            <a:ext cx="352425" cy="33337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40"/>
              </a:lnSpc>
              <a:buNone/>
            </a:pPr>
            <a:r>
              <a:rPr lang="en-US" sz="1875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875" dirty="0"/>
          </a:p>
        </p:txBody>
      </p:sp>
      <p:sp>
        <p:nvSpPr>
          <p:cNvPr id="16" name="Text 13"/>
          <p:cNvSpPr/>
          <p:nvPr/>
        </p:nvSpPr>
        <p:spPr>
          <a:xfrm>
            <a:off x="4036060" y="3821906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部署</a:t>
            </a: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实践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3990975" y="28789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20" name="Text 17"/>
          <p:cNvSpPr/>
          <p:nvPr/>
        </p:nvSpPr>
        <p:spPr>
          <a:xfrm>
            <a:off x="3990975" y="350758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23" name="Text 20"/>
          <p:cNvSpPr/>
          <p:nvPr/>
        </p:nvSpPr>
        <p:spPr>
          <a:xfrm>
            <a:off x="3990975" y="4136231"/>
            <a:ext cx="4581525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创建任务</a:t>
            </a:r>
            <a:endParaRPr lang="zh-CN" alt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20065" y="2197735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200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200" b="1" dirty="0">
              <a:solidFill>
                <a:srgbClr val="1B9ED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5460" y="2571750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配置任务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对应项目源码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6" name="图片 5" descr="co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890" y="293370"/>
            <a:ext cx="6722110" cy="457263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创建任务</a:t>
            </a:r>
            <a:endParaRPr lang="zh-CN" alt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20065" y="2197735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200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05</a:t>
            </a:r>
            <a:endParaRPr lang="en-US" sz="1200" b="1" dirty="0">
              <a:solidFill>
                <a:srgbClr val="1B9ED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5460" y="257175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构建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前先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清除引用的公共包内容，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  <a:p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避免没有拉取到最新的公共包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6" name="图片 5" descr="buil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630" y="481330"/>
            <a:ext cx="6262370" cy="418020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创建任务</a:t>
            </a:r>
            <a:endParaRPr lang="zh-CN" alt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20065" y="2197735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200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06</a:t>
            </a:r>
            <a:endParaRPr lang="en-US" sz="1200" b="1" dirty="0">
              <a:solidFill>
                <a:srgbClr val="1B9ED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5460" y="2571750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项目编译打包配置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6" name="图片 5" descr="build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5530" y="899160"/>
            <a:ext cx="6808470" cy="33451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创建任务</a:t>
            </a:r>
            <a:endParaRPr lang="zh-CN" alt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20065" y="2197735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200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07</a:t>
            </a:r>
            <a:endParaRPr lang="en-US" sz="1200" b="1" dirty="0">
              <a:solidFill>
                <a:srgbClr val="1B9ED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5460" y="2571750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打包镜像、重启容器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6" name="图片 5" descr="build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10" y="0"/>
            <a:ext cx="676529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zh-CN" altLang="en-US" sz="37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部署</a:t>
            </a:r>
            <a:r>
              <a:rPr lang="en-US" sz="37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实践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22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部署项目</a:t>
            </a:r>
            <a:endParaRPr lang="zh-CN" alt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20065" y="2197735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200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1200" b="1" dirty="0">
              <a:solidFill>
                <a:srgbClr val="1B9ED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5460" y="2571750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点击构建按钮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6" name="图片 5" descr="ru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4375" y="1861185"/>
            <a:ext cx="7159625" cy="142049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635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部署项目</a:t>
            </a:r>
            <a:endParaRPr lang="zh-CN" alt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20065" y="2197735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200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02</a:t>
            </a:r>
            <a:endParaRPr lang="en-US" sz="1200" b="1" dirty="0">
              <a:solidFill>
                <a:srgbClr val="1B9ED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5460" y="2571750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选择分支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8" name="图片 7" descr="branch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330" y="1003300"/>
            <a:ext cx="2482215" cy="30988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部署项目</a:t>
            </a:r>
            <a:endParaRPr lang="zh-CN" alt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20065" y="2197735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200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03</a:t>
            </a:r>
            <a:endParaRPr lang="en-US" sz="1200" b="1" dirty="0">
              <a:solidFill>
                <a:srgbClr val="1B9ED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5460" y="2571750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等待构建完成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7" name="图片 6" descr="runn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240" y="1478280"/>
            <a:ext cx="3138170" cy="218757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部署项目</a:t>
            </a:r>
            <a:endParaRPr lang="zh-CN" alt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20065" y="2197735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1200" b="1" dirty="0">
                <a:solidFill>
                  <a:srgbClr val="1B9ED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04</a:t>
            </a:r>
            <a:endParaRPr lang="en-US" sz="1200" b="1" dirty="0">
              <a:solidFill>
                <a:srgbClr val="1B9EDB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05460" y="2571750"/>
            <a:ext cx="304800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查看日志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7" name="图片 6" descr="lo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0"/>
            <a:ext cx="2564130" cy="3172460"/>
          </a:xfrm>
          <a:prstGeom prst="rect">
            <a:avLst/>
          </a:prstGeom>
        </p:spPr>
      </p:pic>
      <p:pic>
        <p:nvPicPr>
          <p:cNvPr id="8" name="图片 7" descr="log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260" y="2197735"/>
            <a:ext cx="5285740" cy="2768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014538"/>
            <a:ext cx="80010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THANKS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3014663"/>
            <a:ext cx="604838" cy="114300"/>
          </a:xfrm>
          <a:prstGeom prst="rect">
            <a:avLst/>
          </a:prstGeom>
          <a:solidFill>
            <a:srgbClr val="000000"/>
          </a:solid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3314700"/>
            <a:ext cx="4762500" cy="6667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简介与安装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571500" y="4157662"/>
            <a:ext cx="4762500" cy="14288"/>
          </a:xfrm>
          <a:prstGeom prst="rect">
            <a:avLst/>
          </a:prstGeom>
          <a:solidFill>
            <a:srgbClr val="000000">
              <a:alpha val="30000"/>
            </a:srgbClr>
          </a:solidFill>
        </p:spPr>
      </p:sp>
      <p:sp>
        <p:nvSpPr>
          <p:cNvPr id="5" name="Text 2"/>
          <p:cNvSpPr/>
          <p:nvPr/>
        </p:nvSpPr>
        <p:spPr>
          <a:xfrm>
            <a:off x="571500" y="4362450"/>
            <a:ext cx="47625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050" dirty="0"/>
          </a:p>
        </p:txBody>
      </p:sp>
      <p:sp>
        <p:nvSpPr>
          <p:cNvPr id="6" name="Text 3"/>
          <p:cNvSpPr/>
          <p:nvPr/>
        </p:nvSpPr>
        <p:spPr>
          <a:xfrm>
            <a:off x="5419725" y="3009900"/>
            <a:ext cx="3729038" cy="28575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2500"/>
              </a:lnSpc>
              <a:buNone/>
            </a:pPr>
            <a:r>
              <a:rPr lang="en-US" sz="22500" b="1" dirty="0">
                <a:solidFill>
                  <a:srgbClr val="FFFFFF">
                    <a:alpha val="4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01</a:t>
            </a:r>
            <a:endParaRPr lang="en-US" sz="22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0" y="0"/>
            <a:ext cx="3857625" cy="51435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29125" y="285750"/>
            <a:ext cx="40386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Jenkins概述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4429125" y="742950"/>
            <a:ext cx="40386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5131594" y="952500"/>
            <a:ext cx="476250" cy="4762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4429125" y="15430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开源自动化神器</a:t>
            </a:r>
            <a:endParaRPr lang="en-US" sz="1200" dirty="0"/>
          </a:p>
        </p:txBody>
      </p:sp>
      <p:sp>
        <p:nvSpPr>
          <p:cNvPr id="9" name="Text 4"/>
          <p:cNvSpPr/>
          <p:nvPr/>
        </p:nvSpPr>
        <p:spPr>
          <a:xfrm>
            <a:off x="4429125" y="1790700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Jenkins是领先的开源自动化服务器，专为持续集成(CI)和持续交付(CD)而设计，支持软件项目自动化构建、测试和部署。</a:t>
            </a:r>
            <a:endParaRPr lang="en-US" sz="10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7393781" y="952500"/>
            <a:ext cx="476250" cy="47625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691313" y="15430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CI/CD核心</a:t>
            </a:r>
            <a:endParaRPr lang="en-US" sz="1200" dirty="0"/>
          </a:p>
        </p:txBody>
      </p:sp>
      <p:sp>
        <p:nvSpPr>
          <p:cNvPr id="12" name="Text 6"/>
          <p:cNvSpPr/>
          <p:nvPr/>
        </p:nvSpPr>
        <p:spPr>
          <a:xfrm>
            <a:off x="6691313" y="1790700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作为CI/CD流程的核心，Jenkins通过自动化任务提高开发效率，确保代码质量，加速软件交付周期。</a:t>
            </a:r>
            <a:endParaRPr lang="en-US" sz="10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5131594" y="2819400"/>
            <a:ext cx="476250" cy="47625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4429125" y="34099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活跃社区支持</a:t>
            </a:r>
            <a:endParaRPr lang="en-US" sz="1200" dirty="0"/>
          </a:p>
        </p:txBody>
      </p:sp>
      <p:sp>
        <p:nvSpPr>
          <p:cNvPr id="15" name="Text 8"/>
          <p:cNvSpPr/>
          <p:nvPr/>
        </p:nvSpPr>
        <p:spPr>
          <a:xfrm>
            <a:off x="4429125" y="3657600"/>
            <a:ext cx="1881187" cy="838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得益于庞大的开发者社区，Jenkins拥有丰富的插件生态系统，可扩展性极强，满足各种自动化需求。</a:t>
            </a:r>
            <a:endParaRPr lang="en-US" sz="105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6"/>
          <a:srcRect/>
          <a:stretch>
            <a:fillRect/>
          </a:stretch>
        </p:blipFill>
        <p:spPr>
          <a:xfrm>
            <a:off x="7393781" y="2819400"/>
            <a:ext cx="476250" cy="476250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691313" y="3409950"/>
            <a:ext cx="1881187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易于定制</a:t>
            </a:r>
            <a:endParaRPr lang="en-US" sz="1200" dirty="0"/>
          </a:p>
        </p:txBody>
      </p:sp>
      <p:sp>
        <p:nvSpPr>
          <p:cNvPr id="18" name="Text 10"/>
          <p:cNvSpPr/>
          <p:nvPr/>
        </p:nvSpPr>
        <p:spPr>
          <a:xfrm>
            <a:off x="6691313" y="3657600"/>
            <a:ext cx="1881187" cy="6286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Jenkins界面友好，配置灵活，用户可根据项目需求轻松定制工作流，实现个性化自动化流程。</a:t>
            </a:r>
            <a:endParaRPr lang="en-US" sz="10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安装</a:t>
            </a:r>
            <a:r>
              <a:rPr lang="zh-CN" alt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指南</a:t>
            </a:r>
            <a:endParaRPr lang="zh-CN" altLang="en-US" sz="225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16560" y="1323975"/>
            <a:ext cx="2868930" cy="228473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87927" y="2234575"/>
            <a:ext cx="2035246" cy="24742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下载与安装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833012" y="2533949"/>
            <a:ext cx="2035246" cy="44816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当前采用Docker部署Jenkins，稳定运行2.426.2版本。</a:t>
            </a:r>
            <a:endParaRPr lang="en-US" sz="1050" dirty="0"/>
          </a:p>
        </p:txBody>
      </p:sp>
      <p:sp>
        <p:nvSpPr>
          <p:cNvPr id="17" name="文本框 16"/>
          <p:cNvSpPr txBox="1"/>
          <p:nvPr/>
        </p:nvSpPr>
        <p:spPr>
          <a:xfrm>
            <a:off x="3534410" y="1958975"/>
            <a:ext cx="545973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# 拉取镜像</a:t>
            </a:r>
            <a:endParaRPr lang="zh-CN" altLang="en-US" sz="1000"/>
          </a:p>
          <a:p>
            <a:r>
              <a:rPr lang="zh-CN" altLang="en-US" sz="1000"/>
              <a:t>[root@xxx docker]# docker pull jenkins/jenkins:2.426.2</a:t>
            </a:r>
            <a:endParaRPr lang="zh-CN" altLang="en-US" sz="1000"/>
          </a:p>
          <a:p>
            <a:r>
              <a:rPr lang="zh-CN" altLang="en-US" sz="1000"/>
              <a:t># 查看拉取的镜像</a:t>
            </a:r>
            <a:endParaRPr lang="zh-CN" altLang="en-US" sz="1000"/>
          </a:p>
          <a:p>
            <a:r>
              <a:rPr lang="zh-CN" altLang="en-US" sz="1000"/>
              <a:t>[root@xxx docker]# docker images</a:t>
            </a:r>
            <a:endParaRPr lang="zh-CN" altLang="en-US" sz="1000"/>
          </a:p>
          <a:p>
            <a:r>
              <a:rPr lang="zh-CN" altLang="en-US" sz="1000"/>
              <a:t>REPOSITORY                                               TAG                 IMAGE ID            CREATED             SIZE</a:t>
            </a:r>
            <a:endParaRPr lang="zh-CN" altLang="en-US" sz="1000"/>
          </a:p>
          <a:p>
            <a:r>
              <a:rPr lang="zh-CN" altLang="en-US" sz="1000"/>
              <a:t>jenkins/jenkins                                          2.426.2         	 41e27c2a574b        13 months ago       486MB</a:t>
            </a:r>
            <a:endParaRPr lang="zh-CN" altLang="en-US" sz="1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安装指南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25631" y="1388745"/>
            <a:ext cx="2781151" cy="22669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39956" y="2175986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修改</a:t>
            </a:r>
            <a:r>
              <a:rPr lang="en-US" altLang="zh-CN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jenkins</a:t>
            </a: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启动配置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839956" y="2524284"/>
            <a:ext cx="2076301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>
                <a:sym typeface="+mn-ea"/>
              </a:rPr>
              <a:t>修改docker-compose.yml配置，然后启动</a:t>
            </a:r>
            <a:r>
              <a:rPr lang="en-US" altLang="zh-CN" sz="1050">
                <a:sym typeface="+mn-ea"/>
              </a:rPr>
              <a:t>jenkins</a:t>
            </a:r>
            <a:r>
              <a:rPr lang="zh-CN" altLang="en-US" sz="1050">
                <a:sym typeface="+mn-ea"/>
              </a:rPr>
              <a:t>服务。</a:t>
            </a:r>
            <a:endParaRPr lang="zh-CN" altLang="en-US" sz="1050" dirty="0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797935" y="883920"/>
            <a:ext cx="304800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800"/>
              <a:t>  jenkins:</a:t>
            </a:r>
            <a:endParaRPr lang="zh-CN" altLang="en-US" sz="800"/>
          </a:p>
          <a:p>
            <a:r>
              <a:rPr lang="zh-CN" altLang="en-US" sz="800"/>
              <a:t>    image: jenkins/jenkins:2.426.2-lts</a:t>
            </a:r>
            <a:endParaRPr lang="zh-CN" altLang="en-US" sz="800"/>
          </a:p>
          <a:p>
            <a:r>
              <a:rPr lang="zh-CN" altLang="en-US" sz="800"/>
              <a:t>    container_name: jenkins</a:t>
            </a:r>
            <a:endParaRPr lang="zh-CN" altLang="en-US" sz="800"/>
          </a:p>
          <a:p>
            <a:r>
              <a:rPr lang="zh-CN" altLang="en-US" sz="800"/>
              <a:t>    user: root</a:t>
            </a:r>
            <a:endParaRPr lang="zh-CN" altLang="en-US" sz="800"/>
          </a:p>
          <a:p>
            <a:r>
              <a:rPr lang="zh-CN" altLang="en-US" sz="800"/>
              <a:t>    restart: always</a:t>
            </a:r>
            <a:endParaRPr lang="zh-CN" altLang="en-US" sz="800"/>
          </a:p>
          <a:p>
            <a:r>
              <a:rPr lang="zh-CN" altLang="en-US" sz="800"/>
              <a:t>    ports:</a:t>
            </a:r>
            <a:endParaRPr lang="zh-CN" altLang="en-US" sz="800"/>
          </a:p>
          <a:p>
            <a:r>
              <a:rPr lang="zh-CN" altLang="en-US" sz="800"/>
              <a:t>      - 8040:8080</a:t>
            </a:r>
            <a:endParaRPr lang="zh-CN" altLang="en-US" sz="800"/>
          </a:p>
          <a:p>
            <a:r>
              <a:rPr lang="zh-CN" altLang="en-US" sz="800"/>
              <a:t>    privileged: true</a:t>
            </a:r>
            <a:endParaRPr lang="zh-CN" altLang="en-US" sz="800"/>
          </a:p>
          <a:p>
            <a:r>
              <a:rPr lang="zh-CN" altLang="en-US" sz="800"/>
              <a:t>    logging:</a:t>
            </a:r>
            <a:endParaRPr lang="zh-CN" altLang="en-US" sz="800"/>
          </a:p>
          <a:p>
            <a:r>
              <a:rPr lang="zh-CN" altLang="en-US" sz="800"/>
              <a:t>      driver: "json-file"</a:t>
            </a:r>
            <a:endParaRPr lang="zh-CN" altLang="en-US" sz="800"/>
          </a:p>
          <a:p>
            <a:r>
              <a:rPr lang="zh-CN" altLang="en-US" sz="800"/>
              <a:t>      options:</a:t>
            </a:r>
            <a:endParaRPr lang="zh-CN" altLang="en-US" sz="800"/>
          </a:p>
          <a:p>
            <a:r>
              <a:rPr lang="zh-CN" altLang="en-US" sz="800"/>
              <a:t>        max-size: "200k"</a:t>
            </a:r>
            <a:endParaRPr lang="zh-CN" altLang="en-US" sz="800"/>
          </a:p>
          <a:p>
            <a:r>
              <a:rPr lang="zh-CN" altLang="en-US" sz="800"/>
              <a:t>        max-file: "10"</a:t>
            </a:r>
            <a:endParaRPr lang="zh-CN" altLang="en-US" sz="800"/>
          </a:p>
          <a:p>
            <a:r>
              <a:rPr lang="zh-CN" altLang="en-US" sz="800"/>
              <a:t>    volumes:</a:t>
            </a:r>
            <a:endParaRPr lang="zh-CN" altLang="en-US" sz="800"/>
          </a:p>
          <a:p>
            <a:r>
              <a:rPr lang="zh-CN" altLang="en-US" sz="800"/>
              <a:t>      - /var/run/docker.sock:/var/run/docker.sock</a:t>
            </a:r>
            <a:endParaRPr lang="zh-CN" altLang="en-US" sz="800"/>
          </a:p>
          <a:p>
            <a:r>
              <a:rPr lang="zh-CN" altLang="en-US" sz="800"/>
              <a:t>      - /usr/bin/docker:/usr/bin/docker</a:t>
            </a:r>
            <a:endParaRPr lang="zh-CN" altLang="en-US" sz="800"/>
          </a:p>
          <a:p>
            <a:r>
              <a:rPr lang="zh-CN" altLang="en-US" sz="800"/>
              <a:t>      - /etc/docker:/etc/docker</a:t>
            </a:r>
            <a:endParaRPr lang="zh-CN" altLang="en-US" sz="800"/>
          </a:p>
          <a:p>
            <a:r>
              <a:rPr lang="zh-CN" altLang="en-US" sz="800"/>
              <a:t>      - /usr/lib64/libltdl.so.7:/usr/lib/x86_64-linux-gnu/libltdl.so.7</a:t>
            </a:r>
            <a:endParaRPr lang="zh-CN" altLang="en-US" sz="800"/>
          </a:p>
          <a:p>
            <a:r>
              <a:rPr lang="zh-CN" altLang="en-US" sz="800"/>
              <a:t>      - /etc/sysconfig/docker:/etc/sysconfig/docker</a:t>
            </a:r>
            <a:endParaRPr lang="zh-CN" altLang="en-US" sz="800"/>
          </a:p>
          <a:p>
            <a:r>
              <a:rPr lang="zh-CN" altLang="en-US" sz="800"/>
              <a:t>      - ./jenkins:/var/jenkins_home</a:t>
            </a:r>
            <a:endParaRPr lang="zh-CN" altLang="en-US" sz="800"/>
          </a:p>
          <a:p>
            <a:r>
              <a:rPr lang="zh-CN" altLang="en-US" sz="800"/>
              <a:t>      - /etc/localtime:/etc/localtime</a:t>
            </a:r>
            <a:endParaRPr lang="zh-CN" altLang="en-US" sz="800"/>
          </a:p>
          <a:p>
            <a:r>
              <a:rPr lang="zh-CN" altLang="en-US" sz="800"/>
              <a:t>      - /etc/docker/daemon.json:/etc/docker/daemon.json</a:t>
            </a:r>
            <a:endParaRPr lang="zh-CN" altLang="en-US" sz="800"/>
          </a:p>
          <a:p>
            <a:r>
              <a:rPr lang="zh-CN" altLang="en-US" sz="800"/>
              <a:t>    networks:</a:t>
            </a:r>
            <a:endParaRPr lang="zh-CN" altLang="en-US" sz="800"/>
          </a:p>
          <a:p>
            <a:r>
              <a:rPr lang="zh-CN" altLang="en-US" sz="800"/>
              <a:t>      - beta-network</a:t>
            </a:r>
            <a:endParaRPr lang="zh-CN" altLang="en-US" sz="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安装指南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9901" y="1259840"/>
            <a:ext cx="2781151" cy="22669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52326" y="2092166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初次启动</a:t>
            </a:r>
            <a:endParaRPr lang="en-US" sz="1200" dirty="0"/>
          </a:p>
        </p:txBody>
      </p:sp>
      <p:sp>
        <p:nvSpPr>
          <p:cNvPr id="11" name="Text 6"/>
          <p:cNvSpPr/>
          <p:nvPr/>
        </p:nvSpPr>
        <p:spPr>
          <a:xfrm>
            <a:off x="752326" y="2440464"/>
            <a:ext cx="2076301" cy="4572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解锁Jenkins，输入初始管理员密码，完成基本配置引导。</a:t>
            </a:r>
            <a:endParaRPr lang="en-US" sz="1050" dirty="0"/>
          </a:p>
        </p:txBody>
      </p:sp>
      <p:sp>
        <p:nvSpPr>
          <p:cNvPr id="15" name="文本框 14"/>
          <p:cNvSpPr txBox="1"/>
          <p:nvPr/>
        </p:nvSpPr>
        <p:spPr>
          <a:xfrm>
            <a:off x="3688715" y="1864995"/>
            <a:ext cx="3183890" cy="12604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解锁 Jenkins：</a:t>
            </a:r>
            <a:endParaRPr lang="zh-CN" altLang="en-US" sz="1000"/>
          </a:p>
          <a:p>
            <a:r>
              <a:rPr lang="zh-CN" altLang="en-US" sz="1000"/>
              <a:t>首次启动时，你需要解锁 Jenkins。可以从</a:t>
            </a:r>
            <a:r>
              <a:rPr lang="zh-CN" altLang="en-US" sz="1000">
                <a:solidFill>
                  <a:srgbClr val="FF0000"/>
                </a:solidFill>
              </a:rPr>
              <a:t> /var/lib/jenkins/secrets/initialAdminPassword</a:t>
            </a:r>
            <a:r>
              <a:rPr lang="zh-CN" altLang="en-US" sz="1000"/>
              <a:t> 文件获取初始密码（Linux/macOS），或者从安装日志中找到它（Windows）。</a:t>
            </a:r>
            <a:endParaRPr lang="zh-CN" altLang="en-US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安装指南</a:t>
            </a:r>
            <a:endParaRPr lang="en-US" sz="22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21945" y="1381760"/>
            <a:ext cx="2923540" cy="262826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92449" y="2231919"/>
            <a:ext cx="2182733" cy="265352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插件安装</a:t>
            </a:r>
            <a:endParaRPr lang="en-US" sz="1200" dirty="0"/>
          </a:p>
        </p:txBody>
      </p:sp>
      <p:sp>
        <p:nvSpPr>
          <p:cNvPr id="14" name="Text 8"/>
          <p:cNvSpPr/>
          <p:nvPr/>
        </p:nvSpPr>
        <p:spPr>
          <a:xfrm>
            <a:off x="692785" y="2571750"/>
            <a:ext cx="2182495" cy="121856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根据需求选择核心插件，优化Jenkins功能，提升自动化效率。</a:t>
            </a:r>
            <a:endParaRPr 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右图</a:t>
            </a: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1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：</a:t>
            </a: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选择安装推荐的插件</a:t>
            </a:r>
            <a:endParaRPr 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右图</a:t>
            </a: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2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：</a:t>
            </a:r>
            <a:r>
              <a:rPr 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等待插件安装完成，如果有安装失败的，再重试一次即可。</a:t>
            </a:r>
            <a:endParaRPr 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pic>
        <p:nvPicPr>
          <p:cNvPr id="15" name="图片 14" descr="安装插件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5065" y="285750"/>
            <a:ext cx="3356610" cy="1858645"/>
          </a:xfrm>
          <a:prstGeom prst="rect">
            <a:avLst/>
          </a:prstGeom>
        </p:spPr>
      </p:pic>
      <p:pic>
        <p:nvPicPr>
          <p:cNvPr id="16" name="图片 15" descr="安装插件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065" y="2458720"/>
            <a:ext cx="3448050" cy="2199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-522605"/>
            <a:ext cx="91440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285750"/>
            <a:ext cx="8001000" cy="4000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25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安装指南</a:t>
            </a:r>
            <a:endParaRPr lang="en-US" sz="2250" dirty="0"/>
          </a:p>
        </p:txBody>
      </p:sp>
      <p:sp>
        <p:nvSpPr>
          <p:cNvPr id="5" name="Text 2"/>
          <p:cNvSpPr/>
          <p:nvPr/>
        </p:nvSpPr>
        <p:spPr>
          <a:xfrm>
            <a:off x="571500" y="742950"/>
            <a:ext cx="8001000" cy="2095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endParaRPr lang="en-US" sz="12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63887" y="1195705"/>
            <a:ext cx="2781151" cy="22669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16312" y="2008346"/>
            <a:ext cx="2076301" cy="252413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90"/>
              </a:lnSpc>
              <a:buNone/>
            </a:pPr>
            <a:r>
              <a:rPr lang="zh-CN" altLang="en-US" sz="1200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访问配置</a:t>
            </a:r>
            <a:endParaRPr lang="zh-CN" altLang="en-US" sz="1200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815975" y="2279015"/>
            <a:ext cx="2076450" cy="97917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在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nginx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中配置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Jenkins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的访问路径，并重启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nginx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，通过网页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(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  <a:sym typeface="+mn-ea"/>
              </a:rPr>
              <a:t>https://jenkins.songker.com/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)</a:t>
            </a:r>
            <a:endParaRPr lang="en-US" altLang="zh-CN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indent="0" algn="l">
              <a:lnSpc>
                <a:spcPts val="1650"/>
              </a:lnSpc>
              <a:buNone/>
            </a:pP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访问</a:t>
            </a:r>
            <a:r>
              <a:rPr lang="en-US" altLang="zh-CN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Jenkins</a:t>
            </a:r>
            <a:r>
              <a:rPr lang="zh-CN" altLang="en-US" sz="105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0"/>
              </a:rPr>
              <a:t>服务。</a:t>
            </a: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</a:endParaRPr>
          </a:p>
          <a:p>
            <a:pPr marL="0" algn="l">
              <a:lnSpc>
                <a:spcPts val="1650"/>
              </a:lnSpc>
              <a:buClrTx/>
              <a:buSzTx/>
              <a:buFontTx/>
              <a:buNone/>
            </a:pPr>
            <a:endParaRPr lang="zh-CN" altLang="en-US" sz="105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0"/>
              <a:sym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017010" y="547370"/>
            <a:ext cx="4324350" cy="31692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server {</a:t>
            </a:r>
            <a:endParaRPr lang="zh-CN" altLang="en-US" sz="1000"/>
          </a:p>
          <a:p>
            <a:r>
              <a:rPr lang="zh-CN" altLang="en-US" sz="1000"/>
              <a:t>    listen 443 ssl http2;</a:t>
            </a:r>
            <a:endParaRPr lang="zh-CN" altLang="en-US" sz="1000"/>
          </a:p>
          <a:p>
            <a:r>
              <a:rPr lang="zh-CN" altLang="en-US" sz="1000"/>
              <a:t>    ssl_certificate cert/certbot/ssl/live/jenkins.songker.com/fullchain.pem;</a:t>
            </a:r>
            <a:endParaRPr lang="zh-CN" altLang="en-US" sz="1000"/>
          </a:p>
          <a:p>
            <a:r>
              <a:rPr lang="zh-CN" altLang="en-US" sz="1000"/>
              <a:t>    ssl_certificate_key cert/certbot/ssl/live/jenkins.songker.com/privkey.pem;</a:t>
            </a:r>
            <a:endParaRPr lang="zh-CN" altLang="en-US" sz="1000"/>
          </a:p>
          <a:p>
            <a:r>
              <a:rPr lang="zh-CN" altLang="en-US" sz="1000"/>
              <a:t>    ssl_session_timeout 5m;</a:t>
            </a:r>
            <a:endParaRPr lang="zh-CN" altLang="en-US" sz="1000"/>
          </a:p>
          <a:p>
            <a:r>
              <a:rPr lang="zh-CN" altLang="en-US" sz="1000"/>
              <a:t>    ssl_ciphers ECDHE-RSA-AES128-GCM-SHA256:ECDHE:ECDH:AES:HIGH:!NULL:!aNULL:!MD5:!ADH:!RC4;</a:t>
            </a:r>
            <a:endParaRPr lang="zh-CN" altLang="en-US" sz="1000"/>
          </a:p>
          <a:p>
            <a:r>
              <a:rPr lang="zh-CN" altLang="en-US" sz="1000"/>
              <a:t>    ssl_protocols TLSv1 TLSv1.1 TLSv1.2;</a:t>
            </a:r>
            <a:endParaRPr lang="zh-CN" altLang="en-US" sz="1000"/>
          </a:p>
          <a:p>
            <a:r>
              <a:rPr lang="zh-CN" altLang="en-US" sz="1000"/>
              <a:t>    ssl_prefer_server_ciphers on;</a:t>
            </a:r>
            <a:endParaRPr lang="zh-CN" altLang="en-US" sz="1000"/>
          </a:p>
          <a:p>
            <a:r>
              <a:rPr lang="zh-CN" altLang="en-US" sz="1000"/>
              <a:t>    server_name    jenkins.songker.com;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    location / {</a:t>
            </a:r>
            <a:endParaRPr lang="zh-CN" altLang="en-US" sz="1000"/>
          </a:p>
          <a:p>
            <a:r>
              <a:rPr lang="zh-CN" altLang="en-US" sz="1000"/>
              <a:t>        proxy_pass http://jenkins:8080;</a:t>
            </a:r>
            <a:endParaRPr lang="zh-CN" altLang="en-US" sz="1000"/>
          </a:p>
          <a:p>
            <a:r>
              <a:rPr lang="zh-CN" altLang="en-US" sz="1000"/>
              <a:t>    }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  <a:p>
            <a:r>
              <a:rPr lang="zh-CN" altLang="en-US" sz="1000"/>
              <a:t>server {</a:t>
            </a:r>
            <a:endParaRPr lang="zh-CN" altLang="en-US" sz="1000"/>
          </a:p>
          <a:p>
            <a:r>
              <a:rPr lang="zh-CN" altLang="en-US" sz="1000"/>
              <a:t>    listen  80;</a:t>
            </a:r>
            <a:endParaRPr lang="zh-CN" altLang="en-US" sz="1000"/>
          </a:p>
          <a:p>
            <a:r>
              <a:rPr lang="zh-CN" altLang="en-US" sz="1000"/>
              <a:t>    server_name    jenkins.songker.com;</a:t>
            </a:r>
            <a:endParaRPr lang="zh-CN" altLang="en-US" sz="1000"/>
          </a:p>
          <a:p>
            <a:r>
              <a:rPr lang="zh-CN" altLang="en-US" sz="1000"/>
              <a:t>    rewrite "^(.*)$ https://{server_name}" $1 permanent;</a:t>
            </a:r>
            <a:endParaRPr lang="zh-CN" altLang="en-US" sz="1000"/>
          </a:p>
          <a:p>
            <a:r>
              <a:rPr lang="zh-CN" altLang="en-US" sz="1000"/>
              <a:t>}</a:t>
            </a:r>
            <a:endParaRPr lang="zh-CN" altLang="en-US" sz="1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88351ac-3431-4e60-a00c-d2ad0a09cf25"/>
  <p:tag name="COMMONDATA" val="eyJoZGlkIjoiMzZhZmVmNjdmNDExYTEzNTE0N2FiZGUwNDQ2ZDhkNjY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2804</Words>
  <Application>WPS 演示</Application>
  <PresentationFormat>On-screen Show (16:9)</PresentationFormat>
  <Paragraphs>272</Paragraphs>
  <Slides>29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Arial</vt:lpstr>
      <vt:lpstr>宋体</vt:lpstr>
      <vt:lpstr>Wingdings</vt:lpstr>
      <vt:lpstr>微软雅黑</vt:lpstr>
      <vt:lpstr>微软雅黑</vt:lpstr>
      <vt:lpstr>Calibri</vt:lpstr>
      <vt:lpstr>Arial Unicode MS</vt:lpstr>
      <vt:lpstr>等线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山泉</cp:lastModifiedBy>
  <cp:revision>20</cp:revision>
  <dcterms:created xsi:type="dcterms:W3CDTF">2025-01-13T09:30:00Z</dcterms:created>
  <dcterms:modified xsi:type="dcterms:W3CDTF">2025-01-14T06:25:54Z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CCC48035A276497180967E10B4DC15BA_12</vt:lpwstr>
  </property>
  <property fmtid="{D5CDD505-2E9C-101B-9397-08002B2CF9AE}" pid="3" name="KSOProductBuildVer">
    <vt:lpwstr>2052-11.1.0.14309</vt:lpwstr>
  </property>
</Properties>
</file>