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5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94"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5"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1"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4"/>
          <p:cNvSpPr>
            <a:spLocks noGrp="1"/>
          </p:cNvSpPr>
          <p:nvPr>
            <p:ph type="ftr" sz="quarter" idx="11"/>
          </p:nvPr>
        </p:nvSpPr>
        <p:spPr/>
        <p:txBody>
          <a:bodyPr/>
          <a:p>
            <a:endParaRPr altLang="en-US" lang="zh-CN"/>
          </a:p>
        </p:txBody>
      </p:sp>
      <p:sp>
        <p:nvSpPr>
          <p:cNvPr id="104862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9" name=""/>
        <p:cNvGrpSpPr/>
        <p:nvPr/>
      </p:nvGrpSpPr>
      <p:grpSpPr>
        <a:xfrm>
          <a:off x="0" y="0"/>
          <a:ext cx="0" cy="0"/>
          <a:chOff x="0" y="0"/>
          <a:chExt cx="0" cy="0"/>
        </a:xfrm>
      </p:grpSpPr>
      <p:sp>
        <p:nvSpPr>
          <p:cNvPr id="1048607"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8"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0" name="Footer Placeholder 4"/>
          <p:cNvSpPr>
            <a:spLocks noGrp="1"/>
          </p:cNvSpPr>
          <p:nvPr>
            <p:ph type="ftr" sz="quarter" idx="11"/>
          </p:nvPr>
        </p:nvSpPr>
        <p:spPr/>
        <p:txBody>
          <a:bodyPr/>
          <a:p>
            <a:endParaRPr altLang="en-US" lang="zh-CN"/>
          </a:p>
        </p:txBody>
      </p:sp>
      <p:sp>
        <p:nvSpPr>
          <p:cNvPr id="104861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2" name=""/>
        <p:cNvGrpSpPr/>
        <p:nvPr/>
      </p:nvGrpSpPr>
      <p:grpSpPr>
        <a:xfrm>
          <a:off x="0" y="0"/>
          <a:ext cx="0" cy="0"/>
          <a:chOff x="0" y="0"/>
          <a:chExt cx="0" cy="0"/>
        </a:xfrm>
      </p:grpSpPr>
      <p:sp>
        <p:nvSpPr>
          <p:cNvPr id="104862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4"/>
          <p:cNvSpPr>
            <a:spLocks noGrp="1"/>
          </p:cNvSpPr>
          <p:nvPr>
            <p:ph type="ftr" sz="quarter" idx="11"/>
          </p:nvPr>
        </p:nvSpPr>
        <p:spPr/>
        <p:txBody>
          <a:bodyPr/>
          <a:p>
            <a:endParaRPr altLang="en-US" lang="zh-CN"/>
          </a:p>
        </p:txBody>
      </p:sp>
      <p:sp>
        <p:nvSpPr>
          <p:cNvPr id="104862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28" name="Title 1"/>
          <p:cNvSpPr>
            <a:spLocks noGrp="1"/>
          </p:cNvSpPr>
          <p:nvPr>
            <p:ph type="title"/>
          </p:nvPr>
        </p:nvSpPr>
        <p:spPr/>
        <p:txBody>
          <a:bodyPr/>
          <a:p>
            <a:r>
              <a:rPr altLang="zh-CN" lang="en-US" smtClean="0"/>
              <a:t>Click to edit Master title style</a:t>
            </a:r>
            <a:endParaRPr dirty="0" lang="en-US"/>
          </a:p>
        </p:txBody>
      </p:sp>
      <p:sp>
        <p:nvSpPr>
          <p:cNvPr id="104862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5"/>
          <p:cNvSpPr>
            <a:spLocks noGrp="1"/>
          </p:cNvSpPr>
          <p:nvPr>
            <p:ph type="ftr" sz="quarter" idx="11"/>
          </p:nvPr>
        </p:nvSpPr>
        <p:spPr/>
        <p:txBody>
          <a:bodyPr/>
          <a:p>
            <a:endParaRPr altLang="en-US" lang="zh-CN"/>
          </a:p>
        </p:txBody>
      </p:sp>
      <p:sp>
        <p:nvSpPr>
          <p:cNvPr id="104863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4" name=""/>
        <p:cNvGrpSpPr/>
        <p:nvPr/>
      </p:nvGrpSpPr>
      <p:grpSpPr>
        <a:xfrm>
          <a:off x="0" y="0"/>
          <a:ext cx="0" cy="0"/>
          <a:chOff x="0" y="0"/>
          <a:chExt cx="0" cy="0"/>
        </a:xfrm>
      </p:grpSpPr>
      <p:sp>
        <p:nvSpPr>
          <p:cNvPr id="104863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0" name="Footer Placeholder 7"/>
          <p:cNvSpPr>
            <a:spLocks noGrp="1"/>
          </p:cNvSpPr>
          <p:nvPr>
            <p:ph type="ftr" sz="quarter" idx="11"/>
          </p:nvPr>
        </p:nvSpPr>
        <p:spPr/>
        <p:txBody>
          <a:bodyPr/>
          <a:p>
            <a:endParaRPr altLang="en-US" lang="zh-CN"/>
          </a:p>
        </p:txBody>
      </p:sp>
      <p:sp>
        <p:nvSpPr>
          <p:cNvPr id="104864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 name=""/>
        <p:cNvGrpSpPr/>
        <p:nvPr/>
      </p:nvGrpSpPr>
      <p:grpSpPr>
        <a:xfrm>
          <a:off x="0" y="0"/>
          <a:ext cx="0" cy="0"/>
          <a:chOff x="0" y="0"/>
          <a:chExt cx="0" cy="0"/>
        </a:xfrm>
      </p:grpSpPr>
      <p:sp>
        <p:nvSpPr>
          <p:cNvPr id="1048603" name="Title 1"/>
          <p:cNvSpPr>
            <a:spLocks noGrp="1"/>
          </p:cNvSpPr>
          <p:nvPr>
            <p:ph type="title"/>
          </p:nvPr>
        </p:nvSpPr>
        <p:spPr/>
        <p:txBody>
          <a:bodyPr/>
          <a:p>
            <a:r>
              <a:rPr altLang="zh-CN" lang="en-US" smtClean="0"/>
              <a:t>Click to edit Master title style</a:t>
            </a:r>
            <a:endParaRPr dirty="0" lang="en-US"/>
          </a:p>
        </p:txBody>
      </p:sp>
      <p:sp>
        <p:nvSpPr>
          <p:cNvPr id="1048604"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5" name="Footer Placeholder 3"/>
          <p:cNvSpPr>
            <a:spLocks noGrp="1"/>
          </p:cNvSpPr>
          <p:nvPr>
            <p:ph type="ftr" sz="quarter" idx="11"/>
          </p:nvPr>
        </p:nvSpPr>
        <p:spPr/>
        <p:txBody>
          <a:bodyPr/>
          <a:p>
            <a:endParaRPr altLang="en-US" lang="zh-CN"/>
          </a:p>
        </p:txBody>
      </p:sp>
      <p:sp>
        <p:nvSpPr>
          <p:cNvPr id="1048606"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4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2"/>
          <p:cNvSpPr>
            <a:spLocks noGrp="1"/>
          </p:cNvSpPr>
          <p:nvPr>
            <p:ph type="ftr" sz="quarter" idx="11"/>
          </p:nvPr>
        </p:nvSpPr>
        <p:spPr/>
        <p:txBody>
          <a:bodyPr/>
          <a:p>
            <a:endParaRPr altLang="en-US" lang="zh-CN"/>
          </a:p>
        </p:txBody>
      </p:sp>
      <p:sp>
        <p:nvSpPr>
          <p:cNvPr id="104864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6" name=""/>
        <p:cNvGrpSpPr/>
        <p:nvPr/>
      </p:nvGrpSpPr>
      <p:grpSpPr>
        <a:xfrm>
          <a:off x="0" y="0"/>
          <a:ext cx="0" cy="0"/>
          <a:chOff x="0" y="0"/>
          <a:chExt cx="0" cy="0"/>
        </a:xfrm>
      </p:grpSpPr>
      <p:sp>
        <p:nvSpPr>
          <p:cNvPr id="104864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0" name=""/>
        <p:cNvGrpSpPr/>
        <p:nvPr/>
      </p:nvGrpSpPr>
      <p:grpSpPr>
        <a:xfrm>
          <a:off x="0" y="0"/>
          <a:ext cx="0" cy="0"/>
          <a:chOff x="0" y="0"/>
          <a:chExt cx="0" cy="0"/>
        </a:xfrm>
      </p:grpSpPr>
      <p:sp>
        <p:nvSpPr>
          <p:cNvPr id="104861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5"/>
          <p:cNvSpPr>
            <a:spLocks noGrp="1"/>
          </p:cNvSpPr>
          <p:nvPr>
            <p:ph type="ftr" sz="quarter" idx="11"/>
          </p:nvPr>
        </p:nvSpPr>
        <p:spPr/>
        <p:txBody>
          <a:bodyPr/>
          <a:p>
            <a:endParaRPr altLang="en-US" lang="zh-CN"/>
          </a:p>
        </p:txBody>
      </p:sp>
      <p:sp>
        <p:nvSpPr>
          <p:cNvPr id="104861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9" name="Title 1"/>
          <p:cNvSpPr>
            <a:spLocks noGrp="1"/>
          </p:cNvSpPr>
          <p:nvPr>
            <p:ph type="ctrTitle"/>
          </p:nvPr>
        </p:nvSpPr>
        <p:spPr/>
        <p:txBody>
          <a:bodyPr/>
          <a:p>
            <a:endParaRPr altLang="zh-CN" lang="en-US"/>
          </a:p>
        </p:txBody>
      </p:sp>
      <p:sp>
        <p:nvSpPr>
          <p:cNvPr id="1048600" name="Subtitle 2"/>
          <p:cNvSpPr>
            <a:spLocks noGrp="1"/>
          </p:cNvSpPr>
          <p:nvPr>
            <p:ph type="subTitle" idx="1"/>
          </p:nvPr>
        </p:nvSpPr>
        <p:spPr/>
        <p:txBody>
          <a:bodyPr>
            <a:normAutofit fontScale="41667" lnSpcReduction="20000"/>
          </a:bodyPr>
          <a:p>
            <a:r>
              <a:rPr altLang="zh-CN" lang="en-US"/>
              <a:t>HTML Elements and Attributes</a:t>
            </a:r>
            <a:endParaRPr altLang="zh-CN" lang="en-US"/>
          </a:p>
          <a:p>
            <a:r>
              <a:rPr altLang="zh-CN" lang="en-US"/>
              <a:t>HTML element is everything present from start tag to end tag.</a:t>
            </a:r>
            <a:endParaRPr altLang="zh-CN" lang="en-US"/>
          </a:p>
          <a:p>
            <a:r>
              <a:rPr altLang="zh-CN" lang="en-US"/>
              <a:t>The text present between start and end tag is called HTML element content.</a:t>
            </a:r>
            <a:endParaRPr altLang="zh-CN" lang="en-US"/>
          </a:p>
          <a:p>
            <a:r>
              <a:rPr altLang="zh-CN" lang="en-US"/>
              <a:t>Anything can be a tagname but it's preferred to put the meaningful title to the content present as tag name.</a:t>
            </a:r>
            <a:endParaRPr altLang="zh-CN" lang="en-US"/>
          </a:p>
          <a:p>
            <a:r>
              <a:rPr altLang="zh-CN" lang="en-US"/>
              <a:t>Do not forget the end tag.</a:t>
            </a:r>
            <a:endParaRPr altLang="zh-CN" lang="en-US"/>
          </a:p>
          <a:p>
            <a:r>
              <a:rPr altLang="zh-CN" lang="en-US"/>
              <a:t>Elements with no content are called empty elements.</a:t>
            </a:r>
            <a:endParaRPr altLang="zh-CN" lang="en-US"/>
          </a:p>
          <a:p>
            <a:r>
              <a:rPr altLang="zh-CN" lang="en-US"/>
              <a:t>Elements can have attributes which provides additional information about the element.</a:t>
            </a:r>
            <a:endParaRPr altLang="zh-CN" lang="en-US"/>
          </a:p>
          <a:p>
            <a:r>
              <a:rPr altLang="zh-CN" lang="en-US"/>
              <a:t>In the below example, href is an attribute and a is the tag n</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
          <p:cNvSpPr>
            <a:spLocks noGrp="1"/>
          </p:cNvSpPr>
          <p:nvPr>
            <p:ph type="title"/>
          </p:nvPr>
        </p:nvSpPr>
        <p:spPr/>
        <p:txBody>
          <a:bodyPr/>
          <a:p>
            <a:endParaRPr lang="en-SG"/>
          </a:p>
        </p:txBody>
      </p:sp>
      <p:sp>
        <p:nvSpPr>
          <p:cNvPr id="1048665" name=""/>
          <p:cNvSpPr>
            <a:spLocks noGrp="1"/>
          </p:cNvSpPr>
          <p:nvPr>
            <p:ph idx="1"/>
          </p:nvPr>
        </p:nvSpPr>
        <p:spPr/>
        <p:txBody>
          <a:bodyPr/>
          <a:p>
            <a:r>
              <a:rPr lang="en-US"/>
              <a:t>programming language is an artificial language for expressing computer programs.[1]</a:t>
            </a:r>
            <a:endParaRPr lang="en-SG"/>
          </a:p>
          <a:p>
            <a:r>
              <a:rPr lang="en-US"/>
              <a:t>The source code for a computer program in C. The gray lines are comments that explain the program to humans. When compiled and run, it will give the output "Hello, world!".</a:t>
            </a:r>
            <a:endParaRPr lang="en-S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1" name=""/>
          <p:cNvSpPr>
            <a:spLocks noGrp="1"/>
          </p:cNvSpPr>
          <p:nvPr>
            <p:ph type="title"/>
          </p:nvPr>
        </p:nvSpPr>
        <p:spPr/>
        <p:txBody>
          <a:bodyPr/>
          <a:p>
            <a:endParaRPr lang="en-SG"/>
          </a:p>
        </p:txBody>
      </p:sp>
      <p:sp>
        <p:nvSpPr>
          <p:cNvPr id="1048602" name=""/>
          <p:cNvSpPr>
            <a:spLocks noGrp="1"/>
          </p:cNvSpPr>
          <p:nvPr>
            <p:ph idx="1"/>
          </p:nvPr>
        </p:nvSpPr>
        <p:spPr/>
        <p:txBody>
          <a:bodyPr/>
          <a:p>
            <a:r>
              <a:rPr lang="en-US"/>
              <a:t>HTML Tables</a:t>
            </a:r>
            <a:endParaRPr lang="en-SG"/>
          </a:p>
          <a:p>
            <a:r>
              <a:rPr lang="en-US"/>
              <a:t>HTML Tables are defined in &lt;table&gt; tag.</a:t>
            </a:r>
            <a:endParaRPr lang="en-SG"/>
          </a:p>
          <a:p>
            <a:r>
              <a:rPr lang="en-US"/>
              <a:t>Table row should be defined in &lt;tr&gt; tag</a:t>
            </a:r>
            <a:endParaRPr lang="en-SG"/>
          </a:p>
          <a:p>
            <a:r>
              <a:rPr lang="en-US"/>
              <a:t>Table header should be defined in &lt;th&gt; tag</a:t>
            </a:r>
            <a:endParaRPr lang="en-SG"/>
          </a:p>
          <a:p>
            <a:r>
              <a:rPr lang="en-US"/>
              <a:t>Table data should be defined in &lt;td&gt; tag</a:t>
            </a:r>
            <a:endParaRPr lang="en-SG"/>
          </a:p>
          <a:p>
            <a:r>
              <a:rPr lang="en-US"/>
              <a:t>Table caption should be defined in &lt;caption&gt; tag</a:t>
            </a:r>
            <a:endParaRPr lang="en-S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2" name=""/>
          <p:cNvSpPr>
            <a:spLocks noGrp="1"/>
          </p:cNvSpPr>
          <p:nvPr>
            <p:ph type="title"/>
          </p:nvPr>
        </p:nvSpPr>
        <p:spPr/>
        <p:txBody>
          <a:bodyPr/>
          <a:p>
            <a:endParaRPr lang="en-SG"/>
          </a:p>
        </p:txBody>
      </p:sp>
      <p:sp>
        <p:nvSpPr>
          <p:cNvPr id="1048593" name=""/>
          <p:cNvSpPr>
            <a:spLocks noGrp="1"/>
          </p:cNvSpPr>
          <p:nvPr>
            <p:ph idx="1"/>
          </p:nvPr>
        </p:nvSpPr>
        <p:spPr/>
        <p:txBody>
          <a:bodyPr/>
          <a:p>
            <a:r>
              <a:rPr lang="en-US"/>
              <a:t>Forms are a very important part of the Web — these provide much of the functionality you need for interacting with websites, e.g., registering and logging in, sending feedback, buying products, and more. This module gets you started with creating the client-side/front-end parts of forms.</a:t>
            </a:r>
            <a:endParaRPr lang="en-S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0" name=""/>
          <p:cNvSpPr>
            <a:spLocks noGrp="1"/>
          </p:cNvSpPr>
          <p:nvPr>
            <p:ph type="title"/>
          </p:nvPr>
        </p:nvSpPr>
        <p:spPr/>
        <p:txBody>
          <a:bodyPr/>
          <a:p>
            <a:endParaRPr lang="en-SG"/>
          </a:p>
        </p:txBody>
      </p:sp>
      <p:sp>
        <p:nvSpPr>
          <p:cNvPr id="1048591" name=""/>
          <p:cNvSpPr>
            <a:spLocks noGrp="1"/>
          </p:cNvSpPr>
          <p:nvPr>
            <p:ph idx="1"/>
          </p:nvPr>
        </p:nvSpPr>
        <p:spPr/>
        <p:txBody>
          <a:bodyPr/>
          <a:p>
            <a:r>
              <a:rPr lang="en-US"/>
              <a:t>The crossorigin attribute, in combination with an appropriate CORS header, allows images defined by the &lt;img&gt; element to be loaded from foreign origins and used in a &lt;canvas&gt; element as if they were being loaded from the current origin.</a:t>
            </a:r>
            <a:endParaRPr lang="en-S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8" name=""/>
          <p:cNvSpPr>
            <a:spLocks noGrp="1"/>
          </p:cNvSpPr>
          <p:nvPr>
            <p:ph type="title"/>
          </p:nvPr>
        </p:nvSpPr>
        <p:spPr/>
        <p:txBody>
          <a:bodyPr/>
          <a:p>
            <a:endParaRPr lang="en-SG"/>
          </a:p>
        </p:txBody>
      </p:sp>
      <p:sp>
        <p:nvSpPr>
          <p:cNvPr id="1048589" name=""/>
          <p:cNvSpPr>
            <a:spLocks noGrp="1"/>
          </p:cNvSpPr>
          <p:nvPr>
            <p:ph idx="1"/>
          </p:nvPr>
        </p:nvSpPr>
        <p:spPr/>
        <p:txBody>
          <a:bodyPr/>
          <a:p>
            <a:r>
              <a:rPr lang="en-US"/>
              <a:t>The preload value of the &lt;link&gt; element's rel attribute allows you to write declarative fetch requests in your HTML &lt;head&gt;, specifying resources that your pages will need very soon after loading, which you therefore want to start</a:t>
            </a:r>
            <a:endParaRPr lang="en-S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6" name=""/>
          <p:cNvSpPr>
            <a:spLocks noGrp="1"/>
          </p:cNvSpPr>
          <p:nvPr>
            <p:ph type="title"/>
          </p:nvPr>
        </p:nvSpPr>
        <p:spPr/>
        <p:txBody>
          <a:bodyPr/>
          <a:p>
            <a:endParaRPr lang="en-SG"/>
          </a:p>
        </p:txBody>
      </p:sp>
      <p:sp>
        <p:nvSpPr>
          <p:cNvPr id="1048587" name=""/>
          <p:cNvSpPr>
            <a:spLocks noGrp="1"/>
          </p:cNvSpPr>
          <p:nvPr>
            <p:ph idx="1"/>
          </p:nvPr>
        </p:nvSpPr>
        <p:spPr/>
        <p:txBody>
          <a:bodyPr/>
          <a:p>
            <a:endParaRPr lang="en-SG"/>
          </a:p>
        </p:txBody>
      </p:sp>
      <p:sp>
        <p:nvSpPr>
          <p:cNvPr id="1048657" name=""/>
          <p:cNvSpPr txBox="1"/>
          <p:nvPr/>
        </p:nvSpPr>
        <p:spPr>
          <a:xfrm>
            <a:off x="2286000" y="3251200"/>
            <a:ext cx="4572000" cy="4790440"/>
          </a:xfrm>
          <a:prstGeom prst="rect"/>
        </p:spPr>
        <p:txBody>
          <a:bodyPr rtlCol="0" wrap="square">
            <a:spAutoFit/>
          </a:bodyPr>
          <a:p>
            <a:r>
              <a:rPr sz="2800" lang="en-SG">
                <a:solidFill>
                  <a:srgbClr val="000000"/>
                </a:solidFill>
              </a:rPr>
              <a:t>JavaScript Can Hide HTML Elements
Hiding HTML elements can be done by changing the display style:
Example
document.getElementById("demo").style.display = "none";</a:t>
            </a:r>
            <a:endParaRPr sz="2800" lang="en-SG">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8" name=""/>
          <p:cNvSpPr>
            <a:spLocks noGrp="1"/>
          </p:cNvSpPr>
          <p:nvPr>
            <p:ph type="title"/>
          </p:nvPr>
        </p:nvSpPr>
        <p:spPr/>
        <p:txBody>
          <a:bodyPr/>
          <a:p>
            <a:endParaRPr lang="en-SG"/>
          </a:p>
        </p:txBody>
      </p:sp>
      <p:sp>
        <p:nvSpPr>
          <p:cNvPr id="1048659" name=""/>
          <p:cNvSpPr>
            <a:spLocks noGrp="1"/>
          </p:cNvSpPr>
          <p:nvPr>
            <p:ph idx="1"/>
          </p:nvPr>
        </p:nvSpPr>
        <p:spPr/>
        <p:txBody>
          <a:bodyPr>
            <a:normAutofit/>
          </a:bodyPr>
          <a:p>
            <a:r>
              <a:rPr lang="en-US"/>
              <a:t>Runtime system</a:t>
            </a:r>
            <a:endParaRPr lang="en-SG"/>
          </a:p>
          <a:p>
            <a:r>
              <a:rPr lang="en-US"/>
              <a:t>A JavaScript engine must be embedded within a runtime system (such as a web browser or a standalone system) to enable scripts to interact with the broader environment. The runtime system includes the necessary APIs for input/output operations, such as networking, storage, and graphics, and provides the ability to import scripts.</a:t>
            </a:r>
            <a:endParaRPr lang="en-SG"/>
          </a:p>
          <a:p>
            <a:r>
              <a:rPr lang="en-US"/>
              <a:t>JavaScript is a single-threaded language. The runtime processes messages from a queue one at a time, and it calls a function associated with each new message, creating a call stack frame with the function's arguments and local variables. The call stack shrinks and grows based on the function's needs. When the call stack is empty upon function completion,</a:t>
            </a:r>
            <a:endParaRPr lang="en-SG"/>
          </a:p>
          <a:p>
            <a:endParaRPr altLang="en-US"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0" name=""/>
          <p:cNvSpPr>
            <a:spLocks noGrp="1"/>
          </p:cNvSpPr>
          <p:nvPr>
            <p:ph type="title"/>
          </p:nvPr>
        </p:nvSpPr>
        <p:spPr/>
        <p:txBody>
          <a:bodyPr/>
          <a:p>
            <a:endParaRPr lang="en-SG"/>
          </a:p>
        </p:txBody>
      </p:sp>
      <p:sp>
        <p:nvSpPr>
          <p:cNvPr id="1048661" name=""/>
          <p:cNvSpPr>
            <a:spLocks noGrp="1"/>
          </p:cNvSpPr>
          <p:nvPr>
            <p:ph idx="1"/>
          </p:nvPr>
        </p:nvSpPr>
        <p:spPr/>
        <p:txBody>
          <a:bodyPr>
            <a:normAutofit/>
          </a:bodyPr>
          <a:p>
            <a:r>
              <a:rPr lang="en-US"/>
              <a:t>Here is an example of JavaScript syntax.</a:t>
            </a:r>
            <a:endParaRPr lang="en-SG"/>
          </a:p>
          <a:p>
            <a:r>
              <a:rPr lang="en-US"/>
              <a:t>// Declares a function-scoped variable named `x`, and implicitly assigns the</a:t>
            </a:r>
            <a:endParaRPr lang="en-SG"/>
          </a:p>
          <a:p>
            <a:r>
              <a:rPr lang="en-US"/>
              <a:t>// special value `undefined` to it. Variables without value are automatically</a:t>
            </a:r>
            <a:endParaRPr lang="en-SG"/>
          </a:p>
          <a:p>
            <a:r>
              <a:rPr lang="en-US"/>
              <a:t>// set to undefined.</a:t>
            </a:r>
            <a:endParaRPr lang="en-SG"/>
          </a:p>
          <a:p>
            <a:r>
              <a:rPr lang="en-US"/>
              <a:t>// var is generally considered bad practice and let and const are usually preferred.</a:t>
            </a:r>
            <a:endParaRPr lang="en-SG"/>
          </a:p>
          <a:p>
            <a:r>
              <a:rPr lang="en-US"/>
              <a:t>var x;</a:t>
            </a:r>
            <a:endParaRPr lang="en-SG"/>
          </a:p>
          <a:p>
            <a:r>
              <a:rPr lang="en-US"/>
              <a:t>// Variables can be manually set to `undefined` like so</a:t>
            </a:r>
            <a:endParaRPr lang="en-SG"/>
          </a:p>
          <a:p>
            <a:r>
              <a:rPr lang="en-US"/>
              <a:t>let x2 = undefined;</a:t>
            </a:r>
            <a:endParaRPr lang="en-SG"/>
          </a:p>
          <a:p>
            <a:r>
              <a:rPr lang="en-US"/>
              <a:t>// Declares a block-scoped variable named `y`, and implicitly sets it to</a:t>
            </a:r>
            <a:endParaRPr lang="en-SG"/>
          </a:p>
          <a:p>
            <a:r>
              <a:rPr lang="en-US"/>
              <a:t>// `undefined`. The `let` keyword was introduced in ECMAScript 2015.</a:t>
            </a:r>
            <a:endParaRPr lang="en-SG"/>
          </a:p>
          <a:p>
            <a:r>
              <a:rPr lang="en-US"/>
              <a:t>let y;</a:t>
            </a:r>
            <a:endParaRPr lang="en-SG"/>
          </a:p>
          <a:p>
            <a:r>
              <a:rPr lang="en-US"/>
              <a:t>// Declares a block-scoped, un-reassignable variable named `z`, and sets it to</a:t>
            </a:r>
            <a:endParaRPr lang="en-SG"/>
          </a:p>
          <a:p>
            <a:r>
              <a:rPr lang="en-US"/>
              <a:t>// a string literal. The `const` keyword was also introduced in ECMAScript 2015,</a:t>
            </a:r>
            <a:endParaRPr lang="en-SG"/>
          </a:p>
          <a:p>
            <a:r>
              <a:rPr lang="en-US"/>
              <a:t>// and must be explicitly assigned to.</a:t>
            </a:r>
            <a:endParaRPr lang="en-SG"/>
          </a:p>
          <a:p>
            <a:r>
              <a:rPr lang="en-US"/>
              <a:t>// The keyword `const` means constant, hence the variable cannot be reassigned</a:t>
            </a:r>
            <a:endParaRPr lang="en-SG"/>
          </a:p>
          <a:p>
            <a:r>
              <a:rPr lang="en-US"/>
              <a:t>// as the value is `constant`.</a:t>
            </a:r>
            <a:endParaRPr lang="en-SG"/>
          </a:p>
          <a:p>
            <a:r>
              <a:rPr lang="en-US"/>
              <a:t>const z = "this value cannot be reassigned!";</a:t>
            </a:r>
            <a:endParaRPr lang="en-SG"/>
          </a:p>
          <a:p>
            <a:r>
              <a:rPr lang="en-US"/>
              <a:t>// Declares a global-scoped variable and assigns 3.  This is generally considered</a:t>
            </a:r>
            <a:endParaRPr lang="en-SG"/>
          </a:p>
          <a:p>
            <a:r>
              <a:rPr lang="en-US"/>
              <a:t>// bad practice, and will not work if strict mode is on.</a:t>
            </a:r>
            <a:endParaRPr lang="en-SG"/>
          </a:p>
          <a:p>
            <a:r>
              <a:rPr lang="en-US"/>
              <a:t>t = 3;</a:t>
            </a:r>
            <a:endParaRPr lang="en-SG"/>
          </a:p>
          <a:p>
            <a:r>
              <a:rPr lang="en-US"/>
              <a:t>// Declares a variable named `myNumber`, and assigns a number literal (the value</a:t>
            </a:r>
            <a:endParaRPr lang="en-SG"/>
          </a:p>
          <a:p>
            <a:r>
              <a:rPr lang="en-US"/>
              <a:t>// `2`) to it.</a:t>
            </a:r>
            <a:endParaRPr lang="en-SG"/>
          </a:p>
          <a:p>
            <a:r>
              <a:rPr lang="en-US"/>
              <a:t>let myNumber = 2;</a:t>
            </a:r>
            <a:endParaRPr lang="en-SG"/>
          </a:p>
          <a:p>
            <a:r>
              <a:rPr lang="en-US"/>
              <a:t>// Reassigns `myNumber`, setting it to a string literal (the value `"foo"`).</a:t>
            </a:r>
            <a:endParaRPr lang="en-SG"/>
          </a:p>
          <a:p>
            <a:r>
              <a:rPr lang="en-US"/>
              <a:t>// JavaScript is a dynamically-typed language, so this is legal.</a:t>
            </a:r>
            <a:endParaRPr lang="en-SG"/>
          </a:p>
          <a:p>
            <a:r>
              <a:rPr lang="en-US"/>
              <a:t>myNumber =</a:t>
            </a:r>
            <a:endParaRPr lang="en-S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
          <p:cNvSpPr>
            <a:spLocks noGrp="1"/>
          </p:cNvSpPr>
          <p:nvPr>
            <p:ph type="title"/>
          </p:nvPr>
        </p:nvSpPr>
        <p:spPr/>
        <p:txBody>
          <a:bodyPr/>
          <a:p>
            <a:endParaRPr lang="en-SG"/>
          </a:p>
        </p:txBody>
      </p:sp>
      <p:sp>
        <p:nvSpPr>
          <p:cNvPr id="1048663" name=""/>
          <p:cNvSpPr>
            <a:spLocks noGrp="1"/>
          </p:cNvSpPr>
          <p:nvPr>
            <p:ph idx="1"/>
          </p:nvPr>
        </p:nvSpPr>
        <p:spPr/>
        <p:txBody>
          <a:bodyPr>
            <a:normAutofit/>
          </a:bodyPr>
          <a:p>
            <a:r>
              <a:rPr lang="en-US"/>
              <a:t>common misconception is that JavaScript is directly related to Java. Both indeed have a C-like syntax (the C language being their most immediate common ancestor language). They are also typically sandboxed, and JavaScript was designed with Java's syntax and standard library in mind. In particular, all Java keywords were reserved in original JavaScript, JavaScript's standard library follows Java's naming conventions, and JavaScript's Math and Date objects are based on classes from Java 1.0.[113]</a:t>
            </a:r>
            <a:endParaRPr lang="en-SG"/>
          </a:p>
          <a:p>
            <a:r>
              <a:rPr lang="en-US"/>
              <a:t>Both languages first appeared in 1995, but Java was developed by James Gosling of Sun Microsystems and JavaScript by Brendan Eich of Netscape Communications.</a:t>
            </a:r>
            <a:endParaRPr lang="en-SG"/>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CPH2641</dc:creator>
  <dcterms:created xsi:type="dcterms:W3CDTF">2015-05-11T11:30:45Z</dcterms:created>
  <dcterms:modified xsi:type="dcterms:W3CDTF">2025-08-25T05:15:52Z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bbb6fd3f58cf40c4b6dd72905336829c</vt:lpwstr>
  </property>
</Properties>
</file>