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315" r:id="rId6"/>
    <p:sldId id="258" r:id="rId7"/>
    <p:sldId id="262" r:id="rId8"/>
    <p:sldId id="263" r:id="rId9"/>
    <p:sldId id="261" r:id="rId10"/>
    <p:sldId id="312" r:id="rId11"/>
    <p:sldId id="260" r:id="rId12"/>
    <p:sldId id="316" r:id="rId13"/>
    <p:sldId id="259" r:id="rId14"/>
    <p:sldId id="265" r:id="rId15"/>
    <p:sldId id="318" r:id="rId16"/>
    <p:sldId id="264" r:id="rId17"/>
    <p:sldId id="266" r:id="rId18"/>
    <p:sldId id="321" r:id="rId19"/>
    <p:sldId id="268" r:id="rId20"/>
    <p:sldId id="295" r:id="rId21"/>
    <p:sldId id="297" r:id="rId22"/>
    <p:sldId id="296" r:id="rId23"/>
    <p:sldId id="319" r:id="rId24"/>
    <p:sldId id="271" r:id="rId25"/>
    <p:sldId id="320" r:id="rId26"/>
    <p:sldId id="277" r:id="rId27"/>
    <p:sldId id="275" r:id="rId28"/>
    <p:sldId id="278" r:id="rId29"/>
    <p:sldId id="302" r:id="rId30"/>
    <p:sldId id="282" r:id="rId31"/>
    <p:sldId id="299" r:id="rId32"/>
    <p:sldId id="267" r:id="rId33"/>
    <p:sldId id="322" r:id="rId34"/>
    <p:sldId id="325" r:id="rId35"/>
    <p:sldId id="326" r:id="rId36"/>
    <p:sldId id="323" r:id="rId37"/>
    <p:sldId id="324" r:id="rId38"/>
    <p:sldId id="270" r:id="rId39"/>
    <p:sldId id="272" r:id="rId40"/>
    <p:sldId id="273" r:id="rId41"/>
    <p:sldId id="310" r:id="rId42"/>
    <p:sldId id="309" r:id="rId43"/>
    <p:sldId id="308" r:id="rId44"/>
    <p:sldId id="291" r:id="rId45"/>
    <p:sldId id="298" r:id="rId46"/>
    <p:sldId id="301" r:id="rId47"/>
    <p:sldId id="287" r:id="rId48"/>
    <p:sldId id="306" r:id="rId49"/>
    <p:sldId id="293" r:id="rId50"/>
    <p:sldId id="294" r:id="rId51"/>
    <p:sldId id="286" r:id="rId52"/>
    <p:sldId id="284" r:id="rId53"/>
    <p:sldId id="303" r:id="rId54"/>
    <p:sldId id="283" r:id="rId55"/>
    <p:sldId id="305" r:id="rId56"/>
    <p:sldId id="311" r:id="rId57"/>
    <p:sldId id="288" r:id="rId58"/>
    <p:sldId id="289" r:id="rId59"/>
    <p:sldId id="304" r:id="rId60"/>
    <p:sldId id="327" r:id="rId61"/>
    <p:sldId id="328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F3F70-E8A0-4F8C-93A0-D02BECE4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0C8133-20B0-4AEF-A288-2F5825B5A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56D3F-6365-4E68-ABF7-41522F3A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26D0-6C1F-4E81-ADEC-3188992CABB4}" type="datetimeFigureOut">
              <a:rPr lang="zh-CN" altLang="en-US" smtClean="0"/>
              <a:t>18-6-8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A0D00-74F5-4821-A735-A93282A8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82E01-09BB-4E31-80E1-21CB4C95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402-ED8C-4D1F-B130-98B41993D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19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27028-D420-4980-85AF-F10E31F5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CC808A-10B1-4CA1-B7F3-E3775ABEC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AF416-7A20-4CE8-A513-4D49EDE5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26D0-6C1F-4E81-ADEC-3188992CABB4}" type="datetimeFigureOut">
              <a:rPr lang="zh-CN" altLang="en-US" smtClean="0"/>
              <a:t>18-6-8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20094-5ED2-498D-952C-E8C53488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2F61E-2E81-458E-8939-9570AC18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402-ED8C-4D1F-B130-98B41993D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2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64D315-E331-4E46-95FD-56A2BCAC9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FF4F9C-0C8A-46F4-BDE9-2AB6986A4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AEF7B-EE6A-4F5D-A583-4E674169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26D0-6C1F-4E81-ADEC-3188992CABB4}" type="datetimeFigureOut">
              <a:rPr lang="zh-CN" altLang="en-US" smtClean="0"/>
              <a:t>18-6-8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48175-F0E4-486E-8D2D-204DD46C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4F5B7-AF20-460E-8991-7074B52E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402-ED8C-4D1F-B130-98B41993D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2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459A8-56D6-4F97-960D-48EE8E1F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0136D-1940-4A30-9362-C0336B97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952D3-382A-4A76-B417-2EA30341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26D0-6C1F-4E81-ADEC-3188992CABB4}" type="datetimeFigureOut">
              <a:rPr lang="zh-CN" altLang="en-US" smtClean="0"/>
              <a:t>18-6-8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9D930-6B33-420B-933A-9F299DCE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77C07-FD06-41F9-AD3E-4A13960E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402-ED8C-4D1F-B130-98B41993D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2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AB33D-302F-4661-8B14-A1ABB55B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5F7A2-1789-4144-AF60-B76DCA0D9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2E53B-3BB3-4465-BCE1-826752A3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26D0-6C1F-4E81-ADEC-3188992CABB4}" type="datetimeFigureOut">
              <a:rPr lang="zh-CN" altLang="en-US" smtClean="0"/>
              <a:t>18-6-8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28039-9F03-49FA-B758-5150FC21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AE94A-74C5-4869-9D98-0ECDA2C3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402-ED8C-4D1F-B130-98B41993D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7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0F700-B2AD-4282-91CD-A99855F5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0EE4C-88F0-47E2-94D7-A4427C9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78C921-7884-46F2-8129-A69FE88D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07D1E3-257E-4307-8D04-D6E76A11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26D0-6C1F-4E81-ADEC-3188992CABB4}" type="datetimeFigureOut">
              <a:rPr lang="zh-CN" altLang="en-US" smtClean="0"/>
              <a:t>18-6-8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57BA96-8364-41D1-84AC-46CE08B7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A015F-7A70-4023-BF64-6AAB4F42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402-ED8C-4D1F-B130-98B41993D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41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A26DF-75CA-4868-8379-36DFACC0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4CD93-F3C4-4D21-8CA0-23A4BBEB8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2651A-B8C3-4268-8A06-E0CFD7DC8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CEF699-983D-43E5-A674-A4CE20770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1AD298-2F34-4452-9EAD-84594F324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77F412-7D82-4EA9-B5A1-7D5CAE91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26D0-6C1F-4E81-ADEC-3188992CABB4}" type="datetimeFigureOut">
              <a:rPr lang="zh-CN" altLang="en-US" smtClean="0"/>
              <a:t>18-6-8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21FD1C-2267-4954-9BFF-2C507369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CEA318-D78C-441C-8DCB-B9AA7A82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402-ED8C-4D1F-B130-98B41993D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5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BDAD2-9189-4686-9066-C868BC6F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B79CE1-E7F6-426F-AA5D-1189D553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26D0-6C1F-4E81-ADEC-3188992CABB4}" type="datetimeFigureOut">
              <a:rPr lang="zh-CN" altLang="en-US" smtClean="0"/>
              <a:t>18-6-8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78EE95-032C-4F02-A066-84A2223C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481CD9-05F8-4AA4-9D60-5DE3788F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402-ED8C-4D1F-B130-98B41993D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2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8C4F80-BC9B-48EF-96A6-44566BDD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26D0-6C1F-4E81-ADEC-3188992CABB4}" type="datetimeFigureOut">
              <a:rPr lang="zh-CN" altLang="en-US" smtClean="0"/>
              <a:t>18-6-8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3831E5-14CC-447F-9EC3-FBFC0D78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1421D2-F575-475E-BC4C-5BA7C23F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402-ED8C-4D1F-B130-98B41993D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2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22C5F-B3AA-4AEE-B888-B8FE7A3A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FE548-E6A5-4F52-B185-F8268F78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EFB6A0-B7B6-4701-ADCF-715E1F0F8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1C38D-76F4-4AC8-8324-14D9EFB6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26D0-6C1F-4E81-ADEC-3188992CABB4}" type="datetimeFigureOut">
              <a:rPr lang="zh-CN" altLang="en-US" smtClean="0"/>
              <a:t>18-6-8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BE66E0-FC29-4724-A2F1-B2E6502B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751CE-FEDD-47F6-A185-FDF349C7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402-ED8C-4D1F-B130-98B41993D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51333-6D2F-431C-8026-10ED95A5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47FCBA-04B0-4A83-8F59-BFF4EE34D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08CFB5-56DD-424A-B9D5-813FF787F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D90D02-14CC-4F4D-AB6B-3BD45AFA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26D0-6C1F-4E81-ADEC-3188992CABB4}" type="datetimeFigureOut">
              <a:rPr lang="zh-CN" altLang="en-US" smtClean="0"/>
              <a:t>18-6-8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A990B-3429-45EC-BFD8-95209A43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34FD3-6708-403B-B141-05A29A7A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7402-ED8C-4D1F-B130-98B41993D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8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9BB8F-E99F-4688-8619-489E3A54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00A33A-2F75-478D-9F26-79ED05318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8145F-965D-4816-9A13-6666F725C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326D0-6C1F-4E81-ADEC-3188992CABB4}" type="datetimeFigureOut">
              <a:rPr lang="zh-CN" altLang="en-US" smtClean="0"/>
              <a:t>18-6-8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F5FE1-FCD5-40A3-8C18-0EB02F76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2C5D5-E48D-4D13-B87D-1EA1D448D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7402-ED8C-4D1F-B130-98B41993D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481F9-AC76-43BB-98BD-FF5E879AF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求导计算器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678BCD-47F6-4B6B-8E26-9B5ACEFD8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王逸民</a:t>
            </a:r>
            <a:endParaRPr lang="en-US" altLang="zh-CN" dirty="0"/>
          </a:p>
          <a:p>
            <a:r>
              <a:rPr lang="zh-CN" altLang="en-US" dirty="0"/>
              <a:t>李邵港</a:t>
            </a:r>
            <a:endParaRPr lang="en-US" altLang="zh-CN" dirty="0"/>
          </a:p>
          <a:p>
            <a:r>
              <a:rPr lang="zh-CN" altLang="en-US" dirty="0"/>
              <a:t>王子贤</a:t>
            </a:r>
            <a:endParaRPr lang="en-US" altLang="zh-CN" dirty="0"/>
          </a:p>
          <a:p>
            <a:r>
              <a:rPr lang="zh-CN" altLang="en-US" dirty="0"/>
              <a:t>岳奇峰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719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E6DCC-293C-4410-A1E8-D4225D05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8192B6-9954-4231-B094-4BC011DAD6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对加法</a:t>
                </a:r>
                <a:r>
                  <a:rPr lang="en-US" altLang="zh-CN" dirty="0"/>
                  <a:t>,</a:t>
                </a:r>
                <a:r>
                  <a:rPr lang="zh-CN" altLang="zh-CN" dirty="0"/>
                  <a:t>减法式求导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CN" altLang="zh-CN" i="1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r>
                  <a:rPr lang="zh-CN" altLang="zh-CN" dirty="0"/>
                  <a:t>对乘法求导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uv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𝑢𝑑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𝑣𝑑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r>
                  <a:rPr lang="zh-CN" altLang="zh-CN" dirty="0"/>
                  <a:t>对除法求导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𝑣𝑑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ud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dx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8192B6-9954-4231-B094-4BC011DAD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65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1E1DA-BFE3-4819-BD48-CE36BE4A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9B2A0E7-08E7-4527-BB18-AFF0D4394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374" y="1936194"/>
            <a:ext cx="6095251" cy="41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1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C9A77-2E9A-4CA3-8156-66BAE234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10347-DB14-4DD9-900D-43248C82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5400" dirty="0"/>
          </a:p>
          <a:p>
            <a:pPr algn="ctr"/>
            <a:r>
              <a:rPr lang="zh-CN" altLang="en-US" sz="6000" dirty="0">
                <a:latin typeface="+mj-lt"/>
                <a:ea typeface="+mj-ea"/>
                <a:cs typeface="+mj-cs"/>
              </a:rPr>
              <a:t>技术难点</a:t>
            </a:r>
            <a:endParaRPr lang="en-US" altLang="zh-CN" sz="6000" dirty="0">
              <a:latin typeface="+mj-lt"/>
              <a:ea typeface="+mj-ea"/>
              <a:cs typeface="+mj-cs"/>
            </a:endParaRPr>
          </a:p>
          <a:p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5430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9C683-6993-4B09-BCF2-351EFB56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0D4FA-427F-4830-8B78-D8ED5881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825625"/>
            <a:ext cx="1200261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如何确定其由表达式                与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通过              得来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3F773A-1842-431A-83E6-D7B338F3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518" y="2962582"/>
            <a:ext cx="1444800" cy="9328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0AF7E1-EDA0-4574-A2AC-7494E72FD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386" y="4030352"/>
            <a:ext cx="1244850" cy="9328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9F4B67-30CD-4AEF-84B7-601FB188B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167" y="4030352"/>
            <a:ext cx="1244850" cy="9392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829FF48-6CC1-439B-9F6A-0A6C2619B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342" y="5164245"/>
            <a:ext cx="1244850" cy="93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59872-422C-4924-B08E-59FD4191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E6BB8-EB59-4E43-A21F-ACF8188A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问题在于</a:t>
            </a:r>
            <a:endParaRPr lang="en-US" altLang="zh-CN" dirty="0"/>
          </a:p>
          <a:p>
            <a:r>
              <a:rPr lang="zh-CN" altLang="en-US" dirty="0"/>
              <a:t>如何将 线形 输入的表达式，转换为 树形 的表达式</a:t>
            </a:r>
            <a:endParaRPr lang="en-US" altLang="zh-CN" dirty="0"/>
          </a:p>
          <a:p>
            <a:r>
              <a:rPr lang="zh-CN" altLang="en-US" dirty="0"/>
              <a:t>或者对 线形 的表达式，进行等价于 树形结构 的操作</a:t>
            </a:r>
          </a:p>
        </p:txBody>
      </p:sp>
    </p:spTree>
    <p:extLst>
      <p:ext uri="{BB962C8B-B14F-4D97-AF65-F5344CB8AC3E}">
        <p14:creationId xmlns:p14="http://schemas.microsoft.com/office/powerpoint/2010/main" val="326975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C8D80-1EAC-499C-8E24-3DCE94DB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1D4A8-92DF-4A9B-8F2D-94916909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5400" dirty="0"/>
          </a:p>
          <a:p>
            <a:pPr algn="ctr"/>
            <a:r>
              <a:rPr lang="zh-CN" altLang="en-US" sz="6000" dirty="0">
                <a:latin typeface="+mj-lt"/>
                <a:ea typeface="+mj-ea"/>
                <a:cs typeface="+mj-cs"/>
              </a:rPr>
              <a:t>解决方案</a:t>
            </a:r>
          </a:p>
          <a:p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3813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78096-7842-4589-A3D4-C2A88ECC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45BFB-2911-44E9-BBDC-06E5CFDA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定义一个符合 </a:t>
            </a:r>
            <a:r>
              <a:rPr lang="en-US" altLang="zh-CN" dirty="0"/>
              <a:t>LL(1) </a:t>
            </a:r>
            <a:r>
              <a:rPr lang="zh-CN" altLang="en-US" dirty="0"/>
              <a:t>的表达式文法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以语法分析为基础，对任意合法线性输入，构造出树形表达式结构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071B8D-96C3-4578-BE47-6B7CD2B8F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217" y="3613305"/>
            <a:ext cx="2659238" cy="256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1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06072-D6FA-40CB-899E-25016E16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58F0F-7480-4916-9672-212A608AE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表达式文法</a:t>
            </a:r>
            <a:endParaRPr lang="en-US" altLang="zh-CN" dirty="0"/>
          </a:p>
          <a:p>
            <a:r>
              <a:rPr lang="zh-CN" altLang="en-US" dirty="0"/>
              <a:t>词法分析器</a:t>
            </a:r>
            <a:endParaRPr lang="en-US" altLang="zh-CN" dirty="0"/>
          </a:p>
          <a:p>
            <a:r>
              <a:rPr lang="zh-CN" altLang="en-US" dirty="0"/>
              <a:t>语法分析器</a:t>
            </a:r>
            <a:endParaRPr lang="en-US" altLang="zh-CN" dirty="0"/>
          </a:p>
          <a:p>
            <a:r>
              <a:rPr lang="zh-CN" altLang="en-US" dirty="0"/>
              <a:t>语法制导的表达式生成</a:t>
            </a:r>
          </a:p>
        </p:txBody>
      </p:sp>
    </p:spTree>
    <p:extLst>
      <p:ext uri="{BB962C8B-B14F-4D97-AF65-F5344CB8AC3E}">
        <p14:creationId xmlns:p14="http://schemas.microsoft.com/office/powerpoint/2010/main" val="155316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9F33F-E12A-4E0B-9924-FE34C3C2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LL(1)</a:t>
            </a:r>
            <a:r>
              <a:rPr lang="zh-CN" altLang="en-US" dirty="0"/>
              <a:t>表达式文法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E8FA8-67AC-4E72-B3C7-93953CC2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76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75800-E448-49A2-B4B9-C5CCDFC9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表达式文法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D92E5-996C-4FAD-9024-A6F74732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文法的定义</a:t>
            </a:r>
            <a:endParaRPr lang="en-US" altLang="zh-CN" dirty="0"/>
          </a:p>
          <a:p>
            <a:r>
              <a:rPr lang="en-US" altLang="zh-CN" dirty="0"/>
              <a:t>FIRST </a:t>
            </a:r>
            <a:r>
              <a:rPr lang="zh-CN" altLang="en-US" dirty="0"/>
              <a:t>集</a:t>
            </a:r>
            <a:endParaRPr lang="en-US" altLang="zh-CN" dirty="0"/>
          </a:p>
          <a:p>
            <a:r>
              <a:rPr lang="en-US" altLang="zh-CN" dirty="0"/>
              <a:t>FOLLOW </a:t>
            </a:r>
            <a:r>
              <a:rPr lang="zh-CN" altLang="en-US" dirty="0"/>
              <a:t>集</a:t>
            </a:r>
            <a:endParaRPr lang="en-US" altLang="zh-CN" dirty="0"/>
          </a:p>
          <a:p>
            <a:r>
              <a:rPr lang="en-US" altLang="zh-CN" dirty="0"/>
              <a:t>SELECT </a:t>
            </a:r>
            <a:r>
              <a:rPr lang="zh-CN" altLang="en-US" dirty="0"/>
              <a:t>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650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23998-37D1-4218-B75A-6BE60244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E68A8-6076-4229-985F-67570706A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CN" sz="5400" dirty="0"/>
          </a:p>
          <a:p>
            <a:pPr algn="ctr"/>
            <a:r>
              <a:rPr lang="zh-CN" altLang="en-US" sz="6000" dirty="0">
                <a:latin typeface="+mj-lt"/>
                <a:ea typeface="+mj-ea"/>
                <a:cs typeface="+mj-cs"/>
              </a:rPr>
              <a:t>求导算法</a:t>
            </a:r>
            <a:endParaRPr lang="en-US" altLang="zh-CN" sz="6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6274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BB4AC-C84E-4701-98BA-43A52B78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0115A-DDFD-474D-BC81-0E0091BC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文法</a:t>
            </a:r>
            <a:r>
              <a:rPr lang="en-US" altLang="zh-CN" dirty="0"/>
              <a:t>G</a:t>
            </a:r>
            <a:r>
              <a:rPr lang="zh-CN" altLang="en-US" dirty="0"/>
              <a:t>定义为一个四元组（</a:t>
            </a:r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  <a:r>
              <a:rPr lang="en-US" altLang="zh-CN" dirty="0"/>
              <a:t>,V</a:t>
            </a:r>
            <a:r>
              <a:rPr lang="en-US" altLang="zh-CN" baseline="-25000" dirty="0"/>
              <a:t>T</a:t>
            </a:r>
            <a:r>
              <a:rPr lang="en-US" altLang="zh-CN" dirty="0"/>
              <a:t>,P,S</a:t>
            </a:r>
            <a:r>
              <a:rPr lang="zh-CN" altLang="en-US" dirty="0"/>
              <a:t>），其中，</a:t>
            </a:r>
            <a:endParaRPr lang="en-US" altLang="zh-CN" dirty="0"/>
          </a:p>
          <a:p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  <a:r>
              <a:rPr lang="zh-CN" altLang="en-US" dirty="0"/>
              <a:t>为非终结符集合</a:t>
            </a:r>
            <a:endParaRPr lang="en-US" altLang="zh-CN" dirty="0"/>
          </a:p>
          <a:p>
            <a:r>
              <a:rPr lang="en-US" altLang="zh-CN" dirty="0"/>
              <a:t>V</a:t>
            </a:r>
            <a:r>
              <a:rPr lang="en-US" altLang="zh-CN" baseline="-25000" dirty="0"/>
              <a:t>T</a:t>
            </a:r>
            <a:r>
              <a:rPr lang="zh-CN" altLang="en-US" dirty="0"/>
              <a:t>终结符集合</a:t>
            </a:r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是产生式结合</a:t>
            </a:r>
            <a:endParaRPr lang="en-US" altLang="zh-CN" dirty="0"/>
          </a:p>
          <a:p>
            <a:r>
              <a:rPr lang="en-US" altLang="zh-CN" dirty="0"/>
              <a:t>S</a:t>
            </a:r>
            <a:r>
              <a:rPr lang="zh-CN" altLang="en-US" dirty="0"/>
              <a:t>称为识别符或开始符号，也是一个非终结符，至少要在一条产生式的左边出现。</a:t>
            </a:r>
          </a:p>
        </p:txBody>
      </p:sp>
    </p:spTree>
    <p:extLst>
      <p:ext uri="{BB962C8B-B14F-4D97-AF65-F5344CB8AC3E}">
        <p14:creationId xmlns:p14="http://schemas.microsoft.com/office/powerpoint/2010/main" val="155153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C6FDF-2404-493E-B305-611C988C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91239-4F14-40CA-BE20-24D79365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终结符，通俗的说就是不能单独出现在推导式左边的符号，也就是说终结符不能再进行推导。</a:t>
            </a:r>
            <a:endParaRPr lang="en-US" altLang="zh-CN" dirty="0"/>
          </a:p>
          <a:p>
            <a:r>
              <a:rPr lang="zh-CN" altLang="en-US" dirty="0"/>
              <a:t>不是终结符的都是非终结符。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一般以大写字母表示非终结符，小写字母、符号表示终结符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522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9BCEE-F189-445E-BE75-1B665CCA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F5D6F-3007-4599-8D2A-34800191C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产生式的形式是</a:t>
            </a:r>
            <a:r>
              <a:rPr lang="en-US" altLang="zh-CN" dirty="0"/>
              <a:t>α --&gt;β</a:t>
            </a:r>
            <a:r>
              <a:rPr lang="zh-CN" altLang="en-US" dirty="0"/>
              <a:t>，</a:t>
            </a:r>
            <a:r>
              <a:rPr lang="en-US" altLang="zh-CN" dirty="0"/>
              <a:t>α</a:t>
            </a:r>
            <a:r>
              <a:rPr lang="zh-CN" altLang="en-US" dirty="0"/>
              <a:t>称为产生式左部，</a:t>
            </a:r>
            <a:r>
              <a:rPr lang="en-US" altLang="zh-CN" dirty="0"/>
              <a:t>β</a:t>
            </a:r>
            <a:r>
              <a:rPr lang="zh-CN" altLang="en-US" dirty="0"/>
              <a:t>称为产生式右部，</a:t>
            </a:r>
            <a:r>
              <a:rPr lang="en-US" altLang="zh-CN" dirty="0"/>
              <a:t>α</a:t>
            </a:r>
            <a:r>
              <a:rPr lang="zh-CN" altLang="en-US" dirty="0"/>
              <a:t>属于</a:t>
            </a:r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β∈(V</a:t>
            </a:r>
            <a:r>
              <a:rPr lang="en-US" altLang="zh-CN" baseline="-25000" dirty="0"/>
              <a:t>N</a:t>
            </a:r>
            <a:r>
              <a:rPr lang="zh-CN" altLang="en-US" dirty="0"/>
              <a:t>∪</a:t>
            </a:r>
            <a:r>
              <a:rPr lang="en-US" altLang="zh-CN" dirty="0"/>
              <a:t>V</a:t>
            </a:r>
            <a:r>
              <a:rPr lang="en-US" altLang="zh-CN" baseline="-25000" dirty="0"/>
              <a:t>T</a:t>
            </a:r>
            <a:r>
              <a:rPr lang="en-US" altLang="zh-CN" dirty="0"/>
              <a:t>)*</a:t>
            </a:r>
            <a:r>
              <a:rPr lang="zh-CN" altLang="en-US" dirty="0"/>
              <a:t>，</a:t>
            </a:r>
            <a:r>
              <a:rPr lang="en-US" altLang="zh-CN" dirty="0"/>
              <a:t>α∉ε</a:t>
            </a:r>
          </a:p>
          <a:p>
            <a:endParaRPr lang="en-US" altLang="zh-CN" dirty="0"/>
          </a:p>
          <a:p>
            <a:r>
              <a:rPr lang="en-US" altLang="zh-CN" dirty="0"/>
              <a:t>A --&gt;</a:t>
            </a:r>
            <a:r>
              <a:rPr lang="en-US" altLang="zh-CN" dirty="0" err="1"/>
              <a:t>aA</a:t>
            </a:r>
            <a:endParaRPr lang="en-US" altLang="zh-CN" dirty="0"/>
          </a:p>
          <a:p>
            <a:r>
              <a:rPr lang="en-US" altLang="zh-CN" dirty="0"/>
              <a:t>A --&gt;ε</a:t>
            </a:r>
          </a:p>
          <a:p>
            <a:r>
              <a:rPr lang="en-US" altLang="zh-CN" dirty="0" err="1"/>
              <a:t>SnA</a:t>
            </a:r>
            <a:r>
              <a:rPr lang="en-US" altLang="zh-CN" dirty="0"/>
              <a:t> --&gt;Ad </a:t>
            </a:r>
          </a:p>
        </p:txBody>
      </p:sp>
    </p:spTree>
    <p:extLst>
      <p:ext uri="{BB962C8B-B14F-4D97-AF65-F5344CB8AC3E}">
        <p14:creationId xmlns:p14="http://schemas.microsoft.com/office/powerpoint/2010/main" val="317379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A1CB5-4FB4-4DFD-95BE-01A76C90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66DFE-AB52-46EE-A5E5-6E9B8990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G=(V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是上下文无关文法</a:t>
            </a:r>
            <a:b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FIRST(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={a|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a∈V</a:t>
            </a:r>
            <a:r>
              <a:rPr lang="en-US" altLang="zh-CN" b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∈V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b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则规定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∈FIRST(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．称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FIRST(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为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l-GR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571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CC6EA-4419-48AB-9F02-95E7F22B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9D2FF-B1C4-42B3-BBA8-8E56AE06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集合</a:t>
            </a:r>
            <a:r>
              <a:rPr lang="en-US" altLang="zh-CN" dirty="0"/>
              <a:t>First(X)</a:t>
            </a:r>
            <a:r>
              <a:rPr lang="zh-CN" altLang="en-US" dirty="0"/>
              <a:t>的计算方法如下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(a)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X∈V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FIRST(X)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{X}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(b)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X∈V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且有产生式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X→a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a∈V</a:t>
            </a:r>
            <a:r>
              <a:rPr lang="en-US" altLang="zh-CN" b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a∈FIRST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(c)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X∈V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X→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∈FIRST(X)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(d)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X∈V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Y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Y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∈V</a:t>
            </a:r>
            <a:r>
              <a:rPr lang="en-US" altLang="zh-CN" b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且有产生式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X→Y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…Y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都  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,(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1≤i≤n),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FIRST(Y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FIRST(Y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FIRST(Y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的所有非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元素和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FIRST(Y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都包含在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FIRST(X)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(e)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(d)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中所有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=1, 2, …n),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　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FIRST(X)=FIRST(Y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)∪FIRST(Y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)∪…∪FIRST(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)∪{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87B3D-BEB0-47E3-B2BB-EA71E0C6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Follow</a:t>
            </a:r>
            <a:r>
              <a:rPr lang="zh-CN" altLang="en-US" dirty="0"/>
              <a:t>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92935-DB61-4532-B764-16C22CD9B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G=(V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是上下文无关文法，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A∈V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是开始符号</a:t>
            </a:r>
            <a:b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FOLLOW(A)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｛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a|S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a∈V</a:t>
            </a:r>
            <a:r>
              <a:rPr lang="en-US" altLang="zh-CN" b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a∈FIRST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∈V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,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∈V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｝</a:t>
            </a:r>
            <a:b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 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#∈FOLLOW(A)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b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这里我们用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‘#’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作为输入串的结束符，或称为输入串括号。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864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A4F36-BA90-41D2-B5FA-D916CBA9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Follow</a:t>
            </a:r>
            <a:r>
              <a:rPr lang="zh-CN" altLang="en-US" dirty="0"/>
              <a:t>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F2D66-4032-4A98-93B6-228A07DD1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集合 </a:t>
            </a:r>
            <a:r>
              <a:rPr lang="en-US" altLang="zh-CN" dirty="0"/>
              <a:t>Follow (A) </a:t>
            </a:r>
            <a:r>
              <a:rPr lang="zh-CN" altLang="en-US" dirty="0"/>
              <a:t>的计算方法如下：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(a)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为文法中开始符号，把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{#}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加入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FOLLOW(S)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这里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“#”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为句子括号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(b)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A→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是一个产生式，则把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FIRST(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的非空元素加入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FOLLOW(B)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中。如果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=*=&gt;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则把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FOLLOW(A)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也加入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FOLLOW(B)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中。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(c)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反复使用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(b)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直到每个非终结符的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FOLLOW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集不再增大为止。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9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43989-731D-448C-A89E-E793DE24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表达式的定义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FFA76-7991-43D9-A54C-BD7D556E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对文法</a:t>
            </a:r>
            <a:r>
              <a:rPr lang="en-US" altLang="zh-CN" dirty="0"/>
              <a:t>G</a:t>
            </a:r>
            <a:r>
              <a:rPr lang="zh-CN" altLang="en-US" dirty="0"/>
              <a:t>的句子进行确定的自顶向下语法分析的充分必要条件是，</a:t>
            </a:r>
            <a:r>
              <a:rPr lang="en-US" altLang="zh-CN" dirty="0"/>
              <a:t>G</a:t>
            </a:r>
            <a:r>
              <a:rPr lang="zh-CN" altLang="en-US" dirty="0"/>
              <a:t>的任意两个具有相同左部的产生式</a:t>
            </a:r>
            <a:r>
              <a:rPr lang="en-US" altLang="zh-CN" dirty="0"/>
              <a:t>A—&gt;α|β </a:t>
            </a:r>
            <a:r>
              <a:rPr lang="zh-CN" altLang="en-US" dirty="0"/>
              <a:t>满足下列条件：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）如果</a:t>
            </a:r>
            <a:r>
              <a:rPr lang="en-US" altLang="zh-CN" dirty="0"/>
              <a:t>α</a:t>
            </a:r>
            <a:r>
              <a:rPr lang="zh-CN" altLang="en-US" dirty="0"/>
              <a:t>、</a:t>
            </a:r>
            <a:r>
              <a:rPr lang="en-US" altLang="zh-CN" dirty="0"/>
              <a:t>β</a:t>
            </a:r>
            <a:r>
              <a:rPr lang="zh-CN" altLang="en-US" dirty="0"/>
              <a:t>均不能推导出</a:t>
            </a:r>
            <a:r>
              <a:rPr lang="en-US" altLang="zh-CN" dirty="0"/>
              <a:t>ε</a:t>
            </a:r>
            <a:r>
              <a:rPr lang="zh-CN" altLang="en-US" dirty="0"/>
              <a:t>，则 </a:t>
            </a:r>
            <a:r>
              <a:rPr lang="en-US" altLang="zh-CN" dirty="0"/>
              <a:t>FIRST(α) ∩ FIRST(β) = ∅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α </a:t>
            </a:r>
            <a:r>
              <a:rPr lang="zh-CN" altLang="en-US" dirty="0"/>
              <a:t>和 </a:t>
            </a:r>
            <a:r>
              <a:rPr lang="en-US" altLang="zh-CN" dirty="0"/>
              <a:t>β </a:t>
            </a:r>
            <a:r>
              <a:rPr lang="zh-CN" altLang="en-US" dirty="0"/>
              <a:t>至多有一个能推导出 </a:t>
            </a:r>
            <a:r>
              <a:rPr lang="en-US" altLang="zh-CN" dirty="0"/>
              <a:t>ε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）如果 </a:t>
            </a:r>
            <a:r>
              <a:rPr lang="en-US" altLang="zh-CN" dirty="0"/>
              <a:t>β =*=&gt; ε</a:t>
            </a:r>
            <a:r>
              <a:rPr lang="zh-CN" altLang="en-US" dirty="0"/>
              <a:t>，则 </a:t>
            </a:r>
            <a:r>
              <a:rPr lang="en-US" altLang="zh-CN" dirty="0"/>
              <a:t>FIRST(α) ∩ FOLLOW(A) = ∅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将满足上述条件的文法称为</a:t>
            </a:r>
            <a:r>
              <a:rPr lang="en-US" altLang="zh-CN" dirty="0"/>
              <a:t>LL(1)</a:t>
            </a:r>
            <a:r>
              <a:rPr lang="zh-CN" altLang="en-US" dirty="0"/>
              <a:t>文法。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09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54CD9-6005-4D74-9322-250658DC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/>
              <a:t>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CCBD1-BB1F-4B67-9AA2-8839D5FC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给定上下文无关文法的产生式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A→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A∈V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∈V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则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SELECT(A→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=FIRST(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b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=*=&gt;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则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SELECT(A→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)=(FIRST(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)-{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})∪FOLLOW(A)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需要注意的是，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SELECT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集是针对产生式而言的。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9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BC5DE-7827-4800-AC4A-43BFAC41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185" y="285087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Select</a:t>
            </a:r>
            <a:r>
              <a:rPr lang="zh-CN" altLang="en-US" dirty="0"/>
              <a:t>集有何作用呢？</a:t>
            </a:r>
          </a:p>
        </p:txBody>
      </p:sp>
    </p:spTree>
    <p:extLst>
      <p:ext uri="{BB962C8B-B14F-4D97-AF65-F5344CB8AC3E}">
        <p14:creationId xmlns:p14="http://schemas.microsoft.com/office/powerpoint/2010/main" val="418842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C9A77-2E9A-4CA3-8156-66BAE234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10347-DB14-4DD9-900D-43248C82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5400" dirty="0"/>
          </a:p>
          <a:p>
            <a:pPr algn="ctr"/>
            <a:r>
              <a:rPr lang="zh-CN" altLang="en-US" sz="6000" dirty="0">
                <a:latin typeface="+mj-lt"/>
                <a:ea typeface="+mj-ea"/>
                <a:cs typeface="+mj-cs"/>
              </a:rPr>
              <a:t>技术难点</a:t>
            </a:r>
            <a:endParaRPr lang="en-US" altLang="zh-CN" sz="6000" dirty="0">
              <a:latin typeface="+mj-lt"/>
              <a:ea typeface="+mj-ea"/>
              <a:cs typeface="+mj-cs"/>
            </a:endParaRPr>
          </a:p>
          <a:p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60144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27B15-DD42-4519-8E6B-E689007A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7C451-22BF-4E29-9082-7C0AC374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一个上下文无关文法是</a:t>
            </a:r>
            <a:r>
              <a:rPr lang="en-US" altLang="zh-CN" dirty="0"/>
              <a:t>LL(1)</a:t>
            </a:r>
            <a:r>
              <a:rPr lang="zh-CN" altLang="en-US" dirty="0"/>
              <a:t>文法的充分必要条件是：</a:t>
            </a:r>
            <a:endParaRPr lang="en-US" altLang="zh-CN" dirty="0"/>
          </a:p>
          <a:p>
            <a:r>
              <a:rPr lang="zh-CN" altLang="en-US" dirty="0"/>
              <a:t>对每个非终结符</a:t>
            </a:r>
            <a:r>
              <a:rPr lang="en-US" altLang="zh-CN" dirty="0"/>
              <a:t>A</a:t>
            </a:r>
            <a:r>
              <a:rPr lang="zh-CN" altLang="en-US" dirty="0"/>
              <a:t>的两个不同产生式，</a:t>
            </a:r>
            <a:r>
              <a:rPr lang="en-US" altLang="zh-CN" dirty="0"/>
              <a:t>A→α</a:t>
            </a:r>
            <a:r>
              <a:rPr lang="zh-CN" altLang="en-US" dirty="0"/>
              <a:t>，</a:t>
            </a:r>
            <a:r>
              <a:rPr lang="en-US" altLang="zh-CN" dirty="0"/>
              <a:t>A→β</a:t>
            </a:r>
            <a:r>
              <a:rPr lang="zh-CN" altLang="en-US" dirty="0"/>
              <a:t>，满足</a:t>
            </a:r>
            <a:r>
              <a:rPr lang="en-US" altLang="zh-CN" dirty="0"/>
              <a:t>SELECT(A→α)∩SELECT(A→β)=Ø</a:t>
            </a:r>
            <a:r>
              <a:rPr lang="zh-CN" altLang="en-US" dirty="0"/>
              <a:t> ，其中</a:t>
            </a:r>
            <a:r>
              <a:rPr lang="en-US" altLang="zh-CN" dirty="0"/>
              <a:t>α</a:t>
            </a:r>
            <a:r>
              <a:rPr lang="zh-CN" altLang="en-US" dirty="0"/>
              <a:t>，</a:t>
            </a:r>
            <a:r>
              <a:rPr lang="en-US" altLang="zh-CN" dirty="0"/>
              <a:t>β</a:t>
            </a:r>
            <a:r>
              <a:rPr lang="zh-CN" altLang="en-US" dirty="0"/>
              <a:t>不同时能推导出</a:t>
            </a:r>
            <a:r>
              <a:rPr lang="en-US" altLang="zh-CN" dirty="0"/>
              <a:t>ε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3407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22357-A47E-4556-88BA-3A0A46AA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A0592-59C2-4AE5-9533-A6F2E8DA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L</a:t>
            </a:r>
            <a:r>
              <a:rPr lang="zh-CN" altLang="en-US" dirty="0"/>
              <a:t>代表从左向右扫描输入符号串</a:t>
            </a:r>
            <a:endParaRPr lang="en-US" altLang="zh-CN" dirty="0"/>
          </a:p>
          <a:p>
            <a:r>
              <a:rPr lang="zh-CN" altLang="en-US" dirty="0"/>
              <a:t>第二个</a:t>
            </a:r>
            <a:r>
              <a:rPr lang="en-US" altLang="zh-CN" dirty="0"/>
              <a:t>L</a:t>
            </a:r>
            <a:r>
              <a:rPr lang="zh-CN" altLang="en-US" dirty="0"/>
              <a:t>代表产生最左推导</a:t>
            </a:r>
            <a:endParaRPr lang="en-US" altLang="zh-CN" dirty="0"/>
          </a:p>
          <a:p>
            <a:r>
              <a:rPr lang="en-US" altLang="zh-CN" dirty="0"/>
              <a:t>1,</a:t>
            </a:r>
            <a:r>
              <a:rPr lang="zh-CN" altLang="en-US" dirty="0"/>
              <a:t>向右看一个输入符号便可决定选择哪个产生式。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105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E25EF-DD83-4AA9-BC25-7B2B9321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表达式文法的定义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1D3FF-DA4C-4F5E-B9D4-2361A07FF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 --&gt; TE | +S | -S</a:t>
            </a:r>
            <a:endParaRPr lang="zh-CN" altLang="zh-CN" dirty="0"/>
          </a:p>
          <a:p>
            <a:r>
              <a:rPr lang="en-US" altLang="zh-CN" dirty="0"/>
              <a:t>E --&gt; +TE | -TE| ε </a:t>
            </a:r>
            <a:endParaRPr lang="zh-CN" altLang="zh-CN" dirty="0"/>
          </a:p>
          <a:p>
            <a:r>
              <a:rPr lang="en-US" altLang="zh-CN" dirty="0"/>
              <a:t>T --&gt; MX </a:t>
            </a:r>
            <a:endParaRPr lang="zh-CN" altLang="zh-CN" dirty="0"/>
          </a:p>
          <a:p>
            <a:r>
              <a:rPr lang="en-US" altLang="zh-CN" dirty="0"/>
              <a:t>X --&gt; *MX | /MX | ε</a:t>
            </a:r>
            <a:endParaRPr lang="zh-CN" altLang="zh-CN" dirty="0"/>
          </a:p>
          <a:p>
            <a:r>
              <a:rPr lang="en-US" altLang="zh-CN" dirty="0"/>
              <a:t>M --&gt; log(N)(N) | ln(N) | sin(N) | cos(N) | tan(N) | N </a:t>
            </a:r>
            <a:endParaRPr lang="zh-CN" altLang="zh-CN" dirty="0"/>
          </a:p>
          <a:p>
            <a:r>
              <a:rPr lang="en-US" altLang="zh-CN" dirty="0"/>
              <a:t>N --&gt; QH |log(N)(N) | ln(N) | sin(N) | cos(N) | tan(N)</a:t>
            </a:r>
            <a:endParaRPr lang="zh-CN" altLang="zh-CN" dirty="0"/>
          </a:p>
          <a:p>
            <a:r>
              <a:rPr lang="en-US" altLang="zh-CN" dirty="0"/>
              <a:t>H --&gt; ^QH | ε </a:t>
            </a:r>
            <a:endParaRPr lang="zh-CN" altLang="zh-CN" dirty="0"/>
          </a:p>
          <a:p>
            <a:r>
              <a:rPr lang="en-US" altLang="zh-CN" dirty="0"/>
              <a:t>Q --&gt; var | number | (S)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8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929FF-B3B1-4793-B283-C44F100E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ED19A-C349-4F14-B1BC-3648FB61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词法分析器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931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96D82-36BA-4C2A-B955-4CDCEFA0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1F0A2-B0C1-4B7F-8B07-AC5F2E91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将输入的字符流转化为单词流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如输入 </a:t>
            </a:r>
            <a:r>
              <a:rPr lang="en-US" altLang="zh-CN" dirty="0"/>
              <a:t>2+x</a:t>
            </a:r>
            <a:r>
              <a:rPr lang="zh-CN" altLang="en-US" dirty="0"/>
              <a:t>*</a:t>
            </a:r>
            <a:r>
              <a:rPr lang="en-US" altLang="zh-CN" dirty="0"/>
              <a:t>sin(x),</a:t>
            </a:r>
            <a:r>
              <a:rPr lang="zh-CN" altLang="en-US" dirty="0"/>
              <a:t>输出单词流，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，*，</a:t>
            </a:r>
            <a:r>
              <a:rPr lang="en-US" altLang="zh-CN" dirty="0"/>
              <a:t>sin</a:t>
            </a:r>
            <a:r>
              <a:rPr lang="zh-CN" altLang="en-US" dirty="0"/>
              <a:t>，（，</a:t>
            </a:r>
            <a:r>
              <a:rPr lang="en-US" altLang="zh-CN" dirty="0"/>
              <a:t>x</a:t>
            </a:r>
            <a:r>
              <a:rPr lang="zh-CN" altLang="en-US" dirty="0"/>
              <a:t>，）</a:t>
            </a:r>
          </a:p>
        </p:txBody>
      </p:sp>
    </p:spTree>
    <p:extLst>
      <p:ext uri="{BB962C8B-B14F-4D97-AF65-F5344CB8AC3E}">
        <p14:creationId xmlns:p14="http://schemas.microsoft.com/office/powerpoint/2010/main" val="4140245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8DEF6-C0B5-4162-BEB0-0FE04AD1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D16D1-288A-47DC-ACE3-AD4966BE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词法分析器使用状态转换图来识别单词符号。状态转换图是一张有限方向图。在状态转换图中，有一个初态，至少一个终态。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本应用的词法分析和语法分析结合在一起作为一遍，由语法分析程序调用词法分析程序来获得当前单词供语法分析使用。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4299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D58A2-D1A8-4CA3-A0B2-C58EEB11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480EE-5480-423A-8ED0-BF3546F75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B17C53E-E771-4867-8DD5-5CE287F97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460" y="12695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69DC20D-A92A-4BDB-8B73-4AD758A369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793524"/>
              </p:ext>
            </p:extLst>
          </p:nvPr>
        </p:nvGraphicFramePr>
        <p:xfrm>
          <a:off x="2361460" y="1269507"/>
          <a:ext cx="5265738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7932314" imgH="5943647" progId="Visio.Drawing.15">
                  <p:embed/>
                </p:oleObj>
              </mc:Choice>
              <mc:Fallback>
                <p:oleObj name="Visio" r:id="rId3" imgW="7932314" imgH="5943647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460" y="1269507"/>
                        <a:ext cx="5265738" cy="394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9331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787F7-162E-4189-BAF9-E53A84CD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E8D88-3024-4A4C-97C4-7B7D6CC6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语法分析器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580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22F52-B70F-4661-8A10-6DA7F3D8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EC95B-48E3-428B-94D8-90262B499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采用表驱动的自顶向下的语法分析方法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033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EA4D8-15D6-4FDE-903A-C7B3A5B1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推导举例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BEDA2-8A7A-4FF0-9BA8-8A0B2EEEB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以只包含</a:t>
            </a:r>
            <a:r>
              <a:rPr lang="zh-CN" altLang="en-US" dirty="0">
                <a:solidFill>
                  <a:srgbClr val="FF0000"/>
                </a:solidFill>
              </a:rPr>
              <a:t>加法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乘法</a:t>
            </a:r>
            <a:r>
              <a:rPr lang="zh-CN" altLang="en-US" dirty="0"/>
              <a:t>的表达式 举例说明文法的作用</a:t>
            </a:r>
            <a:endParaRPr lang="en-US" altLang="zh-CN" dirty="0"/>
          </a:p>
          <a:p>
            <a:r>
              <a:rPr lang="en-US" altLang="zh-CN" dirty="0"/>
              <a:t>S --&gt; TE</a:t>
            </a:r>
          </a:p>
          <a:p>
            <a:r>
              <a:rPr lang="en-US" altLang="zh-CN" dirty="0"/>
              <a:t>E --&gt; +TE | ε</a:t>
            </a:r>
          </a:p>
          <a:p>
            <a:r>
              <a:rPr lang="en-US" altLang="zh-CN" dirty="0"/>
              <a:t>T --&gt; FX</a:t>
            </a:r>
          </a:p>
          <a:p>
            <a:r>
              <a:rPr lang="en-US" altLang="zh-CN" dirty="0"/>
              <a:t>X --&gt; *FX | ε</a:t>
            </a:r>
          </a:p>
          <a:p>
            <a:r>
              <a:rPr lang="en-US" altLang="zh-CN" dirty="0"/>
              <a:t>F --&gt; </a:t>
            </a:r>
            <a:r>
              <a:rPr lang="en-US" altLang="zh-CN" dirty="0" err="1"/>
              <a:t>i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376584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C8D80-1EAC-499C-8E24-3DCE94DB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1D4A8-92DF-4A9B-8F2D-94916909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5400" dirty="0"/>
          </a:p>
          <a:p>
            <a:pPr algn="ctr"/>
            <a:r>
              <a:rPr lang="zh-CN" altLang="en-US" sz="6000" dirty="0">
                <a:latin typeface="+mj-lt"/>
                <a:ea typeface="+mj-ea"/>
                <a:cs typeface="+mj-cs"/>
              </a:rPr>
              <a:t>解决方案</a:t>
            </a:r>
          </a:p>
          <a:p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18314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F1454-28EF-472C-9ABC-7893F9E3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A6D95-43FE-4FBF-B3AC-14C13CA3F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 --&gt; TE`</a:t>
            </a:r>
          </a:p>
          <a:p>
            <a:r>
              <a:rPr lang="en-US" altLang="zh-CN" dirty="0"/>
              <a:t>E` --&gt; +TE` | ε</a:t>
            </a:r>
          </a:p>
          <a:p>
            <a:r>
              <a:rPr lang="en-US" altLang="zh-CN" dirty="0"/>
              <a:t>T --&gt; FT`</a:t>
            </a:r>
          </a:p>
          <a:p>
            <a:r>
              <a:rPr lang="en-US" altLang="zh-CN" dirty="0"/>
              <a:t>T`--&gt; *FT` | ε</a:t>
            </a:r>
          </a:p>
          <a:p>
            <a:r>
              <a:rPr lang="en-US" altLang="zh-CN" dirty="0"/>
              <a:t>F --&gt; </a:t>
            </a:r>
            <a:r>
              <a:rPr lang="en-US" altLang="zh-CN" dirty="0" err="1"/>
              <a:t>i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(E)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ETE` FT`E`</a:t>
            </a:r>
            <a:r>
              <a:rPr lang="en-US" altLang="zh-CN" dirty="0" err="1">
                <a:sym typeface="Wingdings" panose="05000000000000000000" pitchFamily="2" charset="2"/>
              </a:rPr>
              <a:t>iT`E</a:t>
            </a:r>
            <a:r>
              <a:rPr lang="en-US" altLang="zh-CN" dirty="0">
                <a:sym typeface="Wingdings" panose="05000000000000000000" pitchFamily="2" charset="2"/>
              </a:rPr>
              <a:t>`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 err="1">
                <a:sym typeface="Wingdings" panose="05000000000000000000" pitchFamily="2" charset="2"/>
              </a:rPr>
              <a:t>i+TE</a:t>
            </a:r>
            <a:r>
              <a:rPr lang="en-US" altLang="zh-CN" dirty="0">
                <a:sym typeface="Wingdings" panose="05000000000000000000" pitchFamily="2" charset="2"/>
              </a:rPr>
              <a:t>`i+FT`E`</a:t>
            </a:r>
            <a:r>
              <a:rPr lang="en-US" altLang="zh-CN" dirty="0" err="1">
                <a:sym typeface="Wingdings" panose="05000000000000000000" pitchFamily="2" charset="2"/>
              </a:rPr>
              <a:t>i+iT`E</a:t>
            </a:r>
            <a:r>
              <a:rPr lang="en-US" altLang="zh-CN" dirty="0">
                <a:sym typeface="Wingdings" panose="05000000000000000000" pitchFamily="2" charset="2"/>
              </a:rPr>
              <a:t>`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 err="1">
                <a:sym typeface="Wingdings" panose="05000000000000000000" pitchFamily="2" charset="2"/>
              </a:rPr>
              <a:t>i+i</a:t>
            </a:r>
            <a:r>
              <a:rPr lang="en-US" altLang="zh-CN" dirty="0">
                <a:sym typeface="Wingdings" panose="05000000000000000000" pitchFamily="2" charset="2"/>
              </a:rPr>
              <a:t>*FT`E`</a:t>
            </a:r>
            <a:r>
              <a:rPr lang="en-US" altLang="zh-CN" dirty="0" err="1">
                <a:sym typeface="Wingdings" panose="05000000000000000000" pitchFamily="2" charset="2"/>
              </a:rPr>
              <a:t>i+i</a:t>
            </a:r>
            <a:r>
              <a:rPr lang="en-US" altLang="zh-CN" dirty="0">
                <a:sym typeface="Wingdings" panose="05000000000000000000" pitchFamily="2" charset="2"/>
              </a:rPr>
              <a:t>*iT`E`</a:t>
            </a:r>
            <a:r>
              <a:rPr lang="en-US" altLang="zh-CN" dirty="0" err="1">
                <a:sym typeface="Wingdings" panose="05000000000000000000" pitchFamily="2" charset="2"/>
              </a:rPr>
              <a:t>i+i</a:t>
            </a:r>
            <a:r>
              <a:rPr lang="en-US" altLang="zh-CN" dirty="0">
                <a:sym typeface="Wingdings" panose="05000000000000000000" pitchFamily="2" charset="2"/>
              </a:rPr>
              <a:t>*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4CA79A-1F45-4052-A6E3-B5CD04C20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03" y="1690688"/>
            <a:ext cx="43624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57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DF3F3-FDF6-490B-B4A5-07509260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4067D-7D96-457D-B419-A326419B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推导一定是从开始符起始，根据当前输入的单词决定选用某条产生式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每一次选用产生式时，都是根据当前的一个非终结符和当前输入单词来确定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是否能构造一个预测表，每一个非终结符遇到一个单词，选用那一条产生式填入表格，每次选用产生式时，查表即可</a:t>
            </a:r>
          </a:p>
        </p:txBody>
      </p:sp>
    </p:spTree>
    <p:extLst>
      <p:ext uri="{BB962C8B-B14F-4D97-AF65-F5344CB8AC3E}">
        <p14:creationId xmlns:p14="http://schemas.microsoft.com/office/powerpoint/2010/main" val="3256938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9A1C4-8753-4283-B410-C5B03A64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DBB74-79D3-4965-B169-42BC6267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对于符合</a:t>
            </a:r>
            <a:r>
              <a:rPr lang="en-US" altLang="zh-CN" dirty="0"/>
              <a:t>LL(1)</a:t>
            </a:r>
            <a:r>
              <a:rPr lang="zh-CN" altLang="en-US" dirty="0"/>
              <a:t>的文法，可以构造一个这样的预测分析表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本程序采用表驱动的预测分析法</a:t>
            </a:r>
          </a:p>
        </p:txBody>
      </p:sp>
    </p:spTree>
    <p:extLst>
      <p:ext uri="{BB962C8B-B14F-4D97-AF65-F5344CB8AC3E}">
        <p14:creationId xmlns:p14="http://schemas.microsoft.com/office/powerpoint/2010/main" val="257379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BB3545D-0408-4AEF-A245-BCB1F2F33D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7659"/>
            <a:ext cx="5255580" cy="234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52884B7-E5EF-4433-AF44-E71D18DE0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80" y="318872"/>
            <a:ext cx="6809173" cy="586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C03B7BA-7E93-4482-9B5B-A7D417375FCD}"/>
              </a:ext>
            </a:extLst>
          </p:cNvPr>
          <p:cNvSpPr txBox="1"/>
          <p:nvPr/>
        </p:nvSpPr>
        <p:spPr>
          <a:xfrm>
            <a:off x="1571348" y="815994"/>
            <a:ext cx="329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预测分析表</a:t>
            </a:r>
          </a:p>
        </p:txBody>
      </p:sp>
    </p:spTree>
    <p:extLst>
      <p:ext uri="{BB962C8B-B14F-4D97-AF65-F5344CB8AC3E}">
        <p14:creationId xmlns:p14="http://schemas.microsoft.com/office/powerpoint/2010/main" val="78834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B6D5C-4C1B-41D2-994D-CA44E76B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表驱动</a:t>
            </a:r>
            <a:r>
              <a:rPr lang="en-US" altLang="zh-CN" dirty="0"/>
              <a:t>LL(1)</a:t>
            </a:r>
            <a:r>
              <a:rPr lang="zh-CN" altLang="en-US" dirty="0"/>
              <a:t>分析法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CBA2F-D944-47B1-94EF-C3F465023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预测分析方法是自顶向下分析的另一种方法，一个预测分析器是由三个部分组成。</a:t>
            </a:r>
            <a:b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预测分析程序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总控程序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先进后出栈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stack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·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预测分析表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B7481C4-A29C-4B7A-9F9C-DEA5F0580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842" y="2343704"/>
            <a:ext cx="142791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C6B501A-6E3C-4889-946C-5E002A60C5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021386"/>
              </p:ext>
            </p:extLst>
          </p:nvPr>
        </p:nvGraphicFramePr>
        <p:xfrm>
          <a:off x="4970075" y="2524360"/>
          <a:ext cx="6176461" cy="3248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3" imgW="5715213" imgH="3009987" progId="Visio.Drawing.15">
                  <p:embed/>
                </p:oleObj>
              </mc:Choice>
              <mc:Fallback>
                <p:oleObj name="Visio" r:id="rId3" imgW="5715213" imgH="3009987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075" y="2524360"/>
                        <a:ext cx="6176461" cy="32481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1495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83C31-A1DB-4D50-9346-4CD56EA9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788" y="2675731"/>
            <a:ext cx="10515600" cy="1325563"/>
          </a:xfrm>
        </p:spPr>
        <p:txBody>
          <a:bodyPr/>
          <a:lstStyle/>
          <a:p>
            <a:r>
              <a:rPr lang="zh-CN" altLang="en-US" dirty="0"/>
              <a:t>先进后出栈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36401-E65F-41EB-88C8-4CE9ABD6A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3425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17D85-12AE-424D-B3F6-4F2025FA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0" y="257566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预测分析表的构造</a:t>
            </a:r>
          </a:p>
        </p:txBody>
      </p:sp>
    </p:spTree>
    <p:extLst>
      <p:ext uri="{BB962C8B-B14F-4D97-AF65-F5344CB8AC3E}">
        <p14:creationId xmlns:p14="http://schemas.microsoft.com/office/powerpoint/2010/main" val="3361749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0446F-BA1E-43E7-B84E-5AE8AD89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6FA9F-EDD7-4438-B2A4-43F5CD1C8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对于</a:t>
            </a:r>
            <a:r>
              <a:rPr lang="en-US" altLang="zh-CN" dirty="0"/>
              <a:t>LL(1)</a:t>
            </a:r>
            <a:r>
              <a:rPr lang="zh-CN" altLang="en-US" dirty="0"/>
              <a:t>文法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、计算</a:t>
            </a:r>
            <a:r>
              <a:rPr lang="en-US" altLang="zh-CN" dirty="0"/>
              <a:t>First</a:t>
            </a:r>
            <a:r>
              <a:rPr lang="zh-CN" altLang="en-US" dirty="0"/>
              <a:t>，</a:t>
            </a:r>
            <a:r>
              <a:rPr lang="en-US" altLang="zh-CN" dirty="0"/>
              <a:t>Follow</a:t>
            </a:r>
            <a:r>
              <a:rPr lang="zh-CN" altLang="en-US" dirty="0"/>
              <a:t>，</a:t>
            </a:r>
            <a:r>
              <a:rPr lang="en-US" altLang="zh-CN" dirty="0"/>
              <a:t>Select</a:t>
            </a:r>
            <a:r>
              <a:rPr lang="zh-CN" altLang="en-US" dirty="0"/>
              <a:t>集合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、计算可推出</a:t>
            </a:r>
            <a:r>
              <a:rPr lang="en-US" altLang="zh-CN" dirty="0"/>
              <a:t>ε</a:t>
            </a:r>
            <a:r>
              <a:rPr lang="zh-CN" altLang="en-US" dirty="0"/>
              <a:t>的非终结符表</a:t>
            </a:r>
            <a:r>
              <a:rPr lang="en-US" altLang="zh-CN" dirty="0"/>
              <a:t>(</a:t>
            </a:r>
            <a:r>
              <a:rPr lang="zh-CN" altLang="en-US" dirty="0"/>
              <a:t>该算法省略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、对每个终结符或</a:t>
            </a:r>
            <a:r>
              <a:rPr lang="en-US" altLang="zh-CN" dirty="0"/>
              <a:t>"#"</a:t>
            </a:r>
            <a:r>
              <a:rPr lang="zh-CN" altLang="en-US" dirty="0"/>
              <a:t>号用</a:t>
            </a:r>
            <a:r>
              <a:rPr lang="en-US" altLang="zh-CN" dirty="0"/>
              <a:t>a</a:t>
            </a:r>
            <a:r>
              <a:rPr lang="zh-CN" altLang="en-US" dirty="0"/>
              <a:t>表示。</a:t>
            </a:r>
            <a:br>
              <a:rPr lang="zh-CN" altLang="en-US" dirty="0"/>
            </a:br>
            <a:r>
              <a:rPr lang="zh-CN" altLang="en-US" dirty="0"/>
              <a:t>　若</a:t>
            </a:r>
            <a:r>
              <a:rPr lang="en-US" altLang="zh-CN" dirty="0" err="1"/>
              <a:t>a∈SELECT</a:t>
            </a:r>
            <a:r>
              <a:rPr lang="en-US" altLang="zh-CN" dirty="0"/>
              <a:t>(A→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dirty="0"/>
              <a:t>)</a:t>
            </a:r>
            <a:r>
              <a:rPr lang="zh-CN" altLang="en-US" dirty="0"/>
              <a:t>，则把</a:t>
            </a:r>
            <a:r>
              <a:rPr lang="en-US" altLang="zh-CN" dirty="0"/>
              <a:t>A→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dirty="0"/>
              <a:t>放入</a:t>
            </a:r>
            <a:r>
              <a:rPr lang="en-US" altLang="zh-CN" dirty="0"/>
              <a:t>M[A, a]</a:t>
            </a:r>
            <a:r>
              <a:rPr lang="zh-CN" altLang="en-US" dirty="0"/>
              <a:t>中。</a:t>
            </a:r>
            <a:br>
              <a:rPr lang="zh-CN" altLang="en-US" dirty="0"/>
            </a:br>
            <a:r>
              <a:rPr lang="zh-CN" altLang="en-US" dirty="0"/>
              <a:t>　把所有无定义的</a:t>
            </a:r>
            <a:r>
              <a:rPr lang="en-US" altLang="zh-CN" dirty="0"/>
              <a:t>M[A, a]</a:t>
            </a:r>
            <a:r>
              <a:rPr lang="zh-CN" altLang="en-US" dirty="0"/>
              <a:t>标上出错标记。</a:t>
            </a:r>
          </a:p>
        </p:txBody>
      </p:sp>
    </p:spTree>
    <p:extLst>
      <p:ext uri="{BB962C8B-B14F-4D97-AF65-F5344CB8AC3E}">
        <p14:creationId xmlns:p14="http://schemas.microsoft.com/office/powerpoint/2010/main" val="2027133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26121-7117-405A-8E1F-197E0C6F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71651-1E5E-4BCA-B088-0223753E5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对于文法</a:t>
            </a:r>
            <a:endParaRPr lang="en-US" altLang="zh-CN" dirty="0"/>
          </a:p>
          <a:p>
            <a:r>
              <a:rPr lang="en-US" altLang="zh-CN" dirty="0"/>
              <a:t>E --&gt; TE`</a:t>
            </a:r>
          </a:p>
          <a:p>
            <a:r>
              <a:rPr lang="en-US" altLang="zh-CN" dirty="0"/>
              <a:t>E` --&gt; +TE` | ε</a:t>
            </a:r>
          </a:p>
          <a:p>
            <a:r>
              <a:rPr lang="en-US" altLang="zh-CN" dirty="0"/>
              <a:t>T --&gt; FT`</a:t>
            </a:r>
          </a:p>
          <a:p>
            <a:r>
              <a:rPr lang="en-US" altLang="zh-CN" dirty="0"/>
              <a:t>T`--&gt; *FT` | ε</a:t>
            </a:r>
          </a:p>
          <a:p>
            <a:r>
              <a:rPr lang="en-US" altLang="zh-CN" dirty="0"/>
              <a:t>F --&gt; </a:t>
            </a:r>
            <a:r>
              <a:rPr lang="en-US" altLang="zh-CN" dirty="0" err="1"/>
              <a:t>i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402709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D7E2B5-8BAC-4BB6-8E2D-B8BA550A2C43}"/>
              </a:ext>
            </a:extLst>
          </p:cNvPr>
          <p:cNvSpPr txBox="1">
            <a:spLocks/>
          </p:cNvSpPr>
          <p:nvPr/>
        </p:nvSpPr>
        <p:spPr>
          <a:xfrm>
            <a:off x="539750" y="476250"/>
            <a:ext cx="8229600" cy="67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可推出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zh-CN" altLang="en-US" dirty="0"/>
              <a:t>的非终结符表为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5E287-DE36-4887-8CF2-2127E0608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56" y="1363169"/>
            <a:ext cx="8497887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6080F8A4-8B2C-4D89-B5C8-E7CA948F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65400"/>
            <a:ext cx="3527425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800" dirty="0">
                <a:latin typeface="+mn-lt"/>
                <a:ea typeface="+mn-ea"/>
              </a:rPr>
              <a:t>各非终结符的</a:t>
            </a:r>
            <a:r>
              <a:rPr lang="en-US" altLang="zh-CN" sz="2800" dirty="0">
                <a:latin typeface="+mn-lt"/>
                <a:ea typeface="+mn-ea"/>
              </a:rPr>
              <a:t>FIRST</a:t>
            </a:r>
            <a:r>
              <a:rPr lang="zh-CN" altLang="en-US" sz="2800" dirty="0">
                <a:latin typeface="+mn-lt"/>
                <a:ea typeface="+mn-ea"/>
              </a:rPr>
              <a:t>集合如下：</a:t>
            </a:r>
            <a:b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FIRST(E)={(, </a:t>
            </a:r>
            <a:r>
              <a:rPr kumimoji="0"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b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FIRST(E</a:t>
            </a:r>
            <a:r>
              <a:rPr lang="en-US" altLang="zh-CN" sz="28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'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)={+, 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b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FIRST(T)={(, </a:t>
            </a:r>
            <a:r>
              <a:rPr kumimoji="0"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b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FIRST(T</a:t>
            </a:r>
            <a:r>
              <a:rPr lang="en-US" altLang="zh-CN" sz="28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'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)={</a:t>
            </a:r>
            <a:r>
              <a:rPr kumimoji="0"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b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FIRST(F)={(, </a:t>
            </a:r>
            <a:r>
              <a:rPr kumimoji="0"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0"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00932A-BEC6-4C80-B15D-930BD2DBC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2628299"/>
            <a:ext cx="48260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dirty="0">
                <a:latin typeface="+mn-lt"/>
                <a:ea typeface="+mn-ea"/>
              </a:rPr>
              <a:t>各非终结符的</a:t>
            </a:r>
            <a:r>
              <a:rPr lang="en-US" altLang="zh-CN" sz="2800" dirty="0">
                <a:latin typeface="+mn-lt"/>
                <a:ea typeface="+mn-ea"/>
              </a:rPr>
              <a:t>FOLLOW</a:t>
            </a:r>
            <a:r>
              <a:rPr lang="zh-CN" altLang="en-US" sz="2800" dirty="0">
                <a:latin typeface="+mn-lt"/>
                <a:ea typeface="+mn-ea"/>
              </a:rPr>
              <a:t>集合为：</a:t>
            </a:r>
            <a:b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FOLLOW(E)={), #}</a:t>
            </a:r>
            <a:b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FOLLOW(E</a:t>
            </a:r>
            <a:r>
              <a:rPr lang="en-US" altLang="zh-CN" sz="28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'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)={), #}</a:t>
            </a:r>
            <a:b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FOLLOW(T)={+, ), #}</a:t>
            </a:r>
            <a:b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FOLLOW(T</a:t>
            </a:r>
            <a:r>
              <a:rPr lang="en-US" altLang="zh-CN" sz="28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'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)={+, ), #}</a:t>
            </a:r>
            <a:b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FOLLOW(F)={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+, ), #}</a:t>
            </a:r>
          </a:p>
        </p:txBody>
      </p:sp>
    </p:spTree>
    <p:extLst>
      <p:ext uri="{BB962C8B-B14F-4D97-AF65-F5344CB8AC3E}">
        <p14:creationId xmlns:p14="http://schemas.microsoft.com/office/powerpoint/2010/main" val="73506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23998-37D1-4218-B75A-6BE60244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E68A8-6076-4229-985F-67570706A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CN" sz="5400" dirty="0"/>
          </a:p>
          <a:p>
            <a:pPr algn="ctr"/>
            <a:r>
              <a:rPr lang="zh-CN" altLang="en-US" sz="6000" dirty="0">
                <a:latin typeface="+mj-lt"/>
                <a:ea typeface="+mj-ea"/>
                <a:cs typeface="+mj-cs"/>
              </a:rPr>
              <a:t>求导算法</a:t>
            </a:r>
            <a:endParaRPr lang="en-US" altLang="zh-CN" sz="6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1583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771C-0E72-46D9-A041-3EF8870E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D473D-DD3B-406A-A5B5-92EF22A1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各产生式的</a:t>
            </a:r>
            <a:r>
              <a:rPr lang="en-US" altLang="zh-CN" dirty="0"/>
              <a:t>SELECT</a:t>
            </a:r>
            <a:r>
              <a:rPr lang="zh-CN" altLang="en-US" dirty="0"/>
              <a:t>集合为：</a:t>
            </a:r>
            <a:endParaRPr lang="en-US" altLang="zh-CN" dirty="0"/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SELECT(E→TE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'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)={(,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SELECT(E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'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→+TE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'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)={+}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SELECT(E</a:t>
            </a:r>
            <a:r>
              <a:rPr kumimoji="1" lang="en-US" altLang="zh-CN" b="1" dirty="0">
                <a:latin typeface="Times New Roman" panose="02020603050405020304" pitchFamily="18" charset="0"/>
              </a:rPr>
              <a:t>'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)={), #}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SELECT(T→FT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'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)={(,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SELECT(T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'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→*FT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'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)={*}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SELECT(T</a:t>
            </a:r>
            <a:r>
              <a:rPr kumimoji="1" lang="en-US" altLang="zh-CN" b="1" dirty="0">
                <a:latin typeface="Times New Roman" panose="02020603050405020304" pitchFamily="18" charset="0"/>
              </a:rPr>
              <a:t>'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)={+, ), #}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SELECT(F→(E))={(}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SELECT(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F→i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52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3EC27-6482-4628-9A89-0C37B1AD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分析预测表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45BDE2-C2E2-4874-8989-C3D7393449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" y="2121763"/>
            <a:ext cx="12099834" cy="373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03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7A8F4-5EC5-4C7E-97B4-79987373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260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用预测分析程序，栈和预测分析表对输入串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i+i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进行分析</a:t>
            </a:r>
            <a:r>
              <a:rPr lang="zh-CN" altLang="en-US" sz="40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8900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43902-FF79-4DFF-99E7-EFF460FC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93" y="3063937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预测分析程序</a:t>
            </a:r>
          </a:p>
        </p:txBody>
      </p:sp>
    </p:spTree>
    <p:extLst>
      <p:ext uri="{BB962C8B-B14F-4D97-AF65-F5344CB8AC3E}">
        <p14:creationId xmlns:p14="http://schemas.microsoft.com/office/powerpoint/2010/main" val="3573089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A6697-4C61-41E7-9369-7C183051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表驱动</a:t>
            </a:r>
            <a:r>
              <a:rPr lang="en-US" altLang="zh-CN" dirty="0"/>
              <a:t>LL(1)</a:t>
            </a:r>
            <a:r>
              <a:rPr lang="zh-CN" altLang="en-US" dirty="0"/>
              <a:t>分析算法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9D4DC-E8F5-4A0B-9884-1AAEFDBA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    BEGIN</a:t>
            </a:r>
            <a:br>
              <a:rPr lang="en-US" altLang="zh-CN" dirty="0"/>
            </a:br>
            <a:r>
              <a:rPr lang="zh-CN" altLang="zh-CN" dirty="0"/>
              <a:t>　　首先把</a:t>
            </a:r>
            <a:r>
              <a:rPr lang="en-US" altLang="zh-CN" dirty="0"/>
              <a:t>'#'</a:t>
            </a:r>
            <a:r>
              <a:rPr lang="zh-CN" altLang="zh-CN" dirty="0"/>
              <a:t>和文法开始符号推入</a:t>
            </a:r>
            <a:r>
              <a:rPr lang="en-US" altLang="zh-CN" dirty="0"/>
              <a:t> STACK </a:t>
            </a:r>
            <a:r>
              <a:rPr lang="zh-CN" altLang="zh-CN" dirty="0"/>
              <a:t>栈；</a:t>
            </a:r>
            <a:br>
              <a:rPr lang="en-US" altLang="zh-CN" dirty="0"/>
            </a:br>
            <a:r>
              <a:rPr lang="zh-CN" altLang="zh-CN" dirty="0"/>
              <a:t>　　把第一个输入符号读进</a:t>
            </a:r>
            <a:r>
              <a:rPr lang="en-US" altLang="zh-CN" dirty="0"/>
              <a:t>a;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FLAG</a:t>
            </a:r>
            <a:r>
              <a:rPr lang="zh-CN" altLang="zh-CN" dirty="0"/>
              <a:t>：</a:t>
            </a:r>
            <a:r>
              <a:rPr lang="en-US" altLang="zh-CN" dirty="0"/>
              <a:t>=TRUE</a:t>
            </a:r>
            <a:r>
              <a:rPr lang="zh-CN" altLang="zh-CN" dirty="0"/>
              <a:t>；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WHILE FIAG DO</a:t>
            </a:r>
            <a:br>
              <a:rPr lang="en-US" altLang="zh-CN" dirty="0"/>
            </a:br>
            <a:r>
              <a:rPr lang="zh-CN" altLang="zh-CN" dirty="0"/>
              <a:t>　　　</a:t>
            </a:r>
            <a:r>
              <a:rPr lang="en-US" altLang="zh-CN" dirty="0"/>
              <a:t>BEGIN</a:t>
            </a:r>
            <a:br>
              <a:rPr lang="en-US" altLang="zh-CN" dirty="0"/>
            </a:br>
            <a:r>
              <a:rPr lang="zh-CN" altLang="zh-CN" dirty="0"/>
              <a:t>　　　把</a:t>
            </a:r>
            <a:r>
              <a:rPr lang="en-US" altLang="zh-CN" dirty="0"/>
              <a:t>STACK</a:t>
            </a:r>
            <a:r>
              <a:rPr lang="zh-CN" altLang="zh-CN" dirty="0"/>
              <a:t>栈顶符号上托出去并放在Ｘ中；</a:t>
            </a:r>
            <a:br>
              <a:rPr lang="en-US" altLang="zh-CN" dirty="0"/>
            </a:br>
            <a:r>
              <a:rPr lang="zh-CN" altLang="zh-CN" dirty="0"/>
              <a:t>　　　　</a:t>
            </a:r>
            <a:r>
              <a:rPr lang="en-US" altLang="zh-CN" dirty="0"/>
              <a:t>IF X ∈ VT THEN</a:t>
            </a:r>
            <a:br>
              <a:rPr lang="en-US" altLang="zh-CN" dirty="0"/>
            </a:br>
            <a:r>
              <a:rPr lang="zh-CN" altLang="zh-CN" dirty="0"/>
              <a:t>　　　　　</a:t>
            </a:r>
            <a:r>
              <a:rPr lang="en-US" altLang="zh-CN" dirty="0"/>
              <a:t>IF X=a THEN</a:t>
            </a:r>
            <a:br>
              <a:rPr lang="en-US" altLang="zh-CN" dirty="0"/>
            </a:br>
            <a:r>
              <a:rPr lang="zh-CN" altLang="zh-CN" dirty="0"/>
              <a:t>　　　　　　把下一个输入符号读进</a:t>
            </a:r>
            <a:r>
              <a:rPr lang="en-US" altLang="zh-CN" dirty="0"/>
              <a:t>a</a:t>
            </a:r>
            <a:br>
              <a:rPr lang="en-US" altLang="zh-CN" dirty="0"/>
            </a:br>
            <a:r>
              <a:rPr lang="zh-CN" altLang="zh-CN" dirty="0"/>
              <a:t>　　　　　</a:t>
            </a:r>
            <a:r>
              <a:rPr lang="en-US" altLang="zh-CN" dirty="0"/>
              <a:t>ELSE ERROR</a:t>
            </a:r>
            <a:br>
              <a:rPr lang="en-US" altLang="zh-CN" dirty="0"/>
            </a:br>
            <a:r>
              <a:rPr lang="zh-CN" altLang="zh-CN" dirty="0"/>
              <a:t>　　　　</a:t>
            </a:r>
            <a:r>
              <a:rPr lang="en-US" altLang="zh-CN" dirty="0"/>
              <a:t>ELSE IF X='#' THEN</a:t>
            </a:r>
            <a:br>
              <a:rPr lang="en-US" altLang="zh-CN" dirty="0"/>
            </a:br>
            <a:r>
              <a:rPr lang="zh-CN" altLang="zh-CN" dirty="0"/>
              <a:t>　　　　　</a:t>
            </a:r>
            <a:r>
              <a:rPr lang="en-US" altLang="zh-CN" dirty="0"/>
              <a:t>IF X=a THEN FLAG:=FALSE</a:t>
            </a:r>
            <a:br>
              <a:rPr lang="en-US" altLang="zh-CN" dirty="0"/>
            </a:br>
            <a:r>
              <a:rPr lang="zh-CN" altLang="zh-CN" dirty="0"/>
              <a:t>　　　　　</a:t>
            </a:r>
            <a:r>
              <a:rPr lang="en-US" altLang="zh-CN" dirty="0"/>
              <a:t>ELSE ERROR</a:t>
            </a:r>
            <a:br>
              <a:rPr lang="en-US" altLang="zh-CN" dirty="0"/>
            </a:br>
            <a:r>
              <a:rPr lang="zh-CN" altLang="zh-CN" dirty="0"/>
              <a:t>　　　　</a:t>
            </a:r>
            <a:r>
              <a:rPr lang="en-US" altLang="zh-CN" dirty="0"/>
              <a:t>ELSE </a:t>
            </a:r>
            <a:br>
              <a:rPr lang="en-US" altLang="zh-CN" dirty="0"/>
            </a:br>
            <a:r>
              <a:rPr lang="zh-CN" altLang="zh-CN" dirty="0"/>
              <a:t>　　　　　</a:t>
            </a:r>
            <a:r>
              <a:rPr lang="en-US" altLang="zh-CN" dirty="0"/>
              <a:t>IF M[</a:t>
            </a:r>
            <a:r>
              <a:rPr lang="en-US" altLang="zh-CN" dirty="0" err="1"/>
              <a:t>X,a</a:t>
            </a:r>
            <a:r>
              <a:rPr lang="en-US" altLang="zh-CN" dirty="0"/>
              <a:t>]={X→X1X2...XK} THEN</a:t>
            </a:r>
            <a:br>
              <a:rPr lang="en-US" altLang="zh-CN" dirty="0"/>
            </a:br>
            <a:r>
              <a:rPr lang="zh-CN" altLang="zh-CN" dirty="0"/>
              <a:t>　　　　　　把</a:t>
            </a:r>
            <a:r>
              <a:rPr lang="en-US" altLang="zh-CN" dirty="0"/>
              <a:t>XK</a:t>
            </a:r>
            <a:r>
              <a:rPr lang="zh-CN" altLang="zh-CN" dirty="0"/>
              <a:t>，</a:t>
            </a:r>
            <a:r>
              <a:rPr lang="en-US" altLang="zh-CN" dirty="0"/>
              <a:t>XK-1</a:t>
            </a:r>
            <a:r>
              <a:rPr lang="zh-CN" altLang="zh-CN" dirty="0"/>
              <a:t>，</a:t>
            </a:r>
            <a:r>
              <a:rPr lang="en-US" altLang="zh-CN" dirty="0"/>
              <a:t>…X1</a:t>
            </a:r>
            <a:r>
              <a:rPr lang="zh-CN" altLang="zh-CN" dirty="0"/>
              <a:t>一一推 进</a:t>
            </a:r>
            <a:r>
              <a:rPr lang="en-US" altLang="zh-CN" dirty="0"/>
              <a:t> STACK </a:t>
            </a:r>
            <a:br>
              <a:rPr lang="en-US" altLang="zh-CN" dirty="0"/>
            </a:br>
            <a:r>
              <a:rPr lang="zh-CN" altLang="zh-CN" dirty="0"/>
              <a:t>　　　　　　</a:t>
            </a:r>
            <a:r>
              <a:rPr lang="en-US" altLang="zh-CN" dirty="0"/>
              <a:t>/*</a:t>
            </a:r>
            <a:r>
              <a:rPr lang="zh-CN" altLang="zh-CN" dirty="0"/>
              <a:t>若</a:t>
            </a:r>
            <a:r>
              <a:rPr lang="en-US" altLang="zh-CN" dirty="0"/>
              <a:t>X1X2…XK= ,</a:t>
            </a:r>
            <a:r>
              <a:rPr lang="zh-CN" altLang="zh-CN" dirty="0"/>
              <a:t>不推什么进栈</a:t>
            </a:r>
            <a:r>
              <a:rPr lang="en-US" altLang="zh-CN" dirty="0"/>
              <a:t>*/</a:t>
            </a:r>
            <a:br>
              <a:rPr lang="en-US" altLang="zh-CN" dirty="0"/>
            </a:br>
            <a:r>
              <a:rPr lang="zh-CN" altLang="zh-CN" dirty="0"/>
              <a:t>　　　　　</a:t>
            </a:r>
            <a:r>
              <a:rPr lang="en-US" altLang="zh-CN" dirty="0"/>
              <a:t>ELSE</a:t>
            </a:r>
            <a:r>
              <a:rPr lang="zh-CN" altLang="zh-CN" dirty="0"/>
              <a:t>　</a:t>
            </a:r>
            <a:r>
              <a:rPr lang="en-US" altLang="zh-CN" dirty="0"/>
              <a:t>ERROR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END OF WHILE;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STOP/*</a:t>
            </a:r>
            <a:r>
              <a:rPr lang="zh-CN" altLang="zh-CN" dirty="0"/>
              <a:t>分析成功，过程完毕</a:t>
            </a:r>
            <a:r>
              <a:rPr lang="en-US" altLang="zh-CN" dirty="0"/>
              <a:t>*/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477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69026D-AA58-4891-B605-6CAAF60C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53" y="162475"/>
            <a:ext cx="7340101" cy="63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777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2D3C9-051C-4585-8E21-68E72659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语法制导的表达式生成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427B7-521A-4A0A-BD34-CA263E38F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9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ACCEA-D260-4DAA-B78F-8947B890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语法制导的表达式生成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AFE97-C493-403E-AF8F-0178B33B9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在语法分析过程中，得到了一个应用产生式的序列，根据这个序列容易得到树形的表达式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05A0FE-FFDB-44C3-A1D4-088DB93AC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018" y="2343168"/>
            <a:ext cx="451356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D8BC1-B601-43AE-8C86-62CB320AE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38"/>
            <a:ext cx="10515600" cy="6689324"/>
          </a:xfrm>
        </p:spPr>
        <p:txBody>
          <a:bodyPr>
            <a:noAutofit/>
          </a:bodyPr>
          <a:lstStyle/>
          <a:p>
            <a:r>
              <a:rPr lang="de-DE" altLang="zh-CN" sz="2000" b="1" u="sng" dirty="0"/>
              <a:t>E--&gt;TE`</a:t>
            </a:r>
          </a:p>
          <a:p>
            <a:r>
              <a:rPr lang="de-DE" altLang="zh-CN" sz="2000" b="1" u="sng" dirty="0"/>
              <a:t>T--&gt;FT`</a:t>
            </a:r>
          </a:p>
          <a:p>
            <a:r>
              <a:rPr lang="de-DE" altLang="zh-CN" sz="2000" b="1" u="sng" dirty="0"/>
              <a:t>F--&gt;i</a:t>
            </a:r>
          </a:p>
          <a:p>
            <a:r>
              <a:rPr lang="de-DE" altLang="zh-CN" sz="2000" dirty="0"/>
              <a:t>i</a:t>
            </a:r>
            <a:r>
              <a:rPr lang="zh-CN" altLang="de-DE" sz="2000" dirty="0"/>
              <a:t>匹配</a:t>
            </a:r>
          </a:p>
          <a:p>
            <a:r>
              <a:rPr lang="de-DE" altLang="zh-CN" sz="2000" dirty="0"/>
              <a:t>T`--&gt;ε</a:t>
            </a:r>
          </a:p>
          <a:p>
            <a:r>
              <a:rPr lang="de-DE" altLang="zh-CN" sz="2000" b="1" u="sng" dirty="0"/>
              <a:t>T`--&gt;+TE`</a:t>
            </a:r>
          </a:p>
          <a:p>
            <a:r>
              <a:rPr lang="de-DE" altLang="zh-CN" sz="2000" dirty="0"/>
              <a:t>+</a:t>
            </a:r>
            <a:r>
              <a:rPr lang="zh-CN" altLang="de-DE" sz="2000" dirty="0"/>
              <a:t>匹配</a:t>
            </a:r>
          </a:p>
          <a:p>
            <a:r>
              <a:rPr lang="de-DE" altLang="zh-CN" sz="2000" b="1" u="sng" dirty="0"/>
              <a:t>T--&gt;FT`</a:t>
            </a:r>
          </a:p>
          <a:p>
            <a:r>
              <a:rPr lang="de-DE" altLang="zh-CN" sz="2000" b="1" u="sng" dirty="0"/>
              <a:t>F--&gt;i</a:t>
            </a:r>
          </a:p>
          <a:p>
            <a:r>
              <a:rPr lang="de-DE" altLang="zh-CN" sz="2000" dirty="0"/>
              <a:t>i</a:t>
            </a:r>
            <a:r>
              <a:rPr lang="zh-CN" altLang="de-DE" sz="2000" dirty="0"/>
              <a:t>匹配</a:t>
            </a:r>
          </a:p>
          <a:p>
            <a:r>
              <a:rPr lang="de-DE" altLang="zh-CN" sz="2000" b="1" u="sng" dirty="0"/>
              <a:t>T`--&gt;*FT`</a:t>
            </a:r>
          </a:p>
          <a:p>
            <a:r>
              <a:rPr lang="de-DE" altLang="zh-CN" sz="2000" dirty="0"/>
              <a:t>*</a:t>
            </a:r>
            <a:r>
              <a:rPr lang="zh-CN" altLang="de-DE" sz="2000" dirty="0"/>
              <a:t>匹配</a:t>
            </a:r>
          </a:p>
          <a:p>
            <a:r>
              <a:rPr lang="de-DE" altLang="zh-CN" sz="2000" b="1" u="sng" dirty="0"/>
              <a:t>F--&gt;i</a:t>
            </a:r>
          </a:p>
          <a:p>
            <a:r>
              <a:rPr lang="de-DE" altLang="zh-CN" sz="2000" dirty="0"/>
              <a:t>i</a:t>
            </a:r>
            <a:r>
              <a:rPr lang="zh-CN" altLang="de-DE" sz="2000" dirty="0"/>
              <a:t>匹配</a:t>
            </a:r>
          </a:p>
          <a:p>
            <a:r>
              <a:rPr lang="de-DE" altLang="zh-CN" sz="2000" dirty="0"/>
              <a:t>T`--&gt;ε</a:t>
            </a:r>
          </a:p>
          <a:p>
            <a:r>
              <a:rPr lang="de-DE" altLang="zh-CN" sz="2000" dirty="0"/>
              <a:t>E`--&gt;ε</a:t>
            </a:r>
          </a:p>
          <a:p>
            <a:r>
              <a:rPr lang="de-DE" altLang="zh-CN" sz="2000" dirty="0"/>
              <a:t>Accept</a:t>
            </a: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B75B4B-3198-40F1-9CA3-A46F9AC9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4714941" cy="6858000"/>
          </a:xfrm>
          <a:prstGeom prst="rect">
            <a:avLst/>
          </a:prstGeom>
        </p:spPr>
      </p:pic>
      <p:sp>
        <p:nvSpPr>
          <p:cNvPr id="9" name="十边形 8">
            <a:extLst>
              <a:ext uri="{FF2B5EF4-FFF2-40B4-BE49-F238E27FC236}">
                <a16:creationId xmlns:a16="http://schemas.microsoft.com/office/drawing/2014/main" id="{25178206-38BA-44E6-B032-8B57DB44FCDA}"/>
              </a:ext>
            </a:extLst>
          </p:cNvPr>
          <p:cNvSpPr/>
          <p:nvPr/>
        </p:nvSpPr>
        <p:spPr>
          <a:xfrm>
            <a:off x="10429201" y="1162974"/>
            <a:ext cx="301841" cy="292963"/>
          </a:xfrm>
          <a:prstGeom prst="dec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十边形 9">
            <a:extLst>
              <a:ext uri="{FF2B5EF4-FFF2-40B4-BE49-F238E27FC236}">
                <a16:creationId xmlns:a16="http://schemas.microsoft.com/office/drawing/2014/main" id="{380866AB-EB02-4C79-9B60-FE9FB430652B}"/>
              </a:ext>
            </a:extLst>
          </p:cNvPr>
          <p:cNvSpPr/>
          <p:nvPr/>
        </p:nvSpPr>
        <p:spPr>
          <a:xfrm>
            <a:off x="10422384" y="2140996"/>
            <a:ext cx="301841" cy="292963"/>
          </a:xfrm>
          <a:prstGeom prst="dec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十边形 10">
            <a:extLst>
              <a:ext uri="{FF2B5EF4-FFF2-40B4-BE49-F238E27FC236}">
                <a16:creationId xmlns:a16="http://schemas.microsoft.com/office/drawing/2014/main" id="{0EB207AC-E36D-4BED-B713-0AACC6855162}"/>
              </a:ext>
            </a:extLst>
          </p:cNvPr>
          <p:cNvSpPr/>
          <p:nvPr/>
        </p:nvSpPr>
        <p:spPr>
          <a:xfrm>
            <a:off x="8559554" y="2140997"/>
            <a:ext cx="301841" cy="292963"/>
          </a:xfrm>
          <a:prstGeom prst="dec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十边形 11">
            <a:extLst>
              <a:ext uri="{FF2B5EF4-FFF2-40B4-BE49-F238E27FC236}">
                <a16:creationId xmlns:a16="http://schemas.microsoft.com/office/drawing/2014/main" id="{45194DB9-C3F5-4E26-9C6B-52AEA11E823A}"/>
              </a:ext>
            </a:extLst>
          </p:cNvPr>
          <p:cNvSpPr/>
          <p:nvPr/>
        </p:nvSpPr>
        <p:spPr>
          <a:xfrm>
            <a:off x="9882326" y="3136037"/>
            <a:ext cx="301841" cy="292963"/>
          </a:xfrm>
          <a:prstGeom prst="dec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十边形 12">
            <a:extLst>
              <a:ext uri="{FF2B5EF4-FFF2-40B4-BE49-F238E27FC236}">
                <a16:creationId xmlns:a16="http://schemas.microsoft.com/office/drawing/2014/main" id="{F6A4DF77-810D-418C-8006-64EBBECB6617}"/>
              </a:ext>
            </a:extLst>
          </p:cNvPr>
          <p:cNvSpPr/>
          <p:nvPr/>
        </p:nvSpPr>
        <p:spPr>
          <a:xfrm>
            <a:off x="8772618" y="4424041"/>
            <a:ext cx="301841" cy="292963"/>
          </a:xfrm>
          <a:prstGeom prst="dec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十边形 13">
            <a:extLst>
              <a:ext uri="{FF2B5EF4-FFF2-40B4-BE49-F238E27FC236}">
                <a16:creationId xmlns:a16="http://schemas.microsoft.com/office/drawing/2014/main" id="{1C5A7F3A-2F3C-456F-A3B7-9AA03C3CE899}"/>
              </a:ext>
            </a:extLst>
          </p:cNvPr>
          <p:cNvSpPr/>
          <p:nvPr/>
        </p:nvSpPr>
        <p:spPr>
          <a:xfrm>
            <a:off x="6641977" y="4424040"/>
            <a:ext cx="301841" cy="292963"/>
          </a:xfrm>
          <a:prstGeom prst="dec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" name="十边形 14">
            <a:extLst>
              <a:ext uri="{FF2B5EF4-FFF2-40B4-BE49-F238E27FC236}">
                <a16:creationId xmlns:a16="http://schemas.microsoft.com/office/drawing/2014/main" id="{69DA46AD-A7EF-4254-9175-485E32057A99}"/>
              </a:ext>
            </a:extLst>
          </p:cNvPr>
          <p:cNvSpPr/>
          <p:nvPr/>
        </p:nvSpPr>
        <p:spPr>
          <a:xfrm>
            <a:off x="7467600" y="5470124"/>
            <a:ext cx="301841" cy="292963"/>
          </a:xfrm>
          <a:prstGeom prst="dec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十边形 15">
            <a:extLst>
              <a:ext uri="{FF2B5EF4-FFF2-40B4-BE49-F238E27FC236}">
                <a16:creationId xmlns:a16="http://schemas.microsoft.com/office/drawing/2014/main" id="{0783684D-9CAA-47E6-807F-17B040F1240A}"/>
              </a:ext>
            </a:extLst>
          </p:cNvPr>
          <p:cNvSpPr/>
          <p:nvPr/>
        </p:nvSpPr>
        <p:spPr>
          <a:xfrm>
            <a:off x="7467600" y="6425214"/>
            <a:ext cx="301841" cy="292963"/>
          </a:xfrm>
          <a:prstGeom prst="dec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01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47CB9-E29C-42BB-97A7-F0A812E4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表达式生成算法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C95D3-8ED0-4EC0-AF51-759D59ACA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对每一条产生式定义一个子程序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对推导序列，按逆序执行这些子程序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最终即能得到所需表达式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此部分即相当于静态语义计算</a:t>
            </a:r>
          </a:p>
        </p:txBody>
      </p:sp>
    </p:spTree>
    <p:extLst>
      <p:ext uri="{BB962C8B-B14F-4D97-AF65-F5344CB8AC3E}">
        <p14:creationId xmlns:p14="http://schemas.microsoft.com/office/powerpoint/2010/main" val="233280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4241B-3131-45A6-A1BD-D315F841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求导算法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8568FF-12C8-4D90-99C5-D7B8DEE5B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对于表达式 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)=2+i×i</a:t>
            </a:r>
          </a:p>
          <a:p>
            <a:r>
              <a:rPr lang="en-US" altLang="zh-CN" dirty="0"/>
              <a:t>f`(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d(2)+d(</a:t>
            </a:r>
            <a:r>
              <a:rPr lang="en-US" altLang="zh-CN" dirty="0" err="1"/>
              <a:t>i×i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d(2) = 0</a:t>
            </a:r>
          </a:p>
          <a:p>
            <a:r>
              <a:rPr lang="en-US" altLang="zh-CN" dirty="0"/>
              <a:t>d(</a:t>
            </a:r>
            <a:r>
              <a:rPr lang="en-US" altLang="zh-CN" dirty="0" err="1"/>
              <a:t>i×i</a:t>
            </a:r>
            <a:r>
              <a:rPr lang="en-US" altLang="zh-CN" dirty="0"/>
              <a:t>) = d(</a:t>
            </a:r>
            <a:r>
              <a:rPr lang="en-US" altLang="zh-CN" dirty="0" err="1"/>
              <a:t>i</a:t>
            </a:r>
            <a:r>
              <a:rPr lang="en-US" altLang="zh-CN" dirty="0"/>
              <a:t>)×</a:t>
            </a:r>
            <a:r>
              <a:rPr lang="en-US" altLang="zh-CN" dirty="0" err="1"/>
              <a:t>i</a:t>
            </a:r>
            <a:r>
              <a:rPr lang="en-US" altLang="zh-CN" dirty="0"/>
              <a:t> + d(</a:t>
            </a:r>
            <a:r>
              <a:rPr lang="en-US" altLang="zh-CN" dirty="0" err="1"/>
              <a:t>i</a:t>
            </a:r>
            <a:r>
              <a:rPr lang="en-US" altLang="zh-CN" dirty="0"/>
              <a:t>)×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d(</a:t>
            </a:r>
            <a:r>
              <a:rPr lang="en-US" altLang="zh-CN" dirty="0" err="1"/>
              <a:t>i</a:t>
            </a:r>
            <a:r>
              <a:rPr lang="en-US" altLang="zh-CN" dirty="0"/>
              <a:t>) = 1</a:t>
            </a:r>
          </a:p>
          <a:p>
            <a:r>
              <a:rPr lang="en-US" altLang="zh-CN" dirty="0"/>
              <a:t>f`(</a:t>
            </a:r>
            <a:r>
              <a:rPr lang="en-US" altLang="zh-CN" dirty="0" err="1"/>
              <a:t>i</a:t>
            </a:r>
            <a:r>
              <a:rPr lang="en-US" altLang="zh-CN" dirty="0"/>
              <a:t>) = 0+ i×1 + i×1 = 2×i</a:t>
            </a:r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B4F443C-56E0-4B23-95ED-4339DA054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139" y="2515883"/>
            <a:ext cx="3797575" cy="36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4318E-AE37-4DE0-9250-B27883B7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7C842-21D6-4E06-B0FD-8E5D6327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9ECC255-CE45-49A9-A246-FBEF49AE9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99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F7EF335-C8FA-4A75-8074-0EB8071481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346720"/>
              </p:ext>
            </p:extLst>
          </p:nvPr>
        </p:nvGraphicFramePr>
        <p:xfrm>
          <a:off x="2902998" y="1825625"/>
          <a:ext cx="4640263" cy="446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3" imgW="4640474" imgH="4457629" progId="Visio.Drawing.15">
                  <p:embed/>
                </p:oleObj>
              </mc:Choice>
              <mc:Fallback>
                <p:oleObj name="Visio" r:id="rId3" imgW="4640474" imgH="4457629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998" y="1825625"/>
                        <a:ext cx="4640263" cy="446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7355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3B154-93FE-41CA-9228-0B4CD6E6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23183-3166-4A4C-9FC8-1625E1297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5DD07B-F60B-486B-9FC3-B43306435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444" y="4971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B243708-7986-4461-92AA-26F8BD880A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02369"/>
              </p:ext>
            </p:extLst>
          </p:nvPr>
        </p:nvGraphicFramePr>
        <p:xfrm>
          <a:off x="2725444" y="497149"/>
          <a:ext cx="3832225" cy="521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3832825" imgH="5211938" progId="Visio.Drawing.15">
                  <p:embed/>
                </p:oleObj>
              </mc:Choice>
              <mc:Fallback>
                <p:oleObj name="Visio" r:id="rId3" imgW="3832825" imgH="521193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444" y="497149"/>
                        <a:ext cx="3832225" cy="521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898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BC667-0C7C-4E21-9693-396B4884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求导算法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6DE9B3-B3FD-42AA-9FFB-95DC20030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定义表达式为：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zh-CN" altLang="en-US" dirty="0"/>
              <a:t>由运算符连接的两个表达式 </a:t>
            </a:r>
            <a:r>
              <a:rPr lang="en-US" altLang="zh-CN" dirty="0"/>
              <a:t>E op E</a:t>
            </a:r>
          </a:p>
          <a:p>
            <a:pPr marL="0" indent="0">
              <a:buNone/>
            </a:pPr>
            <a:r>
              <a:rPr lang="en-US" altLang="zh-CN" dirty="0"/>
              <a:t>	2. </a:t>
            </a:r>
            <a:r>
              <a:rPr lang="zh-CN" altLang="en-US" dirty="0"/>
              <a:t>或常数 </a:t>
            </a:r>
            <a:r>
              <a:rPr lang="en-US" altLang="zh-CN" dirty="0"/>
              <a:t>C</a:t>
            </a:r>
          </a:p>
          <a:p>
            <a:pPr marL="0" indent="0">
              <a:buNone/>
            </a:pPr>
            <a:r>
              <a:rPr lang="en-US" altLang="zh-CN" dirty="0"/>
              <a:t>	3. </a:t>
            </a:r>
            <a:r>
              <a:rPr lang="zh-CN" altLang="en-US" dirty="0"/>
              <a:t>或变量 </a:t>
            </a:r>
            <a:r>
              <a:rPr lang="en-US" altLang="zh-CN" dirty="0"/>
              <a:t>V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60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6A745-83D4-4E20-A1B1-E03313D6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求导算法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C6FE0A-E7EB-4AC5-B718-8C3CD82E2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9216" y="1825625"/>
            <a:ext cx="45135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2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03C4B-BEF1-4747-B6B3-FA28DFF7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求导算法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4B7FB-BD71-4732-8D14-E1ACBCC8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变量对自身求导，结果为 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常数求导，结果 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表达式求导，结果为左、右表达式分别求导之后的结果根据此表达式的运算符运算而来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904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1690</Words>
  <Application>Microsoft Office PowerPoint</Application>
  <PresentationFormat>宽屏</PresentationFormat>
  <Paragraphs>238</Paragraphs>
  <Slides>61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4" baseType="lpstr">
      <vt:lpstr>等线</vt:lpstr>
      <vt:lpstr>等线 Light</vt:lpstr>
      <vt:lpstr>宋体</vt:lpstr>
      <vt:lpstr>幼圆</vt:lpstr>
      <vt:lpstr>Arial</vt:lpstr>
      <vt:lpstr>Cambria Math</vt:lpstr>
      <vt:lpstr>Symbol</vt:lpstr>
      <vt:lpstr>Times New Roman</vt:lpstr>
      <vt:lpstr>Wingdings</vt:lpstr>
      <vt:lpstr>Wingdings 2</vt:lpstr>
      <vt:lpstr>Office 主题​​</vt:lpstr>
      <vt:lpstr>Visio</vt:lpstr>
      <vt:lpstr>Microsoft Visio 绘图</vt:lpstr>
      <vt:lpstr>求导计算器</vt:lpstr>
      <vt:lpstr>PowerPoint 演示文稿</vt:lpstr>
      <vt:lpstr>PowerPoint 演示文稿</vt:lpstr>
      <vt:lpstr>PowerPoint 演示文稿</vt:lpstr>
      <vt:lpstr>PowerPoint 演示文稿</vt:lpstr>
      <vt:lpstr>求导算法</vt:lpstr>
      <vt:lpstr>求导算法</vt:lpstr>
      <vt:lpstr>求导算法</vt:lpstr>
      <vt:lpstr>求导算法</vt:lpstr>
      <vt:lpstr>PowerPoint 演示文稿</vt:lpstr>
      <vt:lpstr>流程图</vt:lpstr>
      <vt:lpstr>PowerPoint 演示文稿</vt:lpstr>
      <vt:lpstr>技术难点</vt:lpstr>
      <vt:lpstr>思考</vt:lpstr>
      <vt:lpstr>PowerPoint 演示文稿</vt:lpstr>
      <vt:lpstr>解决方案</vt:lpstr>
      <vt:lpstr>相关理论</vt:lpstr>
      <vt:lpstr>LL(1)表达式文法</vt:lpstr>
      <vt:lpstr>LL(1)表达式文法</vt:lpstr>
      <vt:lpstr>文法的定义</vt:lpstr>
      <vt:lpstr>文法的定义</vt:lpstr>
      <vt:lpstr>文法的定义</vt:lpstr>
      <vt:lpstr>First集</vt:lpstr>
      <vt:lpstr>First集</vt:lpstr>
      <vt:lpstr>Follow集</vt:lpstr>
      <vt:lpstr>Follow集</vt:lpstr>
      <vt:lpstr>LL(1)表达式的定义</vt:lpstr>
      <vt:lpstr>Select集</vt:lpstr>
      <vt:lpstr>Select集有何作用呢？</vt:lpstr>
      <vt:lpstr>LL(1)文法的定义</vt:lpstr>
      <vt:lpstr>LL(1)文法的定义</vt:lpstr>
      <vt:lpstr>LL(1)表达式文法的定义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语法分析器</vt:lpstr>
      <vt:lpstr>推导举例</vt:lpstr>
      <vt:lpstr>推导举例</vt:lpstr>
      <vt:lpstr>PowerPoint 演示文稿</vt:lpstr>
      <vt:lpstr>PowerPoint 演示文稿</vt:lpstr>
      <vt:lpstr>PowerPoint 演示文稿</vt:lpstr>
      <vt:lpstr>表驱动LL(1)分析法</vt:lpstr>
      <vt:lpstr>先进后出栈</vt:lpstr>
      <vt:lpstr>预测分析表的构造</vt:lpstr>
      <vt:lpstr>PowerPoint 演示文稿</vt:lpstr>
      <vt:lpstr>预测分析举例</vt:lpstr>
      <vt:lpstr>PowerPoint 演示文稿</vt:lpstr>
      <vt:lpstr>PowerPoint 演示文稿</vt:lpstr>
      <vt:lpstr>分析预测表</vt:lpstr>
      <vt:lpstr>用预测分析程序，栈和预测分析表对输入串i+i*i#进行分析 </vt:lpstr>
      <vt:lpstr>预测分析程序</vt:lpstr>
      <vt:lpstr>表驱动LL(1)分析算法</vt:lpstr>
      <vt:lpstr>PowerPoint 演示文稿</vt:lpstr>
      <vt:lpstr>语法制导的表达式生成</vt:lpstr>
      <vt:lpstr>语法制导的表达式生成</vt:lpstr>
      <vt:lpstr>PowerPoint 演示文稿</vt:lpstr>
      <vt:lpstr>表达式生成算法</vt:lpstr>
      <vt:lpstr>软件结构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求导计算器</dc:title>
  <dc:creator>李 邵港</dc:creator>
  <cp:lastModifiedBy>李 邵港</cp:lastModifiedBy>
  <cp:revision>39</cp:revision>
  <dcterms:created xsi:type="dcterms:W3CDTF">2018-06-07T12:27:16Z</dcterms:created>
  <dcterms:modified xsi:type="dcterms:W3CDTF">2018-06-08T11:37:58Z</dcterms:modified>
</cp:coreProperties>
</file>