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0" r:id="rId4"/>
    <p:sldId id="257" r:id="rId5"/>
    <p:sldId id="289" r:id="rId6"/>
    <p:sldId id="258" r:id="rId7"/>
    <p:sldId id="291" r:id="rId8"/>
    <p:sldId id="292" r:id="rId9"/>
    <p:sldId id="293" r:id="rId10"/>
    <p:sldId id="294" r:id="rId11"/>
    <p:sldId id="295"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66"/>
      </p:cViewPr>
      <p:guideLst>
        <p:guide orient="horz" pos="2183"/>
        <p:guide pos="285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oleObject" Target="../embeddings/oleObject3.bin"/><Relationship Id="rId7" Type="http://schemas.openxmlformats.org/officeDocument/2006/relationships/image" Target="../media/image10.wmf"/><Relationship Id="rId6" Type="http://schemas.openxmlformats.org/officeDocument/2006/relationships/oleObject" Target="../embeddings/oleObject2.bin"/><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wmf"/><Relationship Id="rId2" Type="http://schemas.openxmlformats.org/officeDocument/2006/relationships/oleObject" Target="../embeddings/oleObject1.bin"/><Relationship Id="rId15" Type="http://schemas.openxmlformats.org/officeDocument/2006/relationships/vmlDrawing" Target="../drawings/vmlDrawing1.vml"/><Relationship Id="rId14" Type="http://schemas.openxmlformats.org/officeDocument/2006/relationships/slideLayout" Target="../slideLayouts/slideLayout7.xml"/><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oleObject" Target="../embeddings/oleObject4.bin"/><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sp>
        <p:nvSpPr>
          <p:cNvPr id="2" name="标题 1"/>
          <p:cNvSpPr>
            <a:spLocks noGrp="1"/>
          </p:cNvSpPr>
          <p:nvPr>
            <p:ph type="ctrTitle"/>
          </p:nvPr>
        </p:nvSpPr>
        <p:spPr>
          <a:xfrm>
            <a:off x="602615" y="1903730"/>
            <a:ext cx="7772400" cy="1226185"/>
          </a:xfrm>
        </p:spPr>
        <p:txBody>
          <a:bodyPr>
            <a:normAutofit fontScale="90000"/>
          </a:bodyPr>
          <a:lstStyle/>
          <a:p>
            <a:pPr>
              <a:lnSpc>
                <a:spcPct val="150000"/>
              </a:lnSpc>
            </a:pPr>
            <a:r>
              <a:rPr lang="zh-CN" altLang="en-US" sz="3200" b="1" dirty="0">
                <a:cs typeface="+mj-lt"/>
              </a:rPr>
              <a:t>Graph Convolutional Networks: Algorithms, Applications and Open Challenges</a:t>
            </a:r>
            <a:endParaRPr lang="zh-CN" altLang="en-US" sz="3200" b="1" dirty="0">
              <a:cs typeface="+mj-lt"/>
            </a:endParaRPr>
          </a:p>
        </p:txBody>
      </p:sp>
      <p:sp>
        <p:nvSpPr>
          <p:cNvPr id="3" name="副标题 2"/>
          <p:cNvSpPr>
            <a:spLocks noGrp="1"/>
          </p:cNvSpPr>
          <p:nvPr>
            <p:ph type="subTitle" idx="1"/>
          </p:nvPr>
        </p:nvSpPr>
        <p:spPr>
          <a:xfrm>
            <a:off x="6179185" y="5070475"/>
            <a:ext cx="2095500" cy="458470"/>
          </a:xfrm>
        </p:spPr>
        <p:txBody>
          <a:bodyPr>
            <a:normAutofit fontScale="70000"/>
          </a:bodyPr>
          <a:lstStyle/>
          <a:p>
            <a:pPr algn="r"/>
            <a:r>
              <a:rPr lang="zh-CN" altLang="en-US" b="1" dirty="0">
                <a:solidFill>
                  <a:schemeClr val="tx1"/>
                </a:solidFill>
              </a:rPr>
              <a:t>报告人：蔡翔</a:t>
            </a:r>
            <a:endParaRPr lang="zh-CN" altLang="en-US" b="1" dirty="0">
              <a:solidFill>
                <a:schemeClr val="tx1"/>
              </a:solidFill>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689100" y="1391285"/>
            <a:ext cx="4684395" cy="1355725"/>
          </a:xfrm>
          <a:prstGeom prst="rect">
            <a:avLst/>
          </a:prstGeom>
        </p:spPr>
      </p:pic>
      <p:sp>
        <p:nvSpPr>
          <p:cNvPr id="6" name="文本框 5"/>
          <p:cNvSpPr txBox="1"/>
          <p:nvPr/>
        </p:nvSpPr>
        <p:spPr>
          <a:xfrm>
            <a:off x="713105" y="476250"/>
            <a:ext cx="7246620" cy="645160"/>
          </a:xfrm>
          <a:prstGeom prst="rect">
            <a:avLst/>
          </a:prstGeom>
          <a:noFill/>
        </p:spPr>
        <p:txBody>
          <a:bodyPr wrap="square" rtlCol="0" anchor="t">
            <a:spAutoFit/>
          </a:bodyPr>
          <a:p>
            <a:r>
              <a:rPr lang="zh-CN" altLang="en-US"/>
              <a:t>第一代的GCN(</a:t>
            </a:r>
            <a:r>
              <a:rPr lang="zh-CN" altLang="en-US" i="1"/>
              <a:t>Spectral Networks and Locally Connected Networks on Graphs</a:t>
            </a:r>
            <a:r>
              <a:rPr lang="zh-CN" altLang="en-US"/>
              <a:t>)直接把                      变成卷积核                ，即</a:t>
            </a:r>
            <a:r>
              <a:rPr lang="en-US" altLang="zh-CN"/>
              <a:t>:</a:t>
            </a:r>
            <a:r>
              <a:rPr lang="zh-CN" altLang="en-US"/>
              <a:t> </a:t>
            </a:r>
            <a:endParaRPr lang="en-US" altLang="zh-CN"/>
          </a:p>
        </p:txBody>
      </p:sp>
      <p:pic>
        <p:nvPicPr>
          <p:cNvPr id="7" name="图片 6"/>
          <p:cNvPicPr>
            <a:picLocks noChangeAspect="1"/>
          </p:cNvPicPr>
          <p:nvPr/>
        </p:nvPicPr>
        <p:blipFill>
          <a:blip r:embed="rId2"/>
          <a:stretch>
            <a:fillRect/>
          </a:stretch>
        </p:blipFill>
        <p:spPr>
          <a:xfrm>
            <a:off x="2297430" y="816610"/>
            <a:ext cx="1057275" cy="304800"/>
          </a:xfrm>
          <a:prstGeom prst="rect">
            <a:avLst/>
          </a:prstGeom>
        </p:spPr>
      </p:pic>
      <p:pic>
        <p:nvPicPr>
          <p:cNvPr id="8" name="图片 7"/>
          <p:cNvPicPr>
            <a:picLocks noChangeAspect="1"/>
          </p:cNvPicPr>
          <p:nvPr/>
        </p:nvPicPr>
        <p:blipFill>
          <a:blip r:embed="rId3"/>
          <a:stretch>
            <a:fillRect/>
          </a:stretch>
        </p:blipFill>
        <p:spPr>
          <a:xfrm>
            <a:off x="4525645" y="830580"/>
            <a:ext cx="723900" cy="276225"/>
          </a:xfrm>
          <a:prstGeom prst="rect">
            <a:avLst/>
          </a:prstGeom>
        </p:spPr>
      </p:pic>
      <p:sp>
        <p:nvSpPr>
          <p:cNvPr id="9" name="文本框 8"/>
          <p:cNvSpPr txBox="1"/>
          <p:nvPr/>
        </p:nvSpPr>
        <p:spPr>
          <a:xfrm>
            <a:off x="814705" y="3004820"/>
            <a:ext cx="7627620" cy="922020"/>
          </a:xfrm>
          <a:prstGeom prst="rect">
            <a:avLst/>
          </a:prstGeom>
          <a:noFill/>
        </p:spPr>
        <p:txBody>
          <a:bodyPr wrap="square" rtlCol="0" anchor="t">
            <a:spAutoFit/>
          </a:bodyPr>
          <a:p>
            <a:r>
              <a:rPr lang="zh-CN" altLang="en-US"/>
              <a:t>其中      是 激活函数，                                  </a:t>
            </a:r>
            <a:r>
              <a:rPr lang="zh-CN" altLang="en-US">
                <a:sym typeface="+mn-ea"/>
              </a:rPr>
              <a:t>是可学习的参数，通过初始化赋值后利用误差反向传播进行调整；</a:t>
            </a:r>
            <a:r>
              <a:rPr lang="en-US" altLang="zh-CN">
                <a:sym typeface="+mn-ea"/>
              </a:rPr>
              <a:t>x</a:t>
            </a:r>
            <a:r>
              <a:rPr lang="zh-CN" altLang="en-US">
                <a:sym typeface="+mn-ea"/>
              </a:rPr>
              <a:t>是</a:t>
            </a:r>
            <a:r>
              <a:rPr lang="en-US" altLang="zh-CN">
                <a:sym typeface="+mn-ea"/>
              </a:rPr>
              <a:t>graph</a:t>
            </a:r>
            <a:r>
              <a:rPr lang="zh-CN" altLang="en-US">
                <a:sym typeface="+mn-ea"/>
              </a:rPr>
              <a:t>上对于每个顶点的特征向量。</a:t>
            </a:r>
            <a:endParaRPr lang="zh-CN" altLang="en-US"/>
          </a:p>
          <a:p>
            <a:endParaRPr lang="zh-CN" altLang="en-US"/>
          </a:p>
        </p:txBody>
      </p:sp>
      <p:pic>
        <p:nvPicPr>
          <p:cNvPr id="11" name="图片 10"/>
          <p:cNvPicPr>
            <a:picLocks noChangeAspect="1"/>
          </p:cNvPicPr>
          <p:nvPr/>
        </p:nvPicPr>
        <p:blipFill>
          <a:blip r:embed="rId4"/>
          <a:stretch>
            <a:fillRect/>
          </a:stretch>
        </p:blipFill>
        <p:spPr>
          <a:xfrm>
            <a:off x="1317625" y="3046095"/>
            <a:ext cx="371475" cy="285750"/>
          </a:xfrm>
          <a:prstGeom prst="rect">
            <a:avLst/>
          </a:prstGeom>
        </p:spPr>
      </p:pic>
      <p:pic>
        <p:nvPicPr>
          <p:cNvPr id="12" name="图片 11"/>
          <p:cNvPicPr>
            <a:picLocks noChangeAspect="1"/>
          </p:cNvPicPr>
          <p:nvPr/>
        </p:nvPicPr>
        <p:blipFill>
          <a:blip r:embed="rId5"/>
          <a:stretch>
            <a:fillRect/>
          </a:stretch>
        </p:blipFill>
        <p:spPr>
          <a:xfrm>
            <a:off x="3044190" y="3046095"/>
            <a:ext cx="1743075" cy="276225"/>
          </a:xfrm>
          <a:prstGeom prst="rect">
            <a:avLst/>
          </a:prstGeom>
        </p:spPr>
      </p:pic>
      <p:sp>
        <p:nvSpPr>
          <p:cNvPr id="15" name="文本框 14"/>
          <p:cNvSpPr txBox="1"/>
          <p:nvPr/>
        </p:nvSpPr>
        <p:spPr>
          <a:xfrm>
            <a:off x="911225" y="3926840"/>
            <a:ext cx="7609205" cy="1198880"/>
          </a:xfrm>
          <a:prstGeom prst="rect">
            <a:avLst/>
          </a:prstGeom>
          <a:noFill/>
        </p:spPr>
        <p:txBody>
          <a:bodyPr wrap="square" rtlCol="0">
            <a:spAutoFit/>
          </a:bodyPr>
          <a:p>
            <a:r>
              <a:rPr lang="zh-CN" altLang="en-US"/>
              <a:t>第一代的</a:t>
            </a:r>
            <a:r>
              <a:rPr lang="en-US" altLang="zh-CN"/>
              <a:t>GCN</a:t>
            </a:r>
            <a:r>
              <a:rPr lang="zh-CN" altLang="en-US"/>
              <a:t>存在以下弊端：</a:t>
            </a:r>
            <a:endParaRPr lang="zh-CN" altLang="en-US"/>
          </a:p>
          <a:p>
            <a:r>
              <a:rPr lang="en-US" altLang="zh-CN"/>
              <a:t>1</a:t>
            </a:r>
            <a:r>
              <a:rPr lang="zh-CN" altLang="en-US"/>
              <a:t>）每一次前向传播都要计算</a:t>
            </a:r>
            <a:r>
              <a:rPr lang="en-US" altLang="zh-CN"/>
              <a:t>U</a:t>
            </a:r>
            <a:r>
              <a:rPr lang="zh-CN" altLang="en-US"/>
              <a:t>、</a:t>
            </a:r>
            <a:r>
              <a:rPr lang="en-US" altLang="zh-CN"/>
              <a:t>diag(θ</a:t>
            </a:r>
            <a:r>
              <a:rPr lang="en-US" altLang="zh-CN" baseline="-25000"/>
              <a:t>l</a:t>
            </a:r>
            <a:r>
              <a:rPr lang="en-US" altLang="zh-CN"/>
              <a:t>)</a:t>
            </a:r>
            <a:r>
              <a:rPr lang="zh-CN" altLang="en-US"/>
              <a:t>及</a:t>
            </a:r>
            <a:r>
              <a:rPr lang="en-US" altLang="zh-CN"/>
              <a:t>U</a:t>
            </a:r>
            <a:r>
              <a:rPr lang="en-US" altLang="zh-CN" baseline="30000"/>
              <a:t>T</a:t>
            </a:r>
            <a:r>
              <a:rPr lang="zh-CN" altLang="en-US"/>
              <a:t>的乘积，计算复杂度达</a:t>
            </a:r>
            <a:r>
              <a:rPr lang="en-US" altLang="zh-CN"/>
              <a:t>O(n</a:t>
            </a:r>
            <a:r>
              <a:rPr lang="en-US" altLang="zh-CN" baseline="30000"/>
              <a:t>2</a:t>
            </a:r>
            <a:r>
              <a:rPr lang="en-US" altLang="zh-CN"/>
              <a:t>)</a:t>
            </a:r>
            <a:endParaRPr lang="en-US" altLang="zh-CN"/>
          </a:p>
          <a:p>
            <a:r>
              <a:rPr lang="en-US" altLang="zh-CN"/>
              <a:t>2</a:t>
            </a:r>
            <a:r>
              <a:rPr lang="zh-CN" altLang="en-US"/>
              <a:t>）</a:t>
            </a:r>
            <a:r>
              <a:rPr lang="en-US" altLang="zh-CN"/>
              <a:t>T</a:t>
            </a:r>
            <a:r>
              <a:rPr lang="en-US" altLang="zh-CN"/>
              <a:t>hese non-parametric filters are not localized in the vertex domain.</a:t>
            </a:r>
            <a:endParaRPr lang="en-US" altLang="zh-CN"/>
          </a:p>
          <a:p>
            <a:r>
              <a:rPr lang="en-US" altLang="zh-CN"/>
              <a:t>3</a:t>
            </a:r>
            <a:r>
              <a:rPr lang="zh-CN" altLang="en-US"/>
              <a:t>）卷积核有</a:t>
            </a:r>
            <a:r>
              <a:rPr lang="en-US" altLang="zh-CN"/>
              <a:t>n</a:t>
            </a:r>
            <a:r>
              <a:rPr lang="zh-CN" altLang="en-US"/>
              <a:t>个参数需要学习</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sp>
        <p:nvSpPr>
          <p:cNvPr id="3" name="矩形 2"/>
          <p:cNvSpPr/>
          <p:nvPr/>
        </p:nvSpPr>
        <p:spPr>
          <a:xfrm>
            <a:off x="2843808" y="2420888"/>
            <a:ext cx="3947235" cy="1107996"/>
          </a:xfrm>
          <a:prstGeom prst="rect">
            <a:avLst/>
          </a:prstGeom>
          <a:noFill/>
        </p:spPr>
        <p:txBody>
          <a:bodyPr wrap="square">
            <a:spAutoFit/>
          </a:bodyPr>
          <a:lstStyle/>
          <a:p>
            <a:pPr algn="ctr"/>
            <a:r>
              <a:rPr lang="en-US" altLang="zh-CN" sz="6600" dirty="0" smtClean="0">
                <a:solidFill>
                  <a:schemeClr val="tx1">
                    <a:lumMod val="75000"/>
                    <a:lumOff val="25000"/>
                  </a:schemeClr>
                </a:solidFill>
                <a:latin typeface="MS Reference Sans Serif" panose="020B0604030504040204" pitchFamily="34" charset="0"/>
                <a:ea typeface="微软雅黑" panose="020B0503020204020204" pitchFamily="34" charset="-122"/>
                <a:cs typeface="Nirmala UI" panose="020B0502040204020203" pitchFamily="34" charset="0"/>
                <a:sym typeface="Century Gothic" panose="020B0502020202020204" pitchFamily="34" charset="0"/>
              </a:rPr>
              <a:t>THANKS</a:t>
            </a:r>
            <a:r>
              <a:rPr lang="zh-CN" altLang="en-US" sz="6600" dirty="0" smtClean="0">
                <a:solidFill>
                  <a:schemeClr val="tx1">
                    <a:lumMod val="75000"/>
                    <a:lumOff val="25000"/>
                  </a:schemeClr>
                </a:solidFill>
                <a:latin typeface="MS Reference Sans Serif" panose="020B0604030504040204" pitchFamily="34" charset="0"/>
                <a:ea typeface="微软雅黑" panose="020B0503020204020204" pitchFamily="34" charset="-122"/>
                <a:cs typeface="Nirmala UI" panose="020B0502040204020203" pitchFamily="34" charset="0"/>
                <a:sym typeface="Century Gothic" panose="020B0502020202020204" pitchFamily="34" charset="0"/>
              </a:rPr>
              <a:t>！</a:t>
            </a:r>
            <a:endParaRPr lang="zh-CN" altLang="en-US" sz="6600" dirty="0">
              <a:solidFill>
                <a:schemeClr val="tx1">
                  <a:lumMod val="75000"/>
                  <a:lumOff val="25000"/>
                </a:schemeClr>
              </a:solidFill>
              <a:latin typeface="MS Reference Sans Serif" panose="020B0604030504040204" pitchFamily="34" charset="0"/>
              <a:ea typeface="微软雅黑" panose="020B0503020204020204" pitchFamily="34" charset="-122"/>
              <a:sym typeface="Century Gothic" panose="020B0502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sp>
        <p:nvSpPr>
          <p:cNvPr id="3" name="内容占位符 2"/>
          <p:cNvSpPr>
            <a:spLocks noGrp="1"/>
          </p:cNvSpPr>
          <p:nvPr>
            <p:ph idx="1"/>
          </p:nvPr>
        </p:nvSpPr>
        <p:spPr>
          <a:xfrm>
            <a:off x="457200" y="1600200"/>
            <a:ext cx="8229600" cy="2550160"/>
          </a:xfrm>
        </p:spPr>
        <p:txBody>
          <a:bodyPr/>
          <a:p>
            <a:r>
              <a:rPr lang="zh-CN" altLang="en-US" sz="2800"/>
              <a:t>这篇论文对图卷积网络这一图深度学习模型的新兴领域进行了全面的综述。首先根据卷积的类型和应用领域对现有的工作进行了分类，然后详细介绍了一些图卷积网络模型。最后，论文提出了几点建议，并对未来的研究方向进行了探讨。</a:t>
            </a:r>
            <a:endParaRPr lang="zh-C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sp>
        <p:nvSpPr>
          <p:cNvPr id="5" name="TextBox 19"/>
          <p:cNvSpPr txBox="1"/>
          <p:nvPr/>
        </p:nvSpPr>
        <p:spPr>
          <a:xfrm rot="632858">
            <a:off x="6325804" y="311085"/>
            <a:ext cx="1100302" cy="1538883"/>
          </a:xfrm>
          <a:prstGeom prst="rect">
            <a:avLst/>
          </a:prstGeom>
          <a:noFill/>
        </p:spPr>
        <p:txBody>
          <a:bodyPr wrap="square" tIns="0" bIns="0" rtlCol="0" anchor="ctr">
            <a:spAutoFit/>
          </a:bodyPr>
          <a:lstStyle/>
          <a:p>
            <a:pPr algn="ctr"/>
            <a:r>
              <a:rPr lang="zh-CN" altLang="en-US" sz="5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rPr>
              <a:t>目录</a:t>
            </a:r>
            <a:endParaRPr lang="zh-CN" altLang="en-US" sz="5000"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8" name="Rectangle 11"/>
          <p:cNvSpPr>
            <a:spLocks noChangeArrowheads="1"/>
          </p:cNvSpPr>
          <p:nvPr/>
        </p:nvSpPr>
        <p:spPr bwMode="gray">
          <a:xfrm>
            <a:off x="6300192" y="3663160"/>
            <a:ext cx="2297615" cy="542925"/>
          </a:xfrm>
          <a:prstGeom prst="rect">
            <a:avLst/>
          </a:prstGeom>
          <a:noFill/>
          <a:ln>
            <a:noFill/>
          </a:ln>
        </p:spPr>
        <p:txBody>
          <a:bodyPr wrap="square">
            <a:spAutoFit/>
          </a:bodyPr>
          <a:lstStyle/>
          <a:p>
            <a:endParaRPr lang="zh-CN" altLang="en-US" sz="2935" dirty="0">
              <a:solidFill>
                <a:schemeClr val="tx1">
                  <a:lumMod val="75000"/>
                  <a:lumOff val="25000"/>
                </a:schemeClr>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1" name="圆角矩形 10"/>
          <p:cNvSpPr/>
          <p:nvPr/>
        </p:nvSpPr>
        <p:spPr>
          <a:xfrm>
            <a:off x="863271" y="1425212"/>
            <a:ext cx="573207" cy="764276"/>
          </a:xfrm>
          <a:prstGeom prst="roundRect">
            <a:avLst/>
          </a:prstGeom>
          <a:solidFill>
            <a:schemeClr val="accent2"/>
          </a:solidFill>
          <a:ln>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rPr>
              <a:t>1</a:t>
            </a:r>
            <a:endParaRPr lang="zh-CN" altLang="en-US" sz="4400" dirty="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2" name="圆角矩形 11"/>
          <p:cNvSpPr/>
          <p:nvPr/>
        </p:nvSpPr>
        <p:spPr>
          <a:xfrm>
            <a:off x="837499" y="3162709"/>
            <a:ext cx="573207" cy="764276"/>
          </a:xfrm>
          <a:prstGeom prst="roundRect">
            <a:avLst/>
          </a:prstGeom>
          <a:solidFill>
            <a:schemeClr val="accent2"/>
          </a:solidFill>
          <a:ln>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rPr>
              <a:t>2</a:t>
            </a:r>
            <a:endParaRPr lang="zh-CN" altLang="en-US" sz="4400" dirty="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圆角矩形 12"/>
          <p:cNvSpPr/>
          <p:nvPr/>
        </p:nvSpPr>
        <p:spPr>
          <a:xfrm>
            <a:off x="858583" y="4994154"/>
            <a:ext cx="573207" cy="764276"/>
          </a:xfrm>
          <a:prstGeom prst="roundRect">
            <a:avLst/>
          </a:prstGeom>
          <a:solidFill>
            <a:schemeClr val="accent2"/>
          </a:solidFill>
          <a:ln>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rPr>
              <a:t>3</a:t>
            </a:r>
            <a:endParaRPr lang="zh-CN" altLang="en-US" sz="4400" dirty="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圆角矩形 13"/>
          <p:cNvSpPr/>
          <p:nvPr/>
        </p:nvSpPr>
        <p:spPr>
          <a:xfrm>
            <a:off x="5137360" y="3552859"/>
            <a:ext cx="573207" cy="764276"/>
          </a:xfrm>
          <a:prstGeom prst="roundRect">
            <a:avLst/>
          </a:prstGeom>
          <a:solidFill>
            <a:schemeClr val="accent2"/>
          </a:solidFill>
          <a:ln>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rPr>
              <a:t>4</a:t>
            </a:r>
            <a:endParaRPr lang="zh-CN" altLang="en-US" sz="4400" dirty="0">
              <a:solidFill>
                <a:sysClr val="windowText" lastClr="000000"/>
              </a:solidFill>
              <a:latin typeface="Century Gothic" panose="020B0502020202020204" pitchFamily="34" charset="0"/>
              <a:ea typeface="微软雅黑" panose="020B0503020204020204" pitchFamily="34" charset="-122"/>
              <a:sym typeface="Century Gothic" panose="020B0502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pic>
        <p:nvPicPr>
          <p:cNvPr id="6" name="图片 5"/>
          <p:cNvPicPr>
            <a:picLocks noChangeAspect="1"/>
          </p:cNvPicPr>
          <p:nvPr/>
        </p:nvPicPr>
        <p:blipFill>
          <a:blip r:embed="rId2"/>
          <a:stretch>
            <a:fillRect/>
          </a:stretch>
        </p:blipFill>
        <p:spPr>
          <a:xfrm>
            <a:off x="5269230" y="3671570"/>
            <a:ext cx="3411855" cy="2492375"/>
          </a:xfrm>
          <a:prstGeom prst="rect">
            <a:avLst/>
          </a:prstGeom>
        </p:spPr>
      </p:pic>
      <p:sp>
        <p:nvSpPr>
          <p:cNvPr id="7" name="文本框 6"/>
          <p:cNvSpPr txBox="1"/>
          <p:nvPr/>
        </p:nvSpPr>
        <p:spPr>
          <a:xfrm>
            <a:off x="5268595" y="687705"/>
            <a:ext cx="3312795" cy="829945"/>
          </a:xfrm>
          <a:prstGeom prst="rect">
            <a:avLst/>
          </a:prstGeom>
          <a:noFill/>
        </p:spPr>
        <p:txBody>
          <a:bodyPr wrap="square" rtlCol="0" anchor="t">
            <a:spAutoFit/>
          </a:bodyPr>
          <a:p>
            <a:r>
              <a:rPr lang="zh-CN" altLang="en-US" sz="1600"/>
              <a:t>CNN处理的图像或者视频数据中像素点（pixel）是排列成很整齐的矩阵</a:t>
            </a:r>
            <a:endParaRPr lang="zh-CN" altLang="en-US" sz="1600"/>
          </a:p>
        </p:txBody>
      </p:sp>
      <p:pic>
        <p:nvPicPr>
          <p:cNvPr id="8" name="图片 7"/>
          <p:cNvPicPr>
            <a:picLocks noChangeAspect="1"/>
          </p:cNvPicPr>
          <p:nvPr/>
        </p:nvPicPr>
        <p:blipFill>
          <a:blip r:embed="rId3"/>
          <a:stretch>
            <a:fillRect/>
          </a:stretch>
        </p:blipFill>
        <p:spPr>
          <a:xfrm>
            <a:off x="379730" y="571500"/>
            <a:ext cx="4662170" cy="3044190"/>
          </a:xfrm>
          <a:prstGeom prst="rect">
            <a:avLst/>
          </a:prstGeom>
        </p:spPr>
      </p:pic>
      <p:sp>
        <p:nvSpPr>
          <p:cNvPr id="9" name="文本框 8"/>
          <p:cNvSpPr txBox="1"/>
          <p:nvPr/>
        </p:nvSpPr>
        <p:spPr>
          <a:xfrm>
            <a:off x="379730" y="3902710"/>
            <a:ext cx="4889500" cy="583565"/>
          </a:xfrm>
          <a:prstGeom prst="rect">
            <a:avLst/>
          </a:prstGeom>
          <a:noFill/>
        </p:spPr>
        <p:txBody>
          <a:bodyPr wrap="square" rtlCol="0" anchor="t">
            <a:spAutoFit/>
          </a:bodyPr>
          <a:p>
            <a:r>
              <a:rPr lang="zh-CN" altLang="en-US" sz="1600"/>
              <a:t>社交网络、信息网络、化学分子结构等Non Euclidean Structure的数据无法使用</a:t>
            </a:r>
            <a:r>
              <a:rPr lang="en-US" altLang="zh-CN" sz="1600"/>
              <a:t>CNN</a:t>
            </a:r>
            <a:r>
              <a:rPr lang="zh-CN" altLang="en-US" sz="1600"/>
              <a:t>直接处理</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sp>
        <p:nvSpPr>
          <p:cNvPr id="4" name="圆角矩形 3"/>
          <p:cNvSpPr/>
          <p:nvPr/>
        </p:nvSpPr>
        <p:spPr>
          <a:xfrm>
            <a:off x="14908" y="158869"/>
            <a:ext cx="659706" cy="659706"/>
          </a:xfrm>
          <a:prstGeom prst="roundRect">
            <a:avLst/>
          </a:prstGeom>
          <a:solidFill>
            <a:schemeClr val="accent2"/>
          </a:solidFill>
          <a:ln>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smtClean="0">
                <a:solidFill>
                  <a:schemeClr val="tx2"/>
                </a:solidFill>
                <a:latin typeface="Century Gothic" panose="020B0502020202020204" pitchFamily="34" charset="0"/>
                <a:ea typeface="华文中宋" panose="02010600040101010101" pitchFamily="2" charset="-122"/>
                <a:cs typeface="Nirmala UI" panose="020B0502040204020203" pitchFamily="34" charset="0"/>
                <a:sym typeface="Century Gothic" panose="020B0502020202020204" pitchFamily="34" charset="0"/>
              </a:rPr>
              <a:t>1</a:t>
            </a:r>
            <a:endParaRPr lang="zh-CN" altLang="en-US" sz="4400" dirty="0">
              <a:solidFill>
                <a:schemeClr val="tx2"/>
              </a:solidFill>
              <a:latin typeface="Century Gothic" panose="020B0502020202020204" pitchFamily="34" charset="0"/>
              <a:ea typeface="华文中宋" panose="02010600040101010101" pitchFamily="2" charset="-122"/>
              <a:cs typeface="Nirmala UI" panose="020B0502040204020203" pitchFamily="34" charset="0"/>
              <a:sym typeface="Century Gothic" panose="020B0502020202020204" pitchFamily="34" charset="0"/>
            </a:endParaRPr>
          </a:p>
        </p:txBody>
      </p:sp>
      <p:sp>
        <p:nvSpPr>
          <p:cNvPr id="100" name="文本框 99"/>
          <p:cNvSpPr txBox="1"/>
          <p:nvPr/>
        </p:nvSpPr>
        <p:spPr>
          <a:xfrm>
            <a:off x="674370" y="1339850"/>
            <a:ext cx="7701280" cy="3415030"/>
          </a:xfrm>
          <a:prstGeom prst="rect">
            <a:avLst/>
          </a:prstGeom>
          <a:noFill/>
          <a:ln w="9525">
            <a:noFill/>
          </a:ln>
        </p:spPr>
        <p:txBody>
          <a:bodyPr wrap="square">
            <a:spAutoFit/>
          </a:bodyPr>
          <a:p>
            <a:pPr indent="266700">
              <a:lnSpc>
                <a:spcPct val="120000"/>
              </a:lnSpc>
            </a:pPr>
            <a:r>
              <a:rPr lang="en-US" sz="2000" b="0">
                <a:latin typeface="Times New Roman" panose="02020603050405020304" charset="0"/>
                <a:ea typeface="宋体" panose="02010600030101010101" pitchFamily="2" charset="-122"/>
                <a:cs typeface="Times New Roman" panose="02020603050405020304" charset="0"/>
              </a:rPr>
              <a:t>GCN</a:t>
            </a:r>
            <a:r>
              <a:rPr lang="zh-CN" sz="2000" b="0">
                <a:latin typeface="Times New Roman" panose="02020603050405020304" charset="0"/>
                <a:ea typeface="宋体" panose="02010600030101010101" pitchFamily="2" charset="-122"/>
              </a:rPr>
              <a:t>的目的是提取拓扑图的空间特征，</a:t>
            </a:r>
            <a:r>
              <a:rPr lang="en-US" sz="2000" b="0">
                <a:latin typeface="Times New Roman" panose="02020603050405020304" charset="0"/>
                <a:ea typeface="宋体" panose="02010600030101010101" pitchFamily="2" charset="-122"/>
              </a:rPr>
              <a:t>vertex domain(spatial domain)</a:t>
            </a:r>
            <a:r>
              <a:rPr lang="zh-CN" sz="2000" b="0">
                <a:latin typeface="Times New Roman" panose="02020603050405020304" charset="0"/>
                <a:ea typeface="宋体" panose="02010600030101010101" pitchFamily="2" charset="-122"/>
              </a:rPr>
              <a:t>和</a:t>
            </a:r>
            <a:r>
              <a:rPr lang="en-US" sz="2000" b="0">
                <a:latin typeface="Times New Roman" panose="02020603050405020304" charset="0"/>
                <a:ea typeface="宋体" panose="02010600030101010101" pitchFamily="2" charset="-122"/>
              </a:rPr>
              <a:t>spectral domain</a:t>
            </a:r>
            <a:r>
              <a:rPr lang="zh-CN" sz="2000" b="0">
                <a:latin typeface="Times New Roman" panose="02020603050405020304" charset="0"/>
                <a:ea typeface="宋体" panose="02010600030101010101" pitchFamily="2" charset="-122"/>
              </a:rPr>
              <a:t>是实现目标的两种最主流的方式。（</a:t>
            </a:r>
            <a:r>
              <a:rPr lang="en-US" sz="2000" b="0">
                <a:latin typeface="Times New Roman" panose="02020603050405020304" charset="0"/>
                <a:ea typeface="宋体" panose="02010600030101010101" pitchFamily="2" charset="-122"/>
                <a:cs typeface="Times New Roman" panose="02020603050405020304" charset="0"/>
              </a:rPr>
              <a:t>1</a:t>
            </a:r>
            <a:r>
              <a:rPr lang="zh-CN" sz="2000" b="0">
                <a:latin typeface="Times New Roman" panose="02020603050405020304" charset="0"/>
                <a:ea typeface="宋体" panose="02010600030101010101" pitchFamily="2" charset="-122"/>
              </a:rPr>
              <a:t>）</a:t>
            </a:r>
            <a:r>
              <a:rPr lang="en-US" sz="2000" b="0">
                <a:latin typeface="Times New Roman" panose="02020603050405020304" charset="0"/>
                <a:ea typeface="宋体" panose="02010600030101010101" pitchFamily="2" charset="-122"/>
              </a:rPr>
              <a:t>vertex domain(spatial domain)</a:t>
            </a:r>
            <a:r>
              <a:rPr lang="zh-CN" sz="2000" b="0">
                <a:latin typeface="Times New Roman" panose="02020603050405020304" charset="0"/>
                <a:ea typeface="宋体" panose="02010600030101010101" pitchFamily="2" charset="-122"/>
              </a:rPr>
              <a:t>方法是把顶点相邻的</a:t>
            </a:r>
            <a:r>
              <a:rPr lang="en-US" sz="2000" b="0">
                <a:latin typeface="Times New Roman" panose="02020603050405020304" charset="0"/>
                <a:ea typeface="宋体" panose="02010600030101010101" pitchFamily="2" charset="-122"/>
                <a:cs typeface="Times New Roman" panose="02020603050405020304" charset="0"/>
              </a:rPr>
              <a:t>neighbors</a:t>
            </a:r>
            <a:r>
              <a:rPr lang="zh-CN" sz="2000" b="0">
                <a:latin typeface="Times New Roman" panose="02020603050405020304" charset="0"/>
                <a:ea typeface="宋体" panose="02010600030101010101" pitchFamily="2" charset="-122"/>
              </a:rPr>
              <a:t>找出来，因此①要设定好寻找顶点</a:t>
            </a:r>
            <a:r>
              <a:rPr lang="en-US" sz="2000" b="0">
                <a:latin typeface="Times New Roman" panose="02020603050405020304" charset="0"/>
                <a:ea typeface="宋体" panose="02010600030101010101" pitchFamily="2" charset="-122"/>
              </a:rPr>
              <a:t>neighbors</a:t>
            </a:r>
            <a:r>
              <a:rPr lang="zh-CN" sz="2000" b="0">
                <a:latin typeface="Times New Roman" panose="02020603050405020304" charset="0"/>
                <a:ea typeface="宋体" panose="02010600030101010101" pitchFamily="2" charset="-122"/>
              </a:rPr>
              <a:t>的条件，即确定</a:t>
            </a:r>
            <a:r>
              <a:rPr lang="en-US" sz="2000" b="0">
                <a:latin typeface="Times New Roman" panose="02020603050405020304" charset="0"/>
                <a:ea typeface="宋体" panose="02010600030101010101" pitchFamily="2" charset="-122"/>
              </a:rPr>
              <a:t>receptive field</a:t>
            </a:r>
            <a:r>
              <a:rPr lang="zh-CN" sz="2000" b="0">
                <a:latin typeface="Times New Roman" panose="02020603050405020304" charset="0"/>
                <a:ea typeface="宋体" panose="02010600030101010101" pitchFamily="2" charset="-122"/>
              </a:rPr>
              <a:t>，②确定处理包含不同数量的</a:t>
            </a:r>
            <a:r>
              <a:rPr lang="en-US" sz="2000" b="0">
                <a:latin typeface="Times New Roman" panose="02020603050405020304" charset="0"/>
                <a:ea typeface="宋体" panose="02010600030101010101" pitchFamily="2" charset="-122"/>
              </a:rPr>
              <a:t>neighbors</a:t>
            </a:r>
            <a:r>
              <a:rPr lang="zh-CN" sz="2000" b="0">
                <a:latin typeface="Times New Roman" panose="02020603050405020304" charset="0"/>
                <a:ea typeface="宋体" panose="02010600030101010101" pitchFamily="2" charset="-122"/>
              </a:rPr>
              <a:t>的特征的方法。（</a:t>
            </a:r>
            <a:r>
              <a:rPr lang="en-US" sz="2000" b="0">
                <a:latin typeface="Times New Roman" panose="02020603050405020304" charset="0"/>
                <a:ea typeface="宋体" panose="02010600030101010101" pitchFamily="2" charset="-122"/>
                <a:cs typeface="Times New Roman" panose="02020603050405020304" charset="0"/>
              </a:rPr>
              <a:t>2</a:t>
            </a:r>
            <a:r>
              <a:rPr lang="zh-CN" sz="2000" b="0">
                <a:latin typeface="Times New Roman" panose="02020603050405020304" charset="0"/>
                <a:ea typeface="宋体" panose="02010600030101010101" pitchFamily="2" charset="-122"/>
              </a:rPr>
              <a:t>）</a:t>
            </a:r>
            <a:r>
              <a:rPr lang="en-US" sz="2000" b="0">
                <a:latin typeface="Times New Roman" panose="02020603050405020304" charset="0"/>
                <a:ea typeface="宋体" panose="02010600030101010101" pitchFamily="2" charset="-122"/>
              </a:rPr>
              <a:t>spectral domain</a:t>
            </a:r>
            <a:r>
              <a:rPr lang="zh-CN" sz="2000" b="0">
                <a:latin typeface="Times New Roman" panose="02020603050405020304" charset="0"/>
                <a:ea typeface="宋体" panose="02010600030101010101" pitchFamily="2" charset="-122"/>
              </a:rPr>
              <a:t>是借助图谱理论去实现拓扑图上的卷积操作，用拉普拉斯矩阵表示图的特征，并从传统的傅里叶变换和卷积类比推出图上的傅里叶变换和卷积，其核心工作是把拉普拉斯算子的特征函数</a:t>
            </a:r>
            <a:r>
              <a:rPr lang="en-US" sz="2000" b="0">
                <a:latin typeface="Times New Roman" panose="02020603050405020304" charset="0"/>
                <a:ea typeface="宋体" panose="02010600030101010101" pitchFamily="2" charset="-122"/>
              </a:rPr>
              <a:t>e</a:t>
            </a:r>
            <a:r>
              <a:rPr lang="en-US" sz="2000" b="0" baseline="30000">
                <a:latin typeface="Times New Roman" panose="02020603050405020304" charset="0"/>
                <a:ea typeface="宋体" panose="02010600030101010101" pitchFamily="2" charset="-122"/>
                <a:cs typeface="Times New Roman" panose="02020603050405020304" charset="0"/>
              </a:rPr>
              <a:t>-iwt</a:t>
            </a:r>
            <a:r>
              <a:rPr lang="zh-CN" sz="2000" b="0">
                <a:latin typeface="Times New Roman" panose="02020603050405020304" charset="0"/>
                <a:ea typeface="宋体" panose="02010600030101010101" pitchFamily="2" charset="-122"/>
              </a:rPr>
              <a:t>变为图对应的拉普拉斯矩阵的特征向量。</a:t>
            </a:r>
            <a:endParaRPr lang="zh-CN" alt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pic>
        <p:nvPicPr>
          <p:cNvPr id="13" name="图片 12"/>
          <p:cNvPicPr>
            <a:picLocks noChangeAspect="1"/>
          </p:cNvPicPr>
          <p:nvPr/>
        </p:nvPicPr>
        <p:blipFill>
          <a:blip r:embed="rId2"/>
          <a:stretch>
            <a:fillRect/>
          </a:stretch>
        </p:blipFill>
        <p:spPr>
          <a:xfrm>
            <a:off x="509270" y="1235075"/>
            <a:ext cx="8124825" cy="2451100"/>
          </a:xfrm>
          <a:prstGeom prst="rect">
            <a:avLst/>
          </a:prstGeom>
        </p:spPr>
      </p:pic>
      <p:pic>
        <p:nvPicPr>
          <p:cNvPr id="14" name="图片 13" descr="v2-5f9cf5fdeed19b63e1079ed2b87617b4_r"/>
          <p:cNvPicPr>
            <a:picLocks noChangeAspect="1"/>
          </p:cNvPicPr>
          <p:nvPr/>
        </p:nvPicPr>
        <p:blipFill>
          <a:blip r:embed="rId3"/>
          <a:stretch>
            <a:fillRect/>
          </a:stretch>
        </p:blipFill>
        <p:spPr>
          <a:xfrm>
            <a:off x="945515" y="4403090"/>
            <a:ext cx="6896100" cy="1504950"/>
          </a:xfrm>
          <a:prstGeom prst="rect">
            <a:avLst/>
          </a:prstGeom>
        </p:spPr>
      </p:pic>
      <p:sp>
        <p:nvSpPr>
          <p:cNvPr id="16" name="文本框 15"/>
          <p:cNvSpPr txBox="1"/>
          <p:nvPr/>
        </p:nvSpPr>
        <p:spPr>
          <a:xfrm>
            <a:off x="790575" y="3763645"/>
            <a:ext cx="3345180" cy="337185"/>
          </a:xfrm>
          <a:prstGeom prst="rect">
            <a:avLst/>
          </a:prstGeom>
          <a:noFill/>
        </p:spPr>
        <p:txBody>
          <a:bodyPr wrap="square" rtlCol="0">
            <a:spAutoFit/>
          </a:bodyPr>
          <a:p>
            <a:r>
              <a:rPr lang="en-US" altLang="zh-CN" sz="1600"/>
              <a:t>f(i)</a:t>
            </a:r>
            <a:r>
              <a:rPr lang="zh-CN" altLang="zh-CN" sz="1600"/>
              <a:t>为图结点</a:t>
            </a:r>
            <a:r>
              <a:rPr lang="en-US" altLang="zh-CN" sz="1600"/>
              <a:t>i</a:t>
            </a:r>
            <a:r>
              <a:rPr lang="zh-CN" altLang="en-US" sz="1600"/>
              <a:t>上的信号（特征）</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 name="图片 23"/>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graphicFrame>
        <p:nvGraphicFramePr>
          <p:cNvPr id="2" name="对象 1">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073" name="" r:id="rId2" imgW="914400" imgH="215900" progId="Equation.KSEE3">
                  <p:embed/>
                </p:oleObj>
              </mc:Choice>
              <mc:Fallback>
                <p:oleObj name="" r:id="rId2" imgW="914400" imgH="215900" progId="Equation.KSEE3">
                  <p:embed/>
                  <p:pic>
                    <p:nvPicPr>
                      <p:cNvPr id="0" name="图片 3072"/>
                      <p:cNvPicPr/>
                      <p:nvPr/>
                    </p:nvPicPr>
                    <p:blipFill>
                      <a:blip r:embed="rId3"/>
                      <a:stretch>
                        <a:fillRect/>
                      </a:stretch>
                    </p:blipFill>
                    <p:spPr>
                      <a:xfrm>
                        <a:off x="4114800" y="3321050"/>
                        <a:ext cx="914400" cy="215900"/>
                      </a:xfrm>
                      <a:prstGeom prst="rect">
                        <a:avLst/>
                      </a:prstGeom>
                    </p:spPr>
                  </p:pic>
                </p:oleObj>
              </mc:Fallback>
            </mc:AlternateContent>
          </a:graphicData>
        </a:graphic>
      </p:graphicFrame>
      <p:sp>
        <p:nvSpPr>
          <p:cNvPr id="3" name="文本框 2"/>
          <p:cNvSpPr txBox="1"/>
          <p:nvPr/>
        </p:nvSpPr>
        <p:spPr>
          <a:xfrm>
            <a:off x="649605" y="588010"/>
            <a:ext cx="6590030" cy="368300"/>
          </a:xfrm>
          <a:prstGeom prst="rect">
            <a:avLst/>
          </a:prstGeom>
          <a:noFill/>
        </p:spPr>
        <p:txBody>
          <a:bodyPr wrap="square" rtlCol="0">
            <a:spAutoFit/>
          </a:bodyPr>
          <a:p>
            <a:r>
              <a:rPr lang="zh-CN" altLang="en-US"/>
              <a:t>因为拉普拉斯矩阵</a:t>
            </a:r>
            <a:r>
              <a:rPr lang="en-US" altLang="zh-CN"/>
              <a:t>L</a:t>
            </a:r>
            <a:r>
              <a:rPr lang="zh-CN" altLang="en-US"/>
              <a:t>是半正定对称矩阵，所以</a:t>
            </a:r>
            <a:r>
              <a:rPr lang="en-US" altLang="zh-CN"/>
              <a:t>L</a:t>
            </a:r>
            <a:r>
              <a:rPr lang="zh-CN" altLang="en-US"/>
              <a:t>必能被特征分解</a:t>
            </a:r>
            <a:endParaRPr lang="zh-CN" altLang="en-US"/>
          </a:p>
        </p:txBody>
      </p:sp>
      <p:pic>
        <p:nvPicPr>
          <p:cNvPr id="4" name="图片 3"/>
          <p:cNvPicPr>
            <a:picLocks noChangeAspect="1"/>
          </p:cNvPicPr>
          <p:nvPr/>
        </p:nvPicPr>
        <p:blipFill>
          <a:blip r:embed="rId4"/>
          <a:stretch>
            <a:fillRect/>
          </a:stretch>
        </p:blipFill>
        <p:spPr>
          <a:xfrm>
            <a:off x="826135" y="1180465"/>
            <a:ext cx="2581275" cy="1114425"/>
          </a:xfrm>
          <a:prstGeom prst="rect">
            <a:avLst/>
          </a:prstGeom>
        </p:spPr>
      </p:pic>
      <p:pic>
        <p:nvPicPr>
          <p:cNvPr id="5" name="图片 4"/>
          <p:cNvPicPr>
            <a:picLocks noChangeAspect="1"/>
          </p:cNvPicPr>
          <p:nvPr/>
        </p:nvPicPr>
        <p:blipFill>
          <a:blip r:embed="rId5"/>
          <a:stretch>
            <a:fillRect/>
          </a:stretch>
        </p:blipFill>
        <p:spPr>
          <a:xfrm>
            <a:off x="5409565" y="1170940"/>
            <a:ext cx="2590800" cy="1123950"/>
          </a:xfrm>
          <a:prstGeom prst="rect">
            <a:avLst/>
          </a:prstGeom>
        </p:spPr>
      </p:pic>
      <p:sp>
        <p:nvSpPr>
          <p:cNvPr id="6" name="文本框 5"/>
          <p:cNvSpPr txBox="1"/>
          <p:nvPr/>
        </p:nvSpPr>
        <p:spPr>
          <a:xfrm>
            <a:off x="910590" y="2624455"/>
            <a:ext cx="705485" cy="368300"/>
          </a:xfrm>
          <a:prstGeom prst="rect">
            <a:avLst/>
          </a:prstGeom>
          <a:noFill/>
        </p:spPr>
        <p:txBody>
          <a:bodyPr wrap="square" rtlCol="0">
            <a:spAutoFit/>
          </a:bodyPr>
          <a:p>
            <a:r>
              <a:rPr lang="zh-CN" altLang="en-US"/>
              <a:t>其中</a:t>
            </a:r>
            <a:endParaRPr lang="en-US" altLang="zh-CN"/>
          </a:p>
        </p:txBody>
      </p:sp>
      <p:graphicFrame>
        <p:nvGraphicFramePr>
          <p:cNvPr id="7" name="对象 6">
            <a:hlinkClick r:id="" action="ppaction://ole?verb="/>
          </p:cNvPr>
          <p:cNvGraphicFramePr>
            <a:graphicFrameLocks noChangeAspect="1"/>
          </p:cNvGraphicFramePr>
          <p:nvPr/>
        </p:nvGraphicFramePr>
        <p:xfrm>
          <a:off x="1474470" y="2649855"/>
          <a:ext cx="1384300" cy="342265"/>
        </p:xfrm>
        <a:graphic>
          <a:graphicData uri="http://schemas.openxmlformats.org/presentationml/2006/ole">
            <mc:AlternateContent xmlns:mc="http://schemas.openxmlformats.org/markup-compatibility/2006">
              <mc:Choice xmlns:v="urn:schemas-microsoft-com:vml" Requires="v">
                <p:oleObj spid="_x0000_s3074" name="" r:id="rId6" imgW="1079500" imgH="266700" progId="Equation.KSEE3">
                  <p:embed/>
                </p:oleObj>
              </mc:Choice>
              <mc:Fallback>
                <p:oleObj name="" r:id="rId6" imgW="1079500" imgH="266700" progId="Equation.KSEE3">
                  <p:embed/>
                  <p:pic>
                    <p:nvPicPr>
                      <p:cNvPr id="0" name="图片 3073"/>
                      <p:cNvPicPr/>
                      <p:nvPr/>
                    </p:nvPicPr>
                    <p:blipFill>
                      <a:blip r:embed="rId7"/>
                      <a:stretch>
                        <a:fillRect/>
                      </a:stretch>
                    </p:blipFill>
                    <p:spPr>
                      <a:xfrm>
                        <a:off x="1474470" y="2649855"/>
                        <a:ext cx="1384300" cy="3422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075" name="" r:id="rId8" imgW="914400" imgH="215900" progId="Equation.KSEE3">
                  <p:embed/>
                </p:oleObj>
              </mc:Choice>
              <mc:Fallback>
                <p:oleObj name="" r:id="rId8" imgW="914400" imgH="215900" progId="Equation.KSEE3">
                  <p:embed/>
                  <p:pic>
                    <p:nvPicPr>
                      <p:cNvPr id="0" name="图片 3074"/>
                      <p:cNvPicPr/>
                      <p:nvPr/>
                    </p:nvPicPr>
                    <p:blipFill>
                      <a:blip r:embed="rId3"/>
                      <a:stretch>
                        <a:fillRect/>
                      </a:stretch>
                    </p:blipFill>
                    <p:spPr>
                      <a:xfrm>
                        <a:off x="4114800" y="3321050"/>
                        <a:ext cx="914400" cy="215900"/>
                      </a:xfrm>
                      <a:prstGeom prst="rect">
                        <a:avLst/>
                      </a:prstGeom>
                    </p:spPr>
                  </p:pic>
                </p:oleObj>
              </mc:Fallback>
            </mc:AlternateContent>
          </a:graphicData>
        </a:graphic>
      </p:graphicFrame>
      <p:sp>
        <p:nvSpPr>
          <p:cNvPr id="9" name="文本框 8"/>
          <p:cNvSpPr txBox="1"/>
          <p:nvPr/>
        </p:nvSpPr>
        <p:spPr>
          <a:xfrm>
            <a:off x="2813050" y="2624455"/>
            <a:ext cx="4215765" cy="368300"/>
          </a:xfrm>
          <a:prstGeom prst="rect">
            <a:avLst/>
          </a:prstGeom>
          <a:noFill/>
        </p:spPr>
        <p:txBody>
          <a:bodyPr wrap="square" rtlCol="0">
            <a:spAutoFit/>
          </a:bodyPr>
          <a:p>
            <a:r>
              <a:rPr lang="en-US" altLang="zh-CN"/>
              <a:t>是列向量为单位特征向量的</a:t>
            </a:r>
            <a:r>
              <a:rPr lang="zh-CN" altLang="en-US"/>
              <a:t>正交</a:t>
            </a:r>
            <a:r>
              <a:rPr lang="en-US" altLang="zh-CN"/>
              <a:t>矩阵</a:t>
            </a:r>
            <a:endParaRPr lang="en-US" altLang="zh-CN"/>
          </a:p>
        </p:txBody>
      </p:sp>
      <p:sp>
        <p:nvSpPr>
          <p:cNvPr id="10" name="文本框 9"/>
          <p:cNvSpPr txBox="1"/>
          <p:nvPr/>
        </p:nvSpPr>
        <p:spPr>
          <a:xfrm>
            <a:off x="734060" y="3305810"/>
            <a:ext cx="2751455" cy="368300"/>
          </a:xfrm>
          <a:prstGeom prst="rect">
            <a:avLst/>
          </a:prstGeom>
          <a:noFill/>
        </p:spPr>
        <p:txBody>
          <a:bodyPr wrap="square" rtlCol="0">
            <a:spAutoFit/>
          </a:bodyPr>
          <a:p>
            <a:r>
              <a:rPr lang="zh-CN" altLang="en-US"/>
              <a:t>传统的傅里叶变换定义为</a:t>
            </a:r>
            <a:endParaRPr lang="zh-CN" altLang="en-US"/>
          </a:p>
        </p:txBody>
      </p:sp>
      <p:pic>
        <p:nvPicPr>
          <p:cNvPr id="12" name="图片 11"/>
          <p:cNvPicPr>
            <a:picLocks noChangeAspect="1"/>
          </p:cNvPicPr>
          <p:nvPr/>
        </p:nvPicPr>
        <p:blipFill>
          <a:blip r:embed="rId9"/>
          <a:stretch>
            <a:fillRect/>
          </a:stretch>
        </p:blipFill>
        <p:spPr>
          <a:xfrm>
            <a:off x="3411220" y="3237865"/>
            <a:ext cx="3019425" cy="504825"/>
          </a:xfrm>
          <a:prstGeom prst="rect">
            <a:avLst/>
          </a:prstGeom>
        </p:spPr>
      </p:pic>
      <p:sp>
        <p:nvSpPr>
          <p:cNvPr id="13" name="文本框 12"/>
          <p:cNvSpPr txBox="1"/>
          <p:nvPr/>
        </p:nvSpPr>
        <p:spPr>
          <a:xfrm>
            <a:off x="748665" y="3953510"/>
            <a:ext cx="7539990" cy="645160"/>
          </a:xfrm>
          <a:prstGeom prst="rect">
            <a:avLst/>
          </a:prstGeom>
          <a:noFill/>
        </p:spPr>
        <p:txBody>
          <a:bodyPr wrap="square" rtlCol="0">
            <a:spAutoFit/>
          </a:bodyPr>
          <a:p>
            <a:r>
              <a:rPr lang="zh-CN" altLang="en-US"/>
              <a:t>其中</a:t>
            </a:r>
            <a:r>
              <a:rPr lang="en-US" altLang="zh-CN"/>
              <a:t>t</a:t>
            </a:r>
            <a:r>
              <a:rPr lang="zh-CN" altLang="en-US"/>
              <a:t>是</a:t>
            </a:r>
            <a:r>
              <a:rPr lang="en-US" altLang="zh-CN"/>
              <a:t>F(w)</a:t>
            </a:r>
            <a:r>
              <a:rPr lang="zh-CN" altLang="en-US"/>
              <a:t>在谱域（</a:t>
            </a:r>
            <a:r>
              <a:rPr lang="en-US" altLang="zh-CN"/>
              <a:t>spectral domain</a:t>
            </a:r>
            <a:r>
              <a:rPr lang="zh-CN" altLang="en-US"/>
              <a:t>）上的频率（</a:t>
            </a:r>
            <a:r>
              <a:rPr lang="en-US" altLang="zh-CN"/>
              <a:t>frequency</a:t>
            </a:r>
            <a:r>
              <a:rPr lang="zh-CN" altLang="en-US"/>
              <a:t>），</a:t>
            </a:r>
            <a:r>
              <a:rPr lang="en-US" altLang="zh-CN"/>
              <a:t>e^-iwt</a:t>
            </a:r>
            <a:r>
              <a:rPr lang="zh-CN" altLang="en-US"/>
              <a:t>看做拉普拉斯操作（</a:t>
            </a:r>
            <a:r>
              <a:rPr lang="en-US" altLang="zh-CN"/>
              <a:t>Laplace operator</a:t>
            </a:r>
            <a:r>
              <a:rPr lang="zh-CN" altLang="en-US"/>
              <a:t>）</a:t>
            </a:r>
            <a:r>
              <a:rPr lang="zh-CN" altLang="en-US"/>
              <a:t>的特征函数</a:t>
            </a:r>
            <a:endParaRPr lang="zh-CN" altLang="en-US"/>
          </a:p>
        </p:txBody>
      </p:sp>
      <p:graphicFrame>
        <p:nvGraphicFramePr>
          <p:cNvPr id="14" name="对象 13">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077" name="" r:id="rId10" imgW="914400" imgH="215900" progId="Equation.KSEE3">
                  <p:embed/>
                </p:oleObj>
              </mc:Choice>
              <mc:Fallback>
                <p:oleObj name="" r:id="rId10" imgW="914400" imgH="215900" progId="Equation.KSEE3">
                  <p:embed/>
                  <p:pic>
                    <p:nvPicPr>
                      <p:cNvPr id="0" name="图片 3076"/>
                      <p:cNvPicPr/>
                      <p:nvPr/>
                    </p:nvPicPr>
                    <p:blipFill>
                      <a:blip r:embed="rId3"/>
                      <a:stretch>
                        <a:fillRect/>
                      </a:stretch>
                    </p:blipFill>
                    <p:spPr>
                      <a:xfrm>
                        <a:off x="4114800" y="3321050"/>
                        <a:ext cx="914400" cy="215900"/>
                      </a:xfrm>
                      <a:prstGeom prst="rect">
                        <a:avLst/>
                      </a:prstGeom>
                    </p:spPr>
                  </p:pic>
                </p:oleObj>
              </mc:Fallback>
            </mc:AlternateContent>
          </a:graphicData>
        </a:graphic>
      </p:graphicFrame>
      <p:pic>
        <p:nvPicPr>
          <p:cNvPr id="15" name="图片 14"/>
          <p:cNvPicPr>
            <a:picLocks noChangeAspect="1"/>
          </p:cNvPicPr>
          <p:nvPr/>
        </p:nvPicPr>
        <p:blipFill>
          <a:blip r:embed="rId11"/>
          <a:stretch>
            <a:fillRect/>
          </a:stretch>
        </p:blipFill>
        <p:spPr>
          <a:xfrm>
            <a:off x="4224020" y="4940935"/>
            <a:ext cx="3849370" cy="782955"/>
          </a:xfrm>
          <a:prstGeom prst="rect">
            <a:avLst/>
          </a:prstGeom>
        </p:spPr>
      </p:pic>
      <p:pic>
        <p:nvPicPr>
          <p:cNvPr id="16" name="图片 15"/>
          <p:cNvPicPr>
            <a:picLocks noChangeAspect="1"/>
          </p:cNvPicPr>
          <p:nvPr/>
        </p:nvPicPr>
        <p:blipFill>
          <a:blip r:embed="rId12"/>
          <a:stretch>
            <a:fillRect/>
          </a:stretch>
        </p:blipFill>
        <p:spPr>
          <a:xfrm>
            <a:off x="1038860" y="5043805"/>
            <a:ext cx="1509395" cy="577215"/>
          </a:xfrm>
          <a:prstGeom prst="rect">
            <a:avLst/>
          </a:prstGeom>
        </p:spPr>
      </p:pic>
      <p:cxnSp>
        <p:nvCxnSpPr>
          <p:cNvPr id="18" name="直接箭头连接符 17"/>
          <p:cNvCxnSpPr>
            <a:stCxn id="16" idx="3"/>
            <a:endCxn id="15" idx="1"/>
          </p:cNvCxnSpPr>
          <p:nvPr/>
        </p:nvCxnSpPr>
        <p:spPr>
          <a:xfrm>
            <a:off x="2548255" y="5332730"/>
            <a:ext cx="1675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38145" y="4940935"/>
            <a:ext cx="895350" cy="368300"/>
          </a:xfrm>
          <a:prstGeom prst="rect">
            <a:avLst/>
          </a:prstGeom>
          <a:noFill/>
        </p:spPr>
        <p:txBody>
          <a:bodyPr wrap="square" rtlCol="0">
            <a:spAutoFit/>
          </a:bodyPr>
          <a:p>
            <a:r>
              <a:rPr lang="zh-CN" altLang="en-US"/>
              <a:t>类比</a:t>
            </a:r>
            <a:endParaRPr lang="zh-CN" altLang="en-US"/>
          </a:p>
        </p:txBody>
      </p:sp>
      <p:pic>
        <p:nvPicPr>
          <p:cNvPr id="20" name="图片 19"/>
          <p:cNvPicPr>
            <a:picLocks noChangeAspect="1"/>
          </p:cNvPicPr>
          <p:nvPr/>
        </p:nvPicPr>
        <p:blipFill>
          <a:blip r:embed="rId13"/>
          <a:stretch>
            <a:fillRect/>
          </a:stretch>
        </p:blipFill>
        <p:spPr>
          <a:xfrm>
            <a:off x="5409565" y="5763895"/>
            <a:ext cx="2724150" cy="600075"/>
          </a:xfrm>
          <a:prstGeom prst="rect">
            <a:avLst/>
          </a:prstGeom>
        </p:spPr>
      </p:pic>
      <p:pic>
        <p:nvPicPr>
          <p:cNvPr id="21" name="图片 20"/>
          <p:cNvPicPr>
            <a:picLocks noChangeAspect="1"/>
          </p:cNvPicPr>
          <p:nvPr/>
        </p:nvPicPr>
        <p:blipFill>
          <a:blip r:embed="rId9"/>
          <a:stretch>
            <a:fillRect/>
          </a:stretch>
        </p:blipFill>
        <p:spPr>
          <a:xfrm>
            <a:off x="607060" y="5811520"/>
            <a:ext cx="3019425" cy="504825"/>
          </a:xfrm>
          <a:prstGeom prst="rect">
            <a:avLst/>
          </a:prstGeom>
        </p:spPr>
      </p:pic>
      <p:cxnSp>
        <p:nvCxnSpPr>
          <p:cNvPr id="22" name="直接箭头连接符 21"/>
          <p:cNvCxnSpPr/>
          <p:nvPr/>
        </p:nvCxnSpPr>
        <p:spPr>
          <a:xfrm>
            <a:off x="3733800" y="6064250"/>
            <a:ext cx="16757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224020" y="5621020"/>
            <a:ext cx="895350" cy="368300"/>
          </a:xfrm>
          <a:prstGeom prst="rect">
            <a:avLst/>
          </a:prstGeom>
          <a:noFill/>
        </p:spPr>
        <p:txBody>
          <a:bodyPr wrap="square" rtlCol="0">
            <a:spAutoFit/>
          </a:bodyPr>
          <a:p>
            <a:r>
              <a:rPr lang="zh-CN" altLang="en-US"/>
              <a:t>类比</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pic>
        <p:nvPicPr>
          <p:cNvPr id="6" name="图片 5"/>
          <p:cNvPicPr>
            <a:picLocks noChangeAspect="1"/>
          </p:cNvPicPr>
          <p:nvPr/>
        </p:nvPicPr>
        <p:blipFill>
          <a:blip r:embed="rId2"/>
          <a:stretch>
            <a:fillRect/>
          </a:stretch>
        </p:blipFill>
        <p:spPr>
          <a:xfrm>
            <a:off x="3971290" y="1410970"/>
            <a:ext cx="5029200" cy="1457325"/>
          </a:xfrm>
          <a:prstGeom prst="rect">
            <a:avLst/>
          </a:prstGeom>
        </p:spPr>
      </p:pic>
      <p:sp>
        <p:nvSpPr>
          <p:cNvPr id="7" name="文本框 6"/>
          <p:cNvSpPr txBox="1"/>
          <p:nvPr/>
        </p:nvSpPr>
        <p:spPr>
          <a:xfrm>
            <a:off x="501015" y="1000125"/>
            <a:ext cx="6625590" cy="368300"/>
          </a:xfrm>
          <a:prstGeom prst="rect">
            <a:avLst/>
          </a:prstGeom>
          <a:noFill/>
        </p:spPr>
        <p:txBody>
          <a:bodyPr wrap="square" rtlCol="0" anchor="t">
            <a:spAutoFit/>
          </a:bodyPr>
          <a:p>
            <a:r>
              <a:rPr lang="zh-CN" altLang="en-US"/>
              <a:t>利用矩阵乘法将Graph上的傅里叶变换推广到矩阵形式：</a:t>
            </a:r>
            <a:endParaRPr lang="zh-CN" altLang="en-US"/>
          </a:p>
        </p:txBody>
      </p:sp>
      <p:pic>
        <p:nvPicPr>
          <p:cNvPr id="20" name="图片 19"/>
          <p:cNvPicPr>
            <a:picLocks noChangeAspect="1"/>
          </p:cNvPicPr>
          <p:nvPr/>
        </p:nvPicPr>
        <p:blipFill>
          <a:blip r:embed="rId3"/>
          <a:stretch>
            <a:fillRect/>
          </a:stretch>
        </p:blipFill>
        <p:spPr>
          <a:xfrm>
            <a:off x="338455" y="1846580"/>
            <a:ext cx="2724150" cy="600075"/>
          </a:xfrm>
          <a:prstGeom prst="rect">
            <a:avLst/>
          </a:prstGeom>
        </p:spPr>
      </p:pic>
      <p:cxnSp>
        <p:nvCxnSpPr>
          <p:cNvPr id="22" name="直接箭头连接符 21"/>
          <p:cNvCxnSpPr>
            <a:stCxn id="20" idx="3"/>
          </p:cNvCxnSpPr>
          <p:nvPr/>
        </p:nvCxnSpPr>
        <p:spPr>
          <a:xfrm flipV="1">
            <a:off x="3062605" y="2132965"/>
            <a:ext cx="861060"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6" idx="2"/>
          </p:cNvCxnSpPr>
          <p:nvPr/>
        </p:nvCxnSpPr>
        <p:spPr>
          <a:xfrm rot="5400000">
            <a:off x="5500370" y="2515870"/>
            <a:ext cx="633095" cy="13373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4"/>
          <a:stretch>
            <a:fillRect/>
          </a:stretch>
        </p:blipFill>
        <p:spPr>
          <a:xfrm>
            <a:off x="3963035" y="3265805"/>
            <a:ext cx="1217930" cy="487045"/>
          </a:xfrm>
          <a:prstGeom prst="rect">
            <a:avLst/>
          </a:prstGeom>
        </p:spPr>
      </p:pic>
      <p:sp>
        <p:nvSpPr>
          <p:cNvPr id="11" name="文本框 10"/>
          <p:cNvSpPr txBox="1"/>
          <p:nvPr/>
        </p:nvSpPr>
        <p:spPr>
          <a:xfrm>
            <a:off x="608965" y="4187190"/>
            <a:ext cx="4059555" cy="368300"/>
          </a:xfrm>
          <a:prstGeom prst="rect">
            <a:avLst/>
          </a:prstGeom>
          <a:noFill/>
        </p:spPr>
        <p:txBody>
          <a:bodyPr wrap="square" rtlCol="0">
            <a:spAutoFit/>
          </a:bodyPr>
          <a:p>
            <a:r>
              <a:rPr lang="zh-CN" altLang="en-US"/>
              <a:t>据此可推出</a:t>
            </a:r>
            <a:r>
              <a:rPr lang="en-US" altLang="zh-CN"/>
              <a:t>Graph</a:t>
            </a:r>
            <a:r>
              <a:rPr lang="zh-CN" altLang="en-US"/>
              <a:t>上的傅里叶逆变换为</a:t>
            </a:r>
            <a:r>
              <a:rPr lang="en-US" altLang="zh-CN"/>
              <a:t>:</a:t>
            </a:r>
            <a:endParaRPr lang="en-US" altLang="zh-CN"/>
          </a:p>
        </p:txBody>
      </p:sp>
      <p:pic>
        <p:nvPicPr>
          <p:cNvPr id="12" name="图片 11"/>
          <p:cNvPicPr>
            <a:picLocks noChangeAspect="1"/>
          </p:cNvPicPr>
          <p:nvPr/>
        </p:nvPicPr>
        <p:blipFill>
          <a:blip r:embed="rId5"/>
          <a:stretch>
            <a:fillRect/>
          </a:stretch>
        </p:blipFill>
        <p:spPr>
          <a:xfrm>
            <a:off x="6410960" y="4047490"/>
            <a:ext cx="2038350" cy="647700"/>
          </a:xfrm>
          <a:prstGeom prst="rect">
            <a:avLst/>
          </a:prstGeom>
        </p:spPr>
      </p:pic>
      <p:cxnSp>
        <p:nvCxnSpPr>
          <p:cNvPr id="13" name="肘形连接符 12"/>
          <p:cNvCxnSpPr>
            <a:stCxn id="12" idx="2"/>
          </p:cNvCxnSpPr>
          <p:nvPr/>
        </p:nvCxnSpPr>
        <p:spPr>
          <a:xfrm rot="5400000">
            <a:off x="6809740" y="4393565"/>
            <a:ext cx="390525" cy="99314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6"/>
          <a:stretch>
            <a:fillRect/>
          </a:stretch>
        </p:blipFill>
        <p:spPr>
          <a:xfrm>
            <a:off x="1294765" y="4555490"/>
            <a:ext cx="5038725" cy="1390650"/>
          </a:xfrm>
          <a:prstGeom prst="rect">
            <a:avLst/>
          </a:prstGeom>
        </p:spPr>
      </p:pic>
      <p:pic>
        <p:nvPicPr>
          <p:cNvPr id="15" name="图片 14"/>
          <p:cNvPicPr>
            <a:picLocks noChangeAspect="1"/>
          </p:cNvPicPr>
          <p:nvPr/>
        </p:nvPicPr>
        <p:blipFill>
          <a:blip r:embed="rId7"/>
          <a:stretch>
            <a:fillRect/>
          </a:stretch>
        </p:blipFill>
        <p:spPr>
          <a:xfrm>
            <a:off x="6508750" y="6102985"/>
            <a:ext cx="1087120" cy="475615"/>
          </a:xfrm>
          <a:prstGeom prst="rect">
            <a:avLst/>
          </a:prstGeom>
        </p:spPr>
      </p:pic>
      <p:cxnSp>
        <p:nvCxnSpPr>
          <p:cNvPr id="16" name="肘形连接符 15"/>
          <p:cNvCxnSpPr>
            <a:stCxn id="14" idx="2"/>
          </p:cNvCxnSpPr>
          <p:nvPr/>
        </p:nvCxnSpPr>
        <p:spPr>
          <a:xfrm rot="5400000" flipV="1">
            <a:off x="4911090" y="4848860"/>
            <a:ext cx="435610" cy="26295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4074" r="4074"/>
          <a:stretch>
            <a:fillRect/>
          </a:stretch>
        </p:blipFill>
        <p:spPr>
          <a:xfrm>
            <a:off x="0" y="0"/>
            <a:ext cx="9144000" cy="6858000"/>
          </a:xfrm>
          <a:prstGeom prst="rect">
            <a:avLst/>
          </a:prstGeom>
        </p:spPr>
      </p:pic>
      <p:sp>
        <p:nvSpPr>
          <p:cNvPr id="2" name="文本框 1"/>
          <p:cNvSpPr txBox="1"/>
          <p:nvPr/>
        </p:nvSpPr>
        <p:spPr>
          <a:xfrm>
            <a:off x="816610" y="581025"/>
            <a:ext cx="3653790" cy="368300"/>
          </a:xfrm>
          <a:prstGeom prst="rect">
            <a:avLst/>
          </a:prstGeom>
          <a:noFill/>
        </p:spPr>
        <p:txBody>
          <a:bodyPr wrap="square" rtlCol="0">
            <a:spAutoFit/>
          </a:bodyPr>
          <a:p>
            <a:r>
              <a:rPr lang="zh-CN" altLang="en-US"/>
              <a:t>接着推广卷积变换到</a:t>
            </a:r>
            <a:r>
              <a:rPr lang="en-US" altLang="zh-CN"/>
              <a:t>Graph</a:t>
            </a:r>
            <a:endParaRPr lang="en-US" altLang="zh-CN"/>
          </a:p>
        </p:txBody>
      </p:sp>
      <p:sp>
        <p:nvSpPr>
          <p:cNvPr id="3" name="文本框 2"/>
          <p:cNvSpPr txBox="1"/>
          <p:nvPr/>
        </p:nvSpPr>
        <p:spPr>
          <a:xfrm>
            <a:off x="1269365" y="1256030"/>
            <a:ext cx="6768465" cy="645160"/>
          </a:xfrm>
          <a:prstGeom prst="rect">
            <a:avLst/>
          </a:prstGeom>
          <a:noFill/>
        </p:spPr>
        <p:txBody>
          <a:bodyPr wrap="square" rtlCol="0">
            <a:spAutoFit/>
          </a:bodyPr>
          <a:p>
            <a:r>
              <a:rPr lang="zh-CN" altLang="en-US"/>
              <a:t>卷积定理：函数卷积的傅里叶变换是函数傅里叶变换的乘积，即对于函数</a:t>
            </a:r>
            <a:r>
              <a:rPr lang="en-US" altLang="zh-CN"/>
              <a:t>f(t)</a:t>
            </a:r>
            <a:r>
              <a:rPr lang="zh-CN" altLang="en-US"/>
              <a:t>与</a:t>
            </a:r>
            <a:r>
              <a:rPr lang="en-US" altLang="zh-CN"/>
              <a:t>h(t)</a:t>
            </a:r>
            <a:r>
              <a:rPr lang="zh-CN" altLang="en-US"/>
              <a:t>的卷积是其函数傅里叶变换乘积的逆变换</a:t>
            </a:r>
            <a:r>
              <a:rPr lang="en-US" altLang="zh-CN"/>
              <a:t>:</a:t>
            </a:r>
            <a:endParaRPr lang="en-US" altLang="zh-CN"/>
          </a:p>
        </p:txBody>
      </p:sp>
      <p:pic>
        <p:nvPicPr>
          <p:cNvPr id="5" name="图片 4"/>
          <p:cNvPicPr>
            <a:picLocks noChangeAspect="1"/>
          </p:cNvPicPr>
          <p:nvPr/>
        </p:nvPicPr>
        <p:blipFill>
          <a:blip r:embed="rId2"/>
          <a:stretch>
            <a:fillRect/>
          </a:stretch>
        </p:blipFill>
        <p:spPr>
          <a:xfrm>
            <a:off x="1310005" y="2057400"/>
            <a:ext cx="6687185" cy="768985"/>
          </a:xfrm>
          <a:prstGeom prst="rect">
            <a:avLst/>
          </a:prstGeom>
        </p:spPr>
      </p:pic>
      <p:sp>
        <p:nvSpPr>
          <p:cNvPr id="6" name="文本框 5"/>
          <p:cNvSpPr txBox="1"/>
          <p:nvPr/>
        </p:nvSpPr>
        <p:spPr>
          <a:xfrm>
            <a:off x="1165225" y="3097530"/>
            <a:ext cx="2534920" cy="368300"/>
          </a:xfrm>
          <a:prstGeom prst="rect">
            <a:avLst/>
          </a:prstGeom>
          <a:noFill/>
        </p:spPr>
        <p:txBody>
          <a:bodyPr wrap="square" rtlCol="0">
            <a:spAutoFit/>
          </a:bodyPr>
          <a:p>
            <a:r>
              <a:rPr lang="zh-CN" altLang="en-US"/>
              <a:t>已知</a:t>
            </a:r>
            <a:r>
              <a:rPr lang="en-US" altLang="zh-CN"/>
              <a:t>f</a:t>
            </a:r>
            <a:r>
              <a:rPr lang="zh-CN" altLang="en-US"/>
              <a:t>的傅里叶变换为</a:t>
            </a:r>
            <a:endParaRPr lang="zh-CN" altLang="en-US"/>
          </a:p>
        </p:txBody>
      </p:sp>
      <p:pic>
        <p:nvPicPr>
          <p:cNvPr id="20" name="图片 19"/>
          <p:cNvPicPr>
            <a:picLocks noChangeAspect="1"/>
          </p:cNvPicPr>
          <p:nvPr/>
        </p:nvPicPr>
        <p:blipFill>
          <a:blip r:embed="rId3"/>
          <a:stretch>
            <a:fillRect/>
          </a:stretch>
        </p:blipFill>
        <p:spPr>
          <a:xfrm>
            <a:off x="3399790" y="2981325"/>
            <a:ext cx="2724150" cy="600075"/>
          </a:xfrm>
          <a:prstGeom prst="rect">
            <a:avLst/>
          </a:prstGeom>
        </p:spPr>
      </p:pic>
      <p:sp>
        <p:nvSpPr>
          <p:cNvPr id="7" name="文本框 6"/>
          <p:cNvSpPr txBox="1"/>
          <p:nvPr/>
        </p:nvSpPr>
        <p:spPr>
          <a:xfrm>
            <a:off x="1165225" y="3829050"/>
            <a:ext cx="4737735" cy="368300"/>
          </a:xfrm>
          <a:prstGeom prst="rect">
            <a:avLst/>
          </a:prstGeom>
          <a:noFill/>
        </p:spPr>
        <p:txBody>
          <a:bodyPr wrap="square" rtlCol="0">
            <a:spAutoFit/>
          </a:bodyPr>
          <a:p>
            <a:r>
              <a:rPr lang="zh-CN" altLang="en-US"/>
              <a:t>将卷积核</a:t>
            </a:r>
            <a:r>
              <a:rPr lang="en-US" altLang="zh-CN"/>
              <a:t>h</a:t>
            </a:r>
            <a:r>
              <a:rPr lang="zh-CN" altLang="en-US"/>
              <a:t>的傅里叶变换写成对角矩阵的形式</a:t>
            </a:r>
            <a:endParaRPr lang="zh-CN" altLang="en-US"/>
          </a:p>
        </p:txBody>
      </p:sp>
      <p:pic>
        <p:nvPicPr>
          <p:cNvPr id="8" name="图片 7"/>
          <p:cNvPicPr>
            <a:picLocks noChangeAspect="1"/>
          </p:cNvPicPr>
          <p:nvPr/>
        </p:nvPicPr>
        <p:blipFill>
          <a:blip r:embed="rId4"/>
          <a:stretch>
            <a:fillRect/>
          </a:stretch>
        </p:blipFill>
        <p:spPr>
          <a:xfrm>
            <a:off x="6370320" y="3465195"/>
            <a:ext cx="1952625" cy="1095375"/>
          </a:xfrm>
          <a:prstGeom prst="rect">
            <a:avLst/>
          </a:prstGeom>
        </p:spPr>
      </p:pic>
      <p:sp>
        <p:nvSpPr>
          <p:cNvPr id="9" name="文本框 8"/>
          <p:cNvSpPr txBox="1"/>
          <p:nvPr/>
        </p:nvSpPr>
        <p:spPr>
          <a:xfrm>
            <a:off x="1269365" y="5160010"/>
            <a:ext cx="2129790" cy="368300"/>
          </a:xfrm>
          <a:prstGeom prst="rect">
            <a:avLst/>
          </a:prstGeom>
          <a:noFill/>
        </p:spPr>
        <p:txBody>
          <a:bodyPr wrap="square" rtlCol="0">
            <a:spAutoFit/>
          </a:bodyPr>
          <a:p>
            <a:r>
              <a:rPr lang="zh-CN" altLang="en-US"/>
              <a:t>于是最后的卷积为</a:t>
            </a:r>
            <a:endParaRPr lang="zh-CN" altLang="en-US"/>
          </a:p>
        </p:txBody>
      </p:sp>
      <p:pic>
        <p:nvPicPr>
          <p:cNvPr id="10" name="图片 9"/>
          <p:cNvPicPr>
            <a:picLocks noChangeAspect="1"/>
          </p:cNvPicPr>
          <p:nvPr/>
        </p:nvPicPr>
        <p:blipFill>
          <a:blip r:embed="rId5"/>
          <a:stretch>
            <a:fillRect/>
          </a:stretch>
        </p:blipFill>
        <p:spPr>
          <a:xfrm>
            <a:off x="3399790" y="4767580"/>
            <a:ext cx="3724275" cy="1152525"/>
          </a:xfrm>
          <a:prstGeom prst="rect">
            <a:avLst/>
          </a:prstGeom>
        </p:spPr>
      </p:pic>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1284</Words>
  <Application>WPS 演示</Application>
  <PresentationFormat>全屏显示(4:3)</PresentationFormat>
  <Paragraphs>68</Paragraphs>
  <Slides>11</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11</vt:i4>
      </vt:variant>
    </vt:vector>
  </HeadingPairs>
  <TitlesOfParts>
    <vt:vector size="32" baseType="lpstr">
      <vt:lpstr>Arial</vt:lpstr>
      <vt:lpstr>宋体</vt:lpstr>
      <vt:lpstr>Wingdings</vt:lpstr>
      <vt:lpstr>Century Gothic</vt:lpstr>
      <vt:lpstr>Yu Gothic UI</vt:lpstr>
      <vt:lpstr>微软雅黑</vt:lpstr>
      <vt:lpstr>华文中宋</vt:lpstr>
      <vt:lpstr>Nirmala UI</vt:lpstr>
      <vt:lpstr>Calibri</vt:lpstr>
      <vt:lpstr>Arial Unicode MS</vt:lpstr>
      <vt:lpstr>Verdana</vt:lpstr>
      <vt:lpstr>-apple-system</vt:lpstr>
      <vt:lpstr>MS Reference Sans Serif</vt:lpstr>
      <vt:lpstr>Segoe Print</vt:lpstr>
      <vt:lpstr>微软雅黑 Light</vt:lpstr>
      <vt:lpstr>Times New Roman</vt:lpstr>
      <vt:lpstr>Office 主题</vt:lpstr>
      <vt:lpstr>Equation.KSEE3</vt:lpstr>
      <vt:lpstr>Equation.KSEE3</vt:lpstr>
      <vt:lpstr>Equation.KSEE3</vt:lpstr>
      <vt:lpstr>Equation.KSEE3</vt:lpstr>
      <vt:lpstr>第一章  三维模型数据结构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三维模型数据结构</dc:title>
  <dc:creator>曹峰的过时电脑</dc:creator>
  <cp:lastModifiedBy>菜翔</cp:lastModifiedBy>
  <cp:revision>55</cp:revision>
  <dcterms:created xsi:type="dcterms:W3CDTF">2018-07-16T01:30:00Z</dcterms:created>
  <dcterms:modified xsi:type="dcterms:W3CDTF">2019-04-23T07:26:50Z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2052-11.1.0.8642</vt:lpwstr>
  </property>
</Properties>
</file>