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3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6" r:id="rId10"/>
    <p:sldId id="265" r:id="rId11"/>
    <p:sldId id="271" r:id="rId12"/>
    <p:sldId id="272" r:id="rId13"/>
    <p:sldId id="270" r:id="rId14"/>
    <p:sldId id="268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苗 中峰" initials="苗" lastIdx="2" clrIdx="0">
    <p:extLst>
      <p:ext uri="{19B8F6BF-5375-455C-9EA6-DF929625EA0E}">
        <p15:presenceInfo xmlns:p15="http://schemas.microsoft.com/office/powerpoint/2012/main" userId="f2585a1c2def53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BB0E-098A-4A54-85C3-82105561706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E3-EE22-4FE9-A374-E08C3670E3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91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BB0E-098A-4A54-85C3-82105561706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E3-EE22-4FE9-A374-E08C3670E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7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BB0E-098A-4A54-85C3-82105561706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E3-EE22-4FE9-A374-E08C3670E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810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BB0E-098A-4A54-85C3-82105561706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E3-EE22-4FE9-A374-E08C3670E3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10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BB0E-098A-4A54-85C3-82105561706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E3-EE22-4FE9-A374-E08C3670E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51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BB0E-098A-4A54-85C3-82105561706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E3-EE22-4FE9-A374-E08C3670E3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7132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BB0E-098A-4A54-85C3-82105561706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E3-EE22-4FE9-A374-E08C3670E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38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BB0E-098A-4A54-85C3-82105561706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E3-EE22-4FE9-A374-E08C3670E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64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BB0E-098A-4A54-85C3-82105561706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E3-EE22-4FE9-A374-E08C3670E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48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BB0E-098A-4A54-85C3-82105561706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E3-EE22-4FE9-A374-E08C3670E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5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BB0E-098A-4A54-85C3-82105561706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E3-EE22-4FE9-A374-E08C3670E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40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BB0E-098A-4A54-85C3-82105561706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E3-EE22-4FE9-A374-E08C3670E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39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BB0E-098A-4A54-85C3-82105561706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E3-EE22-4FE9-A374-E08C3670E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93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BB0E-098A-4A54-85C3-82105561706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E3-EE22-4FE9-A374-E08C3670E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7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BB0E-098A-4A54-85C3-82105561706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E3-EE22-4FE9-A374-E08C3670E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53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BB0E-098A-4A54-85C3-82105561706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E3-EE22-4FE9-A374-E08C3670E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82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BB0E-098A-4A54-85C3-82105561706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E3-EE22-4FE9-A374-E08C3670E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7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50BB0E-098A-4A54-85C3-82105561706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8B43E3-EE22-4FE9-A374-E08C3670E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69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  <p:sldLayoutId id="2147484235" r:id="rId12"/>
    <p:sldLayoutId id="2147484236" r:id="rId13"/>
    <p:sldLayoutId id="2147484237" r:id="rId14"/>
    <p:sldLayoutId id="2147484238" r:id="rId15"/>
    <p:sldLayoutId id="2147484239" r:id="rId16"/>
    <p:sldLayoutId id="21474842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42A712-E43B-4726-A3D4-17068335D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1666876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2"/>
                </a:solidFill>
              </a:rPr>
              <a:t>第二章 三维模型的生成</a:t>
            </a:r>
          </a:p>
        </p:txBody>
      </p:sp>
    </p:spTree>
    <p:extLst>
      <p:ext uri="{BB962C8B-B14F-4D97-AF65-F5344CB8AC3E}">
        <p14:creationId xmlns:p14="http://schemas.microsoft.com/office/powerpoint/2010/main" val="121808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B5CB62-138C-4306-B684-A1D628A0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CN" altLang="en-US"/>
              <a:t>显示效果</a:t>
            </a:r>
            <a:endParaRPr lang="zh-CN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7B67544-5BC8-4721-82EB-9C01C6029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38" y="1900876"/>
            <a:ext cx="4229100" cy="39505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D91B82-4E8A-4687-B539-7B803340C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705" y="1900876"/>
            <a:ext cx="4229101" cy="394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9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361049-4FAD-4DCC-8C21-BE6796F7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5" y="-274662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生成平面网格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71AE64C1-89F9-4719-AB97-68D68BBA6BE1}"/>
              </a:ext>
            </a:extLst>
          </p:cNvPr>
          <p:cNvSpPr/>
          <p:nvPr/>
        </p:nvSpPr>
        <p:spPr>
          <a:xfrm>
            <a:off x="2734491" y="2011680"/>
            <a:ext cx="3431178" cy="197684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54C5DE9-01E8-4AB3-B2FD-FF18DE737987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734491" y="3000103"/>
            <a:ext cx="3431178" cy="0"/>
          </a:xfrm>
          <a:prstGeom prst="line">
            <a:avLst/>
          </a:prstGeom>
          <a:ln w="19050">
            <a:solidFill>
              <a:schemeClr val="bg1">
                <a:alpha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1BC18B8-8216-4B05-910D-69ADFE22B3BB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50080" y="2011680"/>
            <a:ext cx="0" cy="1976846"/>
          </a:xfrm>
          <a:prstGeom prst="line">
            <a:avLst/>
          </a:prstGeom>
          <a:ln w="19050">
            <a:solidFill>
              <a:schemeClr val="bg1">
                <a:alpha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话气泡: 圆角矩形 17">
            <a:extLst>
              <a:ext uri="{FF2B5EF4-FFF2-40B4-BE49-F238E27FC236}">
                <a16:creationId xmlns:a16="http://schemas.microsoft.com/office/drawing/2014/main" id="{150E1134-2346-46B1-AC55-5ABD551B5C8F}"/>
              </a:ext>
            </a:extLst>
          </p:cNvPr>
          <p:cNvSpPr/>
          <p:nvPr/>
        </p:nvSpPr>
        <p:spPr>
          <a:xfrm>
            <a:off x="4450080" y="879566"/>
            <a:ext cx="1045029" cy="612648"/>
          </a:xfrm>
          <a:prstGeom prst="wedgeRoundRectCallout">
            <a:avLst>
              <a:gd name="adj1" fmla="val -47380"/>
              <a:gd name="adj2" fmla="val 29988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坐标（</a:t>
            </a:r>
            <a:r>
              <a:rPr lang="en-US" altLang="zh-CN" sz="1200" dirty="0"/>
              <a:t>0</a:t>
            </a:r>
            <a:r>
              <a:rPr lang="zh-CN" altLang="en-US" sz="1200" dirty="0"/>
              <a:t>，</a:t>
            </a:r>
            <a:r>
              <a:rPr lang="en-US" altLang="zh-CN" sz="1200" dirty="0"/>
              <a:t>0</a:t>
            </a:r>
            <a:r>
              <a:rPr lang="zh-CN" altLang="en-US" sz="1200" dirty="0"/>
              <a:t>）</a:t>
            </a:r>
          </a:p>
        </p:txBody>
      </p:sp>
      <p:sp>
        <p:nvSpPr>
          <p:cNvPr id="38" name="对话气泡: 圆角矩形 37">
            <a:extLst>
              <a:ext uri="{FF2B5EF4-FFF2-40B4-BE49-F238E27FC236}">
                <a16:creationId xmlns:a16="http://schemas.microsoft.com/office/drawing/2014/main" id="{33F37584-FD40-49BC-AAC3-31B83A61C187}"/>
              </a:ext>
            </a:extLst>
          </p:cNvPr>
          <p:cNvSpPr/>
          <p:nvPr/>
        </p:nvSpPr>
        <p:spPr>
          <a:xfrm>
            <a:off x="691327" y="3932893"/>
            <a:ext cx="1045029" cy="612648"/>
          </a:xfrm>
          <a:prstGeom prst="wedgeRoundRectCallout">
            <a:avLst>
              <a:gd name="adj1" fmla="val 144287"/>
              <a:gd name="adj2" fmla="val -4411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基点坐标（</a:t>
            </a:r>
            <a:r>
              <a:rPr lang="en-US" altLang="zh-CN" sz="1200" dirty="0"/>
              <a:t>-m/2*L</a:t>
            </a:r>
            <a:r>
              <a:rPr lang="zh-CN" altLang="en-US" sz="1200" dirty="0"/>
              <a:t>，</a:t>
            </a:r>
            <a:r>
              <a:rPr lang="en-US" altLang="zh-CN" sz="1200" dirty="0"/>
              <a:t>-n/2*L</a:t>
            </a:r>
            <a:r>
              <a:rPr lang="zh-CN" altLang="en-US" sz="1200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1DEBD4C-153F-42E7-AC1C-D1CF558BA1EC}"/>
              </a:ext>
            </a:extLst>
          </p:cNvPr>
          <p:cNvSpPr txBox="1"/>
          <p:nvPr/>
        </p:nvSpPr>
        <p:spPr>
          <a:xfrm>
            <a:off x="5825798" y="2946414"/>
            <a:ext cx="27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AF8EF55-BDC3-45DB-9289-74EC9EFA7CA4}"/>
              </a:ext>
            </a:extLst>
          </p:cNvPr>
          <p:cNvSpPr txBox="1"/>
          <p:nvPr/>
        </p:nvSpPr>
        <p:spPr>
          <a:xfrm>
            <a:off x="4105552" y="1931588"/>
            <a:ext cx="27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对话气泡: 圆角矩形 19">
            <a:extLst>
              <a:ext uri="{FF2B5EF4-FFF2-40B4-BE49-F238E27FC236}">
                <a16:creationId xmlns:a16="http://schemas.microsoft.com/office/drawing/2014/main" id="{C22143E3-0795-4A17-BCC7-9FB9D491D758}"/>
              </a:ext>
            </a:extLst>
          </p:cNvPr>
          <p:cNvSpPr/>
          <p:nvPr/>
        </p:nvSpPr>
        <p:spPr>
          <a:xfrm>
            <a:off x="7289073" y="2946413"/>
            <a:ext cx="2333897" cy="1599119"/>
          </a:xfrm>
          <a:prstGeom prst="wedgeRoundRectCallout">
            <a:avLst>
              <a:gd name="adj1" fmla="val -145395"/>
              <a:gd name="adj2" fmla="val -795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640898D-90B7-40B6-AECA-155BCF2C3EBB}"/>
              </a:ext>
            </a:extLst>
          </p:cNvPr>
          <p:cNvSpPr/>
          <p:nvPr/>
        </p:nvSpPr>
        <p:spPr>
          <a:xfrm>
            <a:off x="7983349" y="3363756"/>
            <a:ext cx="916811" cy="68144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591D0D5-1697-4600-A0B1-6317688A7826}"/>
              </a:ext>
            </a:extLst>
          </p:cNvPr>
          <p:cNvCxnSpPr>
            <a:cxnSpLocks/>
          </p:cNvCxnSpPr>
          <p:nvPr/>
        </p:nvCxnSpPr>
        <p:spPr>
          <a:xfrm>
            <a:off x="7983349" y="3363756"/>
            <a:ext cx="916811" cy="681446"/>
          </a:xfrm>
          <a:prstGeom prst="line">
            <a:avLst/>
          </a:prstGeom>
          <a:ln w="19050">
            <a:solidFill>
              <a:schemeClr val="bg1">
                <a:alpha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F354BDF-970B-429D-AC3F-23A3EDE6FF25}"/>
              </a:ext>
            </a:extLst>
          </p:cNvPr>
          <p:cNvCxnSpPr>
            <a:cxnSpLocks/>
          </p:cNvCxnSpPr>
          <p:nvPr/>
        </p:nvCxnSpPr>
        <p:spPr>
          <a:xfrm flipH="1">
            <a:off x="7980175" y="4045202"/>
            <a:ext cx="916811" cy="0"/>
          </a:xfrm>
          <a:prstGeom prst="line">
            <a:avLst/>
          </a:prstGeom>
          <a:ln w="19050">
            <a:solidFill>
              <a:schemeClr val="bg1">
                <a:alpha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A7B7D32-0ED9-4EE7-BBA1-F93F803CB63E}"/>
              </a:ext>
            </a:extLst>
          </p:cNvPr>
          <p:cNvCxnSpPr>
            <a:cxnSpLocks/>
          </p:cNvCxnSpPr>
          <p:nvPr/>
        </p:nvCxnSpPr>
        <p:spPr>
          <a:xfrm flipV="1">
            <a:off x="7977001" y="3363756"/>
            <a:ext cx="3174" cy="681446"/>
          </a:xfrm>
          <a:prstGeom prst="line">
            <a:avLst/>
          </a:prstGeom>
          <a:ln w="19050">
            <a:solidFill>
              <a:schemeClr val="bg1">
                <a:alpha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BAFD0E9-219B-4372-8F3F-710EA688A08D}"/>
              </a:ext>
            </a:extLst>
          </p:cNvPr>
          <p:cNvCxnSpPr>
            <a:cxnSpLocks/>
          </p:cNvCxnSpPr>
          <p:nvPr/>
        </p:nvCxnSpPr>
        <p:spPr>
          <a:xfrm>
            <a:off x="7983348" y="3363756"/>
            <a:ext cx="913638" cy="0"/>
          </a:xfrm>
          <a:prstGeom prst="line">
            <a:avLst/>
          </a:prstGeom>
          <a:ln w="19050">
            <a:solidFill>
              <a:schemeClr val="bg1">
                <a:alpha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3AFFB6B-2788-4509-87E2-0A1E11121FEC}"/>
              </a:ext>
            </a:extLst>
          </p:cNvPr>
          <p:cNvCxnSpPr>
            <a:cxnSpLocks/>
          </p:cNvCxnSpPr>
          <p:nvPr/>
        </p:nvCxnSpPr>
        <p:spPr>
          <a:xfrm>
            <a:off x="8896986" y="3363756"/>
            <a:ext cx="0" cy="681446"/>
          </a:xfrm>
          <a:prstGeom prst="line">
            <a:avLst/>
          </a:prstGeom>
          <a:ln w="19050">
            <a:solidFill>
              <a:schemeClr val="bg1">
                <a:alpha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403ED55-AC4A-4477-8BC1-E90A51B49B7A}"/>
              </a:ext>
            </a:extLst>
          </p:cNvPr>
          <p:cNvSpPr txBox="1"/>
          <p:nvPr/>
        </p:nvSpPr>
        <p:spPr>
          <a:xfrm>
            <a:off x="8852856" y="390240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i+1,j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23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B5CB62-138C-4306-B684-A1D628A0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CN" altLang="en-US"/>
              <a:t>显示效果</a:t>
            </a:r>
            <a:endParaRPr lang="zh-CN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193E704-B2E5-4964-8564-E8450C50B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472" y="1992311"/>
            <a:ext cx="3986477" cy="36002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9C434F9-6414-4589-B08F-78CFC767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464" y="1992311"/>
            <a:ext cx="3630474" cy="364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2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FBD5E-27C1-4811-8811-DAFB9876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6" y="68420"/>
            <a:ext cx="8534400" cy="1507067"/>
          </a:xfrm>
        </p:spPr>
        <p:txBody>
          <a:bodyPr/>
          <a:lstStyle/>
          <a:p>
            <a:r>
              <a:rPr lang="en-US" altLang="zh-CN" dirty="0"/>
              <a:t>2.6 </a:t>
            </a:r>
            <a:r>
              <a:rPr lang="zh-CN" altLang="en-US" dirty="0"/>
              <a:t>克隆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51E54A-791E-47CA-9C6C-0C88D0BE7895}"/>
              </a:ext>
            </a:extLst>
          </p:cNvPr>
          <p:cNvSpPr txBox="1"/>
          <p:nvPr/>
        </p:nvSpPr>
        <p:spPr>
          <a:xfrm>
            <a:off x="1282045" y="1575487"/>
            <a:ext cx="8201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Step1:</a:t>
            </a:r>
            <a:r>
              <a:rPr lang="zh-CN" altLang="en-US" dirty="0"/>
              <a:t>遍历所有的顶点，获取原模型的顶点坐标组成新的顶点放入新模型的顶点集合中；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Step2:</a:t>
            </a:r>
            <a:r>
              <a:rPr lang="zh-CN" altLang="en-US" dirty="0"/>
              <a:t>遍历所有的面，获取原模型中每个面上</a:t>
            </a:r>
            <a:r>
              <a:rPr lang="en-US" altLang="zh-CN" dirty="0"/>
              <a:t>3</a:t>
            </a:r>
            <a:r>
              <a:rPr lang="zh-CN" altLang="en-US" dirty="0"/>
              <a:t>个顶点的位置；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Step3:</a:t>
            </a:r>
            <a:r>
              <a:rPr lang="zh-CN" altLang="en-US" dirty="0"/>
              <a:t>根据</a:t>
            </a:r>
            <a:r>
              <a:rPr lang="en-US" altLang="zh-CN" dirty="0"/>
              <a:t>step2</a:t>
            </a:r>
            <a:r>
              <a:rPr lang="zh-CN" altLang="en-US" dirty="0"/>
              <a:t>中</a:t>
            </a:r>
            <a:r>
              <a:rPr lang="en-US" altLang="zh-CN" dirty="0"/>
              <a:t>3</a:t>
            </a:r>
            <a:r>
              <a:rPr lang="zh-CN" altLang="en-US" dirty="0"/>
              <a:t>个顶点的位置（下标），在</a:t>
            </a:r>
            <a:r>
              <a:rPr lang="en-US" altLang="zh-CN" dirty="0"/>
              <a:t>step1</a:t>
            </a:r>
            <a:r>
              <a:rPr lang="zh-CN" altLang="en-US" dirty="0"/>
              <a:t>新的顶点集合中找到这</a:t>
            </a:r>
            <a:r>
              <a:rPr lang="en-US" altLang="zh-CN" dirty="0"/>
              <a:t>3</a:t>
            </a:r>
            <a:r>
              <a:rPr lang="zh-CN" altLang="en-US" dirty="0"/>
              <a:t>个顶点，生成新模型的一个面；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12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42A712-E43B-4726-A3D4-17068335D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1666876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2"/>
                </a:solidFill>
              </a:rPr>
              <a:t>第三章 对偶模型</a:t>
            </a:r>
          </a:p>
        </p:txBody>
      </p:sp>
    </p:spTree>
    <p:extLst>
      <p:ext uri="{BB962C8B-B14F-4D97-AF65-F5344CB8AC3E}">
        <p14:creationId xmlns:p14="http://schemas.microsoft.com/office/powerpoint/2010/main" val="104267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FBD5E-27C1-4811-8811-DAFB9876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2" y="134407"/>
            <a:ext cx="8534400" cy="1507067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对偶模型的构造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AE08CB9C-7560-4CBB-9661-04E4D7FCB978}"/>
              </a:ext>
            </a:extLst>
          </p:cNvPr>
          <p:cNvSpPr/>
          <p:nvPr/>
        </p:nvSpPr>
        <p:spPr>
          <a:xfrm>
            <a:off x="1759132" y="2681756"/>
            <a:ext cx="2612571" cy="140208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A69B4A3-851C-4AC8-8499-E0EB66A2B3C9}"/>
              </a:ext>
            </a:extLst>
          </p:cNvPr>
          <p:cNvCxnSpPr>
            <a:cxnSpLocks/>
            <a:stCxn id="4" idx="2"/>
            <a:endCxn id="4" idx="5"/>
          </p:cNvCxnSpPr>
          <p:nvPr/>
        </p:nvCxnSpPr>
        <p:spPr>
          <a:xfrm flipV="1">
            <a:off x="1759132" y="3382796"/>
            <a:ext cx="1959428" cy="7010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755F23-92AC-42F7-A9DD-92F79F095471}"/>
              </a:ext>
            </a:extLst>
          </p:cNvPr>
          <p:cNvCxnSpPr>
            <a:stCxn id="4" idx="0"/>
            <a:endCxn id="4" idx="3"/>
          </p:cNvCxnSpPr>
          <p:nvPr/>
        </p:nvCxnSpPr>
        <p:spPr>
          <a:xfrm>
            <a:off x="3065418" y="2681756"/>
            <a:ext cx="0" cy="140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F0F82B3-55BF-4C71-9FA0-F31948286295}"/>
              </a:ext>
            </a:extLst>
          </p:cNvPr>
          <p:cNvCxnSpPr>
            <a:stCxn id="4" idx="4"/>
            <a:endCxn id="4" idx="1"/>
          </p:cNvCxnSpPr>
          <p:nvPr/>
        </p:nvCxnSpPr>
        <p:spPr>
          <a:xfrm flipH="1" flipV="1">
            <a:off x="2412275" y="3382796"/>
            <a:ext cx="1959428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FC93FC8-75FD-4D1E-AFDF-AE050CD50826}"/>
              </a:ext>
            </a:extLst>
          </p:cNvPr>
          <p:cNvSpPr txBox="1"/>
          <p:nvPr/>
        </p:nvSpPr>
        <p:spPr>
          <a:xfrm>
            <a:off x="2936966" y="4010111"/>
            <a:ext cx="32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F09FE9-1F3D-4E20-91AE-4B2148F2BC20}"/>
              </a:ext>
            </a:extLst>
          </p:cNvPr>
          <p:cNvSpPr txBox="1"/>
          <p:nvPr/>
        </p:nvSpPr>
        <p:spPr>
          <a:xfrm>
            <a:off x="1595846" y="4028346"/>
            <a:ext cx="32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06011B-7016-4694-ABBA-AE9B304BEF54}"/>
              </a:ext>
            </a:extLst>
          </p:cNvPr>
          <p:cNvSpPr txBox="1"/>
          <p:nvPr/>
        </p:nvSpPr>
        <p:spPr>
          <a:xfrm>
            <a:off x="4243251" y="4010111"/>
            <a:ext cx="32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0D694D-59CD-4719-B44F-642E1ED6DF90}"/>
              </a:ext>
            </a:extLst>
          </p:cNvPr>
          <p:cNvSpPr txBox="1"/>
          <p:nvPr/>
        </p:nvSpPr>
        <p:spPr>
          <a:xfrm>
            <a:off x="3718557" y="3198130"/>
            <a:ext cx="32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011C4C-FFAA-4BBC-9EB7-3822DC389F28}"/>
              </a:ext>
            </a:extLst>
          </p:cNvPr>
          <p:cNvSpPr txBox="1"/>
          <p:nvPr/>
        </p:nvSpPr>
        <p:spPr>
          <a:xfrm>
            <a:off x="2936966" y="2386149"/>
            <a:ext cx="32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AD01EC-3141-40C8-8D32-5FB2102D0640}"/>
              </a:ext>
            </a:extLst>
          </p:cNvPr>
          <p:cNvSpPr txBox="1"/>
          <p:nvPr/>
        </p:nvSpPr>
        <p:spPr>
          <a:xfrm>
            <a:off x="2085702" y="3087189"/>
            <a:ext cx="32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67FC01C-3124-4E45-9FEC-F3AA80806725}"/>
              </a:ext>
            </a:extLst>
          </p:cNvPr>
          <p:cNvSpPr txBox="1"/>
          <p:nvPr/>
        </p:nvSpPr>
        <p:spPr>
          <a:xfrm>
            <a:off x="3030580" y="3317975"/>
            <a:ext cx="32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/>
                </a:solidFill>
              </a:rPr>
              <a:t>o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20" name="五边形 19">
            <a:extLst>
              <a:ext uri="{FF2B5EF4-FFF2-40B4-BE49-F238E27FC236}">
                <a16:creationId xmlns:a16="http://schemas.microsoft.com/office/drawing/2014/main" id="{B0AA75E7-8FAD-4792-9F5F-323D10A91E73}"/>
              </a:ext>
            </a:extLst>
          </p:cNvPr>
          <p:cNvSpPr/>
          <p:nvPr/>
        </p:nvSpPr>
        <p:spPr>
          <a:xfrm>
            <a:off x="6252754" y="2550643"/>
            <a:ext cx="2194560" cy="1828800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01E6937-583B-4ABA-BE10-F468BAC74AD6}"/>
              </a:ext>
            </a:extLst>
          </p:cNvPr>
          <p:cNvCxnSpPr>
            <a:cxnSpLocks/>
            <a:stCxn id="20" idx="0"/>
          </p:cNvCxnSpPr>
          <p:nvPr/>
        </p:nvCxnSpPr>
        <p:spPr>
          <a:xfrm>
            <a:off x="7350034" y="2550643"/>
            <a:ext cx="10884" cy="921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38B4FB0-D760-411D-9A20-36B5EB6A8757}"/>
              </a:ext>
            </a:extLst>
          </p:cNvPr>
          <p:cNvCxnSpPr>
            <a:stCxn id="20" idx="2"/>
          </p:cNvCxnSpPr>
          <p:nvPr/>
        </p:nvCxnSpPr>
        <p:spPr>
          <a:xfrm flipV="1">
            <a:off x="6671879" y="3456521"/>
            <a:ext cx="695572" cy="92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C8008A3-A9CE-47CD-B21D-BBD624E5E1DD}"/>
              </a:ext>
            </a:extLst>
          </p:cNvPr>
          <p:cNvCxnSpPr>
            <a:stCxn id="20" idx="1"/>
          </p:cNvCxnSpPr>
          <p:nvPr/>
        </p:nvCxnSpPr>
        <p:spPr>
          <a:xfrm>
            <a:off x="6252756" y="3249181"/>
            <a:ext cx="1114695" cy="207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3383940-C0E9-444F-8F23-09875035C8EB}"/>
              </a:ext>
            </a:extLst>
          </p:cNvPr>
          <p:cNvCxnSpPr>
            <a:endCxn id="20" idx="5"/>
          </p:cNvCxnSpPr>
          <p:nvPr/>
        </p:nvCxnSpPr>
        <p:spPr>
          <a:xfrm flipV="1">
            <a:off x="7358743" y="3249181"/>
            <a:ext cx="1088569" cy="222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39BA9B6-9C47-4FC4-BE78-B46B7FE3DEAD}"/>
              </a:ext>
            </a:extLst>
          </p:cNvPr>
          <p:cNvCxnSpPr>
            <a:endCxn id="20" idx="4"/>
          </p:cNvCxnSpPr>
          <p:nvPr/>
        </p:nvCxnSpPr>
        <p:spPr>
          <a:xfrm>
            <a:off x="7366365" y="3471863"/>
            <a:ext cx="661824" cy="90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494B0FC-11FF-4BA0-AA17-6D27DD229ED0}"/>
              </a:ext>
            </a:extLst>
          </p:cNvPr>
          <p:cNvCxnSpPr>
            <a:stCxn id="20" idx="0"/>
          </p:cNvCxnSpPr>
          <p:nvPr/>
        </p:nvCxnSpPr>
        <p:spPr>
          <a:xfrm flipH="1">
            <a:off x="6797041" y="2550643"/>
            <a:ext cx="552993" cy="80987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2CE3BFB-FB0D-46A5-A2AC-651DA506CBF4}"/>
              </a:ext>
            </a:extLst>
          </p:cNvPr>
          <p:cNvCxnSpPr>
            <a:cxnSpLocks/>
            <a:stCxn id="20" idx="1"/>
          </p:cNvCxnSpPr>
          <p:nvPr/>
        </p:nvCxnSpPr>
        <p:spPr>
          <a:xfrm flipV="1">
            <a:off x="6252756" y="3035653"/>
            <a:ext cx="1097276" cy="21352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17E9F1D-F961-4D00-9DC2-5B09CDC2C2B8}"/>
              </a:ext>
            </a:extLst>
          </p:cNvPr>
          <p:cNvCxnSpPr>
            <a:stCxn id="20" idx="0"/>
          </p:cNvCxnSpPr>
          <p:nvPr/>
        </p:nvCxnSpPr>
        <p:spPr>
          <a:xfrm>
            <a:off x="7350034" y="2550643"/>
            <a:ext cx="563877" cy="80987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6B94547-52D0-4BA4-8306-760950041CC9}"/>
              </a:ext>
            </a:extLst>
          </p:cNvPr>
          <p:cNvCxnSpPr>
            <a:cxnSpLocks/>
            <a:stCxn id="20" idx="5"/>
          </p:cNvCxnSpPr>
          <p:nvPr/>
        </p:nvCxnSpPr>
        <p:spPr>
          <a:xfrm flipH="1" flipV="1">
            <a:off x="7358743" y="3035653"/>
            <a:ext cx="1088569" cy="21352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A68F9E7-7393-4E09-B666-3BB7A1CC4F87}"/>
              </a:ext>
            </a:extLst>
          </p:cNvPr>
          <p:cNvCxnSpPr>
            <a:stCxn id="20" idx="2"/>
          </p:cNvCxnSpPr>
          <p:nvPr/>
        </p:nvCxnSpPr>
        <p:spPr>
          <a:xfrm flipV="1">
            <a:off x="6671879" y="3346762"/>
            <a:ext cx="133869" cy="10326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C2EE574-FBDE-4FDA-9275-80A9698F8F6B}"/>
              </a:ext>
            </a:extLst>
          </p:cNvPr>
          <p:cNvCxnSpPr>
            <a:stCxn id="20" idx="1"/>
          </p:cNvCxnSpPr>
          <p:nvPr/>
        </p:nvCxnSpPr>
        <p:spPr>
          <a:xfrm>
            <a:off x="6252756" y="3249181"/>
            <a:ext cx="789212" cy="6435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FBF87A1-A724-4F5E-A65C-51C79F3A23DD}"/>
              </a:ext>
            </a:extLst>
          </p:cNvPr>
          <p:cNvCxnSpPr>
            <a:stCxn id="20" idx="2"/>
          </p:cNvCxnSpPr>
          <p:nvPr/>
        </p:nvCxnSpPr>
        <p:spPr>
          <a:xfrm flipV="1">
            <a:off x="6671879" y="3918857"/>
            <a:ext cx="1029751" cy="46058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1FB8C77-28C8-49E2-8774-B6DF63BE30EA}"/>
              </a:ext>
            </a:extLst>
          </p:cNvPr>
          <p:cNvCxnSpPr>
            <a:cxnSpLocks/>
            <a:stCxn id="20" idx="4"/>
          </p:cNvCxnSpPr>
          <p:nvPr/>
        </p:nvCxnSpPr>
        <p:spPr>
          <a:xfrm flipH="1" flipV="1">
            <a:off x="7037620" y="3892731"/>
            <a:ext cx="990569" cy="48670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6C76CC1-8B0F-4D5A-BE22-D86757A139FE}"/>
              </a:ext>
            </a:extLst>
          </p:cNvPr>
          <p:cNvCxnSpPr>
            <a:stCxn id="20" idx="4"/>
          </p:cNvCxnSpPr>
          <p:nvPr/>
        </p:nvCxnSpPr>
        <p:spPr>
          <a:xfrm flipH="1" flipV="1">
            <a:off x="7902483" y="3346762"/>
            <a:ext cx="125706" cy="10326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560EB0D-6EF2-44D0-996E-D315C7061CC8}"/>
              </a:ext>
            </a:extLst>
          </p:cNvPr>
          <p:cNvCxnSpPr>
            <a:stCxn id="20" idx="5"/>
          </p:cNvCxnSpPr>
          <p:nvPr/>
        </p:nvCxnSpPr>
        <p:spPr>
          <a:xfrm flipH="1">
            <a:off x="7715783" y="3249181"/>
            <a:ext cx="731529" cy="66879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1C7C3A9-C6D0-43D4-A8C7-639453AE1D30}"/>
              </a:ext>
            </a:extLst>
          </p:cNvPr>
          <p:cNvCxnSpPr>
            <a:cxnSpLocks/>
          </p:cNvCxnSpPr>
          <p:nvPr/>
        </p:nvCxnSpPr>
        <p:spPr>
          <a:xfrm flipV="1">
            <a:off x="6995169" y="3029565"/>
            <a:ext cx="343981" cy="8404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A503F265-C019-447D-BE7B-C008E1F9235E}"/>
              </a:ext>
            </a:extLst>
          </p:cNvPr>
          <p:cNvCxnSpPr/>
          <p:nvPr/>
        </p:nvCxnSpPr>
        <p:spPr>
          <a:xfrm flipH="1" flipV="1">
            <a:off x="7356565" y="3038747"/>
            <a:ext cx="380977" cy="8252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20CA18C1-BCD2-4692-9DD0-7366A9BA1445}"/>
              </a:ext>
            </a:extLst>
          </p:cNvPr>
          <p:cNvCxnSpPr/>
          <p:nvPr/>
        </p:nvCxnSpPr>
        <p:spPr>
          <a:xfrm flipH="1">
            <a:off x="6816631" y="3121276"/>
            <a:ext cx="164372" cy="2338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71EFF26-F77C-4B1F-8144-7098D1B2F520}"/>
              </a:ext>
            </a:extLst>
          </p:cNvPr>
          <p:cNvCxnSpPr>
            <a:cxnSpLocks/>
          </p:cNvCxnSpPr>
          <p:nvPr/>
        </p:nvCxnSpPr>
        <p:spPr>
          <a:xfrm flipH="1">
            <a:off x="6771448" y="3345180"/>
            <a:ext cx="41922" cy="32486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5DD10E1-25F9-434E-8C83-FD9450B78C3F}"/>
              </a:ext>
            </a:extLst>
          </p:cNvPr>
          <p:cNvCxnSpPr>
            <a:cxnSpLocks/>
          </p:cNvCxnSpPr>
          <p:nvPr/>
        </p:nvCxnSpPr>
        <p:spPr>
          <a:xfrm flipH="1" flipV="1">
            <a:off x="6771449" y="3670050"/>
            <a:ext cx="260737" cy="21832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69FC77A-1B16-4D4D-9A98-33E964C4E9E0}"/>
              </a:ext>
            </a:extLst>
          </p:cNvPr>
          <p:cNvCxnSpPr/>
          <p:nvPr/>
        </p:nvCxnSpPr>
        <p:spPr>
          <a:xfrm flipH="1" flipV="1">
            <a:off x="7037618" y="3892726"/>
            <a:ext cx="335280" cy="16094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95B22678-863B-4328-88CD-538E4C7AD693}"/>
              </a:ext>
            </a:extLst>
          </p:cNvPr>
          <p:cNvCxnSpPr/>
          <p:nvPr/>
        </p:nvCxnSpPr>
        <p:spPr>
          <a:xfrm flipH="1">
            <a:off x="7390300" y="3914503"/>
            <a:ext cx="301548" cy="14111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7818813-8AC6-4457-8BAC-3800F434159C}"/>
              </a:ext>
            </a:extLst>
          </p:cNvPr>
          <p:cNvCxnSpPr>
            <a:cxnSpLocks/>
          </p:cNvCxnSpPr>
          <p:nvPr/>
        </p:nvCxnSpPr>
        <p:spPr>
          <a:xfrm flipH="1" flipV="1">
            <a:off x="7737543" y="3121276"/>
            <a:ext cx="145323" cy="238633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25B3BE86-BE5E-49BD-80B0-75770AB5BE24}"/>
              </a:ext>
            </a:extLst>
          </p:cNvPr>
          <p:cNvCxnSpPr/>
          <p:nvPr/>
        </p:nvCxnSpPr>
        <p:spPr>
          <a:xfrm>
            <a:off x="7886143" y="3377086"/>
            <a:ext cx="47357" cy="35623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DA348C7E-70CD-42DF-AB59-66C7726FE273}"/>
              </a:ext>
            </a:extLst>
          </p:cNvPr>
          <p:cNvCxnSpPr>
            <a:cxnSpLocks/>
          </p:cNvCxnSpPr>
          <p:nvPr/>
        </p:nvCxnSpPr>
        <p:spPr>
          <a:xfrm flipV="1">
            <a:off x="7700544" y="3729359"/>
            <a:ext cx="232956" cy="18514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95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631CB-0DB5-4C34-917B-2D627EF3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" y="77258"/>
            <a:ext cx="8534400" cy="1035106"/>
          </a:xfrm>
        </p:spPr>
        <p:txBody>
          <a:bodyPr/>
          <a:lstStyle/>
          <a:p>
            <a:r>
              <a:rPr lang="zh-CN" altLang="en-US" dirty="0"/>
              <a:t>对偶模型算法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DBF243-6353-4BFB-AEB8-ACF0077068DD}"/>
              </a:ext>
            </a:extLst>
          </p:cNvPr>
          <p:cNvSpPr txBox="1"/>
          <p:nvPr/>
        </p:nvSpPr>
        <p:spPr>
          <a:xfrm>
            <a:off x="1206630" y="1247775"/>
            <a:ext cx="82767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Step1:</a:t>
            </a:r>
            <a:r>
              <a:rPr lang="zh-CN" altLang="en-US" dirty="0"/>
              <a:t>遍历所有的面，获取每个面重心</a:t>
            </a:r>
            <a:r>
              <a:rPr lang="en-US" altLang="zh-CN" dirty="0"/>
              <a:t>(</a:t>
            </a:r>
            <a:r>
              <a:rPr lang="zh-CN" altLang="en-US" dirty="0"/>
              <a:t>获取面的</a:t>
            </a:r>
            <a:r>
              <a:rPr lang="en-US" altLang="zh-CN" dirty="0"/>
              <a:t>3</a:t>
            </a:r>
            <a:r>
              <a:rPr lang="zh-CN" altLang="en-US" dirty="0"/>
              <a:t>个顶点坐标，则重心横坐标为（</a:t>
            </a:r>
            <a:r>
              <a:rPr lang="en-US" altLang="zh-CN" dirty="0"/>
              <a:t>x1+x2+x3)/3)</a:t>
            </a:r>
            <a:r>
              <a:rPr lang="zh-CN" altLang="en-US" dirty="0"/>
              <a:t>，并在重心位置创建顶点，将该顶点关联在该面上；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Step2:</a:t>
            </a:r>
            <a:r>
              <a:rPr lang="zh-CN" altLang="en-US" dirty="0"/>
              <a:t>遍历所有的边，获取每条边的中点（</a:t>
            </a:r>
            <a:r>
              <a:rPr lang="en-US" altLang="zh-CN" dirty="0" err="1"/>
              <a:t>calc_edge_midpoint</a:t>
            </a:r>
            <a:r>
              <a:rPr lang="en-US" altLang="zh-CN" dirty="0"/>
              <a:t>(*edge))</a:t>
            </a:r>
            <a:r>
              <a:rPr lang="zh-CN" altLang="en-US" dirty="0"/>
              <a:t>，并在中点位置创建顶点，将该顶点关联在这条边上；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Step3:</a:t>
            </a:r>
            <a:r>
              <a:rPr lang="zh-CN" altLang="en-US" dirty="0"/>
              <a:t>遍历所有的顶点，获取该顶点周围所有的半边（</a:t>
            </a:r>
            <a:r>
              <a:rPr lang="en-US" altLang="zh-CN" dirty="0" err="1"/>
              <a:t>VertexIHalfedgeIter</a:t>
            </a:r>
            <a:r>
              <a:rPr lang="zh-CN" altLang="en-US" dirty="0"/>
              <a:t>、</a:t>
            </a:r>
            <a:r>
              <a:rPr lang="en-US" altLang="zh-CN" dirty="0" err="1"/>
              <a:t>VertexOHalfedgeIter</a:t>
            </a:r>
            <a:r>
              <a:rPr lang="en-US" altLang="zh-CN" dirty="0"/>
              <a:t>),</a:t>
            </a:r>
            <a:r>
              <a:rPr lang="zh-CN" altLang="en-US" dirty="0"/>
              <a:t>根据半边数据结构保存的信息，将半边上的边和面上所有关联的顶点组成多边形的面。</a:t>
            </a:r>
          </a:p>
        </p:txBody>
      </p:sp>
    </p:spTree>
    <p:extLst>
      <p:ext uri="{BB962C8B-B14F-4D97-AF65-F5344CB8AC3E}">
        <p14:creationId xmlns:p14="http://schemas.microsoft.com/office/powerpoint/2010/main" val="373183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57B48-4F22-4B08-9534-8522E356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64" y="184137"/>
            <a:ext cx="10520702" cy="74245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2.1</a:t>
            </a:r>
            <a:r>
              <a:rPr lang="zh-CN" altLang="en-US" dirty="0">
                <a:solidFill>
                  <a:srgbClr val="FFFFFF"/>
                </a:solidFill>
              </a:rPr>
              <a:t>生成正多边形</a:t>
            </a:r>
            <a:r>
              <a:rPr lang="en-US" altLang="zh-CN" dirty="0">
                <a:solidFill>
                  <a:srgbClr val="FFFFFF"/>
                </a:solidFill>
              </a:rPr>
              <a:t>/</a:t>
            </a:r>
            <a:r>
              <a:rPr lang="zh-CN" altLang="en-US" dirty="0">
                <a:solidFill>
                  <a:srgbClr val="FFFFFF"/>
                </a:solidFill>
              </a:rPr>
              <a:t>圆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7035487-86DD-4951-87E9-355F439C0239}"/>
              </a:ext>
            </a:extLst>
          </p:cNvPr>
          <p:cNvSpPr/>
          <p:nvPr/>
        </p:nvSpPr>
        <p:spPr>
          <a:xfrm>
            <a:off x="904875" y="2019300"/>
            <a:ext cx="2905125" cy="25622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2BF5832-68F8-4FEB-BBA4-8EAC1A814BF0}"/>
              </a:ext>
            </a:extLst>
          </p:cNvPr>
          <p:cNvCxnSpPr>
            <a:cxnSpLocks/>
            <a:stCxn id="3" idx="2"/>
            <a:endCxn id="3" idx="6"/>
          </p:cNvCxnSpPr>
          <p:nvPr/>
        </p:nvCxnSpPr>
        <p:spPr>
          <a:xfrm>
            <a:off x="904875" y="3300413"/>
            <a:ext cx="2905125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28BDC8-7CEB-4327-B9BA-CD9F3FD7B399}"/>
              </a:ext>
            </a:extLst>
          </p:cNvPr>
          <p:cNvCxnSpPr>
            <a:cxnSpLocks/>
            <a:endCxn id="3" idx="7"/>
          </p:cNvCxnSpPr>
          <p:nvPr/>
        </p:nvCxnSpPr>
        <p:spPr>
          <a:xfrm flipV="1">
            <a:off x="2368731" y="2394529"/>
            <a:ext cx="1015823" cy="905884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A465649-36C6-46AF-BC47-79F32079B1D9}"/>
              </a:ext>
            </a:extLst>
          </p:cNvPr>
          <p:cNvCxnSpPr>
            <a:stCxn id="3" idx="7"/>
          </p:cNvCxnSpPr>
          <p:nvPr/>
        </p:nvCxnSpPr>
        <p:spPr>
          <a:xfrm>
            <a:off x="3384554" y="2394529"/>
            <a:ext cx="0" cy="905884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2C48F753-1F6F-48A1-908F-DCA1D24E96AE}"/>
              </a:ext>
            </a:extLst>
          </p:cNvPr>
          <p:cNvSpPr/>
          <p:nvPr/>
        </p:nvSpPr>
        <p:spPr>
          <a:xfrm>
            <a:off x="3892731" y="1576578"/>
            <a:ext cx="914400" cy="612648"/>
          </a:xfrm>
          <a:prstGeom prst="wedgeRoundRectCallout">
            <a:avLst>
              <a:gd name="adj1" fmla="val -97023"/>
              <a:gd name="adj2" fmla="val 75293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i</a:t>
            </a:r>
            <a:r>
              <a:rPr lang="zh-CN" altLang="en-US" sz="1200" dirty="0"/>
              <a:t>点坐标（</a:t>
            </a:r>
            <a:r>
              <a:rPr lang="en-US" altLang="zh-CN" sz="1200" dirty="0" err="1"/>
              <a:t>x,y,z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EE3595C4-96A4-4230-8B9B-A19D1E07CEC7}"/>
              </a:ext>
            </a:extLst>
          </p:cNvPr>
          <p:cNvSpPr/>
          <p:nvPr/>
        </p:nvSpPr>
        <p:spPr>
          <a:xfrm>
            <a:off x="1146945" y="4676503"/>
            <a:ext cx="1422084" cy="612648"/>
          </a:xfrm>
          <a:prstGeom prst="wedgeRoundRectCallout">
            <a:avLst>
              <a:gd name="adj1" fmla="val 45413"/>
              <a:gd name="adj2" fmla="val -281495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角度：</a:t>
            </a:r>
            <a:r>
              <a:rPr lang="en-US" altLang="zh-CN" sz="1400" dirty="0"/>
              <a:t>2</a:t>
            </a:r>
            <a:r>
              <a:rPr lang="zh-CN" altLang="en-US" sz="1400" dirty="0"/>
              <a:t>*</a:t>
            </a:r>
            <a:r>
              <a:rPr lang="en-US" altLang="zh-CN" sz="1400" dirty="0"/>
              <a:t>pi*(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/n)</a:t>
            </a:r>
            <a:endParaRPr lang="zh-CN" altLang="en-US" sz="1400" dirty="0"/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85615C85-DA18-4AEC-A1F5-3ABAF66DC179}"/>
              </a:ext>
            </a:extLst>
          </p:cNvPr>
          <p:cNvSpPr/>
          <p:nvPr/>
        </p:nvSpPr>
        <p:spPr>
          <a:xfrm>
            <a:off x="689745" y="1548670"/>
            <a:ext cx="914400" cy="612648"/>
          </a:xfrm>
          <a:prstGeom prst="wedgeRoundRectCallout">
            <a:avLst>
              <a:gd name="adj1" fmla="val 124881"/>
              <a:gd name="adj2" fmla="val 227390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圆心坐标（</a:t>
            </a:r>
            <a:r>
              <a:rPr lang="en-US" altLang="zh-CN" sz="1100" dirty="0"/>
              <a:t>0,0,z)</a:t>
            </a:r>
            <a:endParaRPr lang="zh-CN" altLang="en-US" sz="11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AD6451E-7588-4F1F-A93F-DD4A715B9C7E}"/>
              </a:ext>
            </a:extLst>
          </p:cNvPr>
          <p:cNvSpPr txBox="1"/>
          <p:nvPr/>
        </p:nvSpPr>
        <p:spPr>
          <a:xfrm>
            <a:off x="1323704" y="5730240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得到顶点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FF44D4F-9120-4CA3-960B-C26802FDE40B}"/>
              </a:ext>
            </a:extLst>
          </p:cNvPr>
          <p:cNvSpPr/>
          <p:nvPr/>
        </p:nvSpPr>
        <p:spPr>
          <a:xfrm>
            <a:off x="5630724" y="2117589"/>
            <a:ext cx="2905125" cy="25622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52CD771-D546-450A-9D3D-946F2E99D4BC}"/>
              </a:ext>
            </a:extLst>
          </p:cNvPr>
          <p:cNvCxnSpPr>
            <a:cxnSpLocks/>
            <a:stCxn id="26" idx="7"/>
          </p:cNvCxnSpPr>
          <p:nvPr/>
        </p:nvCxnSpPr>
        <p:spPr>
          <a:xfrm flipH="1">
            <a:off x="7102793" y="2492818"/>
            <a:ext cx="1007610" cy="936182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1FC7D1B-67DF-4FA7-85D0-D6B449827696}"/>
              </a:ext>
            </a:extLst>
          </p:cNvPr>
          <p:cNvCxnSpPr>
            <a:cxnSpLocks/>
          </p:cNvCxnSpPr>
          <p:nvPr/>
        </p:nvCxnSpPr>
        <p:spPr>
          <a:xfrm flipH="1">
            <a:off x="7102793" y="2255520"/>
            <a:ext cx="656544" cy="117348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FA8F64A-D5A6-4D09-954A-8864C7B9A717}"/>
              </a:ext>
            </a:extLst>
          </p:cNvPr>
          <p:cNvCxnSpPr>
            <a:cxnSpLocks/>
            <a:endCxn id="26" idx="7"/>
          </p:cNvCxnSpPr>
          <p:nvPr/>
        </p:nvCxnSpPr>
        <p:spPr>
          <a:xfrm>
            <a:off x="7759337" y="2255520"/>
            <a:ext cx="351066" cy="237298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88FE47C-64BD-44F9-8F45-77FFB1C2A48A}"/>
              </a:ext>
            </a:extLst>
          </p:cNvPr>
          <p:cNvSpPr txBox="1"/>
          <p:nvPr/>
        </p:nvSpPr>
        <p:spPr>
          <a:xfrm>
            <a:off x="5814246" y="5730240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得到面</a:t>
            </a:r>
          </a:p>
        </p:txBody>
      </p:sp>
      <p:sp>
        <p:nvSpPr>
          <p:cNvPr id="31" name="对话气泡: 圆角矩形 30">
            <a:extLst>
              <a:ext uri="{FF2B5EF4-FFF2-40B4-BE49-F238E27FC236}">
                <a16:creationId xmlns:a16="http://schemas.microsoft.com/office/drawing/2014/main" id="{1FD0496C-3AF6-4CC0-B397-CA58B0A96421}"/>
              </a:ext>
            </a:extLst>
          </p:cNvPr>
          <p:cNvSpPr/>
          <p:nvPr/>
        </p:nvSpPr>
        <p:spPr>
          <a:xfrm>
            <a:off x="8668072" y="2161318"/>
            <a:ext cx="914400" cy="612648"/>
          </a:xfrm>
          <a:prstGeom prst="wedgeRoundRectCallout">
            <a:avLst>
              <a:gd name="adj1" fmla="val -105595"/>
              <a:gd name="adj2" fmla="val 9906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40" name="对话气泡: 圆角矩形 39">
            <a:extLst>
              <a:ext uri="{FF2B5EF4-FFF2-40B4-BE49-F238E27FC236}">
                <a16:creationId xmlns:a16="http://schemas.microsoft.com/office/drawing/2014/main" id="{0820CD15-4EAA-496D-B772-B04C1AC11732}"/>
              </a:ext>
            </a:extLst>
          </p:cNvPr>
          <p:cNvSpPr/>
          <p:nvPr/>
        </p:nvSpPr>
        <p:spPr>
          <a:xfrm>
            <a:off x="7302136" y="1147137"/>
            <a:ext cx="1156063" cy="612648"/>
          </a:xfrm>
          <a:prstGeom prst="wedgeRoundRectCallout">
            <a:avLst>
              <a:gd name="adj1" fmla="val -8815"/>
              <a:gd name="adj2" fmla="val 126466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List[next]</a:t>
            </a:r>
            <a:endParaRPr lang="zh-CN" altLang="en-US" dirty="0"/>
          </a:p>
        </p:txBody>
      </p:sp>
      <p:sp>
        <p:nvSpPr>
          <p:cNvPr id="41" name="对话气泡: 圆角矩形 40">
            <a:extLst>
              <a:ext uri="{FF2B5EF4-FFF2-40B4-BE49-F238E27FC236}">
                <a16:creationId xmlns:a16="http://schemas.microsoft.com/office/drawing/2014/main" id="{F388EA72-3520-415F-B439-2FCA8019AC84}"/>
              </a:ext>
            </a:extLst>
          </p:cNvPr>
          <p:cNvSpPr/>
          <p:nvPr/>
        </p:nvSpPr>
        <p:spPr>
          <a:xfrm>
            <a:off x="5556068" y="4676503"/>
            <a:ext cx="1016181" cy="612648"/>
          </a:xfrm>
          <a:prstGeom prst="wedgeRoundRectCallout">
            <a:avLst>
              <a:gd name="adj1" fmla="val 102355"/>
              <a:gd name="adj2" fmla="val -247601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05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B5CB62-138C-4306-B684-A1D628A0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CN" altLang="en-US"/>
              <a:t>显示效果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2A88C9A-81EC-4C43-AF67-62F0631D6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875632"/>
            <a:ext cx="4421452" cy="36147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82B6E0A-41C1-4DE0-A95D-0A94C945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53" y="1873897"/>
            <a:ext cx="4286898" cy="36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7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361049-4FAD-4DCC-8C21-BE6796F7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99" y="-99688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生成锥体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E2ABF6D-2808-4C04-955C-229C9202396F}"/>
              </a:ext>
            </a:extLst>
          </p:cNvPr>
          <p:cNvCxnSpPr/>
          <p:nvPr/>
        </p:nvCxnSpPr>
        <p:spPr>
          <a:xfrm flipH="1">
            <a:off x="5206571" y="2299012"/>
            <a:ext cx="723900" cy="202776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071CECB-18DA-4173-BD2E-C39C8B8963E2}"/>
              </a:ext>
            </a:extLst>
          </p:cNvPr>
          <p:cNvCxnSpPr>
            <a:cxnSpLocks/>
          </p:cNvCxnSpPr>
          <p:nvPr/>
        </p:nvCxnSpPr>
        <p:spPr>
          <a:xfrm>
            <a:off x="5924123" y="2280489"/>
            <a:ext cx="751927" cy="2009156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弧形 8">
            <a:extLst>
              <a:ext uri="{FF2B5EF4-FFF2-40B4-BE49-F238E27FC236}">
                <a16:creationId xmlns:a16="http://schemas.microsoft.com/office/drawing/2014/main" id="{CF5C66C7-0D0F-4EB3-ACB3-2D80B5ADEBE0}"/>
              </a:ext>
            </a:extLst>
          </p:cNvPr>
          <p:cNvSpPr/>
          <p:nvPr/>
        </p:nvSpPr>
        <p:spPr>
          <a:xfrm rot="10511684">
            <a:off x="4786881" y="3621730"/>
            <a:ext cx="2751909" cy="764419"/>
          </a:xfrm>
          <a:prstGeom prst="arc">
            <a:avLst>
              <a:gd name="adj1" fmla="val 12855813"/>
              <a:gd name="adj2" fmla="val 2061194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205F485-4DA2-4898-B8F1-23888605BEB4}"/>
              </a:ext>
            </a:extLst>
          </p:cNvPr>
          <p:cNvCxnSpPr>
            <a:cxnSpLocks/>
          </p:cNvCxnSpPr>
          <p:nvPr/>
        </p:nvCxnSpPr>
        <p:spPr>
          <a:xfrm>
            <a:off x="5920949" y="2320944"/>
            <a:ext cx="478897" cy="2073913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E06EEE6A-D7C3-43A7-89A7-439D26DD0FEC}"/>
              </a:ext>
            </a:extLst>
          </p:cNvPr>
          <p:cNvSpPr/>
          <p:nvPr/>
        </p:nvSpPr>
        <p:spPr>
          <a:xfrm>
            <a:off x="5920949" y="4950590"/>
            <a:ext cx="1365676" cy="612648"/>
          </a:xfrm>
          <a:prstGeom prst="wedgeRoundRectCallout">
            <a:avLst>
              <a:gd name="adj1" fmla="val -14302"/>
              <a:gd name="adj2" fmla="val -13495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Bottom[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25" name="对话气泡: 圆角矩形 24">
            <a:extLst>
              <a:ext uri="{FF2B5EF4-FFF2-40B4-BE49-F238E27FC236}">
                <a16:creationId xmlns:a16="http://schemas.microsoft.com/office/drawing/2014/main" id="{8F29E75B-1D7B-4769-B5FF-498EBCD641DC}"/>
              </a:ext>
            </a:extLst>
          </p:cNvPr>
          <p:cNvSpPr/>
          <p:nvPr/>
        </p:nvSpPr>
        <p:spPr>
          <a:xfrm>
            <a:off x="7005849" y="3620685"/>
            <a:ext cx="1645446" cy="612648"/>
          </a:xfrm>
          <a:prstGeom prst="wedgeRoundRectCallout">
            <a:avLst>
              <a:gd name="adj1" fmla="val -66315"/>
              <a:gd name="adj2" fmla="val 5783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Bottom[next]</a:t>
            </a:r>
            <a:endParaRPr lang="zh-CN" altLang="en-US" dirty="0"/>
          </a:p>
        </p:txBody>
      </p:sp>
      <p:sp>
        <p:nvSpPr>
          <p:cNvPr id="26" name="对话气泡: 圆角矩形 25">
            <a:extLst>
              <a:ext uri="{FF2B5EF4-FFF2-40B4-BE49-F238E27FC236}">
                <a16:creationId xmlns:a16="http://schemas.microsoft.com/office/drawing/2014/main" id="{D3A6C1E9-8DF7-4797-A172-B968B9FC15ED}"/>
              </a:ext>
            </a:extLst>
          </p:cNvPr>
          <p:cNvSpPr/>
          <p:nvPr/>
        </p:nvSpPr>
        <p:spPr>
          <a:xfrm>
            <a:off x="5761649" y="1350551"/>
            <a:ext cx="2153625" cy="612648"/>
          </a:xfrm>
          <a:prstGeom prst="wedgeRoundRectCallout">
            <a:avLst>
              <a:gd name="adj1" fmla="val -41836"/>
              <a:gd name="adj2" fmla="val 9825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顶点（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h/2)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785B9A0-C9C2-4576-8FCD-E091D7CB4E6C}"/>
              </a:ext>
            </a:extLst>
          </p:cNvPr>
          <p:cNvSpPr txBox="1"/>
          <p:nvPr/>
        </p:nvSpPr>
        <p:spPr>
          <a:xfrm>
            <a:off x="5761649" y="59150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得到椎体侧面</a:t>
            </a:r>
          </a:p>
        </p:txBody>
      </p:sp>
    </p:spTree>
    <p:extLst>
      <p:ext uri="{BB962C8B-B14F-4D97-AF65-F5344CB8AC3E}">
        <p14:creationId xmlns:p14="http://schemas.microsoft.com/office/powerpoint/2010/main" val="4087510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B5CB62-138C-4306-B684-A1D628A0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CN" altLang="en-US" dirty="0"/>
              <a:t>显示效果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FC17FCD9-7028-4BEE-BB37-321BD8AE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4267"/>
            <a:ext cx="4518112" cy="42087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A2EA0A-445B-4148-AC24-2B8BD77A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112" y="1944267"/>
            <a:ext cx="6989676" cy="420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5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361049-4FAD-4DCC-8C21-BE6796F7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4" y="-216726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生成柱体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对话气泡: 圆角矩形 24">
            <a:extLst>
              <a:ext uri="{FF2B5EF4-FFF2-40B4-BE49-F238E27FC236}">
                <a16:creationId xmlns:a16="http://schemas.microsoft.com/office/drawing/2014/main" id="{8F29E75B-1D7B-4769-B5FF-498EBCD641DC}"/>
              </a:ext>
            </a:extLst>
          </p:cNvPr>
          <p:cNvSpPr/>
          <p:nvPr/>
        </p:nvSpPr>
        <p:spPr>
          <a:xfrm>
            <a:off x="3063266" y="5671709"/>
            <a:ext cx="1645446" cy="612648"/>
          </a:xfrm>
          <a:prstGeom prst="wedgeRoundRectCallout">
            <a:avLst>
              <a:gd name="adj1" fmla="val 72349"/>
              <a:gd name="adj2" fmla="val -16107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entury Gothic" panose="020B0502020202020204"/>
                <a:ea typeface="幼圆" panose="02010509060101010101" pitchFamily="49" charset="-122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ottom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6" name="对话气泡: 圆角矩形 25">
            <a:extLst>
              <a:ext uri="{FF2B5EF4-FFF2-40B4-BE49-F238E27FC236}">
                <a16:creationId xmlns:a16="http://schemas.microsoft.com/office/drawing/2014/main" id="{D3A6C1E9-8DF7-4797-A172-B968B9FC15ED}"/>
              </a:ext>
            </a:extLst>
          </p:cNvPr>
          <p:cNvSpPr/>
          <p:nvPr/>
        </p:nvSpPr>
        <p:spPr>
          <a:xfrm>
            <a:off x="6531205" y="667942"/>
            <a:ext cx="2153625" cy="612648"/>
          </a:xfrm>
          <a:prstGeom prst="wedgeRoundRectCallout">
            <a:avLst>
              <a:gd name="adj1" fmla="val -41836"/>
              <a:gd name="adj2" fmla="val 9825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顶圆数组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*top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785B9A0-C9C2-4576-8FCD-E091D7CB4E6C}"/>
              </a:ext>
            </a:extLst>
          </p:cNvPr>
          <p:cNvSpPr txBox="1"/>
          <p:nvPr/>
        </p:nvSpPr>
        <p:spPr>
          <a:xfrm>
            <a:off x="4812414" y="63979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得到柱体侧面</a:t>
            </a:r>
          </a:p>
        </p:txBody>
      </p:sp>
      <p:sp>
        <p:nvSpPr>
          <p:cNvPr id="3" name="圆柱形 2">
            <a:extLst>
              <a:ext uri="{FF2B5EF4-FFF2-40B4-BE49-F238E27FC236}">
                <a16:creationId xmlns:a16="http://schemas.microsoft.com/office/drawing/2014/main" id="{4140FFFD-E7F0-42C3-AAAD-99F0905F5868}"/>
              </a:ext>
            </a:extLst>
          </p:cNvPr>
          <p:cNvSpPr/>
          <p:nvPr/>
        </p:nvSpPr>
        <p:spPr>
          <a:xfrm>
            <a:off x="4404854" y="1370252"/>
            <a:ext cx="2220686" cy="3640183"/>
          </a:xfrm>
          <a:prstGeom prst="can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1AF672F-55FE-4A50-BBF3-D51B298C8B02}"/>
              </a:ext>
            </a:extLst>
          </p:cNvPr>
          <p:cNvCxnSpPr>
            <a:cxnSpLocks/>
            <a:endCxn id="25" idx="4"/>
          </p:cNvCxnSpPr>
          <p:nvPr/>
        </p:nvCxnSpPr>
        <p:spPr>
          <a:xfrm flipH="1">
            <a:off x="5076453" y="1907177"/>
            <a:ext cx="9354" cy="3084064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53BABC1-0F06-4A1A-9876-4ADECBB13EA5}"/>
              </a:ext>
            </a:extLst>
          </p:cNvPr>
          <p:cNvCxnSpPr>
            <a:cxnSpLocks/>
            <a:stCxn id="3" idx="0"/>
            <a:endCxn id="3" idx="3"/>
          </p:cNvCxnSpPr>
          <p:nvPr/>
        </p:nvCxnSpPr>
        <p:spPr>
          <a:xfrm>
            <a:off x="5515197" y="1925424"/>
            <a:ext cx="0" cy="308501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33A2B01-F0B7-4D57-9A71-39210D2254D5}"/>
              </a:ext>
            </a:extLst>
          </p:cNvPr>
          <p:cNvCxnSpPr>
            <a:cxnSpLocks/>
            <a:endCxn id="3" idx="0"/>
          </p:cNvCxnSpPr>
          <p:nvPr/>
        </p:nvCxnSpPr>
        <p:spPr>
          <a:xfrm flipV="1">
            <a:off x="5079458" y="1925424"/>
            <a:ext cx="435739" cy="30758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对话气泡: 圆角矩形 27">
            <a:extLst>
              <a:ext uri="{FF2B5EF4-FFF2-40B4-BE49-F238E27FC236}">
                <a16:creationId xmlns:a16="http://schemas.microsoft.com/office/drawing/2014/main" id="{2121A6B1-3E61-4BB8-9415-CAA13DDBB206}"/>
              </a:ext>
            </a:extLst>
          </p:cNvPr>
          <p:cNvSpPr/>
          <p:nvPr/>
        </p:nvSpPr>
        <p:spPr>
          <a:xfrm>
            <a:off x="7050170" y="4902971"/>
            <a:ext cx="2153625" cy="612648"/>
          </a:xfrm>
          <a:prstGeom prst="wedgeRoundRectCallout">
            <a:avLst>
              <a:gd name="adj1" fmla="val -76207"/>
              <a:gd name="adj2" fmla="val -5525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底圆数组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*bottom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6" name="对话气泡: 圆角矩形 45">
            <a:extLst>
              <a:ext uri="{FF2B5EF4-FFF2-40B4-BE49-F238E27FC236}">
                <a16:creationId xmlns:a16="http://schemas.microsoft.com/office/drawing/2014/main" id="{6A8D2C63-AE71-48B9-9BC2-D3AE8CC97A7C}"/>
              </a:ext>
            </a:extLst>
          </p:cNvPr>
          <p:cNvSpPr/>
          <p:nvPr/>
        </p:nvSpPr>
        <p:spPr>
          <a:xfrm>
            <a:off x="5448086" y="5669532"/>
            <a:ext cx="1645446" cy="612648"/>
          </a:xfrm>
          <a:prstGeom prst="wedgeRoundRectCallout">
            <a:avLst>
              <a:gd name="adj1" fmla="val -46204"/>
              <a:gd name="adj2" fmla="val -15680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entury Gothic" panose="020B0502020202020204"/>
                <a:ea typeface="幼圆" panose="02010509060101010101" pitchFamily="49" charset="-122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ottom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[next]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7" name="对话气泡: 圆角矩形 46">
            <a:extLst>
              <a:ext uri="{FF2B5EF4-FFF2-40B4-BE49-F238E27FC236}">
                <a16:creationId xmlns:a16="http://schemas.microsoft.com/office/drawing/2014/main" id="{B2E4C0EA-FEB3-4E82-A221-BABD94C9D6AB}"/>
              </a:ext>
            </a:extLst>
          </p:cNvPr>
          <p:cNvSpPr/>
          <p:nvPr/>
        </p:nvSpPr>
        <p:spPr>
          <a:xfrm>
            <a:off x="2097601" y="1666889"/>
            <a:ext cx="1645446" cy="612648"/>
          </a:xfrm>
          <a:prstGeom prst="wedgeRoundRectCallout">
            <a:avLst>
              <a:gd name="adj1" fmla="val 127921"/>
              <a:gd name="adj2" fmla="val -1181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top[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E06EEE6A-D7C3-43A7-89A7-439D26DD0FEC}"/>
              </a:ext>
            </a:extLst>
          </p:cNvPr>
          <p:cNvSpPr/>
          <p:nvPr/>
        </p:nvSpPr>
        <p:spPr>
          <a:xfrm>
            <a:off x="6761306" y="1939687"/>
            <a:ext cx="1365676" cy="612648"/>
          </a:xfrm>
          <a:prstGeom prst="wedgeRoundRectCallout">
            <a:avLst>
              <a:gd name="adj1" fmla="val -139286"/>
              <a:gd name="adj2" fmla="val -4966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top[</a:t>
            </a:r>
            <a:r>
              <a:rPr lang="en-US" altLang="zh-CN" dirty="0">
                <a:solidFill>
                  <a:prstClr val="white"/>
                </a:solidFill>
                <a:latin typeface="Century Gothic" panose="020B0502020202020204"/>
                <a:ea typeface="幼圆" panose="02010509060101010101" pitchFamily="49" charset="-122"/>
              </a:rPr>
              <a:t>next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131A673-6ACB-453B-AE39-0F2C8475FA5C}"/>
              </a:ext>
            </a:extLst>
          </p:cNvPr>
          <p:cNvCxnSpPr>
            <a:stCxn id="3" idx="0"/>
          </p:cNvCxnSpPr>
          <p:nvPr/>
        </p:nvCxnSpPr>
        <p:spPr>
          <a:xfrm flipH="1">
            <a:off x="5085806" y="1925424"/>
            <a:ext cx="429391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47F2D9D-B728-482A-9804-135D056DB2AE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5079458" y="5010435"/>
            <a:ext cx="435739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093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B5CB62-138C-4306-B684-A1D628A0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CN" altLang="en-US"/>
              <a:t>显示效果</a:t>
            </a:r>
            <a:endParaRPr lang="zh-CN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5FE9E85-E60B-4C52-A8A8-F4B378171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52" y="2024430"/>
            <a:ext cx="4417527" cy="38098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F94920E-DA7F-4F1D-A732-6CA60CF4C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53" y="2031647"/>
            <a:ext cx="4244888" cy="379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1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361049-4FAD-4DCC-8C21-BE6796F7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51" y="-127405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zh-CN" dirty="0"/>
              <a:t>2.4 </a:t>
            </a:r>
            <a:r>
              <a:rPr lang="zh-CN" altLang="en-US" dirty="0"/>
              <a:t>生成球面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B785B9A0-C9C2-4576-8FCD-E091D7CB4E6C}"/>
              </a:ext>
            </a:extLst>
          </p:cNvPr>
          <p:cNvSpPr txBox="1"/>
          <p:nvPr/>
        </p:nvSpPr>
        <p:spPr>
          <a:xfrm>
            <a:off x="8668379" y="52149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添加三角形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45B81E1-ED85-4F56-898F-ACA752EEFF45}"/>
              </a:ext>
            </a:extLst>
          </p:cNvPr>
          <p:cNvSpPr/>
          <p:nvPr/>
        </p:nvSpPr>
        <p:spPr>
          <a:xfrm>
            <a:off x="562335" y="2151704"/>
            <a:ext cx="2905125" cy="25622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5575332-9640-40A4-9700-152B19CDBF72}"/>
              </a:ext>
            </a:extLst>
          </p:cNvPr>
          <p:cNvCxnSpPr>
            <a:stCxn id="18" idx="2"/>
            <a:endCxn id="18" idx="6"/>
          </p:cNvCxnSpPr>
          <p:nvPr/>
        </p:nvCxnSpPr>
        <p:spPr>
          <a:xfrm>
            <a:off x="562335" y="3432817"/>
            <a:ext cx="2905125" cy="0"/>
          </a:xfrm>
          <a:prstGeom prst="line">
            <a:avLst/>
          </a:prstGeom>
          <a:ln w="3175">
            <a:solidFill>
              <a:schemeClr val="bg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4F2C76B-8F3F-40FD-8965-03B782F937B7}"/>
              </a:ext>
            </a:extLst>
          </p:cNvPr>
          <p:cNvCxnSpPr>
            <a:stCxn id="18" idx="1"/>
            <a:endCxn id="18" idx="7"/>
          </p:cNvCxnSpPr>
          <p:nvPr/>
        </p:nvCxnSpPr>
        <p:spPr>
          <a:xfrm>
            <a:off x="987781" y="2526933"/>
            <a:ext cx="2054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046C5CA-CAA1-4D3A-A7F6-31AC68AF7FBE}"/>
              </a:ext>
            </a:extLst>
          </p:cNvPr>
          <p:cNvCxnSpPr>
            <a:stCxn id="18" idx="3"/>
            <a:endCxn id="18" idx="5"/>
          </p:cNvCxnSpPr>
          <p:nvPr/>
        </p:nvCxnSpPr>
        <p:spPr>
          <a:xfrm>
            <a:off x="987781" y="4338700"/>
            <a:ext cx="2054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4AF7052-6F51-468E-9BD9-D05659EC2335}"/>
              </a:ext>
            </a:extLst>
          </p:cNvPr>
          <p:cNvCxnSpPr>
            <a:stCxn id="18" idx="0"/>
            <a:endCxn id="18" idx="4"/>
          </p:cNvCxnSpPr>
          <p:nvPr/>
        </p:nvCxnSpPr>
        <p:spPr>
          <a:xfrm>
            <a:off x="2014898" y="2151704"/>
            <a:ext cx="0" cy="2562225"/>
          </a:xfrm>
          <a:prstGeom prst="line">
            <a:avLst/>
          </a:prstGeom>
          <a:ln>
            <a:solidFill>
              <a:schemeClr val="bg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4F1C4EE-7048-4CC3-90F9-F9F4FD2D1A32}"/>
              </a:ext>
            </a:extLst>
          </p:cNvPr>
          <p:cNvCxnSpPr>
            <a:stCxn id="18" idx="1"/>
            <a:endCxn id="18" idx="3"/>
          </p:cNvCxnSpPr>
          <p:nvPr/>
        </p:nvCxnSpPr>
        <p:spPr>
          <a:xfrm>
            <a:off x="987781" y="2526933"/>
            <a:ext cx="0" cy="181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D3EC269-EB59-42E6-92FA-DF83964521CE}"/>
              </a:ext>
            </a:extLst>
          </p:cNvPr>
          <p:cNvCxnSpPr>
            <a:stCxn id="18" idx="7"/>
            <a:endCxn id="18" idx="5"/>
          </p:cNvCxnSpPr>
          <p:nvPr/>
        </p:nvCxnSpPr>
        <p:spPr>
          <a:xfrm>
            <a:off x="3042014" y="2526933"/>
            <a:ext cx="0" cy="181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B2CE320-0ABD-4AD6-BB43-103BFC8FE7CA}"/>
              </a:ext>
            </a:extLst>
          </p:cNvPr>
          <p:cNvCxnSpPr/>
          <p:nvPr/>
        </p:nvCxnSpPr>
        <p:spPr>
          <a:xfrm>
            <a:off x="684212" y="2963333"/>
            <a:ext cx="2668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7FFEC9B-8120-445F-B538-6291454ADF16}"/>
              </a:ext>
            </a:extLst>
          </p:cNvPr>
          <p:cNvCxnSpPr/>
          <p:nvPr/>
        </p:nvCxnSpPr>
        <p:spPr>
          <a:xfrm>
            <a:off x="684212" y="3876145"/>
            <a:ext cx="2668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A3ECADF-5797-484D-A347-FE08CBCA6FF3}"/>
              </a:ext>
            </a:extLst>
          </p:cNvPr>
          <p:cNvCxnSpPr/>
          <p:nvPr/>
        </p:nvCxnSpPr>
        <p:spPr>
          <a:xfrm>
            <a:off x="1463040" y="2246811"/>
            <a:ext cx="0" cy="235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C6FCBF8-2F52-4BAF-91D6-DD6DD3238AC3}"/>
              </a:ext>
            </a:extLst>
          </p:cNvPr>
          <p:cNvCxnSpPr>
            <a:cxnSpLocks/>
          </p:cNvCxnSpPr>
          <p:nvPr/>
        </p:nvCxnSpPr>
        <p:spPr>
          <a:xfrm>
            <a:off x="2534194" y="2229394"/>
            <a:ext cx="0" cy="2368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对话气泡: 圆角矩形 39">
            <a:extLst>
              <a:ext uri="{FF2B5EF4-FFF2-40B4-BE49-F238E27FC236}">
                <a16:creationId xmlns:a16="http://schemas.microsoft.com/office/drawing/2014/main" id="{E3E9A373-61DC-47A7-A37E-93C3A09B4B4C}"/>
              </a:ext>
            </a:extLst>
          </p:cNvPr>
          <p:cNvSpPr/>
          <p:nvPr/>
        </p:nvSpPr>
        <p:spPr>
          <a:xfrm>
            <a:off x="4146285" y="2672419"/>
            <a:ext cx="1148526" cy="612648"/>
          </a:xfrm>
          <a:prstGeom prst="wedgeRoundRectCallout">
            <a:avLst>
              <a:gd name="adj1" fmla="val -120833"/>
              <a:gd name="adj2" fmla="val 7529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纬度</a:t>
            </a:r>
            <a:r>
              <a:rPr lang="en-US" altLang="zh-CN" dirty="0"/>
              <a:t>n=0,</a:t>
            </a:r>
            <a:r>
              <a:rPr lang="zh-CN" altLang="en-US" dirty="0"/>
              <a:t>坐标</a:t>
            </a:r>
            <a:r>
              <a:rPr lang="en-US" altLang="zh-CN" dirty="0"/>
              <a:t>z=0</a:t>
            </a:r>
            <a:endParaRPr lang="zh-CN" altLang="en-US" dirty="0"/>
          </a:p>
        </p:txBody>
      </p:sp>
      <p:sp>
        <p:nvSpPr>
          <p:cNvPr id="42" name="对话气泡: 圆角矩形 41">
            <a:extLst>
              <a:ext uri="{FF2B5EF4-FFF2-40B4-BE49-F238E27FC236}">
                <a16:creationId xmlns:a16="http://schemas.microsoft.com/office/drawing/2014/main" id="{DF764D74-0760-4EA3-BD51-780C05CE5024}"/>
              </a:ext>
            </a:extLst>
          </p:cNvPr>
          <p:cNvSpPr/>
          <p:nvPr/>
        </p:nvSpPr>
        <p:spPr>
          <a:xfrm>
            <a:off x="3736539" y="1719717"/>
            <a:ext cx="1619225" cy="612648"/>
          </a:xfrm>
          <a:prstGeom prst="wedgeRoundRectCallout">
            <a:avLst>
              <a:gd name="adj1" fmla="val -88149"/>
              <a:gd name="adj2" fmla="val 14920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顶点</a:t>
            </a:r>
            <a:r>
              <a:rPr lang="en-US" altLang="zh-CN" dirty="0"/>
              <a:t>j</a:t>
            </a:r>
            <a:r>
              <a:rPr lang="zh-CN" altLang="en-US" dirty="0"/>
              <a:t>及其角度</a:t>
            </a:r>
            <a:r>
              <a:rPr lang="en-US" altLang="zh-CN" dirty="0"/>
              <a:t>pi/2*(j/n)</a:t>
            </a:r>
            <a:endParaRPr lang="zh-CN" altLang="en-US" dirty="0"/>
          </a:p>
        </p:txBody>
      </p:sp>
      <p:sp>
        <p:nvSpPr>
          <p:cNvPr id="43" name="对话气泡: 圆角矩形 42">
            <a:extLst>
              <a:ext uri="{FF2B5EF4-FFF2-40B4-BE49-F238E27FC236}">
                <a16:creationId xmlns:a16="http://schemas.microsoft.com/office/drawing/2014/main" id="{EBEE2529-91E8-45B1-9A93-6E0487F96652}"/>
              </a:ext>
            </a:extLst>
          </p:cNvPr>
          <p:cNvSpPr/>
          <p:nvPr/>
        </p:nvSpPr>
        <p:spPr>
          <a:xfrm>
            <a:off x="581202" y="1533493"/>
            <a:ext cx="1220003" cy="612648"/>
          </a:xfrm>
          <a:prstGeom prst="wedgeRoundRectCallout">
            <a:avLst>
              <a:gd name="adj1" fmla="val 65619"/>
              <a:gd name="adj2" fmla="val 22028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distance</a:t>
            </a:r>
            <a:endParaRPr lang="zh-CN" altLang="en-US" dirty="0"/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74E8FD3E-B4BA-4B72-8BE3-DA359EE66788}"/>
              </a:ext>
            </a:extLst>
          </p:cNvPr>
          <p:cNvSpPr/>
          <p:nvPr/>
        </p:nvSpPr>
        <p:spPr>
          <a:xfrm>
            <a:off x="2480032" y="1567277"/>
            <a:ext cx="1151429" cy="612648"/>
          </a:xfrm>
          <a:prstGeom prst="wedgeRoundRectCallout">
            <a:avLst>
              <a:gd name="adj1" fmla="val -52261"/>
              <a:gd name="adj2" fmla="val 17621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R_circle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8C2194A-CB33-4DC4-8BF6-8F002D3BD173}"/>
              </a:ext>
            </a:extLst>
          </p:cNvPr>
          <p:cNvSpPr/>
          <p:nvPr/>
        </p:nvSpPr>
        <p:spPr>
          <a:xfrm>
            <a:off x="3021650" y="2940995"/>
            <a:ext cx="63680" cy="585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B1E6CA4-9543-4A64-BCFA-0E0BDB2002EB}"/>
              </a:ext>
            </a:extLst>
          </p:cNvPr>
          <p:cNvCxnSpPr>
            <a:stCxn id="45" idx="4"/>
          </p:cNvCxnSpPr>
          <p:nvPr/>
        </p:nvCxnSpPr>
        <p:spPr>
          <a:xfrm flipH="1">
            <a:off x="2014897" y="2999527"/>
            <a:ext cx="1038593" cy="429473"/>
          </a:xfrm>
          <a:prstGeom prst="line">
            <a:avLst/>
          </a:prstGeom>
          <a:ln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112BFF1-A97E-490C-9AEE-2AAC3E14577F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014898" y="2949567"/>
            <a:ext cx="1016078" cy="13766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E7BDA6E-02AE-4514-BC7B-9837EAB18D30}"/>
              </a:ext>
            </a:extLst>
          </p:cNvPr>
          <p:cNvCxnSpPr/>
          <p:nvPr/>
        </p:nvCxnSpPr>
        <p:spPr>
          <a:xfrm>
            <a:off x="2014897" y="2970261"/>
            <a:ext cx="0" cy="443499"/>
          </a:xfrm>
          <a:prstGeom prst="line">
            <a:avLst/>
          </a:prstGeom>
          <a:ln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C52C8C6-BA18-4C68-90AB-EC084759258D}"/>
              </a:ext>
            </a:extLst>
          </p:cNvPr>
          <p:cNvSpPr txBox="1"/>
          <p:nvPr/>
        </p:nvSpPr>
        <p:spPr>
          <a:xfrm>
            <a:off x="961206" y="51834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球纵切面</a:t>
            </a:r>
          </a:p>
        </p:txBody>
      </p:sp>
      <p:sp>
        <p:nvSpPr>
          <p:cNvPr id="54" name="对话气泡: 矩形 53">
            <a:extLst>
              <a:ext uri="{FF2B5EF4-FFF2-40B4-BE49-F238E27FC236}">
                <a16:creationId xmlns:a16="http://schemas.microsoft.com/office/drawing/2014/main" id="{686393FF-98BF-4CF4-BAC6-D10A0EAAC39C}"/>
              </a:ext>
            </a:extLst>
          </p:cNvPr>
          <p:cNvSpPr/>
          <p:nvPr/>
        </p:nvSpPr>
        <p:spPr>
          <a:xfrm>
            <a:off x="8498035" y="2555100"/>
            <a:ext cx="1669444" cy="1459934"/>
          </a:xfrm>
          <a:prstGeom prst="wedgeRectCallout">
            <a:avLst>
              <a:gd name="adj1" fmla="val -421282"/>
              <a:gd name="adj2" fmla="val 27531"/>
            </a:avLst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74B16D7-E24D-42A4-9A75-86D207F8C84B}"/>
              </a:ext>
            </a:extLst>
          </p:cNvPr>
          <p:cNvSpPr/>
          <p:nvPr/>
        </p:nvSpPr>
        <p:spPr>
          <a:xfrm>
            <a:off x="8999290" y="2999527"/>
            <a:ext cx="643481" cy="63270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DC53377-22F5-48A9-B29E-7C294E6F2DF7}"/>
              </a:ext>
            </a:extLst>
          </p:cNvPr>
          <p:cNvCxnSpPr>
            <a:cxnSpLocks/>
          </p:cNvCxnSpPr>
          <p:nvPr/>
        </p:nvCxnSpPr>
        <p:spPr>
          <a:xfrm flipV="1">
            <a:off x="8996116" y="2999528"/>
            <a:ext cx="627173" cy="62966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2C29BEC-9ED3-4228-A3F7-7A5401F5393C}"/>
              </a:ext>
            </a:extLst>
          </p:cNvPr>
          <p:cNvCxnSpPr>
            <a:cxnSpLocks/>
          </p:cNvCxnSpPr>
          <p:nvPr/>
        </p:nvCxnSpPr>
        <p:spPr>
          <a:xfrm>
            <a:off x="8992942" y="3608335"/>
            <a:ext cx="638682" cy="20858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3186CFB-FAFA-4EDB-A239-6B7B9F0324F2}"/>
              </a:ext>
            </a:extLst>
          </p:cNvPr>
          <p:cNvCxnSpPr>
            <a:cxnSpLocks/>
          </p:cNvCxnSpPr>
          <p:nvPr/>
        </p:nvCxnSpPr>
        <p:spPr>
          <a:xfrm flipH="1" flipV="1">
            <a:off x="9626463" y="2999526"/>
            <a:ext cx="16308" cy="608809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386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361049-4FAD-4DCC-8C21-BE6796F7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85" y="-163051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zh-CN" dirty="0"/>
              <a:t>2.4 </a:t>
            </a:r>
            <a:r>
              <a:rPr lang="zh-CN" altLang="en-US" dirty="0"/>
              <a:t>生成球面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B785B9A0-C9C2-4576-8FCD-E091D7CB4E6C}"/>
              </a:ext>
            </a:extLst>
          </p:cNvPr>
          <p:cNvSpPr txBox="1"/>
          <p:nvPr/>
        </p:nvSpPr>
        <p:spPr>
          <a:xfrm>
            <a:off x="4115893" y="516154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entury Gothic" panose="020B0502020202020204"/>
                <a:ea typeface="幼圆" panose="02010509060101010101" pitchFamily="49" charset="-122"/>
              </a:rPr>
              <a:t>添加极点周围的三角形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D105341-996D-4875-B38B-3C04019E5ED3}"/>
              </a:ext>
            </a:extLst>
          </p:cNvPr>
          <p:cNvSpPr/>
          <p:nvPr/>
        </p:nvSpPr>
        <p:spPr>
          <a:xfrm>
            <a:off x="4380225" y="2226487"/>
            <a:ext cx="1745722" cy="16482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2D7D8EE-85D4-4E8F-B34F-4C10AEF8EE49}"/>
              </a:ext>
            </a:extLst>
          </p:cNvPr>
          <p:cNvSpPr/>
          <p:nvPr/>
        </p:nvSpPr>
        <p:spPr>
          <a:xfrm>
            <a:off x="4943932" y="2763927"/>
            <a:ext cx="618308" cy="5891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18A8F4E-98AC-49C8-9A19-8D07EABE3655}"/>
              </a:ext>
            </a:extLst>
          </p:cNvPr>
          <p:cNvCxnSpPr>
            <a:stCxn id="5" idx="0"/>
            <a:endCxn id="3" idx="0"/>
          </p:cNvCxnSpPr>
          <p:nvPr/>
        </p:nvCxnSpPr>
        <p:spPr>
          <a:xfrm>
            <a:off x="5253086" y="2226487"/>
            <a:ext cx="0" cy="537440"/>
          </a:xfrm>
          <a:prstGeom prst="line">
            <a:avLst/>
          </a:prstGeom>
          <a:ln>
            <a:solidFill>
              <a:srgbClr val="002060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DDEE882-BB85-46BD-AFEC-345764C6D912}"/>
              </a:ext>
            </a:extLst>
          </p:cNvPr>
          <p:cNvCxnSpPr>
            <a:cxnSpLocks/>
            <a:stCxn id="3" idx="5"/>
            <a:endCxn id="5" idx="5"/>
          </p:cNvCxnSpPr>
          <p:nvPr/>
        </p:nvCxnSpPr>
        <p:spPr>
          <a:xfrm>
            <a:off x="5471691" y="3266820"/>
            <a:ext cx="398601" cy="366531"/>
          </a:xfrm>
          <a:prstGeom prst="line">
            <a:avLst/>
          </a:prstGeom>
          <a:ln>
            <a:solidFill>
              <a:srgbClr val="002060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66DB77E-6FBF-4045-93FC-8D668579F919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>
            <a:off x="4635880" y="2467867"/>
            <a:ext cx="398601" cy="382343"/>
          </a:xfrm>
          <a:prstGeom prst="line">
            <a:avLst/>
          </a:prstGeom>
          <a:ln>
            <a:solidFill>
              <a:srgbClr val="002060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AB5A0F5-14F9-4ACA-B82A-A1C4B945AFAD}"/>
              </a:ext>
            </a:extLst>
          </p:cNvPr>
          <p:cNvCxnSpPr>
            <a:cxnSpLocks/>
            <a:stCxn id="5" idx="7"/>
            <a:endCxn id="3" idx="7"/>
          </p:cNvCxnSpPr>
          <p:nvPr/>
        </p:nvCxnSpPr>
        <p:spPr>
          <a:xfrm flipH="1">
            <a:off x="5471691" y="2467867"/>
            <a:ext cx="398601" cy="382343"/>
          </a:xfrm>
          <a:prstGeom prst="line">
            <a:avLst/>
          </a:prstGeom>
          <a:ln>
            <a:solidFill>
              <a:srgbClr val="002060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45EDAEB-F100-4481-BB24-84DF0DA609FE}"/>
              </a:ext>
            </a:extLst>
          </p:cNvPr>
          <p:cNvCxnSpPr>
            <a:cxnSpLocks/>
            <a:stCxn id="5" idx="6"/>
            <a:endCxn id="3" idx="6"/>
          </p:cNvCxnSpPr>
          <p:nvPr/>
        </p:nvCxnSpPr>
        <p:spPr>
          <a:xfrm flipH="1">
            <a:off x="5562240" y="3050609"/>
            <a:ext cx="563707" cy="7906"/>
          </a:xfrm>
          <a:prstGeom prst="line">
            <a:avLst/>
          </a:prstGeom>
          <a:ln>
            <a:solidFill>
              <a:srgbClr val="002060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ECA76C3-C73D-4073-8604-F180C1374BF8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flipH="1" flipV="1">
            <a:off x="4380225" y="3050609"/>
            <a:ext cx="563707" cy="7906"/>
          </a:xfrm>
          <a:prstGeom prst="line">
            <a:avLst/>
          </a:prstGeom>
          <a:ln>
            <a:solidFill>
              <a:srgbClr val="002060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F252D8B-FDBB-4A01-B1AD-76BF4226CFDC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 flipH="1">
            <a:off x="4635880" y="3266820"/>
            <a:ext cx="398601" cy="366531"/>
          </a:xfrm>
          <a:prstGeom prst="line">
            <a:avLst/>
          </a:prstGeom>
          <a:ln>
            <a:solidFill>
              <a:srgbClr val="002060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A388E08-FDDF-40B4-A7D5-20AD100E5EFD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5253086" y="3335472"/>
            <a:ext cx="0" cy="539259"/>
          </a:xfrm>
          <a:prstGeom prst="line">
            <a:avLst/>
          </a:prstGeom>
          <a:ln>
            <a:solidFill>
              <a:srgbClr val="002060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959257F5-9794-4641-A682-2CD01DAC0EC7}"/>
              </a:ext>
            </a:extLst>
          </p:cNvPr>
          <p:cNvSpPr/>
          <p:nvPr/>
        </p:nvSpPr>
        <p:spPr>
          <a:xfrm>
            <a:off x="4690888" y="2521144"/>
            <a:ext cx="1144104" cy="1057112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9763793-E193-44A0-BAA0-E4EE6B824113}"/>
              </a:ext>
            </a:extLst>
          </p:cNvPr>
          <p:cNvSpPr/>
          <p:nvPr/>
        </p:nvSpPr>
        <p:spPr>
          <a:xfrm>
            <a:off x="4522004" y="2348908"/>
            <a:ext cx="1462163" cy="1364591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A37183F-D608-4F77-933C-C9F9FF08054D}"/>
              </a:ext>
            </a:extLst>
          </p:cNvPr>
          <p:cNvSpPr/>
          <p:nvPr/>
        </p:nvSpPr>
        <p:spPr>
          <a:xfrm>
            <a:off x="5226960" y="3049700"/>
            <a:ext cx="52250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1BFC59D-7A13-4D61-8921-6FFFBE29E732}"/>
              </a:ext>
            </a:extLst>
          </p:cNvPr>
          <p:cNvCxnSpPr>
            <a:cxnSpLocks/>
            <a:stCxn id="3" idx="0"/>
            <a:endCxn id="68" idx="0"/>
          </p:cNvCxnSpPr>
          <p:nvPr/>
        </p:nvCxnSpPr>
        <p:spPr>
          <a:xfrm flipH="1">
            <a:off x="5253085" y="2763927"/>
            <a:ext cx="1" cy="285773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B557190-A759-4738-8F9B-0F9D56FBD1EF}"/>
              </a:ext>
            </a:extLst>
          </p:cNvPr>
          <p:cNvCxnSpPr>
            <a:stCxn id="3" idx="7"/>
            <a:endCxn id="68" idx="7"/>
          </p:cNvCxnSpPr>
          <p:nvPr/>
        </p:nvCxnSpPr>
        <p:spPr>
          <a:xfrm flipH="1">
            <a:off x="5271558" y="2850210"/>
            <a:ext cx="200133" cy="206185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5573F17-9783-4FFF-A3D0-AE78C432AF66}"/>
              </a:ext>
            </a:extLst>
          </p:cNvPr>
          <p:cNvCxnSpPr>
            <a:stCxn id="3" idx="7"/>
            <a:endCxn id="3" idx="0"/>
          </p:cNvCxnSpPr>
          <p:nvPr/>
        </p:nvCxnSpPr>
        <p:spPr>
          <a:xfrm flipH="1" flipV="1">
            <a:off x="5253086" y="2763927"/>
            <a:ext cx="218605" cy="86283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对话气泡: 圆角矩形 77">
            <a:extLst>
              <a:ext uri="{FF2B5EF4-FFF2-40B4-BE49-F238E27FC236}">
                <a16:creationId xmlns:a16="http://schemas.microsoft.com/office/drawing/2014/main" id="{7BAB94E0-ADC9-4EEB-A181-E8B06BF4C068}"/>
              </a:ext>
            </a:extLst>
          </p:cNvPr>
          <p:cNvSpPr/>
          <p:nvPr/>
        </p:nvSpPr>
        <p:spPr>
          <a:xfrm>
            <a:off x="4130736" y="1511793"/>
            <a:ext cx="1140822" cy="537440"/>
          </a:xfrm>
          <a:prstGeom prst="wedgeRoundRectCallout">
            <a:avLst>
              <a:gd name="adj1" fmla="val 46343"/>
              <a:gd name="adj2" fmla="val 177547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79" name="对话气泡: 圆角矩形 78">
            <a:extLst>
              <a:ext uri="{FF2B5EF4-FFF2-40B4-BE49-F238E27FC236}">
                <a16:creationId xmlns:a16="http://schemas.microsoft.com/office/drawing/2014/main" id="{22863CC3-79DD-4C8B-B8DC-11B6F46B2E5E}"/>
              </a:ext>
            </a:extLst>
          </p:cNvPr>
          <p:cNvSpPr/>
          <p:nvPr/>
        </p:nvSpPr>
        <p:spPr>
          <a:xfrm>
            <a:off x="6095999" y="1706751"/>
            <a:ext cx="1338811" cy="537440"/>
          </a:xfrm>
          <a:prstGeom prst="wedgeRoundRectCallout">
            <a:avLst>
              <a:gd name="adj1" fmla="val -92385"/>
              <a:gd name="adj2" fmla="val 162964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V[(i+1)%n]</a:t>
            </a:r>
            <a:endParaRPr lang="zh-CN" altLang="en-US" dirty="0"/>
          </a:p>
        </p:txBody>
      </p:sp>
      <p:sp>
        <p:nvSpPr>
          <p:cNvPr id="80" name="对话气泡: 圆角矩形 79">
            <a:extLst>
              <a:ext uri="{FF2B5EF4-FFF2-40B4-BE49-F238E27FC236}">
                <a16:creationId xmlns:a16="http://schemas.microsoft.com/office/drawing/2014/main" id="{5343CC8D-8FDB-4B1A-BE5E-5CB4DB892C83}"/>
              </a:ext>
            </a:extLst>
          </p:cNvPr>
          <p:cNvSpPr/>
          <p:nvPr/>
        </p:nvSpPr>
        <p:spPr>
          <a:xfrm>
            <a:off x="6727249" y="3192882"/>
            <a:ext cx="1606860" cy="520618"/>
          </a:xfrm>
          <a:prstGeom prst="wedgeRoundRectCallout">
            <a:avLst>
              <a:gd name="adj1" fmla="val -138721"/>
              <a:gd name="adj2" fmla="val -67130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极点坐标（</a:t>
            </a:r>
            <a:r>
              <a:rPr lang="en-US" altLang="zh-CN" sz="1200" dirty="0"/>
              <a:t>0</a:t>
            </a:r>
            <a:r>
              <a:rPr lang="zh-CN" altLang="en-US" sz="1200" dirty="0"/>
              <a:t>，</a:t>
            </a:r>
            <a:r>
              <a:rPr lang="en-US" altLang="zh-CN" sz="1200" dirty="0"/>
              <a:t>0</a:t>
            </a:r>
            <a:r>
              <a:rPr lang="zh-CN" altLang="en-US" sz="1200" dirty="0"/>
              <a:t>，</a:t>
            </a:r>
            <a:r>
              <a:rPr lang="en-US" altLang="zh-CN" sz="1200" dirty="0"/>
              <a:t>1</a:t>
            </a:r>
            <a:r>
              <a:rPr lang="zh-CN" altLang="en-US" sz="1200" dirty="0"/>
              <a:t>）</a:t>
            </a:r>
          </a:p>
        </p:txBody>
      </p:sp>
      <p:sp>
        <p:nvSpPr>
          <p:cNvPr id="81" name="对话气泡: 圆角矩形 80">
            <a:extLst>
              <a:ext uri="{FF2B5EF4-FFF2-40B4-BE49-F238E27FC236}">
                <a16:creationId xmlns:a16="http://schemas.microsoft.com/office/drawing/2014/main" id="{FC669FF3-DB6B-4D0A-9E8A-5006CF245B3F}"/>
              </a:ext>
            </a:extLst>
          </p:cNvPr>
          <p:cNvSpPr/>
          <p:nvPr/>
        </p:nvSpPr>
        <p:spPr>
          <a:xfrm>
            <a:off x="9206969" y="733425"/>
            <a:ext cx="2069043" cy="1485897"/>
          </a:xfrm>
          <a:prstGeom prst="wedgeRoundRectCallout">
            <a:avLst>
              <a:gd name="adj1" fmla="val -94951"/>
              <a:gd name="adj2" fmla="val 11378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友情感谢汝伊提出的</a:t>
            </a:r>
            <a:r>
              <a:rPr lang="en-US" altLang="zh-CN" dirty="0"/>
              <a:t>bug!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860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452</Words>
  <Application>Microsoft Office PowerPoint</Application>
  <PresentationFormat>宽屏</PresentationFormat>
  <Paragraphs>68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幼圆</vt:lpstr>
      <vt:lpstr>Century Gothic</vt:lpstr>
      <vt:lpstr>Wingdings 3</vt:lpstr>
      <vt:lpstr>切片</vt:lpstr>
      <vt:lpstr>第二章 三维模型的生成</vt:lpstr>
      <vt:lpstr>2.1生成正多边形/圆</vt:lpstr>
      <vt:lpstr>显示效果</vt:lpstr>
      <vt:lpstr>2.2 生成锥体</vt:lpstr>
      <vt:lpstr>显示效果</vt:lpstr>
      <vt:lpstr>2.3 生成柱体</vt:lpstr>
      <vt:lpstr>显示效果</vt:lpstr>
      <vt:lpstr>2.4 生成球面</vt:lpstr>
      <vt:lpstr>2.4 生成球面</vt:lpstr>
      <vt:lpstr>显示效果</vt:lpstr>
      <vt:lpstr>2.5 生成平面网格</vt:lpstr>
      <vt:lpstr>显示效果</vt:lpstr>
      <vt:lpstr>2.6 克隆</vt:lpstr>
      <vt:lpstr>第三章 对偶模型</vt:lpstr>
      <vt:lpstr>3.1 对偶模型的构造</vt:lpstr>
      <vt:lpstr>对偶模型算法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三维模型的生成</dc:title>
  <dc:creator>苗 中峰</dc:creator>
  <cp:lastModifiedBy>苗 中峰</cp:lastModifiedBy>
  <cp:revision>38</cp:revision>
  <dcterms:created xsi:type="dcterms:W3CDTF">2018-07-16T09:13:54Z</dcterms:created>
  <dcterms:modified xsi:type="dcterms:W3CDTF">2018-07-20T02:52:55Z</dcterms:modified>
</cp:coreProperties>
</file>