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8" r:id="rId3"/>
    <p:sldId id="267" r:id="rId4"/>
    <p:sldId id="264" r:id="rId5"/>
    <p:sldId id="284" r:id="rId6"/>
    <p:sldId id="274" r:id="rId7"/>
    <p:sldId id="275" r:id="rId8"/>
    <p:sldId id="305" r:id="rId9"/>
    <p:sldId id="276" r:id="rId10"/>
    <p:sldId id="277" r:id="rId11"/>
    <p:sldId id="297" r:id="rId12"/>
    <p:sldId id="286" r:id="rId13"/>
    <p:sldId id="285" r:id="rId14"/>
    <p:sldId id="278" r:id="rId16"/>
    <p:sldId id="282" r:id="rId17"/>
    <p:sldId id="287" r:id="rId18"/>
    <p:sldId id="295" r:id="rId19"/>
    <p:sldId id="270"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49E"/>
    <a:srgbClr val="E40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notesViewPr>
    <p:cSldViewPr snapToGrid="0">
      <p:cViewPr varScale="1">
        <p:scale>
          <a:sx n="88" d="100"/>
          <a:sy n="88" d="100"/>
        </p:scale>
        <p:origin x="2964"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Shape 21"/>
          <p:cNvSpPr>
            <a:spLocks noGrp="1" noRot="1" noChangeAspect="1"/>
          </p:cNvSpPr>
          <p:nvPr>
            <p:ph type="sldImg"/>
          </p:nvPr>
        </p:nvSpPr>
        <p:spPr>
          <a:xfrm>
            <a:off x="381000" y="685800"/>
            <a:ext cx="6096000" cy="3429000"/>
          </a:xfrm>
          <a:prstGeom prst="rect">
            <a:avLst/>
          </a:prstGeom>
        </p:spPr>
        <p:txBody>
          <a:bodyPr/>
          <a:lstStyle/>
          <a:p/>
        </p:txBody>
      </p:sp>
      <p:sp>
        <p:nvSpPr>
          <p:cNvPr id="22" name="Shape 2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panose="020B0604020202020204"/>
      </a:defRPr>
    </a:lvl1pPr>
    <a:lvl2pPr indent="228600" latinLnBrk="0">
      <a:spcBef>
        <a:spcPts val="400"/>
      </a:spcBef>
      <a:defRPr sz="1200">
        <a:latin typeface="+mn-lt"/>
        <a:ea typeface="+mn-ea"/>
        <a:cs typeface="+mn-cs"/>
        <a:sym typeface="Arial" panose="020B0604020202020204"/>
      </a:defRPr>
    </a:lvl2pPr>
    <a:lvl3pPr indent="457200" latinLnBrk="0">
      <a:spcBef>
        <a:spcPts val="400"/>
      </a:spcBef>
      <a:defRPr sz="1200">
        <a:latin typeface="+mn-lt"/>
        <a:ea typeface="+mn-ea"/>
        <a:cs typeface="+mn-cs"/>
        <a:sym typeface="Arial" panose="020B0604020202020204"/>
      </a:defRPr>
    </a:lvl3pPr>
    <a:lvl4pPr indent="685800" latinLnBrk="0">
      <a:spcBef>
        <a:spcPts val="400"/>
      </a:spcBef>
      <a:defRPr sz="1200">
        <a:latin typeface="+mn-lt"/>
        <a:ea typeface="+mn-ea"/>
        <a:cs typeface="+mn-cs"/>
        <a:sym typeface="Arial" panose="020B0604020202020204"/>
      </a:defRPr>
    </a:lvl4pPr>
    <a:lvl5pPr indent="914400" latinLnBrk="0">
      <a:spcBef>
        <a:spcPts val="400"/>
      </a:spcBef>
      <a:defRPr sz="1200">
        <a:latin typeface="+mn-lt"/>
        <a:ea typeface="+mn-ea"/>
        <a:cs typeface="+mn-cs"/>
        <a:sym typeface="Arial" panose="020B0604020202020204"/>
      </a:defRPr>
    </a:lvl5pPr>
    <a:lvl6pPr indent="1143000" latinLnBrk="0">
      <a:spcBef>
        <a:spcPts val="400"/>
      </a:spcBef>
      <a:defRPr sz="1200">
        <a:latin typeface="+mn-lt"/>
        <a:ea typeface="+mn-ea"/>
        <a:cs typeface="+mn-cs"/>
        <a:sym typeface="Arial" panose="020B0604020202020204"/>
      </a:defRPr>
    </a:lvl6pPr>
    <a:lvl7pPr indent="1371600" latinLnBrk="0">
      <a:spcBef>
        <a:spcPts val="400"/>
      </a:spcBef>
      <a:defRPr sz="1200">
        <a:latin typeface="+mn-lt"/>
        <a:ea typeface="+mn-ea"/>
        <a:cs typeface="+mn-cs"/>
        <a:sym typeface="Arial" panose="020B0604020202020204"/>
      </a:defRPr>
    </a:lvl7pPr>
    <a:lvl8pPr indent="1600200" latinLnBrk="0">
      <a:spcBef>
        <a:spcPts val="400"/>
      </a:spcBef>
      <a:defRPr sz="1200">
        <a:latin typeface="+mn-lt"/>
        <a:ea typeface="+mn-ea"/>
        <a:cs typeface="+mn-cs"/>
        <a:sym typeface="Arial" panose="020B0604020202020204"/>
      </a:defRPr>
    </a:lvl8pPr>
    <a:lvl9pPr indent="1828800" latinLnBrk="0">
      <a:spcBef>
        <a:spcPts val="400"/>
      </a:spcBef>
      <a:defRPr sz="1200">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13" name="矩形"/>
          <p:cNvSpPr txBox="1">
            <a:spLocks noGrp="1"/>
          </p:cNvSpPr>
          <p:nvPr>
            <p:ph type="body" idx="13"/>
          </p:nvPr>
        </p:nvSpPr>
        <p:spPr>
          <a:xfrm>
            <a:off x="635001" y="1587500"/>
            <a:ext cx="10980057" cy="4648200"/>
          </a:xfrm>
          <a:prstGeom prst="rect">
            <a:avLst/>
          </a:prstGeom>
        </p:spPr>
        <p:txBody>
          <a:bodyPr lIns="0" tIns="0" rIns="0" bIns="0">
            <a:normAutofit/>
          </a:bodyPr>
          <a:lstStyle>
            <a:lvl1pPr marL="0" indent="0">
              <a:buSzTx/>
              <a:buNone/>
              <a:defRPr/>
            </a:lvl1pPr>
          </a:lstStyle>
          <a:p>
            <a:pPr marL="0" indent="0">
              <a:buSzTx/>
              <a:buNone/>
            </a:pPr>
          </a:p>
        </p:txBody>
      </p:sp>
      <p:sp>
        <p:nvSpPr>
          <p:cNvPr id="14" name="矩形"/>
          <p:cNvSpPr txBox="1">
            <a:spLocks noGrp="1"/>
          </p:cNvSpPr>
          <p:nvPr>
            <p:ph type="body" sz="quarter" idx="14"/>
          </p:nvPr>
        </p:nvSpPr>
        <p:spPr>
          <a:xfrm>
            <a:off x="635000" y="533358"/>
            <a:ext cx="6977923" cy="601527"/>
          </a:xfrm>
          <a:prstGeom prst="rect">
            <a:avLst/>
          </a:prstGeom>
        </p:spPr>
        <p:txBody>
          <a:bodyPr>
            <a:normAutofit/>
          </a:bodyPr>
          <a:lstStyle>
            <a:lvl1pPr marL="342900" indent="-342900">
              <a:buSzTx/>
              <a:buNone/>
              <a:defRPr sz="3600" b="1"/>
            </a:lvl1pPr>
          </a:lstStyle>
          <a:p>
            <a:pPr marL="342900" indent="-342900">
              <a:buSzTx/>
              <a:buNone/>
              <a:defRPr sz="3600" b="1"/>
            </a:p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tiff"/><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正文级别 1…"/>
          <p:cNvSpPr txBox="1">
            <a:spLocks noGrp="1"/>
          </p:cNvSpPr>
          <p:nvPr>
            <p:ph type="body" idx="1"/>
          </p:nvPr>
        </p:nvSpPr>
        <p:spPr>
          <a:xfrm>
            <a:off x="609600" y="1600200"/>
            <a:ext cx="10972800" cy="5257800"/>
          </a:xfrm>
          <a:prstGeom prst="rect">
            <a:avLst/>
          </a:prstGeom>
          <a:ln w="12700">
            <a:miter lim="400000"/>
          </a:ln>
        </p:spPr>
        <p:txBody>
          <a:bodyPr lIns="45719" rIns="45719"/>
          <a:lstStyle/>
          <a:p>
            <a:r>
              <a:rPr smtClean="0"/>
              <a:t>正文级别 </a:t>
            </a:r>
            <a:r>
              <a:t>1</a:t>
            </a:r>
          </a:p>
          <a:p>
            <a:pPr lvl="1"/>
            <a:r>
              <a:rPr smtClean="0"/>
              <a:t>正文级别 </a:t>
            </a:r>
            <a:r>
              <a:t>2</a:t>
            </a:r>
          </a:p>
          <a:p>
            <a:pPr lvl="2"/>
            <a:r>
              <a:t>正文级别 3</a:t>
            </a:r>
          </a:p>
          <a:p>
            <a:pPr lvl="3"/>
            <a:r>
              <a:rPr smtClean="0"/>
              <a:t>正文级别 </a:t>
            </a:r>
            <a:r>
              <a:t>4</a:t>
            </a:r>
          </a:p>
          <a:p>
            <a:pPr lvl="4"/>
            <a:r>
              <a:t>正文级别 5</a:t>
            </a:r>
          </a:p>
        </p:txBody>
      </p:sp>
      <p:pic>
        <p:nvPicPr>
          <p:cNvPr id="2" name="图像" descr="图像"/>
          <p:cNvPicPr>
            <a:picLocks noChangeAspect="1"/>
          </p:cNvPicPr>
          <p:nvPr/>
        </p:nvPicPr>
        <p:blipFill>
          <a:blip r:embed="rId3"/>
          <a:stretch>
            <a:fillRect/>
          </a:stretch>
        </p:blipFill>
        <p:spPr>
          <a:xfrm>
            <a:off x="8196649" y="287660"/>
            <a:ext cx="3517554" cy="805162"/>
          </a:xfrm>
          <a:prstGeom prst="rect">
            <a:avLst/>
          </a:prstGeom>
          <a:ln w="12700">
            <a:miter lim="400000"/>
            <a:headEnd/>
            <a:tailEnd/>
          </a:ln>
          <a:effectLst/>
        </p:spPr>
      </p:pic>
      <p:sp>
        <p:nvSpPr>
          <p:cNvPr id="3" name="线条"/>
          <p:cNvSpPr/>
          <p:nvPr/>
        </p:nvSpPr>
        <p:spPr>
          <a:xfrm flipV="1">
            <a:off x="375131" y="1261522"/>
            <a:ext cx="11441739" cy="1278"/>
          </a:xfrm>
          <a:prstGeom prst="line">
            <a:avLst/>
          </a:prstGeom>
          <a:ln w="19050">
            <a:solidFill>
              <a:srgbClr val="011C96"/>
            </a:solidFill>
            <a:miter lim="400000"/>
          </a:ln>
        </p:spPr>
        <p:txBody>
          <a:bodyPr lIns="45719" rIns="45719"/>
          <a:lstStyle/>
          <a:p>
            <a:endParaRPr sz="1800"/>
          </a:p>
        </p:txBody>
      </p:sp>
      <p:sp>
        <p:nvSpPr>
          <p:cNvPr id="4" name="标题文本"/>
          <p:cNvSpPr txBox="1">
            <a:spLocks noGrp="1"/>
          </p:cNvSpPr>
          <p:nvPr>
            <p:ph type="title"/>
          </p:nvPr>
        </p:nvSpPr>
        <p:spPr>
          <a:xfrm>
            <a:off x="609600" y="399302"/>
            <a:ext cx="6313715" cy="779460"/>
          </a:xfrm>
          <a:prstGeom prst="rect">
            <a:avLst/>
          </a:prstGeom>
          <a:ln w="12700">
            <a:miter lim="400000"/>
          </a:ln>
        </p:spPr>
        <p:txBody>
          <a:bodyPr lIns="45719" rIns="45719" anchor="ctr"/>
          <a:lstStyle/>
          <a:p>
            <a:r>
              <a:t>标题文本</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iming>
    <p:tnLst>
      <p:par>
        <p:cTn id="1" dur="indefinite" restart="never" nodeType="tmRoot"/>
      </p:par>
    </p:tnLst>
  </p:timing>
  <p:txStyles>
    <p:titleStyle>
      <a:lvl1pPr marL="0" marR="0" indent="0" algn="l" defTabSz="914400" rtl="0" latinLnBrk="0">
        <a:lnSpc>
          <a:spcPct val="100000"/>
        </a:lnSpc>
        <a:spcBef>
          <a:spcPts val="0"/>
        </a:spcBef>
        <a:spcAft>
          <a:spcPts val="0"/>
        </a:spcAft>
        <a:buClrTx/>
        <a:buSzTx/>
        <a:buFontTx/>
        <a:buNone/>
        <a:defRPr sz="3600" b="1" i="0" u="none" strike="noStrike" cap="none" spc="0" baseline="0">
          <a:ln>
            <a:noFill/>
          </a:ln>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Arial" panose="020B0604020202020204"/>
        </a:defRPr>
      </a:lvl9pPr>
    </p:titleStyle>
    <p:bodyStyle>
      <a:lvl1pPr marL="0" marR="0" indent="0" algn="l" defTabSz="914400" rtl="0" latinLnBrk="0">
        <a:lnSpc>
          <a:spcPct val="100000"/>
        </a:lnSpc>
        <a:spcBef>
          <a:spcPts val="600"/>
        </a:spcBef>
        <a:spcAft>
          <a:spcPts val="0"/>
        </a:spcAft>
        <a:buClrTx/>
        <a:buSzPct val="100000"/>
        <a:buFont typeface="Calibri" panose="020F0502020204030204" pitchFamily="34" charset="0"/>
        <a:buNone/>
        <a:defRPr sz="2400" b="0" i="0" u="none" strike="noStrike" cap="none" spc="0" baseline="0">
          <a:ln>
            <a:noFill/>
          </a:ln>
          <a:solidFill>
            <a:srgbClr val="000000"/>
          </a:solidFill>
          <a:uFillTx/>
          <a:latin typeface="+mn-lt"/>
          <a:ea typeface="+mn-ea"/>
          <a:cs typeface="+mn-cs"/>
          <a:sym typeface="Arial" panose="020B0604020202020204"/>
        </a:defRPr>
      </a:lvl1pPr>
      <a:lvl2pPr marL="702310" marR="0" indent="-245110" algn="l" defTabSz="914400" rtl="0" latinLnBrk="0">
        <a:lnSpc>
          <a:spcPct val="100000"/>
        </a:lnSpc>
        <a:spcBef>
          <a:spcPts val="600"/>
        </a:spcBef>
        <a:spcAft>
          <a:spcPts val="0"/>
        </a:spcAft>
        <a:buClrTx/>
        <a:buSzPct val="100000"/>
        <a:buFont typeface="Arial" panose="020B0604020202020204" pitchFamily="34" charset="0"/>
        <a:buChar char="•"/>
        <a:defRPr sz="2400" b="0" i="0" u="none" strike="noStrike" cap="none" spc="0" baseline="0">
          <a:ln>
            <a:noFill/>
          </a:ln>
          <a:solidFill>
            <a:srgbClr val="000000"/>
          </a:solidFill>
          <a:uFillTx/>
          <a:latin typeface="+mn-lt"/>
          <a:ea typeface="+mn-ea"/>
          <a:cs typeface="+mn-cs"/>
          <a:sym typeface="Arial" panose="020B0604020202020204"/>
        </a:defRPr>
      </a:lvl2pPr>
      <a:lvl3pPr marL="1257300" marR="0" indent="-342900" algn="l" defTabSz="914400" rtl="0" latinLnBrk="0">
        <a:lnSpc>
          <a:spcPct val="100000"/>
        </a:lnSpc>
        <a:spcBef>
          <a:spcPts val="600"/>
        </a:spcBef>
        <a:spcAft>
          <a:spcPts val="0"/>
        </a:spcAft>
        <a:buClrTx/>
        <a:buSzPct val="100000"/>
        <a:buFont typeface="Calibri" panose="020F0502020204030204" pitchFamily="34" charset="0"/>
        <a:buChar char="▪"/>
        <a:defRPr sz="2400" b="0" i="0" u="none" strike="noStrike" cap="none" spc="0" baseline="0">
          <a:ln>
            <a:noFill/>
          </a:ln>
          <a:solidFill>
            <a:srgbClr val="000000"/>
          </a:solidFill>
          <a:uFillTx/>
          <a:latin typeface="+mn-lt"/>
          <a:ea typeface="+mn-ea"/>
          <a:cs typeface="+mn-cs"/>
          <a:sym typeface="Arial" panose="020B0604020202020204"/>
        </a:defRPr>
      </a:lvl3pPr>
      <a:lvl4pPr marL="1645920" marR="0" indent="-274320" algn="l" defTabSz="914400" rtl="0" latinLnBrk="0">
        <a:lnSpc>
          <a:spcPct val="100000"/>
        </a:lnSpc>
        <a:spcBef>
          <a:spcPts val="600"/>
        </a:spcBef>
        <a:spcAft>
          <a:spcPts val="0"/>
        </a:spcAft>
        <a:buClrTx/>
        <a:buSzPct val="100000"/>
        <a:buFontTx/>
        <a:buChar char="–"/>
        <a:defRPr sz="2400" b="0" i="0" u="none" strike="noStrike" cap="none" spc="0" baseline="0">
          <a:ln>
            <a:noFill/>
          </a:ln>
          <a:solidFill>
            <a:srgbClr val="000000"/>
          </a:solidFill>
          <a:uFillTx/>
          <a:latin typeface="+mn-lt"/>
          <a:ea typeface="+mn-ea"/>
          <a:cs typeface="+mn-cs"/>
          <a:sym typeface="Arial" panose="020B0604020202020204"/>
        </a:defRPr>
      </a:lvl4pPr>
      <a:lvl5pPr marL="2133600" marR="0" indent="-304800" algn="l" defTabSz="914400" rtl="0" latinLnBrk="0">
        <a:lnSpc>
          <a:spcPct val="100000"/>
        </a:lnSpc>
        <a:spcBef>
          <a:spcPts val="600"/>
        </a:spcBef>
        <a:spcAft>
          <a:spcPts val="0"/>
        </a:spcAft>
        <a:buClrTx/>
        <a:buSzPct val="100000"/>
        <a:buFontTx/>
        <a:buChar char="»"/>
        <a:defRPr sz="2400" b="0" i="0" u="none" strike="noStrike" cap="none" spc="0" baseline="0">
          <a:ln>
            <a:noFill/>
          </a:ln>
          <a:solidFill>
            <a:srgbClr val="000000"/>
          </a:solidFill>
          <a:uFillTx/>
          <a:latin typeface="+mn-lt"/>
          <a:ea typeface="+mn-ea"/>
          <a:cs typeface="+mn-cs"/>
          <a:sym typeface="Arial" panose="020B0604020202020204"/>
        </a:defRPr>
      </a:lvl5pPr>
      <a:lvl6pPr marL="25908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6pPr>
      <a:lvl7pPr marL="30480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7pPr>
      <a:lvl8pPr marL="35052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8pPr>
      <a:lvl9pPr marL="39624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p:cNvSpPr txBox="1">
            <a:spLocks noGrp="1"/>
          </p:cNvSpPr>
          <p:nvPr>
            <p:ph type="body" sz="quarter" idx="14"/>
          </p:nvPr>
        </p:nvSpPr>
        <p:spPr>
          <a:xfrm>
            <a:off x="2938145" y="2762885"/>
            <a:ext cx="6315710" cy="1083945"/>
          </a:xfrm>
          <a:prstGeom prst="rect">
            <a:avLst/>
          </a:prstGeom>
        </p:spPr>
        <p:txBody>
          <a:bodyPr>
            <a:noAutofit/>
          </a:bodyPr>
          <a:lstStyle/>
          <a:p>
            <a:pPr algn="ctr">
              <a:defRPr sz="3600" b="1"/>
            </a:pPr>
            <a:r>
              <a:rPr lang="zh-CN" altLang="en-US" sz="5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第五章 点边面查找</a:t>
            </a:r>
            <a:endParaRPr lang="zh-CN" altLang="en-US" sz="5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输入一组边</a:t>
            </a:r>
            <a:endParaRPr lang="zh-CN" altLang="en-US"/>
          </a:p>
        </p:txBody>
      </p:sp>
      <p:pic>
        <p:nvPicPr>
          <p:cNvPr id="5" name="图片 4" descr="一组边的邻域面"/>
          <p:cNvPicPr>
            <a:picLocks noChangeAspect="1"/>
          </p:cNvPicPr>
          <p:nvPr/>
        </p:nvPicPr>
        <p:blipFill>
          <a:blip r:embed="rId1"/>
          <a:stretch>
            <a:fillRect/>
          </a:stretch>
        </p:blipFill>
        <p:spPr>
          <a:xfrm>
            <a:off x="3385185" y="1487805"/>
            <a:ext cx="5230495" cy="4565650"/>
          </a:xfrm>
          <a:prstGeom prst="rect">
            <a:avLst/>
          </a:prstGeom>
        </p:spPr>
      </p:pic>
      <p:sp>
        <p:nvSpPr>
          <p:cNvPr id="6" name="椭圆 5"/>
          <p:cNvSpPr/>
          <p:nvPr/>
        </p:nvSpPr>
        <p:spPr>
          <a:xfrm>
            <a:off x="5132705" y="3013075"/>
            <a:ext cx="168275" cy="168275"/>
          </a:xfrm>
          <a:prstGeom prst="ellipse">
            <a:avLst/>
          </a:prstGeom>
          <a:gradFill>
            <a:gsLst>
              <a:gs pos="0">
                <a:srgbClr val="E30000"/>
              </a:gs>
              <a:gs pos="100000">
                <a:srgbClr val="760303"/>
              </a:gs>
            </a:gsLst>
            <a:lin ang="5400000" scaled="0"/>
          </a:gradFill>
          <a:ln w="25400">
            <a:solidFill>
              <a:srgbClr val="FF0000"/>
            </a:solidFill>
            <a:miter lim="400000"/>
          </a:ln>
        </p:spPr>
        <p:txBody>
          <a:bodyPr lIns="45719" rIns="45719"/>
          <a:p>
            <a:endParaRPr lang="zh-CN" altLang="en-US"/>
          </a:p>
        </p:txBody>
      </p:sp>
      <p:sp>
        <p:nvSpPr>
          <p:cNvPr id="7" name="椭圆 6"/>
          <p:cNvSpPr/>
          <p:nvPr/>
        </p:nvSpPr>
        <p:spPr>
          <a:xfrm>
            <a:off x="5132705" y="4381500"/>
            <a:ext cx="168275" cy="168275"/>
          </a:xfrm>
          <a:prstGeom prst="ellipse">
            <a:avLst/>
          </a:prstGeom>
          <a:gradFill>
            <a:gsLst>
              <a:gs pos="0">
                <a:srgbClr val="E30000"/>
              </a:gs>
              <a:gs pos="100000">
                <a:srgbClr val="760303"/>
              </a:gs>
            </a:gsLst>
            <a:lin ang="5400000" scaled="0"/>
          </a:gradFill>
          <a:ln w="25400">
            <a:solidFill>
              <a:srgbClr val="FF0000"/>
            </a:solidFill>
            <a:miter lim="400000"/>
          </a:ln>
        </p:spPr>
        <p:txBody>
          <a:bodyPr lIns="45719" rIns="45719"/>
          <a:p>
            <a:endParaRPr lang="zh-CN" altLang="en-US"/>
          </a:p>
        </p:txBody>
      </p:sp>
      <p:sp>
        <p:nvSpPr>
          <p:cNvPr id="8" name="椭圆 7"/>
          <p:cNvSpPr/>
          <p:nvPr/>
        </p:nvSpPr>
        <p:spPr>
          <a:xfrm>
            <a:off x="6543040" y="3002280"/>
            <a:ext cx="168275" cy="168275"/>
          </a:xfrm>
          <a:prstGeom prst="ellipse">
            <a:avLst/>
          </a:prstGeom>
          <a:gradFill>
            <a:gsLst>
              <a:gs pos="0">
                <a:srgbClr val="E30000"/>
              </a:gs>
              <a:gs pos="100000">
                <a:srgbClr val="760303"/>
              </a:gs>
            </a:gsLst>
            <a:lin ang="5400000" scaled="0"/>
          </a:gradFill>
          <a:ln w="25400">
            <a:solidFill>
              <a:srgbClr val="FF0000"/>
            </a:solidFill>
            <a:miter lim="400000"/>
          </a:ln>
        </p:spPr>
        <p:txBody>
          <a:bodyPr lIns="45719" rIns="45719"/>
          <a:p>
            <a:endParaRPr lang="zh-CN" altLang="en-US"/>
          </a:p>
        </p:txBody>
      </p:sp>
      <p:sp>
        <p:nvSpPr>
          <p:cNvPr id="9" name="椭圆 8"/>
          <p:cNvSpPr/>
          <p:nvPr/>
        </p:nvSpPr>
        <p:spPr>
          <a:xfrm>
            <a:off x="6543040" y="4381500"/>
            <a:ext cx="168275" cy="168275"/>
          </a:xfrm>
          <a:prstGeom prst="ellipse">
            <a:avLst/>
          </a:prstGeom>
          <a:gradFill>
            <a:gsLst>
              <a:gs pos="0">
                <a:srgbClr val="E30000"/>
              </a:gs>
              <a:gs pos="100000">
                <a:srgbClr val="760303"/>
              </a:gs>
            </a:gsLst>
            <a:lin ang="5400000" scaled="0"/>
          </a:gradFill>
          <a:ln w="25400">
            <a:solidFill>
              <a:srgbClr val="FF0000"/>
            </a:solidFill>
            <a:miter lim="400000"/>
          </a:ln>
        </p:spPr>
        <p:txBody>
          <a:bodyPr lIns="45719" rIns="45719"/>
          <a:p>
            <a:endParaRPr lang="zh-CN" altLang="en-US"/>
          </a:p>
        </p:txBody>
      </p:sp>
      <p:cxnSp>
        <p:nvCxnSpPr>
          <p:cNvPr id="10" name="直接箭头连接符 9"/>
          <p:cNvCxnSpPr/>
          <p:nvPr/>
        </p:nvCxnSpPr>
        <p:spPr>
          <a:xfrm flipV="1">
            <a:off x="5163820" y="1752600"/>
            <a:ext cx="0" cy="118681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1" name="椭圆 10"/>
          <p:cNvSpPr/>
          <p:nvPr/>
        </p:nvSpPr>
        <p:spPr>
          <a:xfrm>
            <a:off x="4459605" y="1813560"/>
            <a:ext cx="588645" cy="50927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12" name="直接箭头连接符 11"/>
          <p:cNvCxnSpPr/>
          <p:nvPr/>
        </p:nvCxnSpPr>
        <p:spPr>
          <a:xfrm>
            <a:off x="5269230" y="1824355"/>
            <a:ext cx="10795" cy="110426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flipV="1">
            <a:off x="5405755" y="2981325"/>
            <a:ext cx="989330" cy="209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箭头连接符 13"/>
          <p:cNvCxnSpPr/>
          <p:nvPr/>
        </p:nvCxnSpPr>
        <p:spPr>
          <a:xfrm flipH="1" flipV="1">
            <a:off x="5416550" y="3129915"/>
            <a:ext cx="1041400"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p:nvPr/>
        </p:nvCxnSpPr>
        <p:spPr>
          <a:xfrm>
            <a:off x="5511165" y="3286760"/>
            <a:ext cx="1052195" cy="101981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直接箭头连接符 15"/>
          <p:cNvCxnSpPr/>
          <p:nvPr/>
        </p:nvCxnSpPr>
        <p:spPr>
          <a:xfrm flipH="1" flipV="1">
            <a:off x="5374640" y="3317875"/>
            <a:ext cx="1041400" cy="104140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直接箭头连接符 16"/>
          <p:cNvCxnSpPr/>
          <p:nvPr/>
        </p:nvCxnSpPr>
        <p:spPr>
          <a:xfrm>
            <a:off x="5300980" y="3391535"/>
            <a:ext cx="10160" cy="91503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直接箭头连接符 17"/>
          <p:cNvCxnSpPr/>
          <p:nvPr/>
        </p:nvCxnSpPr>
        <p:spPr>
          <a:xfrm flipH="1" flipV="1">
            <a:off x="5153660" y="3244215"/>
            <a:ext cx="10160" cy="104140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9" name="直接箭头连接符 18"/>
          <p:cNvCxnSpPr/>
          <p:nvPr/>
        </p:nvCxnSpPr>
        <p:spPr>
          <a:xfrm>
            <a:off x="4038600" y="1856105"/>
            <a:ext cx="988695" cy="98869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0" name="直接箭头连接符 19"/>
          <p:cNvCxnSpPr/>
          <p:nvPr/>
        </p:nvCxnSpPr>
        <p:spPr>
          <a:xfrm flipH="1" flipV="1">
            <a:off x="3964940" y="1939925"/>
            <a:ext cx="1073150" cy="107315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1" name="椭圆 20"/>
          <p:cNvSpPr/>
          <p:nvPr/>
        </p:nvSpPr>
        <p:spPr>
          <a:xfrm>
            <a:off x="3964940" y="2455545"/>
            <a:ext cx="494665" cy="47307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22" name="直接箭头连接符 21"/>
          <p:cNvCxnSpPr/>
          <p:nvPr/>
        </p:nvCxnSpPr>
        <p:spPr>
          <a:xfrm flipH="1">
            <a:off x="3933190" y="3160395"/>
            <a:ext cx="1136015" cy="209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3" name="直接箭头连接符 22"/>
          <p:cNvCxnSpPr/>
          <p:nvPr/>
        </p:nvCxnSpPr>
        <p:spPr>
          <a:xfrm flipV="1">
            <a:off x="3859530" y="3002280"/>
            <a:ext cx="1094105" cy="1079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4" name="文本框 23"/>
          <p:cNvSpPr txBox="1"/>
          <p:nvPr/>
        </p:nvSpPr>
        <p:spPr>
          <a:xfrm>
            <a:off x="5374640" y="6053455"/>
            <a:ext cx="18618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1-ring</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邻域面</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sp>
        <p:nvSpPr>
          <p:cNvPr id="26" name="线形标注 1 25"/>
          <p:cNvSpPr/>
          <p:nvPr/>
        </p:nvSpPr>
        <p:spPr>
          <a:xfrm flipH="1">
            <a:off x="8509635" y="1752600"/>
            <a:ext cx="1756410" cy="702945"/>
          </a:xfrm>
          <a:prstGeom prst="borderCallout1">
            <a:avLst>
              <a:gd name="adj1" fmla="val 40108"/>
              <a:gd name="adj2" fmla="val 103434"/>
              <a:gd name="adj3" fmla="val 193044"/>
              <a:gd name="adj4" fmla="val 206688"/>
            </a:avLst>
          </a:prstGeom>
          <a:ln w="25400">
            <a:solidFill>
              <a:srgbClr val="011C96"/>
            </a:solidFill>
            <a:miter lim="400000"/>
          </a:ln>
        </p:spPr>
        <p:txBody>
          <a:bodyPr lIns="45719" rIns="45719"/>
          <a:p>
            <a:r>
              <a:rPr lang="zh-CN" altLang="en-US"/>
              <a:t>①得到所有边的顶点</a:t>
            </a:r>
            <a:endParaRPr lang="zh-CN" altLang="en-US"/>
          </a:p>
        </p:txBody>
      </p:sp>
      <p:sp>
        <p:nvSpPr>
          <p:cNvPr id="27" name="线形标注 1 26"/>
          <p:cNvSpPr/>
          <p:nvPr/>
        </p:nvSpPr>
        <p:spPr>
          <a:xfrm flipH="1">
            <a:off x="9572625" y="3129915"/>
            <a:ext cx="1860550" cy="935990"/>
          </a:xfrm>
          <a:prstGeom prst="borderCallout1">
            <a:avLst>
              <a:gd name="adj1" fmla="val 40108"/>
              <a:gd name="adj2" fmla="val 103434"/>
              <a:gd name="adj3" fmla="val -83107"/>
              <a:gd name="adj4" fmla="val 338020"/>
            </a:avLst>
          </a:prstGeom>
          <a:ln w="25400">
            <a:solidFill>
              <a:srgbClr val="011C96"/>
            </a:solidFill>
            <a:miter lim="400000"/>
          </a:ln>
        </p:spPr>
        <p:txBody>
          <a:bodyPr lIns="45719" rIns="45719"/>
          <a:p>
            <a:r>
              <a:rPr lang="zh-CN" altLang="en-US"/>
              <a:t>②获取点关联的半边，</a:t>
            </a:r>
            <a:r>
              <a:rPr lang="zh-CN"/>
              <a:t>设为起始边和当前边</a:t>
            </a:r>
            <a:endParaRPr lang="zh-CN"/>
          </a:p>
        </p:txBody>
      </p:sp>
      <p:sp>
        <p:nvSpPr>
          <p:cNvPr id="28" name="线形标注 1 27"/>
          <p:cNvSpPr/>
          <p:nvPr/>
        </p:nvSpPr>
        <p:spPr>
          <a:xfrm flipH="1">
            <a:off x="778510" y="2322830"/>
            <a:ext cx="1860550" cy="679450"/>
          </a:xfrm>
          <a:prstGeom prst="borderCallout1">
            <a:avLst>
              <a:gd name="adj1" fmla="val 35652"/>
              <a:gd name="adj2" fmla="val -3993"/>
              <a:gd name="adj3" fmla="val -22168"/>
              <a:gd name="adj4" fmla="val -110341"/>
            </a:avLst>
          </a:prstGeom>
          <a:ln w="25400">
            <a:solidFill>
              <a:srgbClr val="011C96"/>
            </a:solidFill>
            <a:miter lim="400000"/>
          </a:ln>
        </p:spPr>
        <p:txBody>
          <a:bodyPr lIns="45719" rIns="45719"/>
          <a:p>
            <a:r>
              <a:rPr lang="zh-CN" altLang="en-US"/>
              <a:t>②将当前边关联的面加入面集</a:t>
            </a:r>
            <a:endParaRPr lang="zh-CN" altLang="en-US"/>
          </a:p>
        </p:txBody>
      </p:sp>
      <p:sp>
        <p:nvSpPr>
          <p:cNvPr id="29" name="线形标注 1 28"/>
          <p:cNvSpPr/>
          <p:nvPr/>
        </p:nvSpPr>
        <p:spPr>
          <a:xfrm>
            <a:off x="389890" y="3493770"/>
            <a:ext cx="2123440" cy="710565"/>
          </a:xfrm>
          <a:prstGeom prst="borderCallout1">
            <a:avLst>
              <a:gd name="adj1" fmla="val 39857"/>
              <a:gd name="adj2" fmla="val 106429"/>
              <a:gd name="adj3" fmla="val -69258"/>
              <a:gd name="adj4" fmla="val 259300"/>
            </a:avLst>
          </a:prstGeom>
          <a:ln w="25400">
            <a:solidFill>
              <a:srgbClr val="011C96"/>
            </a:solidFill>
            <a:miter lim="400000"/>
          </a:ln>
        </p:spPr>
        <p:txBody>
          <a:bodyPr lIns="45719" rIns="45719"/>
          <a:p>
            <a:r>
              <a:rPr lang="zh-CN" altLang="en-US"/>
              <a:t>③将当前半边设为当前反向的下一条</a:t>
            </a:r>
            <a:endParaRPr lang="zh-CN" altLang="en-US"/>
          </a:p>
        </p:txBody>
      </p:sp>
      <p:sp>
        <p:nvSpPr>
          <p:cNvPr id="30" name="线形标注 1 29"/>
          <p:cNvSpPr/>
          <p:nvPr/>
        </p:nvSpPr>
        <p:spPr>
          <a:xfrm flipH="1">
            <a:off x="483235" y="4601210"/>
            <a:ext cx="2597150" cy="1712595"/>
          </a:xfrm>
          <a:prstGeom prst="borderCallout1">
            <a:avLst>
              <a:gd name="adj1" fmla="val 41256"/>
              <a:gd name="adj2" fmla="val -614"/>
              <a:gd name="adj3" fmla="val -86688"/>
              <a:gd name="adj4" fmla="val -110977"/>
            </a:avLst>
          </a:prstGeom>
          <a:ln w="25400">
            <a:solidFill>
              <a:srgbClr val="011C96"/>
            </a:solidFill>
            <a:miter lim="400000"/>
          </a:ln>
        </p:spPr>
        <p:txBody>
          <a:bodyPr lIns="45719" rIns="45719"/>
          <a:p>
            <a:r>
              <a:rPr lang="zh-CN" altLang="en-US"/>
              <a:t>④</a:t>
            </a:r>
            <a:r>
              <a:rPr lang="zh-CN" altLang="en-US">
                <a:sym typeface="+mn-ea"/>
              </a:rPr>
              <a:t>判断上一条的</a:t>
            </a:r>
            <a:r>
              <a:rPr lang="en-US" altLang="zh-CN">
                <a:sym typeface="+mn-ea"/>
              </a:rPr>
              <a:t>from_vertex</a:t>
            </a:r>
            <a:r>
              <a:rPr lang="zh-CN" altLang="en-US">
                <a:sym typeface="+mn-ea"/>
              </a:rPr>
              <a:t>和当前的</a:t>
            </a:r>
            <a:r>
              <a:rPr lang="en-US" altLang="zh-CN">
                <a:sym typeface="+mn-ea"/>
              </a:rPr>
              <a:t>to_vertex</a:t>
            </a:r>
            <a:r>
              <a:rPr lang="zh-CN" altLang="en-US">
                <a:sym typeface="+mn-ea"/>
              </a:rPr>
              <a:t>是否在点集中，有一个在则继续将当前半边设为当前反向的下一条</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7" grpId="0" bldLvl="0" animBg="1"/>
      <p:bldP spid="28" grpId="0" bldLvl="0" animBg="1"/>
      <p:bldP spid="29" grpId="0" animBg="1"/>
      <p:bldP spid="3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输入一个面</a:t>
            </a:r>
            <a:endParaRPr lang="zh-CN" altLang="en-US"/>
          </a:p>
        </p:txBody>
      </p:sp>
      <p:pic>
        <p:nvPicPr>
          <p:cNvPr id="4" name="图片 3" descr="D:\LearningAndDeveloping\计算机图形学三维模型处理算法学习PPT及源码\第5章蔡翔\面的边界点或边.png面的边界点或边"/>
          <p:cNvPicPr>
            <a:picLocks noChangeAspect="1"/>
          </p:cNvPicPr>
          <p:nvPr/>
        </p:nvPicPr>
        <p:blipFill>
          <a:blip r:embed="rId1"/>
          <a:srcRect/>
          <a:stretch>
            <a:fillRect/>
          </a:stretch>
        </p:blipFill>
        <p:spPr>
          <a:xfrm>
            <a:off x="2557145" y="1657033"/>
            <a:ext cx="6507480" cy="3879850"/>
          </a:xfrm>
          <a:prstGeom prst="rect">
            <a:avLst/>
          </a:prstGeom>
        </p:spPr>
      </p:pic>
      <p:cxnSp>
        <p:nvCxnSpPr>
          <p:cNvPr id="6" name="直接箭头连接符 5"/>
          <p:cNvCxnSpPr>
            <a:stCxn id="21" idx="4"/>
            <a:endCxn id="22" idx="7"/>
          </p:cNvCxnSpPr>
          <p:nvPr/>
        </p:nvCxnSpPr>
        <p:spPr>
          <a:xfrm flipH="1">
            <a:off x="3437890" y="2458085"/>
            <a:ext cx="2164080" cy="21291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箭头连接符 13"/>
          <p:cNvCxnSpPr>
            <a:stCxn id="23" idx="2"/>
            <a:endCxn id="21" idx="5"/>
          </p:cNvCxnSpPr>
          <p:nvPr/>
        </p:nvCxnSpPr>
        <p:spPr>
          <a:xfrm flipH="1" flipV="1">
            <a:off x="5670550" y="2429510"/>
            <a:ext cx="2156460" cy="221615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0" name="直接箭头连接符 19"/>
          <p:cNvCxnSpPr>
            <a:stCxn id="22" idx="6"/>
            <a:endCxn id="23" idx="2"/>
          </p:cNvCxnSpPr>
          <p:nvPr/>
        </p:nvCxnSpPr>
        <p:spPr>
          <a:xfrm flipV="1">
            <a:off x="3466465" y="4645660"/>
            <a:ext cx="4360545" cy="1016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1" name="椭圆 20"/>
          <p:cNvSpPr/>
          <p:nvPr/>
        </p:nvSpPr>
        <p:spPr>
          <a:xfrm>
            <a:off x="5504815" y="2263775"/>
            <a:ext cx="194310" cy="1943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2" name="椭圆 21"/>
          <p:cNvSpPr/>
          <p:nvPr/>
        </p:nvSpPr>
        <p:spPr>
          <a:xfrm>
            <a:off x="3272155" y="4558665"/>
            <a:ext cx="194310" cy="1943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3" name="椭圆 22"/>
          <p:cNvSpPr/>
          <p:nvPr/>
        </p:nvSpPr>
        <p:spPr>
          <a:xfrm>
            <a:off x="7827010" y="4548505"/>
            <a:ext cx="194310" cy="1943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4" name="文本框 23"/>
          <p:cNvSpPr txBox="1"/>
          <p:nvPr/>
        </p:nvSpPr>
        <p:spPr>
          <a:xfrm>
            <a:off x="4906645" y="5781675"/>
            <a:ext cx="220408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查找边界点或边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输入一个面</a:t>
            </a:r>
            <a:endParaRPr lang="zh-CN" altLang="en-US"/>
          </a:p>
        </p:txBody>
      </p:sp>
      <p:pic>
        <p:nvPicPr>
          <p:cNvPr id="5" name="图片 4" descr="面的邻域点"/>
          <p:cNvPicPr>
            <a:picLocks noChangeAspect="1"/>
          </p:cNvPicPr>
          <p:nvPr/>
        </p:nvPicPr>
        <p:blipFill>
          <a:blip r:embed="rId1"/>
          <a:stretch>
            <a:fillRect/>
          </a:stretch>
        </p:blipFill>
        <p:spPr>
          <a:xfrm>
            <a:off x="2557145" y="1591945"/>
            <a:ext cx="6507480" cy="4010025"/>
          </a:xfrm>
          <a:prstGeom prst="rect">
            <a:avLst/>
          </a:prstGeom>
        </p:spPr>
      </p:pic>
      <p:sp>
        <p:nvSpPr>
          <p:cNvPr id="6" name="文本框 5"/>
          <p:cNvSpPr txBox="1"/>
          <p:nvPr/>
        </p:nvSpPr>
        <p:spPr>
          <a:xfrm>
            <a:off x="4290695" y="5826125"/>
            <a:ext cx="360934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1ring</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顶点（需要先查找面的边界顶点）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cxnSp>
        <p:nvCxnSpPr>
          <p:cNvPr id="7" name="直接箭头连接符 6"/>
          <p:cNvCxnSpPr/>
          <p:nvPr/>
        </p:nvCxnSpPr>
        <p:spPr>
          <a:xfrm flipV="1">
            <a:off x="5888990" y="2513965"/>
            <a:ext cx="643255" cy="63436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8" name="直接箭头连接符 7"/>
          <p:cNvCxnSpPr/>
          <p:nvPr/>
        </p:nvCxnSpPr>
        <p:spPr>
          <a:xfrm flipH="1">
            <a:off x="5795010" y="2522220"/>
            <a:ext cx="601345" cy="57594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箭头连接符 9"/>
          <p:cNvCxnSpPr/>
          <p:nvPr/>
        </p:nvCxnSpPr>
        <p:spPr>
          <a:xfrm flipH="1" flipV="1">
            <a:off x="5165090" y="2522220"/>
            <a:ext cx="547370" cy="55689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箭头连接符 10"/>
          <p:cNvCxnSpPr/>
          <p:nvPr/>
        </p:nvCxnSpPr>
        <p:spPr>
          <a:xfrm>
            <a:off x="5026660" y="2547620"/>
            <a:ext cx="592455" cy="60071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箭头连接符 11"/>
          <p:cNvCxnSpPr/>
          <p:nvPr/>
        </p:nvCxnSpPr>
        <p:spPr>
          <a:xfrm flipH="1" flipV="1">
            <a:off x="4451350" y="3148330"/>
            <a:ext cx="1117600" cy="82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flipV="1">
            <a:off x="4425950" y="3256915"/>
            <a:ext cx="1168400" cy="1714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6" name="椭圆 15"/>
          <p:cNvSpPr/>
          <p:nvPr/>
        </p:nvSpPr>
        <p:spPr>
          <a:xfrm>
            <a:off x="5661025" y="3147060"/>
            <a:ext cx="194310" cy="1943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17" name="椭圆 16"/>
          <p:cNvSpPr/>
          <p:nvPr/>
        </p:nvSpPr>
        <p:spPr>
          <a:xfrm>
            <a:off x="4912995" y="3874770"/>
            <a:ext cx="194310" cy="1943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18" name="椭圆 17"/>
          <p:cNvSpPr/>
          <p:nvPr/>
        </p:nvSpPr>
        <p:spPr>
          <a:xfrm>
            <a:off x="6396355" y="3874770"/>
            <a:ext cx="194310" cy="1943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输入一组面</a:t>
            </a:r>
            <a:endParaRPr lang="zh-CN" altLang="en-US"/>
          </a:p>
        </p:txBody>
      </p:sp>
      <p:pic>
        <p:nvPicPr>
          <p:cNvPr id="4" name="图片 3" descr="查找一组面的边界边2"/>
          <p:cNvPicPr>
            <a:picLocks noChangeAspect="1"/>
          </p:cNvPicPr>
          <p:nvPr/>
        </p:nvPicPr>
        <p:blipFill>
          <a:blip r:embed="rId1"/>
          <a:stretch>
            <a:fillRect/>
          </a:stretch>
        </p:blipFill>
        <p:spPr>
          <a:xfrm>
            <a:off x="1665605" y="1786890"/>
            <a:ext cx="1969135" cy="3830320"/>
          </a:xfrm>
          <a:prstGeom prst="rect">
            <a:avLst/>
          </a:prstGeom>
        </p:spPr>
      </p:pic>
      <p:sp>
        <p:nvSpPr>
          <p:cNvPr id="5" name="右箭头 4"/>
          <p:cNvSpPr/>
          <p:nvPr/>
        </p:nvSpPr>
        <p:spPr>
          <a:xfrm>
            <a:off x="4025900" y="3433445"/>
            <a:ext cx="3587115" cy="283845"/>
          </a:xfrm>
          <a:prstGeom prst="rightArrow">
            <a:avLst/>
          </a:prstGeom>
          <a:ln w="25400">
            <a:solidFill>
              <a:srgbClr val="011C96"/>
            </a:solidFill>
            <a:miter lim="400000"/>
          </a:ln>
        </p:spPr>
        <p:txBody>
          <a:bodyPr lIns="45719" rIns="45719"/>
          <a:p>
            <a:endParaRPr lang="zh-CN" altLang="en-US"/>
          </a:p>
        </p:txBody>
      </p:sp>
      <p:pic>
        <p:nvPicPr>
          <p:cNvPr id="6" name="图片 5" descr="查找一组面的边界边"/>
          <p:cNvPicPr>
            <a:picLocks noChangeAspect="1"/>
          </p:cNvPicPr>
          <p:nvPr/>
        </p:nvPicPr>
        <p:blipFill>
          <a:blip r:embed="rId2"/>
          <a:stretch>
            <a:fillRect/>
          </a:stretch>
        </p:blipFill>
        <p:spPr>
          <a:xfrm>
            <a:off x="7937500" y="1953895"/>
            <a:ext cx="1880870" cy="3663315"/>
          </a:xfrm>
          <a:prstGeom prst="rect">
            <a:avLst/>
          </a:prstGeom>
        </p:spPr>
      </p:pic>
      <p:sp>
        <p:nvSpPr>
          <p:cNvPr id="8" name="文本框 7"/>
          <p:cNvSpPr txBox="1"/>
          <p:nvPr/>
        </p:nvSpPr>
        <p:spPr>
          <a:xfrm>
            <a:off x="5142865" y="3066415"/>
            <a:ext cx="119888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只渲染边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sp>
        <p:nvSpPr>
          <p:cNvPr id="9" name="文本框 8"/>
          <p:cNvSpPr txBox="1"/>
          <p:nvPr/>
        </p:nvSpPr>
        <p:spPr>
          <a:xfrm>
            <a:off x="5037455" y="5617210"/>
            <a:ext cx="13042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查找边界边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cxnSp>
        <p:nvCxnSpPr>
          <p:cNvPr id="2" name="直接连接符 1"/>
          <p:cNvCxnSpPr/>
          <p:nvPr/>
        </p:nvCxnSpPr>
        <p:spPr>
          <a:xfrm flipH="1">
            <a:off x="2186940" y="2139950"/>
            <a:ext cx="841375" cy="831215"/>
          </a:xfrm>
          <a:prstGeom prst="line">
            <a:avLst/>
          </a:prstGeom>
          <a:noFill/>
          <a:ln w="57150" cap="flat" cmpd="sng">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7" name="直接连接符 6"/>
          <p:cNvCxnSpPr/>
          <p:nvPr/>
        </p:nvCxnSpPr>
        <p:spPr>
          <a:xfrm>
            <a:off x="2176780" y="2971165"/>
            <a:ext cx="20955" cy="1588135"/>
          </a:xfrm>
          <a:prstGeom prst="line">
            <a:avLst/>
          </a:prstGeom>
          <a:noFill/>
          <a:ln w="57150" cap="flat" cmpd="sng">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连接符 9"/>
          <p:cNvCxnSpPr/>
          <p:nvPr/>
        </p:nvCxnSpPr>
        <p:spPr>
          <a:xfrm flipH="1">
            <a:off x="2197735" y="3728085"/>
            <a:ext cx="841375" cy="831215"/>
          </a:xfrm>
          <a:prstGeom prst="line">
            <a:avLst/>
          </a:prstGeom>
          <a:noFill/>
          <a:ln w="57150" cap="flat" cmpd="sng">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连接符 10"/>
          <p:cNvCxnSpPr/>
          <p:nvPr/>
        </p:nvCxnSpPr>
        <p:spPr>
          <a:xfrm flipH="1" flipV="1">
            <a:off x="2207895" y="4548505"/>
            <a:ext cx="789305" cy="800100"/>
          </a:xfrm>
          <a:prstGeom prst="line">
            <a:avLst/>
          </a:prstGeom>
          <a:noFill/>
          <a:ln w="57150" cap="flat" cmpd="sng">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连接符 11"/>
          <p:cNvCxnSpPr/>
          <p:nvPr/>
        </p:nvCxnSpPr>
        <p:spPr>
          <a:xfrm flipH="1" flipV="1">
            <a:off x="2197735" y="2971165"/>
            <a:ext cx="820420" cy="788670"/>
          </a:xfrm>
          <a:prstGeom prst="line">
            <a:avLst/>
          </a:prstGeom>
          <a:noFill/>
          <a:ln w="57150" cap="flat" cmpd="sng">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连接符 12"/>
          <p:cNvCxnSpPr/>
          <p:nvPr/>
        </p:nvCxnSpPr>
        <p:spPr>
          <a:xfrm flipH="1">
            <a:off x="3018155" y="2139950"/>
            <a:ext cx="10795" cy="3218815"/>
          </a:xfrm>
          <a:prstGeom prst="line">
            <a:avLst/>
          </a:prstGeom>
          <a:noFill/>
          <a:ln w="57150" cap="flat" cmpd="sng">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查找边界</a:t>
            </a:r>
            <a:endParaRPr lang="zh-CN" altLang="en-US"/>
          </a:p>
        </p:txBody>
      </p:sp>
      <p:pic>
        <p:nvPicPr>
          <p:cNvPr id="5" name="图片 4" descr="hole"/>
          <p:cNvPicPr>
            <a:picLocks noChangeAspect="1"/>
          </p:cNvPicPr>
          <p:nvPr/>
        </p:nvPicPr>
        <p:blipFill>
          <a:blip r:embed="rId1"/>
          <a:stretch>
            <a:fillRect/>
          </a:stretch>
        </p:blipFill>
        <p:spPr>
          <a:xfrm>
            <a:off x="393065" y="1563370"/>
            <a:ext cx="9620250" cy="4891405"/>
          </a:xfrm>
          <a:prstGeom prst="rect">
            <a:avLst/>
          </a:prstGeom>
        </p:spPr>
      </p:pic>
      <p:sp>
        <p:nvSpPr>
          <p:cNvPr id="6" name="文本框 5"/>
          <p:cNvSpPr txBox="1"/>
          <p:nvPr/>
        </p:nvSpPr>
        <p:spPr>
          <a:xfrm>
            <a:off x="10097135" y="1563370"/>
            <a:ext cx="1767205"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设置半边flag记录半边是否被访问过；</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Hole数组，存放一个组的边界半边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all_boundary数组，存放所有hole数组</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cxnSp>
        <p:nvCxnSpPr>
          <p:cNvPr id="8" name="直接箭头连接符 7"/>
          <p:cNvCxnSpPr/>
          <p:nvPr/>
        </p:nvCxnSpPr>
        <p:spPr>
          <a:xfrm>
            <a:off x="1419225" y="4375150"/>
            <a:ext cx="1198880" cy="4191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9" name="直接箭头连接符 8"/>
          <p:cNvCxnSpPr/>
          <p:nvPr/>
        </p:nvCxnSpPr>
        <p:spPr>
          <a:xfrm>
            <a:off x="2598420" y="4458970"/>
            <a:ext cx="0" cy="23177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箭头连接符 9"/>
          <p:cNvCxnSpPr/>
          <p:nvPr/>
        </p:nvCxnSpPr>
        <p:spPr>
          <a:xfrm flipH="1" flipV="1">
            <a:off x="2651125" y="4417060"/>
            <a:ext cx="21590" cy="25273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箭头连接符 10"/>
          <p:cNvCxnSpPr/>
          <p:nvPr/>
        </p:nvCxnSpPr>
        <p:spPr>
          <a:xfrm flipV="1">
            <a:off x="2734310" y="4438015"/>
            <a:ext cx="925830" cy="1079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箭头连接符 11"/>
          <p:cNvCxnSpPr/>
          <p:nvPr/>
        </p:nvCxnSpPr>
        <p:spPr>
          <a:xfrm flipH="1">
            <a:off x="2723515" y="4469765"/>
            <a:ext cx="736600" cy="13652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flipV="1">
            <a:off x="2849880" y="4480560"/>
            <a:ext cx="831215" cy="1733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箭头连接符 13"/>
          <p:cNvCxnSpPr/>
          <p:nvPr/>
        </p:nvCxnSpPr>
        <p:spPr>
          <a:xfrm>
            <a:off x="3733165" y="4490720"/>
            <a:ext cx="63500" cy="17907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p:nvPr/>
        </p:nvCxnSpPr>
        <p:spPr>
          <a:xfrm flipH="1" flipV="1">
            <a:off x="3797935" y="4427855"/>
            <a:ext cx="126365" cy="25209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直接箭头连接符 15"/>
          <p:cNvCxnSpPr/>
          <p:nvPr/>
        </p:nvCxnSpPr>
        <p:spPr>
          <a:xfrm>
            <a:off x="3902075" y="4448810"/>
            <a:ext cx="915035" cy="1016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 name="线形标注 1 3"/>
          <p:cNvSpPr/>
          <p:nvPr/>
        </p:nvSpPr>
        <p:spPr>
          <a:xfrm>
            <a:off x="1480820" y="2477770"/>
            <a:ext cx="1558925" cy="812800"/>
          </a:xfrm>
          <a:prstGeom prst="borderCallout1">
            <a:avLst>
              <a:gd name="adj1" fmla="val 107624"/>
              <a:gd name="adj2" fmla="val 17556"/>
              <a:gd name="adj3" fmla="val 230859"/>
              <a:gd name="adj4" fmla="val 18981"/>
            </a:avLst>
          </a:prstGeom>
          <a:ln w="25400">
            <a:solidFill>
              <a:srgbClr val="011C96"/>
            </a:solidFill>
            <a:miter lim="400000"/>
          </a:ln>
        </p:spPr>
        <p:txBody>
          <a:bodyPr lIns="45719" rIns="45719"/>
          <a:p>
            <a:r>
              <a:rPr lang="zh-CN" altLang="en-US" sz="1600" b="1"/>
              <a:t>①找到位于边界且未被访问的半边</a:t>
            </a:r>
            <a:endParaRPr lang="zh-CN" altLang="en-US" sz="1600" b="1"/>
          </a:p>
        </p:txBody>
      </p:sp>
      <p:sp>
        <p:nvSpPr>
          <p:cNvPr id="7" name="线形标注 1 6"/>
          <p:cNvSpPr/>
          <p:nvPr/>
        </p:nvSpPr>
        <p:spPr>
          <a:xfrm>
            <a:off x="1215390" y="5380990"/>
            <a:ext cx="2893060" cy="909955"/>
          </a:xfrm>
          <a:prstGeom prst="borderCallout1">
            <a:avLst>
              <a:gd name="adj1" fmla="val -4535"/>
              <a:gd name="adj2" fmla="val 9613"/>
              <a:gd name="adj3" fmla="val -87369"/>
              <a:gd name="adj4" fmla="val 45917"/>
            </a:avLst>
          </a:prstGeom>
          <a:ln w="25400">
            <a:solidFill>
              <a:srgbClr val="011C96"/>
            </a:solidFill>
            <a:miter lim="400000"/>
          </a:ln>
        </p:spPr>
        <p:txBody>
          <a:bodyPr lIns="45719" rIns="45719"/>
          <a:p>
            <a:r>
              <a:rPr lang="zh-CN" altLang="en-US" sz="1600" b="1"/>
              <a:t>②下一条半边不在边界，就将当前边设为当前边的下一条的反向边</a:t>
            </a:r>
            <a:endParaRPr lang="zh-CN" altLang="en-US" sz="1600" b="1"/>
          </a:p>
        </p:txBody>
      </p:sp>
      <p:sp>
        <p:nvSpPr>
          <p:cNvPr id="17" name="线形标注 1 16"/>
          <p:cNvSpPr/>
          <p:nvPr/>
        </p:nvSpPr>
        <p:spPr>
          <a:xfrm>
            <a:off x="3733165" y="2747010"/>
            <a:ext cx="2731135" cy="625475"/>
          </a:xfrm>
          <a:prstGeom prst="borderCallout1">
            <a:avLst>
              <a:gd name="adj1" fmla="val 41827"/>
              <a:gd name="adj2" fmla="val -930"/>
              <a:gd name="adj3" fmla="val 254010"/>
              <a:gd name="adj4" fmla="val -26714"/>
            </a:avLst>
          </a:prstGeom>
          <a:ln w="25400">
            <a:solidFill>
              <a:srgbClr val="011C96"/>
            </a:solidFill>
            <a:miter lim="400000"/>
          </a:ln>
        </p:spPr>
        <p:txBody>
          <a:bodyPr lIns="45719" rIns="45719"/>
          <a:p>
            <a:r>
              <a:rPr lang="zh-CN" altLang="en-US" sz="1600" b="1"/>
              <a:t>③下一条半边在边界，就把当前边设为当前的下一条</a:t>
            </a:r>
            <a:endParaRPr lang="zh-CN" altLang="en-US" sz="1600" b="1"/>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查找边的分割区域</a:t>
            </a:r>
            <a:endParaRPr lang="zh-CN" altLang="en-US"/>
          </a:p>
        </p:txBody>
      </p:sp>
      <p:pic>
        <p:nvPicPr>
          <p:cNvPr id="5" name="图片 4" descr="分割1"/>
          <p:cNvPicPr>
            <a:picLocks noChangeAspect="1"/>
          </p:cNvPicPr>
          <p:nvPr/>
        </p:nvPicPr>
        <p:blipFill>
          <a:blip r:embed="rId1"/>
          <a:stretch>
            <a:fillRect/>
          </a:stretch>
        </p:blipFill>
        <p:spPr>
          <a:xfrm>
            <a:off x="2917825" y="1539875"/>
            <a:ext cx="5795645" cy="4009390"/>
          </a:xfrm>
          <a:prstGeom prst="rect">
            <a:avLst/>
          </a:prstGeom>
        </p:spPr>
      </p:pic>
      <p:sp>
        <p:nvSpPr>
          <p:cNvPr id="7" name="文本框 6"/>
          <p:cNvSpPr txBox="1"/>
          <p:nvPr/>
        </p:nvSpPr>
        <p:spPr>
          <a:xfrm>
            <a:off x="699135" y="1539875"/>
            <a:ext cx="240411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半边栈</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he_stack</a:t>
            </a:r>
            <a:endPar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面的集合</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face_vector</a:t>
            </a:r>
            <a:endPar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endParaRPr>
          </a:p>
        </p:txBody>
      </p:sp>
      <p:sp>
        <p:nvSpPr>
          <p:cNvPr id="9" name="椭圆 8"/>
          <p:cNvSpPr/>
          <p:nvPr/>
        </p:nvSpPr>
        <p:spPr>
          <a:xfrm rot="1200000">
            <a:off x="4546600" y="2934970"/>
            <a:ext cx="1116330" cy="215138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10" name="直接箭头连接符 9"/>
          <p:cNvCxnSpPr/>
          <p:nvPr/>
        </p:nvCxnSpPr>
        <p:spPr>
          <a:xfrm flipV="1">
            <a:off x="5810885" y="2038985"/>
            <a:ext cx="9525" cy="301117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2" name="线形标注 1 11"/>
          <p:cNvSpPr/>
          <p:nvPr/>
        </p:nvSpPr>
        <p:spPr>
          <a:xfrm>
            <a:off x="455930" y="2976880"/>
            <a:ext cx="2183765" cy="904240"/>
          </a:xfrm>
          <a:prstGeom prst="borderCallout1">
            <a:avLst>
              <a:gd name="adj1" fmla="val 53721"/>
              <a:gd name="adj2" fmla="val 97295"/>
              <a:gd name="adj3" fmla="val 116713"/>
              <a:gd name="adj4" fmla="val 222390"/>
            </a:avLst>
          </a:prstGeom>
          <a:ln w="25400">
            <a:solidFill>
              <a:srgbClr val="011C96"/>
            </a:solidFill>
            <a:miter lim="400000"/>
          </a:ln>
        </p:spPr>
        <p:txBody>
          <a:bodyPr lIns="45719" rIns="45719"/>
          <a:p>
            <a:r>
              <a:rPr lang="zh-CN" altLang="en-US"/>
              <a:t>③半边指向的面未访问过则加入</a:t>
            </a:r>
            <a:r>
              <a:rPr lang="en-US" altLang="zh-CN"/>
              <a:t>face_vector</a:t>
            </a:r>
            <a:endParaRPr lang="en-US" altLang="zh-CN"/>
          </a:p>
        </p:txBody>
      </p:sp>
      <p:cxnSp>
        <p:nvCxnSpPr>
          <p:cNvPr id="13" name="直接箭头连接符 12"/>
          <p:cNvCxnSpPr/>
          <p:nvPr/>
        </p:nvCxnSpPr>
        <p:spPr>
          <a:xfrm>
            <a:off x="3444240" y="5175250"/>
            <a:ext cx="2251075"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p:nvPr/>
        </p:nvCxnSpPr>
        <p:spPr>
          <a:xfrm flipH="1">
            <a:off x="3463290" y="1981200"/>
            <a:ext cx="2299335" cy="304990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直接箭头连接符 15"/>
          <p:cNvCxnSpPr/>
          <p:nvPr/>
        </p:nvCxnSpPr>
        <p:spPr>
          <a:xfrm>
            <a:off x="5906770" y="1818005"/>
            <a:ext cx="9525" cy="3289935"/>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7" name="线形标注 1 16"/>
          <p:cNvSpPr/>
          <p:nvPr/>
        </p:nvSpPr>
        <p:spPr>
          <a:xfrm>
            <a:off x="263525" y="5031105"/>
            <a:ext cx="2567940" cy="1275715"/>
          </a:xfrm>
          <a:prstGeom prst="borderCallout1">
            <a:avLst>
              <a:gd name="adj1" fmla="val 62120"/>
              <a:gd name="adj2" fmla="val 100618"/>
              <a:gd name="adj3" fmla="val 13489"/>
              <a:gd name="adj4" fmla="val 165999"/>
            </a:avLst>
          </a:prstGeom>
          <a:ln w="25400">
            <a:solidFill>
              <a:srgbClr val="011C96"/>
            </a:solidFill>
            <a:miter lim="400000"/>
          </a:ln>
        </p:spPr>
        <p:txBody>
          <a:bodyPr lIns="45719" rIns="45719"/>
          <a:p>
            <a:r>
              <a:rPr lang="zh-CN" altLang="en-US"/>
              <a:t>④遍历当前半边的前、后、反向半边，如果这些边的面存在，且所在边未访问过则入栈</a:t>
            </a:r>
            <a:endParaRPr lang="zh-CN" altLang="en-US"/>
          </a:p>
        </p:txBody>
      </p:sp>
      <p:sp>
        <p:nvSpPr>
          <p:cNvPr id="18" name="椭圆 17"/>
          <p:cNvSpPr/>
          <p:nvPr/>
        </p:nvSpPr>
        <p:spPr>
          <a:xfrm rot="1200000">
            <a:off x="6055360" y="2273935"/>
            <a:ext cx="1442085" cy="151574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11" name="线形标注 1 10"/>
          <p:cNvSpPr/>
          <p:nvPr/>
        </p:nvSpPr>
        <p:spPr>
          <a:xfrm>
            <a:off x="9072245" y="2366010"/>
            <a:ext cx="2154555" cy="668655"/>
          </a:xfrm>
          <a:prstGeom prst="borderCallout1">
            <a:avLst>
              <a:gd name="adj1" fmla="val 18750"/>
              <a:gd name="adj2" fmla="val -8333"/>
              <a:gd name="adj3" fmla="val 77207"/>
              <a:gd name="adj4" fmla="val -184733"/>
            </a:avLst>
          </a:prstGeom>
          <a:ln w="25400">
            <a:solidFill>
              <a:srgbClr val="011C96"/>
            </a:solidFill>
            <a:miter lim="400000"/>
          </a:ln>
        </p:spPr>
        <p:txBody>
          <a:bodyPr lIns="45719" rIns="45719"/>
          <a:p>
            <a:r>
              <a:rPr lang="zh-CN" altLang="en-US"/>
              <a:t>②遍历所有半边，未访问过的入栈</a:t>
            </a:r>
            <a:endParaRPr lang="zh-CN" altLang="en-US"/>
          </a:p>
        </p:txBody>
      </p:sp>
      <p:cxnSp>
        <p:nvCxnSpPr>
          <p:cNvPr id="2" name="直接箭头连接符 1"/>
          <p:cNvCxnSpPr/>
          <p:nvPr/>
        </p:nvCxnSpPr>
        <p:spPr>
          <a:xfrm flipV="1">
            <a:off x="6068695" y="2707640"/>
            <a:ext cx="2272030" cy="224091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 name="直接箭头连接符 3"/>
          <p:cNvCxnSpPr/>
          <p:nvPr/>
        </p:nvCxnSpPr>
        <p:spPr>
          <a:xfrm flipH="1" flipV="1">
            <a:off x="5995035" y="1877060"/>
            <a:ext cx="2398395" cy="71501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6" name="线形标注 1 5"/>
          <p:cNvSpPr/>
          <p:nvPr/>
        </p:nvSpPr>
        <p:spPr>
          <a:xfrm>
            <a:off x="9178290" y="3797300"/>
            <a:ext cx="2154555" cy="668655"/>
          </a:xfrm>
          <a:prstGeom prst="borderCallout1">
            <a:avLst>
              <a:gd name="adj1" fmla="val 18750"/>
              <a:gd name="adj2" fmla="val -8333"/>
              <a:gd name="adj3" fmla="val -40835"/>
              <a:gd name="adj4" fmla="val -156410"/>
            </a:avLst>
          </a:prstGeom>
          <a:ln w="25400">
            <a:solidFill>
              <a:srgbClr val="011C96"/>
            </a:solidFill>
            <a:miter lim="400000"/>
          </a:ln>
        </p:spPr>
        <p:txBody>
          <a:bodyPr lIns="45719" rIns="45719"/>
          <a:p>
            <a:r>
              <a:rPr lang="zh-CN" altLang="en-US"/>
              <a:t>①分割线设置为访问过</a:t>
            </a:r>
            <a:endParaRPr lang="zh-CN" altLang="en-US"/>
          </a:p>
        </p:txBody>
      </p:sp>
      <p:sp>
        <p:nvSpPr>
          <p:cNvPr id="8" name="线形标注 1 7"/>
          <p:cNvSpPr/>
          <p:nvPr/>
        </p:nvSpPr>
        <p:spPr>
          <a:xfrm>
            <a:off x="8393430" y="5107940"/>
            <a:ext cx="2154555" cy="1236980"/>
          </a:xfrm>
          <a:prstGeom prst="borderCallout1">
            <a:avLst>
              <a:gd name="adj1" fmla="val 18750"/>
              <a:gd name="adj2" fmla="val -8333"/>
              <a:gd name="adj3" fmla="val -66940"/>
              <a:gd name="adj4" fmla="val -74830"/>
            </a:avLst>
          </a:prstGeom>
          <a:ln w="25400">
            <a:solidFill>
              <a:srgbClr val="011C96"/>
            </a:solidFill>
            <a:miter lim="400000"/>
          </a:ln>
        </p:spPr>
        <p:txBody>
          <a:bodyPr lIns="45719" rIns="45719"/>
          <a:p>
            <a:r>
              <a:rPr lang="zh-CN" altLang="en-US"/>
              <a:t>⑤栈不会空就继续遍历半边，未访问过的入栈；栈空则将</a:t>
            </a:r>
            <a:r>
              <a:rPr lang="en-US" altLang="zh-CN"/>
              <a:t>face_vector</a:t>
            </a:r>
            <a:r>
              <a:rPr lang="zh-CN" altLang="en-US"/>
              <a:t>输出</a:t>
            </a:r>
            <a:endParaRPr lang="zh-CN" altLang="en-US"/>
          </a:p>
        </p:txBody>
      </p:sp>
      <p:cxnSp>
        <p:nvCxnSpPr>
          <p:cNvPr id="14" name="直接箭头连接符 13"/>
          <p:cNvCxnSpPr/>
          <p:nvPr/>
        </p:nvCxnSpPr>
        <p:spPr>
          <a:xfrm flipV="1">
            <a:off x="3260090" y="1971675"/>
            <a:ext cx="2303780" cy="300863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9" name="直接箭头连接符 18"/>
          <p:cNvCxnSpPr/>
          <p:nvPr/>
        </p:nvCxnSpPr>
        <p:spPr>
          <a:xfrm flipH="1">
            <a:off x="3460115" y="5358765"/>
            <a:ext cx="2135505" cy="209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15"/>
                                        </p:tgtEl>
                                        <p:attrNameLst>
                                          <p:attrName>stroke.color</p:attrName>
                                        </p:attrNameLst>
                                      </p:cBhvr>
                                      <p:to>
                                        <a:srgbClr val="a7049e"/>
                                      </p:to>
                                    </p:animClr>
                                    <p:set>
                                      <p:cBhvr>
                                        <p:cTn id="21" dur="500" fill="hold"/>
                                        <p:tgtEl>
                                          <p:spTgt spid="15"/>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7" presetClass="emph" presetSubtype="2" fill="hold" nodeType="withEffect">
                                  <p:stCondLst>
                                    <p:cond delay="0"/>
                                  </p:stCondLst>
                                  <p:childTnLst>
                                    <p:animClr clrSpc="rgb" dir="cw">
                                      <p:cBhvr>
                                        <p:cTn id="35" dur="500" fill="hold"/>
                                        <p:tgtEl>
                                          <p:spTgt spid="13"/>
                                        </p:tgtEl>
                                        <p:attrNameLst>
                                          <p:attrName>stroke.color</p:attrName>
                                        </p:attrNameLst>
                                      </p:cBhvr>
                                      <p:to>
                                        <a:srgbClr val="e40d08"/>
                                      </p:to>
                                    </p:animClr>
                                    <p:set>
                                      <p:cBhvr>
                                        <p:cTn id="36" dur="500" fill="hold"/>
                                        <p:tgtEl>
                                          <p:spTgt spid="13"/>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7" presetClass="emph" presetSubtype="2" fill="hold" nodeType="clickEffect">
                                  <p:stCondLst>
                                    <p:cond delay="0"/>
                                  </p:stCondLst>
                                  <p:childTnLst>
                                    <p:animClr clrSpc="rgb" dir="cw">
                                      <p:cBhvr>
                                        <p:cTn id="44" dur="500" fill="hold"/>
                                        <p:tgtEl>
                                          <p:spTgt spid="14"/>
                                        </p:tgtEl>
                                        <p:attrNameLst>
                                          <p:attrName>stroke.color</p:attrName>
                                        </p:attrNameLst>
                                      </p:cBhvr>
                                      <p:to>
                                        <a:srgbClr val="e40d08"/>
                                      </p:to>
                                    </p:animClr>
                                    <p:set>
                                      <p:cBhvr>
                                        <p:cTn id="45" dur="500" fill="hold"/>
                                        <p:tgtEl>
                                          <p:spTgt spid="14"/>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2" fill="hold" nodeType="clickEffect">
                                  <p:stCondLst>
                                    <p:cond delay="0"/>
                                  </p:stCondLst>
                                  <p:childTnLst>
                                    <p:animClr clrSpc="rgb" dir="cw">
                                      <p:cBhvr>
                                        <p:cTn id="49" dur="500" fill="hold"/>
                                        <p:tgtEl>
                                          <p:spTgt spid="13"/>
                                        </p:tgtEl>
                                        <p:attrNameLst>
                                          <p:attrName>stroke.color</p:attrName>
                                        </p:attrNameLst>
                                      </p:cBhvr>
                                      <p:to>
                                        <a:srgbClr val="a7049e"/>
                                      </p:to>
                                    </p:animClr>
                                    <p:set>
                                      <p:cBhvr>
                                        <p:cTn id="50" dur="500" fill="hold"/>
                                        <p:tgtEl>
                                          <p:spTgt spid="13"/>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7" presetClass="emph" presetSubtype="2" fill="hold" nodeType="clickEffect">
                                  <p:stCondLst>
                                    <p:cond delay="0"/>
                                  </p:stCondLst>
                                  <p:childTnLst>
                                    <p:animClr clrSpc="rgb" dir="cw">
                                      <p:cBhvr>
                                        <p:cTn id="58" dur="500" fill="hold"/>
                                        <p:tgtEl>
                                          <p:spTgt spid="19"/>
                                        </p:tgtEl>
                                        <p:attrNameLst>
                                          <p:attrName>stroke.color</p:attrName>
                                        </p:attrNameLst>
                                      </p:cBhvr>
                                      <p:to>
                                        <a:srgbClr val="e40d08"/>
                                      </p:to>
                                    </p:animClr>
                                    <p:set>
                                      <p:cBhvr>
                                        <p:cTn id="59" dur="500" fill="hold"/>
                                        <p:tgtEl>
                                          <p:spTgt spid="19"/>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7" presetClass="emph" presetSubtype="2" fill="hold" nodeType="clickEffect">
                                  <p:stCondLst>
                                    <p:cond delay="0"/>
                                  </p:stCondLst>
                                  <p:childTnLst>
                                    <p:animClr clrSpc="rgb" dir="cw">
                                      <p:cBhvr>
                                        <p:cTn id="63" dur="500" fill="hold"/>
                                        <p:tgtEl>
                                          <p:spTgt spid="19"/>
                                        </p:tgtEl>
                                        <p:attrNameLst>
                                          <p:attrName>stroke.color</p:attrName>
                                        </p:attrNameLst>
                                      </p:cBhvr>
                                      <p:to>
                                        <a:srgbClr val="a7049e"/>
                                      </p:to>
                                    </p:animClr>
                                    <p:set>
                                      <p:cBhvr>
                                        <p:cTn id="64" dur="500" fill="hold"/>
                                        <p:tgtEl>
                                          <p:spTgt spid="1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7" presetClass="emph" presetSubtype="2" fill="hold" nodeType="clickEffect">
                                  <p:stCondLst>
                                    <p:cond delay="0"/>
                                  </p:stCondLst>
                                  <p:childTnLst>
                                    <p:animClr clrSpc="rgb" dir="cw">
                                      <p:cBhvr>
                                        <p:cTn id="68" dur="500" fill="hold"/>
                                        <p:tgtEl>
                                          <p:spTgt spid="14"/>
                                        </p:tgtEl>
                                        <p:attrNameLst>
                                          <p:attrName>stroke.color</p:attrName>
                                        </p:attrNameLst>
                                      </p:cBhvr>
                                      <p:to>
                                        <a:srgbClr val="a7049e"/>
                                      </p:to>
                                    </p:animClr>
                                    <p:set>
                                      <p:cBhvr>
                                        <p:cTn id="69" dur="500" fill="hold"/>
                                        <p:tgtEl>
                                          <p:spTgt spid="14"/>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ldLvl="0" animBg="1"/>
      <p:bldP spid="9" grpId="0" animBg="1"/>
      <p:bldP spid="17" grpId="0" bldLvl="0" animBg="1"/>
      <p:bldP spid="18" grpId="0" bldLvl="0" animBg="1"/>
      <p:bldP spid="8" grpId="0" bldLvl="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sym typeface="+mn-ea"/>
              </a:rPr>
              <a:t>查找边的分割区域</a:t>
            </a:r>
            <a:endParaRPr lang="zh-CN" altLang="en-US"/>
          </a:p>
          <a:p>
            <a:endParaRPr lang="zh-CN" altLang="en-US"/>
          </a:p>
        </p:txBody>
      </p:sp>
      <p:pic>
        <p:nvPicPr>
          <p:cNvPr id="4" name="图片 3" descr="分割2"/>
          <p:cNvPicPr>
            <a:picLocks noChangeAspect="1"/>
          </p:cNvPicPr>
          <p:nvPr/>
        </p:nvPicPr>
        <p:blipFill>
          <a:blip r:embed="rId1"/>
          <a:stretch>
            <a:fillRect/>
          </a:stretch>
        </p:blipFill>
        <p:spPr>
          <a:xfrm>
            <a:off x="4244975" y="1993900"/>
            <a:ext cx="4153535" cy="4138295"/>
          </a:xfrm>
          <a:prstGeom prst="rect">
            <a:avLst/>
          </a:prstGeom>
        </p:spPr>
      </p:pic>
      <p:cxnSp>
        <p:nvCxnSpPr>
          <p:cNvPr id="6" name="直接箭头连接符 5"/>
          <p:cNvCxnSpPr/>
          <p:nvPr/>
        </p:nvCxnSpPr>
        <p:spPr>
          <a:xfrm flipH="1">
            <a:off x="4302760" y="3208020"/>
            <a:ext cx="9525" cy="79375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7" name="椭圆 6"/>
          <p:cNvSpPr/>
          <p:nvPr/>
        </p:nvSpPr>
        <p:spPr>
          <a:xfrm>
            <a:off x="4427855" y="3601720"/>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8" name="直接箭头连接符 7"/>
          <p:cNvCxnSpPr/>
          <p:nvPr/>
        </p:nvCxnSpPr>
        <p:spPr>
          <a:xfrm>
            <a:off x="4364355" y="4001770"/>
            <a:ext cx="821055"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箭头连接符 9"/>
          <p:cNvCxnSpPr/>
          <p:nvPr/>
        </p:nvCxnSpPr>
        <p:spPr>
          <a:xfrm flipV="1">
            <a:off x="4217670" y="3234055"/>
            <a:ext cx="10160" cy="72580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箭头连接符 10"/>
          <p:cNvCxnSpPr/>
          <p:nvPr/>
        </p:nvCxnSpPr>
        <p:spPr>
          <a:xfrm flipH="1">
            <a:off x="4392930" y="4095750"/>
            <a:ext cx="846455" cy="82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箭头连接符 11"/>
          <p:cNvCxnSpPr/>
          <p:nvPr/>
        </p:nvCxnSpPr>
        <p:spPr>
          <a:xfrm>
            <a:off x="4511675" y="4191000"/>
            <a:ext cx="736600" cy="7575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flipV="1">
            <a:off x="5237480" y="4149090"/>
            <a:ext cx="0" cy="68389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箭头连接符 13"/>
          <p:cNvCxnSpPr/>
          <p:nvPr/>
        </p:nvCxnSpPr>
        <p:spPr>
          <a:xfrm flipH="1" flipV="1">
            <a:off x="4385945" y="4211955"/>
            <a:ext cx="746760" cy="76835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5" name="椭圆 14"/>
          <p:cNvSpPr/>
          <p:nvPr/>
        </p:nvSpPr>
        <p:spPr>
          <a:xfrm>
            <a:off x="4881880" y="4211955"/>
            <a:ext cx="250825" cy="32702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16" name="直接箭头连接符 15"/>
          <p:cNvCxnSpPr/>
          <p:nvPr/>
        </p:nvCxnSpPr>
        <p:spPr>
          <a:xfrm flipH="1">
            <a:off x="4312285" y="4222750"/>
            <a:ext cx="10160" cy="77851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直接箭头连接符 16"/>
          <p:cNvCxnSpPr/>
          <p:nvPr/>
        </p:nvCxnSpPr>
        <p:spPr>
          <a:xfrm flipV="1">
            <a:off x="4449445" y="5001895"/>
            <a:ext cx="631190" cy="1079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直接箭头连接符 17"/>
          <p:cNvCxnSpPr/>
          <p:nvPr/>
        </p:nvCxnSpPr>
        <p:spPr>
          <a:xfrm flipH="1" flipV="1">
            <a:off x="4217670" y="4264660"/>
            <a:ext cx="10160" cy="72580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9" name="直接箭头连接符 18"/>
          <p:cNvCxnSpPr/>
          <p:nvPr/>
        </p:nvCxnSpPr>
        <p:spPr>
          <a:xfrm flipH="1">
            <a:off x="4427855" y="5127625"/>
            <a:ext cx="694055"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0" name="直接箭头连接符 19"/>
          <p:cNvCxnSpPr/>
          <p:nvPr/>
        </p:nvCxnSpPr>
        <p:spPr>
          <a:xfrm flipH="1">
            <a:off x="5342890" y="4201795"/>
            <a:ext cx="10795" cy="73596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1" name="直接箭头连接符 20"/>
          <p:cNvCxnSpPr/>
          <p:nvPr/>
        </p:nvCxnSpPr>
        <p:spPr>
          <a:xfrm flipV="1">
            <a:off x="5427345" y="4990465"/>
            <a:ext cx="725805" cy="1079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3" name="直接箭头连接符 22"/>
          <p:cNvCxnSpPr/>
          <p:nvPr/>
        </p:nvCxnSpPr>
        <p:spPr>
          <a:xfrm flipV="1">
            <a:off x="5259070" y="5190490"/>
            <a:ext cx="0" cy="79946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4" name="直接箭头连接符 23"/>
          <p:cNvCxnSpPr/>
          <p:nvPr/>
        </p:nvCxnSpPr>
        <p:spPr>
          <a:xfrm>
            <a:off x="4469765" y="5201285"/>
            <a:ext cx="725805" cy="72580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5" name="直接箭头连接符 24"/>
          <p:cNvCxnSpPr/>
          <p:nvPr/>
        </p:nvCxnSpPr>
        <p:spPr>
          <a:xfrm flipH="1" flipV="1">
            <a:off x="4427855" y="5295900"/>
            <a:ext cx="725805" cy="70485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6" name="直接箭头连接符 25"/>
          <p:cNvCxnSpPr/>
          <p:nvPr/>
        </p:nvCxnSpPr>
        <p:spPr>
          <a:xfrm>
            <a:off x="4322445" y="5316855"/>
            <a:ext cx="10795" cy="7467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7" name="直接箭头连接符 26"/>
          <p:cNvCxnSpPr/>
          <p:nvPr/>
        </p:nvCxnSpPr>
        <p:spPr>
          <a:xfrm>
            <a:off x="4438015" y="6010910"/>
            <a:ext cx="652780"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8" name="直接箭头连接符 27"/>
          <p:cNvCxnSpPr/>
          <p:nvPr/>
        </p:nvCxnSpPr>
        <p:spPr>
          <a:xfrm flipH="1">
            <a:off x="5448300" y="5127625"/>
            <a:ext cx="799465"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9" name="直接箭头连接符 28"/>
          <p:cNvCxnSpPr/>
          <p:nvPr/>
        </p:nvCxnSpPr>
        <p:spPr>
          <a:xfrm>
            <a:off x="5563870" y="5232400"/>
            <a:ext cx="725805" cy="7467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0" name="直接箭头连接符 29"/>
          <p:cNvCxnSpPr/>
          <p:nvPr/>
        </p:nvCxnSpPr>
        <p:spPr>
          <a:xfrm flipV="1">
            <a:off x="6268720" y="5201285"/>
            <a:ext cx="10160" cy="60960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1" name="直接箭头连接符 30"/>
          <p:cNvCxnSpPr/>
          <p:nvPr/>
        </p:nvCxnSpPr>
        <p:spPr>
          <a:xfrm flipH="1" flipV="1">
            <a:off x="5395595" y="5243195"/>
            <a:ext cx="809625" cy="83121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2" name="直接箭头连接符 31"/>
          <p:cNvCxnSpPr/>
          <p:nvPr/>
        </p:nvCxnSpPr>
        <p:spPr>
          <a:xfrm>
            <a:off x="5363845" y="5358765"/>
            <a:ext cx="0" cy="72580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3" name="直接箭头连接符 32"/>
          <p:cNvCxnSpPr/>
          <p:nvPr/>
        </p:nvCxnSpPr>
        <p:spPr>
          <a:xfrm>
            <a:off x="5448300" y="6000750"/>
            <a:ext cx="662305"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4" name="直接箭头连接符 33"/>
          <p:cNvCxnSpPr/>
          <p:nvPr/>
        </p:nvCxnSpPr>
        <p:spPr>
          <a:xfrm>
            <a:off x="6394450" y="5253355"/>
            <a:ext cx="0" cy="7575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5" name="直接箭头连接符 34"/>
          <p:cNvCxnSpPr/>
          <p:nvPr/>
        </p:nvCxnSpPr>
        <p:spPr>
          <a:xfrm flipV="1">
            <a:off x="6520815" y="6021705"/>
            <a:ext cx="694690"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7" name="直接箭头连接符 36"/>
          <p:cNvCxnSpPr/>
          <p:nvPr/>
        </p:nvCxnSpPr>
        <p:spPr>
          <a:xfrm flipH="1" flipV="1">
            <a:off x="4217670" y="5232400"/>
            <a:ext cx="10160" cy="84201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8" name="直接箭头连接符 37"/>
          <p:cNvCxnSpPr/>
          <p:nvPr/>
        </p:nvCxnSpPr>
        <p:spPr>
          <a:xfrm flipH="1">
            <a:off x="4427855" y="6148070"/>
            <a:ext cx="725805"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9" name="直接箭头连接符 38"/>
          <p:cNvCxnSpPr/>
          <p:nvPr/>
        </p:nvCxnSpPr>
        <p:spPr>
          <a:xfrm flipH="1">
            <a:off x="5374640" y="6158230"/>
            <a:ext cx="757555"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0" name="直接箭头连接符 39"/>
          <p:cNvCxnSpPr/>
          <p:nvPr/>
        </p:nvCxnSpPr>
        <p:spPr>
          <a:xfrm flipH="1" flipV="1">
            <a:off x="6542405" y="6158230"/>
            <a:ext cx="725805" cy="1079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1" name="椭圆 40"/>
          <p:cNvSpPr/>
          <p:nvPr/>
        </p:nvSpPr>
        <p:spPr>
          <a:xfrm>
            <a:off x="4438015" y="4559300"/>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42" name="椭圆 41"/>
          <p:cNvSpPr/>
          <p:nvPr/>
        </p:nvSpPr>
        <p:spPr>
          <a:xfrm>
            <a:off x="4827270" y="5253355"/>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43" name="椭圆 42"/>
          <p:cNvSpPr/>
          <p:nvPr/>
        </p:nvSpPr>
        <p:spPr>
          <a:xfrm>
            <a:off x="4469765" y="5584825"/>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44" name="椭圆 43"/>
          <p:cNvSpPr/>
          <p:nvPr/>
        </p:nvSpPr>
        <p:spPr>
          <a:xfrm>
            <a:off x="5878830" y="5232400"/>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45" name="椭圆 44"/>
          <p:cNvSpPr/>
          <p:nvPr/>
        </p:nvSpPr>
        <p:spPr>
          <a:xfrm>
            <a:off x="5563870" y="4559300"/>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46" name="椭圆 45"/>
          <p:cNvSpPr/>
          <p:nvPr/>
        </p:nvSpPr>
        <p:spPr>
          <a:xfrm>
            <a:off x="5563870" y="5653405"/>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47" name="椭圆 46"/>
          <p:cNvSpPr/>
          <p:nvPr/>
        </p:nvSpPr>
        <p:spPr>
          <a:xfrm>
            <a:off x="6542405" y="5653405"/>
            <a:ext cx="253365" cy="273685"/>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41" grpId="0" animBg="1"/>
      <p:bldP spid="42" grpId="0" animBg="1"/>
      <p:bldP spid="43" grpId="0" animBg="1"/>
      <p:bldP spid="44" grpId="0" animBg="1"/>
      <p:bldP spid="45" grpId="0" animBg="1"/>
      <p:bldP spid="46"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3"/>
          </p:nvPr>
        </p:nvSpPr>
        <p:spPr>
          <a:xfrm>
            <a:off x="1109345" y="3100070"/>
            <a:ext cx="9601835" cy="1183640"/>
          </a:xfrm>
        </p:spPr>
        <p:txBody>
          <a:bodyPr>
            <a:noAutofit/>
            <a:scene3d>
              <a:camera prst="orthographicFront"/>
              <a:lightRig rig="threePt" dir="t"/>
            </a:scene3d>
          </a:bodyPr>
          <a:p>
            <a:pPr algn="ctr"/>
            <a:r>
              <a:rPr lang="en-US" altLang="zh-CN" sz="7200">
                <a:solidFill>
                  <a:schemeClr val="tx1"/>
                </a:solidFill>
                <a:effectLst>
                  <a:outerShdw blurRad="38100" dist="19050" dir="2700000" algn="tl" rotWithShape="0">
                    <a:schemeClr val="dk1">
                      <a:alpha val="40000"/>
                    </a:schemeClr>
                  </a:outerShdw>
                </a:effectLst>
              </a:rPr>
              <a:t>THANKS !</a:t>
            </a:r>
            <a:endParaRPr lang="en-US" altLang="zh-CN" sz="7200">
              <a:solidFill>
                <a:schemeClr val="tx1"/>
              </a:solidFill>
              <a:effectLst>
                <a:outerShdw blurRad="38100" dist="19050" dir="2700000" algn="tl" rotWithShape="0">
                  <a:schemeClr val="dk1">
                    <a:alpha val="40000"/>
                  </a:schemeClr>
                </a:outerShdw>
              </a:effectLst>
            </a:endParaRPr>
          </a:p>
        </p:txBody>
      </p:sp>
      <p:sp>
        <p:nvSpPr>
          <p:cNvPr id="4" name="文本占位符 3"/>
          <p:cNvSpPr/>
          <p:nvPr>
            <p:ph type="body" sz="quarter" idx="14"/>
          </p:nvPr>
        </p:nvSpPr>
        <p:spPr/>
        <p:txBody>
          <a:bodyPr/>
          <a:p>
            <a:endParaRPr lang="zh-CN"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3"/>
          </p:nvPr>
        </p:nvSpPr>
        <p:spPr/>
        <p:txBody>
          <a:bodyPr/>
          <a:p>
            <a:pPr marL="342900" indent="-342900">
              <a:buFont typeface="Wingdings" panose="05000000000000000000" charset="0"/>
              <a:buChar char="u"/>
            </a:pPr>
            <a:r>
              <a:rPr lang="zh-CN" dirty="0" smtClean="0">
                <a:latin typeface="Aldhabi" panose="01000000000000000000" pitchFamily="2" charset="-78"/>
                <a:cs typeface="Aldhabi" panose="01000000000000000000" pitchFamily="2" charset="-78"/>
                <a:sym typeface="+mn-ea"/>
              </a:rPr>
              <a:t>软件工具为</a:t>
            </a:r>
            <a:r>
              <a:rPr lang="en-US" altLang="zh-CN" dirty="0" smtClean="0">
                <a:latin typeface="Aldhabi" panose="01000000000000000000" pitchFamily="2" charset="-78"/>
                <a:cs typeface="Aldhabi" panose="01000000000000000000" pitchFamily="2" charset="-78"/>
                <a:sym typeface="+mn-ea"/>
              </a:rPr>
              <a:t>Surface_Framework</a:t>
            </a:r>
            <a:r>
              <a:rPr lang="zh-CN" altLang="en-US" dirty="0" smtClean="0">
                <a:latin typeface="Aldhabi" panose="01000000000000000000" pitchFamily="2" charset="-78"/>
                <a:cs typeface="Aldhabi" panose="01000000000000000000" pitchFamily="2" charset="-78"/>
                <a:sym typeface="+mn-ea"/>
              </a:rPr>
              <a:t>，其包括：</a:t>
            </a:r>
            <a:r>
              <a:rPr lang="zh-CN" dirty="0" smtClean="0">
                <a:latin typeface="Aldhabi" panose="01000000000000000000" pitchFamily="2" charset="-78"/>
                <a:cs typeface="Aldhabi" panose="01000000000000000000" pitchFamily="2" charset="-78"/>
                <a:sym typeface="+mn-ea"/>
              </a:rPr>
              <a:t>网格库：</a:t>
            </a:r>
            <a:r>
              <a:rPr lang="en-US" altLang="zh-CN" dirty="0" smtClean="0">
                <a:latin typeface="Aldhabi" panose="01000000000000000000" pitchFamily="2" charset="-78"/>
                <a:cs typeface="Aldhabi" panose="01000000000000000000" pitchFamily="2" charset="-78"/>
                <a:sym typeface="+mn-ea"/>
              </a:rPr>
              <a:t>OpenMesh</a:t>
            </a:r>
            <a:r>
              <a:rPr lang="zh-CN" altLang="en-US" dirty="0" smtClean="0">
                <a:latin typeface="Aldhabi" panose="01000000000000000000" pitchFamily="2" charset="-78"/>
                <a:cs typeface="Aldhabi" panose="01000000000000000000" pitchFamily="2" charset="-78"/>
                <a:sym typeface="+mn-ea"/>
              </a:rPr>
              <a:t>，</a:t>
            </a:r>
            <a:r>
              <a:rPr lang="en-US" dirty="0" smtClean="0">
                <a:latin typeface="Aldhabi" panose="01000000000000000000" pitchFamily="2" charset="-78"/>
                <a:cs typeface="Aldhabi" panose="01000000000000000000" pitchFamily="2" charset="-78"/>
                <a:sym typeface="+mn-ea"/>
              </a:rPr>
              <a:t>GUI</a:t>
            </a:r>
            <a:r>
              <a:rPr lang="zh-CN" altLang="en-US" dirty="0" smtClean="0">
                <a:latin typeface="Aldhabi" panose="01000000000000000000" pitchFamily="2" charset="-78"/>
                <a:cs typeface="Aldhabi" panose="01000000000000000000" pitchFamily="2" charset="-78"/>
                <a:sym typeface="+mn-ea"/>
              </a:rPr>
              <a:t>库：</a:t>
            </a:r>
            <a:r>
              <a:rPr lang="en-US" altLang="zh-CN" dirty="0" smtClean="0">
                <a:latin typeface="Aldhabi" panose="01000000000000000000" pitchFamily="2" charset="-78"/>
                <a:cs typeface="Aldhabi" panose="01000000000000000000" pitchFamily="2" charset="-78"/>
                <a:sym typeface="+mn-ea"/>
              </a:rPr>
              <a:t>QT5</a:t>
            </a:r>
            <a:r>
              <a:rPr lang="zh-CN" altLang="en-US" dirty="0" smtClean="0">
                <a:latin typeface="Aldhabi" panose="01000000000000000000" pitchFamily="2" charset="-78"/>
                <a:cs typeface="Aldhabi" panose="01000000000000000000" pitchFamily="2" charset="-78"/>
                <a:sym typeface="+mn-ea"/>
              </a:rPr>
              <a:t>，底层绘图库：</a:t>
            </a:r>
            <a:r>
              <a:rPr lang="en-US" altLang="zh-CN" dirty="0" smtClean="0">
                <a:latin typeface="Aldhabi" panose="01000000000000000000" pitchFamily="2" charset="-78"/>
                <a:cs typeface="Aldhabi" panose="01000000000000000000" pitchFamily="2" charset="-78"/>
                <a:sym typeface="+mn-ea"/>
              </a:rPr>
              <a:t>OpenGL;IDE</a:t>
            </a:r>
            <a:r>
              <a:rPr lang="zh-CN" altLang="en-US" dirty="0" smtClean="0">
                <a:latin typeface="Aldhabi" panose="01000000000000000000" pitchFamily="2" charset="-78"/>
                <a:cs typeface="Aldhabi" panose="01000000000000000000" pitchFamily="2" charset="-78"/>
                <a:sym typeface="+mn-ea"/>
              </a:rPr>
              <a:t>为</a:t>
            </a:r>
            <a:r>
              <a:rPr lang="en-US" altLang="zh-CN" dirty="0" smtClean="0">
                <a:latin typeface="Aldhabi" panose="01000000000000000000" pitchFamily="2" charset="-78"/>
                <a:cs typeface="Aldhabi" panose="01000000000000000000" pitchFamily="2" charset="-78"/>
                <a:sym typeface="+mn-ea"/>
              </a:rPr>
              <a:t>visual studio 2013</a:t>
            </a:r>
            <a:endParaRPr lang="zh-CN" dirty="0">
              <a:latin typeface="Aldhabi" panose="01000000000000000000" pitchFamily="2" charset="-78"/>
              <a:cs typeface="Aldhabi" panose="01000000000000000000" pitchFamily="2" charset="-78"/>
            </a:endParaRPr>
          </a:p>
          <a:p>
            <a:pPr>
              <a:buFont typeface="微软雅黑" panose="020B0503020204020204" pitchFamily="34" charset="-122"/>
            </a:pPr>
            <a:endParaRPr lang="zh-CN" altLang="en-US"/>
          </a:p>
        </p:txBody>
      </p:sp>
      <p:sp>
        <p:nvSpPr>
          <p:cNvPr id="3" name="文本占位符 2"/>
          <p:cNvSpPr>
            <a:spLocks noGrp="1"/>
          </p:cNvSpPr>
          <p:nvPr>
            <p:ph type="body" sz="quarter" idx="14"/>
          </p:nvPr>
        </p:nvSpPr>
        <p:spPr>
          <a:xfrm>
            <a:off x="635000" y="596223"/>
            <a:ext cx="6977923" cy="601527"/>
          </a:xfrm>
        </p:spPr>
        <p:txBody>
          <a:bodyPr>
            <a:normAutofit fontScale="80000"/>
          </a:bodyPr>
          <a:p>
            <a:r>
              <a:rPr lang="zh-CN" altLang="en-US" dirty="0" smtClean="0">
                <a:latin typeface="Aldhabi" panose="01000000000000000000" pitchFamily="2" charset="-78"/>
                <a:cs typeface="Aldhabi" panose="01000000000000000000" pitchFamily="2" charset="-78"/>
                <a:sym typeface="+mn-ea"/>
              </a:rPr>
              <a:t>工具</a:t>
            </a:r>
            <a:endParaRPr lang="zh-CN" altLang="en-US" dirty="0" smtClean="0">
              <a:latin typeface="Aldhabi" panose="01000000000000000000" pitchFamily="2" charset="-78"/>
              <a:cs typeface="Aldhabi" panose="01000000000000000000" pitchFamily="2" charset="-78"/>
            </a:endParaRPr>
          </a:p>
          <a:p>
            <a:endParaRPr lang="zh-CN" altLang="en-US"/>
          </a:p>
          <a:p>
            <a:endParaRPr lang="zh-CN" altLang="en-US"/>
          </a:p>
        </p:txBody>
      </p:sp>
      <p:pic>
        <p:nvPicPr>
          <p:cNvPr id="4" name="图片 3" descr="ppt"/>
          <p:cNvPicPr>
            <a:picLocks noChangeAspect="1"/>
          </p:cNvPicPr>
          <p:nvPr/>
        </p:nvPicPr>
        <p:blipFill>
          <a:blip r:embed="rId1"/>
          <a:stretch>
            <a:fillRect/>
          </a:stretch>
        </p:blipFill>
        <p:spPr>
          <a:xfrm>
            <a:off x="697865" y="2890520"/>
            <a:ext cx="6269990" cy="3233420"/>
          </a:xfrm>
          <a:prstGeom prst="rect">
            <a:avLst/>
          </a:prstGeom>
        </p:spPr>
      </p:pic>
      <p:sp>
        <p:nvSpPr>
          <p:cNvPr id="5" name="文本框 4"/>
          <p:cNvSpPr txBox="1"/>
          <p:nvPr/>
        </p:nvSpPr>
        <p:spPr>
          <a:xfrm>
            <a:off x="2541905" y="6290310"/>
            <a:ext cx="218694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Surface_Framework</a:t>
            </a:r>
            <a:endPar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endParaRPr>
          </a:p>
        </p:txBody>
      </p:sp>
      <p:pic>
        <p:nvPicPr>
          <p:cNvPr id="6" name="图片 5" descr="OpenMesh"/>
          <p:cNvPicPr>
            <a:picLocks noChangeAspect="1"/>
          </p:cNvPicPr>
          <p:nvPr/>
        </p:nvPicPr>
        <p:blipFill>
          <a:blip r:embed="rId2"/>
          <a:stretch>
            <a:fillRect/>
          </a:stretch>
        </p:blipFill>
        <p:spPr>
          <a:xfrm>
            <a:off x="7234555" y="3632200"/>
            <a:ext cx="4641850" cy="156146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p:txBody>
          <a:bodyPr>
            <a:noAutofit/>
          </a:bodyPr>
          <a:lstStyle/>
          <a:p>
            <a:r>
              <a:rPr lang="zh-CN" altLang="en-US" sz="3200" dirty="0" smtClean="0">
                <a:latin typeface="Aldhabi" panose="01000000000000000000" pitchFamily="2" charset="-78"/>
                <a:cs typeface="Aldhabi" panose="01000000000000000000" pitchFamily="2" charset="-78"/>
                <a:sym typeface="+mn-ea"/>
              </a:rPr>
              <a:t>输入一个顶点</a:t>
            </a:r>
            <a:endParaRPr lang="zh-CN" altLang="en-US" sz="3200"/>
          </a:p>
        </p:txBody>
      </p:sp>
      <p:pic>
        <p:nvPicPr>
          <p:cNvPr id="4" name="图片 3" descr="一层邻域顶点"/>
          <p:cNvPicPr>
            <a:picLocks noChangeAspect="1"/>
          </p:cNvPicPr>
          <p:nvPr/>
        </p:nvPicPr>
        <p:blipFill>
          <a:blip r:embed="rId1"/>
          <a:stretch>
            <a:fillRect/>
          </a:stretch>
        </p:blipFill>
        <p:spPr>
          <a:xfrm>
            <a:off x="3335655" y="1508125"/>
            <a:ext cx="5520055" cy="4004310"/>
          </a:xfrm>
          <a:prstGeom prst="rect">
            <a:avLst/>
          </a:prstGeom>
        </p:spPr>
      </p:pic>
      <p:sp>
        <p:nvSpPr>
          <p:cNvPr id="8" name="文本框 7"/>
          <p:cNvSpPr txBox="1"/>
          <p:nvPr/>
        </p:nvSpPr>
        <p:spPr>
          <a:xfrm>
            <a:off x="5306695" y="5837555"/>
            <a:ext cx="23063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查找的</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1-ring </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顶点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cxnSp>
        <p:nvCxnSpPr>
          <p:cNvPr id="14" name="直接箭头连接符 13"/>
          <p:cNvCxnSpPr/>
          <p:nvPr/>
        </p:nvCxnSpPr>
        <p:spPr>
          <a:xfrm flipV="1">
            <a:off x="6384290" y="3296920"/>
            <a:ext cx="599440" cy="57848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直接箭头连接符 16"/>
          <p:cNvCxnSpPr/>
          <p:nvPr/>
        </p:nvCxnSpPr>
        <p:spPr>
          <a:xfrm flipH="1">
            <a:off x="6300470" y="3202305"/>
            <a:ext cx="557530" cy="55753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直接箭头连接符 17"/>
          <p:cNvCxnSpPr/>
          <p:nvPr/>
        </p:nvCxnSpPr>
        <p:spPr>
          <a:xfrm flipV="1">
            <a:off x="6278880" y="2497455"/>
            <a:ext cx="0" cy="111506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9" name="椭圆 18"/>
          <p:cNvSpPr/>
          <p:nvPr/>
        </p:nvSpPr>
        <p:spPr>
          <a:xfrm>
            <a:off x="6939280" y="2985770"/>
            <a:ext cx="243840" cy="2578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0" name="椭圆 19"/>
          <p:cNvSpPr/>
          <p:nvPr/>
        </p:nvSpPr>
        <p:spPr>
          <a:xfrm>
            <a:off x="6066790" y="2113280"/>
            <a:ext cx="243840" cy="2578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1" name="椭圆 20"/>
          <p:cNvSpPr/>
          <p:nvPr/>
        </p:nvSpPr>
        <p:spPr>
          <a:xfrm>
            <a:off x="6939280" y="4727575"/>
            <a:ext cx="243840" cy="2578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2" name="椭圆 21"/>
          <p:cNvSpPr/>
          <p:nvPr/>
        </p:nvSpPr>
        <p:spPr>
          <a:xfrm>
            <a:off x="5194300" y="4727575"/>
            <a:ext cx="243840" cy="2578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3" name="椭圆 22"/>
          <p:cNvSpPr/>
          <p:nvPr/>
        </p:nvSpPr>
        <p:spPr>
          <a:xfrm>
            <a:off x="4330700" y="3875405"/>
            <a:ext cx="243840" cy="2578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sp>
        <p:nvSpPr>
          <p:cNvPr id="24" name="椭圆 23"/>
          <p:cNvSpPr/>
          <p:nvPr/>
        </p:nvSpPr>
        <p:spPr>
          <a:xfrm>
            <a:off x="5194300" y="2985770"/>
            <a:ext cx="243840" cy="257810"/>
          </a:xfrm>
          <a:prstGeom prst="ellipse">
            <a:avLst/>
          </a:prstGeom>
          <a:gradFill>
            <a:gsLst>
              <a:gs pos="0">
                <a:srgbClr val="FE4444"/>
              </a:gs>
              <a:gs pos="100000">
                <a:srgbClr val="832B2B"/>
              </a:gs>
            </a:gsLst>
            <a:lin ang="5400000" scaled="0"/>
          </a:gradFill>
          <a:ln w="25400">
            <a:solidFill>
              <a:srgbClr val="FF0000"/>
            </a:solidFill>
            <a:miter lim="400000"/>
          </a:ln>
        </p:spPr>
        <p:txBody>
          <a:bodyPr lIns="45719" rIns="45719"/>
          <a:p>
            <a:endParaRPr lang="zh-CN" altLang="en-US"/>
          </a:p>
        </p:txBody>
      </p:sp>
      <p:cxnSp>
        <p:nvCxnSpPr>
          <p:cNvPr id="25" name="直接箭头连接符 24"/>
          <p:cNvCxnSpPr/>
          <p:nvPr/>
        </p:nvCxnSpPr>
        <p:spPr>
          <a:xfrm flipH="1">
            <a:off x="6110605" y="2460625"/>
            <a:ext cx="3810" cy="12782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6" name="直接箭头连接符 25"/>
          <p:cNvCxnSpPr/>
          <p:nvPr/>
        </p:nvCxnSpPr>
        <p:spPr>
          <a:xfrm flipH="1" flipV="1">
            <a:off x="5490210" y="3181350"/>
            <a:ext cx="589280" cy="61023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7" name="直接箭头连接符 26"/>
          <p:cNvCxnSpPr/>
          <p:nvPr/>
        </p:nvCxnSpPr>
        <p:spPr>
          <a:xfrm>
            <a:off x="5438140" y="3296920"/>
            <a:ext cx="599440" cy="63119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8" name="直接箭头连接符 27"/>
          <p:cNvCxnSpPr/>
          <p:nvPr/>
        </p:nvCxnSpPr>
        <p:spPr>
          <a:xfrm flipH="1" flipV="1">
            <a:off x="4711700" y="3896360"/>
            <a:ext cx="1156970" cy="1079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9" name="直接箭头连接符 28"/>
          <p:cNvCxnSpPr/>
          <p:nvPr/>
        </p:nvCxnSpPr>
        <p:spPr>
          <a:xfrm flipV="1">
            <a:off x="4785360" y="4054475"/>
            <a:ext cx="1136015"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0" name="直接箭头连接符 29"/>
          <p:cNvCxnSpPr/>
          <p:nvPr/>
        </p:nvCxnSpPr>
        <p:spPr>
          <a:xfrm flipH="1">
            <a:off x="5405755" y="4128135"/>
            <a:ext cx="536575" cy="53657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1" name="直接箭头连接符 30"/>
          <p:cNvCxnSpPr/>
          <p:nvPr/>
        </p:nvCxnSpPr>
        <p:spPr>
          <a:xfrm flipV="1">
            <a:off x="5553075" y="4201795"/>
            <a:ext cx="547370" cy="51562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2" name="直接箭头连接符 31"/>
          <p:cNvCxnSpPr/>
          <p:nvPr/>
        </p:nvCxnSpPr>
        <p:spPr>
          <a:xfrm>
            <a:off x="6258560" y="4171315"/>
            <a:ext cx="660400" cy="65468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3" name="直接箭头连接符 32"/>
          <p:cNvCxnSpPr/>
          <p:nvPr/>
        </p:nvCxnSpPr>
        <p:spPr>
          <a:xfrm flipH="1" flipV="1">
            <a:off x="6405245" y="4096385"/>
            <a:ext cx="568325" cy="56832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4" name="线形标注 2 33"/>
          <p:cNvSpPr/>
          <p:nvPr/>
        </p:nvSpPr>
        <p:spPr>
          <a:xfrm>
            <a:off x="9865995" y="3538855"/>
            <a:ext cx="1577975" cy="1527810"/>
          </a:xfrm>
          <a:prstGeom prst="borderCallout2">
            <a:avLst>
              <a:gd name="adj1" fmla="val 47413"/>
              <a:gd name="adj2" fmla="val -1068"/>
              <a:gd name="adj3" fmla="val 18750"/>
              <a:gd name="adj4" fmla="val -16667"/>
              <a:gd name="adj5" fmla="val -26932"/>
              <a:gd name="adj6" fmla="val -175492"/>
            </a:avLst>
          </a:prstGeom>
          <a:ln w="25400">
            <a:solidFill>
              <a:srgbClr val="011C96"/>
            </a:solidFill>
            <a:miter lim="400000"/>
          </a:ln>
        </p:spPr>
        <p:txBody>
          <a:bodyPr lIns="45719" rIns="45719"/>
          <a:p>
            <a:r>
              <a:rPr lang="zh-CN" altLang="en-US"/>
              <a:t>②保存这个点的信息，每次循环匹配当前点是否是这个点</a:t>
            </a:r>
            <a:endParaRPr lang="zh-CN" altLang="en-US"/>
          </a:p>
        </p:txBody>
      </p:sp>
      <p:sp>
        <p:nvSpPr>
          <p:cNvPr id="36" name="线形标注 2 35"/>
          <p:cNvSpPr/>
          <p:nvPr/>
        </p:nvSpPr>
        <p:spPr>
          <a:xfrm>
            <a:off x="703580" y="2072640"/>
            <a:ext cx="2124710" cy="1223645"/>
          </a:xfrm>
          <a:prstGeom prst="borderCallout2">
            <a:avLst>
              <a:gd name="adj1" fmla="val 41794"/>
              <a:gd name="adj2" fmla="val 100089"/>
              <a:gd name="adj3" fmla="val 14116"/>
              <a:gd name="adj4" fmla="val 113508"/>
              <a:gd name="adj5" fmla="val 65292"/>
              <a:gd name="adj6" fmla="val 261506"/>
            </a:avLst>
          </a:prstGeom>
          <a:ln w="25400">
            <a:solidFill>
              <a:srgbClr val="011C96"/>
            </a:solidFill>
            <a:miter lim="400000"/>
          </a:ln>
        </p:spPr>
        <p:txBody>
          <a:bodyPr lIns="45719" rIns="45719"/>
          <a:p>
            <a:r>
              <a:rPr lang="zh-CN" altLang="en-US"/>
              <a:t>③每次把当前半边设置为当前半边下一条半边的反向半边</a:t>
            </a:r>
            <a:endParaRPr lang="zh-CN" altLang="en-US"/>
          </a:p>
        </p:txBody>
      </p:sp>
      <p:sp>
        <p:nvSpPr>
          <p:cNvPr id="2" name="文本框 1"/>
          <p:cNvSpPr txBox="1"/>
          <p:nvPr/>
        </p:nvSpPr>
        <p:spPr>
          <a:xfrm>
            <a:off x="9592310" y="1698625"/>
            <a:ext cx="195643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a:t>
            </a:r>
            <a:r>
              <a:rPr lang="zh-CN" altLang="en-US">
                <a:sym typeface="Arial" panose="020B0604020202020204"/>
              </a:rPr>
              <a:t>顶点保存有以此顶点为源点的半边</a:t>
            </a:r>
            <a:r>
              <a:rPr lang="zh-CN">
                <a:sym typeface="Arial" panose="020B0604020202020204"/>
              </a:rPr>
              <a:t>信息</a:t>
            </a:r>
            <a:endParaRPr kumimoji="0" lang="zh-CN" sz="1800" b="0" i="0" u="none" strike="noStrike" cap="none" spc="0" normalizeH="0" baseline="0">
              <a:ln>
                <a:noFill/>
              </a:ln>
              <a:solidFill>
                <a:srgbClr val="000000"/>
              </a:solidFill>
              <a:effectLst/>
              <a:uFillTx/>
              <a:latin typeface="+mn-lt"/>
              <a:ea typeface="+mn-ea"/>
              <a:cs typeface="+mn-cs"/>
              <a:sym typeface="Arial" panose="020B0604020202020204"/>
            </a:endParaRPr>
          </a:p>
        </p:txBody>
      </p:sp>
      <p:sp>
        <p:nvSpPr>
          <p:cNvPr id="5" name="线形标注 1 4"/>
          <p:cNvSpPr/>
          <p:nvPr/>
        </p:nvSpPr>
        <p:spPr>
          <a:xfrm>
            <a:off x="9098280" y="5512435"/>
            <a:ext cx="2241550" cy="683260"/>
          </a:xfrm>
          <a:prstGeom prst="borderCallout1">
            <a:avLst>
              <a:gd name="adj1" fmla="val 18750"/>
              <a:gd name="adj2" fmla="val -8333"/>
              <a:gd name="adj3" fmla="val -272304"/>
              <a:gd name="adj4" fmla="val -110594"/>
            </a:avLst>
          </a:prstGeom>
          <a:ln w="25400">
            <a:solidFill>
              <a:srgbClr val="011C96"/>
            </a:solidFill>
            <a:miter lim="400000"/>
          </a:ln>
        </p:spPr>
        <p:txBody>
          <a:bodyPr lIns="45719" rIns="45719"/>
          <a:p>
            <a:r>
              <a:rPr lang="zh-CN" altLang="en-US"/>
              <a:t>①将顶点关联的半边设为当前边</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up)">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up)">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wipe(down)">
                                      <p:cBhvr>
                                        <p:cTn id="9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bldLvl="0" animBg="1"/>
      <p:bldP spid="24" grpId="0" animBg="1"/>
      <p:bldP spid="23" grpId="0" animBg="1"/>
      <p:bldP spid="22" grpId="0" animBg="1"/>
      <p:bldP spid="36" grpId="0" bldLvl="0" animBg="1"/>
      <p:bldP spid="34" grpId="0" bldLvl="0" animBg="1"/>
      <p:bldP spid="5"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图片 21" descr="一个顶点的邻域面"/>
          <p:cNvPicPr>
            <a:picLocks noChangeAspect="1"/>
          </p:cNvPicPr>
          <p:nvPr/>
        </p:nvPicPr>
        <p:blipFill>
          <a:blip r:embed="rId1"/>
          <a:stretch>
            <a:fillRect/>
          </a:stretch>
        </p:blipFill>
        <p:spPr>
          <a:xfrm>
            <a:off x="2488565" y="1529715"/>
            <a:ext cx="7222490" cy="4170680"/>
          </a:xfrm>
          <a:prstGeom prst="rect">
            <a:avLst/>
          </a:prstGeom>
        </p:spPr>
      </p:pic>
      <p:sp>
        <p:nvSpPr>
          <p:cNvPr id="3" name="文本占位符 2"/>
          <p:cNvSpPr>
            <a:spLocks noGrp="1"/>
          </p:cNvSpPr>
          <p:nvPr>
            <p:ph type="body" sz="quarter" idx="14"/>
          </p:nvPr>
        </p:nvSpPr>
        <p:spPr/>
        <p:txBody>
          <a:bodyPr>
            <a:normAutofit fontScale="90000" lnSpcReduction="20000"/>
          </a:bodyPr>
          <a:p>
            <a:r>
              <a:rPr lang="zh-CN" altLang="en-US" dirty="0" smtClean="0">
                <a:latin typeface="Aldhabi" panose="01000000000000000000" pitchFamily="2" charset="-78"/>
                <a:cs typeface="Aldhabi" panose="01000000000000000000" pitchFamily="2" charset="-78"/>
                <a:sym typeface="+mn-ea"/>
              </a:rPr>
              <a:t>输入一个顶点</a:t>
            </a:r>
            <a:endParaRPr lang="zh-CN" altLang="en-US"/>
          </a:p>
          <a:p>
            <a:endParaRPr lang="zh-CN" altLang="en-US"/>
          </a:p>
        </p:txBody>
      </p:sp>
      <p:sp>
        <p:nvSpPr>
          <p:cNvPr id="9" name="文本框 8"/>
          <p:cNvSpPr txBox="1"/>
          <p:nvPr/>
        </p:nvSpPr>
        <p:spPr>
          <a:xfrm>
            <a:off x="4311650" y="5979160"/>
            <a:ext cx="357632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1-ring</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面（可用于查找一条边的一层邻域面</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sp>
        <p:nvSpPr>
          <p:cNvPr id="2" name="线形标注 1 1"/>
          <p:cNvSpPr/>
          <p:nvPr/>
        </p:nvSpPr>
        <p:spPr>
          <a:xfrm>
            <a:off x="9077960" y="2071370"/>
            <a:ext cx="2241550" cy="683260"/>
          </a:xfrm>
          <a:prstGeom prst="borderCallout1">
            <a:avLst>
              <a:gd name="adj1" fmla="val 18750"/>
              <a:gd name="adj2" fmla="val -8333"/>
              <a:gd name="adj3" fmla="val 83550"/>
              <a:gd name="adj4" fmla="val -99376"/>
            </a:avLst>
          </a:prstGeom>
          <a:ln w="25400">
            <a:solidFill>
              <a:schemeClr val="tx1">
                <a:lumMod val="50000"/>
              </a:schemeClr>
            </a:solidFill>
            <a:miter lim="400000"/>
          </a:ln>
        </p:spPr>
        <p:txBody>
          <a:bodyPr lIns="45719" rIns="45719"/>
          <a:p>
            <a:r>
              <a:rPr lang="zh-CN" altLang="en-US"/>
              <a:t>①将顶点关联的半边设为起始边和当前边</a:t>
            </a:r>
            <a:endParaRPr lang="zh-CN" altLang="en-US"/>
          </a:p>
        </p:txBody>
      </p:sp>
      <p:cxnSp>
        <p:nvCxnSpPr>
          <p:cNvPr id="23" name="直接箭头连接符 22"/>
          <p:cNvCxnSpPr/>
          <p:nvPr/>
        </p:nvCxnSpPr>
        <p:spPr>
          <a:xfrm flipV="1">
            <a:off x="6186805" y="2071370"/>
            <a:ext cx="1230630" cy="120967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4" name="椭圆 23"/>
          <p:cNvSpPr/>
          <p:nvPr/>
        </p:nvSpPr>
        <p:spPr>
          <a:xfrm>
            <a:off x="5334635" y="2113280"/>
            <a:ext cx="1461770" cy="66294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25" name="直接箭头连接符 24"/>
          <p:cNvCxnSpPr/>
          <p:nvPr/>
        </p:nvCxnSpPr>
        <p:spPr>
          <a:xfrm flipH="1">
            <a:off x="6342380" y="2193290"/>
            <a:ext cx="1209675" cy="115697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6" name="直接箭头连接符 25"/>
          <p:cNvCxnSpPr/>
          <p:nvPr/>
        </p:nvCxnSpPr>
        <p:spPr>
          <a:xfrm>
            <a:off x="6438900" y="3428365"/>
            <a:ext cx="2451100" cy="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7" name="椭圆 26"/>
          <p:cNvSpPr/>
          <p:nvPr/>
        </p:nvSpPr>
        <p:spPr>
          <a:xfrm>
            <a:off x="6933565" y="2618105"/>
            <a:ext cx="1461770" cy="66294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28" name="直接箭头连接符 27"/>
          <p:cNvCxnSpPr/>
          <p:nvPr/>
        </p:nvCxnSpPr>
        <p:spPr>
          <a:xfrm flipH="1">
            <a:off x="6522720" y="3575685"/>
            <a:ext cx="2125345"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9" name="直接箭头连接符 28"/>
          <p:cNvCxnSpPr/>
          <p:nvPr/>
        </p:nvCxnSpPr>
        <p:spPr>
          <a:xfrm>
            <a:off x="6459855" y="3764915"/>
            <a:ext cx="1177925" cy="114681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0" name="椭圆 29"/>
          <p:cNvSpPr/>
          <p:nvPr/>
        </p:nvSpPr>
        <p:spPr>
          <a:xfrm>
            <a:off x="6933565" y="3707130"/>
            <a:ext cx="1461770" cy="66294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32" name="直接箭头连接符 31"/>
          <p:cNvCxnSpPr/>
          <p:nvPr/>
        </p:nvCxnSpPr>
        <p:spPr>
          <a:xfrm flipH="1" flipV="1">
            <a:off x="6228080" y="3733165"/>
            <a:ext cx="1209675" cy="120967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3" name="直接箭头连接符 32"/>
          <p:cNvCxnSpPr/>
          <p:nvPr/>
        </p:nvCxnSpPr>
        <p:spPr>
          <a:xfrm flipH="1">
            <a:off x="4850130" y="3681095"/>
            <a:ext cx="1167765" cy="120967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6" name="线形标注 1 15"/>
          <p:cNvSpPr/>
          <p:nvPr/>
        </p:nvSpPr>
        <p:spPr>
          <a:xfrm>
            <a:off x="9530715" y="4370070"/>
            <a:ext cx="2241550" cy="683260"/>
          </a:xfrm>
          <a:prstGeom prst="borderCallout1">
            <a:avLst>
              <a:gd name="adj1" fmla="val 18750"/>
              <a:gd name="adj2" fmla="val -8333"/>
              <a:gd name="adj3" fmla="val -132156"/>
              <a:gd name="adj4" fmla="val -85722"/>
            </a:avLst>
          </a:prstGeom>
          <a:ln w="25400">
            <a:solidFill>
              <a:schemeClr val="tx1">
                <a:lumMod val="50000"/>
              </a:schemeClr>
            </a:solidFill>
            <a:miter lim="400000"/>
          </a:ln>
        </p:spPr>
        <p:txBody>
          <a:bodyPr lIns="45719" rIns="45719"/>
          <a:p>
            <a:r>
              <a:rPr lang="zh-CN" altLang="en-US"/>
              <a:t>③将当前边设置为当前反向边的下一条边</a:t>
            </a:r>
            <a:endParaRPr lang="zh-CN" altLang="en-US"/>
          </a:p>
        </p:txBody>
      </p:sp>
      <p:sp>
        <p:nvSpPr>
          <p:cNvPr id="34" name="椭圆 33"/>
          <p:cNvSpPr/>
          <p:nvPr/>
        </p:nvSpPr>
        <p:spPr>
          <a:xfrm>
            <a:off x="5368925" y="4290695"/>
            <a:ext cx="1461770" cy="66294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35" name="直接箭头连接符 34"/>
          <p:cNvCxnSpPr/>
          <p:nvPr/>
        </p:nvCxnSpPr>
        <p:spPr>
          <a:xfrm flipV="1">
            <a:off x="4639945" y="3681095"/>
            <a:ext cx="1188720" cy="114236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6" name="直接箭头连接符 35"/>
          <p:cNvCxnSpPr/>
          <p:nvPr/>
        </p:nvCxnSpPr>
        <p:spPr>
          <a:xfrm flipH="1">
            <a:off x="3251200" y="3596640"/>
            <a:ext cx="2482850" cy="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椭圆 37"/>
          <p:cNvSpPr/>
          <p:nvPr/>
        </p:nvSpPr>
        <p:spPr>
          <a:xfrm>
            <a:off x="3761740" y="3681095"/>
            <a:ext cx="1461770" cy="66294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cxnSp>
        <p:nvCxnSpPr>
          <p:cNvPr id="39" name="直接箭头连接符 38"/>
          <p:cNvCxnSpPr/>
          <p:nvPr/>
        </p:nvCxnSpPr>
        <p:spPr>
          <a:xfrm flipV="1">
            <a:off x="3293110" y="3418840"/>
            <a:ext cx="2461895"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0" name="直接箭头连接符 39"/>
          <p:cNvCxnSpPr/>
          <p:nvPr/>
        </p:nvCxnSpPr>
        <p:spPr>
          <a:xfrm flipH="1" flipV="1">
            <a:off x="4587240" y="2124075"/>
            <a:ext cx="1188720" cy="118872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1" name="椭圆 40"/>
          <p:cNvSpPr/>
          <p:nvPr/>
        </p:nvSpPr>
        <p:spPr>
          <a:xfrm>
            <a:off x="3761740" y="2649855"/>
            <a:ext cx="1461770" cy="662940"/>
          </a:xfrm>
          <a:prstGeom prst="ellipse">
            <a:avLst/>
          </a:prstGeom>
          <a:solidFill>
            <a:schemeClr val="bg1">
              <a:lumMod val="85000"/>
            </a:schemeClr>
          </a:solidFill>
          <a:ln w="25400">
            <a:solidFill>
              <a:schemeClr val="bg1">
                <a:lumMod val="85000"/>
              </a:schemeClr>
            </a:solidFill>
            <a:miter lim="400000"/>
          </a:ln>
        </p:spPr>
        <p:txBody>
          <a:bodyPr lIns="45719" rIns="45719"/>
          <a:p>
            <a:endParaRPr lang="zh-CN" altLang="en-US"/>
          </a:p>
        </p:txBody>
      </p:sp>
      <p:sp>
        <p:nvSpPr>
          <p:cNvPr id="42" name="线形标注 2 41"/>
          <p:cNvSpPr/>
          <p:nvPr/>
        </p:nvSpPr>
        <p:spPr>
          <a:xfrm>
            <a:off x="553085" y="1529715"/>
            <a:ext cx="1935480" cy="977900"/>
          </a:xfrm>
          <a:prstGeom prst="borderCallout2">
            <a:avLst>
              <a:gd name="adj1" fmla="val 19870"/>
              <a:gd name="adj2" fmla="val 97637"/>
              <a:gd name="adj3" fmla="val 2532"/>
              <a:gd name="adj4" fmla="val 112762"/>
              <a:gd name="adj5" fmla="val 81818"/>
              <a:gd name="adj6" fmla="val 339238"/>
            </a:avLst>
          </a:prstGeom>
          <a:ln w="25400">
            <a:solidFill>
              <a:srgbClr val="011C96"/>
            </a:solidFill>
            <a:miter lim="400000"/>
          </a:ln>
        </p:spPr>
        <p:txBody>
          <a:bodyPr lIns="45719" rIns="45719"/>
          <a:p>
            <a:r>
              <a:rPr lang="zh-CN" altLang="en-US"/>
              <a:t>④当起始边和当前边是同一条时结束循环</a:t>
            </a:r>
            <a:endParaRPr lang="zh-CN" altLang="en-US"/>
          </a:p>
        </p:txBody>
      </p:sp>
      <p:sp>
        <p:nvSpPr>
          <p:cNvPr id="15" name="线形标注 1 14"/>
          <p:cNvSpPr/>
          <p:nvPr/>
        </p:nvSpPr>
        <p:spPr>
          <a:xfrm>
            <a:off x="1009650" y="4053840"/>
            <a:ext cx="2241550" cy="683260"/>
          </a:xfrm>
          <a:prstGeom prst="borderCallout1">
            <a:avLst>
              <a:gd name="adj1" fmla="val -15148"/>
              <a:gd name="adj2" fmla="val 88356"/>
              <a:gd name="adj3" fmla="val -215241"/>
              <a:gd name="adj4" fmla="val 225892"/>
            </a:avLst>
          </a:prstGeom>
          <a:ln w="25400">
            <a:solidFill>
              <a:schemeClr val="tx1">
                <a:lumMod val="50000"/>
              </a:schemeClr>
            </a:solidFill>
            <a:miter lim="400000"/>
          </a:ln>
        </p:spPr>
        <p:txBody>
          <a:bodyPr lIns="45719" rIns="45719"/>
          <a:p>
            <a:r>
              <a:rPr lang="zh-CN" altLang="en-US"/>
              <a:t>②将半边关联的面加入集合</a:t>
            </a:r>
            <a:endParaRPr lang="zh-CN" altLang="en-US"/>
          </a:p>
        </p:txBody>
      </p:sp>
      <p:sp>
        <p:nvSpPr>
          <p:cNvPr id="43" name="文本框 42"/>
          <p:cNvSpPr txBox="1"/>
          <p:nvPr/>
        </p:nvSpPr>
        <p:spPr>
          <a:xfrm>
            <a:off x="422275" y="5382260"/>
            <a:ext cx="192405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规定半边存储了它左边的面的指针信息</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right)">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up)">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down)">
                                      <p:cBhvr>
                                        <p:cTn id="44" dur="500"/>
                                        <p:tgtEl>
                                          <p:spTgt spid="32"/>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up)">
                                      <p:cBhvr>
                                        <p:cTn id="51" dur="500"/>
                                        <p:tgtEl>
                                          <p:spTgt spid="33"/>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down)">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right)">
                                      <p:cBhvr>
                                        <p:cTn id="63" dur="500"/>
                                        <p:tgtEl>
                                          <p:spTgt spid="36"/>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down)">
                                      <p:cBhvr>
                                        <p:cTn id="75" dur="500"/>
                                        <p:tgtEl>
                                          <p:spTgt spid="40"/>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bldLvl="0" animBg="1"/>
      <p:bldP spid="24" grpId="0" animBg="1"/>
      <p:bldP spid="27" grpId="0" bldLvl="0" animBg="1"/>
      <p:bldP spid="30" grpId="0" bldLvl="0" animBg="1"/>
      <p:bldP spid="34" grpId="0" bldLvl="0" animBg="1"/>
      <p:bldP spid="38" grpId="0" bldLvl="0" animBg="1"/>
      <p:bldP spid="41" grpId="0" bldLvl="0" animBg="1"/>
      <p:bldP spid="42"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3"/>
          </p:nvPr>
        </p:nvSpPr>
        <p:spPr/>
        <p:txBody>
          <a:bodyPr/>
          <a:p>
            <a:endParaRPr lang="zh-CN" altLang="en-US"/>
          </a:p>
          <a:p>
            <a:endParaRPr lang="zh-CN" altLang="en-US"/>
          </a:p>
          <a:p>
            <a:endParaRPr lang="zh-CN" altLang="en-US"/>
          </a:p>
        </p:txBody>
      </p:sp>
      <p:pic>
        <p:nvPicPr>
          <p:cNvPr id="5" name="图片 4" descr="点的一层邻域边"/>
          <p:cNvPicPr>
            <a:picLocks noChangeAspect="1"/>
          </p:cNvPicPr>
          <p:nvPr/>
        </p:nvPicPr>
        <p:blipFill>
          <a:blip r:embed="rId1"/>
          <a:stretch>
            <a:fillRect/>
          </a:stretch>
        </p:blipFill>
        <p:spPr>
          <a:xfrm>
            <a:off x="2544445" y="1468755"/>
            <a:ext cx="5177155" cy="4766945"/>
          </a:xfrm>
          <a:prstGeom prst="rect">
            <a:avLst/>
          </a:prstGeom>
        </p:spPr>
      </p:pic>
      <p:sp>
        <p:nvSpPr>
          <p:cNvPr id="6" name="文本框 5"/>
          <p:cNvSpPr txBox="1"/>
          <p:nvPr/>
        </p:nvSpPr>
        <p:spPr>
          <a:xfrm>
            <a:off x="8416290" y="5633085"/>
            <a:ext cx="23964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查找的</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1-ring</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邻域边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sp>
        <p:nvSpPr>
          <p:cNvPr id="7" name="文本占位符 2"/>
          <p:cNvSpPr>
            <a:spLocks noGrp="1"/>
          </p:cNvSpPr>
          <p:nvPr/>
        </p:nvSpPr>
        <p:spPr>
          <a:xfrm>
            <a:off x="635000" y="533358"/>
            <a:ext cx="6977923" cy="601527"/>
          </a:xfrm>
          <a:prstGeom prst="rect">
            <a:avLst/>
          </a:prstGeom>
          <a:ln w="12700">
            <a:miter lim="400000"/>
          </a:ln>
        </p:spPr>
        <p:txBody>
          <a:bodyPr lIns="45719" rIns="45719">
            <a:noAutofit/>
          </a:bodyPr>
          <a:lstStyle>
            <a:lvl1pPr marL="342900" marR="0" indent="-342900" algn="l" defTabSz="914400" rtl="0" latinLnBrk="0">
              <a:lnSpc>
                <a:spcPct val="100000"/>
              </a:lnSpc>
              <a:spcBef>
                <a:spcPts val="600"/>
              </a:spcBef>
              <a:spcAft>
                <a:spcPts val="0"/>
              </a:spcAft>
              <a:buClrTx/>
              <a:buSzTx/>
              <a:buFont typeface="Calibri" panose="020F0502020204030204" pitchFamily="34" charset="0"/>
              <a:buNone/>
              <a:defRPr sz="3600" b="1" i="0" u="none" strike="noStrike" cap="none" spc="0" baseline="0">
                <a:ln>
                  <a:noFill/>
                </a:ln>
                <a:solidFill>
                  <a:srgbClr val="000000"/>
                </a:solidFill>
                <a:uFillTx/>
                <a:latin typeface="+mn-lt"/>
                <a:ea typeface="+mn-ea"/>
                <a:cs typeface="+mn-cs"/>
                <a:sym typeface="Arial" panose="020B0604020202020204"/>
              </a:defRPr>
            </a:lvl1pPr>
            <a:lvl2pPr marL="702310" marR="0" indent="-245110" algn="l" defTabSz="914400" rtl="0" latinLnBrk="0">
              <a:lnSpc>
                <a:spcPct val="100000"/>
              </a:lnSpc>
              <a:spcBef>
                <a:spcPts val="600"/>
              </a:spcBef>
              <a:spcAft>
                <a:spcPts val="0"/>
              </a:spcAft>
              <a:buClrTx/>
              <a:buSzPct val="100000"/>
              <a:buFont typeface="Arial" panose="020B0604020202020204" pitchFamily="34" charset="0"/>
              <a:buChar char="•"/>
              <a:defRPr sz="2400" b="0" i="0" u="none" strike="noStrike" cap="none" spc="0" baseline="0">
                <a:ln>
                  <a:noFill/>
                </a:ln>
                <a:solidFill>
                  <a:srgbClr val="000000"/>
                </a:solidFill>
                <a:uFillTx/>
                <a:latin typeface="+mn-lt"/>
                <a:ea typeface="+mn-ea"/>
                <a:cs typeface="+mn-cs"/>
                <a:sym typeface="Arial" panose="020B0604020202020204"/>
              </a:defRPr>
            </a:lvl2pPr>
            <a:lvl3pPr marL="1257300" marR="0" indent="-342900" algn="l" defTabSz="914400" rtl="0" latinLnBrk="0">
              <a:lnSpc>
                <a:spcPct val="100000"/>
              </a:lnSpc>
              <a:spcBef>
                <a:spcPts val="600"/>
              </a:spcBef>
              <a:spcAft>
                <a:spcPts val="0"/>
              </a:spcAft>
              <a:buClrTx/>
              <a:buSzPct val="100000"/>
              <a:buFont typeface="Calibri" panose="020F0502020204030204" pitchFamily="34" charset="0"/>
              <a:buChar char="▪"/>
              <a:defRPr sz="2400" b="0" i="0" u="none" strike="noStrike" cap="none" spc="0" baseline="0">
                <a:ln>
                  <a:noFill/>
                </a:ln>
                <a:solidFill>
                  <a:srgbClr val="000000"/>
                </a:solidFill>
                <a:uFillTx/>
                <a:latin typeface="+mn-lt"/>
                <a:ea typeface="+mn-ea"/>
                <a:cs typeface="+mn-cs"/>
                <a:sym typeface="Arial" panose="020B0604020202020204"/>
              </a:defRPr>
            </a:lvl3pPr>
            <a:lvl4pPr marL="1645920" marR="0" indent="-274320" algn="l" defTabSz="914400" rtl="0" latinLnBrk="0">
              <a:lnSpc>
                <a:spcPct val="100000"/>
              </a:lnSpc>
              <a:spcBef>
                <a:spcPts val="600"/>
              </a:spcBef>
              <a:spcAft>
                <a:spcPts val="0"/>
              </a:spcAft>
              <a:buClrTx/>
              <a:buSzPct val="100000"/>
              <a:buFontTx/>
              <a:buChar char="–"/>
              <a:defRPr sz="2400" b="0" i="0" u="none" strike="noStrike" cap="none" spc="0" baseline="0">
                <a:ln>
                  <a:noFill/>
                </a:ln>
                <a:solidFill>
                  <a:srgbClr val="000000"/>
                </a:solidFill>
                <a:uFillTx/>
                <a:latin typeface="+mn-lt"/>
                <a:ea typeface="+mn-ea"/>
                <a:cs typeface="+mn-cs"/>
                <a:sym typeface="Arial" panose="020B0604020202020204"/>
              </a:defRPr>
            </a:lvl4pPr>
            <a:lvl5pPr marL="2133600" marR="0" indent="-304800" algn="l" defTabSz="914400" rtl="0" latinLnBrk="0">
              <a:lnSpc>
                <a:spcPct val="100000"/>
              </a:lnSpc>
              <a:spcBef>
                <a:spcPts val="600"/>
              </a:spcBef>
              <a:spcAft>
                <a:spcPts val="0"/>
              </a:spcAft>
              <a:buClrTx/>
              <a:buSzPct val="100000"/>
              <a:buFontTx/>
              <a:buChar char="»"/>
              <a:defRPr sz="2400" b="0" i="0" u="none" strike="noStrike" cap="none" spc="0" baseline="0">
                <a:ln>
                  <a:noFill/>
                </a:ln>
                <a:solidFill>
                  <a:srgbClr val="000000"/>
                </a:solidFill>
                <a:uFillTx/>
                <a:latin typeface="+mn-lt"/>
                <a:ea typeface="+mn-ea"/>
                <a:cs typeface="+mn-cs"/>
                <a:sym typeface="Arial" panose="020B0604020202020204"/>
              </a:defRPr>
            </a:lvl5pPr>
            <a:lvl6pPr marL="25908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6pPr>
            <a:lvl7pPr marL="30480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7pPr>
            <a:lvl8pPr marL="35052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8pPr>
            <a:lvl9pPr marL="3962400" marR="0" indent="-304800" algn="l" defTabSz="914400" rtl="0" latinLnBrk="0">
              <a:lnSpc>
                <a:spcPct val="100000"/>
              </a:lnSpc>
              <a:spcBef>
                <a:spcPts val="600"/>
              </a:spcBef>
              <a:spcAft>
                <a:spcPts val="0"/>
              </a:spcAft>
              <a:buClrTx/>
              <a:buSzPct val="100000"/>
              <a:buFontTx/>
              <a:defRPr sz="2400" b="0" i="0" u="none" strike="noStrike" cap="none" spc="0" baseline="0">
                <a:ln>
                  <a:noFill/>
                </a:ln>
                <a:solidFill>
                  <a:srgbClr val="000000"/>
                </a:solidFill>
                <a:uFillTx/>
                <a:latin typeface="+mn-lt"/>
                <a:ea typeface="+mn-ea"/>
                <a:cs typeface="+mn-cs"/>
                <a:sym typeface="Arial" panose="020B0604020202020204"/>
              </a:defRPr>
            </a:lvl9pPr>
          </a:lstStyle>
          <a:p>
            <a:r>
              <a:rPr lang="zh-CN" altLang="en-US" sz="3200" dirty="0" smtClean="0">
                <a:latin typeface="Aldhabi" panose="01000000000000000000" pitchFamily="2" charset="-78"/>
                <a:cs typeface="Aldhabi" panose="01000000000000000000" pitchFamily="2" charset="-78"/>
                <a:sym typeface="+mn-ea"/>
              </a:rPr>
              <a:t>输入一个顶点</a:t>
            </a:r>
            <a:endParaRPr lang="zh-CN" altLang="en-US" sz="3200"/>
          </a:p>
        </p:txBody>
      </p:sp>
      <p:cxnSp>
        <p:nvCxnSpPr>
          <p:cNvPr id="3" name="直接箭头连接符 2"/>
          <p:cNvCxnSpPr/>
          <p:nvPr/>
        </p:nvCxnSpPr>
        <p:spPr>
          <a:xfrm flipV="1">
            <a:off x="5300980" y="2118995"/>
            <a:ext cx="10160" cy="192468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 name="直接箭头连接符 3"/>
          <p:cNvCxnSpPr/>
          <p:nvPr/>
        </p:nvCxnSpPr>
        <p:spPr>
          <a:xfrm flipH="1">
            <a:off x="5469255" y="2181860"/>
            <a:ext cx="10160" cy="183070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9" name="直接箭头连接符 8"/>
          <p:cNvCxnSpPr/>
          <p:nvPr/>
        </p:nvCxnSpPr>
        <p:spPr>
          <a:xfrm flipV="1">
            <a:off x="5605780" y="3096895"/>
            <a:ext cx="894080" cy="87312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箭头连接符 9"/>
          <p:cNvCxnSpPr/>
          <p:nvPr/>
        </p:nvCxnSpPr>
        <p:spPr>
          <a:xfrm flipH="1" flipV="1">
            <a:off x="5469255" y="2044700"/>
            <a:ext cx="956945" cy="968375"/>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箭头连接符 10"/>
          <p:cNvCxnSpPr/>
          <p:nvPr/>
        </p:nvCxnSpPr>
        <p:spPr>
          <a:xfrm flipH="1">
            <a:off x="5648325" y="3275965"/>
            <a:ext cx="883285" cy="883920"/>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箭头连接符 11"/>
          <p:cNvCxnSpPr/>
          <p:nvPr/>
        </p:nvCxnSpPr>
        <p:spPr>
          <a:xfrm>
            <a:off x="5595620" y="4391025"/>
            <a:ext cx="935990" cy="93599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flipV="1">
            <a:off x="6499860" y="3507105"/>
            <a:ext cx="10795" cy="166243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箭头连接符 13"/>
          <p:cNvCxnSpPr/>
          <p:nvPr/>
        </p:nvCxnSpPr>
        <p:spPr>
          <a:xfrm flipH="1" flipV="1">
            <a:off x="5521960" y="4538345"/>
            <a:ext cx="852170" cy="85217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p:nvPr/>
        </p:nvCxnSpPr>
        <p:spPr>
          <a:xfrm flipH="1">
            <a:off x="4354195" y="4559300"/>
            <a:ext cx="904875" cy="90487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直接箭头连接符 15"/>
          <p:cNvCxnSpPr/>
          <p:nvPr/>
        </p:nvCxnSpPr>
        <p:spPr>
          <a:xfrm>
            <a:off x="4596130" y="5443220"/>
            <a:ext cx="1640840" cy="1016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直接箭头连接符 16"/>
          <p:cNvCxnSpPr/>
          <p:nvPr/>
        </p:nvCxnSpPr>
        <p:spPr>
          <a:xfrm flipV="1">
            <a:off x="4164330" y="4401185"/>
            <a:ext cx="988695" cy="96774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直接箭头连接符 17"/>
          <p:cNvCxnSpPr/>
          <p:nvPr/>
        </p:nvCxnSpPr>
        <p:spPr>
          <a:xfrm flipH="1">
            <a:off x="3322955" y="4391025"/>
            <a:ext cx="1672590" cy="209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9" name="直接箭头连接符 18"/>
          <p:cNvCxnSpPr/>
          <p:nvPr/>
        </p:nvCxnSpPr>
        <p:spPr>
          <a:xfrm>
            <a:off x="3302000" y="4559300"/>
            <a:ext cx="799465" cy="789305"/>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0" name="直接箭头连接符 19"/>
          <p:cNvCxnSpPr/>
          <p:nvPr/>
        </p:nvCxnSpPr>
        <p:spPr>
          <a:xfrm>
            <a:off x="3208655" y="4223385"/>
            <a:ext cx="1830070"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1" name="直接箭头连接符 20"/>
          <p:cNvCxnSpPr/>
          <p:nvPr/>
        </p:nvCxnSpPr>
        <p:spPr>
          <a:xfrm flipH="1" flipV="1">
            <a:off x="4185920" y="3223260"/>
            <a:ext cx="935990" cy="91503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2" name="直接箭头连接符 21"/>
          <p:cNvCxnSpPr/>
          <p:nvPr/>
        </p:nvCxnSpPr>
        <p:spPr>
          <a:xfrm>
            <a:off x="4290695" y="3096895"/>
            <a:ext cx="946785" cy="94678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3" name="直接箭头连接符 22"/>
          <p:cNvCxnSpPr/>
          <p:nvPr/>
        </p:nvCxnSpPr>
        <p:spPr>
          <a:xfrm flipH="1">
            <a:off x="4401820" y="2181860"/>
            <a:ext cx="809625" cy="83058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4" name="直接箭头连接符 23"/>
          <p:cNvCxnSpPr/>
          <p:nvPr/>
        </p:nvCxnSpPr>
        <p:spPr>
          <a:xfrm flipH="1">
            <a:off x="3228340" y="3317875"/>
            <a:ext cx="842010" cy="81026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righ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up)">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down)">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up)">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up)">
                                      <p:cBhvr>
                                        <p:cTn id="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输入一组顶点</a:t>
            </a:r>
            <a:endParaRPr lang="zh-CN" altLang="en-US"/>
          </a:p>
        </p:txBody>
      </p:sp>
      <p:pic>
        <p:nvPicPr>
          <p:cNvPr id="4" name="图片 3" descr="一组点的邻域边"/>
          <p:cNvPicPr>
            <a:picLocks noChangeAspect="1"/>
          </p:cNvPicPr>
          <p:nvPr/>
        </p:nvPicPr>
        <p:blipFill>
          <a:blip r:embed="rId1"/>
          <a:stretch>
            <a:fillRect/>
          </a:stretch>
        </p:blipFill>
        <p:spPr>
          <a:xfrm>
            <a:off x="2517140" y="2162810"/>
            <a:ext cx="7158355" cy="3344545"/>
          </a:xfrm>
          <a:prstGeom prst="rect">
            <a:avLst/>
          </a:prstGeom>
        </p:spPr>
      </p:pic>
      <p:sp>
        <p:nvSpPr>
          <p:cNvPr id="5" name="文本框 4"/>
          <p:cNvSpPr txBox="1"/>
          <p:nvPr/>
        </p:nvSpPr>
        <p:spPr>
          <a:xfrm>
            <a:off x="4022090" y="5883910"/>
            <a:ext cx="458660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查找邻域边（可用于到查找一个面的邻域边）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cxnSp>
        <p:nvCxnSpPr>
          <p:cNvPr id="9" name="直接连接符 8"/>
          <p:cNvCxnSpPr/>
          <p:nvPr/>
        </p:nvCxnSpPr>
        <p:spPr>
          <a:xfrm flipV="1">
            <a:off x="5594350" y="2663190"/>
            <a:ext cx="715645"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连接符 9"/>
          <p:cNvCxnSpPr/>
          <p:nvPr/>
        </p:nvCxnSpPr>
        <p:spPr>
          <a:xfrm>
            <a:off x="5683885" y="3473450"/>
            <a:ext cx="1478915" cy="254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连接符 10"/>
          <p:cNvCxnSpPr/>
          <p:nvPr/>
        </p:nvCxnSpPr>
        <p:spPr>
          <a:xfrm>
            <a:off x="3870325" y="3444240"/>
            <a:ext cx="1524635" cy="2921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连接符 11"/>
          <p:cNvCxnSpPr/>
          <p:nvPr/>
        </p:nvCxnSpPr>
        <p:spPr>
          <a:xfrm>
            <a:off x="5594350" y="3558540"/>
            <a:ext cx="702945" cy="69342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连接符 12"/>
          <p:cNvCxnSpPr/>
          <p:nvPr/>
        </p:nvCxnSpPr>
        <p:spPr>
          <a:xfrm>
            <a:off x="4700270" y="2663190"/>
            <a:ext cx="704850"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连接符 13"/>
          <p:cNvCxnSpPr/>
          <p:nvPr/>
        </p:nvCxnSpPr>
        <p:spPr>
          <a:xfrm flipV="1">
            <a:off x="4700270" y="3558540"/>
            <a:ext cx="715645"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连接符 14"/>
          <p:cNvCxnSpPr/>
          <p:nvPr/>
        </p:nvCxnSpPr>
        <p:spPr>
          <a:xfrm flipV="1">
            <a:off x="7341235" y="2633980"/>
            <a:ext cx="715645"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直接连接符 15"/>
          <p:cNvCxnSpPr/>
          <p:nvPr/>
        </p:nvCxnSpPr>
        <p:spPr>
          <a:xfrm>
            <a:off x="7430770" y="3444240"/>
            <a:ext cx="1446530" cy="20955"/>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直接连接符 17"/>
          <p:cNvCxnSpPr/>
          <p:nvPr/>
        </p:nvCxnSpPr>
        <p:spPr>
          <a:xfrm>
            <a:off x="7341235" y="3529330"/>
            <a:ext cx="779145" cy="79883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9" name="直接连接符 18"/>
          <p:cNvCxnSpPr/>
          <p:nvPr/>
        </p:nvCxnSpPr>
        <p:spPr>
          <a:xfrm>
            <a:off x="6447155" y="2633980"/>
            <a:ext cx="704850"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0" name="直接连接符 19"/>
          <p:cNvCxnSpPr/>
          <p:nvPr/>
        </p:nvCxnSpPr>
        <p:spPr>
          <a:xfrm flipV="1">
            <a:off x="6447155" y="3529330"/>
            <a:ext cx="715645"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1" name="直接连接符 20"/>
          <p:cNvCxnSpPr/>
          <p:nvPr/>
        </p:nvCxnSpPr>
        <p:spPr>
          <a:xfrm flipV="1">
            <a:off x="4739005" y="3529330"/>
            <a:ext cx="715645"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2" name="直接连接符 21"/>
          <p:cNvCxnSpPr/>
          <p:nvPr/>
        </p:nvCxnSpPr>
        <p:spPr>
          <a:xfrm>
            <a:off x="4828540" y="4339590"/>
            <a:ext cx="1471930" cy="19685"/>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3" name="直接连接符 22"/>
          <p:cNvCxnSpPr/>
          <p:nvPr/>
        </p:nvCxnSpPr>
        <p:spPr>
          <a:xfrm>
            <a:off x="2997200" y="4328160"/>
            <a:ext cx="1542415" cy="1143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4" name="直接连接符 23"/>
          <p:cNvCxnSpPr/>
          <p:nvPr/>
        </p:nvCxnSpPr>
        <p:spPr>
          <a:xfrm>
            <a:off x="4739005" y="4424680"/>
            <a:ext cx="702945" cy="69342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5" name="直接连接符 24"/>
          <p:cNvCxnSpPr/>
          <p:nvPr/>
        </p:nvCxnSpPr>
        <p:spPr>
          <a:xfrm>
            <a:off x="3844925" y="3529330"/>
            <a:ext cx="704850"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6" name="直接连接符 25"/>
          <p:cNvCxnSpPr/>
          <p:nvPr/>
        </p:nvCxnSpPr>
        <p:spPr>
          <a:xfrm flipV="1">
            <a:off x="3844925" y="4424680"/>
            <a:ext cx="715645"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8" name="直接连接符 27"/>
          <p:cNvCxnSpPr/>
          <p:nvPr/>
        </p:nvCxnSpPr>
        <p:spPr>
          <a:xfrm>
            <a:off x="6586220" y="4324985"/>
            <a:ext cx="1544320" cy="2413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0" name="直接连接符 29"/>
          <p:cNvCxnSpPr/>
          <p:nvPr/>
        </p:nvCxnSpPr>
        <p:spPr>
          <a:xfrm>
            <a:off x="6496685" y="4410075"/>
            <a:ext cx="739775" cy="812165"/>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2" name="直接连接符 31"/>
          <p:cNvCxnSpPr/>
          <p:nvPr/>
        </p:nvCxnSpPr>
        <p:spPr>
          <a:xfrm flipV="1">
            <a:off x="5602605" y="4410075"/>
            <a:ext cx="715645" cy="704850"/>
          </a:xfrm>
          <a:prstGeom prst="line">
            <a:avLst/>
          </a:prstGeom>
          <a:noFill/>
          <a:ln w="25400" cap="flat">
            <a:solidFill>
              <a:srgbClr val="E40D08"/>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4" name="直接连接符 33"/>
          <p:cNvCxnSpPr/>
          <p:nvPr/>
        </p:nvCxnSpPr>
        <p:spPr>
          <a:xfrm>
            <a:off x="4732655" y="2560955"/>
            <a:ext cx="3397885" cy="10160"/>
          </a:xfrm>
          <a:prstGeom prst="line">
            <a:avLst/>
          </a:prstGeom>
          <a:noFill/>
          <a:ln w="25400" cap="flat">
            <a:solidFill>
              <a:srgbClr val="A7049E"/>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5" name="直接连接符 34"/>
          <p:cNvCxnSpPr/>
          <p:nvPr/>
        </p:nvCxnSpPr>
        <p:spPr>
          <a:xfrm>
            <a:off x="3844925" y="5212080"/>
            <a:ext cx="3397885" cy="10160"/>
          </a:xfrm>
          <a:prstGeom prst="line">
            <a:avLst/>
          </a:prstGeom>
          <a:noFill/>
          <a:ln w="25400" cap="flat">
            <a:solidFill>
              <a:srgbClr val="A7049E"/>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6" name="直接连接符 35"/>
          <p:cNvCxnSpPr/>
          <p:nvPr/>
        </p:nvCxnSpPr>
        <p:spPr>
          <a:xfrm flipH="1">
            <a:off x="7225665" y="3486150"/>
            <a:ext cx="1725295" cy="1757045"/>
          </a:xfrm>
          <a:prstGeom prst="line">
            <a:avLst/>
          </a:prstGeom>
          <a:noFill/>
          <a:ln w="25400" cap="flat">
            <a:solidFill>
              <a:srgbClr val="A7049E"/>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7" name="直接连接符 36"/>
          <p:cNvCxnSpPr/>
          <p:nvPr/>
        </p:nvCxnSpPr>
        <p:spPr>
          <a:xfrm flipH="1">
            <a:off x="2902585" y="2571115"/>
            <a:ext cx="1777365" cy="1757045"/>
          </a:xfrm>
          <a:prstGeom prst="line">
            <a:avLst/>
          </a:prstGeom>
          <a:noFill/>
          <a:ln w="25400" cap="flat">
            <a:solidFill>
              <a:srgbClr val="A7049E"/>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8" name="直接连接符 37"/>
          <p:cNvCxnSpPr/>
          <p:nvPr/>
        </p:nvCxnSpPr>
        <p:spPr>
          <a:xfrm>
            <a:off x="8151495" y="2613025"/>
            <a:ext cx="841375" cy="831215"/>
          </a:xfrm>
          <a:prstGeom prst="line">
            <a:avLst/>
          </a:prstGeom>
          <a:noFill/>
          <a:ln w="25400" cap="flat">
            <a:solidFill>
              <a:srgbClr val="A7049E"/>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9" name="直接连接符 38"/>
          <p:cNvCxnSpPr/>
          <p:nvPr/>
        </p:nvCxnSpPr>
        <p:spPr>
          <a:xfrm>
            <a:off x="2902585" y="4339590"/>
            <a:ext cx="841375" cy="831215"/>
          </a:xfrm>
          <a:prstGeom prst="line">
            <a:avLst/>
          </a:prstGeom>
          <a:noFill/>
          <a:ln w="25400" cap="flat">
            <a:solidFill>
              <a:srgbClr val="A7049E"/>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 name="线形标注 1 1"/>
          <p:cNvSpPr/>
          <p:nvPr/>
        </p:nvSpPr>
        <p:spPr>
          <a:xfrm>
            <a:off x="9740265" y="2623820"/>
            <a:ext cx="2009140" cy="651510"/>
          </a:xfrm>
          <a:prstGeom prst="borderCallout1">
            <a:avLst>
              <a:gd name="adj1" fmla="val 40172"/>
              <a:gd name="adj2" fmla="val -505"/>
              <a:gd name="adj3" fmla="val 126120"/>
              <a:gd name="adj4" fmla="val -102212"/>
            </a:avLst>
          </a:prstGeom>
          <a:ln w="25400">
            <a:solidFill>
              <a:srgbClr val="011C96"/>
            </a:solidFill>
            <a:miter lim="400000"/>
          </a:ln>
        </p:spPr>
        <p:txBody>
          <a:bodyPr lIns="45719" rIns="45719"/>
          <a:p>
            <a:r>
              <a:rPr lang="zh-CN" altLang="en-US"/>
              <a:t>获取所有顶点入射边组成边集</a:t>
            </a:r>
            <a:r>
              <a:rPr lang="en-US" altLang="zh-CN"/>
              <a:t>E1</a:t>
            </a:r>
            <a:endParaRPr lang="en-US" altLang="zh-CN"/>
          </a:p>
        </p:txBody>
      </p:sp>
      <p:sp>
        <p:nvSpPr>
          <p:cNvPr id="6" name="线形标注 1 5"/>
          <p:cNvSpPr/>
          <p:nvPr/>
        </p:nvSpPr>
        <p:spPr>
          <a:xfrm>
            <a:off x="10109200" y="3918585"/>
            <a:ext cx="2009140" cy="651510"/>
          </a:xfrm>
          <a:prstGeom prst="borderCallout1">
            <a:avLst>
              <a:gd name="adj1" fmla="val 40172"/>
              <a:gd name="adj2" fmla="val -505"/>
              <a:gd name="adj3" fmla="val 92202"/>
              <a:gd name="adj4" fmla="val -108501"/>
            </a:avLst>
          </a:prstGeom>
          <a:ln w="25400">
            <a:solidFill>
              <a:srgbClr val="011C96"/>
            </a:solidFill>
            <a:miter lim="400000"/>
          </a:ln>
        </p:spPr>
        <p:txBody>
          <a:bodyPr lIns="45719" rIns="45719"/>
          <a:p>
            <a:r>
              <a:rPr lang="zh-CN" altLang="en-US"/>
              <a:t>获取所有顶点邻域边组成边集</a:t>
            </a:r>
            <a:r>
              <a:rPr lang="en-US" altLang="zh-CN"/>
              <a:t>E2</a:t>
            </a:r>
            <a:endParaRPr lang="en-US" altLang="zh-CN"/>
          </a:p>
        </p:txBody>
      </p:sp>
      <p:sp>
        <p:nvSpPr>
          <p:cNvPr id="7" name="文本框 6"/>
          <p:cNvSpPr txBox="1"/>
          <p:nvPr/>
        </p:nvSpPr>
        <p:spPr>
          <a:xfrm>
            <a:off x="1166495" y="5732145"/>
            <a:ext cx="185166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E1+E2-E1</a:t>
            </a:r>
            <a:endPar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ldLvl="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3"/>
          </p:nvPr>
        </p:nvSpPr>
        <p:spPr>
          <a:xfrm>
            <a:off x="740410" y="2966720"/>
            <a:ext cx="10979785" cy="925195"/>
          </a:xfrm>
        </p:spPr>
        <p:txBody>
          <a:bodyPr>
            <a:normAutofit fontScale="90000"/>
          </a:bodyPr>
          <a:p>
            <a:r>
              <a:rPr lang="en-US" altLang="zh-CN"/>
              <a:t>         </a:t>
            </a:r>
            <a:r>
              <a:rPr lang="zh-CN" altLang="en-US"/>
              <a:t>获取一个顶点，以此顶点关联的半边作为起始半边，便同时得到了此半边的反向半边、前一条半边、后一条半边、顶点以及面，不停循环可以得到想要的点、边、面。</a:t>
            </a:r>
            <a:endParaRPr lang="en-US" altLang="zh-CN"/>
          </a:p>
        </p:txBody>
      </p:sp>
      <p:sp>
        <p:nvSpPr>
          <p:cNvPr id="3" name="文本占位符 2"/>
          <p:cNvSpPr>
            <a:spLocks noGrp="1"/>
          </p:cNvSpPr>
          <p:nvPr>
            <p:ph type="body" sz="quarter" idx="14"/>
          </p:nvPr>
        </p:nvSpPr>
        <p:spPr/>
        <p:txBody>
          <a:bodyPr>
            <a:normAutofit fontScale="90000" lnSpcReduction="20000"/>
          </a:bodyPr>
          <a:p>
            <a:r>
              <a:rPr lang="zh-CN" altLang="en-US"/>
              <a:t>做个小总结</a:t>
            </a:r>
            <a:endParaRPr lang="zh-CN"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输入一组顶点</a:t>
            </a:r>
            <a:endParaRPr lang="zh-CN" altLang="en-US"/>
          </a:p>
        </p:txBody>
      </p:sp>
      <p:sp>
        <p:nvSpPr>
          <p:cNvPr id="5" name="文本框 4"/>
          <p:cNvSpPr txBox="1"/>
          <p:nvPr/>
        </p:nvSpPr>
        <p:spPr>
          <a:xfrm>
            <a:off x="4006850" y="5674360"/>
            <a:ext cx="45796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查找边界边（可用于查找一组边的边界边）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pic>
        <p:nvPicPr>
          <p:cNvPr id="6" name="图片 5" descr="一组点的边界"/>
          <p:cNvPicPr>
            <a:picLocks noChangeAspect="1"/>
          </p:cNvPicPr>
          <p:nvPr/>
        </p:nvPicPr>
        <p:blipFill>
          <a:blip r:embed="rId1"/>
          <a:stretch>
            <a:fillRect/>
          </a:stretch>
        </p:blipFill>
        <p:spPr>
          <a:xfrm>
            <a:off x="2035810" y="1736725"/>
            <a:ext cx="8119745" cy="3383915"/>
          </a:xfrm>
          <a:prstGeom prst="rect">
            <a:avLst/>
          </a:prstGeom>
        </p:spPr>
      </p:pic>
      <p:cxnSp>
        <p:nvCxnSpPr>
          <p:cNvPr id="2" name="直接箭头连接符 1"/>
          <p:cNvCxnSpPr/>
          <p:nvPr/>
        </p:nvCxnSpPr>
        <p:spPr>
          <a:xfrm flipV="1">
            <a:off x="6837045" y="3181985"/>
            <a:ext cx="936625" cy="904240"/>
          </a:xfrm>
          <a:prstGeom prst="straightConnector1">
            <a:avLst/>
          </a:prstGeom>
          <a:noFill/>
          <a:ln w="25400" cap="flat">
            <a:solidFill>
              <a:srgbClr val="FF0000"/>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4" name="直接箭头连接符 3"/>
          <p:cNvCxnSpPr/>
          <p:nvPr/>
        </p:nvCxnSpPr>
        <p:spPr>
          <a:xfrm>
            <a:off x="7962265" y="3170555"/>
            <a:ext cx="957580" cy="93662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7" name="直接箭头连接符 6"/>
          <p:cNvCxnSpPr/>
          <p:nvPr/>
        </p:nvCxnSpPr>
        <p:spPr>
          <a:xfrm flipH="1" flipV="1">
            <a:off x="8141335" y="3012440"/>
            <a:ext cx="1041400" cy="99949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8" name="直接箭头连接符 7"/>
          <p:cNvCxnSpPr/>
          <p:nvPr/>
        </p:nvCxnSpPr>
        <p:spPr>
          <a:xfrm flipV="1">
            <a:off x="8373110" y="2991485"/>
            <a:ext cx="1630680" cy="209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9" name="直接箭头连接符 8"/>
          <p:cNvCxnSpPr/>
          <p:nvPr/>
        </p:nvCxnSpPr>
        <p:spPr>
          <a:xfrm flipH="1" flipV="1">
            <a:off x="8216265" y="2729230"/>
            <a:ext cx="1619885" cy="1016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箭头连接符 9"/>
          <p:cNvCxnSpPr/>
          <p:nvPr/>
        </p:nvCxnSpPr>
        <p:spPr>
          <a:xfrm flipV="1">
            <a:off x="8261985" y="1834515"/>
            <a:ext cx="799465" cy="79946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箭头连接符 10"/>
          <p:cNvCxnSpPr/>
          <p:nvPr/>
        </p:nvCxnSpPr>
        <p:spPr>
          <a:xfrm flipH="1">
            <a:off x="7962265" y="1736725"/>
            <a:ext cx="873125" cy="85217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箭头连接符 11"/>
          <p:cNvCxnSpPr/>
          <p:nvPr/>
        </p:nvCxnSpPr>
        <p:spPr>
          <a:xfrm flipH="1" flipV="1">
            <a:off x="6931660" y="1760855"/>
            <a:ext cx="851535" cy="85217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a:off x="6584315" y="1781810"/>
            <a:ext cx="946785" cy="90487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箭头连接符 13"/>
          <p:cNvCxnSpPr/>
          <p:nvPr/>
        </p:nvCxnSpPr>
        <p:spPr>
          <a:xfrm flipH="1">
            <a:off x="5553075" y="2739390"/>
            <a:ext cx="1778000" cy="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p:nvPr/>
        </p:nvCxnSpPr>
        <p:spPr>
          <a:xfrm flipV="1">
            <a:off x="5553075" y="1823720"/>
            <a:ext cx="735965" cy="8102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直接箭头连接符 15"/>
          <p:cNvCxnSpPr/>
          <p:nvPr/>
        </p:nvCxnSpPr>
        <p:spPr>
          <a:xfrm flipH="1">
            <a:off x="5227320" y="1792605"/>
            <a:ext cx="809625" cy="79946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直接箭头连接符 16"/>
          <p:cNvCxnSpPr/>
          <p:nvPr/>
        </p:nvCxnSpPr>
        <p:spPr>
          <a:xfrm flipH="1" flipV="1">
            <a:off x="4269740" y="1760855"/>
            <a:ext cx="789305" cy="84201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直接箭头连接符 17"/>
          <p:cNvCxnSpPr/>
          <p:nvPr/>
        </p:nvCxnSpPr>
        <p:spPr>
          <a:xfrm>
            <a:off x="3943985" y="1877060"/>
            <a:ext cx="956945" cy="91503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9" name="直接箭头连接符 18"/>
          <p:cNvCxnSpPr/>
          <p:nvPr/>
        </p:nvCxnSpPr>
        <p:spPr>
          <a:xfrm flipH="1">
            <a:off x="2776220" y="2771140"/>
            <a:ext cx="1893570"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0" name="直接箭头连接符 19"/>
          <p:cNvCxnSpPr/>
          <p:nvPr/>
        </p:nvCxnSpPr>
        <p:spPr>
          <a:xfrm flipV="1">
            <a:off x="2776220" y="2931160"/>
            <a:ext cx="1946275" cy="209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1" name="直接箭头连接符 20"/>
          <p:cNvCxnSpPr/>
          <p:nvPr/>
        </p:nvCxnSpPr>
        <p:spPr>
          <a:xfrm flipH="1">
            <a:off x="3856355" y="2971165"/>
            <a:ext cx="1002665" cy="1009015"/>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4" name="直接箭头连接符 23"/>
          <p:cNvCxnSpPr/>
          <p:nvPr/>
        </p:nvCxnSpPr>
        <p:spPr>
          <a:xfrm flipH="1" flipV="1">
            <a:off x="2797175" y="3044825"/>
            <a:ext cx="957580" cy="94615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5" name="直接箭头连接符 24"/>
          <p:cNvCxnSpPr/>
          <p:nvPr/>
        </p:nvCxnSpPr>
        <p:spPr>
          <a:xfrm>
            <a:off x="2502535" y="3075940"/>
            <a:ext cx="967740" cy="104140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6" name="直接箭头连接符 25"/>
          <p:cNvCxnSpPr/>
          <p:nvPr/>
        </p:nvCxnSpPr>
        <p:spPr>
          <a:xfrm flipH="1">
            <a:off x="2091055" y="4119245"/>
            <a:ext cx="1241425"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7" name="直接箭头连接符 26"/>
          <p:cNvCxnSpPr/>
          <p:nvPr/>
        </p:nvCxnSpPr>
        <p:spPr>
          <a:xfrm flipV="1">
            <a:off x="2176145" y="4316730"/>
            <a:ext cx="1294130" cy="1079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8" name="直接箭头连接符 27"/>
          <p:cNvCxnSpPr/>
          <p:nvPr/>
        </p:nvCxnSpPr>
        <p:spPr>
          <a:xfrm flipH="1">
            <a:off x="2818130" y="4453890"/>
            <a:ext cx="621030" cy="60007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9" name="直接箭头连接符 28"/>
          <p:cNvCxnSpPr/>
          <p:nvPr/>
        </p:nvCxnSpPr>
        <p:spPr>
          <a:xfrm flipV="1">
            <a:off x="3050540" y="4458335"/>
            <a:ext cx="620395" cy="66230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0" name="直接箭头连接符 29"/>
          <p:cNvCxnSpPr/>
          <p:nvPr/>
        </p:nvCxnSpPr>
        <p:spPr>
          <a:xfrm>
            <a:off x="3838575" y="4443730"/>
            <a:ext cx="683895" cy="68389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1" name="直接箭头连接符 30"/>
          <p:cNvCxnSpPr/>
          <p:nvPr/>
        </p:nvCxnSpPr>
        <p:spPr>
          <a:xfrm flipH="1" flipV="1">
            <a:off x="4006850" y="4328160"/>
            <a:ext cx="820420" cy="83058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2" name="直接箭头连接符 31"/>
          <p:cNvCxnSpPr/>
          <p:nvPr/>
        </p:nvCxnSpPr>
        <p:spPr>
          <a:xfrm flipV="1">
            <a:off x="4229100" y="4338320"/>
            <a:ext cx="1987550" cy="1016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3" name="直接箭头连接符 32"/>
          <p:cNvCxnSpPr/>
          <p:nvPr/>
        </p:nvCxnSpPr>
        <p:spPr>
          <a:xfrm flipH="1">
            <a:off x="5427345" y="4464685"/>
            <a:ext cx="662305" cy="63119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4" name="直接箭头连接符 33"/>
          <p:cNvCxnSpPr/>
          <p:nvPr/>
        </p:nvCxnSpPr>
        <p:spPr>
          <a:xfrm flipV="1">
            <a:off x="5765165" y="4464685"/>
            <a:ext cx="662305" cy="68326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5" name="直接箭头连接符 34"/>
          <p:cNvCxnSpPr/>
          <p:nvPr/>
        </p:nvCxnSpPr>
        <p:spPr>
          <a:xfrm>
            <a:off x="6563360" y="4485640"/>
            <a:ext cx="704850" cy="6940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6" name="直接箭头连接符 35"/>
          <p:cNvCxnSpPr/>
          <p:nvPr/>
        </p:nvCxnSpPr>
        <p:spPr>
          <a:xfrm flipH="1" flipV="1">
            <a:off x="6752590" y="4306570"/>
            <a:ext cx="841375" cy="85217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7" name="直接箭头连接符 36"/>
          <p:cNvCxnSpPr/>
          <p:nvPr/>
        </p:nvCxnSpPr>
        <p:spPr>
          <a:xfrm>
            <a:off x="7005320" y="4328160"/>
            <a:ext cx="2019300" cy="101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8" name="直接箭头连接符 37"/>
          <p:cNvCxnSpPr/>
          <p:nvPr/>
        </p:nvCxnSpPr>
        <p:spPr>
          <a:xfrm flipH="1">
            <a:off x="6973570" y="4096385"/>
            <a:ext cx="1714500" cy="2095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2" name="文本框 21"/>
          <p:cNvSpPr txBox="1"/>
          <p:nvPr/>
        </p:nvSpPr>
        <p:spPr>
          <a:xfrm>
            <a:off x="775335" y="6179185"/>
            <a:ext cx="718756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*辅助函数</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set_vertex_flag</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，将整个mesh被选中顶点以bool值标记</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sp>
        <p:nvSpPr>
          <p:cNvPr id="23" name="线形标注 1 22"/>
          <p:cNvSpPr/>
          <p:nvPr/>
        </p:nvSpPr>
        <p:spPr>
          <a:xfrm>
            <a:off x="8586470" y="5420995"/>
            <a:ext cx="2419350" cy="1062355"/>
          </a:xfrm>
          <a:prstGeom prst="borderCallout1">
            <a:avLst>
              <a:gd name="adj1" fmla="val 18750"/>
              <a:gd name="adj2" fmla="val -8333"/>
              <a:gd name="adj3" fmla="val -172325"/>
              <a:gd name="adj4" fmla="val -49632"/>
            </a:avLst>
          </a:prstGeom>
          <a:ln w="25400">
            <a:solidFill>
              <a:srgbClr val="011C96"/>
            </a:solidFill>
            <a:miter lim="400000"/>
          </a:ln>
        </p:spPr>
        <p:txBody>
          <a:bodyPr lIns="45719" rIns="45719"/>
          <a:p>
            <a:r>
              <a:rPr lang="zh-CN" altLang="en-US"/>
              <a:t>找一条两个顶点都在点集且下一条的终点不在点集的半边作为起始边</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2"/>
                                        </p:tgtEl>
                                        <p:attrNameLst>
                                          <p:attrName>stroke.color</p:attrName>
                                        </p:attrNameLst>
                                      </p:cBhvr>
                                      <p:to>
                                        <a:srgbClr val="a7049e"/>
                                      </p:to>
                                    </p:animClr>
                                    <p:set>
                                      <p:cBhvr>
                                        <p:cTn id="21" dur="500" fill="hold"/>
                                        <p:tgtEl>
                                          <p:spTgt spid="2"/>
                                        </p:tgtEl>
                                        <p:attrNameLst>
                                          <p:attrName>stroke.on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right)">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up)">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up)">
                                      <p:cBhvr>
                                        <p:cTn id="81" dur="5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wipe(right)">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left)">
                                      <p:cBhvr>
                                        <p:cTn id="91" dur="500"/>
                                        <p:tgtEl>
                                          <p:spTgt spid="2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up)">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wipe(down)">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up)">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right)">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left)">
                                      <p:cBhvr>
                                        <p:cTn id="116" dur="500"/>
                                        <p:tgtEl>
                                          <p:spTgt spid="2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wipe(up)">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wipe(down)">
                                      <p:cBhvr>
                                        <p:cTn id="126" dur="500"/>
                                        <p:tgtEl>
                                          <p:spTgt spid="29"/>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wipe(up)">
                                      <p:cBhvr>
                                        <p:cTn id="131" dur="500"/>
                                        <p:tgtEl>
                                          <p:spTgt spid="3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wipe(down)">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32"/>
                                        </p:tgtEl>
                                        <p:attrNameLst>
                                          <p:attrName>style.visibility</p:attrName>
                                        </p:attrNameLst>
                                      </p:cBhvr>
                                      <p:to>
                                        <p:strVal val="visible"/>
                                      </p:to>
                                    </p:set>
                                    <p:animEffect transition="in" filter="wipe(left)">
                                      <p:cBhvr>
                                        <p:cTn id="141" dur="500"/>
                                        <p:tgtEl>
                                          <p:spTgt spid="32"/>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up)">
                                      <p:cBhvr>
                                        <p:cTn id="146" dur="500"/>
                                        <p:tgtEl>
                                          <p:spTgt spid="33"/>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34"/>
                                        </p:tgtEl>
                                        <p:attrNameLst>
                                          <p:attrName>style.visibility</p:attrName>
                                        </p:attrNameLst>
                                      </p:cBhvr>
                                      <p:to>
                                        <p:strVal val="visible"/>
                                      </p:to>
                                    </p:set>
                                    <p:animEffect transition="in" filter="wipe(down)">
                                      <p:cBhvr>
                                        <p:cTn id="151" dur="500"/>
                                        <p:tgtEl>
                                          <p:spTgt spid="34"/>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35"/>
                                        </p:tgtEl>
                                        <p:attrNameLst>
                                          <p:attrName>style.visibility</p:attrName>
                                        </p:attrNameLst>
                                      </p:cBhvr>
                                      <p:to>
                                        <p:strVal val="visible"/>
                                      </p:to>
                                    </p:set>
                                    <p:animEffect transition="in" filter="wipe(up)">
                                      <p:cBhvr>
                                        <p:cTn id="156" dur="500"/>
                                        <p:tgtEl>
                                          <p:spTgt spid="3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36"/>
                                        </p:tgtEl>
                                        <p:attrNameLst>
                                          <p:attrName>style.visibility</p:attrName>
                                        </p:attrNameLst>
                                      </p:cBhvr>
                                      <p:to>
                                        <p:strVal val="visible"/>
                                      </p:to>
                                    </p:set>
                                    <p:animEffect transition="in" filter="wipe(down)">
                                      <p:cBhvr>
                                        <p:cTn id="161" dur="500"/>
                                        <p:tgtEl>
                                          <p:spTgt spid="3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37"/>
                                        </p:tgtEl>
                                        <p:attrNameLst>
                                          <p:attrName>style.visibility</p:attrName>
                                        </p:attrNameLst>
                                      </p:cBhvr>
                                      <p:to>
                                        <p:strVal val="visible"/>
                                      </p:to>
                                    </p:set>
                                    <p:animEffect transition="in" filter="wipe(left)">
                                      <p:cBhvr>
                                        <p:cTn id="166" dur="500"/>
                                        <p:tgtEl>
                                          <p:spTgt spid="37"/>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2" fill="hold" nodeType="click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wipe(right)">
                                      <p:cBhvr>
                                        <p:cTn id="171" dur="500"/>
                                        <p:tgtEl>
                                          <p:spTgt spid="38"/>
                                        </p:tgtEl>
                                      </p:cBhvr>
                                    </p:animEffect>
                                  </p:childTnLst>
                                </p:cTn>
                              </p:par>
                            </p:childTnLst>
                          </p:cTn>
                        </p:par>
                      </p:childTnLst>
                    </p:cTn>
                  </p:par>
                  <p:par>
                    <p:cTn id="172" fill="hold">
                      <p:stCondLst>
                        <p:cond delay="indefinite"/>
                      </p:stCondLst>
                      <p:childTnLst>
                        <p:par>
                          <p:cTn id="173" fill="hold">
                            <p:stCondLst>
                              <p:cond delay="0"/>
                            </p:stCondLst>
                            <p:childTnLst>
                              <p:par>
                                <p:cTn id="174" presetID="7" presetClass="emph" presetSubtype="2" fill="hold" nodeType="clickEffect">
                                  <p:stCondLst>
                                    <p:cond delay="0"/>
                                  </p:stCondLst>
                                  <p:childTnLst>
                                    <p:animClr clrSpc="rgb" dir="cw">
                                      <p:cBhvr>
                                        <p:cTn id="175" dur="2000" fill="hold"/>
                                        <p:tgtEl>
                                          <p:spTgt spid="2"/>
                                        </p:tgtEl>
                                        <p:attrNameLst>
                                          <p:attrName>stroke.color</p:attrName>
                                        </p:attrNameLst>
                                      </p:cBhvr>
                                      <p:to>
                                        <a:srgbClr val="a7049e"/>
                                      </p:to>
                                    </p:animClr>
                                    <p:set>
                                      <p:cBhvr>
                                        <p:cTn id="176"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quarter" idx="14"/>
          </p:nvPr>
        </p:nvSpPr>
        <p:spPr/>
        <p:txBody>
          <a:bodyPr>
            <a:normAutofit fontScale="90000" lnSpcReduction="20000"/>
          </a:bodyPr>
          <a:p>
            <a:r>
              <a:rPr lang="zh-CN" altLang="en-US"/>
              <a:t>输入一个边</a:t>
            </a:r>
            <a:endParaRPr lang="zh-CN" altLang="en-US"/>
          </a:p>
        </p:txBody>
      </p:sp>
      <p:pic>
        <p:nvPicPr>
          <p:cNvPr id="4" name="图片 3" descr="查找边的邻域边"/>
          <p:cNvPicPr>
            <a:picLocks noChangeAspect="1"/>
          </p:cNvPicPr>
          <p:nvPr/>
        </p:nvPicPr>
        <p:blipFill>
          <a:blip r:embed="rId1"/>
          <a:stretch>
            <a:fillRect/>
          </a:stretch>
        </p:blipFill>
        <p:spPr>
          <a:xfrm>
            <a:off x="2576830" y="1543050"/>
            <a:ext cx="7038340" cy="4364990"/>
          </a:xfrm>
          <a:prstGeom prst="rect">
            <a:avLst/>
          </a:prstGeom>
        </p:spPr>
      </p:pic>
      <p:sp>
        <p:nvSpPr>
          <p:cNvPr id="5" name="文本框 4"/>
          <p:cNvSpPr txBox="1"/>
          <p:nvPr/>
        </p:nvSpPr>
        <p:spPr>
          <a:xfrm>
            <a:off x="3502660" y="6094095"/>
            <a:ext cx="518477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查找</a:t>
            </a:r>
            <a:r>
              <a:rPr kumimoji="0" lang="en-US" altLang="zh-CN" sz="1800" b="0" i="0" u="none" strike="noStrike" cap="none" spc="0" normalizeH="0" baseline="0">
                <a:ln>
                  <a:noFill/>
                </a:ln>
                <a:solidFill>
                  <a:srgbClr val="000000"/>
                </a:solidFill>
                <a:effectLst/>
                <a:uFillTx/>
                <a:latin typeface="+mn-lt"/>
                <a:ea typeface="+mn-ea"/>
                <a:cs typeface="+mn-cs"/>
                <a:sym typeface="Arial" panose="020B0604020202020204"/>
              </a:rPr>
              <a:t>1-ring</a:t>
            </a:r>
            <a:r>
              <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rPr>
              <a:t>邻域边（可用于查找边的一层邻域顶点）</a:t>
            </a: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20204"/>
            </a:endParaRPr>
          </a:p>
        </p:txBody>
      </p:sp>
      <p:cxnSp>
        <p:nvCxnSpPr>
          <p:cNvPr id="2" name="直接箭头连接符 1"/>
          <p:cNvCxnSpPr/>
          <p:nvPr/>
        </p:nvCxnSpPr>
        <p:spPr>
          <a:xfrm>
            <a:off x="5690235" y="3307715"/>
            <a:ext cx="894080" cy="904240"/>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6" name="直接箭头连接符 5"/>
          <p:cNvCxnSpPr/>
          <p:nvPr/>
        </p:nvCxnSpPr>
        <p:spPr>
          <a:xfrm flipH="1">
            <a:off x="6847205" y="3328670"/>
            <a:ext cx="862330" cy="91503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7" name="直接箭头连接符 6"/>
          <p:cNvCxnSpPr/>
          <p:nvPr/>
        </p:nvCxnSpPr>
        <p:spPr>
          <a:xfrm flipV="1">
            <a:off x="6699885" y="3338830"/>
            <a:ext cx="778510" cy="821055"/>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8" name="直接箭头连接符 7"/>
          <p:cNvCxnSpPr/>
          <p:nvPr/>
        </p:nvCxnSpPr>
        <p:spPr>
          <a:xfrm>
            <a:off x="7015480" y="4243705"/>
            <a:ext cx="1557020"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9" name="直接箭头连接符 8"/>
          <p:cNvCxnSpPr/>
          <p:nvPr/>
        </p:nvCxnSpPr>
        <p:spPr>
          <a:xfrm flipH="1" flipV="1">
            <a:off x="6994525" y="4381500"/>
            <a:ext cx="1619885" cy="10160"/>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0" name="直接箭头连接符 9"/>
          <p:cNvCxnSpPr/>
          <p:nvPr/>
        </p:nvCxnSpPr>
        <p:spPr>
          <a:xfrm flipH="1" flipV="1">
            <a:off x="7773035" y="3402330"/>
            <a:ext cx="799465" cy="757555"/>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1" name="直接箭头连接符 10"/>
          <p:cNvCxnSpPr/>
          <p:nvPr/>
        </p:nvCxnSpPr>
        <p:spPr>
          <a:xfrm>
            <a:off x="6868160" y="4475480"/>
            <a:ext cx="852170" cy="83058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2" name="直接箭头连接符 11"/>
          <p:cNvCxnSpPr/>
          <p:nvPr/>
        </p:nvCxnSpPr>
        <p:spPr>
          <a:xfrm flipH="1" flipV="1">
            <a:off x="6605270" y="4432935"/>
            <a:ext cx="978535" cy="946785"/>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flipV="1">
            <a:off x="5774055" y="5348605"/>
            <a:ext cx="1577975" cy="10160"/>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4" name="直接箭头连接符 13"/>
          <p:cNvCxnSpPr/>
          <p:nvPr/>
        </p:nvCxnSpPr>
        <p:spPr>
          <a:xfrm flipH="1">
            <a:off x="5795010" y="4559300"/>
            <a:ext cx="747395" cy="74676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p:nvPr/>
        </p:nvCxnSpPr>
        <p:spPr>
          <a:xfrm flipV="1">
            <a:off x="5605780" y="4380230"/>
            <a:ext cx="915035" cy="883920"/>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直接箭头连接符 15"/>
          <p:cNvCxnSpPr/>
          <p:nvPr/>
        </p:nvCxnSpPr>
        <p:spPr>
          <a:xfrm>
            <a:off x="4606290" y="4380230"/>
            <a:ext cx="862965" cy="862965"/>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7" name="直接箭头连接符 16"/>
          <p:cNvCxnSpPr/>
          <p:nvPr/>
        </p:nvCxnSpPr>
        <p:spPr>
          <a:xfrm flipH="1">
            <a:off x="4785360" y="4380230"/>
            <a:ext cx="1546225" cy="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8" name="直接箭头连接符 17"/>
          <p:cNvCxnSpPr/>
          <p:nvPr/>
        </p:nvCxnSpPr>
        <p:spPr>
          <a:xfrm flipV="1">
            <a:off x="4796155" y="4264660"/>
            <a:ext cx="1525270" cy="10795"/>
          </a:xfrm>
          <a:prstGeom prst="straightConnector1">
            <a:avLst/>
          </a:prstGeom>
          <a:noFill/>
          <a:ln w="25400" cap="flat">
            <a:solidFill>
              <a:srgbClr val="E40D08"/>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9" name="直接箭头连接符 18"/>
          <p:cNvCxnSpPr/>
          <p:nvPr/>
        </p:nvCxnSpPr>
        <p:spPr>
          <a:xfrm flipH="1" flipV="1">
            <a:off x="5626735" y="3423285"/>
            <a:ext cx="736600" cy="736600"/>
          </a:xfrm>
          <a:prstGeom prst="straightConnector1">
            <a:avLst/>
          </a:prstGeom>
          <a:noFill/>
          <a:ln w="25400" cap="flat">
            <a:solidFill>
              <a:schemeClr val="accent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0" name="线形标注 1 19"/>
          <p:cNvSpPr/>
          <p:nvPr/>
        </p:nvSpPr>
        <p:spPr>
          <a:xfrm>
            <a:off x="1566545" y="1543050"/>
            <a:ext cx="2155825" cy="915670"/>
          </a:xfrm>
          <a:prstGeom prst="borderCallout1">
            <a:avLst>
              <a:gd name="adj1" fmla="val 49976"/>
              <a:gd name="adj2" fmla="val 102334"/>
              <a:gd name="adj3" fmla="val 245631"/>
              <a:gd name="adj4" fmla="val 212665"/>
            </a:avLst>
          </a:prstGeom>
          <a:ln w="25400">
            <a:solidFill>
              <a:srgbClr val="011C96"/>
            </a:solidFill>
            <a:miter lim="400000"/>
          </a:ln>
        </p:spPr>
        <p:txBody>
          <a:bodyPr lIns="45719" rIns="45719"/>
          <a:p>
            <a:r>
              <a:rPr lang="zh-CN" altLang="en-US"/>
              <a:t>①起始边设为选定边的第1条半边，当前边设置为起始边</a:t>
            </a:r>
            <a:endParaRPr lang="zh-CN" altLang="en-US"/>
          </a:p>
        </p:txBody>
      </p:sp>
      <p:sp>
        <p:nvSpPr>
          <p:cNvPr id="21" name="线形标注 1 20"/>
          <p:cNvSpPr/>
          <p:nvPr/>
        </p:nvSpPr>
        <p:spPr>
          <a:xfrm>
            <a:off x="9276715" y="1901825"/>
            <a:ext cx="2155825" cy="915670"/>
          </a:xfrm>
          <a:prstGeom prst="borderCallout1">
            <a:avLst>
              <a:gd name="adj1" fmla="val 46532"/>
              <a:gd name="adj2" fmla="val 824"/>
              <a:gd name="adj3" fmla="val 223855"/>
              <a:gd name="adj4" fmla="val -98615"/>
            </a:avLst>
          </a:prstGeom>
          <a:ln w="25400">
            <a:solidFill>
              <a:srgbClr val="011C96"/>
            </a:solidFill>
            <a:miter lim="400000"/>
          </a:ln>
        </p:spPr>
        <p:txBody>
          <a:bodyPr lIns="45719" rIns="45719"/>
          <a:p>
            <a:r>
              <a:rPr lang="zh-CN" altLang="en-US"/>
              <a:t>②将当前半边设为当前半边的下一条的反向半边</a:t>
            </a:r>
            <a:endParaRPr lang="zh-CN" altLang="en-US"/>
          </a:p>
        </p:txBody>
      </p:sp>
      <p:sp>
        <p:nvSpPr>
          <p:cNvPr id="22" name="线形标注 1 21"/>
          <p:cNvSpPr/>
          <p:nvPr/>
        </p:nvSpPr>
        <p:spPr>
          <a:xfrm>
            <a:off x="9782810" y="4559300"/>
            <a:ext cx="2155825" cy="683260"/>
          </a:xfrm>
          <a:prstGeom prst="borderCallout1">
            <a:avLst>
              <a:gd name="adj1" fmla="val 46532"/>
              <a:gd name="adj2" fmla="val 824"/>
              <a:gd name="adj3" fmla="val -91356"/>
              <a:gd name="adj4" fmla="val -68365"/>
            </a:avLst>
          </a:prstGeom>
          <a:ln w="25400">
            <a:solidFill>
              <a:srgbClr val="011C96"/>
            </a:solidFill>
            <a:miter lim="400000"/>
          </a:ln>
        </p:spPr>
        <p:txBody>
          <a:bodyPr lIns="45719" rIns="45719"/>
          <a:p>
            <a:r>
              <a:rPr lang="zh-CN" altLang="en-US"/>
              <a:t>③将当前半边的前一条半边加入边集</a:t>
            </a:r>
            <a:endParaRPr lang="zh-CN" altLang="en-US"/>
          </a:p>
        </p:txBody>
      </p:sp>
      <p:cxnSp>
        <p:nvCxnSpPr>
          <p:cNvPr id="23" name="直接箭头连接符 22"/>
          <p:cNvCxnSpPr/>
          <p:nvPr/>
        </p:nvCxnSpPr>
        <p:spPr>
          <a:xfrm flipV="1">
            <a:off x="7835900" y="4417060"/>
            <a:ext cx="820420" cy="799465"/>
          </a:xfrm>
          <a:prstGeom prst="straightConnector1">
            <a:avLst/>
          </a:prstGeom>
          <a:noFill/>
          <a:ln w="25400" cap="flat">
            <a:solidFill>
              <a:srgbClr val="A7049E"/>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2" fill="hold" nodeType="clickEffect">
                                  <p:stCondLst>
                                    <p:cond delay="0"/>
                                  </p:stCondLst>
                                  <p:childTnLst>
                                    <p:animClr clrSpc="rgb" dir="cw">
                                      <p:cBhvr>
                                        <p:cTn id="42" dur="500" fill="hold"/>
                                        <p:tgtEl>
                                          <p:spTgt spid="9"/>
                                        </p:tgtEl>
                                        <p:attrNameLst>
                                          <p:attrName>stroke.color</p:attrName>
                                        </p:attrNameLst>
                                      </p:cBhvr>
                                      <p:to>
                                        <a:srgbClr val="e40d08"/>
                                      </p:to>
                                    </p:animClr>
                                    <p:set>
                                      <p:cBhvr>
                                        <p:cTn id="43" dur="500" fill="hold"/>
                                        <p:tgtEl>
                                          <p:spTgt spid="9"/>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500" fill="hold"/>
                                        <p:tgtEl>
                                          <p:spTgt spid="12"/>
                                        </p:tgtEl>
                                        <p:attrNameLst>
                                          <p:attrName>stroke.color</p:attrName>
                                        </p:attrNameLst>
                                      </p:cBhvr>
                                      <p:to>
                                        <a:srgbClr val="e40d08"/>
                                      </p:to>
                                    </p:animClr>
                                    <p:set>
                                      <p:cBhvr>
                                        <p:cTn id="63" dur="500" fill="hold"/>
                                        <p:tgtEl>
                                          <p:spTgt spid="12"/>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up)">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down)">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7" presetClass="emph" presetSubtype="2" fill="hold" nodeType="clickEffect">
                                  <p:stCondLst>
                                    <p:cond delay="0"/>
                                  </p:stCondLst>
                                  <p:childTnLst>
                                    <p:animClr clrSpc="rgb" dir="cw">
                                      <p:cBhvr>
                                        <p:cTn id="82" dur="500" fill="hold"/>
                                        <p:tgtEl>
                                          <p:spTgt spid="15"/>
                                        </p:tgtEl>
                                        <p:attrNameLst>
                                          <p:attrName>stroke.color</p:attrName>
                                        </p:attrNameLst>
                                      </p:cBhvr>
                                      <p:to>
                                        <a:srgbClr val="e40d08"/>
                                      </p:to>
                                    </p:animClr>
                                    <p:set>
                                      <p:cBhvr>
                                        <p:cTn id="83" dur="500" fill="hold"/>
                                        <p:tgtEl>
                                          <p:spTgt spid="15"/>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wipe(up)">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wipe(right)">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wipe(left)">
                                      <p:cBhvr>
                                        <p:cTn id="98" dur="5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bldLvl="0" animBg="1"/>
      <p:bldP spid="22" grpId="0" bldLvl="0" animBg="1"/>
    </p:bldLst>
  </p:timing>
</p:sld>
</file>

<file path=ppt/theme/theme1.xml><?xml version="1.0" encoding="utf-8"?>
<a:theme xmlns:a="http://schemas.openxmlformats.org/drawingml/2006/main" name="1_SIAT">
  <a:themeElements>
    <a:clrScheme name="自定义 1">
      <a:dk1>
        <a:srgbClr val="2B6890"/>
      </a:dk1>
      <a:lt1>
        <a:sysClr val="window" lastClr="FFFFFF"/>
      </a:lt1>
      <a:dk2>
        <a:srgbClr val="737572"/>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
      <a:majorFont>
        <a:latin typeface="Calibri"/>
        <a:ea typeface="微软雅黑"/>
        <a:cs typeface=""/>
      </a:majorFont>
      <a:minorFont>
        <a:latin typeface="Calibri"/>
        <a:ea typeface="微软雅黑"/>
        <a:cs typeface=""/>
      </a:minorFont>
    </a:fontScheme>
    <a:fmtScheme name="SIA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5400">
          <a:solidFill>
            <a:srgbClr val="011C96"/>
          </a:solidFill>
          <a:miter lim="400000"/>
        </a:ln>
      </a:spPr>
      <a:bodyPr lIns="45719" rIns="45719"/>
      <a:lstStyle>
        <a:defPPr>
          <a:defRPr/>
        </a:defPPr>
      </a:lst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AT">
  <a:themeElements>
    <a:clrScheme name="SIAT">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SIAT">
      <a:majorFont>
        <a:latin typeface="Helvetica"/>
        <a:ea typeface="Helvetica"/>
        <a:cs typeface="Helvetica"/>
      </a:majorFont>
      <a:minorFont>
        <a:latin typeface="Arial"/>
        <a:ea typeface="Arial"/>
        <a:cs typeface="Arial"/>
      </a:minorFont>
    </a:fontScheme>
    <a:fmtScheme name="SIA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1181</Words>
  <Application>WPS 演示</Application>
  <PresentationFormat>宽屏</PresentationFormat>
  <Paragraphs>138</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Arial</vt:lpstr>
      <vt:lpstr>Calibri</vt:lpstr>
      <vt:lpstr>微软雅黑</vt:lpstr>
      <vt:lpstr>Wingdings</vt:lpstr>
      <vt:lpstr>Aldhabi</vt:lpstr>
      <vt:lpstr>Arial Unicode MS</vt:lpstr>
      <vt:lpstr>1_SIAT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孙扬帆</dc:creator>
  <cp:lastModifiedBy>菜翔</cp:lastModifiedBy>
  <cp:revision>131</cp:revision>
  <dcterms:created xsi:type="dcterms:W3CDTF">2018-07-20T01:45:00Z</dcterms:created>
  <dcterms:modified xsi:type="dcterms:W3CDTF">2018-07-24T09:20:32Z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2052-11.1.0.7720</vt:lpwstr>
  </property>
</Properties>
</file>