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319" r:id="rId2"/>
    <p:sldId id="298" r:id="rId3"/>
    <p:sldId id="297" r:id="rId4"/>
    <p:sldId id="318" r:id="rId5"/>
    <p:sldId id="310" r:id="rId6"/>
    <p:sldId id="299" r:id="rId7"/>
    <p:sldId id="321" r:id="rId8"/>
    <p:sldId id="304" r:id="rId9"/>
    <p:sldId id="322" r:id="rId10"/>
    <p:sldId id="314" r:id="rId11"/>
  </p:sldIdLst>
  <p:sldSz cx="12192000" cy="6858000"/>
  <p:notesSz cx="6858000" cy="9144000"/>
  <p:embeddedFontLst>
    <p:embeddedFont>
      <p:font typeface="24 LED" panose="02010600030101010101" charset="0"/>
      <p:regular r:id="rId13"/>
    </p:embeddedFont>
    <p:embeddedFont>
      <p:font typeface="Arial Black" panose="020B0A04020102020204" pitchFamily="34" charset="0"/>
      <p:bold r:id="rId14"/>
    </p:embeddedFont>
    <p:embeddedFont>
      <p:font typeface="Cambria Math" panose="02040503050406030204" pitchFamily="18" charset="0"/>
      <p:regular r:id="rId15"/>
    </p:embeddedFont>
    <p:embeddedFont>
      <p:font typeface="等线" panose="02010600030101010101" pitchFamily="2" charset="-122"/>
      <p:regular r:id="rId16"/>
      <p:bold r:id="rId17"/>
    </p:embeddedFont>
    <p:embeddedFont>
      <p:font typeface="微软雅黑" panose="020B0503020204020204" pitchFamily="34" charset="-122"/>
      <p:regular r:id="rId18"/>
      <p:bold r:id="rId19"/>
    </p:embeddedFont>
  </p:embeddedFontLst>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ECECEC"/>
    <a:srgbClr val="404040"/>
    <a:srgbClr val="D9D9D9"/>
    <a:srgbClr val="BFBFBF"/>
    <a:srgbClr val="F7F7F7"/>
    <a:srgbClr val="7F7F7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3" autoAdjust="0"/>
    <p:restoredTop sz="94660"/>
  </p:normalViewPr>
  <p:slideViewPr>
    <p:cSldViewPr snapToGrid="0" showGuides="1">
      <p:cViewPr varScale="1">
        <p:scale>
          <a:sx n="88" d="100"/>
          <a:sy n="88" d="100"/>
        </p:scale>
        <p:origin x="408" y="2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8040A6-5D3C-4E0B-A560-DB394B88774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375B80D4-F54E-4855-B8EC-A4A3913AC61D}">
      <dgm:prSet/>
      <dgm:spPr/>
      <dgm:t>
        <a:bodyPr/>
        <a:lstStyle/>
        <a:p>
          <a:r>
            <a:rPr lang="zh-CN"/>
            <a:t>三维模型简化</a:t>
          </a:r>
        </a:p>
      </dgm:t>
    </dgm:pt>
    <dgm:pt modelId="{C7CE3D72-5886-4C2C-A9D3-414A57684C04}" type="parTrans" cxnId="{6C229AD8-3DE7-4FB4-953B-AB4157AA221D}">
      <dgm:prSet/>
      <dgm:spPr/>
      <dgm:t>
        <a:bodyPr/>
        <a:lstStyle/>
        <a:p>
          <a:endParaRPr lang="zh-CN" altLang="en-US"/>
        </a:p>
      </dgm:t>
    </dgm:pt>
    <dgm:pt modelId="{D9E73B9F-0F32-4359-80C1-552A8324DCDB}" type="sibTrans" cxnId="{6C229AD8-3DE7-4FB4-953B-AB4157AA221D}">
      <dgm:prSet/>
      <dgm:spPr/>
      <dgm:t>
        <a:bodyPr/>
        <a:lstStyle/>
        <a:p>
          <a:endParaRPr lang="zh-CN" altLang="en-US"/>
        </a:p>
      </dgm:t>
    </dgm:pt>
    <dgm:pt modelId="{9E7CC915-4C0F-4829-8F1C-F9DD0B60636C}" type="pres">
      <dgm:prSet presAssocID="{188040A6-5D3C-4E0B-A560-DB394B88774C}" presName="vert0" presStyleCnt="0">
        <dgm:presLayoutVars>
          <dgm:dir/>
          <dgm:animOne val="branch"/>
          <dgm:animLvl val="lvl"/>
        </dgm:presLayoutVars>
      </dgm:prSet>
      <dgm:spPr/>
    </dgm:pt>
    <dgm:pt modelId="{5A949E31-5372-46C6-BEB3-47DFEAE50671}" type="pres">
      <dgm:prSet presAssocID="{375B80D4-F54E-4855-B8EC-A4A3913AC61D}" presName="thickLine" presStyleLbl="alignNode1" presStyleIdx="0" presStyleCnt="1"/>
      <dgm:spPr/>
    </dgm:pt>
    <dgm:pt modelId="{DDF69602-DAD7-4BA5-939E-DEE8D6BAC0C1}" type="pres">
      <dgm:prSet presAssocID="{375B80D4-F54E-4855-B8EC-A4A3913AC61D}" presName="horz1" presStyleCnt="0"/>
      <dgm:spPr/>
    </dgm:pt>
    <dgm:pt modelId="{51C014DA-784D-46D7-AEA7-BFD24E8E4504}" type="pres">
      <dgm:prSet presAssocID="{375B80D4-F54E-4855-B8EC-A4A3913AC61D}" presName="tx1" presStyleLbl="revTx" presStyleIdx="0" presStyleCnt="1"/>
      <dgm:spPr/>
    </dgm:pt>
    <dgm:pt modelId="{A737A16D-FF43-412B-8C49-CCE83EB0D80E}" type="pres">
      <dgm:prSet presAssocID="{375B80D4-F54E-4855-B8EC-A4A3913AC61D}" presName="vert1" presStyleCnt="0"/>
      <dgm:spPr/>
    </dgm:pt>
  </dgm:ptLst>
  <dgm:cxnLst>
    <dgm:cxn modelId="{B519A961-0066-46C2-BDF7-F64BDB87FC58}" type="presOf" srcId="{375B80D4-F54E-4855-B8EC-A4A3913AC61D}" destId="{51C014DA-784D-46D7-AEA7-BFD24E8E4504}" srcOrd="0" destOrd="0" presId="urn:microsoft.com/office/officeart/2008/layout/LinedList"/>
    <dgm:cxn modelId="{6C229AD8-3DE7-4FB4-953B-AB4157AA221D}" srcId="{188040A6-5D3C-4E0B-A560-DB394B88774C}" destId="{375B80D4-F54E-4855-B8EC-A4A3913AC61D}" srcOrd="0" destOrd="0" parTransId="{C7CE3D72-5886-4C2C-A9D3-414A57684C04}" sibTransId="{D9E73B9F-0F32-4359-80C1-552A8324DCDB}"/>
    <dgm:cxn modelId="{F0D45CF7-1B23-43B0-8DF2-9DB58B649B1C}" type="presOf" srcId="{188040A6-5D3C-4E0B-A560-DB394B88774C}" destId="{9E7CC915-4C0F-4829-8F1C-F9DD0B60636C}" srcOrd="0" destOrd="0" presId="urn:microsoft.com/office/officeart/2008/layout/LinedList"/>
    <dgm:cxn modelId="{353F3BA7-9576-4DF4-AFFC-C1FC26043D15}" type="presParOf" srcId="{9E7CC915-4C0F-4829-8F1C-F9DD0B60636C}" destId="{5A949E31-5372-46C6-BEB3-47DFEAE50671}" srcOrd="0" destOrd="0" presId="urn:microsoft.com/office/officeart/2008/layout/LinedList"/>
    <dgm:cxn modelId="{1E5D0D18-AC0E-4086-BEC5-59B06E85EEBC}" type="presParOf" srcId="{9E7CC915-4C0F-4829-8F1C-F9DD0B60636C}" destId="{DDF69602-DAD7-4BA5-939E-DEE8D6BAC0C1}" srcOrd="1" destOrd="0" presId="urn:microsoft.com/office/officeart/2008/layout/LinedList"/>
    <dgm:cxn modelId="{5382802C-CCC4-4351-9E44-7EB574DFE262}" type="presParOf" srcId="{DDF69602-DAD7-4BA5-939E-DEE8D6BAC0C1}" destId="{51C014DA-784D-46D7-AEA7-BFD24E8E4504}" srcOrd="0" destOrd="0" presId="urn:microsoft.com/office/officeart/2008/layout/LinedList"/>
    <dgm:cxn modelId="{766B59C1-08BB-4EAC-8C9E-06DC58B1C1BF}" type="presParOf" srcId="{DDF69602-DAD7-4BA5-939E-DEE8D6BAC0C1}" destId="{A737A16D-FF43-412B-8C49-CCE83EB0D8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CF7F79-24FB-4D2A-BC19-A81010657C8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3CF8C109-97AA-441A-8DDD-5AB9A65815F4}">
      <dgm:prSet/>
      <dgm:spPr/>
      <dgm:t>
        <a:bodyPr/>
        <a:lstStyle/>
        <a:p>
          <a:r>
            <a:rPr lang="zh-CN"/>
            <a:t>问题背景</a:t>
          </a:r>
        </a:p>
      </dgm:t>
    </dgm:pt>
    <dgm:pt modelId="{740E8534-6961-4D33-A3BD-EF36BD5C0948}" type="parTrans" cxnId="{7B78B20D-9662-44D9-BB42-A289099B0A04}">
      <dgm:prSet/>
      <dgm:spPr/>
      <dgm:t>
        <a:bodyPr/>
        <a:lstStyle/>
        <a:p>
          <a:endParaRPr lang="zh-CN" altLang="en-US"/>
        </a:p>
      </dgm:t>
    </dgm:pt>
    <dgm:pt modelId="{4DFA8340-0557-4B46-B6BB-F758420AA3EC}" type="sibTrans" cxnId="{7B78B20D-9662-44D9-BB42-A289099B0A04}">
      <dgm:prSet/>
      <dgm:spPr/>
      <dgm:t>
        <a:bodyPr/>
        <a:lstStyle/>
        <a:p>
          <a:endParaRPr lang="zh-CN" altLang="en-US"/>
        </a:p>
      </dgm:t>
    </dgm:pt>
    <dgm:pt modelId="{66E0D4FF-C4E2-4E91-B5F7-9A0D21A9F53F}" type="pres">
      <dgm:prSet presAssocID="{DCCF7F79-24FB-4D2A-BC19-A81010657C8B}" presName="vert0" presStyleCnt="0">
        <dgm:presLayoutVars>
          <dgm:dir/>
          <dgm:animOne val="branch"/>
          <dgm:animLvl val="lvl"/>
        </dgm:presLayoutVars>
      </dgm:prSet>
      <dgm:spPr/>
    </dgm:pt>
    <dgm:pt modelId="{379981FB-58B8-4B2A-872D-373A6E9F871D}" type="pres">
      <dgm:prSet presAssocID="{3CF8C109-97AA-441A-8DDD-5AB9A65815F4}" presName="thickLine" presStyleLbl="alignNode1" presStyleIdx="0" presStyleCnt="1"/>
      <dgm:spPr/>
    </dgm:pt>
    <dgm:pt modelId="{AAC39288-788E-46E1-947C-99F1CE5E38CA}" type="pres">
      <dgm:prSet presAssocID="{3CF8C109-97AA-441A-8DDD-5AB9A65815F4}" presName="horz1" presStyleCnt="0"/>
      <dgm:spPr/>
    </dgm:pt>
    <dgm:pt modelId="{0FA54ECD-2C61-4148-A47B-0C7827A43B2A}" type="pres">
      <dgm:prSet presAssocID="{3CF8C109-97AA-441A-8DDD-5AB9A65815F4}" presName="tx1" presStyleLbl="revTx" presStyleIdx="0" presStyleCnt="1"/>
      <dgm:spPr/>
    </dgm:pt>
    <dgm:pt modelId="{37A46FBB-05D4-4345-9565-7F10C0921AEE}" type="pres">
      <dgm:prSet presAssocID="{3CF8C109-97AA-441A-8DDD-5AB9A65815F4}" presName="vert1" presStyleCnt="0"/>
      <dgm:spPr/>
    </dgm:pt>
  </dgm:ptLst>
  <dgm:cxnLst>
    <dgm:cxn modelId="{7B78B20D-9662-44D9-BB42-A289099B0A04}" srcId="{DCCF7F79-24FB-4D2A-BC19-A81010657C8B}" destId="{3CF8C109-97AA-441A-8DDD-5AB9A65815F4}" srcOrd="0" destOrd="0" parTransId="{740E8534-6961-4D33-A3BD-EF36BD5C0948}" sibTransId="{4DFA8340-0557-4B46-B6BB-F758420AA3EC}"/>
    <dgm:cxn modelId="{13DA4D33-64DF-4EB4-858B-98AE944F2190}" type="presOf" srcId="{3CF8C109-97AA-441A-8DDD-5AB9A65815F4}" destId="{0FA54ECD-2C61-4148-A47B-0C7827A43B2A}" srcOrd="0" destOrd="0" presId="urn:microsoft.com/office/officeart/2008/layout/LinedList"/>
    <dgm:cxn modelId="{E2D0E43D-1E2E-453A-BAB8-A18FAA1A1408}" type="presOf" srcId="{DCCF7F79-24FB-4D2A-BC19-A81010657C8B}" destId="{66E0D4FF-C4E2-4E91-B5F7-9A0D21A9F53F}" srcOrd="0" destOrd="0" presId="urn:microsoft.com/office/officeart/2008/layout/LinedList"/>
    <dgm:cxn modelId="{9A6BE09C-59B7-46B2-A74A-CCBDC20CF7F4}" type="presParOf" srcId="{66E0D4FF-C4E2-4E91-B5F7-9A0D21A9F53F}" destId="{379981FB-58B8-4B2A-872D-373A6E9F871D}" srcOrd="0" destOrd="0" presId="urn:microsoft.com/office/officeart/2008/layout/LinedList"/>
    <dgm:cxn modelId="{E756DFCA-97FA-4CDA-8857-3B6BA66EE62D}" type="presParOf" srcId="{66E0D4FF-C4E2-4E91-B5F7-9A0D21A9F53F}" destId="{AAC39288-788E-46E1-947C-99F1CE5E38CA}" srcOrd="1" destOrd="0" presId="urn:microsoft.com/office/officeart/2008/layout/LinedList"/>
    <dgm:cxn modelId="{5025994E-033D-45C6-81C5-FE1E1E67402D}" type="presParOf" srcId="{AAC39288-788E-46E1-947C-99F1CE5E38CA}" destId="{0FA54ECD-2C61-4148-A47B-0C7827A43B2A}" srcOrd="0" destOrd="0" presId="urn:microsoft.com/office/officeart/2008/layout/LinedList"/>
    <dgm:cxn modelId="{9733F4D0-EC38-4A9B-B566-0274706228FF}" type="presParOf" srcId="{AAC39288-788E-46E1-947C-99F1CE5E38CA}" destId="{37A46FBB-05D4-4345-9565-7F10C0921AE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08B4F9-316A-428E-B1A7-65A3EAD63FA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C6D45E25-7193-4B4C-90B2-6B2786600295}">
      <dgm:prSet custT="1"/>
      <dgm:spPr/>
      <dgm:t>
        <a:bodyPr/>
        <a:lstStyle/>
        <a:p>
          <a:r>
            <a:rPr lang="zh-CN" altLang="en-US" sz="2800" dirty="0">
              <a:solidFill>
                <a:schemeClr val="bg1"/>
              </a:solidFill>
            </a:rPr>
            <a:t>算法步骤</a:t>
          </a:r>
        </a:p>
      </dgm:t>
    </dgm:pt>
    <dgm:pt modelId="{646FD389-7175-440A-ABAF-25BD776FBB72}" type="parTrans" cxnId="{204A2431-F76A-4AB7-8DAE-A9CB5325CE52}">
      <dgm:prSet/>
      <dgm:spPr/>
      <dgm:t>
        <a:bodyPr/>
        <a:lstStyle/>
        <a:p>
          <a:endParaRPr lang="zh-CN" altLang="en-US"/>
        </a:p>
      </dgm:t>
    </dgm:pt>
    <dgm:pt modelId="{E1EE320F-7702-4013-B966-F708E0735755}" type="sibTrans" cxnId="{204A2431-F76A-4AB7-8DAE-A9CB5325CE52}">
      <dgm:prSet/>
      <dgm:spPr/>
      <dgm:t>
        <a:bodyPr/>
        <a:lstStyle/>
        <a:p>
          <a:endParaRPr lang="zh-CN" altLang="en-US"/>
        </a:p>
      </dgm:t>
    </dgm:pt>
    <dgm:pt modelId="{E0DFF784-D49A-4F99-AD49-1C1F4D0E22AB}" type="pres">
      <dgm:prSet presAssocID="{CE08B4F9-316A-428E-B1A7-65A3EAD63FAC}" presName="vert0" presStyleCnt="0">
        <dgm:presLayoutVars>
          <dgm:dir/>
          <dgm:animOne val="branch"/>
          <dgm:animLvl val="lvl"/>
        </dgm:presLayoutVars>
      </dgm:prSet>
      <dgm:spPr/>
    </dgm:pt>
    <dgm:pt modelId="{7EE8B54D-A95C-4B96-BB9A-3E08881E4C64}" type="pres">
      <dgm:prSet presAssocID="{C6D45E25-7193-4B4C-90B2-6B2786600295}" presName="thickLine" presStyleLbl="alignNode1" presStyleIdx="0" presStyleCnt="1"/>
      <dgm:spPr/>
    </dgm:pt>
    <dgm:pt modelId="{8D0616E8-E691-4D10-AA48-FA087C4D3828}" type="pres">
      <dgm:prSet presAssocID="{C6D45E25-7193-4B4C-90B2-6B2786600295}" presName="horz1" presStyleCnt="0"/>
      <dgm:spPr/>
    </dgm:pt>
    <dgm:pt modelId="{D57A2C75-FDA8-4DFC-AAA8-D01DEADA4757}" type="pres">
      <dgm:prSet presAssocID="{C6D45E25-7193-4B4C-90B2-6B2786600295}" presName="tx1" presStyleLbl="revTx" presStyleIdx="0" presStyleCnt="1"/>
      <dgm:spPr/>
    </dgm:pt>
    <dgm:pt modelId="{F4A447E9-56D6-4F89-851F-C9D3327EB373}" type="pres">
      <dgm:prSet presAssocID="{C6D45E25-7193-4B4C-90B2-6B2786600295}" presName="vert1" presStyleCnt="0"/>
      <dgm:spPr/>
    </dgm:pt>
  </dgm:ptLst>
  <dgm:cxnLst>
    <dgm:cxn modelId="{204A2431-F76A-4AB7-8DAE-A9CB5325CE52}" srcId="{CE08B4F9-316A-428E-B1A7-65A3EAD63FAC}" destId="{C6D45E25-7193-4B4C-90B2-6B2786600295}" srcOrd="0" destOrd="0" parTransId="{646FD389-7175-440A-ABAF-25BD776FBB72}" sibTransId="{E1EE320F-7702-4013-B966-F708E0735755}"/>
    <dgm:cxn modelId="{D6719068-8510-4C01-9500-1F1B09A00D70}" type="presOf" srcId="{CE08B4F9-316A-428E-B1A7-65A3EAD63FAC}" destId="{E0DFF784-D49A-4F99-AD49-1C1F4D0E22AB}" srcOrd="0" destOrd="0" presId="urn:microsoft.com/office/officeart/2008/layout/LinedList"/>
    <dgm:cxn modelId="{AF7AEEB8-F7A2-44C6-9BE3-05903BDF24ED}" type="presOf" srcId="{C6D45E25-7193-4B4C-90B2-6B2786600295}" destId="{D57A2C75-FDA8-4DFC-AAA8-D01DEADA4757}" srcOrd="0" destOrd="0" presId="urn:microsoft.com/office/officeart/2008/layout/LinedList"/>
    <dgm:cxn modelId="{FF9C57A3-F4F2-40FA-93A2-6728D0546FC5}" type="presParOf" srcId="{E0DFF784-D49A-4F99-AD49-1C1F4D0E22AB}" destId="{7EE8B54D-A95C-4B96-BB9A-3E08881E4C64}" srcOrd="0" destOrd="0" presId="urn:microsoft.com/office/officeart/2008/layout/LinedList"/>
    <dgm:cxn modelId="{86B23437-94FB-4F4A-933C-31A7D1BF6505}" type="presParOf" srcId="{E0DFF784-D49A-4F99-AD49-1C1F4D0E22AB}" destId="{8D0616E8-E691-4D10-AA48-FA087C4D3828}" srcOrd="1" destOrd="0" presId="urn:microsoft.com/office/officeart/2008/layout/LinedList"/>
    <dgm:cxn modelId="{615B79D5-6B9B-4BDB-BEAE-F7A0A68D8656}" type="presParOf" srcId="{8D0616E8-E691-4D10-AA48-FA087C4D3828}" destId="{D57A2C75-FDA8-4DFC-AAA8-D01DEADA4757}" srcOrd="0" destOrd="0" presId="urn:microsoft.com/office/officeart/2008/layout/LinedList"/>
    <dgm:cxn modelId="{2E3AAA19-75EE-47D3-9F84-AE9325A9516F}" type="presParOf" srcId="{8D0616E8-E691-4D10-AA48-FA087C4D3828}" destId="{F4A447E9-56D6-4F89-851F-C9D3327EB3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49E31-5372-46C6-BEB3-47DFEAE50671}">
      <dsp:nvSpPr>
        <dsp:cNvPr id="0" name=""/>
        <dsp:cNvSpPr/>
      </dsp:nvSpPr>
      <dsp:spPr>
        <a:xfrm>
          <a:off x="0" y="0"/>
          <a:ext cx="59316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014DA-784D-46D7-AEA7-BFD24E8E4504}">
      <dsp:nvSpPr>
        <dsp:cNvPr id="0" name=""/>
        <dsp:cNvSpPr/>
      </dsp:nvSpPr>
      <dsp:spPr>
        <a:xfrm>
          <a:off x="0" y="0"/>
          <a:ext cx="5931643" cy="120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zh-CN" sz="4300" kern="1200"/>
            <a:t>三维模型简化</a:t>
          </a:r>
        </a:p>
      </dsp:txBody>
      <dsp:txXfrm>
        <a:off x="0" y="0"/>
        <a:ext cx="5931643"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981FB-58B8-4B2A-872D-373A6E9F871D}">
      <dsp:nvSpPr>
        <dsp:cNvPr id="0" name=""/>
        <dsp:cNvSpPr/>
      </dsp:nvSpPr>
      <dsp:spPr>
        <a:xfrm>
          <a:off x="0" y="0"/>
          <a:ext cx="106566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54ECD-2C61-4148-A47B-0C7827A43B2A}">
      <dsp:nvSpPr>
        <dsp:cNvPr id="0" name=""/>
        <dsp:cNvSpPr/>
      </dsp:nvSpPr>
      <dsp:spPr>
        <a:xfrm>
          <a:off x="0" y="0"/>
          <a:ext cx="10656688" cy="896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sz="3200" kern="1200"/>
            <a:t>问题背景</a:t>
          </a:r>
        </a:p>
      </dsp:txBody>
      <dsp:txXfrm>
        <a:off x="0" y="0"/>
        <a:ext cx="10656688" cy="896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8B54D-A95C-4B96-BB9A-3E08881E4C64}">
      <dsp:nvSpPr>
        <dsp:cNvPr id="0" name=""/>
        <dsp:cNvSpPr/>
      </dsp:nvSpPr>
      <dsp:spPr>
        <a:xfrm>
          <a:off x="0" y="315"/>
          <a:ext cx="2733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7A2C75-FDA8-4DFC-AAA8-D01DEADA4757}">
      <dsp:nvSpPr>
        <dsp:cNvPr id="0" name=""/>
        <dsp:cNvSpPr/>
      </dsp:nvSpPr>
      <dsp:spPr>
        <a:xfrm>
          <a:off x="0" y="315"/>
          <a:ext cx="2733113" cy="64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chemeClr val="bg1"/>
              </a:solidFill>
            </a:rPr>
            <a:t>算法步骤</a:t>
          </a:r>
        </a:p>
      </dsp:txBody>
      <dsp:txXfrm>
        <a:off x="0" y="315"/>
        <a:ext cx="2733113" cy="6456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2018/8/9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1774415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75232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220123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94735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411549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405407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262987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72157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2176751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9529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2018/8/9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图示 2">
            <a:extLst>
              <a:ext uri="{FF2B5EF4-FFF2-40B4-BE49-F238E27FC236}">
                <a16:creationId xmlns:a16="http://schemas.microsoft.com/office/drawing/2014/main" id="{1FC0E0C3-12AA-461E-A7E7-F89270109D8F}"/>
              </a:ext>
            </a:extLst>
          </p:cNvPr>
          <p:cNvGraphicFramePr/>
          <p:nvPr/>
        </p:nvGraphicFramePr>
        <p:xfrm>
          <a:off x="2156002" y="1552918"/>
          <a:ext cx="5931644"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7" name="文本框 156"/>
          <p:cNvSpPr txBox="1"/>
          <p:nvPr/>
        </p:nvSpPr>
        <p:spPr>
          <a:xfrm>
            <a:off x="2339357" y="3507400"/>
            <a:ext cx="5373733" cy="954107"/>
          </a:xfrm>
          <a:prstGeom prst="rect">
            <a:avLst/>
          </a:prstGeom>
          <a:noFill/>
        </p:spPr>
        <p:txBody>
          <a:bodyPr wrap="square" rtlCol="0">
            <a:spAutoFit/>
          </a:bodyPr>
          <a:lstStyle/>
          <a:p>
            <a:pPr marL="571500" indent="-57150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顶点聚类</a:t>
            </a:r>
            <a:endParaRPr lang="en-US" altLang="zh-CN" sz="2800" dirty="0">
              <a:latin typeface="微软雅黑" panose="020B0503020204020204" pitchFamily="34" charset="-122"/>
              <a:ea typeface="微软雅黑" panose="020B0503020204020204" pitchFamily="34" charset="-122"/>
            </a:endParaRPr>
          </a:p>
          <a:p>
            <a:pPr marL="571500" indent="-57150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二次误差度量</a:t>
            </a:r>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EE6825E-00ED-4CFE-9EBB-8C5B7F4FE6E1}"/>
              </a:ext>
            </a:extLst>
          </p:cNvPr>
          <p:cNvSpPr txBox="1"/>
          <p:nvPr/>
        </p:nvSpPr>
        <p:spPr>
          <a:xfrm>
            <a:off x="3927566" y="5753784"/>
            <a:ext cx="2168434" cy="646331"/>
          </a:xfrm>
          <a:prstGeom prst="rect">
            <a:avLst/>
          </a:prstGeom>
          <a:noFill/>
        </p:spPr>
        <p:txBody>
          <a:bodyPr wrap="square" rtlCol="0">
            <a:spAutoFit/>
          </a:bodyPr>
          <a:lstStyle/>
          <a:p>
            <a:pPr algn="ctr"/>
            <a:r>
              <a:rPr lang="zh-CN" altLang="en-US" dirty="0"/>
              <a:t>苗中峰</a:t>
            </a:r>
            <a:endParaRPr lang="en-US" altLang="zh-CN" dirty="0"/>
          </a:p>
          <a:p>
            <a:pPr algn="ctr"/>
            <a:r>
              <a:rPr lang="en-US" altLang="zh-CN" dirty="0"/>
              <a:t>2018.08.08</a:t>
            </a:r>
            <a:endParaRPr lang="zh-CN" altLang="en-US" dirty="0"/>
          </a:p>
        </p:txBody>
      </p:sp>
    </p:spTree>
    <p:extLst>
      <p:ext uri="{BB962C8B-B14F-4D97-AF65-F5344CB8AC3E}">
        <p14:creationId xmlns:p14="http://schemas.microsoft.com/office/powerpoint/2010/main" val="29088129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196593" y="2848325"/>
            <a:ext cx="3933022" cy="1200329"/>
          </a:xfrm>
          <a:prstGeom prst="rect">
            <a:avLst/>
          </a:prstGeom>
          <a:noFill/>
        </p:spPr>
        <p:txBody>
          <a:bodyPr wrap="square" rtlCol="0">
            <a:spAutoFit/>
          </a:bodyPr>
          <a:lstStyle/>
          <a:p>
            <a:r>
              <a:rPr lang="en-US" altLang="zh-CN" sz="7200" dirty="0"/>
              <a:t>THANKS</a:t>
            </a:r>
          </a:p>
        </p:txBody>
      </p:sp>
    </p:spTree>
    <p:extLst>
      <p:ext uri="{BB962C8B-B14F-4D97-AF65-F5344CB8AC3E}">
        <p14:creationId xmlns:p14="http://schemas.microsoft.com/office/powerpoint/2010/main" val="1790460646"/>
      </p:ext>
    </p:extLst>
  </p:cSld>
  <p:clrMapOvr>
    <a:masterClrMapping/>
  </p:clrMapOvr>
  <p:transition spd="slow" advClick="0" advTm="563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10000"/>
                                  </p:iterate>
                                  <p:childTnLst>
                                    <p:set>
                                      <p:cBhvr>
                                        <p:cTn id="6" dur="1" fill="hold">
                                          <p:stCondLst>
                                            <p:cond delay="0"/>
                                          </p:stCondLst>
                                        </p:cTn>
                                        <p:tgtEl>
                                          <p:spTgt spid="195"/>
                                        </p:tgtEl>
                                        <p:attrNameLst>
                                          <p:attrName>style.visibility</p:attrName>
                                        </p:attrNameLst>
                                      </p:cBhvr>
                                      <p:to>
                                        <p:strVal val="visible"/>
                                      </p:to>
                                    </p:set>
                                    <p:animEffect transition="in" filter="wipe(down)">
                                      <p:cBhvr>
                                        <p:cTn id="7" dur="580">
                                          <p:stCondLst>
                                            <p:cond delay="0"/>
                                          </p:stCondLst>
                                        </p:cTn>
                                        <p:tgtEl>
                                          <p:spTgt spid="195"/>
                                        </p:tgtEl>
                                      </p:cBhvr>
                                    </p:animEffect>
                                    <p:anim calcmode="lin" valueType="num">
                                      <p:cBhvr>
                                        <p:cTn id="8" dur="1822" tmFilter="0,0; 0.14,0.36; 0.43,0.73; 0.71,0.91; 1.0,1.0">
                                          <p:stCondLst>
                                            <p:cond delay="0"/>
                                          </p:stCondLst>
                                        </p:cTn>
                                        <p:tgtEl>
                                          <p:spTgt spid="1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5"/>
                                        </p:tgtEl>
                                        <p:attrNameLst>
                                          <p:attrName>ppt_y</p:attrName>
                                        </p:attrNameLst>
                                      </p:cBhvr>
                                      <p:tavLst>
                                        <p:tav tm="0" fmla="#ppt_y-sin(pi*$)/81">
                                          <p:val>
                                            <p:fltVal val="0"/>
                                          </p:val>
                                        </p:tav>
                                        <p:tav tm="100000">
                                          <p:val>
                                            <p:fltVal val="1"/>
                                          </p:val>
                                        </p:tav>
                                      </p:tavLst>
                                    </p:anim>
                                    <p:animScale>
                                      <p:cBhvr>
                                        <p:cTn id="13" dur="26">
                                          <p:stCondLst>
                                            <p:cond delay="650"/>
                                          </p:stCondLst>
                                        </p:cTn>
                                        <p:tgtEl>
                                          <p:spTgt spid="195"/>
                                        </p:tgtEl>
                                      </p:cBhvr>
                                      <p:to x="100000" y="60000"/>
                                    </p:animScale>
                                    <p:animScale>
                                      <p:cBhvr>
                                        <p:cTn id="14" dur="166" decel="50000">
                                          <p:stCondLst>
                                            <p:cond delay="676"/>
                                          </p:stCondLst>
                                        </p:cTn>
                                        <p:tgtEl>
                                          <p:spTgt spid="195"/>
                                        </p:tgtEl>
                                      </p:cBhvr>
                                      <p:to x="100000" y="100000"/>
                                    </p:animScale>
                                    <p:animScale>
                                      <p:cBhvr>
                                        <p:cTn id="15" dur="26">
                                          <p:stCondLst>
                                            <p:cond delay="1312"/>
                                          </p:stCondLst>
                                        </p:cTn>
                                        <p:tgtEl>
                                          <p:spTgt spid="195"/>
                                        </p:tgtEl>
                                      </p:cBhvr>
                                      <p:to x="100000" y="80000"/>
                                    </p:animScale>
                                    <p:animScale>
                                      <p:cBhvr>
                                        <p:cTn id="16" dur="166" decel="50000">
                                          <p:stCondLst>
                                            <p:cond delay="1338"/>
                                          </p:stCondLst>
                                        </p:cTn>
                                        <p:tgtEl>
                                          <p:spTgt spid="195"/>
                                        </p:tgtEl>
                                      </p:cBhvr>
                                      <p:to x="100000" y="100000"/>
                                    </p:animScale>
                                    <p:animScale>
                                      <p:cBhvr>
                                        <p:cTn id="17" dur="26">
                                          <p:stCondLst>
                                            <p:cond delay="1642"/>
                                          </p:stCondLst>
                                        </p:cTn>
                                        <p:tgtEl>
                                          <p:spTgt spid="195"/>
                                        </p:tgtEl>
                                      </p:cBhvr>
                                      <p:to x="100000" y="90000"/>
                                    </p:animScale>
                                    <p:animScale>
                                      <p:cBhvr>
                                        <p:cTn id="18" dur="166" decel="50000">
                                          <p:stCondLst>
                                            <p:cond delay="1668"/>
                                          </p:stCondLst>
                                        </p:cTn>
                                        <p:tgtEl>
                                          <p:spTgt spid="195"/>
                                        </p:tgtEl>
                                      </p:cBhvr>
                                      <p:to x="100000" y="100000"/>
                                    </p:animScale>
                                    <p:animScale>
                                      <p:cBhvr>
                                        <p:cTn id="19" dur="26">
                                          <p:stCondLst>
                                            <p:cond delay="1808"/>
                                          </p:stCondLst>
                                        </p:cTn>
                                        <p:tgtEl>
                                          <p:spTgt spid="195"/>
                                        </p:tgtEl>
                                      </p:cBhvr>
                                      <p:to x="100000" y="95000"/>
                                    </p:animScale>
                                    <p:animScale>
                                      <p:cBhvr>
                                        <p:cTn id="20" dur="166" decel="50000">
                                          <p:stCondLst>
                                            <p:cond delay="1834"/>
                                          </p:stCondLst>
                                        </p:cTn>
                                        <p:tgtEl>
                                          <p:spTgt spid="1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grpSp>
        <p:nvGrpSpPr>
          <p:cNvPr id="228" name="组合 227"/>
          <p:cNvGrpSpPr/>
          <p:nvPr/>
        </p:nvGrpSpPr>
        <p:grpSpPr>
          <a:xfrm>
            <a:off x="8443146" y="4859296"/>
            <a:ext cx="3748854" cy="1861544"/>
            <a:chOff x="8443146" y="4859296"/>
            <a:chExt cx="3748854" cy="1861544"/>
          </a:xfrm>
        </p:grpSpPr>
        <p:sp>
          <p:nvSpPr>
            <p:cNvPr id="11" name="椭圆 10"/>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5" name="图示 4">
            <a:extLst>
              <a:ext uri="{FF2B5EF4-FFF2-40B4-BE49-F238E27FC236}">
                <a16:creationId xmlns:a16="http://schemas.microsoft.com/office/drawing/2014/main" id="{C288E144-4989-4866-9701-3BFCDC97DDA2}"/>
              </a:ext>
            </a:extLst>
          </p:cNvPr>
          <p:cNvGraphicFramePr/>
          <p:nvPr>
            <p:extLst>
              <p:ext uri="{D42A27DB-BD31-4B8C-83A1-F6EECF244321}">
                <p14:modId xmlns:p14="http://schemas.microsoft.com/office/powerpoint/2010/main" val="2417623560"/>
              </p:ext>
            </p:extLst>
          </p:nvPr>
        </p:nvGraphicFramePr>
        <p:xfrm>
          <a:off x="705393" y="478971"/>
          <a:ext cx="10656688" cy="896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61EA0C05-C504-4157-8C99-2540AE7C1F74}"/>
              </a:ext>
            </a:extLst>
          </p:cNvPr>
          <p:cNvSpPr txBox="1"/>
          <p:nvPr/>
        </p:nvSpPr>
        <p:spPr>
          <a:xfrm>
            <a:off x="705393" y="1567542"/>
            <a:ext cx="4014652"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较大的三维模型受到存储成本和计算效率的限制，很难直接运用到实际中，三维模型简化技术就是对原有模型进行简化，在尽可能保持网格模型外观特征的情况下，减少三角形片的数量。</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三维模型简化算法可以分为三大类：</a:t>
            </a:r>
            <a:endParaRPr lang="en-US" altLang="zh-CN" dirty="0"/>
          </a:p>
          <a:p>
            <a:r>
              <a:rPr lang="en-US" altLang="zh-CN" dirty="0"/>
              <a:t>    </a:t>
            </a:r>
            <a:r>
              <a:rPr lang="zh-CN" altLang="en-US" dirty="0"/>
              <a:t>顶点聚类算法、二次误差度量算法和三角形网格删除算法</a:t>
            </a:r>
          </a:p>
        </p:txBody>
      </p:sp>
      <p:pic>
        <p:nvPicPr>
          <p:cNvPr id="10" name="图片 9">
            <a:extLst>
              <a:ext uri="{FF2B5EF4-FFF2-40B4-BE49-F238E27FC236}">
                <a16:creationId xmlns:a16="http://schemas.microsoft.com/office/drawing/2014/main" id="{E0CE58E9-FEA7-4F98-B421-2889D02969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2524" y="1279905"/>
            <a:ext cx="5888076" cy="3208401"/>
          </a:xfrm>
          <a:prstGeom prst="rect">
            <a:avLst/>
          </a:prstGeom>
        </p:spPr>
      </p:pic>
    </p:spTree>
    <p:extLst>
      <p:ext uri="{BB962C8B-B14F-4D97-AF65-F5344CB8AC3E}">
        <p14:creationId xmlns:p14="http://schemas.microsoft.com/office/powerpoint/2010/main" val="2812801509"/>
      </p:ext>
    </p:extLst>
  </p:cSld>
  <p:clrMapOvr>
    <a:masterClrMapping/>
  </p:clrMapOvr>
  <p:transition spd="slow" advClick="0" advTm="1925">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1</a:t>
            </a:r>
            <a:endParaRPr lang="zh-CN" altLang="en-US" sz="12000" dirty="0">
              <a:latin typeface="24 LED" panose="020B0603050302020204" pitchFamily="34" charset="0"/>
            </a:endParaRPr>
          </a:p>
        </p:txBody>
      </p:sp>
    </p:spTree>
    <p:extLst>
      <p:ext uri="{BB962C8B-B14F-4D97-AF65-F5344CB8AC3E}">
        <p14:creationId xmlns:p14="http://schemas.microsoft.com/office/powerpoint/2010/main" val="3886826972"/>
      </p:ext>
    </p:extLst>
  </p:cSld>
  <p:clrMapOvr>
    <a:masterClrMapping/>
  </p:clrMapOvr>
  <p:transition spd="slow" advClick="0" advTm="1353">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25" name="直接连接符 124"/>
          <p:cNvCxnSpPr/>
          <p:nvPr/>
        </p:nvCxnSpPr>
        <p:spPr>
          <a:xfrm flipH="1">
            <a:off x="3231004" y="-803883"/>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541960" y="-839737"/>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3" idx="7"/>
          </p:cNvCxnSpPr>
          <p:nvPr/>
        </p:nvCxnSpPr>
        <p:spPr>
          <a:xfrm>
            <a:off x="3962410" y="-864476"/>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4221649" y="-803883"/>
            <a:ext cx="344906"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4159765" y="-111999"/>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a:endCxn id="133" idx="5"/>
          </p:cNvCxnSpPr>
          <p:nvPr/>
        </p:nvCxnSpPr>
        <p:spPr>
          <a:xfrm>
            <a:off x="3241724" y="-28216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2662707" y="-28072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3101940" y="-672932"/>
            <a:ext cx="64729"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2300372" y="-672932"/>
            <a:ext cx="111192" cy="24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589141" y="-672932"/>
            <a:ext cx="112222"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754125" y="-530909"/>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606391" y="-478147"/>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754125" y="-672932"/>
            <a:ext cx="44214"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3" idx="3"/>
          </p:cNvCxnSpPr>
          <p:nvPr/>
        </p:nvCxnSpPr>
        <p:spPr>
          <a:xfrm>
            <a:off x="4248382" y="-23382"/>
            <a:ext cx="614245" cy="115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2" idx="1"/>
          </p:cNvCxnSpPr>
          <p:nvPr/>
        </p:nvCxnSpPr>
        <p:spPr>
          <a:xfrm flipV="1">
            <a:off x="4677880" y="-11863"/>
            <a:ext cx="226298" cy="709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4"/>
          </p:cNvCxnSpPr>
          <p:nvPr/>
        </p:nvCxnSpPr>
        <p:spPr>
          <a:xfrm flipH="1" flipV="1">
            <a:off x="4211676" y="-8177"/>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3" idx="4"/>
          </p:cNvCxnSpPr>
          <p:nvPr/>
        </p:nvCxnSpPr>
        <p:spPr>
          <a:xfrm flipV="1">
            <a:off x="3768475" y="-8177"/>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3214474" y="-258630"/>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68475" y="445188"/>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3" idx="3"/>
          </p:cNvCxnSpPr>
          <p:nvPr/>
        </p:nvCxnSpPr>
        <p:spPr>
          <a:xfrm flipH="1" flipV="1">
            <a:off x="2632772" y="237438"/>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062123" y="445188"/>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3075973" y="-150363"/>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flipH="1">
            <a:off x="4770155" y="-38925"/>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4566555" y="678205"/>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3005918" y="591171"/>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2573936" y="165001"/>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678543" y="395487"/>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3086707" y="-339158"/>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7" name="直接连接符 156"/>
          <p:cNvCxnSpPr>
            <a:endCxn id="153" idx="4"/>
          </p:cNvCxnSpPr>
          <p:nvPr/>
        </p:nvCxnSpPr>
        <p:spPr>
          <a:xfrm flipH="1" flipV="1">
            <a:off x="3062167" y="703670"/>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155" idx="4"/>
          </p:cNvCxnSpPr>
          <p:nvPr/>
        </p:nvCxnSpPr>
        <p:spPr>
          <a:xfrm flipV="1">
            <a:off x="3505324" y="522353"/>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3491474" y="743418"/>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3" idx="5"/>
          </p:cNvCxnSpPr>
          <p:nvPr/>
        </p:nvCxnSpPr>
        <p:spPr>
          <a:xfrm flipH="1">
            <a:off x="2854373" y="687195"/>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868223" y="1164236"/>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6"/>
            <a:endCxn id="234" idx="2"/>
          </p:cNvCxnSpPr>
          <p:nvPr/>
        </p:nvCxnSpPr>
        <p:spPr>
          <a:xfrm flipH="1">
            <a:off x="2547411" y="647421"/>
            <a:ext cx="458507" cy="130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234" idx="0"/>
          </p:cNvCxnSpPr>
          <p:nvPr/>
        </p:nvCxnSpPr>
        <p:spPr>
          <a:xfrm flipH="1">
            <a:off x="2467834" y="253619"/>
            <a:ext cx="121307" cy="444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a:off x="2300372" y="-490460"/>
            <a:ext cx="318454" cy="160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4" idx="7"/>
          </p:cNvCxnSpPr>
          <p:nvPr/>
        </p:nvCxnSpPr>
        <p:spPr>
          <a:xfrm flipH="1" flipV="1">
            <a:off x="2300372" y="-330412"/>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3" idx="6"/>
          </p:cNvCxnSpPr>
          <p:nvPr/>
        </p:nvCxnSpPr>
        <p:spPr>
          <a:xfrm flipH="1">
            <a:off x="2591222" y="647421"/>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591222" y="1164236"/>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34" idx="4"/>
          </p:cNvCxnSpPr>
          <p:nvPr/>
        </p:nvCxnSpPr>
        <p:spPr>
          <a:xfrm flipH="1" flipV="1">
            <a:off x="2467834" y="857650"/>
            <a:ext cx="123388" cy="306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380674" y="1164236"/>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868223" y="1650141"/>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343498" y="1164236"/>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300372" y="1511641"/>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340827" y="1869638"/>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405257" y="107334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2183179" y="1434616"/>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771176" y="1523852"/>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连接符 178"/>
          <p:cNvCxnSpPr/>
          <p:nvPr/>
        </p:nvCxnSpPr>
        <p:spPr>
          <a:xfrm>
            <a:off x="1086321" y="-803883"/>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337449" y="-839737"/>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82" idx="7"/>
          </p:cNvCxnSpPr>
          <p:nvPr/>
        </p:nvCxnSpPr>
        <p:spPr>
          <a:xfrm flipH="1">
            <a:off x="367899" y="-864476"/>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279282" y="-111999"/>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p:cNvCxnSpPr>
            <a:endCxn id="182" idx="5"/>
          </p:cNvCxnSpPr>
          <p:nvPr/>
        </p:nvCxnSpPr>
        <p:spPr>
          <a:xfrm flipH="1">
            <a:off x="367899" y="-28216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flipV="1">
            <a:off x="1322211" y="-28072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1376200" y="-672932"/>
            <a:ext cx="48252"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180838" y="-672932"/>
            <a:ext cx="61658" cy="2475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1841506" y="-672932"/>
            <a:ext cx="94971"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356096" y="-530909"/>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820401" y="-478147"/>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674645" y="-672932"/>
            <a:ext cx="114100"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endCxn id="182" idx="4"/>
          </p:cNvCxnSpPr>
          <p:nvPr/>
        </p:nvCxnSpPr>
        <p:spPr>
          <a:xfrm flipV="1">
            <a:off x="-84308" y="-8177"/>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182" idx="4"/>
          </p:cNvCxnSpPr>
          <p:nvPr/>
        </p:nvCxnSpPr>
        <p:spPr>
          <a:xfrm flipH="1" flipV="1">
            <a:off x="331193" y="-8177"/>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788244" y="-258630"/>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cxnSpLocks/>
            <a:stCxn id="230" idx="1"/>
          </p:cNvCxnSpPr>
          <p:nvPr/>
        </p:nvCxnSpPr>
        <p:spPr>
          <a:xfrm flipH="1">
            <a:off x="523037" y="1120684"/>
            <a:ext cx="601072" cy="4529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9" idx="3"/>
          </p:cNvCxnSpPr>
          <p:nvPr/>
        </p:nvCxnSpPr>
        <p:spPr>
          <a:xfrm flipV="1">
            <a:off x="1440928" y="237438"/>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829794" y="445188"/>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356095" y="-150363"/>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114438" y="70565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1424452" y="591171"/>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1865110" y="165001"/>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737460" y="395487"/>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742258" y="-581353"/>
            <a:ext cx="137676" cy="13767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274377" y="-339158"/>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p:cNvCxnSpPr>
            <a:endCxn id="199" idx="4"/>
          </p:cNvCxnSpPr>
          <p:nvPr/>
        </p:nvCxnSpPr>
        <p:spPr>
          <a:xfrm flipV="1">
            <a:off x="1051394" y="703670"/>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201" idx="4"/>
          </p:cNvCxnSpPr>
          <p:nvPr/>
        </p:nvCxnSpPr>
        <p:spPr>
          <a:xfrm flipH="1" flipV="1">
            <a:off x="800893" y="522353"/>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cxnSpLocks/>
          </p:cNvCxnSpPr>
          <p:nvPr/>
        </p:nvCxnSpPr>
        <p:spPr>
          <a:xfrm>
            <a:off x="-63225" y="794686"/>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98" idx="4"/>
          </p:cNvCxnSpPr>
          <p:nvPr/>
        </p:nvCxnSpPr>
        <p:spPr>
          <a:xfrm>
            <a:off x="-49226" y="836082"/>
            <a:ext cx="586292" cy="703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cxnSpLocks/>
            <a:stCxn id="199" idx="2"/>
            <a:endCxn id="225" idx="7"/>
          </p:cNvCxnSpPr>
          <p:nvPr/>
        </p:nvCxnSpPr>
        <p:spPr>
          <a:xfrm flipH="1">
            <a:off x="580857" y="647421"/>
            <a:ext cx="843595" cy="316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9" idx="5"/>
          </p:cNvCxnSpPr>
          <p:nvPr/>
        </p:nvCxnSpPr>
        <p:spPr>
          <a:xfrm>
            <a:off x="1520475" y="687195"/>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1120644" y="1164236"/>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99" idx="6"/>
            <a:endCxn id="234" idx="5"/>
          </p:cNvCxnSpPr>
          <p:nvPr/>
        </p:nvCxnSpPr>
        <p:spPr>
          <a:xfrm>
            <a:off x="1536951" y="647421"/>
            <a:ext cx="874614" cy="1869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0" idx="5"/>
            <a:endCxn id="234" idx="6"/>
          </p:cNvCxnSpPr>
          <p:nvPr/>
        </p:nvCxnSpPr>
        <p:spPr>
          <a:xfrm>
            <a:off x="1953728" y="253619"/>
            <a:ext cx="434530" cy="5244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2" idx="6"/>
          </p:cNvCxnSpPr>
          <p:nvPr/>
        </p:nvCxnSpPr>
        <p:spPr>
          <a:xfrm>
            <a:off x="1879934" y="-512515"/>
            <a:ext cx="362563" cy="182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00" idx="7"/>
          </p:cNvCxnSpPr>
          <p:nvPr/>
        </p:nvCxnSpPr>
        <p:spPr>
          <a:xfrm flipV="1">
            <a:off x="1953728" y="-330412"/>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99" idx="6"/>
          </p:cNvCxnSpPr>
          <p:nvPr/>
        </p:nvCxnSpPr>
        <p:spPr>
          <a:xfrm>
            <a:off x="1536951" y="647421"/>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702346" y="1164236"/>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951646" y="1164237"/>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951646" y="1164236"/>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716196" y="1677841"/>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2034746" y="1622441"/>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492239" y="949160"/>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589907" y="1523852"/>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977648" y="1891667"/>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988263" y="1097376"/>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flipH="1">
            <a:off x="2180838" y="-448392"/>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a:off x="2642453" y="-581272"/>
            <a:ext cx="155886" cy="15588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H="1">
            <a:off x="2388257" y="698496"/>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5" name="直接连接符 234"/>
          <p:cNvCxnSpPr>
            <a:endCxn id="234" idx="5"/>
          </p:cNvCxnSpPr>
          <p:nvPr/>
        </p:nvCxnSpPr>
        <p:spPr>
          <a:xfrm flipV="1">
            <a:off x="1968932" y="834342"/>
            <a:ext cx="442632" cy="337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flipH="1">
            <a:off x="1874421" y="1076479"/>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7" name="直接连接符 256"/>
          <p:cNvCxnSpPr/>
          <p:nvPr/>
        </p:nvCxnSpPr>
        <p:spPr>
          <a:xfrm>
            <a:off x="4770155" y="-803883"/>
            <a:ext cx="107712"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484042" y="3655305"/>
            <a:ext cx="4962150" cy="2800767"/>
          </a:xfrm>
          <a:prstGeom prst="rect">
            <a:avLst/>
          </a:prstGeom>
        </p:spPr>
        <p:txBody>
          <a:bodyPr wrap="square">
            <a:spAutoFit/>
          </a:bodyPr>
          <a:lstStyle/>
          <a:p>
            <a:pPr marL="285750" indent="-285750">
              <a:buFont typeface="Wingdings" panose="05000000000000000000" pitchFamily="2" charset="2"/>
              <a:buChar char="Ø"/>
            </a:pPr>
            <a:r>
              <a:rPr lang="zh-CN" altLang="en-US" sz="1600" dirty="0"/>
              <a:t>将三维模型用规则的、大小相同的子空间进行划分</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按照划分的子空间对顶点进行分组：同一子空间的顶点为一组</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在每一个子空间里，取某一顶点作为特征点，其余顶点删除，再根据各子空间的相邻关系，将这些特征点构造新的三维模型</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定点聚类算法可以应用到非流形模型，并且不考虑模型的拓扑特征</a:t>
            </a:r>
            <a:endParaRPr lang="en-US" altLang="zh-CN" sz="1600" dirty="0"/>
          </a:p>
        </p:txBody>
      </p:sp>
      <p:sp>
        <p:nvSpPr>
          <p:cNvPr id="260" name="文本框 259"/>
          <p:cNvSpPr txBox="1"/>
          <p:nvPr/>
        </p:nvSpPr>
        <p:spPr>
          <a:xfrm>
            <a:off x="774394" y="2203424"/>
            <a:ext cx="4417493" cy="707886"/>
          </a:xfrm>
          <a:prstGeom prst="rect">
            <a:avLst/>
          </a:prstGeom>
          <a:solidFill>
            <a:srgbClr val="595959"/>
          </a:solidFill>
        </p:spPr>
        <p:txBody>
          <a:bodyPr wrap="square" rtlCol="0">
            <a:spAutoFit/>
          </a:bodyPr>
          <a:lstStyle/>
          <a:p>
            <a:pPr algn="ctr"/>
            <a:r>
              <a:rPr lang="zh-CN" altLang="en-US" sz="4000" dirty="0">
                <a:solidFill>
                  <a:schemeClr val="bg1"/>
                </a:solidFill>
              </a:rPr>
              <a:t>顶点聚类</a:t>
            </a:r>
          </a:p>
        </p:txBody>
      </p:sp>
      <p:sp>
        <p:nvSpPr>
          <p:cNvPr id="262" name="文本框 261"/>
          <p:cNvSpPr txBox="1"/>
          <p:nvPr/>
        </p:nvSpPr>
        <p:spPr>
          <a:xfrm>
            <a:off x="822910" y="3182736"/>
            <a:ext cx="4023005" cy="369332"/>
          </a:xfrm>
          <a:prstGeom prst="rect">
            <a:avLst/>
          </a:prstGeom>
          <a:noFill/>
        </p:spPr>
        <p:txBody>
          <a:bodyPr wrap="square" rtlCol="0">
            <a:spAutoFit/>
          </a:bodyPr>
          <a:lstStyle/>
          <a:p>
            <a:pPr algn="ctr"/>
            <a:r>
              <a:rPr lang="zh-CN" altLang="en-US" dirty="0"/>
              <a:t>操作与描述</a:t>
            </a:r>
          </a:p>
        </p:txBody>
      </p:sp>
      <p:sp>
        <p:nvSpPr>
          <p:cNvPr id="3" name="文本框 2">
            <a:extLst>
              <a:ext uri="{FF2B5EF4-FFF2-40B4-BE49-F238E27FC236}">
                <a16:creationId xmlns:a16="http://schemas.microsoft.com/office/drawing/2014/main" id="{F2346B39-88D6-45E8-9190-EE289B638B62}"/>
              </a:ext>
            </a:extLst>
          </p:cNvPr>
          <p:cNvSpPr txBox="1"/>
          <p:nvPr/>
        </p:nvSpPr>
        <p:spPr>
          <a:xfrm>
            <a:off x="6251015" y="2594175"/>
            <a:ext cx="6253653" cy="338554"/>
          </a:xfrm>
          <a:prstGeom prst="rect">
            <a:avLst/>
          </a:prstGeom>
          <a:noFill/>
        </p:spPr>
        <p:txBody>
          <a:bodyPr wrap="square" rtlCol="0">
            <a:spAutoFit/>
          </a:bodyPr>
          <a:lstStyle/>
          <a:p>
            <a:r>
              <a:rPr lang="zh-CN" altLang="en-US" sz="1600" dirty="0"/>
              <a:t>（</a:t>
            </a:r>
            <a:r>
              <a:rPr lang="en-US" altLang="zh-CN" sz="1600" dirty="0"/>
              <a:t>a) </a:t>
            </a:r>
            <a:r>
              <a:rPr lang="zh-CN" altLang="en-US" sz="1600" dirty="0"/>
              <a:t>原始网格                                 （</a:t>
            </a:r>
            <a:r>
              <a:rPr lang="en-US" altLang="zh-CN" sz="1600" dirty="0"/>
              <a:t>b) </a:t>
            </a:r>
            <a:r>
              <a:rPr lang="zh-CN" altLang="en-US" sz="1600" dirty="0"/>
              <a:t>顶点聚类简化后网格</a:t>
            </a:r>
          </a:p>
        </p:txBody>
      </p:sp>
      <p:pic>
        <p:nvPicPr>
          <p:cNvPr id="4" name="图片 3">
            <a:extLst>
              <a:ext uri="{FF2B5EF4-FFF2-40B4-BE49-F238E27FC236}">
                <a16:creationId xmlns:a16="http://schemas.microsoft.com/office/drawing/2014/main" id="{C9FD52CB-537F-4566-BD14-54F3E781CBDD}"/>
              </a:ext>
            </a:extLst>
          </p:cNvPr>
          <p:cNvPicPr>
            <a:picLocks noChangeAspect="1"/>
          </p:cNvPicPr>
          <p:nvPr/>
        </p:nvPicPr>
        <p:blipFill>
          <a:blip r:embed="rId3"/>
          <a:stretch>
            <a:fillRect/>
          </a:stretch>
        </p:blipFill>
        <p:spPr>
          <a:xfrm>
            <a:off x="6096000" y="3367515"/>
            <a:ext cx="6016782" cy="2542669"/>
          </a:xfrm>
          <a:prstGeom prst="rect">
            <a:avLst/>
          </a:prstGeom>
        </p:spPr>
      </p:pic>
      <p:sp>
        <p:nvSpPr>
          <p:cNvPr id="127" name="文本框 126">
            <a:extLst>
              <a:ext uri="{FF2B5EF4-FFF2-40B4-BE49-F238E27FC236}">
                <a16:creationId xmlns:a16="http://schemas.microsoft.com/office/drawing/2014/main" id="{BEC27131-F1FB-4868-ABF1-7EB99940C809}"/>
              </a:ext>
            </a:extLst>
          </p:cNvPr>
          <p:cNvSpPr txBox="1"/>
          <p:nvPr/>
        </p:nvSpPr>
        <p:spPr>
          <a:xfrm>
            <a:off x="5606843" y="5972349"/>
            <a:ext cx="6897825" cy="338554"/>
          </a:xfrm>
          <a:prstGeom prst="rect">
            <a:avLst/>
          </a:prstGeom>
          <a:noFill/>
        </p:spPr>
        <p:txBody>
          <a:bodyPr wrap="square" rtlCol="0">
            <a:spAutoFit/>
          </a:bodyPr>
          <a:lstStyle/>
          <a:p>
            <a:r>
              <a:rPr lang="zh-CN" altLang="en-US" sz="1600" dirty="0"/>
              <a:t>      （</a:t>
            </a:r>
            <a:r>
              <a:rPr lang="en-US" altLang="zh-CN" sz="1600" dirty="0"/>
              <a:t>a) </a:t>
            </a:r>
            <a:r>
              <a:rPr lang="zh-CN" altLang="en-US" sz="1600" dirty="0"/>
              <a:t>原始网格                  （</a:t>
            </a:r>
            <a:r>
              <a:rPr lang="en-US" altLang="zh-CN" sz="1600" dirty="0"/>
              <a:t>b) </a:t>
            </a:r>
            <a:r>
              <a:rPr lang="zh-CN" altLang="en-US" sz="1600" dirty="0"/>
              <a:t>顶点聚类简化后网格（改变拓扑结构）</a:t>
            </a:r>
          </a:p>
        </p:txBody>
      </p:sp>
      <p:pic>
        <p:nvPicPr>
          <p:cNvPr id="6" name="图片 5">
            <a:extLst>
              <a:ext uri="{FF2B5EF4-FFF2-40B4-BE49-F238E27FC236}">
                <a16:creationId xmlns:a16="http://schemas.microsoft.com/office/drawing/2014/main" id="{09231C46-DB74-4D21-AE48-334B40D7C140}"/>
              </a:ext>
            </a:extLst>
          </p:cNvPr>
          <p:cNvPicPr>
            <a:picLocks noChangeAspect="1"/>
          </p:cNvPicPr>
          <p:nvPr/>
        </p:nvPicPr>
        <p:blipFill>
          <a:blip r:embed="rId4"/>
          <a:stretch>
            <a:fillRect/>
          </a:stretch>
        </p:blipFill>
        <p:spPr>
          <a:xfrm>
            <a:off x="6363033" y="33490"/>
            <a:ext cx="5399925" cy="2531578"/>
          </a:xfrm>
          <a:prstGeom prst="rect">
            <a:avLst/>
          </a:prstGeom>
        </p:spPr>
      </p:pic>
    </p:spTree>
    <p:extLst>
      <p:ext uri="{BB962C8B-B14F-4D97-AF65-F5344CB8AC3E}">
        <p14:creationId xmlns:p14="http://schemas.microsoft.com/office/powerpoint/2010/main" val="3918256366"/>
      </p:ext>
    </p:extLst>
  </p:cSld>
  <p:clrMapOvr>
    <a:masterClrMapping/>
  </p:clrMapOvr>
  <p:transition spd="slow" advClick="0" advTm="763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anim calcmode="lin" valueType="num">
                                      <p:cBhvr>
                                        <p:cTn id="14" dur="1000" fill="hold"/>
                                        <p:tgtEl>
                                          <p:spTgt spid="262"/>
                                        </p:tgtEl>
                                        <p:attrNameLst>
                                          <p:attrName>ppt_x</p:attrName>
                                        </p:attrNameLst>
                                      </p:cBhvr>
                                      <p:tavLst>
                                        <p:tav tm="0">
                                          <p:val>
                                            <p:strVal val="#ppt_x"/>
                                          </p:val>
                                        </p:tav>
                                        <p:tav tm="100000">
                                          <p:val>
                                            <p:strVal val="#ppt_x"/>
                                          </p:val>
                                        </p:tav>
                                      </p:tavLst>
                                    </p:anim>
                                    <p:anim calcmode="lin" valueType="num">
                                      <p:cBhvr>
                                        <p:cTn id="15" dur="1000" fill="hold"/>
                                        <p:tgtEl>
                                          <p:spTgt spid="2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1000"/>
                                        <p:tgtEl>
                                          <p:spTgt spid="259"/>
                                        </p:tgtEl>
                                      </p:cBhvr>
                                    </p:animEffect>
                                    <p:anim calcmode="lin" valueType="num">
                                      <p:cBhvr>
                                        <p:cTn id="20" dur="1000" fill="hold"/>
                                        <p:tgtEl>
                                          <p:spTgt spid="259"/>
                                        </p:tgtEl>
                                        <p:attrNameLst>
                                          <p:attrName>ppt_x</p:attrName>
                                        </p:attrNameLst>
                                      </p:cBhvr>
                                      <p:tavLst>
                                        <p:tav tm="0">
                                          <p:val>
                                            <p:strVal val="#ppt_x"/>
                                          </p:val>
                                        </p:tav>
                                        <p:tav tm="100000">
                                          <p:val>
                                            <p:strVal val="#ppt_x"/>
                                          </p:val>
                                        </p:tav>
                                      </p:tavLst>
                                    </p:anim>
                                    <p:anim calcmode="lin" valueType="num">
                                      <p:cBhvr>
                                        <p:cTn id="21" dur="1000" fill="hold"/>
                                        <p:tgtEl>
                                          <p:spTgt spid="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0" grpId="0" animBg="1"/>
      <p:bldP spid="26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cxnSp>
        <p:nvCxnSpPr>
          <p:cNvPr id="2" name="直接连接符 1"/>
          <p:cNvCxnSpPr/>
          <p:nvPr/>
        </p:nvCxnSpPr>
        <p:spPr>
          <a:xfrm>
            <a:off x="6129867" y="0"/>
            <a:ext cx="0" cy="685800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a:off x="4457498" y="5775187"/>
            <a:ext cx="3367315" cy="1082813"/>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0"/>
          </p:cNvCxnSpPr>
          <p:nvPr/>
        </p:nvCxnSpPr>
        <p:spPr>
          <a:xfrm>
            <a:off x="6127373" y="0"/>
            <a:ext cx="13783" cy="5775187"/>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rot="16574285">
            <a:off x="6026160" y="2759659"/>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574285">
            <a:off x="6052264" y="107752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574285">
            <a:off x="6040973" y="408435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574285">
            <a:off x="6026161" y="5549563"/>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442635" y="2"/>
            <a:ext cx="150102" cy="37440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5"/>
          </p:cNvCxnSpPr>
          <p:nvPr/>
        </p:nvCxnSpPr>
        <p:spPr>
          <a:xfrm rot="5400000" flipH="1" flipV="1">
            <a:off x="6056277" y="587333"/>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6574285">
            <a:off x="6534337" y="30237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6" idx="1"/>
          </p:cNvCxnSpPr>
          <p:nvPr/>
        </p:nvCxnSpPr>
        <p:spPr>
          <a:xfrm flipH="1">
            <a:off x="5641600" y="1259812"/>
            <a:ext cx="435355" cy="15690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7"/>
          </p:cNvCxnSpPr>
          <p:nvPr/>
        </p:nvCxnSpPr>
        <p:spPr>
          <a:xfrm rot="5400000" flipH="1">
            <a:off x="5179541" y="190068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16574285">
            <a:off x="5573651" y="133742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endCxn id="5" idx="4"/>
          </p:cNvCxnSpPr>
          <p:nvPr/>
        </p:nvCxnSpPr>
        <p:spPr>
          <a:xfrm flipH="1" flipV="1">
            <a:off x="6186546" y="2848830"/>
            <a:ext cx="526614" cy="191116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p:cNvCxnSpPr>
          <p:nvPr/>
        </p:nvCxnSpPr>
        <p:spPr>
          <a:xfrm rot="5400000" flipH="1" flipV="1">
            <a:off x="6067130" y="4890745"/>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rot="16574285">
            <a:off x="6623764" y="47494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endCxn id="7" idx="1"/>
          </p:cNvCxnSpPr>
          <p:nvPr/>
        </p:nvCxnSpPr>
        <p:spPr>
          <a:xfrm flipV="1">
            <a:off x="5498722" y="4268258"/>
            <a:ext cx="567159" cy="127754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498723" y="5541301"/>
            <a:ext cx="79793" cy="58918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4" idx="6"/>
            <a:endCxn id="32" idx="2"/>
          </p:cNvCxnSpPr>
          <p:nvPr/>
        </p:nvCxnSpPr>
        <p:spPr>
          <a:xfrm flipV="1">
            <a:off x="6026047" y="5886328"/>
            <a:ext cx="259223" cy="1294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3" idx="6"/>
          </p:cNvCxnSpPr>
          <p:nvPr/>
        </p:nvCxnSpPr>
        <p:spPr>
          <a:xfrm rot="9900000" flipV="1">
            <a:off x="5623088" y="6080692"/>
            <a:ext cx="400809" cy="256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4"/>
          </p:cNvCxnSpPr>
          <p:nvPr/>
        </p:nvCxnSpPr>
        <p:spPr>
          <a:xfrm flipH="1" flipV="1">
            <a:off x="5580857" y="6128637"/>
            <a:ext cx="29246" cy="225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9900000" flipH="1">
            <a:off x="5577999" y="6352893"/>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9900000" flipH="1">
            <a:off x="5907362" y="5971043"/>
            <a:ext cx="120742" cy="1207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rot="9900000" flipH="1" flipV="1">
            <a:off x="6180838" y="6463790"/>
            <a:ext cx="143033" cy="2937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1"/>
          </p:cNvCxnSpPr>
          <p:nvPr/>
        </p:nvCxnSpPr>
        <p:spPr>
          <a:xfrm flipH="1">
            <a:off x="6163624" y="5912629"/>
            <a:ext cx="141827" cy="5881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9900000" flipV="1">
            <a:off x="6361117" y="6597756"/>
            <a:ext cx="386367" cy="919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9900000" flipH="1" flipV="1">
            <a:off x="6216330" y="6428479"/>
            <a:ext cx="459960" cy="1931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9900000" flipH="1">
            <a:off x="6136797" y="6459354"/>
            <a:ext cx="68959" cy="6895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9900000" flipH="1">
            <a:off x="6669336" y="6505860"/>
            <a:ext cx="74722" cy="74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9900000" flipH="1">
            <a:off x="6333738" y="6694366"/>
            <a:ext cx="84264" cy="84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9900000" flipH="1">
            <a:off x="6283794" y="5831804"/>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0" idx="4"/>
            <a:endCxn id="32" idx="0"/>
          </p:cNvCxnSpPr>
          <p:nvPr/>
        </p:nvCxnSpPr>
        <p:spPr>
          <a:xfrm flipH="1" flipV="1">
            <a:off x="6338318" y="5916956"/>
            <a:ext cx="358709" cy="590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0" idx="6"/>
          </p:cNvCxnSpPr>
          <p:nvPr/>
        </p:nvCxnSpPr>
        <p:spPr>
          <a:xfrm flipH="1">
            <a:off x="6742785" y="6429073"/>
            <a:ext cx="406591" cy="1044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rot="9900000" flipH="1">
            <a:off x="6082253" y="5210765"/>
            <a:ext cx="120742" cy="1207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23" idx="0"/>
            <a:endCxn id="29" idx="2"/>
          </p:cNvCxnSpPr>
          <p:nvPr/>
        </p:nvCxnSpPr>
        <p:spPr>
          <a:xfrm rot="9900000" flipH="1" flipV="1">
            <a:off x="5649509" y="6373738"/>
            <a:ext cx="471477" cy="1933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5"/>
            <a:endCxn id="8" idx="4"/>
          </p:cNvCxnSpPr>
          <p:nvPr/>
        </p:nvCxnSpPr>
        <p:spPr>
          <a:xfrm flipH="1" flipV="1">
            <a:off x="6186547" y="5638734"/>
            <a:ext cx="162218" cy="1988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39746" y="4570151"/>
            <a:ext cx="5081567" cy="1200329"/>
          </a:xfrm>
          <a:prstGeom prst="rect">
            <a:avLst/>
          </a:prstGeom>
          <a:noFill/>
        </p:spPr>
        <p:txBody>
          <a:bodyPr wrap="square" rtlCol="0">
            <a:spAutoFit/>
          </a:bodyPr>
          <a:lstStyle/>
          <a:p>
            <a:r>
              <a:rPr lang="en-US" altLang="zh-CN" dirty="0">
                <a:solidFill>
                  <a:schemeClr val="bg1"/>
                </a:solidFill>
              </a:rPr>
              <a:t>Step4:</a:t>
            </a:r>
            <a:r>
              <a:rPr lang="zh-CN" altLang="en-US" dirty="0">
                <a:solidFill>
                  <a:schemeClr val="bg1"/>
                </a:solidFill>
              </a:rPr>
              <a:t>当队列非空时，将队首半边出队：如果该半边所在边可以折叠时，进行</a:t>
            </a:r>
            <a:r>
              <a:rPr lang="en-US" altLang="zh-CN" dirty="0">
                <a:solidFill>
                  <a:schemeClr val="bg1"/>
                </a:solidFill>
              </a:rPr>
              <a:t>collapse</a:t>
            </a:r>
            <a:r>
              <a:rPr lang="zh-CN" altLang="en-US" dirty="0">
                <a:solidFill>
                  <a:schemeClr val="bg1"/>
                </a:solidFill>
              </a:rPr>
              <a:t>，并设置合并点为该子空间的特征点，否则将不能合并的半边放入队尾；</a:t>
            </a:r>
            <a:endParaRPr lang="en-US" altLang="zh-CN" dirty="0">
              <a:solidFill>
                <a:schemeClr val="bg1"/>
              </a:solidFill>
            </a:endParaRPr>
          </a:p>
        </p:txBody>
      </p:sp>
      <p:sp>
        <p:nvSpPr>
          <p:cNvPr id="41" name="文本框 40">
            <a:extLst>
              <a:ext uri="{FF2B5EF4-FFF2-40B4-BE49-F238E27FC236}">
                <a16:creationId xmlns:a16="http://schemas.microsoft.com/office/drawing/2014/main" id="{5E417570-7205-4925-8772-4E40E3D9465F}"/>
              </a:ext>
            </a:extLst>
          </p:cNvPr>
          <p:cNvSpPr txBox="1"/>
          <p:nvPr/>
        </p:nvSpPr>
        <p:spPr>
          <a:xfrm>
            <a:off x="6687605" y="3472774"/>
            <a:ext cx="5180329" cy="646331"/>
          </a:xfrm>
          <a:prstGeom prst="rect">
            <a:avLst/>
          </a:prstGeom>
          <a:noFill/>
        </p:spPr>
        <p:txBody>
          <a:bodyPr wrap="square" rtlCol="0">
            <a:spAutoFit/>
          </a:bodyPr>
          <a:lstStyle/>
          <a:p>
            <a:r>
              <a:rPr lang="en-US" altLang="zh-CN" dirty="0">
                <a:solidFill>
                  <a:schemeClr val="bg1"/>
                </a:solidFill>
              </a:rPr>
              <a:t>Step3</a:t>
            </a:r>
            <a:r>
              <a:rPr lang="zh-CN" altLang="en-US" dirty="0">
                <a:solidFill>
                  <a:schemeClr val="bg1"/>
                </a:solidFill>
              </a:rPr>
              <a:t>：遍历子空间里顶点的半边，将终点顶点在子空间的半边入队列，并设置该半边已访问；</a:t>
            </a:r>
            <a:endParaRPr lang="en-US" altLang="zh-CN" dirty="0">
              <a:solidFill>
                <a:schemeClr val="bg1"/>
              </a:solidFill>
            </a:endParaRPr>
          </a:p>
        </p:txBody>
      </p:sp>
      <p:sp>
        <p:nvSpPr>
          <p:cNvPr id="42" name="文本框 41">
            <a:extLst>
              <a:ext uri="{FF2B5EF4-FFF2-40B4-BE49-F238E27FC236}">
                <a16:creationId xmlns:a16="http://schemas.microsoft.com/office/drawing/2014/main" id="{54D584BE-02C1-4466-9381-2A31FD03A048}"/>
              </a:ext>
            </a:extLst>
          </p:cNvPr>
          <p:cNvSpPr txBox="1"/>
          <p:nvPr/>
        </p:nvSpPr>
        <p:spPr>
          <a:xfrm>
            <a:off x="6622033" y="845398"/>
            <a:ext cx="5133413" cy="1200329"/>
          </a:xfrm>
          <a:prstGeom prst="rect">
            <a:avLst/>
          </a:prstGeom>
          <a:noFill/>
        </p:spPr>
        <p:txBody>
          <a:bodyPr wrap="square" rtlCol="0">
            <a:spAutoFit/>
          </a:bodyPr>
          <a:lstStyle/>
          <a:p>
            <a:r>
              <a:rPr lang="en-US" altLang="zh-CN" dirty="0">
                <a:solidFill>
                  <a:schemeClr val="bg1"/>
                </a:solidFill>
              </a:rPr>
              <a:t>Step1:</a:t>
            </a:r>
            <a:r>
              <a:rPr lang="zh-CN" altLang="en-US" dirty="0">
                <a:solidFill>
                  <a:schemeClr val="bg1"/>
                </a:solidFill>
              </a:rPr>
              <a:t>遍历所有顶点坐标，找到</a:t>
            </a:r>
            <a:r>
              <a:rPr lang="en-US" altLang="zh-CN" dirty="0">
                <a:solidFill>
                  <a:schemeClr val="bg1"/>
                </a:solidFill>
              </a:rPr>
              <a:t>3</a:t>
            </a:r>
            <a:r>
              <a:rPr lang="zh-CN" altLang="en-US" dirty="0">
                <a:solidFill>
                  <a:schemeClr val="bg1"/>
                </a:solidFill>
              </a:rPr>
              <a:t>个方向上的</a:t>
            </a:r>
            <a:r>
              <a:rPr lang="en-US" altLang="zh-CN" dirty="0" err="1">
                <a:solidFill>
                  <a:schemeClr val="bg1"/>
                </a:solidFill>
              </a:rPr>
              <a:t>max&amp;min</a:t>
            </a:r>
            <a:r>
              <a:rPr lang="zh-CN" altLang="en-US" dirty="0">
                <a:solidFill>
                  <a:schemeClr val="bg1"/>
                </a:solidFill>
              </a:rPr>
              <a:t>坐标点，计算模型边界范围，设置子空间大小，进行子空间划分，并对顶点进行分组，放入子空间集合</a:t>
            </a:r>
            <a:r>
              <a:rPr lang="en-US" altLang="zh-CN" dirty="0" err="1">
                <a:solidFill>
                  <a:schemeClr val="bg1"/>
                </a:solidFill>
              </a:rPr>
              <a:t>v_area</a:t>
            </a:r>
            <a:r>
              <a:rPr lang="en-US" altLang="zh-CN" dirty="0">
                <a:solidFill>
                  <a:schemeClr val="bg1"/>
                </a:solidFill>
              </a:rPr>
              <a:t>[</a:t>
            </a:r>
            <a:r>
              <a:rPr lang="en-US" altLang="zh-CN" dirty="0" err="1">
                <a:solidFill>
                  <a:schemeClr val="bg1"/>
                </a:solidFill>
              </a:rPr>
              <a:t>i</a:t>
            </a:r>
            <a:r>
              <a:rPr lang="en-US" altLang="zh-CN" dirty="0">
                <a:solidFill>
                  <a:schemeClr val="bg1"/>
                </a:solidFill>
              </a:rPr>
              <a:t>]</a:t>
            </a:r>
            <a:r>
              <a:rPr lang="zh-CN" altLang="en-US" dirty="0">
                <a:solidFill>
                  <a:schemeClr val="bg1"/>
                </a:solidFill>
              </a:rPr>
              <a:t>；</a:t>
            </a:r>
            <a:endParaRPr lang="en-US" altLang="zh-CN" dirty="0">
              <a:solidFill>
                <a:schemeClr val="bg1"/>
              </a:solidFill>
            </a:endParaRPr>
          </a:p>
        </p:txBody>
      </p:sp>
      <p:sp>
        <p:nvSpPr>
          <p:cNvPr id="43" name="文本框 42">
            <a:extLst>
              <a:ext uri="{FF2B5EF4-FFF2-40B4-BE49-F238E27FC236}">
                <a16:creationId xmlns:a16="http://schemas.microsoft.com/office/drawing/2014/main" id="{5EA06D1C-D353-4198-8D85-0FE9938E04A1}"/>
              </a:ext>
            </a:extLst>
          </p:cNvPr>
          <p:cNvSpPr txBox="1"/>
          <p:nvPr/>
        </p:nvSpPr>
        <p:spPr>
          <a:xfrm>
            <a:off x="400594" y="2434641"/>
            <a:ext cx="5756829" cy="646331"/>
          </a:xfrm>
          <a:prstGeom prst="rect">
            <a:avLst/>
          </a:prstGeom>
          <a:noFill/>
        </p:spPr>
        <p:txBody>
          <a:bodyPr wrap="square" rtlCol="0">
            <a:spAutoFit/>
          </a:bodyPr>
          <a:lstStyle/>
          <a:p>
            <a:r>
              <a:rPr lang="en-US" altLang="zh-CN" dirty="0">
                <a:solidFill>
                  <a:schemeClr val="bg1"/>
                </a:solidFill>
              </a:rPr>
              <a:t>Step2</a:t>
            </a:r>
            <a:r>
              <a:rPr lang="zh-CN" altLang="en-US" dirty="0">
                <a:solidFill>
                  <a:schemeClr val="bg1"/>
                </a:solidFill>
              </a:rPr>
              <a:t>：遍历所有的子空间，对每个子空间中全部顶点计算平均坐标，作为该子空间的特征点</a:t>
            </a:r>
            <a:r>
              <a:rPr lang="en-US" altLang="zh-CN" dirty="0">
                <a:solidFill>
                  <a:schemeClr val="bg1"/>
                </a:solidFill>
              </a:rPr>
              <a:t>;</a:t>
            </a:r>
          </a:p>
        </p:txBody>
      </p:sp>
      <p:graphicFrame>
        <p:nvGraphicFramePr>
          <p:cNvPr id="44" name="图示 43">
            <a:extLst>
              <a:ext uri="{FF2B5EF4-FFF2-40B4-BE49-F238E27FC236}">
                <a16:creationId xmlns:a16="http://schemas.microsoft.com/office/drawing/2014/main" id="{A896E148-5734-4167-938E-DB112D68B653}"/>
              </a:ext>
            </a:extLst>
          </p:cNvPr>
          <p:cNvGraphicFramePr/>
          <p:nvPr>
            <p:extLst>
              <p:ext uri="{D42A27DB-BD31-4B8C-83A1-F6EECF244321}">
                <p14:modId xmlns:p14="http://schemas.microsoft.com/office/powerpoint/2010/main" val="74321809"/>
              </p:ext>
            </p:extLst>
          </p:nvPr>
        </p:nvGraphicFramePr>
        <p:xfrm>
          <a:off x="400594" y="187206"/>
          <a:ext cx="2733113"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5" name="直接连接符 44">
            <a:extLst>
              <a:ext uri="{FF2B5EF4-FFF2-40B4-BE49-F238E27FC236}">
                <a16:creationId xmlns:a16="http://schemas.microsoft.com/office/drawing/2014/main" id="{B59EE786-AF77-4001-A317-46CE72475290}"/>
              </a:ext>
            </a:extLst>
          </p:cNvPr>
          <p:cNvCxnSpPr>
            <a:cxnSpLocks/>
            <a:stCxn id="6" idx="5"/>
          </p:cNvCxnSpPr>
          <p:nvPr/>
        </p:nvCxnSpPr>
        <p:spPr>
          <a:xfrm flipH="1" flipV="1">
            <a:off x="5614060" y="630253"/>
            <a:ext cx="637722" cy="4891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B6873C16-153A-4D95-9091-A6462C8F74B1}"/>
              </a:ext>
            </a:extLst>
          </p:cNvPr>
          <p:cNvSpPr/>
          <p:nvPr/>
        </p:nvSpPr>
        <p:spPr>
          <a:xfrm flipH="1">
            <a:off x="5501889" y="48745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A787739D-0D23-4A3A-AE3C-EEDF337202FD}"/>
              </a:ext>
            </a:extLst>
          </p:cNvPr>
          <p:cNvGrpSpPr/>
          <p:nvPr/>
        </p:nvGrpSpPr>
        <p:grpSpPr>
          <a:xfrm>
            <a:off x="1986176" y="-12588"/>
            <a:ext cx="3748854" cy="1861544"/>
            <a:chOff x="8443146" y="4859296"/>
            <a:chExt cx="3748854" cy="1861544"/>
          </a:xfrm>
        </p:grpSpPr>
        <p:sp>
          <p:nvSpPr>
            <p:cNvPr id="66" name="椭圆 65">
              <a:extLst>
                <a:ext uri="{FF2B5EF4-FFF2-40B4-BE49-F238E27FC236}">
                  <a16:creationId xmlns:a16="http://schemas.microsoft.com/office/drawing/2014/main" id="{5DD93142-8C85-4485-8205-38241A2AE668}"/>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6005762F-288A-4977-A4C7-8FFB242AB75F}"/>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3411BD2B-7D92-471C-AA80-B41AAF1FE86E}"/>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457F8D87-EEF8-4C35-8EEB-66F170DC9C7D}"/>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82D79BD8-598F-455E-9E99-0A78A688326B}"/>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1F133DFF-7FDF-4C6A-BEA5-7D8DDCD0E282}"/>
                </a:ext>
              </a:extLst>
            </p:cNvPr>
            <p:cNvCxnSpPr>
              <a:stCxn id="67" idx="3"/>
              <a:endCxn id="74"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9D6E00C3-635C-4FFE-8EF7-602F80333590}"/>
                </a:ext>
              </a:extLst>
            </p:cNvPr>
            <p:cNvCxnSpPr>
              <a:stCxn id="74" idx="2"/>
              <a:endCxn id="69"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B0DC6171-28E4-46E9-B385-2610D9F20150}"/>
                </a:ext>
              </a:extLst>
            </p:cNvPr>
            <p:cNvCxnSpPr>
              <a:stCxn id="66" idx="7"/>
              <a:endCxn id="69"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31D6E639-F770-4AE4-888C-2F698DDE6BC8}"/>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09A7235A-421C-47A7-9493-9FE6673F4460}"/>
                </a:ext>
              </a:extLst>
            </p:cNvPr>
            <p:cNvCxnSpPr>
              <a:stCxn id="66" idx="0"/>
              <a:endCxn id="68"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6DD12989-574B-410E-BD9B-D993BB5176CC}"/>
                </a:ext>
              </a:extLst>
            </p:cNvPr>
            <p:cNvCxnSpPr>
              <a:stCxn id="70" idx="2"/>
              <a:endCxn id="67"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椭圆 76">
              <a:extLst>
                <a:ext uri="{FF2B5EF4-FFF2-40B4-BE49-F238E27FC236}">
                  <a16:creationId xmlns:a16="http://schemas.microsoft.com/office/drawing/2014/main" id="{26BFC0B7-41A5-4DF1-80F8-01CA398CE902}"/>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9B0CC729-533A-4468-9A6A-C53B77C7D534}"/>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A2BF4A36-686B-4DEA-8A60-125B7238D19C}"/>
                </a:ext>
              </a:extLst>
            </p:cNvPr>
            <p:cNvCxnSpPr>
              <a:stCxn id="69" idx="7"/>
              <a:endCxn id="67"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917E0F23-70F5-4004-B769-D8D359046ED5}"/>
                </a:ext>
              </a:extLst>
            </p:cNvPr>
            <p:cNvCxnSpPr>
              <a:stCxn id="78" idx="7"/>
              <a:endCxn id="77"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AB138152-3729-43EE-AE66-7EFC01F18369}"/>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5681FDD-3A18-486C-BD31-46FF8F3CD1C0}"/>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41F7159C-356C-4986-A8AD-FBF7CA0AE768}"/>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7C13E866-0599-4222-A193-C34B283D4C48}"/>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DEA320B5-F81B-4552-BC35-9699F4FDD882}"/>
                </a:ext>
              </a:extLst>
            </p:cNvPr>
            <p:cNvCxnSpPr>
              <a:stCxn id="81" idx="2"/>
              <a:endCxn id="83"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89CDFE73-865A-438D-94F1-57193A5256F2}"/>
                </a:ext>
              </a:extLst>
            </p:cNvPr>
            <p:cNvCxnSpPr>
              <a:stCxn id="81" idx="4"/>
              <a:endCxn id="67"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AD4035D-7931-4D30-BCDE-4A52F4233D06}"/>
                </a:ext>
              </a:extLst>
            </p:cNvPr>
            <p:cNvCxnSpPr>
              <a:stCxn id="81" idx="5"/>
              <a:endCxn id="70"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0DD472FC-06A0-405A-A28A-4D7711FD09EB}"/>
                </a:ext>
              </a:extLst>
            </p:cNvPr>
            <p:cNvCxnSpPr>
              <a:stCxn id="66" idx="1"/>
              <a:endCxn id="84"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33DCE031-EEE6-4195-9E6C-EB9F1BD05ADB}"/>
                </a:ext>
              </a:extLst>
            </p:cNvPr>
            <p:cNvCxnSpPr>
              <a:stCxn id="66" idx="2"/>
              <a:endCxn id="77"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8AE1622D-1C86-4BC5-AE4E-58FA22809FAF}"/>
                </a:ext>
              </a:extLst>
            </p:cNvPr>
            <p:cNvCxnSpPr>
              <a:stCxn id="77" idx="7"/>
              <a:endCxn id="84"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B37FE3D9-5EC0-4053-B80E-F4AEA37582F2}"/>
                </a:ext>
              </a:extLst>
            </p:cNvPr>
            <p:cNvCxnSpPr>
              <a:stCxn id="78" idx="7"/>
              <a:endCxn id="84"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88E15450-99CE-4FE3-B836-D96928942C8C}"/>
                </a:ext>
              </a:extLst>
            </p:cNvPr>
            <p:cNvCxnSpPr>
              <a:stCxn id="82" idx="4"/>
              <a:endCxn id="84"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AB84572C-7A99-4F41-9173-61C0AE1F339B}"/>
                </a:ext>
              </a:extLst>
            </p:cNvPr>
            <p:cNvCxnSpPr>
              <a:stCxn id="69" idx="1"/>
              <a:endCxn id="68"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CEAC425-44C1-44B8-B7F2-45BC7DB93F78}"/>
                </a:ext>
              </a:extLst>
            </p:cNvPr>
            <p:cNvCxnSpPr>
              <a:stCxn id="67" idx="2"/>
              <a:endCxn id="68"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EA0C063C-41E5-40EC-ABB6-0F9232DF5D75}"/>
                </a:ext>
              </a:extLst>
            </p:cNvPr>
            <p:cNvCxnSpPr>
              <a:stCxn id="99" idx="4"/>
              <a:endCxn id="68"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48997E16-AE3E-4A14-A1C0-5FBD6659C1CB}"/>
                </a:ext>
              </a:extLst>
            </p:cNvPr>
            <p:cNvCxnSpPr>
              <a:stCxn id="99" idx="2"/>
              <a:endCxn id="84"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B2A3F5D-B27E-4A2D-9111-B2E7D66E534A}"/>
                </a:ext>
              </a:extLst>
            </p:cNvPr>
            <p:cNvCxnSpPr>
              <a:endCxn id="84"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3BCE4F95-3350-42F7-B6A9-C740609B7117}"/>
                </a:ext>
              </a:extLst>
            </p:cNvPr>
            <p:cNvCxnSpPr>
              <a:stCxn id="83" idx="6"/>
              <a:endCxn id="67"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椭圆 98">
              <a:extLst>
                <a:ext uri="{FF2B5EF4-FFF2-40B4-BE49-F238E27FC236}">
                  <a16:creationId xmlns:a16="http://schemas.microsoft.com/office/drawing/2014/main" id="{DC917524-7994-492C-8BA2-EAED86A33A2A}"/>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连接符 99">
              <a:extLst>
                <a:ext uri="{FF2B5EF4-FFF2-40B4-BE49-F238E27FC236}">
                  <a16:creationId xmlns:a16="http://schemas.microsoft.com/office/drawing/2014/main" id="{FFF21FB1-F79C-4ED7-8A49-1FB0ACDD8ABA}"/>
                </a:ext>
              </a:extLst>
            </p:cNvPr>
            <p:cNvCxnSpPr>
              <a:stCxn id="83" idx="4"/>
              <a:endCxn id="68"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AF1F174B-AC75-49B3-B868-830FFDE55B2F}"/>
                </a:ext>
              </a:extLst>
            </p:cNvPr>
            <p:cNvCxnSpPr>
              <a:stCxn id="83" idx="2"/>
              <a:endCxn id="99"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3FFEE6DE-6A11-4BD0-A22D-CC74E64261BE}"/>
                </a:ext>
              </a:extLst>
            </p:cNvPr>
            <p:cNvCxnSpPr>
              <a:stCxn id="99" idx="1"/>
              <a:endCxn id="82"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EFF76BC2-ADCD-4C7F-B0F6-A968856BAC80}"/>
                </a:ext>
              </a:extLst>
            </p:cNvPr>
            <p:cNvCxnSpPr>
              <a:stCxn id="74" idx="6"/>
              <a:endCxn id="70"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9255136"/>
      </p:ext>
    </p:extLst>
  </p:cSld>
  <p:clrMapOvr>
    <a:masterClrMapping/>
  </p:clrMapOvr>
  <p:transition spd="slow" advClick="0" advTm="1917">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2</a:t>
            </a:r>
            <a:endParaRPr lang="zh-CN" altLang="en-US" sz="12000" dirty="0">
              <a:latin typeface="24 LED" panose="020B0603050302020204" pitchFamily="34" charset="0"/>
            </a:endParaRPr>
          </a:p>
        </p:txBody>
      </p:sp>
    </p:spTree>
    <p:extLst>
      <p:ext uri="{BB962C8B-B14F-4D97-AF65-F5344CB8AC3E}">
        <p14:creationId xmlns:p14="http://schemas.microsoft.com/office/powerpoint/2010/main" val="856853382"/>
      </p:ext>
    </p:extLst>
  </p:cSld>
  <p:clrMapOvr>
    <a:masterClrMapping/>
  </p:clrMapOvr>
  <p:transition spd="slow" advClick="0" advTm="1260">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25" name="直接连接符 124"/>
          <p:cNvCxnSpPr/>
          <p:nvPr/>
        </p:nvCxnSpPr>
        <p:spPr>
          <a:xfrm flipH="1">
            <a:off x="3105171"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416127"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3" idx="7"/>
          </p:cNvCxnSpPr>
          <p:nvPr/>
        </p:nvCxnSpPr>
        <p:spPr>
          <a:xfrm>
            <a:off x="3836577"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4095816" y="-130951"/>
            <a:ext cx="344906"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4033932"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4" name="直接连接符 133"/>
          <p:cNvCxnSpPr>
            <a:endCxn id="133" idx="5"/>
          </p:cNvCxnSpPr>
          <p:nvPr/>
        </p:nvCxnSpPr>
        <p:spPr>
          <a:xfrm>
            <a:off x="3115891"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2536874"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2976107" y="0"/>
            <a:ext cx="64729"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2174539" y="0"/>
            <a:ext cx="111192" cy="24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463308" y="0"/>
            <a:ext cx="112222"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628292"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48055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628292" y="0"/>
            <a:ext cx="44214"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3" idx="3"/>
          </p:cNvCxnSpPr>
          <p:nvPr/>
        </p:nvCxnSpPr>
        <p:spPr>
          <a:xfrm>
            <a:off x="4122549" y="649550"/>
            <a:ext cx="614245" cy="115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2" idx="1"/>
          </p:cNvCxnSpPr>
          <p:nvPr/>
        </p:nvCxnSpPr>
        <p:spPr>
          <a:xfrm flipV="1">
            <a:off x="4552047" y="661069"/>
            <a:ext cx="226298" cy="709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4"/>
          </p:cNvCxnSpPr>
          <p:nvPr/>
        </p:nvCxnSpPr>
        <p:spPr>
          <a:xfrm flipH="1" flipV="1">
            <a:off x="4085843"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3" idx="4"/>
          </p:cNvCxnSpPr>
          <p:nvPr/>
        </p:nvCxnSpPr>
        <p:spPr>
          <a:xfrm flipV="1">
            <a:off x="3642642"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308864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642642"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3" idx="3"/>
          </p:cNvCxnSpPr>
          <p:nvPr/>
        </p:nvCxnSpPr>
        <p:spPr>
          <a:xfrm flipH="1" flipV="1">
            <a:off x="2506939"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2936290"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2950140"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flipH="1">
            <a:off x="4644322" y="634007"/>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2" name="椭圆 151"/>
          <p:cNvSpPr/>
          <p:nvPr/>
        </p:nvSpPr>
        <p:spPr>
          <a:xfrm flipH="1">
            <a:off x="4440722"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3" name="椭圆 152"/>
          <p:cNvSpPr/>
          <p:nvPr/>
        </p:nvSpPr>
        <p:spPr>
          <a:xfrm flipH="1">
            <a:off x="2880085"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4" name="椭圆 153"/>
          <p:cNvSpPr/>
          <p:nvPr/>
        </p:nvSpPr>
        <p:spPr>
          <a:xfrm flipH="1">
            <a:off x="2448103"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5" name="椭圆 154"/>
          <p:cNvSpPr/>
          <p:nvPr/>
        </p:nvSpPr>
        <p:spPr>
          <a:xfrm flipH="1">
            <a:off x="3552710"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6" name="椭圆 155"/>
          <p:cNvSpPr/>
          <p:nvPr/>
        </p:nvSpPr>
        <p:spPr>
          <a:xfrm flipH="1">
            <a:off x="296087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57" name="直接连接符 156"/>
          <p:cNvCxnSpPr>
            <a:endCxn id="153" idx="4"/>
          </p:cNvCxnSpPr>
          <p:nvPr/>
        </p:nvCxnSpPr>
        <p:spPr>
          <a:xfrm flipH="1" flipV="1">
            <a:off x="2936334"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155" idx="4"/>
          </p:cNvCxnSpPr>
          <p:nvPr/>
        </p:nvCxnSpPr>
        <p:spPr>
          <a:xfrm flipV="1">
            <a:off x="3379491"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3365641"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3" idx="5"/>
          </p:cNvCxnSpPr>
          <p:nvPr/>
        </p:nvCxnSpPr>
        <p:spPr>
          <a:xfrm flipH="1">
            <a:off x="2728540"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742390"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6"/>
            <a:endCxn id="234" idx="2"/>
          </p:cNvCxnSpPr>
          <p:nvPr/>
        </p:nvCxnSpPr>
        <p:spPr>
          <a:xfrm flipH="1">
            <a:off x="2421578" y="1320353"/>
            <a:ext cx="458507" cy="130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234" idx="0"/>
          </p:cNvCxnSpPr>
          <p:nvPr/>
        </p:nvCxnSpPr>
        <p:spPr>
          <a:xfrm flipH="1">
            <a:off x="2342001" y="926551"/>
            <a:ext cx="121307" cy="444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a:off x="2174539" y="182472"/>
            <a:ext cx="318454" cy="160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4" idx="7"/>
          </p:cNvCxnSpPr>
          <p:nvPr/>
        </p:nvCxnSpPr>
        <p:spPr>
          <a:xfrm flipH="1" flipV="1">
            <a:off x="2174539"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3" idx="6"/>
          </p:cNvCxnSpPr>
          <p:nvPr/>
        </p:nvCxnSpPr>
        <p:spPr>
          <a:xfrm flipH="1">
            <a:off x="2465389"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465389"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34" idx="4"/>
          </p:cNvCxnSpPr>
          <p:nvPr/>
        </p:nvCxnSpPr>
        <p:spPr>
          <a:xfrm flipH="1" flipV="1">
            <a:off x="2342001" y="1530582"/>
            <a:ext cx="123388" cy="306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254841" y="183716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742390" y="232307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217665" y="183716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174539" y="218457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214994" y="254257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4" name="椭圆 173"/>
          <p:cNvSpPr/>
          <p:nvPr/>
        </p:nvSpPr>
        <p:spPr>
          <a:xfrm flipH="1">
            <a:off x="3279424" y="174627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7" name="椭圆 176"/>
          <p:cNvSpPr/>
          <p:nvPr/>
        </p:nvSpPr>
        <p:spPr>
          <a:xfrm flipH="1">
            <a:off x="2057346" y="210754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8" name="椭圆 177"/>
          <p:cNvSpPr/>
          <p:nvPr/>
        </p:nvSpPr>
        <p:spPr>
          <a:xfrm flipH="1">
            <a:off x="2645343"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79" name="直接连接符 178"/>
          <p:cNvCxnSpPr/>
          <p:nvPr/>
        </p:nvCxnSpPr>
        <p:spPr>
          <a:xfrm>
            <a:off x="960488"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211616"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82" idx="7"/>
          </p:cNvCxnSpPr>
          <p:nvPr/>
        </p:nvCxnSpPr>
        <p:spPr>
          <a:xfrm flipH="1">
            <a:off x="242066"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153449"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3" name="直接连接符 182"/>
          <p:cNvCxnSpPr>
            <a:endCxn id="182" idx="5"/>
          </p:cNvCxnSpPr>
          <p:nvPr/>
        </p:nvCxnSpPr>
        <p:spPr>
          <a:xfrm flipH="1">
            <a:off x="242066"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flipV="1">
            <a:off x="1196378"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1250367" y="0"/>
            <a:ext cx="48252"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055005" y="0"/>
            <a:ext cx="61658" cy="2475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1715673" y="0"/>
            <a:ext cx="94971"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230263"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69456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548812" y="0"/>
            <a:ext cx="114100"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endCxn id="182" idx="4"/>
          </p:cNvCxnSpPr>
          <p:nvPr/>
        </p:nvCxnSpPr>
        <p:spPr>
          <a:xfrm flipV="1">
            <a:off x="-210141"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182" idx="4"/>
          </p:cNvCxnSpPr>
          <p:nvPr/>
        </p:nvCxnSpPr>
        <p:spPr>
          <a:xfrm flipH="1" flipV="1">
            <a:off x="205360"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6241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182441"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9" idx="3"/>
          </p:cNvCxnSpPr>
          <p:nvPr/>
        </p:nvCxnSpPr>
        <p:spPr>
          <a:xfrm flipV="1">
            <a:off x="1315095"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703961"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230262"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279944"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99" name="椭圆 198"/>
          <p:cNvSpPr/>
          <p:nvPr/>
        </p:nvSpPr>
        <p:spPr>
          <a:xfrm>
            <a:off x="1298619"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0" name="椭圆 199"/>
          <p:cNvSpPr/>
          <p:nvPr/>
        </p:nvSpPr>
        <p:spPr>
          <a:xfrm>
            <a:off x="1739277"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1" name="椭圆 200"/>
          <p:cNvSpPr/>
          <p:nvPr/>
        </p:nvSpPr>
        <p:spPr>
          <a:xfrm>
            <a:off x="611627"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2" name="椭圆 201"/>
          <p:cNvSpPr/>
          <p:nvPr/>
        </p:nvSpPr>
        <p:spPr>
          <a:xfrm>
            <a:off x="1616425" y="91579"/>
            <a:ext cx="137676" cy="13767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3" name="椭圆 202"/>
          <p:cNvSpPr/>
          <p:nvPr/>
        </p:nvSpPr>
        <p:spPr>
          <a:xfrm>
            <a:off x="114854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04" name="直接连接符 203"/>
          <p:cNvCxnSpPr>
            <a:endCxn id="199" idx="4"/>
          </p:cNvCxnSpPr>
          <p:nvPr/>
        </p:nvCxnSpPr>
        <p:spPr>
          <a:xfrm flipV="1">
            <a:off x="925561"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201" idx="4"/>
          </p:cNvCxnSpPr>
          <p:nvPr/>
        </p:nvCxnSpPr>
        <p:spPr>
          <a:xfrm flipH="1" flipV="1">
            <a:off x="675060"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98" idx="6"/>
          </p:cNvCxnSpPr>
          <p:nvPr/>
        </p:nvCxnSpPr>
        <p:spPr>
          <a:xfrm>
            <a:off x="-149520"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98" idx="4"/>
          </p:cNvCxnSpPr>
          <p:nvPr/>
        </p:nvCxnSpPr>
        <p:spPr>
          <a:xfrm>
            <a:off x="-214732" y="1481562"/>
            <a:ext cx="586292" cy="703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endCxn id="225" idx="7"/>
          </p:cNvCxnSpPr>
          <p:nvPr/>
        </p:nvCxnSpPr>
        <p:spPr>
          <a:xfrm flipH="1">
            <a:off x="429042" y="183716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9" idx="5"/>
          </p:cNvCxnSpPr>
          <p:nvPr/>
        </p:nvCxnSpPr>
        <p:spPr>
          <a:xfrm>
            <a:off x="1394642"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994811"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99" idx="6"/>
            <a:endCxn id="234" idx="5"/>
          </p:cNvCxnSpPr>
          <p:nvPr/>
        </p:nvCxnSpPr>
        <p:spPr>
          <a:xfrm>
            <a:off x="1411118" y="1320353"/>
            <a:ext cx="874614" cy="1869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0" idx="5"/>
            <a:endCxn id="234" idx="6"/>
          </p:cNvCxnSpPr>
          <p:nvPr/>
        </p:nvCxnSpPr>
        <p:spPr>
          <a:xfrm>
            <a:off x="1827895" y="926551"/>
            <a:ext cx="434530" cy="5244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2" idx="6"/>
          </p:cNvCxnSpPr>
          <p:nvPr/>
        </p:nvCxnSpPr>
        <p:spPr>
          <a:xfrm>
            <a:off x="1754101" y="160417"/>
            <a:ext cx="362563" cy="182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00" idx="7"/>
          </p:cNvCxnSpPr>
          <p:nvPr/>
        </p:nvCxnSpPr>
        <p:spPr>
          <a:xfrm flipV="1">
            <a:off x="1827895"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99" idx="6"/>
          </p:cNvCxnSpPr>
          <p:nvPr/>
        </p:nvCxnSpPr>
        <p:spPr>
          <a:xfrm>
            <a:off x="1411118"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576513"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825813" y="183716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825813" y="183716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590363" y="235077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908913" y="229537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0424" y="217998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7" name="椭圆 226"/>
          <p:cNvSpPr/>
          <p:nvPr/>
        </p:nvSpPr>
        <p:spPr>
          <a:xfrm>
            <a:off x="1464074"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8" name="椭圆 227"/>
          <p:cNvSpPr/>
          <p:nvPr/>
        </p:nvSpPr>
        <p:spPr>
          <a:xfrm>
            <a:off x="1851815" y="256459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0" name="椭圆 229"/>
          <p:cNvSpPr/>
          <p:nvPr/>
        </p:nvSpPr>
        <p:spPr>
          <a:xfrm flipH="1">
            <a:off x="862430" y="177030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1" name="椭圆 230"/>
          <p:cNvSpPr/>
          <p:nvPr/>
        </p:nvSpPr>
        <p:spPr>
          <a:xfrm flipH="1">
            <a:off x="2055005" y="224540"/>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2" name="椭圆 231"/>
          <p:cNvSpPr/>
          <p:nvPr/>
        </p:nvSpPr>
        <p:spPr>
          <a:xfrm flipH="1">
            <a:off x="2516620" y="91660"/>
            <a:ext cx="155886" cy="15588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4" name="椭圆 233"/>
          <p:cNvSpPr/>
          <p:nvPr/>
        </p:nvSpPr>
        <p:spPr>
          <a:xfrm flipH="1">
            <a:off x="2262424" y="137142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5" name="直接连接符 234"/>
          <p:cNvCxnSpPr>
            <a:endCxn id="234" idx="5"/>
          </p:cNvCxnSpPr>
          <p:nvPr/>
        </p:nvCxnSpPr>
        <p:spPr>
          <a:xfrm flipV="1">
            <a:off x="1843099" y="1507274"/>
            <a:ext cx="442632" cy="337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flipH="1">
            <a:off x="1748588" y="174941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57" name="直接连接符 256"/>
          <p:cNvCxnSpPr/>
          <p:nvPr/>
        </p:nvCxnSpPr>
        <p:spPr>
          <a:xfrm>
            <a:off x="4644322" y="-130951"/>
            <a:ext cx="107712"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6372986" y="2136926"/>
            <a:ext cx="4962150" cy="181588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prstClr val="black"/>
                </a:solidFill>
                <a:effectLst/>
                <a:uLnTx/>
                <a:uFillTx/>
                <a:latin typeface="Arial"/>
                <a:ea typeface="微软雅黑"/>
                <a:cs typeface="+mn-cs"/>
              </a:rPr>
              <a:t>二次误差度量算法简称</a:t>
            </a:r>
            <a:r>
              <a:rPr kumimoji="0" lang="en-US" altLang="zh-CN" sz="1600" b="0" i="0" u="none" strike="noStrike" kern="1200" cap="none" spc="0" normalizeH="0" baseline="0" noProof="0" dirty="0">
                <a:ln>
                  <a:noFill/>
                </a:ln>
                <a:solidFill>
                  <a:prstClr val="black"/>
                </a:solidFill>
                <a:effectLst/>
                <a:uLnTx/>
                <a:uFillTx/>
                <a:latin typeface="Arial"/>
                <a:ea typeface="微软雅黑"/>
                <a:cs typeface="+mn-cs"/>
              </a:rPr>
              <a:t>QEM</a:t>
            </a:r>
            <a:r>
              <a:rPr kumimoji="0" lang="zh-CN" altLang="en-US" sz="1600" b="0" i="0" u="none" strike="noStrike" kern="1200" cap="none" spc="0" normalizeH="0" baseline="0" noProof="0" dirty="0">
                <a:ln>
                  <a:noFill/>
                </a:ln>
                <a:solidFill>
                  <a:prstClr val="black"/>
                </a:solidFill>
                <a:effectLst/>
                <a:uLnTx/>
                <a:uFillTx/>
                <a:latin typeface="Arial"/>
                <a:ea typeface="微软雅黑"/>
                <a:cs typeface="+mn-cs"/>
              </a:rPr>
              <a:t>。该算法将边折叠后生成的新顶点到折叠前两端点相关平面距离的平方和作为误差度量，不断折叠当前模型中误差代价最小的边来简化模型，直到满足简化要求。</a:t>
            </a:r>
            <a:endParaRPr kumimoji="0" lang="en-US" altLang="zh-CN" sz="1600" b="0" i="0" u="none" strike="noStrike" kern="1200" cap="none" spc="0" normalizeH="0" baseline="0" noProof="0" dirty="0">
              <a:ln>
                <a:noFill/>
              </a:ln>
              <a:solidFill>
                <a:prstClr val="black"/>
              </a:solidFill>
              <a:effectLst/>
              <a:uLnTx/>
              <a:uFillTx/>
              <a:latin typeface="Arial"/>
              <a:ea typeface="微软雅黑"/>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altLang="zh-CN" sz="1600" b="0" i="0" u="none" strike="noStrike" kern="1200" cap="none" spc="0" normalizeH="0" baseline="0" noProof="0" dirty="0">
              <a:ln>
                <a:noFill/>
              </a:ln>
              <a:solidFill>
                <a:prstClr val="black"/>
              </a:solidFill>
              <a:effectLst/>
              <a:uLnTx/>
              <a:uFillTx/>
              <a:latin typeface="Arial"/>
              <a:ea typeface="微软雅黑"/>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1600" dirty="0">
              <a:solidFill>
                <a:prstClr val="black"/>
              </a:solidFill>
              <a:latin typeface="Arial"/>
              <a:ea typeface="微软雅黑"/>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60" name="文本框 259"/>
          <p:cNvSpPr txBox="1"/>
          <p:nvPr/>
        </p:nvSpPr>
        <p:spPr>
          <a:xfrm>
            <a:off x="6590187" y="278803"/>
            <a:ext cx="4507895" cy="707886"/>
          </a:xfrm>
          <a:prstGeom prst="rect">
            <a:avLst/>
          </a:prstGeom>
          <a:solidFill>
            <a:srgbClr val="595959"/>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000" dirty="0">
                <a:solidFill>
                  <a:prstClr val="white"/>
                </a:solidFill>
                <a:latin typeface="Arial"/>
                <a:ea typeface="微软雅黑"/>
              </a:rPr>
              <a:t>二次误差度量算法</a:t>
            </a:r>
            <a:endParaRPr kumimoji="0" lang="zh-CN" altLang="en-US" sz="40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62" name="文本框 261"/>
          <p:cNvSpPr txBox="1"/>
          <p:nvPr/>
        </p:nvSpPr>
        <p:spPr>
          <a:xfrm>
            <a:off x="6955110" y="1345916"/>
            <a:ext cx="40230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noProof="0" dirty="0">
                <a:solidFill>
                  <a:prstClr val="black"/>
                </a:solidFill>
                <a:latin typeface="Arial"/>
                <a:ea typeface="微软雅黑"/>
              </a:rPr>
              <a:t>算法原理</a:t>
            </a: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2" name="图片 1">
            <a:extLst>
              <a:ext uri="{FF2B5EF4-FFF2-40B4-BE49-F238E27FC236}">
                <a16:creationId xmlns:a16="http://schemas.microsoft.com/office/drawing/2014/main" id="{93DFB963-FCDC-423B-8F09-455585FD5957}"/>
              </a:ext>
            </a:extLst>
          </p:cNvPr>
          <p:cNvPicPr>
            <a:picLocks noChangeAspect="1"/>
          </p:cNvPicPr>
          <p:nvPr/>
        </p:nvPicPr>
        <p:blipFill rotWithShape="1">
          <a:blip r:embed="rId3"/>
          <a:srcRect l="6454" r="1564"/>
          <a:stretch/>
        </p:blipFill>
        <p:spPr>
          <a:xfrm>
            <a:off x="543346" y="3445610"/>
            <a:ext cx="11000660" cy="2382623"/>
          </a:xfrm>
          <a:prstGeom prst="rect">
            <a:avLst/>
          </a:prstGeom>
        </p:spPr>
      </p:pic>
    </p:spTree>
    <p:extLst>
      <p:ext uri="{BB962C8B-B14F-4D97-AF65-F5344CB8AC3E}">
        <p14:creationId xmlns:p14="http://schemas.microsoft.com/office/powerpoint/2010/main" val="1253754920"/>
      </p:ext>
    </p:extLst>
  </p:cSld>
  <p:clrMapOvr>
    <a:masterClrMapping/>
  </p:clrMapOvr>
  <p:transition spd="slow" advClick="0" advTm="763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anim calcmode="lin" valueType="num">
                                      <p:cBhvr>
                                        <p:cTn id="14" dur="1000" fill="hold"/>
                                        <p:tgtEl>
                                          <p:spTgt spid="262"/>
                                        </p:tgtEl>
                                        <p:attrNameLst>
                                          <p:attrName>ppt_x</p:attrName>
                                        </p:attrNameLst>
                                      </p:cBhvr>
                                      <p:tavLst>
                                        <p:tav tm="0">
                                          <p:val>
                                            <p:strVal val="#ppt_x"/>
                                          </p:val>
                                        </p:tav>
                                        <p:tav tm="100000">
                                          <p:val>
                                            <p:strVal val="#ppt_x"/>
                                          </p:val>
                                        </p:tav>
                                      </p:tavLst>
                                    </p:anim>
                                    <p:anim calcmode="lin" valueType="num">
                                      <p:cBhvr>
                                        <p:cTn id="15" dur="1000" fill="hold"/>
                                        <p:tgtEl>
                                          <p:spTgt spid="2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1000"/>
                                        <p:tgtEl>
                                          <p:spTgt spid="259"/>
                                        </p:tgtEl>
                                      </p:cBhvr>
                                    </p:animEffect>
                                    <p:anim calcmode="lin" valueType="num">
                                      <p:cBhvr>
                                        <p:cTn id="20" dur="1000" fill="hold"/>
                                        <p:tgtEl>
                                          <p:spTgt spid="259"/>
                                        </p:tgtEl>
                                        <p:attrNameLst>
                                          <p:attrName>ppt_x</p:attrName>
                                        </p:attrNameLst>
                                      </p:cBhvr>
                                      <p:tavLst>
                                        <p:tav tm="0">
                                          <p:val>
                                            <p:strVal val="#ppt_x"/>
                                          </p:val>
                                        </p:tav>
                                        <p:tav tm="100000">
                                          <p:val>
                                            <p:strVal val="#ppt_x"/>
                                          </p:val>
                                        </p:tav>
                                      </p:tavLst>
                                    </p:anim>
                                    <p:anim calcmode="lin" valueType="num">
                                      <p:cBhvr>
                                        <p:cTn id="21" dur="1000" fill="hold"/>
                                        <p:tgtEl>
                                          <p:spTgt spid="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0" grpId="0" animBg="1"/>
      <p:bldP spid="26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37" name="直接连接符 136"/>
          <p:cNvCxnSpPr>
            <a:cxnSpLocks/>
          </p:cNvCxnSpPr>
          <p:nvPr/>
        </p:nvCxnSpPr>
        <p:spPr>
          <a:xfrm>
            <a:off x="5859185" y="539931"/>
            <a:ext cx="0" cy="508569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rot="11174285">
            <a:off x="1924415" y="59680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56145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58115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55013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3577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59336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54764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56692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0602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1635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55608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67186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65157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65609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67123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3912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0264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64845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0397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57144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1284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56759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55183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56587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58380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1814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0644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55763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1111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57839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56012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56836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56256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0767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3457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1680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66405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56848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0940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65055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2654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58988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0068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59858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64885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65394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65730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2425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2838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3630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0940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67139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58251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58084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2000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56564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66840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6E159827-9AEE-4B8A-8FB7-7BAC8B6F8717}"/>
              </a:ext>
            </a:extLst>
          </p:cNvPr>
          <p:cNvSpPr txBox="1"/>
          <p:nvPr/>
        </p:nvSpPr>
        <p:spPr>
          <a:xfrm>
            <a:off x="3878006" y="243801"/>
            <a:ext cx="40230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Arial"/>
                <a:ea typeface="微软雅黑"/>
              </a:rPr>
              <a:t>数学</a:t>
            </a:r>
            <a:r>
              <a:rPr lang="zh-CN" altLang="en-US" noProof="0" dirty="0">
                <a:solidFill>
                  <a:prstClr val="black"/>
                </a:solidFill>
                <a:latin typeface="Arial"/>
                <a:ea typeface="微软雅黑"/>
              </a:rPr>
              <a:t>原理</a:t>
            </a: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mc:AlternateContent xmlns:mc="http://schemas.openxmlformats.org/markup-compatibility/2006">
        <mc:Choice xmlns:a14="http://schemas.microsoft.com/office/drawing/2010/main" Requires="a14">
          <p:sp>
            <p:nvSpPr>
              <p:cNvPr id="104" name="文本框 103">
                <a:extLst>
                  <a:ext uri="{FF2B5EF4-FFF2-40B4-BE49-F238E27FC236}">
                    <a16:creationId xmlns:a16="http://schemas.microsoft.com/office/drawing/2014/main" id="{ACBF32CF-C8B4-43D4-8DCB-A5BD97294D97}"/>
                  </a:ext>
                </a:extLst>
              </p:cNvPr>
              <p:cNvSpPr txBox="1"/>
              <p:nvPr/>
            </p:nvSpPr>
            <p:spPr>
              <a:xfrm>
                <a:off x="1137218" y="535059"/>
                <a:ext cx="4108412" cy="600356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t>二次误差度量</a:t>
                </a:r>
                <a:endParaRPr lang="en-US" altLang="zh-CN" sz="1600" dirty="0"/>
              </a:p>
              <a:p>
                <a:r>
                  <a:rPr lang="zh-CN" altLang="en-US" sz="1400" dirty="0"/>
                  <a:t>     一条边能够被折叠是由它的代价值所决定的，我们每次从模型中选择代价值最小边进行折叠，这个代价值是由下面的误差测度得到的。</a:t>
                </a:r>
                <a:endParaRPr lang="en-US" altLang="zh-CN" sz="1400" dirty="0"/>
              </a:p>
              <a:p>
                <a:pPr marL="342900" indent="-342900">
                  <a:buFont typeface="Arial" panose="020B0604020202020204" pitchFamily="34" charset="0"/>
                  <a:buChar char="•"/>
                </a:pPr>
                <a:r>
                  <a:rPr lang="zh-CN" altLang="en-US" sz="1400" dirty="0"/>
                  <a:t>定义每个顶点的误差</a:t>
                </a:r>
                <a:r>
                  <a:rPr lang="en-US" altLang="zh-CN" sz="1400" dirty="0"/>
                  <a:t>,</a:t>
                </a:r>
                <a:r>
                  <a:rPr lang="zh-CN" altLang="en-US" sz="1400" dirty="0"/>
                  <a:t>为每个顶点</a:t>
                </a:r>
                <a:r>
                  <a:rPr lang="en-US" altLang="zh-CN" sz="1400" dirty="0"/>
                  <a:t>v</a:t>
                </a:r>
                <a:r>
                  <a:rPr lang="zh-CN" altLang="en-US" sz="1400" dirty="0"/>
                  <a:t>建立一个</a:t>
                </a:r>
                <a:r>
                  <a:rPr lang="en-US" altLang="zh-CN" sz="1400" dirty="0"/>
                  <a:t>4*4</a:t>
                </a:r>
                <a:r>
                  <a:rPr lang="zh-CN" altLang="en-US" sz="1400" dirty="0"/>
                  <a:t>的误差矩阵</a:t>
                </a:r>
                <a:r>
                  <a:rPr lang="en-US" altLang="zh-CN" sz="1400" dirty="0"/>
                  <a:t>Q,</a:t>
                </a:r>
                <a:r>
                  <a:rPr lang="zh-CN" altLang="en-US" sz="1400" dirty="0"/>
                  <a:t>将顶点</a:t>
                </a:r>
                <a:r>
                  <a:rPr lang="en-US" altLang="zh-CN" sz="1400" dirty="0"/>
                  <a:t>v[</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𝑣</m:t>
                        </m:r>
                      </m:sub>
                    </m:sSub>
                  </m:oMath>
                </a14:m>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i="1">
                            <a:latin typeface="Cambria Math" panose="02040503050406030204" pitchFamily="18" charset="0"/>
                          </a:rPr>
                          <m:t>𝑣</m:t>
                        </m:r>
                      </m:sub>
                    </m:sSub>
                  </m:oMath>
                </a14:m>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𝑣</m:t>
                        </m:r>
                      </m:sub>
                    </m:sSub>
                  </m:oMath>
                </a14:m>
                <a:r>
                  <a:rPr lang="en-US" altLang="zh-CN" sz="1400" dirty="0"/>
                  <a:t>,1]</a:t>
                </a:r>
                <a:r>
                  <a:rPr lang="zh-CN" altLang="en-US" sz="1400" dirty="0"/>
                  <a:t>的误差定义为二次型：</a:t>
                </a:r>
                <a:endParaRPr lang="en-US" altLang="zh-CN" sz="1400" dirty="0"/>
              </a:p>
              <a:p>
                <a:r>
                  <a:rPr lang="en-US" altLang="zh-CN" sz="1400" dirty="0">
                    <a:ea typeface="Cambria Math" panose="02040503050406030204" pitchFamily="18" charset="0"/>
                  </a:rPr>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en-US" altLang="zh-CN" sz="1400" dirty="0"/>
                  <a:t>V=</a:t>
                </a:r>
                <a14:m>
                  <m:oMath xmlns:m="http://schemas.openxmlformats.org/officeDocument/2006/math">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𝑇</m:t>
                        </m:r>
                      </m:sup>
                    </m:sSup>
                  </m:oMath>
                </a14:m>
                <a:r>
                  <a:rPr lang="en-US" altLang="zh-CN" sz="1400" dirty="0"/>
                  <a:t>QV</a:t>
                </a:r>
              </a:p>
              <a:p>
                <a:r>
                  <a:rPr lang="en-US" altLang="zh-CN" sz="1200" dirty="0"/>
                  <a:t>     ∆V</a:t>
                </a:r>
                <a:r>
                  <a:rPr lang="zh-CN" altLang="en-US" sz="1200" dirty="0"/>
                  <a:t>为点</a:t>
                </a:r>
                <a:r>
                  <a:rPr lang="en-US" altLang="zh-CN" sz="1200" dirty="0"/>
                  <a:t>v</a:t>
                </a:r>
                <a:r>
                  <a:rPr lang="zh-CN" altLang="en-US" sz="1200" dirty="0"/>
                  <a:t>到所有相关平</a:t>
                </a:r>
                <a:r>
                  <a:rPr lang="zh-CN" altLang="en-US" sz="1400" dirty="0"/>
                  <a:t>面</a:t>
                </a:r>
                <a:r>
                  <a:rPr lang="en-US" altLang="zh-CN" sz="1400" dirty="0"/>
                  <a:t>p</a:t>
                </a:r>
                <a14:m>
                  <m:oMath xmlns:m="http://schemas.openxmlformats.org/officeDocument/2006/math">
                    <m:sSup>
                      <m:sSupPr>
                        <m:ctrlPr>
                          <a:rPr lang="en-US" altLang="zh-CN" sz="1400" i="1" smtClean="0">
                            <a:latin typeface="Cambria Math" panose="02040503050406030204" pitchFamily="18" charset="0"/>
                          </a:rPr>
                        </m:ctrlPr>
                      </m:sSupPr>
                      <m:e>
                        <m:r>
                          <a:rPr lang="en-US" altLang="zh-CN" sz="1400" i="1">
                            <a:latin typeface="Cambria Math" panose="02040503050406030204" pitchFamily="18" charset="0"/>
                          </a:rPr>
                          <m:t>[</m:t>
                        </m:r>
                        <m:r>
                          <a:rPr lang="en-US" altLang="zh-CN" sz="1400" i="1">
                            <a:latin typeface="Cambria Math" panose="02040503050406030204" pitchFamily="18" charset="0"/>
                          </a:rPr>
                          <m:t>𝑎</m:t>
                        </m:r>
                        <m:r>
                          <a:rPr lang="en-US" altLang="zh-CN" sz="1400" i="1">
                            <a:latin typeface="Cambria Math" panose="02040503050406030204" pitchFamily="18" charset="0"/>
                          </a:rPr>
                          <m:t>,</m:t>
                        </m:r>
                        <m:r>
                          <a:rPr lang="en-US" altLang="zh-CN" sz="1400" i="1">
                            <a:latin typeface="Cambria Math" panose="02040503050406030204" pitchFamily="18" charset="0"/>
                          </a:rPr>
                          <m:t>𝑏</m:t>
                        </m:r>
                        <m:r>
                          <a:rPr lang="en-US" altLang="zh-CN" sz="1400" i="1">
                            <a:latin typeface="Cambria Math" panose="02040503050406030204" pitchFamily="18" charset="0"/>
                          </a:rPr>
                          <m:t>,</m:t>
                        </m:r>
                        <m:r>
                          <a:rPr lang="en-US" altLang="zh-CN" sz="1400" i="1">
                            <a:latin typeface="Cambria Math" panose="02040503050406030204" pitchFamily="18" charset="0"/>
                          </a:rPr>
                          <m:t>𝑐</m:t>
                        </m:r>
                        <m:r>
                          <a:rPr lang="en-US" altLang="zh-CN" sz="1400" i="1">
                            <a:latin typeface="Cambria Math" panose="02040503050406030204" pitchFamily="18" charset="0"/>
                          </a:rPr>
                          <m:t>,</m:t>
                        </m:r>
                        <m:r>
                          <a:rPr lang="en-US" altLang="zh-CN" sz="1400" i="1">
                            <a:latin typeface="Cambria Math" panose="02040503050406030204" pitchFamily="18" charset="0"/>
                          </a:rPr>
                          <m:t>𝑑</m:t>
                        </m:r>
                        <m:r>
                          <a:rPr lang="en-US" altLang="zh-CN" sz="1400" i="1">
                            <a:latin typeface="Cambria Math" panose="02040503050406030204" pitchFamily="18" charset="0"/>
                          </a:rPr>
                          <m:t>]</m:t>
                        </m:r>
                      </m:e>
                      <m:sup>
                        <m:r>
                          <a:rPr lang="en-US" altLang="zh-CN" sz="1400" b="0" i="1" smtClean="0">
                            <a:latin typeface="Cambria Math" panose="02040503050406030204" pitchFamily="18" charset="0"/>
                          </a:rPr>
                          <m:t>𝑇</m:t>
                        </m:r>
                      </m:sup>
                    </m:sSup>
                  </m:oMath>
                </a14:m>
                <a:r>
                  <a:rPr lang="en-US" altLang="zh-CN" sz="1400" dirty="0"/>
                  <a:t>:</a:t>
                </a:r>
              </a:p>
              <a:p>
                <a14:m>
                  <m:oMath xmlns:m="http://schemas.openxmlformats.org/officeDocument/2006/math">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𝑎𝑥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𝑏𝑦</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𝑐𝑧</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m:t>
                            </m:r>
                            <m:r>
                              <a:rPr lang="en-US" altLang="zh-CN" sz="1400" b="0" i="1" smtClean="0">
                                <a:latin typeface="Cambria Math" panose="02040503050406030204" pitchFamily="18" charset="0"/>
                              </a:rPr>
                              <m:t>=0</m:t>
                            </m:r>
                          </m:e>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𝑎</m:t>
                                </m:r>
                              </m:e>
                              <m:sup>
                                <m:r>
                                  <a:rPr lang="en-US" altLang="zh-CN" sz="1400" i="1" smtClean="0">
                                    <a:latin typeface="Cambria Math" panose="02040503050406030204" pitchFamily="18" charset="0"/>
                                  </a:rPr>
                                  <m:t>2</m:t>
                                </m:r>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𝑏</m:t>
                                </m:r>
                              </m:e>
                              <m:sup>
                                <m:r>
                                  <a:rPr lang="en-US" altLang="zh-CN" sz="1400" b="0" i="1" smtClean="0">
                                    <a:latin typeface="Cambria Math" panose="02040503050406030204" pitchFamily="18" charset="0"/>
                                  </a:rPr>
                                  <m:t>2</m:t>
                                </m:r>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𝑐</m:t>
                                </m:r>
                              </m:e>
                              <m:sup>
                                <m:r>
                                  <a:rPr lang="en-US" altLang="zh-CN" sz="1400" b="0" i="1" smtClean="0">
                                    <a:latin typeface="Cambria Math" panose="02040503050406030204" pitchFamily="18" charset="0"/>
                                  </a:rPr>
                                  <m:t>2</m:t>
                                </m:r>
                              </m:sup>
                            </m:sSup>
                            <m:r>
                              <a:rPr lang="en-US" altLang="zh-CN" sz="1400" b="0" i="1" smtClean="0">
                                <a:latin typeface="Cambria Math" panose="02040503050406030204" pitchFamily="18" charset="0"/>
                              </a:rPr>
                              <m:t>=1</m:t>
                            </m:r>
                          </m:e>
                        </m:eqArr>
                      </m:e>
                    </m:d>
                  </m:oMath>
                </a14:m>
                <a:r>
                  <a:rPr lang="zh-CN" altLang="en-US" sz="1400" dirty="0"/>
                  <a:t>  </a:t>
                </a:r>
                <a:r>
                  <a:rPr lang="zh-CN" altLang="en-US" sz="1200" dirty="0"/>
                  <a:t>的距离的平方和</a:t>
                </a:r>
                <a:endParaRPr lang="en-US" altLang="zh-CN" sz="1400" dirty="0"/>
              </a:p>
              <a:p>
                <a:r>
                  <a:rPr lang="en-US" altLang="zh-CN" sz="1400" dirty="0"/>
                  <a:t>      </a:t>
                </a:r>
                <a:r>
                  <a:rPr lang="zh-CN" altLang="en-US" sz="1400" dirty="0"/>
                  <a:t>由点到平面的距离公式可得：</a:t>
                </a:r>
                <a:endParaRPr lang="en-US" altLang="zh-CN" sz="1400" dirty="0"/>
              </a:p>
              <a:p>
                <a14:m>
                  <m:oMath xmlns:m="http://schemas.openxmlformats.org/officeDocument/2006/math">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𝑑</m:t>
                        </m:r>
                      </m:e>
                      <m:sup>
                        <m:r>
                          <a:rPr lang="en-US" altLang="zh-CN" sz="1400" b="0" i="1" smtClean="0">
                            <a:latin typeface="Cambria Math" panose="02040503050406030204" pitchFamily="18" charset="0"/>
                          </a:rPr>
                          <m:t>2</m:t>
                        </m:r>
                      </m:sup>
                    </m:sSup>
                    <m:sSup>
                      <m:sSupPr>
                        <m:ctrlPr>
                          <a:rPr lang="en-US" altLang="zh-CN" sz="1400" i="1" smtClean="0">
                            <a:latin typeface="Cambria Math" panose="02040503050406030204" pitchFamily="18" charset="0"/>
                          </a:rPr>
                        </m:ctrlPr>
                      </m:sSupPr>
                      <m:e>
                        <m:r>
                          <m:rPr>
                            <m:nor/>
                          </m:rPr>
                          <a:rPr lang="en-US" altLang="zh-CN" sz="1400" dirty="0"/>
                          <m:t>=(</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𝑝</m:t>
                            </m:r>
                          </m:e>
                          <m:sup>
                            <m:r>
                              <a:rPr lang="en-US" altLang="zh-CN" sz="1400" i="1" dirty="0">
                                <a:latin typeface="Cambria Math" panose="02040503050406030204" pitchFamily="18" charset="0"/>
                              </a:rPr>
                              <m:t>𝑇</m:t>
                            </m:r>
                          </m:sup>
                        </m:sSup>
                        <m:r>
                          <m:rPr>
                            <m:nor/>
                          </m:rPr>
                          <a:rPr lang="en-US" altLang="zh-CN" sz="1400" b="0" i="0" dirty="0" smtClean="0">
                            <a:latin typeface="Cambria Math" panose="02040503050406030204" pitchFamily="18" charset="0"/>
                          </a:rPr>
                          <m:t>v</m:t>
                        </m:r>
                        <m:r>
                          <m:rPr>
                            <m:nor/>
                          </m:rPr>
                          <a:rPr lang="en-US" altLang="zh-CN" sz="1400" dirty="0"/>
                          <m:t>)</m:t>
                        </m:r>
                      </m:e>
                      <m:sup>
                        <m:r>
                          <a:rPr lang="en-US" altLang="zh-CN" sz="1400" b="0" i="1" smtClean="0">
                            <a:latin typeface="Cambria Math" panose="02040503050406030204" pitchFamily="18" charset="0"/>
                          </a:rPr>
                          <m:t>2</m:t>
                        </m:r>
                      </m:sup>
                    </m:sSup>
                  </m:oMath>
                </a14:m>
                <a:r>
                  <a:rPr lang="en-US" altLang="zh-CN" sz="1400" dirty="0"/>
                  <a:t>=(</a:t>
                </a:r>
                <a14:m>
                  <m:oMath xmlns:m="http://schemas.openxmlformats.org/officeDocument/2006/math">
                    <m:sSup>
                      <m:sSupPr>
                        <m:ctrlPr>
                          <a:rPr lang="en-US" altLang="zh-CN" sz="1400" i="1" dirty="0">
                            <a:latin typeface="Cambria Math" panose="02040503050406030204" pitchFamily="18" charset="0"/>
                          </a:rPr>
                        </m:ctrlPr>
                      </m:sSupPr>
                      <m:e>
                        <m:r>
                          <a:rPr lang="en-US" altLang="zh-CN" sz="1400" b="0" i="1" dirty="0" smtClean="0">
                            <a:latin typeface="Cambria Math" panose="02040503050406030204" pitchFamily="18" charset="0"/>
                          </a:rPr>
                          <m:t>𝑝</m:t>
                        </m:r>
                      </m:e>
                      <m:sup>
                        <m:r>
                          <a:rPr lang="en-US" altLang="zh-CN" sz="1400" i="1" dirty="0">
                            <a:latin typeface="Cambria Math" panose="02040503050406030204" pitchFamily="18" charset="0"/>
                          </a:rPr>
                          <m:t>𝑇</m:t>
                        </m:r>
                      </m:sup>
                    </m:sSup>
                    <m:r>
                      <m:rPr>
                        <m:sty m:val="p"/>
                      </m:rPr>
                      <a:rPr lang="en-US" altLang="zh-CN" sz="1400" b="0" i="0" dirty="0" smtClean="0">
                        <a:latin typeface="Cambria Math" panose="02040503050406030204" pitchFamily="18" charset="0"/>
                      </a:rPr>
                      <m:t>v</m:t>
                    </m:r>
                  </m:oMath>
                </a14:m>
                <a:r>
                  <a:rPr lang="en-US" altLang="zh-CN" sz="1400" dirty="0"/>
                  <a:t>)(</a:t>
                </a:r>
                <a14:m>
                  <m:oMath xmlns:m="http://schemas.openxmlformats.org/officeDocument/2006/math">
                    <m:sSup>
                      <m:sSupPr>
                        <m:ctrlPr>
                          <a:rPr lang="en-US" altLang="zh-CN" sz="1400" i="1" dirty="0">
                            <a:latin typeface="Cambria Math" panose="02040503050406030204" pitchFamily="18" charset="0"/>
                          </a:rPr>
                        </m:ctrlPr>
                      </m:sSupPr>
                      <m:e>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𝑣</m:t>
                            </m:r>
                          </m:e>
                          <m:sup>
                            <m:r>
                              <a:rPr lang="en-US" altLang="zh-CN" sz="1400" i="1" dirty="0">
                                <a:latin typeface="Cambria Math" panose="02040503050406030204" pitchFamily="18" charset="0"/>
                              </a:rPr>
                              <m:t>𝑇</m:t>
                            </m:r>
                          </m:sup>
                        </m:sSup>
                        <m:r>
                          <m:rPr>
                            <m:nor/>
                          </m:rPr>
                          <a:rPr lang="en-US" altLang="zh-CN" sz="1400" dirty="0"/>
                          <m:t>p</m:t>
                        </m:r>
                        <m:r>
                          <m:rPr>
                            <m:nor/>
                          </m:rPr>
                          <a:rPr lang="en-US" altLang="zh-CN" sz="1400" dirty="0"/>
                          <m:t>)</m:t>
                        </m:r>
                      </m:e>
                      <m:sup>
                        <m:r>
                          <a:rPr lang="en-US" altLang="zh-CN" sz="1400" i="1" dirty="0">
                            <a:latin typeface="Cambria Math" panose="02040503050406030204" pitchFamily="18" charset="0"/>
                          </a:rPr>
                          <m:t>𝑇</m:t>
                        </m:r>
                      </m:sup>
                    </m:sSup>
                  </m:oMath>
                </a14:m>
                <a:endParaRPr lang="en-US" altLang="zh-CN" sz="1400" dirty="0"/>
              </a:p>
              <a:p>
                <a:r>
                  <a:rPr lang="en-US" altLang="zh-CN" sz="1400" dirty="0"/>
                  <a:t>                      = (</a:t>
                </a:r>
                <a14:m>
                  <m:oMath xmlns:m="http://schemas.openxmlformats.org/officeDocument/2006/math">
                    <m:sSup>
                      <m:sSupPr>
                        <m:ctrlPr>
                          <a:rPr lang="en-US" altLang="zh-CN" sz="1400" i="1" dirty="0">
                            <a:latin typeface="Cambria Math" panose="02040503050406030204" pitchFamily="18" charset="0"/>
                          </a:rPr>
                        </m:ctrlPr>
                      </m:sSupPr>
                      <m:e>
                        <m:r>
                          <a:rPr lang="en-US" altLang="zh-CN" sz="1400" b="0" i="1" dirty="0" smtClean="0">
                            <a:latin typeface="Cambria Math" panose="02040503050406030204" pitchFamily="18" charset="0"/>
                          </a:rPr>
                          <m:t>𝑣</m:t>
                        </m:r>
                      </m:e>
                      <m:sup>
                        <m:r>
                          <a:rPr lang="en-US" altLang="zh-CN" sz="1400" i="1" dirty="0">
                            <a:latin typeface="Cambria Math" panose="02040503050406030204" pitchFamily="18" charset="0"/>
                          </a:rPr>
                          <m:t>𝑇</m:t>
                        </m:r>
                      </m:sup>
                    </m:sSup>
                    <m:r>
                      <m:rPr>
                        <m:sty m:val="p"/>
                      </m:rPr>
                      <a:rPr lang="en-US" altLang="zh-CN" sz="1400" b="0" i="0" dirty="0" smtClean="0">
                        <a:latin typeface="Cambria Math" panose="02040503050406030204" pitchFamily="18" charset="0"/>
                      </a:rPr>
                      <m:t>p</m:t>
                    </m:r>
                  </m:oMath>
                </a14:m>
                <a:r>
                  <a:rPr lang="en-US" altLang="zh-CN" sz="1400" dirty="0"/>
                  <a:t>)(</a:t>
                </a:r>
                <a14:m>
                  <m:oMath xmlns:m="http://schemas.openxmlformats.org/officeDocument/2006/math">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𝑝</m:t>
                        </m:r>
                      </m:e>
                      <m:sup>
                        <m:r>
                          <a:rPr lang="en-US" altLang="zh-CN" sz="1400" i="1" dirty="0">
                            <a:latin typeface="Cambria Math" panose="02040503050406030204" pitchFamily="18" charset="0"/>
                          </a:rPr>
                          <m:t>𝑇</m:t>
                        </m:r>
                      </m:sup>
                    </m:sSup>
                    <m:r>
                      <m:rPr>
                        <m:sty m:val="p"/>
                      </m:rPr>
                      <a:rPr lang="en-US" altLang="zh-CN" sz="1400" dirty="0">
                        <a:latin typeface="Cambria Math" panose="02040503050406030204" pitchFamily="18" charset="0"/>
                      </a:rPr>
                      <m:t>v</m:t>
                    </m:r>
                  </m:oMath>
                </a14:m>
                <a:r>
                  <a:rPr lang="en-US" altLang="zh-CN" sz="1400" dirty="0"/>
                  <a:t>)</a:t>
                </a:r>
              </a:p>
              <a:p>
                <a:r>
                  <a:rPr lang="en-US" altLang="zh-CN" sz="1400" dirty="0"/>
                  <a:t>                      =</a:t>
                </a:r>
                <a14:m>
                  <m:oMath xmlns:m="http://schemas.openxmlformats.org/officeDocument/2006/math">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𝑣</m:t>
                        </m:r>
                      </m:e>
                      <m:sup>
                        <m:r>
                          <a:rPr lang="en-US" altLang="zh-CN" sz="1400" i="1" dirty="0">
                            <a:latin typeface="Cambria Math" panose="02040503050406030204" pitchFamily="18" charset="0"/>
                          </a:rPr>
                          <m:t>𝑇</m:t>
                        </m:r>
                      </m:sup>
                    </m:sSup>
                    <m:r>
                      <a:rPr lang="en-US" altLang="zh-CN" sz="1400" b="0" i="0" dirty="0" smtClean="0">
                        <a:latin typeface="Cambria Math" panose="02040503050406030204" pitchFamily="18" charset="0"/>
                      </a:rPr>
                      <m:t>(</m:t>
                    </m:r>
                    <m:r>
                      <m:rPr>
                        <m:sty m:val="p"/>
                      </m:rPr>
                      <a:rPr lang="en-US" altLang="zh-CN" sz="1400" dirty="0">
                        <a:latin typeface="Cambria Math" panose="02040503050406030204" pitchFamily="18" charset="0"/>
                      </a:rPr>
                      <m:t>p</m:t>
                    </m:r>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𝑝</m:t>
                        </m:r>
                      </m:e>
                      <m:sup>
                        <m:r>
                          <a:rPr lang="en-US" altLang="zh-CN" sz="1400" i="1" dirty="0">
                            <a:latin typeface="Cambria Math" panose="02040503050406030204" pitchFamily="18" charset="0"/>
                          </a:rPr>
                          <m:t>𝑇</m:t>
                        </m:r>
                      </m:sup>
                    </m:sSup>
                    <m:r>
                      <a:rPr lang="en-US" altLang="zh-CN" sz="1400" b="0" i="1" dirty="0" smtClean="0">
                        <a:latin typeface="Cambria Math" panose="02040503050406030204" pitchFamily="18" charset="0"/>
                      </a:rPr>
                      <m:t>)</m:t>
                    </m:r>
                    <m:r>
                      <m:rPr>
                        <m:sty m:val="p"/>
                      </m:rPr>
                      <a:rPr lang="en-US" altLang="zh-CN" sz="1400" dirty="0">
                        <a:latin typeface="Cambria Math" panose="02040503050406030204" pitchFamily="18" charset="0"/>
                      </a:rPr>
                      <m:t>v</m:t>
                    </m:r>
                  </m:oMath>
                </a14:m>
                <a:endParaRPr lang="en-US" altLang="zh-CN" sz="1400" dirty="0"/>
              </a:p>
              <a:p>
                <a:r>
                  <a:rPr lang="en-US" altLang="zh-CN" sz="1400" dirty="0"/>
                  <a:t>                      = </a:t>
                </a:r>
                <a14:m>
                  <m:oMath xmlns:m="http://schemas.openxmlformats.org/officeDocument/2006/math">
                    <m:sSup>
                      <m:sSupPr>
                        <m:ctrlPr>
                          <a:rPr lang="en-US" altLang="zh-CN" sz="1400" i="1" dirty="0">
                            <a:latin typeface="Cambria Math" panose="02040503050406030204" pitchFamily="18" charset="0"/>
                          </a:rPr>
                        </m:ctrlPr>
                      </m:sSupPr>
                      <m:e>
                        <m:r>
                          <a:rPr lang="en-US" altLang="zh-CN" sz="1400" i="1" dirty="0">
                            <a:latin typeface="Cambria Math" panose="02040503050406030204" pitchFamily="18" charset="0"/>
                          </a:rPr>
                          <m:t>𝑣</m:t>
                        </m:r>
                      </m:e>
                      <m:sup>
                        <m:r>
                          <a:rPr lang="en-US" altLang="zh-CN" sz="1400" i="1" dirty="0">
                            <a:latin typeface="Cambria Math" panose="02040503050406030204" pitchFamily="18" charset="0"/>
                          </a:rPr>
                          <m:t>𝑇</m:t>
                        </m:r>
                      </m:sup>
                    </m:sSup>
                    <m:sSub>
                      <m:sSubPr>
                        <m:ctrlPr>
                          <a:rPr lang="en-US" altLang="zh-CN" sz="1400" i="1" dirty="0" smtClean="0">
                            <a:latin typeface="Cambria Math" panose="02040503050406030204" pitchFamily="18" charset="0"/>
                          </a:rPr>
                        </m:ctrlPr>
                      </m:sSubPr>
                      <m:e>
                        <m:r>
                          <m:rPr>
                            <m:sty m:val="p"/>
                          </m:rPr>
                          <a:rPr lang="en-US" altLang="zh-CN" sz="1400" i="1" dirty="0">
                            <a:latin typeface="Cambria Math" panose="02040503050406030204" pitchFamily="18" charset="0"/>
                          </a:rPr>
                          <m:t>K</m:t>
                        </m:r>
                      </m:e>
                      <m:sub>
                        <m:r>
                          <m:rPr>
                            <m:sty m:val="p"/>
                          </m:rPr>
                          <a:rPr lang="en-US" altLang="zh-CN" sz="1400" i="1" dirty="0" smtClean="0">
                            <a:latin typeface="Cambria Math" panose="02040503050406030204" pitchFamily="18" charset="0"/>
                          </a:rPr>
                          <m:t>p</m:t>
                        </m:r>
                      </m:sub>
                    </m:sSub>
                  </m:oMath>
                </a14:m>
                <a:r>
                  <a:rPr lang="en-US" altLang="zh-CN" sz="1400" dirty="0"/>
                  <a:t>v</a:t>
                </a:r>
              </a:p>
              <a:p>
                <a:endParaRPr lang="en-US" altLang="zh-CN" sz="1400" dirty="0"/>
              </a:p>
              <a:p>
                <a:endParaRPr lang="en-US" altLang="zh-CN" sz="1400" dirty="0"/>
              </a:p>
              <a:p>
                <a:r>
                  <a:rPr lang="zh-CN" altLang="en-US" sz="1400" dirty="0"/>
                  <a:t>注：</a:t>
                </a:r>
                <a:endParaRPr lang="en-US" altLang="zh-CN" sz="1400" dirty="0"/>
              </a:p>
              <a:p>
                <a:endParaRPr lang="en-US" altLang="zh-CN" sz="1400" dirty="0"/>
              </a:p>
              <a:p>
                <a:endParaRPr lang="en-US" altLang="zh-CN" sz="1400" dirty="0"/>
              </a:p>
              <a:p>
                <a:r>
                  <a:rPr lang="zh-CN" altLang="en-US" sz="1400" dirty="0"/>
                  <a:t>    那么</a:t>
                </a:r>
                <a:r>
                  <a:rPr lang="en-US" altLang="zh-CN" sz="1400" dirty="0"/>
                  <a:t>Q=</a:t>
                </a:r>
                <a14:m>
                  <m:oMath xmlns:m="http://schemas.openxmlformats.org/officeDocument/2006/math">
                    <m:nary>
                      <m:naryPr>
                        <m:chr m:val="∑"/>
                        <m:limLoc m:val="subSup"/>
                        <m:ctrlPr>
                          <a:rPr lang="en-US" altLang="zh-CN" sz="1400" i="1" smtClean="0">
                            <a:latin typeface="Cambria Math" panose="02040503050406030204" pitchFamily="18" charset="0"/>
                          </a:rPr>
                        </m:ctrlPr>
                      </m:naryPr>
                      <m:sub>
                        <m:r>
                          <m:rPr>
                            <m:brk m:alnAt="25"/>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𝐾</m:t>
                            </m:r>
                          </m:e>
                          <m: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𝑖</m:t>
                                </m:r>
                              </m:sub>
                            </m:sSub>
                          </m:sub>
                        </m:sSub>
                      </m:e>
                    </m:nary>
                  </m:oMath>
                </a14:m>
                <a:r>
                  <a:rPr lang="en-US" altLang="zh-CN" sz="1400" dirty="0"/>
                  <a:t>     </a:t>
                </a:r>
                <a:r>
                  <a:rPr lang="zh-CN" altLang="en-US" sz="1400" dirty="0"/>
                  <a:t>它是一个</a:t>
                </a:r>
                <a:r>
                  <a:rPr lang="en-US" altLang="zh-CN" sz="1400" dirty="0"/>
                  <a:t>4</a:t>
                </a:r>
                <a:r>
                  <a:rPr lang="zh-CN" altLang="en-US" sz="1400" dirty="0"/>
                  <a:t>*</a:t>
                </a:r>
                <a:r>
                  <a:rPr lang="en-US" altLang="zh-CN" sz="1400" dirty="0"/>
                  <a:t>4</a:t>
                </a:r>
                <a:r>
                  <a:rPr lang="zh-CN" altLang="en-US" sz="1400" dirty="0"/>
                  <a:t>的对称矩阵。</a:t>
                </a:r>
                <a:endParaRPr lang="en-US" altLang="zh-CN" sz="1400" dirty="0"/>
              </a:p>
              <a:p>
                <a:endParaRPr lang="en-US" altLang="zh-CN" dirty="0"/>
              </a:p>
              <a:p>
                <a:endParaRPr lang="en-US" altLang="zh-CN" dirty="0"/>
              </a:p>
              <a:p>
                <a:endParaRPr lang="en-US" altLang="zh-CN" dirty="0"/>
              </a:p>
            </p:txBody>
          </p:sp>
        </mc:Choice>
        <mc:Fallback>
          <p:sp>
            <p:nvSpPr>
              <p:cNvPr id="104" name="文本框 103">
                <a:extLst>
                  <a:ext uri="{FF2B5EF4-FFF2-40B4-BE49-F238E27FC236}">
                    <a16:creationId xmlns:a16="http://schemas.microsoft.com/office/drawing/2014/main" id="{ACBF32CF-C8B4-43D4-8DCB-A5BD97294D97}"/>
                  </a:ext>
                </a:extLst>
              </p:cNvPr>
              <p:cNvSpPr txBox="1">
                <a:spLocks noRot="1" noChangeAspect="1" noMove="1" noResize="1" noEditPoints="1" noAdjustHandles="1" noChangeArrowheads="1" noChangeShapeType="1" noTextEdit="1"/>
              </p:cNvSpPr>
              <p:nvPr/>
            </p:nvSpPr>
            <p:spPr>
              <a:xfrm>
                <a:off x="1137218" y="535059"/>
                <a:ext cx="4108412" cy="6003567"/>
              </a:xfrm>
              <a:prstGeom prst="rect">
                <a:avLst/>
              </a:prstGeom>
              <a:blipFill>
                <a:blip r:embed="rId3"/>
                <a:stretch>
                  <a:fillRect l="-19585" t="-305"/>
                </a:stretch>
              </a:blipFill>
            </p:spPr>
            <p:txBody>
              <a:bodyPr/>
              <a:lstStyle/>
              <a:p>
                <a:r>
                  <a:rPr lang="zh-CN" altLang="en-US">
                    <a:noFill/>
                  </a:rPr>
                  <a:t> </a:t>
                </a:r>
              </a:p>
            </p:txBody>
          </p:sp>
        </mc:Fallback>
      </mc:AlternateContent>
      <p:sp>
        <p:nvSpPr>
          <p:cNvPr id="108" name="椭圆 107">
            <a:extLst>
              <a:ext uri="{FF2B5EF4-FFF2-40B4-BE49-F238E27FC236}">
                <a16:creationId xmlns:a16="http://schemas.microsoft.com/office/drawing/2014/main" id="{11D7AAD6-2E51-4A98-9D78-5C98A4CF04D5}"/>
              </a:ext>
            </a:extLst>
          </p:cNvPr>
          <p:cNvSpPr/>
          <p:nvPr/>
        </p:nvSpPr>
        <p:spPr>
          <a:xfrm rot="18132902">
            <a:off x="9261888" y="5105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id="{F2FB667D-6A68-48B2-956A-500C360F20F7}"/>
              </a:ext>
            </a:extLst>
          </p:cNvPr>
          <p:cNvCxnSpPr>
            <a:stCxn id="111" idx="5"/>
            <a:endCxn id="118" idx="1"/>
          </p:cNvCxnSpPr>
          <p:nvPr/>
        </p:nvCxnSpPr>
        <p:spPr>
          <a:xfrm flipH="1" flipV="1">
            <a:off x="11115474" y="112221"/>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椭圆 109">
            <a:extLst>
              <a:ext uri="{FF2B5EF4-FFF2-40B4-BE49-F238E27FC236}">
                <a16:creationId xmlns:a16="http://schemas.microsoft.com/office/drawing/2014/main" id="{714D1A92-4733-422D-BD03-860D1012F5A8}"/>
              </a:ext>
            </a:extLst>
          </p:cNvPr>
          <p:cNvSpPr/>
          <p:nvPr/>
        </p:nvSpPr>
        <p:spPr>
          <a:xfrm rot="10302814">
            <a:off x="4376657" y="-34327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8D74872D-DD5C-4F38-B79C-D162DBA58E22}"/>
              </a:ext>
            </a:extLst>
          </p:cNvPr>
          <p:cNvSpPr/>
          <p:nvPr/>
        </p:nvSpPr>
        <p:spPr>
          <a:xfrm rot="11174285">
            <a:off x="12014353" y="55058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4A5DA8F5-EF89-4287-A8F7-065177D1828A}"/>
              </a:ext>
            </a:extLst>
          </p:cNvPr>
          <p:cNvSpPr/>
          <p:nvPr/>
        </p:nvSpPr>
        <p:spPr>
          <a:xfrm rot="11174285">
            <a:off x="5197040" y="7786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C45AC5DE-A7D3-4771-8609-2DC70A11343A}"/>
              </a:ext>
            </a:extLst>
          </p:cNvPr>
          <p:cNvCxnSpPr>
            <a:stCxn id="120" idx="5"/>
            <a:endCxn id="116" idx="2"/>
          </p:cNvCxnSpPr>
          <p:nvPr/>
        </p:nvCxnSpPr>
        <p:spPr>
          <a:xfrm flipH="1" flipV="1">
            <a:off x="6383137" y="-20988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椭圆 113">
            <a:extLst>
              <a:ext uri="{FF2B5EF4-FFF2-40B4-BE49-F238E27FC236}">
                <a16:creationId xmlns:a16="http://schemas.microsoft.com/office/drawing/2014/main" id="{29AFD612-9DE4-4751-975B-FFB404CF3EF5}"/>
              </a:ext>
            </a:extLst>
          </p:cNvPr>
          <p:cNvSpPr/>
          <p:nvPr/>
        </p:nvSpPr>
        <p:spPr>
          <a:xfrm rot="9752182">
            <a:off x="564531" y="-292177"/>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262E008C-14EC-4BD7-8004-C6C07A71754D}"/>
              </a:ext>
            </a:extLst>
          </p:cNvPr>
          <p:cNvSpPr/>
          <p:nvPr/>
        </p:nvSpPr>
        <p:spPr>
          <a:xfrm rot="17894363">
            <a:off x="2965806" y="-35254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096688E5-5B62-4147-BFBB-5E9FEE8F7FB6}"/>
              </a:ext>
            </a:extLst>
          </p:cNvPr>
          <p:cNvSpPr/>
          <p:nvPr/>
        </p:nvSpPr>
        <p:spPr>
          <a:xfrm rot="11174285">
            <a:off x="6127103" y="-35223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D9673905-AC9E-4352-A54B-B6E1211EEDB7}"/>
              </a:ext>
            </a:extLst>
          </p:cNvPr>
          <p:cNvSpPr/>
          <p:nvPr/>
        </p:nvSpPr>
        <p:spPr>
          <a:xfrm rot="11174285">
            <a:off x="10933183" y="-8729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C1EF7E13-8EFC-4834-A5FC-63ED3F4EAB1D}"/>
              </a:ext>
            </a:extLst>
          </p:cNvPr>
          <p:cNvSpPr/>
          <p:nvPr/>
        </p:nvSpPr>
        <p:spPr>
          <a:xfrm rot="11174285">
            <a:off x="7856024" y="138217"/>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23D61B17-E27C-4616-BB24-F29ABD404738}"/>
              </a:ext>
            </a:extLst>
          </p:cNvPr>
          <p:cNvSpPr/>
          <p:nvPr/>
        </p:nvSpPr>
        <p:spPr>
          <a:xfrm rot="11174285">
            <a:off x="8753758" y="-366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a:extLst>
              <a:ext uri="{FF2B5EF4-FFF2-40B4-BE49-F238E27FC236}">
                <a16:creationId xmlns:a16="http://schemas.microsoft.com/office/drawing/2014/main" id="{536B930F-2050-49B4-AB83-CF3369173592}"/>
              </a:ext>
            </a:extLst>
          </p:cNvPr>
          <p:cNvCxnSpPr>
            <a:stCxn id="114" idx="1"/>
            <a:endCxn id="126" idx="6"/>
          </p:cNvCxnSpPr>
          <p:nvPr/>
        </p:nvCxnSpPr>
        <p:spPr>
          <a:xfrm>
            <a:off x="793678" y="-114575"/>
            <a:ext cx="786399" cy="341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020ACCF0-FB47-464D-BE0A-9771A95B422E}"/>
              </a:ext>
            </a:extLst>
          </p:cNvPr>
          <p:cNvCxnSpPr>
            <a:cxnSpLocks/>
            <a:endCxn id="124" idx="6"/>
          </p:cNvCxnSpPr>
          <p:nvPr/>
        </p:nvCxnSpPr>
        <p:spPr>
          <a:xfrm>
            <a:off x="3159197" y="-215169"/>
            <a:ext cx="147414" cy="3118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9904D57-469B-4B64-911A-3CC62D6044AF}"/>
              </a:ext>
            </a:extLst>
          </p:cNvPr>
          <p:cNvSpPr/>
          <p:nvPr/>
        </p:nvSpPr>
        <p:spPr>
          <a:xfrm rot="11174285">
            <a:off x="3306308" y="5108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AFD5FF6F-C2EE-4E27-A9FD-34C9BAEC4AB5}"/>
              </a:ext>
            </a:extLst>
          </p:cNvPr>
          <p:cNvSpPr/>
          <p:nvPr/>
        </p:nvSpPr>
        <p:spPr>
          <a:xfrm rot="13607479">
            <a:off x="1544725" y="19609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AF316D26-5D9B-47A9-8A4E-34EC02CF4646}"/>
              </a:ext>
            </a:extLst>
          </p:cNvPr>
          <p:cNvSpPr/>
          <p:nvPr/>
        </p:nvSpPr>
        <p:spPr>
          <a:xfrm rot="11174285">
            <a:off x="10294636" y="13056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8" name="直接连接符 127">
            <a:extLst>
              <a:ext uri="{FF2B5EF4-FFF2-40B4-BE49-F238E27FC236}">
                <a16:creationId xmlns:a16="http://schemas.microsoft.com/office/drawing/2014/main" id="{EFECD3F2-14BB-4ECF-94FE-721B2E091A08}"/>
              </a:ext>
            </a:extLst>
          </p:cNvPr>
          <p:cNvCxnSpPr>
            <a:cxnSpLocks/>
            <a:stCxn id="120" idx="6"/>
          </p:cNvCxnSpPr>
          <p:nvPr/>
        </p:nvCxnSpPr>
        <p:spPr>
          <a:xfrm>
            <a:off x="7856299" y="179544"/>
            <a:ext cx="1454143" cy="425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4B98E600-E23C-44A4-86DC-AF646EEC354B}"/>
              </a:ext>
            </a:extLst>
          </p:cNvPr>
          <p:cNvCxnSpPr>
            <a:stCxn id="110" idx="6"/>
            <a:endCxn id="124" idx="3"/>
          </p:cNvCxnSpPr>
          <p:nvPr/>
        </p:nvCxnSpPr>
        <p:spPr>
          <a:xfrm flipH="1">
            <a:off x="3397399" y="-213883"/>
            <a:ext cx="980439" cy="2841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384FDF61-3303-4978-A6EF-E79FD02D84C0}"/>
              </a:ext>
            </a:extLst>
          </p:cNvPr>
          <p:cNvCxnSpPr>
            <a:cxnSpLocks/>
            <a:endCxn id="127" idx="5"/>
          </p:cNvCxnSpPr>
          <p:nvPr/>
        </p:nvCxnSpPr>
        <p:spPr>
          <a:xfrm>
            <a:off x="8825004" y="-159157"/>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6A5A3029-495C-4D0E-BA36-2371EACCD247}"/>
              </a:ext>
            </a:extLst>
          </p:cNvPr>
          <p:cNvCxnSpPr>
            <a:cxnSpLocks/>
            <a:endCxn id="126" idx="4"/>
          </p:cNvCxnSpPr>
          <p:nvPr/>
        </p:nvCxnSpPr>
        <p:spPr>
          <a:xfrm flipH="1">
            <a:off x="1738538" y="-290845"/>
            <a:ext cx="1279755" cy="522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CD03C1C5-0053-4160-9576-239EC3E8C8CD}"/>
              </a:ext>
            </a:extLst>
          </p:cNvPr>
          <p:cNvCxnSpPr>
            <a:cxnSpLocks/>
            <a:endCxn id="112" idx="3"/>
          </p:cNvCxnSpPr>
          <p:nvPr/>
        </p:nvCxnSpPr>
        <p:spPr>
          <a:xfrm flipH="1">
            <a:off x="5396558" y="-336415"/>
            <a:ext cx="703810" cy="456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493AC822-BE70-4060-857D-0FAA5873601E}"/>
              </a:ext>
            </a:extLst>
          </p:cNvPr>
          <p:cNvCxnSpPr>
            <a:cxnSpLocks/>
            <a:endCxn id="112" idx="6"/>
          </p:cNvCxnSpPr>
          <p:nvPr/>
        </p:nvCxnSpPr>
        <p:spPr>
          <a:xfrm>
            <a:off x="4565442" y="-145675"/>
            <a:ext cx="632262" cy="3234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A8C6EA7B-6C9F-4E65-B88B-71414AAD39A5}"/>
              </a:ext>
            </a:extLst>
          </p:cNvPr>
          <p:cNvCxnSpPr>
            <a:cxnSpLocks/>
            <a:endCxn id="120" idx="3"/>
          </p:cNvCxnSpPr>
          <p:nvPr/>
        </p:nvCxnSpPr>
        <p:spPr>
          <a:xfrm flipH="1">
            <a:off x="7938543" y="-181845"/>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56B4B169-6EBC-4E3C-B1C5-ACAE90B8A654}"/>
              </a:ext>
            </a:extLst>
          </p:cNvPr>
          <p:cNvCxnSpPr>
            <a:cxnSpLocks/>
            <a:endCxn id="118" idx="6"/>
          </p:cNvCxnSpPr>
          <p:nvPr/>
        </p:nvCxnSpPr>
        <p:spPr>
          <a:xfrm flipV="1">
            <a:off x="9468883" y="12626"/>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1EAC966-7BAE-4705-BB89-3C51FF5D6CE3}"/>
                  </a:ext>
                </a:extLst>
              </p:cNvPr>
              <p:cNvSpPr txBox="1"/>
              <p:nvPr/>
            </p:nvSpPr>
            <p:spPr>
              <a:xfrm>
                <a:off x="7087150" y="1201783"/>
                <a:ext cx="3834513" cy="2816348"/>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边（</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V</m:t>
                        </m:r>
                      </m:e>
                      <m:sub>
                        <m:r>
                          <m:rPr>
                            <m:sty m:val="p"/>
                          </m:rPr>
                          <a:rPr lang="en-US" altLang="zh-CN" sz="1400" i="1">
                            <a:latin typeface="Cambria Math" panose="02040503050406030204" pitchFamily="18" charset="0"/>
                          </a:rPr>
                          <m:t>i</m:t>
                        </m:r>
                      </m:sub>
                    </m:sSub>
                  </m:oMath>
                </a14:m>
                <a:r>
                  <a:rPr lang="zh-CN" altLang="en-US" sz="1400" dirty="0"/>
                  <a:t>，</a:t>
                </a:r>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V</m:t>
                        </m:r>
                      </m:e>
                      <m:sub>
                        <m:r>
                          <m:rPr>
                            <m:sty m:val="p"/>
                          </m:rPr>
                          <a:rPr lang="en-US" altLang="zh-CN" sz="1400" i="1">
                            <a:latin typeface="Cambria Math" panose="02040503050406030204" pitchFamily="18" charset="0"/>
                          </a:rPr>
                          <m:t>j</m:t>
                        </m:r>
                      </m:sub>
                    </m:sSub>
                    <m:r>
                      <a:rPr lang="en-US" altLang="zh-CN" sz="1400" i="1">
                        <a:latin typeface="Cambria Math" panose="02040503050406030204" pitchFamily="18" charset="0"/>
                      </a:rPr>
                      <m:t> </m:t>
                    </m:r>
                  </m:oMath>
                </a14:m>
                <a:r>
                  <a:rPr lang="zh-CN" altLang="en-US" sz="1400" dirty="0"/>
                  <a:t>）折叠到</a:t>
                </a:r>
                <a14:m>
                  <m:oMath xmlns:m="http://schemas.openxmlformats.org/officeDocument/2006/math">
                    <m:acc>
                      <m:accPr>
                        <m:chr m:val="̅"/>
                        <m:ctrlPr>
                          <a:rPr lang="zh-CN" altLang="en-US" sz="1400" i="1">
                            <a:latin typeface="Cambria Math" panose="02040503050406030204" pitchFamily="18" charset="0"/>
                          </a:rPr>
                        </m:ctrlPr>
                      </m:accPr>
                      <m:e>
                        <m:r>
                          <m:rPr>
                            <m:sty m:val="p"/>
                          </m:rPr>
                          <a:rPr lang="en-US" altLang="zh-CN" sz="1400" i="1">
                            <a:latin typeface="Cambria Math" panose="02040503050406030204" pitchFamily="18" charset="0"/>
                          </a:rPr>
                          <m:t>V</m:t>
                        </m:r>
                      </m:e>
                    </m:acc>
                  </m:oMath>
                </a14:m>
                <a:r>
                  <a:rPr lang="zh-CN" altLang="en-US" sz="1400" dirty="0"/>
                  <a:t>的代价就是</a:t>
                </a:r>
                <a:endParaRPr lang="en-US" altLang="zh-CN" sz="1400" dirty="0"/>
              </a:p>
              <a:p>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zh-CN" altLang="en-US" sz="1400" dirty="0"/>
                  <a:t> </a:t>
                </a:r>
                <a14:m>
                  <m:oMath xmlns:m="http://schemas.openxmlformats.org/officeDocument/2006/math">
                    <m:acc>
                      <m:accPr>
                        <m:chr m:val="̅"/>
                        <m:ctrlPr>
                          <a:rPr lang="zh-CN" altLang="en-US" sz="1400" i="1">
                            <a:latin typeface="Cambria Math" panose="02040503050406030204" pitchFamily="18" charset="0"/>
                          </a:rPr>
                        </m:ctrlPr>
                      </m:accPr>
                      <m:e>
                        <m:r>
                          <m:rPr>
                            <m:sty m:val="p"/>
                          </m:rPr>
                          <a:rPr lang="en-US" altLang="zh-CN" sz="1400" i="1">
                            <a:latin typeface="Cambria Math" panose="02040503050406030204" pitchFamily="18" charset="0"/>
                          </a:rPr>
                          <m:t>V</m:t>
                        </m:r>
                      </m:e>
                    </m:acc>
                    <m:r>
                      <a:rPr lang="en-US" altLang="zh-CN" sz="1400" i="1">
                        <a:latin typeface="Cambria Math" panose="02040503050406030204" pitchFamily="18" charset="0"/>
                      </a:rPr>
                      <m:t> </m:t>
                    </m:r>
                  </m:oMath>
                </a14:m>
                <a:r>
                  <a:rPr lang="en-US" altLang="zh-CN" sz="1400" dirty="0"/>
                  <a:t>=</a:t>
                </a:r>
                <a14:m>
                  <m:oMath xmlns:m="http://schemas.openxmlformats.org/officeDocument/2006/math">
                    <m:sSup>
                      <m:sSupPr>
                        <m:ctrlPr>
                          <a:rPr lang="en-US" altLang="zh-CN" sz="1400" i="1">
                            <a:latin typeface="Cambria Math" panose="02040503050406030204" pitchFamily="18" charset="0"/>
                          </a:rPr>
                        </m:ctrlPr>
                      </m:sSupPr>
                      <m:e>
                        <m:acc>
                          <m:accPr>
                            <m:chr m:val="̅"/>
                            <m:ctrlPr>
                              <a:rPr lang="zh-CN" altLang="en-US" sz="1400" i="1">
                                <a:latin typeface="Cambria Math" panose="02040503050406030204" pitchFamily="18" charset="0"/>
                              </a:rPr>
                            </m:ctrlPr>
                          </m:accPr>
                          <m:e>
                            <m:r>
                              <m:rPr>
                                <m:sty m:val="p"/>
                              </m:rPr>
                              <a:rPr lang="en-US" altLang="zh-CN" sz="1400" i="1">
                                <a:latin typeface="Cambria Math" panose="02040503050406030204" pitchFamily="18" charset="0"/>
                              </a:rPr>
                              <m:t>V</m:t>
                            </m:r>
                          </m:e>
                        </m:acc>
                      </m:e>
                      <m:sup>
                        <m:r>
                          <a:rPr lang="en-US" altLang="zh-CN" sz="1400" i="1">
                            <a:latin typeface="Cambria Math" panose="02040503050406030204" pitchFamily="18" charset="0"/>
                          </a:rPr>
                          <m:t>𝑇</m:t>
                        </m:r>
                      </m:sup>
                    </m:sSup>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m:t>
                        </m:r>
                      </m:sub>
                    </m:sSub>
                  </m:oMath>
                </a14:m>
                <a:r>
                  <a:rPr lang="zh-CN" altLang="en-US" sz="1400" dirty="0"/>
                  <a:t> </a:t>
                </a:r>
                <a14:m>
                  <m:oMath xmlns:m="http://schemas.openxmlformats.org/officeDocument/2006/math">
                    <m:r>
                      <a:rPr lang="en-US" altLang="zh-CN" sz="140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oMath>
                </a14:m>
                <a:r>
                  <a:rPr lang="zh-CN" altLang="en-US" sz="1400" dirty="0"/>
                  <a:t> </a:t>
                </a:r>
                <a14:m>
                  <m:oMath xmlns:m="http://schemas.openxmlformats.org/officeDocument/2006/math">
                    <m:acc>
                      <m:accPr>
                        <m:chr m:val="̅"/>
                        <m:ctrlPr>
                          <a:rPr lang="zh-CN" altLang="en-US" sz="1400" i="1">
                            <a:latin typeface="Cambria Math" panose="02040503050406030204" pitchFamily="18" charset="0"/>
                          </a:rPr>
                        </m:ctrlPr>
                      </m:accPr>
                      <m:e>
                        <m:r>
                          <m:rPr>
                            <m:sty m:val="p"/>
                          </m:rPr>
                          <a:rPr lang="en-US" altLang="zh-CN" sz="1400" i="1">
                            <a:latin typeface="Cambria Math" panose="02040503050406030204" pitchFamily="18" charset="0"/>
                          </a:rPr>
                          <m:t>V</m:t>
                        </m:r>
                      </m:e>
                    </m:acc>
                  </m:oMath>
                </a14:m>
                <a:endParaRPr lang="en-US" altLang="zh-CN" sz="1400" dirty="0"/>
              </a:p>
              <a:p>
                <a:r>
                  <a:rPr lang="zh-CN" altLang="en-US" sz="1400" dirty="0"/>
                  <a:t>（教材中采用普通的边折叠算法，不会改变拓扑结构）</a:t>
                </a:r>
                <a:endParaRPr lang="en-US" altLang="zh-CN" sz="1400" dirty="0"/>
              </a:p>
              <a:p>
                <a:endParaRPr lang="en-US" altLang="zh-CN" sz="1400" dirty="0"/>
              </a:p>
              <a:p>
                <a:endParaRPr lang="en-US" altLang="zh-CN" sz="1400" dirty="0"/>
              </a:p>
              <a:p>
                <a:r>
                  <a:rPr lang="zh-CN" altLang="en-US" sz="1400" dirty="0"/>
                  <a:t>有效顶点对的选择条件：</a:t>
                </a:r>
                <a:endParaRPr lang="en-US" altLang="zh-CN" sz="1400" dirty="0"/>
              </a:p>
              <a:p>
                <a:r>
                  <a:rPr lang="zh-CN" altLang="en-US" sz="1400" dirty="0"/>
                  <a:t>（</a:t>
                </a:r>
                <a:r>
                  <a:rPr lang="en-US" altLang="zh-CN" sz="1400" dirty="0"/>
                  <a:t>1</a:t>
                </a:r>
                <a:r>
                  <a:rPr lang="zh-CN" altLang="en-US" sz="1400" dirty="0"/>
                  <a:t>） （</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V</m:t>
                        </m:r>
                      </m:e>
                      <m:sub>
                        <m:r>
                          <m:rPr>
                            <m:sty m:val="p"/>
                          </m:rPr>
                          <a:rPr lang="en-US" altLang="zh-CN" sz="1400" i="1">
                            <a:latin typeface="Cambria Math" panose="02040503050406030204" pitchFamily="18" charset="0"/>
                          </a:rPr>
                          <m:t>i</m:t>
                        </m:r>
                      </m:sub>
                    </m:sSub>
                  </m:oMath>
                </a14:m>
                <a:r>
                  <a:rPr lang="zh-CN" altLang="en-US" sz="1400" dirty="0"/>
                  <a:t>，</a:t>
                </a:r>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V</m:t>
                        </m:r>
                      </m:e>
                      <m:sub>
                        <m:r>
                          <m:rPr>
                            <m:sty m:val="p"/>
                          </m:rPr>
                          <a:rPr lang="en-US" altLang="zh-CN" sz="1400" i="1">
                            <a:latin typeface="Cambria Math" panose="02040503050406030204" pitchFamily="18" charset="0"/>
                          </a:rPr>
                          <m:t>j</m:t>
                        </m:r>
                      </m:sub>
                    </m:sSub>
                    <m:r>
                      <a:rPr lang="en-US" altLang="zh-CN" sz="1400" i="1">
                        <a:latin typeface="Cambria Math" panose="02040503050406030204" pitchFamily="18" charset="0"/>
                      </a:rPr>
                      <m:t> </m:t>
                    </m:r>
                  </m:oMath>
                </a14:m>
                <a:r>
                  <a:rPr lang="zh-CN" altLang="en-US" sz="1400" dirty="0"/>
                  <a:t>）是一条边</a:t>
                </a:r>
                <a:endParaRPr lang="en-US" altLang="zh-CN" sz="1400" dirty="0"/>
              </a:p>
              <a:p>
                <a:r>
                  <a:rPr lang="zh-CN" altLang="en-US" sz="1400" dirty="0"/>
                  <a:t>或</a:t>
                </a:r>
                <a:endParaRPr lang="en-US" altLang="zh-CN" sz="1400" dirty="0"/>
              </a:p>
              <a:p>
                <a:r>
                  <a:rPr lang="zh-CN" altLang="en-US" sz="1400" dirty="0"/>
                  <a:t>（</a:t>
                </a:r>
                <a:r>
                  <a:rPr lang="en-US" altLang="zh-CN" sz="1400" dirty="0"/>
                  <a:t>2</a:t>
                </a:r>
                <a:r>
                  <a:rPr lang="zh-CN" altLang="en-US" sz="1400" dirty="0"/>
                  <a:t>）   </a:t>
                </a:r>
                <a:r>
                  <a:rPr lang="en-US" altLang="zh-CN" sz="1400" dirty="0"/>
                  <a:t>|</a:t>
                </a:r>
                <a:r>
                  <a:rPr lang="zh-CN" altLang="en-US" sz="1400" dirty="0"/>
                  <a:t> </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V</m:t>
                        </m:r>
                      </m:e>
                      <m:sub>
                        <m:r>
                          <m:rPr>
                            <m:sty m:val="p"/>
                          </m:rPr>
                          <a:rPr lang="en-US" altLang="zh-CN" sz="1400" i="1">
                            <a:latin typeface="Cambria Math" panose="02040503050406030204" pitchFamily="18" charset="0"/>
                          </a:rPr>
                          <m:t>i</m:t>
                        </m:r>
                      </m:sub>
                    </m:sSub>
                    <m:r>
                      <a:rPr lang="en-US" altLang="zh-CN" sz="1400" i="1" smtClean="0">
                        <a:latin typeface="Cambria Math" panose="02040503050406030204" pitchFamily="18" charset="0"/>
                      </a:rPr>
                      <m:t>-</m:t>
                    </m:r>
                  </m:oMath>
                </a14:m>
                <a:r>
                  <a:rPr lang="en-US" altLang="zh-CN" sz="1400" dirty="0"/>
                  <a:t> </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V</m:t>
                        </m:r>
                      </m:e>
                      <m:sub>
                        <m:r>
                          <m:rPr>
                            <m:sty m:val="p"/>
                          </m:rPr>
                          <a:rPr lang="en-US" altLang="zh-CN" sz="1400" i="1">
                            <a:latin typeface="Cambria Math" panose="02040503050406030204" pitchFamily="18" charset="0"/>
                          </a:rPr>
                          <m:t>j</m:t>
                        </m:r>
                      </m:sub>
                    </m:sSub>
                    <m:r>
                      <a:rPr lang="en-US" altLang="zh-CN" sz="1400" i="1">
                        <a:latin typeface="Cambria Math" panose="02040503050406030204" pitchFamily="18" charset="0"/>
                      </a:rPr>
                      <m:t> </m:t>
                    </m:r>
                    <m:r>
                      <a:rPr lang="en-US" altLang="zh-CN" sz="1400" i="1">
                        <a:latin typeface="Cambria Math" panose="02040503050406030204" pitchFamily="18" charset="0"/>
                      </a:rPr>
                      <m:t>|</m:t>
                    </m:r>
                    <m:r>
                      <a:rPr lang="en-US" altLang="zh-CN" sz="1400" b="0" i="0" smtClean="0">
                        <a:latin typeface="Cambria Math" panose="02040503050406030204" pitchFamily="18" charset="0"/>
                      </a:rPr>
                      <m:t>&lt;</m:t>
                    </m:r>
                    <m:r>
                      <m:rPr>
                        <m:sty m:val="p"/>
                      </m:rPr>
                      <a:rPr lang="en-US" altLang="zh-CN" sz="1400" b="0" i="0" smtClean="0">
                        <a:latin typeface="Cambria Math" panose="02040503050406030204" pitchFamily="18" charset="0"/>
                      </a:rPr>
                      <m:t>t</m:t>
                    </m:r>
                    <m:r>
                      <a:rPr lang="zh-CN" altLang="en-US" sz="1400" i="1">
                        <a:latin typeface="Cambria Math" panose="02040503050406030204" pitchFamily="18" charset="0"/>
                      </a:rPr>
                      <m:t>，</m:t>
                    </m:r>
                  </m:oMath>
                </a14:m>
                <a:r>
                  <a:rPr lang="en-US" altLang="zh-CN" sz="1400" dirty="0"/>
                  <a:t>t</a:t>
                </a:r>
                <a:r>
                  <a:rPr lang="zh-CN" altLang="en-US" sz="1400" dirty="0"/>
                  <a:t>是阈值</a:t>
                </a:r>
                <a:endParaRPr lang="en-US" altLang="zh-CN" sz="1400" dirty="0"/>
              </a:p>
              <a:p>
                <a:endParaRPr lang="en-US" altLang="zh-CN" sz="1400" dirty="0"/>
              </a:p>
              <a:p>
                <a:endParaRPr lang="zh-CN" altLang="en-US" dirty="0"/>
              </a:p>
            </p:txBody>
          </p:sp>
        </mc:Choice>
        <mc:Fallback>
          <p:sp>
            <p:nvSpPr>
              <p:cNvPr id="2" name="文本框 1">
                <a:extLst>
                  <a:ext uri="{FF2B5EF4-FFF2-40B4-BE49-F238E27FC236}">
                    <a16:creationId xmlns:a16="http://schemas.microsoft.com/office/drawing/2014/main" id="{01EAC966-7BAE-4705-BB89-3C51FF5D6CE3}"/>
                  </a:ext>
                </a:extLst>
              </p:cNvPr>
              <p:cNvSpPr txBox="1">
                <a:spLocks noRot="1" noChangeAspect="1" noMove="1" noResize="1" noEditPoints="1" noAdjustHandles="1" noChangeArrowheads="1" noChangeShapeType="1" noTextEdit="1"/>
              </p:cNvSpPr>
              <p:nvPr/>
            </p:nvSpPr>
            <p:spPr>
              <a:xfrm>
                <a:off x="7087150" y="1201783"/>
                <a:ext cx="3834513" cy="2816348"/>
              </a:xfrm>
              <a:prstGeom prst="rect">
                <a:avLst/>
              </a:prstGeom>
              <a:blipFill>
                <a:blip r:embed="rId4"/>
                <a:stretch>
                  <a:fillRect l="-477" t="-43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9CC8BF1-94C2-4F28-8E8B-DD4D0780503A}"/>
              </a:ext>
            </a:extLst>
          </p:cNvPr>
          <p:cNvPicPr>
            <a:picLocks noChangeAspect="1"/>
          </p:cNvPicPr>
          <p:nvPr/>
        </p:nvPicPr>
        <p:blipFill>
          <a:blip r:embed="rId5"/>
          <a:stretch>
            <a:fillRect/>
          </a:stretch>
        </p:blipFill>
        <p:spPr>
          <a:xfrm>
            <a:off x="7187796" y="3845103"/>
            <a:ext cx="3514894" cy="1038298"/>
          </a:xfrm>
          <a:prstGeom prst="rect">
            <a:avLst/>
          </a:prstGeom>
        </p:spPr>
      </p:pic>
      <p:sp>
        <p:nvSpPr>
          <p:cNvPr id="4" name="文本框 3">
            <a:extLst>
              <a:ext uri="{FF2B5EF4-FFF2-40B4-BE49-F238E27FC236}">
                <a16:creationId xmlns:a16="http://schemas.microsoft.com/office/drawing/2014/main" id="{A03F15A0-0C17-483D-9698-4A35E906B8C7}"/>
              </a:ext>
            </a:extLst>
          </p:cNvPr>
          <p:cNvSpPr txBox="1"/>
          <p:nvPr/>
        </p:nvSpPr>
        <p:spPr>
          <a:xfrm>
            <a:off x="6965891" y="4963553"/>
            <a:ext cx="3340675" cy="307777"/>
          </a:xfrm>
          <a:prstGeom prst="rect">
            <a:avLst/>
          </a:prstGeom>
          <a:noFill/>
        </p:spPr>
        <p:txBody>
          <a:bodyPr wrap="square" rtlCol="0">
            <a:spAutoFit/>
          </a:bodyPr>
          <a:lstStyle/>
          <a:p>
            <a:r>
              <a:rPr lang="zh-CN" altLang="en-US" sz="1400" dirty="0"/>
              <a:t>                  图  有效顶点对为非边</a:t>
            </a:r>
          </a:p>
        </p:txBody>
      </p:sp>
      <p:pic>
        <p:nvPicPr>
          <p:cNvPr id="5" name="图片 4">
            <a:extLst>
              <a:ext uri="{FF2B5EF4-FFF2-40B4-BE49-F238E27FC236}">
                <a16:creationId xmlns:a16="http://schemas.microsoft.com/office/drawing/2014/main" id="{BAC84544-49B5-4D05-9CF2-C77FE215043E}"/>
              </a:ext>
            </a:extLst>
          </p:cNvPr>
          <p:cNvPicPr>
            <a:picLocks noChangeAspect="1"/>
          </p:cNvPicPr>
          <p:nvPr/>
        </p:nvPicPr>
        <p:blipFill>
          <a:blip r:embed="rId6"/>
          <a:stretch>
            <a:fillRect/>
          </a:stretch>
        </p:blipFill>
        <p:spPr>
          <a:xfrm>
            <a:off x="1601420" y="4132036"/>
            <a:ext cx="2286198" cy="944962"/>
          </a:xfrm>
          <a:prstGeom prst="rect">
            <a:avLst/>
          </a:prstGeom>
        </p:spPr>
      </p:pic>
    </p:spTree>
    <p:extLst>
      <p:ext uri="{BB962C8B-B14F-4D97-AF65-F5344CB8AC3E}">
        <p14:creationId xmlns:p14="http://schemas.microsoft.com/office/powerpoint/2010/main" val="2933803817"/>
      </p:ext>
    </p:extLst>
  </p:cSld>
  <p:clrMapOvr>
    <a:masterClrMapping/>
  </p:clrMapOvr>
  <p:transition spd="slow" advClick="0" advTm="1336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up)">
                                      <p:cBhvr>
                                        <p:cTn id="7" dur="500"/>
                                        <p:tgtEl>
                                          <p:spTgt spid="137"/>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1000"/>
                                        <p:tgtEl>
                                          <p:spTgt spid="103"/>
                                        </p:tgtEl>
                                      </p:cBhvr>
                                    </p:animEffect>
                                    <p:anim calcmode="lin" valueType="num">
                                      <p:cBhvr>
                                        <p:cTn id="12" dur="1000" fill="hold"/>
                                        <p:tgtEl>
                                          <p:spTgt spid="103"/>
                                        </p:tgtEl>
                                        <p:attrNameLst>
                                          <p:attrName>ppt_x</p:attrName>
                                        </p:attrNameLst>
                                      </p:cBhvr>
                                      <p:tavLst>
                                        <p:tav tm="0">
                                          <p:val>
                                            <p:strVal val="#ppt_x"/>
                                          </p:val>
                                        </p:tav>
                                        <p:tav tm="100000">
                                          <p:val>
                                            <p:strVal val="#ppt_x"/>
                                          </p:val>
                                        </p:tav>
                                      </p:tavLst>
                                    </p:anim>
                                    <p:anim calcmode="lin" valueType="num">
                                      <p:cBhvr>
                                        <p:cTn id="13"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37" name="直接连接符 136"/>
          <p:cNvCxnSpPr>
            <a:cxnSpLocks/>
          </p:cNvCxnSpPr>
          <p:nvPr/>
        </p:nvCxnSpPr>
        <p:spPr>
          <a:xfrm>
            <a:off x="5859185" y="539931"/>
            <a:ext cx="0" cy="508569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rot="11174285">
            <a:off x="1924415" y="59680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7" name="椭圆 166"/>
          <p:cNvSpPr/>
          <p:nvPr/>
        </p:nvSpPr>
        <p:spPr>
          <a:xfrm rot="11174285">
            <a:off x="2964376" y="56145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8" name="椭圆 167"/>
          <p:cNvSpPr/>
          <p:nvPr/>
        </p:nvSpPr>
        <p:spPr>
          <a:xfrm rot="11174285">
            <a:off x="6165869" y="58115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9" name="椭圆 168"/>
          <p:cNvSpPr/>
          <p:nvPr/>
        </p:nvSpPr>
        <p:spPr>
          <a:xfrm rot="11174285">
            <a:off x="7410781" y="55013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0" name="椭圆 169"/>
          <p:cNvSpPr/>
          <p:nvPr/>
        </p:nvSpPr>
        <p:spPr>
          <a:xfrm rot="11174285">
            <a:off x="6970561" y="63577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1" name="椭圆 170"/>
          <p:cNvSpPr/>
          <p:nvPr/>
        </p:nvSpPr>
        <p:spPr>
          <a:xfrm rot="11174285">
            <a:off x="8261329" y="59336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2" name="椭圆 171"/>
          <p:cNvSpPr/>
          <p:nvPr/>
        </p:nvSpPr>
        <p:spPr>
          <a:xfrm rot="11174285">
            <a:off x="10228034" y="54764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3" name="椭圆 172"/>
          <p:cNvSpPr/>
          <p:nvPr/>
        </p:nvSpPr>
        <p:spPr>
          <a:xfrm rot="11174285">
            <a:off x="11859278" y="56692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4" name="椭圆 173"/>
          <p:cNvSpPr/>
          <p:nvPr/>
        </p:nvSpPr>
        <p:spPr>
          <a:xfrm rot="11174285">
            <a:off x="11403167" y="60602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7" name="椭圆 176"/>
          <p:cNvSpPr/>
          <p:nvPr/>
        </p:nvSpPr>
        <p:spPr>
          <a:xfrm rot="11174285">
            <a:off x="9845605" y="61635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8" name="椭圆 177"/>
          <p:cNvSpPr/>
          <p:nvPr/>
        </p:nvSpPr>
        <p:spPr>
          <a:xfrm rot="11174285">
            <a:off x="3727170" y="55608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9" name="椭圆 178"/>
          <p:cNvSpPr/>
          <p:nvPr/>
        </p:nvSpPr>
        <p:spPr>
          <a:xfrm rot="11174285">
            <a:off x="826579" y="67186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0" name="椭圆 179"/>
          <p:cNvSpPr/>
          <p:nvPr/>
        </p:nvSpPr>
        <p:spPr>
          <a:xfrm rot="11174285">
            <a:off x="3315532" y="65157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1" name="椭圆 180"/>
          <p:cNvSpPr/>
          <p:nvPr/>
        </p:nvSpPr>
        <p:spPr>
          <a:xfrm rot="11174285">
            <a:off x="8607532" y="65609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2" name="椭圆 181"/>
          <p:cNvSpPr/>
          <p:nvPr/>
        </p:nvSpPr>
        <p:spPr>
          <a:xfrm rot="11174285">
            <a:off x="10710575" y="67123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3" name="椭圆 182"/>
          <p:cNvSpPr/>
          <p:nvPr/>
        </p:nvSpPr>
        <p:spPr>
          <a:xfrm rot="11174285">
            <a:off x="5767069" y="63912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4" name="椭圆 183"/>
          <p:cNvSpPr/>
          <p:nvPr/>
        </p:nvSpPr>
        <p:spPr>
          <a:xfrm rot="11174285">
            <a:off x="4761815" y="60264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5" name="椭圆 184"/>
          <p:cNvSpPr/>
          <p:nvPr/>
        </p:nvSpPr>
        <p:spPr>
          <a:xfrm rot="11174285">
            <a:off x="-122116" y="64845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86" name="直接连接符 185"/>
          <p:cNvCxnSpPr>
            <a:stCxn id="166" idx="6"/>
            <a:endCxn id="185" idx="2"/>
          </p:cNvCxnSpPr>
          <p:nvPr/>
        </p:nvCxnSpPr>
        <p:spPr>
          <a:xfrm flipH="1">
            <a:off x="101429" y="60397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57144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1284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56759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55183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56587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58380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1814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0644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55763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1111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57839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56012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56836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56256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0767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3457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1680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66405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56848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0940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65055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2654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58988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0068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59858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64885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65394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65730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2425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2838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3630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0940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67139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58251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58084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2000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56564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66840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6E159827-9AEE-4B8A-8FB7-7BAC8B6F8717}"/>
              </a:ext>
            </a:extLst>
          </p:cNvPr>
          <p:cNvSpPr txBox="1"/>
          <p:nvPr/>
        </p:nvSpPr>
        <p:spPr>
          <a:xfrm>
            <a:off x="3850356" y="244002"/>
            <a:ext cx="40230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微软雅黑"/>
                <a:cs typeface="+mn-cs"/>
              </a:rPr>
              <a:t>数学原理</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37833FF-41C9-4DA3-915E-2FEAA2C48ACE}"/>
                  </a:ext>
                </a:extLst>
              </p:cNvPr>
              <p:cNvSpPr txBox="1"/>
              <p:nvPr/>
            </p:nvSpPr>
            <p:spPr>
              <a:xfrm>
                <a:off x="963888" y="954824"/>
                <a:ext cx="4546017" cy="46760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prstClr val="black"/>
                    </a:solidFill>
                    <a:effectLst/>
                    <a:uLnTx/>
                    <a:uFillTx/>
                    <a:latin typeface="Arial"/>
                    <a:ea typeface="微软雅黑"/>
                    <a:cs typeface="+mn-cs"/>
                  </a:rPr>
                  <a:t>新顶点生成的位置</a:t>
                </a:r>
                <a:endParaRPr kumimoji="0" lang="en-US" altLang="zh-CN" sz="16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下面，我们应该为</a:t>
                </a:r>
                <a14:m>
                  <m:oMath xmlns:m="http://schemas.openxmlformats.org/officeDocument/2006/math">
                    <m:acc>
                      <m:accPr>
                        <m:chr m:val="̅"/>
                        <m:ctrlP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V</m:t>
                        </m:r>
                      </m:e>
                    </m:acc>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选择一个最佳位置，这个最佳位置的选择原则是使得</a:t>
                </a:r>
                <a14:m>
                  <m:oMath xmlns:m="http://schemas.openxmlformats.org/officeDocument/2006/math">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acc>
                      <m:accPr>
                        <m:chr m:val="̅"/>
                        <m:ctrlP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V</m:t>
                        </m:r>
                      </m:e>
                    </m:acc>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达到局部极小值。</a:t>
                </a:r>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我们将上述的二次型展开：</a:t>
                </a:r>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acc>
                      <m:accPr>
                        <m:chr m:val="̅"/>
                        <m:ctrlP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V</m:t>
                        </m:r>
                      </m:e>
                    </m:acc>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a:t>
                </a:r>
                <a14:m>
                  <m:oMath xmlns:m="http://schemas.openxmlformats.org/officeDocument/2006/math">
                    <m:sSup>
                      <m:sSup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V</m:t>
                            </m:r>
                          </m:e>
                        </m:acc>
                      </m:e>
                      <m:sup>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𝑄</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𝑄</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acc>
                      <m:accPr>
                        <m:chr m:val="̅"/>
                        <m:ctrlP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V</m:t>
                        </m:r>
                      </m:e>
                    </m:acc>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11</m:t>
                        </m:r>
                      </m:sub>
                    </m:sSub>
                    <m:sSup>
                      <m:sSup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𝑥</m:t>
                        </m:r>
                      </m:e>
                      <m:sup>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m:t>
                        </m:r>
                      </m:sup>
                    </m:sSup>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+2</a:t>
                </a:r>
                <a14:m>
                  <m:oMath xmlns:m="http://schemas.openxmlformats.org/officeDocument/2006/math">
                    <m:sSub>
                      <m:sSub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12</m:t>
                        </m:r>
                      </m:sub>
                    </m:sSub>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xy+ 2</a:t>
                </a:r>
                <a14:m>
                  <m:oMath xmlns:m="http://schemas.openxmlformats.org/officeDocument/2006/math">
                    <m:sSub>
                      <m:sSub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13</m:t>
                        </m:r>
                      </m:sub>
                    </m:sSub>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xz+ 2</a:t>
                </a:r>
                <a14:m>
                  <m:oMath xmlns:m="http://schemas.openxmlformats.org/officeDocument/2006/math">
                    <m:sSub>
                      <m:sSub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14</m:t>
                        </m:r>
                      </m:sub>
                    </m:sSub>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x+ </a:t>
                </a:r>
                <a14:m>
                  <m:oMath xmlns:m="http://schemas.openxmlformats.org/officeDocument/2006/math">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22</m:t>
                        </m:r>
                      </m:sub>
                    </m:sSub>
                    <m:sSup>
                      <m:sSup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𝑦</m:t>
                        </m:r>
                      </m:e>
                      <m:sup>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m:t>
                        </m:r>
                      </m:sup>
                    </m:sSup>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+ 2</a:t>
                </a:r>
                <a14:m>
                  <m:oMath xmlns:m="http://schemas.openxmlformats.org/officeDocument/2006/math">
                    <m:sSub>
                      <m:sSub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23</m:t>
                        </m:r>
                      </m:sub>
                    </m:sSub>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yz+ 2</a:t>
                </a:r>
                <a14:m>
                  <m:oMath xmlns:m="http://schemas.openxmlformats.org/officeDocument/2006/math">
                    <m:sSub>
                      <m:sSub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24</m:t>
                        </m:r>
                      </m:sub>
                    </m:sSub>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y+ </a:t>
                </a:r>
                <a14:m>
                  <m:oMath xmlns:m="http://schemas.openxmlformats.org/officeDocument/2006/math">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33</m:t>
                        </m:r>
                      </m:sub>
                    </m:sSub>
                    <m:sSup>
                      <m:sSup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𝑧</m:t>
                        </m:r>
                      </m:e>
                      <m:sup>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m:t>
                        </m:r>
                      </m:sup>
                    </m:sSup>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+ 2</a:t>
                </a:r>
                <a14:m>
                  <m:oMath xmlns:m="http://schemas.openxmlformats.org/officeDocument/2006/math">
                    <m:sSub>
                      <m:sSub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34</m:t>
                        </m:r>
                      </m:sub>
                    </m:sSub>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z</m:t>
                    </m:r>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sSub>
                      <m:sSub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44</m:t>
                        </m:r>
                      </m:sub>
                    </m:sSub>
                  </m:oMath>
                </a14:m>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下面采用最小二乘法的线性优化方法求解最合适的</a:t>
                </a:r>
                <a14:m>
                  <m:oMath xmlns:m="http://schemas.openxmlformats.org/officeDocument/2006/math">
                    <m:acc>
                      <m:accPr>
                        <m:chr m:val="̅"/>
                        <m:ctrlP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acc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V</m:t>
                        </m:r>
                      </m:e>
                    </m:acc>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的值：</a:t>
                </a:r>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对上式的</a:t>
                </a:r>
                <a:r>
                  <a:rPr kumimoji="0" lang="en-US" altLang="zh-CN" sz="1400" b="0" i="0" u="none" strike="noStrike" kern="1200" cap="none" spc="0" normalizeH="0" baseline="0" noProof="0" dirty="0" err="1">
                    <a:ln>
                      <a:noFill/>
                    </a:ln>
                    <a:solidFill>
                      <a:prstClr val="black"/>
                    </a:solidFill>
                    <a:effectLst/>
                    <a:uLnTx/>
                    <a:uFillTx/>
                    <a:latin typeface="Arial"/>
                    <a:ea typeface="微软雅黑"/>
                    <a:cs typeface="+mn-cs"/>
                  </a:rPr>
                  <a:t>x,y,z</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分别求偏导，令偏导数为</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0</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，可以得到这样一个线性方程组：</a:t>
                </a:r>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d>
                      <m:dPr>
                        <m:begChr m:val="["/>
                        <m:endChr m:val="]"/>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11</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12</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13</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qArr>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12</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22</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23</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qArr>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13</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23</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33</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qArr>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14</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24</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34</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m:t>
                            </m:r>
                          </m:e>
                        </m:eqArr>
                      </m:e>
                    </m:d>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a:t>
                </a:r>
                <a14:m>
                  <m:oMath xmlns:m="http://schemas.openxmlformats.org/officeDocument/2006/math">
                    <m:d>
                      <m:dPr>
                        <m:begChr m:val="["/>
                        <m:endChr m:val="]"/>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eqArr>
                          <m:eqArr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eqArrPr>
                          <m:e>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m:t>
                            </m:r>
                          </m:e>
                        </m:eqArr>
                      </m:e>
                    </m:d>
                  </m:oMath>
                </a14:m>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如果矩阵可逆，则</a:t>
                </a:r>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acc>
                      <m:accPr>
                        <m:chr m:val="̅"/>
                        <m:ctrlPr>
                          <a:rPr kumimoji="0" lang="zh-CN" altLang="en-US"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V</m:t>
                        </m:r>
                      </m:e>
                    </m:acc>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a:t>
                </a:r>
                <a14:m>
                  <m:oMath xmlns:m="http://schemas.openxmlformats.org/officeDocument/2006/math">
                    <m:sSup>
                      <m:sSup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pPr>
                      <m:e>
                        <m:d>
                          <m:dPr>
                            <m:begChr m:val="["/>
                            <m:endChr m:val="]"/>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11</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12</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13</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qArr>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12</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22</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23</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qArr>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13</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23</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33</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qArr>
                            <m:eqArr>
                              <m:eqArr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14</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24</m:t>
                                    </m:r>
                                  </m:sub>
                                </m:sSub>
                              </m:e>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q</m:t>
                                    </m:r>
                                  </m:e>
                                  <m: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34</m:t>
                                    </m:r>
                                  </m:sub>
                                </m:sSub>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m:t>
                                </m:r>
                              </m:e>
                            </m:eqArr>
                          </m:e>
                        </m:d>
                      </m:e>
                      <m:sup>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−1</m:t>
                        </m:r>
                      </m:sup>
                    </m:sSup>
                    <m:d>
                      <m:dPr>
                        <m:begChr m:val="["/>
                        <m:endChr m:val="]"/>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eqArr>
                          <m:eqArrPr>
                            <m:ctrlP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eqArrPr>
                          <m:e>
                            <m:r>
                              <a:rPr kumimoji="0" lang="en-US"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mn-cs"/>
                              </a:rPr>
                              <m:t>0</m:t>
                            </m:r>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0</m:t>
                            </m:r>
                          </m:e>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cs typeface="+mn-cs"/>
                              </a:rPr>
                              <m:t>1</m:t>
                            </m:r>
                          </m:e>
                        </m:eqArr>
                      </m:e>
                    </m:d>
                  </m:oMath>
                </a14:m>
                <a:endParaRPr kumimoji="0" lang="en-US" altLang="zh-CN" sz="14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否则，选择</a:t>
                </a:r>
                <a14:m>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m:rPr>
                            <m:sty m:val="p"/>
                          </m:r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j</m:t>
                        </m:r>
                      </m:sub>
                    </m:sSub>
                    <m:r>
                      <a:rPr kumimoji="0" lang="zh-CN" altLang="en-US"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或</m:t>
                    </m:r>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 </a:t>
                </a:r>
                <a14:m>
                  <m:oMath xmlns:m="http://schemas.openxmlformats.org/officeDocument/2006/math">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m:rPr>
                            <m:sty m:val="p"/>
                          </m:r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j</m:t>
                        </m:r>
                      </m:sub>
                    </m:sSub>
                    <m:r>
                      <a:rPr kumimoji="0" lang="en-US" altLang="zh-CN" sz="1400" b="0" i="0" u="none" strike="noStrike" kern="1200" cap="none" spc="0" normalizeH="0" baseline="0" noProof="0" smtClean="0">
                        <a:ln>
                          <a:noFill/>
                        </a:ln>
                        <a:solidFill>
                          <a:prstClr val="black"/>
                        </a:solidFill>
                        <a:effectLst/>
                        <a:uLnTx/>
                        <a:uFillTx/>
                        <a:latin typeface="Cambria Math" panose="02040503050406030204" pitchFamily="18" charset="0"/>
                        <a:cs typeface="+mn-cs"/>
                      </a:rPr>
                      <m:t>)/2</m:t>
                    </m:r>
                    <m:r>
                      <a:rPr kumimoji="0" lang="zh-CN" altLang="en-US" sz="1400" b="0" i="1" u="none" strike="noStrike" kern="1200" cap="none" spc="0" normalizeH="0" baseline="0" noProof="0">
                        <a:ln>
                          <a:noFill/>
                        </a:ln>
                        <a:solidFill>
                          <a:prstClr val="black"/>
                        </a:solidFill>
                        <a:effectLst/>
                        <a:uLnTx/>
                        <a:uFillTx/>
                        <a:latin typeface="Cambria Math" panose="02040503050406030204" pitchFamily="18" charset="0"/>
                        <a:cs typeface="+mn-cs"/>
                      </a:rPr>
                      <m:t>中</m:t>
                    </m:r>
                  </m:oMath>
                </a14:m>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误差值</a:t>
                </a:r>
                <a:r>
                  <a:rPr kumimoji="0" lang="en-US" altLang="zh-CN" sz="1400" b="0" i="0" u="none" strike="noStrike" kern="1200" cap="none" spc="0" normalizeH="0" baseline="0" noProof="0" dirty="0">
                    <a:ln>
                      <a:noFill/>
                    </a:ln>
                    <a:solidFill>
                      <a:prstClr val="black"/>
                    </a:solidFill>
                    <a:effectLst/>
                    <a:uLnTx/>
                    <a:uFillTx/>
                    <a:latin typeface="Arial"/>
                    <a:ea typeface="微软雅黑"/>
                    <a:cs typeface="+mn-cs"/>
                  </a:rPr>
                  <a:t>Q</a:t>
                </a: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最小的点。</a:t>
                </a:r>
              </a:p>
            </p:txBody>
          </p:sp>
        </mc:Choice>
        <mc:Fallback>
          <p:sp>
            <p:nvSpPr>
              <p:cNvPr id="9" name="文本框 8">
                <a:extLst>
                  <a:ext uri="{FF2B5EF4-FFF2-40B4-BE49-F238E27FC236}">
                    <a16:creationId xmlns:a16="http://schemas.microsoft.com/office/drawing/2014/main" id="{B37833FF-41C9-4DA3-915E-2FEAA2C48ACE}"/>
                  </a:ext>
                </a:extLst>
              </p:cNvPr>
              <p:cNvSpPr txBox="1">
                <a:spLocks noRot="1" noChangeAspect="1" noMove="1" noResize="1" noEditPoints="1" noAdjustHandles="1" noChangeArrowheads="1" noChangeShapeType="1" noTextEdit="1"/>
              </p:cNvSpPr>
              <p:nvPr/>
            </p:nvSpPr>
            <p:spPr>
              <a:xfrm>
                <a:off x="963888" y="954824"/>
                <a:ext cx="4546017" cy="4676088"/>
              </a:xfrm>
              <a:prstGeom prst="rect">
                <a:avLst/>
              </a:prstGeom>
              <a:blipFill>
                <a:blip r:embed="rId3"/>
                <a:stretch>
                  <a:fillRect l="-1072" t="-391" r="-3485"/>
                </a:stretch>
              </a:blipFill>
            </p:spPr>
            <p:txBody>
              <a:bodyPr/>
              <a:lstStyle/>
              <a:p>
                <a:r>
                  <a:rPr lang="zh-CN" altLang="en-US">
                    <a:noFill/>
                  </a:rPr>
                  <a:t> </a:t>
                </a:r>
              </a:p>
            </p:txBody>
          </p:sp>
        </mc:Fallback>
      </mc:AlternateContent>
      <p:sp>
        <p:nvSpPr>
          <p:cNvPr id="108" name="椭圆 107">
            <a:extLst>
              <a:ext uri="{FF2B5EF4-FFF2-40B4-BE49-F238E27FC236}">
                <a16:creationId xmlns:a16="http://schemas.microsoft.com/office/drawing/2014/main" id="{11D7AAD6-2E51-4A98-9D78-5C98A4CF04D5}"/>
              </a:ext>
            </a:extLst>
          </p:cNvPr>
          <p:cNvSpPr/>
          <p:nvPr/>
        </p:nvSpPr>
        <p:spPr>
          <a:xfrm rot="18132902">
            <a:off x="9261888" y="5105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9" name="直接连接符 108">
            <a:extLst>
              <a:ext uri="{FF2B5EF4-FFF2-40B4-BE49-F238E27FC236}">
                <a16:creationId xmlns:a16="http://schemas.microsoft.com/office/drawing/2014/main" id="{F2FB667D-6A68-48B2-956A-500C360F20F7}"/>
              </a:ext>
            </a:extLst>
          </p:cNvPr>
          <p:cNvCxnSpPr>
            <a:stCxn id="111" idx="5"/>
            <a:endCxn id="118" idx="1"/>
          </p:cNvCxnSpPr>
          <p:nvPr/>
        </p:nvCxnSpPr>
        <p:spPr>
          <a:xfrm flipH="1" flipV="1">
            <a:off x="11115474" y="112221"/>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椭圆 109">
            <a:extLst>
              <a:ext uri="{FF2B5EF4-FFF2-40B4-BE49-F238E27FC236}">
                <a16:creationId xmlns:a16="http://schemas.microsoft.com/office/drawing/2014/main" id="{714D1A92-4733-422D-BD03-860D1012F5A8}"/>
              </a:ext>
            </a:extLst>
          </p:cNvPr>
          <p:cNvSpPr/>
          <p:nvPr/>
        </p:nvSpPr>
        <p:spPr>
          <a:xfrm rot="10302814">
            <a:off x="4376657" y="-34327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1" name="椭圆 110">
            <a:extLst>
              <a:ext uri="{FF2B5EF4-FFF2-40B4-BE49-F238E27FC236}">
                <a16:creationId xmlns:a16="http://schemas.microsoft.com/office/drawing/2014/main" id="{8D74872D-DD5C-4F38-B79C-D162DBA58E22}"/>
              </a:ext>
            </a:extLst>
          </p:cNvPr>
          <p:cNvSpPr/>
          <p:nvPr/>
        </p:nvSpPr>
        <p:spPr>
          <a:xfrm rot="11174285">
            <a:off x="12014353" y="55058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2" name="椭圆 111">
            <a:extLst>
              <a:ext uri="{FF2B5EF4-FFF2-40B4-BE49-F238E27FC236}">
                <a16:creationId xmlns:a16="http://schemas.microsoft.com/office/drawing/2014/main" id="{4A5DA8F5-EF89-4287-A8F7-065177D1828A}"/>
              </a:ext>
            </a:extLst>
          </p:cNvPr>
          <p:cNvSpPr/>
          <p:nvPr/>
        </p:nvSpPr>
        <p:spPr>
          <a:xfrm rot="11174285">
            <a:off x="5162939" y="6827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C45AC5DE-A7D3-4771-8609-2DC70A11343A}"/>
              </a:ext>
            </a:extLst>
          </p:cNvPr>
          <p:cNvCxnSpPr>
            <a:stCxn id="120" idx="5"/>
            <a:endCxn id="116" idx="2"/>
          </p:cNvCxnSpPr>
          <p:nvPr/>
        </p:nvCxnSpPr>
        <p:spPr>
          <a:xfrm flipH="1" flipV="1">
            <a:off x="6383137" y="-20988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椭圆 113">
            <a:extLst>
              <a:ext uri="{FF2B5EF4-FFF2-40B4-BE49-F238E27FC236}">
                <a16:creationId xmlns:a16="http://schemas.microsoft.com/office/drawing/2014/main" id="{29AFD612-9DE4-4751-975B-FFB404CF3EF5}"/>
              </a:ext>
            </a:extLst>
          </p:cNvPr>
          <p:cNvSpPr/>
          <p:nvPr/>
        </p:nvSpPr>
        <p:spPr>
          <a:xfrm rot="9752182">
            <a:off x="564531" y="-292177"/>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5" name="椭圆 114">
            <a:extLst>
              <a:ext uri="{FF2B5EF4-FFF2-40B4-BE49-F238E27FC236}">
                <a16:creationId xmlns:a16="http://schemas.microsoft.com/office/drawing/2014/main" id="{262E008C-14EC-4BD7-8004-C6C07A71754D}"/>
              </a:ext>
            </a:extLst>
          </p:cNvPr>
          <p:cNvSpPr/>
          <p:nvPr/>
        </p:nvSpPr>
        <p:spPr>
          <a:xfrm rot="17894363">
            <a:off x="2965806" y="-35254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6" name="椭圆 115">
            <a:extLst>
              <a:ext uri="{FF2B5EF4-FFF2-40B4-BE49-F238E27FC236}">
                <a16:creationId xmlns:a16="http://schemas.microsoft.com/office/drawing/2014/main" id="{096688E5-5B62-4147-BFBB-5E9FEE8F7FB6}"/>
              </a:ext>
            </a:extLst>
          </p:cNvPr>
          <p:cNvSpPr/>
          <p:nvPr/>
        </p:nvSpPr>
        <p:spPr>
          <a:xfrm rot="11174285">
            <a:off x="6127103" y="-35223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8" name="椭圆 117">
            <a:extLst>
              <a:ext uri="{FF2B5EF4-FFF2-40B4-BE49-F238E27FC236}">
                <a16:creationId xmlns:a16="http://schemas.microsoft.com/office/drawing/2014/main" id="{D9673905-AC9E-4352-A54B-B6E1211EEDB7}"/>
              </a:ext>
            </a:extLst>
          </p:cNvPr>
          <p:cNvSpPr/>
          <p:nvPr/>
        </p:nvSpPr>
        <p:spPr>
          <a:xfrm rot="11174285">
            <a:off x="10933183" y="-8729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C1EF7E13-8EFC-4834-A5FC-63ED3F4EAB1D}"/>
              </a:ext>
            </a:extLst>
          </p:cNvPr>
          <p:cNvSpPr/>
          <p:nvPr/>
        </p:nvSpPr>
        <p:spPr>
          <a:xfrm rot="11174285">
            <a:off x="7856024" y="138217"/>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1" name="椭圆 120">
            <a:extLst>
              <a:ext uri="{FF2B5EF4-FFF2-40B4-BE49-F238E27FC236}">
                <a16:creationId xmlns:a16="http://schemas.microsoft.com/office/drawing/2014/main" id="{23D61B17-E27C-4616-BB24-F29ABD404738}"/>
              </a:ext>
            </a:extLst>
          </p:cNvPr>
          <p:cNvSpPr/>
          <p:nvPr/>
        </p:nvSpPr>
        <p:spPr>
          <a:xfrm rot="11174285">
            <a:off x="8753758" y="-366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2" name="直接连接符 121">
            <a:extLst>
              <a:ext uri="{FF2B5EF4-FFF2-40B4-BE49-F238E27FC236}">
                <a16:creationId xmlns:a16="http://schemas.microsoft.com/office/drawing/2014/main" id="{536B930F-2050-49B4-AB83-CF3369173592}"/>
              </a:ext>
            </a:extLst>
          </p:cNvPr>
          <p:cNvCxnSpPr>
            <a:stCxn id="114" idx="1"/>
            <a:endCxn id="126" idx="6"/>
          </p:cNvCxnSpPr>
          <p:nvPr/>
        </p:nvCxnSpPr>
        <p:spPr>
          <a:xfrm>
            <a:off x="793678" y="-114575"/>
            <a:ext cx="786399" cy="341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020ACCF0-FB47-464D-BE0A-9771A95B422E}"/>
              </a:ext>
            </a:extLst>
          </p:cNvPr>
          <p:cNvCxnSpPr>
            <a:cxnSpLocks/>
            <a:endCxn id="124" idx="6"/>
          </p:cNvCxnSpPr>
          <p:nvPr/>
        </p:nvCxnSpPr>
        <p:spPr>
          <a:xfrm>
            <a:off x="3159197" y="-215169"/>
            <a:ext cx="147414" cy="3118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E9904D57-469B-4B64-911A-3CC62D6044AF}"/>
              </a:ext>
            </a:extLst>
          </p:cNvPr>
          <p:cNvSpPr/>
          <p:nvPr/>
        </p:nvSpPr>
        <p:spPr>
          <a:xfrm rot="11174285">
            <a:off x="3306308" y="5108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6" name="椭圆 125">
            <a:extLst>
              <a:ext uri="{FF2B5EF4-FFF2-40B4-BE49-F238E27FC236}">
                <a16:creationId xmlns:a16="http://schemas.microsoft.com/office/drawing/2014/main" id="{AFD5FF6F-C2EE-4E27-A9FD-34C9BAEC4AB5}"/>
              </a:ext>
            </a:extLst>
          </p:cNvPr>
          <p:cNvSpPr/>
          <p:nvPr/>
        </p:nvSpPr>
        <p:spPr>
          <a:xfrm rot="13607479">
            <a:off x="1544725" y="19609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7" name="椭圆 126">
            <a:extLst>
              <a:ext uri="{FF2B5EF4-FFF2-40B4-BE49-F238E27FC236}">
                <a16:creationId xmlns:a16="http://schemas.microsoft.com/office/drawing/2014/main" id="{AF316D26-5D9B-47A9-8A4E-34EC02CF4646}"/>
              </a:ext>
            </a:extLst>
          </p:cNvPr>
          <p:cNvSpPr/>
          <p:nvPr/>
        </p:nvSpPr>
        <p:spPr>
          <a:xfrm rot="11174285">
            <a:off x="10294636" y="13056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28" name="直接连接符 127">
            <a:extLst>
              <a:ext uri="{FF2B5EF4-FFF2-40B4-BE49-F238E27FC236}">
                <a16:creationId xmlns:a16="http://schemas.microsoft.com/office/drawing/2014/main" id="{EFECD3F2-14BB-4ECF-94FE-721B2E091A08}"/>
              </a:ext>
            </a:extLst>
          </p:cNvPr>
          <p:cNvCxnSpPr>
            <a:cxnSpLocks/>
            <a:stCxn id="120" idx="6"/>
          </p:cNvCxnSpPr>
          <p:nvPr/>
        </p:nvCxnSpPr>
        <p:spPr>
          <a:xfrm>
            <a:off x="7856299" y="179544"/>
            <a:ext cx="1454143" cy="425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4B98E600-E23C-44A4-86DC-AF646EEC354B}"/>
              </a:ext>
            </a:extLst>
          </p:cNvPr>
          <p:cNvCxnSpPr>
            <a:stCxn id="110" idx="6"/>
            <a:endCxn id="124" idx="3"/>
          </p:cNvCxnSpPr>
          <p:nvPr/>
        </p:nvCxnSpPr>
        <p:spPr>
          <a:xfrm flipH="1">
            <a:off x="3397399" y="-213883"/>
            <a:ext cx="980439" cy="2841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384FDF61-3303-4978-A6EF-E79FD02D84C0}"/>
              </a:ext>
            </a:extLst>
          </p:cNvPr>
          <p:cNvCxnSpPr>
            <a:cxnSpLocks/>
            <a:endCxn id="127" idx="5"/>
          </p:cNvCxnSpPr>
          <p:nvPr/>
        </p:nvCxnSpPr>
        <p:spPr>
          <a:xfrm>
            <a:off x="8825004" y="-159157"/>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6A5A3029-495C-4D0E-BA36-2371EACCD247}"/>
              </a:ext>
            </a:extLst>
          </p:cNvPr>
          <p:cNvCxnSpPr>
            <a:cxnSpLocks/>
            <a:endCxn id="126" idx="4"/>
          </p:cNvCxnSpPr>
          <p:nvPr/>
        </p:nvCxnSpPr>
        <p:spPr>
          <a:xfrm flipH="1">
            <a:off x="1738538" y="-290845"/>
            <a:ext cx="1279755" cy="522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CD03C1C5-0053-4160-9576-239EC3E8C8CD}"/>
              </a:ext>
            </a:extLst>
          </p:cNvPr>
          <p:cNvCxnSpPr>
            <a:cxnSpLocks/>
            <a:endCxn id="112" idx="2"/>
          </p:cNvCxnSpPr>
          <p:nvPr/>
        </p:nvCxnSpPr>
        <p:spPr>
          <a:xfrm flipH="1">
            <a:off x="5386484" y="-171770"/>
            <a:ext cx="815026" cy="3643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493AC822-BE70-4060-857D-0FAA5873601E}"/>
              </a:ext>
            </a:extLst>
          </p:cNvPr>
          <p:cNvCxnSpPr>
            <a:cxnSpLocks/>
            <a:endCxn id="112" idx="5"/>
          </p:cNvCxnSpPr>
          <p:nvPr/>
        </p:nvCxnSpPr>
        <p:spPr>
          <a:xfrm>
            <a:off x="4565442" y="-145675"/>
            <a:ext cx="639415" cy="238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A8C6EA7B-6C9F-4E65-B88B-71414AAD39A5}"/>
              </a:ext>
            </a:extLst>
          </p:cNvPr>
          <p:cNvCxnSpPr>
            <a:cxnSpLocks/>
            <a:endCxn id="120" idx="3"/>
          </p:cNvCxnSpPr>
          <p:nvPr/>
        </p:nvCxnSpPr>
        <p:spPr>
          <a:xfrm flipH="1">
            <a:off x="7938543" y="-181845"/>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56B4B169-6EBC-4E3C-B1C5-ACAE90B8A654}"/>
              </a:ext>
            </a:extLst>
          </p:cNvPr>
          <p:cNvCxnSpPr>
            <a:cxnSpLocks/>
            <a:endCxn id="118" idx="6"/>
          </p:cNvCxnSpPr>
          <p:nvPr/>
        </p:nvCxnSpPr>
        <p:spPr>
          <a:xfrm flipV="1">
            <a:off x="9468883" y="12626"/>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1E3F914-50E6-444F-A52E-135E8B7F52D1}"/>
              </a:ext>
            </a:extLst>
          </p:cNvPr>
          <p:cNvPicPr>
            <a:picLocks noChangeAspect="1"/>
          </p:cNvPicPr>
          <p:nvPr/>
        </p:nvPicPr>
        <p:blipFill rotWithShape="1">
          <a:blip r:embed="rId4">
            <a:extLst>
              <a:ext uri="{28A0092B-C50C-407E-A947-70E740481C1C}">
                <a14:useLocalDpi xmlns:a14="http://schemas.microsoft.com/office/drawing/2010/main" val="0"/>
              </a:ext>
            </a:extLst>
          </a:blip>
          <a:srcRect b="4085"/>
          <a:stretch/>
        </p:blipFill>
        <p:spPr>
          <a:xfrm>
            <a:off x="7036796" y="2872895"/>
            <a:ext cx="4257675" cy="1431180"/>
          </a:xfrm>
          <a:prstGeom prst="rect">
            <a:avLst/>
          </a:prstGeom>
        </p:spPr>
      </p:pic>
      <p:sp>
        <p:nvSpPr>
          <p:cNvPr id="4" name="文本框 3">
            <a:extLst>
              <a:ext uri="{FF2B5EF4-FFF2-40B4-BE49-F238E27FC236}">
                <a16:creationId xmlns:a16="http://schemas.microsoft.com/office/drawing/2014/main" id="{56FE5BAF-1B0D-41D6-84F6-5952DBFEEB9A}"/>
              </a:ext>
            </a:extLst>
          </p:cNvPr>
          <p:cNvSpPr txBox="1"/>
          <p:nvPr/>
        </p:nvSpPr>
        <p:spPr>
          <a:xfrm>
            <a:off x="7390359" y="949234"/>
            <a:ext cx="3608565" cy="206210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t>拓展：改进的</a:t>
            </a:r>
            <a:r>
              <a:rPr lang="en-US" altLang="zh-CN" sz="1600" dirty="0"/>
              <a:t>QEM</a:t>
            </a:r>
            <a:r>
              <a:rPr lang="zh-CN" altLang="en-US" sz="1600" dirty="0"/>
              <a:t>算法</a:t>
            </a:r>
            <a:endParaRPr lang="en-US" altLang="zh-CN" sz="1600" dirty="0"/>
          </a:p>
          <a:p>
            <a:r>
              <a:rPr lang="zh-CN" altLang="en-US" sz="1400" dirty="0"/>
              <a:t>      经典</a:t>
            </a:r>
            <a:r>
              <a:rPr lang="en-US" altLang="zh-CN" sz="1400" dirty="0"/>
              <a:t>QEM</a:t>
            </a:r>
            <a:r>
              <a:rPr lang="zh-CN" altLang="en-US" sz="1400" dirty="0"/>
              <a:t>算法未考虑到模型的外观误差，产生的网格非常均匀，因而在简化中，某些细节特征会丢失。可以引入顶点法向量来减小外观误差，在计算权值时加入顶点法向量夹角。</a:t>
            </a:r>
            <a:endParaRPr lang="en-US" altLang="zh-CN" sz="1400" dirty="0"/>
          </a:p>
          <a:p>
            <a:r>
              <a:rPr lang="zh-CN" altLang="en-US" sz="1400" dirty="0"/>
              <a:t>     维普期刊：</a:t>
            </a:r>
            <a:endParaRPr lang="en-US" altLang="zh-CN" sz="1400" dirty="0"/>
          </a:p>
          <a:p>
            <a:r>
              <a:rPr lang="en-US" altLang="zh-CN" sz="1400" dirty="0"/>
              <a:t>http://qikan.cqvip.com/article/read.aspx?id=46939477&amp;from=article_detail</a:t>
            </a:r>
            <a:endParaRPr lang="zh-CN" altLang="en-US" sz="1400" dirty="0"/>
          </a:p>
        </p:txBody>
      </p:sp>
      <p:sp>
        <p:nvSpPr>
          <p:cNvPr id="5" name="文本框 4">
            <a:extLst>
              <a:ext uri="{FF2B5EF4-FFF2-40B4-BE49-F238E27FC236}">
                <a16:creationId xmlns:a16="http://schemas.microsoft.com/office/drawing/2014/main" id="{37AE42B5-8F70-4B9D-B6D1-2C056210209E}"/>
              </a:ext>
            </a:extLst>
          </p:cNvPr>
          <p:cNvSpPr txBox="1"/>
          <p:nvPr/>
        </p:nvSpPr>
        <p:spPr>
          <a:xfrm>
            <a:off x="7087150" y="4439878"/>
            <a:ext cx="4780555" cy="307777"/>
          </a:xfrm>
          <a:prstGeom prst="rect">
            <a:avLst/>
          </a:prstGeom>
          <a:noFill/>
        </p:spPr>
        <p:txBody>
          <a:bodyPr wrap="square" rtlCol="0">
            <a:spAutoFit/>
          </a:bodyPr>
          <a:lstStyle/>
          <a:p>
            <a:r>
              <a:rPr lang="en-US" altLang="zh-CN" sz="1400" dirty="0"/>
              <a:t>(a)</a:t>
            </a:r>
            <a:r>
              <a:rPr lang="zh-CN" altLang="en-US" sz="1400" dirty="0"/>
              <a:t> 原始模型   </a:t>
            </a:r>
            <a:r>
              <a:rPr lang="en-US" altLang="zh-CN" sz="1400" dirty="0"/>
              <a:t>(b) </a:t>
            </a:r>
            <a:r>
              <a:rPr lang="zh-CN" altLang="en-US" sz="1400" dirty="0"/>
              <a:t>经典</a:t>
            </a:r>
            <a:r>
              <a:rPr lang="en-US" altLang="zh-CN" sz="1400" dirty="0"/>
              <a:t>QEM 99%   (c) </a:t>
            </a:r>
            <a:r>
              <a:rPr lang="zh-CN" altLang="en-US" sz="1400" dirty="0"/>
              <a:t>改进</a:t>
            </a:r>
            <a:r>
              <a:rPr lang="en-US" altLang="zh-CN" sz="1400" dirty="0"/>
              <a:t>QEM99%</a:t>
            </a:r>
            <a:endParaRPr lang="zh-CN" altLang="en-US" sz="1400" dirty="0"/>
          </a:p>
        </p:txBody>
      </p:sp>
    </p:spTree>
    <p:extLst>
      <p:ext uri="{BB962C8B-B14F-4D97-AF65-F5344CB8AC3E}">
        <p14:creationId xmlns:p14="http://schemas.microsoft.com/office/powerpoint/2010/main" val="2379053172"/>
      </p:ext>
    </p:extLst>
  </p:cSld>
  <p:clrMapOvr>
    <a:masterClrMapping/>
  </p:clrMapOvr>
  <p:transition spd="slow" advClick="0" advTm="1336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up)">
                                      <p:cBhvr>
                                        <p:cTn id="7" dur="500"/>
                                        <p:tgtEl>
                                          <p:spTgt spid="137"/>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1000"/>
                                        <p:tgtEl>
                                          <p:spTgt spid="103"/>
                                        </p:tgtEl>
                                      </p:cBhvr>
                                    </p:animEffect>
                                    <p:anim calcmode="lin" valueType="num">
                                      <p:cBhvr>
                                        <p:cTn id="12" dur="1000" fill="hold"/>
                                        <p:tgtEl>
                                          <p:spTgt spid="103"/>
                                        </p:tgtEl>
                                        <p:attrNameLst>
                                          <p:attrName>ppt_x</p:attrName>
                                        </p:attrNameLst>
                                      </p:cBhvr>
                                      <p:tavLst>
                                        <p:tav tm="0">
                                          <p:val>
                                            <p:strVal val="#ppt_x"/>
                                          </p:val>
                                        </p:tav>
                                        <p:tav tm="100000">
                                          <p:val>
                                            <p:strVal val="#ppt_x"/>
                                          </p:val>
                                        </p:tav>
                                      </p:tavLst>
                                    </p:anim>
                                    <p:anim calcmode="lin" valueType="num">
                                      <p:cBhvr>
                                        <p:cTn id="13"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2778</TotalTime>
  <Words>927</Words>
  <Application>Microsoft Office PowerPoint</Application>
  <PresentationFormat>宽屏</PresentationFormat>
  <Paragraphs>89</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24 LED</vt:lpstr>
      <vt:lpstr>Cambria Math</vt:lpstr>
      <vt:lpstr>微软雅黑</vt:lpstr>
      <vt:lpstr>等线</vt:lpstr>
      <vt:lpstr>Wingdings</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点与线</dc:title>
  <dc:creator>X250</dc:creator>
  <cp:lastModifiedBy>苗 中峰</cp:lastModifiedBy>
  <cp:revision>273</cp:revision>
  <dcterms:created xsi:type="dcterms:W3CDTF">2016-01-18T12:33:30Z</dcterms:created>
  <dcterms:modified xsi:type="dcterms:W3CDTF">2018-08-09T05:20:48Z</dcterms:modified>
</cp:coreProperties>
</file>