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tiff" ContentType="image/tif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8" r:id="rId3"/>
    <p:sldId id="275" r:id="rId4"/>
    <p:sldId id="279" r:id="rId5"/>
    <p:sldId id="271" r:id="rId6"/>
    <p:sldId id="272" r:id="rId7"/>
    <p:sldId id="273" r:id="rId8"/>
    <p:sldId id="264" r:id="rId9"/>
    <p:sldId id="265" r:id="rId10"/>
    <p:sldId id="267" r:id="rId12"/>
    <p:sldId id="266" r:id="rId13"/>
    <p:sldId id="269" r:id="rId14"/>
    <p:sldId id="270" r:id="rId15"/>
    <p:sldId id="277" r:id="rId16"/>
    <p:sldId id="278" r:id="rId17"/>
    <p:sldId id="280" r:id="rId18"/>
    <p:sldId id="274" r:id="rId19"/>
    <p:sldId id="282" r:id="rId20"/>
    <p:sldId id="281" r:id="rId21"/>
    <p:sldId id="283" r:id="rId22"/>
    <p:sldId id="296" r:id="rId23"/>
    <p:sldId id="297" r:id="rId24"/>
    <p:sldId id="307" r:id="rId25"/>
    <p:sldId id="319" r:id="rId26"/>
    <p:sldId id="320" r:id="rId27"/>
    <p:sldId id="332" r:id="rId28"/>
    <p:sldId id="298" r:id="rId29"/>
    <p:sldId id="299" r:id="rId30"/>
    <p:sldId id="300" r:id="rId31"/>
    <p:sldId id="301" r:id="rId32"/>
    <p:sldId id="302" r:id="rId33"/>
    <p:sldId id="306" r:id="rId34"/>
    <p:sldId id="303" r:id="rId35"/>
    <p:sldId id="304" r:id="rId36"/>
    <p:sldId id="305" r:id="rId37"/>
    <p:sldId id="309" r:id="rId38"/>
    <p:sldId id="331" r:id="rId3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 panose="020B0604020202020204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 panose="020B0604020202020204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 panose="020B0604020202020204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 panose="020B0604020202020204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 panose="020B0604020202020204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 panose="020B0604020202020204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 panose="020B0604020202020204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 panose="020B0604020202020204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"/>
          <p:cNvSpPr txBox="1">
            <a:spLocks noGrp="1"/>
          </p:cNvSpPr>
          <p:nvPr>
            <p:ph type="body" idx="13"/>
          </p:nvPr>
        </p:nvSpPr>
        <p:spPr>
          <a:xfrm>
            <a:off x="635001" y="1587500"/>
            <a:ext cx="10980057" cy="464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SzTx/>
              <a:buNone/>
              <a:defRPr/>
            </a:lvl1pPr>
          </a:lstStyle>
          <a:p>
            <a:pPr marL="0" indent="0">
              <a:buSzTx/>
              <a:buNone/>
            </a:pPr>
          </a:p>
        </p:txBody>
      </p:sp>
      <p:sp>
        <p:nvSpPr>
          <p:cNvPr id="14" name="矩形"/>
          <p:cNvSpPr txBox="1">
            <a:spLocks noGrp="1"/>
          </p:cNvSpPr>
          <p:nvPr>
            <p:ph type="body" sz="quarter" idx="14"/>
          </p:nvPr>
        </p:nvSpPr>
        <p:spPr>
          <a:xfrm>
            <a:off x="635000" y="533358"/>
            <a:ext cx="6977923" cy="60152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SzTx/>
              <a:buNone/>
              <a:defRPr sz="3600" b="1"/>
            </a:lvl1pPr>
          </a:lstStyle>
          <a:p>
            <a:pPr marL="342900" indent="-342900">
              <a:buSzTx/>
              <a:buNone/>
              <a:defRPr sz="3600" b="1"/>
            </a:p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rPr smtClean="0"/>
              <a:t>正文级别 </a:t>
            </a:r>
            <a:r>
              <a:t>1</a:t>
            </a:r>
          </a:p>
          <a:p>
            <a:pPr lvl="1"/>
            <a:r>
              <a:rPr smtClean="0"/>
              <a:t>正文级别 </a:t>
            </a:r>
            <a:r>
              <a:t>2</a:t>
            </a:r>
          </a:p>
          <a:p>
            <a:pPr lvl="2"/>
            <a:r>
              <a:t>正文级别 3</a:t>
            </a:r>
          </a:p>
          <a:p>
            <a:pPr lvl="3"/>
            <a:r>
              <a:rPr smtClean="0"/>
              <a:t>正文级别 </a:t>
            </a:r>
            <a:r>
              <a:t>4</a:t>
            </a:r>
          </a:p>
          <a:p>
            <a:pPr lvl="4"/>
            <a:r>
              <a:t>正文级别 5</a:t>
            </a:r>
          </a:p>
        </p:txBody>
      </p:sp>
      <p:pic>
        <p:nvPicPr>
          <p:cNvPr id="2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649" y="287660"/>
            <a:ext cx="3517554" cy="805162"/>
          </a:xfrm>
          <a:prstGeom prst="rect">
            <a:avLst/>
          </a:prstGeom>
          <a:ln w="12700">
            <a:miter lim="400000"/>
            <a:headEnd/>
            <a:tailEnd/>
          </a:ln>
          <a:effectLst/>
        </p:spPr>
      </p:pic>
      <p:sp>
        <p:nvSpPr>
          <p:cNvPr id="3" name="线条"/>
          <p:cNvSpPr/>
          <p:nvPr/>
        </p:nvSpPr>
        <p:spPr>
          <a:xfrm flipV="1">
            <a:off x="375131" y="1261522"/>
            <a:ext cx="11441739" cy="1278"/>
          </a:xfrm>
          <a:prstGeom prst="line">
            <a:avLst/>
          </a:prstGeom>
          <a:ln w="19050">
            <a:solidFill>
              <a:srgbClr val="011C96"/>
            </a:solidFill>
            <a:miter lim="400000"/>
          </a:ln>
        </p:spPr>
        <p:txBody>
          <a:bodyPr lIns="45719" rIns="45719"/>
          <a:lstStyle/>
          <a:p>
            <a:endParaRPr sz="1800"/>
          </a:p>
        </p:txBody>
      </p:sp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609600" y="399302"/>
            <a:ext cx="6313715" cy="77946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Calibri" panose="020F0502020204030204" pitchFamily="34" charset="0"/>
        <a:buNone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702310" marR="0" indent="-24511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12573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Calibri" panose="020F0502020204030204" pitchFamily="34" charset="0"/>
        <a:buChar char="▪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1645920" marR="0" indent="-27432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2133600" marR="0" indent="-304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2590800" marR="0" indent="-304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3048000" marR="0" indent="-304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3505200" marR="0" indent="-304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3962400" marR="0" indent="-304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13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0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3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wmf"/><Relationship Id="rId2" Type="http://schemas.openxmlformats.org/officeDocument/2006/relationships/oleObject" Target="../embeddings/oleObject9.bin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26.wmf"/><Relationship Id="rId1" Type="http://schemas.openxmlformats.org/officeDocument/2006/relationships/oleObject" Target="../embeddings/oleObject10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3.png"/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7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0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0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"/>
          <p:cNvSpPr txBox="1">
            <a:spLocks noGrp="1"/>
          </p:cNvSpPr>
          <p:nvPr>
            <p:ph type="body" idx="13"/>
          </p:nvPr>
        </p:nvSpPr>
        <p:spPr>
          <a:xfrm>
            <a:off x="2050415" y="2950210"/>
            <a:ext cx="8238490" cy="204787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3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第八章 三维模型细分</a:t>
            </a:r>
            <a:endParaRPr lang="zh-CN" sz="36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报告人：蔡翔</a:t>
            </a:r>
            <a:endParaRPr 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zh-CN" altLang="en-US" smtClean="0"/>
              <a:t>分割三条边后</a:t>
            </a:r>
            <a:endParaRPr lang="zh-CN" altLang="en-US" smtClean="0"/>
          </a:p>
        </p:txBody>
      </p:sp>
      <p:sp>
        <p:nvSpPr>
          <p:cNvPr id="5" name="椭圆 4"/>
          <p:cNvSpPr/>
          <p:nvPr/>
        </p:nvSpPr>
        <p:spPr>
          <a:xfrm>
            <a:off x="5074920" y="2556510"/>
            <a:ext cx="951865" cy="91567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055235" y="4509135"/>
            <a:ext cx="1094105" cy="10312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 rot="1260000">
            <a:off x="5805170" y="4120515"/>
            <a:ext cx="239395" cy="629920"/>
          </a:xfrm>
          <a:prstGeom prst="up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28" name="上箭头 27"/>
          <p:cNvSpPr/>
          <p:nvPr/>
        </p:nvSpPr>
        <p:spPr>
          <a:xfrm rot="12180000">
            <a:off x="6130925" y="4115435"/>
            <a:ext cx="239395" cy="686435"/>
          </a:xfrm>
          <a:prstGeom prst="up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3606165" y="1344295"/>
            <a:ext cx="3841750" cy="2625725"/>
          </a:xfrm>
          <a:prstGeom prst="triangle">
            <a:avLst/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3681095" y="3970020"/>
            <a:ext cx="3841750" cy="2625725"/>
          </a:xfrm>
          <a:prstGeom prst="triangle">
            <a:avLst/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519930" y="2496185"/>
            <a:ext cx="196850" cy="1968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428615" y="1344295"/>
            <a:ext cx="196850" cy="1968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356475" y="3878580"/>
            <a:ext cx="196850" cy="1968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524885" y="3878580"/>
            <a:ext cx="196850" cy="1968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381115" y="2496185"/>
            <a:ext cx="196850" cy="1968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428615" y="3878580"/>
            <a:ext cx="196850" cy="1968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4006850" y="4075430"/>
            <a:ext cx="1377950" cy="1079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接箭头连接符 20"/>
          <p:cNvCxnSpPr/>
          <p:nvPr/>
        </p:nvCxnSpPr>
        <p:spPr>
          <a:xfrm flipV="1">
            <a:off x="5648960" y="4098290"/>
            <a:ext cx="1640840" cy="220154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直接箭头连接符 54"/>
          <p:cNvCxnSpPr/>
          <p:nvPr/>
        </p:nvCxnSpPr>
        <p:spPr>
          <a:xfrm>
            <a:off x="5737860" y="3873500"/>
            <a:ext cx="1551940" cy="508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接箭头连接符 14"/>
          <p:cNvCxnSpPr/>
          <p:nvPr/>
        </p:nvCxnSpPr>
        <p:spPr>
          <a:xfrm>
            <a:off x="3883025" y="3868420"/>
            <a:ext cx="1551940" cy="508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上箭头 22"/>
          <p:cNvSpPr/>
          <p:nvPr/>
        </p:nvSpPr>
        <p:spPr>
          <a:xfrm rot="12960000">
            <a:off x="5106670" y="3167380"/>
            <a:ext cx="209550" cy="673100"/>
          </a:xfrm>
          <a:prstGeom prst="upArrow">
            <a:avLst>
              <a:gd name="adj1" fmla="val 59800"/>
              <a:gd name="adj2" fmla="val 50000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8575" cmpd="sng">
            <a:solidFill>
              <a:schemeClr val="accent1">
                <a:shade val="50000"/>
              </a:schemeClr>
            </a:solidFill>
            <a:prstDash val="sysDot"/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24" name="上箭头 23"/>
          <p:cNvSpPr/>
          <p:nvPr/>
        </p:nvSpPr>
        <p:spPr>
          <a:xfrm rot="18900000">
            <a:off x="5897880" y="3093720"/>
            <a:ext cx="239395" cy="820420"/>
          </a:xfrm>
          <a:prstGeom prst="up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cxnSp>
        <p:nvCxnSpPr>
          <p:cNvPr id="56" name="直接箭头连接符 55"/>
          <p:cNvCxnSpPr/>
          <p:nvPr/>
        </p:nvCxnSpPr>
        <p:spPr>
          <a:xfrm flipH="1" flipV="1">
            <a:off x="5737860" y="4067175"/>
            <a:ext cx="1489075" cy="825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5563870" y="1645285"/>
            <a:ext cx="722630" cy="100203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395085" y="2750185"/>
            <a:ext cx="799465" cy="1030605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直接箭头连接符 19"/>
          <p:cNvCxnSpPr/>
          <p:nvPr/>
        </p:nvCxnSpPr>
        <p:spPr>
          <a:xfrm flipH="1">
            <a:off x="3943985" y="2750185"/>
            <a:ext cx="725805" cy="96774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直接箭头连接符 21"/>
          <p:cNvCxnSpPr/>
          <p:nvPr/>
        </p:nvCxnSpPr>
        <p:spPr>
          <a:xfrm flipH="1">
            <a:off x="4806315" y="1624330"/>
            <a:ext cx="694690" cy="100965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上箭头 24"/>
          <p:cNvSpPr/>
          <p:nvPr/>
        </p:nvSpPr>
        <p:spPr>
          <a:xfrm rot="11820000">
            <a:off x="5619115" y="2114550"/>
            <a:ext cx="209550" cy="673100"/>
          </a:xfrm>
          <a:prstGeom prst="upArrow">
            <a:avLst>
              <a:gd name="adj1" fmla="val 59800"/>
              <a:gd name="adj2" fmla="val 50000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29" name="上箭头 28"/>
          <p:cNvSpPr/>
          <p:nvPr/>
        </p:nvSpPr>
        <p:spPr>
          <a:xfrm rot="6060000">
            <a:off x="6023610" y="2613660"/>
            <a:ext cx="288925" cy="820420"/>
          </a:xfrm>
          <a:prstGeom prst="up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8575" cmpd="sng">
            <a:solidFill>
              <a:schemeClr val="accent1">
                <a:shade val="50000"/>
              </a:schemeClr>
            </a:solidFill>
            <a:prstDash val="sysDot"/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30" name="上箭头 29"/>
          <p:cNvSpPr/>
          <p:nvPr/>
        </p:nvSpPr>
        <p:spPr>
          <a:xfrm rot="19080000">
            <a:off x="5141595" y="2320925"/>
            <a:ext cx="209550" cy="673100"/>
          </a:xfrm>
          <a:prstGeom prst="upArrow">
            <a:avLst>
              <a:gd name="adj1" fmla="val 59800"/>
              <a:gd name="adj2" fmla="val 50000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31" name="上箭头 30"/>
          <p:cNvSpPr/>
          <p:nvPr/>
        </p:nvSpPr>
        <p:spPr>
          <a:xfrm rot="4800000">
            <a:off x="4730750" y="2707640"/>
            <a:ext cx="239395" cy="820420"/>
          </a:xfrm>
          <a:prstGeom prst="up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分割面</a:t>
            </a: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8401685" y="5528945"/>
            <a:ext cx="196850" cy="1968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563870" y="3350895"/>
            <a:ext cx="1029970" cy="101028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45719" rIns="45719"/>
          <a:p>
            <a:r>
              <a:rPr lang="en-US" altLang="zh-CN"/>
              <a:t>fh_old</a:t>
            </a:r>
            <a:endParaRPr lang="en-US" altLang="zh-CN"/>
          </a:p>
        </p:txBody>
      </p:sp>
      <p:sp>
        <p:nvSpPr>
          <p:cNvPr id="14" name="等腰三角形 13"/>
          <p:cNvSpPr/>
          <p:nvPr/>
        </p:nvSpPr>
        <p:spPr>
          <a:xfrm>
            <a:off x="3149600" y="1809750"/>
            <a:ext cx="5366385" cy="3834765"/>
          </a:xfrm>
          <a:prstGeom prst="triangle">
            <a:avLst/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312285" y="3676650"/>
            <a:ext cx="196850" cy="1968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734050" y="1700530"/>
            <a:ext cx="196850" cy="1968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072765" y="5528945"/>
            <a:ext cx="196850" cy="1968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7157085" y="3676650"/>
            <a:ext cx="196850" cy="1968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5734050" y="5528945"/>
            <a:ext cx="196850" cy="1968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923665" y="5734050"/>
            <a:ext cx="1377950" cy="1079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直接箭头连接符 35"/>
          <p:cNvCxnSpPr/>
          <p:nvPr/>
        </p:nvCxnSpPr>
        <p:spPr>
          <a:xfrm>
            <a:off x="6300470" y="5528945"/>
            <a:ext cx="1551940" cy="508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直接箭头连接符 36"/>
          <p:cNvCxnSpPr/>
          <p:nvPr/>
        </p:nvCxnSpPr>
        <p:spPr>
          <a:xfrm>
            <a:off x="3836670" y="5534025"/>
            <a:ext cx="1551940" cy="508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上箭头 38"/>
          <p:cNvSpPr/>
          <p:nvPr/>
        </p:nvSpPr>
        <p:spPr>
          <a:xfrm rot="19740000">
            <a:off x="6436360" y="3937635"/>
            <a:ext cx="239395" cy="1578610"/>
          </a:xfrm>
          <a:prstGeom prst="up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cxnSp>
        <p:nvCxnSpPr>
          <p:cNvPr id="56" name="直接箭头连接符 55"/>
          <p:cNvCxnSpPr/>
          <p:nvPr/>
        </p:nvCxnSpPr>
        <p:spPr>
          <a:xfrm flipH="1" flipV="1">
            <a:off x="6332220" y="5725795"/>
            <a:ext cx="1489075" cy="825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直接箭头连接符 39"/>
          <p:cNvCxnSpPr/>
          <p:nvPr/>
        </p:nvCxnSpPr>
        <p:spPr>
          <a:xfrm flipH="1" flipV="1">
            <a:off x="6043295" y="2348865"/>
            <a:ext cx="722630" cy="100203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箭头连接符 40"/>
          <p:cNvCxnSpPr/>
          <p:nvPr/>
        </p:nvCxnSpPr>
        <p:spPr>
          <a:xfrm flipH="1" flipV="1">
            <a:off x="7437120" y="4421505"/>
            <a:ext cx="799465" cy="103060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直接箭头连接符 41"/>
          <p:cNvCxnSpPr/>
          <p:nvPr/>
        </p:nvCxnSpPr>
        <p:spPr>
          <a:xfrm flipH="1">
            <a:off x="3407410" y="4192905"/>
            <a:ext cx="927100" cy="125920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直接箭头连接符 42"/>
          <p:cNvCxnSpPr/>
          <p:nvPr/>
        </p:nvCxnSpPr>
        <p:spPr>
          <a:xfrm flipH="1">
            <a:off x="4808855" y="2497455"/>
            <a:ext cx="694690" cy="100965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圆角矩形标注 47"/>
          <p:cNvSpPr/>
          <p:nvPr/>
        </p:nvSpPr>
        <p:spPr>
          <a:xfrm>
            <a:off x="1125220" y="5906770"/>
            <a:ext cx="631190" cy="502920"/>
          </a:xfrm>
          <a:prstGeom prst="wedgeRoundRectCallout">
            <a:avLst>
              <a:gd name="adj1" fmla="val 442454"/>
              <a:gd name="adj2" fmla="val -119318"/>
              <a:gd name="adj3" fmla="val 16667"/>
            </a:avLst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r>
              <a:rPr lang="en-US" altLang="zh-CN"/>
              <a:t>heh1</a:t>
            </a:r>
            <a:endParaRPr lang="en-US" altLang="zh-CN"/>
          </a:p>
        </p:txBody>
      </p:sp>
      <p:sp>
        <p:nvSpPr>
          <p:cNvPr id="49" name="圆角矩形标注 48"/>
          <p:cNvSpPr/>
          <p:nvPr/>
        </p:nvSpPr>
        <p:spPr>
          <a:xfrm>
            <a:off x="7065645" y="1809750"/>
            <a:ext cx="631190" cy="502920"/>
          </a:xfrm>
          <a:prstGeom prst="wedgeRoundRectCallout">
            <a:avLst>
              <a:gd name="adj1" fmla="val -359054"/>
              <a:gd name="adj2" fmla="val 217171"/>
              <a:gd name="adj3" fmla="val 16667"/>
            </a:avLst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r>
              <a:rPr lang="en-US" altLang="zh-CN"/>
              <a:t>heh5</a:t>
            </a:r>
            <a:endParaRPr lang="en-US" altLang="zh-CN"/>
          </a:p>
        </p:txBody>
      </p:sp>
      <p:sp>
        <p:nvSpPr>
          <p:cNvPr id="50" name="圆角矩形标注 49"/>
          <p:cNvSpPr/>
          <p:nvPr/>
        </p:nvSpPr>
        <p:spPr>
          <a:xfrm>
            <a:off x="9311640" y="4685030"/>
            <a:ext cx="631190" cy="502920"/>
          </a:xfrm>
          <a:prstGeom prst="wedgeRoundRectCallout">
            <a:avLst>
              <a:gd name="adj1" fmla="val -379175"/>
              <a:gd name="adj2" fmla="val 110479"/>
              <a:gd name="adj3" fmla="val 16667"/>
            </a:avLst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r>
              <a:rPr lang="en-US" altLang="zh-CN"/>
              <a:t>heh6</a:t>
            </a:r>
            <a:endParaRPr lang="en-US" altLang="zh-CN"/>
          </a:p>
        </p:txBody>
      </p:sp>
      <p:sp>
        <p:nvSpPr>
          <p:cNvPr id="51" name="圆角矩形标注 50"/>
          <p:cNvSpPr/>
          <p:nvPr/>
        </p:nvSpPr>
        <p:spPr>
          <a:xfrm>
            <a:off x="2346325" y="2618740"/>
            <a:ext cx="631190" cy="502920"/>
          </a:xfrm>
          <a:prstGeom prst="wedgeRoundRectCallout">
            <a:avLst>
              <a:gd name="adj1" fmla="val 279074"/>
              <a:gd name="adj2" fmla="val 179545"/>
              <a:gd name="adj3" fmla="val 16667"/>
            </a:avLst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r>
              <a:rPr lang="en-US" altLang="zh-CN"/>
              <a:t>vh2</a:t>
            </a:r>
            <a:endParaRPr lang="en-US" altLang="zh-CN"/>
          </a:p>
        </p:txBody>
      </p:sp>
      <p:sp>
        <p:nvSpPr>
          <p:cNvPr id="52" name="圆角矩形标注 51"/>
          <p:cNvSpPr/>
          <p:nvPr/>
        </p:nvSpPr>
        <p:spPr>
          <a:xfrm>
            <a:off x="6722745" y="6106795"/>
            <a:ext cx="631190" cy="502920"/>
          </a:xfrm>
          <a:prstGeom prst="wedgeRoundRectCallout">
            <a:avLst>
              <a:gd name="adj1" fmla="val -184305"/>
              <a:gd name="adj2" fmla="val -134217"/>
              <a:gd name="adj3" fmla="val 16667"/>
            </a:avLst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r>
              <a:rPr lang="en-US" altLang="zh-CN"/>
              <a:t>vh1</a:t>
            </a:r>
            <a:endParaRPr lang="en-US" altLang="zh-CN"/>
          </a:p>
        </p:txBody>
      </p:sp>
      <p:sp>
        <p:nvSpPr>
          <p:cNvPr id="53" name="圆角矩形标注 52"/>
          <p:cNvSpPr/>
          <p:nvPr/>
        </p:nvSpPr>
        <p:spPr>
          <a:xfrm>
            <a:off x="1409700" y="4789805"/>
            <a:ext cx="631190" cy="502920"/>
          </a:xfrm>
          <a:prstGeom prst="wedgeRoundRectCallout">
            <a:avLst>
              <a:gd name="adj1" fmla="val 305835"/>
              <a:gd name="adj2" fmla="val 1767"/>
              <a:gd name="adj3" fmla="val 16667"/>
            </a:avLst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r>
              <a:rPr lang="en-US" altLang="zh-CN"/>
              <a:t>heh2</a:t>
            </a:r>
            <a:endParaRPr lang="en-US" altLang="zh-CN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4629150" y="4000500"/>
            <a:ext cx="1104900" cy="145161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圆角矩形标注 56"/>
          <p:cNvSpPr/>
          <p:nvPr/>
        </p:nvSpPr>
        <p:spPr>
          <a:xfrm>
            <a:off x="2346325" y="4010660"/>
            <a:ext cx="631190" cy="502920"/>
          </a:xfrm>
          <a:prstGeom prst="wedgeRoundRectCallout">
            <a:avLst>
              <a:gd name="adj1" fmla="val 374245"/>
              <a:gd name="adj2" fmla="val 104292"/>
              <a:gd name="adj3" fmla="val 16667"/>
            </a:avLst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r>
              <a:rPr lang="en-US" altLang="zh-CN"/>
              <a:t>heh3</a:t>
            </a:r>
            <a:endParaRPr lang="en-US" altLang="zh-CN"/>
          </a:p>
        </p:txBody>
      </p:sp>
      <p:cxnSp>
        <p:nvCxnSpPr>
          <p:cNvPr id="58" name="直接箭头连接符 57"/>
          <p:cNvCxnSpPr/>
          <p:nvPr/>
        </p:nvCxnSpPr>
        <p:spPr>
          <a:xfrm flipH="1" flipV="1">
            <a:off x="4522470" y="4113530"/>
            <a:ext cx="1041400" cy="13081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圆角矩形标注 58"/>
          <p:cNvSpPr/>
          <p:nvPr/>
        </p:nvSpPr>
        <p:spPr>
          <a:xfrm>
            <a:off x="4095115" y="2096770"/>
            <a:ext cx="631190" cy="502920"/>
          </a:xfrm>
          <a:prstGeom prst="wedgeRoundRectCallout">
            <a:avLst>
              <a:gd name="adj1" fmla="val 117505"/>
              <a:gd name="adj2" fmla="val 457828"/>
              <a:gd name="adj3" fmla="val 16667"/>
            </a:avLst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r>
              <a:rPr lang="en-US" altLang="zh-CN"/>
              <a:t>heh4</a:t>
            </a:r>
            <a:endParaRPr lang="en-US" altLang="zh-CN"/>
          </a:p>
        </p:txBody>
      </p:sp>
      <p:sp>
        <p:nvSpPr>
          <p:cNvPr id="2" name="上箭头 1"/>
          <p:cNvSpPr/>
          <p:nvPr/>
        </p:nvSpPr>
        <p:spPr>
          <a:xfrm rot="2160000">
            <a:off x="5438140" y="3965575"/>
            <a:ext cx="147955" cy="924560"/>
          </a:xfrm>
          <a:prstGeom prst="upArrow">
            <a:avLst>
              <a:gd name="adj1" fmla="val 100000"/>
              <a:gd name="adj2" fmla="val 50000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4" name="上箭头 3"/>
          <p:cNvSpPr/>
          <p:nvPr/>
        </p:nvSpPr>
        <p:spPr>
          <a:xfrm rot="7980000">
            <a:off x="5271135" y="3157220"/>
            <a:ext cx="147955" cy="924560"/>
          </a:xfrm>
          <a:prstGeom prst="upArrow">
            <a:avLst>
              <a:gd name="adj1" fmla="val 100000"/>
              <a:gd name="adj2" fmla="val 50000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5" name="上箭头 4"/>
          <p:cNvSpPr/>
          <p:nvPr/>
        </p:nvSpPr>
        <p:spPr>
          <a:xfrm rot="13020000">
            <a:off x="5636260" y="4170045"/>
            <a:ext cx="147955" cy="924560"/>
          </a:xfrm>
          <a:prstGeom prst="upArrow">
            <a:avLst>
              <a:gd name="adj1" fmla="val 100000"/>
              <a:gd name="adj2" fmla="val 50000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7" name="右弧形箭头 6"/>
          <p:cNvSpPr/>
          <p:nvPr/>
        </p:nvSpPr>
        <p:spPr>
          <a:xfrm rot="11640000">
            <a:off x="4899660" y="5007610"/>
            <a:ext cx="286385" cy="429260"/>
          </a:xfrm>
          <a:prstGeom prst="curvedLeft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右弧形箭头 7"/>
          <p:cNvSpPr/>
          <p:nvPr/>
        </p:nvSpPr>
        <p:spPr>
          <a:xfrm rot="5700000">
            <a:off x="4356735" y="4307840"/>
            <a:ext cx="286385" cy="429260"/>
          </a:xfrm>
          <a:prstGeom prst="curvedLeft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47490" y="4845685"/>
            <a:ext cx="725805" cy="45148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45719" rIns="45719"/>
          <a:p>
            <a:r>
              <a:rPr lang="en-US" altLang="zh-CN"/>
              <a:t>new</a:t>
            </a:r>
            <a:endParaRPr lang="en-US" altLang="zh-CN"/>
          </a:p>
        </p:txBody>
      </p:sp>
      <p:sp>
        <p:nvSpPr>
          <p:cNvPr id="11" name="下箭头 10"/>
          <p:cNvSpPr/>
          <p:nvPr/>
        </p:nvSpPr>
        <p:spPr>
          <a:xfrm rot="9180000">
            <a:off x="4534535" y="5172075"/>
            <a:ext cx="132080" cy="374015"/>
          </a:xfrm>
          <a:prstGeom prst="down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 rot="4440000">
            <a:off x="4761230" y="4677410"/>
            <a:ext cx="132080" cy="374015"/>
          </a:xfrm>
          <a:prstGeom prst="down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18240000">
            <a:off x="3982720" y="4761865"/>
            <a:ext cx="132080" cy="374015"/>
          </a:xfrm>
          <a:prstGeom prst="down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 rot="1320000">
            <a:off x="4260215" y="5199380"/>
            <a:ext cx="132080" cy="374015"/>
          </a:xfrm>
          <a:prstGeom prst="down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9" grpId="0" animBg="1"/>
      <p:bldP spid="39" grpId="0" animBg="1"/>
      <p:bldP spid="4" grpId="0" animBg="1"/>
      <p:bldP spid="2" grpId="0" animBg="1"/>
      <p:bldP spid="5" grpId="0" animBg="1"/>
      <p:bldP spid="8" grpId="0" animBg="1"/>
      <p:bldP spid="7" grpId="0" animBg="1"/>
      <p:bldP spid="12" grpId="0" animBg="1"/>
      <p:bldP spid="13" grpId="0" animBg="1"/>
      <p:bldP spid="11" grpId="0" animBg="1"/>
      <p:bldP spid="15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" name="椭圆 59"/>
          <p:cNvSpPr/>
          <p:nvPr/>
        </p:nvSpPr>
        <p:spPr>
          <a:xfrm>
            <a:off x="5545455" y="2760980"/>
            <a:ext cx="725805" cy="45148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45719" rIns="45719"/>
          <a:p>
            <a:r>
              <a:rPr lang="en-US" altLang="zh-CN"/>
              <a:t>new</a:t>
            </a:r>
            <a:endParaRPr lang="en-US" altLang="zh-CN"/>
          </a:p>
        </p:txBody>
      </p:sp>
      <p:sp>
        <p:nvSpPr>
          <p:cNvPr id="25" name="椭圆 24"/>
          <p:cNvSpPr/>
          <p:nvPr/>
        </p:nvSpPr>
        <p:spPr>
          <a:xfrm>
            <a:off x="4152265" y="4789170"/>
            <a:ext cx="725805" cy="45148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45719" rIns="45719"/>
          <a:p>
            <a:r>
              <a:rPr lang="en-US" altLang="zh-CN"/>
              <a:t>new</a:t>
            </a:r>
            <a:endParaRPr lang="en-US" altLang="zh-CN"/>
          </a:p>
        </p:txBody>
      </p:sp>
      <p:sp>
        <p:nvSpPr>
          <p:cNvPr id="38" name="椭圆 37"/>
          <p:cNvSpPr/>
          <p:nvPr/>
        </p:nvSpPr>
        <p:spPr>
          <a:xfrm>
            <a:off x="6766560" y="4723130"/>
            <a:ext cx="725805" cy="45148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45719" rIns="45719"/>
          <a:p>
            <a:r>
              <a:rPr lang="en-US" altLang="zh-CN"/>
              <a:t>new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三次分割后</a:t>
            </a: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8401685" y="5528945"/>
            <a:ext cx="196850" cy="1968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>
            <a:off x="3149600" y="1809750"/>
            <a:ext cx="5366385" cy="3834765"/>
          </a:xfrm>
          <a:prstGeom prst="triangle">
            <a:avLst/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312285" y="3676650"/>
            <a:ext cx="196850" cy="1968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734050" y="1700530"/>
            <a:ext cx="196850" cy="1968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072765" y="5528945"/>
            <a:ext cx="196850" cy="1968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7157085" y="3676650"/>
            <a:ext cx="196850" cy="1968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5734050" y="5528945"/>
            <a:ext cx="196850" cy="1968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923665" y="5734050"/>
            <a:ext cx="1377950" cy="10795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直接箭头连接符 35"/>
          <p:cNvCxnSpPr/>
          <p:nvPr/>
        </p:nvCxnSpPr>
        <p:spPr>
          <a:xfrm>
            <a:off x="6300470" y="5528945"/>
            <a:ext cx="1551940" cy="508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直接箭头连接符 36"/>
          <p:cNvCxnSpPr/>
          <p:nvPr/>
        </p:nvCxnSpPr>
        <p:spPr>
          <a:xfrm>
            <a:off x="3836670" y="5534025"/>
            <a:ext cx="1551940" cy="508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直接箭头连接符 55"/>
          <p:cNvCxnSpPr/>
          <p:nvPr/>
        </p:nvCxnSpPr>
        <p:spPr>
          <a:xfrm flipH="1" flipV="1">
            <a:off x="6332220" y="5725795"/>
            <a:ext cx="1489075" cy="825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直接箭头连接符 39"/>
          <p:cNvCxnSpPr/>
          <p:nvPr/>
        </p:nvCxnSpPr>
        <p:spPr>
          <a:xfrm flipH="1" flipV="1">
            <a:off x="6043295" y="2348865"/>
            <a:ext cx="722630" cy="100203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箭头连接符 40"/>
          <p:cNvCxnSpPr/>
          <p:nvPr/>
        </p:nvCxnSpPr>
        <p:spPr>
          <a:xfrm flipH="1" flipV="1">
            <a:off x="7492365" y="4380230"/>
            <a:ext cx="765810" cy="1017905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直接箭头连接符 41"/>
          <p:cNvCxnSpPr/>
          <p:nvPr/>
        </p:nvCxnSpPr>
        <p:spPr>
          <a:xfrm flipH="1">
            <a:off x="3407410" y="4192905"/>
            <a:ext cx="927100" cy="125920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直接箭头连接符 42"/>
          <p:cNvCxnSpPr/>
          <p:nvPr/>
        </p:nvCxnSpPr>
        <p:spPr>
          <a:xfrm flipH="1">
            <a:off x="4808855" y="2333625"/>
            <a:ext cx="813435" cy="117348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直接箭头连接符 53"/>
          <p:cNvCxnSpPr/>
          <p:nvPr/>
        </p:nvCxnSpPr>
        <p:spPr>
          <a:xfrm>
            <a:off x="4629150" y="4000500"/>
            <a:ext cx="1104900" cy="145161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直接箭头连接符 57"/>
          <p:cNvCxnSpPr/>
          <p:nvPr/>
        </p:nvCxnSpPr>
        <p:spPr>
          <a:xfrm flipH="1" flipV="1">
            <a:off x="4522470" y="4113530"/>
            <a:ext cx="1041400" cy="13081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右弧形箭头 6"/>
          <p:cNvSpPr/>
          <p:nvPr/>
        </p:nvSpPr>
        <p:spPr>
          <a:xfrm rot="11640000">
            <a:off x="4899660" y="5007610"/>
            <a:ext cx="286385" cy="429260"/>
          </a:xfrm>
          <a:prstGeom prst="curvedLeft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右弧形箭头 7"/>
          <p:cNvSpPr/>
          <p:nvPr/>
        </p:nvSpPr>
        <p:spPr>
          <a:xfrm rot="5700000">
            <a:off x="4356735" y="4307840"/>
            <a:ext cx="286385" cy="429260"/>
          </a:xfrm>
          <a:prstGeom prst="curvedLeft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 rot="9180000">
            <a:off x="4534535" y="5172075"/>
            <a:ext cx="132080" cy="374015"/>
          </a:xfrm>
          <a:prstGeom prst="down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 rot="4440000">
            <a:off x="4761230" y="4677410"/>
            <a:ext cx="132080" cy="374015"/>
          </a:xfrm>
          <a:prstGeom prst="down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18240000">
            <a:off x="3982720" y="4761865"/>
            <a:ext cx="132080" cy="374015"/>
          </a:xfrm>
          <a:prstGeom prst="down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 rot="1320000">
            <a:off x="4260215" y="5199380"/>
            <a:ext cx="132080" cy="374015"/>
          </a:xfrm>
          <a:prstGeom prst="down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5937250" y="4116070"/>
            <a:ext cx="883920" cy="11811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直接箭头连接符 18"/>
          <p:cNvCxnSpPr/>
          <p:nvPr/>
        </p:nvCxnSpPr>
        <p:spPr>
          <a:xfrm flipH="1">
            <a:off x="6095365" y="4060825"/>
            <a:ext cx="956945" cy="130937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直接箭头连接符 19"/>
          <p:cNvCxnSpPr/>
          <p:nvPr/>
        </p:nvCxnSpPr>
        <p:spPr>
          <a:xfrm>
            <a:off x="7613015" y="4192905"/>
            <a:ext cx="803275" cy="111125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接箭头连接符 20"/>
          <p:cNvCxnSpPr/>
          <p:nvPr/>
        </p:nvCxnSpPr>
        <p:spPr>
          <a:xfrm>
            <a:off x="6271260" y="2201545"/>
            <a:ext cx="737235" cy="108902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直接箭头连接符 21"/>
          <p:cNvCxnSpPr/>
          <p:nvPr/>
        </p:nvCxnSpPr>
        <p:spPr>
          <a:xfrm flipV="1">
            <a:off x="4522470" y="2321560"/>
            <a:ext cx="791845" cy="105664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直接箭头连接符 22"/>
          <p:cNvCxnSpPr/>
          <p:nvPr/>
        </p:nvCxnSpPr>
        <p:spPr>
          <a:xfrm flipV="1">
            <a:off x="3269615" y="4121150"/>
            <a:ext cx="792480" cy="110045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右弧形箭头 27"/>
          <p:cNvSpPr/>
          <p:nvPr/>
        </p:nvSpPr>
        <p:spPr>
          <a:xfrm rot="6120000">
            <a:off x="7063105" y="4215765"/>
            <a:ext cx="286385" cy="429260"/>
          </a:xfrm>
          <a:prstGeom prst="curvedLeft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下箭头 28"/>
          <p:cNvSpPr/>
          <p:nvPr/>
        </p:nvSpPr>
        <p:spPr>
          <a:xfrm rot="4500000">
            <a:off x="7485380" y="4580255"/>
            <a:ext cx="132080" cy="374015"/>
          </a:xfrm>
          <a:prstGeom prst="down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 rot="15480000">
            <a:off x="7597140" y="4761230"/>
            <a:ext cx="132080" cy="374015"/>
          </a:xfrm>
          <a:prstGeom prst="down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31" name="右弧形箭头 30"/>
          <p:cNvSpPr/>
          <p:nvPr/>
        </p:nvSpPr>
        <p:spPr>
          <a:xfrm rot="20400000">
            <a:off x="6430645" y="5066030"/>
            <a:ext cx="286385" cy="429260"/>
          </a:xfrm>
          <a:prstGeom prst="curvedLeft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下箭头 43"/>
          <p:cNvSpPr/>
          <p:nvPr/>
        </p:nvSpPr>
        <p:spPr>
          <a:xfrm rot="11940000">
            <a:off x="7010400" y="5139055"/>
            <a:ext cx="132080" cy="374015"/>
          </a:xfrm>
          <a:prstGeom prst="down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45" name="右弧形箭头 44"/>
          <p:cNvSpPr/>
          <p:nvPr/>
        </p:nvSpPr>
        <p:spPr>
          <a:xfrm rot="11640000">
            <a:off x="6216650" y="3057525"/>
            <a:ext cx="286385" cy="429260"/>
          </a:xfrm>
          <a:prstGeom prst="curvedLeft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下箭头 45"/>
          <p:cNvSpPr/>
          <p:nvPr/>
        </p:nvSpPr>
        <p:spPr>
          <a:xfrm rot="9180000">
            <a:off x="5851525" y="3221990"/>
            <a:ext cx="132080" cy="374015"/>
          </a:xfrm>
          <a:prstGeom prst="down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 rot="7140000">
            <a:off x="5472430" y="2651125"/>
            <a:ext cx="132080" cy="374015"/>
          </a:xfrm>
          <a:prstGeom prst="down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55" name="右弧形箭头 54"/>
          <p:cNvSpPr/>
          <p:nvPr/>
        </p:nvSpPr>
        <p:spPr>
          <a:xfrm rot="20220000">
            <a:off x="5110480" y="3146425"/>
            <a:ext cx="286385" cy="429260"/>
          </a:xfrm>
          <a:prstGeom prst="curvedLeft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下箭头 60"/>
          <p:cNvSpPr/>
          <p:nvPr/>
        </p:nvSpPr>
        <p:spPr>
          <a:xfrm rot="17580000">
            <a:off x="5365750" y="2799715"/>
            <a:ext cx="132080" cy="374015"/>
          </a:xfrm>
          <a:prstGeom prst="down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5025390" y="3605530"/>
            <a:ext cx="1573530" cy="889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直接箭头连接符 62"/>
          <p:cNvCxnSpPr/>
          <p:nvPr/>
        </p:nvCxnSpPr>
        <p:spPr>
          <a:xfrm flipH="1">
            <a:off x="5027930" y="3752850"/>
            <a:ext cx="154051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4" name="下箭头 63"/>
          <p:cNvSpPr/>
          <p:nvPr/>
        </p:nvSpPr>
        <p:spPr>
          <a:xfrm rot="18360000">
            <a:off x="6751955" y="4591685"/>
            <a:ext cx="132080" cy="374015"/>
          </a:xfrm>
          <a:prstGeom prst="down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65" name="下箭头 64"/>
          <p:cNvSpPr/>
          <p:nvPr/>
        </p:nvSpPr>
        <p:spPr>
          <a:xfrm rot="3960000">
            <a:off x="6068695" y="2662555"/>
            <a:ext cx="132080" cy="374015"/>
          </a:xfrm>
          <a:prstGeom prst="down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5545455" y="4203700"/>
            <a:ext cx="725805" cy="45148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45719" rIns="45719"/>
          <a:p>
            <a:r>
              <a:rPr lang="en-US" altLang="zh-CN"/>
              <a:t>old</a:t>
            </a:r>
            <a:endParaRPr lang="en-US" altLang="zh-CN"/>
          </a:p>
        </p:txBody>
      </p:sp>
      <p:sp>
        <p:nvSpPr>
          <p:cNvPr id="67" name="右弧形箭头 66"/>
          <p:cNvSpPr/>
          <p:nvPr/>
        </p:nvSpPr>
        <p:spPr>
          <a:xfrm rot="2100000">
            <a:off x="5029835" y="3893185"/>
            <a:ext cx="286385" cy="429260"/>
          </a:xfrm>
          <a:prstGeom prst="curvedLeft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右弧形箭头 67"/>
          <p:cNvSpPr/>
          <p:nvPr/>
        </p:nvSpPr>
        <p:spPr>
          <a:xfrm rot="8820000">
            <a:off x="6365240" y="3855720"/>
            <a:ext cx="286385" cy="429260"/>
          </a:xfrm>
          <a:prstGeom prst="curvedLeft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下箭头 68"/>
          <p:cNvSpPr/>
          <p:nvPr/>
        </p:nvSpPr>
        <p:spPr>
          <a:xfrm rot="8220000">
            <a:off x="6172835" y="4484370"/>
            <a:ext cx="132080" cy="374015"/>
          </a:xfrm>
          <a:prstGeom prst="down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70" name="下箭头 69"/>
          <p:cNvSpPr/>
          <p:nvPr/>
        </p:nvSpPr>
        <p:spPr>
          <a:xfrm rot="13740000">
            <a:off x="5404485" y="4415790"/>
            <a:ext cx="132080" cy="374015"/>
          </a:xfrm>
          <a:prstGeom prst="down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21360000">
            <a:off x="5657215" y="3757295"/>
            <a:ext cx="132080" cy="374015"/>
          </a:xfrm>
          <a:prstGeom prst="down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72" name="下箭头 71"/>
          <p:cNvSpPr/>
          <p:nvPr/>
        </p:nvSpPr>
        <p:spPr>
          <a:xfrm rot="10800000">
            <a:off x="5960110" y="3813810"/>
            <a:ext cx="132080" cy="374015"/>
          </a:xfrm>
          <a:prstGeom prst="down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5" grpId="0" animBg="1"/>
      <p:bldP spid="7" grpId="0" animBg="1"/>
      <p:bldP spid="13" grpId="0" animBg="1"/>
      <p:bldP spid="25" grpId="0" animBg="1"/>
      <p:bldP spid="11" grpId="0" animBg="1"/>
      <p:bldP spid="64" grpId="0" animBg="1"/>
      <p:bldP spid="31" grpId="0" animBg="1"/>
      <p:bldP spid="44" grpId="0" animBg="1"/>
      <p:bldP spid="30" grpId="0" animBg="1"/>
      <p:bldP spid="28" grpId="0" animBg="1"/>
      <p:bldP spid="29" grpId="0" animBg="1"/>
      <p:bldP spid="38" grpId="0" animBg="1"/>
      <p:bldP spid="65" grpId="0" animBg="1"/>
      <p:bldP spid="45" grpId="0" animBg="1"/>
      <p:bldP spid="55" grpId="0" animBg="1"/>
      <p:bldP spid="46" grpId="0" animBg="1"/>
      <p:bldP spid="60" grpId="0" animBg="1"/>
      <p:bldP spid="47" grpId="0" animBg="1"/>
      <p:bldP spid="61" grpId="0" animBg="1"/>
      <p:bldP spid="67" grpId="0" animBg="1"/>
      <p:bldP spid="70" grpId="0" animBg="1"/>
      <p:bldP spid="68" grpId="0" animBg="1"/>
      <p:bldP spid="72" grpId="0" animBg="1"/>
      <p:bldP spid="71" grpId="0" animBg="1"/>
      <p:bldP spid="69" grpId="0" animBg="1"/>
      <p:bldP spid="6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Loop</a:t>
            </a:r>
            <a:r>
              <a:rPr lang="zh-CN" altLang="en-US"/>
              <a:t>细分更新顶点位置的几何规则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1340" y="1609725"/>
            <a:ext cx="5106670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（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1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）更新网格内部V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0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顶点位置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1340" y="2199640"/>
            <a:ext cx="680466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 假设原有的内部顶点为v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0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，相邻顶点为v1，v2，v3，v4.......vn，那么移动后的v0的坐标v为：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pic>
        <p:nvPicPr>
          <p:cNvPr id="6" name="图片 5" descr="移动网格内部V-顶点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6270" y="1825625"/>
            <a:ext cx="4520565" cy="3997325"/>
          </a:xfrm>
          <a:prstGeom prst="rect">
            <a:avLst/>
          </a:prstGeom>
        </p:spPr>
      </p:pic>
      <p:pic>
        <p:nvPicPr>
          <p:cNvPr id="7" name="图片 6" descr="移动网格内部V-顶点公示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605" y="2843530"/>
            <a:ext cx="3762375" cy="1089025"/>
          </a:xfrm>
          <a:prstGeom prst="rect">
            <a:avLst/>
          </a:prstGeom>
        </p:spPr>
      </p:pic>
      <p:pic>
        <p:nvPicPr>
          <p:cNvPr id="8" name="图片 7" descr="移动网格内部V-顶点公式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240" y="5138420"/>
            <a:ext cx="3761740" cy="10553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1340" y="4153535"/>
            <a:ext cx="659066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 本质是顶点本身与相邻顶点的加权和，它本身的权值为(1-nβ)，其邻接点的权值为β。这里权值β通过下式计算得到：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455785" y="3786505"/>
            <a:ext cx="5473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v0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613390" y="1792605"/>
            <a:ext cx="60960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v1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613390" y="5387975"/>
            <a:ext cx="60960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vn-1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75700" y="5755005"/>
            <a:ext cx="60960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vn-2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239000" y="2159635"/>
            <a:ext cx="60960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v3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75700" y="1425575"/>
            <a:ext cx="60960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v2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222990" y="3786505"/>
            <a:ext cx="60960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vn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2"/>
          <p:cNvSpPr>
            <a:spLocks noGrp="1"/>
          </p:cNvSpPr>
          <p:nvPr/>
        </p:nvSpPr>
        <p:spPr>
          <a:xfrm>
            <a:off x="635000" y="533358"/>
            <a:ext cx="6977923" cy="60152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90000" lnSpcReduction="20000"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 panose="020B0604020202020204"/>
              </a:defRPr>
            </a:lvl1pPr>
            <a:lvl2pPr marL="702310" marR="0" indent="-24511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 panose="020B0604020202020204"/>
              </a:defRPr>
            </a:lvl2pPr>
            <a:lvl3pPr marL="12573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Calibri" panose="020F0502020204030204" pitchFamily="34" charset="0"/>
              <a:buChar char="▪"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 panose="020B0604020202020204"/>
              </a:defRPr>
            </a:lvl3pPr>
            <a:lvl4pPr marL="1645920" marR="0" indent="-27432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 panose="020B0604020202020204"/>
              </a:defRPr>
            </a:lvl4pPr>
            <a:lvl5pPr marL="2133600" marR="0" indent="-3048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 panose="020B0604020202020204"/>
              </a:defRPr>
            </a:lvl5pPr>
            <a:lvl6pPr marL="2590800" marR="0" indent="-3048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 panose="020B0604020202020204"/>
              </a:defRPr>
            </a:lvl6pPr>
            <a:lvl7pPr marL="3048000" marR="0" indent="-3048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 panose="020B0604020202020204"/>
              </a:defRPr>
            </a:lvl7pPr>
            <a:lvl8pPr marL="3505200" marR="0" indent="-3048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 panose="020B0604020202020204"/>
              </a:defRPr>
            </a:lvl8pPr>
            <a:lvl9pPr marL="3962400" marR="0" indent="-3048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 panose="020B0604020202020204"/>
              </a:defRPr>
            </a:lvl9pPr>
          </a:lstStyle>
          <a:p>
            <a:r>
              <a:rPr lang="en-US" altLang="zh-CN"/>
              <a:t>Loop</a:t>
            </a:r>
            <a:r>
              <a:rPr lang="zh-CN" altLang="en-US"/>
              <a:t>细分更新顶点位置的几何规则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9110" y="1631315"/>
            <a:ext cx="5106670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（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2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）更新</a:t>
            </a:r>
            <a:r>
              <a:rPr lang="zh-CN" altLang="en-US" sz="2400">
                <a:sym typeface="Arial" panose="020B0604020202020204"/>
              </a:rPr>
              <a:t>网格边界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V顶点位置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5000" y="2774950"/>
            <a:ext cx="536956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设网格边界顶点v0的两个相邻点为v1，v2，则更新后的顶点位置为：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pic>
        <p:nvPicPr>
          <p:cNvPr id="8" name="图片 7" descr="更新网格边界顶点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3630" y="2538730"/>
            <a:ext cx="4821555" cy="23374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84290" y="2675890"/>
            <a:ext cx="5892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v1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415905" y="2675890"/>
            <a:ext cx="5892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v2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31480" y="3359785"/>
            <a:ext cx="5892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v0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10880" y="2308860"/>
            <a:ext cx="56769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v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517255" y="2675890"/>
            <a:ext cx="154940" cy="154305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6531610" y="2739390"/>
            <a:ext cx="2040890" cy="45212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ysDash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接连接符 14"/>
          <p:cNvCxnSpPr>
            <a:endCxn id="13" idx="6"/>
          </p:cNvCxnSpPr>
          <p:nvPr/>
        </p:nvCxnSpPr>
        <p:spPr>
          <a:xfrm flipH="1" flipV="1">
            <a:off x="8672195" y="2753360"/>
            <a:ext cx="2004060" cy="43815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ysDash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84948" y="3642360"/>
          <a:ext cx="4250690" cy="726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1498600" imgH="254000" progId="Equation.KSEE3">
                  <p:embed/>
                </p:oleObj>
              </mc:Choice>
              <mc:Fallback>
                <p:oleObj name="" r:id="rId2" imgW="1498600" imgH="254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84948" y="3642360"/>
                        <a:ext cx="4250690" cy="726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0000"/>
          </a:bodyPr>
          <a:p>
            <a:r>
              <a:rPr lang="zh-CN" altLang="en-US">
                <a:sym typeface="+mn-ea"/>
              </a:rPr>
              <a:t>改进的蝴蝶细分更新顶点位置的几何规则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两端为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4915" y="1272540"/>
            <a:ext cx="5827395" cy="37185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5000" y="1542415"/>
            <a:ext cx="3776980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（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1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）两端顶点价都为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6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01750" y="5128895"/>
            <a:ext cx="8556625" cy="1290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如图所示，中间黄色点为插入的奇点，它的坐标值通过周围八个点（绿色）的坐标值加权平均得到。并且周围的点按权重不同可分为三类，各自权重如下：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a = 1/2，b = 1/8，c = -1/16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0000"/>
          </a:bodyPr>
          <a:p>
            <a:r>
              <a:rPr lang="zh-CN" altLang="en-US">
                <a:sym typeface="+mn-ea"/>
              </a:rPr>
              <a:t>改进的蝴蝶细分更新顶点位置的几何规则</a:t>
            </a:r>
            <a:endParaRPr lang="zh-CN" altLang="en-US"/>
          </a:p>
        </p:txBody>
      </p:sp>
      <p:pic>
        <p:nvPicPr>
          <p:cNvPr id="6" name="图片 5" descr="一端为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8170" y="2064385"/>
            <a:ext cx="5163185" cy="34842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5160" y="1542415"/>
            <a:ext cx="5144135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(2)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一端顶点价为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6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，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另一个不为6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5000" y="2183130"/>
            <a:ext cx="6730365" cy="39681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如图所示，奇点所在的边的两个端点中，点v的度不为6，点e0的度为6，则奇点的坐标值要根据点v及v的所有相临结点（绿色）的坐标加权得到。v点的权重如下：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v = 3/4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假设点v共有n个邻结点，则各邻结点的权值可根据n值的不同分别计算：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n = 3时：e0 = 5/12，e1 = e2 = -1/12；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n = 4时：e0 = 3/8，e1 = 0，e2 = -1/8，e3 = 0；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n ≥ 5时：，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其中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i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= 0，1，…，n-1。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708005" y="2502535"/>
            <a:ext cx="57848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e1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82810" y="1938655"/>
            <a:ext cx="57848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e2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203305" y="3282315"/>
            <a:ext cx="58864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e0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52155" y="1816100"/>
            <a:ext cx="57848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e3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86255" y="5374640"/>
          <a:ext cx="476694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4" imgW="2667000" imgH="254000" progId="Equation.KSEE3">
                  <p:embed/>
                </p:oleObj>
              </mc:Choice>
              <mc:Fallback>
                <p:oleObj name="" r:id="rId4" imgW="2667000" imgH="2540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86255" y="5374640"/>
                        <a:ext cx="476694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171555" y="4395470"/>
            <a:ext cx="65151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en-1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0000"/>
          </a:bodyPr>
          <a:p>
            <a:r>
              <a:rPr lang="zh-CN" altLang="en-US">
                <a:sym typeface="+mn-ea"/>
              </a:rPr>
              <a:t>改进的蝴蝶细分更新顶点位置的几何规则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两端都不是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5645" y="1643380"/>
            <a:ext cx="6486525" cy="35712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5160" y="1666875"/>
            <a:ext cx="3482340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(3)</a:t>
            </a:r>
            <a:r>
              <a: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两个端点的</a:t>
            </a:r>
            <a:r>
              <a:rPr kumimoji="0" 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价</a:t>
            </a:r>
            <a:r>
              <a: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均不为6</a:t>
            </a:r>
            <a:endParaRPr kumimoji="0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4440" y="5427345"/>
            <a:ext cx="867664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先以v1为中心，按前述（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2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）情况中的方法计算出奇点的坐标，记为(x1，y1，z1)，再以v2为中心同样计算出奇点的坐标，记为(x2，y2，z2)，然后对两组坐标取平均值，得到奇点的坐标。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0000"/>
          </a:bodyPr>
          <a:p>
            <a:r>
              <a:rPr lang="zh-CN" altLang="en-US">
                <a:sym typeface="+mn-ea"/>
              </a:rPr>
              <a:t>改进的蝴蝶细分更新顶点位置的几何规则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边界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5420" y="2213610"/>
            <a:ext cx="5071110" cy="36328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44245" y="1754505"/>
            <a:ext cx="5906135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(4)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当该奇点所在边是边界时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4245" y="3187700"/>
            <a:ext cx="5591175" cy="9518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Arial" panose="020B0604020202020204"/>
              </a:rPr>
              <a:t>采用四点法</a:t>
            </a:r>
            <a:r>
              <a:rPr lang="en-US" altLang="zh-CN">
                <a:sym typeface="Arial" panose="020B0604020202020204"/>
              </a:rPr>
              <a:t>,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此时参与计算的各点的权值取值如下：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a = 9/16，b = -1/16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Sqrt3</a:t>
            </a:r>
            <a:r>
              <a:rPr lang="zh-CN" altLang="en-US"/>
              <a:t>细分</a:t>
            </a:r>
            <a:endParaRPr lang="zh-CN" altLang="en-US"/>
          </a:p>
        </p:txBody>
      </p:sp>
      <p:pic>
        <p:nvPicPr>
          <p:cNvPr id="4" name="图片 3" descr="sqrt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8940" y="2684145"/>
            <a:ext cx="8834120" cy="3060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29535" y="2515870"/>
            <a:ext cx="12096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取面重心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52205" y="2590165"/>
            <a:ext cx="12096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翻转边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90870" y="2515870"/>
            <a:ext cx="12096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分割面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前置知识点</a:t>
            </a:r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>
            <a:off x="3575685" y="2080895"/>
            <a:ext cx="725805" cy="1026795"/>
          </a:xfrm>
          <a:prstGeom prst="leftBrac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91439" tIns="45719" rIns="91439" bIns="45719" numCol="1" spcCol="38100" rtlCol="0" anchor="t" forceAA="0">
            <a:no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09190" y="2411095"/>
            <a:ext cx="105219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Arial" panose="020B0604020202020204"/>
              </a:rPr>
              <a:t>细分规则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38015" y="1833880"/>
            <a:ext cx="59321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  <a:sym typeface="Arial" panose="020B0604020202020204"/>
              </a:rPr>
              <a:t>拓扑规则</a:t>
            </a:r>
            <a:r>
              <a:rPr lang="zh-CN" altLang="en-US">
                <a:sym typeface="Arial" panose="020B0604020202020204"/>
              </a:rPr>
              <a:t>：描述网格每次细分后所有顶点之间的连接关系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438015" y="2929890"/>
            <a:ext cx="509079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  <a:sym typeface="Arial" panose="020B0604020202020204"/>
              </a:rPr>
              <a:t>几何规则</a:t>
            </a:r>
            <a:r>
              <a:rPr lang="zh-CN" altLang="en-US">
                <a:sym typeface="Arial" panose="020B0604020202020204"/>
              </a:rPr>
              <a:t>：计算新顶点的几何位置信息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644265" y="3815080"/>
            <a:ext cx="5312410" cy="2583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  <a:sym typeface="Arial" panose="020B0604020202020204"/>
              </a:rPr>
              <a:t>奇点</a:t>
            </a:r>
            <a:r>
              <a:rPr lang="zh-CN" altLang="en-US">
                <a:sym typeface="Arial" panose="020B0604020202020204"/>
              </a:rPr>
              <a:t>：在网格细分过程中新生成的控制点</a:t>
            </a:r>
            <a:endParaRPr lang="zh-CN" altLang="en-US"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  <a:sym typeface="Arial" panose="020B0604020202020204"/>
              </a:rPr>
              <a:t>偶点</a:t>
            </a:r>
            <a:r>
              <a:rPr lang="zh-CN" altLang="en-US">
                <a:sym typeface="Arial" panose="020B0604020202020204"/>
              </a:rPr>
              <a:t>：在网格细分过程中直接从上次继承的控制点</a:t>
            </a:r>
            <a:endParaRPr lang="zh-CN" altLang="en-US"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边点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：在网格边上新插入的点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面点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：在网格面上新插入的点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价数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：网格上一顶点所连接的边的个数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635000" y="533400"/>
            <a:ext cx="6978015" cy="727710"/>
          </a:xfrm>
        </p:spPr>
        <p:txBody>
          <a:bodyPr>
            <a:normAutofit/>
          </a:bodyPr>
          <a:p>
            <a:r>
              <a:rPr lang="en-US" altLang="zh-CN" sz="3200">
                <a:sym typeface="+mn-ea"/>
              </a:rPr>
              <a:t>Sqrt3</a:t>
            </a:r>
            <a:r>
              <a:rPr lang="zh-CN" altLang="en-US" sz="3200">
                <a:sym typeface="+mn-ea"/>
              </a:rPr>
              <a:t>细分几何规则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92835" y="1656080"/>
            <a:ext cx="185102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(1)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取三角面中点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2835" y="2201545"/>
            <a:ext cx="868426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已知三角面的三个角分别为</a:t>
            </a:r>
            <a:r>
              <a:rPr lang="en-US" altLang="zh-CN">
                <a:sym typeface="Arial" panose="020B0604020202020204"/>
              </a:rPr>
              <a:t>V0</a:t>
            </a:r>
            <a:r>
              <a:rPr lang="zh-CN" altLang="en-US">
                <a:sym typeface="Arial" panose="020B0604020202020204"/>
              </a:rPr>
              <a:t>，</a:t>
            </a:r>
            <a:r>
              <a:rPr lang="en-US" altLang="zh-CN">
                <a:sym typeface="Arial" panose="020B0604020202020204"/>
              </a:rPr>
              <a:t>V1</a:t>
            </a:r>
            <a:r>
              <a:rPr lang="zh-CN" altLang="en-US">
                <a:sym typeface="Arial" panose="020B0604020202020204"/>
              </a:rPr>
              <a:t>，</a:t>
            </a:r>
            <a:r>
              <a:rPr lang="en-US" altLang="zh-CN">
                <a:sym typeface="Arial" panose="020B0604020202020204"/>
              </a:rPr>
              <a:t>V2</a:t>
            </a:r>
            <a:r>
              <a:rPr lang="zh-CN" altLang="en-US">
                <a:sym typeface="Arial" panose="020B0604020202020204"/>
              </a:rPr>
              <a:t>，则</a:t>
            </a:r>
            <a:r>
              <a:rPr kumimoji="0" 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每个三角面的中点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Vm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的位置为：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92835" y="3612515"/>
            <a:ext cx="309245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(2)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更新偶点位置信息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38555" y="4148455"/>
            <a:ext cx="868426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已知偶点为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V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，偶点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n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度邻接点为</a:t>
            </a:r>
            <a:r>
              <a:rPr lang="en-US" altLang="zh-CN">
                <a:sym typeface="Arial" panose="020B0604020202020204"/>
              </a:rPr>
              <a:t>V0</a:t>
            </a:r>
            <a:r>
              <a:rPr lang="zh-CN" altLang="en-US">
                <a:sym typeface="Arial" panose="020B0604020202020204"/>
              </a:rPr>
              <a:t>，</a:t>
            </a:r>
            <a:r>
              <a:rPr lang="en-US" altLang="zh-CN">
                <a:sym typeface="Arial" panose="020B0604020202020204"/>
              </a:rPr>
              <a:t>V1</a:t>
            </a:r>
            <a:r>
              <a:rPr lang="zh-CN" altLang="en-US">
                <a:sym typeface="Arial" panose="020B0604020202020204"/>
              </a:rPr>
              <a:t>，</a:t>
            </a:r>
            <a:r>
              <a:rPr lang="en-US" altLang="zh-CN">
                <a:sym typeface="Arial" panose="020B0604020202020204"/>
              </a:rPr>
              <a:t>V2...Vn-1</a:t>
            </a:r>
            <a:r>
              <a:rPr lang="zh-CN" altLang="en-US">
                <a:sym typeface="Arial" panose="020B0604020202020204"/>
              </a:rPr>
              <a:t>，则</a:t>
            </a:r>
            <a:r>
              <a:rPr lang="en-US" altLang="zh-CN">
                <a:sym typeface="Arial" panose="020B0604020202020204"/>
              </a:rPr>
              <a:t>V</a:t>
            </a:r>
            <a:r>
              <a:rPr kumimoji="0" 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更新后的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位置为：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02641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02641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94150" y="4595495"/>
          <a:ext cx="332168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587500" imgH="431800" progId="Equation.KSEE3">
                  <p:embed/>
                </p:oleObj>
              </mc:Choice>
              <mc:Fallback>
                <p:oleObj name="" r:id="rId3" imgW="15875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4150" y="4595495"/>
                        <a:ext cx="3321685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94150" y="2841625"/>
          <a:ext cx="395160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1371600" imgH="254000" progId="Equation.KSEE3">
                  <p:embed/>
                </p:oleObj>
              </mc:Choice>
              <mc:Fallback>
                <p:oleObj name="" r:id="rId5" imgW="1371600" imgH="2540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94150" y="2841625"/>
                        <a:ext cx="3951605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576705" y="5842635"/>
            <a:ext cx="83121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其中，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85720" y="5573395"/>
          <a:ext cx="2630170" cy="776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1333500" imgH="393700" progId="Equation.KSEE3">
                  <p:embed/>
                </p:oleObj>
              </mc:Choice>
              <mc:Fallback>
                <p:oleObj name="" r:id="rId7" imgW="1333500" imgH="3937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85720" y="5573395"/>
                        <a:ext cx="2630170" cy="776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sqrt3</a:t>
            </a:r>
            <a:r>
              <a:rPr lang="zh-CN" altLang="en-US"/>
              <a:t>细分几何规则</a:t>
            </a:r>
            <a:endParaRPr lang="zh-CN" altLang="en-US"/>
          </a:p>
        </p:txBody>
      </p:sp>
      <p:pic>
        <p:nvPicPr>
          <p:cNvPr id="4" name="图片 3" descr="原模型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5265" y="2926715"/>
            <a:ext cx="2204085" cy="2146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1670" y="1866265"/>
            <a:ext cx="4839335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假如对几何的处理就这样结束。。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6" name="右箭头 5"/>
          <p:cNvSpPr/>
          <p:nvPr/>
        </p:nvSpPr>
        <p:spPr>
          <a:xfrm rot="20880000">
            <a:off x="5521960" y="3583940"/>
            <a:ext cx="1293495" cy="283845"/>
          </a:xfrm>
          <a:prstGeom prst="rightArrow">
            <a:avLst/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pic>
        <p:nvPicPr>
          <p:cNvPr id="7" name="图片 6" descr="未光顺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845" y="1854200"/>
            <a:ext cx="2494915" cy="235458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1260000">
            <a:off x="5474970" y="4988560"/>
            <a:ext cx="1293495" cy="283845"/>
          </a:xfrm>
          <a:prstGeom prst="rightArrow">
            <a:avLst/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pic>
        <p:nvPicPr>
          <p:cNvPr id="9" name="图片 8" descr="未光顺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145" y="4330065"/>
            <a:ext cx="2350135" cy="23628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653405" y="3150235"/>
            <a:ext cx="103060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1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次细分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45480" y="4601210"/>
            <a:ext cx="103124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5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次细分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 lnSpcReduction="20000"/>
          </a:bodyPr>
          <a:p>
            <a:r>
              <a:t>自适应优化策略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44880" y="1986915"/>
            <a:ext cx="9260205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      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为了实现自适应细分，我们需要为网格中的每个三角形分配一个索引。最初，给定网格的所有三角形都是第0代。如果遇到一个具有偶数索引的三角形，则通过在其中心插入一个新顶点将其分割成3个新三角形，它的索引将增加1（或变为奇数），同时为新三角形提供一个奇数索引。翻转边形成的新三角形的索引为偶数。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0230" y="5948680"/>
            <a:ext cx="455485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参考自</a:t>
            </a:r>
            <a:r>
              <a:rPr lang="zh-CN" altLang="en-US">
                <a:sym typeface="Arial" panose="020B0604020202020204"/>
              </a:rPr>
              <a:t>论文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：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Leif Kobbelt.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/>
              </a:rPr>
              <a:t>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/>
              </a:rPr>
              <a:t>3-Subdivision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/>
              </a:rPr>
              <a:t> 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635000" y="1922780"/>
            <a:ext cx="10664825" cy="777240"/>
          </a:xfrm>
        </p:spPr>
        <p:txBody>
          <a:bodyPr/>
          <a:p>
            <a:r>
              <a:rPr lang="zh-CN" altLang="en-US" sz="2000">
                <a:sym typeface="+mn-ea"/>
              </a:rPr>
              <a:t>因为缺少了相对的三角形面，所以</a:t>
            </a:r>
            <a:r>
              <a:rPr lang="zh-CN" altLang="en-US" sz="2000"/>
              <a:t>对边界处的边进行翻转是不可能的，于是要对边界进行局部处理，处理的步骤主要为以下</a:t>
            </a:r>
            <a:r>
              <a:rPr lang="en-US" altLang="zh-CN" sz="2000"/>
              <a:t>4</a:t>
            </a:r>
            <a:r>
              <a:rPr lang="zh-CN" altLang="en-US" sz="2000"/>
              <a:t>步：</a:t>
            </a:r>
            <a:endParaRPr lang="zh-CN" altLang="en-US" sz="2000"/>
          </a:p>
          <a:p>
            <a:pPr algn="ctr"/>
            <a:endParaRPr lang="zh-CN" altLang="en-US" sz="200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对边界的处理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835" y="3015615"/>
            <a:ext cx="3131185" cy="25196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7530" y="3015615"/>
            <a:ext cx="6762750" cy="2860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algn="l"/>
            <a:r>
              <a:rPr lang="en-US" altLang="zh-CN" sz="2000">
                <a:sym typeface="+mn-ea"/>
              </a:rPr>
              <a:t>1.</a:t>
            </a:r>
            <a:r>
              <a:rPr lang="zh-CN" altLang="en-US" sz="2000">
                <a:sym typeface="+mn-ea"/>
              </a:rPr>
              <a:t>对处于边界上的顶点</a:t>
            </a:r>
            <a:r>
              <a:rPr lang="en-US" altLang="zh-CN" sz="2000">
                <a:sym typeface="+mn-ea"/>
              </a:rPr>
              <a:t>P0</a:t>
            </a:r>
            <a:r>
              <a:rPr lang="zh-CN" altLang="en-US" sz="2000">
                <a:sym typeface="+mn-ea"/>
              </a:rPr>
              <a:t>更新新的位置</a:t>
            </a:r>
            <a:r>
              <a:rPr lang="en-US" altLang="zh-CN" sz="2000">
                <a:sym typeface="+mn-ea"/>
              </a:rPr>
              <a:t>Pn</a:t>
            </a:r>
            <a:endParaRPr lang="zh-CN" altLang="en-US" sz="2000">
              <a:sym typeface="+mn-ea"/>
            </a:endParaRPr>
          </a:p>
          <a:p>
            <a:pPr algn="l"/>
            <a:endParaRPr lang="en-US" altLang="zh-CN" sz="2000">
              <a:sym typeface="+mn-ea"/>
            </a:endParaRPr>
          </a:p>
          <a:p>
            <a:pPr algn="l"/>
            <a:endParaRPr lang="en-US" altLang="zh-CN" sz="2000">
              <a:sym typeface="+mn-ea"/>
            </a:endParaRPr>
          </a:p>
          <a:p>
            <a:pPr algn="l"/>
            <a:endParaRPr lang="en-US" altLang="zh-CN" sz="2000">
              <a:sym typeface="+mn-ea"/>
            </a:endParaRPr>
          </a:p>
          <a:p>
            <a:pPr algn="l"/>
            <a:endParaRPr lang="en-US" altLang="zh-CN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2.</a:t>
            </a:r>
            <a:r>
              <a:rPr lang="zh-CN" altLang="en-US" sz="2000">
                <a:sym typeface="+mn-ea"/>
              </a:rPr>
              <a:t>根据几何规则在边界上创建两个新的顶点，</a:t>
            </a:r>
            <a:endParaRPr lang="zh-CN" altLang="en-US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3.</a:t>
            </a:r>
            <a:r>
              <a:rPr lang="zh-CN" altLang="en-US" sz="2000">
                <a:sym typeface="+mn-ea"/>
              </a:rPr>
              <a:t>根据新的顶点和原来的顶点把一条边界边划分成三条边</a:t>
            </a:r>
            <a:endParaRPr lang="zh-CN" altLang="en-US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4.</a:t>
            </a:r>
            <a:r>
              <a:rPr lang="zh-CN" altLang="en-US" sz="2000">
                <a:sym typeface="+mn-ea"/>
              </a:rPr>
              <a:t>根据新边把原三角面划分成新面</a:t>
            </a:r>
            <a:endParaRPr lang="zh-CN" altLang="en-US" sz="2000">
              <a:sym typeface="+mn-e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63483" y="3600450"/>
          <a:ext cx="33210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1790700" imgH="393700" progId="Equation.KSEE3">
                  <p:embed/>
                </p:oleObj>
              </mc:Choice>
              <mc:Fallback>
                <p:oleObj name="" r:id="rId2" imgW="17907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63483" y="3600450"/>
                        <a:ext cx="3321050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等腰三角形 15"/>
          <p:cNvSpPr/>
          <p:nvPr/>
        </p:nvSpPr>
        <p:spPr>
          <a:xfrm>
            <a:off x="4506595" y="1761490"/>
            <a:ext cx="3050540" cy="1071880"/>
          </a:xfrm>
          <a:prstGeom prst="triangle">
            <a:avLst/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cxnSp>
        <p:nvCxnSpPr>
          <p:cNvPr id="27" name="直接连接符 26"/>
          <p:cNvCxnSpPr>
            <a:stCxn id="25" idx="5"/>
            <a:endCxn id="16" idx="0"/>
          </p:cNvCxnSpPr>
          <p:nvPr/>
        </p:nvCxnSpPr>
        <p:spPr>
          <a:xfrm flipH="1" flipV="1">
            <a:off x="6031865" y="1761490"/>
            <a:ext cx="608330" cy="112966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直接连接符 25"/>
          <p:cNvCxnSpPr>
            <a:endCxn id="16" idx="0"/>
          </p:cNvCxnSpPr>
          <p:nvPr/>
        </p:nvCxnSpPr>
        <p:spPr>
          <a:xfrm flipV="1">
            <a:off x="5490210" y="1761490"/>
            <a:ext cx="541655" cy="111442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创建新顶点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296410" y="2856865"/>
            <a:ext cx="54292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P2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18070" y="2858770"/>
            <a:ext cx="54292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P3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475595" y="2809240"/>
            <a:ext cx="54292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P4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43965" y="2846705"/>
            <a:ext cx="44259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P1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79720" y="2898140"/>
            <a:ext cx="36766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pl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07480" y="2857500"/>
            <a:ext cx="50482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pr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450205" y="2794635"/>
            <a:ext cx="104775" cy="104775"/>
          </a:xfrm>
          <a:prstGeom prst="ellipse">
            <a:avLst/>
          </a:prstGeom>
          <a:solidFill>
            <a:schemeClr val="tx1"/>
          </a:soli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550660" y="2801620"/>
            <a:ext cx="104775" cy="104775"/>
          </a:xfrm>
          <a:prstGeom prst="ellipse">
            <a:avLst/>
          </a:prstGeom>
          <a:solidFill>
            <a:schemeClr val="tx1"/>
          </a:soli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0090" y="3807460"/>
          <a:ext cx="4299585" cy="44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981200" imgH="203200" progId="Equation.KSEE3">
                  <p:embed/>
                </p:oleObj>
              </mc:Choice>
              <mc:Fallback>
                <p:oleObj name="" r:id="rId1" imgW="19812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0090" y="3807460"/>
                        <a:ext cx="4299585" cy="440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8980" y="4437380"/>
          <a:ext cx="4304665" cy="43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2019300" imgH="203200" progId="Equation.KSEE3">
                  <p:embed/>
                </p:oleObj>
              </mc:Choice>
              <mc:Fallback>
                <p:oleObj name="" r:id="rId3" imgW="20193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980" y="4437380"/>
                        <a:ext cx="4304665" cy="432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等腰三角形 10"/>
          <p:cNvSpPr/>
          <p:nvPr/>
        </p:nvSpPr>
        <p:spPr>
          <a:xfrm>
            <a:off x="1456055" y="1761490"/>
            <a:ext cx="3050540" cy="1071880"/>
          </a:xfrm>
          <a:prstGeom prst="triangle">
            <a:avLst/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>
            <a:off x="7557135" y="1761490"/>
            <a:ext cx="3050540" cy="1071880"/>
          </a:xfrm>
          <a:prstGeom prst="triangle">
            <a:avLst/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pic>
        <p:nvPicPr>
          <p:cNvPr id="19" name="图片 18" descr="边界处理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7300" y="3580130"/>
            <a:ext cx="5081270" cy="267843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03580" y="5891530"/>
            <a:ext cx="455485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参考自</a:t>
            </a:r>
            <a:r>
              <a:rPr lang="zh-CN" altLang="en-US">
                <a:sym typeface="Arial" panose="020B0604020202020204"/>
              </a:rPr>
              <a:t>论文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：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Arial" panose="020B0604020202020204"/>
              </a:rPr>
              <a:t>Leif Kobbelt.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/>
              </a:rPr>
              <a:t>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/>
              </a:rPr>
              <a:t>3-Subdivision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/>
              </a:rPr>
              <a:t> 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0" grpId="0" animBg="1"/>
      <p:bldP spid="23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2823210" y="2887345"/>
            <a:ext cx="7856220" cy="1082675"/>
          </a:xfrm>
        </p:spPr>
        <p:txBody>
          <a:bodyPr>
            <a:normAutofit fontScale="90000" lnSpcReduction="20000"/>
          </a:bodyPr>
          <a:p>
            <a:r>
              <a:rPr lang="en-US" altLang="zh-CN"/>
              <a:t>1.</a:t>
            </a:r>
            <a:r>
              <a:rPr lang="zh-CN" altLang="en-US"/>
              <a:t>在一次细分中，几何规则和拓扑规则的处理顺序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几何规则的由来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遗留的两个问题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 lnSpcReduction="20000"/>
          </a:bodyPr>
          <a:p>
            <a:r>
              <a:rPr lang="zh-CN" altLang="zh-CN"/>
              <a:t>三种细分算法比较</a:t>
            </a:r>
            <a:endParaRPr lang="zh-CN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447040" y="1713230"/>
          <a:ext cx="11297920" cy="3946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3830"/>
                <a:gridCol w="3011805"/>
                <a:gridCol w="3022600"/>
                <a:gridCol w="2559685"/>
              </a:tblGrid>
              <a:tr h="3663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原模型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Loop</a:t>
                      </a:r>
                      <a:r>
                        <a:rPr lang="zh-CN" altLang="en-US" sz="1800">
                          <a:sym typeface="+mn-ea"/>
                        </a:rPr>
                        <a:t>细分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M-Butterfly</a:t>
                      </a:r>
                      <a:r>
                        <a:rPr lang="zh-CN" altLang="en-US"/>
                        <a:t>细分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Sqrt3</a:t>
                      </a:r>
                      <a:r>
                        <a:rPr lang="zh-CN" altLang="en-US"/>
                        <a:t>细分</a:t>
                      </a:r>
                      <a:endParaRPr lang="zh-CN" altLang="en-US"/>
                    </a:p>
                  </a:txBody>
                  <a:tcPr/>
                </a:tc>
              </a:tr>
              <a:tr h="320802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72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V:8,F:12,E:18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V:26,F:48,E:72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V:26,F:48,E:72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V:20,F:36,E:54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 descr="原模型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0" y="2450465"/>
            <a:ext cx="2393950" cy="2331085"/>
          </a:xfrm>
          <a:prstGeom prst="rect">
            <a:avLst/>
          </a:prstGeom>
        </p:spPr>
      </p:pic>
      <p:pic>
        <p:nvPicPr>
          <p:cNvPr id="6" name="图片 5" descr="loop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960" y="2568575"/>
            <a:ext cx="2375535" cy="2247265"/>
          </a:xfrm>
          <a:prstGeom prst="rect">
            <a:avLst/>
          </a:prstGeom>
        </p:spPr>
      </p:pic>
      <p:pic>
        <p:nvPicPr>
          <p:cNvPr id="8" name="图片 7" descr="蝴蝶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870" y="2450465"/>
            <a:ext cx="2599690" cy="2524760"/>
          </a:xfrm>
          <a:prstGeom prst="rect">
            <a:avLst/>
          </a:prstGeom>
        </p:spPr>
      </p:pic>
      <p:pic>
        <p:nvPicPr>
          <p:cNvPr id="9" name="图片 8" descr="sqr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885" y="2568575"/>
            <a:ext cx="2271395" cy="21824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 lnSpcReduction="20000"/>
          </a:bodyPr>
          <a:p>
            <a:r>
              <a:rPr lang="zh-CN" altLang="zh-CN">
                <a:sym typeface="+mn-ea"/>
              </a:rPr>
              <a:t>三种细分算法比较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第二次</a:t>
            </a:r>
            <a:endParaRPr lang="zh-CN" altLang="zh-CN"/>
          </a:p>
          <a:p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528955" y="1656715"/>
          <a:ext cx="11052175" cy="3988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775"/>
                <a:gridCol w="2809875"/>
                <a:gridCol w="2948305"/>
                <a:gridCol w="2649220"/>
              </a:tblGrid>
              <a:tr h="4432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原模型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Loop</a:t>
                      </a:r>
                      <a:r>
                        <a:rPr lang="zh-CN" altLang="en-US" sz="1800">
                          <a:sym typeface="+mn-ea"/>
                        </a:rPr>
                        <a:t>细分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M-Butterfly</a:t>
                      </a:r>
                      <a:r>
                        <a:rPr lang="zh-CN" altLang="en-US"/>
                        <a:t>细分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Sqrt3</a:t>
                      </a:r>
                      <a:r>
                        <a:rPr lang="zh-CN" altLang="en-US"/>
                        <a:t>细分</a:t>
                      </a:r>
                      <a:endParaRPr lang="zh-CN" altLang="en-US"/>
                    </a:p>
                  </a:txBody>
                  <a:tcPr/>
                </a:tc>
              </a:tr>
              <a:tr h="317627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V:8,F:12,E:18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V:98,F:192,E:288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V:98,F:192,E:288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V:56,F:108,E:162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 descr="原模型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0" y="2450465"/>
            <a:ext cx="2393950" cy="2331085"/>
          </a:xfrm>
          <a:prstGeom prst="rect">
            <a:avLst/>
          </a:prstGeom>
        </p:spPr>
      </p:pic>
      <p:pic>
        <p:nvPicPr>
          <p:cNvPr id="7" name="图片 6" descr="loo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190" y="2789555"/>
            <a:ext cx="2176780" cy="2038350"/>
          </a:xfrm>
          <a:prstGeom prst="rect">
            <a:avLst/>
          </a:prstGeom>
        </p:spPr>
      </p:pic>
      <p:pic>
        <p:nvPicPr>
          <p:cNvPr id="10" name="图片 9" descr="蝴蝶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010" y="2450465"/>
            <a:ext cx="2538730" cy="2577465"/>
          </a:xfrm>
          <a:prstGeom prst="rect">
            <a:avLst/>
          </a:prstGeom>
        </p:spPr>
      </p:pic>
      <p:pic>
        <p:nvPicPr>
          <p:cNvPr id="11" name="图片 10" descr="sqr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985" y="2674620"/>
            <a:ext cx="2346325" cy="22682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 lnSpcReduction="20000"/>
          </a:bodyPr>
          <a:p>
            <a:r>
              <a:rPr lang="zh-CN" altLang="zh-CN">
                <a:sym typeface="+mn-ea"/>
              </a:rPr>
              <a:t>三种细分算法比较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第三次</a:t>
            </a:r>
            <a:endParaRPr lang="zh-CN" altLang="en-US"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528955" y="1656715"/>
          <a:ext cx="11052175" cy="3925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775"/>
                <a:gridCol w="2809875"/>
                <a:gridCol w="2948305"/>
                <a:gridCol w="2649220"/>
              </a:tblGrid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原模型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Loop</a:t>
                      </a:r>
                      <a:r>
                        <a:rPr lang="zh-CN" altLang="en-US" sz="1800">
                          <a:sym typeface="+mn-ea"/>
                        </a:rPr>
                        <a:t>细分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M-Butterfly</a:t>
                      </a:r>
                      <a:r>
                        <a:rPr lang="zh-CN" altLang="en-US"/>
                        <a:t>细分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Sqrt3</a:t>
                      </a:r>
                      <a:r>
                        <a:rPr lang="zh-CN" altLang="en-US"/>
                        <a:t>细分</a:t>
                      </a:r>
                      <a:endParaRPr lang="zh-CN" altLang="en-US"/>
                    </a:p>
                  </a:txBody>
                  <a:tcPr/>
                </a:tc>
              </a:tr>
              <a:tr h="317627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V:8,F:12,E:18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V:386,F:768,E:1152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V:386,F:768,E:1152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V:164,F:324,E:486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 descr="原模型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0" y="2450465"/>
            <a:ext cx="2393950" cy="2331085"/>
          </a:xfrm>
          <a:prstGeom prst="rect">
            <a:avLst/>
          </a:prstGeom>
        </p:spPr>
      </p:pic>
      <p:pic>
        <p:nvPicPr>
          <p:cNvPr id="7" name="图片 6" descr="D:\LearningAndDeveloping\2018-Summer\计算机图形学三维模型处理算法学习PPT及源码\第8章蔡翔\loop3.pngloop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60140" y="2647950"/>
            <a:ext cx="1957705" cy="2133600"/>
          </a:xfrm>
          <a:prstGeom prst="rect">
            <a:avLst/>
          </a:prstGeom>
        </p:spPr>
      </p:pic>
      <p:pic>
        <p:nvPicPr>
          <p:cNvPr id="10" name="图片 9" descr="D:\LearningAndDeveloping\2018-Summer\计算机图形学三维模型处理算法学习PPT及源码\第8章蔡翔\蝴蝶3.png蝴蝶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176010" y="2533650"/>
            <a:ext cx="2538730" cy="2411095"/>
          </a:xfrm>
          <a:prstGeom prst="rect">
            <a:avLst/>
          </a:prstGeom>
        </p:spPr>
      </p:pic>
      <p:pic>
        <p:nvPicPr>
          <p:cNvPr id="11" name="图片 10" descr="D:\LearningAndDeveloping\2018-Summer\计算机图形学三维模型处理算法学习PPT及源码\第8章蔡翔\sqr3.pngsqr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228455" y="2788285"/>
            <a:ext cx="2096770" cy="21405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 lnSpcReduction="20000"/>
          </a:bodyPr>
          <a:p>
            <a:r>
              <a:rPr lang="zh-CN" altLang="zh-CN">
                <a:sym typeface="+mn-ea"/>
              </a:rPr>
              <a:t>三种细分算法比较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第一次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528955" y="1656715"/>
          <a:ext cx="11052175" cy="3935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775"/>
                <a:gridCol w="2809875"/>
                <a:gridCol w="2948305"/>
                <a:gridCol w="2649220"/>
              </a:tblGrid>
              <a:tr h="390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原模型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Loop</a:t>
                      </a:r>
                      <a:r>
                        <a:rPr lang="zh-CN" altLang="en-US" sz="1800">
                          <a:sym typeface="+mn-ea"/>
                        </a:rPr>
                        <a:t>细分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M-Butterfly</a:t>
                      </a:r>
                      <a:r>
                        <a:rPr lang="zh-CN" altLang="en-US"/>
                        <a:t>细分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Sqrt3</a:t>
                      </a:r>
                      <a:r>
                        <a:rPr lang="zh-CN" altLang="en-US"/>
                        <a:t>细分</a:t>
                      </a:r>
                      <a:endParaRPr lang="zh-CN" altLang="en-US"/>
                    </a:p>
                  </a:txBody>
                  <a:tcPr/>
                </a:tc>
              </a:tr>
              <a:tr h="317627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V:22,F:40,E:60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V:82,F:160,E:240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V:82,F:160,E:240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V:62,F:120,E:180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 descr="D:\LearningAndDeveloping\2018-Summer\计算机图形学三维模型处理算法学习PPT及源码\第8章蔡翔\原模型4.png原模型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000" y="2527618"/>
            <a:ext cx="2393950" cy="2176780"/>
          </a:xfrm>
          <a:prstGeom prst="rect">
            <a:avLst/>
          </a:prstGeom>
        </p:spPr>
      </p:pic>
      <p:pic>
        <p:nvPicPr>
          <p:cNvPr id="7" name="图片 6" descr="D:\LearningAndDeveloping\2018-Summer\计算机图形学三维模型处理算法学习PPT及源码\第8章蔡翔\4loop1.png4loop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23310" y="2725420"/>
            <a:ext cx="2072640" cy="2028190"/>
          </a:xfrm>
          <a:prstGeom prst="rect">
            <a:avLst/>
          </a:prstGeom>
        </p:spPr>
      </p:pic>
      <p:pic>
        <p:nvPicPr>
          <p:cNvPr id="10" name="图片 9" descr="D:\LearningAndDeveloping\2018-Summer\计算机图形学三维模型处理算法学习PPT及源码\第8章蔡翔\4m1.png4m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392863" y="2665095"/>
            <a:ext cx="2105025" cy="2148205"/>
          </a:xfrm>
          <a:prstGeom prst="rect">
            <a:avLst/>
          </a:prstGeom>
        </p:spPr>
      </p:pic>
      <p:pic>
        <p:nvPicPr>
          <p:cNvPr id="11" name="图片 10" descr="D:\LearningAndDeveloping\2018-Summer\计算机图形学三维模型处理算法学习PPT及源码\第8章蔡翔\4s1.png4s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332595" y="2732405"/>
            <a:ext cx="2034540" cy="20212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前置知识点</a:t>
            </a:r>
            <a:endParaRPr lang="zh-CN" altLang="en-US"/>
          </a:p>
        </p:txBody>
      </p:sp>
      <p:pic>
        <p:nvPicPr>
          <p:cNvPr id="9" name="图片 8" descr="常见细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9385" y="1571625"/>
            <a:ext cx="9036685" cy="45504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081655" y="3472815"/>
            <a:ext cx="1661795" cy="747395"/>
          </a:xfrm>
          <a:prstGeom prst="rect">
            <a:avLst/>
          </a:prstGeom>
          <a:ln w="25400">
            <a:solidFill>
              <a:srgbClr val="FF0000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933950" y="2810510"/>
            <a:ext cx="1567815" cy="1409700"/>
          </a:xfrm>
          <a:prstGeom prst="rect">
            <a:avLst/>
          </a:prstGeom>
          <a:ln w="25400">
            <a:solidFill>
              <a:srgbClr val="FF0000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 lnSpcReduction="20000"/>
          </a:bodyPr>
          <a:p>
            <a:r>
              <a:rPr lang="zh-CN" altLang="zh-CN">
                <a:sym typeface="+mn-ea"/>
              </a:rPr>
              <a:t>三种细分算法比较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第二次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528955" y="1656715"/>
          <a:ext cx="11052175" cy="3925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775"/>
                <a:gridCol w="2809875"/>
                <a:gridCol w="2948305"/>
                <a:gridCol w="2649220"/>
              </a:tblGrid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原模型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Loop</a:t>
                      </a:r>
                      <a:r>
                        <a:rPr lang="zh-CN" altLang="en-US" sz="1800">
                          <a:sym typeface="+mn-ea"/>
                        </a:rPr>
                        <a:t>细分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M-Butterfly</a:t>
                      </a:r>
                      <a:r>
                        <a:rPr lang="zh-CN" altLang="en-US"/>
                        <a:t>细分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Sqrt3</a:t>
                      </a:r>
                      <a:r>
                        <a:rPr lang="zh-CN" altLang="en-US"/>
                        <a:t>细分</a:t>
                      </a:r>
                      <a:endParaRPr lang="zh-CN" altLang="en-US"/>
                    </a:p>
                  </a:txBody>
                  <a:tcPr/>
                </a:tc>
              </a:tr>
              <a:tr h="317627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V:22,F:40,E:60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V:322,F:640,E:960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V:322,F:640,E:960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V:182,F:360,E:540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 descr="D:\LearningAndDeveloping\2018-Summer\计算机图形学三维模型处理算法学习PPT及源码\第8章蔡翔\4loop2.png4loop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503613" y="2815273"/>
            <a:ext cx="2197735" cy="1859915"/>
          </a:xfrm>
          <a:prstGeom prst="rect">
            <a:avLst/>
          </a:prstGeom>
        </p:spPr>
      </p:pic>
      <p:pic>
        <p:nvPicPr>
          <p:cNvPr id="10" name="图片 9" descr="D:\LearningAndDeveloping\2018-Summer\计算机图形学三维模型处理算法学习PPT及源码\第8章蔡翔\4m2.png4m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20460" y="2533650"/>
            <a:ext cx="2449830" cy="2411095"/>
          </a:xfrm>
          <a:prstGeom prst="rect">
            <a:avLst/>
          </a:prstGeom>
        </p:spPr>
      </p:pic>
      <p:pic>
        <p:nvPicPr>
          <p:cNvPr id="11" name="图片 10" descr="D:\LearningAndDeveloping\2018-Summer\计算机图形学三维模型处理算法学习PPT及源码\第8章蔡翔\4s2.png4s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244330" y="2736215"/>
            <a:ext cx="2175510" cy="1939290"/>
          </a:xfrm>
          <a:prstGeom prst="rect">
            <a:avLst/>
          </a:prstGeom>
        </p:spPr>
      </p:pic>
      <p:pic>
        <p:nvPicPr>
          <p:cNvPr id="6" name="图片 5" descr="D:\LearningAndDeveloping\2018-Summer\计算机图形学三维模型处理算法学习PPT及源码\第8章蔡翔\原模型4.png原模型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35000" y="2527618"/>
            <a:ext cx="2393950" cy="21767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 lnSpcReduction="20000"/>
          </a:bodyPr>
          <a:p>
            <a:r>
              <a:rPr lang="zh-CN" altLang="zh-CN">
                <a:sym typeface="+mn-ea"/>
              </a:rPr>
              <a:t>三种细分算法比较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第三次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528955" y="1656715"/>
          <a:ext cx="11052175" cy="3925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775"/>
                <a:gridCol w="2809875"/>
                <a:gridCol w="2948305"/>
                <a:gridCol w="2649220"/>
              </a:tblGrid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原模型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Loop</a:t>
                      </a:r>
                      <a:r>
                        <a:rPr lang="zh-CN" altLang="en-US" sz="1800">
                          <a:sym typeface="+mn-ea"/>
                        </a:rPr>
                        <a:t>细分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M-Butterfly</a:t>
                      </a:r>
                      <a:r>
                        <a:rPr lang="zh-CN" altLang="en-US"/>
                        <a:t>细分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Sqrt3</a:t>
                      </a:r>
                      <a:r>
                        <a:rPr lang="zh-CN" altLang="en-US"/>
                        <a:t>细分</a:t>
                      </a:r>
                      <a:endParaRPr lang="zh-CN" altLang="en-US"/>
                    </a:p>
                  </a:txBody>
                  <a:tcPr/>
                </a:tc>
              </a:tr>
              <a:tr h="317627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V:22,F:40,E:60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V:1282,F:2560,E:3840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V:1282,F:2560,E:3840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V:542,F:1080,E:1620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 descr="D:\LearningAndDeveloping\2018-Summer\计算机图形学三维模型处理算法学习PPT及源码\第8章蔡翔\4loop3.png4loop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577590" y="2893695"/>
            <a:ext cx="2124075" cy="1764030"/>
          </a:xfrm>
          <a:prstGeom prst="rect">
            <a:avLst/>
          </a:prstGeom>
        </p:spPr>
      </p:pic>
      <p:pic>
        <p:nvPicPr>
          <p:cNvPr id="10" name="图片 9" descr="D:\LearningAndDeveloping\2018-Summer\计算机图形学三维模型处理算法学习PPT及源码\第8章蔡翔\4m3.png4m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316663" y="2533650"/>
            <a:ext cx="2257425" cy="2411095"/>
          </a:xfrm>
          <a:prstGeom prst="rect">
            <a:avLst/>
          </a:prstGeom>
        </p:spPr>
      </p:pic>
      <p:pic>
        <p:nvPicPr>
          <p:cNvPr id="11" name="图片 10" descr="D:\LearningAndDeveloping\2018-Summer\计算机图形学三维模型处理算法学习PPT及源码\第8章蔡翔\4s3.png4s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324340" y="2876550"/>
            <a:ext cx="2169160" cy="1828165"/>
          </a:xfrm>
          <a:prstGeom prst="rect">
            <a:avLst/>
          </a:prstGeom>
        </p:spPr>
      </p:pic>
      <p:pic>
        <p:nvPicPr>
          <p:cNvPr id="6" name="图片 5" descr="D:\LearningAndDeveloping\2018-Summer\计算机图形学三维模型处理算法学习PPT及源码\第8章蔡翔\原模型4.png原模型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35000" y="2527618"/>
            <a:ext cx="2393950" cy="21767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 lnSpcReduction="20000"/>
          </a:bodyPr>
          <a:p>
            <a:r>
              <a:rPr lang="zh-CN" altLang="zh-CN">
                <a:sym typeface="+mn-ea"/>
              </a:rPr>
              <a:t>三种细分算法比较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第一次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528955" y="1656715"/>
          <a:ext cx="11052175" cy="4009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775"/>
                <a:gridCol w="2809875"/>
                <a:gridCol w="2948305"/>
                <a:gridCol w="2649220"/>
              </a:tblGrid>
              <a:tr h="4641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原模型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Loop</a:t>
                      </a:r>
                      <a:r>
                        <a:rPr lang="zh-CN" altLang="en-US" sz="1800">
                          <a:sym typeface="+mn-ea"/>
                        </a:rPr>
                        <a:t>细分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M-Butterfly</a:t>
                      </a:r>
                      <a:r>
                        <a:rPr lang="zh-CN" altLang="en-US"/>
                        <a:t>细分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Sqrt3</a:t>
                      </a:r>
                      <a:r>
                        <a:rPr lang="zh-CN" altLang="en-US"/>
                        <a:t>细分</a:t>
                      </a:r>
                      <a:endParaRPr lang="zh-CN" altLang="en-US"/>
                    </a:p>
                  </a:txBody>
                  <a:tcPr/>
                </a:tc>
              </a:tr>
              <a:tr h="317627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V:382,F:760,E:1140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V:1152,F:3040,E:4560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V:1152,F:3040,E:4560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V:1142,F:362280E:3420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 descr="D:\LearningAndDeveloping\2018-Summer\计算机图形学三维模型处理算法学习PPT及源码\第8章蔡翔\2loop1.png2loop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534410" y="2653665"/>
            <a:ext cx="2150745" cy="1976755"/>
          </a:xfrm>
          <a:prstGeom prst="rect">
            <a:avLst/>
          </a:prstGeom>
        </p:spPr>
      </p:pic>
      <p:pic>
        <p:nvPicPr>
          <p:cNvPr id="10" name="图片 9" descr="D:\LearningAndDeveloping\2018-Summer\计算机图形学三维模型处理算法学习PPT及源码\第8章蔡翔\2m1.png2m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15380" y="2653348"/>
            <a:ext cx="2449830" cy="2199640"/>
          </a:xfrm>
          <a:prstGeom prst="rect">
            <a:avLst/>
          </a:prstGeom>
        </p:spPr>
      </p:pic>
      <p:pic>
        <p:nvPicPr>
          <p:cNvPr id="11" name="图片 10" descr="D:\LearningAndDeveloping\2018-Summer\计算机图形学三维模型处理算法学习PPT及源码\第8章蔡翔\2sqr1.png2sqr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213215" y="2807970"/>
            <a:ext cx="2046605" cy="1910715"/>
          </a:xfrm>
          <a:prstGeom prst="rect">
            <a:avLst/>
          </a:prstGeom>
        </p:spPr>
      </p:pic>
      <p:pic>
        <p:nvPicPr>
          <p:cNvPr id="5" name="图片 4" descr="D:\LearningAndDeveloping\2018-Summer\计算机图形学三维模型处理算法学习PPT及源码\第8章蔡翔\原模型2.png原模型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35000" y="2664143"/>
            <a:ext cx="2369820" cy="21767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 lnSpcReduction="20000"/>
          </a:bodyPr>
          <a:p>
            <a:r>
              <a:rPr lang="zh-CN" altLang="zh-CN">
                <a:sym typeface="+mn-ea"/>
              </a:rPr>
              <a:t>三种细分算法比较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第二次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528955" y="1656715"/>
          <a:ext cx="11052175" cy="3935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775"/>
                <a:gridCol w="2809875"/>
                <a:gridCol w="2948305"/>
                <a:gridCol w="2649220"/>
              </a:tblGrid>
              <a:tr h="390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原模型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Loop</a:t>
                      </a:r>
                      <a:r>
                        <a:rPr lang="zh-CN" altLang="en-US" sz="1800">
                          <a:sym typeface="+mn-ea"/>
                        </a:rPr>
                        <a:t>细分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M-Butterfly</a:t>
                      </a:r>
                      <a:r>
                        <a:rPr lang="zh-CN" altLang="en-US"/>
                        <a:t>细分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Sqrt3</a:t>
                      </a:r>
                      <a:r>
                        <a:rPr lang="zh-CN" altLang="en-US"/>
                        <a:t>细分</a:t>
                      </a:r>
                      <a:endParaRPr lang="zh-CN" altLang="en-US"/>
                    </a:p>
                  </a:txBody>
                  <a:tcPr/>
                </a:tc>
              </a:tr>
              <a:tr h="317627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V:382,F:760,E:1140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V:6082,F:12160,E:18240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V:6082,F:12160,E:18240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V:3422,F:6840,E:10260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 descr="D:\LearningAndDeveloping\2018-Summer\计算机图形学三维模型处理算法学习PPT及源码\第8章蔡翔\2loop2.png2loop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50590" y="2755900"/>
            <a:ext cx="2260600" cy="2025015"/>
          </a:xfrm>
          <a:prstGeom prst="rect">
            <a:avLst/>
          </a:prstGeom>
        </p:spPr>
      </p:pic>
      <p:pic>
        <p:nvPicPr>
          <p:cNvPr id="10" name="图片 9" descr="D:\LearningAndDeveloping\2018-Summer\计算机图形学三维模型处理算法学习PPT及源码\第8章蔡翔\2m2.png2m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20460" y="2697480"/>
            <a:ext cx="2449830" cy="2083435"/>
          </a:xfrm>
          <a:prstGeom prst="rect">
            <a:avLst/>
          </a:prstGeom>
        </p:spPr>
      </p:pic>
      <p:pic>
        <p:nvPicPr>
          <p:cNvPr id="11" name="图片 10" descr="D:\LearningAndDeveloping\2018-Summer\计算机图形学三维模型处理算法学习PPT及源码\第8章蔡翔\2sqr2.png2sqr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384030" y="2907030"/>
            <a:ext cx="2047875" cy="1777365"/>
          </a:xfrm>
          <a:prstGeom prst="rect">
            <a:avLst/>
          </a:prstGeom>
        </p:spPr>
      </p:pic>
      <p:pic>
        <p:nvPicPr>
          <p:cNvPr id="6" name="图片 5" descr="D:\LearningAndDeveloping\2018-Summer\计算机图形学三维模型处理算法学习PPT及源码\第8章蔡翔\原模型2.png原模型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35000" y="2664143"/>
            <a:ext cx="2369820" cy="21767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 lnSpcReduction="20000"/>
          </a:bodyPr>
          <a:p>
            <a:r>
              <a:rPr lang="zh-CN" altLang="zh-CN">
                <a:sym typeface="+mn-ea"/>
              </a:rPr>
              <a:t>三种细分算法比较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第三次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528955" y="1656715"/>
          <a:ext cx="11052175" cy="3997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4775"/>
                <a:gridCol w="2809875"/>
                <a:gridCol w="2948305"/>
                <a:gridCol w="2649220"/>
              </a:tblGrid>
              <a:tr h="4527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原模型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Loop</a:t>
                      </a:r>
                      <a:r>
                        <a:rPr lang="zh-CN" altLang="en-US" sz="1800">
                          <a:sym typeface="+mn-ea"/>
                        </a:rPr>
                        <a:t>细分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M-Butterfly</a:t>
                      </a:r>
                      <a:r>
                        <a:rPr lang="zh-CN" altLang="en-US"/>
                        <a:t>细分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Sqrt3</a:t>
                      </a:r>
                      <a:r>
                        <a:rPr lang="zh-CN" altLang="en-US"/>
                        <a:t>细分</a:t>
                      </a:r>
                      <a:endParaRPr lang="zh-CN" altLang="en-US"/>
                    </a:p>
                  </a:txBody>
                  <a:tcPr/>
                </a:tc>
              </a:tr>
              <a:tr h="317627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V:382,F:760,E:1140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V:24322:48640,E:72960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V:24322:48640,E:72960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V:10260,F:20520,E:30780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 descr="D:\LearningAndDeveloping\2018-Summer\计算机图形学三维模型处理算法学习PPT及源码\第8章蔡翔\2loop3.png2loop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253740" y="2506980"/>
            <a:ext cx="2605405" cy="2437765"/>
          </a:xfrm>
          <a:prstGeom prst="rect">
            <a:avLst/>
          </a:prstGeom>
        </p:spPr>
      </p:pic>
      <p:pic>
        <p:nvPicPr>
          <p:cNvPr id="10" name="图片 9" descr="D:\LearningAndDeveloping\2018-Summer\计算机图形学三维模型处理算法学习PPT及源码\第8章蔡翔\2m3.png2m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96965" y="2576830"/>
            <a:ext cx="2596515" cy="2337435"/>
          </a:xfrm>
          <a:prstGeom prst="rect">
            <a:avLst/>
          </a:prstGeom>
        </p:spPr>
      </p:pic>
      <p:pic>
        <p:nvPicPr>
          <p:cNvPr id="11" name="图片 10" descr="D:\LearningAndDeveloping\2018-Summer\计算机图形学三维模型处理算法学习PPT及源码\第8章蔡翔\2sqr3.png2sqr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050020" y="2574925"/>
            <a:ext cx="2366645" cy="2251710"/>
          </a:xfrm>
          <a:prstGeom prst="rect">
            <a:avLst/>
          </a:prstGeom>
        </p:spPr>
      </p:pic>
      <p:pic>
        <p:nvPicPr>
          <p:cNvPr id="6" name="图片 5" descr="D:\LearningAndDeveloping\2018-Summer\计算机图形学三维模型处理算法学习PPT及源码\第8章蔡翔\原模型2.png原模型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35000" y="2636838"/>
            <a:ext cx="2369820" cy="21767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605790" y="2735580"/>
            <a:ext cx="10979785" cy="1964690"/>
          </a:xfrm>
        </p:spPr>
        <p:txBody>
          <a:bodyPr>
            <a:normAutofit lnSpcReduction="10000"/>
          </a:bodyPr>
          <a:p>
            <a:r>
              <a:rPr lang="zh-CN" altLang="en-US" sz="2000"/>
              <a:t>从立方体和圆锥都可以看出，对于简单的物体</a:t>
            </a:r>
            <a:r>
              <a:rPr lang="en-US" altLang="zh-CN" sz="2000"/>
              <a:t>loop</a:t>
            </a:r>
            <a:r>
              <a:rPr lang="zh-CN" altLang="en-US" sz="2000"/>
              <a:t>细分和</a:t>
            </a:r>
            <a:r>
              <a:rPr lang="en-US" altLang="zh-CN" sz="2000"/>
              <a:t>sqrt3</a:t>
            </a:r>
            <a:r>
              <a:rPr lang="zh-CN" altLang="en-US" sz="2000"/>
              <a:t>细分平滑度比改进型蝴蝶细分要好。</a:t>
            </a:r>
            <a:endParaRPr lang="zh-CN" altLang="en-US" sz="2000"/>
          </a:p>
          <a:p>
            <a:r>
              <a:rPr lang="zh-CN" altLang="en-US" sz="2000"/>
              <a:t>由于</a:t>
            </a:r>
            <a:r>
              <a:rPr lang="en-US" altLang="zh-CN" sz="2000"/>
              <a:t>loop</a:t>
            </a:r>
            <a:r>
              <a:rPr lang="zh-CN" altLang="en-US" sz="2000"/>
              <a:t>和</a:t>
            </a:r>
            <a:r>
              <a:rPr lang="en-US" altLang="zh-CN" sz="2000"/>
              <a:t>sqrt</a:t>
            </a:r>
            <a:r>
              <a:rPr lang="zh-CN" altLang="en-US" sz="2000"/>
              <a:t>是逼近细分，所以在细分后模型会比原来小一点。</a:t>
            </a:r>
            <a:endParaRPr lang="zh-CN" altLang="en-US" sz="2000"/>
          </a:p>
          <a:p>
            <a:r>
              <a:rPr lang="zh-CN" altLang="en-US" sz="2000"/>
              <a:t>由于</a:t>
            </a:r>
            <a:r>
              <a:rPr lang="en-US" altLang="zh-CN" sz="2000"/>
              <a:t>sqrt3</a:t>
            </a:r>
            <a:r>
              <a:rPr lang="zh-CN" altLang="en-US" sz="2000"/>
              <a:t>细分面片数量增长比</a:t>
            </a:r>
            <a:r>
              <a:rPr lang="en-US" altLang="zh-CN" sz="2000"/>
              <a:t>loop</a:t>
            </a:r>
            <a:r>
              <a:rPr lang="zh-CN" altLang="en-US" sz="2000"/>
              <a:t>细分慢，所以同样的细分次数</a:t>
            </a:r>
            <a:r>
              <a:rPr lang="en-US" altLang="zh-CN" sz="2000"/>
              <a:t>sqrt3</a:t>
            </a:r>
            <a:r>
              <a:rPr lang="zh-CN" altLang="en-US" sz="2000"/>
              <a:t>效果没</a:t>
            </a:r>
            <a:r>
              <a:rPr lang="en-US" altLang="zh-CN" sz="2000"/>
              <a:t>loop</a:t>
            </a:r>
            <a:r>
              <a:rPr lang="zh-CN" altLang="en-US" sz="2000"/>
              <a:t>好。</a:t>
            </a:r>
            <a:endParaRPr lang="zh-CN" altLang="en-US" sz="2000"/>
          </a:p>
          <a:p>
            <a:r>
              <a:rPr lang="zh-CN" altLang="en-US" sz="2000"/>
              <a:t>由于</a:t>
            </a:r>
            <a:r>
              <a:rPr lang="en-US" altLang="zh-CN" sz="2000"/>
              <a:t>sqrt3</a:t>
            </a:r>
            <a:r>
              <a:rPr lang="zh-CN" altLang="en-US" sz="2000"/>
              <a:t>算法复杂，处理时间上会比其他两种慢，但是由于面片数量少占用内存也会少。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比较总结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4033520" y="3133725"/>
            <a:ext cx="4855845" cy="2007235"/>
          </a:xfrm>
        </p:spPr>
        <p:txBody>
          <a:bodyPr>
            <a:normAutofit/>
          </a:bodyPr>
          <a:p>
            <a:pPr algn="ctr"/>
            <a:r>
              <a:rPr lang="en-US" altLang="zh-CN" sz="7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</a:t>
            </a:r>
            <a:r>
              <a:rPr lang="zh-CN" altLang="en-US" sz="7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！</a:t>
            </a:r>
            <a:endParaRPr lang="zh-CN" altLang="en-US" sz="7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497840" y="670560"/>
            <a:ext cx="6978015" cy="483870"/>
          </a:xfrm>
        </p:spPr>
        <p:txBody>
          <a:bodyPr>
            <a:normAutofit fontScale="50000"/>
          </a:bodyPr>
          <a:p>
            <a:pPr algn="l"/>
            <a:r>
              <a:rPr lang="en-US" altLang="zh-CN"/>
              <a:t>Loop</a:t>
            </a:r>
            <a:r>
              <a:rPr lang="zh-CN" altLang="en-US"/>
              <a:t>和</a:t>
            </a:r>
            <a:r>
              <a:rPr lang="en-US" altLang="zh-CN"/>
              <a:t>Modified Butterfly</a:t>
            </a:r>
            <a:r>
              <a:rPr lang="zh-CN" altLang="en-US"/>
              <a:t>细分共有的拓扑规则和几何规则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37455" y="3434715"/>
            <a:ext cx="4723130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2.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分割边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（拓扑规则）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37455" y="2538730"/>
            <a:ext cx="5659120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1.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取边中点</a:t>
            </a:r>
            <a:r>
              <a:rPr kumimoji="0" lang="zh-C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（几何规则）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37455" y="4412615"/>
            <a:ext cx="3670300" cy="8902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3.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分割面</a:t>
            </a:r>
            <a:r>
              <a:rPr lang="zh-CN" altLang="en-US" sz="2000">
                <a:sym typeface="Arial" panose="020B0604020202020204"/>
              </a:rPr>
              <a:t>（拓扑规则）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取边中点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9655" y="1761490"/>
            <a:ext cx="4275455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 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(1)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生成网格内部E-顶点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9655" y="2689225"/>
            <a:ext cx="5800725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网格内部某条边的两个端点为v0、v1，共享这条边的两个三角形的面是（v0，v1，v2）和（v0，v1，v3），那么新生成的边点为：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pic>
        <p:nvPicPr>
          <p:cNvPr id="6" name="图片 5" descr="生成网格内部E-顶点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7700" y="1993900"/>
            <a:ext cx="2336800" cy="3460115"/>
          </a:xfrm>
          <a:prstGeom prst="rect">
            <a:avLst/>
          </a:prstGeom>
        </p:spPr>
      </p:pic>
      <p:pic>
        <p:nvPicPr>
          <p:cNvPr id="7" name="图片 6" descr="生成网格内部E-顶点.公示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5" y="3919220"/>
            <a:ext cx="5790565" cy="12973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19720" y="3552190"/>
            <a:ext cx="52641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v0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70845" y="3475990"/>
            <a:ext cx="49466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v1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04275" y="2181860"/>
            <a:ext cx="4622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v2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045575" y="4748530"/>
            <a:ext cx="55689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v3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39555" y="3349625"/>
            <a:ext cx="46291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vE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 lnSpcReduction="20000"/>
          </a:bodyPr>
          <a:p>
            <a:r>
              <a:rPr lang="zh-CN" altLang="en-US">
                <a:sym typeface="+mn-ea"/>
              </a:rPr>
              <a:t>取边中点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66190" y="1824355"/>
            <a:ext cx="4159885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(2)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生成网格边界E-顶点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6190" y="2817495"/>
            <a:ext cx="620141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设这条边的两个端点为v0，v1，则新增加的顶点位置v为：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pic>
        <p:nvPicPr>
          <p:cNvPr id="6" name="图片 5" descr="生成网格边界E-顶点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1795" y="3953510"/>
            <a:ext cx="3728720" cy="19545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78345" y="4211955"/>
            <a:ext cx="38925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v0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92970" y="4211955"/>
            <a:ext cx="51498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v1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98840" y="4211955"/>
            <a:ext cx="5365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ve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33028" y="3526790"/>
          <a:ext cx="34671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079500" imgH="254000" progId="Equation.KSEE3">
                  <p:embed/>
                </p:oleObj>
              </mc:Choice>
              <mc:Fallback>
                <p:oleObj name="" r:id="rId2" imgW="10795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33028" y="3526790"/>
                        <a:ext cx="3467100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>
            <a:off x="3606165" y="1344295"/>
            <a:ext cx="3841750" cy="2625725"/>
          </a:xfrm>
          <a:prstGeom prst="triangle">
            <a:avLst/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7447915" y="1370965"/>
            <a:ext cx="3841750" cy="2625725"/>
          </a:xfrm>
          <a:prstGeom prst="triangle">
            <a:avLst/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3681095" y="3970020"/>
            <a:ext cx="3841750" cy="2625725"/>
          </a:xfrm>
          <a:prstGeom prst="triangle">
            <a:avLst/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zh-CN" altLang="en-US"/>
              <a:t>分割边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519930" y="2496185"/>
            <a:ext cx="196850" cy="1968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428615" y="1344295"/>
            <a:ext cx="196850" cy="1968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356475" y="3878580"/>
            <a:ext cx="196850" cy="1968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524885" y="3878580"/>
            <a:ext cx="196850" cy="1968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81115" y="2496185"/>
            <a:ext cx="196850" cy="1968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428615" y="3878580"/>
            <a:ext cx="196850" cy="1968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3875405" y="3858895"/>
            <a:ext cx="3312795" cy="127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3885565" y="4067175"/>
            <a:ext cx="3240405" cy="1016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圆角矩形标注 15"/>
          <p:cNvSpPr/>
          <p:nvPr/>
        </p:nvSpPr>
        <p:spPr>
          <a:xfrm>
            <a:off x="1111885" y="2495550"/>
            <a:ext cx="520065" cy="377190"/>
          </a:xfrm>
          <a:prstGeom prst="wedgeRoundRectCallout">
            <a:avLst>
              <a:gd name="adj1" fmla="val 657570"/>
              <a:gd name="adj2" fmla="val 298484"/>
              <a:gd name="adj3" fmla="val 16667"/>
            </a:avLst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r>
              <a:rPr lang="en-US" altLang="zh-CN"/>
              <a:t>heh</a:t>
            </a:r>
            <a:endParaRPr lang="en-US" altLang="zh-CN"/>
          </a:p>
        </p:txBody>
      </p:sp>
      <p:sp>
        <p:nvSpPr>
          <p:cNvPr id="17" name="圆角矩形标注 16"/>
          <p:cNvSpPr/>
          <p:nvPr/>
        </p:nvSpPr>
        <p:spPr>
          <a:xfrm>
            <a:off x="468630" y="5163185"/>
            <a:ext cx="965835" cy="377190"/>
          </a:xfrm>
          <a:prstGeom prst="wedgeRoundRectCallout">
            <a:avLst>
              <a:gd name="adj1" fmla="val 440401"/>
              <a:gd name="adj2" fmla="val -329292"/>
              <a:gd name="adj3" fmla="val 16667"/>
            </a:avLst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r>
              <a:rPr lang="en-US" altLang="zh-CN"/>
              <a:t>opp_heh</a:t>
            </a:r>
            <a:endParaRPr lang="en-US" altLang="zh-CN"/>
          </a:p>
        </p:txBody>
      </p:sp>
      <p:sp>
        <p:nvSpPr>
          <p:cNvPr id="18" name="圆角矩形标注 17"/>
          <p:cNvSpPr/>
          <p:nvPr/>
        </p:nvSpPr>
        <p:spPr>
          <a:xfrm>
            <a:off x="8444865" y="4852035"/>
            <a:ext cx="622935" cy="377190"/>
          </a:xfrm>
          <a:prstGeom prst="wedgeRoundRectCallout">
            <a:avLst>
              <a:gd name="adj1" fmla="val -444291"/>
              <a:gd name="adj2" fmla="val -269191"/>
              <a:gd name="adj3" fmla="val 16667"/>
            </a:avLst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r>
              <a:rPr lang="en-US" altLang="zh-CN"/>
              <a:t>eh</a:t>
            </a:r>
            <a:endParaRPr lang="en-US" altLang="zh-CN"/>
          </a:p>
        </p:txBody>
      </p:sp>
      <p:sp>
        <p:nvSpPr>
          <p:cNvPr id="19" name="圆角矩形标注 18"/>
          <p:cNvSpPr/>
          <p:nvPr/>
        </p:nvSpPr>
        <p:spPr>
          <a:xfrm>
            <a:off x="7800340" y="1854835"/>
            <a:ext cx="415925" cy="453390"/>
          </a:xfrm>
          <a:prstGeom prst="wedgeRoundRectCallout">
            <a:avLst>
              <a:gd name="adj1" fmla="val -604351"/>
              <a:gd name="adj2" fmla="val 413865"/>
              <a:gd name="adj3" fmla="val 16667"/>
            </a:avLst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r>
              <a:rPr lang="en-US" altLang="zh-CN"/>
              <a:t>vh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5648960" y="4098290"/>
            <a:ext cx="1640840" cy="220154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圆角矩形标注 21"/>
          <p:cNvSpPr/>
          <p:nvPr/>
        </p:nvSpPr>
        <p:spPr>
          <a:xfrm>
            <a:off x="7635875" y="5835015"/>
            <a:ext cx="1080770" cy="464820"/>
          </a:xfrm>
          <a:prstGeom prst="wedgeRoundRectCallout">
            <a:avLst>
              <a:gd name="adj1" fmla="val -152585"/>
              <a:gd name="adj2" fmla="val -202732"/>
              <a:gd name="adj3" fmla="val 16667"/>
            </a:avLst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r>
              <a:rPr lang="en-US" altLang="zh-CN"/>
              <a:t>temp_heh</a:t>
            </a:r>
            <a:endParaRPr lang="en-US" altLang="zh-CN"/>
          </a:p>
        </p:txBody>
      </p:sp>
      <p:sp>
        <p:nvSpPr>
          <p:cNvPr id="25" name="圆角矩形标注 24"/>
          <p:cNvSpPr/>
          <p:nvPr/>
        </p:nvSpPr>
        <p:spPr>
          <a:xfrm>
            <a:off x="9600565" y="2996565"/>
            <a:ext cx="623570" cy="453390"/>
          </a:xfrm>
          <a:prstGeom prst="wedgeRoundRectCallout">
            <a:avLst>
              <a:gd name="adj1" fmla="val -399389"/>
              <a:gd name="adj2" fmla="val 171148"/>
              <a:gd name="adj3" fmla="val 16667"/>
            </a:avLst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r>
              <a:rPr lang="en-US" altLang="zh-CN"/>
              <a:t>vh1</a:t>
            </a:r>
            <a:endParaRPr lang="en-US" altLang="zh-CN"/>
          </a:p>
        </p:txBody>
      </p:sp>
      <p:sp>
        <p:nvSpPr>
          <p:cNvPr id="26" name="等腰三角形 25"/>
          <p:cNvSpPr/>
          <p:nvPr/>
        </p:nvSpPr>
        <p:spPr>
          <a:xfrm>
            <a:off x="3596005" y="1343660"/>
            <a:ext cx="3841750" cy="2625725"/>
          </a:xfrm>
          <a:prstGeom prst="triangle">
            <a:avLst/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509770" y="2495550"/>
            <a:ext cx="196850" cy="1968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418455" y="1343660"/>
            <a:ext cx="196850" cy="1968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370955" y="2495550"/>
            <a:ext cx="196850" cy="1968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7635875" y="4072255"/>
            <a:ext cx="3609340" cy="4381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圆角矩形标注 3"/>
          <p:cNvSpPr/>
          <p:nvPr/>
        </p:nvSpPr>
        <p:spPr>
          <a:xfrm>
            <a:off x="10376535" y="5719445"/>
            <a:ext cx="1256030" cy="728345"/>
          </a:xfrm>
          <a:prstGeom prst="wedgeRoundRectCallout">
            <a:avLst>
              <a:gd name="adj1" fmla="val -87512"/>
              <a:gd name="adj2" fmla="val -269877"/>
              <a:gd name="adj3" fmla="val 16667"/>
            </a:avLst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r>
              <a:rPr lang="zh-CN" altLang="en-US"/>
              <a:t>若在边界</a:t>
            </a:r>
            <a:r>
              <a:rPr lang="en-US" altLang="zh-CN"/>
              <a:t>temp_heh</a:t>
            </a:r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 bldLvl="0" animBg="1"/>
      <p:bldP spid="19" grpId="0" animBg="1"/>
      <p:bldP spid="22" grpId="0" bldLvl="0" animBg="1"/>
      <p:bldP spid="25" grpId="0" bldLvl="0" animBg="1"/>
      <p:bldP spid="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zh-CN" altLang="en-US"/>
              <a:t>重新关联边</a:t>
            </a:r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>
            <a:off x="3606165" y="1344295"/>
            <a:ext cx="3841750" cy="2625725"/>
          </a:xfrm>
          <a:prstGeom prst="triangle">
            <a:avLst/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10800000">
            <a:off x="3681095" y="3970020"/>
            <a:ext cx="3841750" cy="2625725"/>
          </a:xfrm>
          <a:prstGeom prst="triangle">
            <a:avLst/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4519930" y="2496185"/>
            <a:ext cx="196850" cy="1968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5428615" y="1344295"/>
            <a:ext cx="196850" cy="1968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7356475" y="3878580"/>
            <a:ext cx="196850" cy="1968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524885" y="3878580"/>
            <a:ext cx="196850" cy="1968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381115" y="2496185"/>
            <a:ext cx="196850" cy="1968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428615" y="3878580"/>
            <a:ext cx="196850" cy="1968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3875405" y="3860165"/>
            <a:ext cx="1551940" cy="508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箭头连接符 46"/>
          <p:cNvCxnSpPr/>
          <p:nvPr/>
        </p:nvCxnSpPr>
        <p:spPr>
          <a:xfrm flipH="1" flipV="1">
            <a:off x="3885565" y="4067175"/>
            <a:ext cx="1489075" cy="825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圆角矩形标注 47"/>
          <p:cNvSpPr/>
          <p:nvPr/>
        </p:nvSpPr>
        <p:spPr>
          <a:xfrm>
            <a:off x="1111885" y="2495550"/>
            <a:ext cx="520065" cy="377190"/>
          </a:xfrm>
          <a:prstGeom prst="wedgeRoundRectCallout">
            <a:avLst>
              <a:gd name="adj1" fmla="val 657570"/>
              <a:gd name="adj2" fmla="val 298484"/>
              <a:gd name="adj3" fmla="val 16667"/>
            </a:avLst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r>
              <a:rPr lang="en-US" altLang="zh-CN"/>
              <a:t>heh</a:t>
            </a:r>
            <a:endParaRPr lang="en-US" altLang="zh-CN"/>
          </a:p>
        </p:txBody>
      </p:sp>
      <p:sp>
        <p:nvSpPr>
          <p:cNvPr id="49" name="圆角矩形标注 48"/>
          <p:cNvSpPr/>
          <p:nvPr/>
        </p:nvSpPr>
        <p:spPr>
          <a:xfrm>
            <a:off x="468630" y="5163185"/>
            <a:ext cx="965835" cy="377190"/>
          </a:xfrm>
          <a:prstGeom prst="wedgeRoundRectCallout">
            <a:avLst>
              <a:gd name="adj1" fmla="val 440401"/>
              <a:gd name="adj2" fmla="val -329292"/>
              <a:gd name="adj3" fmla="val 16667"/>
            </a:avLst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r>
              <a:rPr lang="en-US" altLang="zh-CN"/>
              <a:t>opp_heh</a:t>
            </a:r>
            <a:endParaRPr lang="en-US" altLang="zh-CN"/>
          </a:p>
        </p:txBody>
      </p:sp>
      <p:sp>
        <p:nvSpPr>
          <p:cNvPr id="51" name="圆角矩形标注 50"/>
          <p:cNvSpPr/>
          <p:nvPr/>
        </p:nvSpPr>
        <p:spPr>
          <a:xfrm>
            <a:off x="7800340" y="1854835"/>
            <a:ext cx="415925" cy="453390"/>
          </a:xfrm>
          <a:prstGeom prst="wedgeRoundRectCallout">
            <a:avLst>
              <a:gd name="adj1" fmla="val -604351"/>
              <a:gd name="adj2" fmla="val 413865"/>
              <a:gd name="adj3" fmla="val 16667"/>
            </a:avLst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r>
              <a:rPr lang="en-US" altLang="zh-CN"/>
              <a:t>vh</a:t>
            </a:r>
            <a:endParaRPr lang="en-US" altLang="zh-CN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5648960" y="4098290"/>
            <a:ext cx="1640840" cy="220154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圆角矩形标注 52"/>
          <p:cNvSpPr/>
          <p:nvPr/>
        </p:nvSpPr>
        <p:spPr>
          <a:xfrm>
            <a:off x="9600565" y="5922645"/>
            <a:ext cx="1245870" cy="377190"/>
          </a:xfrm>
          <a:prstGeom prst="wedgeRoundRectCallout">
            <a:avLst>
              <a:gd name="adj1" fmla="val -287971"/>
              <a:gd name="adj2" fmla="val -287878"/>
              <a:gd name="adj3" fmla="val 16667"/>
            </a:avLst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r>
              <a:rPr lang="en-US" altLang="zh-CN"/>
              <a:t>temp_heh</a:t>
            </a:r>
            <a:endParaRPr lang="en-US" altLang="zh-CN"/>
          </a:p>
        </p:txBody>
      </p:sp>
      <p:sp>
        <p:nvSpPr>
          <p:cNvPr id="54" name="圆角矩形标注 53"/>
          <p:cNvSpPr/>
          <p:nvPr/>
        </p:nvSpPr>
        <p:spPr>
          <a:xfrm>
            <a:off x="9600565" y="2996565"/>
            <a:ext cx="623570" cy="453390"/>
          </a:xfrm>
          <a:prstGeom prst="wedgeRoundRectCallout">
            <a:avLst>
              <a:gd name="adj1" fmla="val -399389"/>
              <a:gd name="adj2" fmla="val 171148"/>
              <a:gd name="adj3" fmla="val 16667"/>
            </a:avLst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r>
              <a:rPr lang="en-US" altLang="zh-CN"/>
              <a:t>vh1</a:t>
            </a:r>
            <a:endParaRPr lang="en-US" altLang="zh-CN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5737860" y="3873500"/>
            <a:ext cx="1551940" cy="508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直接箭头连接符 55"/>
          <p:cNvCxnSpPr/>
          <p:nvPr/>
        </p:nvCxnSpPr>
        <p:spPr>
          <a:xfrm flipH="1" flipV="1">
            <a:off x="5737860" y="4067175"/>
            <a:ext cx="1489075" cy="825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圆角矩形标注 56"/>
          <p:cNvSpPr/>
          <p:nvPr/>
        </p:nvSpPr>
        <p:spPr>
          <a:xfrm>
            <a:off x="1435100" y="1686560"/>
            <a:ext cx="1021715" cy="513715"/>
          </a:xfrm>
          <a:prstGeom prst="wedgeRoundRectCallout">
            <a:avLst>
              <a:gd name="adj1" fmla="val 466096"/>
              <a:gd name="adj2" fmla="val 376205"/>
              <a:gd name="adj3" fmla="val 16667"/>
            </a:avLst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r>
              <a:rPr lang="en-US" altLang="zh-CN"/>
              <a:t>new_heh</a:t>
            </a:r>
            <a:endParaRPr lang="en-US" altLang="zh-CN"/>
          </a:p>
        </p:txBody>
      </p:sp>
      <p:sp>
        <p:nvSpPr>
          <p:cNvPr id="58" name="圆角矩形标注 57"/>
          <p:cNvSpPr/>
          <p:nvPr/>
        </p:nvSpPr>
        <p:spPr>
          <a:xfrm>
            <a:off x="1277620" y="6026150"/>
            <a:ext cx="1482725" cy="569595"/>
          </a:xfrm>
          <a:prstGeom prst="wedgeRoundRectCallout">
            <a:avLst>
              <a:gd name="adj1" fmla="val 311970"/>
              <a:gd name="adj2" fmla="val -384671"/>
              <a:gd name="adj3" fmla="val 16667"/>
            </a:avLst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r>
              <a:rPr lang="en-US" altLang="zh-CN"/>
              <a:t>opp_new_heh</a:t>
            </a:r>
            <a:endParaRPr lang="en-US" altLang="zh-CN"/>
          </a:p>
        </p:txBody>
      </p:sp>
      <p:sp>
        <p:nvSpPr>
          <p:cNvPr id="61" name="环形箭头 60"/>
          <p:cNvSpPr/>
          <p:nvPr/>
        </p:nvSpPr>
        <p:spPr>
          <a:xfrm rot="14700000">
            <a:off x="6294120" y="4203700"/>
            <a:ext cx="598805" cy="749935"/>
          </a:xfrm>
          <a:prstGeom prst="circular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环形箭头 61"/>
          <p:cNvSpPr/>
          <p:nvPr/>
        </p:nvSpPr>
        <p:spPr>
          <a:xfrm rot="10800000">
            <a:off x="4899660" y="3590290"/>
            <a:ext cx="1254760" cy="1151890"/>
          </a:xfrm>
          <a:prstGeom prst="circular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环形箭头 62"/>
          <p:cNvSpPr/>
          <p:nvPr/>
        </p:nvSpPr>
        <p:spPr>
          <a:xfrm>
            <a:off x="4570095" y="3228975"/>
            <a:ext cx="2063750" cy="1266825"/>
          </a:xfrm>
          <a:prstGeom prst="circular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 flipH="1" flipV="1">
            <a:off x="5605780" y="1624330"/>
            <a:ext cx="1588770" cy="216725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环形箭头 64"/>
          <p:cNvSpPr/>
          <p:nvPr/>
        </p:nvSpPr>
        <p:spPr>
          <a:xfrm rot="15360000">
            <a:off x="6438265" y="3089275"/>
            <a:ext cx="598805" cy="749935"/>
          </a:xfrm>
          <a:prstGeom prst="circular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0" name="左弧形箭头 69"/>
          <p:cNvSpPr/>
          <p:nvPr/>
        </p:nvSpPr>
        <p:spPr>
          <a:xfrm rot="5400000">
            <a:off x="5628640" y="3334385"/>
            <a:ext cx="375285" cy="675640"/>
          </a:xfrm>
          <a:prstGeom prst="curvedRight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左弧形箭头 70"/>
          <p:cNvSpPr/>
          <p:nvPr/>
        </p:nvSpPr>
        <p:spPr>
          <a:xfrm rot="15780000">
            <a:off x="7027545" y="3998595"/>
            <a:ext cx="375285" cy="675640"/>
          </a:xfrm>
          <a:prstGeom prst="curvedRight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bldLvl="0" animBg="1"/>
      <p:bldP spid="53" grpId="0" animBg="1"/>
      <p:bldP spid="48" grpId="0" animBg="1"/>
      <p:bldP spid="63" grpId="0" bldLvl="0" animBg="1"/>
      <p:bldP spid="65" grpId="0" animBg="1"/>
      <p:bldP spid="49" grpId="0" animBg="1"/>
      <p:bldP spid="62" grpId="0" bldLvl="0" animBg="1"/>
      <p:bldP spid="61" grpId="0" animBg="1"/>
      <p:bldP spid="70" grpId="0" animBg="1"/>
      <p:bldP spid="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054600" y="2288540"/>
            <a:ext cx="1094105" cy="10312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055235" y="4509135"/>
            <a:ext cx="1094105" cy="10312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27" name="上箭头 26"/>
          <p:cNvSpPr/>
          <p:nvPr/>
        </p:nvSpPr>
        <p:spPr>
          <a:xfrm rot="1260000">
            <a:off x="5805170" y="4120515"/>
            <a:ext cx="239395" cy="629920"/>
          </a:xfrm>
          <a:prstGeom prst="up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28" name="上箭头 27"/>
          <p:cNvSpPr/>
          <p:nvPr/>
        </p:nvSpPr>
        <p:spPr>
          <a:xfrm rot="12180000">
            <a:off x="6130925" y="4115435"/>
            <a:ext cx="239395" cy="686435"/>
          </a:xfrm>
          <a:prstGeom prst="up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zh-CN" altLang="en-US"/>
              <a:t>重新关联面</a:t>
            </a:r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3606165" y="1344295"/>
            <a:ext cx="3841750" cy="2625725"/>
          </a:xfrm>
          <a:prstGeom prst="triangle">
            <a:avLst/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3681095" y="3970020"/>
            <a:ext cx="3841750" cy="2625725"/>
          </a:xfrm>
          <a:prstGeom prst="triangle">
            <a:avLst/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519930" y="2496185"/>
            <a:ext cx="196850" cy="1968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428615" y="1344295"/>
            <a:ext cx="196850" cy="1968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356475" y="3878580"/>
            <a:ext cx="196850" cy="1968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524885" y="3878580"/>
            <a:ext cx="196850" cy="1968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81115" y="2496185"/>
            <a:ext cx="196850" cy="1968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428615" y="3878580"/>
            <a:ext cx="196850" cy="19685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4006850" y="4075430"/>
            <a:ext cx="1377950" cy="1079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圆角矩形标注 15"/>
          <p:cNvSpPr/>
          <p:nvPr/>
        </p:nvSpPr>
        <p:spPr>
          <a:xfrm>
            <a:off x="1111885" y="2495550"/>
            <a:ext cx="520065" cy="377190"/>
          </a:xfrm>
          <a:prstGeom prst="wedgeRoundRectCallout">
            <a:avLst>
              <a:gd name="adj1" fmla="val 657570"/>
              <a:gd name="adj2" fmla="val 298484"/>
              <a:gd name="adj3" fmla="val 16667"/>
            </a:avLst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r>
              <a:rPr lang="en-US" altLang="zh-CN"/>
              <a:t>heh</a:t>
            </a:r>
            <a:endParaRPr lang="en-US" altLang="zh-CN"/>
          </a:p>
        </p:txBody>
      </p:sp>
      <p:sp>
        <p:nvSpPr>
          <p:cNvPr id="17" name="圆角矩形标注 16"/>
          <p:cNvSpPr/>
          <p:nvPr/>
        </p:nvSpPr>
        <p:spPr>
          <a:xfrm>
            <a:off x="468630" y="5163185"/>
            <a:ext cx="965835" cy="377190"/>
          </a:xfrm>
          <a:prstGeom prst="wedgeRoundRectCallout">
            <a:avLst>
              <a:gd name="adj1" fmla="val 440401"/>
              <a:gd name="adj2" fmla="val -329292"/>
              <a:gd name="adj3" fmla="val 16667"/>
            </a:avLst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r>
              <a:rPr lang="en-US" altLang="zh-CN"/>
              <a:t>opp_heh</a:t>
            </a:r>
            <a:endParaRPr lang="en-US" altLang="zh-CN"/>
          </a:p>
        </p:txBody>
      </p:sp>
      <p:sp>
        <p:nvSpPr>
          <p:cNvPr id="18" name="圆角矩形标注 17"/>
          <p:cNvSpPr/>
          <p:nvPr/>
        </p:nvSpPr>
        <p:spPr>
          <a:xfrm>
            <a:off x="9600565" y="4785995"/>
            <a:ext cx="622935" cy="377190"/>
          </a:xfrm>
          <a:prstGeom prst="wedgeRoundRectCallout">
            <a:avLst>
              <a:gd name="adj1" fmla="val -539704"/>
              <a:gd name="adj2" fmla="val -257575"/>
              <a:gd name="adj3" fmla="val 16667"/>
            </a:avLst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r>
              <a:rPr lang="en-US" altLang="zh-CN"/>
              <a:t>eh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5648960" y="4098290"/>
            <a:ext cx="1640840" cy="220154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圆角矩形标注 21"/>
          <p:cNvSpPr/>
          <p:nvPr/>
        </p:nvSpPr>
        <p:spPr>
          <a:xfrm>
            <a:off x="9600565" y="5922645"/>
            <a:ext cx="1245870" cy="377190"/>
          </a:xfrm>
          <a:prstGeom prst="wedgeRoundRectCallout">
            <a:avLst>
              <a:gd name="adj1" fmla="val -287971"/>
              <a:gd name="adj2" fmla="val -287878"/>
              <a:gd name="adj3" fmla="val 16667"/>
            </a:avLst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r>
              <a:rPr lang="en-US" altLang="zh-CN"/>
              <a:t>temp_heh</a:t>
            </a:r>
            <a:endParaRPr lang="en-US" altLang="zh-CN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5737860" y="3873500"/>
            <a:ext cx="1551940" cy="508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圆角矩形标注 56"/>
          <p:cNvSpPr/>
          <p:nvPr/>
        </p:nvSpPr>
        <p:spPr>
          <a:xfrm>
            <a:off x="1435100" y="1686560"/>
            <a:ext cx="1021715" cy="513715"/>
          </a:xfrm>
          <a:prstGeom prst="wedgeRoundRectCallout">
            <a:avLst>
              <a:gd name="adj1" fmla="val 466096"/>
              <a:gd name="adj2" fmla="val 376205"/>
              <a:gd name="adj3" fmla="val 16667"/>
            </a:avLst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r>
              <a:rPr lang="en-US" altLang="zh-CN"/>
              <a:t>new_heh</a:t>
            </a:r>
            <a:endParaRPr lang="en-US" altLang="zh-CN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883025" y="3868420"/>
            <a:ext cx="1551940" cy="508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上箭头 22"/>
          <p:cNvSpPr/>
          <p:nvPr/>
        </p:nvSpPr>
        <p:spPr>
          <a:xfrm rot="12960000">
            <a:off x="4832985" y="3345180"/>
            <a:ext cx="239395" cy="473710"/>
          </a:xfrm>
          <a:prstGeom prst="upArrow">
            <a:avLst>
              <a:gd name="adj1" fmla="val 43825"/>
              <a:gd name="adj2" fmla="val 50000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sp>
        <p:nvSpPr>
          <p:cNvPr id="24" name="上箭头 23"/>
          <p:cNvSpPr/>
          <p:nvPr/>
        </p:nvSpPr>
        <p:spPr>
          <a:xfrm rot="18900000">
            <a:off x="6323965" y="3141980"/>
            <a:ext cx="239395" cy="686435"/>
          </a:xfrm>
          <a:prstGeom prst="up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endParaRPr lang="zh-CN" altLang="en-US"/>
          </a:p>
        </p:txBody>
      </p:sp>
      <p:cxnSp>
        <p:nvCxnSpPr>
          <p:cNvPr id="56" name="直接箭头连接符 55"/>
          <p:cNvCxnSpPr/>
          <p:nvPr/>
        </p:nvCxnSpPr>
        <p:spPr>
          <a:xfrm flipH="1" flipV="1">
            <a:off x="5737860" y="4067175"/>
            <a:ext cx="1489075" cy="825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圆角矩形标注 57"/>
          <p:cNvSpPr/>
          <p:nvPr/>
        </p:nvSpPr>
        <p:spPr>
          <a:xfrm>
            <a:off x="1277620" y="6026150"/>
            <a:ext cx="1482725" cy="569595"/>
          </a:xfrm>
          <a:prstGeom prst="wedgeRoundRectCallout">
            <a:avLst>
              <a:gd name="adj1" fmla="val 311970"/>
              <a:gd name="adj2" fmla="val -384671"/>
              <a:gd name="adj3" fmla="val 16667"/>
            </a:avLst>
          </a:prstGeom>
          <a:ln w="25400">
            <a:solidFill>
              <a:srgbClr val="011C96"/>
            </a:solidFill>
            <a:miter lim="400000"/>
          </a:ln>
        </p:spPr>
        <p:txBody>
          <a:bodyPr lIns="45719" rIns="45719"/>
          <a:p>
            <a:r>
              <a:rPr lang="en-US" altLang="zh-CN"/>
              <a:t>opp_new_heh</a:t>
            </a:r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 animBg="1"/>
      <p:bldP spid="23" grpId="0" animBg="1"/>
      <p:bldP spid="26" grpId="0" animBg="1"/>
      <p:bldP spid="28" grpId="0" animBg="1"/>
      <p:bldP spid="27" grpId="0" animBg="1"/>
    </p:bldLst>
  </p:timing>
</p:sld>
</file>

<file path=ppt/theme/theme1.xml><?xml version="1.0" encoding="utf-8"?>
<a:theme xmlns:a="http://schemas.openxmlformats.org/drawingml/2006/main" name="1_SIAT">
  <a:themeElements>
    <a:clrScheme name="自定义 1">
      <a:dk1>
        <a:srgbClr val="2B6890"/>
      </a:dk1>
      <a:lt1>
        <a:sysClr val="window" lastClr="FFFFFF"/>
      </a:lt1>
      <a:dk2>
        <a:srgbClr val="737572"/>
      </a:dk2>
      <a:lt2>
        <a:srgbClr val="FFFFFF"/>
      </a:lt2>
      <a:accent1>
        <a:srgbClr val="3A8BC1"/>
      </a:accent1>
      <a:accent2>
        <a:srgbClr val="445469"/>
      </a:accent2>
      <a:accent3>
        <a:srgbClr val="3A8BC1"/>
      </a:accent3>
      <a:accent4>
        <a:srgbClr val="445469"/>
      </a:accent4>
      <a:accent5>
        <a:srgbClr val="3A8BC1"/>
      </a:accent5>
      <a:accent6>
        <a:srgbClr val="445469"/>
      </a:accent6>
      <a:hlink>
        <a:srgbClr val="1E9272"/>
      </a:hlink>
      <a:folHlink>
        <a:srgbClr val="32FFBF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SIA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011C96"/>
          </a:solidFill>
          <a:miter lim="400000"/>
        </a:ln>
      </a:spPr>
      <a:bodyPr lIns="45719" rIns="45719"/>
      <a:lstStyle>
        <a:defPPr>
          <a:defRPr/>
        </a:defPPr>
      </a:lst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AT">
  <a:themeElements>
    <a:clrScheme name="SIA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SIA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A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3143</Words>
  <Application>WPS 演示</Application>
  <PresentationFormat>宽屏</PresentationFormat>
  <Paragraphs>479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36</vt:i4>
      </vt:variant>
    </vt:vector>
  </HeadingPairs>
  <TitlesOfParts>
    <vt:vector size="55" baseType="lpstr">
      <vt:lpstr>Arial</vt:lpstr>
      <vt:lpstr>宋体</vt:lpstr>
      <vt:lpstr>Wingdings</vt:lpstr>
      <vt:lpstr>Arial</vt:lpstr>
      <vt:lpstr>Calibri</vt:lpstr>
      <vt:lpstr>微软雅黑</vt:lpstr>
      <vt:lpstr>Arial Unicode MS</vt:lpstr>
      <vt:lpstr>1_SIAT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孙扬帆</dc:creator>
  <cp:lastModifiedBy>菜翔</cp:lastModifiedBy>
  <cp:revision>119</cp:revision>
  <dcterms:created xsi:type="dcterms:W3CDTF">2018-07-20T01:44:00Z</dcterms:created>
  <dcterms:modified xsi:type="dcterms:W3CDTF">2018-08-15T02:54:12Z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2052-11.1.0.7760</vt:lpwstr>
  </property>
</Properties>
</file>