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57" r:id="rId4"/>
    <p:sldId id="258" r:id="rId5"/>
    <p:sldId id="259" r:id="rId6"/>
    <p:sldId id="260" r:id="rId7"/>
    <p:sldId id="261" r:id="rId8"/>
    <p:sldId id="262" r:id="rId9"/>
    <p:sldId id="263" r:id="rId10"/>
    <p:sldId id="269" r:id="rId11"/>
    <p:sldId id="264" r:id="rId12"/>
    <p:sldId id="265" r:id="rId13"/>
    <p:sldId id="266" r:id="rId14"/>
    <p:sldId id="267" r:id="rId15"/>
    <p:sldId id="268" r:id="rId16"/>
    <p:sldId id="271" r:id="rId17"/>
    <p:sldId id="272" r:id="rId18"/>
    <p:sldId id="273" r:id="rId19"/>
    <p:sldId id="274" r:id="rId20"/>
    <p:sldId id="275" r:id="rId21"/>
    <p:sldId id="278" r:id="rId22"/>
    <p:sldId id="277" r:id="rId23"/>
    <p:sldId id="279" r:id="rId24"/>
    <p:sldId id="280" r:id="rId25"/>
    <p:sldId id="281"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4DFCB-64CC-4ACA-AECA-797D7A7D8F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D414B72-1107-47B4-92DD-739D89185E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13D050-7A73-4F6A-B6D5-ABB94A5AD884}"/>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5" name="页脚占位符 4">
            <a:extLst>
              <a:ext uri="{FF2B5EF4-FFF2-40B4-BE49-F238E27FC236}">
                <a16:creationId xmlns:a16="http://schemas.microsoft.com/office/drawing/2014/main" id="{919D6319-E624-4AF7-8C75-B76098C22A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5B9F7B-C0AE-44BD-ACBF-0DBD7CDEB60B}"/>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240283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87AD7-3534-4D62-94C0-E944F1FF0F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36AF60-8D00-4255-BF3C-AE09023670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4D8B3F-93E6-4813-A872-C2D11D1470D8}"/>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5" name="页脚占位符 4">
            <a:extLst>
              <a:ext uri="{FF2B5EF4-FFF2-40B4-BE49-F238E27FC236}">
                <a16:creationId xmlns:a16="http://schemas.microsoft.com/office/drawing/2014/main" id="{6FBC109D-A0B0-4F9D-8216-A498970E23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90443-FBC2-4409-95D5-47575A891BAD}"/>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28070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0813BA-E57A-4083-8635-24CA406D7E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4CFD66-15CC-424B-9F35-A7AB776C3B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5F5B1C-47C9-4112-AE53-582ABED71FE6}"/>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5" name="页脚占位符 4">
            <a:extLst>
              <a:ext uri="{FF2B5EF4-FFF2-40B4-BE49-F238E27FC236}">
                <a16:creationId xmlns:a16="http://schemas.microsoft.com/office/drawing/2014/main" id="{EC514420-1B04-453C-995D-8E6DFD446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5071D2-FF58-48BA-B5AD-8786DDA9C79C}"/>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303063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D906D-2360-40B0-8EC4-DCBA99E925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AC4C07-4836-4034-9CDD-B297F8D13B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9BDBEA-4355-473A-AE72-ED0D75E39B24}"/>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5" name="页脚占位符 4">
            <a:extLst>
              <a:ext uri="{FF2B5EF4-FFF2-40B4-BE49-F238E27FC236}">
                <a16:creationId xmlns:a16="http://schemas.microsoft.com/office/drawing/2014/main" id="{77549214-9949-462D-AAF5-F7B36C0931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617C2-40B6-43D0-96CD-3D3FFBA5E86B}"/>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263301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9E228-BFAB-4B9B-8F58-B8B688303D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FCA88D-588D-4596-B146-9E215394B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65156C-8812-449B-87F5-1A122F4E1772}"/>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5" name="页脚占位符 4">
            <a:extLst>
              <a:ext uri="{FF2B5EF4-FFF2-40B4-BE49-F238E27FC236}">
                <a16:creationId xmlns:a16="http://schemas.microsoft.com/office/drawing/2014/main" id="{6916C216-D490-4F9E-9E30-EF2C9C67C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6F3867-0A44-4E30-9649-031C7AEE72D2}"/>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307702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714A3-45CA-497A-A49F-95AFCFA576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069135-E098-47A9-BAEA-49EC4EBA66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55F4FAA-CD09-4FC7-B3A0-E45EAB42DF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367B13-9FE3-4A17-9FF2-D1FC1EA4F748}"/>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6" name="页脚占位符 5">
            <a:extLst>
              <a:ext uri="{FF2B5EF4-FFF2-40B4-BE49-F238E27FC236}">
                <a16:creationId xmlns:a16="http://schemas.microsoft.com/office/drawing/2014/main" id="{9FE1B4A6-805F-43BC-9225-BF587FB747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734A53-C18A-4789-8ED9-1A2C0D5AD88B}"/>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91758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69B22-DF95-415B-8275-BF3E7F12D3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90B3250-5D6F-4895-AC07-221BB528C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47A1EC-8A45-4841-8DD9-987123A11CF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29072D-F18B-4F1A-873E-EE3552958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7C22FB-1EF1-4C0D-9A38-C0739079C3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23F979-3F83-42B1-A646-DEEE3269B033}"/>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8" name="页脚占位符 7">
            <a:extLst>
              <a:ext uri="{FF2B5EF4-FFF2-40B4-BE49-F238E27FC236}">
                <a16:creationId xmlns:a16="http://schemas.microsoft.com/office/drawing/2014/main" id="{16FAA88D-8054-420C-BE96-D10F1E983F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6081FB-DE83-42FA-9FF9-82AAB5E12CA0}"/>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337670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62DDD-CF01-4AC5-9066-73A588F4CF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4E3330-3D8D-4ECB-9377-F5C0C9C8CBD9}"/>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4" name="页脚占位符 3">
            <a:extLst>
              <a:ext uri="{FF2B5EF4-FFF2-40B4-BE49-F238E27FC236}">
                <a16:creationId xmlns:a16="http://schemas.microsoft.com/office/drawing/2014/main" id="{56F06850-3172-48FF-AD83-30E38FC5E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3FBCB9-9E3C-45D7-A2D6-634CB61A86E4}"/>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107874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F9E1D0-E601-4282-81E6-EDE460FB254C}"/>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3" name="页脚占位符 2">
            <a:extLst>
              <a:ext uri="{FF2B5EF4-FFF2-40B4-BE49-F238E27FC236}">
                <a16:creationId xmlns:a16="http://schemas.microsoft.com/office/drawing/2014/main" id="{29199B3B-050F-496B-8C3A-12BFFCD0D8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4225FC-47BD-486A-B995-E212E57A1304}"/>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167473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A3930-3F38-41A4-8290-6D4FB380F7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5B7DC0-3083-40F5-8971-F9E3D5574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4FF4618-FAD5-499F-B62D-2EAF81DC4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959B24-A65D-4109-9498-24636CC0A8A7}"/>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6" name="页脚占位符 5">
            <a:extLst>
              <a:ext uri="{FF2B5EF4-FFF2-40B4-BE49-F238E27FC236}">
                <a16:creationId xmlns:a16="http://schemas.microsoft.com/office/drawing/2014/main" id="{DAA806E8-CC5D-4273-A745-39EFF0063E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8B1A7B-A284-48F5-82A5-FBED60CD19E8}"/>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79607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2E596-3D27-4EC2-8076-190E411EF4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CA0366-A8C6-4934-B692-4D06FB94C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B4072C-146E-4E19-B10E-5881DE45F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24FB9D-F004-4696-A7F1-F2A48478C570}"/>
              </a:ext>
            </a:extLst>
          </p:cNvPr>
          <p:cNvSpPr>
            <a:spLocks noGrp="1"/>
          </p:cNvSpPr>
          <p:nvPr>
            <p:ph type="dt" sz="half" idx="10"/>
          </p:nvPr>
        </p:nvSpPr>
        <p:spPr/>
        <p:txBody>
          <a:bodyPr/>
          <a:lstStyle/>
          <a:p>
            <a:fld id="{44348714-DE54-47A1-8C59-925BE6FD0133}" type="datetimeFigureOut">
              <a:rPr lang="zh-CN" altLang="en-US" smtClean="0"/>
              <a:t>2019/10/13</a:t>
            </a:fld>
            <a:endParaRPr lang="zh-CN" altLang="en-US"/>
          </a:p>
        </p:txBody>
      </p:sp>
      <p:sp>
        <p:nvSpPr>
          <p:cNvPr id="6" name="页脚占位符 5">
            <a:extLst>
              <a:ext uri="{FF2B5EF4-FFF2-40B4-BE49-F238E27FC236}">
                <a16:creationId xmlns:a16="http://schemas.microsoft.com/office/drawing/2014/main" id="{7A72C494-D79E-4DC1-8C8B-B17954C9C4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FDBE82-A180-4C09-9A76-FBD9DA3F65D8}"/>
              </a:ext>
            </a:extLst>
          </p:cNvPr>
          <p:cNvSpPr>
            <a:spLocks noGrp="1"/>
          </p:cNvSpPr>
          <p:nvPr>
            <p:ph type="sldNum" sz="quarter" idx="12"/>
          </p:nvPr>
        </p:nvSpPr>
        <p:spPr/>
        <p:txBody>
          <a:body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226502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6C1AEF-08F2-446E-983F-610EF5462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DBA36E-8E77-4046-8594-FC6ED6382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B231C0-B79B-42B7-BB95-B1DAD6D9E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48714-DE54-47A1-8C59-925BE6FD0133}" type="datetimeFigureOut">
              <a:rPr lang="zh-CN" altLang="en-US" smtClean="0"/>
              <a:t>2019/10/13</a:t>
            </a:fld>
            <a:endParaRPr lang="zh-CN" altLang="en-US"/>
          </a:p>
        </p:txBody>
      </p:sp>
      <p:sp>
        <p:nvSpPr>
          <p:cNvPr id="5" name="页脚占位符 4">
            <a:extLst>
              <a:ext uri="{FF2B5EF4-FFF2-40B4-BE49-F238E27FC236}">
                <a16:creationId xmlns:a16="http://schemas.microsoft.com/office/drawing/2014/main" id="{A7CA5D8E-C415-41F3-88FB-D2B7FBFE6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CAD13F-BD29-42AE-9836-0D0826AF8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303D6-F857-4699-A82D-48894FD4D54E}" type="slidenum">
              <a:rPr lang="zh-CN" altLang="en-US" smtClean="0"/>
              <a:t>‹#›</a:t>
            </a:fld>
            <a:endParaRPr lang="zh-CN" altLang="en-US"/>
          </a:p>
        </p:txBody>
      </p:sp>
    </p:spTree>
    <p:extLst>
      <p:ext uri="{BB962C8B-B14F-4D97-AF65-F5344CB8AC3E}">
        <p14:creationId xmlns:p14="http://schemas.microsoft.com/office/powerpoint/2010/main" val="158210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csdn.net/NeverLate_gogogo/article/details/86677452" TargetMode="External"/><Relationship Id="rId2" Type="http://schemas.openxmlformats.org/officeDocument/2006/relationships/hyperlink" Target="https://www.cnblogs.com/mickole/articles/365911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A9CE2B-2042-43C5-A81A-67F74FAB478C}"/>
              </a:ext>
            </a:extLst>
          </p:cNvPr>
          <p:cNvSpPr txBox="1"/>
          <p:nvPr/>
        </p:nvSpPr>
        <p:spPr>
          <a:xfrm>
            <a:off x="534154" y="488887"/>
            <a:ext cx="7333307" cy="369332"/>
          </a:xfrm>
          <a:prstGeom prst="rect">
            <a:avLst/>
          </a:prstGeom>
          <a:noFill/>
        </p:spPr>
        <p:txBody>
          <a:bodyPr wrap="square" rtlCol="0">
            <a:spAutoFit/>
          </a:bodyPr>
          <a:lstStyle/>
          <a:p>
            <a:r>
              <a:rPr lang="zh-CN" altLang="en-US" dirty="0"/>
              <a:t>第一章：概览</a:t>
            </a:r>
            <a:r>
              <a:rPr lang="en-US" altLang="zh-CN" dirty="0"/>
              <a:t>&amp;</a:t>
            </a:r>
            <a:r>
              <a:rPr lang="zh-CN" altLang="en-US" dirty="0"/>
              <a:t>重点</a:t>
            </a:r>
          </a:p>
        </p:txBody>
      </p:sp>
      <p:pic>
        <p:nvPicPr>
          <p:cNvPr id="6" name="图片 5">
            <a:extLst>
              <a:ext uri="{FF2B5EF4-FFF2-40B4-BE49-F238E27FC236}">
                <a16:creationId xmlns:a16="http://schemas.microsoft.com/office/drawing/2014/main" id="{1DBD3048-43A3-4686-B596-0ADB45FA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650" y="2719387"/>
            <a:ext cx="4076700" cy="1419225"/>
          </a:xfrm>
          <a:prstGeom prst="rect">
            <a:avLst/>
          </a:prstGeom>
        </p:spPr>
      </p:pic>
    </p:spTree>
    <p:extLst>
      <p:ext uri="{BB962C8B-B14F-4D97-AF65-F5344CB8AC3E}">
        <p14:creationId xmlns:p14="http://schemas.microsoft.com/office/powerpoint/2010/main" val="223138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6D26E4D-333A-49C6-9D66-5C4A668B033D}"/>
              </a:ext>
            </a:extLst>
          </p:cNvPr>
          <p:cNvPicPr>
            <a:picLocks noChangeAspect="1"/>
          </p:cNvPicPr>
          <p:nvPr/>
        </p:nvPicPr>
        <p:blipFill>
          <a:blip r:embed="rId2"/>
          <a:stretch>
            <a:fillRect/>
          </a:stretch>
        </p:blipFill>
        <p:spPr>
          <a:xfrm>
            <a:off x="0" y="0"/>
            <a:ext cx="10058400" cy="6858000"/>
          </a:xfrm>
          <a:prstGeom prst="rect">
            <a:avLst/>
          </a:prstGeom>
        </p:spPr>
      </p:pic>
    </p:spTree>
    <p:extLst>
      <p:ext uri="{BB962C8B-B14F-4D97-AF65-F5344CB8AC3E}">
        <p14:creationId xmlns:p14="http://schemas.microsoft.com/office/powerpoint/2010/main" val="4967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89F5478-EB66-42C1-A7C7-BA0DEA3E2C7C}"/>
              </a:ext>
            </a:extLst>
          </p:cNvPr>
          <p:cNvPicPr>
            <a:picLocks noChangeAspect="1"/>
          </p:cNvPicPr>
          <p:nvPr/>
        </p:nvPicPr>
        <p:blipFill>
          <a:blip r:embed="rId2"/>
          <a:stretch>
            <a:fillRect/>
          </a:stretch>
        </p:blipFill>
        <p:spPr>
          <a:xfrm>
            <a:off x="0" y="0"/>
            <a:ext cx="10375271" cy="6858000"/>
          </a:xfrm>
          <a:prstGeom prst="rect">
            <a:avLst/>
          </a:prstGeom>
        </p:spPr>
      </p:pic>
    </p:spTree>
    <p:extLst>
      <p:ext uri="{BB962C8B-B14F-4D97-AF65-F5344CB8AC3E}">
        <p14:creationId xmlns:p14="http://schemas.microsoft.com/office/powerpoint/2010/main" val="419800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92A8854F-8EE4-42C5-AFB0-F1804BEFA676}"/>
              </a:ext>
            </a:extLst>
          </p:cNvPr>
          <p:cNvPicPr>
            <a:picLocks noChangeAspect="1"/>
          </p:cNvPicPr>
          <p:nvPr/>
        </p:nvPicPr>
        <p:blipFill>
          <a:blip r:embed="rId2"/>
          <a:stretch>
            <a:fillRect/>
          </a:stretch>
        </p:blipFill>
        <p:spPr>
          <a:xfrm>
            <a:off x="0" y="0"/>
            <a:ext cx="10103667" cy="6858000"/>
          </a:xfrm>
          <a:prstGeom prst="rect">
            <a:avLst/>
          </a:prstGeom>
        </p:spPr>
      </p:pic>
    </p:spTree>
    <p:extLst>
      <p:ext uri="{BB962C8B-B14F-4D97-AF65-F5344CB8AC3E}">
        <p14:creationId xmlns:p14="http://schemas.microsoft.com/office/powerpoint/2010/main" val="421818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640080" y="595293"/>
            <a:ext cx="6441440" cy="3463951"/>
          </a:xfrm>
        </p:spPr>
        <p:txBody>
          <a:bodyPr anchor="ctr">
            <a:normAutofit/>
          </a:bodyPr>
          <a:lstStyle/>
          <a:p>
            <a:r>
              <a:rPr lang="en-US" altLang="zh-CN" sz="1800" dirty="0"/>
              <a:t>C</a:t>
            </a:r>
            <a:r>
              <a:rPr lang="zh-CN" altLang="en-US" sz="1800" dirty="0"/>
              <a:t>编译过程参考链接</a:t>
            </a:r>
            <a:r>
              <a:rPr lang="en-US" altLang="zh-CN" sz="1800" dirty="0"/>
              <a:t>: </a:t>
            </a:r>
            <a:r>
              <a:rPr lang="en-US" altLang="zh-CN" sz="1800" dirty="0">
                <a:hlinkClick r:id="rId2"/>
              </a:rPr>
              <a:t>https://www.cnblogs.com/mickole/articles/3659112.html</a:t>
            </a:r>
            <a:r>
              <a:rPr lang="en-US" altLang="zh-CN" sz="1800" dirty="0"/>
              <a:t> </a:t>
            </a:r>
          </a:p>
          <a:p>
            <a:r>
              <a:rPr lang="en-US" altLang="zh-CN" sz="1800" dirty="0"/>
              <a:t>Python </a:t>
            </a:r>
            <a:r>
              <a:rPr lang="zh-CN" altLang="en-US" sz="1800" dirty="0"/>
              <a:t>执行过程参考链接</a:t>
            </a:r>
            <a:r>
              <a:rPr lang="en-US" altLang="zh-CN" sz="1800" dirty="0"/>
              <a:t>: </a:t>
            </a:r>
            <a:r>
              <a:rPr lang="en-US" altLang="zh-CN" sz="1800" dirty="0">
                <a:hlinkClick r:id="rId3"/>
              </a:rPr>
              <a:t>https://blog.csdn.net/NeverLate_gogogo/article/details/86677452</a:t>
            </a:r>
            <a:endParaRPr lang="zh-CN" altLang="en-US" sz="1800" dirty="0"/>
          </a:p>
          <a:p>
            <a:endParaRPr lang="en-US" altLang="zh-CN" sz="1800" dirty="0"/>
          </a:p>
        </p:txBody>
      </p:sp>
      <p:sp>
        <p:nvSpPr>
          <p:cNvPr id="15"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27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70DB38D-075E-4E3C-8861-F7DF7A5838A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8648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solidFill>
                  <a:srgbClr val="FFFFFF"/>
                </a:solidFill>
              </a:rPr>
              <a:t>TEST</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zh-CN" altLang="en-US" sz="2000" dirty="0"/>
              <a:t>冯诺依曼计算机中指令和数据均以二进制形式存放在存储器中，</a:t>
            </a:r>
            <a:r>
              <a:rPr lang="en-US" altLang="zh-CN" sz="2000" dirty="0"/>
              <a:t>CPU</a:t>
            </a:r>
            <a:r>
              <a:rPr lang="zh-CN" altLang="en-US" sz="2000" dirty="0"/>
              <a:t>区分它们的依据是？</a:t>
            </a:r>
            <a:endParaRPr lang="en-US" altLang="zh-CN" sz="2000" dirty="0"/>
          </a:p>
          <a:p>
            <a:r>
              <a:rPr lang="en-US" altLang="zh-CN" sz="2000" dirty="0"/>
              <a:t>A</a:t>
            </a:r>
            <a:r>
              <a:rPr lang="zh-CN" altLang="en-US" sz="2000" dirty="0"/>
              <a:t>．指令操作码的译码结果</a:t>
            </a:r>
            <a:br>
              <a:rPr lang="zh-CN" altLang="en-US" sz="2000" dirty="0"/>
            </a:br>
            <a:r>
              <a:rPr lang="en-US" altLang="zh-CN" sz="2000" dirty="0"/>
              <a:t>B</a:t>
            </a:r>
            <a:r>
              <a:rPr lang="zh-CN" altLang="en-US" sz="2000" dirty="0"/>
              <a:t>．指令和数据的寻址方式</a:t>
            </a:r>
            <a:br>
              <a:rPr lang="zh-CN" altLang="en-US" sz="2000" dirty="0"/>
            </a:br>
            <a:r>
              <a:rPr lang="en-US" altLang="zh-CN" sz="2000" dirty="0"/>
              <a:t>C</a:t>
            </a:r>
            <a:r>
              <a:rPr lang="zh-CN" altLang="en-US" sz="2000" dirty="0"/>
              <a:t>．指令周期的不同阶段</a:t>
            </a:r>
            <a:br>
              <a:rPr lang="zh-CN" altLang="en-US" sz="2000" dirty="0"/>
            </a:br>
            <a:r>
              <a:rPr lang="en-US" altLang="zh-CN" sz="2000" dirty="0"/>
              <a:t>D</a:t>
            </a:r>
            <a:r>
              <a:rPr lang="zh-CN" altLang="en-US" sz="2000" dirty="0"/>
              <a:t>．指令和数据所在的存储单元</a:t>
            </a:r>
          </a:p>
        </p:txBody>
      </p:sp>
    </p:spTree>
    <p:extLst>
      <p:ext uri="{BB962C8B-B14F-4D97-AF65-F5344CB8AC3E}">
        <p14:creationId xmlns:p14="http://schemas.microsoft.com/office/powerpoint/2010/main" val="291486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t>ANSWER</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ja-JP" altLang="en-US" sz="2000" dirty="0"/>
              <a:t>冯・诺依曼机中根据指令周期的不同阶段来区分从存储器取出的是指令还是数据：取指周期取出的是指令；执行周期取出的是数据。</a:t>
            </a:r>
            <a:endParaRPr lang="zh-CN" altLang="en-US" sz="2000" dirty="0"/>
          </a:p>
        </p:txBody>
      </p:sp>
    </p:spTree>
    <p:extLst>
      <p:ext uri="{BB962C8B-B14F-4D97-AF65-F5344CB8AC3E}">
        <p14:creationId xmlns:p14="http://schemas.microsoft.com/office/powerpoint/2010/main" val="89114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solidFill>
                  <a:srgbClr val="FFFFFF"/>
                </a:solidFill>
              </a:rPr>
              <a:t>TEST</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zh-CN" altLang="en-US" sz="2000" dirty="0"/>
              <a:t>将高级语言源程序转换为机器级项目目标代码文件的程序是</a:t>
            </a:r>
            <a:r>
              <a:rPr lang="en-US" altLang="zh-CN" sz="2000" dirty="0"/>
              <a:t>( )</a:t>
            </a:r>
          </a:p>
          <a:p>
            <a:r>
              <a:rPr lang="en-US" altLang="zh-CN" sz="2000" dirty="0"/>
              <a:t> A.</a:t>
            </a:r>
            <a:r>
              <a:rPr lang="zh-CN" altLang="en-US" sz="2000" dirty="0"/>
              <a:t>汇编程序  </a:t>
            </a:r>
            <a:r>
              <a:rPr lang="en-US" altLang="zh-CN" sz="2000" dirty="0"/>
              <a:t>B.</a:t>
            </a:r>
            <a:r>
              <a:rPr lang="zh-CN" altLang="en-US" sz="2000" dirty="0"/>
              <a:t> 链接程序 </a:t>
            </a:r>
            <a:r>
              <a:rPr lang="en-US" altLang="zh-CN" sz="2000" dirty="0"/>
              <a:t>C.</a:t>
            </a:r>
            <a:r>
              <a:rPr lang="zh-CN" altLang="en-US" sz="2000" dirty="0"/>
              <a:t>编译程序  </a:t>
            </a:r>
            <a:r>
              <a:rPr lang="en-US" altLang="zh-CN" sz="2000" dirty="0"/>
              <a:t>D.</a:t>
            </a:r>
            <a:r>
              <a:rPr lang="zh-CN" altLang="en-US" sz="2000" dirty="0"/>
              <a:t> 解释程序</a:t>
            </a:r>
          </a:p>
        </p:txBody>
      </p:sp>
    </p:spTree>
    <p:extLst>
      <p:ext uri="{BB962C8B-B14F-4D97-AF65-F5344CB8AC3E}">
        <p14:creationId xmlns:p14="http://schemas.microsoft.com/office/powerpoint/2010/main" val="203679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t>ANSWER</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zh-CN" altLang="en-US" sz="2000" dirty="0"/>
              <a:t>编译程序</a:t>
            </a:r>
          </a:p>
        </p:txBody>
      </p:sp>
    </p:spTree>
    <p:extLst>
      <p:ext uri="{BB962C8B-B14F-4D97-AF65-F5344CB8AC3E}">
        <p14:creationId xmlns:p14="http://schemas.microsoft.com/office/powerpoint/2010/main" val="129156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solidFill>
                  <a:srgbClr val="FFFFFF"/>
                </a:solidFill>
              </a:rPr>
              <a:t>TEST</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4971141" y="804672"/>
            <a:ext cx="7100209" cy="5248656"/>
          </a:xfrm>
        </p:spPr>
        <p:txBody>
          <a:bodyPr anchor="ctr">
            <a:normAutofit/>
          </a:bodyPr>
          <a:lstStyle/>
          <a:p>
            <a:r>
              <a:rPr lang="zh-CN" altLang="en-US" sz="2000" dirty="0"/>
              <a:t>计算机硬件能够直接执行的是</a:t>
            </a:r>
            <a:r>
              <a:rPr lang="en-US" altLang="zh-CN" sz="2000" dirty="0"/>
              <a:t>()</a:t>
            </a:r>
          </a:p>
          <a:p>
            <a:pPr marL="0" lvl="0" indent="0" eaLnBrk="0" fontAlgn="base" hangingPunct="0">
              <a:lnSpc>
                <a:spcPct val="100000"/>
              </a:lnSpc>
              <a:spcBef>
                <a:spcPct val="0"/>
              </a:spcBef>
              <a:spcAft>
                <a:spcPct val="0"/>
              </a:spcAft>
              <a:buNone/>
            </a:pPr>
            <a:r>
              <a:rPr lang="zh-CN" altLang="zh-CN" sz="2000" dirty="0">
                <a:solidFill>
                  <a:srgbClr val="333333"/>
                </a:solidFill>
                <a:latin typeface="Arial" panose="020B0604020202020204" pitchFamily="34" charset="0"/>
                <a:cs typeface="Arial" panose="020B0604020202020204" pitchFamily="34" charset="0"/>
              </a:rPr>
              <a:t>Ⅰ．机器语言程序 Ⅱ．汇编语言程 序 Ⅲ．硬件描述语言</a:t>
            </a:r>
          </a:p>
          <a:p>
            <a:pPr marL="0" lvl="0" indent="0" eaLnBrk="0" fontAlgn="t" hangingPunct="0">
              <a:lnSpc>
                <a:spcPct val="100000"/>
              </a:lnSpc>
              <a:spcBef>
                <a:spcPct val="0"/>
              </a:spcBef>
              <a:spcAft>
                <a:spcPct val="0"/>
              </a:spcAft>
              <a:buFontTx/>
              <a:buChar char="•"/>
            </a:pPr>
            <a:r>
              <a:rPr lang="en-US" altLang="zh-CN" sz="2000" dirty="0">
                <a:solidFill>
                  <a:srgbClr val="333333"/>
                </a:solidFill>
                <a:latin typeface="Arial" panose="020B0604020202020204" pitchFamily="34" charset="0"/>
                <a:cs typeface="Arial" panose="020B0604020202020204" pitchFamily="34" charset="0"/>
              </a:rPr>
              <a:t>A.</a:t>
            </a:r>
            <a:r>
              <a:rPr lang="zh-CN" altLang="en-US" sz="2000" dirty="0">
                <a:solidFill>
                  <a:srgbClr val="333333"/>
                </a:solidFill>
                <a:latin typeface="Arial" panose="020B0604020202020204" pitchFamily="34" charset="0"/>
                <a:cs typeface="Arial" panose="020B0604020202020204" pitchFamily="34" charset="0"/>
              </a:rPr>
              <a:t> </a:t>
            </a:r>
            <a:r>
              <a:rPr lang="zh-CN" altLang="zh-CN" sz="2000" dirty="0">
                <a:solidFill>
                  <a:srgbClr val="333333"/>
                </a:solidFill>
                <a:latin typeface="Arial" panose="020B0604020202020204" pitchFamily="34" charset="0"/>
                <a:cs typeface="Arial" panose="020B0604020202020204" pitchFamily="34" charset="0"/>
              </a:rPr>
              <a:t>仅Ⅰ</a:t>
            </a:r>
          </a:p>
          <a:p>
            <a:pPr marL="0" lvl="0" indent="0" eaLnBrk="0" fontAlgn="t" hangingPunct="0">
              <a:lnSpc>
                <a:spcPct val="100000"/>
              </a:lnSpc>
              <a:spcBef>
                <a:spcPct val="0"/>
              </a:spcBef>
              <a:spcAft>
                <a:spcPct val="0"/>
              </a:spcAft>
              <a:buFontTx/>
              <a:buChar char="•"/>
            </a:pPr>
            <a:r>
              <a:rPr lang="en-US" altLang="zh-CN" sz="2000" dirty="0">
                <a:solidFill>
                  <a:srgbClr val="333333"/>
                </a:solidFill>
                <a:latin typeface="Arial" panose="020B0604020202020204" pitchFamily="34" charset="0"/>
                <a:cs typeface="Arial" panose="020B0604020202020204" pitchFamily="34" charset="0"/>
              </a:rPr>
              <a:t>B. </a:t>
            </a:r>
            <a:r>
              <a:rPr lang="zh-CN" altLang="zh-CN" sz="2000" dirty="0">
                <a:solidFill>
                  <a:srgbClr val="333333"/>
                </a:solidFill>
                <a:latin typeface="Arial" panose="020B0604020202020204" pitchFamily="34" charset="0"/>
                <a:cs typeface="Arial" panose="020B0604020202020204" pitchFamily="34" charset="0"/>
              </a:rPr>
              <a:t>仅Ⅰ、Ⅱ</a:t>
            </a:r>
          </a:p>
          <a:p>
            <a:pPr marL="0" lvl="0" indent="0" eaLnBrk="0" fontAlgn="t" hangingPunct="0">
              <a:lnSpc>
                <a:spcPct val="100000"/>
              </a:lnSpc>
              <a:spcBef>
                <a:spcPct val="0"/>
              </a:spcBef>
              <a:spcAft>
                <a:spcPct val="0"/>
              </a:spcAft>
              <a:buFontTx/>
              <a:buChar char="•"/>
            </a:pPr>
            <a:r>
              <a:rPr lang="en-US" altLang="zh-CN" sz="2000" dirty="0">
                <a:solidFill>
                  <a:srgbClr val="333333"/>
                </a:solidFill>
                <a:latin typeface="Arial" panose="020B0604020202020204" pitchFamily="34" charset="0"/>
                <a:cs typeface="Arial" panose="020B0604020202020204" pitchFamily="34" charset="0"/>
              </a:rPr>
              <a:t>C. </a:t>
            </a:r>
            <a:r>
              <a:rPr lang="zh-CN" altLang="zh-CN" sz="2000" dirty="0">
                <a:solidFill>
                  <a:srgbClr val="333333"/>
                </a:solidFill>
                <a:latin typeface="Arial" panose="020B0604020202020204" pitchFamily="34" charset="0"/>
                <a:cs typeface="Arial" panose="020B0604020202020204" pitchFamily="34" charset="0"/>
              </a:rPr>
              <a:t>仅Ⅰ、Ⅲ</a:t>
            </a:r>
          </a:p>
          <a:p>
            <a:pPr marL="0" lvl="0" indent="0" eaLnBrk="0" fontAlgn="t" hangingPunct="0">
              <a:lnSpc>
                <a:spcPct val="100000"/>
              </a:lnSpc>
              <a:spcBef>
                <a:spcPct val="0"/>
              </a:spcBef>
              <a:spcAft>
                <a:spcPct val="0"/>
              </a:spcAft>
              <a:buFontTx/>
              <a:buChar char="•"/>
            </a:pPr>
            <a:r>
              <a:rPr lang="en-US" altLang="zh-CN" sz="2000" dirty="0">
                <a:solidFill>
                  <a:srgbClr val="333333"/>
                </a:solidFill>
                <a:latin typeface="Arial" panose="020B0604020202020204" pitchFamily="34" charset="0"/>
                <a:cs typeface="Arial" panose="020B0604020202020204" pitchFamily="34" charset="0"/>
              </a:rPr>
              <a:t>D.</a:t>
            </a:r>
            <a:r>
              <a:rPr lang="zh-CN" altLang="zh-CN" sz="2000" dirty="0">
                <a:solidFill>
                  <a:srgbClr val="333333"/>
                </a:solidFill>
                <a:latin typeface="Arial" panose="020B0604020202020204" pitchFamily="34" charset="0"/>
                <a:cs typeface="Arial" panose="020B0604020202020204" pitchFamily="34" charset="0"/>
              </a:rPr>
              <a:t>Ⅰ、Ⅱ、Ⅲ</a:t>
            </a:r>
          </a:p>
        </p:txBody>
      </p:sp>
    </p:spTree>
    <p:extLst>
      <p:ext uri="{BB962C8B-B14F-4D97-AF65-F5344CB8AC3E}">
        <p14:creationId xmlns:p14="http://schemas.microsoft.com/office/powerpoint/2010/main" val="373220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4" name="图片 3">
            <a:extLst>
              <a:ext uri="{FF2B5EF4-FFF2-40B4-BE49-F238E27FC236}">
                <a16:creationId xmlns:a16="http://schemas.microsoft.com/office/drawing/2014/main" id="{FCBC16E9-8BC9-4044-A84C-3E25FDFE3BA4}"/>
              </a:ext>
            </a:extLst>
          </p:cNvPr>
          <p:cNvPicPr>
            <a:picLocks noChangeAspect="1"/>
          </p:cNvPicPr>
          <p:nvPr/>
        </p:nvPicPr>
        <p:blipFill>
          <a:blip r:embed="rId2"/>
          <a:stretch>
            <a:fillRect/>
          </a:stretch>
        </p:blipFill>
        <p:spPr>
          <a:xfrm>
            <a:off x="0" y="12918"/>
            <a:ext cx="10004079" cy="6845082"/>
          </a:xfrm>
          <a:prstGeom prst="rect">
            <a:avLst/>
          </a:prstGeom>
        </p:spPr>
      </p:pic>
    </p:spTree>
    <p:extLst>
      <p:ext uri="{BB962C8B-B14F-4D97-AF65-F5344CB8AC3E}">
        <p14:creationId xmlns:p14="http://schemas.microsoft.com/office/powerpoint/2010/main" val="660920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t>ANSWER</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zh-CN" altLang="en-US" sz="2000" dirty="0"/>
              <a:t>机器语言 </a:t>
            </a:r>
            <a:r>
              <a:rPr lang="en-US" altLang="zh-CN" sz="2000" dirty="0"/>
              <a:t>A</a:t>
            </a:r>
            <a:endParaRPr lang="zh-CN" altLang="en-US" sz="2000" dirty="0"/>
          </a:p>
        </p:txBody>
      </p:sp>
    </p:spTree>
    <p:extLst>
      <p:ext uri="{BB962C8B-B14F-4D97-AF65-F5344CB8AC3E}">
        <p14:creationId xmlns:p14="http://schemas.microsoft.com/office/powerpoint/2010/main" val="241315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solidFill>
                  <a:srgbClr val="FFFFFF"/>
                </a:solidFill>
              </a:rPr>
              <a:t>TEST</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4971141" y="804672"/>
            <a:ext cx="7100209" cy="5248656"/>
          </a:xfrm>
        </p:spPr>
        <p:txBody>
          <a:bodyPr anchor="ctr">
            <a:normAutofit/>
          </a:bodyPr>
          <a:lstStyle/>
          <a:p>
            <a:pPr marL="0" indent="0">
              <a:buNone/>
            </a:pPr>
            <a:r>
              <a:rPr lang="zh-CN" altLang="en-US" sz="2000" dirty="0"/>
              <a:t>下列选项中能缩短程序执行时间的措施是</a:t>
            </a:r>
            <a:r>
              <a:rPr lang="en-US" altLang="zh-CN" sz="2000" dirty="0"/>
              <a:t>( )</a:t>
            </a:r>
          </a:p>
          <a:p>
            <a:pPr marL="0" indent="0">
              <a:buNone/>
            </a:pPr>
            <a:r>
              <a:rPr lang="en-US" altLang="zh-CN" sz="2000" dirty="0"/>
              <a:t>I.</a:t>
            </a:r>
            <a:r>
              <a:rPr lang="zh-CN" altLang="en-US" sz="2000" dirty="0"/>
              <a:t>提高</a:t>
            </a:r>
            <a:r>
              <a:rPr lang="en-US" altLang="zh-CN" sz="2000" dirty="0"/>
              <a:t>CPU</a:t>
            </a:r>
            <a:r>
              <a:rPr lang="zh-CN" altLang="en-US" sz="2000" dirty="0"/>
              <a:t>时钟频率 </a:t>
            </a:r>
            <a:r>
              <a:rPr lang="en-US" altLang="zh-CN" sz="2000" dirty="0"/>
              <a:t>II</a:t>
            </a:r>
            <a:r>
              <a:rPr lang="zh-CN" altLang="en-US" sz="2000" dirty="0"/>
              <a:t>优化数据通路结构 </a:t>
            </a:r>
            <a:r>
              <a:rPr lang="en-US" altLang="zh-CN" sz="2000" dirty="0"/>
              <a:t>III</a:t>
            </a:r>
            <a:r>
              <a:rPr lang="zh-CN" altLang="en-US" sz="2000" dirty="0"/>
              <a:t>对程序进行编译优化</a:t>
            </a:r>
            <a:endParaRPr lang="en-US" altLang="zh-CN" sz="2000" dirty="0"/>
          </a:p>
          <a:p>
            <a:pPr marL="0" indent="0">
              <a:buNone/>
            </a:pPr>
            <a:r>
              <a:rPr lang="en-US" altLang="zh-CN" sz="2000" dirty="0"/>
              <a:t>A.</a:t>
            </a:r>
            <a:r>
              <a:rPr lang="zh-CN" altLang="en-US" sz="2000" dirty="0"/>
              <a:t> </a:t>
            </a:r>
            <a:r>
              <a:rPr lang="en-US" altLang="zh-CN" sz="2000" dirty="0"/>
              <a:t>I</a:t>
            </a:r>
            <a:r>
              <a:rPr lang="zh-CN" altLang="en-US" sz="2000" dirty="0"/>
              <a:t> </a:t>
            </a:r>
            <a:r>
              <a:rPr lang="en-US" altLang="zh-CN" sz="2000" dirty="0"/>
              <a:t>and</a:t>
            </a:r>
            <a:r>
              <a:rPr lang="zh-CN" altLang="en-US" sz="2000" dirty="0"/>
              <a:t> </a:t>
            </a:r>
            <a:r>
              <a:rPr lang="en-US" altLang="zh-CN" sz="2000" dirty="0"/>
              <a:t>II</a:t>
            </a:r>
            <a:r>
              <a:rPr lang="zh-CN" altLang="en-US" sz="2000" dirty="0"/>
              <a:t>  </a:t>
            </a:r>
            <a:r>
              <a:rPr lang="en-US" altLang="zh-CN" sz="2000" dirty="0"/>
              <a:t>B.</a:t>
            </a:r>
            <a:r>
              <a:rPr lang="zh-CN" altLang="en-US" sz="2000" dirty="0"/>
              <a:t> </a:t>
            </a:r>
            <a:r>
              <a:rPr lang="en-US" altLang="zh-CN" sz="2000" dirty="0"/>
              <a:t>I</a:t>
            </a:r>
            <a:r>
              <a:rPr lang="zh-CN" altLang="en-US" sz="2000" dirty="0"/>
              <a:t> </a:t>
            </a:r>
            <a:r>
              <a:rPr lang="en-US" altLang="zh-CN" sz="2000" dirty="0"/>
              <a:t>and</a:t>
            </a:r>
            <a:r>
              <a:rPr lang="zh-CN" altLang="en-US" sz="2000" dirty="0"/>
              <a:t> </a:t>
            </a:r>
            <a:r>
              <a:rPr lang="en-US" altLang="zh-CN" sz="2000" dirty="0"/>
              <a:t>III  C.II and III D. I II III</a:t>
            </a:r>
          </a:p>
        </p:txBody>
      </p:sp>
    </p:spTree>
    <p:extLst>
      <p:ext uri="{BB962C8B-B14F-4D97-AF65-F5344CB8AC3E}">
        <p14:creationId xmlns:p14="http://schemas.microsoft.com/office/powerpoint/2010/main" val="1323205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t>ANSWER</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en-US" altLang="zh-CN" sz="2000" dirty="0"/>
              <a:t>D</a:t>
            </a:r>
          </a:p>
        </p:txBody>
      </p:sp>
    </p:spTree>
    <p:extLst>
      <p:ext uri="{BB962C8B-B14F-4D97-AF65-F5344CB8AC3E}">
        <p14:creationId xmlns:p14="http://schemas.microsoft.com/office/powerpoint/2010/main" val="154873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solidFill>
                  <a:srgbClr val="FFFFFF"/>
                </a:solidFill>
              </a:rPr>
              <a:t>TEST</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4971141" y="804672"/>
            <a:ext cx="7100209" cy="5248656"/>
          </a:xfrm>
        </p:spPr>
        <p:txBody>
          <a:bodyPr anchor="ctr">
            <a:normAutofit/>
          </a:bodyPr>
          <a:lstStyle/>
          <a:p>
            <a:pPr marL="0" indent="0">
              <a:buNone/>
            </a:pPr>
            <a:r>
              <a:rPr lang="zh-CN" altLang="en-US" sz="2000" dirty="0"/>
              <a:t>下列选项中，描述浮点数操作速度指标的是</a:t>
            </a:r>
            <a:r>
              <a:rPr lang="en-US" altLang="zh-CN" sz="2000" dirty="0"/>
              <a:t>(   )</a:t>
            </a:r>
          </a:p>
          <a:p>
            <a:pPr marL="0" indent="0">
              <a:buNone/>
            </a:pPr>
            <a:r>
              <a:rPr lang="en-US" altLang="zh-CN" sz="2000" dirty="0"/>
              <a:t>A. MIPS B. CPI C. IPC D. MFLOPS</a:t>
            </a:r>
          </a:p>
        </p:txBody>
      </p:sp>
    </p:spTree>
    <p:extLst>
      <p:ext uri="{BB962C8B-B14F-4D97-AF65-F5344CB8AC3E}">
        <p14:creationId xmlns:p14="http://schemas.microsoft.com/office/powerpoint/2010/main" val="319098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t>ANSWER</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en-US" altLang="zh-CN" sz="2000" dirty="0"/>
              <a:t>D</a:t>
            </a:r>
          </a:p>
        </p:txBody>
      </p:sp>
    </p:spTree>
    <p:extLst>
      <p:ext uri="{BB962C8B-B14F-4D97-AF65-F5344CB8AC3E}">
        <p14:creationId xmlns:p14="http://schemas.microsoft.com/office/powerpoint/2010/main" val="77074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solidFill>
                  <a:srgbClr val="FFFFFF"/>
                </a:solidFill>
              </a:rPr>
              <a:t>TEST</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4971141" y="804672"/>
            <a:ext cx="7100209" cy="5248656"/>
          </a:xfrm>
        </p:spPr>
        <p:txBody>
          <a:bodyPr anchor="ctr">
            <a:normAutofit/>
          </a:bodyPr>
          <a:lstStyle/>
          <a:p>
            <a:pPr marL="0" indent="0">
              <a:buNone/>
            </a:pPr>
            <a:r>
              <a:rPr lang="zh-CN" altLang="en-US" sz="2000" dirty="0"/>
              <a:t>某计算机主频为</a:t>
            </a:r>
            <a:r>
              <a:rPr lang="en-US" altLang="zh-CN" sz="2000" dirty="0"/>
              <a:t>1.2GHz,</a:t>
            </a:r>
            <a:r>
              <a:rPr lang="zh-CN" altLang="en-US" sz="2000" dirty="0"/>
              <a:t>其指令分为</a:t>
            </a:r>
            <a:r>
              <a:rPr lang="en-US" altLang="zh-CN" sz="2000" dirty="0"/>
              <a:t>4</a:t>
            </a:r>
            <a:r>
              <a:rPr lang="zh-CN" altLang="en-US" sz="2000" dirty="0"/>
              <a:t>类，他们在记者混程序中所占比例及</a:t>
            </a:r>
            <a:r>
              <a:rPr lang="en-US" altLang="zh-CN" sz="2000" dirty="0"/>
              <a:t>CPI</a:t>
            </a:r>
            <a:r>
              <a:rPr lang="zh-CN" altLang="en-US" sz="2000" dirty="0"/>
              <a:t>如下表所示。</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该机的</a:t>
            </a:r>
            <a:r>
              <a:rPr lang="en-US" altLang="zh-CN" sz="2000" dirty="0"/>
              <a:t>MIPS</a:t>
            </a:r>
            <a:r>
              <a:rPr lang="zh-CN" altLang="en-US" sz="2000" dirty="0"/>
              <a:t>数是</a:t>
            </a:r>
            <a:r>
              <a:rPr lang="en-US" altLang="zh-CN" sz="2000" dirty="0"/>
              <a:t>(  )</a:t>
            </a:r>
          </a:p>
        </p:txBody>
      </p:sp>
      <p:graphicFrame>
        <p:nvGraphicFramePr>
          <p:cNvPr id="4" name="表格 4">
            <a:extLst>
              <a:ext uri="{FF2B5EF4-FFF2-40B4-BE49-F238E27FC236}">
                <a16:creationId xmlns:a16="http://schemas.microsoft.com/office/drawing/2014/main" id="{96432D7A-F3BC-4BAE-B9A3-6022A224C3FE}"/>
              </a:ext>
            </a:extLst>
          </p:cNvPr>
          <p:cNvGraphicFramePr>
            <a:graphicFrameLocks noGrp="1"/>
          </p:cNvGraphicFramePr>
          <p:nvPr>
            <p:extLst>
              <p:ext uri="{D42A27DB-BD31-4B8C-83A1-F6EECF244321}">
                <p14:modId xmlns:p14="http://schemas.microsoft.com/office/powerpoint/2010/main" val="2464760639"/>
              </p:ext>
            </p:extLst>
          </p:nvPr>
        </p:nvGraphicFramePr>
        <p:xfrm>
          <a:off x="5004594" y="2449513"/>
          <a:ext cx="7351713" cy="1854200"/>
        </p:xfrm>
        <a:graphic>
          <a:graphicData uri="http://schemas.openxmlformats.org/drawingml/2006/table">
            <a:tbl>
              <a:tblPr firstRow="1" bandRow="1">
                <a:tableStyleId>{5C22544A-7EE6-4342-B048-85BDC9FD1C3A}</a:tableStyleId>
              </a:tblPr>
              <a:tblGrid>
                <a:gridCol w="2450571">
                  <a:extLst>
                    <a:ext uri="{9D8B030D-6E8A-4147-A177-3AD203B41FA5}">
                      <a16:colId xmlns:a16="http://schemas.microsoft.com/office/drawing/2014/main" val="311757657"/>
                    </a:ext>
                  </a:extLst>
                </a:gridCol>
                <a:gridCol w="2450571">
                  <a:extLst>
                    <a:ext uri="{9D8B030D-6E8A-4147-A177-3AD203B41FA5}">
                      <a16:colId xmlns:a16="http://schemas.microsoft.com/office/drawing/2014/main" val="1722303678"/>
                    </a:ext>
                  </a:extLst>
                </a:gridCol>
                <a:gridCol w="2450571">
                  <a:extLst>
                    <a:ext uri="{9D8B030D-6E8A-4147-A177-3AD203B41FA5}">
                      <a16:colId xmlns:a16="http://schemas.microsoft.com/office/drawing/2014/main" val="891544045"/>
                    </a:ext>
                  </a:extLst>
                </a:gridCol>
              </a:tblGrid>
              <a:tr h="370840">
                <a:tc>
                  <a:txBody>
                    <a:bodyPr/>
                    <a:lstStyle/>
                    <a:p>
                      <a:r>
                        <a:rPr lang="zh-CN" altLang="en-US" dirty="0"/>
                        <a:t>指令类型</a:t>
                      </a:r>
                    </a:p>
                  </a:txBody>
                  <a:tcPr/>
                </a:tc>
                <a:tc>
                  <a:txBody>
                    <a:bodyPr/>
                    <a:lstStyle/>
                    <a:p>
                      <a:r>
                        <a:rPr lang="zh-CN" altLang="en-US" dirty="0"/>
                        <a:t>所占比例</a:t>
                      </a:r>
                    </a:p>
                  </a:txBody>
                  <a:tcPr/>
                </a:tc>
                <a:tc>
                  <a:txBody>
                    <a:bodyPr/>
                    <a:lstStyle/>
                    <a:p>
                      <a:r>
                        <a:rPr lang="en-US" altLang="zh-CN" dirty="0"/>
                        <a:t>CPI</a:t>
                      </a:r>
                      <a:endParaRPr lang="zh-CN" altLang="en-US" dirty="0"/>
                    </a:p>
                  </a:txBody>
                  <a:tcPr/>
                </a:tc>
                <a:extLst>
                  <a:ext uri="{0D108BD9-81ED-4DB2-BD59-A6C34878D82A}">
                    <a16:rowId xmlns:a16="http://schemas.microsoft.com/office/drawing/2014/main" val="2511927649"/>
                  </a:ext>
                </a:extLst>
              </a:tr>
              <a:tr h="370840">
                <a:tc>
                  <a:txBody>
                    <a:bodyPr/>
                    <a:lstStyle/>
                    <a:p>
                      <a:r>
                        <a:rPr lang="en-US" altLang="zh-CN" dirty="0"/>
                        <a:t>A</a:t>
                      </a:r>
                      <a:endParaRPr lang="zh-CN" altLang="en-US" dirty="0"/>
                    </a:p>
                  </a:txBody>
                  <a:tcPr/>
                </a:tc>
                <a:tc>
                  <a:txBody>
                    <a:bodyPr/>
                    <a:lstStyle/>
                    <a:p>
                      <a:r>
                        <a:rPr lang="en-US" altLang="zh-CN" dirty="0"/>
                        <a:t>50%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549191903"/>
                  </a:ext>
                </a:extLst>
              </a:tr>
              <a:tr h="370840">
                <a:tc>
                  <a:txBody>
                    <a:bodyPr/>
                    <a:lstStyle/>
                    <a:p>
                      <a:r>
                        <a:rPr lang="en-US" altLang="zh-CN" dirty="0"/>
                        <a:t>B</a:t>
                      </a:r>
                      <a:endParaRPr lang="zh-CN" altLang="en-US" dirty="0"/>
                    </a:p>
                  </a:txBody>
                  <a:tcPr/>
                </a:tc>
                <a:tc>
                  <a:txBody>
                    <a:bodyPr/>
                    <a:lstStyle/>
                    <a:p>
                      <a:r>
                        <a:rPr lang="en-US" altLang="zh-CN" dirty="0"/>
                        <a:t>20%</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2277633503"/>
                  </a:ext>
                </a:extLst>
              </a:tr>
              <a:tr h="370840">
                <a:tc>
                  <a:txBody>
                    <a:bodyPr/>
                    <a:lstStyle/>
                    <a:p>
                      <a:r>
                        <a:rPr lang="en-US" altLang="zh-CN" dirty="0"/>
                        <a:t>C</a:t>
                      </a:r>
                      <a:endParaRPr lang="zh-CN" altLang="en-US" dirty="0"/>
                    </a:p>
                  </a:txBody>
                  <a:tcPr/>
                </a:tc>
                <a:tc>
                  <a:txBody>
                    <a:bodyPr/>
                    <a:lstStyle/>
                    <a:p>
                      <a:r>
                        <a:rPr lang="en-US" altLang="zh-CN" dirty="0"/>
                        <a:t>10%</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3791250364"/>
                  </a:ext>
                </a:extLst>
              </a:tr>
              <a:tr h="370840">
                <a:tc>
                  <a:txBody>
                    <a:bodyPr/>
                    <a:lstStyle/>
                    <a:p>
                      <a:r>
                        <a:rPr lang="en-US" altLang="zh-CN" dirty="0"/>
                        <a:t>D</a:t>
                      </a:r>
                      <a:endParaRPr lang="zh-CN" altLang="en-US" dirty="0"/>
                    </a:p>
                  </a:txBody>
                  <a:tcPr/>
                </a:tc>
                <a:tc>
                  <a:txBody>
                    <a:bodyPr/>
                    <a:lstStyle/>
                    <a:p>
                      <a:r>
                        <a:rPr lang="en-US" altLang="zh-CN" dirty="0"/>
                        <a:t>20%</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789706957"/>
                  </a:ext>
                </a:extLst>
              </a:tr>
            </a:tbl>
          </a:graphicData>
        </a:graphic>
      </p:graphicFrame>
    </p:spTree>
    <p:extLst>
      <p:ext uri="{BB962C8B-B14F-4D97-AF65-F5344CB8AC3E}">
        <p14:creationId xmlns:p14="http://schemas.microsoft.com/office/powerpoint/2010/main" val="2314346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839D0B19-5739-48A5-8F96-D47942303F0E}"/>
              </a:ext>
            </a:extLst>
          </p:cNvPr>
          <p:cNvSpPr>
            <a:spLocks noGrp="1"/>
          </p:cNvSpPr>
          <p:nvPr>
            <p:ph type="title"/>
          </p:nvPr>
        </p:nvSpPr>
        <p:spPr>
          <a:xfrm>
            <a:off x="904877" y="2415322"/>
            <a:ext cx="3451730" cy="2399869"/>
          </a:xfrm>
        </p:spPr>
        <p:txBody>
          <a:bodyPr>
            <a:normAutofit/>
          </a:bodyPr>
          <a:lstStyle/>
          <a:p>
            <a:pPr algn="ctr"/>
            <a:r>
              <a:rPr lang="en-US" altLang="zh-CN" sz="4000" dirty="0"/>
              <a:t>ANSWER</a:t>
            </a:r>
            <a:endParaRPr lang="zh-CN" altLang="en-US" sz="4000" dirty="0">
              <a:solidFill>
                <a:srgbClr val="FFFFFF"/>
              </a:solidFill>
            </a:endParaRPr>
          </a:p>
        </p:txBody>
      </p:sp>
      <p:sp>
        <p:nvSpPr>
          <p:cNvPr id="3" name="内容占位符 2">
            <a:extLst>
              <a:ext uri="{FF2B5EF4-FFF2-40B4-BE49-F238E27FC236}">
                <a16:creationId xmlns:a16="http://schemas.microsoft.com/office/drawing/2014/main" id="{EE6ED3ED-8ACD-4A29-946B-C79CDCEB958E}"/>
              </a:ext>
            </a:extLst>
          </p:cNvPr>
          <p:cNvSpPr>
            <a:spLocks noGrp="1"/>
          </p:cNvSpPr>
          <p:nvPr>
            <p:ph idx="1"/>
          </p:nvPr>
        </p:nvSpPr>
        <p:spPr>
          <a:xfrm>
            <a:off x="5120640" y="804672"/>
            <a:ext cx="6281928" cy="5248656"/>
          </a:xfrm>
        </p:spPr>
        <p:txBody>
          <a:bodyPr anchor="ctr">
            <a:normAutofit/>
          </a:bodyPr>
          <a:lstStyle/>
          <a:p>
            <a:r>
              <a:rPr lang="en-US" altLang="zh-CN" sz="2000" dirty="0"/>
              <a:t>400</a:t>
            </a:r>
          </a:p>
          <a:p>
            <a:r>
              <a:rPr lang="zh-CN" altLang="en-US" sz="2000" dirty="0"/>
              <a:t>解释</a:t>
            </a:r>
            <a:r>
              <a:rPr lang="en-US" altLang="zh-CN" sz="2000"/>
              <a:t>:1200Mhz ÷ 3 = 400 MIPS</a:t>
            </a:r>
            <a:endParaRPr lang="en-US" altLang="zh-CN" sz="2000" dirty="0"/>
          </a:p>
        </p:txBody>
      </p:sp>
    </p:spTree>
    <p:extLst>
      <p:ext uri="{BB962C8B-B14F-4D97-AF65-F5344CB8AC3E}">
        <p14:creationId xmlns:p14="http://schemas.microsoft.com/office/powerpoint/2010/main" val="9144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1FA27681-F9E5-408E-A2A6-4F29E2D04081}"/>
              </a:ext>
            </a:extLst>
          </p:cNvPr>
          <p:cNvPicPr>
            <a:picLocks noChangeAspect="1"/>
          </p:cNvPicPr>
          <p:nvPr/>
        </p:nvPicPr>
        <p:blipFill>
          <a:blip r:embed="rId2"/>
          <a:stretch>
            <a:fillRect/>
          </a:stretch>
        </p:blipFill>
        <p:spPr>
          <a:xfrm>
            <a:off x="0" y="0"/>
            <a:ext cx="9804903" cy="6858000"/>
          </a:xfrm>
          <a:prstGeom prst="rect">
            <a:avLst/>
          </a:prstGeom>
        </p:spPr>
      </p:pic>
    </p:spTree>
    <p:extLst>
      <p:ext uri="{BB962C8B-B14F-4D97-AF65-F5344CB8AC3E}">
        <p14:creationId xmlns:p14="http://schemas.microsoft.com/office/powerpoint/2010/main" val="407113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D7D2B820-EB2A-4ED1-8A9E-939DB1F0C06D}"/>
              </a:ext>
            </a:extLst>
          </p:cNvPr>
          <p:cNvPicPr>
            <a:picLocks noChangeAspect="1"/>
          </p:cNvPicPr>
          <p:nvPr/>
        </p:nvPicPr>
        <p:blipFill>
          <a:blip r:embed="rId2"/>
          <a:stretch>
            <a:fillRect/>
          </a:stretch>
        </p:blipFill>
        <p:spPr>
          <a:xfrm>
            <a:off x="0" y="0"/>
            <a:ext cx="9750582" cy="6857999"/>
          </a:xfrm>
          <a:prstGeom prst="rect">
            <a:avLst/>
          </a:prstGeom>
        </p:spPr>
      </p:pic>
    </p:spTree>
    <p:extLst>
      <p:ext uri="{BB962C8B-B14F-4D97-AF65-F5344CB8AC3E}">
        <p14:creationId xmlns:p14="http://schemas.microsoft.com/office/powerpoint/2010/main" val="403673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A7EA9415-7673-4C56-82DE-7A65EDA62F3C}"/>
              </a:ext>
            </a:extLst>
          </p:cNvPr>
          <p:cNvPicPr>
            <a:picLocks noChangeAspect="1"/>
          </p:cNvPicPr>
          <p:nvPr/>
        </p:nvPicPr>
        <p:blipFill>
          <a:blip r:embed="rId2"/>
          <a:stretch>
            <a:fillRect/>
          </a:stretch>
        </p:blipFill>
        <p:spPr>
          <a:xfrm>
            <a:off x="-1" y="0"/>
            <a:ext cx="9976919" cy="6858000"/>
          </a:xfrm>
          <a:prstGeom prst="rect">
            <a:avLst/>
          </a:prstGeom>
        </p:spPr>
      </p:pic>
    </p:spTree>
    <p:extLst>
      <p:ext uri="{BB962C8B-B14F-4D97-AF65-F5344CB8AC3E}">
        <p14:creationId xmlns:p14="http://schemas.microsoft.com/office/powerpoint/2010/main" val="61527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57D4ED74-6D52-42BD-A7DA-D7F120285E2C}"/>
              </a:ext>
            </a:extLst>
          </p:cNvPr>
          <p:cNvPicPr>
            <a:picLocks noChangeAspect="1"/>
          </p:cNvPicPr>
          <p:nvPr/>
        </p:nvPicPr>
        <p:blipFill>
          <a:blip r:embed="rId2"/>
          <a:stretch>
            <a:fillRect/>
          </a:stretch>
        </p:blipFill>
        <p:spPr>
          <a:xfrm>
            <a:off x="1" y="0"/>
            <a:ext cx="9985972" cy="6858000"/>
          </a:xfrm>
          <a:prstGeom prst="rect">
            <a:avLst/>
          </a:prstGeom>
        </p:spPr>
      </p:pic>
    </p:spTree>
    <p:extLst>
      <p:ext uri="{BB962C8B-B14F-4D97-AF65-F5344CB8AC3E}">
        <p14:creationId xmlns:p14="http://schemas.microsoft.com/office/powerpoint/2010/main" val="337799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D5570514-1875-40BB-84F0-2D4C57AED395}"/>
              </a:ext>
            </a:extLst>
          </p:cNvPr>
          <p:cNvPicPr>
            <a:picLocks noChangeAspect="1"/>
          </p:cNvPicPr>
          <p:nvPr/>
        </p:nvPicPr>
        <p:blipFill>
          <a:blip r:embed="rId2"/>
          <a:stretch>
            <a:fillRect/>
          </a:stretch>
        </p:blipFill>
        <p:spPr>
          <a:xfrm>
            <a:off x="0" y="22565"/>
            <a:ext cx="10230416" cy="6812870"/>
          </a:xfrm>
          <a:prstGeom prst="rect">
            <a:avLst/>
          </a:prstGeom>
        </p:spPr>
      </p:pic>
    </p:spTree>
    <p:extLst>
      <p:ext uri="{BB962C8B-B14F-4D97-AF65-F5344CB8AC3E}">
        <p14:creationId xmlns:p14="http://schemas.microsoft.com/office/powerpoint/2010/main" val="123740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768547B8-E3DB-4B17-AABF-B476C0FCF004}"/>
              </a:ext>
            </a:extLst>
          </p:cNvPr>
          <p:cNvPicPr>
            <a:picLocks noChangeAspect="1"/>
          </p:cNvPicPr>
          <p:nvPr/>
        </p:nvPicPr>
        <p:blipFill>
          <a:blip r:embed="rId2"/>
          <a:stretch>
            <a:fillRect/>
          </a:stretch>
        </p:blipFill>
        <p:spPr>
          <a:xfrm>
            <a:off x="1" y="0"/>
            <a:ext cx="9859224" cy="6858000"/>
          </a:xfrm>
          <a:prstGeom prst="rect">
            <a:avLst/>
          </a:prstGeom>
        </p:spPr>
      </p:pic>
    </p:spTree>
    <p:extLst>
      <p:ext uri="{BB962C8B-B14F-4D97-AF65-F5344CB8AC3E}">
        <p14:creationId xmlns:p14="http://schemas.microsoft.com/office/powerpoint/2010/main" val="135939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E7BE-0E56-4F39-A67D-27D2C0BD9C70}"/>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127870-E009-44B3-BAD6-1A51A83341F4}"/>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2CD8456E-9324-460E-916C-57E615FE3AFA}"/>
              </a:ext>
            </a:extLst>
          </p:cNvPr>
          <p:cNvPicPr>
            <a:picLocks noChangeAspect="1"/>
          </p:cNvPicPr>
          <p:nvPr/>
        </p:nvPicPr>
        <p:blipFill>
          <a:blip r:embed="rId2"/>
          <a:stretch>
            <a:fillRect/>
          </a:stretch>
        </p:blipFill>
        <p:spPr>
          <a:xfrm>
            <a:off x="0" y="0"/>
            <a:ext cx="9958812" cy="6858000"/>
          </a:xfrm>
          <a:prstGeom prst="rect">
            <a:avLst/>
          </a:prstGeom>
        </p:spPr>
      </p:pic>
    </p:spTree>
    <p:extLst>
      <p:ext uri="{BB962C8B-B14F-4D97-AF65-F5344CB8AC3E}">
        <p14:creationId xmlns:p14="http://schemas.microsoft.com/office/powerpoint/2010/main" val="29578452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TM02900771[[fn=幻灯片]]</Template>
  <TotalTime>37</TotalTime>
  <Words>313</Words>
  <Application>Microsoft Office PowerPoint</Application>
  <PresentationFormat>宽屏</PresentationFormat>
  <Paragraphs>59</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vt:lpstr>
      <vt:lpstr>ANSWER</vt:lpstr>
      <vt:lpstr>TEST</vt:lpstr>
      <vt:lpstr>ANSWER</vt:lpstr>
      <vt:lpstr>TEST</vt:lpstr>
      <vt:lpstr>ANSWER</vt:lpstr>
      <vt:lpstr>TEST</vt:lpstr>
      <vt:lpstr>ANSWER</vt:lpstr>
      <vt:lpstr>TEST</vt:lpstr>
      <vt:lpstr>ANSWER</vt:lpstr>
      <vt:lpstr>TEST</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yongjie li</dc:creator>
  <cp:lastModifiedBy>li yongjie</cp:lastModifiedBy>
  <cp:revision>6</cp:revision>
  <dcterms:created xsi:type="dcterms:W3CDTF">2019-09-27T08:16:33Z</dcterms:created>
  <dcterms:modified xsi:type="dcterms:W3CDTF">2019-10-13T12:36:33Z</dcterms:modified>
</cp:coreProperties>
</file>