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0CD15-27B0-402F-AB14-225241D7DB4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2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5825-CE27-4294-AA25-B76E5CD181E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8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F7B3-4B56-406D-B3A4-D99FE76EB6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BE54E-70F2-4E8E-B1AB-9F214A6941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6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FB45-0A04-40A6-B871-1DE9C0C98D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EFB72-38A2-4767-8E73-32E5F2D8A0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76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F951-9B1E-4D52-A50A-D5E2F431FF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1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15E17-FFE7-4AF2-AFD9-06AB4ED936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4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9F5C7-A0F3-402F-9613-3E815AC7D3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98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30BB-AD85-494D-AF8C-884C62E7E8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39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38BD-0C0B-4A2B-8D90-F48B26E108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32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35D5-FA4D-4D61-9415-0BE7AF18C7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0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7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9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9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DE2F-1B5F-4926-A5D9-0DA3E620FD4A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B5C1-4D7D-4880-996A-8DD8952E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33006C1-2B59-4456-8EA9-56F6FFAD7488}" type="slidenum">
              <a:rPr kumimoji="1"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grpSp>
        <p:nvGrpSpPr>
          <p:cNvPr id="1031" name="Group 8"/>
          <p:cNvGrpSpPr>
            <a:grpSpLocks/>
          </p:cNvGrpSpPr>
          <p:nvPr userDrawn="1"/>
        </p:nvGrpSpPr>
        <p:grpSpPr bwMode="auto">
          <a:xfrm>
            <a:off x="9882722" y="6437007"/>
            <a:ext cx="2012950" cy="460989"/>
            <a:chOff x="4573" y="4120"/>
            <a:chExt cx="951" cy="219"/>
          </a:xfrm>
        </p:grpSpPr>
        <p:sp>
          <p:nvSpPr>
            <p:cNvPr id="3081" name="AutoShape 9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861" y="4120"/>
              <a:ext cx="87" cy="219"/>
            </a:xfrm>
            <a:prstGeom prst="actionButtonBackPrevious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82" name="AutoShape 1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4573" y="4120"/>
              <a:ext cx="87" cy="219"/>
            </a:xfrm>
            <a:prstGeom prst="actionButtonBeginning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83" name="AutoShape 1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149" y="4120"/>
              <a:ext cx="87" cy="219"/>
            </a:xfrm>
            <a:prstGeom prst="actionButtonForwardNex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84" name="AutoShape 12">
              <a:hlinkClick r:id="" action="ppaction://hlinkshowjump?jump=lastslide" highlightClick="1"/>
            </p:cNvPr>
            <p:cNvSpPr>
              <a:spLocks noChangeArrowheads="1"/>
            </p:cNvSpPr>
            <p:nvPr/>
          </p:nvSpPr>
          <p:spPr bwMode="auto">
            <a:xfrm>
              <a:off x="5437" y="4120"/>
              <a:ext cx="87" cy="219"/>
            </a:xfrm>
            <a:prstGeom prst="actionButtonEnd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32" name="Picture 13" descr="sb 拷贝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85" y="6480176"/>
            <a:ext cx="45084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9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267201" y="457201"/>
            <a:ext cx="470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§1-1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静力学公理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362200" y="1219201"/>
            <a:ext cx="43815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力的平行四边形法则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362200" y="1752601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作用在物体上同一点的两个力，可以合成为一个合力。合力的作用点也在该点，合力的大小和方向，由这两个力为边构成的平行四边形的对角线确定。</a:t>
            </a:r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2351088" y="5445125"/>
            <a:ext cx="7772400" cy="476250"/>
            <a:chOff x="528" y="3408"/>
            <a:chExt cx="4896" cy="300"/>
          </a:xfrm>
        </p:grpSpPr>
        <p:sp>
          <p:nvSpPr>
            <p:cNvPr id="29706" name="Text Box 24"/>
            <p:cNvSpPr txBox="1">
              <a:spLocks noChangeArrowheads="1"/>
            </p:cNvSpPr>
            <p:nvPr/>
          </p:nvSpPr>
          <p:spPr bwMode="auto">
            <a:xfrm>
              <a:off x="528" y="3408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合力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合力的大小与方向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            (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矢量和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29707" name="Object 25"/>
            <p:cNvGraphicFramePr>
              <a:graphicFrameLocks noChangeAspect="1"/>
            </p:cNvGraphicFramePr>
            <p:nvPr/>
          </p:nvGraphicFramePr>
          <p:xfrm>
            <a:off x="2789" y="3430"/>
            <a:ext cx="103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409824" imgH="342900" progId="Equation.3">
                    <p:embed/>
                  </p:oleObj>
                </mc:Choice>
                <mc:Fallback>
                  <p:oleObj name="Equation" r:id="rId3" imgW="1409824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430"/>
                          <a:ext cx="1031" cy="27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362200" y="5867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亦可用力三角形求得合力矢</a:t>
            </a:r>
          </a:p>
        </p:txBody>
      </p:sp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213100"/>
            <a:ext cx="24495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3068639"/>
            <a:ext cx="2519363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068639"/>
            <a:ext cx="2547938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4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04" grpId="0" animBg="1" autoUpdateAnimBg="0"/>
      <p:bldP spid="4114" grpId="0" autoUpdateAnimBg="0"/>
      <p:bldP spid="41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362201" y="685800"/>
            <a:ext cx="359251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2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二力平衡条件</a:t>
            </a:r>
            <a:r>
              <a:rPr lang="zh-CN" altLang="en-US" sz="2800" b="1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20950" y="34290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使刚体平衡的充分必要条件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200400" y="4191001"/>
          <a:ext cx="1524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90577" imgH="342900" progId="Equation.3">
                  <p:embed/>
                </p:oleObj>
              </mc:Choice>
              <mc:Fallback>
                <p:oleObj name="Equation" r:id="rId3" imgW="990577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1"/>
                        <a:ext cx="1524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14600" y="5029200"/>
            <a:ext cx="422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最简单力系的平衡条件</a:t>
            </a:r>
          </a:p>
        </p:txBody>
      </p:sp>
      <p:pic>
        <p:nvPicPr>
          <p:cNvPr id="5134" name="Picture 14" descr="01-02-+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32200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 descr="01-02-+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32200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 descr="01-02-+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32200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905000" y="1524001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作用在刚体上的两个力，使刚体保持平衡的必要和充分条件是：这两个力的大小相等，方向相反，且作用在同一直线上。</a:t>
            </a:r>
          </a:p>
        </p:txBody>
      </p:sp>
    </p:spTree>
    <p:extLst>
      <p:ext uri="{BB962C8B-B14F-4D97-AF65-F5344CB8AC3E}">
        <p14:creationId xmlns:p14="http://schemas.microsoft.com/office/powerpoint/2010/main" val="359947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 autoUpdateAnimBg="0"/>
      <p:bldP spid="5126" grpId="0" autoUpdateAnimBg="0"/>
      <p:bldP spid="5128" grpId="0" autoUpdateAnimBg="0"/>
      <p:bldP spid="51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70126" y="304800"/>
            <a:ext cx="382587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加减平衡力系原理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68539" y="1752601"/>
            <a:ext cx="497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推理</a:t>
            </a:r>
            <a:r>
              <a:rPr lang="en-US" altLang="zh-CN" sz="28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sz="24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力的可传性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0" y="5334001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作用在刚体上的力是滑动矢量，力的三要素为大小、方向和作用线．</a:t>
            </a:r>
          </a:p>
        </p:txBody>
      </p:sp>
      <p:pic>
        <p:nvPicPr>
          <p:cNvPr id="6152" name="Picture 8" descr="01-0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92488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01-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92488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01-0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92488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01-02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92488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286001" y="914401"/>
            <a:ext cx="778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在已知力系上加上或减去任意的平衡力系，并不改变原力系对刚体的作用。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362200" y="2378076"/>
            <a:ext cx="762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作用于刚体上某点的力，可以沿着它的作用线移到刚体内任意一点，并不改变该力对刚体的作用。</a:t>
            </a:r>
          </a:p>
        </p:txBody>
      </p:sp>
    </p:spTree>
    <p:extLst>
      <p:ext uri="{BB962C8B-B14F-4D97-AF65-F5344CB8AC3E}">
        <p14:creationId xmlns:p14="http://schemas.microsoft.com/office/powerpoint/2010/main" val="2437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  <p:bldP spid="6149" grpId="0" autoUpdateAnimBg="0"/>
      <p:bldP spid="6151" grpId="0" autoUpdateAnimBg="0"/>
      <p:bldP spid="6156" grpId="0" autoUpdateAnimBg="0"/>
      <p:bldP spid="615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76488" y="676276"/>
            <a:ext cx="645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推理</a:t>
            </a:r>
            <a:r>
              <a:rPr lang="en-US" altLang="zh-CN" sz="24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b="1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三力平衡汇交定理</a:t>
            </a:r>
          </a:p>
        </p:txBody>
      </p:sp>
      <p:pic>
        <p:nvPicPr>
          <p:cNvPr id="7178" name="Picture 10" descr="01-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41600"/>
            <a:ext cx="381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01-0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41600"/>
            <a:ext cx="381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01-0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41600"/>
            <a:ext cx="381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01-03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381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362200" y="1479551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作用于刚体上三个相互平衡的力，若其中两个力的作用线汇交于一点，则此三力必在同一平面内，且第三个力的作用线通过汇交点。</a:t>
            </a:r>
          </a:p>
        </p:txBody>
      </p:sp>
    </p:spTree>
    <p:extLst>
      <p:ext uri="{BB962C8B-B14F-4D97-AF65-F5344CB8AC3E}">
        <p14:creationId xmlns:p14="http://schemas.microsoft.com/office/powerpoint/2010/main" val="3976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57450" y="914400"/>
            <a:ext cx="3854450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作用和反作用定律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98726" y="2209801"/>
            <a:ext cx="7559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作用力和反作用力总是同时存在，同时消失，等值、反向、共线，作用在相互作用的两个物体上．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601914" y="4191000"/>
            <a:ext cx="806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在画物体受力图时要注意此公理的应用．</a:t>
            </a:r>
          </a:p>
        </p:txBody>
      </p:sp>
    </p:spTree>
    <p:extLst>
      <p:ext uri="{BB962C8B-B14F-4D97-AF65-F5344CB8AC3E}">
        <p14:creationId xmlns:p14="http://schemas.microsoft.com/office/powerpoint/2010/main" val="7173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7" grpId="0" autoUpdateAnimBg="0"/>
      <p:bldP spid="81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51088" y="457200"/>
            <a:ext cx="2881312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公理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000000"/>
                </a:solidFill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刚化原理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1" y="3252789"/>
            <a:ext cx="503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柔性体（受拉力平衡）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470651" y="3276601"/>
            <a:ext cx="444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刚化为刚体（仍平衡）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86001" y="3733801"/>
            <a:ext cx="748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反之不一定成立．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362201" y="5410201"/>
            <a:ext cx="423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刚体（受压平衡）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529389" y="5486401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柔性体（受压不能平衡）</a:t>
            </a:r>
          </a:p>
        </p:txBody>
      </p:sp>
      <p:pic>
        <p:nvPicPr>
          <p:cNvPr id="9227" name="Picture 11" descr="01-0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1"/>
            <a:ext cx="40132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 descr="01-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1"/>
            <a:ext cx="40894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01-0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1"/>
            <a:ext cx="396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 descr="01-04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4038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346326" y="1158876"/>
            <a:ext cx="7940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FFFFFF"/>
                </a:solidFill>
              </a:rPr>
              <a:t>        </a:t>
            </a:r>
            <a:r>
              <a:rPr lang="zh-CN" altLang="en-US" sz="2000" b="1">
                <a:solidFill>
                  <a:srgbClr val="000000"/>
                </a:solidFill>
                <a:ea typeface="黑体" panose="02010609060101010101" pitchFamily="49" charset="-122"/>
              </a:rPr>
              <a:t>变形体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在某一力系作用下处于平衡，如将此变形体刚化为刚体，其平衡状态保持不变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8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3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</cp:lastModifiedBy>
  <cp:revision>1</cp:revision>
  <dcterms:created xsi:type="dcterms:W3CDTF">2015-10-29T07:57:34Z</dcterms:created>
  <dcterms:modified xsi:type="dcterms:W3CDTF">2015-10-29T07:58:29Z</dcterms:modified>
</cp:coreProperties>
</file>