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298" r:id="rId4"/>
    <p:sldId id="307" r:id="rId5"/>
    <p:sldId id="299" r:id="rId6"/>
    <p:sldId id="308" r:id="rId7"/>
    <p:sldId id="309" r:id="rId8"/>
    <p:sldId id="310" r:id="rId9"/>
    <p:sldId id="304" r:id="rId10"/>
    <p:sldId id="305" r:id="rId11"/>
    <p:sldId id="301" r:id="rId12"/>
    <p:sldId id="303" r:id="rId13"/>
    <p:sldId id="30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90" autoAdjust="0"/>
  </p:normalViewPr>
  <p:slideViewPr>
    <p:cSldViewPr>
      <p:cViewPr varScale="1">
        <p:scale>
          <a:sx n="72" d="100"/>
          <a:sy n="72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E3CE-670C-4663-B258-FCFA4AF0D449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0ACE-3E94-4128-967B-0D35AC119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“理论联系实际、密切联系群众、批评与自我批评”是中国共产党的三大优良作风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在新形势下存在的问题：党的观念淡薄、组织涣散、纪律松弛，党的领导弱化、管党治党不严、责任担当缺失。这其中有些并没有上升到法律的惩罚阶段，但是不能听之任之，只要不违法就没人管、不追究，如果任其发展下去，就会酿成不可挽回的后果。</a:t>
            </a:r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近年来，支部大力加强党员学习，党员教育，不是我们对大家的要求严格，是新形势下党中央意志的直接体现。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j-ea"/>
              </a:rPr>
              <a:t>《</a:t>
            </a:r>
            <a:r>
              <a:rPr lang="zh-CN" altLang="en-US" sz="1200" dirty="0" smtClean="0">
                <a:latin typeface="+mj-ea"/>
              </a:rPr>
              <a:t>党章</a:t>
            </a:r>
            <a:r>
              <a:rPr lang="en-US" altLang="zh-CN" sz="1200" dirty="0" smtClean="0">
                <a:latin typeface="+mj-ea"/>
              </a:rPr>
              <a:t>》</a:t>
            </a:r>
            <a:r>
              <a:rPr lang="zh-CN" altLang="en-US" sz="1200" dirty="0" smtClean="0">
                <a:latin typeface="+mj-ea"/>
              </a:rPr>
              <a:t>第四条对党员的权利作了如下具体规定：</a:t>
            </a:r>
            <a:br>
              <a:rPr lang="zh-CN" altLang="en-US" sz="1200" dirty="0" smtClean="0">
                <a:latin typeface="+mj-ea"/>
              </a:rPr>
            </a:br>
            <a:r>
              <a:rPr lang="zh-CN" altLang="en-US" sz="1200" dirty="0" smtClean="0">
                <a:latin typeface="+mj-ea"/>
              </a:rPr>
              <a:t>行使表决权、选举权、有被选举权。</a:t>
            </a:r>
            <a:endParaRPr lang="en-US" altLang="zh-CN" sz="1200" dirty="0" smtClean="0">
              <a:latin typeface="+mj-ea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违反组织纪律：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第七十条　侵犯党员的表决权、选举权和被选举权，情节较重的，给予警告或者严重警告处分；情节严重的，给予撤销党内职务处分。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0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党总支的集体活动：每月一课，观看纪录片，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永远在路上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。集体参观一大展览馆？？交易所券所党员大会，</a:t>
            </a:r>
            <a:r>
              <a:rPr lang="zh-CN" altLang="en-US" sz="1200" dirty="0" smtClean="0">
                <a:solidFill>
                  <a:srgbClr val="FF0000"/>
                </a:solidFill>
              </a:rPr>
              <a:t>宋安平书记党课，姜岩书记讲话等？？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党章规定的四个服从的原则是：个人服从组织，下级服从上级，少数服从多数，全党服从中央。</a:t>
            </a:r>
            <a:endParaRPr lang="zh-CN" altLang="en-US" sz="8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0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“理论联系实际、密切联系群众、批评与自我批评”是中国共产党的三大优良作风。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每年的民主评议是对党员工作，履行义务，行使权力的考评过程。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党章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规定：党员如果没有正当理由，连续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个月不参加党的组织生活，或不交纳党费，或不做党所分配的工作，就被认为是自行脱党。支部大会应当决定把这样的党员除名，并报上级党组织批准。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对于民主评议是否满足合格党员的基本要求：出勤率不低于？（</a:t>
            </a:r>
            <a:r>
              <a:rPr lang="en-US" altLang="zh-CN" sz="1200" b="1" dirty="0" smtClean="0"/>
              <a:t>30</a:t>
            </a:r>
            <a:r>
              <a:rPr lang="zh-CN" altLang="en-US" sz="1200" b="1" dirty="0" smtClean="0"/>
              <a:t>是不是太低了）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0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副标题 3"/>
          <p:cNvSpPr>
            <a:spLocks noGrp="1"/>
          </p:cNvSpPr>
          <p:nvPr>
            <p:ph type="subTitle" idx="4294967295" hasCustomPrompt="1"/>
          </p:nvPr>
        </p:nvSpPr>
        <p:spPr>
          <a:xfrm>
            <a:off x="467544" y="1124744"/>
            <a:ext cx="8208912" cy="5184576"/>
          </a:xfrm>
        </p:spPr>
        <p:txBody>
          <a:bodyPr>
            <a:normAutofit fontScale="92500" lnSpcReduction="20000"/>
          </a:bodyPr>
          <a:lstStyle>
            <a:lvl1pPr marL="0" indent="0">
              <a:lnSpc>
                <a:spcPct val="170000"/>
              </a:lnSpc>
              <a:buNone/>
              <a:defRPr baseline="0"/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《中国共产党纪律处分条例》规定，嫖娼、卖淫，或者组织、强迫、介绍、教唆、引诱、容留他人嫖娼、卖淫，或者故意为嫖娼、卖淫提供方便条件的，给予</a:t>
            </a:r>
            <a:r>
              <a:rPr lang="en-US" altLang="zh-CN" u="sng" dirty="0"/>
              <a:t>          </a:t>
            </a:r>
            <a:r>
              <a:rPr lang="zh-CN" altLang="zh-CN" dirty="0"/>
              <a:t>处分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A</a:t>
            </a:r>
            <a:r>
              <a:rPr lang="en-US" altLang="zh-CN" dirty="0"/>
              <a:t>.</a:t>
            </a:r>
            <a:r>
              <a:rPr lang="zh-CN" altLang="zh-CN" dirty="0"/>
              <a:t>严重</a:t>
            </a:r>
            <a:r>
              <a:rPr lang="zh-CN" altLang="zh-CN" dirty="0" smtClean="0"/>
              <a:t>警告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B</a:t>
            </a:r>
            <a:r>
              <a:rPr lang="en-US" altLang="zh-CN" dirty="0"/>
              <a:t>.</a:t>
            </a:r>
            <a:r>
              <a:rPr lang="zh-CN" altLang="zh-CN" dirty="0"/>
              <a:t>撤销党内职务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C</a:t>
            </a:r>
            <a:r>
              <a:rPr lang="en-US" altLang="zh-CN" dirty="0"/>
              <a:t>.</a:t>
            </a:r>
            <a:r>
              <a:rPr lang="zh-CN" altLang="zh-CN" dirty="0" smtClean="0"/>
              <a:t>留党察看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D</a:t>
            </a:r>
            <a:r>
              <a:rPr lang="en-US" altLang="zh-CN" dirty="0"/>
              <a:t>.</a:t>
            </a:r>
            <a:r>
              <a:rPr lang="zh-CN" altLang="zh-CN" dirty="0"/>
              <a:t>开除党籍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59632" y="37259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新时期党员的责任与义务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30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1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EF5F-3403-4D3D-BAE6-43BF63893795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7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187624" y="1988840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新时期党员的责任与义务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555776" y="4509120"/>
            <a:ext cx="4496544" cy="913656"/>
          </a:xfrm>
        </p:spPr>
        <p:txBody>
          <a:bodyPr/>
          <a:lstStyle/>
          <a:p>
            <a:r>
              <a:rPr lang="zh-CN" altLang="en-US" dirty="0" smtClean="0"/>
              <a:t>上期技术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第三党支部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03648" y="1196752"/>
            <a:ext cx="5497871" cy="136815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现阶段党组织活动形式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5536" y="2132856"/>
            <a:ext cx="8565909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300" b="1" dirty="0" smtClean="0"/>
              <a:t>党员的</a:t>
            </a:r>
            <a:r>
              <a:rPr lang="zh-CN" altLang="en-US" sz="4300" b="1" dirty="0" smtClean="0"/>
              <a:t>批评与自我批评</a:t>
            </a:r>
            <a:endParaRPr lang="en-US" altLang="zh-CN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38226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43608" y="2778899"/>
            <a:ext cx="7704856" cy="28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zh-CN" altLang="en-US" sz="4600" b="1" dirty="0" smtClean="0"/>
              <a:t>“</a:t>
            </a:r>
            <a:r>
              <a:rPr lang="zh-CN" altLang="en-US" sz="4600" b="1" dirty="0"/>
              <a:t>三会一课</a:t>
            </a:r>
            <a:r>
              <a:rPr lang="zh-CN" altLang="en-US" sz="4600" b="1" dirty="0" smtClean="0"/>
              <a:t>”</a:t>
            </a:r>
            <a:endParaRPr lang="en-US" altLang="zh-CN" sz="4600" b="1" dirty="0" smtClean="0"/>
          </a:p>
          <a:p>
            <a:pPr algn="l">
              <a:lnSpc>
                <a:spcPct val="160000"/>
              </a:lnSpc>
            </a:pPr>
            <a:r>
              <a:rPr lang="zh-CN" altLang="en-US" sz="4200" dirty="0" smtClean="0"/>
              <a:t>“三会”是</a:t>
            </a:r>
            <a:r>
              <a:rPr lang="zh-CN" altLang="en-US" sz="4200" dirty="0"/>
              <a:t>：</a:t>
            </a:r>
            <a:r>
              <a:rPr lang="zh-CN" altLang="en-US" sz="4200" dirty="0" smtClean="0"/>
              <a:t>定期</a:t>
            </a:r>
            <a:r>
              <a:rPr lang="zh-CN" altLang="en-US" sz="4200" dirty="0"/>
              <a:t>召开支部党员大会</a:t>
            </a:r>
            <a:r>
              <a:rPr lang="zh-CN" altLang="en-US" sz="4200" dirty="0" smtClean="0"/>
              <a:t>、</a:t>
            </a:r>
            <a:endParaRPr lang="en-US" altLang="zh-CN" sz="4200" dirty="0" smtClean="0"/>
          </a:p>
          <a:p>
            <a:pPr algn="l">
              <a:lnSpc>
                <a:spcPct val="160000"/>
              </a:lnSpc>
            </a:pPr>
            <a:r>
              <a:rPr lang="en-US" altLang="zh-CN" sz="4200" dirty="0"/>
              <a:t>	</a:t>
            </a:r>
            <a:r>
              <a:rPr lang="en-US" altLang="zh-CN" sz="4200" dirty="0" smtClean="0"/>
              <a:t>	    </a:t>
            </a:r>
            <a:r>
              <a:rPr lang="zh-CN" altLang="en-US" sz="4200" dirty="0" smtClean="0"/>
              <a:t>支部</a:t>
            </a:r>
            <a:r>
              <a:rPr lang="zh-CN" altLang="en-US" sz="4200" dirty="0"/>
              <a:t>委员会、党小组</a:t>
            </a:r>
            <a:r>
              <a:rPr lang="zh-CN" altLang="en-US" sz="4200" dirty="0" smtClean="0"/>
              <a:t>会；</a:t>
            </a:r>
            <a:endParaRPr lang="en-US" altLang="zh-CN" sz="4200" dirty="0"/>
          </a:p>
          <a:p>
            <a:pPr algn="l">
              <a:lnSpc>
                <a:spcPct val="160000"/>
              </a:lnSpc>
            </a:pPr>
            <a:r>
              <a:rPr lang="zh-CN" altLang="en-US" sz="4200" dirty="0" smtClean="0"/>
              <a:t>“一课”是</a:t>
            </a:r>
            <a:r>
              <a:rPr lang="zh-CN" altLang="en-US" sz="4200" dirty="0"/>
              <a:t>：</a:t>
            </a:r>
            <a:r>
              <a:rPr lang="zh-CN" altLang="en-US" sz="4200" dirty="0" smtClean="0"/>
              <a:t>按时</a:t>
            </a:r>
            <a:r>
              <a:rPr lang="zh-CN" altLang="en-US" sz="4200" dirty="0"/>
              <a:t>上好党课。</a:t>
            </a:r>
          </a:p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1640" y="1194588"/>
            <a:ext cx="5497871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现阶段党组织活动形式：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6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15616" y="1844824"/>
            <a:ext cx="7416821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300" b="1" dirty="0" smtClean="0"/>
              <a:t>党员</a:t>
            </a:r>
            <a:r>
              <a:rPr lang="zh-CN" altLang="en-US" sz="4300" b="1" dirty="0" smtClean="0"/>
              <a:t>参加组织生活</a:t>
            </a:r>
            <a:r>
              <a:rPr lang="zh-CN" altLang="en-US" sz="4300" b="1" dirty="0" smtClean="0"/>
              <a:t>的正确</a:t>
            </a:r>
            <a:r>
              <a:rPr lang="zh-CN" altLang="en-US" sz="4300" b="1" dirty="0" smtClean="0"/>
              <a:t>态度和</a:t>
            </a:r>
            <a:r>
              <a:rPr lang="zh-CN" altLang="en-US" sz="4300" b="1" dirty="0" smtClean="0"/>
              <a:t>对自身的积极影响</a:t>
            </a:r>
            <a:endParaRPr lang="zh-CN" alt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14485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95536" y="1718590"/>
            <a:ext cx="8565909" cy="4158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CN" altLang="en-US" sz="5700" b="1" dirty="0" smtClean="0"/>
              <a:t>支部生活的新</a:t>
            </a:r>
            <a:r>
              <a:rPr lang="zh-CN" altLang="en-US" sz="5700" b="1" dirty="0" smtClean="0"/>
              <a:t>形式：</a:t>
            </a:r>
            <a:endParaRPr lang="en-US" altLang="zh-CN" sz="5700" b="1" dirty="0" smtClean="0"/>
          </a:p>
          <a:p>
            <a:pPr>
              <a:lnSpc>
                <a:spcPct val="170000"/>
              </a:lnSpc>
            </a:pPr>
            <a:r>
              <a:rPr lang="zh-CN" altLang="en-US" sz="4300" b="1" dirty="0" smtClean="0"/>
              <a:t>定向越野</a:t>
            </a:r>
            <a:endParaRPr lang="en-US" altLang="zh-CN" sz="4300" b="1" dirty="0" smtClean="0"/>
          </a:p>
          <a:p>
            <a:pPr>
              <a:lnSpc>
                <a:spcPct val="170000"/>
              </a:lnSpc>
            </a:pPr>
            <a:r>
              <a:rPr lang="zh-CN" altLang="en-US" sz="4300" b="1" dirty="0" smtClean="0"/>
              <a:t>辩论</a:t>
            </a:r>
            <a:endParaRPr lang="en-US" altLang="zh-CN" sz="4300" b="1" dirty="0" smtClean="0"/>
          </a:p>
          <a:p>
            <a:pPr>
              <a:lnSpc>
                <a:spcPct val="170000"/>
              </a:lnSpc>
            </a:pPr>
            <a:r>
              <a:rPr lang="zh-CN" altLang="en-US" sz="4300" b="1" dirty="0" smtClean="0"/>
              <a:t>户外活动</a:t>
            </a:r>
            <a:endParaRPr lang="en-US" altLang="zh-CN" sz="4300" b="1" dirty="0" smtClean="0"/>
          </a:p>
          <a:p>
            <a:pPr>
              <a:lnSpc>
                <a:spcPct val="170000"/>
              </a:lnSpc>
            </a:pPr>
            <a:r>
              <a:rPr lang="en-US" altLang="zh-CN" sz="4300" b="1" dirty="0"/>
              <a:t>……</a:t>
            </a:r>
            <a:endParaRPr lang="en-US" altLang="zh-CN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15074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2132856"/>
            <a:ext cx="7772400" cy="244827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董</a:t>
            </a:r>
            <a:r>
              <a:rPr lang="zh-CN" altLang="en-US" b="1" dirty="0" smtClean="0"/>
              <a:t>明秀检讨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批评与自我批评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12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71600" y="1035750"/>
            <a:ext cx="7772400" cy="18722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十八大后的新形势：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严峻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259632" y="2701925"/>
            <a:ext cx="8553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2003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 smtClean="0"/>
              <a:t>月，中共中央</a:t>
            </a:r>
            <a:r>
              <a:rPr lang="zh-CN" altLang="en-US" sz="2400" dirty="0"/>
              <a:t>印发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中国共产党纪律处分条例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59632" y="3356992"/>
            <a:ext cx="7605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现行条例存在的主要问题：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一是对违反党章、损害党章权威的违纪行为缺乏必要和严肃的责任</a:t>
            </a:r>
            <a:r>
              <a:rPr lang="zh-CN" altLang="en-US" sz="2200" dirty="0" smtClean="0"/>
              <a:t>追究。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二是纪法不分，近半数条款与刑法、治安管理处罚法等国家法律规定重复，没实际上难以用到，也浪费了行政成本。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314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1124744"/>
            <a:ext cx="7772400" cy="18722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十八大后的新形势：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严峻</a:t>
            </a:r>
            <a:endParaRPr lang="zh-CN" altLang="en-US" sz="36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15616" y="4019199"/>
            <a:ext cx="77724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 smtClean="0"/>
              <a:t>2015</a:t>
            </a:r>
            <a:r>
              <a:rPr lang="zh-CN" altLang="en-US" sz="2500" dirty="0" smtClean="0"/>
              <a:t>年</a:t>
            </a:r>
            <a:r>
              <a:rPr lang="en-US" altLang="zh-CN" sz="2500" dirty="0" smtClean="0"/>
              <a:t>10</a:t>
            </a:r>
            <a:r>
              <a:rPr lang="zh-CN" altLang="en-US" sz="2500" dirty="0" smtClean="0"/>
              <a:t>月</a:t>
            </a:r>
            <a:r>
              <a:rPr lang="en-US" altLang="zh-CN" sz="2500" dirty="0" smtClean="0"/>
              <a:t>21</a:t>
            </a:r>
            <a:r>
              <a:rPr lang="zh-CN" altLang="en-US" sz="2500" dirty="0" smtClean="0"/>
              <a:t>日，</a:t>
            </a:r>
            <a:r>
              <a:rPr lang="zh-CN" altLang="en-US" sz="2500" dirty="0"/>
              <a:t>中共中央</a:t>
            </a:r>
            <a:r>
              <a:rPr lang="zh-CN" altLang="en-US" sz="2500" dirty="0" smtClean="0"/>
              <a:t>印发修订后的</a:t>
            </a:r>
            <a:r>
              <a:rPr lang="en-US" altLang="zh-CN" sz="2500" dirty="0" smtClean="0"/>
              <a:t>《</a:t>
            </a:r>
            <a:r>
              <a:rPr lang="zh-CN" altLang="en-US" sz="2500" dirty="0"/>
              <a:t>中国共产党纪律处分条例</a:t>
            </a:r>
            <a:r>
              <a:rPr lang="en-US" altLang="zh-CN" sz="2500" dirty="0" smtClean="0"/>
              <a:t>》</a:t>
            </a:r>
            <a:r>
              <a:rPr lang="zh-CN" altLang="en-US" sz="2500" dirty="0" smtClean="0"/>
              <a:t>并发出通知，要求各地区各部门认真遵照执行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59632" y="2751460"/>
            <a:ext cx="7484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党的十八大以来，随着形势发展，该条例已不能完全适应全面从严治党新的实践需要，党中央决定予以修订。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2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43608" y="1196752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47664" y="2204864"/>
            <a:ext cx="684076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2800" b="1" dirty="0" smtClean="0"/>
              <a:t>第一章</a:t>
            </a:r>
            <a:r>
              <a:rPr lang="en-US" altLang="zh-CN" sz="2800" b="1" dirty="0" smtClean="0"/>
              <a:t>		</a:t>
            </a:r>
            <a:r>
              <a:rPr lang="zh-CN" altLang="en-US" sz="2800" dirty="0" smtClean="0"/>
              <a:t>第四条　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党的纪律处分工作应当坚持以下原则：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dirty="0"/>
              <a:t>（一）党要管党、从严治党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（</a:t>
            </a:r>
            <a:r>
              <a:rPr lang="zh-CN" altLang="en-US" sz="2800" dirty="0"/>
              <a:t>二）党纪面前一律平等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（三）实事求是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（四）民主集中制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（五）惩前毖后、治病救人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058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1124744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0481" y="2132856"/>
            <a:ext cx="684076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对党员的纪律处分种类：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警告；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严重警告；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撤销</a:t>
            </a:r>
            <a:r>
              <a:rPr lang="zh-CN" altLang="en-US" sz="2800" dirty="0" smtClean="0"/>
              <a:t>党内职务；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留党察看；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开除</a:t>
            </a:r>
            <a:r>
              <a:rPr lang="zh-CN" altLang="en-US" sz="2800" dirty="0" smtClean="0"/>
              <a:t>党籍；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063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85959" y="1124745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71326" y="2261118"/>
            <a:ext cx="7257258" cy="412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4100" dirty="0" smtClean="0"/>
              <a:t>六大纪律</a:t>
            </a:r>
            <a:r>
              <a:rPr lang="zh-CN" altLang="en-US" sz="4100" dirty="0" smtClean="0"/>
              <a:t>：</a:t>
            </a:r>
            <a:endParaRPr lang="en-US" altLang="zh-CN" sz="4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政治纪律；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组织纪律；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/>
              <a:t>廉洁</a:t>
            </a:r>
            <a:r>
              <a:rPr lang="zh-CN" altLang="en-US" sz="3100" dirty="0" smtClean="0"/>
              <a:t>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群众纪律；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工作纪律；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生活纪律；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03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47664" y="980728"/>
            <a:ext cx="5497871" cy="136815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现阶段党组织活动形式：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1056" y="2492896"/>
            <a:ext cx="8565909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/>
              <a:t>选举</a:t>
            </a:r>
            <a:endParaRPr lang="en-US" altLang="zh-CN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22906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47664" y="1196752"/>
            <a:ext cx="5497871" cy="136815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现阶段党组织活动形式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98307" y="3068960"/>
            <a:ext cx="6984773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/>
              <a:t>上级党组织的集体活动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61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625</Words>
  <Application>Microsoft Office PowerPoint</Application>
  <PresentationFormat>全屏显示(4:3)</PresentationFormat>
  <Paragraphs>73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新时期党员的责任与义务</vt:lpstr>
      <vt:lpstr>董明秀检讨  批评与自我批评</vt:lpstr>
      <vt:lpstr>十八大后的新形势： 严峻</vt:lpstr>
      <vt:lpstr>十八大后的新形势： 严峻</vt:lpstr>
      <vt:lpstr>《中国共产党纪律处分条例》 </vt:lpstr>
      <vt:lpstr>《中国共产党纪律处分条例》 </vt:lpstr>
      <vt:lpstr>《中国共产党纪律处分条例》 </vt:lpstr>
      <vt:lpstr>现阶段党组织活动形式：</vt:lpstr>
      <vt:lpstr>现阶段党组织活动形式：</vt:lpstr>
      <vt:lpstr>现阶段党组织活动形式：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党章、党规、党纪知识竞赛</dc:title>
  <dc:creator>孙懿华</dc:creator>
  <cp:lastModifiedBy>鲁琛瑶</cp:lastModifiedBy>
  <cp:revision>48</cp:revision>
  <dcterms:created xsi:type="dcterms:W3CDTF">2016-08-17T05:30:10Z</dcterms:created>
  <dcterms:modified xsi:type="dcterms:W3CDTF">2017-05-15T14:22:00Z</dcterms:modified>
</cp:coreProperties>
</file>