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4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9" r:id="rId31"/>
    <p:sldId id="287" r:id="rId32"/>
    <p:sldId id="288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10" Type="http://schemas.openxmlformats.org/officeDocument/2006/relationships/image" Target="../media/image37.emf"/><Relationship Id="rId4" Type="http://schemas.openxmlformats.org/officeDocument/2006/relationships/image" Target="../media/image31.emf"/><Relationship Id="rId9" Type="http://schemas.openxmlformats.org/officeDocument/2006/relationships/image" Target="../media/image3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0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ADE90-D2CF-4DB5-88C1-EE3F0FCEF271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EBE03-40EA-4E51-B0D5-5B4DA1C1D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486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35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19354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96B0E9-0FE6-417B-A95F-6B2515582642}" type="datetime5">
              <a:rPr lang="zh-CN" altLang="en-US" smtClean="0"/>
              <a:pPr/>
              <a:t>2016/6/14</a:t>
            </a:fld>
            <a:endParaRPr lang="en-US" altLang="zh-CN" smtClean="0"/>
          </a:p>
        </p:txBody>
      </p:sp>
      <p:sp>
        <p:nvSpPr>
          <p:cNvPr id="193541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smtClean="0"/>
              <a:t>Chapter 3-i: Combinational Logic Design (Sections 3.1 - 3.3)</a:t>
            </a:r>
            <a:endParaRPr lang="en-US" altLang="zh-CN" smtClean="0"/>
          </a:p>
        </p:txBody>
      </p:sp>
      <p:sp>
        <p:nvSpPr>
          <p:cNvPr id="193542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424DC44-81A3-408C-B0AA-62F28620D6FA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一个</a:t>
            </a:r>
            <a:r>
              <a:rPr lang="en-US" altLang="zh-CN" smtClean="0">
                <a:latin typeface="Arial" pitchFamily="34" charset="0"/>
              </a:rPr>
              <a:t>N</a:t>
            </a:r>
            <a:r>
              <a:rPr lang="zh-CN" altLang="en-US" smtClean="0">
                <a:latin typeface="Arial" pitchFamily="34" charset="0"/>
              </a:rPr>
              <a:t>变量的二进制姨妈的输出包含了</a:t>
            </a:r>
            <a:r>
              <a:rPr lang="en-US" altLang="zh-CN" smtClean="0">
                <a:latin typeface="Arial" pitchFamily="34" charset="0"/>
              </a:rPr>
              <a:t>n</a:t>
            </a:r>
            <a:r>
              <a:rPr lang="zh-CN" altLang="en-US" smtClean="0">
                <a:latin typeface="Arial" pitchFamily="34" charset="0"/>
              </a:rPr>
              <a:t>个变量的所有最小项，例如，</a:t>
            </a:r>
            <a:r>
              <a:rPr lang="en-US" altLang="zh-CN" smtClean="0">
                <a:latin typeface="Arial" pitchFamily="34" charset="0"/>
              </a:rPr>
              <a:t>3</a:t>
            </a:r>
            <a:r>
              <a:rPr lang="zh-CN" altLang="en-US" smtClean="0">
                <a:latin typeface="Arial" pitchFamily="34" charset="0"/>
              </a:rPr>
              <a:t>线</a:t>
            </a:r>
            <a:r>
              <a:rPr lang="en-US" altLang="zh-CN" smtClean="0">
                <a:latin typeface="Arial" pitchFamily="34" charset="0"/>
              </a:rPr>
              <a:t>/8</a:t>
            </a:r>
            <a:r>
              <a:rPr lang="zh-CN" altLang="en-US" smtClean="0">
                <a:latin typeface="Arial" pitchFamily="34" charset="0"/>
              </a:rPr>
              <a:t>线译码器的</a:t>
            </a:r>
            <a:r>
              <a:rPr lang="en-US" altLang="zh-CN" smtClean="0">
                <a:latin typeface="Arial" pitchFamily="34" charset="0"/>
              </a:rPr>
              <a:t>8</a:t>
            </a:r>
            <a:r>
              <a:rPr lang="zh-CN" altLang="en-US" smtClean="0">
                <a:latin typeface="Arial" pitchFamily="34" charset="0"/>
              </a:rPr>
              <a:t>个输出包含了</a:t>
            </a:r>
            <a:r>
              <a:rPr lang="en-US" altLang="zh-CN" smtClean="0">
                <a:latin typeface="Arial" pitchFamily="34" charset="0"/>
              </a:rPr>
              <a:t>3</a:t>
            </a:r>
            <a:r>
              <a:rPr lang="zh-CN" altLang="en-US" smtClean="0">
                <a:latin typeface="Arial" pitchFamily="34" charset="0"/>
              </a:rPr>
              <a:t>个变量的最小项，如图所示，当使能端有效时，译码器处于译码状态，各输出端表达式为：</a:t>
            </a:r>
            <a:r>
              <a:rPr lang="en-US" altLang="zh-CN" smtClean="0">
                <a:latin typeface="Arial" pitchFamily="34" charset="0"/>
              </a:rPr>
              <a:t>{}</a:t>
            </a: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因此，应用</a:t>
            </a:r>
            <a:r>
              <a:rPr lang="en-US" altLang="zh-CN" smtClean="0">
                <a:latin typeface="Arial" pitchFamily="34" charset="0"/>
              </a:rPr>
              <a:t>n</a:t>
            </a:r>
            <a:r>
              <a:rPr lang="zh-CN" altLang="en-US" smtClean="0">
                <a:latin typeface="Arial" pitchFamily="34" charset="0"/>
              </a:rPr>
              <a:t>变量译码器实现逻辑函数时，可以首先将逻辑函数变换成最小项之和的标准形式，并在译码器输出端连接适当的与非门作输出级，就能获得任何形式的输入变量不大于</a:t>
            </a:r>
            <a:r>
              <a:rPr lang="en-US" altLang="zh-CN" smtClean="0">
                <a:latin typeface="Arial" pitchFamily="34" charset="0"/>
              </a:rPr>
              <a:t>n</a:t>
            </a:r>
            <a:r>
              <a:rPr lang="zh-CN" altLang="en-US" smtClean="0">
                <a:latin typeface="Arial" pitchFamily="34" charset="0"/>
              </a:rPr>
              <a:t>的组合逻辑函数</a:t>
            </a:r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010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15290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62500" y="1143000"/>
            <a:ext cx="4152900" cy="240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62500" y="3695700"/>
            <a:ext cx="4152900" cy="240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965AB-0016-42FA-87B0-1340B756C88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8863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010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15290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143000"/>
            <a:ext cx="415290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2B98D-CA95-425A-816D-91DF6EBF8F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5824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010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15290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62500" y="1143000"/>
            <a:ext cx="4152900" cy="240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62500" y="3695700"/>
            <a:ext cx="4152900" cy="240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F71CA-72D1-4C60-9059-8884E662230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666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26.png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5.wmf"/><Relationship Id="rId4" Type="http://schemas.openxmlformats.org/officeDocument/2006/relationships/image" Target="../media/image27.png"/><Relationship Id="rId9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oleObject" Target="../embeddings/oleObject27.bin"/><Relationship Id="rId18" Type="http://schemas.openxmlformats.org/officeDocument/2006/relationships/oleObject" Target="../embeddings/oleObject32.bin"/><Relationship Id="rId26" Type="http://schemas.openxmlformats.org/officeDocument/2006/relationships/image" Target="../media/image32.emf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35.bin"/><Relationship Id="rId34" Type="http://schemas.openxmlformats.org/officeDocument/2006/relationships/image" Target="../media/image36.emf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7.bin"/><Relationship Id="rId3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4.bin"/><Relationship Id="rId29" Type="http://schemas.openxmlformats.org/officeDocument/2006/relationships/oleObject" Target="../embeddings/oleObject39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31.emf"/><Relationship Id="rId32" Type="http://schemas.openxmlformats.org/officeDocument/2006/relationships/image" Target="../media/image35.emf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6.bin"/><Relationship Id="rId28" Type="http://schemas.openxmlformats.org/officeDocument/2006/relationships/image" Target="../media/image33.emf"/><Relationship Id="rId36" Type="http://schemas.openxmlformats.org/officeDocument/2006/relationships/image" Target="../media/image37.emf"/><Relationship Id="rId10" Type="http://schemas.openxmlformats.org/officeDocument/2006/relationships/oleObject" Target="../embeddings/oleObject25.bin"/><Relationship Id="rId19" Type="http://schemas.openxmlformats.org/officeDocument/2006/relationships/oleObject" Target="../embeddings/oleObject33.bin"/><Relationship Id="rId31" Type="http://schemas.openxmlformats.org/officeDocument/2006/relationships/oleObject" Target="../embeddings/oleObject40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4.bin"/><Relationship Id="rId14" Type="http://schemas.openxmlformats.org/officeDocument/2006/relationships/oleObject" Target="../embeddings/oleObject28.bin"/><Relationship Id="rId22" Type="http://schemas.openxmlformats.org/officeDocument/2006/relationships/image" Target="../media/image30.emf"/><Relationship Id="rId27" Type="http://schemas.openxmlformats.org/officeDocument/2006/relationships/oleObject" Target="../embeddings/oleObject38.bin"/><Relationship Id="rId30" Type="http://schemas.openxmlformats.org/officeDocument/2006/relationships/image" Target="../media/image34.emf"/><Relationship Id="rId35" Type="http://schemas.openxmlformats.org/officeDocument/2006/relationships/oleObject" Target="../embeddings/oleObject4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38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48.wmf"/><Relationship Id="rId26" Type="http://schemas.openxmlformats.org/officeDocument/2006/relationships/oleObject" Target="../embeddings/oleObject59.bin"/><Relationship Id="rId39" Type="http://schemas.openxmlformats.org/officeDocument/2006/relationships/image" Target="../media/image51.w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34" Type="http://schemas.openxmlformats.org/officeDocument/2006/relationships/oleObject" Target="../embeddings/oleObject66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52.bin"/><Relationship Id="rId25" Type="http://schemas.openxmlformats.org/officeDocument/2006/relationships/oleObject" Target="../embeddings/oleObject58.bin"/><Relationship Id="rId33" Type="http://schemas.openxmlformats.org/officeDocument/2006/relationships/oleObject" Target="../embeddings/oleObject65.bin"/><Relationship Id="rId38" Type="http://schemas.openxmlformats.org/officeDocument/2006/relationships/oleObject" Target="../embeddings/oleObject70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29" Type="http://schemas.openxmlformats.org/officeDocument/2006/relationships/oleObject" Target="../embeddings/oleObject61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9.bin"/><Relationship Id="rId24" Type="http://schemas.openxmlformats.org/officeDocument/2006/relationships/oleObject" Target="../embeddings/oleObject57.bin"/><Relationship Id="rId32" Type="http://schemas.openxmlformats.org/officeDocument/2006/relationships/oleObject" Target="../embeddings/oleObject64.bin"/><Relationship Id="rId37" Type="http://schemas.openxmlformats.org/officeDocument/2006/relationships/oleObject" Target="../embeddings/oleObject6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6.bin"/><Relationship Id="rId28" Type="http://schemas.openxmlformats.org/officeDocument/2006/relationships/oleObject" Target="../embeddings/oleObject60.bin"/><Relationship Id="rId36" Type="http://schemas.openxmlformats.org/officeDocument/2006/relationships/oleObject" Target="../embeddings/oleObject68.bin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53.bin"/><Relationship Id="rId31" Type="http://schemas.openxmlformats.org/officeDocument/2006/relationships/oleObject" Target="../embeddings/oleObject63.bin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46.wmf"/><Relationship Id="rId22" Type="http://schemas.openxmlformats.org/officeDocument/2006/relationships/oleObject" Target="../embeddings/oleObject55.bin"/><Relationship Id="rId27" Type="http://schemas.openxmlformats.org/officeDocument/2006/relationships/image" Target="../media/image50.wmf"/><Relationship Id="rId30" Type="http://schemas.openxmlformats.org/officeDocument/2006/relationships/oleObject" Target="../embeddings/oleObject62.bin"/><Relationship Id="rId35" Type="http://schemas.openxmlformats.org/officeDocument/2006/relationships/oleObject" Target="../embeddings/oleObject67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image" Target="../media/image59.png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74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62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6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85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7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72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7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79.png"/><Relationship Id="rId4" Type="http://schemas.openxmlformats.org/officeDocument/2006/relationships/image" Target="../media/image78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80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2.e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8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85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89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90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92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9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9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1174750" y="1152525"/>
            <a:ext cx="7632700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 dirty="0">
                <a:ea typeface="楷体_GB2312" pitchFamily="49" charset="-122"/>
              </a:rPr>
              <a:t>Simplify the following using </a:t>
            </a:r>
            <a:r>
              <a:rPr kumimoji="1" lang="en-US" altLang="zh-CN" sz="2800" b="1" dirty="0" err="1">
                <a:ea typeface="楷体_GB2312" pitchFamily="49" charset="-122"/>
              </a:rPr>
              <a:t>Karnaugh</a:t>
            </a:r>
            <a:r>
              <a:rPr kumimoji="1" lang="en-US" altLang="zh-CN" sz="2800" b="1" dirty="0">
                <a:ea typeface="楷体_GB2312" pitchFamily="49" charset="-122"/>
              </a:rPr>
              <a:t> maps:</a:t>
            </a:r>
            <a:endParaRPr kumimoji="1" lang="en-US" altLang="zh-CN" sz="2800" b="1" dirty="0"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 dirty="0">
                <a:ea typeface="楷体_GB2312" pitchFamily="49" charset="-122"/>
              </a:rPr>
              <a:t>a. </a:t>
            </a:r>
            <a:r>
              <a:rPr kumimoji="1" lang="en-US" altLang="zh-CN" sz="2800" b="1" i="1" dirty="0">
                <a:ea typeface="楷体_GB2312" pitchFamily="49" charset="-122"/>
              </a:rPr>
              <a:t>V </a:t>
            </a:r>
            <a:r>
              <a:rPr kumimoji="1" lang="en-US" altLang="zh-CN" sz="2800" b="1" dirty="0">
                <a:ea typeface="楷体_GB2312" pitchFamily="49" charset="-122"/>
              </a:rPr>
              <a:t>= </a:t>
            </a:r>
            <a:r>
              <a:rPr kumimoji="1" lang="en-US" altLang="zh-CN" sz="2800" b="1" i="1" dirty="0">
                <a:ea typeface="楷体_GB2312" pitchFamily="49" charset="-122"/>
              </a:rPr>
              <a:t>f</a:t>
            </a:r>
            <a:r>
              <a:rPr kumimoji="1" lang="en-US" altLang="zh-CN" sz="2800" b="1" dirty="0">
                <a:ea typeface="楷体_GB2312" pitchFamily="49" charset="-122"/>
              </a:rPr>
              <a:t>(</a:t>
            </a:r>
            <a:r>
              <a:rPr kumimoji="1" lang="en-US" altLang="zh-CN" sz="2800" b="1" i="1" dirty="0" err="1">
                <a:ea typeface="楷体_GB2312" pitchFamily="49" charset="-122"/>
              </a:rPr>
              <a:t>a,b,c,d</a:t>
            </a:r>
            <a:r>
              <a:rPr kumimoji="1" lang="en-US" altLang="zh-CN" sz="2800" b="1" dirty="0">
                <a:ea typeface="楷体_GB2312" pitchFamily="49" charset="-122"/>
              </a:rPr>
              <a:t>) = </a:t>
            </a:r>
            <a:r>
              <a:rPr kumimoji="1" lang="el-GR" altLang="zh-CN" sz="2800" b="1" dirty="0">
                <a:ea typeface="楷体_GB2312" pitchFamily="49" charset="-122"/>
                <a:cs typeface="Times New Roman" pitchFamily="18" charset="0"/>
              </a:rPr>
              <a:t>Σ</a:t>
            </a:r>
            <a:r>
              <a:rPr kumimoji="1" lang="en-US" altLang="zh-CN" sz="2800" b="1" dirty="0">
                <a:ea typeface="楷体_GB2312" pitchFamily="49" charset="-122"/>
                <a:cs typeface="Times New Roman" pitchFamily="18" charset="0"/>
              </a:rPr>
              <a:t>(2,3,4,5,13,15)+ </a:t>
            </a:r>
            <a:r>
              <a:rPr kumimoji="1" lang="el-GR" altLang="zh-CN" sz="2800" b="1" dirty="0">
                <a:ea typeface="宋体" pitchFamily="2" charset="-122"/>
              </a:rPr>
              <a:t>Σ</a:t>
            </a:r>
            <a:r>
              <a:rPr kumimoji="1" lang="en-US" altLang="zh-CN" sz="2800" b="1" i="1" dirty="0">
                <a:ea typeface="宋体" pitchFamily="2" charset="-122"/>
              </a:rPr>
              <a:t>d</a:t>
            </a:r>
            <a:r>
              <a:rPr kumimoji="1" lang="en-US" altLang="zh-CN" sz="2800" b="1" dirty="0">
                <a:ea typeface="宋体" pitchFamily="2" charset="-122"/>
              </a:rPr>
              <a:t>(8,9,10,11)</a:t>
            </a:r>
            <a:endParaRPr kumimoji="1" lang="el-GR" altLang="zh-CN" sz="2800" b="1" dirty="0">
              <a:ea typeface="宋体" pitchFamily="2" charset="-122"/>
            </a:endParaRPr>
          </a:p>
        </p:txBody>
      </p:sp>
      <p:pic>
        <p:nvPicPr>
          <p:cNvPr id="107523" name="Picture 4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708150"/>
            <a:ext cx="822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0053" name="Group 5"/>
          <p:cNvGraphicFramePr>
            <a:graphicFrameLocks noGrp="1"/>
          </p:cNvGraphicFramePr>
          <p:nvPr/>
        </p:nvGraphicFramePr>
        <p:xfrm>
          <a:off x="2822575" y="3252788"/>
          <a:ext cx="3001962" cy="1828800"/>
        </p:xfrm>
        <a:graphic>
          <a:graphicData uri="http://schemas.openxmlformats.org/drawingml/2006/table">
            <a:tbl>
              <a:tblPr/>
              <a:tblGrid>
                <a:gridCol w="750887"/>
                <a:gridCol w="750888"/>
                <a:gridCol w="749300"/>
                <a:gridCol w="750887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49" charset="-122"/>
                        </a:rPr>
                        <a:t>d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49" charset="-122"/>
                        </a:rPr>
                        <a:t>d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49" charset="-122"/>
                        </a:rPr>
                        <a:t>d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49" charset="-122"/>
                        </a:rPr>
                        <a:t>d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192338" y="2670175"/>
            <a:ext cx="3471862" cy="2352675"/>
            <a:chOff x="586" y="1640"/>
            <a:chExt cx="2187" cy="1482"/>
          </a:xfrm>
        </p:grpSpPr>
        <p:sp>
          <p:nvSpPr>
            <p:cNvPr id="107558" name="Text Box 110"/>
            <p:cNvSpPr txBox="1">
              <a:spLocks noChangeArrowheads="1"/>
            </p:cNvSpPr>
            <p:nvPr/>
          </p:nvSpPr>
          <p:spPr bwMode="auto">
            <a:xfrm>
              <a:off x="1015" y="1769"/>
              <a:ext cx="3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solidFill>
                    <a:schemeClr val="tx2"/>
                  </a:solidFill>
                  <a:ea typeface="宋体" pitchFamily="2" charset="-122"/>
                </a:rPr>
                <a:t>00</a:t>
              </a:r>
            </a:p>
          </p:txBody>
        </p:sp>
        <p:sp>
          <p:nvSpPr>
            <p:cNvPr id="107559" name="Text Box 111"/>
            <p:cNvSpPr txBox="1">
              <a:spLocks noChangeArrowheads="1"/>
            </p:cNvSpPr>
            <p:nvPr/>
          </p:nvSpPr>
          <p:spPr bwMode="auto">
            <a:xfrm>
              <a:off x="2497" y="1777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solidFill>
                    <a:schemeClr val="tx2"/>
                  </a:solidFill>
                  <a:ea typeface="宋体" pitchFamily="2" charset="-122"/>
                </a:rPr>
                <a:t>10</a:t>
              </a:r>
            </a:p>
          </p:txBody>
        </p:sp>
        <p:sp>
          <p:nvSpPr>
            <p:cNvPr id="107560" name="Text Box 112"/>
            <p:cNvSpPr txBox="1">
              <a:spLocks noChangeArrowheads="1"/>
            </p:cNvSpPr>
            <p:nvPr/>
          </p:nvSpPr>
          <p:spPr bwMode="auto">
            <a:xfrm>
              <a:off x="1546" y="177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solidFill>
                    <a:schemeClr val="tx2"/>
                  </a:solidFill>
                  <a:ea typeface="宋体" pitchFamily="2" charset="-122"/>
                </a:rPr>
                <a:t>01</a:t>
              </a:r>
            </a:p>
          </p:txBody>
        </p:sp>
        <p:sp>
          <p:nvSpPr>
            <p:cNvPr id="107561" name="Text Box 113"/>
            <p:cNvSpPr txBox="1">
              <a:spLocks noChangeArrowheads="1"/>
            </p:cNvSpPr>
            <p:nvPr/>
          </p:nvSpPr>
          <p:spPr bwMode="auto">
            <a:xfrm>
              <a:off x="2022" y="177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solidFill>
                    <a:schemeClr val="tx2"/>
                  </a:solidFill>
                  <a:ea typeface="宋体" pitchFamily="2" charset="-122"/>
                </a:rPr>
                <a:t>11</a:t>
              </a:r>
            </a:p>
          </p:txBody>
        </p:sp>
        <p:sp>
          <p:nvSpPr>
            <p:cNvPr id="107562" name="Line 107"/>
            <p:cNvSpPr>
              <a:spLocks noChangeShapeType="1"/>
            </p:cNvSpPr>
            <p:nvPr/>
          </p:nvSpPr>
          <p:spPr bwMode="auto">
            <a:xfrm flipH="1" flipV="1">
              <a:off x="675" y="1808"/>
              <a:ext cx="302" cy="1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63" name="Rectangle 108"/>
            <p:cNvSpPr>
              <a:spLocks noChangeArrowheads="1"/>
            </p:cNvSpPr>
            <p:nvPr/>
          </p:nvSpPr>
          <p:spPr bwMode="auto">
            <a:xfrm>
              <a:off x="586" y="1788"/>
              <a:ext cx="2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ea typeface="楷体_GB2312" pitchFamily="49" charset="-122"/>
                </a:rPr>
                <a:t>cd</a:t>
              </a:r>
            </a:p>
          </p:txBody>
        </p:sp>
        <p:sp>
          <p:nvSpPr>
            <p:cNvPr id="107564" name="Rectangle 109"/>
            <p:cNvSpPr>
              <a:spLocks noChangeArrowheads="1"/>
            </p:cNvSpPr>
            <p:nvPr/>
          </p:nvSpPr>
          <p:spPr bwMode="auto">
            <a:xfrm>
              <a:off x="787" y="1640"/>
              <a:ext cx="3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ea typeface="楷体_GB2312" pitchFamily="49" charset="-122"/>
                </a:rPr>
                <a:t>ab</a:t>
              </a:r>
            </a:p>
          </p:txBody>
        </p:sp>
        <p:sp>
          <p:nvSpPr>
            <p:cNvPr id="107565" name="Text Box 114"/>
            <p:cNvSpPr txBox="1">
              <a:spLocks noChangeArrowheads="1"/>
            </p:cNvSpPr>
            <p:nvPr/>
          </p:nvSpPr>
          <p:spPr bwMode="auto">
            <a:xfrm>
              <a:off x="696" y="2043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solidFill>
                    <a:schemeClr val="tx2"/>
                  </a:solidFill>
                  <a:ea typeface="宋体" pitchFamily="2" charset="-122"/>
                </a:rPr>
                <a:t>00</a:t>
              </a:r>
            </a:p>
          </p:txBody>
        </p:sp>
        <p:sp>
          <p:nvSpPr>
            <p:cNvPr id="107566" name="Text Box 115"/>
            <p:cNvSpPr txBox="1">
              <a:spLocks noChangeArrowheads="1"/>
            </p:cNvSpPr>
            <p:nvPr/>
          </p:nvSpPr>
          <p:spPr bwMode="auto">
            <a:xfrm>
              <a:off x="689" y="2872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solidFill>
                    <a:schemeClr val="tx2"/>
                  </a:solidFill>
                  <a:ea typeface="宋体" pitchFamily="2" charset="-122"/>
                </a:rPr>
                <a:t>10</a:t>
              </a:r>
            </a:p>
          </p:txBody>
        </p:sp>
        <p:sp>
          <p:nvSpPr>
            <p:cNvPr id="107567" name="Text Box 116"/>
            <p:cNvSpPr txBox="1">
              <a:spLocks noChangeArrowheads="1"/>
            </p:cNvSpPr>
            <p:nvPr/>
          </p:nvSpPr>
          <p:spPr bwMode="auto">
            <a:xfrm>
              <a:off x="699" y="2314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solidFill>
                    <a:schemeClr val="tx2"/>
                  </a:solidFill>
                  <a:ea typeface="宋体" pitchFamily="2" charset="-122"/>
                </a:rPr>
                <a:t>01</a:t>
              </a:r>
            </a:p>
          </p:txBody>
        </p:sp>
        <p:sp>
          <p:nvSpPr>
            <p:cNvPr id="107568" name="Text Box 117"/>
            <p:cNvSpPr txBox="1">
              <a:spLocks noChangeArrowheads="1"/>
            </p:cNvSpPr>
            <p:nvPr/>
          </p:nvSpPr>
          <p:spPr bwMode="auto">
            <a:xfrm>
              <a:off x="693" y="2600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solidFill>
                    <a:schemeClr val="tx2"/>
                  </a:solidFill>
                  <a:ea typeface="宋体" pitchFamily="2" charset="-122"/>
                </a:rPr>
                <a:t>11</a:t>
              </a:r>
            </a:p>
          </p:txBody>
        </p:sp>
      </p:grpSp>
      <p:sp>
        <p:nvSpPr>
          <p:cNvPr id="130101" name="AutoShape 53"/>
          <p:cNvSpPr>
            <a:spLocks noChangeArrowheads="1"/>
          </p:cNvSpPr>
          <p:nvPr/>
        </p:nvSpPr>
        <p:spPr bwMode="auto">
          <a:xfrm>
            <a:off x="4532313" y="3736975"/>
            <a:ext cx="1082675" cy="81121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endParaRPr kumimoji="1" lang="zh-CN" altLang="en-US" sz="2800">
              <a:ea typeface="黑体" pitchFamily="49" charset="-122"/>
            </a:endParaRPr>
          </a:p>
        </p:txBody>
      </p: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2824163" y="4192588"/>
            <a:ext cx="3063875" cy="863600"/>
            <a:chOff x="957" y="2312"/>
            <a:chExt cx="1930" cy="544"/>
          </a:xfrm>
        </p:grpSpPr>
        <p:sp>
          <p:nvSpPr>
            <p:cNvPr id="107556" name="AutoShape 59"/>
            <p:cNvSpPr>
              <a:spLocks/>
            </p:cNvSpPr>
            <p:nvPr/>
          </p:nvSpPr>
          <p:spPr bwMode="auto">
            <a:xfrm>
              <a:off x="957" y="2312"/>
              <a:ext cx="341" cy="544"/>
            </a:xfrm>
            <a:prstGeom prst="rightBracket">
              <a:avLst>
                <a:gd name="adj" fmla="val 13294"/>
              </a:avLst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1" lang="zh-CN" altLang="en-US" sz="2800">
                <a:ea typeface="黑体" pitchFamily="49" charset="-122"/>
              </a:endParaRPr>
            </a:p>
          </p:txBody>
        </p:sp>
        <p:sp>
          <p:nvSpPr>
            <p:cNvPr id="107557" name="AutoShape 60"/>
            <p:cNvSpPr>
              <a:spLocks/>
            </p:cNvSpPr>
            <p:nvPr/>
          </p:nvSpPr>
          <p:spPr bwMode="auto">
            <a:xfrm>
              <a:off x="2522" y="2334"/>
              <a:ext cx="365" cy="488"/>
            </a:xfrm>
            <a:prstGeom prst="leftBracket">
              <a:avLst>
                <a:gd name="adj" fmla="val 11142"/>
              </a:avLst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endParaRPr kumimoji="1" lang="zh-CN" altLang="en-US" sz="2800">
                <a:ea typeface="黑体" pitchFamily="49" charset="-122"/>
              </a:endParaRPr>
            </a:p>
          </p:txBody>
        </p:sp>
      </p:grpSp>
      <p:sp>
        <p:nvSpPr>
          <p:cNvPr id="130109" name="Text Box 61"/>
          <p:cNvSpPr txBox="1">
            <a:spLocks noChangeArrowheads="1"/>
          </p:cNvSpPr>
          <p:nvPr/>
        </p:nvSpPr>
        <p:spPr bwMode="auto">
          <a:xfrm>
            <a:off x="2876550" y="5470525"/>
            <a:ext cx="3678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i="1">
                <a:ea typeface="楷体_GB2312" pitchFamily="49" charset="-122"/>
              </a:rPr>
              <a:t>V </a:t>
            </a:r>
            <a:r>
              <a:rPr kumimoji="1" lang="en-US" altLang="zh-CN" sz="2800">
                <a:ea typeface="楷体_GB2312" pitchFamily="49" charset="-122"/>
              </a:rPr>
              <a:t>= </a:t>
            </a:r>
            <a:r>
              <a:rPr kumimoji="1" lang="en-US" altLang="zh-CN" sz="2800" i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ad</a:t>
            </a:r>
            <a:r>
              <a:rPr kumimoji="1" lang="en-US" altLang="zh-CN" sz="2800" i="1">
                <a:solidFill>
                  <a:srgbClr val="FF00FF"/>
                </a:solidFill>
                <a:ea typeface="楷体_GB2312" pitchFamily="49" charset="-122"/>
              </a:rPr>
              <a:t> </a:t>
            </a:r>
            <a:r>
              <a:rPr kumimoji="1" lang="en-US" altLang="zh-CN" sz="2800" i="1">
                <a:ea typeface="楷体_GB2312" pitchFamily="49" charset="-122"/>
              </a:rPr>
              <a:t>+ </a:t>
            </a:r>
            <a:r>
              <a:rPr kumimoji="1" lang="en-US" altLang="zh-CN" sz="2800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b’c</a:t>
            </a:r>
            <a:r>
              <a:rPr kumimoji="1" lang="en-US" altLang="zh-CN" sz="2800" i="1">
                <a:solidFill>
                  <a:srgbClr val="00FF00"/>
                </a:solidFill>
                <a:ea typeface="楷体_GB2312" pitchFamily="49" charset="-122"/>
              </a:rPr>
              <a:t> </a:t>
            </a:r>
            <a:r>
              <a:rPr kumimoji="1" lang="en-US" altLang="zh-CN" sz="2800" i="1">
                <a:ea typeface="楷体_GB2312" pitchFamily="49" charset="-122"/>
              </a:rPr>
              <a:t>+ </a:t>
            </a:r>
            <a:r>
              <a:rPr kumimoji="1" lang="en-US" altLang="zh-CN" sz="280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a’bc’</a:t>
            </a:r>
            <a:endParaRPr kumimoji="1" lang="en-US" altLang="zh-CN" sz="2800" i="1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2" charset="-122"/>
            </a:endParaRPr>
          </a:p>
        </p:txBody>
      </p:sp>
      <p:sp>
        <p:nvSpPr>
          <p:cNvPr id="130110" name="AutoShape 62"/>
          <p:cNvSpPr>
            <a:spLocks noChangeArrowheads="1"/>
          </p:cNvSpPr>
          <p:nvPr/>
        </p:nvSpPr>
        <p:spPr bwMode="auto">
          <a:xfrm>
            <a:off x="3732213" y="3309938"/>
            <a:ext cx="412750" cy="81121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endParaRPr kumimoji="1" lang="zh-CN" altLang="en-US" sz="280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791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13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130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3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101" grpId="0" animBg="1"/>
      <p:bldP spid="130109" grpId="0"/>
      <p:bldP spid="1301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3398F4-F6BB-4746-8FDB-0F25D0098617}" type="slidenum">
              <a:rPr lang="ko-KR" altLang="en-US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72707" name="Picture 2" descr="5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"/>
          <a:stretch>
            <a:fillRect/>
          </a:stretch>
        </p:blipFill>
        <p:spPr>
          <a:xfrm>
            <a:off x="1319213" y="1042988"/>
            <a:ext cx="4111625" cy="3830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2708" name="Text Box 3"/>
          <p:cNvSpPr txBox="1">
            <a:spLocks noChangeArrowheads="1"/>
          </p:cNvSpPr>
          <p:nvPr/>
        </p:nvSpPr>
        <p:spPr bwMode="auto">
          <a:xfrm>
            <a:off x="5638800" y="1373188"/>
            <a:ext cx="1768475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itchFamily="34" charset="0"/>
                <a:ea typeface="宋体" pitchFamily="2" charset="-122"/>
              </a:rPr>
              <a:t>Y</a:t>
            </a:r>
            <a:r>
              <a:rPr lang="en-US" altLang="zh-CN" sz="2000" baseline="-25000">
                <a:latin typeface="Arial" pitchFamily="34" charset="0"/>
                <a:ea typeface="宋体" pitchFamily="2" charset="-122"/>
              </a:rPr>
              <a:t>0</a:t>
            </a:r>
            <a:r>
              <a:rPr lang="en-US" altLang="zh-CN" sz="2000">
                <a:latin typeface="Arial" pitchFamily="34" charset="0"/>
                <a:ea typeface="宋体" pitchFamily="2" charset="-122"/>
              </a:rPr>
              <a:t>’=(C’B’A’)’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Arial" pitchFamily="34" charset="0"/>
                <a:ea typeface="宋体" pitchFamily="2" charset="-122"/>
              </a:rPr>
              <a:t>Y</a:t>
            </a:r>
            <a:r>
              <a:rPr lang="en-US" altLang="zh-CN" sz="2000" baseline="-2500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000">
                <a:latin typeface="Arial" pitchFamily="34" charset="0"/>
                <a:ea typeface="宋体" pitchFamily="2" charset="-122"/>
              </a:rPr>
              <a:t>’=(C’B’A)’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Arial" pitchFamily="34" charset="0"/>
                <a:ea typeface="宋体" pitchFamily="2" charset="-122"/>
              </a:rPr>
              <a:t>Y</a:t>
            </a:r>
            <a:r>
              <a:rPr lang="en-US" altLang="zh-CN" sz="2000" baseline="-2500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000">
                <a:latin typeface="Arial" pitchFamily="34" charset="0"/>
                <a:ea typeface="宋体" pitchFamily="2" charset="-122"/>
              </a:rPr>
              <a:t>’=(C’BA’)’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Arial" pitchFamily="34" charset="0"/>
                <a:ea typeface="宋体" pitchFamily="2" charset="-122"/>
              </a:rPr>
              <a:t>Y</a:t>
            </a:r>
            <a:r>
              <a:rPr lang="en-US" altLang="zh-CN" sz="2000" baseline="-25000">
                <a:latin typeface="Arial" pitchFamily="34" charset="0"/>
                <a:ea typeface="宋体" pitchFamily="2" charset="-122"/>
              </a:rPr>
              <a:t>3</a:t>
            </a:r>
            <a:r>
              <a:rPr lang="en-US" altLang="zh-CN" sz="2000">
                <a:latin typeface="Arial" pitchFamily="34" charset="0"/>
                <a:ea typeface="宋体" pitchFamily="2" charset="-122"/>
              </a:rPr>
              <a:t>’=(C’BA)’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Arial" pitchFamily="34" charset="0"/>
                <a:ea typeface="宋体" pitchFamily="2" charset="-122"/>
              </a:rPr>
              <a:t>Y</a:t>
            </a:r>
            <a:r>
              <a:rPr lang="en-US" altLang="zh-CN" sz="2000" baseline="-25000">
                <a:latin typeface="Arial" pitchFamily="34" charset="0"/>
                <a:ea typeface="宋体" pitchFamily="2" charset="-122"/>
              </a:rPr>
              <a:t>4</a:t>
            </a:r>
            <a:r>
              <a:rPr lang="en-US" altLang="zh-CN" sz="2000">
                <a:latin typeface="Arial" pitchFamily="34" charset="0"/>
                <a:ea typeface="宋体" pitchFamily="2" charset="-122"/>
              </a:rPr>
              <a:t>’=(CB’A’)’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Arial" pitchFamily="34" charset="0"/>
                <a:ea typeface="宋体" pitchFamily="2" charset="-122"/>
              </a:rPr>
              <a:t>Y</a:t>
            </a:r>
            <a:r>
              <a:rPr lang="en-US" altLang="zh-CN" sz="2000" baseline="-25000">
                <a:latin typeface="Arial" pitchFamily="34" charset="0"/>
                <a:ea typeface="宋体" pitchFamily="2" charset="-122"/>
              </a:rPr>
              <a:t>5</a:t>
            </a:r>
            <a:r>
              <a:rPr lang="en-US" altLang="zh-CN" sz="2000">
                <a:latin typeface="Arial" pitchFamily="34" charset="0"/>
                <a:ea typeface="宋体" pitchFamily="2" charset="-122"/>
              </a:rPr>
              <a:t>’=(CB’A)’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Arial" pitchFamily="34" charset="0"/>
                <a:ea typeface="宋体" pitchFamily="2" charset="-122"/>
              </a:rPr>
              <a:t>Y</a:t>
            </a:r>
            <a:r>
              <a:rPr lang="en-US" altLang="zh-CN" sz="2000" baseline="-25000">
                <a:latin typeface="Arial" pitchFamily="34" charset="0"/>
                <a:ea typeface="宋体" pitchFamily="2" charset="-122"/>
              </a:rPr>
              <a:t>6</a:t>
            </a:r>
            <a:r>
              <a:rPr lang="en-US" altLang="zh-CN" sz="2000">
                <a:latin typeface="Arial" pitchFamily="34" charset="0"/>
                <a:ea typeface="宋体" pitchFamily="2" charset="-122"/>
              </a:rPr>
              <a:t>’=(CBA’)’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Arial" pitchFamily="34" charset="0"/>
                <a:ea typeface="宋体" pitchFamily="2" charset="-122"/>
              </a:rPr>
              <a:t>Y</a:t>
            </a:r>
            <a:r>
              <a:rPr lang="en-US" altLang="zh-CN" sz="2000" baseline="-25000">
                <a:latin typeface="Arial" pitchFamily="34" charset="0"/>
                <a:ea typeface="宋体" pitchFamily="2" charset="-122"/>
              </a:rPr>
              <a:t>7</a:t>
            </a:r>
            <a:r>
              <a:rPr lang="en-US" altLang="zh-CN" sz="2000">
                <a:latin typeface="Arial" pitchFamily="34" charset="0"/>
                <a:ea typeface="宋体" pitchFamily="2" charset="-122"/>
              </a:rPr>
              <a:t>’=(CBA)’</a:t>
            </a:r>
          </a:p>
          <a:p>
            <a:pPr>
              <a:spcBef>
                <a:spcPct val="50000"/>
              </a:spcBef>
            </a:pPr>
            <a:endParaRPr lang="en-US" altLang="zh-CN" sz="20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58084" name="Rectangle 4"/>
          <p:cNvSpPr>
            <a:spLocks noChangeArrowheads="1"/>
          </p:cNvSpPr>
          <p:nvPr/>
        </p:nvSpPr>
        <p:spPr bwMode="auto">
          <a:xfrm>
            <a:off x="896938" y="5364163"/>
            <a:ext cx="7561262" cy="822325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/>
            <a:r>
              <a:rPr kumimoji="1" lang="zh-CN" altLang="en-US" sz="2400" b="1">
                <a:latin typeface="宋体" pitchFamily="2" charset="-122"/>
                <a:ea typeface="宋体" pitchFamily="2" charset="-122"/>
              </a:rPr>
              <a:t>译码功能：根据输出引脚哪一条线有效，就可知道具体输入的二进制代码是哪一种组合。</a:t>
            </a:r>
          </a:p>
        </p:txBody>
      </p:sp>
      <p:sp>
        <p:nvSpPr>
          <p:cNvPr id="727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558086" name="Text Box 6"/>
          <p:cNvSpPr txBox="1">
            <a:spLocks noChangeArrowheads="1"/>
          </p:cNvSpPr>
          <p:nvPr/>
        </p:nvSpPr>
        <p:spPr bwMode="auto">
          <a:xfrm>
            <a:off x="7272338" y="1358900"/>
            <a:ext cx="792162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=m</a:t>
            </a:r>
            <a:r>
              <a:rPr lang="en-US" altLang="zh-CN" sz="2000" baseline="-2500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0</a:t>
            </a:r>
            <a:r>
              <a:rPr lang="en-US" altLang="zh-CN" sz="200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’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=m</a:t>
            </a:r>
            <a:r>
              <a:rPr lang="en-US" altLang="zh-CN" sz="2000" baseline="-2500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00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’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=m</a:t>
            </a:r>
            <a:r>
              <a:rPr lang="en-US" altLang="zh-CN" sz="2000" baseline="-2500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00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’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=m</a:t>
            </a:r>
            <a:r>
              <a:rPr lang="en-US" altLang="zh-CN" sz="2000" baseline="-2500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3</a:t>
            </a:r>
            <a:r>
              <a:rPr lang="en-US" altLang="zh-CN" sz="200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’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=m</a:t>
            </a:r>
            <a:r>
              <a:rPr lang="en-US" altLang="zh-CN" sz="2000" baseline="-2500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4</a:t>
            </a:r>
            <a:r>
              <a:rPr lang="en-US" altLang="zh-CN" sz="200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’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=m</a:t>
            </a:r>
            <a:r>
              <a:rPr lang="en-US" altLang="zh-CN" sz="2000" baseline="-2500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5</a:t>
            </a:r>
            <a:r>
              <a:rPr lang="en-US" altLang="zh-CN" sz="200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’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=m</a:t>
            </a:r>
            <a:r>
              <a:rPr lang="en-US" altLang="zh-CN" sz="2000" baseline="-2500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6</a:t>
            </a:r>
            <a:r>
              <a:rPr lang="en-US" altLang="zh-CN" sz="200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’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=m</a:t>
            </a:r>
            <a:r>
              <a:rPr lang="en-US" altLang="zh-CN" sz="2000" baseline="-2500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7</a:t>
            </a:r>
            <a:r>
              <a:rPr lang="en-US" altLang="zh-CN" sz="200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’</a:t>
            </a:r>
          </a:p>
          <a:p>
            <a:pPr>
              <a:spcBef>
                <a:spcPct val="50000"/>
              </a:spcBef>
            </a:pPr>
            <a:endParaRPr lang="en-US" altLang="zh-CN" sz="2000">
              <a:solidFill>
                <a:srgbClr val="FF3300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221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55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4" grpId="0" animBg="1"/>
      <p:bldP spid="55808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B74FDF-D0CA-45BB-A7A0-FA279E1847EB}" type="slidenum">
              <a:rPr lang="ko-KR" altLang="en-US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006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对二输入变量</a:t>
            </a:r>
            <a:r>
              <a:rPr lang="en-US" altLang="zh-CN" smtClean="0">
                <a:ea typeface="宋体" pitchFamily="2" charset="-122"/>
              </a:rPr>
              <a:t>A</a:t>
            </a:r>
            <a:r>
              <a:rPr lang="en-US" altLang="zh-CN" baseline="-25000" smtClean="0">
                <a:ea typeface="宋体" pitchFamily="2" charset="-122"/>
              </a:rPr>
              <a:t>0</a:t>
            </a:r>
            <a:r>
              <a:rPr lang="en-US" altLang="zh-CN" smtClean="0">
                <a:ea typeface="宋体" pitchFamily="2" charset="-122"/>
              </a:rPr>
              <a:t>,A</a:t>
            </a:r>
            <a:r>
              <a:rPr lang="en-US" altLang="zh-CN" baseline="-25000" smtClean="0">
                <a:ea typeface="宋体" pitchFamily="2" charset="-122"/>
              </a:rPr>
              <a:t>1</a:t>
            </a:r>
            <a:r>
              <a:rPr lang="zh-CN" altLang="en-US" smtClean="0">
                <a:ea typeface="宋体" pitchFamily="2" charset="-122"/>
              </a:rPr>
              <a:t>，译码器将得到四个输出 </a:t>
            </a:r>
            <a:r>
              <a:rPr lang="en-US" altLang="zh-CN" smtClean="0">
                <a:ea typeface="宋体" pitchFamily="2" charset="-122"/>
              </a:rPr>
              <a:t>Y</a:t>
            </a:r>
            <a:r>
              <a:rPr lang="en-US" altLang="zh-CN" baseline="-25000" smtClean="0">
                <a:ea typeface="宋体" pitchFamily="2" charset="-122"/>
              </a:rPr>
              <a:t>0</a:t>
            </a:r>
            <a:r>
              <a:rPr lang="en-US" altLang="zh-CN" smtClean="0">
                <a:ea typeface="宋体" pitchFamily="2" charset="-122"/>
              </a:rPr>
              <a:t>,Y</a:t>
            </a:r>
            <a:r>
              <a:rPr lang="en-US" altLang="zh-CN" baseline="-25000" smtClean="0">
                <a:ea typeface="宋体" pitchFamily="2" charset="-122"/>
              </a:rPr>
              <a:t>1</a:t>
            </a:r>
            <a:r>
              <a:rPr lang="en-US" altLang="zh-CN" smtClean="0">
                <a:ea typeface="宋体" pitchFamily="2" charset="-122"/>
              </a:rPr>
              <a:t>,Y</a:t>
            </a:r>
            <a:r>
              <a:rPr lang="en-US" altLang="zh-CN" baseline="-25000" smtClean="0">
                <a:ea typeface="宋体" pitchFamily="2" charset="-122"/>
              </a:rPr>
              <a:t>2</a:t>
            </a:r>
            <a:r>
              <a:rPr lang="en-US" altLang="zh-CN" smtClean="0">
                <a:ea typeface="宋体" pitchFamily="2" charset="-122"/>
              </a:rPr>
              <a:t>,Y</a:t>
            </a:r>
            <a:r>
              <a:rPr lang="en-US" altLang="zh-CN" baseline="-25000" smtClean="0">
                <a:ea typeface="宋体" pitchFamily="2" charset="-122"/>
              </a:rPr>
              <a:t>3</a:t>
            </a:r>
            <a:r>
              <a:rPr lang="zh-CN" altLang="en-US" baseline="-25000" smtClean="0">
                <a:ea typeface="宋体" pitchFamily="2" charset="-122"/>
              </a:rPr>
              <a:t>，</a:t>
            </a:r>
          </a:p>
          <a:p>
            <a:pPr eaLnBrk="1" hangingPunct="1"/>
            <a:r>
              <a:rPr lang="zh-CN" altLang="en-US" smtClean="0">
                <a:ea typeface="宋体" pitchFamily="2" charset="-122"/>
              </a:rPr>
              <a:t>对三输入变量</a:t>
            </a:r>
            <a:r>
              <a:rPr lang="en-US" altLang="zh-CN" smtClean="0">
                <a:ea typeface="宋体" pitchFamily="2" charset="-122"/>
              </a:rPr>
              <a:t>A</a:t>
            </a:r>
            <a:r>
              <a:rPr lang="en-US" altLang="zh-CN" baseline="-25000" smtClean="0">
                <a:ea typeface="宋体" pitchFamily="2" charset="-122"/>
              </a:rPr>
              <a:t>0</a:t>
            </a:r>
            <a:r>
              <a:rPr lang="en-US" altLang="zh-CN" smtClean="0">
                <a:ea typeface="宋体" pitchFamily="2" charset="-122"/>
              </a:rPr>
              <a:t>,A</a:t>
            </a:r>
            <a:r>
              <a:rPr lang="en-US" altLang="zh-CN" baseline="-25000" smtClean="0">
                <a:ea typeface="宋体" pitchFamily="2" charset="-122"/>
              </a:rPr>
              <a:t>1</a:t>
            </a:r>
            <a:r>
              <a:rPr lang="en-US" altLang="zh-CN" smtClean="0">
                <a:ea typeface="宋体" pitchFamily="2" charset="-122"/>
              </a:rPr>
              <a:t>,A</a:t>
            </a:r>
            <a:r>
              <a:rPr lang="en-US" altLang="zh-CN" baseline="-25000" smtClean="0">
                <a:ea typeface="宋体" pitchFamily="2" charset="-122"/>
              </a:rPr>
              <a:t>2</a:t>
            </a:r>
            <a:r>
              <a:rPr lang="zh-CN" altLang="en-US" smtClean="0">
                <a:ea typeface="宋体" pitchFamily="2" charset="-122"/>
              </a:rPr>
              <a:t>，译码器将得到八个输出 </a:t>
            </a:r>
            <a:r>
              <a:rPr lang="en-US" altLang="zh-CN" smtClean="0">
                <a:ea typeface="宋体" pitchFamily="2" charset="-122"/>
              </a:rPr>
              <a:t>Y</a:t>
            </a:r>
            <a:r>
              <a:rPr lang="en-US" altLang="zh-CN" baseline="-25000" smtClean="0">
                <a:ea typeface="宋体" pitchFamily="2" charset="-122"/>
              </a:rPr>
              <a:t>0</a:t>
            </a:r>
            <a:r>
              <a:rPr lang="en-US" altLang="zh-CN" smtClean="0">
                <a:ea typeface="宋体" pitchFamily="2" charset="-122"/>
              </a:rPr>
              <a:t>,Y</a:t>
            </a:r>
            <a:r>
              <a:rPr lang="en-US" altLang="zh-CN" baseline="-25000" smtClean="0">
                <a:ea typeface="宋体" pitchFamily="2" charset="-122"/>
              </a:rPr>
              <a:t>1</a:t>
            </a:r>
            <a:r>
              <a:rPr lang="en-US" altLang="zh-CN" smtClean="0">
                <a:ea typeface="宋体" pitchFamily="2" charset="-122"/>
              </a:rPr>
              <a:t>,</a:t>
            </a:r>
            <a:r>
              <a:rPr lang="en-US" altLang="zh-CN" smtClean="0">
                <a:latin typeface="Comic Sans MS" pitchFamily="66" charset="0"/>
                <a:ea typeface="宋体" pitchFamily="2" charset="-122"/>
              </a:rPr>
              <a:t>…</a:t>
            </a:r>
            <a:r>
              <a:rPr lang="en-US" altLang="zh-CN" smtClean="0">
                <a:ea typeface="宋体" pitchFamily="2" charset="-122"/>
              </a:rPr>
              <a:t>,Y</a:t>
            </a:r>
            <a:r>
              <a:rPr lang="en-US" altLang="zh-CN" baseline="-25000" smtClean="0">
                <a:ea typeface="宋体" pitchFamily="2" charset="-122"/>
              </a:rPr>
              <a:t>7</a:t>
            </a:r>
            <a:r>
              <a:rPr lang="zh-CN" altLang="en-US" baseline="-25000" smtClean="0">
                <a:ea typeface="宋体" pitchFamily="2" charset="-122"/>
              </a:rPr>
              <a:t>，</a:t>
            </a:r>
          </a:p>
          <a:p>
            <a:pPr eaLnBrk="1" hangingPunct="1"/>
            <a:r>
              <a:rPr lang="zh-CN" altLang="en-US" smtClean="0">
                <a:ea typeface="宋体" pitchFamily="2" charset="-122"/>
              </a:rPr>
              <a:t>每一个输出</a:t>
            </a:r>
            <a:r>
              <a:rPr lang="en-US" altLang="zh-CN" smtClean="0">
                <a:ea typeface="宋体" pitchFamily="2" charset="-122"/>
              </a:rPr>
              <a:t>Y</a:t>
            </a:r>
            <a:r>
              <a:rPr lang="en-US" altLang="zh-CN" baseline="-25000" smtClean="0">
                <a:ea typeface="宋体" pitchFamily="2" charset="-122"/>
              </a:rPr>
              <a:t>i</a:t>
            </a:r>
            <a:r>
              <a:rPr lang="zh-CN" altLang="en-US" smtClean="0">
                <a:ea typeface="宋体" pitchFamily="2" charset="-122"/>
              </a:rPr>
              <a:t>对应该输入的最小项。</a:t>
            </a:r>
          </a:p>
          <a:p>
            <a:pPr eaLnBrk="1" hangingPunct="1"/>
            <a:r>
              <a:rPr lang="zh-CN" altLang="en-US" smtClean="0">
                <a:ea typeface="宋体" pitchFamily="2" charset="-122"/>
              </a:rPr>
              <a:t>对二输入变量，如：</a:t>
            </a:r>
            <a:r>
              <a:rPr lang="en-US" altLang="zh-CN" smtClean="0">
                <a:ea typeface="宋体" pitchFamily="2" charset="-122"/>
              </a:rPr>
              <a:t>Y</a:t>
            </a:r>
            <a:r>
              <a:rPr lang="en-US" altLang="zh-CN" baseline="-25000" smtClean="0">
                <a:ea typeface="宋体" pitchFamily="2" charset="-122"/>
              </a:rPr>
              <a:t>i</a:t>
            </a:r>
            <a:r>
              <a:rPr lang="en-US" altLang="zh-CN" smtClean="0">
                <a:latin typeface="Comic Sans MS" pitchFamily="66" charset="0"/>
                <a:ea typeface="宋体" pitchFamily="2" charset="-122"/>
              </a:rPr>
              <a:t>’</a:t>
            </a:r>
            <a:r>
              <a:rPr lang="en-US" altLang="zh-CN" smtClean="0">
                <a:ea typeface="宋体" pitchFamily="2" charset="-122"/>
              </a:rPr>
              <a:t>=0</a:t>
            </a:r>
            <a:r>
              <a:rPr lang="zh-CN" altLang="en-US" smtClean="0">
                <a:ea typeface="宋体" pitchFamily="2" charset="-122"/>
              </a:rPr>
              <a:t>，即输入变量组合</a:t>
            </a:r>
            <a:r>
              <a:rPr lang="en-US" altLang="zh-CN" smtClean="0">
                <a:ea typeface="宋体" pitchFamily="2" charset="-122"/>
              </a:rPr>
              <a:t>A</a:t>
            </a:r>
            <a:r>
              <a:rPr lang="en-US" altLang="zh-CN" baseline="-25000" smtClean="0">
                <a:ea typeface="宋体" pitchFamily="2" charset="-122"/>
              </a:rPr>
              <a:t>1</a:t>
            </a:r>
            <a:r>
              <a:rPr lang="en-US" altLang="zh-CN" smtClean="0">
                <a:ea typeface="宋体" pitchFamily="2" charset="-122"/>
              </a:rPr>
              <a:t>A</a:t>
            </a:r>
            <a:r>
              <a:rPr lang="en-US" altLang="zh-CN" baseline="-25000" smtClean="0">
                <a:ea typeface="宋体" pitchFamily="2" charset="-122"/>
              </a:rPr>
              <a:t>0</a:t>
            </a:r>
            <a:r>
              <a:rPr lang="zh-CN" altLang="en-US" smtClean="0">
                <a:ea typeface="宋体" pitchFamily="2" charset="-122"/>
              </a:rPr>
              <a:t>的</a:t>
            </a:r>
            <a:r>
              <a:rPr lang="en-US" altLang="zh-CN" smtClean="0">
                <a:ea typeface="宋体" pitchFamily="2" charset="-122"/>
              </a:rPr>
              <a:t>M</a:t>
            </a:r>
            <a:r>
              <a:rPr lang="zh-CN" altLang="en-US" smtClean="0">
                <a:ea typeface="宋体" pitchFamily="2" charset="-122"/>
              </a:rPr>
              <a:t>进制</a:t>
            </a:r>
            <a:r>
              <a:rPr lang="en-US" altLang="zh-CN" smtClean="0">
                <a:ea typeface="宋体" pitchFamily="2" charset="-122"/>
              </a:rPr>
              <a:t>(M</a:t>
            </a:r>
            <a:r>
              <a:rPr lang="zh-CN" altLang="en-US" smtClean="0">
                <a:ea typeface="宋体" pitchFamily="2" charset="-122"/>
              </a:rPr>
              <a:t>输出</a:t>
            </a:r>
            <a:r>
              <a:rPr lang="en-US" altLang="zh-CN" smtClean="0">
                <a:ea typeface="宋体" pitchFamily="2" charset="-122"/>
              </a:rPr>
              <a:t>)</a:t>
            </a:r>
            <a:r>
              <a:rPr lang="zh-CN" altLang="en-US" smtClean="0">
                <a:ea typeface="宋体" pitchFamily="2" charset="-122"/>
              </a:rPr>
              <a:t>形式为</a:t>
            </a:r>
            <a:r>
              <a:rPr lang="en-US" altLang="zh-CN" smtClean="0">
                <a:ea typeface="宋体" pitchFamily="2" charset="-122"/>
              </a:rPr>
              <a:t>i</a:t>
            </a:r>
            <a:r>
              <a:rPr lang="zh-CN" altLang="en-US" smtClean="0">
                <a:ea typeface="宋体" pitchFamily="2" charset="-122"/>
              </a:rPr>
              <a:t>。</a:t>
            </a:r>
          </a:p>
          <a:p>
            <a:pPr eaLnBrk="1" hangingPunct="1"/>
            <a:r>
              <a:rPr lang="zh-CN" altLang="en-US" smtClean="0">
                <a:ea typeface="宋体" pitchFamily="2" charset="-122"/>
              </a:rPr>
              <a:t>用数字形式表示即：</a:t>
            </a:r>
            <a:r>
              <a:rPr lang="en-US" altLang="zh-CN" smtClean="0">
                <a:ea typeface="宋体" pitchFamily="2" charset="-122"/>
              </a:rPr>
              <a:t>Y</a:t>
            </a:r>
            <a:r>
              <a:rPr lang="en-US" altLang="zh-CN" baseline="-25000" smtClean="0">
                <a:ea typeface="宋体" pitchFamily="2" charset="-122"/>
              </a:rPr>
              <a:t>i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en-US" altLang="zh-CN" smtClean="0">
                <a:ea typeface="宋体" pitchFamily="2" charset="-122"/>
                <a:sym typeface="Wingdings" pitchFamily="2" charset="2"/>
              </a:rPr>
              <a:t></a:t>
            </a:r>
            <a:r>
              <a:rPr lang="en-US" altLang="zh-CN" smtClean="0">
                <a:ea typeface="宋体" pitchFamily="2" charset="-122"/>
              </a:rPr>
              <a:t> m</a:t>
            </a:r>
            <a:r>
              <a:rPr lang="en-US" altLang="zh-CN" baseline="-25000" smtClean="0">
                <a:ea typeface="宋体" pitchFamily="2" charset="-122"/>
              </a:rPr>
              <a:t>i</a:t>
            </a:r>
          </a:p>
          <a:p>
            <a:pPr eaLnBrk="1" hangingPunct="1"/>
            <a:r>
              <a:rPr lang="zh-CN" altLang="en-US" sz="3600" smtClean="0">
                <a:solidFill>
                  <a:srgbClr val="0000FF"/>
                </a:solidFill>
                <a:ea typeface="宋体" pitchFamily="2" charset="-122"/>
              </a:rPr>
              <a:t>可用译码器实现最小项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pitchFamily="2" charset="-122"/>
              </a:rPr>
              <a:t>	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992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3B9DDC-43E4-40B2-A1C2-07B6453D7763}" type="slidenum">
              <a:rPr lang="ko-KR" altLang="en-US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78851" name="Text Box 2"/>
          <p:cNvSpPr txBox="1">
            <a:spLocks noChangeArrowheads="1"/>
          </p:cNvSpPr>
          <p:nvPr/>
        </p:nvSpPr>
        <p:spPr bwMode="auto">
          <a:xfrm>
            <a:off x="609600" y="1371600"/>
            <a:ext cx="8001000" cy="363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tx2"/>
                </a:solidFill>
                <a:ea typeface="宋体" pitchFamily="2" charset="-122"/>
              </a:rPr>
              <a:t>例：用</a:t>
            </a:r>
            <a:r>
              <a:rPr lang="en-US" altLang="zh-CN" sz="3200" b="1" dirty="0">
                <a:solidFill>
                  <a:schemeClr val="tx2"/>
                </a:solidFill>
                <a:ea typeface="宋体" pitchFamily="2" charset="-122"/>
              </a:rPr>
              <a:t>3</a:t>
            </a:r>
            <a:r>
              <a:rPr lang="zh-CN" altLang="en-US" sz="3200" b="1" dirty="0">
                <a:solidFill>
                  <a:schemeClr val="tx2"/>
                </a:solidFill>
                <a:ea typeface="宋体" pitchFamily="2" charset="-122"/>
              </a:rPr>
              <a:t>线</a:t>
            </a:r>
            <a:r>
              <a:rPr lang="en-US" altLang="zh-CN" sz="3200" b="1" dirty="0">
                <a:solidFill>
                  <a:schemeClr val="tx2"/>
                </a:solidFill>
                <a:ea typeface="宋体" pitchFamily="2" charset="-122"/>
              </a:rPr>
              <a:t>-8</a:t>
            </a:r>
            <a:r>
              <a:rPr lang="zh-CN" altLang="en-US" sz="3200" b="1" dirty="0">
                <a:solidFill>
                  <a:schemeClr val="tx2"/>
                </a:solidFill>
                <a:ea typeface="宋体" pitchFamily="2" charset="-122"/>
              </a:rPr>
              <a:t>线译码器 </a:t>
            </a:r>
            <a:r>
              <a:rPr lang="en-US" altLang="zh-CN" sz="3200" b="1" dirty="0">
                <a:solidFill>
                  <a:schemeClr val="tx2"/>
                </a:solidFill>
                <a:ea typeface="宋体" pitchFamily="2" charset="-122"/>
              </a:rPr>
              <a:t>74LS138</a:t>
            </a:r>
            <a:r>
              <a:rPr lang="zh-CN" altLang="en-US" sz="3200" b="1" dirty="0">
                <a:solidFill>
                  <a:schemeClr val="tx2"/>
                </a:solidFill>
                <a:ea typeface="宋体" pitchFamily="2" charset="-122"/>
              </a:rPr>
              <a:t>实现下面的逻辑函数：</a:t>
            </a:r>
            <a:endParaRPr lang="en-US" altLang="zh-CN" sz="3200" b="1" dirty="0">
              <a:latin typeface="Arial" pitchFamily="34" charset="0"/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Y</a:t>
            </a:r>
            <a:r>
              <a:rPr lang="en-US" altLang="zh-CN" sz="2800" b="1" baseline="-25000" dirty="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=A’B’+AC+A’C’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Y</a:t>
            </a:r>
            <a:r>
              <a:rPr lang="en-US" altLang="zh-CN" sz="2800" b="1" baseline="-25000" dirty="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=A’C+AC’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Y</a:t>
            </a:r>
            <a:r>
              <a:rPr lang="en-US" altLang="zh-CN" sz="2800" b="1" baseline="-25000" dirty="0">
                <a:latin typeface="Arial" pitchFamily="34" charset="0"/>
                <a:ea typeface="宋体" pitchFamily="2" charset="-122"/>
              </a:rPr>
              <a:t>3</a:t>
            </a:r>
            <a:r>
              <a:rPr lang="en-US" altLang="zh-CN" sz="2800" b="1" dirty="0">
                <a:latin typeface="Arial" pitchFamily="34" charset="0"/>
                <a:ea typeface="宋体" pitchFamily="2" charset="-122"/>
              </a:rPr>
              <a:t>=B’C+BC’</a:t>
            </a:r>
          </a:p>
          <a:p>
            <a:pPr>
              <a:spcBef>
                <a:spcPct val="50000"/>
              </a:spcBef>
            </a:pPr>
            <a:endParaRPr lang="en-US" altLang="zh-CN" sz="2800" b="1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839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C0CA8-5C8E-46D9-8299-DFA4FB2C86EF}" type="slidenum">
              <a:rPr lang="ko-KR" altLang="en-US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563202" name="Text Box 2"/>
          <p:cNvSpPr txBox="1">
            <a:spLocks noChangeArrowheads="1"/>
          </p:cNvSpPr>
          <p:nvPr/>
        </p:nvSpPr>
        <p:spPr bwMode="auto">
          <a:xfrm>
            <a:off x="442913" y="1089025"/>
            <a:ext cx="8404225" cy="574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chemeClr val="tx2"/>
                </a:solidFill>
                <a:ea typeface="宋体" pitchFamily="2" charset="-122"/>
              </a:rPr>
              <a:t>将逻辑函数化为最小项之和的形式：</a:t>
            </a:r>
            <a:endParaRPr lang="en-US" altLang="zh-CN" sz="2400" b="1">
              <a:latin typeface="Arial" pitchFamily="34" charset="0"/>
              <a:ea typeface="宋体" pitchFamily="2" charset="-122"/>
            </a:endParaRP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altLang="zh-CN" sz="2400" b="1">
                <a:latin typeface="Arial" pitchFamily="34" charset="0"/>
                <a:ea typeface="宋体" pitchFamily="2" charset="-122"/>
              </a:rPr>
              <a:t>Y</a:t>
            </a: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=A’B’+AC+A’C’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altLang="zh-CN" sz="2400" b="1">
                <a:latin typeface="Arial" pitchFamily="34" charset="0"/>
                <a:ea typeface="宋体" pitchFamily="2" charset="-122"/>
              </a:rPr>
              <a:t>   =A’B’C+A’B’C’+ABC+AB’C+A’BC’+A’B’C’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altLang="zh-CN" sz="2400" b="1">
                <a:latin typeface="Arial" pitchFamily="34" charset="0"/>
                <a:ea typeface="宋体" pitchFamily="2" charset="-122"/>
              </a:rPr>
              <a:t>   =m</a:t>
            </a: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+m</a:t>
            </a: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0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+m</a:t>
            </a: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7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+m</a:t>
            </a: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5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+m</a:t>
            </a: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+m</a:t>
            </a: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0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altLang="zh-CN" sz="2400" b="1">
                <a:latin typeface="Arial" pitchFamily="34" charset="0"/>
                <a:ea typeface="宋体" pitchFamily="2" charset="-122"/>
              </a:rPr>
              <a:t>   = (m</a:t>
            </a: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0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’m</a:t>
            </a: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’m</a:t>
            </a: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’m</a:t>
            </a: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5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’m</a:t>
            </a: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7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’)’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altLang="zh-CN" sz="2400" b="1">
                <a:latin typeface="Arial" pitchFamily="34" charset="0"/>
                <a:ea typeface="宋体" pitchFamily="2" charset="-122"/>
              </a:rPr>
              <a:t>Y</a:t>
            </a: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=A’C+AC’=A’BC+A’B’C+ABC’+AB’C’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altLang="zh-CN" sz="2400" b="1">
                <a:latin typeface="Arial" pitchFamily="34" charset="0"/>
                <a:ea typeface="宋体" pitchFamily="2" charset="-122"/>
              </a:rPr>
              <a:t>   = m</a:t>
            </a: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3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+m</a:t>
            </a: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+m</a:t>
            </a: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6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+m</a:t>
            </a: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4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= (m</a:t>
            </a: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’m</a:t>
            </a: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3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’m</a:t>
            </a: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4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’m</a:t>
            </a: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6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’)’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altLang="zh-CN" sz="2400" b="1">
                <a:latin typeface="Arial" pitchFamily="34" charset="0"/>
                <a:ea typeface="宋体" pitchFamily="2" charset="-122"/>
              </a:rPr>
              <a:t>Y</a:t>
            </a: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3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=B’C+BC’=AB’C+A’B’C+ABC’+A’BC’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altLang="zh-CN" sz="2400" b="1">
                <a:latin typeface="Arial" pitchFamily="34" charset="0"/>
                <a:ea typeface="宋体" pitchFamily="2" charset="-122"/>
              </a:rPr>
              <a:t>   =m</a:t>
            </a: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5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+m</a:t>
            </a: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+m</a:t>
            </a: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6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+m</a:t>
            </a: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2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altLang="zh-CN" sz="2400" b="1">
                <a:latin typeface="Arial" pitchFamily="34" charset="0"/>
                <a:ea typeface="宋体" pitchFamily="2" charset="-122"/>
              </a:rPr>
              <a:t>   = (m</a:t>
            </a: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’m</a:t>
            </a: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’m</a:t>
            </a: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5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’m</a:t>
            </a: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6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’)’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60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0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817227-137B-4D74-9877-40B6B7607BDE}" type="slidenum">
              <a:rPr lang="ko-KR" altLang="en-US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808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564229" name="Rectangle 5"/>
          <p:cNvSpPr>
            <a:spLocks noChangeArrowheads="1"/>
          </p:cNvSpPr>
          <p:nvPr/>
        </p:nvSpPr>
        <p:spPr bwMode="auto">
          <a:xfrm>
            <a:off x="609600" y="5187950"/>
            <a:ext cx="3467100" cy="112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SzPct val="150000"/>
              <a:buFontTx/>
              <a:buChar char="•"/>
            </a:pPr>
            <a:r>
              <a:rPr lang="zh-CN" altLang="en-US" b="1" dirty="0">
                <a:solidFill>
                  <a:schemeClr val="tx2"/>
                </a:solidFill>
                <a:ea typeface="宋体" pitchFamily="2" charset="-122"/>
              </a:rPr>
              <a:t>当译码器输出低电平有效时，多选用与非门；译码器输出高电平有效时，多选用或门。</a:t>
            </a:r>
          </a:p>
        </p:txBody>
      </p:sp>
      <p:pic>
        <p:nvPicPr>
          <p:cNvPr id="8090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2275" y="1204913"/>
            <a:ext cx="2857500" cy="3619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42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1223963"/>
            <a:ext cx="6107113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4" name="Text Box 2"/>
          <p:cNvSpPr txBox="1">
            <a:spLocks noChangeArrowheads="1"/>
          </p:cNvSpPr>
          <p:nvPr/>
        </p:nvSpPr>
        <p:spPr bwMode="auto">
          <a:xfrm>
            <a:off x="4740275" y="4508500"/>
            <a:ext cx="3657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latin typeface="Arial" pitchFamily="34" charset="0"/>
                <a:ea typeface="宋体" pitchFamily="2" charset="-122"/>
              </a:rPr>
              <a:t>Y</a:t>
            </a: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= (m</a:t>
            </a: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0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’m</a:t>
            </a: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’m</a:t>
            </a: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’m</a:t>
            </a: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5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’m</a:t>
            </a: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7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’)’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Arial" pitchFamily="34" charset="0"/>
                <a:ea typeface="宋体" pitchFamily="2" charset="-122"/>
              </a:rPr>
              <a:t>Y</a:t>
            </a: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= (m</a:t>
            </a: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’m</a:t>
            </a: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3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’m</a:t>
            </a: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4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’m</a:t>
            </a: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6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’)’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Arial" pitchFamily="34" charset="0"/>
                <a:ea typeface="宋体" pitchFamily="2" charset="-122"/>
              </a:rPr>
              <a:t>Y</a:t>
            </a: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3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= (m</a:t>
            </a: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’m</a:t>
            </a: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’m</a:t>
            </a: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5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’m</a:t>
            </a:r>
            <a:r>
              <a:rPr lang="en-US" altLang="zh-CN" sz="2400" b="1" baseline="-25000">
                <a:latin typeface="Arial" pitchFamily="34" charset="0"/>
                <a:ea typeface="宋体" pitchFamily="2" charset="-122"/>
              </a:rPr>
              <a:t>6</a:t>
            </a:r>
            <a:r>
              <a:rPr lang="en-US" altLang="zh-CN" sz="2400" b="1">
                <a:latin typeface="Arial" pitchFamily="34" charset="0"/>
                <a:ea typeface="宋体" pitchFamily="2" charset="-122"/>
              </a:rPr>
              <a:t>’)’</a:t>
            </a:r>
          </a:p>
        </p:txBody>
      </p:sp>
    </p:spTree>
    <p:extLst>
      <p:ext uri="{BB962C8B-B14F-4D97-AF65-F5344CB8AC3E}">
        <p14:creationId xmlns:p14="http://schemas.microsoft.com/office/powerpoint/2010/main" val="348350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1B4C24-96D3-42FA-A7D5-3AE89979C29E}" type="slidenum">
              <a:rPr lang="ko-KR" altLang="en-US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1071563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设计一个</a:t>
            </a:r>
            <a:r>
              <a:rPr lang="en-US" altLang="zh-CN" smtClean="0">
                <a:ea typeface="宋体" pitchFamily="2" charset="-122"/>
              </a:rPr>
              <a:t>4</a:t>
            </a:r>
            <a:r>
              <a:rPr lang="zh-CN" altLang="en-US" smtClean="0">
                <a:ea typeface="宋体" pitchFamily="2" charset="-122"/>
              </a:rPr>
              <a:t>选</a:t>
            </a:r>
            <a:r>
              <a:rPr lang="en-US" altLang="zh-CN" smtClean="0">
                <a:ea typeface="宋体" pitchFamily="2" charset="-122"/>
              </a:rPr>
              <a:t>1</a:t>
            </a:r>
            <a:r>
              <a:rPr lang="zh-CN" altLang="en-US" smtClean="0">
                <a:ea typeface="宋体" pitchFamily="2" charset="-122"/>
              </a:rPr>
              <a:t>数字多路器：</a:t>
            </a:r>
            <a:r>
              <a:rPr lang="zh-CN" altLang="en-US" b="0" smtClean="0">
                <a:solidFill>
                  <a:schemeClr val="tx1"/>
                </a:solidFill>
                <a:ea typeface="宋体" pitchFamily="2" charset="-122"/>
              </a:rPr>
              <a:t>在选择信号的控制下，从</a:t>
            </a:r>
            <a:r>
              <a:rPr lang="en-US" altLang="zh-CN" b="0" smtClean="0">
                <a:solidFill>
                  <a:schemeClr val="tx1"/>
                </a:solidFill>
                <a:ea typeface="宋体" pitchFamily="2" charset="-122"/>
              </a:rPr>
              <a:t>D</a:t>
            </a:r>
            <a:r>
              <a:rPr lang="en-US" altLang="zh-CN" b="0" baseline="-25000" smtClean="0">
                <a:solidFill>
                  <a:schemeClr val="tx1"/>
                </a:solidFill>
                <a:ea typeface="宋体" pitchFamily="2" charset="-122"/>
              </a:rPr>
              <a:t>0</a:t>
            </a:r>
            <a:r>
              <a:rPr lang="zh-CN" altLang="en-US" b="0" smtClean="0">
                <a:solidFill>
                  <a:schemeClr val="tx1"/>
                </a:solidFill>
                <a:ea typeface="宋体" pitchFamily="2" charset="-122"/>
              </a:rPr>
              <a:t>～</a:t>
            </a:r>
            <a:r>
              <a:rPr lang="en-US" altLang="zh-CN" b="0" smtClean="0">
                <a:solidFill>
                  <a:schemeClr val="tx1"/>
                </a:solidFill>
                <a:ea typeface="宋体" pitchFamily="2" charset="-122"/>
              </a:rPr>
              <a:t>D</a:t>
            </a:r>
            <a:r>
              <a:rPr lang="en-US" altLang="zh-CN" b="0" baseline="-25000" smtClean="0">
                <a:solidFill>
                  <a:schemeClr val="tx1"/>
                </a:solidFill>
                <a:ea typeface="宋体" pitchFamily="2" charset="-122"/>
              </a:rPr>
              <a:t>3</a:t>
            </a:r>
            <a:r>
              <a:rPr lang="zh-CN" altLang="en-US" b="0" smtClean="0">
                <a:solidFill>
                  <a:schemeClr val="tx1"/>
                </a:solidFill>
                <a:ea typeface="宋体" pitchFamily="2" charset="-122"/>
              </a:rPr>
              <a:t>中任选一个送到公共输出端</a:t>
            </a:r>
            <a:r>
              <a:rPr lang="en-US" altLang="zh-CN" b="0" smtClean="0">
                <a:solidFill>
                  <a:schemeClr val="tx1"/>
                </a:solidFill>
                <a:ea typeface="宋体" pitchFamily="2" charset="-122"/>
              </a:rPr>
              <a:t>Y</a:t>
            </a:r>
            <a:r>
              <a:rPr lang="zh-CN" altLang="en-US" b="0" smtClean="0">
                <a:solidFill>
                  <a:schemeClr val="tx1"/>
                </a:solidFill>
                <a:ea typeface="宋体" pitchFamily="2" charset="-122"/>
              </a:rPr>
              <a:t>。</a:t>
            </a:r>
          </a:p>
        </p:txBody>
      </p:sp>
      <p:sp>
        <p:nvSpPr>
          <p:cNvPr id="116741" name="Text Box 4"/>
          <p:cNvSpPr txBox="1">
            <a:spLocks noChangeArrowheads="1"/>
          </p:cNvSpPr>
          <p:nvPr/>
        </p:nvSpPr>
        <p:spPr bwMode="auto">
          <a:xfrm>
            <a:off x="2530475" y="3756025"/>
            <a:ext cx="771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D</a:t>
            </a:r>
            <a:r>
              <a:rPr lang="en-US" altLang="zh-CN" baseline="-250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2</a:t>
            </a:r>
          </a:p>
        </p:txBody>
      </p:sp>
      <p:grpSp>
        <p:nvGrpSpPr>
          <p:cNvPr id="657413" name="Group 5"/>
          <p:cNvGrpSpPr>
            <a:grpSpLocks/>
          </p:cNvGrpSpPr>
          <p:nvPr/>
        </p:nvGrpSpPr>
        <p:grpSpPr bwMode="auto">
          <a:xfrm>
            <a:off x="927100" y="2476500"/>
            <a:ext cx="2232025" cy="2087563"/>
            <a:chOff x="584" y="1560"/>
            <a:chExt cx="1406" cy="1315"/>
          </a:xfrm>
        </p:grpSpPr>
        <p:sp>
          <p:nvSpPr>
            <p:cNvPr id="116763" name="Line 6"/>
            <p:cNvSpPr>
              <a:spLocks noChangeShapeType="1"/>
            </p:cNvSpPr>
            <p:nvPr/>
          </p:nvSpPr>
          <p:spPr bwMode="auto">
            <a:xfrm>
              <a:off x="584" y="1560"/>
              <a:ext cx="1321" cy="0"/>
            </a:xfrm>
            <a:prstGeom prst="line">
              <a:avLst/>
            </a:prstGeom>
            <a:noFill/>
            <a:ln w="952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4" name="Line 7"/>
            <p:cNvSpPr>
              <a:spLocks noChangeShapeType="1"/>
            </p:cNvSpPr>
            <p:nvPr/>
          </p:nvSpPr>
          <p:spPr bwMode="auto">
            <a:xfrm>
              <a:off x="584" y="1857"/>
              <a:ext cx="1321" cy="0"/>
            </a:xfrm>
            <a:prstGeom prst="line">
              <a:avLst/>
            </a:prstGeom>
            <a:noFill/>
            <a:ln w="952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5" name="Line 8"/>
            <p:cNvSpPr>
              <a:spLocks noChangeShapeType="1"/>
            </p:cNvSpPr>
            <p:nvPr/>
          </p:nvSpPr>
          <p:spPr bwMode="auto">
            <a:xfrm>
              <a:off x="1438" y="1560"/>
              <a:ext cx="0" cy="1315"/>
            </a:xfrm>
            <a:prstGeom prst="line">
              <a:avLst/>
            </a:prstGeom>
            <a:noFill/>
            <a:ln w="952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6" name="Line 9"/>
            <p:cNvSpPr>
              <a:spLocks noChangeShapeType="1"/>
            </p:cNvSpPr>
            <p:nvPr/>
          </p:nvSpPr>
          <p:spPr bwMode="auto">
            <a:xfrm>
              <a:off x="584" y="2875"/>
              <a:ext cx="1360" cy="0"/>
            </a:xfrm>
            <a:prstGeom prst="line">
              <a:avLst/>
            </a:prstGeom>
            <a:noFill/>
            <a:ln w="952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7" name="Text Box 10"/>
            <p:cNvSpPr txBox="1">
              <a:spLocks noChangeArrowheads="1"/>
            </p:cNvSpPr>
            <p:nvPr/>
          </p:nvSpPr>
          <p:spPr bwMode="auto">
            <a:xfrm>
              <a:off x="701" y="1603"/>
              <a:ext cx="3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A</a:t>
              </a:r>
              <a:r>
                <a:rPr lang="en-US" altLang="zh-CN" b="1" baseline="-25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116768" name="Text Box 11"/>
            <p:cNvSpPr txBox="1">
              <a:spLocks noChangeArrowheads="1"/>
            </p:cNvSpPr>
            <p:nvPr/>
          </p:nvSpPr>
          <p:spPr bwMode="auto">
            <a:xfrm>
              <a:off x="1088" y="1603"/>
              <a:ext cx="35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A</a:t>
              </a:r>
              <a:r>
                <a:rPr lang="en-US" altLang="zh-CN" b="1" baseline="-25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116769" name="Text Box 12"/>
            <p:cNvSpPr txBox="1">
              <a:spLocks noChangeArrowheads="1"/>
            </p:cNvSpPr>
            <p:nvPr/>
          </p:nvSpPr>
          <p:spPr bwMode="auto">
            <a:xfrm>
              <a:off x="1594" y="1603"/>
              <a:ext cx="1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Y</a:t>
              </a:r>
            </a:p>
          </p:txBody>
        </p:sp>
        <p:sp>
          <p:nvSpPr>
            <p:cNvPr id="116770" name="Text Box 13"/>
            <p:cNvSpPr txBox="1">
              <a:spLocks noChangeArrowheads="1"/>
            </p:cNvSpPr>
            <p:nvPr/>
          </p:nvSpPr>
          <p:spPr bwMode="auto">
            <a:xfrm>
              <a:off x="1090" y="1896"/>
              <a:ext cx="1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116771" name="Text Box 14"/>
            <p:cNvSpPr txBox="1">
              <a:spLocks noChangeArrowheads="1"/>
            </p:cNvSpPr>
            <p:nvPr/>
          </p:nvSpPr>
          <p:spPr bwMode="auto">
            <a:xfrm>
              <a:off x="701" y="1896"/>
              <a:ext cx="1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116772" name="Text Box 15"/>
            <p:cNvSpPr txBox="1">
              <a:spLocks noChangeArrowheads="1"/>
            </p:cNvSpPr>
            <p:nvPr/>
          </p:nvSpPr>
          <p:spPr bwMode="auto">
            <a:xfrm>
              <a:off x="701" y="2108"/>
              <a:ext cx="1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116773" name="Text Box 16"/>
            <p:cNvSpPr txBox="1">
              <a:spLocks noChangeArrowheads="1"/>
            </p:cNvSpPr>
            <p:nvPr/>
          </p:nvSpPr>
          <p:spPr bwMode="auto">
            <a:xfrm>
              <a:off x="1090" y="2366"/>
              <a:ext cx="1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116774" name="Text Box 17"/>
            <p:cNvSpPr txBox="1">
              <a:spLocks noChangeArrowheads="1"/>
            </p:cNvSpPr>
            <p:nvPr/>
          </p:nvSpPr>
          <p:spPr bwMode="auto">
            <a:xfrm>
              <a:off x="1594" y="1896"/>
              <a:ext cx="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D</a:t>
              </a:r>
              <a:r>
                <a:rPr lang="en-US" altLang="zh-CN" baseline="-25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116775" name="Text Box 18"/>
            <p:cNvSpPr txBox="1">
              <a:spLocks noChangeArrowheads="1"/>
            </p:cNvSpPr>
            <p:nvPr/>
          </p:nvSpPr>
          <p:spPr bwMode="auto">
            <a:xfrm>
              <a:off x="1090" y="2108"/>
              <a:ext cx="1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116776" name="Text Box 19"/>
            <p:cNvSpPr txBox="1">
              <a:spLocks noChangeArrowheads="1"/>
            </p:cNvSpPr>
            <p:nvPr/>
          </p:nvSpPr>
          <p:spPr bwMode="auto">
            <a:xfrm>
              <a:off x="701" y="2363"/>
              <a:ext cx="1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116777" name="Text Box 20"/>
            <p:cNvSpPr txBox="1">
              <a:spLocks noChangeArrowheads="1"/>
            </p:cNvSpPr>
            <p:nvPr/>
          </p:nvSpPr>
          <p:spPr bwMode="auto">
            <a:xfrm>
              <a:off x="1090" y="2617"/>
              <a:ext cx="1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116778" name="Text Box 21"/>
            <p:cNvSpPr txBox="1">
              <a:spLocks noChangeArrowheads="1"/>
            </p:cNvSpPr>
            <p:nvPr/>
          </p:nvSpPr>
          <p:spPr bwMode="auto">
            <a:xfrm>
              <a:off x="701" y="2617"/>
              <a:ext cx="1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116779" name="Text Box 22"/>
            <p:cNvSpPr txBox="1">
              <a:spLocks noChangeArrowheads="1"/>
            </p:cNvSpPr>
            <p:nvPr/>
          </p:nvSpPr>
          <p:spPr bwMode="auto">
            <a:xfrm>
              <a:off x="1594" y="2112"/>
              <a:ext cx="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D</a:t>
              </a:r>
              <a:r>
                <a:rPr lang="en-US" altLang="zh-CN" baseline="-25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116780" name="Text Box 23"/>
            <p:cNvSpPr txBox="1">
              <a:spLocks noChangeArrowheads="1"/>
            </p:cNvSpPr>
            <p:nvPr/>
          </p:nvSpPr>
          <p:spPr bwMode="auto">
            <a:xfrm>
              <a:off x="1594" y="2617"/>
              <a:ext cx="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D</a:t>
              </a:r>
              <a:r>
                <a:rPr lang="en-US" altLang="zh-CN" baseline="-25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3</a:t>
              </a:r>
            </a:p>
          </p:txBody>
        </p:sp>
      </p:grpSp>
      <p:sp>
        <p:nvSpPr>
          <p:cNvPr id="657432" name="Text Box 24"/>
          <p:cNvSpPr txBox="1">
            <a:spLocks noChangeArrowheads="1"/>
          </p:cNvSpPr>
          <p:nvPr/>
        </p:nvSpPr>
        <p:spPr bwMode="auto">
          <a:xfrm>
            <a:off x="338138" y="5319713"/>
            <a:ext cx="540385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SzPct val="75000"/>
            </a:pPr>
            <a:r>
              <a:rPr lang="en-US" altLang="zh-CN" sz="2400">
                <a:latin typeface="Arial" pitchFamily="34" charset="0"/>
                <a:ea typeface="宋体" pitchFamily="2" charset="-122"/>
              </a:rPr>
              <a:t>Y=A</a:t>
            </a:r>
            <a:r>
              <a:rPr lang="en-US" altLang="zh-CN" sz="2400" baseline="-2500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400">
                <a:latin typeface="Arial" pitchFamily="34" charset="0"/>
                <a:ea typeface="宋体" pitchFamily="2" charset="-122"/>
              </a:rPr>
              <a:t>’A</a:t>
            </a:r>
            <a:r>
              <a:rPr lang="en-US" altLang="zh-CN" sz="2400" baseline="-25000">
                <a:latin typeface="Arial" pitchFamily="34" charset="0"/>
                <a:ea typeface="宋体" pitchFamily="2" charset="-122"/>
              </a:rPr>
              <a:t>0</a:t>
            </a:r>
            <a:r>
              <a:rPr lang="en-US" altLang="zh-CN" sz="2400">
                <a:latin typeface="Arial" pitchFamily="34" charset="0"/>
                <a:ea typeface="宋体" pitchFamily="2" charset="-122"/>
              </a:rPr>
              <a:t>’D</a:t>
            </a:r>
            <a:r>
              <a:rPr lang="en-US" altLang="zh-CN" sz="2400" baseline="-25000">
                <a:latin typeface="Arial" pitchFamily="34" charset="0"/>
                <a:ea typeface="宋体" pitchFamily="2" charset="-122"/>
              </a:rPr>
              <a:t>0</a:t>
            </a:r>
            <a:r>
              <a:rPr lang="en-US" altLang="zh-CN" sz="2400">
                <a:latin typeface="Arial" pitchFamily="34" charset="0"/>
                <a:ea typeface="宋体" pitchFamily="2" charset="-122"/>
              </a:rPr>
              <a:t>+A</a:t>
            </a:r>
            <a:r>
              <a:rPr lang="en-US" altLang="zh-CN" sz="2400" baseline="-2500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400">
                <a:latin typeface="Arial" pitchFamily="34" charset="0"/>
                <a:ea typeface="宋体" pitchFamily="2" charset="-122"/>
              </a:rPr>
              <a:t>’A</a:t>
            </a:r>
            <a:r>
              <a:rPr lang="en-US" altLang="zh-CN" sz="2400" baseline="-25000">
                <a:latin typeface="Arial" pitchFamily="34" charset="0"/>
                <a:ea typeface="宋体" pitchFamily="2" charset="-122"/>
              </a:rPr>
              <a:t>0</a:t>
            </a:r>
            <a:r>
              <a:rPr lang="en-US" altLang="zh-CN" sz="2400">
                <a:latin typeface="Arial" pitchFamily="34" charset="0"/>
                <a:ea typeface="宋体" pitchFamily="2" charset="-122"/>
              </a:rPr>
              <a:t>D</a:t>
            </a:r>
            <a:r>
              <a:rPr lang="en-US" altLang="zh-CN" sz="2400" baseline="-2500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400">
                <a:latin typeface="Arial" pitchFamily="34" charset="0"/>
                <a:ea typeface="宋体" pitchFamily="2" charset="-122"/>
              </a:rPr>
              <a:t>+A</a:t>
            </a:r>
            <a:r>
              <a:rPr lang="en-US" altLang="zh-CN" sz="2400" baseline="-2500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400">
                <a:latin typeface="Arial" pitchFamily="34" charset="0"/>
                <a:ea typeface="宋体" pitchFamily="2" charset="-122"/>
              </a:rPr>
              <a:t>A</a:t>
            </a:r>
            <a:r>
              <a:rPr lang="en-US" altLang="zh-CN" sz="2400" baseline="-25000">
                <a:latin typeface="Arial" pitchFamily="34" charset="0"/>
                <a:ea typeface="宋体" pitchFamily="2" charset="-122"/>
              </a:rPr>
              <a:t>0</a:t>
            </a:r>
            <a:r>
              <a:rPr lang="en-US" altLang="zh-CN" sz="2400">
                <a:latin typeface="Arial" pitchFamily="34" charset="0"/>
                <a:ea typeface="宋体" pitchFamily="2" charset="-122"/>
              </a:rPr>
              <a:t>’D</a:t>
            </a:r>
            <a:r>
              <a:rPr lang="en-US" altLang="zh-CN" sz="2400" baseline="-2500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400">
                <a:latin typeface="Arial" pitchFamily="34" charset="0"/>
                <a:ea typeface="宋体" pitchFamily="2" charset="-122"/>
              </a:rPr>
              <a:t>+A</a:t>
            </a:r>
            <a:r>
              <a:rPr lang="en-US" altLang="zh-CN" sz="2400" baseline="-25000"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400">
                <a:latin typeface="Arial" pitchFamily="34" charset="0"/>
                <a:ea typeface="宋体" pitchFamily="2" charset="-122"/>
              </a:rPr>
              <a:t>A</a:t>
            </a:r>
            <a:r>
              <a:rPr lang="en-US" altLang="zh-CN" sz="2400" baseline="-25000">
                <a:latin typeface="Arial" pitchFamily="34" charset="0"/>
                <a:ea typeface="宋体" pitchFamily="2" charset="-122"/>
              </a:rPr>
              <a:t>0</a:t>
            </a:r>
            <a:r>
              <a:rPr lang="en-US" altLang="zh-CN" sz="2400">
                <a:latin typeface="Arial" pitchFamily="34" charset="0"/>
                <a:ea typeface="宋体" pitchFamily="2" charset="-122"/>
              </a:rPr>
              <a:t>D</a:t>
            </a:r>
            <a:r>
              <a:rPr lang="en-US" altLang="zh-CN" sz="2400" baseline="-25000">
                <a:latin typeface="Arial" pitchFamily="34" charset="0"/>
                <a:ea typeface="宋体" pitchFamily="2" charset="-122"/>
              </a:rPr>
              <a:t>3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75000"/>
            </a:pPr>
            <a:r>
              <a:rPr lang="en-US" altLang="zh-CN" sz="2400">
                <a:latin typeface="Arial" pitchFamily="34" charset="0"/>
                <a:ea typeface="宋体" pitchFamily="2" charset="-122"/>
              </a:rPr>
              <a:t>   =</a:t>
            </a:r>
            <a:r>
              <a:rPr lang="en-US" altLang="zh-CN" sz="2400">
                <a:latin typeface="Arial" pitchFamily="34" charset="0"/>
                <a:ea typeface="宋体" pitchFamily="2" charset="-122"/>
                <a:cs typeface="Arial" pitchFamily="34" charset="0"/>
              </a:rPr>
              <a:t>∑m</a:t>
            </a:r>
            <a:r>
              <a:rPr lang="en-US" altLang="zh-CN" sz="2400" baseline="-25000">
                <a:latin typeface="Arial" pitchFamily="34" charset="0"/>
                <a:ea typeface="宋体" pitchFamily="2" charset="-122"/>
                <a:cs typeface="Arial" pitchFamily="34" charset="0"/>
              </a:rPr>
              <a:t>i</a:t>
            </a:r>
            <a:r>
              <a:rPr lang="en-US" altLang="zh-CN" sz="2400">
                <a:latin typeface="Arial" pitchFamily="34" charset="0"/>
                <a:ea typeface="宋体" pitchFamily="2" charset="-122"/>
                <a:cs typeface="Arial" pitchFamily="34" charset="0"/>
              </a:rPr>
              <a:t>D</a:t>
            </a:r>
            <a:r>
              <a:rPr lang="en-US" altLang="zh-CN" sz="2400" baseline="-25000">
                <a:latin typeface="Arial" pitchFamily="34" charset="0"/>
                <a:ea typeface="宋体" pitchFamily="2" charset="-122"/>
                <a:cs typeface="Arial" pitchFamily="34" charset="0"/>
              </a:rPr>
              <a:t>i</a:t>
            </a:r>
          </a:p>
        </p:txBody>
      </p:sp>
      <p:grpSp>
        <p:nvGrpSpPr>
          <p:cNvPr id="657433" name="Group 25"/>
          <p:cNvGrpSpPr>
            <a:grpSpLocks/>
          </p:cNvGrpSpPr>
          <p:nvPr/>
        </p:nvGrpSpPr>
        <p:grpSpPr bwMode="auto">
          <a:xfrm>
            <a:off x="6172200" y="5394325"/>
            <a:ext cx="1744663" cy="1306513"/>
            <a:chOff x="3888" y="3398"/>
            <a:chExt cx="1099" cy="823"/>
          </a:xfrm>
        </p:grpSpPr>
        <p:sp>
          <p:nvSpPr>
            <p:cNvPr id="116749" name="Rectangle 26"/>
            <p:cNvSpPr>
              <a:spLocks noChangeArrowheads="1"/>
            </p:cNvSpPr>
            <p:nvPr/>
          </p:nvSpPr>
          <p:spPr bwMode="auto">
            <a:xfrm>
              <a:off x="4176" y="3645"/>
              <a:ext cx="811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6750" name="Line 27"/>
            <p:cNvSpPr>
              <a:spLocks noChangeShapeType="1"/>
            </p:cNvSpPr>
            <p:nvPr/>
          </p:nvSpPr>
          <p:spPr bwMode="auto">
            <a:xfrm>
              <a:off x="4176" y="3933"/>
              <a:ext cx="81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51" name="Line 28"/>
            <p:cNvSpPr>
              <a:spLocks noChangeShapeType="1"/>
            </p:cNvSpPr>
            <p:nvPr/>
          </p:nvSpPr>
          <p:spPr bwMode="auto">
            <a:xfrm>
              <a:off x="4585" y="3645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52" name="Line 29"/>
            <p:cNvSpPr>
              <a:spLocks noChangeShapeType="1"/>
            </p:cNvSpPr>
            <p:nvPr/>
          </p:nvSpPr>
          <p:spPr bwMode="auto">
            <a:xfrm flipH="1" flipV="1">
              <a:off x="3888" y="3478"/>
              <a:ext cx="288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53" name="Text Box 30"/>
            <p:cNvSpPr txBox="1">
              <a:spLocks noChangeArrowheads="1"/>
            </p:cNvSpPr>
            <p:nvPr/>
          </p:nvSpPr>
          <p:spPr bwMode="auto">
            <a:xfrm>
              <a:off x="4272" y="3741"/>
              <a:ext cx="239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1600" b="1">
                  <a:ea typeface="宋体-方正超大字符集" pitchFamily="65" charset="-122"/>
                </a:rPr>
                <a:t>D0</a:t>
              </a:r>
            </a:p>
          </p:txBody>
        </p:sp>
        <p:sp>
          <p:nvSpPr>
            <p:cNvPr id="116754" name="Text Box 31"/>
            <p:cNvSpPr txBox="1">
              <a:spLocks noChangeArrowheads="1"/>
            </p:cNvSpPr>
            <p:nvPr/>
          </p:nvSpPr>
          <p:spPr bwMode="auto">
            <a:xfrm>
              <a:off x="4645" y="3745"/>
              <a:ext cx="156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1600" b="1" i="1">
                  <a:ea typeface="宋体-方正超大字符集" pitchFamily="65" charset="-122"/>
                </a:rPr>
                <a:t>D2</a:t>
              </a:r>
            </a:p>
          </p:txBody>
        </p:sp>
        <p:sp>
          <p:nvSpPr>
            <p:cNvPr id="116755" name="Text Box 32"/>
            <p:cNvSpPr txBox="1">
              <a:spLocks noChangeArrowheads="1"/>
            </p:cNvSpPr>
            <p:nvPr/>
          </p:nvSpPr>
          <p:spPr bwMode="auto">
            <a:xfrm>
              <a:off x="4272" y="4004"/>
              <a:ext cx="239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1600" b="1" i="1">
                  <a:ea typeface="宋体-方正超大字符集" pitchFamily="65" charset="-122"/>
                </a:rPr>
                <a:t>D1</a:t>
              </a:r>
            </a:p>
          </p:txBody>
        </p:sp>
        <p:sp>
          <p:nvSpPr>
            <p:cNvPr id="116756" name="Text Box 33"/>
            <p:cNvSpPr txBox="1">
              <a:spLocks noChangeArrowheads="1"/>
            </p:cNvSpPr>
            <p:nvPr/>
          </p:nvSpPr>
          <p:spPr bwMode="auto">
            <a:xfrm>
              <a:off x="4631" y="4004"/>
              <a:ext cx="156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1600" b="1" i="1">
                  <a:ea typeface="宋体-方正超大字符集" pitchFamily="65" charset="-122"/>
                </a:rPr>
                <a:t>D3</a:t>
              </a:r>
            </a:p>
          </p:txBody>
        </p:sp>
        <p:sp>
          <p:nvSpPr>
            <p:cNvPr id="116757" name="Text Box 34"/>
            <p:cNvSpPr txBox="1">
              <a:spLocks noChangeArrowheads="1"/>
            </p:cNvSpPr>
            <p:nvPr/>
          </p:nvSpPr>
          <p:spPr bwMode="auto">
            <a:xfrm>
              <a:off x="4261" y="3496"/>
              <a:ext cx="144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1600" b="1">
                  <a:ea typeface="宋体-方正超大字符集" pitchFamily="65" charset="-122"/>
                </a:rPr>
                <a:t>0</a:t>
              </a:r>
            </a:p>
          </p:txBody>
        </p:sp>
        <p:sp>
          <p:nvSpPr>
            <p:cNvPr id="116758" name="Text Box 35"/>
            <p:cNvSpPr txBox="1">
              <a:spLocks noChangeArrowheads="1"/>
            </p:cNvSpPr>
            <p:nvPr/>
          </p:nvSpPr>
          <p:spPr bwMode="auto">
            <a:xfrm>
              <a:off x="4662" y="3501"/>
              <a:ext cx="144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1600" b="1">
                  <a:ea typeface="宋体-方正超大字符集" pitchFamily="65" charset="-122"/>
                </a:rPr>
                <a:t>1</a:t>
              </a:r>
            </a:p>
          </p:txBody>
        </p:sp>
        <p:sp>
          <p:nvSpPr>
            <p:cNvPr id="116759" name="Text Box 36"/>
            <p:cNvSpPr txBox="1">
              <a:spLocks noChangeArrowheads="1"/>
            </p:cNvSpPr>
            <p:nvPr/>
          </p:nvSpPr>
          <p:spPr bwMode="auto">
            <a:xfrm>
              <a:off x="4035" y="3741"/>
              <a:ext cx="96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1600" b="1">
                  <a:ea typeface="宋体-方正超大字符集" pitchFamily="65" charset="-122"/>
                </a:rPr>
                <a:t>0</a:t>
              </a:r>
            </a:p>
          </p:txBody>
        </p:sp>
        <p:sp>
          <p:nvSpPr>
            <p:cNvPr id="116760" name="Text Box 37"/>
            <p:cNvSpPr txBox="1">
              <a:spLocks noChangeArrowheads="1"/>
            </p:cNvSpPr>
            <p:nvPr/>
          </p:nvSpPr>
          <p:spPr bwMode="auto">
            <a:xfrm>
              <a:off x="4035" y="4004"/>
              <a:ext cx="96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1600" b="1">
                  <a:ea typeface="宋体-方正超大字符集" pitchFamily="65" charset="-122"/>
                </a:rPr>
                <a:t>1</a:t>
              </a:r>
            </a:p>
          </p:txBody>
        </p:sp>
        <p:sp>
          <p:nvSpPr>
            <p:cNvPr id="116761" name="Text Box 38"/>
            <p:cNvSpPr txBox="1">
              <a:spLocks noChangeArrowheads="1"/>
            </p:cNvSpPr>
            <p:nvPr/>
          </p:nvSpPr>
          <p:spPr bwMode="auto">
            <a:xfrm>
              <a:off x="3984" y="3398"/>
              <a:ext cx="192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1600" b="1" i="1">
                  <a:ea typeface="宋体-方正超大字符集" pitchFamily="65" charset="-122"/>
                </a:rPr>
                <a:t>A</a:t>
              </a:r>
              <a:r>
                <a:rPr kumimoji="1" lang="en-US" altLang="zh-CN" sz="1600" b="1" i="1" baseline="-25000">
                  <a:ea typeface="宋体-方正超大字符集" pitchFamily="65" charset="-122"/>
                </a:rPr>
                <a:t>1</a:t>
              </a:r>
            </a:p>
          </p:txBody>
        </p:sp>
        <p:sp>
          <p:nvSpPr>
            <p:cNvPr id="116762" name="Text Box 39"/>
            <p:cNvSpPr txBox="1">
              <a:spLocks noChangeArrowheads="1"/>
            </p:cNvSpPr>
            <p:nvPr/>
          </p:nvSpPr>
          <p:spPr bwMode="auto">
            <a:xfrm>
              <a:off x="3907" y="3577"/>
              <a:ext cx="144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1600" b="1" i="1">
                  <a:ea typeface="宋体-方正超大字符集" pitchFamily="65" charset="-122"/>
                </a:rPr>
                <a:t>A</a:t>
              </a:r>
              <a:r>
                <a:rPr kumimoji="1" lang="en-US" altLang="zh-CN" sz="1600" b="1" i="1" baseline="-25000">
                  <a:ea typeface="宋体-方正超大字符集" pitchFamily="65" charset="-122"/>
                </a:rPr>
                <a:t>0</a:t>
              </a:r>
            </a:p>
          </p:txBody>
        </p:sp>
      </p:grpSp>
      <p:grpSp>
        <p:nvGrpSpPr>
          <p:cNvPr id="657448" name="Group 40"/>
          <p:cNvGrpSpPr>
            <a:grpSpLocks/>
          </p:cNvGrpSpPr>
          <p:nvPr/>
        </p:nvGrpSpPr>
        <p:grpSpPr bwMode="auto">
          <a:xfrm>
            <a:off x="227013" y="2476500"/>
            <a:ext cx="1958975" cy="1920875"/>
            <a:chOff x="143" y="1560"/>
            <a:chExt cx="1234" cy="1210"/>
          </a:xfrm>
        </p:grpSpPr>
        <p:sp>
          <p:nvSpPr>
            <p:cNvPr id="116747" name="AutoShape 41"/>
            <p:cNvSpPr>
              <a:spLocks noChangeArrowheads="1"/>
            </p:cNvSpPr>
            <p:nvPr/>
          </p:nvSpPr>
          <p:spPr bwMode="auto">
            <a:xfrm>
              <a:off x="678" y="1560"/>
              <a:ext cx="699" cy="336"/>
            </a:xfrm>
            <a:prstGeom prst="wedgeRoundRectCallout">
              <a:avLst>
                <a:gd name="adj1" fmla="val -76468"/>
                <a:gd name="adj2" fmla="val 80653"/>
                <a:gd name="adj3" fmla="val 16667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6748" name="Text Box 42"/>
            <p:cNvSpPr txBox="1">
              <a:spLocks noChangeArrowheads="1"/>
            </p:cNvSpPr>
            <p:nvPr/>
          </p:nvSpPr>
          <p:spPr bwMode="auto">
            <a:xfrm>
              <a:off x="143" y="2020"/>
              <a:ext cx="289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ea typeface="宋体" pitchFamily="2" charset="-122"/>
                </a:rPr>
                <a:t>选择信号</a:t>
              </a:r>
            </a:p>
          </p:txBody>
        </p:sp>
      </p:grpSp>
      <p:pic>
        <p:nvPicPr>
          <p:cNvPr id="657451" name="Picture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0" y="2079625"/>
            <a:ext cx="50958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477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5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65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9822E7-05F3-4271-AF03-38DE4437FBEA}" type="slidenum">
              <a:rPr lang="ko-KR" altLang="en-US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11981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zh-CN" smtClean="0">
              <a:ea typeface="宋体" pitchFamily="2" charset="-122"/>
            </a:endParaRPr>
          </a:p>
        </p:txBody>
      </p:sp>
      <p:sp>
        <p:nvSpPr>
          <p:cNvPr id="119812" name="Text Box 3"/>
          <p:cNvSpPr txBox="1">
            <a:spLocks noChangeArrowheads="1"/>
          </p:cNvSpPr>
          <p:nvPr/>
        </p:nvSpPr>
        <p:spPr bwMode="auto">
          <a:xfrm>
            <a:off x="296863" y="914400"/>
            <a:ext cx="3824287" cy="189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5000"/>
            </a:pPr>
            <a:r>
              <a:rPr lang="zh-CN" altLang="en-US" sz="28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rPr>
              <a:t>八选一多路器</a:t>
            </a:r>
            <a:r>
              <a:rPr lang="en-US" altLang="zh-CN" sz="20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rPr>
              <a:t>74LS151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C</a:t>
            </a:r>
            <a:r>
              <a:rPr lang="zh-CN" altLang="en-US">
                <a:solidFill>
                  <a:srgbClr val="0000FF"/>
                </a:solidFill>
                <a:ea typeface="宋体" pitchFamily="2" charset="-122"/>
              </a:rPr>
              <a:t>、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B</a:t>
            </a:r>
            <a:r>
              <a:rPr lang="zh-CN" altLang="en-US">
                <a:solidFill>
                  <a:srgbClr val="0000FF"/>
                </a:solidFill>
                <a:ea typeface="宋体" pitchFamily="2" charset="-122"/>
              </a:rPr>
              <a:t>、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A</a:t>
            </a:r>
            <a:r>
              <a:rPr lang="zh-CN" altLang="en-US">
                <a:solidFill>
                  <a:srgbClr val="0000FF"/>
                </a:solidFill>
                <a:ea typeface="宋体" pitchFamily="2" charset="-122"/>
              </a:rPr>
              <a:t>三位地址输入，可以从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8</a:t>
            </a:r>
            <a:r>
              <a:rPr lang="zh-CN" altLang="en-US">
                <a:solidFill>
                  <a:srgbClr val="0000FF"/>
                </a:solidFill>
                <a:ea typeface="宋体" pitchFamily="2" charset="-122"/>
              </a:rPr>
              <a:t>个输入数据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D7~D0</a:t>
            </a:r>
            <a:r>
              <a:rPr lang="zh-CN" altLang="en-US">
                <a:solidFill>
                  <a:srgbClr val="0000FF"/>
                </a:solidFill>
                <a:ea typeface="宋体" pitchFamily="2" charset="-122"/>
              </a:rPr>
              <a:t>中选择一个需要数据到输出；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D7~D0</a:t>
            </a:r>
            <a:r>
              <a:rPr lang="zh-CN" altLang="en-US">
                <a:solidFill>
                  <a:srgbClr val="0000FF"/>
                </a:solidFill>
                <a:ea typeface="宋体" pitchFamily="2" charset="-122"/>
              </a:rPr>
              <a:t>八个数据输入端；</a:t>
            </a:r>
            <a:endParaRPr lang="en-US" altLang="zh-CN" sz="2000" b="1">
              <a:solidFill>
                <a:schemeClr val="tx2"/>
              </a:solidFill>
              <a:latin typeface="Verdana" pitchFamily="34" charset="0"/>
              <a:ea typeface="宋体" pitchFamily="2" charset="-122"/>
            </a:endParaRPr>
          </a:p>
        </p:txBody>
      </p:sp>
      <p:pic>
        <p:nvPicPr>
          <p:cNvPr id="1198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1268413"/>
            <a:ext cx="5029200" cy="540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1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988" y="4260850"/>
            <a:ext cx="3824287" cy="2498725"/>
          </a:xfrm>
        </p:spPr>
      </p:pic>
      <p:graphicFrame>
        <p:nvGraphicFramePr>
          <p:cNvPr id="119815" name="Object 6"/>
          <p:cNvGraphicFramePr>
            <a:graphicFrameLocks noChangeAspect="1"/>
          </p:cNvGraphicFramePr>
          <p:nvPr/>
        </p:nvGraphicFramePr>
        <p:xfrm>
          <a:off x="388938" y="2865438"/>
          <a:ext cx="314801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公式" r:id="rId5" imgW="1733560" imgH="171408" progId="Equation.3">
                  <p:embed/>
                </p:oleObj>
              </mc:Choice>
              <mc:Fallback>
                <p:oleObj name="公式" r:id="rId5" imgW="1733560" imgH="1714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2865438"/>
                        <a:ext cx="314801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6" name="Object 7"/>
          <p:cNvGraphicFramePr>
            <a:graphicFrameLocks noChangeAspect="1"/>
          </p:cNvGraphicFramePr>
          <p:nvPr/>
        </p:nvGraphicFramePr>
        <p:xfrm>
          <a:off x="384175" y="3300413"/>
          <a:ext cx="2239963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公式" r:id="rId7" imgW="1228771" imgH="200021" progId="Equation.3">
                  <p:embed/>
                </p:oleObj>
              </mc:Choice>
              <mc:Fallback>
                <p:oleObj name="公式" r:id="rId7" imgW="1228771" imgH="2000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3300413"/>
                        <a:ext cx="2239963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7" name="Object 8"/>
          <p:cNvGraphicFramePr>
            <a:graphicFrameLocks noChangeAspect="1"/>
          </p:cNvGraphicFramePr>
          <p:nvPr/>
        </p:nvGraphicFramePr>
        <p:xfrm>
          <a:off x="384175" y="3759200"/>
          <a:ext cx="28067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公式" r:id="rId9" imgW="1574800" imgH="228600" progId="Equation.3">
                  <p:embed/>
                </p:oleObj>
              </mc:Choice>
              <mc:Fallback>
                <p:oleObj name="公式" r:id="rId9" imgW="1574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3759200"/>
                        <a:ext cx="28067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157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7E5F2E-3D33-4F75-BB87-4223B027316C}" type="slidenum">
              <a:rPr lang="ko-KR" altLang="en-US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40000"/>
              </a:lnSpc>
            </a:pPr>
            <a:r>
              <a:rPr lang="zh-CN" altLang="en-US" sz="3200" b="0" smtClean="0">
                <a:ea typeface="宋体" pitchFamily="2" charset="-122"/>
              </a:rPr>
              <a:t>数字多路器的应用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b="0" smtClean="0">
                <a:ea typeface="宋体" pitchFamily="2" charset="-122"/>
              </a:rPr>
              <a:t>	用数字多路器实现逻辑函数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b="0" smtClean="0">
                <a:ea typeface="宋体" pitchFamily="2" charset="-122"/>
              </a:rPr>
              <a:t>	</a:t>
            </a:r>
            <a:r>
              <a:rPr lang="en-US" altLang="zh-CN" b="0" smtClean="0">
                <a:ea typeface="宋体" pitchFamily="2" charset="-122"/>
              </a:rPr>
              <a:t>a) </a:t>
            </a:r>
            <a:r>
              <a:rPr lang="zh-CN" altLang="en-US" b="0" smtClean="0">
                <a:ea typeface="宋体" pitchFamily="2" charset="-122"/>
              </a:rPr>
              <a:t>选择信号位数</a:t>
            </a:r>
            <a:r>
              <a:rPr lang="en-US" altLang="zh-CN" b="0" smtClean="0">
                <a:ea typeface="宋体" pitchFamily="2" charset="-122"/>
              </a:rPr>
              <a:t>=</a:t>
            </a:r>
            <a:r>
              <a:rPr lang="zh-CN" altLang="en-US" b="0" smtClean="0">
                <a:ea typeface="宋体" pitchFamily="2" charset="-122"/>
              </a:rPr>
              <a:t>逻辑函数中变量个数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b="0" smtClean="0">
                <a:ea typeface="宋体" pitchFamily="2" charset="-122"/>
              </a:rPr>
              <a:t>	</a:t>
            </a:r>
            <a:r>
              <a:rPr lang="en-US" altLang="zh-CN" b="0" smtClean="0">
                <a:ea typeface="宋体" pitchFamily="2" charset="-122"/>
              </a:rPr>
              <a:t>b) </a:t>
            </a:r>
            <a:r>
              <a:rPr lang="zh-CN" altLang="en-US" b="0" smtClean="0">
                <a:ea typeface="宋体" pitchFamily="2" charset="-122"/>
              </a:rPr>
              <a:t>选择信号位数</a:t>
            </a:r>
            <a:r>
              <a:rPr lang="en-US" altLang="zh-CN" b="0" smtClean="0">
                <a:ea typeface="宋体" pitchFamily="2" charset="-122"/>
              </a:rPr>
              <a:t>&lt;</a:t>
            </a:r>
            <a:r>
              <a:rPr lang="zh-CN" altLang="en-US" b="0" smtClean="0">
                <a:ea typeface="宋体" pitchFamily="2" charset="-122"/>
              </a:rPr>
              <a:t>逻辑函数中变量个数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b="0" smtClean="0">
                <a:ea typeface="宋体" pitchFamily="2" charset="-122"/>
              </a:rPr>
              <a:t>		</a:t>
            </a:r>
            <a:r>
              <a:rPr lang="zh-CN" altLang="en-US" b="0" smtClean="0">
                <a:ea typeface="宋体" pitchFamily="2" charset="-122"/>
              </a:rPr>
              <a:t>解决</a:t>
            </a:r>
            <a:r>
              <a:rPr lang="en-US" altLang="zh-CN" b="0" smtClean="0">
                <a:ea typeface="宋体" pitchFamily="2" charset="-122"/>
              </a:rPr>
              <a:t>1</a:t>
            </a:r>
            <a:r>
              <a:rPr lang="zh-CN" altLang="en-US" b="0" smtClean="0">
                <a:ea typeface="宋体" pitchFamily="2" charset="-122"/>
              </a:rPr>
              <a:t>：多路器级联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b="0" smtClean="0">
                <a:ea typeface="宋体" pitchFamily="2" charset="-122"/>
              </a:rPr>
              <a:t>		解决</a:t>
            </a:r>
            <a:r>
              <a:rPr lang="en-US" altLang="zh-CN" b="0" smtClean="0">
                <a:ea typeface="宋体" pitchFamily="2" charset="-122"/>
              </a:rPr>
              <a:t>2</a:t>
            </a:r>
            <a:r>
              <a:rPr lang="zh-CN" altLang="en-US" b="0" smtClean="0">
                <a:ea typeface="宋体" pitchFamily="2" charset="-122"/>
              </a:rPr>
              <a:t>：利用降维卡诺图</a:t>
            </a:r>
            <a:endParaRPr lang="en-US" altLang="zh-CN" b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028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6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9AF97-2F2C-4140-B379-DD809EC22847}" type="slidenum">
              <a:rPr lang="ko-KR" altLang="en-US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卡诺图的降维</a:t>
            </a: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卡诺图的维数：卡诺图的变量数</a:t>
            </a:r>
          </a:p>
          <a:p>
            <a:pPr lvl="1" eaLnBrk="1" hangingPunct="1"/>
            <a:r>
              <a:rPr lang="zh-CN" altLang="en-US" smtClean="0">
                <a:ea typeface="宋体" pitchFamily="2" charset="-122"/>
              </a:rPr>
              <a:t>如果</a:t>
            </a:r>
            <a:r>
              <a:rPr kumimoji="1" lang="zh-CN" altLang="en-US" smtClean="0">
                <a:ea typeface="宋体" pitchFamily="2" charset="-122"/>
              </a:rPr>
              <a:t>把某些变量也作为卡诺图小方格内的值，将减小卡诺图的维数，这种卡诺图称为降维卡诺图。</a:t>
            </a:r>
          </a:p>
          <a:p>
            <a:pPr lvl="1" eaLnBrk="1" hangingPunct="1"/>
            <a:r>
              <a:rPr kumimoji="1" lang="zh-CN" altLang="en-US" smtClean="0">
                <a:ea typeface="宋体" pitchFamily="2" charset="-122"/>
              </a:rPr>
              <a:t>作为降维图小方格中值的那些变量称为记图变量。</a:t>
            </a:r>
          </a:p>
          <a:p>
            <a:pPr lvl="1" eaLnBrk="1" hangingPunct="1"/>
            <a:r>
              <a:rPr kumimoji="1" lang="zh-CN" altLang="en-US" smtClean="0">
                <a:ea typeface="宋体" pitchFamily="2" charset="-122"/>
              </a:rPr>
              <a:t>方法：</a:t>
            </a:r>
          </a:p>
          <a:p>
            <a:pPr eaLnBrk="1" hangingPunct="1">
              <a:buFontTx/>
              <a:buNone/>
            </a:pPr>
            <a:r>
              <a:rPr kumimoji="1" lang="zh-CN" altLang="en-US" smtClean="0">
                <a:solidFill>
                  <a:schemeClr val="tx1"/>
                </a:solidFill>
                <a:ea typeface="宋体" pitchFamily="2" charset="-122"/>
              </a:rPr>
              <a:t>		</a:t>
            </a:r>
            <a:r>
              <a:rPr kumimoji="1" lang="zh-CN" altLang="en-US" sz="2400" b="0" smtClean="0">
                <a:solidFill>
                  <a:schemeClr val="tx1"/>
                </a:solidFill>
                <a:ea typeface="宋体" pitchFamily="2" charset="-122"/>
              </a:rPr>
              <a:t>设记图变量为</a:t>
            </a:r>
            <a:r>
              <a:rPr kumimoji="1" lang="en-US" altLang="zh-CN" sz="2400" b="0" smtClean="0">
                <a:solidFill>
                  <a:schemeClr val="tx1"/>
                </a:solidFill>
                <a:ea typeface="宋体" pitchFamily="2" charset="-122"/>
              </a:rPr>
              <a:t>x</a:t>
            </a:r>
            <a:r>
              <a:rPr kumimoji="1" lang="zh-CN" altLang="en-US" sz="2400" b="0" smtClean="0">
                <a:solidFill>
                  <a:schemeClr val="tx1"/>
                </a:solidFill>
                <a:ea typeface="宋体" pitchFamily="2" charset="-122"/>
              </a:rPr>
              <a:t>，对于原卡诺图中，当</a:t>
            </a:r>
            <a:r>
              <a:rPr kumimoji="1" lang="en-US" altLang="zh-CN" sz="2400" b="0" smtClean="0">
                <a:solidFill>
                  <a:schemeClr val="tx1"/>
                </a:solidFill>
                <a:ea typeface="宋体" pitchFamily="2" charset="-122"/>
              </a:rPr>
              <a:t>x=0</a:t>
            </a:r>
            <a:r>
              <a:rPr kumimoji="1" lang="zh-CN" altLang="en-US" sz="2400" b="0" smtClean="0">
                <a:solidFill>
                  <a:schemeClr val="tx1"/>
                </a:solidFill>
                <a:ea typeface="宋体" pitchFamily="2" charset="-122"/>
              </a:rPr>
              <a:t>时，原图单元值为</a:t>
            </a:r>
            <a:r>
              <a:rPr kumimoji="1" lang="en-US" altLang="zh-CN" sz="2400" b="0" smtClean="0">
                <a:solidFill>
                  <a:schemeClr val="tx1"/>
                </a:solidFill>
                <a:ea typeface="宋体" pitchFamily="2" charset="-122"/>
              </a:rPr>
              <a:t>F</a:t>
            </a:r>
            <a:r>
              <a:rPr kumimoji="1" lang="zh-CN" altLang="en-US" sz="2400" b="0" smtClean="0">
                <a:solidFill>
                  <a:schemeClr val="tx1"/>
                </a:solidFill>
                <a:ea typeface="宋体" pitchFamily="2" charset="-122"/>
              </a:rPr>
              <a:t>，</a:t>
            </a:r>
            <a:r>
              <a:rPr kumimoji="1" lang="en-US" altLang="zh-CN" sz="2400" b="0" smtClean="0">
                <a:solidFill>
                  <a:schemeClr val="tx1"/>
                </a:solidFill>
                <a:ea typeface="宋体" pitchFamily="2" charset="-122"/>
              </a:rPr>
              <a:t>x=1</a:t>
            </a:r>
            <a:r>
              <a:rPr kumimoji="1" lang="zh-CN" altLang="en-US" sz="2400" b="0" smtClean="0">
                <a:solidFill>
                  <a:schemeClr val="tx1"/>
                </a:solidFill>
                <a:ea typeface="宋体" pitchFamily="2" charset="-122"/>
              </a:rPr>
              <a:t>时，原图单元值为</a:t>
            </a:r>
            <a:r>
              <a:rPr kumimoji="1" lang="en-US" altLang="zh-CN" sz="2400" b="0" smtClean="0">
                <a:solidFill>
                  <a:schemeClr val="tx1"/>
                </a:solidFill>
                <a:ea typeface="宋体" pitchFamily="2" charset="-122"/>
              </a:rPr>
              <a:t>G</a:t>
            </a:r>
            <a:r>
              <a:rPr kumimoji="1" lang="zh-CN" altLang="en-US" sz="2400" b="0" smtClean="0">
                <a:solidFill>
                  <a:schemeClr val="tx1"/>
                </a:solidFill>
                <a:ea typeface="宋体" pitchFamily="2" charset="-122"/>
              </a:rPr>
              <a:t>，则在新的降维图中对应的降维图单元中填入子函数</a:t>
            </a:r>
            <a:r>
              <a:rPr kumimoji="1" lang="en-US" altLang="zh-CN" sz="2400" b="0" smtClean="0">
                <a:solidFill>
                  <a:schemeClr val="tx1"/>
                </a:solidFill>
                <a:ea typeface="宋体" pitchFamily="2" charset="-122"/>
              </a:rPr>
              <a:t>x’F+xG</a:t>
            </a:r>
            <a:r>
              <a:rPr kumimoji="1" lang="zh-CN" altLang="en-US" sz="2400" b="0" smtClean="0">
                <a:solidFill>
                  <a:schemeClr val="tx1"/>
                </a:solidFill>
                <a:ea typeface="宋体" pitchFamily="2" charset="-122"/>
              </a:rPr>
              <a:t>。其中</a:t>
            </a:r>
            <a:r>
              <a:rPr kumimoji="1" lang="en-US" altLang="zh-CN" sz="2400" b="0" smtClean="0">
                <a:solidFill>
                  <a:schemeClr val="tx1"/>
                </a:solidFill>
                <a:ea typeface="宋体" pitchFamily="2" charset="-122"/>
              </a:rPr>
              <a:t>F</a:t>
            </a:r>
            <a:r>
              <a:rPr kumimoji="1" lang="zh-CN" altLang="en-US" sz="2400" b="0" smtClean="0">
                <a:solidFill>
                  <a:schemeClr val="tx1"/>
                </a:solidFill>
                <a:ea typeface="宋体" pitchFamily="2" charset="-122"/>
              </a:rPr>
              <a:t>和</a:t>
            </a:r>
            <a:r>
              <a:rPr kumimoji="1" lang="en-US" altLang="zh-CN" sz="2400" b="0" smtClean="0">
                <a:solidFill>
                  <a:schemeClr val="tx1"/>
                </a:solidFill>
                <a:ea typeface="宋体" pitchFamily="2" charset="-122"/>
              </a:rPr>
              <a:t>G</a:t>
            </a:r>
            <a:r>
              <a:rPr kumimoji="1" lang="zh-CN" altLang="en-US" sz="2400" b="0" smtClean="0">
                <a:solidFill>
                  <a:schemeClr val="tx1"/>
                </a:solidFill>
                <a:ea typeface="宋体" pitchFamily="2" charset="-122"/>
              </a:rPr>
              <a:t>可以是</a:t>
            </a:r>
            <a:r>
              <a:rPr kumimoji="1" lang="en-US" altLang="zh-CN" sz="2400" b="0" smtClean="0">
                <a:solidFill>
                  <a:schemeClr val="tx1"/>
                </a:solidFill>
                <a:ea typeface="宋体" pitchFamily="2" charset="-122"/>
              </a:rPr>
              <a:t>0</a:t>
            </a:r>
            <a:r>
              <a:rPr kumimoji="1" lang="zh-CN" altLang="en-US" sz="2400" b="0" smtClean="0">
                <a:solidFill>
                  <a:schemeClr val="tx1"/>
                </a:solidFill>
                <a:ea typeface="宋体" pitchFamily="2" charset="-122"/>
              </a:rPr>
              <a:t>、</a:t>
            </a:r>
            <a:r>
              <a:rPr kumimoji="1" lang="en-US" altLang="zh-CN" sz="2400" b="0" smtClean="0">
                <a:solidFill>
                  <a:schemeClr val="tx1"/>
                </a:solidFill>
                <a:ea typeface="宋体" pitchFamily="2" charset="-122"/>
              </a:rPr>
              <a:t>1</a:t>
            </a:r>
            <a:r>
              <a:rPr kumimoji="1" lang="zh-CN" altLang="en-US" sz="2400" b="0" smtClean="0">
                <a:solidFill>
                  <a:schemeClr val="tx1"/>
                </a:solidFill>
                <a:ea typeface="宋体" pitchFamily="2" charset="-122"/>
              </a:rPr>
              <a:t>、某一变量，也可以是某一函数。</a:t>
            </a:r>
            <a:endParaRPr lang="zh-CN" alt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041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58CAE4-5257-4BC3-8931-B967268300C8}" type="slidenum">
              <a:rPr lang="ko-KR" altLang="en-US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665163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例：实现对下面四变量卡诺图的降维</a:t>
            </a:r>
          </a:p>
        </p:txBody>
      </p:sp>
      <p:grpSp>
        <p:nvGrpSpPr>
          <p:cNvPr id="132101" name="Group 4"/>
          <p:cNvGrpSpPr>
            <a:grpSpLocks/>
          </p:cNvGrpSpPr>
          <p:nvPr/>
        </p:nvGrpSpPr>
        <p:grpSpPr bwMode="auto">
          <a:xfrm>
            <a:off x="298450" y="2144713"/>
            <a:ext cx="2473325" cy="2049462"/>
            <a:chOff x="188" y="1351"/>
            <a:chExt cx="1558" cy="1291"/>
          </a:xfrm>
        </p:grpSpPr>
        <p:grpSp>
          <p:nvGrpSpPr>
            <p:cNvPr id="132168" name="Group 5"/>
            <p:cNvGrpSpPr>
              <a:grpSpLocks/>
            </p:cNvGrpSpPr>
            <p:nvPr/>
          </p:nvGrpSpPr>
          <p:grpSpPr bwMode="auto">
            <a:xfrm>
              <a:off x="188" y="1351"/>
              <a:ext cx="1558" cy="1290"/>
              <a:chOff x="702" y="1946"/>
              <a:chExt cx="1558" cy="1290"/>
            </a:xfrm>
          </p:grpSpPr>
          <p:sp>
            <p:nvSpPr>
              <p:cNvPr id="132193" name="Text Box 6"/>
              <p:cNvSpPr txBox="1">
                <a:spLocks noChangeArrowheads="1"/>
              </p:cNvSpPr>
              <p:nvPr/>
            </p:nvSpPr>
            <p:spPr bwMode="auto">
              <a:xfrm>
                <a:off x="842" y="1946"/>
                <a:ext cx="52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latin typeface="Arial" pitchFamily="34" charset="0"/>
                    <a:ea typeface="宋体" pitchFamily="2" charset="-122"/>
                  </a:rPr>
                  <a:t>AB</a:t>
                </a:r>
                <a:endParaRPr lang="en-US" altLang="zh-CN" sz="1600" b="1" baseline="-25000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32194" name="Text Box 7"/>
              <p:cNvSpPr txBox="1">
                <a:spLocks noChangeArrowheads="1"/>
              </p:cNvSpPr>
              <p:nvPr/>
            </p:nvSpPr>
            <p:spPr bwMode="auto">
              <a:xfrm>
                <a:off x="1053" y="2088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latin typeface="Arial" pitchFamily="34" charset="0"/>
                    <a:ea typeface="宋体" pitchFamily="2" charset="-122"/>
                  </a:rPr>
                  <a:t>00</a:t>
                </a:r>
                <a:endParaRPr lang="en-US" altLang="zh-CN" sz="1600" b="1" baseline="-25000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32195" name="Text Box 8"/>
              <p:cNvSpPr txBox="1">
                <a:spLocks noChangeArrowheads="1"/>
              </p:cNvSpPr>
              <p:nvPr/>
            </p:nvSpPr>
            <p:spPr bwMode="auto">
              <a:xfrm>
                <a:off x="1289" y="2088"/>
                <a:ext cx="27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latin typeface="Arial" pitchFamily="34" charset="0"/>
                    <a:ea typeface="宋体" pitchFamily="2" charset="-122"/>
                  </a:rPr>
                  <a:t>01</a:t>
                </a:r>
                <a:endParaRPr lang="en-US" altLang="zh-CN" sz="1600" b="1" baseline="-25000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32196" name="Text Box 9"/>
              <p:cNvSpPr txBox="1">
                <a:spLocks noChangeArrowheads="1"/>
              </p:cNvSpPr>
              <p:nvPr/>
            </p:nvSpPr>
            <p:spPr bwMode="auto">
              <a:xfrm>
                <a:off x="1523" y="2088"/>
                <a:ext cx="26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latin typeface="Arial" pitchFamily="34" charset="0"/>
                    <a:ea typeface="宋体" pitchFamily="2" charset="-122"/>
                  </a:rPr>
                  <a:t>11</a:t>
                </a:r>
                <a:endParaRPr lang="en-US" altLang="zh-CN" sz="1600" b="1" baseline="-25000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32197" name="Text Box 10"/>
              <p:cNvSpPr txBox="1">
                <a:spLocks noChangeArrowheads="1"/>
              </p:cNvSpPr>
              <p:nvPr/>
            </p:nvSpPr>
            <p:spPr bwMode="auto">
              <a:xfrm>
                <a:off x="1745" y="2088"/>
                <a:ext cx="51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latin typeface="Arial" pitchFamily="34" charset="0"/>
                    <a:ea typeface="宋体" pitchFamily="2" charset="-122"/>
                  </a:rPr>
                  <a:t>10</a:t>
                </a:r>
                <a:endParaRPr lang="en-US" altLang="zh-CN" sz="1600" b="1" baseline="-25000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32198" name="Rectangle 11"/>
              <p:cNvSpPr>
                <a:spLocks noChangeArrowheads="1"/>
              </p:cNvSpPr>
              <p:nvPr/>
            </p:nvSpPr>
            <p:spPr bwMode="auto">
              <a:xfrm>
                <a:off x="1043" y="2284"/>
                <a:ext cx="966" cy="952"/>
              </a:xfrm>
              <a:prstGeom prst="rect">
                <a:avLst/>
              </a:prstGeom>
              <a:gradFill rotWithShape="1">
                <a:gsLst>
                  <a:gs pos="0">
                    <a:srgbClr val="FFEFD1"/>
                  </a:gs>
                  <a:gs pos="64999">
                    <a:srgbClr val="F0EBD5"/>
                  </a:gs>
                  <a:gs pos="100000">
                    <a:srgbClr val="D1C39F"/>
                  </a:gs>
                </a:gsLst>
                <a:path path="shape">
                  <a:fillToRect l="50000" t="50000" r="50000" b="50000"/>
                </a:path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2199" name="Line 12"/>
              <p:cNvSpPr>
                <a:spLocks noChangeShapeType="1"/>
              </p:cNvSpPr>
              <p:nvPr/>
            </p:nvSpPr>
            <p:spPr bwMode="auto">
              <a:xfrm flipH="1">
                <a:off x="1043" y="2760"/>
                <a:ext cx="96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00" name="Line 13"/>
              <p:cNvSpPr>
                <a:spLocks noChangeShapeType="1"/>
              </p:cNvSpPr>
              <p:nvPr/>
            </p:nvSpPr>
            <p:spPr bwMode="auto">
              <a:xfrm flipH="1">
                <a:off x="1043" y="2521"/>
                <a:ext cx="96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01" name="Line 14"/>
              <p:cNvSpPr>
                <a:spLocks noChangeShapeType="1"/>
              </p:cNvSpPr>
              <p:nvPr/>
            </p:nvSpPr>
            <p:spPr bwMode="auto">
              <a:xfrm flipH="1">
                <a:off x="1043" y="3000"/>
                <a:ext cx="96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02" name="Line 15"/>
              <p:cNvSpPr>
                <a:spLocks noChangeShapeType="1"/>
              </p:cNvSpPr>
              <p:nvPr/>
            </p:nvSpPr>
            <p:spPr bwMode="auto">
              <a:xfrm flipV="1">
                <a:off x="1527" y="2284"/>
                <a:ext cx="0" cy="9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03" name="Line 16"/>
              <p:cNvSpPr>
                <a:spLocks noChangeShapeType="1"/>
              </p:cNvSpPr>
              <p:nvPr/>
            </p:nvSpPr>
            <p:spPr bwMode="auto">
              <a:xfrm flipV="1">
                <a:off x="1285" y="2284"/>
                <a:ext cx="0" cy="9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04" name="Line 17"/>
              <p:cNvSpPr>
                <a:spLocks noChangeShapeType="1"/>
              </p:cNvSpPr>
              <p:nvPr/>
            </p:nvSpPr>
            <p:spPr bwMode="auto">
              <a:xfrm flipV="1">
                <a:off x="1766" y="2284"/>
                <a:ext cx="0" cy="9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05" name="Line 18"/>
              <p:cNvSpPr>
                <a:spLocks noChangeShapeType="1"/>
              </p:cNvSpPr>
              <p:nvPr/>
            </p:nvSpPr>
            <p:spPr bwMode="auto">
              <a:xfrm flipH="1" flipV="1">
                <a:off x="797" y="2040"/>
                <a:ext cx="246" cy="2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06" name="Text Box 19"/>
              <p:cNvSpPr txBox="1">
                <a:spLocks noChangeArrowheads="1"/>
              </p:cNvSpPr>
              <p:nvPr/>
            </p:nvSpPr>
            <p:spPr bwMode="auto">
              <a:xfrm>
                <a:off x="702" y="2146"/>
                <a:ext cx="37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latin typeface="Arial" pitchFamily="34" charset="0"/>
                    <a:ea typeface="宋体" pitchFamily="2" charset="-122"/>
                  </a:rPr>
                  <a:t>C</a:t>
                </a:r>
                <a:r>
                  <a:rPr lang="en-US" altLang="zh-CN" sz="1600" b="1">
                    <a:solidFill>
                      <a:srgbClr val="FF3300"/>
                    </a:solidFill>
                    <a:latin typeface="Arial" pitchFamily="34" charset="0"/>
                    <a:ea typeface="宋体" pitchFamily="2" charset="-122"/>
                  </a:rPr>
                  <a:t>D</a:t>
                </a:r>
                <a:endParaRPr lang="en-US" altLang="zh-CN" sz="1600" b="1" baseline="-25000">
                  <a:solidFill>
                    <a:srgbClr val="FF33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32207" name="Text Box 20"/>
              <p:cNvSpPr txBox="1">
                <a:spLocks noChangeArrowheads="1"/>
              </p:cNvSpPr>
              <p:nvPr/>
            </p:nvSpPr>
            <p:spPr bwMode="auto">
              <a:xfrm>
                <a:off x="815" y="230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latin typeface="Arial" pitchFamily="34" charset="0"/>
                    <a:ea typeface="宋体" pitchFamily="2" charset="-122"/>
                  </a:rPr>
                  <a:t>0</a:t>
                </a:r>
                <a:r>
                  <a:rPr lang="en-US" altLang="zh-CN" sz="1600" b="1">
                    <a:solidFill>
                      <a:srgbClr val="FF3300"/>
                    </a:solidFill>
                    <a:latin typeface="Arial" pitchFamily="34" charset="0"/>
                    <a:ea typeface="宋体" pitchFamily="2" charset="-122"/>
                  </a:rPr>
                  <a:t>0</a:t>
                </a:r>
                <a:endParaRPr lang="en-US" altLang="zh-CN" sz="1600" b="1" baseline="-25000">
                  <a:solidFill>
                    <a:srgbClr val="FF33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32208" name="Text Box 21"/>
              <p:cNvSpPr txBox="1">
                <a:spLocks noChangeArrowheads="1"/>
              </p:cNvSpPr>
              <p:nvPr/>
            </p:nvSpPr>
            <p:spPr bwMode="auto">
              <a:xfrm>
                <a:off x="807" y="2548"/>
                <a:ext cx="27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latin typeface="Arial" pitchFamily="34" charset="0"/>
                    <a:ea typeface="宋体" pitchFamily="2" charset="-122"/>
                  </a:rPr>
                  <a:t>0</a:t>
                </a:r>
                <a:r>
                  <a:rPr lang="en-US" altLang="zh-CN" sz="1600" b="1">
                    <a:solidFill>
                      <a:srgbClr val="FF3300"/>
                    </a:solidFill>
                    <a:latin typeface="Arial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132209" name="Text Box 22"/>
              <p:cNvSpPr txBox="1">
                <a:spLocks noChangeArrowheads="1"/>
              </p:cNvSpPr>
              <p:nvPr/>
            </p:nvSpPr>
            <p:spPr bwMode="auto">
              <a:xfrm>
                <a:off x="806" y="2776"/>
                <a:ext cx="26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latin typeface="Arial" pitchFamily="34" charset="0"/>
                    <a:ea typeface="宋体" pitchFamily="2" charset="-122"/>
                  </a:rPr>
                  <a:t>1</a:t>
                </a:r>
                <a:r>
                  <a:rPr lang="en-US" altLang="zh-CN" sz="1600" b="1">
                    <a:solidFill>
                      <a:srgbClr val="FF3300"/>
                    </a:solidFill>
                    <a:latin typeface="Arial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132210" name="Text Box 23"/>
              <p:cNvSpPr txBox="1">
                <a:spLocks noChangeArrowheads="1"/>
              </p:cNvSpPr>
              <p:nvPr/>
            </p:nvSpPr>
            <p:spPr bwMode="auto">
              <a:xfrm>
                <a:off x="814" y="3012"/>
                <a:ext cx="26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latin typeface="Arial" pitchFamily="34" charset="0"/>
                    <a:ea typeface="宋体" pitchFamily="2" charset="-122"/>
                  </a:rPr>
                  <a:t>1</a:t>
                </a:r>
                <a:r>
                  <a:rPr lang="en-US" altLang="zh-CN" sz="1600" b="1">
                    <a:solidFill>
                      <a:srgbClr val="FF3300"/>
                    </a:solidFill>
                    <a:latin typeface="Arial" pitchFamily="34" charset="0"/>
                    <a:ea typeface="宋体" pitchFamily="2" charset="-122"/>
                  </a:rPr>
                  <a:t>0</a:t>
                </a:r>
              </a:p>
            </p:txBody>
          </p:sp>
        </p:grpSp>
        <p:graphicFrame>
          <p:nvGraphicFramePr>
            <p:cNvPr id="132169" name="Object 24"/>
            <p:cNvGraphicFramePr>
              <a:graphicFrameLocks noChangeAspect="1"/>
            </p:cNvGraphicFramePr>
            <p:nvPr/>
          </p:nvGraphicFramePr>
          <p:xfrm>
            <a:off x="568" y="2179"/>
            <a:ext cx="17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4" name="公式" r:id="rId3" imgW="126725" imgH="177415" progId="Equation.3">
                    <p:embed/>
                  </p:oleObj>
                </mc:Choice>
                <mc:Fallback>
                  <p:oleObj name="公式" r:id="rId3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" y="2179"/>
                          <a:ext cx="17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70" name="Object 25"/>
            <p:cNvGraphicFramePr>
              <a:graphicFrameLocks noChangeAspect="1"/>
            </p:cNvGraphicFramePr>
            <p:nvPr/>
          </p:nvGraphicFramePr>
          <p:xfrm>
            <a:off x="568" y="1689"/>
            <a:ext cx="161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5" name="公式" r:id="rId5" imgW="126725" imgH="177415" progId="Equation.3">
                    <p:embed/>
                  </p:oleObj>
                </mc:Choice>
                <mc:Fallback>
                  <p:oleObj name="公式" r:id="rId5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" y="1689"/>
                          <a:ext cx="161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71" name="Object 26"/>
            <p:cNvGraphicFramePr>
              <a:graphicFrameLocks noChangeAspect="1"/>
            </p:cNvGraphicFramePr>
            <p:nvPr/>
          </p:nvGraphicFramePr>
          <p:xfrm>
            <a:off x="571" y="2417"/>
            <a:ext cx="161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6" name="公式" r:id="rId6" imgW="126725" imgH="177415" progId="Equation.3">
                    <p:embed/>
                  </p:oleObj>
                </mc:Choice>
                <mc:Fallback>
                  <p:oleObj name="公式" r:id="rId6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" y="2417"/>
                          <a:ext cx="161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72" name="Object 27"/>
            <p:cNvGraphicFramePr>
              <a:graphicFrameLocks noChangeAspect="1"/>
            </p:cNvGraphicFramePr>
            <p:nvPr/>
          </p:nvGraphicFramePr>
          <p:xfrm>
            <a:off x="1053" y="2172"/>
            <a:ext cx="161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7" name="公式" r:id="rId7" imgW="126725" imgH="177415" progId="Equation.3">
                    <p:embed/>
                  </p:oleObj>
                </mc:Choice>
                <mc:Fallback>
                  <p:oleObj name="公式" r:id="rId7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3" y="2172"/>
                          <a:ext cx="161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73" name="Object 28"/>
            <p:cNvGraphicFramePr>
              <a:graphicFrameLocks noChangeAspect="1"/>
            </p:cNvGraphicFramePr>
            <p:nvPr/>
          </p:nvGraphicFramePr>
          <p:xfrm>
            <a:off x="803" y="1692"/>
            <a:ext cx="161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8" name="公式" r:id="rId8" imgW="126725" imgH="177415" progId="Equation.3">
                    <p:embed/>
                  </p:oleObj>
                </mc:Choice>
                <mc:Fallback>
                  <p:oleObj name="公式" r:id="rId8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3" y="1692"/>
                          <a:ext cx="161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74" name="Object 29"/>
            <p:cNvGraphicFramePr>
              <a:graphicFrameLocks noChangeAspect="1"/>
            </p:cNvGraphicFramePr>
            <p:nvPr/>
          </p:nvGraphicFramePr>
          <p:xfrm>
            <a:off x="1285" y="1692"/>
            <a:ext cx="161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9" name="公式" r:id="rId9" imgW="126725" imgH="177415" progId="Equation.3">
                    <p:embed/>
                  </p:oleObj>
                </mc:Choice>
                <mc:Fallback>
                  <p:oleObj name="公式" r:id="rId9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5" y="1692"/>
                          <a:ext cx="161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75" name="Object 30"/>
            <p:cNvGraphicFramePr>
              <a:graphicFrameLocks noChangeAspect="1"/>
            </p:cNvGraphicFramePr>
            <p:nvPr/>
          </p:nvGraphicFramePr>
          <p:xfrm>
            <a:off x="1285" y="2408"/>
            <a:ext cx="161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0" name="公式" r:id="rId10" imgW="126725" imgH="177415" progId="Equation.3">
                    <p:embed/>
                  </p:oleObj>
                </mc:Choice>
                <mc:Fallback>
                  <p:oleObj name="公式" r:id="rId10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5" y="2408"/>
                          <a:ext cx="161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76" name="Object 31"/>
            <p:cNvGraphicFramePr>
              <a:graphicFrameLocks noChangeAspect="1"/>
            </p:cNvGraphicFramePr>
            <p:nvPr/>
          </p:nvGraphicFramePr>
          <p:xfrm>
            <a:off x="595" y="1926"/>
            <a:ext cx="11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1" name="公式" r:id="rId11" imgW="88707" imgH="164742" progId="Equation.3">
                    <p:embed/>
                  </p:oleObj>
                </mc:Choice>
                <mc:Fallback>
                  <p:oleObj name="公式" r:id="rId11" imgW="88707" imgH="1647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5" y="1926"/>
                          <a:ext cx="112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77" name="Object 32"/>
            <p:cNvGraphicFramePr>
              <a:graphicFrameLocks noChangeAspect="1"/>
            </p:cNvGraphicFramePr>
            <p:nvPr/>
          </p:nvGraphicFramePr>
          <p:xfrm>
            <a:off x="827" y="1926"/>
            <a:ext cx="11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2" name="公式" r:id="rId13" imgW="88707" imgH="164742" progId="Equation.3">
                    <p:embed/>
                  </p:oleObj>
                </mc:Choice>
                <mc:Fallback>
                  <p:oleObj name="公式" r:id="rId13" imgW="88707" imgH="1647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" y="1926"/>
                          <a:ext cx="112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78" name="Object 33"/>
            <p:cNvGraphicFramePr>
              <a:graphicFrameLocks noChangeAspect="1"/>
            </p:cNvGraphicFramePr>
            <p:nvPr/>
          </p:nvGraphicFramePr>
          <p:xfrm>
            <a:off x="827" y="2163"/>
            <a:ext cx="11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3" name="公式" r:id="rId14" imgW="88707" imgH="164742" progId="Equation.3">
                    <p:embed/>
                  </p:oleObj>
                </mc:Choice>
                <mc:Fallback>
                  <p:oleObj name="公式" r:id="rId14" imgW="88707" imgH="1647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" y="2163"/>
                          <a:ext cx="112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79" name="Object 34"/>
            <p:cNvGraphicFramePr>
              <a:graphicFrameLocks noChangeAspect="1"/>
            </p:cNvGraphicFramePr>
            <p:nvPr/>
          </p:nvGraphicFramePr>
          <p:xfrm>
            <a:off x="827" y="2411"/>
            <a:ext cx="11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4" name="公式" r:id="rId15" imgW="88707" imgH="164742" progId="Equation.3">
                    <p:embed/>
                  </p:oleObj>
                </mc:Choice>
                <mc:Fallback>
                  <p:oleObj name="公式" r:id="rId15" imgW="88707" imgH="1647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" y="2411"/>
                          <a:ext cx="112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80" name="Object 35"/>
            <p:cNvGraphicFramePr>
              <a:graphicFrameLocks noChangeAspect="1"/>
            </p:cNvGraphicFramePr>
            <p:nvPr/>
          </p:nvGraphicFramePr>
          <p:xfrm>
            <a:off x="1080" y="1689"/>
            <a:ext cx="11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5" name="公式" r:id="rId16" imgW="88707" imgH="164742" progId="Equation.3">
                    <p:embed/>
                  </p:oleObj>
                </mc:Choice>
                <mc:Fallback>
                  <p:oleObj name="公式" r:id="rId16" imgW="88707" imgH="1647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0" y="1689"/>
                          <a:ext cx="112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81" name="Object 36"/>
            <p:cNvGraphicFramePr>
              <a:graphicFrameLocks noChangeAspect="1"/>
            </p:cNvGraphicFramePr>
            <p:nvPr/>
          </p:nvGraphicFramePr>
          <p:xfrm>
            <a:off x="1080" y="1926"/>
            <a:ext cx="11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6" name="公式" r:id="rId17" imgW="88707" imgH="164742" progId="Equation.3">
                    <p:embed/>
                  </p:oleObj>
                </mc:Choice>
                <mc:Fallback>
                  <p:oleObj name="公式" r:id="rId17" imgW="88707" imgH="1647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0" y="1926"/>
                          <a:ext cx="112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82" name="Object 37"/>
            <p:cNvGraphicFramePr>
              <a:graphicFrameLocks noChangeAspect="1"/>
            </p:cNvGraphicFramePr>
            <p:nvPr/>
          </p:nvGraphicFramePr>
          <p:xfrm>
            <a:off x="1062" y="2411"/>
            <a:ext cx="11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7" name="公式" r:id="rId18" imgW="88707" imgH="164742" progId="Equation.3">
                    <p:embed/>
                  </p:oleObj>
                </mc:Choice>
                <mc:Fallback>
                  <p:oleObj name="公式" r:id="rId18" imgW="88707" imgH="1647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2" y="2411"/>
                          <a:ext cx="112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83" name="Object 38"/>
            <p:cNvGraphicFramePr>
              <a:graphicFrameLocks noChangeAspect="1"/>
            </p:cNvGraphicFramePr>
            <p:nvPr/>
          </p:nvGraphicFramePr>
          <p:xfrm>
            <a:off x="1307" y="1938"/>
            <a:ext cx="11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8" name="公式" r:id="rId19" imgW="88707" imgH="164742" progId="Equation.3">
                    <p:embed/>
                  </p:oleObj>
                </mc:Choice>
                <mc:Fallback>
                  <p:oleObj name="公式" r:id="rId19" imgW="88707" imgH="1647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7" y="1938"/>
                          <a:ext cx="112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84" name="Object 39"/>
            <p:cNvGraphicFramePr>
              <a:graphicFrameLocks noChangeAspect="1"/>
            </p:cNvGraphicFramePr>
            <p:nvPr/>
          </p:nvGraphicFramePr>
          <p:xfrm>
            <a:off x="1307" y="2179"/>
            <a:ext cx="11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9" name="公式" r:id="rId20" imgW="88707" imgH="164742" progId="Equation.3">
                    <p:embed/>
                  </p:oleObj>
                </mc:Choice>
                <mc:Fallback>
                  <p:oleObj name="公式" r:id="rId20" imgW="88707" imgH="1647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7" y="2179"/>
                          <a:ext cx="112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2185" name="AutoShape 40"/>
            <p:cNvSpPr>
              <a:spLocks noChangeArrowheads="1"/>
            </p:cNvSpPr>
            <p:nvPr/>
          </p:nvSpPr>
          <p:spPr bwMode="auto">
            <a:xfrm>
              <a:off x="544" y="1692"/>
              <a:ext cx="226" cy="454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41176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2186" name="AutoShape 41"/>
            <p:cNvSpPr>
              <a:spLocks noChangeArrowheads="1"/>
            </p:cNvSpPr>
            <p:nvPr/>
          </p:nvSpPr>
          <p:spPr bwMode="auto">
            <a:xfrm>
              <a:off x="542" y="2174"/>
              <a:ext cx="226" cy="454"/>
            </a:xfrm>
            <a:prstGeom prst="roundRect">
              <a:avLst>
                <a:gd name="adj" fmla="val 16667"/>
              </a:avLst>
            </a:prstGeom>
            <a:solidFill>
              <a:srgbClr val="FFFF00">
                <a:alpha val="2705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2187" name="AutoShape 42"/>
            <p:cNvSpPr>
              <a:spLocks noChangeArrowheads="1"/>
            </p:cNvSpPr>
            <p:nvPr/>
          </p:nvSpPr>
          <p:spPr bwMode="auto">
            <a:xfrm>
              <a:off x="778" y="1692"/>
              <a:ext cx="226" cy="454"/>
            </a:xfrm>
            <a:prstGeom prst="roundRect">
              <a:avLst>
                <a:gd name="adj" fmla="val 16667"/>
              </a:avLst>
            </a:prstGeom>
            <a:solidFill>
              <a:srgbClr val="FFFF00">
                <a:alpha val="2705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2188" name="AutoShape 43"/>
            <p:cNvSpPr>
              <a:spLocks noChangeArrowheads="1"/>
            </p:cNvSpPr>
            <p:nvPr/>
          </p:nvSpPr>
          <p:spPr bwMode="auto">
            <a:xfrm>
              <a:off x="1023" y="2172"/>
              <a:ext cx="227" cy="454"/>
            </a:xfrm>
            <a:prstGeom prst="roundRect">
              <a:avLst>
                <a:gd name="adj" fmla="val 16667"/>
              </a:avLst>
            </a:prstGeom>
            <a:solidFill>
              <a:srgbClr val="FFFF00">
                <a:alpha val="2705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2189" name="AutoShape 44"/>
            <p:cNvSpPr>
              <a:spLocks noChangeArrowheads="1"/>
            </p:cNvSpPr>
            <p:nvPr/>
          </p:nvSpPr>
          <p:spPr bwMode="auto">
            <a:xfrm>
              <a:off x="1260" y="1690"/>
              <a:ext cx="226" cy="454"/>
            </a:xfrm>
            <a:prstGeom prst="roundRect">
              <a:avLst>
                <a:gd name="adj" fmla="val 16667"/>
              </a:avLst>
            </a:prstGeom>
            <a:solidFill>
              <a:srgbClr val="FFFF00">
                <a:alpha val="2705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2190" name="AutoShape 45"/>
            <p:cNvSpPr>
              <a:spLocks noChangeArrowheads="1"/>
            </p:cNvSpPr>
            <p:nvPr/>
          </p:nvSpPr>
          <p:spPr bwMode="auto">
            <a:xfrm>
              <a:off x="782" y="2174"/>
              <a:ext cx="226" cy="454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41176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2191" name="AutoShape 46"/>
            <p:cNvSpPr>
              <a:spLocks noChangeArrowheads="1"/>
            </p:cNvSpPr>
            <p:nvPr/>
          </p:nvSpPr>
          <p:spPr bwMode="auto">
            <a:xfrm>
              <a:off x="1019" y="1690"/>
              <a:ext cx="226" cy="454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41176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2192" name="AutoShape 47"/>
            <p:cNvSpPr>
              <a:spLocks noChangeArrowheads="1"/>
            </p:cNvSpPr>
            <p:nvPr/>
          </p:nvSpPr>
          <p:spPr bwMode="auto">
            <a:xfrm>
              <a:off x="1264" y="2172"/>
              <a:ext cx="226" cy="454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41176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671792" name="Group 48"/>
          <p:cNvGrpSpPr>
            <a:grpSpLocks/>
          </p:cNvGrpSpPr>
          <p:nvPr/>
        </p:nvGrpSpPr>
        <p:grpSpPr bwMode="auto">
          <a:xfrm>
            <a:off x="3125788" y="2540000"/>
            <a:ext cx="2711450" cy="1482725"/>
            <a:chOff x="2210" y="1395"/>
            <a:chExt cx="1708" cy="934"/>
          </a:xfrm>
        </p:grpSpPr>
        <p:sp>
          <p:nvSpPr>
            <p:cNvPr id="132154" name="Rectangle 49"/>
            <p:cNvSpPr>
              <a:spLocks noChangeArrowheads="1"/>
            </p:cNvSpPr>
            <p:nvPr/>
          </p:nvSpPr>
          <p:spPr bwMode="auto">
            <a:xfrm>
              <a:off x="2451" y="1729"/>
              <a:ext cx="1258" cy="5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EFD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2155" name="Line 50"/>
            <p:cNvSpPr>
              <a:spLocks noChangeShapeType="1"/>
            </p:cNvSpPr>
            <p:nvPr/>
          </p:nvSpPr>
          <p:spPr bwMode="auto">
            <a:xfrm>
              <a:off x="3078" y="1729"/>
              <a:ext cx="3" cy="5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56" name="Line 51"/>
            <p:cNvSpPr>
              <a:spLocks noChangeShapeType="1"/>
            </p:cNvSpPr>
            <p:nvPr/>
          </p:nvSpPr>
          <p:spPr bwMode="auto">
            <a:xfrm>
              <a:off x="2451" y="2030"/>
              <a:ext cx="12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57" name="Line 52"/>
            <p:cNvSpPr>
              <a:spLocks noChangeShapeType="1"/>
            </p:cNvSpPr>
            <p:nvPr/>
          </p:nvSpPr>
          <p:spPr bwMode="auto">
            <a:xfrm>
              <a:off x="2765" y="1729"/>
              <a:ext cx="2" cy="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58" name="Line 53"/>
            <p:cNvSpPr>
              <a:spLocks noChangeShapeType="1"/>
            </p:cNvSpPr>
            <p:nvPr/>
          </p:nvSpPr>
          <p:spPr bwMode="auto">
            <a:xfrm>
              <a:off x="3393" y="1729"/>
              <a:ext cx="2" cy="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59" name="Line 54"/>
            <p:cNvSpPr>
              <a:spLocks noChangeShapeType="1"/>
            </p:cNvSpPr>
            <p:nvPr/>
          </p:nvSpPr>
          <p:spPr bwMode="auto">
            <a:xfrm flipH="1" flipV="1">
              <a:off x="2296" y="1581"/>
              <a:ext cx="155" cy="1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60" name="Text Box 55"/>
            <p:cNvSpPr txBox="1">
              <a:spLocks noChangeArrowheads="1"/>
            </p:cNvSpPr>
            <p:nvPr/>
          </p:nvSpPr>
          <p:spPr bwMode="auto">
            <a:xfrm>
              <a:off x="2253" y="1395"/>
              <a:ext cx="5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latin typeface="Arial" pitchFamily="34" charset="0"/>
                  <a:ea typeface="宋体" pitchFamily="2" charset="-122"/>
                </a:rPr>
                <a:t>AB</a:t>
              </a:r>
              <a:endParaRPr lang="en-US" altLang="zh-CN" sz="1600" b="1" baseline="-250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2161" name="Text Box 56"/>
            <p:cNvSpPr txBox="1">
              <a:spLocks noChangeArrowheads="1"/>
            </p:cNvSpPr>
            <p:nvPr/>
          </p:nvSpPr>
          <p:spPr bwMode="auto">
            <a:xfrm>
              <a:off x="2210" y="1599"/>
              <a:ext cx="3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3300"/>
                  </a:solidFill>
                  <a:latin typeface="Arial" pitchFamily="34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132162" name="Text Box 57"/>
            <p:cNvSpPr txBox="1">
              <a:spLocks noChangeArrowheads="1"/>
            </p:cNvSpPr>
            <p:nvPr/>
          </p:nvSpPr>
          <p:spPr bwMode="auto">
            <a:xfrm>
              <a:off x="2474" y="1543"/>
              <a:ext cx="3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latin typeface="Arial" pitchFamily="34" charset="0"/>
                  <a:ea typeface="宋体" pitchFamily="2" charset="-122"/>
                </a:rPr>
                <a:t>00</a:t>
              </a:r>
              <a:endParaRPr lang="en-US" altLang="zh-CN" sz="1600" b="1" baseline="-250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2163" name="Text Box 58"/>
            <p:cNvSpPr txBox="1">
              <a:spLocks noChangeArrowheads="1"/>
            </p:cNvSpPr>
            <p:nvPr/>
          </p:nvSpPr>
          <p:spPr bwMode="auto">
            <a:xfrm>
              <a:off x="2793" y="1537"/>
              <a:ext cx="4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latin typeface="Arial" pitchFamily="34" charset="0"/>
                  <a:ea typeface="宋体" pitchFamily="2" charset="-122"/>
                </a:rPr>
                <a:t>01</a:t>
              </a:r>
              <a:endParaRPr lang="en-US" altLang="zh-CN" sz="1600" b="1" baseline="-250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2164" name="Text Box 59"/>
            <p:cNvSpPr txBox="1">
              <a:spLocks noChangeArrowheads="1"/>
            </p:cNvSpPr>
            <p:nvPr/>
          </p:nvSpPr>
          <p:spPr bwMode="auto">
            <a:xfrm>
              <a:off x="3089" y="1547"/>
              <a:ext cx="5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latin typeface="Arial" pitchFamily="34" charset="0"/>
                  <a:ea typeface="宋体" pitchFamily="2" charset="-122"/>
                </a:rPr>
                <a:t>11</a:t>
              </a:r>
              <a:endParaRPr lang="en-US" altLang="zh-CN" sz="1600" b="1" baseline="-250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2165" name="Text Box 60"/>
            <p:cNvSpPr txBox="1">
              <a:spLocks noChangeArrowheads="1"/>
            </p:cNvSpPr>
            <p:nvPr/>
          </p:nvSpPr>
          <p:spPr bwMode="auto">
            <a:xfrm>
              <a:off x="3403" y="1549"/>
              <a:ext cx="5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latin typeface="Arial" pitchFamily="34" charset="0"/>
                  <a:ea typeface="宋体" pitchFamily="2" charset="-122"/>
                </a:rPr>
                <a:t>10</a:t>
              </a:r>
              <a:endParaRPr lang="en-US" altLang="zh-CN" sz="1600" b="1" baseline="-250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2166" name="Text Box 61"/>
            <p:cNvSpPr txBox="1">
              <a:spLocks noChangeArrowheads="1"/>
            </p:cNvSpPr>
            <p:nvPr/>
          </p:nvSpPr>
          <p:spPr bwMode="auto">
            <a:xfrm>
              <a:off x="2296" y="1824"/>
              <a:ext cx="2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3300"/>
                  </a:solidFill>
                  <a:latin typeface="Arial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132167" name="Text Box 62"/>
            <p:cNvSpPr txBox="1">
              <a:spLocks noChangeArrowheads="1"/>
            </p:cNvSpPr>
            <p:nvPr/>
          </p:nvSpPr>
          <p:spPr bwMode="auto">
            <a:xfrm>
              <a:off x="2296" y="2110"/>
              <a:ext cx="2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3300"/>
                  </a:solidFill>
                  <a:latin typeface="Arial" pitchFamily="34" charset="0"/>
                  <a:ea typeface="宋体" pitchFamily="2" charset="-122"/>
                </a:rPr>
                <a:t>1</a:t>
              </a:r>
            </a:p>
          </p:txBody>
        </p:sp>
      </p:grpSp>
      <p:graphicFrame>
        <p:nvGraphicFramePr>
          <p:cNvPr id="671807" name="Object 63"/>
          <p:cNvGraphicFramePr>
            <a:graphicFrameLocks noChangeAspect="1"/>
          </p:cNvGraphicFramePr>
          <p:nvPr/>
        </p:nvGraphicFramePr>
        <p:xfrm>
          <a:off x="3581400" y="3114675"/>
          <a:ext cx="381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name="公式" r:id="rId21" imgW="161965" imgH="133347" progId="Equation.3">
                  <p:embed/>
                </p:oleObj>
              </mc:Choice>
              <mc:Fallback>
                <p:oleObj name="公式" r:id="rId21" imgW="161965" imgH="1333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114675"/>
                        <a:ext cx="381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808" name="Object 64"/>
          <p:cNvGraphicFramePr>
            <a:graphicFrameLocks noChangeAspect="1"/>
          </p:cNvGraphicFramePr>
          <p:nvPr/>
        </p:nvGraphicFramePr>
        <p:xfrm>
          <a:off x="4587875" y="3519488"/>
          <a:ext cx="38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name="公式" r:id="rId23" imgW="161965" imgH="171408" progId="Equation.3">
                  <p:embed/>
                </p:oleObj>
              </mc:Choice>
              <mc:Fallback>
                <p:oleObj name="公式" r:id="rId23" imgW="161965" imgH="1714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75" y="3519488"/>
                        <a:ext cx="381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809" name="Object 65"/>
          <p:cNvGraphicFramePr>
            <a:graphicFrameLocks noChangeAspect="1"/>
          </p:cNvGraphicFramePr>
          <p:nvPr/>
        </p:nvGraphicFramePr>
        <p:xfrm>
          <a:off x="4097338" y="3114675"/>
          <a:ext cx="381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公式" r:id="rId25" imgW="161965" imgH="133347" progId="Equation.3">
                  <p:embed/>
                </p:oleObj>
              </mc:Choice>
              <mc:Fallback>
                <p:oleObj name="公式" r:id="rId25" imgW="161965" imgH="1333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7338" y="3114675"/>
                        <a:ext cx="381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810" name="Object 66"/>
          <p:cNvGraphicFramePr>
            <a:graphicFrameLocks noChangeAspect="1"/>
          </p:cNvGraphicFramePr>
          <p:nvPr/>
        </p:nvGraphicFramePr>
        <p:xfrm>
          <a:off x="5078413" y="3114675"/>
          <a:ext cx="381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公式" r:id="rId27" imgW="161965" imgH="133347" progId="Equation.3">
                  <p:embed/>
                </p:oleObj>
              </mc:Choice>
              <mc:Fallback>
                <p:oleObj name="公式" r:id="rId27" imgW="161965" imgH="1333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413" y="3114675"/>
                        <a:ext cx="381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811" name="Object 67"/>
          <p:cNvGraphicFramePr>
            <a:graphicFrameLocks noChangeAspect="1"/>
          </p:cNvGraphicFramePr>
          <p:nvPr/>
        </p:nvGraphicFramePr>
        <p:xfrm>
          <a:off x="5078413" y="3594100"/>
          <a:ext cx="381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" name="公式" r:id="rId29" imgW="161965" imgH="133347" progId="Equation.3">
                  <p:embed/>
                </p:oleObj>
              </mc:Choice>
              <mc:Fallback>
                <p:oleObj name="公式" r:id="rId29" imgW="161965" imgH="1333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413" y="3594100"/>
                        <a:ext cx="381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812" name="Object 68"/>
          <p:cNvGraphicFramePr>
            <a:graphicFrameLocks noChangeAspect="1"/>
          </p:cNvGraphicFramePr>
          <p:nvPr/>
        </p:nvGraphicFramePr>
        <p:xfrm>
          <a:off x="3652838" y="3609975"/>
          <a:ext cx="255587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" name="公式" r:id="rId31" imgW="95289" imgH="133347" progId="Equation.3">
                  <p:embed/>
                </p:oleObj>
              </mc:Choice>
              <mc:Fallback>
                <p:oleObj name="公式" r:id="rId31" imgW="95289" imgH="1333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2838" y="3609975"/>
                        <a:ext cx="255587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813" name="Object 69"/>
          <p:cNvGraphicFramePr>
            <a:graphicFrameLocks noChangeAspect="1"/>
          </p:cNvGraphicFramePr>
          <p:nvPr/>
        </p:nvGraphicFramePr>
        <p:xfrm>
          <a:off x="4660900" y="3114675"/>
          <a:ext cx="1778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" name="公式" r:id="rId33" imgW="57227" imgH="133347" progId="Equation.3">
                  <p:embed/>
                </p:oleObj>
              </mc:Choice>
              <mc:Fallback>
                <p:oleObj name="公式" r:id="rId33" imgW="57227" imgH="1333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3114675"/>
                        <a:ext cx="17780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814" name="Object 70"/>
          <p:cNvGraphicFramePr>
            <a:graphicFrameLocks noChangeAspect="1"/>
          </p:cNvGraphicFramePr>
          <p:nvPr/>
        </p:nvGraphicFramePr>
        <p:xfrm>
          <a:off x="4214813" y="3609975"/>
          <a:ext cx="1778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7" name="公式" r:id="rId35" imgW="57227" imgH="133347" progId="Equation.3">
                  <p:embed/>
                </p:oleObj>
              </mc:Choice>
              <mc:Fallback>
                <p:oleObj name="公式" r:id="rId35" imgW="57227" imgH="1333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3609975"/>
                        <a:ext cx="17780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1815" name="AutoShape 71"/>
          <p:cNvSpPr>
            <a:spLocks noChangeArrowheads="1"/>
          </p:cNvSpPr>
          <p:nvPr/>
        </p:nvSpPr>
        <p:spPr bwMode="auto">
          <a:xfrm>
            <a:off x="2592388" y="3200400"/>
            <a:ext cx="533400" cy="409575"/>
          </a:xfrm>
          <a:prstGeom prst="rightArrow">
            <a:avLst>
              <a:gd name="adj1" fmla="val 50000"/>
              <a:gd name="adj2" fmla="val 325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71816" name="Text Box 72"/>
          <p:cNvSpPr txBox="1">
            <a:spLocks noChangeArrowheads="1"/>
          </p:cNvSpPr>
          <p:nvPr/>
        </p:nvSpPr>
        <p:spPr bwMode="auto">
          <a:xfrm>
            <a:off x="1055688" y="4598988"/>
            <a:ext cx="1130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宋体" pitchFamily="2" charset="-122"/>
              </a:rPr>
              <a:t>四变量</a:t>
            </a:r>
          </a:p>
        </p:txBody>
      </p:sp>
      <p:sp>
        <p:nvSpPr>
          <p:cNvPr id="671817" name="Text Box 73"/>
          <p:cNvSpPr txBox="1">
            <a:spLocks noChangeArrowheads="1"/>
          </p:cNvSpPr>
          <p:nvPr/>
        </p:nvSpPr>
        <p:spPr bwMode="auto">
          <a:xfrm>
            <a:off x="3981450" y="4611688"/>
            <a:ext cx="1130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宋体" pitchFamily="2" charset="-122"/>
              </a:rPr>
              <a:t>三变量</a:t>
            </a:r>
          </a:p>
        </p:txBody>
      </p:sp>
      <p:sp>
        <p:nvSpPr>
          <p:cNvPr id="671818" name="Text Box 74"/>
          <p:cNvSpPr txBox="1">
            <a:spLocks noChangeArrowheads="1"/>
          </p:cNvSpPr>
          <p:nvPr/>
        </p:nvSpPr>
        <p:spPr bwMode="auto">
          <a:xfrm>
            <a:off x="6997700" y="4554538"/>
            <a:ext cx="1130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宋体" pitchFamily="2" charset="-122"/>
              </a:rPr>
              <a:t>二变量</a:t>
            </a:r>
          </a:p>
        </p:txBody>
      </p:sp>
      <p:grpSp>
        <p:nvGrpSpPr>
          <p:cNvPr id="671819" name="Group 75"/>
          <p:cNvGrpSpPr>
            <a:grpSpLocks/>
          </p:cNvGrpSpPr>
          <p:nvPr/>
        </p:nvGrpSpPr>
        <p:grpSpPr bwMode="auto">
          <a:xfrm>
            <a:off x="863600" y="2325688"/>
            <a:ext cx="3035300" cy="1193800"/>
            <a:chOff x="544" y="1465"/>
            <a:chExt cx="1912" cy="752"/>
          </a:xfrm>
        </p:grpSpPr>
        <p:sp>
          <p:nvSpPr>
            <p:cNvPr id="132151" name="Oval 76"/>
            <p:cNvSpPr>
              <a:spLocks noChangeArrowheads="1"/>
            </p:cNvSpPr>
            <p:nvPr/>
          </p:nvSpPr>
          <p:spPr bwMode="auto">
            <a:xfrm>
              <a:off x="544" y="1707"/>
              <a:ext cx="188" cy="46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2152" name="Oval 77"/>
            <p:cNvSpPr>
              <a:spLocks noChangeArrowheads="1"/>
            </p:cNvSpPr>
            <p:nvPr/>
          </p:nvSpPr>
          <p:spPr bwMode="auto">
            <a:xfrm>
              <a:off x="2268" y="1960"/>
              <a:ext cx="188" cy="25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2153" name="Freeform 78"/>
            <p:cNvSpPr>
              <a:spLocks/>
            </p:cNvSpPr>
            <p:nvPr/>
          </p:nvSpPr>
          <p:spPr bwMode="auto">
            <a:xfrm>
              <a:off x="612" y="1465"/>
              <a:ext cx="1758" cy="468"/>
            </a:xfrm>
            <a:custGeom>
              <a:avLst/>
              <a:gdLst>
                <a:gd name="T0" fmla="*/ 0 w 1758"/>
                <a:gd name="T1" fmla="*/ 213 h 468"/>
                <a:gd name="T2" fmla="*/ 879 w 1758"/>
                <a:gd name="T3" fmla="*/ 43 h 468"/>
                <a:gd name="T4" fmla="*/ 1758 w 1758"/>
                <a:gd name="T5" fmla="*/ 468 h 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58" h="468">
                  <a:moveTo>
                    <a:pt x="0" y="213"/>
                  </a:moveTo>
                  <a:cubicBezTo>
                    <a:pt x="293" y="106"/>
                    <a:pt x="586" y="0"/>
                    <a:pt x="879" y="43"/>
                  </a:cubicBezTo>
                  <a:cubicBezTo>
                    <a:pt x="1172" y="86"/>
                    <a:pt x="1612" y="397"/>
                    <a:pt x="1758" y="468"/>
                  </a:cubicBez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1823" name="Group 79"/>
          <p:cNvGrpSpPr>
            <a:grpSpLocks/>
          </p:cNvGrpSpPr>
          <p:nvPr/>
        </p:nvGrpSpPr>
        <p:grpSpPr bwMode="auto">
          <a:xfrm>
            <a:off x="1671638" y="2303463"/>
            <a:ext cx="3198812" cy="1219200"/>
            <a:chOff x="1053" y="1451"/>
            <a:chExt cx="2015" cy="768"/>
          </a:xfrm>
        </p:grpSpPr>
        <p:sp>
          <p:nvSpPr>
            <p:cNvPr id="132148" name="Oval 80"/>
            <p:cNvSpPr>
              <a:spLocks noChangeArrowheads="1"/>
            </p:cNvSpPr>
            <p:nvPr/>
          </p:nvSpPr>
          <p:spPr bwMode="auto">
            <a:xfrm>
              <a:off x="1053" y="1693"/>
              <a:ext cx="188" cy="469"/>
            </a:xfrm>
            <a:prstGeom prst="ellipse">
              <a:avLst/>
            </a:prstGeom>
            <a:noFill/>
            <a:ln w="38100">
              <a:solidFill>
                <a:srgbClr val="0072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2149" name="Oval 81"/>
            <p:cNvSpPr>
              <a:spLocks noChangeArrowheads="1"/>
            </p:cNvSpPr>
            <p:nvPr/>
          </p:nvSpPr>
          <p:spPr bwMode="auto">
            <a:xfrm>
              <a:off x="2880" y="1962"/>
              <a:ext cx="188" cy="257"/>
            </a:xfrm>
            <a:prstGeom prst="ellipse">
              <a:avLst/>
            </a:prstGeom>
            <a:noFill/>
            <a:ln w="38100">
              <a:solidFill>
                <a:srgbClr val="0072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2150" name="Freeform 82"/>
            <p:cNvSpPr>
              <a:spLocks/>
            </p:cNvSpPr>
            <p:nvPr/>
          </p:nvSpPr>
          <p:spPr bwMode="auto">
            <a:xfrm>
              <a:off x="1121" y="1451"/>
              <a:ext cx="1872" cy="468"/>
            </a:xfrm>
            <a:custGeom>
              <a:avLst/>
              <a:gdLst>
                <a:gd name="T0" fmla="*/ 0 w 1758"/>
                <a:gd name="T1" fmla="*/ 213 h 468"/>
                <a:gd name="T2" fmla="*/ 1062 w 1758"/>
                <a:gd name="T3" fmla="*/ 43 h 468"/>
                <a:gd name="T4" fmla="*/ 2122 w 1758"/>
                <a:gd name="T5" fmla="*/ 468 h 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58" h="468">
                  <a:moveTo>
                    <a:pt x="0" y="213"/>
                  </a:moveTo>
                  <a:cubicBezTo>
                    <a:pt x="293" y="106"/>
                    <a:pt x="586" y="0"/>
                    <a:pt x="879" y="43"/>
                  </a:cubicBezTo>
                  <a:cubicBezTo>
                    <a:pt x="1172" y="86"/>
                    <a:pt x="1612" y="397"/>
                    <a:pt x="1758" y="468"/>
                  </a:cubicBezTo>
                </a:path>
              </a:pathLst>
            </a:custGeom>
            <a:noFill/>
            <a:ln w="28575" cmpd="sng">
              <a:solidFill>
                <a:srgbClr val="0072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1827" name="Group 83"/>
          <p:cNvGrpSpPr>
            <a:grpSpLocks/>
          </p:cNvGrpSpPr>
          <p:nvPr/>
        </p:nvGrpSpPr>
        <p:grpSpPr bwMode="auto">
          <a:xfrm>
            <a:off x="1624013" y="3452813"/>
            <a:ext cx="3352800" cy="1214437"/>
            <a:chOff x="1023" y="2175"/>
            <a:chExt cx="2112" cy="765"/>
          </a:xfrm>
        </p:grpSpPr>
        <p:sp>
          <p:nvSpPr>
            <p:cNvPr id="132145" name="Oval 84"/>
            <p:cNvSpPr>
              <a:spLocks noChangeArrowheads="1"/>
            </p:cNvSpPr>
            <p:nvPr/>
          </p:nvSpPr>
          <p:spPr bwMode="auto">
            <a:xfrm>
              <a:off x="1023" y="2175"/>
              <a:ext cx="188" cy="469"/>
            </a:xfrm>
            <a:prstGeom prst="ellipse">
              <a:avLst/>
            </a:prstGeom>
            <a:noFill/>
            <a:ln w="38100">
              <a:solidFill>
                <a:srgbClr val="3FAE1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2146" name="Oval 85"/>
            <p:cNvSpPr>
              <a:spLocks noChangeArrowheads="1"/>
            </p:cNvSpPr>
            <p:nvPr/>
          </p:nvSpPr>
          <p:spPr bwMode="auto">
            <a:xfrm>
              <a:off x="2852" y="2217"/>
              <a:ext cx="283" cy="364"/>
            </a:xfrm>
            <a:prstGeom prst="ellipse">
              <a:avLst/>
            </a:prstGeom>
            <a:noFill/>
            <a:ln w="38100">
              <a:solidFill>
                <a:srgbClr val="3FAE1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2147" name="Freeform 86"/>
            <p:cNvSpPr>
              <a:spLocks/>
            </p:cNvSpPr>
            <p:nvPr/>
          </p:nvSpPr>
          <p:spPr bwMode="auto">
            <a:xfrm rot="10363079">
              <a:off x="1204" y="2472"/>
              <a:ext cx="1761" cy="468"/>
            </a:xfrm>
            <a:custGeom>
              <a:avLst/>
              <a:gdLst>
                <a:gd name="T0" fmla="*/ 0 w 1758"/>
                <a:gd name="T1" fmla="*/ 213 h 468"/>
                <a:gd name="T2" fmla="*/ 884 w 1758"/>
                <a:gd name="T3" fmla="*/ 43 h 468"/>
                <a:gd name="T4" fmla="*/ 1767 w 1758"/>
                <a:gd name="T5" fmla="*/ 468 h 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58" h="468">
                  <a:moveTo>
                    <a:pt x="0" y="213"/>
                  </a:moveTo>
                  <a:cubicBezTo>
                    <a:pt x="293" y="106"/>
                    <a:pt x="586" y="0"/>
                    <a:pt x="879" y="43"/>
                  </a:cubicBezTo>
                  <a:cubicBezTo>
                    <a:pt x="1172" y="86"/>
                    <a:pt x="1612" y="397"/>
                    <a:pt x="1758" y="468"/>
                  </a:cubicBezTo>
                </a:path>
              </a:pathLst>
            </a:custGeom>
            <a:noFill/>
            <a:ln w="28575" cmpd="sng">
              <a:solidFill>
                <a:srgbClr val="3FAE1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1831" name="Group 87"/>
          <p:cNvGrpSpPr>
            <a:grpSpLocks/>
          </p:cNvGrpSpPr>
          <p:nvPr/>
        </p:nvGrpSpPr>
        <p:grpSpPr bwMode="auto">
          <a:xfrm>
            <a:off x="858838" y="3441700"/>
            <a:ext cx="3038475" cy="1174750"/>
            <a:chOff x="541" y="2168"/>
            <a:chExt cx="1914" cy="740"/>
          </a:xfrm>
        </p:grpSpPr>
        <p:sp>
          <p:nvSpPr>
            <p:cNvPr id="132142" name="Oval 88"/>
            <p:cNvSpPr>
              <a:spLocks noChangeArrowheads="1"/>
            </p:cNvSpPr>
            <p:nvPr/>
          </p:nvSpPr>
          <p:spPr bwMode="auto">
            <a:xfrm>
              <a:off x="541" y="2168"/>
              <a:ext cx="188" cy="469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2143" name="Oval 89"/>
            <p:cNvSpPr>
              <a:spLocks noChangeArrowheads="1"/>
            </p:cNvSpPr>
            <p:nvPr/>
          </p:nvSpPr>
          <p:spPr bwMode="auto">
            <a:xfrm>
              <a:off x="2285" y="2239"/>
              <a:ext cx="170" cy="290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2144" name="Freeform 90"/>
            <p:cNvSpPr>
              <a:spLocks/>
            </p:cNvSpPr>
            <p:nvPr/>
          </p:nvSpPr>
          <p:spPr bwMode="auto">
            <a:xfrm rot="10259882">
              <a:off x="721" y="2440"/>
              <a:ext cx="1619" cy="468"/>
            </a:xfrm>
            <a:custGeom>
              <a:avLst/>
              <a:gdLst>
                <a:gd name="T0" fmla="*/ 0 w 1758"/>
                <a:gd name="T1" fmla="*/ 213 h 468"/>
                <a:gd name="T2" fmla="*/ 687 w 1758"/>
                <a:gd name="T3" fmla="*/ 43 h 468"/>
                <a:gd name="T4" fmla="*/ 1373 w 1758"/>
                <a:gd name="T5" fmla="*/ 468 h 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58" h="468">
                  <a:moveTo>
                    <a:pt x="0" y="213"/>
                  </a:moveTo>
                  <a:cubicBezTo>
                    <a:pt x="293" y="106"/>
                    <a:pt x="586" y="0"/>
                    <a:pt x="879" y="43"/>
                  </a:cubicBezTo>
                  <a:cubicBezTo>
                    <a:pt x="1172" y="86"/>
                    <a:pt x="1612" y="397"/>
                    <a:pt x="1758" y="468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1835" name="Group 91"/>
          <p:cNvGrpSpPr>
            <a:grpSpLocks/>
          </p:cNvGrpSpPr>
          <p:nvPr/>
        </p:nvGrpSpPr>
        <p:grpSpPr bwMode="auto">
          <a:xfrm>
            <a:off x="5067300" y="2506663"/>
            <a:ext cx="3330575" cy="1512887"/>
            <a:chOff x="3192" y="1579"/>
            <a:chExt cx="2098" cy="953"/>
          </a:xfrm>
        </p:grpSpPr>
        <p:sp>
          <p:nvSpPr>
            <p:cNvPr id="132139" name="Oval 92"/>
            <p:cNvSpPr>
              <a:spLocks noChangeArrowheads="1"/>
            </p:cNvSpPr>
            <p:nvPr/>
          </p:nvSpPr>
          <p:spPr bwMode="auto">
            <a:xfrm>
              <a:off x="3192" y="1852"/>
              <a:ext cx="255" cy="680"/>
            </a:xfrm>
            <a:prstGeom prst="ellips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2140" name="Oval 93"/>
            <p:cNvSpPr>
              <a:spLocks noChangeArrowheads="1"/>
            </p:cNvSpPr>
            <p:nvPr/>
          </p:nvSpPr>
          <p:spPr bwMode="auto">
            <a:xfrm flipH="1">
              <a:off x="4950" y="1905"/>
              <a:ext cx="340" cy="312"/>
            </a:xfrm>
            <a:prstGeom prst="ellips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2141" name="Freeform 94"/>
            <p:cNvSpPr>
              <a:spLocks/>
            </p:cNvSpPr>
            <p:nvPr/>
          </p:nvSpPr>
          <p:spPr bwMode="auto">
            <a:xfrm rot="-496050">
              <a:off x="3370" y="1579"/>
              <a:ext cx="1619" cy="468"/>
            </a:xfrm>
            <a:custGeom>
              <a:avLst/>
              <a:gdLst>
                <a:gd name="T0" fmla="*/ 0 w 1758"/>
                <a:gd name="T1" fmla="*/ 213 h 468"/>
                <a:gd name="T2" fmla="*/ 687 w 1758"/>
                <a:gd name="T3" fmla="*/ 43 h 468"/>
                <a:gd name="T4" fmla="*/ 1373 w 1758"/>
                <a:gd name="T5" fmla="*/ 468 h 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58" h="468">
                  <a:moveTo>
                    <a:pt x="0" y="213"/>
                  </a:moveTo>
                  <a:cubicBezTo>
                    <a:pt x="293" y="106"/>
                    <a:pt x="586" y="0"/>
                    <a:pt x="879" y="43"/>
                  </a:cubicBezTo>
                  <a:cubicBezTo>
                    <a:pt x="1172" y="86"/>
                    <a:pt x="1612" y="397"/>
                    <a:pt x="1758" y="468"/>
                  </a:cubicBezTo>
                </a:path>
              </a:pathLst>
            </a:custGeom>
            <a:noFill/>
            <a:ln w="28575" cmpd="sng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1839" name="Group 95"/>
          <p:cNvGrpSpPr>
            <a:grpSpLocks/>
          </p:cNvGrpSpPr>
          <p:nvPr/>
        </p:nvGrpSpPr>
        <p:grpSpPr bwMode="auto">
          <a:xfrm>
            <a:off x="6337300" y="2689225"/>
            <a:ext cx="2239963" cy="1306513"/>
            <a:chOff x="3992" y="1694"/>
            <a:chExt cx="1411" cy="823"/>
          </a:xfrm>
        </p:grpSpPr>
        <p:sp>
          <p:nvSpPr>
            <p:cNvPr id="132122" name="Rectangle 96"/>
            <p:cNvSpPr>
              <a:spLocks noChangeArrowheads="1"/>
            </p:cNvSpPr>
            <p:nvPr/>
          </p:nvSpPr>
          <p:spPr bwMode="auto">
            <a:xfrm>
              <a:off x="4280" y="1941"/>
              <a:ext cx="1123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2123" name="Line 97"/>
            <p:cNvSpPr>
              <a:spLocks noChangeShapeType="1"/>
            </p:cNvSpPr>
            <p:nvPr/>
          </p:nvSpPr>
          <p:spPr bwMode="auto">
            <a:xfrm>
              <a:off x="4280" y="2229"/>
              <a:ext cx="1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24" name="Line 98"/>
            <p:cNvSpPr>
              <a:spLocks noChangeShapeType="1"/>
            </p:cNvSpPr>
            <p:nvPr/>
          </p:nvSpPr>
          <p:spPr bwMode="auto">
            <a:xfrm>
              <a:off x="4836" y="1921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25" name="Line 99"/>
            <p:cNvSpPr>
              <a:spLocks noChangeShapeType="1"/>
            </p:cNvSpPr>
            <p:nvPr/>
          </p:nvSpPr>
          <p:spPr bwMode="auto">
            <a:xfrm flipH="1" flipV="1">
              <a:off x="3992" y="1774"/>
              <a:ext cx="288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26" name="Text Box 100"/>
            <p:cNvSpPr txBox="1">
              <a:spLocks noChangeArrowheads="1"/>
            </p:cNvSpPr>
            <p:nvPr/>
          </p:nvSpPr>
          <p:spPr bwMode="auto">
            <a:xfrm>
              <a:off x="5068" y="2049"/>
              <a:ext cx="92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1600" b="1" i="1">
                  <a:ea typeface="宋体-方正超大字符集" pitchFamily="65" charset="-122"/>
                </a:rPr>
                <a:t>D</a:t>
              </a:r>
            </a:p>
          </p:txBody>
        </p:sp>
        <p:sp>
          <p:nvSpPr>
            <p:cNvPr id="132127" name="Text Box 101"/>
            <p:cNvSpPr txBox="1">
              <a:spLocks noChangeArrowheads="1"/>
            </p:cNvSpPr>
            <p:nvPr/>
          </p:nvSpPr>
          <p:spPr bwMode="auto">
            <a:xfrm>
              <a:off x="5006" y="2302"/>
              <a:ext cx="250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1600" b="1" i="1">
                  <a:ea typeface="宋体-方正超大字符集" pitchFamily="65" charset="-122"/>
                </a:rPr>
                <a:t>C+D</a:t>
              </a:r>
            </a:p>
          </p:txBody>
        </p:sp>
        <p:sp>
          <p:nvSpPr>
            <p:cNvPr id="132128" name="Text Box 102"/>
            <p:cNvSpPr txBox="1">
              <a:spLocks noChangeArrowheads="1"/>
            </p:cNvSpPr>
            <p:nvPr/>
          </p:nvSpPr>
          <p:spPr bwMode="auto">
            <a:xfrm>
              <a:off x="4365" y="1792"/>
              <a:ext cx="144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1600" b="1">
                  <a:ea typeface="宋体-方正超大字符集" pitchFamily="65" charset="-122"/>
                </a:rPr>
                <a:t>0</a:t>
              </a:r>
            </a:p>
          </p:txBody>
        </p:sp>
        <p:sp>
          <p:nvSpPr>
            <p:cNvPr id="132129" name="Text Box 103"/>
            <p:cNvSpPr txBox="1">
              <a:spLocks noChangeArrowheads="1"/>
            </p:cNvSpPr>
            <p:nvPr/>
          </p:nvSpPr>
          <p:spPr bwMode="auto">
            <a:xfrm>
              <a:off x="5058" y="1789"/>
              <a:ext cx="144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1600" b="1">
                  <a:ea typeface="宋体-方正超大字符集" pitchFamily="65" charset="-122"/>
                </a:rPr>
                <a:t>1</a:t>
              </a:r>
            </a:p>
          </p:txBody>
        </p:sp>
        <p:sp>
          <p:nvSpPr>
            <p:cNvPr id="132130" name="Text Box 104"/>
            <p:cNvSpPr txBox="1">
              <a:spLocks noChangeArrowheads="1"/>
            </p:cNvSpPr>
            <p:nvPr/>
          </p:nvSpPr>
          <p:spPr bwMode="auto">
            <a:xfrm>
              <a:off x="4139" y="2037"/>
              <a:ext cx="96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1600" b="1">
                  <a:ea typeface="宋体-方正超大字符集" pitchFamily="65" charset="-122"/>
                </a:rPr>
                <a:t>0</a:t>
              </a:r>
            </a:p>
          </p:txBody>
        </p:sp>
        <p:sp>
          <p:nvSpPr>
            <p:cNvPr id="132131" name="Text Box 105"/>
            <p:cNvSpPr txBox="1">
              <a:spLocks noChangeArrowheads="1"/>
            </p:cNvSpPr>
            <p:nvPr/>
          </p:nvSpPr>
          <p:spPr bwMode="auto">
            <a:xfrm>
              <a:off x="4139" y="2300"/>
              <a:ext cx="96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1600" b="1">
                  <a:ea typeface="宋体-方正超大字符集" pitchFamily="65" charset="-122"/>
                </a:rPr>
                <a:t>1</a:t>
              </a:r>
            </a:p>
          </p:txBody>
        </p:sp>
        <p:sp>
          <p:nvSpPr>
            <p:cNvPr id="132132" name="Text Box 106"/>
            <p:cNvSpPr txBox="1">
              <a:spLocks noChangeArrowheads="1"/>
            </p:cNvSpPr>
            <p:nvPr/>
          </p:nvSpPr>
          <p:spPr bwMode="auto">
            <a:xfrm>
              <a:off x="4088" y="1694"/>
              <a:ext cx="192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1600" b="1" i="1">
                  <a:ea typeface="宋体-方正超大字符集" pitchFamily="65" charset="-122"/>
                </a:rPr>
                <a:t>A</a:t>
              </a:r>
            </a:p>
          </p:txBody>
        </p:sp>
        <p:sp>
          <p:nvSpPr>
            <p:cNvPr id="132133" name="Text Box 107"/>
            <p:cNvSpPr txBox="1">
              <a:spLocks noChangeArrowheads="1"/>
            </p:cNvSpPr>
            <p:nvPr/>
          </p:nvSpPr>
          <p:spPr bwMode="auto">
            <a:xfrm>
              <a:off x="4011" y="1873"/>
              <a:ext cx="144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1600" b="1" i="1">
                  <a:ea typeface="宋体-方正超大字符集" pitchFamily="65" charset="-122"/>
                </a:rPr>
                <a:t>B</a:t>
              </a:r>
            </a:p>
          </p:txBody>
        </p:sp>
        <p:sp>
          <p:nvSpPr>
            <p:cNvPr id="132134" name="Rectangle 108"/>
            <p:cNvSpPr>
              <a:spLocks noChangeArrowheads="1"/>
            </p:cNvSpPr>
            <p:nvPr/>
          </p:nvSpPr>
          <p:spPr bwMode="auto">
            <a:xfrm>
              <a:off x="4357" y="1990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 i="1">
                  <a:ea typeface="宋体" pitchFamily="2" charset="-122"/>
                </a:rPr>
                <a:t>CD</a:t>
              </a:r>
            </a:p>
          </p:txBody>
        </p:sp>
        <p:sp>
          <p:nvSpPr>
            <p:cNvPr id="132135" name="Line 109"/>
            <p:cNvSpPr>
              <a:spLocks noChangeShapeType="1"/>
            </p:cNvSpPr>
            <p:nvPr/>
          </p:nvSpPr>
          <p:spPr bwMode="auto">
            <a:xfrm>
              <a:off x="4427" y="2018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36" name="Text Box 110"/>
            <p:cNvSpPr txBox="1">
              <a:spLocks noChangeArrowheads="1"/>
            </p:cNvSpPr>
            <p:nvPr/>
          </p:nvSpPr>
          <p:spPr bwMode="auto">
            <a:xfrm>
              <a:off x="4416" y="2302"/>
              <a:ext cx="250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1600" b="1" i="1">
                  <a:ea typeface="宋体-方正超大字符集" pitchFamily="65" charset="-122"/>
                </a:rPr>
                <a:t>C+D</a:t>
              </a:r>
            </a:p>
          </p:txBody>
        </p:sp>
        <p:sp>
          <p:nvSpPr>
            <p:cNvPr id="132137" name="Line 111"/>
            <p:cNvSpPr>
              <a:spLocks noChangeShapeType="1"/>
            </p:cNvSpPr>
            <p:nvPr/>
          </p:nvSpPr>
          <p:spPr bwMode="auto">
            <a:xfrm>
              <a:off x="5165" y="2277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38" name="Line 112"/>
            <p:cNvSpPr>
              <a:spLocks noChangeShapeType="1"/>
            </p:cNvSpPr>
            <p:nvPr/>
          </p:nvSpPr>
          <p:spPr bwMode="auto">
            <a:xfrm>
              <a:off x="5016" y="2281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71857" name="AutoShape 113"/>
          <p:cNvSpPr>
            <a:spLocks noChangeArrowheads="1"/>
          </p:cNvSpPr>
          <p:nvPr/>
        </p:nvSpPr>
        <p:spPr bwMode="auto">
          <a:xfrm>
            <a:off x="5794375" y="3198813"/>
            <a:ext cx="533400" cy="409575"/>
          </a:xfrm>
          <a:prstGeom prst="rightArrow">
            <a:avLst>
              <a:gd name="adj1" fmla="val 50000"/>
              <a:gd name="adj2" fmla="val 325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043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7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18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71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71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718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71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71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718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71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71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718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71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71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718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7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7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718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7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71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718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71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71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718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71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71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67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71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71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9" dur="1000"/>
                                        <p:tgtEl>
                                          <p:spTgt spid="67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4" dur="500"/>
                                        <p:tgtEl>
                                          <p:spTgt spid="67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67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0" dur="500"/>
                                        <p:tgtEl>
                                          <p:spTgt spid="67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815" grpId="0" animBg="1"/>
      <p:bldP spid="671816" grpId="0"/>
      <p:bldP spid="671817" grpId="0"/>
      <p:bldP spid="671818" grpId="0"/>
      <p:bldP spid="6718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3" name="Rectangle 5"/>
          <p:cNvSpPr>
            <a:spLocks noChangeArrowheads="1"/>
          </p:cNvSpPr>
          <p:nvPr/>
        </p:nvSpPr>
        <p:spPr bwMode="auto">
          <a:xfrm>
            <a:off x="1060450" y="2408238"/>
            <a:ext cx="25876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FF6600"/>
              </a:buClr>
              <a:buFont typeface="Wingdings" pitchFamily="2" charset="2"/>
              <a:buChar char="ü"/>
            </a:pPr>
            <a:r>
              <a:rPr kumimoji="1" lang="zh-CN" altLang="en-US" sz="2800" b="1">
                <a:ea typeface="宋体" pitchFamily="2" charset="-122"/>
              </a:rPr>
              <a:t>已知逻辑图</a:t>
            </a: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609600" y="1524000"/>
            <a:ext cx="355282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 anchorCtr="1"/>
          <a:lstStyle/>
          <a:p>
            <a:pPr eaLnBrk="1" hangingPunct="1"/>
            <a:r>
              <a:rPr lang="zh-CN" altLang="en-US" sz="3200" b="1">
                <a:ea typeface="宋体" pitchFamily="2" charset="-122"/>
              </a:rPr>
              <a:t>分析步骤：</a:t>
            </a:r>
          </a:p>
        </p:txBody>
      </p:sp>
      <p:sp>
        <p:nvSpPr>
          <p:cNvPr id="386055" name="Text Box 7"/>
          <p:cNvSpPr txBox="1">
            <a:spLocks noChangeArrowheads="1"/>
          </p:cNvSpPr>
          <p:nvPr/>
        </p:nvSpPr>
        <p:spPr bwMode="auto">
          <a:xfrm>
            <a:off x="5594350" y="741363"/>
            <a:ext cx="1524000" cy="4921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3200" b="1">
                <a:ea typeface="隶书" pitchFamily="49" charset="-122"/>
              </a:rPr>
              <a:t>逻辑图</a:t>
            </a:r>
            <a:endParaRPr kumimoji="1" lang="zh-CN" altLang="en-US" sz="2400" b="1">
              <a:ea typeface="幼圆" pitchFamily="49" charset="-122"/>
            </a:endParaRPr>
          </a:p>
        </p:txBody>
      </p:sp>
      <p:sp>
        <p:nvSpPr>
          <p:cNvPr id="386056" name="Text Box 8"/>
          <p:cNvSpPr txBox="1">
            <a:spLocks noChangeArrowheads="1"/>
          </p:cNvSpPr>
          <p:nvPr/>
        </p:nvSpPr>
        <p:spPr bwMode="auto">
          <a:xfrm>
            <a:off x="4932363" y="2330450"/>
            <a:ext cx="2638425" cy="4921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3200" b="1">
                <a:ea typeface="隶书" pitchFamily="49" charset="-122"/>
              </a:rPr>
              <a:t>逻辑表达式</a:t>
            </a:r>
            <a:endParaRPr kumimoji="1" lang="zh-CN" altLang="en-US" sz="6000" b="1">
              <a:ea typeface="隶书" pitchFamily="49" charset="-122"/>
            </a:endParaRPr>
          </a:p>
        </p:txBody>
      </p:sp>
      <p:sp>
        <p:nvSpPr>
          <p:cNvPr id="386057" name="AutoShape 9"/>
          <p:cNvSpPr>
            <a:spLocks noChangeArrowheads="1"/>
          </p:cNvSpPr>
          <p:nvPr/>
        </p:nvSpPr>
        <p:spPr bwMode="auto">
          <a:xfrm>
            <a:off x="6127750" y="1320800"/>
            <a:ext cx="212725" cy="941388"/>
          </a:xfrm>
          <a:prstGeom prst="downArrow">
            <a:avLst>
              <a:gd name="adj1" fmla="val 50000"/>
              <a:gd name="adj2" fmla="val 110634"/>
            </a:avLst>
          </a:prstGeom>
          <a:solidFill>
            <a:srgbClr val="CC33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86058" name="Oval 10"/>
          <p:cNvSpPr>
            <a:spLocks noChangeArrowheads="1"/>
          </p:cNvSpPr>
          <p:nvPr/>
        </p:nvSpPr>
        <p:spPr bwMode="auto">
          <a:xfrm>
            <a:off x="5295900" y="1627188"/>
            <a:ext cx="549275" cy="52705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 </a:t>
            </a:r>
            <a:r>
              <a:rPr kumimoji="1" lang="en-US" altLang="zh-CN" sz="2400">
                <a:ea typeface="宋体" pitchFamily="2" charset="-122"/>
              </a:rPr>
              <a:t>1  </a:t>
            </a:r>
          </a:p>
        </p:txBody>
      </p:sp>
      <p:sp>
        <p:nvSpPr>
          <p:cNvPr id="386059" name="AutoShape 11"/>
          <p:cNvSpPr>
            <a:spLocks noChangeArrowheads="1"/>
          </p:cNvSpPr>
          <p:nvPr/>
        </p:nvSpPr>
        <p:spPr bwMode="auto">
          <a:xfrm>
            <a:off x="6107113" y="2886075"/>
            <a:ext cx="228600" cy="6858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CC33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86060" name="Text Box 12"/>
          <p:cNvSpPr txBox="1">
            <a:spLocks noChangeArrowheads="1"/>
          </p:cNvSpPr>
          <p:nvPr/>
        </p:nvSpPr>
        <p:spPr bwMode="auto">
          <a:xfrm>
            <a:off x="4443413" y="3657600"/>
            <a:ext cx="3640137" cy="4921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3200" b="1">
                <a:ea typeface="隶书" pitchFamily="49" charset="-122"/>
              </a:rPr>
              <a:t>最简与或表达式</a:t>
            </a:r>
            <a:endParaRPr kumimoji="1" lang="zh-CN" altLang="en-US" sz="6000" b="1">
              <a:ea typeface="隶书" pitchFamily="49" charset="-122"/>
            </a:endParaRPr>
          </a:p>
        </p:txBody>
      </p:sp>
      <p:sp>
        <p:nvSpPr>
          <p:cNvPr id="386061" name="Text Box 13"/>
          <p:cNvSpPr txBox="1">
            <a:spLocks noChangeArrowheads="1"/>
          </p:cNvSpPr>
          <p:nvPr/>
        </p:nvSpPr>
        <p:spPr bwMode="auto">
          <a:xfrm>
            <a:off x="6640513" y="3073400"/>
            <a:ext cx="995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ea typeface="宋体" pitchFamily="2" charset="-122"/>
              </a:rPr>
              <a:t>化简</a:t>
            </a:r>
          </a:p>
        </p:txBody>
      </p:sp>
      <p:sp>
        <p:nvSpPr>
          <p:cNvPr id="386062" name="Oval 14"/>
          <p:cNvSpPr>
            <a:spLocks noChangeArrowheads="1"/>
          </p:cNvSpPr>
          <p:nvPr/>
        </p:nvSpPr>
        <p:spPr bwMode="auto">
          <a:xfrm>
            <a:off x="5292725" y="3046413"/>
            <a:ext cx="549275" cy="52705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 </a:t>
            </a:r>
            <a:r>
              <a:rPr kumimoji="1" lang="en-US" altLang="zh-CN" sz="2400">
                <a:ea typeface="宋体" pitchFamily="2" charset="-122"/>
              </a:rPr>
              <a:t>2  </a:t>
            </a:r>
          </a:p>
        </p:txBody>
      </p:sp>
      <p:sp>
        <p:nvSpPr>
          <p:cNvPr id="386063" name="Text Box 15"/>
          <p:cNvSpPr txBox="1">
            <a:spLocks noChangeArrowheads="1"/>
          </p:cNvSpPr>
          <p:nvPr/>
        </p:nvSpPr>
        <p:spPr bwMode="auto">
          <a:xfrm>
            <a:off x="6637338" y="1325563"/>
            <a:ext cx="18970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ea typeface="宋体" pitchFamily="2" charset="-122"/>
              </a:rPr>
              <a:t>从输入到输出逐级写出</a:t>
            </a:r>
          </a:p>
        </p:txBody>
      </p:sp>
      <p:sp>
        <p:nvSpPr>
          <p:cNvPr id="386064" name="AutoShape 16"/>
          <p:cNvSpPr>
            <a:spLocks noChangeArrowheads="1"/>
          </p:cNvSpPr>
          <p:nvPr/>
        </p:nvSpPr>
        <p:spPr bwMode="auto">
          <a:xfrm>
            <a:off x="6099175" y="4170363"/>
            <a:ext cx="260350" cy="642937"/>
          </a:xfrm>
          <a:prstGeom prst="downArrow">
            <a:avLst>
              <a:gd name="adj1" fmla="val 50000"/>
              <a:gd name="adj2" fmla="val 61738"/>
            </a:avLst>
          </a:prstGeom>
          <a:solidFill>
            <a:srgbClr val="CC33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86065" name="Oval 17"/>
          <p:cNvSpPr>
            <a:spLocks noChangeArrowheads="1"/>
          </p:cNvSpPr>
          <p:nvPr/>
        </p:nvSpPr>
        <p:spPr bwMode="auto">
          <a:xfrm>
            <a:off x="5297488" y="4217988"/>
            <a:ext cx="549275" cy="52705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ea typeface="宋体" pitchFamily="2" charset="-122"/>
              </a:rPr>
              <a:t> </a:t>
            </a:r>
            <a:r>
              <a:rPr kumimoji="1" lang="en-US" altLang="zh-CN" sz="2400" b="1">
                <a:ea typeface="宋体" pitchFamily="2" charset="-122"/>
              </a:rPr>
              <a:t>3  </a:t>
            </a:r>
          </a:p>
        </p:txBody>
      </p:sp>
      <p:sp>
        <p:nvSpPr>
          <p:cNvPr id="386066" name="Text Box 18"/>
          <p:cNvSpPr txBox="1">
            <a:spLocks noChangeArrowheads="1"/>
          </p:cNvSpPr>
          <p:nvPr/>
        </p:nvSpPr>
        <p:spPr bwMode="auto">
          <a:xfrm>
            <a:off x="5473700" y="4843463"/>
            <a:ext cx="1524000" cy="4921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真值表</a:t>
            </a:r>
            <a:endParaRPr kumimoji="1" lang="zh-CN" altLang="en-US" sz="2400" b="1">
              <a:effectLst>
                <a:outerShdw blurRad="38100" dist="38100" dir="2700000" algn="tl">
                  <a:srgbClr val="C0C0C0"/>
                </a:outerShdw>
              </a:effectLst>
              <a:ea typeface="幼圆" pitchFamily="49" charset="-122"/>
            </a:endParaRPr>
          </a:p>
        </p:txBody>
      </p:sp>
      <p:sp>
        <p:nvSpPr>
          <p:cNvPr id="386067" name="AutoShape 19"/>
          <p:cNvSpPr>
            <a:spLocks noChangeArrowheads="1"/>
          </p:cNvSpPr>
          <p:nvPr/>
        </p:nvSpPr>
        <p:spPr bwMode="auto">
          <a:xfrm>
            <a:off x="6130925" y="5367338"/>
            <a:ext cx="228600" cy="608012"/>
          </a:xfrm>
          <a:prstGeom prst="downArrow">
            <a:avLst>
              <a:gd name="adj1" fmla="val 50000"/>
              <a:gd name="adj2" fmla="val 66493"/>
            </a:avLst>
          </a:prstGeom>
          <a:solidFill>
            <a:srgbClr val="CC33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86068" name="Oval 20"/>
          <p:cNvSpPr>
            <a:spLocks noChangeArrowheads="1"/>
          </p:cNvSpPr>
          <p:nvPr/>
        </p:nvSpPr>
        <p:spPr bwMode="auto">
          <a:xfrm>
            <a:off x="5345113" y="5422900"/>
            <a:ext cx="549275" cy="52705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ea typeface="宋体" pitchFamily="2" charset="-122"/>
              </a:rPr>
              <a:t> </a:t>
            </a:r>
            <a:r>
              <a:rPr kumimoji="1" lang="en-US" altLang="zh-CN" sz="2400" b="1">
                <a:ea typeface="宋体" pitchFamily="2" charset="-122"/>
              </a:rPr>
              <a:t>4  </a:t>
            </a:r>
          </a:p>
        </p:txBody>
      </p:sp>
      <p:sp>
        <p:nvSpPr>
          <p:cNvPr id="386069" name="Text Box 21"/>
          <p:cNvSpPr txBox="1">
            <a:spLocks noChangeArrowheads="1"/>
          </p:cNvSpPr>
          <p:nvPr/>
        </p:nvSpPr>
        <p:spPr bwMode="auto">
          <a:xfrm>
            <a:off x="4511675" y="6061075"/>
            <a:ext cx="3513138" cy="4921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3200" b="1">
                <a:ea typeface="隶书" pitchFamily="49" charset="-122"/>
              </a:rPr>
              <a:t>电路的逻辑功能</a:t>
            </a:r>
            <a:endParaRPr kumimoji="1" lang="zh-CN" altLang="en-US" sz="6000" b="1">
              <a:ea typeface="隶书" pitchFamily="49" charset="-122"/>
            </a:endParaRPr>
          </a:p>
        </p:txBody>
      </p:sp>
      <p:sp>
        <p:nvSpPr>
          <p:cNvPr id="386070" name="Rectangle 22"/>
          <p:cNvSpPr>
            <a:spLocks noChangeArrowheads="1"/>
          </p:cNvSpPr>
          <p:nvPr/>
        </p:nvSpPr>
        <p:spPr bwMode="auto">
          <a:xfrm>
            <a:off x="1062038" y="5384800"/>
            <a:ext cx="262731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Ctr="1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FF6600"/>
              </a:buClr>
              <a:buFont typeface="Wingdings" pitchFamily="2" charset="2"/>
              <a:buChar char="ü"/>
            </a:pPr>
            <a:r>
              <a:rPr kumimoji="1" lang="zh-CN" altLang="en-US" sz="2800" b="1">
                <a:ea typeface="宋体" pitchFamily="2" charset="-122"/>
              </a:rPr>
              <a:t>分析逻辑功能</a:t>
            </a:r>
          </a:p>
        </p:txBody>
      </p:sp>
      <p:sp>
        <p:nvSpPr>
          <p:cNvPr id="386071" name="Rectangle 23"/>
          <p:cNvSpPr>
            <a:spLocks noChangeArrowheads="1"/>
          </p:cNvSpPr>
          <p:nvPr/>
        </p:nvSpPr>
        <p:spPr bwMode="auto">
          <a:xfrm>
            <a:off x="1050925" y="4624388"/>
            <a:ext cx="2627313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Ctr="1">
            <a:spAutoFit/>
          </a:bodyPr>
          <a:lstStyle/>
          <a:p>
            <a:pPr eaLnBrk="1" hangingPunct="1">
              <a:buClr>
                <a:srgbClr val="FF6600"/>
              </a:buClr>
              <a:buFont typeface="Wingdings" pitchFamily="2" charset="2"/>
              <a:buChar char="ü"/>
            </a:pPr>
            <a:r>
              <a:rPr kumimoji="1" lang="zh-CN" altLang="en-US" sz="2800" b="1">
                <a:ea typeface="宋体" pitchFamily="2" charset="-122"/>
              </a:rPr>
              <a:t>列逻辑状态表</a:t>
            </a:r>
          </a:p>
        </p:txBody>
      </p:sp>
      <p:sp>
        <p:nvSpPr>
          <p:cNvPr id="386072" name="Rectangle 24"/>
          <p:cNvSpPr>
            <a:spLocks noChangeArrowheads="1"/>
          </p:cNvSpPr>
          <p:nvPr/>
        </p:nvSpPr>
        <p:spPr bwMode="auto">
          <a:xfrm>
            <a:off x="1022350" y="3895725"/>
            <a:ext cx="235585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Ctr="1">
            <a:spAutoFit/>
          </a:bodyPr>
          <a:lstStyle/>
          <a:p>
            <a:pPr eaLnBrk="1" hangingPunct="1">
              <a:buClr>
                <a:srgbClr val="FF6600"/>
              </a:buClr>
              <a:buFont typeface="Wingdings" pitchFamily="2" charset="2"/>
              <a:buChar char="ü"/>
            </a:pPr>
            <a:r>
              <a:rPr kumimoji="1" lang="zh-CN" altLang="en-US" sz="2800" b="1">
                <a:ea typeface="宋体" pitchFamily="2" charset="-122"/>
              </a:rPr>
              <a:t>化简或变换</a:t>
            </a:r>
          </a:p>
        </p:txBody>
      </p:sp>
      <p:sp>
        <p:nvSpPr>
          <p:cNvPr id="386073" name="Rectangle 25"/>
          <p:cNvSpPr>
            <a:spLocks noChangeArrowheads="1"/>
          </p:cNvSpPr>
          <p:nvPr/>
        </p:nvSpPr>
        <p:spPr bwMode="auto">
          <a:xfrm>
            <a:off x="1038225" y="3211513"/>
            <a:ext cx="2627313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Ctr="1">
            <a:spAutoFit/>
          </a:bodyPr>
          <a:lstStyle/>
          <a:p>
            <a:pPr eaLnBrk="1" hangingPunct="1">
              <a:buClr>
                <a:srgbClr val="FF6600"/>
              </a:buClr>
              <a:buFont typeface="Wingdings" pitchFamily="2" charset="2"/>
              <a:buChar char="ü"/>
            </a:pPr>
            <a:r>
              <a:rPr kumimoji="1" lang="zh-CN" altLang="en-US" sz="2800" b="1">
                <a:ea typeface="宋体" pitchFamily="2" charset="-122"/>
              </a:rPr>
              <a:t>写逻辑表达式</a:t>
            </a:r>
          </a:p>
        </p:txBody>
      </p:sp>
    </p:spTree>
    <p:extLst>
      <p:ext uri="{BB962C8B-B14F-4D97-AF65-F5344CB8AC3E}">
        <p14:creationId xmlns:p14="http://schemas.microsoft.com/office/powerpoint/2010/main" val="18050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6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8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6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6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86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86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6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6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8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86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86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6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6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86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8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86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86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8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8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3" grpId="0" build="p" autoUpdateAnimBg="0"/>
      <p:bldP spid="386055" grpId="0" animBg="1" autoUpdateAnimBg="0"/>
      <p:bldP spid="386056" grpId="0" animBg="1" autoUpdateAnimBg="0"/>
      <p:bldP spid="386057" grpId="0" animBg="1"/>
      <p:bldP spid="386058" grpId="0" animBg="1" autoUpdateAnimBg="0"/>
      <p:bldP spid="386059" grpId="0" animBg="1"/>
      <p:bldP spid="386060" grpId="0" animBg="1" autoUpdateAnimBg="0"/>
      <p:bldP spid="386061" grpId="0" build="p" autoUpdateAnimBg="0" advAuto="0"/>
      <p:bldP spid="386062" grpId="0" animBg="1" autoUpdateAnimBg="0"/>
      <p:bldP spid="386063" grpId="0" autoUpdateAnimBg="0"/>
      <p:bldP spid="386064" grpId="0" animBg="1"/>
      <p:bldP spid="386065" grpId="0" animBg="1" autoUpdateAnimBg="0"/>
      <p:bldP spid="386066" grpId="0" animBg="1" autoUpdateAnimBg="0"/>
      <p:bldP spid="386067" grpId="0" animBg="1"/>
      <p:bldP spid="386068" grpId="0" animBg="1" autoUpdateAnimBg="0"/>
      <p:bldP spid="386069" grpId="0" animBg="1" autoUpdateAnimBg="0"/>
      <p:bldP spid="386070" grpId="0" autoUpdateAnimBg="0"/>
      <p:bldP spid="386071" grpId="0" autoUpdateAnimBg="0"/>
      <p:bldP spid="386072" grpId="0" autoUpdateAnimBg="0"/>
      <p:bldP spid="38607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F9B80E-146F-4115-865E-31FCB849212E}" type="slidenum">
              <a:rPr lang="ko-KR" altLang="en-US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0" dirty="0" smtClean="0">
                <a:ea typeface="宋体" pitchFamily="2" charset="-122"/>
              </a:rPr>
              <a:t>例：用</a:t>
            </a:r>
            <a:r>
              <a:rPr lang="en-US" altLang="zh-CN" b="0" dirty="0" smtClean="0">
                <a:ea typeface="宋体" pitchFamily="2" charset="-122"/>
              </a:rPr>
              <a:t>4</a:t>
            </a:r>
            <a:r>
              <a:rPr lang="zh-CN" altLang="en-US" b="0" dirty="0" smtClean="0">
                <a:ea typeface="宋体" pitchFamily="2" charset="-122"/>
              </a:rPr>
              <a:t>选</a:t>
            </a:r>
            <a:r>
              <a:rPr lang="en-US" altLang="zh-CN" b="0" dirty="0" smtClean="0">
                <a:ea typeface="宋体" pitchFamily="2" charset="-122"/>
              </a:rPr>
              <a:t>1</a:t>
            </a:r>
            <a:r>
              <a:rPr lang="zh-CN" altLang="en-US" b="0" dirty="0" smtClean="0">
                <a:ea typeface="宋体" pitchFamily="2" charset="-122"/>
              </a:rPr>
              <a:t>多路器实现布尔函数</a:t>
            </a:r>
            <a:r>
              <a:rPr lang="en-US" altLang="zh-CN" b="0" dirty="0" smtClean="0">
                <a:ea typeface="宋体" pitchFamily="2" charset="-122"/>
              </a:rPr>
              <a:t>F=f(</a:t>
            </a:r>
            <a:r>
              <a:rPr lang="en-US" altLang="zh-CN" b="0" dirty="0" err="1" smtClean="0">
                <a:ea typeface="宋体" pitchFamily="2" charset="-122"/>
              </a:rPr>
              <a:t>x,y,z</a:t>
            </a:r>
            <a:r>
              <a:rPr lang="en-US" altLang="zh-CN" b="0" dirty="0" smtClean="0">
                <a:ea typeface="宋体" pitchFamily="2" charset="-122"/>
              </a:rPr>
              <a:t>)=∑(1,2,4,5,7)</a:t>
            </a:r>
            <a:endParaRPr lang="zh-CN" altLang="en-US" b="0" dirty="0" smtClean="0"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zh-CN" altLang="en-US" b="0" dirty="0" smtClean="0">
              <a:ea typeface="宋体" pitchFamily="2" charset="-122"/>
            </a:endParaRPr>
          </a:p>
        </p:txBody>
      </p:sp>
      <p:sp>
        <p:nvSpPr>
          <p:cNvPr id="673796" name="Rectangle 4"/>
          <p:cNvSpPr>
            <a:spLocks noChangeArrowheads="1"/>
          </p:cNvSpPr>
          <p:nvPr/>
        </p:nvSpPr>
        <p:spPr bwMode="auto">
          <a:xfrm>
            <a:off x="924981" y="2996952"/>
            <a:ext cx="79883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解：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F=f(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x,y,z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)=∑(1,2,4,5,7)=x’y’z+x’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yz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’+xy’z’+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xy’z+xyz</a:t>
            </a:r>
            <a:endParaRPr lang="en-US" altLang="zh-CN" sz="2400" dirty="0">
              <a:latin typeface="Arial" pitchFamily="34" charset="0"/>
              <a:ea typeface="宋体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函数输入变量组合为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400" baseline="30000" dirty="0">
                <a:latin typeface="Arial" pitchFamily="34" charset="0"/>
                <a:ea typeface="宋体" pitchFamily="2" charset="-122"/>
              </a:rPr>
              <a:t>3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=8&gt;4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解决方法：对布尔函数进行降维</a:t>
            </a:r>
          </a:p>
        </p:txBody>
      </p:sp>
    </p:spTree>
    <p:extLst>
      <p:ext uri="{BB962C8B-B14F-4D97-AF65-F5344CB8AC3E}">
        <p14:creationId xmlns:p14="http://schemas.microsoft.com/office/powerpoint/2010/main" val="210326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68087-903F-4159-8B8E-D5CAB4A6F0BA}" type="slidenum">
              <a:rPr lang="ko-KR" altLang="en-US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620713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方法一：令</a:t>
            </a:r>
            <a:r>
              <a:rPr lang="en-US" altLang="zh-CN" smtClean="0">
                <a:ea typeface="宋体" pitchFamily="2" charset="-122"/>
              </a:rPr>
              <a:t>z</a:t>
            </a:r>
            <a:r>
              <a:rPr lang="zh-CN" altLang="en-US" smtClean="0">
                <a:ea typeface="宋体" pitchFamily="2" charset="-122"/>
              </a:rPr>
              <a:t>为记图变量</a:t>
            </a:r>
          </a:p>
        </p:txBody>
      </p:sp>
      <p:grpSp>
        <p:nvGrpSpPr>
          <p:cNvPr id="674820" name="Group 4"/>
          <p:cNvGrpSpPr>
            <a:grpSpLocks/>
          </p:cNvGrpSpPr>
          <p:nvPr/>
        </p:nvGrpSpPr>
        <p:grpSpPr bwMode="auto">
          <a:xfrm>
            <a:off x="744538" y="1898650"/>
            <a:ext cx="3962400" cy="2232025"/>
            <a:chOff x="469" y="1196"/>
            <a:chExt cx="2496" cy="1406"/>
          </a:xfrm>
        </p:grpSpPr>
        <p:sp>
          <p:nvSpPr>
            <p:cNvPr id="135218" name="Rectangle 5"/>
            <p:cNvSpPr>
              <a:spLocks noChangeArrowheads="1"/>
            </p:cNvSpPr>
            <p:nvPr/>
          </p:nvSpPr>
          <p:spPr bwMode="auto">
            <a:xfrm>
              <a:off x="1952" y="1714"/>
              <a:ext cx="330" cy="81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FFCC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5219" name="Rectangle 6"/>
            <p:cNvSpPr>
              <a:spLocks noChangeArrowheads="1"/>
            </p:cNvSpPr>
            <p:nvPr/>
          </p:nvSpPr>
          <p:spPr bwMode="auto">
            <a:xfrm>
              <a:off x="1414" y="1707"/>
              <a:ext cx="330" cy="81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FFCC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5220" name="Rectangle 7"/>
            <p:cNvSpPr>
              <a:spLocks noChangeArrowheads="1"/>
            </p:cNvSpPr>
            <p:nvPr/>
          </p:nvSpPr>
          <p:spPr bwMode="auto">
            <a:xfrm>
              <a:off x="2525" y="1695"/>
              <a:ext cx="330" cy="81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FFCC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5221" name="Rectangle 8"/>
            <p:cNvSpPr>
              <a:spLocks noChangeArrowheads="1"/>
            </p:cNvSpPr>
            <p:nvPr/>
          </p:nvSpPr>
          <p:spPr bwMode="auto">
            <a:xfrm>
              <a:off x="836" y="1695"/>
              <a:ext cx="330" cy="81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FFCC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5222" name="Line 9"/>
            <p:cNvSpPr>
              <a:spLocks noChangeShapeType="1"/>
            </p:cNvSpPr>
            <p:nvPr/>
          </p:nvSpPr>
          <p:spPr bwMode="auto">
            <a:xfrm>
              <a:off x="762" y="1604"/>
              <a:ext cx="0" cy="9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23" name="Line 10"/>
            <p:cNvSpPr>
              <a:spLocks noChangeShapeType="1"/>
            </p:cNvSpPr>
            <p:nvPr/>
          </p:nvSpPr>
          <p:spPr bwMode="auto">
            <a:xfrm>
              <a:off x="762" y="1604"/>
              <a:ext cx="22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24" name="Line 11"/>
            <p:cNvSpPr>
              <a:spLocks noChangeShapeType="1"/>
            </p:cNvSpPr>
            <p:nvPr/>
          </p:nvSpPr>
          <p:spPr bwMode="auto">
            <a:xfrm>
              <a:off x="2965" y="1604"/>
              <a:ext cx="0" cy="9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25" name="Line 12"/>
            <p:cNvSpPr>
              <a:spLocks noChangeShapeType="1"/>
            </p:cNvSpPr>
            <p:nvPr/>
          </p:nvSpPr>
          <p:spPr bwMode="auto">
            <a:xfrm>
              <a:off x="762" y="2103"/>
              <a:ext cx="22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26" name="Line 13"/>
            <p:cNvSpPr>
              <a:spLocks noChangeShapeType="1"/>
            </p:cNvSpPr>
            <p:nvPr/>
          </p:nvSpPr>
          <p:spPr bwMode="auto">
            <a:xfrm>
              <a:off x="762" y="2602"/>
              <a:ext cx="22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27" name="Line 14"/>
            <p:cNvSpPr>
              <a:spLocks noChangeShapeType="1"/>
            </p:cNvSpPr>
            <p:nvPr/>
          </p:nvSpPr>
          <p:spPr bwMode="auto">
            <a:xfrm>
              <a:off x="1276" y="1604"/>
              <a:ext cx="0" cy="9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28" name="Line 15"/>
            <p:cNvSpPr>
              <a:spLocks noChangeShapeType="1"/>
            </p:cNvSpPr>
            <p:nvPr/>
          </p:nvSpPr>
          <p:spPr bwMode="auto">
            <a:xfrm>
              <a:off x="2415" y="1604"/>
              <a:ext cx="0" cy="9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29" name="Line 16"/>
            <p:cNvSpPr>
              <a:spLocks noChangeShapeType="1"/>
            </p:cNvSpPr>
            <p:nvPr/>
          </p:nvSpPr>
          <p:spPr bwMode="auto">
            <a:xfrm>
              <a:off x="1827" y="1604"/>
              <a:ext cx="0" cy="9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30" name="Line 17"/>
            <p:cNvSpPr>
              <a:spLocks noChangeShapeType="1"/>
            </p:cNvSpPr>
            <p:nvPr/>
          </p:nvSpPr>
          <p:spPr bwMode="auto">
            <a:xfrm flipH="1" flipV="1">
              <a:off x="469" y="1196"/>
              <a:ext cx="293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31" name="Text Box 18"/>
            <p:cNvSpPr txBox="1">
              <a:spLocks noChangeArrowheads="1"/>
            </p:cNvSpPr>
            <p:nvPr/>
          </p:nvSpPr>
          <p:spPr bwMode="auto">
            <a:xfrm>
              <a:off x="945" y="2239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135232" name="Text Box 19"/>
            <p:cNvSpPr txBox="1">
              <a:spLocks noChangeArrowheads="1"/>
            </p:cNvSpPr>
            <p:nvPr/>
          </p:nvSpPr>
          <p:spPr bwMode="auto">
            <a:xfrm>
              <a:off x="2046" y="226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135233" name="Text Box 20"/>
            <p:cNvSpPr txBox="1">
              <a:spLocks noChangeArrowheads="1"/>
            </p:cNvSpPr>
            <p:nvPr/>
          </p:nvSpPr>
          <p:spPr bwMode="auto">
            <a:xfrm>
              <a:off x="1496" y="172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135234" name="Text Box 21"/>
            <p:cNvSpPr txBox="1">
              <a:spLocks noChangeArrowheads="1"/>
            </p:cNvSpPr>
            <p:nvPr/>
          </p:nvSpPr>
          <p:spPr bwMode="auto">
            <a:xfrm>
              <a:off x="2634" y="2239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135235" name="Text Box 22"/>
            <p:cNvSpPr txBox="1">
              <a:spLocks noChangeArrowheads="1"/>
            </p:cNvSpPr>
            <p:nvPr/>
          </p:nvSpPr>
          <p:spPr bwMode="auto">
            <a:xfrm>
              <a:off x="579" y="1196"/>
              <a:ext cx="4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XY</a:t>
              </a:r>
            </a:p>
          </p:txBody>
        </p:sp>
        <p:sp>
          <p:nvSpPr>
            <p:cNvPr id="135236" name="Text Box 23"/>
            <p:cNvSpPr txBox="1">
              <a:spLocks noChangeArrowheads="1"/>
            </p:cNvSpPr>
            <p:nvPr/>
          </p:nvSpPr>
          <p:spPr bwMode="auto">
            <a:xfrm>
              <a:off x="469" y="1373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Arial" pitchFamily="34" charset="0"/>
                  <a:ea typeface="宋体" pitchFamily="2" charset="-122"/>
                </a:rPr>
                <a:t>Z</a:t>
              </a:r>
            </a:p>
          </p:txBody>
        </p:sp>
        <p:sp>
          <p:nvSpPr>
            <p:cNvPr id="135237" name="Text Box 24"/>
            <p:cNvSpPr txBox="1">
              <a:spLocks noChangeArrowheads="1"/>
            </p:cNvSpPr>
            <p:nvPr/>
          </p:nvSpPr>
          <p:spPr bwMode="auto">
            <a:xfrm>
              <a:off x="908" y="1377"/>
              <a:ext cx="3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135238" name="Text Box 25"/>
            <p:cNvSpPr txBox="1">
              <a:spLocks noChangeArrowheads="1"/>
            </p:cNvSpPr>
            <p:nvPr/>
          </p:nvSpPr>
          <p:spPr bwMode="auto">
            <a:xfrm>
              <a:off x="1422" y="1377"/>
              <a:ext cx="3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135239" name="Text Box 26"/>
            <p:cNvSpPr txBox="1">
              <a:spLocks noChangeArrowheads="1"/>
            </p:cNvSpPr>
            <p:nvPr/>
          </p:nvSpPr>
          <p:spPr bwMode="auto">
            <a:xfrm>
              <a:off x="2010" y="1373"/>
              <a:ext cx="3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135240" name="Text Box 27"/>
            <p:cNvSpPr txBox="1">
              <a:spLocks noChangeArrowheads="1"/>
            </p:cNvSpPr>
            <p:nvPr/>
          </p:nvSpPr>
          <p:spPr bwMode="auto">
            <a:xfrm>
              <a:off x="2581" y="1349"/>
              <a:ext cx="3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135241" name="Text Box 28"/>
            <p:cNvSpPr txBox="1">
              <a:spLocks noChangeArrowheads="1"/>
            </p:cNvSpPr>
            <p:nvPr/>
          </p:nvSpPr>
          <p:spPr bwMode="auto">
            <a:xfrm>
              <a:off x="505" y="1736"/>
              <a:ext cx="25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Arial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135242" name="Text Box 29"/>
            <p:cNvSpPr txBox="1">
              <a:spLocks noChangeArrowheads="1"/>
            </p:cNvSpPr>
            <p:nvPr/>
          </p:nvSpPr>
          <p:spPr bwMode="auto">
            <a:xfrm>
              <a:off x="505" y="2239"/>
              <a:ext cx="25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Arial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135243" name="Text Box 30"/>
            <p:cNvSpPr txBox="1">
              <a:spLocks noChangeArrowheads="1"/>
            </p:cNvSpPr>
            <p:nvPr/>
          </p:nvSpPr>
          <p:spPr bwMode="auto">
            <a:xfrm>
              <a:off x="2600" y="1733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674847" name="Text Box 31"/>
          <p:cNvSpPr txBox="1">
            <a:spLocks noChangeArrowheads="1"/>
          </p:cNvSpPr>
          <p:nvPr/>
        </p:nvSpPr>
        <p:spPr bwMode="auto">
          <a:xfrm>
            <a:off x="1438275" y="6029325"/>
            <a:ext cx="539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z’</a:t>
            </a:r>
          </a:p>
        </p:txBody>
      </p:sp>
      <p:grpSp>
        <p:nvGrpSpPr>
          <p:cNvPr id="674848" name="Group 32"/>
          <p:cNvGrpSpPr>
            <a:grpSpLocks/>
          </p:cNvGrpSpPr>
          <p:nvPr/>
        </p:nvGrpSpPr>
        <p:grpSpPr bwMode="auto">
          <a:xfrm>
            <a:off x="682625" y="4373563"/>
            <a:ext cx="2133600" cy="2251075"/>
            <a:chOff x="430" y="2755"/>
            <a:chExt cx="1344" cy="1418"/>
          </a:xfrm>
        </p:grpSpPr>
        <p:sp>
          <p:nvSpPr>
            <p:cNvPr id="135205" name="Line 33"/>
            <p:cNvSpPr>
              <a:spLocks noChangeShapeType="1"/>
            </p:cNvSpPr>
            <p:nvPr/>
          </p:nvSpPr>
          <p:spPr bwMode="auto">
            <a:xfrm>
              <a:off x="723" y="3163"/>
              <a:ext cx="0" cy="9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06" name="Line 34"/>
            <p:cNvSpPr>
              <a:spLocks noChangeShapeType="1"/>
            </p:cNvSpPr>
            <p:nvPr/>
          </p:nvSpPr>
          <p:spPr bwMode="auto">
            <a:xfrm>
              <a:off x="1237" y="3163"/>
              <a:ext cx="0" cy="9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07" name="Line 35"/>
            <p:cNvSpPr>
              <a:spLocks noChangeShapeType="1"/>
            </p:cNvSpPr>
            <p:nvPr/>
          </p:nvSpPr>
          <p:spPr bwMode="auto">
            <a:xfrm>
              <a:off x="1770" y="3163"/>
              <a:ext cx="0" cy="9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08" name="Line 36"/>
            <p:cNvSpPr>
              <a:spLocks noChangeShapeType="1"/>
            </p:cNvSpPr>
            <p:nvPr/>
          </p:nvSpPr>
          <p:spPr bwMode="auto">
            <a:xfrm flipH="1" flipV="1">
              <a:off x="430" y="2755"/>
              <a:ext cx="293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09" name="Text Box 37"/>
            <p:cNvSpPr txBox="1">
              <a:spLocks noChangeArrowheads="1"/>
            </p:cNvSpPr>
            <p:nvPr/>
          </p:nvSpPr>
          <p:spPr bwMode="auto">
            <a:xfrm>
              <a:off x="540" y="2755"/>
              <a:ext cx="4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135210" name="Text Box 38"/>
            <p:cNvSpPr txBox="1">
              <a:spLocks noChangeArrowheads="1"/>
            </p:cNvSpPr>
            <p:nvPr/>
          </p:nvSpPr>
          <p:spPr bwMode="auto">
            <a:xfrm>
              <a:off x="430" y="2932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Y</a:t>
              </a:r>
            </a:p>
          </p:txBody>
        </p:sp>
        <p:sp>
          <p:nvSpPr>
            <p:cNvPr id="135211" name="Text Box 39"/>
            <p:cNvSpPr txBox="1">
              <a:spLocks noChangeArrowheads="1"/>
            </p:cNvSpPr>
            <p:nvPr/>
          </p:nvSpPr>
          <p:spPr bwMode="auto">
            <a:xfrm>
              <a:off x="869" y="2936"/>
              <a:ext cx="3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135212" name="Text Box 40"/>
            <p:cNvSpPr txBox="1">
              <a:spLocks noChangeArrowheads="1"/>
            </p:cNvSpPr>
            <p:nvPr/>
          </p:nvSpPr>
          <p:spPr bwMode="auto">
            <a:xfrm>
              <a:off x="1383" y="2936"/>
              <a:ext cx="3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135213" name="Text Box 41"/>
            <p:cNvSpPr txBox="1">
              <a:spLocks noChangeArrowheads="1"/>
            </p:cNvSpPr>
            <p:nvPr/>
          </p:nvSpPr>
          <p:spPr bwMode="auto">
            <a:xfrm>
              <a:off x="466" y="3295"/>
              <a:ext cx="25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135214" name="Text Box 42"/>
            <p:cNvSpPr txBox="1">
              <a:spLocks noChangeArrowheads="1"/>
            </p:cNvSpPr>
            <p:nvPr/>
          </p:nvSpPr>
          <p:spPr bwMode="auto">
            <a:xfrm>
              <a:off x="466" y="3798"/>
              <a:ext cx="25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135215" name="Line 43"/>
            <p:cNvSpPr>
              <a:spLocks noChangeShapeType="1"/>
            </p:cNvSpPr>
            <p:nvPr/>
          </p:nvSpPr>
          <p:spPr bwMode="auto">
            <a:xfrm>
              <a:off x="723" y="3157"/>
              <a:ext cx="105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16" name="Line 44"/>
            <p:cNvSpPr>
              <a:spLocks noChangeShapeType="1"/>
            </p:cNvSpPr>
            <p:nvPr/>
          </p:nvSpPr>
          <p:spPr bwMode="auto">
            <a:xfrm>
              <a:off x="713" y="3681"/>
              <a:ext cx="105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17" name="Line 45"/>
            <p:cNvSpPr>
              <a:spLocks noChangeShapeType="1"/>
            </p:cNvSpPr>
            <p:nvPr/>
          </p:nvSpPr>
          <p:spPr bwMode="auto">
            <a:xfrm>
              <a:off x="713" y="4173"/>
              <a:ext cx="105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4862" name="Text Box 46"/>
          <p:cNvSpPr txBox="1">
            <a:spLocks noChangeArrowheads="1"/>
          </p:cNvSpPr>
          <p:nvPr/>
        </p:nvSpPr>
        <p:spPr bwMode="auto">
          <a:xfrm>
            <a:off x="1401763" y="5222875"/>
            <a:ext cx="350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z</a:t>
            </a:r>
          </a:p>
        </p:txBody>
      </p:sp>
      <p:sp>
        <p:nvSpPr>
          <p:cNvPr id="674863" name="Text Box 47"/>
          <p:cNvSpPr txBox="1">
            <a:spLocks noChangeArrowheads="1"/>
          </p:cNvSpPr>
          <p:nvPr/>
        </p:nvSpPr>
        <p:spPr bwMode="auto">
          <a:xfrm>
            <a:off x="2266950" y="5229225"/>
            <a:ext cx="35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674864" name="Text Box 48"/>
          <p:cNvSpPr txBox="1">
            <a:spLocks noChangeArrowheads="1"/>
          </p:cNvSpPr>
          <p:nvPr/>
        </p:nvSpPr>
        <p:spPr bwMode="auto">
          <a:xfrm>
            <a:off x="2212975" y="6038850"/>
            <a:ext cx="350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z</a:t>
            </a:r>
          </a:p>
        </p:txBody>
      </p:sp>
      <p:sp>
        <p:nvSpPr>
          <p:cNvPr id="674865" name="Text Box 49"/>
          <p:cNvSpPr txBox="1">
            <a:spLocks noChangeArrowheads="1"/>
          </p:cNvSpPr>
          <p:nvPr/>
        </p:nvSpPr>
        <p:spPr bwMode="auto">
          <a:xfrm>
            <a:off x="3492500" y="4914900"/>
            <a:ext cx="9144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5000"/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</a:rPr>
              <a:t>0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</a:rPr>
              <a:t>=z</a:t>
            </a:r>
          </a:p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5000"/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</a:rPr>
              <a:t>=z’</a:t>
            </a:r>
          </a:p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5000"/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</a:rPr>
              <a:t>=1</a:t>
            </a:r>
          </a:p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5000"/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</a:rPr>
              <a:t>3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</a:rPr>
              <a:t>=z</a:t>
            </a:r>
          </a:p>
        </p:txBody>
      </p:sp>
      <p:sp>
        <p:nvSpPr>
          <p:cNvPr id="674866" name="Text Box 50"/>
          <p:cNvSpPr txBox="1">
            <a:spLocks noChangeArrowheads="1"/>
          </p:cNvSpPr>
          <p:nvPr/>
        </p:nvSpPr>
        <p:spPr bwMode="auto">
          <a:xfrm>
            <a:off x="4706938" y="5589588"/>
            <a:ext cx="4284662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tx2"/>
              </a:buClr>
              <a:buSzPct val="75000"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</a:rPr>
              <a:t>F=X’Y’D</a:t>
            </a:r>
            <a:r>
              <a:rPr lang="en-US" altLang="zh-CN" sz="20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</a:rPr>
              <a:t>0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</a:rPr>
              <a:t>+X’YD</a:t>
            </a:r>
            <a:r>
              <a:rPr lang="en-US" altLang="zh-CN" sz="20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</a:rPr>
              <a:t>1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</a:rPr>
              <a:t>+XY’D</a:t>
            </a:r>
            <a:r>
              <a:rPr lang="en-US" altLang="zh-CN" sz="20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</a:rPr>
              <a:t>2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</a:rPr>
              <a:t>+XYD</a:t>
            </a:r>
            <a:r>
              <a:rPr lang="en-US" altLang="zh-CN" sz="20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</a:rPr>
              <a:t>3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75000"/>
              <a:defRPr/>
            </a:pPr>
            <a:r>
              <a:rPr lang="en-US" altLang="zh-CN" sz="20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</a:rPr>
              <a:t>           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charset="-122"/>
              </a:rPr>
              <a:t>=X’Y’Z+X’YZ’+XY’+XYZ</a:t>
            </a:r>
          </a:p>
        </p:txBody>
      </p:sp>
      <p:grpSp>
        <p:nvGrpSpPr>
          <p:cNvPr id="674867" name="Group 51"/>
          <p:cNvGrpSpPr>
            <a:grpSpLocks/>
          </p:cNvGrpSpPr>
          <p:nvPr/>
        </p:nvGrpSpPr>
        <p:grpSpPr bwMode="auto">
          <a:xfrm>
            <a:off x="5473700" y="2349500"/>
            <a:ext cx="3165475" cy="2562225"/>
            <a:chOff x="3448" y="1480"/>
            <a:chExt cx="1994" cy="1614"/>
          </a:xfrm>
        </p:grpSpPr>
        <p:sp>
          <p:nvSpPr>
            <p:cNvPr id="135182" name="Text Box 52"/>
            <p:cNvSpPr txBox="1">
              <a:spLocks noChangeArrowheads="1"/>
            </p:cNvSpPr>
            <p:nvPr/>
          </p:nvSpPr>
          <p:spPr bwMode="auto">
            <a:xfrm>
              <a:off x="3456" y="2530"/>
              <a:ext cx="3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135183" name="Text Box 53"/>
            <p:cNvSpPr txBox="1">
              <a:spLocks noChangeArrowheads="1"/>
            </p:cNvSpPr>
            <p:nvPr/>
          </p:nvSpPr>
          <p:spPr bwMode="auto">
            <a:xfrm>
              <a:off x="3448" y="232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Y</a:t>
              </a:r>
            </a:p>
          </p:txBody>
        </p:sp>
        <p:sp>
          <p:nvSpPr>
            <p:cNvPr id="135184" name="Rectangle 54"/>
            <p:cNvSpPr>
              <a:spLocks noChangeArrowheads="1"/>
            </p:cNvSpPr>
            <p:nvPr/>
          </p:nvSpPr>
          <p:spPr bwMode="auto">
            <a:xfrm>
              <a:off x="3456" y="1480"/>
              <a:ext cx="336" cy="6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90000"/>
                </a:lnSpc>
                <a:buClr>
                  <a:schemeClr val="tx2"/>
                </a:buClr>
                <a:buSzPct val="75000"/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z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tx2"/>
                </a:buClr>
                <a:buSzPct val="75000"/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z’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tx2"/>
                </a:buClr>
                <a:buSzPct val="75000"/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1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tx2"/>
                </a:buClr>
                <a:buSzPct val="75000"/>
              </a:pPr>
              <a:r>
                <a:rPr lang="en-US" altLang="zh-CN">
                  <a:latin typeface="Arial" pitchFamily="34" charset="0"/>
                  <a:ea typeface="宋体" pitchFamily="2" charset="-122"/>
                </a:rPr>
                <a:t>z</a:t>
              </a:r>
            </a:p>
          </p:txBody>
        </p:sp>
        <p:grpSp>
          <p:nvGrpSpPr>
            <p:cNvPr id="135185" name="Group 55"/>
            <p:cNvGrpSpPr>
              <a:grpSpLocks/>
            </p:cNvGrpSpPr>
            <p:nvPr/>
          </p:nvGrpSpPr>
          <p:grpSpPr bwMode="auto">
            <a:xfrm>
              <a:off x="3721" y="1480"/>
              <a:ext cx="1721" cy="1614"/>
              <a:chOff x="3721" y="1538"/>
              <a:chExt cx="1721" cy="1614"/>
            </a:xfrm>
          </p:grpSpPr>
          <p:sp>
            <p:nvSpPr>
              <p:cNvPr id="135186" name="Rectangle 56"/>
              <p:cNvSpPr>
                <a:spLocks noChangeArrowheads="1"/>
              </p:cNvSpPr>
              <p:nvPr/>
            </p:nvSpPr>
            <p:spPr bwMode="auto">
              <a:xfrm>
                <a:off x="4141" y="1538"/>
                <a:ext cx="894" cy="152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5187" name="Line 57"/>
              <p:cNvSpPr>
                <a:spLocks noChangeShapeType="1"/>
              </p:cNvSpPr>
              <p:nvPr/>
            </p:nvSpPr>
            <p:spPr bwMode="auto">
              <a:xfrm>
                <a:off x="3735" y="1654"/>
                <a:ext cx="4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188" name="Line 58"/>
              <p:cNvSpPr>
                <a:spLocks noChangeShapeType="1"/>
              </p:cNvSpPr>
              <p:nvPr/>
            </p:nvSpPr>
            <p:spPr bwMode="auto">
              <a:xfrm>
                <a:off x="3735" y="1808"/>
                <a:ext cx="4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189" name="Line 59"/>
              <p:cNvSpPr>
                <a:spLocks noChangeShapeType="1"/>
              </p:cNvSpPr>
              <p:nvPr/>
            </p:nvSpPr>
            <p:spPr bwMode="auto">
              <a:xfrm>
                <a:off x="3735" y="1963"/>
                <a:ext cx="4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190" name="Line 60"/>
              <p:cNvSpPr>
                <a:spLocks noChangeShapeType="1"/>
              </p:cNvSpPr>
              <p:nvPr/>
            </p:nvSpPr>
            <p:spPr bwMode="auto">
              <a:xfrm>
                <a:off x="3735" y="2118"/>
                <a:ext cx="4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191" name="Text Box 61"/>
              <p:cNvSpPr txBox="1">
                <a:spLocks noChangeArrowheads="1"/>
              </p:cNvSpPr>
              <p:nvPr/>
            </p:nvSpPr>
            <p:spPr bwMode="auto">
              <a:xfrm>
                <a:off x="4182" y="2002"/>
                <a:ext cx="32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D</a:t>
                </a:r>
                <a:r>
                  <a:rPr lang="en-US" altLang="zh-CN" baseline="-2500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3</a:t>
                </a:r>
              </a:p>
            </p:txBody>
          </p:sp>
          <p:sp>
            <p:nvSpPr>
              <p:cNvPr id="135192" name="Text Box 62"/>
              <p:cNvSpPr txBox="1">
                <a:spLocks noChangeArrowheads="1"/>
              </p:cNvSpPr>
              <p:nvPr/>
            </p:nvSpPr>
            <p:spPr bwMode="auto">
              <a:xfrm>
                <a:off x="4182" y="1847"/>
                <a:ext cx="32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D</a:t>
                </a:r>
                <a:r>
                  <a:rPr lang="en-US" altLang="zh-CN" baseline="-2500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135193" name="Text Box 63"/>
              <p:cNvSpPr txBox="1">
                <a:spLocks noChangeArrowheads="1"/>
              </p:cNvSpPr>
              <p:nvPr/>
            </p:nvSpPr>
            <p:spPr bwMode="auto">
              <a:xfrm>
                <a:off x="4182" y="1692"/>
                <a:ext cx="32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D</a:t>
                </a:r>
                <a:r>
                  <a:rPr lang="en-US" altLang="zh-CN" baseline="-2500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135194" name="Text Box 64"/>
              <p:cNvSpPr txBox="1">
                <a:spLocks noChangeArrowheads="1"/>
              </p:cNvSpPr>
              <p:nvPr/>
            </p:nvSpPr>
            <p:spPr bwMode="auto">
              <a:xfrm>
                <a:off x="4182" y="1538"/>
                <a:ext cx="32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D</a:t>
                </a:r>
                <a:r>
                  <a:rPr lang="en-US" altLang="zh-CN" baseline="-2500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135195" name="Line 65"/>
              <p:cNvSpPr>
                <a:spLocks noChangeShapeType="1"/>
              </p:cNvSpPr>
              <p:nvPr/>
            </p:nvSpPr>
            <p:spPr bwMode="auto">
              <a:xfrm>
                <a:off x="5036" y="1963"/>
                <a:ext cx="4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196" name="Text Box 66"/>
              <p:cNvSpPr txBox="1">
                <a:spLocks noChangeArrowheads="1"/>
              </p:cNvSpPr>
              <p:nvPr/>
            </p:nvSpPr>
            <p:spPr bwMode="auto">
              <a:xfrm>
                <a:off x="4385" y="1692"/>
                <a:ext cx="610" cy="4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4-1</a:t>
                </a: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MUX</a:t>
                </a:r>
              </a:p>
            </p:txBody>
          </p:sp>
          <p:sp>
            <p:nvSpPr>
              <p:cNvPr id="135197" name="Text Box 67"/>
              <p:cNvSpPr txBox="1">
                <a:spLocks noChangeArrowheads="1"/>
              </p:cNvSpPr>
              <p:nvPr/>
            </p:nvSpPr>
            <p:spPr bwMode="auto">
              <a:xfrm>
                <a:off x="4199" y="2529"/>
                <a:ext cx="32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A</a:t>
                </a:r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1</a:t>
                </a:r>
                <a:endParaRPr lang="en-US" altLang="zh-CN" sz="1000" baseline="-25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35198" name="Text Box 68"/>
              <p:cNvSpPr txBox="1">
                <a:spLocks noChangeArrowheads="1"/>
              </p:cNvSpPr>
              <p:nvPr/>
            </p:nvSpPr>
            <p:spPr bwMode="auto">
              <a:xfrm>
                <a:off x="4199" y="2354"/>
                <a:ext cx="32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A</a:t>
                </a:r>
                <a:r>
                  <a:rPr lang="en-US" altLang="zh-CN" sz="100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0</a:t>
                </a:r>
                <a:endParaRPr lang="en-US" altLang="zh-CN" sz="1000" baseline="-25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35199" name="Line 69"/>
              <p:cNvSpPr>
                <a:spLocks noChangeShapeType="1"/>
              </p:cNvSpPr>
              <p:nvPr/>
            </p:nvSpPr>
            <p:spPr bwMode="auto">
              <a:xfrm>
                <a:off x="3721" y="2670"/>
                <a:ext cx="4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00" name="Line 70"/>
              <p:cNvSpPr>
                <a:spLocks noChangeShapeType="1"/>
              </p:cNvSpPr>
              <p:nvPr/>
            </p:nvSpPr>
            <p:spPr bwMode="auto">
              <a:xfrm>
                <a:off x="3721" y="2500"/>
                <a:ext cx="40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01" name="Line 71"/>
              <p:cNvSpPr>
                <a:spLocks noChangeShapeType="1"/>
              </p:cNvSpPr>
              <p:nvPr/>
            </p:nvSpPr>
            <p:spPr bwMode="auto">
              <a:xfrm>
                <a:off x="3901" y="2897"/>
                <a:ext cx="2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02" name="Line 72"/>
              <p:cNvSpPr>
                <a:spLocks noChangeShapeType="1"/>
              </p:cNvSpPr>
              <p:nvPr/>
            </p:nvSpPr>
            <p:spPr bwMode="auto">
              <a:xfrm>
                <a:off x="3845" y="3152"/>
                <a:ext cx="14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03" name="Line 73"/>
              <p:cNvSpPr>
                <a:spLocks noChangeShapeType="1"/>
              </p:cNvSpPr>
              <p:nvPr/>
            </p:nvSpPr>
            <p:spPr bwMode="auto">
              <a:xfrm>
                <a:off x="3901" y="2897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04" name="Text Box 74"/>
              <p:cNvSpPr txBox="1">
                <a:spLocks noChangeArrowheads="1"/>
              </p:cNvSpPr>
              <p:nvPr/>
            </p:nvSpPr>
            <p:spPr bwMode="auto">
              <a:xfrm>
                <a:off x="4212" y="2751"/>
                <a:ext cx="32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EN</a:t>
                </a:r>
                <a:endParaRPr lang="en-US" altLang="zh-CN" baseline="-250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920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7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7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47" grpId="0"/>
      <p:bldP spid="674862" grpId="0"/>
      <p:bldP spid="674863" grpId="0"/>
      <p:bldP spid="674864" grpId="0"/>
      <p:bldP spid="674865" grpId="0"/>
      <p:bldP spid="6748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67342" y="5891780"/>
            <a:ext cx="2133600" cy="365125"/>
          </a:xfrm>
        </p:spPr>
        <p:txBody>
          <a:bodyPr/>
          <a:lstStyle/>
          <a:p>
            <a:pPr>
              <a:defRPr/>
            </a:pPr>
            <a:fld id="{38A57E3C-9D7C-48F3-A37C-7FE14C5423FE}" type="slidenum">
              <a:rPr lang="ko-KR" altLang="en-US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42" y="678430"/>
            <a:ext cx="8458200" cy="529431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1</a:t>
            </a:r>
            <a:r>
              <a:rPr lang="zh-CN" altLang="en-US" smtClean="0">
                <a:ea typeface="宋体" pitchFamily="2" charset="-122"/>
              </a:rPr>
              <a:t>位半加器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pitchFamily="2" charset="-122"/>
              </a:rPr>
              <a:t>	</a:t>
            </a:r>
            <a:r>
              <a:rPr lang="zh-CN" altLang="en-US" smtClean="0">
                <a:ea typeface="宋体" pitchFamily="2" charset="-122"/>
              </a:rPr>
              <a:t>组合逻辑设计流程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pitchFamily="2" charset="-122"/>
              </a:rPr>
              <a:t>step1</a:t>
            </a:r>
            <a:r>
              <a:rPr lang="zh-CN" altLang="en-US" smtClean="0">
                <a:ea typeface="宋体" pitchFamily="2" charset="-122"/>
              </a:rPr>
              <a:t>：分析输入与输出，写出变量：</a:t>
            </a:r>
            <a:endParaRPr lang="en-US" altLang="zh-CN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pitchFamily="2" charset="-122"/>
              </a:rPr>
              <a:t>	</a:t>
            </a:r>
            <a:r>
              <a:rPr lang="zh-CN" altLang="en-US" smtClean="0">
                <a:ea typeface="宋体" pitchFamily="2" charset="-122"/>
              </a:rPr>
              <a:t>输入：两个加数 </a:t>
            </a:r>
            <a:r>
              <a:rPr lang="en-US" altLang="zh-CN" smtClean="0">
                <a:ea typeface="宋体" pitchFamily="2" charset="-122"/>
              </a:rPr>
              <a:t>A , B</a:t>
            </a: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pitchFamily="2" charset="-122"/>
              </a:rPr>
              <a:t>	</a:t>
            </a:r>
            <a:r>
              <a:rPr lang="zh-CN" altLang="en-US" smtClean="0">
                <a:ea typeface="宋体" pitchFamily="2" charset="-122"/>
              </a:rPr>
              <a:t>输出：两个加数的和：</a:t>
            </a:r>
            <a:r>
              <a:rPr lang="en-US" altLang="zh-CN" smtClean="0">
                <a:ea typeface="宋体" pitchFamily="2" charset="-122"/>
              </a:rPr>
              <a:t>S</a:t>
            </a:r>
            <a:r>
              <a:rPr lang="zh-CN" altLang="en-US" smtClean="0">
                <a:ea typeface="宋体" pitchFamily="2" charset="-122"/>
              </a:rPr>
              <a:t>， 进位：</a:t>
            </a:r>
            <a:r>
              <a:rPr lang="en-US" altLang="zh-CN" smtClean="0">
                <a:ea typeface="宋体" pitchFamily="2" charset="-122"/>
              </a:rPr>
              <a:t>Co</a:t>
            </a:r>
            <a:endParaRPr lang="zh-CN" altLang="en-US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mtClean="0">
                <a:ea typeface="宋体" pitchFamily="2" charset="-122"/>
              </a:rPr>
              <a:t>	输入与输出的关系（</a:t>
            </a:r>
            <a:r>
              <a:rPr lang="en-US" altLang="zh-CN" smtClean="0">
                <a:ea typeface="宋体" pitchFamily="2" charset="-122"/>
              </a:rPr>
              <a:t>1</a:t>
            </a:r>
            <a:r>
              <a:rPr lang="zh-CN" altLang="en-US" smtClean="0">
                <a:ea typeface="宋体" pitchFamily="2" charset="-122"/>
              </a:rPr>
              <a:t>位二输入加法的可能）：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0+0=</a:t>
            </a:r>
            <a:r>
              <a:rPr lang="en-US" altLang="zh-CN" smtClean="0">
                <a:solidFill>
                  <a:srgbClr val="FF9900"/>
                </a:solidFill>
                <a:ea typeface="宋体" pitchFamily="2" charset="-122"/>
              </a:rPr>
              <a:t>0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0+1=</a:t>
            </a:r>
            <a:r>
              <a:rPr lang="en-US" altLang="zh-CN" smtClean="0">
                <a:solidFill>
                  <a:srgbClr val="FF9900"/>
                </a:solidFill>
                <a:ea typeface="宋体" pitchFamily="2" charset="-122"/>
              </a:rPr>
              <a:t>1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1+0=</a:t>
            </a:r>
            <a:r>
              <a:rPr lang="en-US" altLang="zh-CN" smtClean="0">
                <a:solidFill>
                  <a:srgbClr val="FF9900"/>
                </a:solidFill>
                <a:ea typeface="宋体" pitchFamily="2" charset="-122"/>
              </a:rPr>
              <a:t>1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1+1=</a:t>
            </a:r>
            <a:r>
              <a:rPr lang="en-US" altLang="zh-CN" smtClean="0">
                <a:solidFill>
                  <a:srgbClr val="FF3300"/>
                </a:solidFill>
                <a:ea typeface="宋体" pitchFamily="2" charset="-122"/>
              </a:rPr>
              <a:t>1</a:t>
            </a:r>
            <a:r>
              <a:rPr lang="en-US" altLang="zh-CN" smtClean="0">
                <a:solidFill>
                  <a:srgbClr val="FF9900"/>
                </a:solidFill>
                <a:ea typeface="宋体" pitchFamily="2" charset="-122"/>
              </a:rPr>
              <a:t>0</a:t>
            </a:r>
          </a:p>
          <a:p>
            <a:pPr eaLnBrk="1" hangingPunct="1">
              <a:buFontTx/>
              <a:buNone/>
            </a:pPr>
            <a:r>
              <a:rPr lang="zh-CN" altLang="en-US" sz="2000" smtClean="0">
                <a:ea typeface="宋体" pitchFamily="2" charset="-122"/>
              </a:rPr>
              <a:t>黄色数字为和， 红色数字为进位。</a:t>
            </a:r>
          </a:p>
        </p:txBody>
      </p:sp>
      <p:sp>
        <p:nvSpPr>
          <p:cNvPr id="693252" name="Rectangle 4"/>
          <p:cNvSpPr>
            <a:spLocks noChangeArrowheads="1"/>
          </p:cNvSpPr>
          <p:nvPr/>
        </p:nvSpPr>
        <p:spPr bwMode="auto">
          <a:xfrm>
            <a:off x="5960092" y="4426518"/>
            <a:ext cx="1520825" cy="7731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EFD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zh-CN" altLang="en-US" sz="2400">
                <a:latin typeface="宋体" pitchFamily="2" charset="-122"/>
                <a:ea typeface="宋体" pitchFamily="2" charset="-122"/>
              </a:rPr>
              <a:t>半加器</a:t>
            </a:r>
          </a:p>
        </p:txBody>
      </p:sp>
      <p:grpSp>
        <p:nvGrpSpPr>
          <p:cNvPr id="693253" name="Group 5"/>
          <p:cNvGrpSpPr>
            <a:grpSpLocks/>
          </p:cNvGrpSpPr>
          <p:nvPr/>
        </p:nvGrpSpPr>
        <p:grpSpPr bwMode="auto">
          <a:xfrm>
            <a:off x="5931517" y="5199630"/>
            <a:ext cx="809625" cy="1230313"/>
            <a:chOff x="3167" y="1519"/>
            <a:chExt cx="510" cy="775"/>
          </a:xfrm>
        </p:grpSpPr>
        <p:sp>
          <p:nvSpPr>
            <p:cNvPr id="153620" name="Line 6"/>
            <p:cNvSpPr>
              <a:spLocks noChangeShapeType="1"/>
            </p:cNvSpPr>
            <p:nvPr/>
          </p:nvSpPr>
          <p:spPr bwMode="auto">
            <a:xfrm flipV="1">
              <a:off x="3423" y="1519"/>
              <a:ext cx="2" cy="3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21" name="Text Box 7"/>
            <p:cNvSpPr txBox="1">
              <a:spLocks noChangeArrowheads="1"/>
            </p:cNvSpPr>
            <p:nvPr/>
          </p:nvSpPr>
          <p:spPr bwMode="auto">
            <a:xfrm>
              <a:off x="3303" y="1829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A</a:t>
              </a:r>
            </a:p>
          </p:txBody>
        </p:sp>
        <p:sp>
          <p:nvSpPr>
            <p:cNvPr id="153622" name="Text Box 8"/>
            <p:cNvSpPr txBox="1">
              <a:spLocks noChangeArrowheads="1"/>
            </p:cNvSpPr>
            <p:nvPr/>
          </p:nvSpPr>
          <p:spPr bwMode="auto">
            <a:xfrm>
              <a:off x="3167" y="2006"/>
              <a:ext cx="5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加数</a:t>
              </a:r>
            </a:p>
          </p:txBody>
        </p:sp>
      </p:grpSp>
      <p:grpSp>
        <p:nvGrpSpPr>
          <p:cNvPr id="693257" name="Group 9"/>
          <p:cNvGrpSpPr>
            <a:grpSpLocks/>
          </p:cNvGrpSpPr>
          <p:nvPr/>
        </p:nvGrpSpPr>
        <p:grpSpPr bwMode="auto">
          <a:xfrm>
            <a:off x="6560167" y="5199630"/>
            <a:ext cx="1143000" cy="1227138"/>
            <a:chOff x="3563" y="1519"/>
            <a:chExt cx="720" cy="773"/>
          </a:xfrm>
        </p:grpSpPr>
        <p:sp>
          <p:nvSpPr>
            <p:cNvPr id="153617" name="Line 10"/>
            <p:cNvSpPr>
              <a:spLocks noChangeShapeType="1"/>
            </p:cNvSpPr>
            <p:nvPr/>
          </p:nvSpPr>
          <p:spPr bwMode="auto">
            <a:xfrm flipV="1">
              <a:off x="3903" y="1519"/>
              <a:ext cx="2" cy="3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18" name="Text Box 11"/>
            <p:cNvSpPr txBox="1">
              <a:spLocks noChangeArrowheads="1"/>
            </p:cNvSpPr>
            <p:nvPr/>
          </p:nvSpPr>
          <p:spPr bwMode="auto">
            <a:xfrm>
              <a:off x="3779" y="1829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B</a:t>
              </a:r>
            </a:p>
          </p:txBody>
        </p:sp>
        <p:sp>
          <p:nvSpPr>
            <p:cNvPr id="153619" name="Text Box 12"/>
            <p:cNvSpPr txBox="1">
              <a:spLocks noChangeArrowheads="1"/>
            </p:cNvSpPr>
            <p:nvPr/>
          </p:nvSpPr>
          <p:spPr bwMode="auto">
            <a:xfrm>
              <a:off x="3563" y="2004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被加数</a:t>
              </a:r>
            </a:p>
          </p:txBody>
        </p:sp>
      </p:grpSp>
      <p:grpSp>
        <p:nvGrpSpPr>
          <p:cNvPr id="693261" name="Group 13"/>
          <p:cNvGrpSpPr>
            <a:grpSpLocks/>
          </p:cNvGrpSpPr>
          <p:nvPr/>
        </p:nvGrpSpPr>
        <p:grpSpPr bwMode="auto">
          <a:xfrm>
            <a:off x="7480917" y="4339205"/>
            <a:ext cx="1771650" cy="985838"/>
            <a:chOff x="4143" y="977"/>
            <a:chExt cx="1116" cy="621"/>
          </a:xfrm>
        </p:grpSpPr>
        <p:sp>
          <p:nvSpPr>
            <p:cNvPr id="153613" name="Line 14"/>
            <p:cNvSpPr>
              <a:spLocks noChangeShapeType="1"/>
            </p:cNvSpPr>
            <p:nvPr/>
          </p:nvSpPr>
          <p:spPr bwMode="auto">
            <a:xfrm rot="5400000" flipV="1">
              <a:off x="4323" y="1100"/>
              <a:ext cx="2" cy="3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614" name="Group 15"/>
            <p:cNvGrpSpPr>
              <a:grpSpLocks/>
            </p:cNvGrpSpPr>
            <p:nvPr/>
          </p:nvGrpSpPr>
          <p:grpSpPr bwMode="auto">
            <a:xfrm>
              <a:off x="4145" y="977"/>
              <a:ext cx="1114" cy="621"/>
              <a:chOff x="4145" y="977"/>
              <a:chExt cx="1114" cy="621"/>
            </a:xfrm>
          </p:grpSpPr>
          <p:sp>
            <p:nvSpPr>
              <p:cNvPr id="153615" name="Text Box 16"/>
              <p:cNvSpPr txBox="1">
                <a:spLocks noChangeArrowheads="1"/>
              </p:cNvSpPr>
              <p:nvPr/>
            </p:nvSpPr>
            <p:spPr bwMode="auto">
              <a:xfrm>
                <a:off x="4283" y="977"/>
                <a:ext cx="41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latin typeface="宋体" pitchFamily="2" charset="-122"/>
                    <a:ea typeface="宋体" pitchFamily="2" charset="-122"/>
                  </a:rPr>
                  <a:t>C</a:t>
                </a:r>
                <a:r>
                  <a:rPr lang="en-US" altLang="zh-CN" sz="2400" baseline="-25000">
                    <a:solidFill>
                      <a:srgbClr val="0000FF"/>
                    </a:solidFill>
                    <a:latin typeface="宋体" pitchFamily="2" charset="-122"/>
                    <a:ea typeface="宋体" pitchFamily="2" charset="-122"/>
                  </a:rPr>
                  <a:t>O</a:t>
                </a:r>
              </a:p>
            </p:txBody>
          </p:sp>
          <p:sp>
            <p:nvSpPr>
              <p:cNvPr id="153616" name="Text Box 17"/>
              <p:cNvSpPr txBox="1">
                <a:spLocks noChangeArrowheads="1"/>
              </p:cNvSpPr>
              <p:nvPr/>
            </p:nvSpPr>
            <p:spPr bwMode="auto">
              <a:xfrm>
                <a:off x="4145" y="1310"/>
                <a:ext cx="11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>
                    <a:solidFill>
                      <a:srgbClr val="0000FF"/>
                    </a:solidFill>
                    <a:latin typeface="宋体" pitchFamily="2" charset="-122"/>
                    <a:ea typeface="宋体" pitchFamily="2" charset="-122"/>
                  </a:rPr>
                  <a:t>进位输出</a:t>
                </a:r>
              </a:p>
            </p:txBody>
          </p:sp>
        </p:grpSp>
      </p:grpSp>
      <p:grpSp>
        <p:nvGrpSpPr>
          <p:cNvPr id="693266" name="Group 18"/>
          <p:cNvGrpSpPr>
            <a:grpSpLocks/>
          </p:cNvGrpSpPr>
          <p:nvPr/>
        </p:nvGrpSpPr>
        <p:grpSpPr bwMode="auto">
          <a:xfrm>
            <a:off x="6304580" y="3718493"/>
            <a:ext cx="1741487" cy="708025"/>
            <a:chOff x="3402" y="586"/>
            <a:chExt cx="1097" cy="446"/>
          </a:xfrm>
        </p:grpSpPr>
        <p:sp>
          <p:nvSpPr>
            <p:cNvPr id="153610" name="Line 19"/>
            <p:cNvSpPr>
              <a:spLocks noChangeShapeType="1"/>
            </p:cNvSpPr>
            <p:nvPr/>
          </p:nvSpPr>
          <p:spPr bwMode="auto">
            <a:xfrm flipV="1">
              <a:off x="3662" y="670"/>
              <a:ext cx="2" cy="3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11" name="Text Box 20"/>
            <p:cNvSpPr txBox="1">
              <a:spLocks noChangeArrowheads="1"/>
            </p:cNvSpPr>
            <p:nvPr/>
          </p:nvSpPr>
          <p:spPr bwMode="auto">
            <a:xfrm>
              <a:off x="3402" y="586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S</a:t>
              </a:r>
            </a:p>
          </p:txBody>
        </p:sp>
        <p:sp>
          <p:nvSpPr>
            <p:cNvPr id="153612" name="Text Box 21"/>
            <p:cNvSpPr txBox="1">
              <a:spLocks noChangeArrowheads="1"/>
            </p:cNvSpPr>
            <p:nvPr/>
          </p:nvSpPr>
          <p:spPr bwMode="auto">
            <a:xfrm>
              <a:off x="3779" y="586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半加和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076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69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69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69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69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69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313B24-4332-4963-BE00-0FA5109DED01}" type="slidenum">
              <a:rPr lang="ko-KR" altLang="en-US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154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69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4152900" cy="530225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宋体" pitchFamily="2" charset="-122"/>
              </a:rPr>
              <a:t>step2</a:t>
            </a:r>
            <a:r>
              <a:rPr lang="zh-CN" altLang="en-US" sz="2400" smtClean="0">
                <a:ea typeface="宋体" pitchFamily="2" charset="-122"/>
              </a:rPr>
              <a:t>：列出真值表</a:t>
            </a:r>
            <a:endParaRPr lang="en-US" altLang="zh-CN" sz="2400" smtClean="0">
              <a:ea typeface="宋体" pitchFamily="2" charset="-122"/>
            </a:endParaRPr>
          </a:p>
        </p:txBody>
      </p:sp>
      <p:graphicFrame>
        <p:nvGraphicFramePr>
          <p:cNvPr id="694276" name="Group 4"/>
          <p:cNvGraphicFramePr>
            <a:graphicFrameLocks noGrp="1"/>
          </p:cNvGraphicFramePr>
          <p:nvPr>
            <p:ph sz="quarter" idx="2"/>
          </p:nvPr>
        </p:nvGraphicFramePr>
        <p:xfrm>
          <a:off x="457200" y="2079625"/>
          <a:ext cx="4152900" cy="2422527"/>
        </p:xfrm>
        <a:graphic>
          <a:graphicData uri="http://schemas.openxmlformats.org/drawingml/2006/table">
            <a:tbl>
              <a:tblPr/>
              <a:tblGrid>
                <a:gridCol w="1039813"/>
                <a:gridCol w="1039812"/>
                <a:gridCol w="1033463"/>
                <a:gridCol w="1039812"/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C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4308" name="Rectangle 36"/>
          <p:cNvSpPr>
            <a:spLocks noChangeArrowheads="1"/>
          </p:cNvSpPr>
          <p:nvPr/>
        </p:nvSpPr>
        <p:spPr bwMode="auto">
          <a:xfrm>
            <a:off x="4468813" y="1176338"/>
            <a:ext cx="41529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150000"/>
              <a:buFontTx/>
              <a:buChar char="•"/>
            </a:pPr>
            <a:r>
              <a:rPr lang="en-US" altLang="zh-CN" sz="24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rPr>
              <a:t>step3</a:t>
            </a:r>
            <a:r>
              <a:rPr lang="zh-CN" altLang="en-US" sz="24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rPr>
              <a:t>：写出逻辑函数</a:t>
            </a:r>
            <a:endParaRPr lang="en-US" altLang="zh-CN" sz="2400" b="1">
              <a:solidFill>
                <a:schemeClr val="tx2"/>
              </a:solidFill>
              <a:latin typeface="Verdana" pitchFamily="34" charset="0"/>
              <a:ea typeface="宋体" pitchFamily="2" charset="-122"/>
            </a:endParaRPr>
          </a:p>
        </p:txBody>
      </p:sp>
      <p:graphicFrame>
        <p:nvGraphicFramePr>
          <p:cNvPr id="694309" name="Object 3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111750" y="1885950"/>
          <a:ext cx="3690938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公式" r:id="rId3" imgW="1345616" imgH="215806" progId="Equation.3">
                  <p:embed/>
                </p:oleObj>
              </mc:Choice>
              <mc:Fallback>
                <p:oleObj name="公式" r:id="rId3" imgW="134561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1885950"/>
                        <a:ext cx="3690938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310" name="Object 38"/>
          <p:cNvGraphicFramePr>
            <a:graphicFrameLocks noChangeAspect="1"/>
          </p:cNvGraphicFramePr>
          <p:nvPr/>
        </p:nvGraphicFramePr>
        <p:xfrm>
          <a:off x="5065713" y="2832100"/>
          <a:ext cx="14859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公式" r:id="rId5" imgW="583947" imgH="228501" progId="Equation.3">
                  <p:embed/>
                </p:oleObj>
              </mc:Choice>
              <mc:Fallback>
                <p:oleObj name="公式" r:id="rId5" imgW="583947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713" y="2832100"/>
                        <a:ext cx="14859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4311" name="Rectangle 39"/>
          <p:cNvSpPr>
            <a:spLocks noChangeArrowheads="1"/>
          </p:cNvSpPr>
          <p:nvPr/>
        </p:nvSpPr>
        <p:spPr bwMode="auto">
          <a:xfrm>
            <a:off x="4648200" y="3790950"/>
            <a:ext cx="41529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150000"/>
              <a:buFontTx/>
              <a:buChar char="•"/>
            </a:pPr>
            <a:r>
              <a:rPr lang="en-US" altLang="zh-CN" sz="24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rPr>
              <a:t>step4</a:t>
            </a:r>
            <a:r>
              <a:rPr lang="zh-CN" altLang="en-US" sz="24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rPr>
              <a:t>：画出逻辑图</a:t>
            </a:r>
            <a:endParaRPr lang="en-US" altLang="zh-CN" sz="2400" b="1">
              <a:solidFill>
                <a:schemeClr val="tx2"/>
              </a:solidFill>
              <a:latin typeface="Verdana" pitchFamily="34" charset="0"/>
              <a:ea typeface="宋体" pitchFamily="2" charset="-122"/>
            </a:endParaRPr>
          </a:p>
        </p:txBody>
      </p:sp>
      <p:pic>
        <p:nvPicPr>
          <p:cNvPr id="694312" name="Picture 4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513" y="4502150"/>
            <a:ext cx="3122612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72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69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5" grpId="0" build="p"/>
      <p:bldP spid="694308" grpId="0"/>
      <p:bldP spid="6943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8908C-6221-4635-8CEF-6921E2CC58C0}" type="slidenum">
              <a:rPr lang="ko-KR" altLang="en-US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6952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>
                <a:ea typeface="宋体" pitchFamily="2" charset="-122"/>
              </a:rPr>
              <a:t>1</a:t>
            </a:r>
            <a:r>
              <a:rPr lang="zh-CN" altLang="en-US" sz="2400" smtClean="0">
                <a:ea typeface="宋体" pitchFamily="2" charset="-122"/>
              </a:rPr>
              <a:t>位全加器（考虑低位来的进位）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ea typeface="宋体" pitchFamily="2" charset="-122"/>
              </a:rPr>
              <a:t>	</a:t>
            </a:r>
            <a:r>
              <a:rPr lang="zh-CN" altLang="en-US" sz="2400" smtClean="0">
                <a:ea typeface="宋体" pitchFamily="2" charset="-122"/>
              </a:rPr>
              <a:t>组合逻辑设计流程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ea typeface="宋体" pitchFamily="2" charset="-122"/>
              </a:rPr>
              <a:t>step1</a:t>
            </a:r>
            <a:r>
              <a:rPr lang="zh-CN" altLang="en-US" sz="2400" smtClean="0">
                <a:ea typeface="宋体" pitchFamily="2" charset="-122"/>
              </a:rPr>
              <a:t>：分析输入与输出，写出变量：</a:t>
            </a:r>
            <a:endParaRPr lang="en-US" altLang="zh-CN" sz="2400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smtClean="0">
                <a:ea typeface="宋体" pitchFamily="2" charset="-122"/>
              </a:rPr>
              <a:t>	</a:t>
            </a:r>
            <a:r>
              <a:rPr lang="zh-CN" altLang="en-US" sz="2400" smtClean="0">
                <a:ea typeface="宋体" pitchFamily="2" charset="-122"/>
              </a:rPr>
              <a:t>输入：两个加数 </a:t>
            </a:r>
            <a:r>
              <a:rPr lang="en-US" altLang="zh-CN" sz="2400" smtClean="0">
                <a:ea typeface="宋体" pitchFamily="2" charset="-122"/>
              </a:rPr>
              <a:t>A</a:t>
            </a:r>
            <a:r>
              <a:rPr lang="en-US" altLang="zh-CN" sz="2400" baseline="-25000" smtClean="0">
                <a:ea typeface="宋体" pitchFamily="2" charset="-122"/>
              </a:rPr>
              <a:t>i</a:t>
            </a:r>
            <a:r>
              <a:rPr lang="en-US" altLang="zh-CN" sz="2400" smtClean="0">
                <a:ea typeface="宋体" pitchFamily="2" charset="-122"/>
              </a:rPr>
              <a:t> , B</a:t>
            </a:r>
            <a:r>
              <a:rPr lang="en-US" altLang="zh-CN" sz="2400" baseline="-25000" smtClean="0">
                <a:ea typeface="宋体" pitchFamily="2" charset="-122"/>
              </a:rPr>
              <a:t>i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ea typeface="宋体" pitchFamily="2" charset="-122"/>
              </a:rPr>
              <a:t>	</a:t>
            </a:r>
            <a:r>
              <a:rPr lang="zh-CN" altLang="en-US" sz="2400" smtClean="0">
                <a:ea typeface="宋体" pitchFamily="2" charset="-122"/>
              </a:rPr>
              <a:t>来自低位的进位：</a:t>
            </a:r>
            <a:r>
              <a:rPr lang="en-US" altLang="zh-CN" sz="2400" smtClean="0">
                <a:ea typeface="宋体" pitchFamily="2" charset="-122"/>
              </a:rPr>
              <a:t>C</a:t>
            </a:r>
            <a:r>
              <a:rPr lang="en-US" altLang="zh-CN" sz="2400" baseline="-25000" smtClean="0">
                <a:ea typeface="宋体" pitchFamily="2" charset="-122"/>
              </a:rPr>
              <a:t>i-1</a:t>
            </a:r>
            <a:endParaRPr lang="zh-CN" altLang="en-US" sz="2400" baseline="-25000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smtClean="0">
                <a:ea typeface="宋体" pitchFamily="2" charset="-122"/>
              </a:rPr>
              <a:t>	</a:t>
            </a:r>
            <a:r>
              <a:rPr lang="zh-CN" altLang="en-US" sz="2400" smtClean="0">
                <a:ea typeface="宋体" pitchFamily="2" charset="-122"/>
              </a:rPr>
              <a:t>输出：两个加数的和：</a:t>
            </a:r>
            <a:r>
              <a:rPr lang="en-US" altLang="zh-CN" sz="2400" smtClean="0">
                <a:ea typeface="宋体" pitchFamily="2" charset="-122"/>
              </a:rPr>
              <a:t>S</a:t>
            </a:r>
            <a:r>
              <a:rPr lang="zh-CN" altLang="en-US" sz="2400" smtClean="0">
                <a:ea typeface="宋体" pitchFamily="2" charset="-122"/>
              </a:rPr>
              <a:t>， 向高位的进位：</a:t>
            </a:r>
            <a:r>
              <a:rPr lang="en-US" altLang="zh-CN" sz="2400" smtClean="0">
                <a:ea typeface="宋体" pitchFamily="2" charset="-122"/>
              </a:rPr>
              <a:t>C</a:t>
            </a:r>
            <a:r>
              <a:rPr lang="en-US" altLang="zh-CN" sz="2400" baseline="-25000" smtClean="0">
                <a:ea typeface="宋体" pitchFamily="2" charset="-122"/>
              </a:rPr>
              <a:t>i</a:t>
            </a:r>
            <a:endParaRPr lang="zh-CN" altLang="en-US" sz="2400" baseline="-25000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endParaRPr lang="zh-CN" altLang="en-US" b="0" smtClean="0">
              <a:ea typeface="宋体" pitchFamily="2" charset="-122"/>
            </a:endParaRPr>
          </a:p>
        </p:txBody>
      </p:sp>
      <p:graphicFrame>
        <p:nvGraphicFramePr>
          <p:cNvPr id="695300" name="Group 4"/>
          <p:cNvGraphicFramePr>
            <a:graphicFrameLocks noGrp="1"/>
          </p:cNvGraphicFramePr>
          <p:nvPr>
            <p:ph sz="half" idx="2"/>
          </p:nvPr>
        </p:nvGraphicFramePr>
        <p:xfrm>
          <a:off x="5392738" y="1673225"/>
          <a:ext cx="3589337" cy="4725990"/>
        </p:xfrm>
        <a:graphic>
          <a:graphicData uri="http://schemas.openxmlformats.org/drawingml/2006/table">
            <a:tbl>
              <a:tblPr/>
              <a:tblGrid>
                <a:gridCol w="712787"/>
                <a:gridCol w="671513"/>
                <a:gridCol w="744537"/>
                <a:gridCol w="717550"/>
                <a:gridCol w="742950"/>
              </a:tblGrid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i-1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幼圆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5362" name="Rectangle 66"/>
          <p:cNvSpPr>
            <a:spLocks noChangeArrowheads="1"/>
          </p:cNvSpPr>
          <p:nvPr/>
        </p:nvSpPr>
        <p:spPr bwMode="auto">
          <a:xfrm>
            <a:off x="5392738" y="1060450"/>
            <a:ext cx="296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rPr>
              <a:t>step2</a:t>
            </a:r>
            <a:r>
              <a:rPr lang="zh-CN" altLang="en-US" sz="24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rPr>
              <a:t>：列出真值表</a:t>
            </a:r>
          </a:p>
        </p:txBody>
      </p:sp>
    </p:spTree>
    <p:extLst>
      <p:ext uri="{BB962C8B-B14F-4D97-AF65-F5344CB8AC3E}">
        <p14:creationId xmlns:p14="http://schemas.microsoft.com/office/powerpoint/2010/main" val="407672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9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299" grpId="0" build="p"/>
      <p:bldP spid="69536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E1017-18DE-4F95-AA92-6BB03377E54F}" type="slidenum">
              <a:rPr lang="ko-KR" altLang="en-US"/>
              <a:pPr>
                <a:defRPr/>
              </a:pPr>
              <a:t>25</a:t>
            </a:fld>
            <a:endParaRPr lang="en-US" altLang="ko-KR"/>
          </a:p>
        </p:txBody>
      </p:sp>
      <p:sp>
        <p:nvSpPr>
          <p:cNvPr id="156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graphicFrame>
        <p:nvGraphicFramePr>
          <p:cNvPr id="696323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044575" y="1939925"/>
          <a:ext cx="208756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8" name="公式" r:id="rId3" imgW="965200" imgH="254000" progId="Equation.3">
                  <p:embed/>
                </p:oleObj>
              </mc:Choice>
              <mc:Fallback>
                <p:oleObj name="公式" r:id="rId3" imgW="9652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1939925"/>
                        <a:ext cx="2087563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324" name="Group 4"/>
          <p:cNvGrpSpPr>
            <a:grpSpLocks/>
          </p:cNvGrpSpPr>
          <p:nvPr/>
        </p:nvGrpSpPr>
        <p:grpSpPr bwMode="auto">
          <a:xfrm>
            <a:off x="4354513" y="2884488"/>
            <a:ext cx="2647950" cy="1579562"/>
            <a:chOff x="218" y="2035"/>
            <a:chExt cx="1261" cy="776"/>
          </a:xfrm>
        </p:grpSpPr>
        <p:sp>
          <p:nvSpPr>
            <p:cNvPr id="156704" name="Rectangle 5"/>
            <p:cNvSpPr>
              <a:spLocks noChangeArrowheads="1"/>
            </p:cNvSpPr>
            <p:nvPr/>
          </p:nvSpPr>
          <p:spPr bwMode="auto">
            <a:xfrm>
              <a:off x="519" y="2318"/>
              <a:ext cx="960" cy="49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EFD1"/>
                      </a:gs>
                      <a:gs pos="64999">
                        <a:srgbClr val="F0EBD5"/>
                      </a:gs>
                      <a:gs pos="100000">
                        <a:srgbClr val="D1C39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56705" name="Line 6"/>
            <p:cNvSpPr>
              <a:spLocks noChangeShapeType="1"/>
            </p:cNvSpPr>
            <p:nvPr/>
          </p:nvSpPr>
          <p:spPr bwMode="auto">
            <a:xfrm>
              <a:off x="999" y="2318"/>
              <a:ext cx="0" cy="4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06" name="Line 7"/>
            <p:cNvSpPr>
              <a:spLocks noChangeShapeType="1"/>
            </p:cNvSpPr>
            <p:nvPr/>
          </p:nvSpPr>
          <p:spPr bwMode="auto">
            <a:xfrm>
              <a:off x="1240" y="2318"/>
              <a:ext cx="0" cy="4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07" name="Line 8"/>
            <p:cNvSpPr>
              <a:spLocks noChangeShapeType="1"/>
            </p:cNvSpPr>
            <p:nvPr/>
          </p:nvSpPr>
          <p:spPr bwMode="auto">
            <a:xfrm>
              <a:off x="757" y="2318"/>
              <a:ext cx="0" cy="4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08" name="Line 9"/>
            <p:cNvSpPr>
              <a:spLocks noChangeShapeType="1"/>
            </p:cNvSpPr>
            <p:nvPr/>
          </p:nvSpPr>
          <p:spPr bwMode="auto">
            <a:xfrm>
              <a:off x="519" y="2571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09" name="Line 10"/>
            <p:cNvSpPr>
              <a:spLocks noChangeShapeType="1"/>
            </p:cNvSpPr>
            <p:nvPr/>
          </p:nvSpPr>
          <p:spPr bwMode="auto">
            <a:xfrm flipH="1" flipV="1">
              <a:off x="345" y="2144"/>
              <a:ext cx="174" cy="1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6710" name="Object 11"/>
            <p:cNvGraphicFramePr>
              <a:graphicFrameLocks noChangeAspect="1"/>
            </p:cNvGraphicFramePr>
            <p:nvPr/>
          </p:nvGraphicFramePr>
          <p:xfrm>
            <a:off x="397" y="2035"/>
            <a:ext cx="243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9" name="公式" r:id="rId5" imgW="253780" imgH="164957" progId="Equation.3">
                    <p:embed/>
                  </p:oleObj>
                </mc:Choice>
                <mc:Fallback>
                  <p:oleObj name="公式" r:id="rId5" imgW="253780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" y="2035"/>
                          <a:ext cx="243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711" name="Object 12"/>
            <p:cNvGraphicFramePr>
              <a:graphicFrameLocks noChangeAspect="1"/>
            </p:cNvGraphicFramePr>
            <p:nvPr/>
          </p:nvGraphicFramePr>
          <p:xfrm>
            <a:off x="218" y="2191"/>
            <a:ext cx="254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0" name="公式" r:id="rId7" imgW="266584" imgH="228501" progId="Equation.3">
                    <p:embed/>
                  </p:oleObj>
                </mc:Choice>
                <mc:Fallback>
                  <p:oleObj name="公式" r:id="rId7" imgW="266584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" y="2191"/>
                          <a:ext cx="254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712" name="Object 13"/>
            <p:cNvGraphicFramePr>
              <a:graphicFrameLocks noChangeAspect="1"/>
            </p:cNvGraphicFramePr>
            <p:nvPr/>
          </p:nvGraphicFramePr>
          <p:xfrm>
            <a:off x="550" y="2154"/>
            <a:ext cx="194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1" name="公式" r:id="rId9" imgW="202936" imgH="177569" progId="Equation.3">
                    <p:embed/>
                  </p:oleObj>
                </mc:Choice>
                <mc:Fallback>
                  <p:oleObj name="公式" r:id="rId9" imgW="202936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" y="2154"/>
                          <a:ext cx="194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713" name="Object 14"/>
            <p:cNvGraphicFramePr>
              <a:graphicFrameLocks noChangeAspect="1"/>
            </p:cNvGraphicFramePr>
            <p:nvPr/>
          </p:nvGraphicFramePr>
          <p:xfrm>
            <a:off x="791" y="2154"/>
            <a:ext cx="182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2" name="公式" r:id="rId11" imgW="190335" imgH="177646" progId="Equation.3">
                    <p:embed/>
                  </p:oleObj>
                </mc:Choice>
                <mc:Fallback>
                  <p:oleObj name="公式" r:id="rId11" imgW="190335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1" y="2154"/>
                          <a:ext cx="182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714" name="Object 15"/>
            <p:cNvGraphicFramePr>
              <a:graphicFrameLocks noChangeAspect="1"/>
            </p:cNvGraphicFramePr>
            <p:nvPr/>
          </p:nvGraphicFramePr>
          <p:xfrm>
            <a:off x="1041" y="2160"/>
            <a:ext cx="158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3" name="公式" r:id="rId13" imgW="164885" imgH="164885" progId="Equation.3">
                    <p:embed/>
                  </p:oleObj>
                </mc:Choice>
                <mc:Fallback>
                  <p:oleObj name="公式" r:id="rId13" imgW="164885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1" y="2160"/>
                          <a:ext cx="158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715" name="Object 16"/>
            <p:cNvGraphicFramePr>
              <a:graphicFrameLocks noChangeAspect="1"/>
            </p:cNvGraphicFramePr>
            <p:nvPr/>
          </p:nvGraphicFramePr>
          <p:xfrm>
            <a:off x="1282" y="2160"/>
            <a:ext cx="170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4" name="公式" r:id="rId15" imgW="177492" imgH="177492" progId="Equation.3">
                    <p:embed/>
                  </p:oleObj>
                </mc:Choice>
                <mc:Fallback>
                  <p:oleObj name="公式" r:id="rId15" imgW="177492" imgH="1774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2" y="2160"/>
                          <a:ext cx="170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716" name="Object 17"/>
            <p:cNvGraphicFramePr>
              <a:graphicFrameLocks noChangeAspect="1"/>
            </p:cNvGraphicFramePr>
            <p:nvPr/>
          </p:nvGraphicFramePr>
          <p:xfrm>
            <a:off x="381" y="2361"/>
            <a:ext cx="121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5" name="公式" r:id="rId17" imgW="126725" imgH="177415" progId="Equation.3">
                    <p:embed/>
                  </p:oleObj>
                </mc:Choice>
                <mc:Fallback>
                  <p:oleObj name="公式" r:id="rId17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" y="2361"/>
                          <a:ext cx="121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717" name="Object 18"/>
            <p:cNvGraphicFramePr>
              <a:graphicFrameLocks noChangeAspect="1"/>
            </p:cNvGraphicFramePr>
            <p:nvPr/>
          </p:nvGraphicFramePr>
          <p:xfrm>
            <a:off x="391" y="2605"/>
            <a:ext cx="85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6" name="公式" r:id="rId19" imgW="88707" imgH="164742" progId="Equation.3">
                    <p:embed/>
                  </p:oleObj>
                </mc:Choice>
                <mc:Fallback>
                  <p:oleObj name="公式" r:id="rId19" imgW="88707" imgH="1647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" y="2605"/>
                          <a:ext cx="85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718" name="Object 19"/>
            <p:cNvGraphicFramePr>
              <a:graphicFrameLocks noChangeAspect="1"/>
            </p:cNvGraphicFramePr>
            <p:nvPr/>
          </p:nvGraphicFramePr>
          <p:xfrm>
            <a:off x="843" y="2605"/>
            <a:ext cx="85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7" name="公式" r:id="rId21" imgW="88707" imgH="164742" progId="Equation.3">
                    <p:embed/>
                  </p:oleObj>
                </mc:Choice>
                <mc:Fallback>
                  <p:oleObj name="公式" r:id="rId21" imgW="88707" imgH="1647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3" y="2605"/>
                          <a:ext cx="85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719" name="Object 20"/>
            <p:cNvGraphicFramePr>
              <a:graphicFrameLocks noChangeAspect="1"/>
            </p:cNvGraphicFramePr>
            <p:nvPr/>
          </p:nvGraphicFramePr>
          <p:xfrm>
            <a:off x="1076" y="2605"/>
            <a:ext cx="85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8" name="公式" r:id="rId22" imgW="88707" imgH="164742" progId="Equation.3">
                    <p:embed/>
                  </p:oleObj>
                </mc:Choice>
                <mc:Fallback>
                  <p:oleObj name="公式" r:id="rId22" imgW="88707" imgH="1647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6" y="2605"/>
                          <a:ext cx="85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720" name="Object 21"/>
            <p:cNvGraphicFramePr>
              <a:graphicFrameLocks noChangeAspect="1"/>
            </p:cNvGraphicFramePr>
            <p:nvPr/>
          </p:nvGraphicFramePr>
          <p:xfrm>
            <a:off x="1076" y="2371"/>
            <a:ext cx="85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9" name="公式" r:id="rId23" imgW="88707" imgH="164742" progId="Equation.3">
                    <p:embed/>
                  </p:oleObj>
                </mc:Choice>
                <mc:Fallback>
                  <p:oleObj name="公式" r:id="rId23" imgW="88707" imgH="1647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6" y="2371"/>
                          <a:ext cx="85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721" name="Object 22"/>
            <p:cNvGraphicFramePr>
              <a:graphicFrameLocks noChangeAspect="1"/>
            </p:cNvGraphicFramePr>
            <p:nvPr/>
          </p:nvGraphicFramePr>
          <p:xfrm>
            <a:off x="1318" y="2605"/>
            <a:ext cx="85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0" name="公式" r:id="rId24" imgW="88707" imgH="164742" progId="Equation.3">
                    <p:embed/>
                  </p:oleObj>
                </mc:Choice>
                <mc:Fallback>
                  <p:oleObj name="公式" r:id="rId24" imgW="88707" imgH="1647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8" y="2605"/>
                          <a:ext cx="85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6343" name="Group 23"/>
          <p:cNvGrpSpPr>
            <a:grpSpLocks/>
          </p:cNvGrpSpPr>
          <p:nvPr/>
        </p:nvGrpSpPr>
        <p:grpSpPr bwMode="auto">
          <a:xfrm>
            <a:off x="706438" y="2849563"/>
            <a:ext cx="2425700" cy="1547812"/>
            <a:chOff x="217" y="2035"/>
            <a:chExt cx="1262" cy="776"/>
          </a:xfrm>
        </p:grpSpPr>
        <p:sp>
          <p:nvSpPr>
            <p:cNvPr id="156686" name="Rectangle 24"/>
            <p:cNvSpPr>
              <a:spLocks noChangeArrowheads="1"/>
            </p:cNvSpPr>
            <p:nvPr/>
          </p:nvSpPr>
          <p:spPr bwMode="auto">
            <a:xfrm>
              <a:off x="519" y="2318"/>
              <a:ext cx="960" cy="49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EFD1"/>
                      </a:gs>
                      <a:gs pos="64999">
                        <a:srgbClr val="F0EBD5"/>
                      </a:gs>
                      <a:gs pos="100000">
                        <a:srgbClr val="D1C39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56687" name="Line 25"/>
            <p:cNvSpPr>
              <a:spLocks noChangeShapeType="1"/>
            </p:cNvSpPr>
            <p:nvPr/>
          </p:nvSpPr>
          <p:spPr bwMode="auto">
            <a:xfrm>
              <a:off x="999" y="2318"/>
              <a:ext cx="0" cy="4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688" name="Line 26"/>
            <p:cNvSpPr>
              <a:spLocks noChangeShapeType="1"/>
            </p:cNvSpPr>
            <p:nvPr/>
          </p:nvSpPr>
          <p:spPr bwMode="auto">
            <a:xfrm>
              <a:off x="1240" y="2318"/>
              <a:ext cx="0" cy="4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689" name="Line 27"/>
            <p:cNvSpPr>
              <a:spLocks noChangeShapeType="1"/>
            </p:cNvSpPr>
            <p:nvPr/>
          </p:nvSpPr>
          <p:spPr bwMode="auto">
            <a:xfrm>
              <a:off x="757" y="2318"/>
              <a:ext cx="0" cy="4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690" name="Line 28"/>
            <p:cNvSpPr>
              <a:spLocks noChangeShapeType="1"/>
            </p:cNvSpPr>
            <p:nvPr/>
          </p:nvSpPr>
          <p:spPr bwMode="auto">
            <a:xfrm>
              <a:off x="519" y="2571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691" name="Line 29"/>
            <p:cNvSpPr>
              <a:spLocks noChangeShapeType="1"/>
            </p:cNvSpPr>
            <p:nvPr/>
          </p:nvSpPr>
          <p:spPr bwMode="auto">
            <a:xfrm flipH="1" flipV="1">
              <a:off x="345" y="2144"/>
              <a:ext cx="174" cy="1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6692" name="Object 30"/>
            <p:cNvGraphicFramePr>
              <a:graphicFrameLocks noChangeAspect="1"/>
            </p:cNvGraphicFramePr>
            <p:nvPr/>
          </p:nvGraphicFramePr>
          <p:xfrm>
            <a:off x="397" y="2035"/>
            <a:ext cx="243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1" name="公式" r:id="rId25" imgW="253780" imgH="164957" progId="Equation.3">
                    <p:embed/>
                  </p:oleObj>
                </mc:Choice>
                <mc:Fallback>
                  <p:oleObj name="公式" r:id="rId25" imgW="253780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" y="2035"/>
                          <a:ext cx="243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693" name="Object 31"/>
            <p:cNvGraphicFramePr>
              <a:graphicFrameLocks noChangeAspect="1"/>
            </p:cNvGraphicFramePr>
            <p:nvPr/>
          </p:nvGraphicFramePr>
          <p:xfrm>
            <a:off x="217" y="2191"/>
            <a:ext cx="257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2" name="公式" r:id="rId26" imgW="266584" imgH="228501" progId="Equation.3">
                    <p:embed/>
                  </p:oleObj>
                </mc:Choice>
                <mc:Fallback>
                  <p:oleObj name="公式" r:id="rId26" imgW="266584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" y="2191"/>
                          <a:ext cx="257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694" name="Object 32"/>
            <p:cNvGraphicFramePr>
              <a:graphicFrameLocks noChangeAspect="1"/>
            </p:cNvGraphicFramePr>
            <p:nvPr/>
          </p:nvGraphicFramePr>
          <p:xfrm>
            <a:off x="550" y="2154"/>
            <a:ext cx="194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3" name="公式" r:id="rId28" imgW="202936" imgH="177569" progId="Equation.3">
                    <p:embed/>
                  </p:oleObj>
                </mc:Choice>
                <mc:Fallback>
                  <p:oleObj name="公式" r:id="rId28" imgW="202936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" y="2154"/>
                          <a:ext cx="194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695" name="Object 33"/>
            <p:cNvGraphicFramePr>
              <a:graphicFrameLocks noChangeAspect="1"/>
            </p:cNvGraphicFramePr>
            <p:nvPr/>
          </p:nvGraphicFramePr>
          <p:xfrm>
            <a:off x="791" y="2154"/>
            <a:ext cx="182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4" name="公式" r:id="rId29" imgW="190335" imgH="177646" progId="Equation.3">
                    <p:embed/>
                  </p:oleObj>
                </mc:Choice>
                <mc:Fallback>
                  <p:oleObj name="公式" r:id="rId29" imgW="190335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1" y="2154"/>
                          <a:ext cx="182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696" name="Object 34"/>
            <p:cNvGraphicFramePr>
              <a:graphicFrameLocks noChangeAspect="1"/>
            </p:cNvGraphicFramePr>
            <p:nvPr/>
          </p:nvGraphicFramePr>
          <p:xfrm>
            <a:off x="1041" y="2160"/>
            <a:ext cx="158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5" name="公式" r:id="rId30" imgW="164885" imgH="164885" progId="Equation.3">
                    <p:embed/>
                  </p:oleObj>
                </mc:Choice>
                <mc:Fallback>
                  <p:oleObj name="公式" r:id="rId30" imgW="164885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1" y="2160"/>
                          <a:ext cx="158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697" name="Object 35"/>
            <p:cNvGraphicFramePr>
              <a:graphicFrameLocks noChangeAspect="1"/>
            </p:cNvGraphicFramePr>
            <p:nvPr/>
          </p:nvGraphicFramePr>
          <p:xfrm>
            <a:off x="1282" y="2160"/>
            <a:ext cx="170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6" name="公式" r:id="rId31" imgW="177492" imgH="177492" progId="Equation.3">
                    <p:embed/>
                  </p:oleObj>
                </mc:Choice>
                <mc:Fallback>
                  <p:oleObj name="公式" r:id="rId31" imgW="177492" imgH="1774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2" y="2160"/>
                          <a:ext cx="170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698" name="Object 36"/>
            <p:cNvGraphicFramePr>
              <a:graphicFrameLocks noChangeAspect="1"/>
            </p:cNvGraphicFramePr>
            <p:nvPr/>
          </p:nvGraphicFramePr>
          <p:xfrm>
            <a:off x="381" y="2361"/>
            <a:ext cx="121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7" name="公式" r:id="rId32" imgW="126725" imgH="177415" progId="Equation.3">
                    <p:embed/>
                  </p:oleObj>
                </mc:Choice>
                <mc:Fallback>
                  <p:oleObj name="公式" r:id="rId32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" y="2361"/>
                          <a:ext cx="121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699" name="Object 37"/>
            <p:cNvGraphicFramePr>
              <a:graphicFrameLocks noChangeAspect="1"/>
            </p:cNvGraphicFramePr>
            <p:nvPr/>
          </p:nvGraphicFramePr>
          <p:xfrm>
            <a:off x="391" y="2605"/>
            <a:ext cx="85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8" name="公式" r:id="rId33" imgW="88707" imgH="164742" progId="Equation.3">
                    <p:embed/>
                  </p:oleObj>
                </mc:Choice>
                <mc:Fallback>
                  <p:oleObj name="公式" r:id="rId33" imgW="88707" imgH="1647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" y="2605"/>
                          <a:ext cx="85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700" name="Object 38"/>
            <p:cNvGraphicFramePr>
              <a:graphicFrameLocks noChangeAspect="1"/>
            </p:cNvGraphicFramePr>
            <p:nvPr/>
          </p:nvGraphicFramePr>
          <p:xfrm>
            <a:off x="591" y="2605"/>
            <a:ext cx="85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9" name="公式" r:id="rId34" imgW="88707" imgH="164742" progId="Equation.3">
                    <p:embed/>
                  </p:oleObj>
                </mc:Choice>
                <mc:Fallback>
                  <p:oleObj name="公式" r:id="rId34" imgW="88707" imgH="1647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1" y="2605"/>
                          <a:ext cx="85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701" name="Object 39"/>
            <p:cNvGraphicFramePr>
              <a:graphicFrameLocks noChangeAspect="1"/>
            </p:cNvGraphicFramePr>
            <p:nvPr/>
          </p:nvGraphicFramePr>
          <p:xfrm>
            <a:off x="1076" y="2605"/>
            <a:ext cx="85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0" name="公式" r:id="rId35" imgW="88707" imgH="164742" progId="Equation.3">
                    <p:embed/>
                  </p:oleObj>
                </mc:Choice>
                <mc:Fallback>
                  <p:oleObj name="公式" r:id="rId35" imgW="88707" imgH="1647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6" y="2605"/>
                          <a:ext cx="85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702" name="Object 40"/>
            <p:cNvGraphicFramePr>
              <a:graphicFrameLocks noChangeAspect="1"/>
            </p:cNvGraphicFramePr>
            <p:nvPr/>
          </p:nvGraphicFramePr>
          <p:xfrm>
            <a:off x="833" y="2371"/>
            <a:ext cx="85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1" name="公式" r:id="rId36" imgW="88707" imgH="164742" progId="Equation.3">
                    <p:embed/>
                  </p:oleObj>
                </mc:Choice>
                <mc:Fallback>
                  <p:oleObj name="公式" r:id="rId36" imgW="88707" imgH="1647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" y="2371"/>
                          <a:ext cx="85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703" name="Object 41"/>
            <p:cNvGraphicFramePr>
              <a:graphicFrameLocks noChangeAspect="1"/>
            </p:cNvGraphicFramePr>
            <p:nvPr/>
          </p:nvGraphicFramePr>
          <p:xfrm>
            <a:off x="1318" y="2371"/>
            <a:ext cx="85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2" name="公式" r:id="rId37" imgW="88707" imgH="164742" progId="Equation.3">
                    <p:embed/>
                  </p:oleObj>
                </mc:Choice>
                <mc:Fallback>
                  <p:oleObj name="公式" r:id="rId37" imgW="88707" imgH="1647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8" y="2371"/>
                          <a:ext cx="85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6362" name="Text Box 42"/>
          <p:cNvSpPr txBox="1">
            <a:spLocks noChangeArrowheads="1"/>
          </p:cNvSpPr>
          <p:nvPr/>
        </p:nvSpPr>
        <p:spPr bwMode="auto">
          <a:xfrm>
            <a:off x="1079500" y="4851400"/>
            <a:ext cx="7531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>
                <a:ea typeface="宋体" pitchFamily="2" charset="-122"/>
              </a:rPr>
              <a:t> C</a:t>
            </a:r>
            <a:r>
              <a:rPr lang="en-US" altLang="zh-CN" sz="2400" baseline="-25000">
                <a:ea typeface="宋体" pitchFamily="2" charset="-122"/>
              </a:rPr>
              <a:t>i</a:t>
            </a:r>
            <a:r>
              <a:rPr lang="en-US" altLang="zh-CN" sz="2400">
                <a:ea typeface="宋体" pitchFamily="2" charset="-122"/>
              </a:rPr>
              <a:t> = A</a:t>
            </a:r>
            <a:r>
              <a:rPr lang="en-US" altLang="zh-CN" sz="2400" baseline="-25000">
                <a:ea typeface="宋体" pitchFamily="2" charset="-122"/>
              </a:rPr>
              <a:t>i</a:t>
            </a:r>
            <a:r>
              <a:rPr lang="en-US" altLang="zh-CN" sz="2400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i </a:t>
            </a:r>
            <a:r>
              <a:rPr lang="en-US" altLang="zh-CN" sz="2400">
                <a:ea typeface="宋体" pitchFamily="2" charset="-122"/>
              </a:rPr>
              <a:t>+ A</a:t>
            </a:r>
            <a:r>
              <a:rPr lang="en-US" altLang="zh-CN" sz="2400" baseline="-25000">
                <a:ea typeface="宋体" pitchFamily="2" charset="-122"/>
              </a:rPr>
              <a:t>i</a:t>
            </a:r>
            <a:r>
              <a:rPr lang="en-US" altLang="zh-CN" sz="2400">
                <a:ea typeface="宋体" pitchFamily="2" charset="-122"/>
              </a:rPr>
              <a:t>C</a:t>
            </a:r>
            <a:r>
              <a:rPr lang="en-US" altLang="zh-CN" sz="2400" baseline="-25000">
                <a:ea typeface="宋体" pitchFamily="2" charset="-122"/>
              </a:rPr>
              <a:t>i-1</a:t>
            </a:r>
            <a:r>
              <a:rPr lang="en-US" altLang="zh-CN" sz="2400">
                <a:ea typeface="宋体" pitchFamily="2" charset="-122"/>
              </a:rPr>
              <a:t> + B</a:t>
            </a:r>
            <a:r>
              <a:rPr lang="en-US" altLang="zh-CN" sz="2400" baseline="-25000">
                <a:ea typeface="宋体" pitchFamily="2" charset="-122"/>
              </a:rPr>
              <a:t>i</a:t>
            </a:r>
            <a:r>
              <a:rPr lang="en-US" altLang="zh-CN" sz="2400">
                <a:ea typeface="宋体" pitchFamily="2" charset="-122"/>
              </a:rPr>
              <a:t>C</a:t>
            </a:r>
            <a:r>
              <a:rPr lang="en-US" altLang="zh-CN" sz="2400" baseline="-25000">
                <a:ea typeface="宋体" pitchFamily="2" charset="-122"/>
              </a:rPr>
              <a:t>i-1</a:t>
            </a:r>
          </a:p>
          <a:p>
            <a:r>
              <a:rPr lang="en-US" altLang="zh-CN" sz="2400" baseline="-25000"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S</a:t>
            </a:r>
            <a:r>
              <a:rPr lang="en-US" altLang="zh-CN" sz="2400" baseline="-25000">
                <a:ea typeface="宋体" pitchFamily="2" charset="-122"/>
              </a:rPr>
              <a:t>i </a:t>
            </a:r>
            <a:r>
              <a:rPr lang="en-US" altLang="zh-CN" sz="2400">
                <a:ea typeface="宋体" pitchFamily="2" charset="-122"/>
              </a:rPr>
              <a:t>  = A</a:t>
            </a:r>
            <a:r>
              <a:rPr lang="en-US" altLang="zh-CN" sz="2400" baseline="-25000">
                <a:ea typeface="宋体" pitchFamily="2" charset="-122"/>
              </a:rPr>
              <a:t>i</a:t>
            </a:r>
            <a:r>
              <a:rPr lang="en-US" altLang="zh-CN" sz="2400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i</a:t>
            </a:r>
            <a:r>
              <a:rPr lang="en-US" altLang="zh-CN" sz="2400">
                <a:ea typeface="宋体" pitchFamily="2" charset="-122"/>
              </a:rPr>
              <a:t>’ C</a:t>
            </a:r>
            <a:r>
              <a:rPr lang="en-US" altLang="zh-CN" sz="2400" baseline="-25000">
                <a:ea typeface="宋体" pitchFamily="2" charset="-122"/>
              </a:rPr>
              <a:t>i-1</a:t>
            </a:r>
            <a:r>
              <a:rPr lang="en-US" altLang="zh-CN" sz="2400">
                <a:ea typeface="宋体" pitchFamily="2" charset="-122"/>
              </a:rPr>
              <a:t>’ + A</a:t>
            </a:r>
            <a:r>
              <a:rPr lang="en-US" altLang="zh-CN" sz="2400" baseline="-25000">
                <a:ea typeface="宋体" pitchFamily="2" charset="-122"/>
              </a:rPr>
              <a:t>i</a:t>
            </a:r>
            <a:r>
              <a:rPr lang="en-US" altLang="zh-CN" sz="2400">
                <a:ea typeface="宋体" pitchFamily="2" charset="-122"/>
              </a:rPr>
              <a:t>’B</a:t>
            </a:r>
            <a:r>
              <a:rPr lang="en-US" altLang="zh-CN" sz="2400" baseline="-25000">
                <a:ea typeface="宋体" pitchFamily="2" charset="-122"/>
              </a:rPr>
              <a:t>i</a:t>
            </a:r>
            <a:r>
              <a:rPr lang="en-US" altLang="zh-CN" sz="2400">
                <a:ea typeface="宋体" pitchFamily="2" charset="-122"/>
              </a:rPr>
              <a:t>’C</a:t>
            </a:r>
            <a:r>
              <a:rPr lang="en-US" altLang="zh-CN" sz="2400" baseline="-25000">
                <a:ea typeface="宋体" pitchFamily="2" charset="-122"/>
              </a:rPr>
              <a:t>i-1</a:t>
            </a:r>
            <a:r>
              <a:rPr lang="en-US" altLang="zh-CN" sz="2400">
                <a:ea typeface="宋体" pitchFamily="2" charset="-122"/>
              </a:rPr>
              <a:t> + A</a:t>
            </a:r>
            <a:r>
              <a:rPr lang="en-US" altLang="zh-CN" sz="2400" baseline="-25000">
                <a:ea typeface="宋体" pitchFamily="2" charset="-122"/>
              </a:rPr>
              <a:t>i</a:t>
            </a:r>
            <a:r>
              <a:rPr lang="en-US" altLang="zh-CN" sz="2400">
                <a:ea typeface="宋体" pitchFamily="2" charset="-122"/>
              </a:rPr>
              <a:t>’B</a:t>
            </a:r>
            <a:r>
              <a:rPr lang="en-US" altLang="zh-CN" sz="2400" baseline="-25000">
                <a:ea typeface="宋体" pitchFamily="2" charset="-122"/>
              </a:rPr>
              <a:t>i</a:t>
            </a:r>
            <a:r>
              <a:rPr lang="en-US" altLang="zh-CN" sz="2400">
                <a:ea typeface="宋体" pitchFamily="2" charset="-122"/>
              </a:rPr>
              <a:t>C</a:t>
            </a:r>
            <a:r>
              <a:rPr lang="en-US" altLang="zh-CN" sz="2400" baseline="-25000">
                <a:ea typeface="宋体" pitchFamily="2" charset="-122"/>
              </a:rPr>
              <a:t>i-1</a:t>
            </a:r>
            <a:r>
              <a:rPr lang="en-US" altLang="zh-CN" sz="2400">
                <a:ea typeface="宋体" pitchFamily="2" charset="-122"/>
              </a:rPr>
              <a:t>’ + A</a:t>
            </a:r>
            <a:r>
              <a:rPr lang="en-US" altLang="zh-CN" sz="2400" baseline="-25000">
                <a:ea typeface="宋体" pitchFamily="2" charset="-122"/>
              </a:rPr>
              <a:t>i</a:t>
            </a:r>
            <a:r>
              <a:rPr lang="en-US" altLang="zh-CN" sz="2400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i</a:t>
            </a:r>
            <a:r>
              <a:rPr lang="en-US" altLang="zh-CN" sz="2400">
                <a:ea typeface="宋体" pitchFamily="2" charset="-122"/>
              </a:rPr>
              <a:t>C</a:t>
            </a:r>
            <a:r>
              <a:rPr lang="en-US" altLang="zh-CN" sz="2400" baseline="-25000">
                <a:ea typeface="宋体" pitchFamily="2" charset="-122"/>
              </a:rPr>
              <a:t>i-1</a:t>
            </a:r>
            <a:r>
              <a:rPr lang="en-US" altLang="zh-CN" sz="2400">
                <a:ea typeface="宋体" pitchFamily="2" charset="-122"/>
              </a:rPr>
              <a:t/>
            </a:r>
            <a:br>
              <a:rPr lang="en-US" altLang="zh-CN" sz="2400">
                <a:ea typeface="宋体" pitchFamily="2" charset="-122"/>
              </a:rPr>
            </a:br>
            <a:r>
              <a:rPr lang="en-US" altLang="zh-CN" sz="2400">
                <a:ea typeface="宋体" pitchFamily="2" charset="-122"/>
              </a:rPr>
              <a:t>         = A</a:t>
            </a:r>
            <a:r>
              <a:rPr lang="en-US" altLang="zh-CN" sz="2400" baseline="-25000">
                <a:ea typeface="宋体" pitchFamily="2" charset="-122"/>
              </a:rPr>
              <a:t>i</a:t>
            </a:r>
            <a:r>
              <a:rPr lang="en-US" altLang="zh-CN" sz="2400"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  <a:sym typeface="Symbol" pitchFamily="18" charset="2"/>
              </a:rPr>
              <a:t></a:t>
            </a:r>
            <a:r>
              <a:rPr lang="en-US" altLang="zh-CN" sz="2400">
                <a:ea typeface="宋体" pitchFamily="2" charset="-122"/>
              </a:rPr>
              <a:t> B</a:t>
            </a:r>
            <a:r>
              <a:rPr lang="en-US" altLang="zh-CN" sz="2400" baseline="-25000">
                <a:ea typeface="宋体" pitchFamily="2" charset="-122"/>
              </a:rPr>
              <a:t>i</a:t>
            </a:r>
            <a:r>
              <a:rPr lang="en-US" altLang="zh-CN" sz="2400"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  <a:sym typeface="Symbol" pitchFamily="18" charset="2"/>
              </a:rPr>
              <a:t></a:t>
            </a:r>
            <a:r>
              <a:rPr lang="en-US" altLang="zh-CN" sz="2400">
                <a:ea typeface="宋体" pitchFamily="2" charset="-122"/>
              </a:rPr>
              <a:t> C</a:t>
            </a:r>
            <a:r>
              <a:rPr lang="en-US" altLang="zh-CN" sz="2400" baseline="-25000">
                <a:ea typeface="宋体" pitchFamily="2" charset="-122"/>
              </a:rPr>
              <a:t>i-1</a:t>
            </a:r>
            <a:endParaRPr lang="zh-CN" altLang="en-US" sz="2400" baseline="-25000">
              <a:ea typeface="宋体" pitchFamily="2" charset="-122"/>
            </a:endParaRPr>
          </a:p>
        </p:txBody>
      </p:sp>
      <p:graphicFrame>
        <p:nvGraphicFramePr>
          <p:cNvPr id="696363" name="Object 43"/>
          <p:cNvGraphicFramePr>
            <a:graphicFrameLocks noGrp="1" noChangeAspect="1"/>
          </p:cNvGraphicFramePr>
          <p:nvPr>
            <p:ph sz="half" idx="2"/>
          </p:nvPr>
        </p:nvGraphicFramePr>
        <p:xfrm>
          <a:off x="4757738" y="1968500"/>
          <a:ext cx="22701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" name="公式" r:id="rId38" imgW="1028254" imgH="253890" progId="Equation.3">
                  <p:embed/>
                </p:oleObj>
              </mc:Choice>
              <mc:Fallback>
                <p:oleObj name="公式" r:id="rId38" imgW="1028254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7738" y="1968500"/>
                        <a:ext cx="227012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364" name="Group 44"/>
          <p:cNvGrpSpPr>
            <a:grpSpLocks/>
          </p:cNvGrpSpPr>
          <p:nvPr/>
        </p:nvGrpSpPr>
        <p:grpSpPr bwMode="auto">
          <a:xfrm>
            <a:off x="5516563" y="3500438"/>
            <a:ext cx="1428750" cy="912812"/>
            <a:chOff x="3475" y="2205"/>
            <a:chExt cx="900" cy="575"/>
          </a:xfrm>
        </p:grpSpPr>
        <p:sp>
          <p:nvSpPr>
            <p:cNvPr id="156683" name="Oval 45"/>
            <p:cNvSpPr>
              <a:spLocks noChangeArrowheads="1"/>
            </p:cNvSpPr>
            <p:nvPr/>
          </p:nvSpPr>
          <p:spPr bwMode="auto">
            <a:xfrm>
              <a:off x="3831" y="2205"/>
              <a:ext cx="210" cy="565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56684" name="Oval 46"/>
            <p:cNvSpPr>
              <a:spLocks noChangeArrowheads="1"/>
            </p:cNvSpPr>
            <p:nvPr/>
          </p:nvSpPr>
          <p:spPr bwMode="auto">
            <a:xfrm>
              <a:off x="3475" y="2548"/>
              <a:ext cx="540" cy="222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56685" name="Oval 47"/>
            <p:cNvSpPr>
              <a:spLocks noChangeArrowheads="1"/>
            </p:cNvSpPr>
            <p:nvPr/>
          </p:nvSpPr>
          <p:spPr bwMode="auto">
            <a:xfrm>
              <a:off x="3831" y="2542"/>
              <a:ext cx="544" cy="238"/>
            </a:xfrm>
            <a:prstGeom prst="ellips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696368" name="Text Box 48"/>
          <p:cNvSpPr txBox="1">
            <a:spLocks noChangeArrowheads="1"/>
          </p:cNvSpPr>
          <p:nvPr/>
        </p:nvSpPr>
        <p:spPr bwMode="auto">
          <a:xfrm>
            <a:off x="609600" y="1223963"/>
            <a:ext cx="4630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rPr>
              <a:t>step3:</a:t>
            </a:r>
            <a:r>
              <a:rPr lang="zh-CN" altLang="en-US" sz="24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rPr>
              <a:t>逻辑函数</a:t>
            </a:r>
          </a:p>
        </p:txBody>
      </p:sp>
    </p:spTree>
    <p:extLst>
      <p:ext uri="{BB962C8B-B14F-4D97-AF65-F5344CB8AC3E}">
        <p14:creationId xmlns:p14="http://schemas.microsoft.com/office/powerpoint/2010/main" val="87439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69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69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2" grpId="0"/>
      <p:bldP spid="69636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9EEB8D-F6DB-4DAF-AAFA-E3F9E8916AF6}" type="slidenum">
              <a:rPr lang="ko-KR" altLang="en-US"/>
              <a:pPr>
                <a:defRPr/>
              </a:pPr>
              <a:t>26</a:t>
            </a:fld>
            <a:endParaRPr lang="en-US" altLang="ko-KR"/>
          </a:p>
        </p:txBody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step4:</a:t>
            </a:r>
          </a:p>
        </p:txBody>
      </p:sp>
      <p:pic>
        <p:nvPicPr>
          <p:cNvPr id="1577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1314450"/>
            <a:ext cx="4727575" cy="511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4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B20743-9B4D-42D5-90C3-7C051F26F914}" type="slidenum">
              <a:rPr lang="ko-KR" altLang="en-US"/>
              <a:pPr>
                <a:defRPr/>
              </a:pPr>
              <a:t>27</a:t>
            </a:fld>
            <a:endParaRPr lang="en-US" altLang="ko-KR"/>
          </a:p>
        </p:txBody>
      </p:sp>
      <p:sp>
        <p:nvSpPr>
          <p:cNvPr id="698371" name="Rectangle 3"/>
          <p:cNvSpPr>
            <a:spLocks noChangeArrowheads="1"/>
          </p:cNvSpPr>
          <p:nvPr/>
        </p:nvSpPr>
        <p:spPr bwMode="auto">
          <a:xfrm>
            <a:off x="792163" y="1143000"/>
            <a:ext cx="6065837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>
                <a:solidFill>
                  <a:schemeClr val="tx2"/>
                </a:solidFill>
                <a:ea typeface="宋体" pitchFamily="2" charset="-122"/>
              </a:rPr>
              <a:t>C</a:t>
            </a:r>
            <a:r>
              <a:rPr lang="en-US" altLang="zh-CN" sz="2800" b="1" baseline="-25000">
                <a:solidFill>
                  <a:schemeClr val="tx2"/>
                </a:solidFill>
                <a:ea typeface="宋体" pitchFamily="2" charset="-122"/>
              </a:rPr>
              <a:t>i </a:t>
            </a:r>
            <a:r>
              <a:rPr lang="en-US" altLang="zh-CN" sz="2800" b="1">
                <a:solidFill>
                  <a:schemeClr val="tx2"/>
                </a:solidFill>
                <a:ea typeface="宋体" pitchFamily="2" charset="-122"/>
              </a:rPr>
              <a:t>	= A</a:t>
            </a:r>
            <a:r>
              <a:rPr lang="en-US" altLang="zh-CN" sz="2800" b="1" baseline="-25000">
                <a:solidFill>
                  <a:schemeClr val="tx2"/>
                </a:solidFill>
                <a:ea typeface="宋体" pitchFamily="2" charset="-122"/>
              </a:rPr>
              <a:t>i</a:t>
            </a:r>
            <a:r>
              <a:rPr lang="en-US" altLang="zh-CN" sz="2800" b="1">
                <a:solidFill>
                  <a:schemeClr val="tx2"/>
                </a:solidFill>
                <a:ea typeface="宋体" pitchFamily="2" charset="-122"/>
              </a:rPr>
              <a:t>B</a:t>
            </a:r>
            <a:r>
              <a:rPr lang="en-US" altLang="zh-CN" sz="2800" b="1" baseline="-25000">
                <a:solidFill>
                  <a:schemeClr val="tx2"/>
                </a:solidFill>
                <a:ea typeface="宋体" pitchFamily="2" charset="-122"/>
              </a:rPr>
              <a:t>i</a:t>
            </a:r>
            <a:r>
              <a:rPr lang="en-US" altLang="zh-CN" sz="2800" b="1">
                <a:solidFill>
                  <a:schemeClr val="tx2"/>
                </a:solidFill>
                <a:ea typeface="宋体" pitchFamily="2" charset="-122"/>
              </a:rPr>
              <a:t> + A</a:t>
            </a:r>
            <a:r>
              <a:rPr lang="en-US" altLang="zh-CN" sz="2800" b="1" baseline="-25000">
                <a:solidFill>
                  <a:schemeClr val="tx2"/>
                </a:solidFill>
                <a:ea typeface="宋体" pitchFamily="2" charset="-122"/>
              </a:rPr>
              <a:t>i</a:t>
            </a:r>
            <a:r>
              <a:rPr lang="en-US" altLang="zh-CN" sz="2800" b="1">
                <a:solidFill>
                  <a:schemeClr val="tx2"/>
                </a:solidFill>
                <a:ea typeface="宋体" pitchFamily="2" charset="-122"/>
              </a:rPr>
              <a:t>B</a:t>
            </a:r>
            <a:r>
              <a:rPr lang="en-US" altLang="zh-CN" sz="2800" b="1" baseline="-25000">
                <a:solidFill>
                  <a:schemeClr val="tx2"/>
                </a:solidFill>
                <a:ea typeface="宋体" pitchFamily="2" charset="-122"/>
              </a:rPr>
              <a:t>i</a:t>
            </a:r>
            <a:r>
              <a:rPr lang="en-US" altLang="zh-CN" sz="2800" b="1">
                <a:solidFill>
                  <a:schemeClr val="tx2"/>
                </a:solidFill>
                <a:ea typeface="宋体" pitchFamily="2" charset="-122"/>
              </a:rPr>
              <a:t>’C</a:t>
            </a:r>
            <a:r>
              <a:rPr lang="en-US" altLang="zh-CN" sz="2800" b="1" baseline="-25000">
                <a:solidFill>
                  <a:schemeClr val="tx2"/>
                </a:solidFill>
                <a:ea typeface="宋体" pitchFamily="2" charset="-122"/>
              </a:rPr>
              <a:t>i-1</a:t>
            </a:r>
            <a:r>
              <a:rPr lang="en-US" altLang="zh-CN" sz="2800" b="1">
                <a:solidFill>
                  <a:schemeClr val="tx2"/>
                </a:solidFill>
                <a:ea typeface="宋体" pitchFamily="2" charset="-122"/>
              </a:rPr>
              <a:t> + A</a:t>
            </a:r>
            <a:r>
              <a:rPr lang="en-US" altLang="zh-CN" sz="2800" b="1" baseline="-25000">
                <a:solidFill>
                  <a:schemeClr val="tx2"/>
                </a:solidFill>
                <a:ea typeface="宋体" pitchFamily="2" charset="-122"/>
              </a:rPr>
              <a:t>i</a:t>
            </a:r>
            <a:r>
              <a:rPr lang="en-US" altLang="zh-CN" sz="2800" b="1">
                <a:solidFill>
                  <a:schemeClr val="tx2"/>
                </a:solidFill>
                <a:ea typeface="宋体" pitchFamily="2" charset="-122"/>
              </a:rPr>
              <a:t>’B</a:t>
            </a:r>
            <a:r>
              <a:rPr lang="en-US" altLang="zh-CN" sz="2800" b="1" baseline="-25000">
                <a:solidFill>
                  <a:schemeClr val="tx2"/>
                </a:solidFill>
                <a:ea typeface="宋体" pitchFamily="2" charset="-122"/>
              </a:rPr>
              <a:t>i</a:t>
            </a:r>
            <a:r>
              <a:rPr lang="en-US" altLang="zh-CN" sz="2800" b="1">
                <a:solidFill>
                  <a:schemeClr val="tx2"/>
                </a:solidFill>
                <a:ea typeface="宋体" pitchFamily="2" charset="-122"/>
              </a:rPr>
              <a:t>C</a:t>
            </a:r>
            <a:r>
              <a:rPr lang="en-US" altLang="zh-CN" sz="2800" b="1" baseline="-25000">
                <a:solidFill>
                  <a:schemeClr val="tx2"/>
                </a:solidFill>
                <a:ea typeface="宋体" pitchFamily="2" charset="-122"/>
              </a:rPr>
              <a:t>i-1</a:t>
            </a:r>
          </a:p>
          <a:p>
            <a:pPr>
              <a:lnSpc>
                <a:spcPct val="130000"/>
              </a:lnSpc>
            </a:pPr>
            <a:r>
              <a:rPr lang="en-US" altLang="zh-CN" sz="2800" b="1">
                <a:solidFill>
                  <a:schemeClr val="tx2"/>
                </a:solidFill>
                <a:ea typeface="宋体" pitchFamily="2" charset="-122"/>
              </a:rPr>
              <a:t>	= A</a:t>
            </a:r>
            <a:r>
              <a:rPr lang="en-US" altLang="zh-CN" sz="2800" b="1" baseline="-25000">
                <a:solidFill>
                  <a:schemeClr val="tx2"/>
                </a:solidFill>
                <a:ea typeface="宋体" pitchFamily="2" charset="-122"/>
              </a:rPr>
              <a:t>i</a:t>
            </a:r>
            <a:r>
              <a:rPr lang="en-US" altLang="zh-CN" sz="2800" b="1">
                <a:solidFill>
                  <a:schemeClr val="tx2"/>
                </a:solidFill>
                <a:ea typeface="宋体" pitchFamily="2" charset="-122"/>
              </a:rPr>
              <a:t>B</a:t>
            </a:r>
            <a:r>
              <a:rPr lang="en-US" altLang="zh-CN" sz="2800" b="1" baseline="-25000">
                <a:solidFill>
                  <a:schemeClr val="tx2"/>
                </a:solidFill>
                <a:ea typeface="宋体" pitchFamily="2" charset="-122"/>
              </a:rPr>
              <a:t>i</a:t>
            </a:r>
            <a:r>
              <a:rPr lang="en-US" altLang="zh-CN" sz="2800" b="1">
                <a:solidFill>
                  <a:schemeClr val="tx2"/>
                </a:solidFill>
                <a:ea typeface="宋体" pitchFamily="2" charset="-122"/>
              </a:rPr>
              <a:t> + (A</a:t>
            </a:r>
            <a:r>
              <a:rPr lang="en-US" altLang="zh-CN" sz="2800" b="1" baseline="-25000">
                <a:solidFill>
                  <a:schemeClr val="tx2"/>
                </a:solidFill>
                <a:ea typeface="宋体" pitchFamily="2" charset="-122"/>
              </a:rPr>
              <a:t>i</a:t>
            </a:r>
            <a:r>
              <a:rPr lang="en-US" altLang="zh-CN" sz="2800" b="1">
                <a:solidFill>
                  <a:schemeClr val="tx2"/>
                </a:solidFill>
                <a:ea typeface="宋体" pitchFamily="2" charset="-122"/>
              </a:rPr>
              <a:t>B</a:t>
            </a:r>
            <a:r>
              <a:rPr lang="en-US" altLang="zh-CN" sz="2800" b="1" baseline="-25000">
                <a:solidFill>
                  <a:schemeClr val="tx2"/>
                </a:solidFill>
                <a:ea typeface="宋体" pitchFamily="2" charset="-122"/>
              </a:rPr>
              <a:t>i</a:t>
            </a:r>
            <a:r>
              <a:rPr lang="en-US" altLang="zh-CN" sz="2800" b="1">
                <a:solidFill>
                  <a:schemeClr val="tx2"/>
                </a:solidFill>
                <a:ea typeface="宋体" pitchFamily="2" charset="-122"/>
              </a:rPr>
              <a:t>’ + A</a:t>
            </a:r>
            <a:r>
              <a:rPr lang="en-US" altLang="zh-CN" sz="2800" b="1" baseline="-25000">
                <a:solidFill>
                  <a:schemeClr val="tx2"/>
                </a:solidFill>
                <a:ea typeface="宋体" pitchFamily="2" charset="-122"/>
              </a:rPr>
              <a:t>i</a:t>
            </a:r>
            <a:r>
              <a:rPr lang="en-US" altLang="zh-CN" sz="2800" b="1">
                <a:solidFill>
                  <a:schemeClr val="tx2"/>
                </a:solidFill>
                <a:ea typeface="宋体" pitchFamily="2" charset="-122"/>
              </a:rPr>
              <a:t>’B</a:t>
            </a:r>
            <a:r>
              <a:rPr lang="en-US" altLang="zh-CN" sz="2800" b="1" baseline="-25000">
                <a:solidFill>
                  <a:schemeClr val="tx2"/>
                </a:solidFill>
                <a:ea typeface="宋体" pitchFamily="2" charset="-122"/>
              </a:rPr>
              <a:t>i</a:t>
            </a:r>
            <a:r>
              <a:rPr lang="en-US" altLang="zh-CN" sz="2800" b="1">
                <a:solidFill>
                  <a:schemeClr val="tx2"/>
                </a:solidFill>
                <a:ea typeface="宋体" pitchFamily="2" charset="-122"/>
              </a:rPr>
              <a:t>)C</a:t>
            </a:r>
            <a:r>
              <a:rPr lang="en-US" altLang="zh-CN" sz="2800" b="1" baseline="-25000">
                <a:solidFill>
                  <a:schemeClr val="tx2"/>
                </a:solidFill>
                <a:ea typeface="宋体" pitchFamily="2" charset="-122"/>
              </a:rPr>
              <a:t>i-1</a:t>
            </a:r>
          </a:p>
          <a:p>
            <a:pPr>
              <a:lnSpc>
                <a:spcPct val="130000"/>
              </a:lnSpc>
            </a:pPr>
            <a:r>
              <a:rPr lang="en-US" altLang="zh-CN" sz="2800" b="1" baseline="-25000">
                <a:solidFill>
                  <a:schemeClr val="tx2"/>
                </a:solidFill>
                <a:ea typeface="宋体" pitchFamily="2" charset="-122"/>
              </a:rPr>
              <a:t>	</a:t>
            </a:r>
            <a:r>
              <a:rPr lang="en-US" altLang="zh-CN" sz="2800" b="1">
                <a:solidFill>
                  <a:schemeClr val="tx2"/>
                </a:solidFill>
                <a:ea typeface="宋体" pitchFamily="2" charset="-122"/>
              </a:rPr>
              <a:t>= A</a:t>
            </a:r>
            <a:r>
              <a:rPr lang="en-US" altLang="zh-CN" sz="2800" b="1" baseline="-25000">
                <a:solidFill>
                  <a:schemeClr val="tx2"/>
                </a:solidFill>
                <a:ea typeface="宋体" pitchFamily="2" charset="-122"/>
              </a:rPr>
              <a:t>i</a:t>
            </a:r>
            <a:r>
              <a:rPr lang="en-US" altLang="zh-CN" sz="2800" b="1">
                <a:solidFill>
                  <a:schemeClr val="tx2"/>
                </a:solidFill>
                <a:ea typeface="宋体" pitchFamily="2" charset="-122"/>
              </a:rPr>
              <a:t>B</a:t>
            </a:r>
            <a:r>
              <a:rPr lang="en-US" altLang="zh-CN" sz="2800" b="1" baseline="-25000">
                <a:solidFill>
                  <a:schemeClr val="tx2"/>
                </a:solidFill>
                <a:ea typeface="宋体" pitchFamily="2" charset="-122"/>
              </a:rPr>
              <a:t>i</a:t>
            </a:r>
            <a:r>
              <a:rPr lang="en-US" altLang="zh-CN" sz="2800" b="1">
                <a:solidFill>
                  <a:schemeClr val="tx2"/>
                </a:solidFill>
                <a:ea typeface="宋体" pitchFamily="2" charset="-122"/>
              </a:rPr>
              <a:t> + (A</a:t>
            </a:r>
            <a:r>
              <a:rPr lang="en-US" altLang="zh-CN" sz="2800" b="1" baseline="-25000">
                <a:solidFill>
                  <a:schemeClr val="tx2"/>
                </a:solidFill>
                <a:ea typeface="宋体" pitchFamily="2" charset="-122"/>
              </a:rPr>
              <a:t>i</a:t>
            </a:r>
            <a:r>
              <a:rPr lang="en-US" altLang="zh-CN" sz="2800" b="1">
                <a:solidFill>
                  <a:schemeClr val="tx2"/>
                </a:solidFill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</a:t>
            </a:r>
            <a:r>
              <a:rPr lang="en-US" altLang="zh-CN" sz="2800" b="1">
                <a:solidFill>
                  <a:schemeClr val="tx2"/>
                </a:solidFill>
                <a:ea typeface="宋体" pitchFamily="2" charset="-122"/>
              </a:rPr>
              <a:t> B</a:t>
            </a:r>
            <a:r>
              <a:rPr lang="en-US" altLang="zh-CN" sz="2800" b="1" baseline="-25000">
                <a:solidFill>
                  <a:schemeClr val="tx2"/>
                </a:solidFill>
                <a:ea typeface="宋体" pitchFamily="2" charset="-122"/>
              </a:rPr>
              <a:t>i</a:t>
            </a:r>
            <a:r>
              <a:rPr lang="en-US" altLang="zh-CN" sz="2800" b="1">
                <a:solidFill>
                  <a:schemeClr val="tx2"/>
                </a:solidFill>
                <a:ea typeface="宋体" pitchFamily="2" charset="-122"/>
              </a:rPr>
              <a:t>)C</a:t>
            </a:r>
            <a:r>
              <a:rPr lang="en-US" altLang="zh-CN" sz="2800" b="1" baseline="-25000">
                <a:solidFill>
                  <a:schemeClr val="tx2"/>
                </a:solidFill>
                <a:ea typeface="宋体" pitchFamily="2" charset="-122"/>
              </a:rPr>
              <a:t>i-1</a:t>
            </a:r>
          </a:p>
          <a:p>
            <a:pPr>
              <a:lnSpc>
                <a:spcPct val="130000"/>
              </a:lnSpc>
            </a:pPr>
            <a:r>
              <a:rPr lang="en-US" altLang="zh-CN" sz="2800" b="1">
                <a:solidFill>
                  <a:schemeClr val="tx2"/>
                </a:solidFill>
                <a:ea typeface="宋体" pitchFamily="2" charset="-122"/>
              </a:rPr>
              <a:t> S</a:t>
            </a:r>
            <a:r>
              <a:rPr lang="en-US" altLang="zh-CN" sz="2800" b="1" baseline="-25000">
                <a:solidFill>
                  <a:schemeClr val="tx2"/>
                </a:solidFill>
                <a:ea typeface="宋体" pitchFamily="2" charset="-122"/>
              </a:rPr>
              <a:t>i</a:t>
            </a:r>
            <a:r>
              <a:rPr lang="en-US" altLang="zh-CN" sz="2800" b="1">
                <a:solidFill>
                  <a:schemeClr val="tx2"/>
                </a:solidFill>
                <a:ea typeface="宋体" pitchFamily="2" charset="-122"/>
              </a:rPr>
              <a:t> = A</a:t>
            </a:r>
            <a:r>
              <a:rPr lang="en-US" altLang="zh-CN" sz="2800" b="1" baseline="-25000">
                <a:solidFill>
                  <a:schemeClr val="tx2"/>
                </a:solidFill>
                <a:ea typeface="宋体" pitchFamily="2" charset="-122"/>
              </a:rPr>
              <a:t>i</a:t>
            </a:r>
            <a:r>
              <a:rPr lang="en-US" altLang="zh-CN" sz="2800" b="1">
                <a:solidFill>
                  <a:schemeClr val="tx2"/>
                </a:solidFill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</a:t>
            </a:r>
            <a:r>
              <a:rPr lang="en-US" altLang="zh-CN" sz="2800" b="1">
                <a:solidFill>
                  <a:schemeClr val="tx2"/>
                </a:solidFill>
                <a:ea typeface="宋体" pitchFamily="2" charset="-122"/>
              </a:rPr>
              <a:t> B</a:t>
            </a:r>
            <a:r>
              <a:rPr lang="en-US" altLang="zh-CN" sz="2800" b="1" baseline="-25000">
                <a:solidFill>
                  <a:schemeClr val="tx2"/>
                </a:solidFill>
                <a:ea typeface="宋体" pitchFamily="2" charset="-122"/>
              </a:rPr>
              <a:t>i</a:t>
            </a:r>
            <a:r>
              <a:rPr lang="en-US" altLang="zh-CN" sz="2800" b="1">
                <a:solidFill>
                  <a:schemeClr val="tx2"/>
                </a:solidFill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</a:t>
            </a:r>
            <a:r>
              <a:rPr lang="en-US" altLang="zh-CN" sz="2800" b="1">
                <a:solidFill>
                  <a:schemeClr val="tx2"/>
                </a:solidFill>
                <a:ea typeface="宋体" pitchFamily="2" charset="-122"/>
              </a:rPr>
              <a:t> C</a:t>
            </a:r>
            <a:r>
              <a:rPr lang="en-US" altLang="zh-CN" sz="2800" b="1" baseline="-25000">
                <a:solidFill>
                  <a:schemeClr val="tx2"/>
                </a:solidFill>
                <a:ea typeface="宋体" pitchFamily="2" charset="-122"/>
              </a:rPr>
              <a:t>i-1</a:t>
            </a:r>
          </a:p>
        </p:txBody>
      </p:sp>
      <p:pic>
        <p:nvPicPr>
          <p:cNvPr id="6983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14750"/>
            <a:ext cx="8001000" cy="264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396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2E5F48-D396-450A-AA3B-7C0A0F0A0069}" type="slidenum">
              <a:rPr lang="ko-KR" altLang="en-US"/>
              <a:pPr>
                <a:defRPr/>
              </a:pPr>
              <a:t>28</a:t>
            </a:fld>
            <a:endParaRPr lang="en-US" altLang="ko-KR"/>
          </a:p>
        </p:txBody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itchFamily="2" charset="-122"/>
                <a:ea typeface="宋体" pitchFamily="2" charset="-122"/>
              </a:rPr>
              <a:t>全加器的逻辑符号</a:t>
            </a:r>
          </a:p>
          <a:p>
            <a:pPr lvl="4" eaLnBrk="1" hangingPunct="1"/>
            <a:endParaRPr lang="en-US" altLang="zh-CN" smtClean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59749" name="Group 4"/>
          <p:cNvGrpSpPr>
            <a:grpSpLocks/>
          </p:cNvGrpSpPr>
          <p:nvPr/>
        </p:nvGrpSpPr>
        <p:grpSpPr bwMode="auto">
          <a:xfrm>
            <a:off x="638175" y="3036888"/>
            <a:ext cx="1528763" cy="860425"/>
            <a:chOff x="3696" y="1129"/>
            <a:chExt cx="692" cy="355"/>
          </a:xfrm>
        </p:grpSpPr>
        <p:sp>
          <p:nvSpPr>
            <p:cNvPr id="159769" name="Line 5"/>
            <p:cNvSpPr>
              <a:spLocks noChangeShapeType="1"/>
            </p:cNvSpPr>
            <p:nvPr/>
          </p:nvSpPr>
          <p:spPr bwMode="auto">
            <a:xfrm rot="5400000" flipV="1">
              <a:off x="4122" y="1202"/>
              <a:ext cx="0" cy="2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770" name="Text Box 6"/>
            <p:cNvSpPr txBox="1">
              <a:spLocks noChangeArrowheads="1"/>
            </p:cNvSpPr>
            <p:nvPr/>
          </p:nvSpPr>
          <p:spPr bwMode="auto">
            <a:xfrm>
              <a:off x="3696" y="1345"/>
              <a:ext cx="692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>
                  <a:latin typeface="宋体" pitchFamily="2" charset="-122"/>
                  <a:ea typeface="宋体" pitchFamily="2" charset="-122"/>
                </a:rPr>
                <a:t>进位输入</a:t>
              </a:r>
            </a:p>
          </p:txBody>
        </p:sp>
        <p:graphicFrame>
          <p:nvGraphicFramePr>
            <p:cNvPr id="159771" name="Object 7"/>
            <p:cNvGraphicFramePr>
              <a:graphicFrameLocks noChangeAspect="1"/>
            </p:cNvGraphicFramePr>
            <p:nvPr/>
          </p:nvGraphicFramePr>
          <p:xfrm>
            <a:off x="3864" y="1129"/>
            <a:ext cx="23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9" name="公式" r:id="rId3" imgW="241300" imgH="228600" progId="Equation.3">
                    <p:embed/>
                  </p:oleObj>
                </mc:Choice>
                <mc:Fallback>
                  <p:oleObj name="公式" r:id="rId3" imgW="2413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4" y="1129"/>
                          <a:ext cx="23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9750" name="Group 8"/>
          <p:cNvGrpSpPr>
            <a:grpSpLocks/>
          </p:cNvGrpSpPr>
          <p:nvPr/>
        </p:nvGrpSpPr>
        <p:grpSpPr bwMode="auto">
          <a:xfrm>
            <a:off x="1909763" y="2236788"/>
            <a:ext cx="3201987" cy="3086100"/>
            <a:chOff x="4271" y="799"/>
            <a:chExt cx="1449" cy="1273"/>
          </a:xfrm>
        </p:grpSpPr>
        <p:grpSp>
          <p:nvGrpSpPr>
            <p:cNvPr id="159752" name="Group 9"/>
            <p:cNvGrpSpPr>
              <a:grpSpLocks/>
            </p:cNvGrpSpPr>
            <p:nvPr/>
          </p:nvGrpSpPr>
          <p:grpSpPr bwMode="auto">
            <a:xfrm>
              <a:off x="4271" y="1797"/>
              <a:ext cx="521" cy="273"/>
              <a:chOff x="4271" y="1797"/>
              <a:chExt cx="521" cy="273"/>
            </a:xfrm>
          </p:grpSpPr>
          <p:sp>
            <p:nvSpPr>
              <p:cNvPr id="159767" name="Text Box 10"/>
              <p:cNvSpPr txBox="1">
                <a:spLocks noChangeArrowheads="1"/>
              </p:cNvSpPr>
              <p:nvPr/>
            </p:nvSpPr>
            <p:spPr bwMode="auto">
              <a:xfrm>
                <a:off x="4271" y="1931"/>
                <a:ext cx="521" cy="1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600">
                    <a:latin typeface="宋体" pitchFamily="2" charset="-122"/>
                    <a:ea typeface="宋体" pitchFamily="2" charset="-122"/>
                  </a:rPr>
                  <a:t>加数</a:t>
                </a:r>
              </a:p>
            </p:txBody>
          </p:sp>
          <p:graphicFrame>
            <p:nvGraphicFramePr>
              <p:cNvPr id="159768" name="Object 11"/>
              <p:cNvGraphicFramePr>
                <a:graphicFrameLocks noChangeAspect="1"/>
              </p:cNvGraphicFramePr>
              <p:nvPr/>
            </p:nvGraphicFramePr>
            <p:xfrm>
              <a:off x="4359" y="1797"/>
              <a:ext cx="158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0" name="公式" r:id="rId5" imgW="165028" imgH="228501" progId="Equation.3">
                      <p:embed/>
                    </p:oleObj>
                  </mc:Choice>
                  <mc:Fallback>
                    <p:oleObj name="公式" r:id="rId5" imgW="165028" imgH="22850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9" y="1797"/>
                            <a:ext cx="158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9753" name="Group 12"/>
            <p:cNvGrpSpPr>
              <a:grpSpLocks/>
            </p:cNvGrpSpPr>
            <p:nvPr/>
          </p:nvGrpSpPr>
          <p:grpSpPr bwMode="auto">
            <a:xfrm>
              <a:off x="4271" y="799"/>
              <a:ext cx="1449" cy="1273"/>
              <a:chOff x="4271" y="799"/>
              <a:chExt cx="1449" cy="1273"/>
            </a:xfrm>
          </p:grpSpPr>
          <p:sp>
            <p:nvSpPr>
              <p:cNvPr id="159754" name="Line 13"/>
              <p:cNvSpPr>
                <a:spLocks noChangeShapeType="1"/>
              </p:cNvSpPr>
              <p:nvPr/>
            </p:nvSpPr>
            <p:spPr bwMode="auto">
              <a:xfrm flipV="1">
                <a:off x="4655" y="868"/>
                <a:ext cx="0" cy="2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59755" name="Group 14"/>
              <p:cNvGrpSpPr>
                <a:grpSpLocks/>
              </p:cNvGrpSpPr>
              <p:nvPr/>
            </p:nvGrpSpPr>
            <p:grpSpPr bwMode="auto">
              <a:xfrm>
                <a:off x="4271" y="799"/>
                <a:ext cx="1449" cy="1273"/>
                <a:chOff x="4271" y="799"/>
                <a:chExt cx="1449" cy="1273"/>
              </a:xfrm>
            </p:grpSpPr>
            <p:sp>
              <p:nvSpPr>
                <p:cNvPr id="159756" name="Line 15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5180" y="1204"/>
                  <a:ext cx="0" cy="28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59757" name="Group 16"/>
                <p:cNvGrpSpPr>
                  <a:grpSpLocks/>
                </p:cNvGrpSpPr>
                <p:nvPr/>
              </p:nvGrpSpPr>
              <p:grpSpPr bwMode="auto">
                <a:xfrm>
                  <a:off x="4271" y="799"/>
                  <a:ext cx="1449" cy="1273"/>
                  <a:chOff x="4271" y="799"/>
                  <a:chExt cx="1449" cy="1273"/>
                </a:xfrm>
              </p:grpSpPr>
              <p:sp>
                <p:nvSpPr>
                  <p:cNvPr id="159758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5" y="799"/>
                    <a:ext cx="521" cy="13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zh-CN" altLang="en-US" sz="1600">
                        <a:latin typeface="宋体" pitchFamily="2" charset="-122"/>
                        <a:ea typeface="宋体" pitchFamily="2" charset="-122"/>
                      </a:rPr>
                      <a:t>全加和</a:t>
                    </a:r>
                  </a:p>
                </p:txBody>
              </p:sp>
              <p:sp>
                <p:nvSpPr>
                  <p:cNvPr id="159759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4271" y="1154"/>
                    <a:ext cx="766" cy="39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EFD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1" hangingPunct="1"/>
                    <a:r>
                      <a:rPr lang="zh-CN" altLang="en-US">
                        <a:latin typeface="宋体" pitchFamily="2" charset="-122"/>
                        <a:ea typeface="宋体" pitchFamily="2" charset="-122"/>
                      </a:rPr>
                      <a:t>全加器</a:t>
                    </a:r>
                  </a:p>
                </p:txBody>
              </p:sp>
              <p:sp>
                <p:nvSpPr>
                  <p:cNvPr id="159760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64" y="1544"/>
                    <a:ext cx="0" cy="285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761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53" y="1544"/>
                    <a:ext cx="0" cy="285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762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28" y="1332"/>
                    <a:ext cx="692" cy="13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zh-CN" altLang="en-US" sz="1600">
                        <a:latin typeface="宋体" pitchFamily="2" charset="-122"/>
                        <a:ea typeface="宋体" pitchFamily="2" charset="-122"/>
                      </a:rPr>
                      <a:t>进位输出</a:t>
                    </a:r>
                  </a:p>
                </p:txBody>
              </p:sp>
              <p:sp>
                <p:nvSpPr>
                  <p:cNvPr id="159763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11" y="1933"/>
                    <a:ext cx="521" cy="13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zh-CN" altLang="en-US" sz="1600">
                        <a:latin typeface="宋体" pitchFamily="2" charset="-122"/>
                        <a:ea typeface="宋体" pitchFamily="2" charset="-122"/>
                      </a:rPr>
                      <a:t>被加数</a:t>
                    </a:r>
                  </a:p>
                </p:txBody>
              </p:sp>
              <p:graphicFrame>
                <p:nvGraphicFramePr>
                  <p:cNvPr id="159764" name="Object 23"/>
                  <p:cNvGraphicFramePr>
                    <a:graphicFrameLocks noChangeAspect="1"/>
                  </p:cNvGraphicFramePr>
                  <p:nvPr/>
                </p:nvGraphicFramePr>
                <p:xfrm>
                  <a:off x="4461" y="804"/>
                  <a:ext cx="156" cy="21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8211" name="公式" r:id="rId7" imgW="165028" imgH="228501" progId="Equation.3">
                          <p:embed/>
                        </p:oleObj>
                      </mc:Choice>
                      <mc:Fallback>
                        <p:oleObj name="公式" r:id="rId7" imgW="165028" imgH="228501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461" y="804"/>
                                <a:ext cx="156" cy="21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59765" name="Object 24"/>
                  <p:cNvGraphicFramePr>
                    <a:graphicFrameLocks noChangeAspect="1"/>
                  </p:cNvGraphicFramePr>
                  <p:nvPr/>
                </p:nvGraphicFramePr>
                <p:xfrm>
                  <a:off x="5174" y="1114"/>
                  <a:ext cx="169" cy="21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8212" name="公式" r:id="rId9" imgW="177646" imgH="228402" progId="Equation.3">
                          <p:embed/>
                        </p:oleObj>
                      </mc:Choice>
                      <mc:Fallback>
                        <p:oleObj name="公式" r:id="rId9" imgW="177646" imgH="228402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174" y="1114"/>
                                <a:ext cx="169" cy="21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59766" name="Object 25"/>
                  <p:cNvGraphicFramePr>
                    <a:graphicFrameLocks noChangeAspect="1"/>
                  </p:cNvGraphicFramePr>
                  <p:nvPr/>
                </p:nvGraphicFramePr>
                <p:xfrm>
                  <a:off x="4775" y="1799"/>
                  <a:ext cx="156" cy="21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8213" name="公式" r:id="rId11" imgW="165028" imgH="228501" progId="Equation.3">
                          <p:embed/>
                        </p:oleObj>
                      </mc:Choice>
                      <mc:Fallback>
                        <p:oleObj name="公式" r:id="rId11" imgW="165028" imgH="228501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775" y="1799"/>
                                <a:ext cx="156" cy="21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</p:grpSp>
      <p:pic>
        <p:nvPicPr>
          <p:cNvPr id="159751" name="Picture 2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450" y="2874963"/>
            <a:ext cx="3579813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04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086" name="Group 38"/>
          <p:cNvGrpSpPr>
            <a:grpSpLocks/>
          </p:cNvGrpSpPr>
          <p:nvPr/>
        </p:nvGrpSpPr>
        <p:grpSpPr bwMode="auto">
          <a:xfrm>
            <a:off x="4167188" y="3117850"/>
            <a:ext cx="4343400" cy="3005138"/>
            <a:chOff x="384" y="960"/>
            <a:chExt cx="2736" cy="1893"/>
          </a:xfrm>
        </p:grpSpPr>
        <p:sp>
          <p:nvSpPr>
            <p:cNvPr id="27676" name="Line 39"/>
            <p:cNvSpPr>
              <a:spLocks noChangeShapeType="1"/>
            </p:cNvSpPr>
            <p:nvPr/>
          </p:nvSpPr>
          <p:spPr bwMode="auto">
            <a:xfrm>
              <a:off x="384" y="960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7" name="Line 40"/>
            <p:cNvSpPr>
              <a:spLocks noChangeShapeType="1"/>
            </p:cNvSpPr>
            <p:nvPr/>
          </p:nvSpPr>
          <p:spPr bwMode="auto">
            <a:xfrm flipV="1">
              <a:off x="384" y="1392"/>
              <a:ext cx="2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8" name="Line 41"/>
            <p:cNvSpPr>
              <a:spLocks noChangeShapeType="1"/>
            </p:cNvSpPr>
            <p:nvPr/>
          </p:nvSpPr>
          <p:spPr bwMode="auto">
            <a:xfrm>
              <a:off x="384" y="2832"/>
              <a:ext cx="2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9" name="Line 42"/>
            <p:cNvSpPr>
              <a:spLocks noChangeShapeType="1"/>
            </p:cNvSpPr>
            <p:nvPr/>
          </p:nvSpPr>
          <p:spPr bwMode="auto">
            <a:xfrm>
              <a:off x="1440" y="960"/>
              <a:ext cx="0" cy="18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0" name="Text Box 43"/>
            <p:cNvSpPr txBox="1">
              <a:spLocks noChangeArrowheads="1"/>
            </p:cNvSpPr>
            <p:nvPr/>
          </p:nvSpPr>
          <p:spPr bwMode="auto">
            <a:xfrm>
              <a:off x="480" y="1019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ea typeface="宋体" pitchFamily="2" charset="-122"/>
                </a:rPr>
                <a:t>S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宋体" pitchFamily="2" charset="-122"/>
                </a:rPr>
                <a:t>D</a:t>
              </a:r>
              <a:endParaRPr kumimoji="1" lang="en-US" altLang="zh-CN" sz="2800" b="1">
                <a:solidFill>
                  <a:srgbClr val="FF3300"/>
                </a:solidFill>
                <a:ea typeface="宋体" pitchFamily="2" charset="-122"/>
              </a:endParaRPr>
            </a:p>
          </p:txBody>
        </p:sp>
        <p:sp>
          <p:nvSpPr>
            <p:cNvPr id="27681" name="Rectangle 44"/>
            <p:cNvSpPr>
              <a:spLocks noChangeArrowheads="1"/>
            </p:cNvSpPr>
            <p:nvPr/>
          </p:nvSpPr>
          <p:spPr bwMode="auto">
            <a:xfrm>
              <a:off x="1008" y="1019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ea typeface="宋体" pitchFamily="2" charset="-122"/>
                </a:rPr>
                <a:t>R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宋体" pitchFamily="2" charset="-122"/>
                </a:rPr>
                <a:t>D</a:t>
              </a:r>
            </a:p>
          </p:txBody>
        </p:sp>
        <p:sp>
          <p:nvSpPr>
            <p:cNvPr id="27682" name="Rectangle 45"/>
            <p:cNvSpPr>
              <a:spLocks noChangeArrowheads="1"/>
            </p:cNvSpPr>
            <p:nvPr/>
          </p:nvSpPr>
          <p:spPr bwMode="auto">
            <a:xfrm>
              <a:off x="1776" y="101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ea typeface="宋体" pitchFamily="2" charset="-122"/>
                </a:rPr>
                <a:t>Q</a:t>
              </a:r>
              <a:endParaRPr kumimoji="1" lang="en-US" altLang="zh-CN" sz="2800" b="1" i="1" baseline="-25000">
                <a:solidFill>
                  <a:srgbClr val="FF3300"/>
                </a:solidFill>
                <a:ea typeface="宋体" pitchFamily="2" charset="-122"/>
              </a:endParaRPr>
            </a:p>
          </p:txBody>
        </p:sp>
        <p:sp>
          <p:nvSpPr>
            <p:cNvPr id="27683" name="Rectangle 46"/>
            <p:cNvSpPr>
              <a:spLocks noChangeArrowheads="1"/>
            </p:cNvSpPr>
            <p:nvPr/>
          </p:nvSpPr>
          <p:spPr bwMode="auto">
            <a:xfrm>
              <a:off x="528" y="1441"/>
              <a:ext cx="23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>
                  <a:ea typeface="宋体" pitchFamily="2" charset="-122"/>
                </a:rPr>
                <a:t>1      0            0         </a:t>
              </a:r>
              <a:r>
                <a:rPr kumimoji="1" lang="zh-CN" altLang="en-US" sz="2800" b="1">
                  <a:ea typeface="宋体" pitchFamily="2" charset="-122"/>
                </a:rPr>
                <a:t>置</a:t>
              </a:r>
              <a:r>
                <a:rPr kumimoji="1" lang="en-US" altLang="zh-CN" sz="2800" b="1">
                  <a:ea typeface="宋体" pitchFamily="2" charset="-122"/>
                </a:rPr>
                <a:t>0</a:t>
              </a:r>
            </a:p>
          </p:txBody>
        </p:sp>
        <p:sp>
          <p:nvSpPr>
            <p:cNvPr id="27684" name="Rectangle 47"/>
            <p:cNvSpPr>
              <a:spLocks noChangeArrowheads="1"/>
            </p:cNvSpPr>
            <p:nvPr/>
          </p:nvSpPr>
          <p:spPr bwMode="auto">
            <a:xfrm>
              <a:off x="528" y="1777"/>
              <a:ext cx="23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>
                  <a:ea typeface="宋体" pitchFamily="2" charset="-122"/>
                </a:rPr>
                <a:t>0      1            1         </a:t>
              </a:r>
              <a:r>
                <a:rPr kumimoji="1" lang="zh-CN" altLang="en-US" sz="2800" b="1">
                  <a:ea typeface="宋体" pitchFamily="2" charset="-122"/>
                </a:rPr>
                <a:t>置</a:t>
              </a:r>
              <a:r>
                <a:rPr kumimoji="1" lang="en-US" altLang="zh-CN" sz="2800" b="1">
                  <a:ea typeface="宋体" pitchFamily="2" charset="-122"/>
                </a:rPr>
                <a:t>1</a:t>
              </a:r>
            </a:p>
          </p:txBody>
        </p:sp>
        <p:sp>
          <p:nvSpPr>
            <p:cNvPr id="27685" name="Rectangle 48"/>
            <p:cNvSpPr>
              <a:spLocks noChangeArrowheads="1"/>
            </p:cNvSpPr>
            <p:nvPr/>
          </p:nvSpPr>
          <p:spPr bwMode="auto">
            <a:xfrm>
              <a:off x="528" y="2161"/>
              <a:ext cx="24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>
                  <a:ea typeface="宋体" pitchFamily="2" charset="-122"/>
                </a:rPr>
                <a:t>1      1         </a:t>
              </a:r>
              <a:r>
                <a:rPr kumimoji="1" lang="zh-CN" altLang="en-US" sz="2800" b="1">
                  <a:ea typeface="宋体" pitchFamily="2" charset="-122"/>
                </a:rPr>
                <a:t>不变      保持</a:t>
              </a:r>
            </a:p>
          </p:txBody>
        </p:sp>
        <p:sp>
          <p:nvSpPr>
            <p:cNvPr id="27686" name="Rectangle 49"/>
            <p:cNvSpPr>
              <a:spLocks noChangeArrowheads="1"/>
            </p:cNvSpPr>
            <p:nvPr/>
          </p:nvSpPr>
          <p:spPr bwMode="auto">
            <a:xfrm>
              <a:off x="528" y="2526"/>
              <a:ext cx="19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1">
                  <a:ea typeface="宋体" pitchFamily="2" charset="-122"/>
                </a:rPr>
                <a:t>0      0      	</a:t>
              </a:r>
              <a:r>
                <a:rPr kumimoji="1" lang="zh-CN" altLang="en-US" sz="2800" b="1">
                  <a:ea typeface="宋体" pitchFamily="2" charset="-122"/>
                </a:rPr>
                <a:t>不确定</a:t>
              </a:r>
            </a:p>
          </p:txBody>
        </p:sp>
        <p:sp>
          <p:nvSpPr>
            <p:cNvPr id="27687" name="Line 50"/>
            <p:cNvSpPr>
              <a:spLocks noChangeShapeType="1"/>
            </p:cNvSpPr>
            <p:nvPr/>
          </p:nvSpPr>
          <p:spPr bwMode="auto">
            <a:xfrm>
              <a:off x="2064" y="960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8" name="Line 51"/>
            <p:cNvSpPr>
              <a:spLocks noChangeShapeType="1"/>
            </p:cNvSpPr>
            <p:nvPr/>
          </p:nvSpPr>
          <p:spPr bwMode="auto">
            <a:xfrm>
              <a:off x="2256" y="960"/>
              <a:ext cx="0" cy="1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9" name="Rectangle 52"/>
            <p:cNvSpPr>
              <a:spLocks noChangeArrowheads="1"/>
            </p:cNvSpPr>
            <p:nvPr/>
          </p:nvSpPr>
          <p:spPr bwMode="auto">
            <a:xfrm>
              <a:off x="2353" y="1008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 b="1">
                  <a:ea typeface="宋体" pitchFamily="2" charset="-122"/>
                </a:rPr>
                <a:t>功能</a:t>
              </a:r>
            </a:p>
          </p:txBody>
        </p:sp>
        <p:sp>
          <p:nvSpPr>
            <p:cNvPr id="27690" name="Line 53"/>
            <p:cNvSpPr>
              <a:spLocks noChangeShapeType="1"/>
            </p:cNvSpPr>
            <p:nvPr/>
          </p:nvSpPr>
          <p:spPr bwMode="auto">
            <a:xfrm>
              <a:off x="384" y="2496"/>
              <a:ext cx="2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1" name="Line 54"/>
            <p:cNvSpPr>
              <a:spLocks noChangeShapeType="1"/>
            </p:cNvSpPr>
            <p:nvPr/>
          </p:nvSpPr>
          <p:spPr bwMode="auto">
            <a:xfrm>
              <a:off x="528" y="1056"/>
              <a:ext cx="1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2" name="Line 55"/>
            <p:cNvSpPr>
              <a:spLocks noChangeShapeType="1"/>
            </p:cNvSpPr>
            <p:nvPr/>
          </p:nvSpPr>
          <p:spPr bwMode="auto">
            <a:xfrm>
              <a:off x="1056" y="1056"/>
              <a:ext cx="1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52" name="Rectangle 69"/>
          <p:cNvSpPr>
            <a:spLocks noChangeArrowheads="1"/>
          </p:cNvSpPr>
          <p:nvPr/>
        </p:nvSpPr>
        <p:spPr bwMode="auto">
          <a:xfrm>
            <a:off x="742950" y="1182688"/>
            <a:ext cx="7921625" cy="1541462"/>
          </a:xfrm>
          <a:prstGeom prst="rect">
            <a:avLst/>
          </a:prstGeom>
          <a:noFill/>
          <a:ln w="2540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b="1">
                <a:ea typeface="楷体_GB2312" pitchFamily="49" charset="-122"/>
              </a:rPr>
              <a:t>触发器逻辑功能的描述方法</a:t>
            </a:r>
          </a:p>
          <a:p>
            <a:pPr>
              <a:lnSpc>
                <a:spcPct val="130000"/>
              </a:lnSpc>
            </a:pPr>
            <a:r>
              <a:rPr kumimoji="1" lang="zh-CN" altLang="en-US" sz="2400" b="1">
                <a:ea typeface="楷体_GB2312" pitchFamily="49" charset="-122"/>
              </a:rPr>
              <a:t>　　主要有特性表、特性方程、驱动表（又称激励表）、状态转换图和波形图</a:t>
            </a:r>
            <a:r>
              <a:rPr kumimoji="1" lang="en-US" altLang="zh-CN" sz="2400" b="1">
                <a:ea typeface="楷体_GB2312" pitchFamily="49" charset="-122"/>
              </a:rPr>
              <a:t>(</a:t>
            </a:r>
            <a:r>
              <a:rPr kumimoji="1" lang="zh-CN" altLang="en-US" sz="2400" b="1">
                <a:ea typeface="楷体_GB2312" pitchFamily="49" charset="-122"/>
              </a:rPr>
              <a:t>又称时序图</a:t>
            </a:r>
            <a:r>
              <a:rPr kumimoji="1" lang="en-US" altLang="zh-CN" sz="2400" b="1">
                <a:ea typeface="楷体_GB2312" pitchFamily="49" charset="-122"/>
              </a:rPr>
              <a:t>)</a:t>
            </a:r>
            <a:r>
              <a:rPr kumimoji="1" lang="zh-CN" altLang="en-US" sz="2400" b="1">
                <a:ea typeface="楷体_GB2312" pitchFamily="49" charset="-122"/>
              </a:rPr>
              <a:t>等。</a:t>
            </a:r>
          </a:p>
        </p:txBody>
      </p:sp>
      <p:grpSp>
        <p:nvGrpSpPr>
          <p:cNvPr id="58" name="Group 65"/>
          <p:cNvGrpSpPr>
            <a:grpSpLocks/>
          </p:cNvGrpSpPr>
          <p:nvPr/>
        </p:nvGrpSpPr>
        <p:grpSpPr bwMode="auto">
          <a:xfrm>
            <a:off x="615950" y="3541713"/>
            <a:ext cx="2720975" cy="1789112"/>
            <a:chOff x="408" y="1608"/>
            <a:chExt cx="1714" cy="1127"/>
          </a:xfrm>
        </p:grpSpPr>
        <p:sp>
          <p:nvSpPr>
            <p:cNvPr id="27654" name="Rectangle 5"/>
            <p:cNvSpPr>
              <a:spLocks noChangeArrowheads="1"/>
            </p:cNvSpPr>
            <p:nvPr/>
          </p:nvSpPr>
          <p:spPr bwMode="auto">
            <a:xfrm>
              <a:off x="408" y="1608"/>
              <a:ext cx="14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ea typeface="宋体" pitchFamily="2" charset="-122"/>
                </a:rPr>
                <a:t>S’</a:t>
              </a:r>
            </a:p>
          </p:txBody>
        </p:sp>
        <p:sp>
          <p:nvSpPr>
            <p:cNvPr id="27655" name="Rectangle 6"/>
            <p:cNvSpPr>
              <a:spLocks noChangeArrowheads="1"/>
            </p:cNvSpPr>
            <p:nvPr/>
          </p:nvSpPr>
          <p:spPr bwMode="auto">
            <a:xfrm>
              <a:off x="408" y="2540"/>
              <a:ext cx="1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ea typeface="宋体" pitchFamily="2" charset="-122"/>
                </a:rPr>
                <a:t>R’</a:t>
              </a:r>
              <a:endParaRPr lang="en-US" altLang="zh-CN" sz="2400" b="1" i="1">
                <a:ea typeface="宋体" pitchFamily="2" charset="-122"/>
              </a:endParaRPr>
            </a:p>
          </p:txBody>
        </p:sp>
        <p:sp>
          <p:nvSpPr>
            <p:cNvPr id="27656" name="Rectangle 7"/>
            <p:cNvSpPr>
              <a:spLocks noChangeArrowheads="1"/>
            </p:cNvSpPr>
            <p:nvPr/>
          </p:nvSpPr>
          <p:spPr bwMode="auto">
            <a:xfrm>
              <a:off x="1953" y="1728"/>
              <a:ext cx="1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ea typeface="宋体" pitchFamily="2" charset="-122"/>
                </a:rPr>
                <a:t>Q </a:t>
              </a:r>
              <a:endParaRPr lang="en-US" altLang="zh-CN" sz="2400" b="1" i="1">
                <a:ea typeface="宋体" pitchFamily="2" charset="-122"/>
              </a:endParaRPr>
            </a:p>
          </p:txBody>
        </p:sp>
        <p:sp>
          <p:nvSpPr>
            <p:cNvPr id="27657" name="Rectangle 8"/>
            <p:cNvSpPr>
              <a:spLocks noChangeArrowheads="1"/>
            </p:cNvSpPr>
            <p:nvPr/>
          </p:nvSpPr>
          <p:spPr bwMode="auto">
            <a:xfrm>
              <a:off x="1953" y="2447"/>
              <a:ext cx="1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ea typeface="宋体" pitchFamily="2" charset="-122"/>
                </a:rPr>
                <a:t>Q’</a:t>
              </a:r>
            </a:p>
          </p:txBody>
        </p:sp>
        <p:sp>
          <p:nvSpPr>
            <p:cNvPr id="27658" name="Oval 15"/>
            <p:cNvSpPr>
              <a:spLocks noChangeArrowheads="1"/>
            </p:cNvSpPr>
            <p:nvPr/>
          </p:nvSpPr>
          <p:spPr bwMode="auto">
            <a:xfrm>
              <a:off x="1453" y="1800"/>
              <a:ext cx="54" cy="55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0701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7659" name="Oval 23"/>
            <p:cNvSpPr>
              <a:spLocks noChangeArrowheads="1"/>
            </p:cNvSpPr>
            <p:nvPr/>
          </p:nvSpPr>
          <p:spPr bwMode="auto">
            <a:xfrm>
              <a:off x="1453" y="2519"/>
              <a:ext cx="54" cy="55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0701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7660" name="Line 28"/>
            <p:cNvSpPr>
              <a:spLocks noChangeShapeType="1"/>
            </p:cNvSpPr>
            <p:nvPr/>
          </p:nvSpPr>
          <p:spPr bwMode="auto">
            <a:xfrm>
              <a:off x="834" y="1925"/>
              <a:ext cx="1" cy="157"/>
            </a:xfrm>
            <a:prstGeom prst="line">
              <a:avLst/>
            </a:prstGeom>
            <a:noFill/>
            <a:ln w="20701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1" name="Line 29"/>
            <p:cNvSpPr>
              <a:spLocks noChangeShapeType="1"/>
            </p:cNvSpPr>
            <p:nvPr/>
          </p:nvSpPr>
          <p:spPr bwMode="auto">
            <a:xfrm>
              <a:off x="834" y="2300"/>
              <a:ext cx="1" cy="133"/>
            </a:xfrm>
            <a:prstGeom prst="line">
              <a:avLst/>
            </a:prstGeom>
            <a:noFill/>
            <a:ln w="20701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2" name="Line 30"/>
            <p:cNvSpPr>
              <a:spLocks noChangeShapeType="1"/>
            </p:cNvSpPr>
            <p:nvPr/>
          </p:nvSpPr>
          <p:spPr bwMode="auto">
            <a:xfrm>
              <a:off x="1673" y="1834"/>
              <a:ext cx="1" cy="240"/>
            </a:xfrm>
            <a:prstGeom prst="line">
              <a:avLst/>
            </a:prstGeom>
            <a:noFill/>
            <a:ln w="20701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3" name="Line 31"/>
            <p:cNvSpPr>
              <a:spLocks noChangeShapeType="1"/>
            </p:cNvSpPr>
            <p:nvPr/>
          </p:nvSpPr>
          <p:spPr bwMode="auto">
            <a:xfrm>
              <a:off x="1670" y="2297"/>
              <a:ext cx="1" cy="240"/>
            </a:xfrm>
            <a:prstGeom prst="line">
              <a:avLst/>
            </a:prstGeom>
            <a:noFill/>
            <a:ln w="20701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4" name="Line 32"/>
            <p:cNvSpPr>
              <a:spLocks noChangeShapeType="1"/>
            </p:cNvSpPr>
            <p:nvPr/>
          </p:nvSpPr>
          <p:spPr bwMode="auto">
            <a:xfrm>
              <a:off x="834" y="2074"/>
              <a:ext cx="839" cy="226"/>
            </a:xfrm>
            <a:prstGeom prst="line">
              <a:avLst/>
            </a:prstGeom>
            <a:noFill/>
            <a:ln w="20701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5" name="Line 33"/>
            <p:cNvSpPr>
              <a:spLocks noChangeShapeType="1"/>
            </p:cNvSpPr>
            <p:nvPr/>
          </p:nvSpPr>
          <p:spPr bwMode="auto">
            <a:xfrm flipV="1">
              <a:off x="840" y="2076"/>
              <a:ext cx="839" cy="226"/>
            </a:xfrm>
            <a:prstGeom prst="line">
              <a:avLst/>
            </a:prstGeom>
            <a:noFill/>
            <a:ln w="20701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6" name="Oval 34"/>
            <p:cNvSpPr>
              <a:spLocks noChangeArrowheads="1"/>
            </p:cNvSpPr>
            <p:nvPr/>
          </p:nvSpPr>
          <p:spPr bwMode="auto">
            <a:xfrm>
              <a:off x="1654" y="1806"/>
              <a:ext cx="37" cy="37"/>
            </a:xfrm>
            <a:prstGeom prst="ellipse">
              <a:avLst/>
            </a:prstGeom>
            <a:solidFill>
              <a:srgbClr val="000000"/>
            </a:solidFill>
            <a:ln w="20701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7667" name="AutoShape 56"/>
            <p:cNvSpPr>
              <a:spLocks noChangeArrowheads="1"/>
            </p:cNvSpPr>
            <p:nvPr/>
          </p:nvSpPr>
          <p:spPr bwMode="auto">
            <a:xfrm>
              <a:off x="1020" y="1635"/>
              <a:ext cx="426" cy="375"/>
            </a:xfrm>
            <a:prstGeom prst="flowChartDelay">
              <a:avLst/>
            </a:prstGeom>
            <a:solidFill>
              <a:srgbClr val="CCFFFF"/>
            </a:solidFill>
            <a:ln w="19050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7668" name="AutoShape 57"/>
            <p:cNvSpPr>
              <a:spLocks noChangeArrowheads="1"/>
            </p:cNvSpPr>
            <p:nvPr/>
          </p:nvSpPr>
          <p:spPr bwMode="auto">
            <a:xfrm>
              <a:off x="1022" y="2360"/>
              <a:ext cx="426" cy="375"/>
            </a:xfrm>
            <a:prstGeom prst="flowChartDelay">
              <a:avLst/>
            </a:prstGeom>
            <a:solidFill>
              <a:srgbClr val="CCFFFF"/>
            </a:solidFill>
            <a:ln w="19050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7669" name="Line 58"/>
            <p:cNvSpPr>
              <a:spLocks noChangeShapeType="1"/>
            </p:cNvSpPr>
            <p:nvPr/>
          </p:nvSpPr>
          <p:spPr bwMode="auto">
            <a:xfrm flipH="1">
              <a:off x="576" y="2661"/>
              <a:ext cx="44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0" name="Line 59"/>
            <p:cNvSpPr>
              <a:spLocks noChangeShapeType="1"/>
            </p:cNvSpPr>
            <p:nvPr/>
          </p:nvSpPr>
          <p:spPr bwMode="auto">
            <a:xfrm flipH="1">
              <a:off x="566" y="1712"/>
              <a:ext cx="44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1" name="Line 60"/>
            <p:cNvSpPr>
              <a:spLocks noChangeShapeType="1"/>
            </p:cNvSpPr>
            <p:nvPr/>
          </p:nvSpPr>
          <p:spPr bwMode="auto">
            <a:xfrm flipH="1">
              <a:off x="837" y="2427"/>
              <a:ext cx="186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2" name="Line 61"/>
            <p:cNvSpPr>
              <a:spLocks noChangeShapeType="1"/>
            </p:cNvSpPr>
            <p:nvPr/>
          </p:nvSpPr>
          <p:spPr bwMode="auto">
            <a:xfrm flipH="1">
              <a:off x="827" y="1931"/>
              <a:ext cx="186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3" name="Line 62"/>
            <p:cNvSpPr>
              <a:spLocks noChangeShapeType="1"/>
            </p:cNvSpPr>
            <p:nvPr/>
          </p:nvSpPr>
          <p:spPr bwMode="auto">
            <a:xfrm>
              <a:off x="1509" y="1827"/>
              <a:ext cx="426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4" name="Oval 63"/>
            <p:cNvSpPr>
              <a:spLocks noChangeArrowheads="1"/>
            </p:cNvSpPr>
            <p:nvPr/>
          </p:nvSpPr>
          <p:spPr bwMode="auto">
            <a:xfrm>
              <a:off x="1653" y="2525"/>
              <a:ext cx="37" cy="37"/>
            </a:xfrm>
            <a:prstGeom prst="ellipse">
              <a:avLst/>
            </a:prstGeom>
            <a:solidFill>
              <a:srgbClr val="000000"/>
            </a:solidFill>
            <a:ln w="20701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7675" name="Line 64"/>
            <p:cNvSpPr>
              <a:spLocks noChangeShapeType="1"/>
            </p:cNvSpPr>
            <p:nvPr/>
          </p:nvSpPr>
          <p:spPr bwMode="auto">
            <a:xfrm>
              <a:off x="1508" y="2546"/>
              <a:ext cx="426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5145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0146" name="Object 2"/>
          <p:cNvGraphicFramePr>
            <a:graphicFrameLocks noChangeAspect="1"/>
          </p:cNvGraphicFramePr>
          <p:nvPr/>
        </p:nvGraphicFramePr>
        <p:xfrm>
          <a:off x="3327400" y="384175"/>
          <a:ext cx="4849813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图片" r:id="rId3" imgW="1752600" imgH="1095375" progId="Word.Picture.8">
                  <p:embed/>
                </p:oleObj>
              </mc:Choice>
              <mc:Fallback>
                <p:oleObj name="图片" r:id="rId3" imgW="1752600" imgH="109537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2702" b="-2702"/>
                      <a:stretch>
                        <a:fillRect/>
                      </a:stretch>
                    </p:blipFill>
                    <p:spPr bwMode="auto">
                      <a:xfrm>
                        <a:off x="3327400" y="384175"/>
                        <a:ext cx="4849813" cy="2971800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147" name="Text Box 3"/>
          <p:cNvSpPr txBox="1">
            <a:spLocks noChangeArrowheads="1"/>
          </p:cNvSpPr>
          <p:nvPr/>
        </p:nvSpPr>
        <p:spPr bwMode="auto">
          <a:xfrm>
            <a:off x="758825" y="847725"/>
            <a:ext cx="1524000" cy="58896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ea typeface="隶书" pitchFamily="49" charset="-122"/>
              </a:rPr>
              <a:t>逻辑图</a:t>
            </a:r>
            <a:endParaRPr kumimoji="1" lang="zh-CN" altLang="en-US" sz="2400" b="1">
              <a:ea typeface="幼圆" pitchFamily="49" charset="-122"/>
            </a:endParaRPr>
          </a:p>
        </p:txBody>
      </p:sp>
      <p:sp>
        <p:nvSpPr>
          <p:cNvPr id="390148" name="Text Box 4"/>
          <p:cNvSpPr txBox="1">
            <a:spLocks noChangeArrowheads="1"/>
          </p:cNvSpPr>
          <p:nvPr/>
        </p:nvSpPr>
        <p:spPr bwMode="auto">
          <a:xfrm>
            <a:off x="617538" y="3600450"/>
            <a:ext cx="1676400" cy="10763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ea typeface="隶书" pitchFamily="49" charset="-122"/>
              </a:rPr>
              <a:t>逻辑表达式</a:t>
            </a:r>
            <a:endParaRPr kumimoji="1" lang="zh-CN" altLang="en-US" sz="6000" b="1">
              <a:ea typeface="隶书" pitchFamily="49" charset="-122"/>
            </a:endParaRPr>
          </a:p>
        </p:txBody>
      </p:sp>
      <p:sp>
        <p:nvSpPr>
          <p:cNvPr id="390149" name="AutoShape 5"/>
          <p:cNvSpPr>
            <a:spLocks noChangeArrowheads="1"/>
          </p:cNvSpPr>
          <p:nvPr/>
        </p:nvSpPr>
        <p:spPr bwMode="auto">
          <a:xfrm>
            <a:off x="1371600" y="1439863"/>
            <a:ext cx="244475" cy="2154237"/>
          </a:xfrm>
          <a:prstGeom prst="downArrow">
            <a:avLst>
              <a:gd name="adj1" fmla="val 50000"/>
              <a:gd name="adj2" fmla="val 220292"/>
            </a:avLst>
          </a:prstGeom>
          <a:solidFill>
            <a:srgbClr val="CC33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90150" name="AutoShape 6"/>
          <p:cNvSpPr>
            <a:spLocks noChangeArrowheads="1"/>
          </p:cNvSpPr>
          <p:nvPr/>
        </p:nvSpPr>
        <p:spPr bwMode="auto">
          <a:xfrm>
            <a:off x="5445125" y="3449638"/>
            <a:ext cx="276225" cy="536575"/>
          </a:xfrm>
          <a:prstGeom prst="downArrow">
            <a:avLst>
              <a:gd name="adj1" fmla="val 50000"/>
              <a:gd name="adj2" fmla="val 48563"/>
            </a:avLst>
          </a:prstGeom>
          <a:solidFill>
            <a:srgbClr val="CC33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90151" name="Oval 7"/>
          <p:cNvSpPr>
            <a:spLocks noChangeArrowheads="1"/>
          </p:cNvSpPr>
          <p:nvPr/>
        </p:nvSpPr>
        <p:spPr bwMode="auto">
          <a:xfrm>
            <a:off x="6003925" y="3379788"/>
            <a:ext cx="539750" cy="52705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chemeClr val="bg2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390152" name="Oval 8"/>
          <p:cNvSpPr>
            <a:spLocks noChangeArrowheads="1"/>
          </p:cNvSpPr>
          <p:nvPr/>
        </p:nvSpPr>
        <p:spPr bwMode="auto">
          <a:xfrm>
            <a:off x="631825" y="2093913"/>
            <a:ext cx="474663" cy="52705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ea typeface="宋体" pitchFamily="2" charset="-122"/>
              </a:rPr>
              <a:t>1</a:t>
            </a:r>
          </a:p>
        </p:txBody>
      </p:sp>
      <p:sp>
        <p:nvSpPr>
          <p:cNvPr id="390153" name="AutoShape 9"/>
          <p:cNvSpPr>
            <a:spLocks noChangeArrowheads="1"/>
          </p:cNvSpPr>
          <p:nvPr/>
        </p:nvSpPr>
        <p:spPr bwMode="auto">
          <a:xfrm>
            <a:off x="1301750" y="4694238"/>
            <a:ext cx="228600" cy="6858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CC33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90154" name="Text Box 10"/>
          <p:cNvSpPr txBox="1">
            <a:spLocks noChangeArrowheads="1"/>
          </p:cNvSpPr>
          <p:nvPr/>
        </p:nvSpPr>
        <p:spPr bwMode="auto">
          <a:xfrm>
            <a:off x="615950" y="5400675"/>
            <a:ext cx="1905000" cy="10763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ea typeface="隶书" pitchFamily="49" charset="-122"/>
              </a:rPr>
              <a:t>最简与或表达式</a:t>
            </a:r>
            <a:endParaRPr kumimoji="1" lang="zh-CN" altLang="en-US" sz="6000" b="1">
              <a:ea typeface="隶书" pitchFamily="49" charset="-122"/>
            </a:endParaRPr>
          </a:p>
        </p:txBody>
      </p:sp>
      <p:sp>
        <p:nvSpPr>
          <p:cNvPr id="390155" name="Text Box 11"/>
          <p:cNvSpPr txBox="1">
            <a:spLocks noChangeArrowheads="1"/>
          </p:cNvSpPr>
          <p:nvPr/>
        </p:nvSpPr>
        <p:spPr bwMode="auto">
          <a:xfrm>
            <a:off x="1631950" y="4819650"/>
            <a:ext cx="790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ea typeface="宋体" pitchFamily="2" charset="-122"/>
              </a:rPr>
              <a:t>化简</a:t>
            </a:r>
          </a:p>
        </p:txBody>
      </p:sp>
      <p:sp>
        <p:nvSpPr>
          <p:cNvPr id="390156" name="Oval 12"/>
          <p:cNvSpPr>
            <a:spLocks noChangeArrowheads="1"/>
          </p:cNvSpPr>
          <p:nvPr/>
        </p:nvSpPr>
        <p:spPr bwMode="auto">
          <a:xfrm>
            <a:off x="619125" y="4791075"/>
            <a:ext cx="508000" cy="52705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ea typeface="宋体" pitchFamily="2" charset="-122"/>
              </a:rPr>
              <a:t>2</a:t>
            </a:r>
          </a:p>
        </p:txBody>
      </p:sp>
      <p:graphicFrame>
        <p:nvGraphicFramePr>
          <p:cNvPr id="390157" name="Object 13"/>
          <p:cNvGraphicFramePr>
            <a:graphicFrameLocks noChangeAspect="1"/>
          </p:cNvGraphicFramePr>
          <p:nvPr/>
        </p:nvGraphicFramePr>
        <p:xfrm>
          <a:off x="2992438" y="3525838"/>
          <a:ext cx="1319212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公式" r:id="rId5" imgW="558558" imgH="241195" progId="Equation.3">
                  <p:embed/>
                </p:oleObj>
              </mc:Choice>
              <mc:Fallback>
                <p:oleObj name="公式" r:id="rId5" imgW="55855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3525838"/>
                        <a:ext cx="1319212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58" name="Object 14"/>
          <p:cNvGraphicFramePr>
            <a:graphicFrameLocks noChangeAspect="1"/>
          </p:cNvGraphicFramePr>
          <p:nvPr/>
        </p:nvGraphicFramePr>
        <p:xfrm>
          <a:off x="3005138" y="4211638"/>
          <a:ext cx="132238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公式" r:id="rId7" imgW="571252" imgH="241195" progId="Equation.3">
                  <p:embed/>
                </p:oleObj>
              </mc:Choice>
              <mc:Fallback>
                <p:oleObj name="公式" r:id="rId7" imgW="571252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4211638"/>
                        <a:ext cx="1322387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59" name="Object 15"/>
          <p:cNvGraphicFramePr>
            <a:graphicFrameLocks noChangeAspect="1"/>
          </p:cNvGraphicFramePr>
          <p:nvPr/>
        </p:nvGraphicFramePr>
        <p:xfrm>
          <a:off x="2994025" y="4899025"/>
          <a:ext cx="13446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公式" r:id="rId9" imgW="545626" imgH="253780" progId="Equation.3">
                  <p:embed/>
                </p:oleObj>
              </mc:Choice>
              <mc:Fallback>
                <p:oleObj name="公式" r:id="rId9" imgW="545626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25" y="4899025"/>
                        <a:ext cx="134461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60" name="Object 16"/>
          <p:cNvGraphicFramePr>
            <a:graphicFrameLocks noChangeAspect="1"/>
          </p:cNvGraphicFramePr>
          <p:nvPr/>
        </p:nvGraphicFramePr>
        <p:xfrm>
          <a:off x="5481638" y="350838"/>
          <a:ext cx="4460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公式" r:id="rId11" imgW="164885" imgH="215619" progId="Equation.3">
                  <p:embed/>
                </p:oleObj>
              </mc:Choice>
              <mc:Fallback>
                <p:oleObj name="公式" r:id="rId11" imgW="164885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1638" y="350838"/>
                        <a:ext cx="4460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61" name="Object 17"/>
          <p:cNvGraphicFramePr>
            <a:graphicFrameLocks noChangeAspect="1"/>
          </p:cNvGraphicFramePr>
          <p:nvPr/>
        </p:nvGraphicFramePr>
        <p:xfrm>
          <a:off x="5502275" y="1314450"/>
          <a:ext cx="3905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公式" r:id="rId13" imgW="177569" imgH="215619" progId="Equation.3">
                  <p:embed/>
                </p:oleObj>
              </mc:Choice>
              <mc:Fallback>
                <p:oleObj name="公式" r:id="rId13" imgW="177569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275" y="1314450"/>
                        <a:ext cx="3905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62" name="Object 18"/>
          <p:cNvGraphicFramePr>
            <a:graphicFrameLocks noChangeAspect="1"/>
          </p:cNvGraphicFramePr>
          <p:nvPr/>
        </p:nvGraphicFramePr>
        <p:xfrm>
          <a:off x="5499100" y="2290763"/>
          <a:ext cx="393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公式" r:id="rId15" imgW="177646" imgH="228402" progId="Equation.3">
                  <p:embed/>
                </p:oleObj>
              </mc:Choice>
              <mc:Fallback>
                <p:oleObj name="公式" r:id="rId15" imgW="177646" imgH="2284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100" y="2290763"/>
                        <a:ext cx="393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163" name="AutoShape 19"/>
          <p:cNvSpPr>
            <a:spLocks/>
          </p:cNvSpPr>
          <p:nvPr/>
        </p:nvSpPr>
        <p:spPr bwMode="auto">
          <a:xfrm>
            <a:off x="4403725" y="3767138"/>
            <a:ext cx="381000" cy="1524000"/>
          </a:xfrm>
          <a:prstGeom prst="rightBrace">
            <a:avLst>
              <a:gd name="adj1" fmla="val 33333"/>
              <a:gd name="adj2" fmla="val 50000"/>
            </a:avLst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90164" name="AutoShape 20"/>
          <p:cNvSpPr>
            <a:spLocks noChangeArrowheads="1"/>
          </p:cNvSpPr>
          <p:nvPr/>
        </p:nvSpPr>
        <p:spPr bwMode="auto">
          <a:xfrm>
            <a:off x="5426075" y="4999038"/>
            <a:ext cx="311150" cy="609600"/>
          </a:xfrm>
          <a:prstGeom prst="downArrow">
            <a:avLst>
              <a:gd name="adj1" fmla="val 50000"/>
              <a:gd name="adj2" fmla="val 48980"/>
            </a:avLst>
          </a:prstGeom>
          <a:solidFill>
            <a:srgbClr val="CC33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90165" name="Oval 21"/>
          <p:cNvSpPr>
            <a:spLocks noChangeArrowheads="1"/>
          </p:cNvSpPr>
          <p:nvPr/>
        </p:nvSpPr>
        <p:spPr bwMode="auto">
          <a:xfrm>
            <a:off x="5991225" y="4999038"/>
            <a:ext cx="525463" cy="52705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chemeClr val="bg2"/>
                </a:solidFill>
                <a:ea typeface="宋体" pitchFamily="2" charset="-122"/>
              </a:rPr>
              <a:t>2</a:t>
            </a:r>
          </a:p>
        </p:txBody>
      </p:sp>
      <p:graphicFrame>
        <p:nvGraphicFramePr>
          <p:cNvPr id="390166" name="Object 22"/>
          <p:cNvGraphicFramePr>
            <a:graphicFrameLocks noChangeAspect="1"/>
          </p:cNvGraphicFramePr>
          <p:nvPr/>
        </p:nvGraphicFramePr>
        <p:xfrm>
          <a:off x="4703763" y="5699125"/>
          <a:ext cx="313213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公式" r:id="rId17" imgW="1231366" imgH="177723" progId="Equation.3">
                  <p:embed/>
                </p:oleObj>
              </mc:Choice>
              <mc:Fallback>
                <p:oleObj name="公式" r:id="rId17" imgW="123136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3763" y="5699125"/>
                        <a:ext cx="313213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167" name="Text Box 23"/>
          <p:cNvSpPr txBox="1">
            <a:spLocks noChangeArrowheads="1"/>
          </p:cNvSpPr>
          <p:nvPr/>
        </p:nvSpPr>
        <p:spPr bwMode="auto">
          <a:xfrm>
            <a:off x="1674813" y="1717675"/>
            <a:ext cx="129698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CC0066"/>
                </a:solidFill>
                <a:ea typeface="宋体" pitchFamily="2" charset="-122"/>
              </a:rPr>
              <a:t>从输入到输出逐级写出</a:t>
            </a:r>
          </a:p>
        </p:txBody>
      </p:sp>
      <p:graphicFrame>
        <p:nvGraphicFramePr>
          <p:cNvPr id="390168" name="Object 24"/>
          <p:cNvGraphicFramePr>
            <a:graphicFrameLocks noChangeAspect="1"/>
          </p:cNvGraphicFramePr>
          <p:nvPr/>
        </p:nvGraphicFramePr>
        <p:xfrm>
          <a:off x="4819650" y="4148138"/>
          <a:ext cx="412115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公式" r:id="rId19" imgW="1676400" imgH="279400" progId="Equation.3">
                  <p:embed/>
                </p:oleObj>
              </mc:Choice>
              <mc:Fallback>
                <p:oleObj name="公式" r:id="rId19" imgW="16764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650" y="4148138"/>
                        <a:ext cx="412115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9" name="Rectangle 25"/>
          <p:cNvSpPr>
            <a:spLocks noGrp="1" noChangeArrowheads="1"/>
          </p:cNvSpPr>
          <p:nvPr>
            <p:ph type="title" idx="4294967295"/>
          </p:nvPr>
        </p:nvSpPr>
        <p:spPr>
          <a:xfrm>
            <a:off x="2136775" y="428625"/>
            <a:ext cx="1279525" cy="6873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mtClean="0">
                <a:solidFill>
                  <a:srgbClr val="FF0000"/>
                </a:solidFill>
                <a:ea typeface="宋体" pitchFamily="2" charset="-122"/>
              </a:rPr>
              <a:t>例</a:t>
            </a:r>
            <a:r>
              <a:rPr lang="en-US" altLang="zh-CN" smtClean="0">
                <a:solidFill>
                  <a:srgbClr val="FF0000"/>
                </a:solidFill>
                <a:ea typeface="宋体" pitchFamily="2" charset="-122"/>
              </a:rPr>
              <a:t>1:</a:t>
            </a:r>
          </a:p>
        </p:txBody>
      </p:sp>
    </p:spTree>
    <p:extLst>
      <p:ext uri="{BB962C8B-B14F-4D97-AF65-F5344CB8AC3E}">
        <p14:creationId xmlns:p14="http://schemas.microsoft.com/office/powerpoint/2010/main" val="305313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9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9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9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0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0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39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0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0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39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0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0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390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9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39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9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90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9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9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500"/>
                                        <p:tgtEl>
                                          <p:spTgt spid="39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7" grpId="0" animBg="1" autoUpdateAnimBg="0"/>
      <p:bldP spid="390148" grpId="0" animBg="1" autoUpdateAnimBg="0"/>
      <p:bldP spid="390149" grpId="0" animBg="1"/>
      <p:bldP spid="390150" grpId="0" animBg="1"/>
      <p:bldP spid="390151" grpId="0" animBg="1" autoUpdateAnimBg="0"/>
      <p:bldP spid="390152" grpId="0" animBg="1" autoUpdateAnimBg="0"/>
      <p:bldP spid="390153" grpId="0" animBg="1"/>
      <p:bldP spid="390154" grpId="0" animBg="1" autoUpdateAnimBg="0"/>
      <p:bldP spid="390155" grpId="0" build="p" autoUpdateAnimBg="0" advAuto="0"/>
      <p:bldP spid="390156" grpId="0" animBg="1" autoUpdateAnimBg="0"/>
      <p:bldP spid="390163" grpId="0" animBg="1"/>
      <p:bldP spid="390164" grpId="0" animBg="1"/>
      <p:bldP spid="390165" grpId="0" animBg="1" autoUpdateAnimBg="0"/>
      <p:bldP spid="39016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1E53F9-0E25-4819-ACC9-CAE689187701}" type="slidenum">
              <a:rPr lang="ko-KR" altLang="en-US"/>
              <a:pPr>
                <a:defRPr/>
              </a:pPr>
              <a:t>30</a:t>
            </a:fld>
            <a:endParaRPr lang="en-US" altLang="ko-KR"/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2" t="53209" r="12411" b="17914"/>
          <a:stretch>
            <a:fillRect/>
          </a:stretch>
        </p:blipFill>
        <p:spPr bwMode="auto">
          <a:xfrm>
            <a:off x="457200" y="1295400"/>
            <a:ext cx="8229600" cy="277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6099" name="Text Box 3"/>
          <p:cNvSpPr txBox="1">
            <a:spLocks noChangeArrowheads="1"/>
          </p:cNvSpPr>
          <p:nvPr/>
        </p:nvSpPr>
        <p:spPr bwMode="auto">
          <a:xfrm>
            <a:off x="533400" y="4664075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rPr>
              <a:t>--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rPr>
              <a:t>SR: “set-reset”, 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rPr>
              <a:t>有两个稳态，能够存储一位二进制值；其中，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rPr>
              <a:t>S=R=1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rPr>
              <a:t>时无定义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rPr>
              <a:t>. </a:t>
            </a:r>
          </a:p>
        </p:txBody>
      </p:sp>
      <p:sp>
        <p:nvSpPr>
          <p:cNvPr id="307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11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920E96-5E59-4207-96E1-78BE4E54C59C}" type="slidenum">
              <a:rPr lang="ko-KR" altLang="en-US"/>
              <a:pPr>
                <a:defRPr/>
              </a:pPr>
              <a:t>31</a:t>
            </a:fld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grpSp>
        <p:nvGrpSpPr>
          <p:cNvPr id="515076" name="Group 4"/>
          <p:cNvGrpSpPr>
            <a:grpSpLocks/>
          </p:cNvGrpSpPr>
          <p:nvPr/>
        </p:nvGrpSpPr>
        <p:grpSpPr bwMode="auto">
          <a:xfrm>
            <a:off x="4932363" y="4149725"/>
            <a:ext cx="3254375" cy="1004888"/>
            <a:chOff x="3107" y="2614"/>
            <a:chExt cx="2050" cy="633"/>
          </a:xfrm>
        </p:grpSpPr>
        <p:sp>
          <p:nvSpPr>
            <p:cNvPr id="28759" name="Text Box 5"/>
            <p:cNvSpPr txBox="1">
              <a:spLocks noChangeArrowheads="1"/>
            </p:cNvSpPr>
            <p:nvPr/>
          </p:nvSpPr>
          <p:spPr bwMode="auto">
            <a:xfrm>
              <a:off x="3299" y="2614"/>
              <a:ext cx="1858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Garamond" pitchFamily="18" charset="0"/>
                  <a:ea typeface="宋体" pitchFamily="2" charset="-122"/>
                </a:rPr>
                <a:t>Q</a:t>
              </a:r>
              <a:r>
                <a:rPr lang="en-US" altLang="zh-CN" sz="2400" b="1" baseline="30000">
                  <a:latin typeface="Garamond" pitchFamily="18" charset="0"/>
                  <a:ea typeface="宋体" pitchFamily="2" charset="-122"/>
                </a:rPr>
                <a:t>n+1</a:t>
              </a:r>
              <a:r>
                <a:rPr lang="en-US" altLang="zh-CN" sz="2400" b="1">
                  <a:latin typeface="Garamond" pitchFamily="18" charset="0"/>
                  <a:ea typeface="宋体" pitchFamily="2" charset="-122"/>
                </a:rPr>
                <a:t>=S+R’Q</a:t>
              </a:r>
              <a:r>
                <a:rPr lang="en-US" altLang="zh-CN" sz="2400" b="1" baseline="30000">
                  <a:latin typeface="Garamond" pitchFamily="18" charset="0"/>
                  <a:ea typeface="宋体" pitchFamily="2" charset="-122"/>
                </a:rPr>
                <a:t>n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Garamond" pitchFamily="18" charset="0"/>
                  <a:ea typeface="宋体" pitchFamily="2" charset="-122"/>
                </a:rPr>
                <a:t>S’+R’=1 (</a:t>
              </a:r>
              <a:r>
                <a:rPr lang="zh-CN" altLang="en-US" sz="2400" b="1">
                  <a:latin typeface="Garamond" pitchFamily="18" charset="0"/>
                  <a:ea typeface="宋体" pitchFamily="2" charset="-122"/>
                </a:rPr>
                <a:t>约束条件</a:t>
              </a:r>
              <a:r>
                <a:rPr lang="en-US" altLang="zh-CN" sz="2400" b="1">
                  <a:latin typeface="Garamond" pitchFamily="18" charset="0"/>
                  <a:ea typeface="宋体" pitchFamily="2" charset="-122"/>
                </a:rPr>
                <a:t>)</a:t>
              </a:r>
              <a:endParaRPr lang="zh-CN" altLang="en-US" sz="2400" b="1">
                <a:latin typeface="Garamond" pitchFamily="18" charset="0"/>
                <a:ea typeface="宋体" pitchFamily="2" charset="-122"/>
              </a:endParaRPr>
            </a:p>
          </p:txBody>
        </p:sp>
        <p:sp>
          <p:nvSpPr>
            <p:cNvPr id="28760" name="AutoShape 6"/>
            <p:cNvSpPr>
              <a:spLocks/>
            </p:cNvSpPr>
            <p:nvPr/>
          </p:nvSpPr>
          <p:spPr bwMode="auto">
            <a:xfrm>
              <a:off x="3107" y="2662"/>
              <a:ext cx="192" cy="528"/>
            </a:xfrm>
            <a:prstGeom prst="leftBrace">
              <a:avLst>
                <a:gd name="adj1" fmla="val 229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aphicFrame>
        <p:nvGraphicFramePr>
          <p:cNvPr id="515079" name="Group 7"/>
          <p:cNvGraphicFramePr>
            <a:graphicFrameLocks noGrp="1"/>
          </p:cNvGraphicFramePr>
          <p:nvPr>
            <p:ph sz="half" idx="2"/>
          </p:nvPr>
        </p:nvGraphicFramePr>
        <p:xfrm>
          <a:off x="206375" y="1624013"/>
          <a:ext cx="2970213" cy="4953004"/>
        </p:xfrm>
        <a:graphic>
          <a:graphicData uri="http://schemas.openxmlformats.org/drawingml/2006/table">
            <a:tbl>
              <a:tblPr/>
              <a:tblGrid>
                <a:gridCol w="630238"/>
                <a:gridCol w="630237"/>
                <a:gridCol w="674688"/>
                <a:gridCol w="1035050"/>
              </a:tblGrid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S’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R’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n+1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5131" name="Group 59"/>
          <p:cNvGraphicFramePr>
            <a:graphicFrameLocks noGrp="1"/>
          </p:cNvGraphicFramePr>
          <p:nvPr/>
        </p:nvGraphicFramePr>
        <p:xfrm>
          <a:off x="5545138" y="1898650"/>
          <a:ext cx="2532062" cy="1358900"/>
        </p:xfrm>
        <a:graphic>
          <a:graphicData uri="http://schemas.openxmlformats.org/drawingml/2006/table">
            <a:tbl>
              <a:tblPr/>
              <a:tblGrid>
                <a:gridCol w="631825"/>
                <a:gridCol w="635000"/>
                <a:gridCol w="633412"/>
                <a:gridCol w="631825"/>
              </a:tblGrid>
              <a:tr h="679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9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46" name="Line 76"/>
          <p:cNvSpPr>
            <a:spLocks noChangeShapeType="1"/>
          </p:cNvSpPr>
          <p:nvPr/>
        </p:nvSpPr>
        <p:spPr bwMode="auto">
          <a:xfrm flipH="1" flipV="1">
            <a:off x="5005388" y="1335088"/>
            <a:ext cx="539750" cy="563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47" name="Text Box 77"/>
          <p:cNvSpPr txBox="1">
            <a:spLocks noChangeArrowheads="1"/>
          </p:cNvSpPr>
          <p:nvPr/>
        </p:nvSpPr>
        <p:spPr bwMode="auto">
          <a:xfrm>
            <a:off x="5654675" y="1609725"/>
            <a:ext cx="395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0 0</a:t>
            </a:r>
          </a:p>
        </p:txBody>
      </p:sp>
      <p:sp>
        <p:nvSpPr>
          <p:cNvPr id="28748" name="Text Box 78"/>
          <p:cNvSpPr txBox="1">
            <a:spLocks noChangeArrowheads="1"/>
          </p:cNvSpPr>
          <p:nvPr/>
        </p:nvSpPr>
        <p:spPr bwMode="auto">
          <a:xfrm>
            <a:off x="5292725" y="2794000"/>
            <a:ext cx="1793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28749" name="Text Box 79"/>
          <p:cNvSpPr txBox="1">
            <a:spLocks noChangeArrowheads="1"/>
          </p:cNvSpPr>
          <p:nvPr/>
        </p:nvSpPr>
        <p:spPr bwMode="auto">
          <a:xfrm>
            <a:off x="5292725" y="2041525"/>
            <a:ext cx="1793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0</a:t>
            </a:r>
          </a:p>
        </p:txBody>
      </p:sp>
      <p:sp>
        <p:nvSpPr>
          <p:cNvPr id="28750" name="Text Box 80"/>
          <p:cNvSpPr txBox="1">
            <a:spLocks noChangeArrowheads="1"/>
          </p:cNvSpPr>
          <p:nvPr/>
        </p:nvSpPr>
        <p:spPr bwMode="auto">
          <a:xfrm>
            <a:off x="5202238" y="1223963"/>
            <a:ext cx="974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Arial" pitchFamily="34" charset="0"/>
                <a:ea typeface="宋体" pitchFamily="2" charset="-122"/>
              </a:rPr>
              <a:t>R’ Q</a:t>
            </a:r>
            <a:r>
              <a:rPr lang="en-US" altLang="zh-CN" b="1" baseline="30000">
                <a:latin typeface="Arial" pitchFamily="34" charset="0"/>
                <a:ea typeface="宋体" pitchFamily="2" charset="-122"/>
              </a:rPr>
              <a:t>n</a:t>
            </a:r>
            <a:endParaRPr lang="en-US" altLang="zh-CN" b="1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8751" name="Text Box 81"/>
          <p:cNvSpPr txBox="1">
            <a:spLocks noChangeArrowheads="1"/>
          </p:cNvSpPr>
          <p:nvPr/>
        </p:nvSpPr>
        <p:spPr bwMode="auto">
          <a:xfrm>
            <a:off x="4932363" y="1668463"/>
            <a:ext cx="466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Arial" pitchFamily="34" charset="0"/>
                <a:ea typeface="宋体" pitchFamily="2" charset="-122"/>
              </a:rPr>
              <a:t>S’</a:t>
            </a:r>
          </a:p>
        </p:txBody>
      </p:sp>
      <p:sp>
        <p:nvSpPr>
          <p:cNvPr id="28752" name="Text Box 82"/>
          <p:cNvSpPr txBox="1">
            <a:spLocks noChangeArrowheads="1"/>
          </p:cNvSpPr>
          <p:nvPr/>
        </p:nvSpPr>
        <p:spPr bwMode="auto">
          <a:xfrm>
            <a:off x="6291263" y="1624013"/>
            <a:ext cx="395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0 1</a:t>
            </a:r>
          </a:p>
        </p:txBody>
      </p:sp>
      <p:sp>
        <p:nvSpPr>
          <p:cNvPr id="28753" name="Text Box 83"/>
          <p:cNvSpPr txBox="1">
            <a:spLocks noChangeArrowheads="1"/>
          </p:cNvSpPr>
          <p:nvPr/>
        </p:nvSpPr>
        <p:spPr bwMode="auto">
          <a:xfrm>
            <a:off x="6967538" y="1624013"/>
            <a:ext cx="395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1 1</a:t>
            </a:r>
          </a:p>
        </p:txBody>
      </p:sp>
      <p:sp>
        <p:nvSpPr>
          <p:cNvPr id="28754" name="Text Box 84"/>
          <p:cNvSpPr txBox="1">
            <a:spLocks noChangeArrowheads="1"/>
          </p:cNvSpPr>
          <p:nvPr/>
        </p:nvSpPr>
        <p:spPr bwMode="auto">
          <a:xfrm>
            <a:off x="7551738" y="1624013"/>
            <a:ext cx="395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1 0</a:t>
            </a:r>
          </a:p>
        </p:txBody>
      </p:sp>
      <p:sp>
        <p:nvSpPr>
          <p:cNvPr id="515157" name="Rectangle 85"/>
          <p:cNvSpPr>
            <a:spLocks noChangeArrowheads="1"/>
          </p:cNvSpPr>
          <p:nvPr/>
        </p:nvSpPr>
        <p:spPr bwMode="auto">
          <a:xfrm>
            <a:off x="5670550" y="1981200"/>
            <a:ext cx="2276475" cy="41275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15158" name="Rectangle 86"/>
          <p:cNvSpPr>
            <a:spLocks noChangeArrowheads="1"/>
          </p:cNvSpPr>
          <p:nvPr/>
        </p:nvSpPr>
        <p:spPr bwMode="auto">
          <a:xfrm>
            <a:off x="6911975" y="1974850"/>
            <a:ext cx="395288" cy="1165225"/>
          </a:xfrm>
          <a:prstGeom prst="rect">
            <a:avLst/>
          </a:prstGeom>
          <a:noFill/>
          <a:ln w="38100">
            <a:solidFill>
              <a:srgbClr val="0000FF"/>
            </a:solidFill>
            <a:prstDash val="lgDashDot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8757" name="Text Box 26"/>
          <p:cNvSpPr txBox="1">
            <a:spLocks noChangeArrowheads="1"/>
          </p:cNvSpPr>
          <p:nvPr/>
        </p:nvSpPr>
        <p:spPr bwMode="auto">
          <a:xfrm>
            <a:off x="4043363" y="3630613"/>
            <a:ext cx="426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993300"/>
                </a:solidFill>
                <a:ea typeface="楷体_GB2312" pitchFamily="49" charset="-122"/>
              </a:rPr>
              <a:t>特性方程：</a:t>
            </a:r>
          </a:p>
        </p:txBody>
      </p:sp>
      <p:sp>
        <p:nvSpPr>
          <p:cNvPr id="28758" name="Text Box 13"/>
          <p:cNvSpPr txBox="1">
            <a:spLocks noChangeArrowheads="1"/>
          </p:cNvSpPr>
          <p:nvPr/>
        </p:nvSpPr>
        <p:spPr bwMode="auto">
          <a:xfrm>
            <a:off x="14288" y="1076325"/>
            <a:ext cx="3354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993300"/>
                </a:solidFill>
                <a:ea typeface="楷体_GB2312" pitchFamily="49" charset="-122"/>
              </a:rPr>
              <a:t>真值表（激励表）</a:t>
            </a:r>
          </a:p>
        </p:txBody>
      </p:sp>
    </p:spTree>
    <p:extLst>
      <p:ext uri="{BB962C8B-B14F-4D97-AF65-F5344CB8AC3E}">
        <p14:creationId xmlns:p14="http://schemas.microsoft.com/office/powerpoint/2010/main" val="191449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157" grpId="0" animBg="1"/>
      <p:bldP spid="51515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Text Box 2"/>
          <p:cNvSpPr txBox="1">
            <a:spLocks noChangeArrowheads="1"/>
          </p:cNvSpPr>
          <p:nvPr/>
        </p:nvSpPr>
        <p:spPr bwMode="auto">
          <a:xfrm>
            <a:off x="533400" y="1460500"/>
            <a:ext cx="807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ea typeface="楷体_GB2312" pitchFamily="49" charset="-122"/>
              </a:rPr>
              <a:t>反映了触发器输入信号取值和状态之间对应关系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596900" y="714375"/>
            <a:ext cx="2574925" cy="519113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smtClean="0">
                <a:solidFill>
                  <a:srgbClr val="993300"/>
                </a:solidFill>
                <a:ea typeface="楷体_GB2312" pitchFamily="49" charset="-122"/>
              </a:rPr>
              <a:t>波形图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85800" y="2133600"/>
            <a:ext cx="7848600" cy="2971800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9701" name="Freeform 5"/>
          <p:cNvSpPr>
            <a:spLocks/>
          </p:cNvSpPr>
          <p:nvPr/>
        </p:nvSpPr>
        <p:spPr bwMode="auto">
          <a:xfrm>
            <a:off x="1295400" y="2971800"/>
            <a:ext cx="7086600" cy="533400"/>
          </a:xfrm>
          <a:custGeom>
            <a:avLst/>
            <a:gdLst>
              <a:gd name="T0" fmla="*/ 0 w 4464"/>
              <a:gd name="T1" fmla="*/ 2147483647 h 336"/>
              <a:gd name="T2" fmla="*/ 2147483647 w 4464"/>
              <a:gd name="T3" fmla="*/ 2147483647 h 336"/>
              <a:gd name="T4" fmla="*/ 2147483647 w 4464"/>
              <a:gd name="T5" fmla="*/ 0 h 336"/>
              <a:gd name="T6" fmla="*/ 2147483647 w 4464"/>
              <a:gd name="T7" fmla="*/ 0 h 336"/>
              <a:gd name="T8" fmla="*/ 2147483647 w 4464"/>
              <a:gd name="T9" fmla="*/ 2147483647 h 336"/>
              <a:gd name="T10" fmla="*/ 2147483647 w 4464"/>
              <a:gd name="T11" fmla="*/ 2147483647 h 336"/>
              <a:gd name="T12" fmla="*/ 2147483647 w 4464"/>
              <a:gd name="T13" fmla="*/ 0 h 336"/>
              <a:gd name="T14" fmla="*/ 2147483647 w 4464"/>
              <a:gd name="T15" fmla="*/ 0 h 336"/>
              <a:gd name="T16" fmla="*/ 2147483647 w 4464"/>
              <a:gd name="T17" fmla="*/ 2147483647 h 336"/>
              <a:gd name="T18" fmla="*/ 2147483647 w 4464"/>
              <a:gd name="T19" fmla="*/ 2147483647 h 336"/>
              <a:gd name="T20" fmla="*/ 2147483647 w 4464"/>
              <a:gd name="T21" fmla="*/ 0 h 336"/>
              <a:gd name="T22" fmla="*/ 2147483647 w 4464"/>
              <a:gd name="T23" fmla="*/ 0 h 336"/>
              <a:gd name="T24" fmla="*/ 2147483647 w 4464"/>
              <a:gd name="T25" fmla="*/ 2147483647 h 336"/>
              <a:gd name="T26" fmla="*/ 2147483647 w 4464"/>
              <a:gd name="T27" fmla="*/ 2147483647 h 3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464" h="336">
                <a:moveTo>
                  <a:pt x="0" y="336"/>
                </a:moveTo>
                <a:lnTo>
                  <a:pt x="384" y="336"/>
                </a:lnTo>
                <a:lnTo>
                  <a:pt x="384" y="0"/>
                </a:lnTo>
                <a:lnTo>
                  <a:pt x="960" y="0"/>
                </a:lnTo>
                <a:lnTo>
                  <a:pt x="960" y="336"/>
                </a:lnTo>
                <a:lnTo>
                  <a:pt x="1440" y="336"/>
                </a:lnTo>
                <a:lnTo>
                  <a:pt x="1440" y="0"/>
                </a:lnTo>
                <a:lnTo>
                  <a:pt x="2112" y="0"/>
                </a:lnTo>
                <a:lnTo>
                  <a:pt x="2112" y="336"/>
                </a:lnTo>
                <a:lnTo>
                  <a:pt x="3312" y="336"/>
                </a:lnTo>
                <a:lnTo>
                  <a:pt x="3312" y="0"/>
                </a:lnTo>
                <a:lnTo>
                  <a:pt x="3888" y="0"/>
                </a:lnTo>
                <a:lnTo>
                  <a:pt x="3888" y="336"/>
                </a:lnTo>
                <a:lnTo>
                  <a:pt x="4464" y="336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Freeform 6"/>
          <p:cNvSpPr>
            <a:spLocks/>
          </p:cNvSpPr>
          <p:nvPr/>
        </p:nvSpPr>
        <p:spPr bwMode="auto">
          <a:xfrm>
            <a:off x="1295400" y="3657600"/>
            <a:ext cx="5257800" cy="533400"/>
          </a:xfrm>
          <a:custGeom>
            <a:avLst/>
            <a:gdLst>
              <a:gd name="T0" fmla="*/ 0 w 3312"/>
              <a:gd name="T1" fmla="*/ 0 h 336"/>
              <a:gd name="T2" fmla="*/ 2147483647 w 3312"/>
              <a:gd name="T3" fmla="*/ 0 h 336"/>
              <a:gd name="T4" fmla="*/ 2147483647 w 3312"/>
              <a:gd name="T5" fmla="*/ 2147483647 h 336"/>
              <a:gd name="T6" fmla="*/ 2147483647 w 3312"/>
              <a:gd name="T7" fmla="*/ 2147483647 h 336"/>
              <a:gd name="T8" fmla="*/ 2147483647 w 3312"/>
              <a:gd name="T9" fmla="*/ 0 h 336"/>
              <a:gd name="T10" fmla="*/ 2147483647 w 3312"/>
              <a:gd name="T11" fmla="*/ 0 h 3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12" h="336">
                <a:moveTo>
                  <a:pt x="0" y="0"/>
                </a:moveTo>
                <a:lnTo>
                  <a:pt x="1440" y="0"/>
                </a:lnTo>
                <a:lnTo>
                  <a:pt x="1440" y="336"/>
                </a:lnTo>
                <a:lnTo>
                  <a:pt x="2112" y="336"/>
                </a:lnTo>
                <a:lnTo>
                  <a:pt x="2112" y="0"/>
                </a:lnTo>
                <a:lnTo>
                  <a:pt x="3312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" name="Rectangle 7" descr="宽上对角线"/>
          <p:cNvSpPr>
            <a:spLocks noChangeArrowheads="1"/>
          </p:cNvSpPr>
          <p:nvPr/>
        </p:nvSpPr>
        <p:spPr bwMode="auto">
          <a:xfrm>
            <a:off x="6553200" y="3657600"/>
            <a:ext cx="935038" cy="5334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7467600" y="3657600"/>
            <a:ext cx="9144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5" name="Freeform 9"/>
          <p:cNvSpPr>
            <a:spLocks/>
          </p:cNvSpPr>
          <p:nvPr/>
        </p:nvSpPr>
        <p:spPr bwMode="auto">
          <a:xfrm>
            <a:off x="1295400" y="4343400"/>
            <a:ext cx="5257800" cy="533400"/>
          </a:xfrm>
          <a:custGeom>
            <a:avLst/>
            <a:gdLst>
              <a:gd name="T0" fmla="*/ 0 w 3312"/>
              <a:gd name="T1" fmla="*/ 2147483647 h 336"/>
              <a:gd name="T2" fmla="*/ 2147483647 w 3312"/>
              <a:gd name="T3" fmla="*/ 2147483647 h 336"/>
              <a:gd name="T4" fmla="*/ 2147483647 w 3312"/>
              <a:gd name="T5" fmla="*/ 0 h 336"/>
              <a:gd name="T6" fmla="*/ 2147483647 w 3312"/>
              <a:gd name="T7" fmla="*/ 0 h 336"/>
              <a:gd name="T8" fmla="*/ 2147483647 w 3312"/>
              <a:gd name="T9" fmla="*/ 2147483647 h 336"/>
              <a:gd name="T10" fmla="*/ 2147483647 w 3312"/>
              <a:gd name="T11" fmla="*/ 2147483647 h 336"/>
              <a:gd name="T12" fmla="*/ 2147483647 w 3312"/>
              <a:gd name="T13" fmla="*/ 0 h 336"/>
              <a:gd name="T14" fmla="*/ 2147483647 w 3312"/>
              <a:gd name="T15" fmla="*/ 0 h 3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312" h="336">
                <a:moveTo>
                  <a:pt x="0" y="336"/>
                </a:moveTo>
                <a:lnTo>
                  <a:pt x="1440" y="336"/>
                </a:lnTo>
                <a:lnTo>
                  <a:pt x="1440" y="0"/>
                </a:lnTo>
                <a:lnTo>
                  <a:pt x="2112" y="0"/>
                </a:lnTo>
                <a:lnTo>
                  <a:pt x="2112" y="336"/>
                </a:lnTo>
                <a:lnTo>
                  <a:pt x="2832" y="336"/>
                </a:lnTo>
                <a:lnTo>
                  <a:pt x="2832" y="0"/>
                </a:lnTo>
                <a:lnTo>
                  <a:pt x="3312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6" name="Freeform 10"/>
          <p:cNvSpPr>
            <a:spLocks/>
          </p:cNvSpPr>
          <p:nvPr/>
        </p:nvSpPr>
        <p:spPr bwMode="auto">
          <a:xfrm>
            <a:off x="1295400" y="2286000"/>
            <a:ext cx="7010400" cy="533400"/>
          </a:xfrm>
          <a:custGeom>
            <a:avLst/>
            <a:gdLst>
              <a:gd name="T0" fmla="*/ 0 w 4416"/>
              <a:gd name="T1" fmla="*/ 0 h 336"/>
              <a:gd name="T2" fmla="*/ 2147483647 w 4416"/>
              <a:gd name="T3" fmla="*/ 0 h 336"/>
              <a:gd name="T4" fmla="*/ 2147483647 w 4416"/>
              <a:gd name="T5" fmla="*/ 2147483647 h 336"/>
              <a:gd name="T6" fmla="*/ 2147483647 w 4416"/>
              <a:gd name="T7" fmla="*/ 2147483647 h 336"/>
              <a:gd name="T8" fmla="*/ 2147483647 w 4416"/>
              <a:gd name="T9" fmla="*/ 0 h 336"/>
              <a:gd name="T10" fmla="*/ 2147483647 w 4416"/>
              <a:gd name="T11" fmla="*/ 0 h 336"/>
              <a:gd name="T12" fmla="*/ 2147483647 w 4416"/>
              <a:gd name="T13" fmla="*/ 2147483647 h 336"/>
              <a:gd name="T14" fmla="*/ 2147483647 w 4416"/>
              <a:gd name="T15" fmla="*/ 2147483647 h 336"/>
              <a:gd name="T16" fmla="*/ 2147483647 w 4416"/>
              <a:gd name="T17" fmla="*/ 0 h 336"/>
              <a:gd name="T18" fmla="*/ 2147483647 w 4416"/>
              <a:gd name="T19" fmla="*/ 0 h 3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416" h="336">
                <a:moveTo>
                  <a:pt x="0" y="0"/>
                </a:moveTo>
                <a:lnTo>
                  <a:pt x="1440" y="0"/>
                </a:lnTo>
                <a:lnTo>
                  <a:pt x="1440" y="336"/>
                </a:lnTo>
                <a:lnTo>
                  <a:pt x="2112" y="336"/>
                </a:lnTo>
                <a:lnTo>
                  <a:pt x="2112" y="0"/>
                </a:lnTo>
                <a:lnTo>
                  <a:pt x="2832" y="0"/>
                </a:lnTo>
                <a:lnTo>
                  <a:pt x="2832" y="336"/>
                </a:lnTo>
                <a:lnTo>
                  <a:pt x="3312" y="336"/>
                </a:lnTo>
                <a:lnTo>
                  <a:pt x="3312" y="0"/>
                </a:lnTo>
                <a:lnTo>
                  <a:pt x="4416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7" name="Rectangle 11" descr="宽上对角线"/>
          <p:cNvSpPr>
            <a:spLocks noChangeArrowheads="1"/>
          </p:cNvSpPr>
          <p:nvPr/>
        </p:nvSpPr>
        <p:spPr bwMode="auto">
          <a:xfrm>
            <a:off x="6553200" y="4343400"/>
            <a:ext cx="935038" cy="5334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7467600" y="4876800"/>
            <a:ext cx="9144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762000" y="2286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00"/>
                </a:solidFill>
                <a:ea typeface="宋体" pitchFamily="2" charset="-122"/>
              </a:rPr>
              <a:t>R’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762000" y="3048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00"/>
                </a:solidFill>
                <a:ea typeface="宋体" pitchFamily="2" charset="-122"/>
              </a:rPr>
              <a:t>S’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762000" y="3657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00"/>
                </a:solidFill>
                <a:ea typeface="宋体" pitchFamily="2" charset="-122"/>
              </a:rPr>
              <a:t>Q</a:t>
            </a:r>
          </a:p>
        </p:txBody>
      </p:sp>
      <p:sp>
        <p:nvSpPr>
          <p:cNvPr id="355344" name="Line 16"/>
          <p:cNvSpPr>
            <a:spLocks noChangeShapeType="1"/>
          </p:cNvSpPr>
          <p:nvPr/>
        </p:nvSpPr>
        <p:spPr bwMode="auto">
          <a:xfrm>
            <a:off x="1905000" y="2209800"/>
            <a:ext cx="1588" cy="3962400"/>
          </a:xfrm>
          <a:prstGeom prst="line">
            <a:avLst/>
          </a:prstGeom>
          <a:noFill/>
          <a:ln w="381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5345" name="Line 17"/>
          <p:cNvSpPr>
            <a:spLocks noChangeShapeType="1"/>
          </p:cNvSpPr>
          <p:nvPr/>
        </p:nvSpPr>
        <p:spPr bwMode="auto">
          <a:xfrm>
            <a:off x="2817813" y="2209800"/>
            <a:ext cx="1587" cy="3962400"/>
          </a:xfrm>
          <a:prstGeom prst="line">
            <a:avLst/>
          </a:prstGeom>
          <a:noFill/>
          <a:ln w="381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5346" name="Line 18"/>
          <p:cNvSpPr>
            <a:spLocks noChangeShapeType="1"/>
          </p:cNvSpPr>
          <p:nvPr/>
        </p:nvSpPr>
        <p:spPr bwMode="auto">
          <a:xfrm>
            <a:off x="3579813" y="2209800"/>
            <a:ext cx="1587" cy="3962400"/>
          </a:xfrm>
          <a:prstGeom prst="line">
            <a:avLst/>
          </a:prstGeom>
          <a:noFill/>
          <a:ln w="381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5347" name="Line 19"/>
          <p:cNvSpPr>
            <a:spLocks noChangeShapeType="1"/>
          </p:cNvSpPr>
          <p:nvPr/>
        </p:nvSpPr>
        <p:spPr bwMode="auto">
          <a:xfrm>
            <a:off x="4646613" y="2209800"/>
            <a:ext cx="1587" cy="3962400"/>
          </a:xfrm>
          <a:prstGeom prst="line">
            <a:avLst/>
          </a:prstGeom>
          <a:noFill/>
          <a:ln w="381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5348" name="Line 20"/>
          <p:cNvSpPr>
            <a:spLocks noChangeShapeType="1"/>
          </p:cNvSpPr>
          <p:nvPr/>
        </p:nvSpPr>
        <p:spPr bwMode="auto">
          <a:xfrm>
            <a:off x="5789613" y="2209800"/>
            <a:ext cx="1587" cy="3962400"/>
          </a:xfrm>
          <a:prstGeom prst="line">
            <a:avLst/>
          </a:prstGeom>
          <a:noFill/>
          <a:ln w="381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5349" name="Line 21"/>
          <p:cNvSpPr>
            <a:spLocks noChangeShapeType="1"/>
          </p:cNvSpPr>
          <p:nvPr/>
        </p:nvSpPr>
        <p:spPr bwMode="auto">
          <a:xfrm>
            <a:off x="7466013" y="2209800"/>
            <a:ext cx="1587" cy="3962400"/>
          </a:xfrm>
          <a:prstGeom prst="line">
            <a:avLst/>
          </a:prstGeom>
          <a:noFill/>
          <a:ln w="381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5350" name="Line 22"/>
          <p:cNvSpPr>
            <a:spLocks noChangeShapeType="1"/>
          </p:cNvSpPr>
          <p:nvPr/>
        </p:nvSpPr>
        <p:spPr bwMode="auto">
          <a:xfrm>
            <a:off x="1295400" y="3505200"/>
            <a:ext cx="609600" cy="158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5351" name="Line 23"/>
          <p:cNvSpPr>
            <a:spLocks noChangeShapeType="1"/>
          </p:cNvSpPr>
          <p:nvPr/>
        </p:nvSpPr>
        <p:spPr bwMode="auto">
          <a:xfrm>
            <a:off x="2819400" y="3505200"/>
            <a:ext cx="762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5352" name="Line 24"/>
          <p:cNvSpPr>
            <a:spLocks noChangeShapeType="1"/>
          </p:cNvSpPr>
          <p:nvPr/>
        </p:nvSpPr>
        <p:spPr bwMode="auto">
          <a:xfrm>
            <a:off x="4648200" y="3505200"/>
            <a:ext cx="1143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5353" name="Line 25"/>
          <p:cNvSpPr>
            <a:spLocks noChangeShapeType="1"/>
          </p:cNvSpPr>
          <p:nvPr/>
        </p:nvSpPr>
        <p:spPr bwMode="auto">
          <a:xfrm>
            <a:off x="7467600" y="3505200"/>
            <a:ext cx="9144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5354" name="Line 26"/>
          <p:cNvSpPr>
            <a:spLocks noChangeShapeType="1"/>
          </p:cNvSpPr>
          <p:nvPr/>
        </p:nvSpPr>
        <p:spPr bwMode="auto">
          <a:xfrm>
            <a:off x="3581400" y="2819400"/>
            <a:ext cx="1066800" cy="158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5355" name="Text Box 27"/>
          <p:cNvSpPr txBox="1">
            <a:spLocks noChangeArrowheads="1"/>
          </p:cNvSpPr>
          <p:nvPr/>
        </p:nvSpPr>
        <p:spPr bwMode="auto">
          <a:xfrm>
            <a:off x="1143000" y="5410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置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355356" name="Text Box 28"/>
          <p:cNvSpPr txBox="1">
            <a:spLocks noChangeArrowheads="1"/>
          </p:cNvSpPr>
          <p:nvPr/>
        </p:nvSpPr>
        <p:spPr bwMode="auto">
          <a:xfrm>
            <a:off x="3751263" y="5410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清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355357" name="Text Box 29"/>
          <p:cNvSpPr txBox="1">
            <a:spLocks noChangeArrowheads="1"/>
          </p:cNvSpPr>
          <p:nvPr/>
        </p:nvSpPr>
        <p:spPr bwMode="auto">
          <a:xfrm>
            <a:off x="2854325" y="5410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置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355358" name="Text Box 30"/>
          <p:cNvSpPr txBox="1">
            <a:spLocks noChangeArrowheads="1"/>
          </p:cNvSpPr>
          <p:nvPr/>
        </p:nvSpPr>
        <p:spPr bwMode="auto">
          <a:xfrm>
            <a:off x="4876800" y="5410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置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355359" name="Text Box 31"/>
          <p:cNvSpPr txBox="1">
            <a:spLocks noChangeArrowheads="1"/>
          </p:cNvSpPr>
          <p:nvPr/>
        </p:nvSpPr>
        <p:spPr bwMode="auto">
          <a:xfrm>
            <a:off x="7620000" y="5410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置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355360" name="Text Box 32"/>
          <p:cNvSpPr txBox="1">
            <a:spLocks noChangeArrowheads="1"/>
          </p:cNvSpPr>
          <p:nvPr/>
        </p:nvSpPr>
        <p:spPr bwMode="auto">
          <a:xfrm>
            <a:off x="1922463" y="5410200"/>
            <a:ext cx="914400" cy="4572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保持</a:t>
            </a:r>
          </a:p>
        </p:txBody>
      </p:sp>
      <p:sp>
        <p:nvSpPr>
          <p:cNvPr id="355361" name="Text Box 33"/>
          <p:cNvSpPr txBox="1">
            <a:spLocks noChangeArrowheads="1"/>
          </p:cNvSpPr>
          <p:nvPr/>
        </p:nvSpPr>
        <p:spPr bwMode="auto">
          <a:xfrm>
            <a:off x="5943600" y="5410200"/>
            <a:ext cx="12954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不允许</a:t>
            </a:r>
          </a:p>
        </p:txBody>
      </p:sp>
      <p:graphicFrame>
        <p:nvGraphicFramePr>
          <p:cNvPr id="29730" name="Object 34"/>
          <p:cNvGraphicFramePr>
            <a:graphicFrameLocks noChangeAspect="1"/>
          </p:cNvGraphicFramePr>
          <p:nvPr/>
        </p:nvGraphicFramePr>
        <p:xfrm>
          <a:off x="808038" y="4383088"/>
          <a:ext cx="3698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3" imgW="177646" imgH="228402" progId="Equation.3">
                  <p:embed/>
                </p:oleObj>
              </mc:Choice>
              <mc:Fallback>
                <p:oleObj name="Equation" r:id="rId3" imgW="177646" imgH="2284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4383088"/>
                        <a:ext cx="36988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68" name="AutoShape 40"/>
          <p:cNvSpPr>
            <a:spLocks noChangeArrowheads="1"/>
          </p:cNvSpPr>
          <p:nvPr/>
        </p:nvSpPr>
        <p:spPr bwMode="auto">
          <a:xfrm>
            <a:off x="2459038" y="312738"/>
            <a:ext cx="6416675" cy="1085850"/>
          </a:xfrm>
          <a:prstGeom prst="wedgeRectCallout">
            <a:avLst>
              <a:gd name="adj1" fmla="val 39361"/>
              <a:gd name="adj2" fmla="val 55556"/>
            </a:avLst>
          </a:prstGeom>
          <a:solidFill>
            <a:srgbClr val="CCCCFF"/>
          </a:solidFill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1" hangingPunct="1"/>
            <a:r>
              <a:rPr kumimoji="1" lang="zh-CN" altLang="en-US" sz="2400" b="1">
                <a:ea typeface="楷体_GB2312" pitchFamily="49" charset="-122"/>
              </a:rPr>
              <a:t>　输出既非 </a:t>
            </a:r>
            <a:r>
              <a:rPr kumimoji="1" lang="en-US" altLang="zh-CN" sz="2400" b="1">
                <a:ea typeface="楷体_GB2312" pitchFamily="49" charset="-122"/>
              </a:rPr>
              <a:t>0 </a:t>
            </a:r>
            <a:r>
              <a:rPr kumimoji="1" lang="zh-CN" altLang="en-US" sz="2400" b="1">
                <a:ea typeface="楷体_GB2312" pitchFamily="49" charset="-122"/>
              </a:rPr>
              <a:t>状态，也非 </a:t>
            </a:r>
            <a:r>
              <a:rPr kumimoji="1" lang="en-US" altLang="zh-CN" sz="2400" b="1">
                <a:ea typeface="楷体_GB2312" pitchFamily="49" charset="-122"/>
              </a:rPr>
              <a:t>1 </a:t>
            </a:r>
            <a:r>
              <a:rPr kumimoji="1" lang="zh-CN" altLang="en-US" sz="2400" b="1">
                <a:ea typeface="楷体_GB2312" pitchFamily="49" charset="-122"/>
              </a:rPr>
              <a:t>状态。当  </a:t>
            </a:r>
            <a:r>
              <a:rPr kumimoji="1" lang="en-US" altLang="zh-CN" sz="2400" b="1" i="1">
                <a:ea typeface="楷体_GB2312" pitchFamily="49" charset="-122"/>
              </a:rPr>
              <a:t>R’</a:t>
            </a:r>
            <a:r>
              <a:rPr kumimoji="1" lang="en-US" altLang="zh-CN" sz="2400" b="1" baseline="-25000">
                <a:ea typeface="楷体_GB2312" pitchFamily="49" charset="-122"/>
              </a:rPr>
              <a:t> </a:t>
            </a:r>
            <a:r>
              <a:rPr kumimoji="1" lang="zh-CN" altLang="en-US" sz="2400" b="1">
                <a:ea typeface="楷体_GB2312" pitchFamily="49" charset="-122"/>
              </a:rPr>
              <a:t>和 </a:t>
            </a:r>
            <a:r>
              <a:rPr kumimoji="1" lang="en-US" altLang="zh-CN" sz="2400" b="1" i="1">
                <a:ea typeface="楷体_GB2312" pitchFamily="49" charset="-122"/>
              </a:rPr>
              <a:t>S’</a:t>
            </a:r>
            <a:r>
              <a:rPr kumimoji="1" lang="en-US" altLang="zh-CN" sz="2400" b="1" baseline="-25000">
                <a:ea typeface="楷体_GB2312" pitchFamily="49" charset="-122"/>
              </a:rPr>
              <a:t> </a:t>
            </a:r>
            <a:r>
              <a:rPr kumimoji="1" lang="zh-CN" altLang="en-US" sz="2400" b="1">
                <a:ea typeface="楷体_GB2312" pitchFamily="49" charset="-122"/>
              </a:rPr>
              <a:t>同时由 </a:t>
            </a:r>
            <a:r>
              <a:rPr kumimoji="1" lang="en-US" altLang="zh-CN" sz="2400" b="1">
                <a:ea typeface="楷体_GB2312" pitchFamily="49" charset="-122"/>
              </a:rPr>
              <a:t>0 </a:t>
            </a:r>
            <a:r>
              <a:rPr kumimoji="1" lang="zh-CN" altLang="en-US" sz="2400" b="1">
                <a:ea typeface="楷体_GB2312" pitchFamily="49" charset="-122"/>
              </a:rPr>
              <a:t>变 </a:t>
            </a:r>
            <a:r>
              <a:rPr kumimoji="1" lang="en-US" altLang="zh-CN" sz="2400" b="1">
                <a:ea typeface="楷体_GB2312" pitchFamily="49" charset="-122"/>
              </a:rPr>
              <a:t>1 </a:t>
            </a:r>
            <a:r>
              <a:rPr kumimoji="1" lang="zh-CN" altLang="en-US" sz="2400" b="1">
                <a:ea typeface="楷体_GB2312" pitchFamily="49" charset="-122"/>
              </a:rPr>
              <a:t>时，输出状态可能为 </a:t>
            </a:r>
            <a:r>
              <a:rPr kumimoji="1" lang="en-US" altLang="zh-CN" sz="2400" b="1">
                <a:ea typeface="楷体_GB2312" pitchFamily="49" charset="-122"/>
              </a:rPr>
              <a:t>0</a:t>
            </a:r>
            <a:r>
              <a:rPr kumimoji="1" lang="zh-CN" altLang="en-US" sz="2400" b="1">
                <a:ea typeface="楷体_GB2312" pitchFamily="49" charset="-122"/>
              </a:rPr>
              <a:t>，也可能为 </a:t>
            </a:r>
            <a:r>
              <a:rPr kumimoji="1" lang="en-US" altLang="zh-CN" sz="2400" b="1">
                <a:ea typeface="楷体_GB2312" pitchFamily="49" charset="-122"/>
              </a:rPr>
              <a:t>1</a:t>
            </a:r>
            <a:r>
              <a:rPr kumimoji="1" lang="zh-CN" altLang="en-US" sz="2400" b="1">
                <a:ea typeface="楷体_GB2312" pitchFamily="49" charset="-122"/>
              </a:rPr>
              <a:t>，即输出状态不定。因此，这种情况禁用。</a:t>
            </a:r>
          </a:p>
        </p:txBody>
      </p:sp>
    </p:spTree>
    <p:extLst>
      <p:ext uri="{BB962C8B-B14F-4D97-AF65-F5344CB8AC3E}">
        <p14:creationId xmlns:p14="http://schemas.microsoft.com/office/powerpoint/2010/main" val="511535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5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5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5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5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5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5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5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0" fill="hold"/>
                                        <p:tgtEl>
                                          <p:spTgt spid="355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0" fill="hold"/>
                                        <p:tgtEl>
                                          <p:spTgt spid="355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53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53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53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53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53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53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53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53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5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5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0" grpId="0" build="p" autoUpdateAnimBg="0"/>
      <p:bldP spid="355344" grpId="0" animBg="1"/>
      <p:bldP spid="355345" grpId="0" animBg="1"/>
      <p:bldP spid="355346" grpId="0" animBg="1"/>
      <p:bldP spid="355347" grpId="0" animBg="1"/>
      <p:bldP spid="355348" grpId="0" animBg="1"/>
      <p:bldP spid="355349" grpId="0" animBg="1"/>
      <p:bldP spid="355350" grpId="0" animBg="1"/>
      <p:bldP spid="355351" grpId="0" animBg="1"/>
      <p:bldP spid="355352" grpId="0" animBg="1"/>
      <p:bldP spid="355353" grpId="0" animBg="1"/>
      <p:bldP spid="355354" grpId="0" animBg="1"/>
      <p:bldP spid="355355" grpId="0" autoUpdateAnimBg="0"/>
      <p:bldP spid="355356" grpId="0" autoUpdateAnimBg="0"/>
      <p:bldP spid="355357" grpId="0" autoUpdateAnimBg="0"/>
      <p:bldP spid="355358" grpId="0" autoUpdateAnimBg="0"/>
      <p:bldP spid="355359" grpId="0" autoUpdateAnimBg="0"/>
      <p:bldP spid="355360" grpId="0" animBg="1" autoUpdateAnimBg="0"/>
      <p:bldP spid="355361" grpId="0" animBg="1" autoUpdateAnimBg="0"/>
      <p:bldP spid="35536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304800" y="1130300"/>
            <a:ext cx="8610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时序电路的逻辑功能可用逻辑表达式、状态表、状态图、时序图和逻辑图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5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种方式表示，这些表示方法在本质上是相同的，可以互相转换。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755650" y="3213100"/>
            <a:ext cx="80772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特征方程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描述触发器逻辑功能的逻辑表达式。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激励函数：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触发器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输入信号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的逻辑表达式。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时钟方程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：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控制时钟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CP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的逻辑表达式。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次态方程：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（状态方程）次态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输出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的逻辑表达式。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                    </a:t>
            </a:r>
            <a:r>
              <a:rPr kumimoji="1" lang="zh-CN" altLang="en-US" sz="2400" b="1" u="sng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激励函数代入特征方程得次态方程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。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输出函数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：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输出变量的布尔表达式。</a:t>
            </a:r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539750" y="2492375"/>
            <a:ext cx="2039938" cy="476250"/>
          </a:xfrm>
          <a:prstGeom prst="rect">
            <a:avLst/>
          </a:prstGeom>
          <a:solidFill>
            <a:srgbClr val="CCFFFF"/>
          </a:solidFill>
          <a:ln w="19050">
            <a:solidFill>
              <a:srgbClr val="33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kumimoji="1" lang="en-US" altLang="zh-CN" sz="2400" b="1">
                <a:solidFill>
                  <a:srgbClr val="993300"/>
                </a:solidFill>
                <a:latin typeface="Times New Roman" pitchFamily="18" charset="0"/>
                <a:ea typeface="幼圆" pitchFamily="49" charset="-122"/>
              </a:rPr>
              <a:t>1. </a:t>
            </a:r>
            <a:r>
              <a:rPr kumimoji="1" lang="zh-CN" altLang="en-US" sz="2400" b="1">
                <a:solidFill>
                  <a:srgbClr val="993300"/>
                </a:solidFill>
                <a:latin typeface="Times New Roman" pitchFamily="18" charset="0"/>
                <a:ea typeface="幼圆" pitchFamily="49" charset="-122"/>
              </a:rPr>
              <a:t>逻辑方程组</a:t>
            </a:r>
          </a:p>
        </p:txBody>
      </p:sp>
      <p:sp>
        <p:nvSpPr>
          <p:cNvPr id="4101" name="Rectangle 7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楷体_GB2312" pitchFamily="49" charset="-122"/>
              </a:rPr>
              <a:t>时序逻辑电路功能的描述方法</a:t>
            </a:r>
          </a:p>
        </p:txBody>
      </p:sp>
    </p:spTree>
    <p:extLst>
      <p:ext uri="{BB962C8B-B14F-4D97-AF65-F5344CB8AC3E}">
        <p14:creationId xmlns:p14="http://schemas.microsoft.com/office/powerpoint/2010/main" val="78973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 build="p" autoUpdateAnimBg="0"/>
      <p:bldP spid="145411" grpId="0" autoUpdateAnimBg="0"/>
      <p:bldP spid="1454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楷体_GB2312" pitchFamily="49" charset="-122"/>
              </a:rPr>
              <a:t>时序逻辑电路功能的描述方法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477838" y="1462088"/>
            <a:ext cx="2971800" cy="466725"/>
          </a:xfrm>
          <a:prstGeom prst="rect">
            <a:avLst/>
          </a:prstGeom>
          <a:solidFill>
            <a:srgbClr val="CCFFFF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993300"/>
                </a:solidFill>
                <a:latin typeface="Times New Roman" pitchFamily="18" charset="0"/>
                <a:ea typeface="幼圆" pitchFamily="49" charset="-122"/>
              </a:rPr>
              <a:t>2. </a:t>
            </a:r>
            <a:r>
              <a:rPr kumimoji="1" lang="zh-CN" altLang="en-US" sz="2400" b="1">
                <a:solidFill>
                  <a:srgbClr val="993300"/>
                </a:solidFill>
                <a:latin typeface="Times New Roman" pitchFamily="18" charset="0"/>
                <a:ea typeface="幼圆" pitchFamily="49" charset="-122"/>
              </a:rPr>
              <a:t>状态（真值）表：</a:t>
            </a:r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782638" y="2071688"/>
            <a:ext cx="7929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表明输出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、次态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Q</a:t>
            </a:r>
            <a:r>
              <a:rPr kumimoji="1" lang="en-US" altLang="zh-CN" sz="2400" b="1" baseline="30000">
                <a:latin typeface="Times New Roman" pitchFamily="18" charset="0"/>
                <a:ea typeface="楷体_GB2312" pitchFamily="49" charset="-122"/>
              </a:rPr>
              <a:t>n+1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与输入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、现态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Q</a:t>
            </a:r>
            <a:r>
              <a:rPr kumimoji="1" lang="en-US" altLang="zh-CN" sz="2400" b="1" baseline="3000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逻辑关系的表格。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554038" y="3024188"/>
            <a:ext cx="2971800" cy="466725"/>
          </a:xfrm>
          <a:prstGeom prst="rect">
            <a:avLst/>
          </a:prstGeom>
          <a:solidFill>
            <a:srgbClr val="CCFFFF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993300"/>
                </a:solidFill>
                <a:latin typeface="Times New Roman" pitchFamily="18" charset="0"/>
                <a:ea typeface="幼圆" pitchFamily="49" charset="-122"/>
              </a:rPr>
              <a:t>3. </a:t>
            </a:r>
            <a:r>
              <a:rPr kumimoji="1" lang="zh-CN" altLang="en-US" sz="2400" b="1">
                <a:solidFill>
                  <a:srgbClr val="993300"/>
                </a:solidFill>
                <a:latin typeface="Times New Roman" pitchFamily="18" charset="0"/>
                <a:ea typeface="幼圆" pitchFamily="49" charset="-122"/>
              </a:rPr>
              <a:t>状态图：</a:t>
            </a:r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539750" y="4556125"/>
            <a:ext cx="2971800" cy="466725"/>
          </a:xfrm>
          <a:prstGeom prst="rect">
            <a:avLst/>
          </a:prstGeom>
          <a:solidFill>
            <a:srgbClr val="CCFFFF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993300"/>
                </a:solidFill>
                <a:latin typeface="Times New Roman" pitchFamily="18" charset="0"/>
                <a:ea typeface="幼圆" pitchFamily="49" charset="-122"/>
              </a:rPr>
              <a:t>4. </a:t>
            </a:r>
            <a:r>
              <a:rPr kumimoji="1" lang="zh-CN" altLang="en-US" sz="2400" b="1">
                <a:solidFill>
                  <a:srgbClr val="993300"/>
                </a:solidFill>
                <a:latin typeface="Times New Roman" pitchFamily="18" charset="0"/>
                <a:ea typeface="幼圆" pitchFamily="49" charset="-122"/>
              </a:rPr>
              <a:t>时序（波形）图</a:t>
            </a:r>
          </a:p>
        </p:txBody>
      </p:sp>
      <p:sp>
        <p:nvSpPr>
          <p:cNvPr id="147466" name="Text Box 10"/>
          <p:cNvSpPr txBox="1">
            <a:spLocks noChangeArrowheads="1"/>
          </p:cNvSpPr>
          <p:nvPr/>
        </p:nvSpPr>
        <p:spPr bwMode="auto">
          <a:xfrm>
            <a:off x="858838" y="3709988"/>
            <a:ext cx="7634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表明状态转换规律及相应输入、输出取值关系的图形。</a:t>
            </a:r>
          </a:p>
        </p:txBody>
      </p:sp>
      <p:sp>
        <p:nvSpPr>
          <p:cNvPr id="147467" name="Text Box 11"/>
          <p:cNvSpPr txBox="1">
            <a:spLocks noChangeArrowheads="1"/>
          </p:cNvSpPr>
          <p:nvPr/>
        </p:nvSpPr>
        <p:spPr bwMode="auto">
          <a:xfrm>
            <a:off x="900113" y="5203825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时序逻辑电路的工作波形图。</a:t>
            </a:r>
          </a:p>
        </p:txBody>
      </p:sp>
    </p:spTree>
    <p:extLst>
      <p:ext uri="{BB962C8B-B14F-4D97-AF65-F5344CB8AC3E}">
        <p14:creationId xmlns:p14="http://schemas.microsoft.com/office/powerpoint/2010/main" val="253509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474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"/>
                                        <p:tgtEl>
                                          <p:spTgt spid="147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2" grpId="0" build="p" animBg="1" autoUpdateAnimBg="0" advAuto="0"/>
      <p:bldP spid="147463" grpId="0" autoUpdateAnimBg="0"/>
      <p:bldP spid="147464" grpId="0" animBg="1" autoUpdateAnimBg="0"/>
      <p:bldP spid="147465" grpId="0" animBg="1" autoUpdateAnimBg="0"/>
      <p:bldP spid="147466" grpId="0" autoUpdateAnimBg="0"/>
      <p:bldP spid="147467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楷体_GB2312" pitchFamily="49" charset="-122"/>
              </a:rPr>
              <a:t>时序逻辑电路功能的描述方法</a:t>
            </a:r>
          </a:p>
        </p:txBody>
      </p:sp>
      <p:sp>
        <p:nvSpPr>
          <p:cNvPr id="148490" name="Text Box 10"/>
          <p:cNvSpPr txBox="1">
            <a:spLocks noChangeArrowheads="1"/>
          </p:cNvSpPr>
          <p:nvPr/>
        </p:nvSpPr>
        <p:spPr bwMode="auto">
          <a:xfrm>
            <a:off x="468313" y="1844675"/>
            <a:ext cx="1049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解</a:t>
            </a:r>
            <a:r>
              <a:rPr lang="zh-CN" altLang="en-US" sz="2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：</a:t>
            </a:r>
            <a:endParaRPr lang="zh-CN" altLang="en-US" sz="24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48491" name="Object 11"/>
          <p:cNvGraphicFramePr>
            <a:graphicFrameLocks noChangeAspect="1"/>
          </p:cNvGraphicFramePr>
          <p:nvPr/>
        </p:nvGraphicFramePr>
        <p:xfrm>
          <a:off x="2959100" y="1803400"/>
          <a:ext cx="255746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3" imgW="1193800" imgH="228600" progId="Equation.3">
                  <p:embed/>
                </p:oleObj>
              </mc:Choice>
              <mc:Fallback>
                <p:oleObj name="Equation" r:id="rId3" imgW="1193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1803400"/>
                        <a:ext cx="255746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2" name="Object 12"/>
          <p:cNvGraphicFramePr>
            <a:graphicFrameLocks noChangeAspect="1"/>
          </p:cNvGraphicFramePr>
          <p:nvPr/>
        </p:nvGraphicFramePr>
        <p:xfrm>
          <a:off x="2867025" y="2376488"/>
          <a:ext cx="1284288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5" imgW="583947" imgH="482391" progId="Equation.3">
                  <p:embed/>
                </p:oleObj>
              </mc:Choice>
              <mc:Fallback>
                <p:oleObj name="Equation" r:id="rId5" imgW="583947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2376488"/>
                        <a:ext cx="1284288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3" name="Object 13"/>
          <p:cNvGraphicFramePr>
            <a:graphicFrameLocks noChangeAspect="1"/>
          </p:cNvGraphicFramePr>
          <p:nvPr/>
        </p:nvGraphicFramePr>
        <p:xfrm>
          <a:off x="2900363" y="3517900"/>
          <a:ext cx="38925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7" imgW="1790700" imgH="228600" progId="Equation.3">
                  <p:embed/>
                </p:oleObj>
              </mc:Choice>
              <mc:Fallback>
                <p:oleObj name="Equation" r:id="rId7" imgW="1790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363" y="3517900"/>
                        <a:ext cx="38925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8494" name="Group 14"/>
          <p:cNvGrpSpPr>
            <a:grpSpLocks/>
          </p:cNvGrpSpPr>
          <p:nvPr/>
        </p:nvGrpSpPr>
        <p:grpSpPr bwMode="auto">
          <a:xfrm>
            <a:off x="4332288" y="4810125"/>
            <a:ext cx="2743200" cy="1066800"/>
            <a:chOff x="1968" y="2928"/>
            <a:chExt cx="1728" cy="672"/>
          </a:xfrm>
        </p:grpSpPr>
        <p:sp>
          <p:nvSpPr>
            <p:cNvPr id="6224" name="Line 15"/>
            <p:cNvSpPr>
              <a:spLocks noChangeShapeType="1"/>
            </p:cNvSpPr>
            <p:nvPr/>
          </p:nvSpPr>
          <p:spPr bwMode="auto">
            <a:xfrm>
              <a:off x="1968" y="29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5" name="Line 16"/>
            <p:cNvSpPr>
              <a:spLocks noChangeShapeType="1"/>
            </p:cNvSpPr>
            <p:nvPr/>
          </p:nvSpPr>
          <p:spPr bwMode="auto">
            <a:xfrm>
              <a:off x="2400" y="29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6" name="Line 17"/>
            <p:cNvSpPr>
              <a:spLocks noChangeShapeType="1"/>
            </p:cNvSpPr>
            <p:nvPr/>
          </p:nvSpPr>
          <p:spPr bwMode="auto">
            <a:xfrm>
              <a:off x="2832" y="29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7" name="Line 18"/>
            <p:cNvSpPr>
              <a:spLocks noChangeShapeType="1"/>
            </p:cNvSpPr>
            <p:nvPr/>
          </p:nvSpPr>
          <p:spPr bwMode="auto">
            <a:xfrm>
              <a:off x="3264" y="29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8" name="Line 19"/>
            <p:cNvSpPr>
              <a:spLocks noChangeShapeType="1"/>
            </p:cNvSpPr>
            <p:nvPr/>
          </p:nvSpPr>
          <p:spPr bwMode="auto">
            <a:xfrm>
              <a:off x="3696" y="29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8500" name="Line 20"/>
          <p:cNvSpPr>
            <a:spLocks noChangeShapeType="1"/>
          </p:cNvSpPr>
          <p:nvPr/>
        </p:nvSpPr>
        <p:spPr bwMode="auto">
          <a:xfrm>
            <a:off x="3341688" y="557212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8501" name="Group 21"/>
          <p:cNvGrpSpPr>
            <a:grpSpLocks/>
          </p:cNvGrpSpPr>
          <p:nvPr/>
        </p:nvGrpSpPr>
        <p:grpSpPr bwMode="auto">
          <a:xfrm>
            <a:off x="4332288" y="5191125"/>
            <a:ext cx="685800" cy="381000"/>
            <a:chOff x="1968" y="3168"/>
            <a:chExt cx="432" cy="240"/>
          </a:xfrm>
        </p:grpSpPr>
        <p:sp>
          <p:nvSpPr>
            <p:cNvPr id="6222" name="Line 22"/>
            <p:cNvSpPr>
              <a:spLocks noChangeShapeType="1"/>
            </p:cNvSpPr>
            <p:nvPr/>
          </p:nvSpPr>
          <p:spPr bwMode="auto">
            <a:xfrm flipV="1">
              <a:off x="1968" y="316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3" name="Line 23"/>
            <p:cNvSpPr>
              <a:spLocks noChangeShapeType="1"/>
            </p:cNvSpPr>
            <p:nvPr/>
          </p:nvSpPr>
          <p:spPr bwMode="auto">
            <a:xfrm>
              <a:off x="1968" y="316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8504" name="Group 24"/>
          <p:cNvGrpSpPr>
            <a:grpSpLocks/>
          </p:cNvGrpSpPr>
          <p:nvPr/>
        </p:nvGrpSpPr>
        <p:grpSpPr bwMode="auto">
          <a:xfrm>
            <a:off x="5018088" y="5207000"/>
            <a:ext cx="685800" cy="365125"/>
            <a:chOff x="2400" y="3216"/>
            <a:chExt cx="432" cy="192"/>
          </a:xfrm>
        </p:grpSpPr>
        <p:sp>
          <p:nvSpPr>
            <p:cNvPr id="6220" name="Line 25"/>
            <p:cNvSpPr>
              <a:spLocks noChangeShapeType="1"/>
            </p:cNvSpPr>
            <p:nvPr/>
          </p:nvSpPr>
          <p:spPr bwMode="auto">
            <a:xfrm>
              <a:off x="2400" y="321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1" name="Line 26"/>
            <p:cNvSpPr>
              <a:spLocks noChangeShapeType="1"/>
            </p:cNvSpPr>
            <p:nvPr/>
          </p:nvSpPr>
          <p:spPr bwMode="auto">
            <a:xfrm>
              <a:off x="2400" y="340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8507" name="Group 27"/>
          <p:cNvGrpSpPr>
            <a:grpSpLocks/>
          </p:cNvGrpSpPr>
          <p:nvPr/>
        </p:nvGrpSpPr>
        <p:grpSpPr bwMode="auto">
          <a:xfrm>
            <a:off x="5703888" y="5191125"/>
            <a:ext cx="685800" cy="381000"/>
            <a:chOff x="2832" y="3168"/>
            <a:chExt cx="432" cy="240"/>
          </a:xfrm>
        </p:grpSpPr>
        <p:sp>
          <p:nvSpPr>
            <p:cNvPr id="6218" name="Line 28"/>
            <p:cNvSpPr>
              <a:spLocks noChangeShapeType="1"/>
            </p:cNvSpPr>
            <p:nvPr/>
          </p:nvSpPr>
          <p:spPr bwMode="auto">
            <a:xfrm flipV="1">
              <a:off x="2832" y="316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9" name="Line 29"/>
            <p:cNvSpPr>
              <a:spLocks noChangeShapeType="1"/>
            </p:cNvSpPr>
            <p:nvPr/>
          </p:nvSpPr>
          <p:spPr bwMode="auto">
            <a:xfrm>
              <a:off x="2832" y="316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8510" name="Group 30"/>
          <p:cNvGrpSpPr>
            <a:grpSpLocks/>
          </p:cNvGrpSpPr>
          <p:nvPr/>
        </p:nvGrpSpPr>
        <p:grpSpPr bwMode="auto">
          <a:xfrm>
            <a:off x="6389688" y="5191125"/>
            <a:ext cx="685800" cy="381000"/>
            <a:chOff x="3264" y="3168"/>
            <a:chExt cx="432" cy="240"/>
          </a:xfrm>
        </p:grpSpPr>
        <p:sp>
          <p:nvSpPr>
            <p:cNvPr id="6216" name="Line 31"/>
            <p:cNvSpPr>
              <a:spLocks noChangeShapeType="1"/>
            </p:cNvSpPr>
            <p:nvPr/>
          </p:nvSpPr>
          <p:spPr bwMode="auto">
            <a:xfrm>
              <a:off x="3264" y="316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7" name="Line 32"/>
            <p:cNvSpPr>
              <a:spLocks noChangeShapeType="1"/>
            </p:cNvSpPr>
            <p:nvPr/>
          </p:nvSpPr>
          <p:spPr bwMode="auto">
            <a:xfrm>
              <a:off x="3264" y="340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8513" name="Group 33"/>
          <p:cNvGrpSpPr>
            <a:grpSpLocks/>
          </p:cNvGrpSpPr>
          <p:nvPr/>
        </p:nvGrpSpPr>
        <p:grpSpPr bwMode="auto">
          <a:xfrm>
            <a:off x="7075488" y="5191125"/>
            <a:ext cx="304800" cy="381000"/>
            <a:chOff x="3696" y="3168"/>
            <a:chExt cx="192" cy="240"/>
          </a:xfrm>
        </p:grpSpPr>
        <p:sp>
          <p:nvSpPr>
            <p:cNvPr id="6214" name="Line 34"/>
            <p:cNvSpPr>
              <a:spLocks noChangeShapeType="1"/>
            </p:cNvSpPr>
            <p:nvPr/>
          </p:nvSpPr>
          <p:spPr bwMode="auto">
            <a:xfrm flipV="1">
              <a:off x="3696" y="316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" name="Line 35"/>
            <p:cNvSpPr>
              <a:spLocks noChangeShapeType="1"/>
            </p:cNvSpPr>
            <p:nvPr/>
          </p:nvSpPr>
          <p:spPr bwMode="auto">
            <a:xfrm>
              <a:off x="3696" y="316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8516" name="Group 36"/>
          <p:cNvGrpSpPr>
            <a:grpSpLocks/>
          </p:cNvGrpSpPr>
          <p:nvPr/>
        </p:nvGrpSpPr>
        <p:grpSpPr bwMode="auto">
          <a:xfrm>
            <a:off x="2808288" y="4352925"/>
            <a:ext cx="4572000" cy="1371600"/>
            <a:chOff x="1008" y="2640"/>
            <a:chExt cx="2880" cy="864"/>
          </a:xfrm>
        </p:grpSpPr>
        <p:sp>
          <p:nvSpPr>
            <p:cNvPr id="6181" name="Line 37"/>
            <p:cNvSpPr>
              <a:spLocks noChangeShapeType="1"/>
            </p:cNvSpPr>
            <p:nvPr/>
          </p:nvSpPr>
          <p:spPr bwMode="auto">
            <a:xfrm>
              <a:off x="1344" y="29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82" name="Group 38"/>
            <p:cNvGrpSpPr>
              <a:grpSpLocks/>
            </p:cNvGrpSpPr>
            <p:nvPr/>
          </p:nvGrpSpPr>
          <p:grpSpPr bwMode="auto">
            <a:xfrm>
              <a:off x="1728" y="2640"/>
              <a:ext cx="432" cy="288"/>
              <a:chOff x="1728" y="2640"/>
              <a:chExt cx="432" cy="288"/>
            </a:xfrm>
          </p:grpSpPr>
          <p:sp>
            <p:nvSpPr>
              <p:cNvPr id="6209" name="Line 39"/>
              <p:cNvSpPr>
                <a:spLocks noChangeShapeType="1"/>
              </p:cNvSpPr>
              <p:nvPr/>
            </p:nvSpPr>
            <p:spPr bwMode="auto">
              <a:xfrm flipV="1">
                <a:off x="1728" y="264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0" name="Line 40"/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1" name="Line 41"/>
              <p:cNvSpPr>
                <a:spLocks noChangeShapeType="1"/>
              </p:cNvSpPr>
              <p:nvPr/>
            </p:nvSpPr>
            <p:spPr bwMode="auto">
              <a:xfrm>
                <a:off x="1968" y="29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2" name="Line 42"/>
              <p:cNvSpPr>
                <a:spLocks noChangeShapeType="1"/>
              </p:cNvSpPr>
              <p:nvPr/>
            </p:nvSpPr>
            <p:spPr bwMode="auto">
              <a:xfrm>
                <a:off x="1968" y="26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3" name="Line 43"/>
              <p:cNvSpPr>
                <a:spLocks noChangeShapeType="1"/>
              </p:cNvSpPr>
              <p:nvPr/>
            </p:nvSpPr>
            <p:spPr bwMode="auto">
              <a:xfrm flipV="1">
                <a:off x="1968" y="278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83" name="Group 44"/>
            <p:cNvGrpSpPr>
              <a:grpSpLocks/>
            </p:cNvGrpSpPr>
            <p:nvPr/>
          </p:nvGrpSpPr>
          <p:grpSpPr bwMode="auto">
            <a:xfrm>
              <a:off x="3456" y="2640"/>
              <a:ext cx="432" cy="288"/>
              <a:chOff x="1728" y="2640"/>
              <a:chExt cx="432" cy="288"/>
            </a:xfrm>
          </p:grpSpPr>
          <p:sp>
            <p:nvSpPr>
              <p:cNvPr id="6204" name="Line 45"/>
              <p:cNvSpPr>
                <a:spLocks noChangeShapeType="1"/>
              </p:cNvSpPr>
              <p:nvPr/>
            </p:nvSpPr>
            <p:spPr bwMode="auto">
              <a:xfrm flipV="1">
                <a:off x="1728" y="264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5" name="Line 46"/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6" name="Line 47"/>
              <p:cNvSpPr>
                <a:spLocks noChangeShapeType="1"/>
              </p:cNvSpPr>
              <p:nvPr/>
            </p:nvSpPr>
            <p:spPr bwMode="auto">
              <a:xfrm>
                <a:off x="1968" y="29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7" name="Line 48"/>
              <p:cNvSpPr>
                <a:spLocks noChangeShapeType="1"/>
              </p:cNvSpPr>
              <p:nvPr/>
            </p:nvSpPr>
            <p:spPr bwMode="auto">
              <a:xfrm>
                <a:off x="1968" y="26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8" name="Line 49"/>
              <p:cNvSpPr>
                <a:spLocks noChangeShapeType="1"/>
              </p:cNvSpPr>
              <p:nvPr/>
            </p:nvSpPr>
            <p:spPr bwMode="auto">
              <a:xfrm flipV="1">
                <a:off x="1968" y="278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84" name="Group 50"/>
            <p:cNvGrpSpPr>
              <a:grpSpLocks/>
            </p:cNvGrpSpPr>
            <p:nvPr/>
          </p:nvGrpSpPr>
          <p:grpSpPr bwMode="auto">
            <a:xfrm>
              <a:off x="2160" y="2640"/>
              <a:ext cx="432" cy="288"/>
              <a:chOff x="1728" y="2640"/>
              <a:chExt cx="432" cy="288"/>
            </a:xfrm>
          </p:grpSpPr>
          <p:sp>
            <p:nvSpPr>
              <p:cNvPr id="6199" name="Line 51"/>
              <p:cNvSpPr>
                <a:spLocks noChangeShapeType="1"/>
              </p:cNvSpPr>
              <p:nvPr/>
            </p:nvSpPr>
            <p:spPr bwMode="auto">
              <a:xfrm flipV="1">
                <a:off x="1728" y="264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0" name="Line 52"/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1" name="Line 53"/>
              <p:cNvSpPr>
                <a:spLocks noChangeShapeType="1"/>
              </p:cNvSpPr>
              <p:nvPr/>
            </p:nvSpPr>
            <p:spPr bwMode="auto">
              <a:xfrm>
                <a:off x="1968" y="29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2" name="Line 54"/>
              <p:cNvSpPr>
                <a:spLocks noChangeShapeType="1"/>
              </p:cNvSpPr>
              <p:nvPr/>
            </p:nvSpPr>
            <p:spPr bwMode="auto">
              <a:xfrm>
                <a:off x="1968" y="26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3" name="Line 55"/>
              <p:cNvSpPr>
                <a:spLocks noChangeShapeType="1"/>
              </p:cNvSpPr>
              <p:nvPr/>
            </p:nvSpPr>
            <p:spPr bwMode="auto">
              <a:xfrm flipV="1">
                <a:off x="1968" y="278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85" name="Group 56"/>
            <p:cNvGrpSpPr>
              <a:grpSpLocks/>
            </p:cNvGrpSpPr>
            <p:nvPr/>
          </p:nvGrpSpPr>
          <p:grpSpPr bwMode="auto">
            <a:xfrm>
              <a:off x="3024" y="2640"/>
              <a:ext cx="432" cy="288"/>
              <a:chOff x="1728" y="2640"/>
              <a:chExt cx="432" cy="288"/>
            </a:xfrm>
          </p:grpSpPr>
          <p:sp>
            <p:nvSpPr>
              <p:cNvPr id="6194" name="Line 57"/>
              <p:cNvSpPr>
                <a:spLocks noChangeShapeType="1"/>
              </p:cNvSpPr>
              <p:nvPr/>
            </p:nvSpPr>
            <p:spPr bwMode="auto">
              <a:xfrm flipV="1">
                <a:off x="1728" y="264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5" name="Line 58"/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6" name="Line 59"/>
              <p:cNvSpPr>
                <a:spLocks noChangeShapeType="1"/>
              </p:cNvSpPr>
              <p:nvPr/>
            </p:nvSpPr>
            <p:spPr bwMode="auto">
              <a:xfrm>
                <a:off x="1968" y="29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7" name="Line 60"/>
              <p:cNvSpPr>
                <a:spLocks noChangeShapeType="1"/>
              </p:cNvSpPr>
              <p:nvPr/>
            </p:nvSpPr>
            <p:spPr bwMode="auto">
              <a:xfrm>
                <a:off x="1968" y="26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8" name="Line 61"/>
              <p:cNvSpPr>
                <a:spLocks noChangeShapeType="1"/>
              </p:cNvSpPr>
              <p:nvPr/>
            </p:nvSpPr>
            <p:spPr bwMode="auto">
              <a:xfrm flipV="1">
                <a:off x="1968" y="278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86" name="Group 62"/>
            <p:cNvGrpSpPr>
              <a:grpSpLocks/>
            </p:cNvGrpSpPr>
            <p:nvPr/>
          </p:nvGrpSpPr>
          <p:grpSpPr bwMode="auto">
            <a:xfrm>
              <a:off x="2592" y="2640"/>
              <a:ext cx="432" cy="288"/>
              <a:chOff x="1728" y="2640"/>
              <a:chExt cx="432" cy="288"/>
            </a:xfrm>
          </p:grpSpPr>
          <p:sp>
            <p:nvSpPr>
              <p:cNvPr id="6189" name="Line 63"/>
              <p:cNvSpPr>
                <a:spLocks noChangeShapeType="1"/>
              </p:cNvSpPr>
              <p:nvPr/>
            </p:nvSpPr>
            <p:spPr bwMode="auto">
              <a:xfrm flipV="1">
                <a:off x="1728" y="264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0" name="Line 64"/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1" name="Line 65"/>
              <p:cNvSpPr>
                <a:spLocks noChangeShapeType="1"/>
              </p:cNvSpPr>
              <p:nvPr/>
            </p:nvSpPr>
            <p:spPr bwMode="auto">
              <a:xfrm>
                <a:off x="1968" y="29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2" name="Line 66"/>
              <p:cNvSpPr>
                <a:spLocks noChangeShapeType="1"/>
              </p:cNvSpPr>
              <p:nvPr/>
            </p:nvSpPr>
            <p:spPr bwMode="auto">
              <a:xfrm>
                <a:off x="1968" y="264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3" name="Line 67"/>
              <p:cNvSpPr>
                <a:spLocks noChangeShapeType="1"/>
              </p:cNvSpPr>
              <p:nvPr/>
            </p:nvSpPr>
            <p:spPr bwMode="auto">
              <a:xfrm flipV="1">
                <a:off x="1968" y="278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87" name="Text Box 68"/>
            <p:cNvSpPr txBox="1">
              <a:spLocks noChangeArrowheads="1"/>
            </p:cNvSpPr>
            <p:nvPr/>
          </p:nvSpPr>
          <p:spPr bwMode="auto">
            <a:xfrm>
              <a:off x="1008" y="2784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</a:rPr>
                <a:t>CP</a:t>
              </a:r>
            </a:p>
          </p:txBody>
        </p:sp>
        <p:sp>
          <p:nvSpPr>
            <p:cNvPr id="6188" name="Text Box 69"/>
            <p:cNvSpPr txBox="1">
              <a:spLocks noChangeArrowheads="1"/>
            </p:cNvSpPr>
            <p:nvPr/>
          </p:nvSpPr>
          <p:spPr bwMode="auto">
            <a:xfrm>
              <a:off x="1056" y="3216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</a:rPr>
                <a:t>Q</a:t>
              </a:r>
            </a:p>
          </p:txBody>
        </p:sp>
      </p:grpSp>
      <p:sp>
        <p:nvSpPr>
          <p:cNvPr id="148550" name="Rectangle 70"/>
          <p:cNvSpPr>
            <a:spLocks noChangeArrowheads="1"/>
          </p:cNvSpPr>
          <p:nvPr/>
        </p:nvSpPr>
        <p:spPr bwMode="auto">
          <a:xfrm>
            <a:off x="431800" y="1252538"/>
            <a:ext cx="857250" cy="58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>
              <a:defRPr/>
            </a:pP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148551" name="Rectangle 71"/>
          <p:cNvSpPr>
            <a:spLocks noChangeArrowheads="1"/>
          </p:cNvSpPr>
          <p:nvPr/>
        </p:nvSpPr>
        <p:spPr bwMode="auto">
          <a:xfrm>
            <a:off x="1154113" y="1852613"/>
            <a:ext cx="2449512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特性方程：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驱动方程：</a:t>
            </a:r>
          </a:p>
          <a:p>
            <a:pPr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  <a:ea typeface="楷体_GB2312" pitchFamily="49" charset="-122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状态方程：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波形图：</a:t>
            </a:r>
          </a:p>
        </p:txBody>
      </p:sp>
      <p:grpSp>
        <p:nvGrpSpPr>
          <p:cNvPr id="6161" name="Group 72"/>
          <p:cNvGrpSpPr>
            <a:grpSpLocks/>
          </p:cNvGrpSpPr>
          <p:nvPr/>
        </p:nvGrpSpPr>
        <p:grpSpPr bwMode="auto">
          <a:xfrm>
            <a:off x="6229350" y="1397000"/>
            <a:ext cx="2644775" cy="1957388"/>
            <a:chOff x="3674" y="369"/>
            <a:chExt cx="1666" cy="1233"/>
          </a:xfrm>
        </p:grpSpPr>
        <p:sp>
          <p:nvSpPr>
            <p:cNvPr id="6162" name="Rectangle 73"/>
            <p:cNvSpPr>
              <a:spLocks noChangeArrowheads="1"/>
            </p:cNvSpPr>
            <p:nvPr/>
          </p:nvSpPr>
          <p:spPr bwMode="auto">
            <a:xfrm>
              <a:off x="4239" y="369"/>
              <a:ext cx="798" cy="109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3" name="AutoShape 74"/>
            <p:cNvSpPr>
              <a:spLocks noChangeArrowheads="1"/>
            </p:cNvSpPr>
            <p:nvPr/>
          </p:nvSpPr>
          <p:spPr bwMode="auto">
            <a:xfrm rot="5400000">
              <a:off x="4224" y="883"/>
              <a:ext cx="146" cy="107"/>
            </a:xfrm>
            <a:prstGeom prst="flowChartExtra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4" name="Oval 75"/>
            <p:cNvSpPr>
              <a:spLocks noChangeArrowheads="1"/>
            </p:cNvSpPr>
            <p:nvPr/>
          </p:nvSpPr>
          <p:spPr bwMode="auto">
            <a:xfrm>
              <a:off x="4175" y="898"/>
              <a:ext cx="62" cy="6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5" name="Oval 76"/>
            <p:cNvSpPr>
              <a:spLocks noChangeArrowheads="1"/>
            </p:cNvSpPr>
            <p:nvPr/>
          </p:nvSpPr>
          <p:spPr bwMode="auto">
            <a:xfrm>
              <a:off x="5039" y="604"/>
              <a:ext cx="62" cy="6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6" name="Line 77"/>
            <p:cNvSpPr>
              <a:spLocks noChangeShapeType="1"/>
            </p:cNvSpPr>
            <p:nvPr/>
          </p:nvSpPr>
          <p:spPr bwMode="auto">
            <a:xfrm flipH="1">
              <a:off x="3978" y="93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6167" name="Line 78"/>
            <p:cNvSpPr>
              <a:spLocks noChangeShapeType="1"/>
            </p:cNvSpPr>
            <p:nvPr/>
          </p:nvSpPr>
          <p:spPr bwMode="auto">
            <a:xfrm flipH="1">
              <a:off x="3960" y="588"/>
              <a:ext cx="2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6168" name="Line 79"/>
            <p:cNvSpPr>
              <a:spLocks noChangeShapeType="1"/>
            </p:cNvSpPr>
            <p:nvPr/>
          </p:nvSpPr>
          <p:spPr bwMode="auto">
            <a:xfrm>
              <a:off x="5046" y="1218"/>
              <a:ext cx="1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6169" name="Line 80"/>
            <p:cNvSpPr>
              <a:spLocks noChangeShapeType="1"/>
            </p:cNvSpPr>
            <p:nvPr/>
          </p:nvSpPr>
          <p:spPr bwMode="auto">
            <a:xfrm>
              <a:off x="5100" y="636"/>
              <a:ext cx="2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6170" name="Line 81"/>
            <p:cNvSpPr>
              <a:spLocks noChangeShapeType="1"/>
            </p:cNvSpPr>
            <p:nvPr/>
          </p:nvSpPr>
          <p:spPr bwMode="auto">
            <a:xfrm flipH="1">
              <a:off x="5334" y="636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6171" name="Line 82"/>
            <p:cNvSpPr>
              <a:spLocks noChangeShapeType="1"/>
            </p:cNvSpPr>
            <p:nvPr/>
          </p:nvSpPr>
          <p:spPr bwMode="auto">
            <a:xfrm flipH="1">
              <a:off x="4086" y="1602"/>
              <a:ext cx="12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6172" name="Line 83"/>
            <p:cNvSpPr>
              <a:spLocks noChangeShapeType="1"/>
            </p:cNvSpPr>
            <p:nvPr/>
          </p:nvSpPr>
          <p:spPr bwMode="auto">
            <a:xfrm flipV="1">
              <a:off x="4086" y="1278"/>
              <a:ext cx="0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6173" name="Line 84"/>
            <p:cNvSpPr>
              <a:spLocks noChangeShapeType="1"/>
            </p:cNvSpPr>
            <p:nvPr/>
          </p:nvSpPr>
          <p:spPr bwMode="auto">
            <a:xfrm>
              <a:off x="4086" y="1278"/>
              <a:ext cx="1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6174" name="Rectangle 85"/>
            <p:cNvSpPr>
              <a:spLocks noChangeArrowheads="1"/>
            </p:cNvSpPr>
            <p:nvPr/>
          </p:nvSpPr>
          <p:spPr bwMode="auto">
            <a:xfrm>
              <a:off x="4232" y="475"/>
              <a:ext cx="3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1</a:t>
              </a:r>
              <a:r>
                <a:rPr kumimoji="1" lang="en-US" altLang="zh-CN" sz="2000" b="1" i="1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6175" name="Rectangle 86"/>
            <p:cNvSpPr>
              <a:spLocks noChangeArrowheads="1"/>
            </p:cNvSpPr>
            <p:nvPr/>
          </p:nvSpPr>
          <p:spPr bwMode="auto">
            <a:xfrm>
              <a:off x="4238" y="1129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1</a:t>
              </a:r>
              <a:r>
                <a:rPr kumimoji="1" lang="en-US" altLang="zh-CN" sz="2000" b="1" i="1"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6176" name="Rectangle 87"/>
            <p:cNvSpPr>
              <a:spLocks noChangeArrowheads="1"/>
            </p:cNvSpPr>
            <p:nvPr/>
          </p:nvSpPr>
          <p:spPr bwMode="auto">
            <a:xfrm>
              <a:off x="4334" y="811"/>
              <a:ext cx="3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kumimoji="1" lang="en-US" altLang="zh-CN" sz="2000" b="1" i="1">
                  <a:latin typeface="Times New Roman" pitchFamily="18" charset="0"/>
                </a:rPr>
                <a:t>C</a:t>
              </a:r>
              <a:r>
                <a:rPr kumimoji="1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177" name="Rectangle 88"/>
            <p:cNvSpPr>
              <a:spLocks noChangeArrowheads="1"/>
            </p:cNvSpPr>
            <p:nvPr/>
          </p:nvSpPr>
          <p:spPr bwMode="auto">
            <a:xfrm>
              <a:off x="5072" y="385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kumimoji="1" lang="en-US" altLang="zh-CN" sz="2000" b="1" i="1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6178" name="Rectangle 89"/>
            <p:cNvSpPr>
              <a:spLocks noChangeArrowheads="1"/>
            </p:cNvSpPr>
            <p:nvPr/>
          </p:nvSpPr>
          <p:spPr bwMode="auto">
            <a:xfrm>
              <a:off x="5048" y="961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kumimoji="1" lang="en-US" altLang="zh-CN" sz="2000" b="1" i="1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6179" name="Rectangle 90"/>
            <p:cNvSpPr>
              <a:spLocks noChangeArrowheads="1"/>
            </p:cNvSpPr>
            <p:nvPr/>
          </p:nvSpPr>
          <p:spPr bwMode="auto">
            <a:xfrm>
              <a:off x="3674" y="793"/>
              <a:ext cx="3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kumimoji="1" lang="en-US" altLang="zh-CN" sz="2000" b="1" i="1">
                  <a:latin typeface="Times New Roman" pitchFamily="18" charset="0"/>
                </a:rPr>
                <a:t>CP</a:t>
              </a:r>
            </a:p>
          </p:txBody>
        </p:sp>
        <p:sp>
          <p:nvSpPr>
            <p:cNvPr id="6180" name="Line 91"/>
            <p:cNvSpPr>
              <a:spLocks noChangeShapeType="1"/>
            </p:cNvSpPr>
            <p:nvPr/>
          </p:nvSpPr>
          <p:spPr bwMode="auto">
            <a:xfrm>
              <a:off x="5142" y="432"/>
              <a:ext cx="1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494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8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8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8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0" grpId="0" autoUpdateAnimBg="0"/>
      <p:bldP spid="148500" grpId="0" animBg="1"/>
      <p:bldP spid="148551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1225550" y="1122363"/>
            <a:ext cx="1981200" cy="399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特性方程：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  <a:ea typeface="楷体_GB2312" pitchFamily="49" charset="-122"/>
              <a:sym typeface="Wingdings" pitchFamily="2" charset="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驱动方程：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  <a:ea typeface="楷体_GB2312" pitchFamily="49" charset="-122"/>
              <a:sym typeface="Wingdings" pitchFamily="2" charset="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时钟方程：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  <a:ea typeface="楷体_GB2312" pitchFamily="49" charset="-122"/>
              <a:sym typeface="Wingdings" pitchFamily="2" charset="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状态方程：</a:t>
            </a:r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49508" name="Object 4"/>
          <p:cNvGraphicFramePr>
            <a:graphicFrameLocks noChangeAspect="1"/>
          </p:cNvGraphicFramePr>
          <p:nvPr/>
        </p:nvGraphicFramePr>
        <p:xfrm>
          <a:off x="2922588" y="1670050"/>
          <a:ext cx="23907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公式" r:id="rId3" imgW="1205977" imgH="253890" progId="Equation.3">
                  <p:embed/>
                </p:oleObj>
              </mc:Choice>
              <mc:Fallback>
                <p:oleObj name="公式" r:id="rId3" imgW="1205977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588" y="1670050"/>
                        <a:ext cx="23907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09" name="Object 5"/>
          <p:cNvGraphicFramePr>
            <a:graphicFrameLocks noChangeAspect="1"/>
          </p:cNvGraphicFramePr>
          <p:nvPr/>
        </p:nvGraphicFramePr>
        <p:xfrm>
          <a:off x="3017838" y="2312988"/>
          <a:ext cx="2293937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5" imgW="1054100" imgH="457200" progId="Equation.3">
                  <p:embed/>
                </p:oleObj>
              </mc:Choice>
              <mc:Fallback>
                <p:oleObj name="Equation" r:id="rId5" imgW="1054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2312988"/>
                        <a:ext cx="2293937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0" name="Object 6"/>
          <p:cNvGraphicFramePr>
            <a:graphicFrameLocks noChangeAspect="1"/>
          </p:cNvGraphicFramePr>
          <p:nvPr/>
        </p:nvGraphicFramePr>
        <p:xfrm>
          <a:off x="2887663" y="4703763"/>
          <a:ext cx="34258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7" imgW="1473200" imgH="241300" progId="Equation.3">
                  <p:embed/>
                </p:oleObj>
              </mc:Choice>
              <mc:Fallback>
                <p:oleObj name="Equation" r:id="rId7" imgW="1473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663" y="4703763"/>
                        <a:ext cx="34258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1" name="Object 7"/>
          <p:cNvGraphicFramePr>
            <a:graphicFrameLocks noChangeAspect="1"/>
          </p:cNvGraphicFramePr>
          <p:nvPr/>
        </p:nvGraphicFramePr>
        <p:xfrm>
          <a:off x="2941638" y="1174750"/>
          <a:ext cx="120173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公式" r:id="rId9" imgW="609600" imgH="228600" progId="Equation.3">
                  <p:embed/>
                </p:oleObj>
              </mc:Choice>
              <mc:Fallback>
                <p:oleObj name="公式" r:id="rId9" imgW="609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1174750"/>
                        <a:ext cx="1201737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2" name="Object 8"/>
          <p:cNvGraphicFramePr>
            <a:graphicFrameLocks noChangeAspect="1"/>
          </p:cNvGraphicFramePr>
          <p:nvPr/>
        </p:nvGraphicFramePr>
        <p:xfrm>
          <a:off x="2906713" y="5376863"/>
          <a:ext cx="3998912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11" imgW="1778000" imgH="241300" progId="Equation.3">
                  <p:embed/>
                </p:oleObj>
              </mc:Choice>
              <mc:Fallback>
                <p:oleObj name="Equation" r:id="rId11" imgW="1778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713" y="5376863"/>
                        <a:ext cx="3998912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3" name="Text Box 9"/>
          <p:cNvSpPr txBox="1">
            <a:spLocks noChangeArrowheads="1"/>
          </p:cNvSpPr>
          <p:nvPr/>
        </p:nvSpPr>
        <p:spPr bwMode="auto">
          <a:xfrm>
            <a:off x="1273175" y="596265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由状态方程画波形图：</a:t>
            </a:r>
          </a:p>
        </p:txBody>
      </p:sp>
      <p:graphicFrame>
        <p:nvGraphicFramePr>
          <p:cNvPr id="149514" name="Object 10"/>
          <p:cNvGraphicFramePr>
            <a:graphicFrameLocks noChangeAspect="1"/>
          </p:cNvGraphicFramePr>
          <p:nvPr/>
        </p:nvGraphicFramePr>
        <p:xfrm>
          <a:off x="2938463" y="3417888"/>
          <a:ext cx="1658937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13" imgW="723586" imgH="507780" progId="Equation.3">
                  <p:embed/>
                </p:oleObj>
              </mc:Choice>
              <mc:Fallback>
                <p:oleObj name="Equation" r:id="rId13" imgW="723586" imgH="507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63" y="3417888"/>
                        <a:ext cx="1658937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5" name="Rectangle 11"/>
          <p:cNvSpPr>
            <a:spLocks noChangeArrowheads="1"/>
          </p:cNvSpPr>
          <p:nvPr/>
        </p:nvSpPr>
        <p:spPr bwMode="auto">
          <a:xfrm>
            <a:off x="442913" y="471488"/>
            <a:ext cx="9779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>
              <a:defRPr/>
            </a:pP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2</a:t>
            </a:r>
            <a:endParaRPr lang="en-US" altLang="zh-CN" sz="40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179" name="Rectangle 12"/>
          <p:cNvSpPr>
            <a:spLocks noChangeArrowheads="1"/>
          </p:cNvSpPr>
          <p:nvPr/>
        </p:nvSpPr>
        <p:spPr bwMode="auto">
          <a:xfrm>
            <a:off x="611188" y="1152525"/>
            <a:ext cx="93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：</a:t>
            </a:r>
          </a:p>
        </p:txBody>
      </p:sp>
      <p:grpSp>
        <p:nvGrpSpPr>
          <p:cNvPr id="149517" name="Group 13"/>
          <p:cNvGrpSpPr>
            <a:grpSpLocks/>
          </p:cNvGrpSpPr>
          <p:nvPr/>
        </p:nvGrpSpPr>
        <p:grpSpPr bwMode="auto">
          <a:xfrm>
            <a:off x="5751513" y="292100"/>
            <a:ext cx="3136900" cy="4125913"/>
            <a:chOff x="3623" y="184"/>
            <a:chExt cx="1976" cy="2599"/>
          </a:xfrm>
        </p:grpSpPr>
        <p:sp>
          <p:nvSpPr>
            <p:cNvPr id="7181" name="Rectangle 14"/>
            <p:cNvSpPr>
              <a:spLocks noChangeArrowheads="1"/>
            </p:cNvSpPr>
            <p:nvPr/>
          </p:nvSpPr>
          <p:spPr bwMode="auto">
            <a:xfrm>
              <a:off x="4323" y="345"/>
              <a:ext cx="798" cy="109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2" name="Oval 15"/>
            <p:cNvSpPr>
              <a:spLocks noChangeArrowheads="1"/>
            </p:cNvSpPr>
            <p:nvPr/>
          </p:nvSpPr>
          <p:spPr bwMode="auto">
            <a:xfrm>
              <a:off x="4251" y="536"/>
              <a:ext cx="62" cy="6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3" name="Oval 16"/>
            <p:cNvSpPr>
              <a:spLocks noChangeArrowheads="1"/>
            </p:cNvSpPr>
            <p:nvPr/>
          </p:nvSpPr>
          <p:spPr bwMode="auto">
            <a:xfrm>
              <a:off x="5123" y="580"/>
              <a:ext cx="62" cy="6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4" name="Line 17"/>
            <p:cNvSpPr>
              <a:spLocks noChangeShapeType="1"/>
            </p:cNvSpPr>
            <p:nvPr/>
          </p:nvSpPr>
          <p:spPr bwMode="auto">
            <a:xfrm flipH="1">
              <a:off x="3877" y="574"/>
              <a:ext cx="3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7185" name="Line 18"/>
            <p:cNvSpPr>
              <a:spLocks noChangeShapeType="1"/>
            </p:cNvSpPr>
            <p:nvPr/>
          </p:nvSpPr>
          <p:spPr bwMode="auto">
            <a:xfrm flipH="1">
              <a:off x="4167" y="925"/>
              <a:ext cx="1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7186" name="Line 19"/>
            <p:cNvSpPr>
              <a:spLocks noChangeShapeType="1"/>
            </p:cNvSpPr>
            <p:nvPr/>
          </p:nvSpPr>
          <p:spPr bwMode="auto">
            <a:xfrm>
              <a:off x="5130" y="1194"/>
              <a:ext cx="1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7187" name="Line 20"/>
            <p:cNvSpPr>
              <a:spLocks noChangeShapeType="1"/>
            </p:cNvSpPr>
            <p:nvPr/>
          </p:nvSpPr>
          <p:spPr bwMode="auto">
            <a:xfrm>
              <a:off x="5176" y="620"/>
              <a:ext cx="1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7188" name="Line 21"/>
            <p:cNvSpPr>
              <a:spLocks noChangeShapeType="1"/>
            </p:cNvSpPr>
            <p:nvPr/>
          </p:nvSpPr>
          <p:spPr bwMode="auto">
            <a:xfrm flipH="1">
              <a:off x="5272" y="1571"/>
              <a:ext cx="0" cy="9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7189" name="Line 22"/>
            <p:cNvSpPr>
              <a:spLocks noChangeShapeType="1"/>
            </p:cNvSpPr>
            <p:nvPr/>
          </p:nvSpPr>
          <p:spPr bwMode="auto">
            <a:xfrm flipH="1">
              <a:off x="4170" y="1578"/>
              <a:ext cx="11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7190" name="Line 23"/>
            <p:cNvSpPr>
              <a:spLocks noChangeShapeType="1"/>
            </p:cNvSpPr>
            <p:nvPr/>
          </p:nvSpPr>
          <p:spPr bwMode="auto">
            <a:xfrm flipV="1">
              <a:off x="4170" y="1254"/>
              <a:ext cx="0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7191" name="Line 24"/>
            <p:cNvSpPr>
              <a:spLocks noChangeShapeType="1"/>
            </p:cNvSpPr>
            <p:nvPr/>
          </p:nvSpPr>
          <p:spPr bwMode="auto">
            <a:xfrm>
              <a:off x="4170" y="1254"/>
              <a:ext cx="1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7192" name="Rectangle 25"/>
            <p:cNvSpPr>
              <a:spLocks noChangeArrowheads="1"/>
            </p:cNvSpPr>
            <p:nvPr/>
          </p:nvSpPr>
          <p:spPr bwMode="auto">
            <a:xfrm>
              <a:off x="4316" y="451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kumimoji="1" lang="en-US" altLang="zh-CN" sz="2000" b="1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7193" name="Rectangle 26"/>
            <p:cNvSpPr>
              <a:spLocks noChangeArrowheads="1"/>
            </p:cNvSpPr>
            <p:nvPr/>
          </p:nvSpPr>
          <p:spPr bwMode="auto">
            <a:xfrm>
              <a:off x="4299" y="798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1</a:t>
              </a:r>
              <a:r>
                <a:rPr kumimoji="1" lang="en-US" altLang="zh-CN" sz="2000" b="1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7194" name="Rectangle 27"/>
            <p:cNvSpPr>
              <a:spLocks noChangeArrowheads="1"/>
            </p:cNvSpPr>
            <p:nvPr/>
          </p:nvSpPr>
          <p:spPr bwMode="auto">
            <a:xfrm>
              <a:off x="4302" y="1117"/>
              <a:ext cx="3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kumimoji="1" lang="en-US" altLang="zh-CN" sz="2000" b="1" i="1">
                  <a:latin typeface="Times New Roman" pitchFamily="18" charset="0"/>
                </a:rPr>
                <a:t>C</a:t>
              </a:r>
              <a:r>
                <a:rPr kumimoji="1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195" name="Rectangle 28"/>
            <p:cNvSpPr>
              <a:spLocks noChangeArrowheads="1"/>
            </p:cNvSpPr>
            <p:nvPr/>
          </p:nvSpPr>
          <p:spPr bwMode="auto">
            <a:xfrm>
              <a:off x="5279" y="453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kumimoji="1" lang="en-US" altLang="zh-CN" sz="2000" b="1" i="1">
                  <a:latin typeface="Times New Roman" pitchFamily="18" charset="0"/>
                </a:rPr>
                <a:t>Q</a:t>
              </a:r>
              <a:r>
                <a:rPr kumimoji="1" lang="en-US" altLang="zh-CN" sz="2000" b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196" name="Rectangle 29"/>
            <p:cNvSpPr>
              <a:spLocks noChangeArrowheads="1"/>
            </p:cNvSpPr>
            <p:nvPr/>
          </p:nvSpPr>
          <p:spPr bwMode="auto">
            <a:xfrm>
              <a:off x="5239" y="1043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kumimoji="1" lang="en-US" altLang="zh-CN" sz="2000" b="1" i="1">
                  <a:latin typeface="Times New Roman" pitchFamily="18" charset="0"/>
                </a:rPr>
                <a:t>Q</a:t>
              </a:r>
              <a:r>
                <a:rPr kumimoji="1" lang="en-US" altLang="zh-CN" sz="2000" b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197" name="Rectangle 30"/>
            <p:cNvSpPr>
              <a:spLocks noChangeArrowheads="1"/>
            </p:cNvSpPr>
            <p:nvPr/>
          </p:nvSpPr>
          <p:spPr bwMode="auto">
            <a:xfrm>
              <a:off x="3674" y="423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kumimoji="1" lang="en-US" altLang="zh-CN" sz="2000" b="1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198" name="Line 31"/>
            <p:cNvSpPr>
              <a:spLocks noChangeShapeType="1"/>
            </p:cNvSpPr>
            <p:nvPr/>
          </p:nvSpPr>
          <p:spPr bwMode="auto">
            <a:xfrm>
              <a:off x="5349" y="500"/>
              <a:ext cx="1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7199" name="Rectangle 32"/>
            <p:cNvSpPr>
              <a:spLocks noChangeArrowheads="1"/>
            </p:cNvSpPr>
            <p:nvPr/>
          </p:nvSpPr>
          <p:spPr bwMode="auto">
            <a:xfrm>
              <a:off x="4327" y="1693"/>
              <a:ext cx="798" cy="109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0" name="AutoShape 33"/>
            <p:cNvSpPr>
              <a:spLocks noChangeArrowheads="1"/>
            </p:cNvSpPr>
            <p:nvPr/>
          </p:nvSpPr>
          <p:spPr bwMode="auto">
            <a:xfrm rot="5400000">
              <a:off x="4312" y="2292"/>
              <a:ext cx="146" cy="107"/>
            </a:xfrm>
            <a:prstGeom prst="flowChartExtra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1" name="Oval 34"/>
            <p:cNvSpPr>
              <a:spLocks noChangeArrowheads="1"/>
            </p:cNvSpPr>
            <p:nvPr/>
          </p:nvSpPr>
          <p:spPr bwMode="auto">
            <a:xfrm>
              <a:off x="4255" y="2307"/>
              <a:ext cx="62" cy="6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2" name="Oval 35"/>
            <p:cNvSpPr>
              <a:spLocks noChangeArrowheads="1"/>
            </p:cNvSpPr>
            <p:nvPr/>
          </p:nvSpPr>
          <p:spPr bwMode="auto">
            <a:xfrm>
              <a:off x="5127" y="1928"/>
              <a:ext cx="62" cy="6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3" name="Line 36"/>
            <p:cNvSpPr>
              <a:spLocks noChangeShapeType="1"/>
            </p:cNvSpPr>
            <p:nvPr/>
          </p:nvSpPr>
          <p:spPr bwMode="auto">
            <a:xfrm>
              <a:off x="5134" y="2542"/>
              <a:ext cx="1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7204" name="Rectangle 37"/>
            <p:cNvSpPr>
              <a:spLocks noChangeArrowheads="1"/>
            </p:cNvSpPr>
            <p:nvPr/>
          </p:nvSpPr>
          <p:spPr bwMode="auto">
            <a:xfrm>
              <a:off x="4305" y="1946"/>
              <a:ext cx="3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1</a:t>
              </a:r>
              <a:r>
                <a:rPr kumimoji="1" lang="en-US" altLang="zh-CN" sz="2000" b="1" i="1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7205" name="Rectangle 38"/>
            <p:cNvSpPr>
              <a:spLocks noChangeArrowheads="1"/>
            </p:cNvSpPr>
            <p:nvPr/>
          </p:nvSpPr>
          <p:spPr bwMode="auto">
            <a:xfrm>
              <a:off x="4310" y="248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1</a:t>
              </a:r>
              <a:r>
                <a:rPr kumimoji="1" lang="en-US" altLang="zh-CN" sz="2000" b="1" i="1"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7206" name="Rectangle 39"/>
            <p:cNvSpPr>
              <a:spLocks noChangeArrowheads="1"/>
            </p:cNvSpPr>
            <p:nvPr/>
          </p:nvSpPr>
          <p:spPr bwMode="auto">
            <a:xfrm>
              <a:off x="4422" y="2220"/>
              <a:ext cx="3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kumimoji="1" lang="en-US" altLang="zh-CN" sz="2000" b="1" i="1">
                  <a:latin typeface="Times New Roman" pitchFamily="18" charset="0"/>
                </a:rPr>
                <a:t>C</a:t>
              </a:r>
              <a:r>
                <a:rPr kumimoji="1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207" name="Rectangle 40"/>
            <p:cNvSpPr>
              <a:spLocks noChangeArrowheads="1"/>
            </p:cNvSpPr>
            <p:nvPr/>
          </p:nvSpPr>
          <p:spPr bwMode="auto">
            <a:xfrm>
              <a:off x="5250" y="2399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kumimoji="1" lang="en-US" altLang="zh-CN" sz="2000" b="1" i="1">
                  <a:latin typeface="Times New Roman" pitchFamily="18" charset="0"/>
                </a:rPr>
                <a:t>Q</a:t>
              </a:r>
              <a:r>
                <a:rPr kumimoji="1" lang="en-US" altLang="zh-CN" sz="2000" b="1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208" name="Line 41"/>
            <p:cNvSpPr>
              <a:spLocks noChangeShapeType="1"/>
            </p:cNvSpPr>
            <p:nvPr/>
          </p:nvSpPr>
          <p:spPr bwMode="auto">
            <a:xfrm>
              <a:off x="5391" y="1855"/>
              <a:ext cx="1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7209" name="Line 42"/>
            <p:cNvSpPr>
              <a:spLocks noChangeShapeType="1"/>
            </p:cNvSpPr>
            <p:nvPr/>
          </p:nvSpPr>
          <p:spPr bwMode="auto">
            <a:xfrm flipV="1">
              <a:off x="4178" y="191"/>
              <a:ext cx="0" cy="7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7210" name="Line 43"/>
            <p:cNvSpPr>
              <a:spLocks noChangeShapeType="1"/>
            </p:cNvSpPr>
            <p:nvPr/>
          </p:nvSpPr>
          <p:spPr bwMode="auto">
            <a:xfrm>
              <a:off x="4178" y="192"/>
              <a:ext cx="11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7211" name="Line 44"/>
            <p:cNvSpPr>
              <a:spLocks noChangeShapeType="1"/>
            </p:cNvSpPr>
            <p:nvPr/>
          </p:nvSpPr>
          <p:spPr bwMode="auto">
            <a:xfrm flipV="1">
              <a:off x="5292" y="184"/>
              <a:ext cx="0" cy="4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7212" name="Oval 45"/>
            <p:cNvSpPr>
              <a:spLocks noChangeArrowheads="1"/>
            </p:cNvSpPr>
            <p:nvPr/>
          </p:nvSpPr>
          <p:spPr bwMode="auto">
            <a:xfrm>
              <a:off x="4251" y="1796"/>
              <a:ext cx="62" cy="6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3" name="Rectangle 46"/>
            <p:cNvSpPr>
              <a:spLocks noChangeArrowheads="1"/>
            </p:cNvSpPr>
            <p:nvPr/>
          </p:nvSpPr>
          <p:spPr bwMode="auto">
            <a:xfrm>
              <a:off x="4308" y="1719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kumimoji="1" lang="en-US" altLang="zh-CN" sz="2000" b="1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7214" name="Line 47"/>
            <p:cNvSpPr>
              <a:spLocks noChangeShapeType="1"/>
            </p:cNvSpPr>
            <p:nvPr/>
          </p:nvSpPr>
          <p:spPr bwMode="auto">
            <a:xfrm flipH="1">
              <a:off x="4040" y="1836"/>
              <a:ext cx="2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7215" name="Line 48"/>
            <p:cNvSpPr>
              <a:spLocks noChangeShapeType="1"/>
            </p:cNvSpPr>
            <p:nvPr/>
          </p:nvSpPr>
          <p:spPr bwMode="auto">
            <a:xfrm flipV="1">
              <a:off x="4040" y="576"/>
              <a:ext cx="0" cy="12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7216" name="Line 49"/>
            <p:cNvSpPr>
              <a:spLocks noChangeShapeType="1"/>
            </p:cNvSpPr>
            <p:nvPr/>
          </p:nvSpPr>
          <p:spPr bwMode="auto">
            <a:xfrm>
              <a:off x="5184" y="1966"/>
              <a:ext cx="1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7217" name="Rectangle 50"/>
            <p:cNvSpPr>
              <a:spLocks noChangeArrowheads="1"/>
            </p:cNvSpPr>
            <p:nvPr/>
          </p:nvSpPr>
          <p:spPr bwMode="auto">
            <a:xfrm>
              <a:off x="5315" y="1819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kumimoji="1" lang="en-US" altLang="zh-CN" sz="2000" b="1" i="1">
                  <a:latin typeface="Times New Roman" pitchFamily="18" charset="0"/>
                </a:rPr>
                <a:t>Q</a:t>
              </a:r>
              <a:r>
                <a:rPr kumimoji="1" lang="en-US" altLang="zh-CN" sz="2000" b="1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218" name="Line 51"/>
            <p:cNvSpPr>
              <a:spLocks noChangeShapeType="1"/>
            </p:cNvSpPr>
            <p:nvPr/>
          </p:nvSpPr>
          <p:spPr bwMode="auto">
            <a:xfrm flipH="1">
              <a:off x="3924" y="2081"/>
              <a:ext cx="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7219" name="Line 52"/>
            <p:cNvSpPr>
              <a:spLocks noChangeShapeType="1"/>
            </p:cNvSpPr>
            <p:nvPr/>
          </p:nvSpPr>
          <p:spPr bwMode="auto">
            <a:xfrm flipH="1">
              <a:off x="3944" y="2615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7220" name="Line 53"/>
            <p:cNvSpPr>
              <a:spLocks noChangeShapeType="1"/>
            </p:cNvSpPr>
            <p:nvPr/>
          </p:nvSpPr>
          <p:spPr bwMode="auto">
            <a:xfrm flipH="1">
              <a:off x="3936" y="2346"/>
              <a:ext cx="3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7221" name="Rectangle 54"/>
            <p:cNvSpPr>
              <a:spLocks noChangeArrowheads="1"/>
            </p:cNvSpPr>
            <p:nvPr/>
          </p:nvSpPr>
          <p:spPr bwMode="auto">
            <a:xfrm>
              <a:off x="3724" y="1947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kumimoji="1" lang="en-US" altLang="zh-CN" sz="20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222" name="Rectangle 55"/>
            <p:cNvSpPr>
              <a:spLocks noChangeArrowheads="1"/>
            </p:cNvSpPr>
            <p:nvPr/>
          </p:nvSpPr>
          <p:spPr bwMode="auto">
            <a:xfrm>
              <a:off x="3755" y="2477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kumimoji="1" lang="en-US" altLang="zh-CN" sz="20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223" name="Rectangle 56"/>
            <p:cNvSpPr>
              <a:spLocks noChangeArrowheads="1"/>
            </p:cNvSpPr>
            <p:nvPr/>
          </p:nvSpPr>
          <p:spPr bwMode="auto">
            <a:xfrm>
              <a:off x="3623" y="2216"/>
              <a:ext cx="3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kumimoji="1" lang="en-US" altLang="zh-CN" sz="2000" b="1" i="1">
                  <a:latin typeface="Times New Roman" pitchFamily="18" charset="0"/>
                </a:rPr>
                <a:t>CP</a:t>
              </a:r>
            </a:p>
          </p:txBody>
        </p:sp>
        <p:sp>
          <p:nvSpPr>
            <p:cNvPr id="7224" name="Oval 57"/>
            <p:cNvSpPr>
              <a:spLocks noChangeArrowheads="1"/>
            </p:cNvSpPr>
            <p:nvPr/>
          </p:nvSpPr>
          <p:spPr bwMode="auto">
            <a:xfrm>
              <a:off x="4009" y="546"/>
              <a:ext cx="56" cy="5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5" name="Line 58"/>
            <p:cNvSpPr>
              <a:spLocks noChangeShapeType="1"/>
            </p:cNvSpPr>
            <p:nvPr/>
          </p:nvSpPr>
          <p:spPr bwMode="auto">
            <a:xfrm>
              <a:off x="4869" y="522"/>
              <a:ext cx="1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7226" name="Line 59"/>
            <p:cNvSpPr>
              <a:spLocks noChangeShapeType="1"/>
            </p:cNvSpPr>
            <p:nvPr/>
          </p:nvSpPr>
          <p:spPr bwMode="auto">
            <a:xfrm>
              <a:off x="5015" y="52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7227" name="Line 60"/>
            <p:cNvSpPr>
              <a:spLocks noChangeShapeType="1"/>
            </p:cNvSpPr>
            <p:nvPr/>
          </p:nvSpPr>
          <p:spPr bwMode="auto">
            <a:xfrm>
              <a:off x="4858" y="1094"/>
              <a:ext cx="1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7228" name="Line 61"/>
            <p:cNvSpPr>
              <a:spLocks noChangeShapeType="1"/>
            </p:cNvSpPr>
            <p:nvPr/>
          </p:nvSpPr>
          <p:spPr bwMode="auto">
            <a:xfrm>
              <a:off x="5004" y="109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513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autoUpdateAnimBg="0"/>
      <p:bldP spid="149513" grpId="0" autoUpdateAnimBg="0"/>
      <p:bldP spid="149517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968375" y="495935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Q</a:t>
            </a:r>
            <a:r>
              <a:rPr kumimoji="1" lang="en-US" altLang="zh-CN" sz="2400" b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957263" y="404971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Q</a:t>
            </a:r>
            <a:r>
              <a:rPr kumimoji="1" lang="en-US" altLang="zh-CN" sz="2400" b="1" baseline="-25000">
                <a:latin typeface="Times New Roman" pitchFamily="18" charset="0"/>
              </a:rPr>
              <a:t>1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1033463" y="665163"/>
            <a:ext cx="4572000" cy="2971800"/>
            <a:chOff x="912" y="480"/>
            <a:chExt cx="2880" cy="1872"/>
          </a:xfrm>
        </p:grpSpPr>
        <p:sp>
          <p:nvSpPr>
            <p:cNvPr id="8269" name="Line 5"/>
            <p:cNvSpPr>
              <a:spLocks noChangeShapeType="1"/>
            </p:cNvSpPr>
            <p:nvPr/>
          </p:nvSpPr>
          <p:spPr bwMode="auto">
            <a:xfrm>
              <a:off x="2736" y="14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270" name="Group 6"/>
            <p:cNvGrpSpPr>
              <a:grpSpLocks/>
            </p:cNvGrpSpPr>
            <p:nvPr/>
          </p:nvGrpSpPr>
          <p:grpSpPr bwMode="auto">
            <a:xfrm>
              <a:off x="912" y="480"/>
              <a:ext cx="2880" cy="1872"/>
              <a:chOff x="912" y="480"/>
              <a:chExt cx="2880" cy="1872"/>
            </a:xfrm>
          </p:grpSpPr>
          <p:sp>
            <p:nvSpPr>
              <p:cNvPr id="8271" name="Line 7"/>
              <p:cNvSpPr>
                <a:spLocks noChangeShapeType="1"/>
              </p:cNvSpPr>
              <p:nvPr/>
            </p:nvSpPr>
            <p:spPr bwMode="auto">
              <a:xfrm>
                <a:off x="1248" y="76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272" name="Group 8"/>
              <p:cNvGrpSpPr>
                <a:grpSpLocks/>
              </p:cNvGrpSpPr>
              <p:nvPr/>
            </p:nvGrpSpPr>
            <p:grpSpPr bwMode="auto">
              <a:xfrm>
                <a:off x="1632" y="480"/>
                <a:ext cx="432" cy="288"/>
                <a:chOff x="1728" y="2640"/>
                <a:chExt cx="432" cy="288"/>
              </a:xfrm>
            </p:grpSpPr>
            <p:sp>
              <p:nvSpPr>
                <p:cNvPr id="8340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728" y="264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41" name="Line 10"/>
                <p:cNvSpPr>
                  <a:spLocks noChangeShapeType="1"/>
                </p:cNvSpPr>
                <p:nvPr/>
              </p:nvSpPr>
              <p:spPr bwMode="auto">
                <a:xfrm>
                  <a:off x="1728" y="264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42" name="Line 11"/>
                <p:cNvSpPr>
                  <a:spLocks noChangeShapeType="1"/>
                </p:cNvSpPr>
                <p:nvPr/>
              </p:nvSpPr>
              <p:spPr bwMode="auto">
                <a:xfrm>
                  <a:off x="1968" y="292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43" name="Line 12"/>
                <p:cNvSpPr>
                  <a:spLocks noChangeShapeType="1"/>
                </p:cNvSpPr>
                <p:nvPr/>
              </p:nvSpPr>
              <p:spPr bwMode="auto">
                <a:xfrm>
                  <a:off x="1968" y="264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44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968" y="278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73" name="Group 14"/>
              <p:cNvGrpSpPr>
                <a:grpSpLocks/>
              </p:cNvGrpSpPr>
              <p:nvPr/>
            </p:nvGrpSpPr>
            <p:grpSpPr bwMode="auto">
              <a:xfrm>
                <a:off x="3360" y="480"/>
                <a:ext cx="432" cy="288"/>
                <a:chOff x="1728" y="2640"/>
                <a:chExt cx="432" cy="288"/>
              </a:xfrm>
            </p:grpSpPr>
            <p:sp>
              <p:nvSpPr>
                <p:cNvPr id="833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728" y="264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36" name="Line 16"/>
                <p:cNvSpPr>
                  <a:spLocks noChangeShapeType="1"/>
                </p:cNvSpPr>
                <p:nvPr/>
              </p:nvSpPr>
              <p:spPr bwMode="auto">
                <a:xfrm>
                  <a:off x="1728" y="264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37" name="Line 17"/>
                <p:cNvSpPr>
                  <a:spLocks noChangeShapeType="1"/>
                </p:cNvSpPr>
                <p:nvPr/>
              </p:nvSpPr>
              <p:spPr bwMode="auto">
                <a:xfrm>
                  <a:off x="1968" y="292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38" name="Line 18"/>
                <p:cNvSpPr>
                  <a:spLocks noChangeShapeType="1"/>
                </p:cNvSpPr>
                <p:nvPr/>
              </p:nvSpPr>
              <p:spPr bwMode="auto">
                <a:xfrm>
                  <a:off x="1968" y="264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39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968" y="278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74" name="Group 20"/>
              <p:cNvGrpSpPr>
                <a:grpSpLocks/>
              </p:cNvGrpSpPr>
              <p:nvPr/>
            </p:nvGrpSpPr>
            <p:grpSpPr bwMode="auto">
              <a:xfrm>
                <a:off x="2064" y="480"/>
                <a:ext cx="432" cy="288"/>
                <a:chOff x="1728" y="2640"/>
                <a:chExt cx="432" cy="288"/>
              </a:xfrm>
            </p:grpSpPr>
            <p:sp>
              <p:nvSpPr>
                <p:cNvPr id="8330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728" y="264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31" name="Line 22"/>
                <p:cNvSpPr>
                  <a:spLocks noChangeShapeType="1"/>
                </p:cNvSpPr>
                <p:nvPr/>
              </p:nvSpPr>
              <p:spPr bwMode="auto">
                <a:xfrm>
                  <a:off x="1728" y="264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32" name="Line 23"/>
                <p:cNvSpPr>
                  <a:spLocks noChangeShapeType="1"/>
                </p:cNvSpPr>
                <p:nvPr/>
              </p:nvSpPr>
              <p:spPr bwMode="auto">
                <a:xfrm>
                  <a:off x="1968" y="292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33" name="Line 24"/>
                <p:cNvSpPr>
                  <a:spLocks noChangeShapeType="1"/>
                </p:cNvSpPr>
                <p:nvPr/>
              </p:nvSpPr>
              <p:spPr bwMode="auto">
                <a:xfrm>
                  <a:off x="1968" y="264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34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968" y="278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75" name="Group 26"/>
              <p:cNvGrpSpPr>
                <a:grpSpLocks/>
              </p:cNvGrpSpPr>
              <p:nvPr/>
            </p:nvGrpSpPr>
            <p:grpSpPr bwMode="auto">
              <a:xfrm>
                <a:off x="2928" y="480"/>
                <a:ext cx="432" cy="288"/>
                <a:chOff x="1728" y="2640"/>
                <a:chExt cx="432" cy="288"/>
              </a:xfrm>
            </p:grpSpPr>
            <p:sp>
              <p:nvSpPr>
                <p:cNvPr id="8325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728" y="264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26" name="Line 28"/>
                <p:cNvSpPr>
                  <a:spLocks noChangeShapeType="1"/>
                </p:cNvSpPr>
                <p:nvPr/>
              </p:nvSpPr>
              <p:spPr bwMode="auto">
                <a:xfrm>
                  <a:off x="1728" y="264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27" name="Line 29"/>
                <p:cNvSpPr>
                  <a:spLocks noChangeShapeType="1"/>
                </p:cNvSpPr>
                <p:nvPr/>
              </p:nvSpPr>
              <p:spPr bwMode="auto">
                <a:xfrm>
                  <a:off x="1968" y="292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28" name="Line 30"/>
                <p:cNvSpPr>
                  <a:spLocks noChangeShapeType="1"/>
                </p:cNvSpPr>
                <p:nvPr/>
              </p:nvSpPr>
              <p:spPr bwMode="auto">
                <a:xfrm>
                  <a:off x="1968" y="264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29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968" y="278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76" name="Group 32"/>
              <p:cNvGrpSpPr>
                <a:grpSpLocks/>
              </p:cNvGrpSpPr>
              <p:nvPr/>
            </p:nvGrpSpPr>
            <p:grpSpPr bwMode="auto">
              <a:xfrm>
                <a:off x="2496" y="480"/>
                <a:ext cx="432" cy="288"/>
                <a:chOff x="1728" y="2640"/>
                <a:chExt cx="432" cy="288"/>
              </a:xfrm>
            </p:grpSpPr>
            <p:sp>
              <p:nvSpPr>
                <p:cNvPr id="8320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728" y="264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21" name="Line 34"/>
                <p:cNvSpPr>
                  <a:spLocks noChangeShapeType="1"/>
                </p:cNvSpPr>
                <p:nvPr/>
              </p:nvSpPr>
              <p:spPr bwMode="auto">
                <a:xfrm>
                  <a:off x="1728" y="264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22" name="Line 35"/>
                <p:cNvSpPr>
                  <a:spLocks noChangeShapeType="1"/>
                </p:cNvSpPr>
                <p:nvPr/>
              </p:nvSpPr>
              <p:spPr bwMode="auto">
                <a:xfrm>
                  <a:off x="1968" y="292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23" name="Line 36"/>
                <p:cNvSpPr>
                  <a:spLocks noChangeShapeType="1"/>
                </p:cNvSpPr>
                <p:nvPr/>
              </p:nvSpPr>
              <p:spPr bwMode="auto">
                <a:xfrm>
                  <a:off x="1968" y="2640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24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1968" y="278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277" name="Text Box 38"/>
              <p:cNvSpPr txBox="1">
                <a:spLocks noChangeArrowheads="1"/>
              </p:cNvSpPr>
              <p:nvPr/>
            </p:nvSpPr>
            <p:spPr bwMode="auto">
              <a:xfrm>
                <a:off x="912" y="624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itchFamily="18" charset="0"/>
                  </a:rPr>
                  <a:t>CP</a:t>
                </a:r>
              </a:p>
            </p:txBody>
          </p:sp>
          <p:sp>
            <p:nvSpPr>
              <p:cNvPr id="8278" name="Text Box 39"/>
              <p:cNvSpPr txBox="1">
                <a:spLocks noChangeArrowheads="1"/>
              </p:cNvSpPr>
              <p:nvPr/>
            </p:nvSpPr>
            <p:spPr bwMode="auto">
              <a:xfrm>
                <a:off x="960" y="1056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8279" name="Text Box 40"/>
              <p:cNvSpPr txBox="1">
                <a:spLocks noChangeArrowheads="1"/>
              </p:cNvSpPr>
              <p:nvPr/>
            </p:nvSpPr>
            <p:spPr bwMode="auto">
              <a:xfrm>
                <a:off x="960" y="1536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8280" name="Text Box 41"/>
              <p:cNvSpPr txBox="1">
                <a:spLocks noChangeArrowheads="1"/>
              </p:cNvSpPr>
              <p:nvPr/>
            </p:nvSpPr>
            <p:spPr bwMode="auto">
              <a:xfrm>
                <a:off x="960" y="1968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8281" name="Line 42"/>
              <p:cNvSpPr>
                <a:spLocks noChangeShapeType="1"/>
              </p:cNvSpPr>
              <p:nvPr/>
            </p:nvSpPr>
            <p:spPr bwMode="auto">
              <a:xfrm>
                <a:off x="1248" y="120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82" name="Line 43"/>
              <p:cNvSpPr>
                <a:spLocks noChangeShapeType="1"/>
              </p:cNvSpPr>
              <p:nvPr/>
            </p:nvSpPr>
            <p:spPr bwMode="auto">
              <a:xfrm flipV="1">
                <a:off x="1728" y="9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83" name="Line 44"/>
              <p:cNvSpPr>
                <a:spLocks noChangeShapeType="1"/>
              </p:cNvSpPr>
              <p:nvPr/>
            </p:nvSpPr>
            <p:spPr bwMode="auto">
              <a:xfrm>
                <a:off x="1728" y="91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84" name="Line 45"/>
              <p:cNvSpPr>
                <a:spLocks noChangeShapeType="1"/>
              </p:cNvSpPr>
              <p:nvPr/>
            </p:nvSpPr>
            <p:spPr bwMode="auto">
              <a:xfrm>
                <a:off x="2352" y="9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85" name="Line 46"/>
              <p:cNvSpPr>
                <a:spLocks noChangeShapeType="1"/>
              </p:cNvSpPr>
              <p:nvPr/>
            </p:nvSpPr>
            <p:spPr bwMode="auto">
              <a:xfrm>
                <a:off x="2352" y="12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286" name="Group 47"/>
              <p:cNvGrpSpPr>
                <a:grpSpLocks/>
              </p:cNvGrpSpPr>
              <p:nvPr/>
            </p:nvGrpSpPr>
            <p:grpSpPr bwMode="auto">
              <a:xfrm>
                <a:off x="2592" y="912"/>
                <a:ext cx="192" cy="288"/>
                <a:chOff x="2592" y="912"/>
                <a:chExt cx="192" cy="288"/>
              </a:xfrm>
            </p:grpSpPr>
            <p:sp>
              <p:nvSpPr>
                <p:cNvPr id="8316" name="Line 48"/>
                <p:cNvSpPr>
                  <a:spLocks noChangeShapeType="1"/>
                </p:cNvSpPr>
                <p:nvPr/>
              </p:nvSpPr>
              <p:spPr bwMode="auto">
                <a:xfrm>
                  <a:off x="2688" y="9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17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2592" y="9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18" name="Line 50"/>
                <p:cNvSpPr>
                  <a:spLocks noChangeShapeType="1"/>
                </p:cNvSpPr>
                <p:nvPr/>
              </p:nvSpPr>
              <p:spPr bwMode="auto">
                <a:xfrm>
                  <a:off x="2592" y="91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19" name="Line 51"/>
                <p:cNvSpPr>
                  <a:spLocks noChangeShapeType="1"/>
                </p:cNvSpPr>
                <p:nvPr/>
              </p:nvSpPr>
              <p:spPr bwMode="auto">
                <a:xfrm>
                  <a:off x="2688" y="1200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87" name="Group 52"/>
              <p:cNvGrpSpPr>
                <a:grpSpLocks/>
              </p:cNvGrpSpPr>
              <p:nvPr/>
            </p:nvGrpSpPr>
            <p:grpSpPr bwMode="auto">
              <a:xfrm>
                <a:off x="2784" y="912"/>
                <a:ext cx="192" cy="288"/>
                <a:chOff x="2592" y="912"/>
                <a:chExt cx="192" cy="288"/>
              </a:xfrm>
            </p:grpSpPr>
            <p:sp>
              <p:nvSpPr>
                <p:cNvPr id="8312" name="Line 53"/>
                <p:cNvSpPr>
                  <a:spLocks noChangeShapeType="1"/>
                </p:cNvSpPr>
                <p:nvPr/>
              </p:nvSpPr>
              <p:spPr bwMode="auto">
                <a:xfrm>
                  <a:off x="2688" y="9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13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2592" y="9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14" name="Line 55"/>
                <p:cNvSpPr>
                  <a:spLocks noChangeShapeType="1"/>
                </p:cNvSpPr>
                <p:nvPr/>
              </p:nvSpPr>
              <p:spPr bwMode="auto">
                <a:xfrm>
                  <a:off x="2592" y="91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15" name="Line 56"/>
                <p:cNvSpPr>
                  <a:spLocks noChangeShapeType="1"/>
                </p:cNvSpPr>
                <p:nvPr/>
              </p:nvSpPr>
              <p:spPr bwMode="auto">
                <a:xfrm>
                  <a:off x="2688" y="1200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88" name="Group 57"/>
              <p:cNvGrpSpPr>
                <a:grpSpLocks/>
              </p:cNvGrpSpPr>
              <p:nvPr/>
            </p:nvGrpSpPr>
            <p:grpSpPr bwMode="auto">
              <a:xfrm>
                <a:off x="2976" y="912"/>
                <a:ext cx="192" cy="288"/>
                <a:chOff x="2592" y="912"/>
                <a:chExt cx="192" cy="288"/>
              </a:xfrm>
            </p:grpSpPr>
            <p:sp>
              <p:nvSpPr>
                <p:cNvPr id="8308" name="Line 58"/>
                <p:cNvSpPr>
                  <a:spLocks noChangeShapeType="1"/>
                </p:cNvSpPr>
                <p:nvPr/>
              </p:nvSpPr>
              <p:spPr bwMode="auto">
                <a:xfrm>
                  <a:off x="2688" y="9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09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592" y="9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10" name="Line 60"/>
                <p:cNvSpPr>
                  <a:spLocks noChangeShapeType="1"/>
                </p:cNvSpPr>
                <p:nvPr/>
              </p:nvSpPr>
              <p:spPr bwMode="auto">
                <a:xfrm>
                  <a:off x="2592" y="91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11" name="Line 61"/>
                <p:cNvSpPr>
                  <a:spLocks noChangeShapeType="1"/>
                </p:cNvSpPr>
                <p:nvPr/>
              </p:nvSpPr>
              <p:spPr bwMode="auto">
                <a:xfrm>
                  <a:off x="2688" y="1200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289" name="Line 62"/>
              <p:cNvSpPr>
                <a:spLocks noChangeShapeType="1"/>
              </p:cNvSpPr>
              <p:nvPr/>
            </p:nvSpPr>
            <p:spPr bwMode="auto">
              <a:xfrm>
                <a:off x="3168" y="120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0" name="Line 63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1" name="Line 64"/>
              <p:cNvSpPr>
                <a:spLocks noChangeShapeType="1"/>
              </p:cNvSpPr>
              <p:nvPr/>
            </p:nvSpPr>
            <p:spPr bwMode="auto">
              <a:xfrm flipV="1">
                <a:off x="1920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2" name="Line 65"/>
              <p:cNvSpPr>
                <a:spLocks noChangeShapeType="1"/>
              </p:cNvSpPr>
              <p:nvPr/>
            </p:nvSpPr>
            <p:spPr bwMode="auto">
              <a:xfrm>
                <a:off x="1920" y="144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3" name="Line 66"/>
              <p:cNvSpPr>
                <a:spLocks noChangeShapeType="1"/>
              </p:cNvSpPr>
              <p:nvPr/>
            </p:nvSpPr>
            <p:spPr bwMode="auto">
              <a:xfrm>
                <a:off x="211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4" name="Line 67"/>
              <p:cNvSpPr>
                <a:spLocks noChangeShapeType="1"/>
              </p:cNvSpPr>
              <p:nvPr/>
            </p:nvSpPr>
            <p:spPr bwMode="auto">
              <a:xfrm>
                <a:off x="2112" y="168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5" name="Line 68"/>
              <p:cNvSpPr>
                <a:spLocks noChangeShapeType="1"/>
              </p:cNvSpPr>
              <p:nvPr/>
            </p:nvSpPr>
            <p:spPr bwMode="auto">
              <a:xfrm flipV="1">
                <a:off x="2640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6" name="Line 69"/>
              <p:cNvSpPr>
                <a:spLocks noChangeShapeType="1"/>
              </p:cNvSpPr>
              <p:nvPr/>
            </p:nvSpPr>
            <p:spPr bwMode="auto">
              <a:xfrm>
                <a:off x="2640" y="14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7" name="Line 7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8" name="Line 71"/>
              <p:cNvSpPr>
                <a:spLocks noChangeShapeType="1"/>
              </p:cNvSpPr>
              <p:nvPr/>
            </p:nvSpPr>
            <p:spPr bwMode="auto">
              <a:xfrm flipV="1">
                <a:off x="2928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9" name="Line 72"/>
              <p:cNvSpPr>
                <a:spLocks noChangeShapeType="1"/>
              </p:cNvSpPr>
              <p:nvPr/>
            </p:nvSpPr>
            <p:spPr bwMode="auto">
              <a:xfrm>
                <a:off x="2928" y="14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0" name="Line 73"/>
              <p:cNvSpPr>
                <a:spLocks noChangeShapeType="1"/>
              </p:cNvSpPr>
              <p:nvPr/>
            </p:nvSpPr>
            <p:spPr bwMode="auto">
              <a:xfrm>
                <a:off x="3024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1" name="Line 74"/>
              <p:cNvSpPr>
                <a:spLocks noChangeShapeType="1"/>
              </p:cNvSpPr>
              <p:nvPr/>
            </p:nvSpPr>
            <p:spPr bwMode="auto">
              <a:xfrm>
                <a:off x="3024" y="168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2" name="Line 75"/>
              <p:cNvSpPr>
                <a:spLocks noChangeShapeType="1"/>
              </p:cNvSpPr>
              <p:nvPr/>
            </p:nvSpPr>
            <p:spPr bwMode="auto">
              <a:xfrm>
                <a:off x="1632" y="768"/>
                <a:ext cx="0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3" name="Line 76"/>
              <p:cNvSpPr>
                <a:spLocks noChangeShapeType="1"/>
              </p:cNvSpPr>
              <p:nvPr/>
            </p:nvSpPr>
            <p:spPr bwMode="auto">
              <a:xfrm>
                <a:off x="1248" y="206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4" name="Line 77"/>
              <p:cNvSpPr>
                <a:spLocks noChangeShapeType="1"/>
              </p:cNvSpPr>
              <p:nvPr/>
            </p:nvSpPr>
            <p:spPr bwMode="auto">
              <a:xfrm>
                <a:off x="1344" y="206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5" name="Line 78"/>
              <p:cNvSpPr>
                <a:spLocks noChangeShapeType="1"/>
              </p:cNvSpPr>
              <p:nvPr/>
            </p:nvSpPr>
            <p:spPr bwMode="auto">
              <a:xfrm>
                <a:off x="1344" y="230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6" name="Line 79"/>
              <p:cNvSpPr>
                <a:spLocks noChangeShapeType="1"/>
              </p:cNvSpPr>
              <p:nvPr/>
            </p:nvSpPr>
            <p:spPr bwMode="auto">
              <a:xfrm flipV="1">
                <a:off x="1440" y="206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7" name="Line 80"/>
              <p:cNvSpPr>
                <a:spLocks noChangeShapeType="1"/>
              </p:cNvSpPr>
              <p:nvPr/>
            </p:nvSpPr>
            <p:spPr bwMode="auto">
              <a:xfrm>
                <a:off x="1440" y="2064"/>
                <a:ext cx="23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50609" name="Group 81"/>
          <p:cNvGrpSpPr>
            <a:grpSpLocks/>
          </p:cNvGrpSpPr>
          <p:nvPr/>
        </p:nvGrpSpPr>
        <p:grpSpPr bwMode="auto">
          <a:xfrm>
            <a:off x="2557463" y="1122363"/>
            <a:ext cx="2743200" cy="4800600"/>
            <a:chOff x="1872" y="768"/>
            <a:chExt cx="1728" cy="3024"/>
          </a:xfrm>
        </p:grpSpPr>
        <p:sp>
          <p:nvSpPr>
            <p:cNvPr id="8264" name="Line 82"/>
            <p:cNvSpPr>
              <a:spLocks noChangeShapeType="1"/>
            </p:cNvSpPr>
            <p:nvPr/>
          </p:nvSpPr>
          <p:spPr bwMode="auto">
            <a:xfrm>
              <a:off x="1872" y="768"/>
              <a:ext cx="0" cy="3024"/>
            </a:xfrm>
            <a:prstGeom prst="line">
              <a:avLst/>
            </a:prstGeom>
            <a:noFill/>
            <a:ln w="9525">
              <a:solidFill>
                <a:srgbClr val="CC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5" name="Line 83"/>
            <p:cNvSpPr>
              <a:spLocks noChangeShapeType="1"/>
            </p:cNvSpPr>
            <p:nvPr/>
          </p:nvSpPr>
          <p:spPr bwMode="auto">
            <a:xfrm>
              <a:off x="2304" y="768"/>
              <a:ext cx="0" cy="3024"/>
            </a:xfrm>
            <a:prstGeom prst="line">
              <a:avLst/>
            </a:prstGeom>
            <a:noFill/>
            <a:ln w="9525">
              <a:solidFill>
                <a:srgbClr val="CC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6" name="Line 84"/>
            <p:cNvSpPr>
              <a:spLocks noChangeShapeType="1"/>
            </p:cNvSpPr>
            <p:nvPr/>
          </p:nvSpPr>
          <p:spPr bwMode="auto">
            <a:xfrm>
              <a:off x="2736" y="768"/>
              <a:ext cx="0" cy="3024"/>
            </a:xfrm>
            <a:prstGeom prst="line">
              <a:avLst/>
            </a:prstGeom>
            <a:noFill/>
            <a:ln w="9525">
              <a:solidFill>
                <a:srgbClr val="CC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7" name="Line 85"/>
            <p:cNvSpPr>
              <a:spLocks noChangeShapeType="1"/>
            </p:cNvSpPr>
            <p:nvPr/>
          </p:nvSpPr>
          <p:spPr bwMode="auto">
            <a:xfrm>
              <a:off x="3168" y="768"/>
              <a:ext cx="0" cy="3024"/>
            </a:xfrm>
            <a:prstGeom prst="line">
              <a:avLst/>
            </a:prstGeom>
            <a:noFill/>
            <a:ln w="9525">
              <a:solidFill>
                <a:srgbClr val="CC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8" name="Line 86"/>
            <p:cNvSpPr>
              <a:spLocks noChangeShapeType="1"/>
            </p:cNvSpPr>
            <p:nvPr/>
          </p:nvSpPr>
          <p:spPr bwMode="auto">
            <a:xfrm>
              <a:off x="3600" y="768"/>
              <a:ext cx="0" cy="3024"/>
            </a:xfrm>
            <a:prstGeom prst="line">
              <a:avLst/>
            </a:prstGeom>
            <a:noFill/>
            <a:ln w="9525">
              <a:solidFill>
                <a:srgbClr val="CC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0615" name="Line 87"/>
          <p:cNvSpPr>
            <a:spLocks noChangeShapeType="1"/>
          </p:cNvSpPr>
          <p:nvPr/>
        </p:nvSpPr>
        <p:spPr bwMode="auto">
          <a:xfrm>
            <a:off x="1577975" y="534035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0616" name="Group 88"/>
          <p:cNvGrpSpPr>
            <a:grpSpLocks/>
          </p:cNvGrpSpPr>
          <p:nvPr/>
        </p:nvGrpSpPr>
        <p:grpSpPr bwMode="auto">
          <a:xfrm>
            <a:off x="2568575" y="4806950"/>
            <a:ext cx="685800" cy="533400"/>
            <a:chOff x="1872" y="2736"/>
            <a:chExt cx="432" cy="336"/>
          </a:xfrm>
        </p:grpSpPr>
        <p:sp>
          <p:nvSpPr>
            <p:cNvPr id="8262" name="Line 89"/>
            <p:cNvSpPr>
              <a:spLocks noChangeShapeType="1"/>
            </p:cNvSpPr>
            <p:nvPr/>
          </p:nvSpPr>
          <p:spPr bwMode="auto">
            <a:xfrm flipV="1">
              <a:off x="1872" y="273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" name="Line 90"/>
            <p:cNvSpPr>
              <a:spLocks noChangeShapeType="1"/>
            </p:cNvSpPr>
            <p:nvPr/>
          </p:nvSpPr>
          <p:spPr bwMode="auto">
            <a:xfrm>
              <a:off x="1872" y="273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0619" name="Line 91"/>
          <p:cNvSpPr>
            <a:spLocks noChangeShapeType="1"/>
          </p:cNvSpPr>
          <p:nvPr/>
        </p:nvSpPr>
        <p:spPr bwMode="auto">
          <a:xfrm>
            <a:off x="3254375" y="480695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0620" name="Group 92"/>
          <p:cNvGrpSpPr>
            <a:grpSpLocks/>
          </p:cNvGrpSpPr>
          <p:nvPr/>
        </p:nvGrpSpPr>
        <p:grpSpPr bwMode="auto">
          <a:xfrm>
            <a:off x="3940175" y="4806950"/>
            <a:ext cx="685800" cy="533400"/>
            <a:chOff x="2736" y="2736"/>
            <a:chExt cx="432" cy="336"/>
          </a:xfrm>
        </p:grpSpPr>
        <p:sp>
          <p:nvSpPr>
            <p:cNvPr id="8260" name="Line 93"/>
            <p:cNvSpPr>
              <a:spLocks noChangeShapeType="1"/>
            </p:cNvSpPr>
            <p:nvPr/>
          </p:nvSpPr>
          <p:spPr bwMode="auto">
            <a:xfrm>
              <a:off x="2736" y="273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1" name="Line 94"/>
            <p:cNvSpPr>
              <a:spLocks noChangeShapeType="1"/>
            </p:cNvSpPr>
            <p:nvPr/>
          </p:nvSpPr>
          <p:spPr bwMode="auto">
            <a:xfrm>
              <a:off x="2736" y="307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0623" name="Line 95"/>
          <p:cNvSpPr>
            <a:spLocks noChangeShapeType="1"/>
          </p:cNvSpPr>
          <p:nvPr/>
        </p:nvSpPr>
        <p:spPr bwMode="auto">
          <a:xfrm>
            <a:off x="4625975" y="534035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0624" name="Line 96"/>
          <p:cNvSpPr>
            <a:spLocks noChangeShapeType="1"/>
          </p:cNvSpPr>
          <p:nvPr/>
        </p:nvSpPr>
        <p:spPr bwMode="auto">
          <a:xfrm>
            <a:off x="5311775" y="534035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0625" name="Line 97"/>
          <p:cNvSpPr>
            <a:spLocks noChangeShapeType="1"/>
          </p:cNvSpPr>
          <p:nvPr/>
        </p:nvSpPr>
        <p:spPr bwMode="auto">
          <a:xfrm>
            <a:off x="1554163" y="4487863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0626" name="Group 98"/>
          <p:cNvGrpSpPr>
            <a:grpSpLocks/>
          </p:cNvGrpSpPr>
          <p:nvPr/>
        </p:nvGrpSpPr>
        <p:grpSpPr bwMode="auto">
          <a:xfrm>
            <a:off x="2544763" y="4030663"/>
            <a:ext cx="3048000" cy="457200"/>
            <a:chOff x="1872" y="3360"/>
            <a:chExt cx="1920" cy="288"/>
          </a:xfrm>
        </p:grpSpPr>
        <p:sp>
          <p:nvSpPr>
            <p:cNvPr id="8258" name="Line 99"/>
            <p:cNvSpPr>
              <a:spLocks noChangeShapeType="1"/>
            </p:cNvSpPr>
            <p:nvPr/>
          </p:nvSpPr>
          <p:spPr bwMode="auto">
            <a:xfrm flipV="1">
              <a:off x="1872" y="336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9" name="Line 100"/>
            <p:cNvSpPr>
              <a:spLocks noChangeShapeType="1"/>
            </p:cNvSpPr>
            <p:nvPr/>
          </p:nvSpPr>
          <p:spPr bwMode="auto">
            <a:xfrm>
              <a:off x="1872" y="3360"/>
              <a:ext cx="19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0629" name="Line 101"/>
          <p:cNvSpPr>
            <a:spLocks noChangeShapeType="1"/>
          </p:cNvSpPr>
          <p:nvPr/>
        </p:nvSpPr>
        <p:spPr bwMode="auto">
          <a:xfrm flipV="1">
            <a:off x="2568575" y="4921250"/>
            <a:ext cx="0" cy="304800"/>
          </a:xfrm>
          <a:prstGeom prst="line">
            <a:avLst/>
          </a:prstGeom>
          <a:noFill/>
          <a:ln w="19050">
            <a:solidFill>
              <a:srgbClr val="CC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0630" name="Object 102"/>
          <p:cNvGraphicFramePr>
            <a:graphicFrameLocks noChangeAspect="1"/>
          </p:cNvGraphicFramePr>
          <p:nvPr/>
        </p:nvGraphicFramePr>
        <p:xfrm>
          <a:off x="5851525" y="519113"/>
          <a:ext cx="21145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3" imgW="1143000" imgH="241300" progId="Equation.3">
                  <p:embed/>
                </p:oleObj>
              </mc:Choice>
              <mc:Fallback>
                <p:oleObj name="Equation" r:id="rId3" imgW="1143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525" y="519113"/>
                        <a:ext cx="211455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631" name="Object 103"/>
          <p:cNvGraphicFramePr>
            <a:graphicFrameLocks noChangeAspect="1"/>
          </p:cNvGraphicFramePr>
          <p:nvPr/>
        </p:nvGraphicFramePr>
        <p:xfrm>
          <a:off x="5838825" y="1193800"/>
          <a:ext cx="31480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公式" r:id="rId5" imgW="1790700" imgH="241300" progId="Equation.3">
                  <p:embed/>
                </p:oleObj>
              </mc:Choice>
              <mc:Fallback>
                <p:oleObj name="公式" r:id="rId5" imgW="1790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825" y="1193800"/>
                        <a:ext cx="314801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9" name="Group 104"/>
          <p:cNvGrpSpPr>
            <a:grpSpLocks/>
          </p:cNvGrpSpPr>
          <p:nvPr/>
        </p:nvGrpSpPr>
        <p:grpSpPr bwMode="auto">
          <a:xfrm>
            <a:off x="5811838" y="1878013"/>
            <a:ext cx="3136900" cy="4125912"/>
            <a:chOff x="3623" y="184"/>
            <a:chExt cx="1976" cy="2599"/>
          </a:xfrm>
        </p:grpSpPr>
        <p:sp>
          <p:nvSpPr>
            <p:cNvPr id="8210" name="Rectangle 105"/>
            <p:cNvSpPr>
              <a:spLocks noChangeArrowheads="1"/>
            </p:cNvSpPr>
            <p:nvPr/>
          </p:nvSpPr>
          <p:spPr bwMode="auto">
            <a:xfrm>
              <a:off x="4323" y="345"/>
              <a:ext cx="798" cy="109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1" name="Oval 106"/>
            <p:cNvSpPr>
              <a:spLocks noChangeArrowheads="1"/>
            </p:cNvSpPr>
            <p:nvPr/>
          </p:nvSpPr>
          <p:spPr bwMode="auto">
            <a:xfrm>
              <a:off x="4251" y="536"/>
              <a:ext cx="62" cy="6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" name="Oval 107"/>
            <p:cNvSpPr>
              <a:spLocks noChangeArrowheads="1"/>
            </p:cNvSpPr>
            <p:nvPr/>
          </p:nvSpPr>
          <p:spPr bwMode="auto">
            <a:xfrm>
              <a:off x="5123" y="580"/>
              <a:ext cx="62" cy="6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3" name="Line 108"/>
            <p:cNvSpPr>
              <a:spLocks noChangeShapeType="1"/>
            </p:cNvSpPr>
            <p:nvPr/>
          </p:nvSpPr>
          <p:spPr bwMode="auto">
            <a:xfrm flipH="1">
              <a:off x="3877" y="574"/>
              <a:ext cx="3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14" name="Line 109"/>
            <p:cNvSpPr>
              <a:spLocks noChangeShapeType="1"/>
            </p:cNvSpPr>
            <p:nvPr/>
          </p:nvSpPr>
          <p:spPr bwMode="auto">
            <a:xfrm flipH="1">
              <a:off x="4167" y="925"/>
              <a:ext cx="1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15" name="Line 110"/>
            <p:cNvSpPr>
              <a:spLocks noChangeShapeType="1"/>
            </p:cNvSpPr>
            <p:nvPr/>
          </p:nvSpPr>
          <p:spPr bwMode="auto">
            <a:xfrm>
              <a:off x="5130" y="1194"/>
              <a:ext cx="1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16" name="Line 111"/>
            <p:cNvSpPr>
              <a:spLocks noChangeShapeType="1"/>
            </p:cNvSpPr>
            <p:nvPr/>
          </p:nvSpPr>
          <p:spPr bwMode="auto">
            <a:xfrm>
              <a:off x="5176" y="620"/>
              <a:ext cx="1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17" name="Line 112"/>
            <p:cNvSpPr>
              <a:spLocks noChangeShapeType="1"/>
            </p:cNvSpPr>
            <p:nvPr/>
          </p:nvSpPr>
          <p:spPr bwMode="auto">
            <a:xfrm flipH="1">
              <a:off x="5272" y="1571"/>
              <a:ext cx="0" cy="9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18" name="Line 113"/>
            <p:cNvSpPr>
              <a:spLocks noChangeShapeType="1"/>
            </p:cNvSpPr>
            <p:nvPr/>
          </p:nvSpPr>
          <p:spPr bwMode="auto">
            <a:xfrm flipH="1">
              <a:off x="4170" y="1578"/>
              <a:ext cx="11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19" name="Line 114"/>
            <p:cNvSpPr>
              <a:spLocks noChangeShapeType="1"/>
            </p:cNvSpPr>
            <p:nvPr/>
          </p:nvSpPr>
          <p:spPr bwMode="auto">
            <a:xfrm flipV="1">
              <a:off x="4170" y="1254"/>
              <a:ext cx="0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20" name="Line 115"/>
            <p:cNvSpPr>
              <a:spLocks noChangeShapeType="1"/>
            </p:cNvSpPr>
            <p:nvPr/>
          </p:nvSpPr>
          <p:spPr bwMode="auto">
            <a:xfrm>
              <a:off x="4170" y="1254"/>
              <a:ext cx="1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21" name="Rectangle 116"/>
            <p:cNvSpPr>
              <a:spLocks noChangeArrowheads="1"/>
            </p:cNvSpPr>
            <p:nvPr/>
          </p:nvSpPr>
          <p:spPr bwMode="auto">
            <a:xfrm>
              <a:off x="4316" y="451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kumimoji="1" lang="en-US" altLang="zh-CN" sz="2000" b="1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8222" name="Rectangle 117"/>
            <p:cNvSpPr>
              <a:spLocks noChangeArrowheads="1"/>
            </p:cNvSpPr>
            <p:nvPr/>
          </p:nvSpPr>
          <p:spPr bwMode="auto">
            <a:xfrm>
              <a:off x="4299" y="798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1</a:t>
              </a:r>
              <a:r>
                <a:rPr kumimoji="1" lang="en-US" altLang="zh-CN" sz="2000" b="1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223" name="Rectangle 118"/>
            <p:cNvSpPr>
              <a:spLocks noChangeArrowheads="1"/>
            </p:cNvSpPr>
            <p:nvPr/>
          </p:nvSpPr>
          <p:spPr bwMode="auto">
            <a:xfrm>
              <a:off x="4302" y="1117"/>
              <a:ext cx="3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kumimoji="1" lang="en-US" altLang="zh-CN" sz="2000" b="1" i="1">
                  <a:latin typeface="Times New Roman" pitchFamily="18" charset="0"/>
                </a:rPr>
                <a:t>C</a:t>
              </a:r>
              <a:r>
                <a:rPr kumimoji="1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224" name="Rectangle 119"/>
            <p:cNvSpPr>
              <a:spLocks noChangeArrowheads="1"/>
            </p:cNvSpPr>
            <p:nvPr/>
          </p:nvSpPr>
          <p:spPr bwMode="auto">
            <a:xfrm>
              <a:off x="5279" y="453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kumimoji="1" lang="en-US" altLang="zh-CN" sz="2000" b="1" i="1">
                  <a:latin typeface="Times New Roman" pitchFamily="18" charset="0"/>
                </a:rPr>
                <a:t>Q</a:t>
              </a:r>
              <a:r>
                <a:rPr kumimoji="1" lang="en-US" altLang="zh-CN" sz="2000" b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225" name="Rectangle 120"/>
            <p:cNvSpPr>
              <a:spLocks noChangeArrowheads="1"/>
            </p:cNvSpPr>
            <p:nvPr/>
          </p:nvSpPr>
          <p:spPr bwMode="auto">
            <a:xfrm>
              <a:off x="5239" y="1043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kumimoji="1" lang="en-US" altLang="zh-CN" sz="2000" b="1" i="1">
                  <a:latin typeface="Times New Roman" pitchFamily="18" charset="0"/>
                </a:rPr>
                <a:t>Q</a:t>
              </a:r>
              <a:r>
                <a:rPr kumimoji="1" lang="en-US" altLang="zh-CN" sz="2000" b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226" name="Rectangle 121"/>
            <p:cNvSpPr>
              <a:spLocks noChangeArrowheads="1"/>
            </p:cNvSpPr>
            <p:nvPr/>
          </p:nvSpPr>
          <p:spPr bwMode="auto">
            <a:xfrm>
              <a:off x="3674" y="423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kumimoji="1" lang="en-US" altLang="zh-CN" sz="2000" b="1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8227" name="Line 122"/>
            <p:cNvSpPr>
              <a:spLocks noChangeShapeType="1"/>
            </p:cNvSpPr>
            <p:nvPr/>
          </p:nvSpPr>
          <p:spPr bwMode="auto">
            <a:xfrm>
              <a:off x="5349" y="500"/>
              <a:ext cx="1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28" name="Rectangle 123"/>
            <p:cNvSpPr>
              <a:spLocks noChangeArrowheads="1"/>
            </p:cNvSpPr>
            <p:nvPr/>
          </p:nvSpPr>
          <p:spPr bwMode="auto">
            <a:xfrm>
              <a:off x="4327" y="1693"/>
              <a:ext cx="798" cy="109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9" name="AutoShape 124"/>
            <p:cNvSpPr>
              <a:spLocks noChangeArrowheads="1"/>
            </p:cNvSpPr>
            <p:nvPr/>
          </p:nvSpPr>
          <p:spPr bwMode="auto">
            <a:xfrm rot="5400000">
              <a:off x="4312" y="2292"/>
              <a:ext cx="146" cy="107"/>
            </a:xfrm>
            <a:prstGeom prst="flowChartExtra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0" name="Oval 125"/>
            <p:cNvSpPr>
              <a:spLocks noChangeArrowheads="1"/>
            </p:cNvSpPr>
            <p:nvPr/>
          </p:nvSpPr>
          <p:spPr bwMode="auto">
            <a:xfrm>
              <a:off x="4255" y="2307"/>
              <a:ext cx="62" cy="6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1" name="Oval 126"/>
            <p:cNvSpPr>
              <a:spLocks noChangeArrowheads="1"/>
            </p:cNvSpPr>
            <p:nvPr/>
          </p:nvSpPr>
          <p:spPr bwMode="auto">
            <a:xfrm>
              <a:off x="5127" y="1928"/>
              <a:ext cx="62" cy="6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2" name="Line 127"/>
            <p:cNvSpPr>
              <a:spLocks noChangeShapeType="1"/>
            </p:cNvSpPr>
            <p:nvPr/>
          </p:nvSpPr>
          <p:spPr bwMode="auto">
            <a:xfrm>
              <a:off x="5134" y="2542"/>
              <a:ext cx="1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33" name="Rectangle 128"/>
            <p:cNvSpPr>
              <a:spLocks noChangeArrowheads="1"/>
            </p:cNvSpPr>
            <p:nvPr/>
          </p:nvSpPr>
          <p:spPr bwMode="auto">
            <a:xfrm>
              <a:off x="4305" y="1946"/>
              <a:ext cx="3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1</a:t>
              </a:r>
              <a:r>
                <a:rPr kumimoji="1" lang="en-US" altLang="zh-CN" sz="2000" b="1" i="1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8234" name="Rectangle 129"/>
            <p:cNvSpPr>
              <a:spLocks noChangeArrowheads="1"/>
            </p:cNvSpPr>
            <p:nvPr/>
          </p:nvSpPr>
          <p:spPr bwMode="auto">
            <a:xfrm>
              <a:off x="4310" y="248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1</a:t>
              </a:r>
              <a:r>
                <a:rPr kumimoji="1" lang="en-US" altLang="zh-CN" sz="2000" b="1" i="1"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8235" name="Rectangle 130"/>
            <p:cNvSpPr>
              <a:spLocks noChangeArrowheads="1"/>
            </p:cNvSpPr>
            <p:nvPr/>
          </p:nvSpPr>
          <p:spPr bwMode="auto">
            <a:xfrm>
              <a:off x="4422" y="2220"/>
              <a:ext cx="3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kumimoji="1" lang="en-US" altLang="zh-CN" sz="2000" b="1" i="1">
                  <a:latin typeface="Times New Roman" pitchFamily="18" charset="0"/>
                </a:rPr>
                <a:t>C</a:t>
              </a:r>
              <a:r>
                <a:rPr kumimoji="1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236" name="Rectangle 131"/>
            <p:cNvSpPr>
              <a:spLocks noChangeArrowheads="1"/>
            </p:cNvSpPr>
            <p:nvPr/>
          </p:nvSpPr>
          <p:spPr bwMode="auto">
            <a:xfrm>
              <a:off x="5250" y="2399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kumimoji="1" lang="en-US" altLang="zh-CN" sz="2000" b="1" i="1">
                  <a:latin typeface="Times New Roman" pitchFamily="18" charset="0"/>
                </a:rPr>
                <a:t>Q</a:t>
              </a:r>
              <a:r>
                <a:rPr kumimoji="1" lang="en-US" altLang="zh-CN" sz="2000" b="1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8237" name="Line 132"/>
            <p:cNvSpPr>
              <a:spLocks noChangeShapeType="1"/>
            </p:cNvSpPr>
            <p:nvPr/>
          </p:nvSpPr>
          <p:spPr bwMode="auto">
            <a:xfrm>
              <a:off x="5391" y="1855"/>
              <a:ext cx="1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38" name="Line 133"/>
            <p:cNvSpPr>
              <a:spLocks noChangeShapeType="1"/>
            </p:cNvSpPr>
            <p:nvPr/>
          </p:nvSpPr>
          <p:spPr bwMode="auto">
            <a:xfrm flipV="1">
              <a:off x="4178" y="191"/>
              <a:ext cx="0" cy="7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39" name="Line 134"/>
            <p:cNvSpPr>
              <a:spLocks noChangeShapeType="1"/>
            </p:cNvSpPr>
            <p:nvPr/>
          </p:nvSpPr>
          <p:spPr bwMode="auto">
            <a:xfrm>
              <a:off x="4178" y="192"/>
              <a:ext cx="11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40" name="Line 135"/>
            <p:cNvSpPr>
              <a:spLocks noChangeShapeType="1"/>
            </p:cNvSpPr>
            <p:nvPr/>
          </p:nvSpPr>
          <p:spPr bwMode="auto">
            <a:xfrm flipV="1">
              <a:off x="5292" y="184"/>
              <a:ext cx="0" cy="4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41" name="Oval 136"/>
            <p:cNvSpPr>
              <a:spLocks noChangeArrowheads="1"/>
            </p:cNvSpPr>
            <p:nvPr/>
          </p:nvSpPr>
          <p:spPr bwMode="auto">
            <a:xfrm>
              <a:off x="4251" y="1796"/>
              <a:ext cx="62" cy="6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2" name="Rectangle 137"/>
            <p:cNvSpPr>
              <a:spLocks noChangeArrowheads="1"/>
            </p:cNvSpPr>
            <p:nvPr/>
          </p:nvSpPr>
          <p:spPr bwMode="auto">
            <a:xfrm>
              <a:off x="4308" y="1719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kumimoji="1" lang="en-US" altLang="zh-CN" sz="2000" b="1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8243" name="Line 138"/>
            <p:cNvSpPr>
              <a:spLocks noChangeShapeType="1"/>
            </p:cNvSpPr>
            <p:nvPr/>
          </p:nvSpPr>
          <p:spPr bwMode="auto">
            <a:xfrm flipH="1">
              <a:off x="4040" y="1836"/>
              <a:ext cx="2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44" name="Line 139"/>
            <p:cNvSpPr>
              <a:spLocks noChangeShapeType="1"/>
            </p:cNvSpPr>
            <p:nvPr/>
          </p:nvSpPr>
          <p:spPr bwMode="auto">
            <a:xfrm flipV="1">
              <a:off x="4040" y="576"/>
              <a:ext cx="0" cy="12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45" name="Line 140"/>
            <p:cNvSpPr>
              <a:spLocks noChangeShapeType="1"/>
            </p:cNvSpPr>
            <p:nvPr/>
          </p:nvSpPr>
          <p:spPr bwMode="auto">
            <a:xfrm>
              <a:off x="5184" y="1966"/>
              <a:ext cx="1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46" name="Rectangle 141"/>
            <p:cNvSpPr>
              <a:spLocks noChangeArrowheads="1"/>
            </p:cNvSpPr>
            <p:nvPr/>
          </p:nvSpPr>
          <p:spPr bwMode="auto">
            <a:xfrm>
              <a:off x="5315" y="1819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kumimoji="1" lang="en-US" altLang="zh-CN" sz="2000" b="1" i="1">
                  <a:latin typeface="Times New Roman" pitchFamily="18" charset="0"/>
                </a:rPr>
                <a:t>Q</a:t>
              </a:r>
              <a:r>
                <a:rPr kumimoji="1" lang="en-US" altLang="zh-CN" sz="2000" b="1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8247" name="Line 142"/>
            <p:cNvSpPr>
              <a:spLocks noChangeShapeType="1"/>
            </p:cNvSpPr>
            <p:nvPr/>
          </p:nvSpPr>
          <p:spPr bwMode="auto">
            <a:xfrm flipH="1">
              <a:off x="3924" y="2081"/>
              <a:ext cx="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48" name="Line 143"/>
            <p:cNvSpPr>
              <a:spLocks noChangeShapeType="1"/>
            </p:cNvSpPr>
            <p:nvPr/>
          </p:nvSpPr>
          <p:spPr bwMode="auto">
            <a:xfrm flipH="1">
              <a:off x="3944" y="2615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49" name="Line 144"/>
            <p:cNvSpPr>
              <a:spLocks noChangeShapeType="1"/>
            </p:cNvSpPr>
            <p:nvPr/>
          </p:nvSpPr>
          <p:spPr bwMode="auto">
            <a:xfrm flipH="1">
              <a:off x="3936" y="2346"/>
              <a:ext cx="3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50" name="Rectangle 145"/>
            <p:cNvSpPr>
              <a:spLocks noChangeArrowheads="1"/>
            </p:cNvSpPr>
            <p:nvPr/>
          </p:nvSpPr>
          <p:spPr bwMode="auto">
            <a:xfrm>
              <a:off x="3724" y="1947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kumimoji="1" lang="en-US" altLang="zh-CN" sz="20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8251" name="Rectangle 146"/>
            <p:cNvSpPr>
              <a:spLocks noChangeArrowheads="1"/>
            </p:cNvSpPr>
            <p:nvPr/>
          </p:nvSpPr>
          <p:spPr bwMode="auto">
            <a:xfrm>
              <a:off x="3755" y="2477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kumimoji="1" lang="en-US" altLang="zh-CN" sz="20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8252" name="Rectangle 147"/>
            <p:cNvSpPr>
              <a:spLocks noChangeArrowheads="1"/>
            </p:cNvSpPr>
            <p:nvPr/>
          </p:nvSpPr>
          <p:spPr bwMode="auto">
            <a:xfrm>
              <a:off x="3623" y="2216"/>
              <a:ext cx="3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kumimoji="1" lang="en-US" altLang="zh-CN" sz="2000" b="1" i="1">
                  <a:latin typeface="Times New Roman" pitchFamily="18" charset="0"/>
                </a:rPr>
                <a:t>CP</a:t>
              </a:r>
            </a:p>
          </p:txBody>
        </p:sp>
        <p:sp>
          <p:nvSpPr>
            <p:cNvPr id="8253" name="Oval 148"/>
            <p:cNvSpPr>
              <a:spLocks noChangeArrowheads="1"/>
            </p:cNvSpPr>
            <p:nvPr/>
          </p:nvSpPr>
          <p:spPr bwMode="auto">
            <a:xfrm>
              <a:off x="4009" y="546"/>
              <a:ext cx="56" cy="5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4" name="Line 149"/>
            <p:cNvSpPr>
              <a:spLocks noChangeShapeType="1"/>
            </p:cNvSpPr>
            <p:nvPr/>
          </p:nvSpPr>
          <p:spPr bwMode="auto">
            <a:xfrm>
              <a:off x="4869" y="522"/>
              <a:ext cx="1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55" name="Line 150"/>
            <p:cNvSpPr>
              <a:spLocks noChangeShapeType="1"/>
            </p:cNvSpPr>
            <p:nvPr/>
          </p:nvSpPr>
          <p:spPr bwMode="auto">
            <a:xfrm>
              <a:off x="5015" y="52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56" name="Line 151"/>
            <p:cNvSpPr>
              <a:spLocks noChangeShapeType="1"/>
            </p:cNvSpPr>
            <p:nvPr/>
          </p:nvSpPr>
          <p:spPr bwMode="auto">
            <a:xfrm>
              <a:off x="4858" y="1094"/>
              <a:ext cx="1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257" name="Line 152"/>
            <p:cNvSpPr>
              <a:spLocks noChangeShapeType="1"/>
            </p:cNvSpPr>
            <p:nvPr/>
          </p:nvSpPr>
          <p:spPr bwMode="auto">
            <a:xfrm>
              <a:off x="5004" y="109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930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0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0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0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autoUpdateAnimBg="0"/>
      <p:bldP spid="150531" grpId="0" autoUpdateAnimBg="0"/>
      <p:bldP spid="150615" grpId="0" animBg="1"/>
      <p:bldP spid="150619" grpId="0" animBg="1"/>
      <p:bldP spid="150623" grpId="0" animBg="1"/>
      <p:bldP spid="150624" grpId="0" animBg="1"/>
      <p:bldP spid="150625" grpId="0" animBg="1"/>
      <p:bldP spid="15062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9EC2415-2902-4C1C-8041-2A908ADC2664}" type="slidenum">
              <a:rPr lang="ko-KR" altLang="en-US" smtClean="0">
                <a:solidFill>
                  <a:schemeClr val="tx2"/>
                </a:solidFill>
                <a:ea typeface="Gulim" pitchFamily="34" charset="-127"/>
              </a:rPr>
              <a:pPr eaLnBrk="1" hangingPunct="1"/>
              <a:t>38</a:t>
            </a:fld>
            <a:endParaRPr lang="en-US" altLang="ko-KR" smtClean="0">
              <a:solidFill>
                <a:schemeClr val="tx2"/>
              </a:solidFill>
              <a:ea typeface="Gulim" pitchFamily="34" charset="-127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52736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同步时序电路分析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1.</a:t>
            </a:r>
            <a:r>
              <a:rPr lang="zh-CN" altLang="en-US" smtClean="0">
                <a:ea typeface="宋体" pitchFamily="2" charset="-122"/>
              </a:rPr>
              <a:t>确定系统变量：输入变量、状态变量以及输出变量；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2.</a:t>
            </a:r>
            <a:r>
              <a:rPr lang="zh-CN" altLang="en-US" smtClean="0">
                <a:ea typeface="宋体" pitchFamily="2" charset="-122"/>
              </a:rPr>
              <a:t>确定触发器类型，写出特征方程；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3.</a:t>
            </a:r>
            <a:r>
              <a:rPr lang="zh-CN" altLang="en-US" smtClean="0">
                <a:ea typeface="宋体" pitchFamily="2" charset="-122"/>
              </a:rPr>
              <a:t>写出激励方程；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4.</a:t>
            </a:r>
            <a:r>
              <a:rPr lang="zh-CN" altLang="en-US" smtClean="0">
                <a:ea typeface="宋体" pitchFamily="2" charset="-122"/>
              </a:rPr>
              <a:t>写出次态方程；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5.</a:t>
            </a:r>
            <a:r>
              <a:rPr lang="zh-CN" altLang="en-US" smtClean="0">
                <a:ea typeface="宋体" pitchFamily="2" charset="-122"/>
              </a:rPr>
              <a:t>写出输出方程；</a:t>
            </a:r>
            <a:endParaRPr lang="en-US" altLang="zh-CN" smtClean="0">
              <a:ea typeface="宋体" pitchFamily="2" charset="-122"/>
            </a:endParaRP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6.</a:t>
            </a:r>
            <a:r>
              <a:rPr lang="zh-CN" altLang="en-US" smtClean="0">
                <a:ea typeface="宋体" pitchFamily="2" charset="-122"/>
              </a:rPr>
              <a:t>构造转换表；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7.</a:t>
            </a:r>
            <a:r>
              <a:rPr lang="zh-CN" altLang="en-US" smtClean="0">
                <a:ea typeface="宋体" pitchFamily="2" charset="-122"/>
              </a:rPr>
              <a:t>为每个状态分配相应符号，构造状态图或状态表；</a:t>
            </a:r>
            <a:endParaRPr lang="en-US" altLang="zh-CN" smtClean="0">
              <a:ea typeface="宋体" pitchFamily="2" charset="-122"/>
            </a:endParaRP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8.</a:t>
            </a:r>
            <a:r>
              <a:rPr lang="zh-CN" altLang="en-US" smtClean="0">
                <a:ea typeface="宋体" pitchFamily="2" charset="-122"/>
              </a:rPr>
              <a:t>画出时序图（波形图）；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9.</a:t>
            </a:r>
            <a:r>
              <a:rPr lang="zh-CN" altLang="en-US" smtClean="0">
                <a:ea typeface="宋体" pitchFamily="2" charset="-122"/>
              </a:rPr>
              <a:t>功能分析。</a:t>
            </a:r>
          </a:p>
        </p:txBody>
      </p:sp>
    </p:spTree>
    <p:extLst>
      <p:ext uri="{BB962C8B-B14F-4D97-AF65-F5344CB8AC3E}">
        <p14:creationId xmlns:p14="http://schemas.microsoft.com/office/powerpoint/2010/main" val="411211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C71108B-D791-4EAB-AA95-C0F2BF694DB6}" type="slidenum">
              <a:rPr lang="ko-KR" altLang="en-US" smtClean="0">
                <a:solidFill>
                  <a:schemeClr val="tx2"/>
                </a:solidFill>
                <a:ea typeface="Gulim" pitchFamily="34" charset="-127"/>
              </a:rPr>
              <a:pPr eaLnBrk="1" hangingPunct="1"/>
              <a:t>39</a:t>
            </a:fld>
            <a:endParaRPr lang="en-US" altLang="ko-KR" smtClean="0">
              <a:solidFill>
                <a:schemeClr val="tx2"/>
              </a:solidFill>
              <a:ea typeface="Gulim" pitchFamily="34" charset="-127"/>
            </a:endParaRPr>
          </a:p>
        </p:txBody>
      </p:sp>
      <p:graphicFrame>
        <p:nvGraphicFramePr>
          <p:cNvPr id="43011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618038" y="1133475"/>
          <a:ext cx="4048125" cy="504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Visio" r:id="rId3" imgW="2494971" imgH="3106847" progId="Visio.Drawing.11">
                  <p:embed/>
                </p:oleObj>
              </mc:Choice>
              <mc:Fallback>
                <p:oleObj name="Visio" r:id="rId3" imgW="2494971" imgH="310684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038" y="1133475"/>
                        <a:ext cx="4048125" cy="504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4151313" cy="4953000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ea typeface="宋体" pitchFamily="2" charset="-122"/>
              </a:rPr>
              <a:t>例</a:t>
            </a:r>
            <a:r>
              <a:rPr lang="en-US" altLang="zh-CN" sz="2400" smtClean="0">
                <a:ea typeface="宋体" pitchFamily="2" charset="-122"/>
              </a:rPr>
              <a:t>1:</a:t>
            </a:r>
            <a:r>
              <a:rPr lang="zh-CN" altLang="en-US" sz="2400" smtClean="0">
                <a:ea typeface="宋体" pitchFamily="2" charset="-122"/>
              </a:rPr>
              <a:t>分析下面的同步时序电路，设初始状态为</a:t>
            </a:r>
            <a:r>
              <a:rPr lang="en-US" altLang="zh-CN" sz="2400" smtClean="0">
                <a:ea typeface="宋体" pitchFamily="2" charset="-122"/>
              </a:rPr>
              <a:t>00</a:t>
            </a:r>
            <a:r>
              <a:rPr lang="zh-CN" altLang="en-US" sz="2400" smtClean="0">
                <a:ea typeface="宋体" pitchFamily="2" charset="-122"/>
              </a:rPr>
              <a:t>，输入序列为</a:t>
            </a:r>
            <a:r>
              <a:rPr lang="en-US" altLang="zh-CN" sz="2400" smtClean="0">
                <a:ea typeface="宋体" pitchFamily="2" charset="-122"/>
              </a:rPr>
              <a:t>0000011111</a:t>
            </a:r>
            <a:r>
              <a:rPr lang="zh-CN" altLang="en-US" sz="2400" smtClean="0">
                <a:ea typeface="宋体" pitchFamily="2" charset="-122"/>
              </a:rPr>
              <a:t>，画出波形图。</a:t>
            </a:r>
            <a:endParaRPr lang="en-US" altLang="zh-CN" sz="2400" smtClean="0">
              <a:ea typeface="宋体" pitchFamily="2" charset="-122"/>
            </a:endParaRP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grpSp>
        <p:nvGrpSpPr>
          <p:cNvPr id="419849" name="Group 9"/>
          <p:cNvGrpSpPr>
            <a:grpSpLocks/>
          </p:cNvGrpSpPr>
          <p:nvPr/>
        </p:nvGrpSpPr>
        <p:grpSpPr bwMode="auto">
          <a:xfrm>
            <a:off x="7632700" y="3789363"/>
            <a:ext cx="584200" cy="1169987"/>
            <a:chOff x="4808" y="2387"/>
            <a:chExt cx="368" cy="737"/>
          </a:xfrm>
        </p:grpSpPr>
        <p:sp>
          <p:nvSpPr>
            <p:cNvPr id="43030" name="Line 6"/>
            <p:cNvSpPr>
              <a:spLocks noChangeShapeType="1"/>
            </p:cNvSpPr>
            <p:nvPr/>
          </p:nvSpPr>
          <p:spPr bwMode="auto">
            <a:xfrm>
              <a:off x="5176" y="2387"/>
              <a:ext cx="0" cy="73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1" name="Line 7"/>
            <p:cNvSpPr>
              <a:spLocks noChangeShapeType="1"/>
            </p:cNvSpPr>
            <p:nvPr/>
          </p:nvSpPr>
          <p:spPr bwMode="auto">
            <a:xfrm>
              <a:off x="4808" y="2387"/>
              <a:ext cx="0" cy="56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2" name="Line 8"/>
            <p:cNvSpPr>
              <a:spLocks noChangeShapeType="1"/>
            </p:cNvSpPr>
            <p:nvPr/>
          </p:nvSpPr>
          <p:spPr bwMode="auto">
            <a:xfrm>
              <a:off x="4808" y="2945"/>
              <a:ext cx="36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9860" name="Group 20"/>
          <p:cNvGrpSpPr>
            <a:grpSpLocks/>
          </p:cNvGrpSpPr>
          <p:nvPr/>
        </p:nvGrpSpPr>
        <p:grpSpPr bwMode="auto">
          <a:xfrm>
            <a:off x="4826000" y="2619375"/>
            <a:ext cx="3390900" cy="3240088"/>
            <a:chOff x="3040" y="1650"/>
            <a:chExt cx="2136" cy="2041"/>
          </a:xfrm>
        </p:grpSpPr>
        <p:sp>
          <p:nvSpPr>
            <p:cNvPr id="43023" name="Line 10"/>
            <p:cNvSpPr>
              <a:spLocks noChangeShapeType="1"/>
            </p:cNvSpPr>
            <p:nvPr/>
          </p:nvSpPr>
          <p:spPr bwMode="auto">
            <a:xfrm flipH="1">
              <a:off x="4212" y="1650"/>
              <a:ext cx="96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4" name="Line 11"/>
            <p:cNvSpPr>
              <a:spLocks noChangeShapeType="1"/>
            </p:cNvSpPr>
            <p:nvPr/>
          </p:nvSpPr>
          <p:spPr bwMode="auto">
            <a:xfrm>
              <a:off x="4212" y="1650"/>
              <a:ext cx="0" cy="184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5" name="Line 12"/>
            <p:cNvSpPr>
              <a:spLocks noChangeShapeType="1"/>
            </p:cNvSpPr>
            <p:nvPr/>
          </p:nvSpPr>
          <p:spPr bwMode="auto">
            <a:xfrm flipH="1">
              <a:off x="3385" y="3492"/>
              <a:ext cx="85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6" name="Line 13"/>
            <p:cNvSpPr>
              <a:spLocks noChangeShapeType="1"/>
            </p:cNvSpPr>
            <p:nvPr/>
          </p:nvSpPr>
          <p:spPr bwMode="auto">
            <a:xfrm flipV="1">
              <a:off x="3040" y="3492"/>
              <a:ext cx="0" cy="19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7" name="Line 14"/>
            <p:cNvSpPr>
              <a:spLocks noChangeShapeType="1"/>
            </p:cNvSpPr>
            <p:nvPr/>
          </p:nvSpPr>
          <p:spPr bwMode="auto">
            <a:xfrm>
              <a:off x="3040" y="3492"/>
              <a:ext cx="24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8" name="Line 15"/>
            <p:cNvSpPr>
              <a:spLocks noChangeShapeType="1"/>
            </p:cNvSpPr>
            <p:nvPr/>
          </p:nvSpPr>
          <p:spPr bwMode="auto">
            <a:xfrm flipV="1">
              <a:off x="3271" y="3351"/>
              <a:ext cx="0" cy="14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9" name="Line 16"/>
            <p:cNvSpPr>
              <a:spLocks noChangeShapeType="1"/>
            </p:cNvSpPr>
            <p:nvPr/>
          </p:nvSpPr>
          <p:spPr bwMode="auto">
            <a:xfrm flipV="1">
              <a:off x="3419" y="3349"/>
              <a:ext cx="0" cy="14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9861" name="Group 21"/>
          <p:cNvGrpSpPr>
            <a:grpSpLocks/>
          </p:cNvGrpSpPr>
          <p:nvPr/>
        </p:nvGrpSpPr>
        <p:grpSpPr bwMode="auto">
          <a:xfrm>
            <a:off x="5260975" y="3776663"/>
            <a:ext cx="615950" cy="1182687"/>
            <a:chOff x="3314" y="2379"/>
            <a:chExt cx="388" cy="745"/>
          </a:xfrm>
        </p:grpSpPr>
        <p:sp>
          <p:nvSpPr>
            <p:cNvPr id="43020" name="Line 17"/>
            <p:cNvSpPr>
              <a:spLocks noChangeShapeType="1"/>
            </p:cNvSpPr>
            <p:nvPr/>
          </p:nvSpPr>
          <p:spPr bwMode="auto">
            <a:xfrm flipV="1">
              <a:off x="3334" y="2387"/>
              <a:ext cx="0" cy="7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1" name="Line 18"/>
            <p:cNvSpPr>
              <a:spLocks noChangeShapeType="1"/>
            </p:cNvSpPr>
            <p:nvPr/>
          </p:nvSpPr>
          <p:spPr bwMode="auto">
            <a:xfrm flipV="1">
              <a:off x="3702" y="2379"/>
              <a:ext cx="0" cy="5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2" name="Line 19"/>
            <p:cNvSpPr>
              <a:spLocks noChangeShapeType="1"/>
            </p:cNvSpPr>
            <p:nvPr/>
          </p:nvSpPr>
          <p:spPr bwMode="auto">
            <a:xfrm>
              <a:off x="3314" y="2945"/>
              <a:ext cx="3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9864" name="Rectangle 24"/>
          <p:cNvSpPr>
            <a:spLocks noChangeArrowheads="1"/>
          </p:cNvSpPr>
          <p:nvPr/>
        </p:nvSpPr>
        <p:spPr bwMode="auto">
          <a:xfrm>
            <a:off x="5427663" y="5807075"/>
            <a:ext cx="3684587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742950" indent="-285750"/>
            <a:r>
              <a:rPr lang="en-US" altLang="zh-CN" b="1">
                <a:solidFill>
                  <a:schemeClr val="tx2"/>
                </a:solidFill>
              </a:rPr>
              <a:t>FF0</a:t>
            </a:r>
            <a:r>
              <a:rPr lang="zh-CN" altLang="en-US" b="1">
                <a:solidFill>
                  <a:schemeClr val="tx2"/>
                </a:solidFill>
              </a:rPr>
              <a:t>：</a:t>
            </a:r>
            <a:r>
              <a:rPr lang="en-US" altLang="zh-CN" b="1">
                <a:solidFill>
                  <a:schemeClr val="tx2"/>
                </a:solidFill>
              </a:rPr>
              <a:t>JK</a:t>
            </a:r>
            <a:r>
              <a:rPr lang="zh-CN" altLang="en-US" b="1">
                <a:solidFill>
                  <a:schemeClr val="tx2"/>
                </a:solidFill>
              </a:rPr>
              <a:t>触发器</a:t>
            </a:r>
          </a:p>
          <a:p>
            <a:pPr marL="742950" indent="-285750"/>
            <a:r>
              <a:rPr lang="en-US" altLang="zh-CN" b="1">
                <a:solidFill>
                  <a:schemeClr val="tx2"/>
                </a:solidFill>
              </a:rPr>
              <a:t>J=K=1</a:t>
            </a:r>
            <a:r>
              <a:rPr lang="zh-CN" altLang="en-US" b="1">
                <a:solidFill>
                  <a:schemeClr val="tx2"/>
                </a:solidFill>
              </a:rPr>
              <a:t>，实现翻转</a:t>
            </a:r>
          </a:p>
        </p:txBody>
      </p:sp>
      <p:sp>
        <p:nvSpPr>
          <p:cNvPr id="419865" name="Rectangle 25"/>
          <p:cNvSpPr>
            <a:spLocks noChangeArrowheads="1"/>
          </p:cNvSpPr>
          <p:nvPr/>
        </p:nvSpPr>
        <p:spPr bwMode="auto">
          <a:xfrm>
            <a:off x="4976813" y="1042988"/>
            <a:ext cx="3684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742950" indent="-285750"/>
            <a:r>
              <a:rPr lang="en-US" altLang="zh-CN" b="1">
                <a:solidFill>
                  <a:schemeClr val="tx2"/>
                </a:solidFill>
              </a:rPr>
              <a:t>FF1</a:t>
            </a:r>
            <a:r>
              <a:rPr lang="zh-CN" altLang="en-US" b="1">
                <a:solidFill>
                  <a:schemeClr val="tx2"/>
                </a:solidFill>
              </a:rPr>
              <a:t>：</a:t>
            </a:r>
            <a:r>
              <a:rPr lang="en-US" altLang="zh-CN" b="1">
                <a:solidFill>
                  <a:schemeClr val="tx2"/>
                </a:solidFill>
              </a:rPr>
              <a:t>JK</a:t>
            </a:r>
            <a:r>
              <a:rPr lang="zh-CN" altLang="en-US" b="1">
                <a:solidFill>
                  <a:schemeClr val="tx2"/>
                </a:solidFill>
              </a:rPr>
              <a:t>触发器</a:t>
            </a:r>
          </a:p>
        </p:txBody>
      </p:sp>
      <p:graphicFrame>
        <p:nvGraphicFramePr>
          <p:cNvPr id="419869" name="Object 29"/>
          <p:cNvGraphicFramePr>
            <a:graphicFrameLocks noChangeAspect="1"/>
          </p:cNvGraphicFramePr>
          <p:nvPr/>
        </p:nvGraphicFramePr>
        <p:xfrm>
          <a:off x="5562600" y="1476375"/>
          <a:ext cx="193516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公式" r:id="rId5" imgW="977900" imgH="228600" progId="Equation.3">
                  <p:embed/>
                </p:oleObj>
              </mc:Choice>
              <mc:Fallback>
                <p:oleObj name="公式" r:id="rId5" imgW="977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476375"/>
                        <a:ext cx="193516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735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1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41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1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4" grpId="0" build="allAtOnce"/>
      <p:bldP spid="419865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1905000" cy="10763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ea typeface="隶书" pitchFamily="49" charset="-122"/>
              </a:rPr>
              <a:t>最简与或表达式</a:t>
            </a:r>
            <a:endParaRPr kumimoji="1" lang="zh-CN" altLang="en-US" sz="6000" b="1">
              <a:ea typeface="隶书" pitchFamily="49" charset="-122"/>
            </a:endParaRPr>
          </a:p>
        </p:txBody>
      </p:sp>
      <p:sp>
        <p:nvSpPr>
          <p:cNvPr id="391171" name="AutoShape 3"/>
          <p:cNvSpPr>
            <a:spLocks noChangeArrowheads="1"/>
          </p:cNvSpPr>
          <p:nvPr/>
        </p:nvSpPr>
        <p:spPr bwMode="auto">
          <a:xfrm>
            <a:off x="1371600" y="2133600"/>
            <a:ext cx="228600" cy="1447800"/>
          </a:xfrm>
          <a:prstGeom prst="downArrow">
            <a:avLst>
              <a:gd name="adj1" fmla="val 50000"/>
              <a:gd name="adj2" fmla="val 158333"/>
            </a:avLst>
          </a:prstGeom>
          <a:solidFill>
            <a:srgbClr val="CC33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91172" name="Oval 4"/>
          <p:cNvSpPr>
            <a:spLocks noChangeArrowheads="1"/>
          </p:cNvSpPr>
          <p:nvPr/>
        </p:nvSpPr>
        <p:spPr bwMode="auto">
          <a:xfrm>
            <a:off x="1736725" y="2590800"/>
            <a:ext cx="549275" cy="52705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ea typeface="宋体" pitchFamily="2" charset="-122"/>
              </a:rPr>
              <a:t> </a:t>
            </a:r>
            <a:r>
              <a:rPr kumimoji="1" lang="en-US" altLang="zh-CN" sz="2400" b="1">
                <a:ea typeface="宋体" pitchFamily="2" charset="-122"/>
              </a:rPr>
              <a:t>3  </a:t>
            </a:r>
          </a:p>
        </p:txBody>
      </p:sp>
      <p:sp>
        <p:nvSpPr>
          <p:cNvPr id="391173" name="Text Box 5"/>
          <p:cNvSpPr txBox="1">
            <a:spLocks noChangeArrowheads="1"/>
          </p:cNvSpPr>
          <p:nvPr/>
        </p:nvSpPr>
        <p:spPr bwMode="auto">
          <a:xfrm>
            <a:off x="762000" y="3657600"/>
            <a:ext cx="1524000" cy="58896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ea typeface="隶书" pitchFamily="49" charset="-122"/>
              </a:rPr>
              <a:t>真值表</a:t>
            </a:r>
            <a:endParaRPr kumimoji="1" lang="zh-CN" altLang="en-US" sz="2400" b="1">
              <a:ea typeface="幼圆" pitchFamily="49" charset="-122"/>
            </a:endParaRPr>
          </a:p>
        </p:txBody>
      </p:sp>
      <p:graphicFrame>
        <p:nvGraphicFramePr>
          <p:cNvPr id="391174" name="Object 6"/>
          <p:cNvGraphicFramePr>
            <a:graphicFrameLocks noChangeAspect="1"/>
          </p:cNvGraphicFramePr>
          <p:nvPr/>
        </p:nvGraphicFramePr>
        <p:xfrm>
          <a:off x="2974975" y="314325"/>
          <a:ext cx="29130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公式" r:id="rId4" imgW="1256755" imgH="177723" progId="Equation.3">
                  <p:embed/>
                </p:oleObj>
              </mc:Choice>
              <mc:Fallback>
                <p:oleObj name="公式" r:id="rId4" imgW="1256755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975" y="314325"/>
                        <a:ext cx="2913063" cy="4635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C3C7C4"/>
                          </a:gs>
                          <a:gs pos="50000">
                            <a:srgbClr val="FFFFFF"/>
                          </a:gs>
                          <a:gs pos="100000">
                            <a:srgbClr val="C3C7C4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1175" name="AutoShape 7"/>
          <p:cNvSpPr>
            <a:spLocks noChangeArrowheads="1"/>
          </p:cNvSpPr>
          <p:nvPr/>
        </p:nvSpPr>
        <p:spPr bwMode="auto">
          <a:xfrm>
            <a:off x="4191000" y="8382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33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91176" name="Oval 8"/>
          <p:cNvSpPr>
            <a:spLocks noChangeArrowheads="1"/>
          </p:cNvSpPr>
          <p:nvPr/>
        </p:nvSpPr>
        <p:spPr bwMode="auto">
          <a:xfrm>
            <a:off x="4697413" y="844550"/>
            <a:ext cx="549275" cy="52705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ea typeface="宋体" pitchFamily="2" charset="-122"/>
              </a:rPr>
              <a:t> </a:t>
            </a:r>
            <a:r>
              <a:rPr kumimoji="1" lang="en-US" altLang="zh-CN" sz="2400" b="1">
                <a:ea typeface="宋体" pitchFamily="2" charset="-122"/>
              </a:rPr>
              <a:t>3  </a:t>
            </a:r>
          </a:p>
        </p:txBody>
      </p:sp>
      <p:sp>
        <p:nvSpPr>
          <p:cNvPr id="391177" name="AutoShape 9"/>
          <p:cNvSpPr>
            <a:spLocks noChangeArrowheads="1"/>
          </p:cNvSpPr>
          <p:nvPr/>
        </p:nvSpPr>
        <p:spPr bwMode="auto">
          <a:xfrm>
            <a:off x="1371600" y="4273550"/>
            <a:ext cx="228600" cy="908050"/>
          </a:xfrm>
          <a:prstGeom prst="downArrow">
            <a:avLst>
              <a:gd name="adj1" fmla="val 50000"/>
              <a:gd name="adj2" fmla="val 99306"/>
            </a:avLst>
          </a:prstGeom>
          <a:solidFill>
            <a:srgbClr val="CC33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91178" name="Oval 10"/>
          <p:cNvSpPr>
            <a:spLocks noChangeArrowheads="1"/>
          </p:cNvSpPr>
          <p:nvPr/>
        </p:nvSpPr>
        <p:spPr bwMode="auto">
          <a:xfrm>
            <a:off x="1736725" y="4425950"/>
            <a:ext cx="549275" cy="52705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ea typeface="宋体" pitchFamily="2" charset="-122"/>
              </a:rPr>
              <a:t> </a:t>
            </a:r>
            <a:r>
              <a:rPr kumimoji="1" lang="en-US" altLang="zh-CN" sz="2400" b="1">
                <a:ea typeface="宋体" pitchFamily="2" charset="-122"/>
              </a:rPr>
              <a:t>4  </a:t>
            </a:r>
          </a:p>
        </p:txBody>
      </p:sp>
      <p:sp>
        <p:nvSpPr>
          <p:cNvPr id="391179" name="Text Box 11"/>
          <p:cNvSpPr txBox="1">
            <a:spLocks noChangeArrowheads="1"/>
          </p:cNvSpPr>
          <p:nvPr/>
        </p:nvSpPr>
        <p:spPr bwMode="auto">
          <a:xfrm>
            <a:off x="609600" y="5257800"/>
            <a:ext cx="1905000" cy="10763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ea typeface="隶书" pitchFamily="49" charset="-122"/>
              </a:rPr>
              <a:t>电路的逻辑功能</a:t>
            </a:r>
            <a:endParaRPr kumimoji="1" lang="zh-CN" altLang="en-US" sz="6000" b="1">
              <a:ea typeface="隶书" pitchFamily="49" charset="-122"/>
            </a:endParaRPr>
          </a:p>
        </p:txBody>
      </p:sp>
      <p:sp>
        <p:nvSpPr>
          <p:cNvPr id="391180" name="Text Box 12"/>
          <p:cNvSpPr txBox="1">
            <a:spLocks noChangeArrowheads="1"/>
          </p:cNvSpPr>
          <p:nvPr/>
        </p:nvSpPr>
        <p:spPr bwMode="auto">
          <a:xfrm>
            <a:off x="6781800" y="1346200"/>
            <a:ext cx="20574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ea typeface="宋体" pitchFamily="2" charset="-122"/>
              </a:rPr>
              <a:t>   当输入</a:t>
            </a:r>
            <a:r>
              <a:rPr kumimoji="1" lang="en-US" altLang="zh-CN" sz="2400" b="1" i="1">
                <a:ea typeface="宋体" pitchFamily="2" charset="-122"/>
              </a:rPr>
              <a:t>A</a:t>
            </a:r>
            <a:r>
              <a:rPr kumimoji="1" lang="zh-CN" altLang="en-US" sz="2400" b="1">
                <a:ea typeface="宋体" pitchFamily="2" charset="-122"/>
              </a:rPr>
              <a:t>、</a:t>
            </a:r>
            <a:r>
              <a:rPr kumimoji="1" lang="en-US" altLang="zh-CN" sz="2400" b="1" i="1">
                <a:ea typeface="宋体" pitchFamily="2" charset="-122"/>
              </a:rPr>
              <a:t>B</a:t>
            </a:r>
            <a:r>
              <a:rPr kumimoji="1" lang="zh-CN" altLang="en-US" sz="2400" b="1">
                <a:ea typeface="宋体" pitchFamily="2" charset="-122"/>
              </a:rPr>
              <a:t>、</a:t>
            </a:r>
            <a:r>
              <a:rPr kumimoji="1" lang="en-US" altLang="zh-CN" sz="2400" b="1" i="1">
                <a:ea typeface="宋体" pitchFamily="2" charset="-122"/>
              </a:rPr>
              <a:t>C</a:t>
            </a:r>
            <a:r>
              <a:rPr kumimoji="1" lang="zh-CN" altLang="en-US" sz="2400" b="1">
                <a:ea typeface="宋体" pitchFamily="2" charset="-122"/>
              </a:rPr>
              <a:t>中有</a:t>
            </a:r>
            <a:r>
              <a:rPr kumimoji="1" lang="en-US" altLang="zh-CN" sz="2400" b="1">
                <a:ea typeface="宋体" pitchFamily="2" charset="-122"/>
              </a:rPr>
              <a:t>2</a:t>
            </a:r>
            <a:r>
              <a:rPr kumimoji="1" lang="zh-CN" altLang="en-US" sz="2400" b="1">
                <a:ea typeface="宋体" pitchFamily="2" charset="-122"/>
              </a:rPr>
              <a:t>个或</a:t>
            </a:r>
            <a:r>
              <a:rPr kumimoji="1" lang="en-US" altLang="zh-CN" sz="2400" b="1">
                <a:ea typeface="宋体" pitchFamily="2" charset="-122"/>
              </a:rPr>
              <a:t>3</a:t>
            </a:r>
            <a:r>
              <a:rPr kumimoji="1" lang="zh-CN" altLang="en-US" sz="2400" b="1">
                <a:ea typeface="宋体" pitchFamily="2" charset="-122"/>
              </a:rPr>
              <a:t>个为</a:t>
            </a:r>
            <a:r>
              <a:rPr kumimoji="1" lang="en-US" altLang="zh-CN" sz="2400" b="1">
                <a:ea typeface="宋体" pitchFamily="2" charset="-122"/>
              </a:rPr>
              <a:t>1</a:t>
            </a:r>
            <a:r>
              <a:rPr kumimoji="1" lang="zh-CN" altLang="en-US" sz="2400" b="1">
                <a:ea typeface="宋体" pitchFamily="2" charset="-122"/>
              </a:rPr>
              <a:t>时，输出</a:t>
            </a:r>
            <a:r>
              <a:rPr kumimoji="1" lang="en-US" altLang="zh-CN" sz="2400" b="1" i="1">
                <a:ea typeface="宋体" pitchFamily="2" charset="-122"/>
              </a:rPr>
              <a:t>Y</a:t>
            </a:r>
            <a:r>
              <a:rPr kumimoji="1" lang="zh-CN" altLang="en-US" sz="2400" b="1">
                <a:ea typeface="宋体" pitchFamily="2" charset="-122"/>
              </a:rPr>
              <a:t>为</a:t>
            </a:r>
            <a:r>
              <a:rPr kumimoji="1" lang="en-US" altLang="zh-CN" sz="2400" b="1">
                <a:ea typeface="宋体" pitchFamily="2" charset="-122"/>
              </a:rPr>
              <a:t>1</a:t>
            </a:r>
            <a:r>
              <a:rPr kumimoji="1" lang="zh-CN" altLang="en-US" sz="2400" b="1">
                <a:ea typeface="宋体" pitchFamily="2" charset="-122"/>
              </a:rPr>
              <a:t>，否则输出</a:t>
            </a:r>
            <a:r>
              <a:rPr kumimoji="1" lang="en-US" altLang="zh-CN" sz="2400" b="1" i="1">
                <a:ea typeface="宋体" pitchFamily="2" charset="-122"/>
              </a:rPr>
              <a:t>Y</a:t>
            </a:r>
            <a:r>
              <a:rPr kumimoji="1" lang="zh-CN" altLang="en-US" sz="2400" b="1">
                <a:ea typeface="宋体" pitchFamily="2" charset="-122"/>
              </a:rPr>
              <a:t>为</a:t>
            </a:r>
            <a:r>
              <a:rPr kumimoji="1" lang="en-US" altLang="zh-CN" sz="2400" b="1">
                <a:ea typeface="宋体" pitchFamily="2" charset="-122"/>
              </a:rPr>
              <a:t>0</a:t>
            </a:r>
            <a:r>
              <a:rPr kumimoji="1" lang="zh-CN" altLang="en-US" sz="2400" b="1">
                <a:ea typeface="宋体" pitchFamily="2" charset="-122"/>
              </a:rPr>
              <a:t>。</a:t>
            </a:r>
            <a:endParaRPr kumimoji="1" lang="en-US" altLang="zh-CN" sz="2400" b="1"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ea typeface="宋体" pitchFamily="2" charset="-122"/>
              </a:rPr>
              <a:t>    </a:t>
            </a:r>
            <a:r>
              <a:rPr kumimoji="1" lang="zh-CN" altLang="en-US" sz="2400" b="1">
                <a:ea typeface="宋体" pitchFamily="2" charset="-122"/>
              </a:rPr>
              <a:t>所以这个电路实际上是一种</a:t>
            </a:r>
            <a:r>
              <a:rPr kumimoji="1" lang="en-US" altLang="zh-CN" sz="2400" b="1">
                <a:ea typeface="宋体" pitchFamily="2" charset="-122"/>
              </a:rPr>
              <a:t>3</a:t>
            </a:r>
            <a:r>
              <a:rPr kumimoji="1" lang="zh-CN" altLang="en-US" sz="2400" b="1">
                <a:ea typeface="宋体" pitchFamily="2" charset="-122"/>
              </a:rPr>
              <a:t>人表决用的组合电路：只要有</a:t>
            </a:r>
            <a:r>
              <a:rPr kumimoji="1" lang="en-US" altLang="zh-CN" sz="2400" b="1">
                <a:ea typeface="宋体" pitchFamily="2" charset="-122"/>
              </a:rPr>
              <a:t>2</a:t>
            </a:r>
            <a:r>
              <a:rPr kumimoji="1" lang="zh-CN" altLang="en-US" sz="2400" b="1">
                <a:ea typeface="宋体" pitchFamily="2" charset="-122"/>
              </a:rPr>
              <a:t>票或</a:t>
            </a:r>
            <a:r>
              <a:rPr kumimoji="1" lang="en-US" altLang="zh-CN" sz="2400" b="1">
                <a:ea typeface="宋体" pitchFamily="2" charset="-122"/>
              </a:rPr>
              <a:t>3</a:t>
            </a:r>
            <a:r>
              <a:rPr kumimoji="1" lang="zh-CN" altLang="en-US" sz="2400" b="1">
                <a:ea typeface="宋体" pitchFamily="2" charset="-122"/>
              </a:rPr>
              <a:t>票同意，表决就通过。</a:t>
            </a:r>
          </a:p>
        </p:txBody>
      </p:sp>
      <p:sp>
        <p:nvSpPr>
          <p:cNvPr id="391181" name="AutoShape 13"/>
          <p:cNvSpPr>
            <a:spLocks noChangeArrowheads="1"/>
          </p:cNvSpPr>
          <p:nvPr/>
        </p:nvSpPr>
        <p:spPr bwMode="auto">
          <a:xfrm rot="-5400000">
            <a:off x="6276975" y="3838575"/>
            <a:ext cx="323850" cy="685800"/>
          </a:xfrm>
          <a:prstGeom prst="downArrow">
            <a:avLst>
              <a:gd name="adj1" fmla="val 50000"/>
              <a:gd name="adj2" fmla="val 52941"/>
            </a:avLst>
          </a:prstGeom>
          <a:solidFill>
            <a:srgbClr val="CC33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91182" name="Oval 14"/>
          <p:cNvSpPr>
            <a:spLocks noChangeArrowheads="1"/>
          </p:cNvSpPr>
          <p:nvPr/>
        </p:nvSpPr>
        <p:spPr bwMode="auto">
          <a:xfrm>
            <a:off x="6172200" y="3276600"/>
            <a:ext cx="549275" cy="52705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ea typeface="宋体" pitchFamily="2" charset="-122"/>
              </a:rPr>
              <a:t> </a:t>
            </a:r>
            <a:r>
              <a:rPr kumimoji="1" lang="en-US" altLang="zh-CN" sz="2400" b="1">
                <a:ea typeface="宋体" pitchFamily="2" charset="-122"/>
              </a:rPr>
              <a:t>4  </a:t>
            </a:r>
          </a:p>
        </p:txBody>
      </p:sp>
      <p:graphicFrame>
        <p:nvGraphicFramePr>
          <p:cNvPr id="391183" name="Group 15"/>
          <p:cNvGraphicFramePr>
            <a:graphicFrameLocks noGrp="1"/>
          </p:cNvGraphicFramePr>
          <p:nvPr/>
        </p:nvGraphicFramePr>
        <p:xfrm>
          <a:off x="2774950" y="1528763"/>
          <a:ext cx="3368675" cy="4746662"/>
        </p:xfrm>
        <a:graphic>
          <a:graphicData uri="http://schemas.openxmlformats.org/drawingml/2006/table">
            <a:tbl>
              <a:tblPr/>
              <a:tblGrid>
                <a:gridCol w="842963"/>
                <a:gridCol w="841375"/>
                <a:gridCol w="842962"/>
                <a:gridCol w="841375"/>
              </a:tblGrid>
              <a:tr h="5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72000" marR="72000" marT="46797" marB="4679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B2B2B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72000" marR="72000" marT="46797" marB="46797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B2B2B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marL="72000" marR="72000" marT="46797" marB="46797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B2B2B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marL="72000" marR="72000" marT="46797" marB="4679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B2B2B2"/>
                        </a:gs>
                      </a:gsLst>
                      <a:lin ang="5400000" scaled="1"/>
                    </a:gradFill>
                  </a:tcPr>
                </a:tc>
              </a:tr>
              <a:tr h="5203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72000" marR="72000" marT="46797" marB="4679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B2B2B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72000" marR="72000" marT="46797" marB="46797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B2B2B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72000" marR="72000" marT="46797" marB="46797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B2B2B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72000" marR="72000" marT="46797" marB="4679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B2B2B2"/>
                        </a:gs>
                      </a:gsLst>
                      <a:lin ang="5400000" scaled="1"/>
                    </a:gradFill>
                  </a:tcPr>
                </a:tc>
              </a:tr>
              <a:tr h="5203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72000" marR="72000" marT="46797" marB="4679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B2B2B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72000" marR="72000" marT="46797" marB="46797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B2B2B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72000" marR="72000" marT="46797" marB="46797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B2B2B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72000" marR="72000" marT="46797" marB="4679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B2B2B2"/>
                        </a:gs>
                      </a:gsLst>
                      <a:lin ang="5400000" scaled="1"/>
                    </a:gradFill>
                  </a:tcPr>
                </a:tc>
              </a:tr>
              <a:tr h="5203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72000" marR="72000" marT="46797" marB="4679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B2B2B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72000" marR="72000" marT="46797" marB="46797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B2B2B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72000" marR="72000" marT="46797" marB="46797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B2B2B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72000" marR="72000" marT="46797" marB="4679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B2B2B2"/>
                        </a:gs>
                      </a:gsLst>
                      <a:lin ang="5400000" scaled="1"/>
                    </a:gradFill>
                  </a:tcPr>
                </a:tc>
              </a:tr>
              <a:tr h="5203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72000" marR="72000" marT="46797" marB="4679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B2B2B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72000" marR="72000" marT="46797" marB="46797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B2B2B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72000" marR="72000" marT="46797" marB="46797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B2B2B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72000" marR="72000" marT="46797" marB="4679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B2B2B2"/>
                        </a:gs>
                      </a:gsLst>
                      <a:lin ang="5400000" scaled="1"/>
                    </a:gradFill>
                  </a:tcPr>
                </a:tc>
              </a:tr>
              <a:tr h="5203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72000" marR="72000" marT="46797" marB="4679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B2B2B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72000" marR="72000" marT="46797" marB="46797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B2B2B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72000" marR="72000" marT="46797" marB="46797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B2B2B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72000" marR="72000" marT="46797" marB="4679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B2B2B2"/>
                        </a:gs>
                      </a:gsLst>
                      <a:lin ang="5400000" scaled="1"/>
                    </a:gradFill>
                  </a:tcPr>
                </a:tc>
              </a:tr>
              <a:tr h="5203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72000" marR="72000" marT="46797" marB="4679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B2B2B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72000" marR="72000" marT="46797" marB="46797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B2B2B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72000" marR="72000" marT="46797" marB="46797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B2B2B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72000" marR="72000" marT="46797" marB="4679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B2B2B2"/>
                        </a:gs>
                      </a:gsLst>
                      <a:lin ang="5400000" scaled="1"/>
                    </a:gradFill>
                  </a:tcPr>
                </a:tc>
              </a:tr>
              <a:tr h="5203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72000" marR="72000" marT="46797" marB="4679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B2B2B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72000" marR="72000" marT="46797" marB="46797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B2B2B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72000" marR="72000" marT="46797" marB="46797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B2B2B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72000" marR="72000" marT="46797" marB="4679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B2B2B2"/>
                        </a:gs>
                      </a:gsLst>
                      <a:lin ang="5400000" scaled="1"/>
                    </a:gradFill>
                  </a:tcPr>
                </a:tc>
              </a:tr>
              <a:tr h="5203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72000" marR="72000" marT="46797" marB="4679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B2B2B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72000" marR="72000" marT="46797" marB="46797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B2B2B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72000" marR="72000" marT="46797" marB="46797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B2B2B2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72000" marR="72000" marT="46797" marB="4679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B2B2B2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33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39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9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9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9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9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9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1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1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1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1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0" grpId="0" animBg="1" autoUpdateAnimBg="0"/>
      <p:bldP spid="391171" grpId="0" animBg="1"/>
      <p:bldP spid="391172" grpId="0" animBg="1" autoUpdateAnimBg="0"/>
      <p:bldP spid="391173" grpId="0" animBg="1" autoUpdateAnimBg="0"/>
      <p:bldP spid="391175" grpId="0" animBg="1"/>
      <p:bldP spid="391176" grpId="0" animBg="1" autoUpdateAnimBg="0"/>
      <p:bldP spid="391177" grpId="0" animBg="1"/>
      <p:bldP spid="391178" grpId="0" animBg="1" autoUpdateAnimBg="0"/>
      <p:bldP spid="391179" grpId="0" animBg="1" autoUpdateAnimBg="0"/>
      <p:bldP spid="391180" grpId="0" build="p" autoUpdateAnimBg="0"/>
      <p:bldP spid="391181" grpId="0" animBg="1"/>
      <p:bldP spid="391182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6A29A38-7B82-48BC-AF95-14E211DDF261}" type="slidenum">
              <a:rPr lang="ko-KR" altLang="en-US" smtClean="0">
                <a:solidFill>
                  <a:schemeClr val="tx2"/>
                </a:solidFill>
                <a:ea typeface="Gulim" pitchFamily="34" charset="-127"/>
              </a:rPr>
              <a:pPr eaLnBrk="1" hangingPunct="1"/>
              <a:t>40</a:t>
            </a:fld>
            <a:endParaRPr lang="en-US" altLang="ko-KR" smtClean="0">
              <a:solidFill>
                <a:schemeClr val="tx2"/>
              </a:solidFill>
              <a:ea typeface="Gulim" pitchFamily="34" charset="-127"/>
            </a:endParaRPr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47088" cy="4953000"/>
          </a:xfrm>
        </p:spPr>
        <p:txBody>
          <a:bodyPr/>
          <a:lstStyle/>
          <a:p>
            <a:pPr lvl="1" eaLnBrk="1" hangingPunct="1">
              <a:lnSpc>
                <a:spcPct val="140000"/>
              </a:lnSpc>
            </a:pPr>
            <a:r>
              <a:rPr lang="en-US" altLang="zh-CN" sz="2000" smtClean="0">
                <a:ea typeface="宋体" pitchFamily="2" charset="-122"/>
              </a:rPr>
              <a:t>1.</a:t>
            </a:r>
            <a:r>
              <a:rPr lang="zh-CN" altLang="en-US" sz="2000" smtClean="0">
                <a:ea typeface="宋体" pitchFamily="2" charset="-122"/>
              </a:rPr>
              <a:t>确定系统变量：输入变量、状态变量以及输出变量；</a:t>
            </a:r>
            <a:endParaRPr lang="en-US" altLang="zh-CN" sz="2000" smtClean="0"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			</a:t>
            </a:r>
            <a:r>
              <a:rPr lang="zh-CN" altLang="en-US" sz="2000" smtClean="0">
                <a:ea typeface="宋体" pitchFamily="2" charset="-122"/>
              </a:rPr>
              <a:t>输入变量：</a:t>
            </a:r>
            <a:r>
              <a:rPr lang="en-US" altLang="zh-CN" sz="2000" smtClean="0">
                <a:ea typeface="宋体" pitchFamily="2" charset="-122"/>
              </a:rPr>
              <a:t>x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			</a:t>
            </a:r>
            <a:r>
              <a:rPr lang="zh-CN" altLang="en-US" sz="2000" smtClean="0">
                <a:ea typeface="宋体" pitchFamily="2" charset="-122"/>
              </a:rPr>
              <a:t>输出变量：</a:t>
            </a:r>
            <a:r>
              <a:rPr lang="en-US" altLang="zh-CN" sz="2000" smtClean="0">
                <a:ea typeface="宋体" pitchFamily="2" charset="-122"/>
              </a:rPr>
              <a:t>z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			</a:t>
            </a:r>
            <a:r>
              <a:rPr lang="zh-CN" altLang="en-US" sz="2000" smtClean="0">
                <a:ea typeface="宋体" pitchFamily="2" charset="-122"/>
              </a:rPr>
              <a:t>状态变量：</a:t>
            </a:r>
            <a:r>
              <a:rPr lang="en-US" altLang="zh-CN" sz="2000" smtClean="0">
                <a:ea typeface="宋体" pitchFamily="2" charset="-122"/>
              </a:rPr>
              <a:t>y1</a:t>
            </a:r>
            <a:r>
              <a:rPr lang="zh-CN" altLang="en-US" sz="2000" smtClean="0">
                <a:ea typeface="宋体" pitchFamily="2" charset="-122"/>
              </a:rPr>
              <a:t>、</a:t>
            </a:r>
            <a:r>
              <a:rPr lang="en-US" altLang="zh-CN" sz="2000" smtClean="0">
                <a:ea typeface="宋体" pitchFamily="2" charset="-122"/>
              </a:rPr>
              <a:t>y0</a:t>
            </a:r>
            <a:endParaRPr lang="en-US" altLang="zh-CN" sz="2000" baseline="-25000" smtClean="0"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en-US" altLang="zh-CN" sz="2000" smtClean="0">
                <a:ea typeface="宋体" pitchFamily="2" charset="-122"/>
              </a:rPr>
              <a:t>2.</a:t>
            </a:r>
            <a:r>
              <a:rPr lang="zh-CN" altLang="en-US" sz="2000" smtClean="0">
                <a:ea typeface="宋体" pitchFamily="2" charset="-122"/>
              </a:rPr>
              <a:t>确定触发器类型，写出特征方程；</a:t>
            </a:r>
            <a:endParaRPr lang="en-US" altLang="zh-CN" sz="2000" smtClean="0"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			y</a:t>
            </a:r>
            <a:r>
              <a:rPr lang="en-US" altLang="zh-CN" sz="2000" baseline="30000" smtClean="0">
                <a:ea typeface="宋体" pitchFamily="2" charset="-122"/>
              </a:rPr>
              <a:t>n+1</a:t>
            </a:r>
            <a:r>
              <a:rPr lang="en-US" altLang="zh-CN" sz="2000" smtClean="0">
                <a:ea typeface="宋体" pitchFamily="2" charset="-122"/>
              </a:rPr>
              <a:t>=Jy</a:t>
            </a:r>
            <a:r>
              <a:rPr lang="en-US" altLang="zh-CN" sz="2000" baseline="30000" smtClean="0">
                <a:ea typeface="宋体" pitchFamily="2" charset="-122"/>
              </a:rPr>
              <a:t>n</a:t>
            </a:r>
            <a:r>
              <a:rPr lang="en-US" altLang="zh-CN" sz="2000" smtClean="0">
                <a:ea typeface="宋体" pitchFamily="2" charset="-122"/>
              </a:rPr>
              <a:t>’+k’y</a:t>
            </a:r>
            <a:r>
              <a:rPr lang="en-US" altLang="zh-CN" sz="2000" baseline="30000" smtClean="0">
                <a:ea typeface="宋体" pitchFamily="2" charset="-122"/>
              </a:rPr>
              <a:t>n</a:t>
            </a:r>
            <a:endParaRPr lang="en-US" altLang="zh-CN" sz="2000" smtClean="0"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en-US" altLang="zh-CN" sz="2000" smtClean="0">
                <a:ea typeface="宋体" pitchFamily="2" charset="-122"/>
              </a:rPr>
              <a:t>3.</a:t>
            </a:r>
            <a:r>
              <a:rPr lang="zh-CN" altLang="en-US" sz="2000" smtClean="0">
                <a:ea typeface="宋体" pitchFamily="2" charset="-122"/>
              </a:rPr>
              <a:t>写出激励方程；</a:t>
            </a:r>
            <a:endParaRPr lang="en-US" altLang="zh-CN" sz="2000" smtClean="0"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			K</a:t>
            </a:r>
            <a:r>
              <a:rPr lang="en-US" altLang="zh-CN" sz="2000" baseline="-25000" smtClean="0">
                <a:ea typeface="宋体" pitchFamily="2" charset="-122"/>
              </a:rPr>
              <a:t>0</a:t>
            </a:r>
            <a:r>
              <a:rPr lang="en-US" altLang="zh-CN" sz="2000" smtClean="0">
                <a:ea typeface="宋体" pitchFamily="2" charset="-122"/>
              </a:rPr>
              <a:t>=J</a:t>
            </a:r>
            <a:r>
              <a:rPr lang="en-US" altLang="zh-CN" sz="2000" baseline="-25000" smtClean="0">
                <a:ea typeface="宋体" pitchFamily="2" charset="-122"/>
              </a:rPr>
              <a:t>0</a:t>
            </a:r>
            <a:r>
              <a:rPr lang="en-US" altLang="zh-CN" sz="2000" smtClean="0">
                <a:ea typeface="宋体" pitchFamily="2" charset="-122"/>
              </a:rPr>
              <a:t>=1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			K</a:t>
            </a:r>
            <a:r>
              <a:rPr lang="en-US" altLang="zh-CN" sz="2000" baseline="-25000" smtClean="0">
                <a:ea typeface="宋体" pitchFamily="2" charset="-122"/>
              </a:rPr>
              <a:t>1</a:t>
            </a:r>
            <a:r>
              <a:rPr lang="en-US" altLang="zh-CN" sz="2000" smtClean="0">
                <a:ea typeface="宋体" pitchFamily="2" charset="-122"/>
              </a:rPr>
              <a:t>=J</a:t>
            </a:r>
            <a:r>
              <a:rPr lang="en-US" altLang="zh-CN" sz="2000" baseline="-25000" smtClean="0">
                <a:ea typeface="宋体" pitchFamily="2" charset="-122"/>
              </a:rPr>
              <a:t>1</a:t>
            </a:r>
            <a:r>
              <a:rPr lang="en-US" altLang="zh-CN" sz="2000" smtClean="0">
                <a:ea typeface="宋体" pitchFamily="2" charset="-122"/>
              </a:rPr>
              <a:t>=x⊕y</a:t>
            </a:r>
            <a:r>
              <a:rPr lang="en-US" altLang="zh-CN" sz="2000" baseline="-25000" smtClean="0">
                <a:ea typeface="宋体" pitchFamily="2" charset="-122"/>
              </a:rPr>
              <a:t>0</a:t>
            </a:r>
            <a:r>
              <a:rPr lang="en-US" altLang="zh-CN" sz="2000" smtClean="0">
                <a:ea typeface="宋体" pitchFamily="2" charset="-122"/>
              </a:rPr>
              <a:t>=x’y</a:t>
            </a:r>
            <a:r>
              <a:rPr lang="en-US" altLang="zh-CN" sz="2000" baseline="-25000" smtClean="0">
                <a:ea typeface="宋体" pitchFamily="2" charset="-122"/>
              </a:rPr>
              <a:t>0</a:t>
            </a:r>
            <a:r>
              <a:rPr lang="en-US" altLang="zh-CN" sz="2000" smtClean="0">
                <a:ea typeface="宋体" pitchFamily="2" charset="-122"/>
              </a:rPr>
              <a:t>+xy</a:t>
            </a:r>
            <a:r>
              <a:rPr lang="en-US" altLang="zh-CN" sz="2000" baseline="-25000" smtClean="0">
                <a:ea typeface="宋体" pitchFamily="2" charset="-122"/>
              </a:rPr>
              <a:t>0</a:t>
            </a:r>
            <a:r>
              <a:rPr lang="en-US" altLang="zh-CN" sz="2000" smtClean="0">
                <a:ea typeface="宋体" pitchFamily="2" charset="-122"/>
              </a:rPr>
              <a:t>’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307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3038A24-2571-4430-8B07-5EA0E147DD6B}" type="slidenum">
              <a:rPr lang="ko-KR" altLang="en-US" smtClean="0">
                <a:solidFill>
                  <a:schemeClr val="tx2"/>
                </a:solidFill>
                <a:ea typeface="Gulim" pitchFamily="34" charset="-127"/>
              </a:rPr>
              <a:pPr eaLnBrk="1" hangingPunct="1"/>
              <a:t>41</a:t>
            </a:fld>
            <a:endParaRPr lang="en-US" altLang="ko-KR" smtClean="0">
              <a:solidFill>
                <a:schemeClr val="tx2"/>
              </a:solidFill>
              <a:ea typeface="Gulim" pitchFamily="34" charset="-127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1313" y="1133475"/>
            <a:ext cx="8497887" cy="4992688"/>
          </a:xfrm>
          <a:noFill/>
        </p:spPr>
        <p:txBody>
          <a:bodyPr/>
          <a:lstStyle/>
          <a:p>
            <a:pPr lvl="1" eaLnBrk="1" hangingPunct="1">
              <a:lnSpc>
                <a:spcPct val="140000"/>
              </a:lnSpc>
            </a:pPr>
            <a:r>
              <a:rPr lang="en-US" altLang="zh-CN" smtClean="0">
                <a:ea typeface="宋体" pitchFamily="2" charset="-122"/>
              </a:rPr>
              <a:t>4.</a:t>
            </a:r>
            <a:r>
              <a:rPr lang="zh-CN" altLang="en-US" smtClean="0">
                <a:ea typeface="宋体" pitchFamily="2" charset="-122"/>
              </a:rPr>
              <a:t>写出次态方程；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y</a:t>
            </a:r>
            <a:r>
              <a:rPr lang="en-US" altLang="zh-CN" sz="2000" baseline="-25000" smtClean="0">
                <a:ea typeface="宋体" pitchFamily="2" charset="-122"/>
              </a:rPr>
              <a:t>1</a:t>
            </a:r>
            <a:r>
              <a:rPr lang="en-US" altLang="zh-CN" sz="2000" baseline="30000" smtClean="0">
                <a:ea typeface="宋体" pitchFamily="2" charset="-122"/>
              </a:rPr>
              <a:t>n+1</a:t>
            </a:r>
            <a:r>
              <a:rPr lang="en-US" altLang="zh-CN" sz="2000" smtClean="0">
                <a:ea typeface="宋体" pitchFamily="2" charset="-122"/>
              </a:rPr>
              <a:t>=J</a:t>
            </a:r>
            <a:r>
              <a:rPr lang="en-US" altLang="zh-CN" sz="2000" baseline="-25000" smtClean="0">
                <a:ea typeface="宋体" pitchFamily="2" charset="-122"/>
              </a:rPr>
              <a:t>1</a:t>
            </a:r>
            <a:r>
              <a:rPr lang="en-US" altLang="zh-CN" sz="2000" smtClean="0">
                <a:ea typeface="宋体" pitchFamily="2" charset="-122"/>
              </a:rPr>
              <a:t>y</a:t>
            </a:r>
            <a:r>
              <a:rPr lang="en-US" altLang="zh-CN" sz="2000" baseline="-25000" smtClean="0">
                <a:ea typeface="宋体" pitchFamily="2" charset="-122"/>
              </a:rPr>
              <a:t>1</a:t>
            </a:r>
            <a:r>
              <a:rPr lang="en-US" altLang="zh-CN" sz="2000" smtClean="0">
                <a:ea typeface="宋体" pitchFamily="2" charset="-122"/>
              </a:rPr>
              <a:t>’+k</a:t>
            </a:r>
            <a:r>
              <a:rPr lang="en-US" altLang="zh-CN" sz="2000" baseline="-25000" smtClean="0">
                <a:ea typeface="宋体" pitchFamily="2" charset="-122"/>
              </a:rPr>
              <a:t>1</a:t>
            </a:r>
            <a:r>
              <a:rPr lang="en-US" altLang="zh-CN" sz="2000" smtClean="0">
                <a:ea typeface="宋体" pitchFamily="2" charset="-122"/>
              </a:rPr>
              <a:t>’y</a:t>
            </a:r>
            <a:r>
              <a:rPr lang="en-US" altLang="zh-CN" sz="2000" baseline="-25000" smtClean="0">
                <a:ea typeface="宋体" pitchFamily="2" charset="-122"/>
              </a:rPr>
              <a:t>1             </a:t>
            </a:r>
            <a:r>
              <a:rPr lang="en-US" altLang="zh-CN" sz="2000" smtClean="0">
                <a:ea typeface="宋体" pitchFamily="2" charset="-122"/>
              </a:rPr>
              <a:t>y</a:t>
            </a:r>
            <a:r>
              <a:rPr lang="en-US" altLang="zh-CN" sz="2000" baseline="-25000" smtClean="0">
                <a:ea typeface="宋体" pitchFamily="2" charset="-122"/>
              </a:rPr>
              <a:t>1</a:t>
            </a:r>
            <a:r>
              <a:rPr lang="en-US" altLang="zh-CN" sz="2000" baseline="30000" smtClean="0">
                <a:ea typeface="宋体" pitchFamily="2" charset="-122"/>
              </a:rPr>
              <a:t>n+1</a:t>
            </a:r>
            <a:r>
              <a:rPr lang="en-US" altLang="zh-CN" sz="2000" smtClean="0">
                <a:ea typeface="宋体" pitchFamily="2" charset="-122"/>
              </a:rPr>
              <a:t>=x’y</a:t>
            </a:r>
            <a:r>
              <a:rPr lang="en-US" altLang="zh-CN" sz="2000" baseline="-25000" smtClean="0">
                <a:ea typeface="宋体" pitchFamily="2" charset="-122"/>
              </a:rPr>
              <a:t>1</a:t>
            </a:r>
            <a:r>
              <a:rPr lang="en-US" altLang="zh-CN" sz="2000" smtClean="0">
                <a:ea typeface="宋体" pitchFamily="2" charset="-122"/>
              </a:rPr>
              <a:t>’y</a:t>
            </a:r>
            <a:r>
              <a:rPr lang="en-US" altLang="zh-CN" sz="2000" baseline="-25000" smtClean="0">
                <a:ea typeface="宋体" pitchFamily="2" charset="-122"/>
              </a:rPr>
              <a:t>0 </a:t>
            </a:r>
            <a:r>
              <a:rPr lang="en-US" altLang="zh-CN" sz="2000" smtClean="0">
                <a:ea typeface="宋体" pitchFamily="2" charset="-122"/>
              </a:rPr>
              <a:t>+x’y</a:t>
            </a:r>
            <a:r>
              <a:rPr lang="en-US" altLang="zh-CN" sz="2000" baseline="-25000" smtClean="0">
                <a:ea typeface="宋体" pitchFamily="2" charset="-122"/>
              </a:rPr>
              <a:t>1</a:t>
            </a:r>
            <a:r>
              <a:rPr lang="en-US" altLang="zh-CN" sz="2000" smtClean="0">
                <a:ea typeface="宋体" pitchFamily="2" charset="-122"/>
              </a:rPr>
              <a:t>y</a:t>
            </a:r>
            <a:r>
              <a:rPr lang="en-US" altLang="zh-CN" sz="2000" baseline="-25000" smtClean="0">
                <a:ea typeface="宋体" pitchFamily="2" charset="-122"/>
              </a:rPr>
              <a:t>0</a:t>
            </a:r>
            <a:r>
              <a:rPr lang="en-US" altLang="zh-CN" sz="2000" smtClean="0">
                <a:ea typeface="宋体" pitchFamily="2" charset="-122"/>
              </a:rPr>
              <a:t>’+xy</a:t>
            </a:r>
            <a:r>
              <a:rPr lang="en-US" altLang="zh-CN" sz="2000" baseline="-25000" smtClean="0">
                <a:ea typeface="宋体" pitchFamily="2" charset="-122"/>
              </a:rPr>
              <a:t>1</a:t>
            </a:r>
            <a:r>
              <a:rPr lang="en-US" altLang="zh-CN" sz="2000" smtClean="0">
                <a:ea typeface="宋体" pitchFamily="2" charset="-122"/>
              </a:rPr>
              <a:t>’y</a:t>
            </a:r>
            <a:r>
              <a:rPr lang="en-US" altLang="zh-CN" sz="2000" baseline="-25000" smtClean="0">
                <a:ea typeface="宋体" pitchFamily="2" charset="-122"/>
              </a:rPr>
              <a:t>0</a:t>
            </a:r>
            <a:r>
              <a:rPr lang="en-US" altLang="zh-CN" sz="2000" smtClean="0">
                <a:ea typeface="宋体" pitchFamily="2" charset="-122"/>
              </a:rPr>
              <a:t>’+xy</a:t>
            </a:r>
            <a:r>
              <a:rPr lang="en-US" altLang="zh-CN" sz="2000" baseline="-25000" smtClean="0">
                <a:ea typeface="宋体" pitchFamily="2" charset="-122"/>
              </a:rPr>
              <a:t>1</a:t>
            </a:r>
            <a:r>
              <a:rPr lang="en-US" altLang="zh-CN" sz="2000" smtClean="0">
                <a:ea typeface="宋体" pitchFamily="2" charset="-122"/>
              </a:rPr>
              <a:t>y</a:t>
            </a:r>
            <a:r>
              <a:rPr lang="en-US" altLang="zh-CN" sz="2000" baseline="-25000" smtClean="0">
                <a:ea typeface="宋体" pitchFamily="2" charset="-122"/>
              </a:rPr>
              <a:t>0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y</a:t>
            </a:r>
            <a:r>
              <a:rPr lang="en-US" altLang="zh-CN" sz="2000" baseline="-25000" smtClean="0">
                <a:ea typeface="宋体" pitchFamily="2" charset="-122"/>
              </a:rPr>
              <a:t>0</a:t>
            </a:r>
            <a:r>
              <a:rPr lang="en-US" altLang="zh-CN" sz="2000" baseline="30000" smtClean="0">
                <a:ea typeface="宋体" pitchFamily="2" charset="-122"/>
              </a:rPr>
              <a:t>n+1</a:t>
            </a:r>
            <a:r>
              <a:rPr lang="en-US" altLang="zh-CN" sz="2000" smtClean="0">
                <a:ea typeface="宋体" pitchFamily="2" charset="-122"/>
              </a:rPr>
              <a:t>=J</a:t>
            </a:r>
            <a:r>
              <a:rPr lang="en-US" altLang="zh-CN" sz="2000" baseline="-25000" smtClean="0">
                <a:ea typeface="宋体" pitchFamily="2" charset="-122"/>
              </a:rPr>
              <a:t>0</a:t>
            </a:r>
            <a:r>
              <a:rPr lang="en-US" altLang="zh-CN" sz="2000" smtClean="0">
                <a:ea typeface="宋体" pitchFamily="2" charset="-122"/>
              </a:rPr>
              <a:t>y</a:t>
            </a:r>
            <a:r>
              <a:rPr lang="en-US" altLang="zh-CN" sz="2000" baseline="-25000" smtClean="0">
                <a:ea typeface="宋体" pitchFamily="2" charset="-122"/>
              </a:rPr>
              <a:t>0</a:t>
            </a:r>
            <a:r>
              <a:rPr lang="en-US" altLang="zh-CN" sz="2000" smtClean="0">
                <a:ea typeface="宋体" pitchFamily="2" charset="-122"/>
              </a:rPr>
              <a:t>’+k</a:t>
            </a:r>
            <a:r>
              <a:rPr lang="en-US" altLang="zh-CN" sz="2000" baseline="-25000" smtClean="0">
                <a:ea typeface="宋体" pitchFamily="2" charset="-122"/>
              </a:rPr>
              <a:t>0</a:t>
            </a:r>
            <a:r>
              <a:rPr lang="en-US" altLang="zh-CN" sz="2000" smtClean="0">
                <a:ea typeface="宋体" pitchFamily="2" charset="-122"/>
              </a:rPr>
              <a:t>’y</a:t>
            </a:r>
            <a:r>
              <a:rPr lang="en-US" altLang="zh-CN" sz="2000" baseline="-25000" smtClean="0">
                <a:ea typeface="宋体" pitchFamily="2" charset="-122"/>
              </a:rPr>
              <a:t>0             </a:t>
            </a:r>
            <a:r>
              <a:rPr lang="en-US" altLang="zh-CN" sz="2000" smtClean="0">
                <a:ea typeface="宋体" pitchFamily="2" charset="-122"/>
              </a:rPr>
              <a:t>y</a:t>
            </a:r>
            <a:r>
              <a:rPr lang="en-US" altLang="zh-CN" sz="2000" baseline="-25000" smtClean="0">
                <a:ea typeface="宋体" pitchFamily="2" charset="-122"/>
              </a:rPr>
              <a:t>0</a:t>
            </a:r>
            <a:r>
              <a:rPr lang="en-US" altLang="zh-CN" sz="2000" baseline="30000" smtClean="0">
                <a:ea typeface="宋体" pitchFamily="2" charset="-122"/>
              </a:rPr>
              <a:t>n+1</a:t>
            </a:r>
            <a:r>
              <a:rPr lang="en-US" altLang="zh-CN" sz="2000" smtClean="0">
                <a:ea typeface="宋体" pitchFamily="2" charset="-122"/>
              </a:rPr>
              <a:t>=y</a:t>
            </a:r>
            <a:r>
              <a:rPr lang="en-US" altLang="zh-CN" sz="2000" baseline="-25000" smtClean="0">
                <a:ea typeface="宋体" pitchFamily="2" charset="-122"/>
              </a:rPr>
              <a:t>0</a:t>
            </a:r>
            <a:r>
              <a:rPr lang="en-US" altLang="zh-CN" sz="2000" smtClean="0">
                <a:ea typeface="宋体" pitchFamily="2" charset="-122"/>
              </a:rPr>
              <a:t>’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mtClean="0">
                <a:ea typeface="宋体" pitchFamily="2" charset="-122"/>
              </a:rPr>
              <a:t>5.</a:t>
            </a:r>
            <a:r>
              <a:rPr lang="zh-CN" altLang="en-US" smtClean="0">
                <a:ea typeface="宋体" pitchFamily="2" charset="-122"/>
              </a:rPr>
              <a:t>写出输出方程；</a:t>
            </a:r>
            <a:endParaRPr lang="en-US" altLang="zh-CN" smtClean="0">
              <a:ea typeface="宋体" pitchFamily="2" charset="-122"/>
            </a:endParaRP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		Z=(xy</a:t>
            </a:r>
            <a:r>
              <a:rPr lang="en-US" altLang="zh-CN" baseline="-25000" smtClean="0">
                <a:ea typeface="宋体" pitchFamily="2" charset="-122"/>
              </a:rPr>
              <a:t>1</a:t>
            </a:r>
            <a:r>
              <a:rPr lang="en-US" altLang="zh-CN" smtClean="0">
                <a:ea typeface="宋体" pitchFamily="2" charset="-122"/>
              </a:rPr>
              <a:t>’)’=x’+y</a:t>
            </a:r>
            <a:r>
              <a:rPr lang="en-US" altLang="zh-CN" baseline="-25000" smtClean="0">
                <a:ea typeface="宋体" pitchFamily="2" charset="-122"/>
              </a:rPr>
              <a:t>1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mtClean="0">
                <a:ea typeface="宋体" pitchFamily="2" charset="-122"/>
              </a:rPr>
              <a:t>6.</a:t>
            </a:r>
            <a:r>
              <a:rPr lang="zh-CN" altLang="en-US" smtClean="0">
                <a:ea typeface="宋体" pitchFamily="2" charset="-122"/>
              </a:rPr>
              <a:t>构造转换表</a:t>
            </a:r>
          </a:p>
        </p:txBody>
      </p:sp>
      <p:sp>
        <p:nvSpPr>
          <p:cNvPr id="45060" name="AutoShape 4"/>
          <p:cNvSpPr>
            <a:spLocks/>
          </p:cNvSpPr>
          <p:nvPr/>
        </p:nvSpPr>
        <p:spPr bwMode="auto">
          <a:xfrm>
            <a:off x="3060700" y="1998663"/>
            <a:ext cx="71438" cy="574675"/>
          </a:xfrm>
          <a:prstGeom prst="rightBrace">
            <a:avLst>
              <a:gd name="adj1" fmla="val 6703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1" name="AutoShape 5"/>
          <p:cNvSpPr>
            <a:spLocks noChangeArrowheads="1"/>
          </p:cNvSpPr>
          <p:nvPr/>
        </p:nvSpPr>
        <p:spPr bwMode="auto">
          <a:xfrm>
            <a:off x="3148013" y="2214563"/>
            <a:ext cx="433387" cy="144462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2" name="AutoShape 6"/>
          <p:cNvSpPr>
            <a:spLocks/>
          </p:cNvSpPr>
          <p:nvPr/>
        </p:nvSpPr>
        <p:spPr bwMode="auto">
          <a:xfrm>
            <a:off x="3643313" y="1998663"/>
            <a:ext cx="73025" cy="574675"/>
          </a:xfrm>
          <a:prstGeom prst="leftBrace">
            <a:avLst>
              <a:gd name="adj1" fmla="val 655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473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935A1DF-9849-4D5E-BC03-C8FBC8B74A2C}" type="slidenum">
              <a:rPr lang="ko-KR" altLang="en-US" smtClean="0">
                <a:solidFill>
                  <a:schemeClr val="tx2"/>
                </a:solidFill>
                <a:ea typeface="Gulim" pitchFamily="34" charset="-127"/>
              </a:rPr>
              <a:pPr eaLnBrk="1" hangingPunct="1"/>
              <a:t>42</a:t>
            </a:fld>
            <a:endParaRPr lang="en-US" altLang="ko-KR" smtClean="0">
              <a:solidFill>
                <a:schemeClr val="tx2"/>
              </a:solidFill>
              <a:ea typeface="Gulim" pitchFamily="34" charset="-127"/>
            </a:endParaRPr>
          </a:p>
        </p:txBody>
      </p:sp>
      <p:sp>
        <p:nvSpPr>
          <p:cNvPr id="422917" name="Text Box 5"/>
          <p:cNvSpPr txBox="1">
            <a:spLocks noChangeArrowheads="1"/>
          </p:cNvSpPr>
          <p:nvPr/>
        </p:nvSpPr>
        <p:spPr bwMode="auto">
          <a:xfrm>
            <a:off x="3230563" y="3313113"/>
            <a:ext cx="151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</a:rPr>
              <a:t>Y</a:t>
            </a:r>
            <a:r>
              <a:rPr lang="en-US" altLang="zh-CN" sz="1600" baseline="-25000">
                <a:latin typeface="Arial" charset="0"/>
              </a:rPr>
              <a:t>1</a:t>
            </a:r>
            <a:r>
              <a:rPr lang="en-US" altLang="zh-CN" sz="1600" baseline="30000">
                <a:latin typeface="Arial" charset="0"/>
              </a:rPr>
              <a:t>n+1</a:t>
            </a:r>
            <a:r>
              <a:rPr lang="en-US" altLang="zh-CN" sz="1600">
                <a:latin typeface="Arial" charset="0"/>
              </a:rPr>
              <a:t>  K-Map</a:t>
            </a:r>
          </a:p>
        </p:txBody>
      </p:sp>
      <p:sp>
        <p:nvSpPr>
          <p:cNvPr id="422918" name="Text Box 6"/>
          <p:cNvSpPr txBox="1">
            <a:spLocks noChangeArrowheads="1"/>
          </p:cNvSpPr>
          <p:nvPr/>
        </p:nvSpPr>
        <p:spPr bwMode="auto">
          <a:xfrm>
            <a:off x="7335838" y="3313113"/>
            <a:ext cx="151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</a:rPr>
              <a:t>Z  K-Map</a:t>
            </a:r>
          </a:p>
        </p:txBody>
      </p:sp>
      <p:sp>
        <p:nvSpPr>
          <p:cNvPr id="422919" name="Text Box 7"/>
          <p:cNvSpPr txBox="1">
            <a:spLocks noChangeArrowheads="1"/>
          </p:cNvSpPr>
          <p:nvPr/>
        </p:nvSpPr>
        <p:spPr bwMode="auto">
          <a:xfrm>
            <a:off x="5175250" y="3313113"/>
            <a:ext cx="151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charset="0"/>
              </a:rPr>
              <a:t>Y</a:t>
            </a:r>
            <a:r>
              <a:rPr lang="en-US" altLang="zh-CN" sz="1600" baseline="-25000">
                <a:latin typeface="Arial" charset="0"/>
              </a:rPr>
              <a:t>0</a:t>
            </a:r>
            <a:r>
              <a:rPr lang="en-US" altLang="zh-CN" sz="1600" baseline="30000">
                <a:latin typeface="Arial" charset="0"/>
              </a:rPr>
              <a:t>n+1</a:t>
            </a:r>
            <a:r>
              <a:rPr lang="en-US" altLang="zh-CN" sz="1600">
                <a:latin typeface="Arial" charset="0"/>
              </a:rPr>
              <a:t>  K-Map</a:t>
            </a:r>
          </a:p>
        </p:txBody>
      </p:sp>
      <p:sp>
        <p:nvSpPr>
          <p:cNvPr id="422920" name="AutoShape 8"/>
          <p:cNvSpPr>
            <a:spLocks/>
          </p:cNvSpPr>
          <p:nvPr/>
        </p:nvSpPr>
        <p:spPr bwMode="auto">
          <a:xfrm rot="-5400000">
            <a:off x="5670550" y="1404938"/>
            <a:ext cx="287338" cy="4824412"/>
          </a:xfrm>
          <a:prstGeom prst="leftBrace">
            <a:avLst>
              <a:gd name="adj1" fmla="val 139917"/>
              <a:gd name="adj2" fmla="val 4887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2921" name="AutoShape 9"/>
          <p:cNvSpPr>
            <a:spLocks noChangeArrowheads="1"/>
          </p:cNvSpPr>
          <p:nvPr/>
        </p:nvSpPr>
        <p:spPr bwMode="auto">
          <a:xfrm>
            <a:off x="5562600" y="4032250"/>
            <a:ext cx="360363" cy="431800"/>
          </a:xfrm>
          <a:prstGeom prst="downArrow">
            <a:avLst>
              <a:gd name="adj1" fmla="val 50000"/>
              <a:gd name="adj2" fmla="val 29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422922" name="Rectangle 10"/>
          <p:cNvSpPr>
            <a:spLocks noChangeArrowheads="1"/>
          </p:cNvSpPr>
          <p:nvPr/>
        </p:nvSpPr>
        <p:spPr bwMode="auto">
          <a:xfrm>
            <a:off x="5381625" y="6354763"/>
            <a:ext cx="1304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latin typeface="Arial" charset="0"/>
              </a:rPr>
              <a:t>转换表</a:t>
            </a:r>
            <a:endParaRPr lang="en-US" altLang="zh-CN" b="1">
              <a:latin typeface="Arial" charset="0"/>
            </a:endParaRPr>
          </a:p>
        </p:txBody>
      </p:sp>
      <p:sp>
        <p:nvSpPr>
          <p:cNvPr id="422923" name="Rectangle 11"/>
          <p:cNvSpPr>
            <a:spLocks noChangeArrowheads="1"/>
          </p:cNvSpPr>
          <p:nvPr/>
        </p:nvSpPr>
        <p:spPr bwMode="auto">
          <a:xfrm>
            <a:off x="-107950" y="2852738"/>
            <a:ext cx="3348038" cy="17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buClr>
                <a:srgbClr val="669900"/>
              </a:buClr>
              <a:buSzPct val="70000"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CN" sz="20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000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n+1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 x’y</a:t>
            </a:r>
            <a:r>
              <a:rPr lang="en-US" altLang="zh-CN" sz="20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’y</a:t>
            </a:r>
            <a:r>
              <a:rPr lang="en-US" altLang="zh-CN" sz="20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 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+x’y</a:t>
            </a:r>
            <a:r>
              <a:rPr lang="en-US" altLang="zh-CN" sz="20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CN" sz="20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’ 	+xy</a:t>
            </a:r>
            <a:r>
              <a:rPr lang="en-US" altLang="zh-CN" sz="20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’y</a:t>
            </a:r>
            <a:r>
              <a:rPr lang="en-US" altLang="zh-CN" sz="20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’+xy</a:t>
            </a:r>
            <a:r>
              <a:rPr lang="en-US" altLang="zh-CN" sz="20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CN" sz="20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  <a:p>
            <a:pPr lvl="1">
              <a:buClr>
                <a:srgbClr val="669900"/>
              </a:buClr>
              <a:buSzPct val="70000"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CN" sz="20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2000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n+1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=y</a:t>
            </a:r>
            <a:r>
              <a:rPr lang="en-US" altLang="zh-CN" sz="20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’</a:t>
            </a:r>
          </a:p>
          <a:p>
            <a:pPr lvl="1">
              <a:buClr>
                <a:srgbClr val="669900"/>
              </a:buClr>
              <a:buSzPct val="70000"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Z=(xy</a:t>
            </a:r>
            <a:r>
              <a:rPr lang="en-US" altLang="zh-CN" sz="20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’)’=x’+y</a:t>
            </a:r>
            <a:r>
              <a:rPr lang="en-US" altLang="zh-CN" sz="20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  <a:p>
            <a:pPr lvl="1">
              <a:buClr>
                <a:srgbClr val="669900"/>
              </a:buClr>
              <a:buSzPct val="70000"/>
              <a:defRPr/>
            </a:pP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6090" name="AutoShape 12"/>
          <p:cNvSpPr>
            <a:spLocks/>
          </p:cNvSpPr>
          <p:nvPr/>
        </p:nvSpPr>
        <p:spPr bwMode="auto">
          <a:xfrm>
            <a:off x="269875" y="2897188"/>
            <a:ext cx="71438" cy="1296987"/>
          </a:xfrm>
          <a:prstGeom prst="leftBrace">
            <a:avLst>
              <a:gd name="adj1" fmla="val 1512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422930" name="AutoShape 18"/>
          <p:cNvSpPr>
            <a:spLocks noChangeArrowheads="1"/>
          </p:cNvSpPr>
          <p:nvPr/>
        </p:nvSpPr>
        <p:spPr bwMode="auto">
          <a:xfrm>
            <a:off x="341313" y="2259013"/>
            <a:ext cx="1169987" cy="404812"/>
          </a:xfrm>
          <a:prstGeom prst="wedgeRectCallout">
            <a:avLst>
              <a:gd name="adj1" fmla="val -3866"/>
              <a:gd name="adj2" fmla="val 119412"/>
            </a:avLst>
          </a:prstGeom>
          <a:solidFill>
            <a:schemeClr val="accent1"/>
          </a:solidFill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/>
          <a:lstStyle/>
          <a:p>
            <a:pPr marL="742950" indent="-285750"/>
            <a:r>
              <a:rPr lang="zh-CN" altLang="en-US" sz="1200" b="1"/>
              <a:t>次态</a:t>
            </a:r>
          </a:p>
        </p:txBody>
      </p:sp>
      <p:pic>
        <p:nvPicPr>
          <p:cNvPr id="422931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1185863"/>
            <a:ext cx="57626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2932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525" y="4478338"/>
            <a:ext cx="33337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5" name="Oval 21"/>
          <p:cNvSpPr>
            <a:spLocks noChangeArrowheads="1"/>
          </p:cNvSpPr>
          <p:nvPr/>
        </p:nvSpPr>
        <p:spPr bwMode="auto">
          <a:xfrm>
            <a:off x="3402013" y="1628775"/>
            <a:ext cx="404812" cy="3603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2934" name="Oval 22"/>
          <p:cNvSpPr>
            <a:spLocks noChangeArrowheads="1"/>
          </p:cNvSpPr>
          <p:nvPr/>
        </p:nvSpPr>
        <p:spPr bwMode="auto">
          <a:xfrm>
            <a:off x="3448050" y="1671638"/>
            <a:ext cx="268288" cy="271462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2935" name="Oval 23"/>
          <p:cNvSpPr>
            <a:spLocks noChangeArrowheads="1"/>
          </p:cNvSpPr>
          <p:nvPr/>
        </p:nvSpPr>
        <p:spPr bwMode="auto">
          <a:xfrm>
            <a:off x="5427663" y="1673225"/>
            <a:ext cx="268287" cy="271463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2936" name="Oval 24"/>
          <p:cNvSpPr>
            <a:spLocks noChangeArrowheads="1"/>
          </p:cNvSpPr>
          <p:nvPr/>
        </p:nvSpPr>
        <p:spPr bwMode="auto">
          <a:xfrm>
            <a:off x="7497763" y="1673225"/>
            <a:ext cx="268287" cy="271463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2937" name="Oval 25"/>
          <p:cNvSpPr>
            <a:spLocks noChangeArrowheads="1"/>
          </p:cNvSpPr>
          <p:nvPr/>
        </p:nvSpPr>
        <p:spPr bwMode="auto">
          <a:xfrm>
            <a:off x="5429250" y="5137150"/>
            <a:ext cx="493713" cy="271463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2938" name="Oval 26"/>
          <p:cNvSpPr>
            <a:spLocks noChangeArrowheads="1"/>
          </p:cNvSpPr>
          <p:nvPr/>
        </p:nvSpPr>
        <p:spPr bwMode="auto">
          <a:xfrm>
            <a:off x="3465513" y="2033588"/>
            <a:ext cx="268287" cy="271462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2939" name="Oval 27"/>
          <p:cNvSpPr>
            <a:spLocks noChangeArrowheads="1"/>
          </p:cNvSpPr>
          <p:nvPr/>
        </p:nvSpPr>
        <p:spPr bwMode="auto">
          <a:xfrm>
            <a:off x="5473700" y="2060575"/>
            <a:ext cx="268288" cy="271463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2940" name="Oval 28"/>
          <p:cNvSpPr>
            <a:spLocks noChangeArrowheads="1"/>
          </p:cNvSpPr>
          <p:nvPr/>
        </p:nvSpPr>
        <p:spPr bwMode="auto">
          <a:xfrm>
            <a:off x="7524750" y="2043113"/>
            <a:ext cx="268288" cy="271462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2941" name="Oval 29"/>
          <p:cNvSpPr>
            <a:spLocks noChangeArrowheads="1"/>
          </p:cNvSpPr>
          <p:nvPr/>
        </p:nvSpPr>
        <p:spPr bwMode="auto">
          <a:xfrm>
            <a:off x="5427663" y="5407025"/>
            <a:ext cx="493712" cy="271463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2942" name="Oval 30"/>
          <p:cNvSpPr>
            <a:spLocks noChangeArrowheads="1"/>
          </p:cNvSpPr>
          <p:nvPr/>
        </p:nvSpPr>
        <p:spPr bwMode="auto">
          <a:xfrm>
            <a:off x="3916363" y="2403475"/>
            <a:ext cx="268287" cy="271463"/>
          </a:xfrm>
          <a:prstGeom prst="ellipse">
            <a:avLst/>
          </a:prstGeom>
          <a:noFill/>
          <a:ln w="28575" algn="ctr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2943" name="Oval 31"/>
          <p:cNvSpPr>
            <a:spLocks noChangeArrowheads="1"/>
          </p:cNvSpPr>
          <p:nvPr/>
        </p:nvSpPr>
        <p:spPr bwMode="auto">
          <a:xfrm>
            <a:off x="5897563" y="2438400"/>
            <a:ext cx="268287" cy="271463"/>
          </a:xfrm>
          <a:prstGeom prst="ellipse">
            <a:avLst/>
          </a:prstGeom>
          <a:noFill/>
          <a:ln w="28575" algn="ctr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2944" name="Oval 32"/>
          <p:cNvSpPr>
            <a:spLocks noChangeArrowheads="1"/>
          </p:cNvSpPr>
          <p:nvPr/>
        </p:nvSpPr>
        <p:spPr bwMode="auto">
          <a:xfrm>
            <a:off x="7967663" y="2413000"/>
            <a:ext cx="268287" cy="271463"/>
          </a:xfrm>
          <a:prstGeom prst="ellipse">
            <a:avLst/>
          </a:prstGeom>
          <a:noFill/>
          <a:ln w="28575" algn="ctr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2945" name="Oval 33"/>
          <p:cNvSpPr>
            <a:spLocks noChangeArrowheads="1"/>
          </p:cNvSpPr>
          <p:nvPr/>
        </p:nvSpPr>
        <p:spPr bwMode="auto">
          <a:xfrm>
            <a:off x="6508750" y="5678488"/>
            <a:ext cx="493713" cy="271462"/>
          </a:xfrm>
          <a:prstGeom prst="ellipse">
            <a:avLst/>
          </a:prstGeom>
          <a:noFill/>
          <a:ln w="28575" algn="ctr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8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2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2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2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2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2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22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22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22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22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22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2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7" grpId="0"/>
      <p:bldP spid="422918" grpId="0"/>
      <p:bldP spid="422919" grpId="0"/>
      <p:bldP spid="422920" grpId="0" animBg="1"/>
      <p:bldP spid="422921" grpId="0" animBg="1"/>
      <p:bldP spid="422922" grpId="0"/>
      <p:bldP spid="422930" grpId="0" animBg="1"/>
      <p:bldP spid="422934" grpId="0" animBg="1"/>
      <p:bldP spid="422935" grpId="0" animBg="1"/>
      <p:bldP spid="422936" grpId="0" animBg="1"/>
      <p:bldP spid="422937" grpId="0" animBg="1"/>
      <p:bldP spid="422938" grpId="0" animBg="1"/>
      <p:bldP spid="422939" grpId="0" animBg="1"/>
      <p:bldP spid="422940" grpId="0" animBg="1"/>
      <p:bldP spid="422941" grpId="0" animBg="1"/>
      <p:bldP spid="422942" grpId="0" animBg="1"/>
      <p:bldP spid="422943" grpId="0" animBg="1"/>
      <p:bldP spid="422944" grpId="0" animBg="1"/>
      <p:bldP spid="42294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99494DB-40A6-438D-BB5C-7B29AA1C022F}" type="slidenum">
              <a:rPr lang="ko-KR" altLang="en-US" smtClean="0">
                <a:solidFill>
                  <a:schemeClr val="tx2"/>
                </a:solidFill>
                <a:ea typeface="Gulim" pitchFamily="34" charset="-127"/>
              </a:rPr>
              <a:pPr eaLnBrk="1" hangingPunct="1"/>
              <a:t>43</a:t>
            </a:fld>
            <a:endParaRPr lang="en-US" altLang="ko-KR" smtClean="0">
              <a:solidFill>
                <a:schemeClr val="tx2"/>
              </a:solidFill>
              <a:ea typeface="Gulim" pitchFamily="34" charset="-127"/>
            </a:endParaRPr>
          </a:p>
        </p:txBody>
      </p:sp>
      <p:sp>
        <p:nvSpPr>
          <p:cNvPr id="47107" name="Rectangle 2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1" eaLnBrk="1" hangingPunct="1"/>
            <a:r>
              <a:rPr lang="en-US" altLang="zh-CN" sz="2000" smtClean="0">
                <a:ea typeface="宋体" pitchFamily="2" charset="-122"/>
              </a:rPr>
              <a:t>7.</a:t>
            </a:r>
            <a:r>
              <a:rPr lang="zh-CN" altLang="en-US" sz="2000" smtClean="0">
                <a:ea typeface="宋体" pitchFamily="2" charset="-122"/>
              </a:rPr>
              <a:t>为每个状态分配相应符号，构造状态图或状态表；</a:t>
            </a:r>
            <a:endParaRPr lang="en-US" altLang="zh-CN" sz="2000" smtClean="0">
              <a:ea typeface="宋体" pitchFamily="2" charset="-122"/>
            </a:endParaRPr>
          </a:p>
        </p:txBody>
      </p:sp>
      <p:graphicFrame>
        <p:nvGraphicFramePr>
          <p:cNvPr id="423941" name="Object 5"/>
          <p:cNvGraphicFramePr>
            <a:graphicFrameLocks noChangeAspect="1"/>
          </p:cNvGraphicFramePr>
          <p:nvPr/>
        </p:nvGraphicFramePr>
        <p:xfrm>
          <a:off x="5867400" y="2349500"/>
          <a:ext cx="2770188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Visio" r:id="rId3" imgW="2131219" imgH="2162175" progId="Visio.Drawing.11">
                  <p:embed/>
                </p:oleObj>
              </mc:Choice>
              <mc:Fallback>
                <p:oleObj name="Visio" r:id="rId3" imgW="2131219" imgH="21621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349500"/>
                        <a:ext cx="2770188" cy="280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2394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3778250"/>
            <a:ext cx="44100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3973" name="Group 37"/>
          <p:cNvGraphicFramePr>
            <a:graphicFrameLocks noGrp="1"/>
          </p:cNvGraphicFramePr>
          <p:nvPr>
            <p:ph sz="half" idx="2"/>
          </p:nvPr>
        </p:nvGraphicFramePr>
        <p:xfrm>
          <a:off x="1692275" y="1898650"/>
          <a:ext cx="2249488" cy="1751032"/>
        </p:xfrm>
        <a:graphic>
          <a:graphicData uri="http://schemas.openxmlformats.org/drawingml/2006/table">
            <a:tbl>
              <a:tblPr/>
              <a:tblGrid>
                <a:gridCol w="1125538"/>
                <a:gridCol w="1123950"/>
              </a:tblGrid>
              <a:tr h="437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35999" marB="359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L="90000" marR="90000" marT="35999" marB="35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35999" marB="359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marL="90000" marR="90000" marT="35999" marB="35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35999" marB="359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0000" marR="90000" marT="35999" marB="35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0000" marR="90000" marT="35999" marB="359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90000" marR="90000" marT="35999" marB="35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6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2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3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3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A3F1A28-2507-497D-A29F-DB8B67645C59}" type="slidenum">
              <a:rPr lang="ko-KR" altLang="en-US" smtClean="0">
                <a:solidFill>
                  <a:schemeClr val="tx2"/>
                </a:solidFill>
                <a:ea typeface="Gulim" pitchFamily="34" charset="-127"/>
              </a:rPr>
              <a:pPr eaLnBrk="1" hangingPunct="1"/>
              <a:t>44</a:t>
            </a:fld>
            <a:endParaRPr lang="en-US" altLang="ko-KR" smtClean="0">
              <a:solidFill>
                <a:schemeClr val="tx2"/>
              </a:solidFill>
              <a:ea typeface="Gulim" pitchFamily="34" charset="-127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820738"/>
          </a:xfrm>
        </p:spPr>
        <p:txBody>
          <a:bodyPr/>
          <a:lstStyle/>
          <a:p>
            <a:pPr lvl="1" eaLnBrk="1" hangingPunct="1"/>
            <a:r>
              <a:rPr lang="en-US" altLang="zh-CN" smtClean="0">
                <a:ea typeface="宋体" pitchFamily="2" charset="-122"/>
              </a:rPr>
              <a:t>8. </a:t>
            </a:r>
            <a:r>
              <a:rPr lang="zh-CN" altLang="en-US" smtClean="0">
                <a:ea typeface="宋体" pitchFamily="2" charset="-122"/>
              </a:rPr>
              <a:t>画出波形图</a:t>
            </a:r>
            <a:endParaRPr lang="en-US" altLang="zh-CN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endParaRPr lang="zh-CN" altLang="en-US" smtClean="0">
              <a:ea typeface="宋体" pitchFamily="2" charset="-122"/>
            </a:endParaRP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1511300" y="1957388"/>
          <a:ext cx="5975350" cy="426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Visio" r:id="rId3" imgW="4219956" imgH="2956865" progId="Visio.Drawing.11">
                  <p:embed/>
                </p:oleObj>
              </mc:Choice>
              <mc:Fallback>
                <p:oleObj name="Visio" r:id="rId3" imgW="4219956" imgH="295686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1957388"/>
                        <a:ext cx="5975350" cy="426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53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D4C787E-7925-46BF-AA98-6C1ED624698F}" type="slidenum">
              <a:rPr lang="ko-KR" altLang="en-US" smtClean="0">
                <a:solidFill>
                  <a:schemeClr val="tx2"/>
                </a:solidFill>
                <a:ea typeface="Gulim" pitchFamily="34" charset="-127"/>
              </a:rPr>
              <a:pPr eaLnBrk="1" hangingPunct="1"/>
              <a:t>45</a:t>
            </a:fld>
            <a:endParaRPr lang="en-US" altLang="ko-KR" smtClean="0">
              <a:solidFill>
                <a:schemeClr val="tx2"/>
              </a:solidFill>
              <a:ea typeface="Gulim" pitchFamily="34" charset="-127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400" b="0" smtClean="0">
                <a:solidFill>
                  <a:schemeClr val="tx1"/>
                </a:solidFill>
                <a:ea typeface="宋体" pitchFamily="2" charset="-122"/>
              </a:rPr>
              <a:t>9.</a:t>
            </a:r>
            <a:r>
              <a:rPr lang="zh-CN" altLang="en-US" sz="2400" b="0" smtClean="0">
                <a:solidFill>
                  <a:schemeClr val="tx1"/>
                </a:solidFill>
                <a:ea typeface="宋体" pitchFamily="2" charset="-122"/>
              </a:rPr>
              <a:t>逻辑功能分析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kumimoji="1" lang="zh-CN" altLang="en-US" smtClean="0">
                <a:solidFill>
                  <a:schemeClr val="tx1"/>
                </a:solidFill>
                <a:ea typeface="宋体" pitchFamily="2" charset="-122"/>
              </a:rPr>
              <a:t>　</a:t>
            </a:r>
            <a:r>
              <a:rPr lang="zh-CN" altLang="en-US" sz="2000" b="0" smtClean="0">
                <a:solidFill>
                  <a:schemeClr val="tx1"/>
                </a:solidFill>
                <a:ea typeface="宋体" pitchFamily="2" charset="-122"/>
              </a:rPr>
              <a:t>　从以上分析可以看出，当外部输入</a:t>
            </a:r>
            <a:r>
              <a:rPr lang="en-US" altLang="zh-CN" sz="2000" b="0" smtClean="0">
                <a:solidFill>
                  <a:schemeClr val="tx1"/>
                </a:solidFill>
                <a:ea typeface="宋体" pitchFamily="2" charset="-122"/>
              </a:rPr>
              <a:t>X=0</a:t>
            </a:r>
            <a:r>
              <a:rPr lang="zh-CN" altLang="en-US" sz="2000" b="0" smtClean="0">
                <a:solidFill>
                  <a:schemeClr val="tx1"/>
                </a:solidFill>
                <a:ea typeface="宋体" pitchFamily="2" charset="-122"/>
              </a:rPr>
              <a:t>时，状态转移按</a:t>
            </a:r>
            <a:r>
              <a:rPr lang="en-US" altLang="zh-CN" sz="2000" b="0" smtClean="0">
                <a:solidFill>
                  <a:schemeClr val="tx1"/>
                </a:solidFill>
                <a:ea typeface="宋体" pitchFamily="2" charset="-122"/>
              </a:rPr>
              <a:t>00→01→10→11→00→…</a:t>
            </a:r>
            <a:r>
              <a:rPr lang="zh-CN" altLang="en-US" sz="2000" b="0" smtClean="0">
                <a:solidFill>
                  <a:schemeClr val="tx1"/>
                </a:solidFill>
                <a:ea typeface="宋体" pitchFamily="2" charset="-122"/>
              </a:rPr>
              <a:t>规律变化，实现模</a:t>
            </a:r>
            <a:r>
              <a:rPr lang="en-US" altLang="zh-CN" sz="2000" b="0" smtClean="0">
                <a:solidFill>
                  <a:schemeClr val="tx1"/>
                </a:solidFill>
                <a:ea typeface="宋体" pitchFamily="2" charset="-122"/>
              </a:rPr>
              <a:t>4</a:t>
            </a:r>
            <a:r>
              <a:rPr lang="zh-CN" altLang="en-US" sz="2000" b="0" smtClean="0">
                <a:solidFill>
                  <a:schemeClr val="tx1"/>
                </a:solidFill>
                <a:ea typeface="宋体" pitchFamily="2" charset="-122"/>
              </a:rPr>
              <a:t>加法计数器的功能；当</a:t>
            </a:r>
            <a:r>
              <a:rPr lang="en-US" altLang="zh-CN" sz="2000" b="0" smtClean="0">
                <a:solidFill>
                  <a:schemeClr val="tx1"/>
                </a:solidFill>
                <a:ea typeface="宋体" pitchFamily="2" charset="-122"/>
              </a:rPr>
              <a:t>X=1</a:t>
            </a:r>
            <a:r>
              <a:rPr lang="zh-CN" altLang="en-US" sz="2000" b="0" smtClean="0">
                <a:solidFill>
                  <a:schemeClr val="tx1"/>
                </a:solidFill>
                <a:ea typeface="宋体" pitchFamily="2" charset="-122"/>
              </a:rPr>
              <a:t>时，状态转移按</a:t>
            </a:r>
            <a:r>
              <a:rPr lang="en-US" altLang="zh-CN" sz="2000" b="0" smtClean="0">
                <a:solidFill>
                  <a:schemeClr val="tx1"/>
                </a:solidFill>
                <a:ea typeface="宋体" pitchFamily="2" charset="-122"/>
              </a:rPr>
              <a:t>00→11→10→01→00→…</a:t>
            </a:r>
            <a:r>
              <a:rPr lang="zh-CN" altLang="en-US" sz="2000" b="0" smtClean="0">
                <a:solidFill>
                  <a:schemeClr val="tx1"/>
                </a:solidFill>
                <a:ea typeface="宋体" pitchFamily="2" charset="-122"/>
              </a:rPr>
              <a:t>规律变化，实现模</a:t>
            </a:r>
            <a:r>
              <a:rPr lang="en-US" altLang="zh-CN" sz="2000" b="0" smtClean="0">
                <a:solidFill>
                  <a:schemeClr val="tx1"/>
                </a:solidFill>
                <a:ea typeface="宋体" pitchFamily="2" charset="-122"/>
              </a:rPr>
              <a:t>4</a:t>
            </a:r>
            <a:r>
              <a:rPr lang="zh-CN" altLang="en-US" sz="2000" b="0" smtClean="0">
                <a:solidFill>
                  <a:schemeClr val="tx1"/>
                </a:solidFill>
                <a:ea typeface="宋体" pitchFamily="2" charset="-122"/>
              </a:rPr>
              <a:t>减法计数器的功能。所以，该电路是一个同步模</a:t>
            </a:r>
            <a:r>
              <a:rPr lang="en-US" altLang="zh-CN" sz="2000" b="0" smtClean="0">
                <a:solidFill>
                  <a:schemeClr val="tx1"/>
                </a:solidFill>
                <a:ea typeface="宋体" pitchFamily="2" charset="-122"/>
              </a:rPr>
              <a:t>4</a:t>
            </a:r>
            <a:r>
              <a:rPr lang="zh-CN" altLang="en-US" sz="2000" b="0" smtClean="0">
                <a:solidFill>
                  <a:schemeClr val="tx1"/>
                </a:solidFill>
                <a:ea typeface="宋体" pitchFamily="2" charset="-122"/>
              </a:rPr>
              <a:t>可逆计数器。</a:t>
            </a:r>
            <a:r>
              <a:rPr lang="en-US" altLang="zh-CN" sz="2000" b="0" smtClean="0">
                <a:solidFill>
                  <a:schemeClr val="tx1"/>
                </a:solidFill>
                <a:ea typeface="宋体" pitchFamily="2" charset="-122"/>
              </a:rPr>
              <a:t>X</a:t>
            </a:r>
            <a:r>
              <a:rPr lang="zh-CN" altLang="en-US" sz="2000" b="0" smtClean="0">
                <a:solidFill>
                  <a:schemeClr val="tx1"/>
                </a:solidFill>
                <a:ea typeface="宋体" pitchFamily="2" charset="-122"/>
              </a:rPr>
              <a:t>为加</a:t>
            </a:r>
            <a:r>
              <a:rPr lang="en-US" altLang="zh-CN" sz="2000" b="0" smtClean="0">
                <a:solidFill>
                  <a:schemeClr val="tx1"/>
                </a:solidFill>
                <a:ea typeface="宋体" pitchFamily="2" charset="-122"/>
              </a:rPr>
              <a:t>/</a:t>
            </a:r>
            <a:r>
              <a:rPr lang="zh-CN" altLang="en-US" sz="2000" b="0" smtClean="0">
                <a:solidFill>
                  <a:schemeClr val="tx1"/>
                </a:solidFill>
                <a:ea typeface="宋体" pitchFamily="2" charset="-122"/>
              </a:rPr>
              <a:t>减控制信号，</a:t>
            </a:r>
            <a:r>
              <a:rPr lang="en-US" altLang="zh-CN" sz="2000" b="0" smtClean="0">
                <a:solidFill>
                  <a:schemeClr val="tx1"/>
                </a:solidFill>
                <a:ea typeface="宋体" pitchFamily="2" charset="-122"/>
              </a:rPr>
              <a:t>Z</a:t>
            </a:r>
            <a:r>
              <a:rPr lang="zh-CN" altLang="en-US" sz="2000" b="0" smtClean="0">
                <a:solidFill>
                  <a:schemeClr val="tx1"/>
                </a:solidFill>
                <a:ea typeface="宋体" pitchFamily="2" charset="-122"/>
              </a:rPr>
              <a:t>为借位输出。</a:t>
            </a:r>
            <a:r>
              <a:rPr kumimoji="1" lang="zh-CN" altLang="en-US" smtClean="0">
                <a:ea typeface="宋体" pitchFamily="2" charset="-122"/>
              </a:rPr>
              <a:t> </a:t>
            </a:r>
            <a:endParaRPr kumimoji="1" lang="en-US" altLang="zh-CN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194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同步时序电路</a:t>
            </a:r>
            <a:r>
              <a:rPr kumimoji="1" lang="zh-CN" altLang="en-US" smtClean="0">
                <a:latin typeface="Times New Roman" pitchFamily="18" charset="0"/>
                <a:ea typeface="宋体" pitchFamily="2" charset="-122"/>
              </a:rPr>
              <a:t>设计的一般步骤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mtClean="0">
                <a:latin typeface="Times New Roman" pitchFamily="18" charset="0"/>
                <a:ea typeface="宋体" pitchFamily="2" charset="-122"/>
              </a:rPr>
              <a:t>．形成原始状态图和原始状态表；</a:t>
            </a:r>
            <a:endParaRPr kumimoji="1" lang="en-US" altLang="zh-CN" smtClean="0">
              <a:latin typeface="Times New Roman" pitchFamily="18" charset="0"/>
              <a:ea typeface="宋体" pitchFamily="2" charset="-122"/>
            </a:endParaRPr>
          </a:p>
          <a:p>
            <a:pPr eaLnBrk="1" hangingPunct="1"/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zh-CN" altLang="en-US" smtClean="0">
                <a:latin typeface="Times New Roman" pitchFamily="18" charset="0"/>
                <a:ea typeface="宋体" pitchFamily="2" charset="-122"/>
              </a:rPr>
              <a:t>．状态化简，求得最小化状态表；        </a:t>
            </a:r>
          </a:p>
          <a:p>
            <a:pPr eaLnBrk="1" hangingPunct="1"/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3</a:t>
            </a:r>
            <a:r>
              <a:rPr kumimoji="1" lang="zh-CN" altLang="en-US" smtClean="0">
                <a:latin typeface="Times New Roman" pitchFamily="18" charset="0"/>
                <a:ea typeface="宋体" pitchFamily="2" charset="-122"/>
              </a:rPr>
              <a:t>．状态编码，得到二进制转换表；</a:t>
            </a:r>
            <a:endParaRPr kumimoji="1" lang="en-US" altLang="zh-CN" smtClean="0">
              <a:latin typeface="Times New Roman" pitchFamily="18" charset="0"/>
              <a:ea typeface="宋体" pitchFamily="2" charset="-122"/>
            </a:endParaRPr>
          </a:p>
          <a:p>
            <a:pPr eaLnBrk="1" hangingPunct="1"/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4</a:t>
            </a:r>
            <a:r>
              <a:rPr kumimoji="1" lang="zh-CN" altLang="en-US" smtClean="0">
                <a:latin typeface="Times New Roman" pitchFamily="18" charset="0"/>
                <a:ea typeface="宋体" pitchFamily="2" charset="-122"/>
              </a:rPr>
              <a:t>．选定触发器的类型，并求出激励函数和输出函数最简表达式；</a:t>
            </a:r>
            <a:endParaRPr kumimoji="1" lang="en-US" altLang="zh-CN" smtClean="0">
              <a:latin typeface="Times New Roman" pitchFamily="18" charset="0"/>
              <a:ea typeface="宋体" pitchFamily="2" charset="-122"/>
            </a:endParaRPr>
          </a:p>
          <a:p>
            <a:pPr eaLnBrk="1" hangingPunct="1"/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5</a:t>
            </a:r>
            <a:r>
              <a:rPr kumimoji="1" lang="zh-CN" altLang="en-US" smtClean="0">
                <a:latin typeface="Times New Roman" pitchFamily="18" charset="0"/>
                <a:ea typeface="宋体" pitchFamily="2" charset="-122"/>
              </a:rPr>
              <a:t>．画出逻辑电路图。</a:t>
            </a:r>
            <a:endParaRPr kumimoji="1" lang="en-US" altLang="zh-CN" smtClean="0">
              <a:latin typeface="Times New Roman" pitchFamily="18" charset="0"/>
              <a:ea typeface="宋体" pitchFamily="2" charset="-122"/>
            </a:endParaRPr>
          </a:p>
          <a:p>
            <a:pPr eaLnBrk="1" hangingPunct="1"/>
            <a:endParaRPr kumimoji="1" lang="en-US" altLang="zh-CN" smtClean="0">
              <a:latin typeface="Times New Roman" pitchFamily="18" charset="0"/>
              <a:ea typeface="宋体" pitchFamily="2" charset="-122"/>
            </a:endParaRPr>
          </a:p>
          <a:p>
            <a:pPr eaLnBrk="1" hangingPunct="1"/>
            <a:r>
              <a:rPr kumimoji="1" lang="zh-CN" altLang="en-US" smtClean="0">
                <a:latin typeface="Times New Roman" pitchFamily="18" charset="0"/>
                <a:ea typeface="宋体" pitchFamily="2" charset="-122"/>
              </a:rPr>
              <a:t>时序电路设计中最大的挑战通常来自于</a:t>
            </a:r>
            <a:r>
              <a:rPr kumimoji="1" lang="zh-CN" altLang="en-US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从文字的用户需求描述来形成状态图</a:t>
            </a:r>
            <a:r>
              <a:rPr kumimoji="1" lang="zh-CN" altLang="en-US" smtClean="0"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404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>
                <a:latin typeface="Times New Roman" pitchFamily="18" charset="0"/>
                <a:ea typeface="宋体" pitchFamily="2" charset="-122"/>
              </a:rPr>
              <a:t>形成原始状态图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kumimoji="1" lang="zh-CN" altLang="en-US" smtClean="0">
                <a:latin typeface="Times New Roman" pitchFamily="18" charset="0"/>
                <a:ea typeface="宋体" pitchFamily="2" charset="-122"/>
              </a:rPr>
              <a:t>一般应考虑如下几个方面问题：</a:t>
            </a:r>
            <a:endParaRPr kumimoji="1" lang="en-US" altLang="zh-CN" smtClean="0">
              <a:latin typeface="Times New Roman" pitchFamily="18" charset="0"/>
              <a:ea typeface="宋体" pitchFamily="2" charset="-122"/>
            </a:endParaRPr>
          </a:p>
          <a:p>
            <a:pPr eaLnBrk="1" hangingPunct="1"/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1.</a:t>
            </a:r>
            <a:r>
              <a:rPr kumimoji="1" lang="zh-CN" altLang="en-US" smtClean="0">
                <a:latin typeface="Times New Roman" pitchFamily="18" charset="0"/>
                <a:ea typeface="宋体" pitchFamily="2" charset="-122"/>
              </a:rPr>
              <a:t>确定电路模型 ：</a:t>
            </a:r>
            <a:r>
              <a:rPr kumimoji="1" lang="zh-CN" altLang="en-US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设计成</a:t>
            </a:r>
            <a:r>
              <a:rPr kumimoji="1" lang="en-US" altLang="zh-CN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Mealy</a:t>
            </a:r>
            <a:r>
              <a:rPr kumimoji="1" lang="zh-CN" altLang="en-US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型？　</a:t>
            </a:r>
            <a:r>
              <a:rPr kumimoji="1" lang="en-US" altLang="zh-CN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Moore</a:t>
            </a:r>
            <a:r>
              <a:rPr kumimoji="1" lang="zh-CN" altLang="en-US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型？</a:t>
            </a:r>
            <a:endParaRPr kumimoji="1" lang="en-US" altLang="zh-CN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algn="just" eaLnBrk="1" hangingPunct="1"/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2.</a:t>
            </a:r>
            <a:r>
              <a:rPr kumimoji="1" lang="zh-CN" altLang="en-US" smtClean="0">
                <a:latin typeface="Times New Roman" pitchFamily="18" charset="0"/>
                <a:ea typeface="宋体" pitchFamily="2" charset="-122"/>
              </a:rPr>
              <a:t>设立初始状态：时序逻辑电路在输入信号开始作用之前的状态称为</a:t>
            </a:r>
            <a:r>
              <a:rPr kumimoji="1" lang="zh-CN" altLang="en-US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初始状态</a:t>
            </a:r>
            <a:r>
              <a:rPr kumimoji="1" lang="zh-CN" altLang="en-US" smtClean="0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kumimoji="1" lang="en-US" altLang="zh-CN" smtClean="0">
              <a:solidFill>
                <a:srgbClr val="000099"/>
              </a:solidFill>
              <a:latin typeface="Times New Roman" pitchFamily="18" charset="0"/>
              <a:ea typeface="宋体" pitchFamily="2" charset="-122"/>
            </a:endParaRPr>
          </a:p>
          <a:p>
            <a:pPr algn="just" eaLnBrk="1" hangingPunct="1"/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3.</a:t>
            </a:r>
            <a:r>
              <a:rPr kumimoji="1" lang="zh-CN" altLang="en-US" smtClean="0">
                <a:latin typeface="Times New Roman" pitchFamily="18" charset="0"/>
                <a:ea typeface="宋体" pitchFamily="2" charset="-122"/>
              </a:rPr>
              <a:t>根据需要记忆的信息增加新的状态 ：</a:t>
            </a:r>
            <a:r>
              <a:rPr kumimoji="1" lang="zh-CN" altLang="en-US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同步时序电路中状态数目的多少取决于需要记忆和区分的信息量。</a:t>
            </a:r>
            <a:endParaRPr kumimoji="1" lang="en-US" altLang="zh-CN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algn="just" eaLnBrk="1" hangingPunct="1"/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4.</a:t>
            </a:r>
            <a:r>
              <a:rPr kumimoji="1" lang="zh-CN" altLang="en-US" smtClean="0">
                <a:latin typeface="Times New Roman" pitchFamily="18" charset="0"/>
                <a:ea typeface="宋体" pitchFamily="2" charset="-122"/>
              </a:rPr>
              <a:t>确定各时刻电路的输出：在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Moore</a:t>
            </a:r>
            <a:r>
              <a:rPr kumimoji="1" lang="zh-CN" altLang="en-US" smtClean="0">
                <a:latin typeface="Times New Roman" pitchFamily="18" charset="0"/>
                <a:ea typeface="宋体" pitchFamily="2" charset="-122"/>
              </a:rPr>
              <a:t>型电路中，应指明每种状态下对应的输出；在</a:t>
            </a:r>
            <a:r>
              <a:rPr kumimoji="1" lang="en-US" altLang="zh-CN" smtClean="0">
                <a:latin typeface="Times New Roman" pitchFamily="18" charset="0"/>
                <a:ea typeface="宋体" pitchFamily="2" charset="-122"/>
              </a:rPr>
              <a:t>Mealy</a:t>
            </a:r>
            <a:r>
              <a:rPr kumimoji="1" lang="zh-CN" altLang="en-US" smtClean="0">
                <a:latin typeface="Times New Roman" pitchFamily="18" charset="0"/>
                <a:ea typeface="宋体" pitchFamily="2" charset="-122"/>
              </a:rPr>
              <a:t>型电路中应指明从每一个状态出发，在不同输入作用下的输出值。</a:t>
            </a:r>
          </a:p>
          <a:p>
            <a:pPr algn="just" eaLnBrk="1" hangingPunct="1"/>
            <a:endParaRPr lang="zh-CN" alt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893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BE3AE09-F9D3-4EC5-BCA7-3EF238963328}" type="slidenum">
              <a:rPr lang="ko-KR" altLang="en-US" smtClean="0">
                <a:solidFill>
                  <a:schemeClr val="tx2"/>
                </a:solidFill>
                <a:ea typeface="Gulim" pitchFamily="34" charset="-127"/>
              </a:rPr>
              <a:pPr eaLnBrk="1" hangingPunct="1"/>
              <a:t>48</a:t>
            </a:fld>
            <a:endParaRPr lang="en-US" altLang="ko-KR" smtClean="0">
              <a:solidFill>
                <a:schemeClr val="tx2"/>
              </a:solidFill>
              <a:ea typeface="Gulim" pitchFamily="34" charset="-127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>
                <a:ea typeface="宋体" pitchFamily="2" charset="-122"/>
              </a:rPr>
              <a:t>例</a:t>
            </a:r>
            <a:r>
              <a:rPr lang="en-US" altLang="zh-CN" smtClean="0">
                <a:ea typeface="宋体" pitchFamily="2" charset="-122"/>
              </a:rPr>
              <a:t>2</a:t>
            </a:r>
            <a:r>
              <a:rPr lang="zh-CN" altLang="en-US" smtClean="0">
                <a:ea typeface="宋体" pitchFamily="2" charset="-122"/>
              </a:rPr>
              <a:t>：构造一个序列检测器。该检测器可以检测出</a:t>
            </a:r>
            <a:r>
              <a:rPr lang="zh-CN" altLang="en-US" smtClean="0">
                <a:solidFill>
                  <a:srgbClr val="FF3300"/>
                </a:solidFill>
                <a:ea typeface="宋体" pitchFamily="2" charset="-122"/>
              </a:rPr>
              <a:t>串行</a:t>
            </a:r>
            <a:r>
              <a:rPr lang="zh-CN" altLang="en-US" smtClean="0">
                <a:ea typeface="宋体" pitchFamily="2" charset="-122"/>
              </a:rPr>
              <a:t>输入序列</a:t>
            </a:r>
            <a:r>
              <a:rPr lang="en-US" altLang="zh-CN" smtClean="0">
                <a:ea typeface="宋体" pitchFamily="2" charset="-122"/>
              </a:rPr>
              <a:t>10110</a:t>
            </a:r>
            <a:r>
              <a:rPr lang="zh-CN" altLang="en-US" smtClean="0">
                <a:ea typeface="宋体" pitchFamily="2" charset="-122"/>
              </a:rPr>
              <a:t>的</a:t>
            </a:r>
            <a:r>
              <a:rPr lang="en-US" altLang="zh-CN" smtClean="0">
                <a:ea typeface="宋体" pitchFamily="2" charset="-122"/>
              </a:rPr>
              <a:t>Mealy</a:t>
            </a:r>
            <a:r>
              <a:rPr lang="zh-CN" altLang="en-US" smtClean="0">
                <a:ea typeface="宋体" pitchFamily="2" charset="-122"/>
              </a:rPr>
              <a:t>状态图。对所规定的位模式的检测能出现在较长的数据串中。</a:t>
            </a:r>
            <a:r>
              <a:rPr lang="zh-CN" altLang="en-US" smtClean="0">
                <a:solidFill>
                  <a:srgbClr val="0000FF"/>
                </a:solidFill>
                <a:ea typeface="宋体" pitchFamily="2" charset="-122"/>
              </a:rPr>
              <a:t>正确的模式也可以和另一种模式重叠。输入模式被检测出来后，引起</a:t>
            </a:r>
            <a:r>
              <a:rPr lang="zh-CN" altLang="en-US" smtClean="0">
                <a:solidFill>
                  <a:srgbClr val="FF3300"/>
                </a:solidFill>
                <a:ea typeface="宋体" pitchFamily="2" charset="-122"/>
              </a:rPr>
              <a:t>输出</a:t>
            </a:r>
            <a:r>
              <a:rPr lang="en-US" altLang="zh-CN" smtClean="0">
                <a:solidFill>
                  <a:srgbClr val="FF3300"/>
                </a:solidFill>
                <a:ea typeface="宋体" pitchFamily="2" charset="-122"/>
              </a:rPr>
              <a:t>z</a:t>
            </a:r>
            <a:r>
              <a:rPr lang="zh-CN" altLang="en-US" smtClean="0">
                <a:solidFill>
                  <a:srgbClr val="0000FF"/>
                </a:solidFill>
                <a:ea typeface="宋体" pitchFamily="2" charset="-122"/>
              </a:rPr>
              <a:t>变为高电平</a:t>
            </a:r>
            <a:r>
              <a:rPr lang="zh-CN" altLang="en-US" smtClean="0">
                <a:ea typeface="宋体" pitchFamily="2" charset="-122"/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ea typeface="宋体" pitchFamily="2" charset="-122"/>
              </a:rPr>
              <a:t>分析：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ea typeface="宋体" pitchFamily="2" charset="-122"/>
              </a:rPr>
              <a:t>状态：</a:t>
            </a:r>
            <a:r>
              <a:rPr lang="en-US" altLang="zh-CN" smtClean="0">
                <a:ea typeface="宋体" pitchFamily="2" charset="-122"/>
              </a:rPr>
              <a:t>5</a:t>
            </a:r>
            <a:r>
              <a:rPr lang="zh-CN" altLang="en-US" smtClean="0">
                <a:ea typeface="宋体" pitchFamily="2" charset="-122"/>
              </a:rPr>
              <a:t>（“</a:t>
            </a:r>
            <a:r>
              <a:rPr lang="en-US" altLang="zh-CN" smtClean="0">
                <a:ea typeface="宋体" pitchFamily="2" charset="-122"/>
              </a:rPr>
              <a:t>1”</a:t>
            </a:r>
            <a:r>
              <a:rPr lang="zh-CN" altLang="en-US" smtClean="0">
                <a:ea typeface="宋体" pitchFamily="2" charset="-122"/>
              </a:rPr>
              <a:t>被检出，“</a:t>
            </a:r>
            <a:r>
              <a:rPr lang="en-US" altLang="zh-CN" smtClean="0">
                <a:ea typeface="宋体" pitchFamily="2" charset="-122"/>
              </a:rPr>
              <a:t>10”</a:t>
            </a:r>
            <a:r>
              <a:rPr lang="zh-CN" altLang="en-US" smtClean="0">
                <a:ea typeface="宋体" pitchFamily="2" charset="-122"/>
              </a:rPr>
              <a:t>被检出，“</a:t>
            </a:r>
            <a:r>
              <a:rPr lang="en-US" altLang="zh-CN" smtClean="0">
                <a:ea typeface="宋体" pitchFamily="2" charset="-122"/>
              </a:rPr>
              <a:t>101”</a:t>
            </a:r>
            <a:r>
              <a:rPr lang="zh-CN" altLang="en-US" smtClean="0">
                <a:ea typeface="宋体" pitchFamily="2" charset="-122"/>
              </a:rPr>
              <a:t>被检出，“</a:t>
            </a:r>
            <a:r>
              <a:rPr lang="en-US" altLang="zh-CN" smtClean="0">
                <a:ea typeface="宋体" pitchFamily="2" charset="-122"/>
              </a:rPr>
              <a:t>1011”</a:t>
            </a:r>
            <a:r>
              <a:rPr lang="zh-CN" altLang="en-US" smtClean="0">
                <a:ea typeface="宋体" pitchFamily="2" charset="-122"/>
              </a:rPr>
              <a:t>被检出，“</a:t>
            </a:r>
            <a:r>
              <a:rPr lang="en-US" altLang="zh-CN" smtClean="0">
                <a:ea typeface="宋体" pitchFamily="2" charset="-122"/>
              </a:rPr>
              <a:t>10110”</a:t>
            </a:r>
            <a:r>
              <a:rPr lang="zh-CN" altLang="en-US" smtClean="0">
                <a:ea typeface="宋体" pitchFamily="2" charset="-122"/>
              </a:rPr>
              <a:t>被检出</a:t>
            </a:r>
            <a:r>
              <a:rPr lang="en-US" altLang="zh-CN" smtClean="0">
                <a:ea typeface="宋体" pitchFamily="2" charset="-122"/>
              </a:rPr>
              <a:t>——</a:t>
            </a:r>
            <a:r>
              <a:rPr lang="zh-CN" altLang="en-US" smtClean="0">
                <a:ea typeface="宋体" pitchFamily="2" charset="-122"/>
              </a:rPr>
              <a:t>初始状态）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ea typeface="宋体" pitchFamily="2" charset="-122"/>
              </a:rPr>
              <a:t>状态转换控制：串行输入为</a:t>
            </a:r>
            <a:r>
              <a:rPr lang="en-US" altLang="zh-CN" smtClean="0">
                <a:ea typeface="宋体" pitchFamily="2" charset="-122"/>
              </a:rPr>
              <a:t>0</a:t>
            </a:r>
            <a:r>
              <a:rPr lang="zh-CN" altLang="en-US" smtClean="0">
                <a:ea typeface="宋体" pitchFamily="2" charset="-122"/>
              </a:rPr>
              <a:t>或</a:t>
            </a:r>
            <a:r>
              <a:rPr lang="en-US" altLang="zh-CN" smtClean="0">
                <a:ea typeface="宋体" pitchFamily="2" charset="-122"/>
              </a:rPr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ea typeface="宋体" pitchFamily="2" charset="-122"/>
              </a:rPr>
              <a:t>输出：检测出输入模式后输出</a:t>
            </a:r>
            <a:r>
              <a:rPr lang="en-US" altLang="zh-CN" smtClean="0">
                <a:ea typeface="宋体" pitchFamily="2" charset="-122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39505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B7F884E-BF80-4E5E-91F7-778EB3E2145F}" type="slidenum">
              <a:rPr lang="ko-KR" altLang="en-US" smtClean="0">
                <a:solidFill>
                  <a:schemeClr val="tx2"/>
                </a:solidFill>
                <a:ea typeface="Gulim" pitchFamily="34" charset="-127"/>
              </a:rPr>
              <a:pPr eaLnBrk="1" hangingPunct="1"/>
              <a:t>49</a:t>
            </a:fld>
            <a:endParaRPr lang="en-US" altLang="ko-KR" smtClean="0">
              <a:solidFill>
                <a:schemeClr val="tx2"/>
              </a:solidFill>
              <a:ea typeface="Gulim" pitchFamily="34" charset="-127"/>
            </a:endParaRPr>
          </a:p>
        </p:txBody>
      </p:sp>
      <p:grpSp>
        <p:nvGrpSpPr>
          <p:cNvPr id="519170" name="Group 2"/>
          <p:cNvGrpSpPr>
            <a:grpSpLocks/>
          </p:cNvGrpSpPr>
          <p:nvPr/>
        </p:nvGrpSpPr>
        <p:grpSpPr bwMode="auto">
          <a:xfrm>
            <a:off x="2097088" y="1084263"/>
            <a:ext cx="6575425" cy="1633537"/>
            <a:chOff x="1321" y="683"/>
            <a:chExt cx="4142" cy="1029"/>
          </a:xfrm>
        </p:grpSpPr>
        <p:grpSp>
          <p:nvGrpSpPr>
            <p:cNvPr id="66610" name="Group 3"/>
            <p:cNvGrpSpPr>
              <a:grpSpLocks/>
            </p:cNvGrpSpPr>
            <p:nvPr/>
          </p:nvGrpSpPr>
          <p:grpSpPr bwMode="auto">
            <a:xfrm>
              <a:off x="1321" y="799"/>
              <a:ext cx="3827" cy="913"/>
              <a:chOff x="1321" y="799"/>
              <a:chExt cx="3827" cy="913"/>
            </a:xfrm>
          </p:grpSpPr>
          <p:graphicFrame>
            <p:nvGraphicFramePr>
              <p:cNvPr id="66612" name="Object 4"/>
              <p:cNvGraphicFramePr>
                <a:graphicFrameLocks noChangeAspect="1"/>
              </p:cNvGraphicFramePr>
              <p:nvPr/>
            </p:nvGraphicFramePr>
            <p:xfrm>
              <a:off x="1321" y="998"/>
              <a:ext cx="3827" cy="7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92" name="Visio" r:id="rId3" imgW="3724656" imgH="1133551" progId="Visio.Drawing.11">
                      <p:embed/>
                    </p:oleObj>
                  </mc:Choice>
                  <mc:Fallback>
                    <p:oleObj name="Visio" r:id="rId3" imgW="3724656" imgH="1133551" progId="Visio.Drawing.11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21" y="998"/>
                            <a:ext cx="3827" cy="7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6613" name="Text Box 5"/>
              <p:cNvSpPr txBox="1">
                <a:spLocks noChangeArrowheads="1"/>
              </p:cNvSpPr>
              <p:nvPr/>
            </p:nvSpPr>
            <p:spPr bwMode="auto">
              <a:xfrm>
                <a:off x="2938" y="799"/>
                <a:ext cx="3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imes New Roman" pitchFamily="18" charset="0"/>
                  </a:rPr>
                  <a:t>0/0</a:t>
                </a:r>
              </a:p>
            </p:txBody>
          </p:sp>
        </p:grpSp>
        <p:sp>
          <p:nvSpPr>
            <p:cNvPr id="66611" name="Rectangle 6"/>
            <p:cNvSpPr>
              <a:spLocks noChangeArrowheads="1"/>
            </p:cNvSpPr>
            <p:nvPr/>
          </p:nvSpPr>
          <p:spPr bwMode="auto">
            <a:xfrm>
              <a:off x="3475" y="683"/>
              <a:ext cx="19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rgbClr val="0000FF"/>
                  </a:solidFill>
                  <a:latin typeface="Times New Roman" pitchFamily="18" charset="0"/>
                </a:rPr>
                <a:t>错误，回到初始状态重新检测</a:t>
              </a:r>
            </a:p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rgbClr val="0000FF"/>
                  </a:solidFill>
                  <a:latin typeface="Times New Roman" pitchFamily="18" charset="0"/>
                </a:rPr>
                <a:t>字符串的第一个字符“</a:t>
              </a: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1”</a:t>
              </a:r>
            </a:p>
          </p:txBody>
        </p:sp>
      </p:grpSp>
      <p:sp>
        <p:nvSpPr>
          <p:cNvPr id="66564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66565" name="Oval 8"/>
          <p:cNvSpPr>
            <a:spLocks noChangeArrowheads="1"/>
          </p:cNvSpPr>
          <p:nvPr/>
        </p:nvSpPr>
        <p:spPr bwMode="auto">
          <a:xfrm>
            <a:off x="1422400" y="2752725"/>
            <a:ext cx="1258888" cy="11699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>
                <a:latin typeface="Times New Roman" pitchFamily="18" charset="0"/>
              </a:rPr>
              <a:t>A</a:t>
            </a:r>
          </a:p>
        </p:txBody>
      </p:sp>
      <p:sp>
        <p:nvSpPr>
          <p:cNvPr id="66566" name="Oval 9"/>
          <p:cNvSpPr>
            <a:spLocks noChangeArrowheads="1"/>
          </p:cNvSpPr>
          <p:nvPr/>
        </p:nvSpPr>
        <p:spPr bwMode="auto">
          <a:xfrm>
            <a:off x="4392613" y="2752725"/>
            <a:ext cx="1258887" cy="11699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>
                <a:latin typeface="Times New Roman" pitchFamily="18" charset="0"/>
              </a:rPr>
              <a:t>B</a:t>
            </a:r>
          </a:p>
        </p:txBody>
      </p:sp>
      <p:sp>
        <p:nvSpPr>
          <p:cNvPr id="66567" name="Oval 10"/>
          <p:cNvSpPr>
            <a:spLocks noChangeArrowheads="1"/>
          </p:cNvSpPr>
          <p:nvPr/>
        </p:nvSpPr>
        <p:spPr bwMode="auto">
          <a:xfrm>
            <a:off x="7364413" y="2752725"/>
            <a:ext cx="1258887" cy="11699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>
                <a:latin typeface="Times New Roman" pitchFamily="18" charset="0"/>
              </a:rPr>
              <a:t>C</a:t>
            </a:r>
          </a:p>
        </p:txBody>
      </p:sp>
      <p:sp>
        <p:nvSpPr>
          <p:cNvPr id="66568" name="Oval 11"/>
          <p:cNvSpPr>
            <a:spLocks noChangeArrowheads="1"/>
          </p:cNvSpPr>
          <p:nvPr/>
        </p:nvSpPr>
        <p:spPr bwMode="auto">
          <a:xfrm>
            <a:off x="7364413" y="5273675"/>
            <a:ext cx="1258887" cy="11699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>
                <a:latin typeface="Times New Roman" pitchFamily="18" charset="0"/>
              </a:rPr>
              <a:t>D</a:t>
            </a:r>
          </a:p>
        </p:txBody>
      </p:sp>
      <p:sp>
        <p:nvSpPr>
          <p:cNvPr id="66569" name="Oval 12"/>
          <p:cNvSpPr>
            <a:spLocks noChangeArrowheads="1"/>
          </p:cNvSpPr>
          <p:nvPr/>
        </p:nvSpPr>
        <p:spPr bwMode="auto">
          <a:xfrm>
            <a:off x="4392613" y="5273675"/>
            <a:ext cx="1258887" cy="11699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>
                <a:latin typeface="Times New Roman" pitchFamily="18" charset="0"/>
              </a:rPr>
              <a:t>E</a:t>
            </a:r>
          </a:p>
        </p:txBody>
      </p:sp>
      <p:grpSp>
        <p:nvGrpSpPr>
          <p:cNvPr id="519181" name="Group 13"/>
          <p:cNvGrpSpPr>
            <a:grpSpLocks/>
          </p:cNvGrpSpPr>
          <p:nvPr/>
        </p:nvGrpSpPr>
        <p:grpSpPr bwMode="auto">
          <a:xfrm>
            <a:off x="715963" y="1808163"/>
            <a:ext cx="1260475" cy="1503362"/>
            <a:chOff x="451" y="1139"/>
            <a:chExt cx="794" cy="947"/>
          </a:xfrm>
        </p:grpSpPr>
        <p:graphicFrame>
          <p:nvGraphicFramePr>
            <p:cNvPr id="66607" name="Object 14"/>
            <p:cNvGraphicFramePr>
              <a:graphicFrameLocks noChangeAspect="1"/>
            </p:cNvGraphicFramePr>
            <p:nvPr/>
          </p:nvGraphicFramePr>
          <p:xfrm>
            <a:off x="451" y="1310"/>
            <a:ext cx="794" cy="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3" name="Visio" r:id="rId5" imgW="769010" imgH="751637" progId="Visio.Drawing.11">
                    <p:embed/>
                  </p:oleObj>
                </mc:Choice>
                <mc:Fallback>
                  <p:oleObj name="Visio" r:id="rId5" imgW="769010" imgH="751637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" y="1310"/>
                          <a:ext cx="794" cy="7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608" name="Text Box 15"/>
            <p:cNvSpPr txBox="1">
              <a:spLocks noChangeArrowheads="1"/>
            </p:cNvSpPr>
            <p:nvPr/>
          </p:nvSpPr>
          <p:spPr bwMode="auto">
            <a:xfrm>
              <a:off x="555" y="113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itchFamily="18" charset="0"/>
                </a:rPr>
                <a:t>0/0</a:t>
              </a:r>
            </a:p>
          </p:txBody>
        </p:sp>
        <p:sp>
          <p:nvSpPr>
            <p:cNvPr id="66609" name="Text Box 16"/>
            <p:cNvSpPr txBox="1">
              <a:spLocks noChangeArrowheads="1"/>
            </p:cNvSpPr>
            <p:nvPr/>
          </p:nvSpPr>
          <p:spPr bwMode="auto">
            <a:xfrm>
              <a:off x="527" y="1503"/>
              <a:ext cx="5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rgbClr val="0000FF"/>
                  </a:solidFill>
                  <a:latin typeface="Times New Roman" pitchFamily="18" charset="0"/>
                </a:rPr>
                <a:t>错误</a:t>
              </a:r>
            </a:p>
          </p:txBody>
        </p:sp>
      </p:grpSp>
      <p:grpSp>
        <p:nvGrpSpPr>
          <p:cNvPr id="519185" name="Group 17"/>
          <p:cNvGrpSpPr>
            <a:grpSpLocks/>
          </p:cNvGrpSpPr>
          <p:nvPr/>
        </p:nvGrpSpPr>
        <p:grpSpPr bwMode="auto">
          <a:xfrm>
            <a:off x="2817813" y="2881313"/>
            <a:ext cx="1349375" cy="958850"/>
            <a:chOff x="1775" y="1815"/>
            <a:chExt cx="850" cy="604"/>
          </a:xfrm>
        </p:grpSpPr>
        <p:sp>
          <p:nvSpPr>
            <p:cNvPr id="66604" name="Line 18"/>
            <p:cNvSpPr>
              <a:spLocks noChangeShapeType="1"/>
            </p:cNvSpPr>
            <p:nvPr/>
          </p:nvSpPr>
          <p:spPr bwMode="auto">
            <a:xfrm>
              <a:off x="1775" y="2119"/>
              <a:ext cx="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5" name="Text Box 19"/>
            <p:cNvSpPr txBox="1">
              <a:spLocks noChangeArrowheads="1"/>
            </p:cNvSpPr>
            <p:nvPr/>
          </p:nvSpPr>
          <p:spPr bwMode="auto">
            <a:xfrm>
              <a:off x="1979" y="1815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itchFamily="18" charset="0"/>
                </a:rPr>
                <a:t>1/0</a:t>
              </a:r>
            </a:p>
          </p:txBody>
        </p:sp>
        <p:sp>
          <p:nvSpPr>
            <p:cNvPr id="66606" name="Text Box 20"/>
            <p:cNvSpPr txBox="1">
              <a:spLocks noChangeArrowheads="1"/>
            </p:cNvSpPr>
            <p:nvPr/>
          </p:nvSpPr>
          <p:spPr bwMode="auto">
            <a:xfrm>
              <a:off x="1803" y="2188"/>
              <a:ext cx="8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rgbClr val="0000FF"/>
                  </a:solidFill>
                  <a:latin typeface="Times New Roman" pitchFamily="18" charset="0"/>
                </a:rPr>
                <a:t>检测到“</a:t>
              </a:r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1”</a:t>
              </a:r>
            </a:p>
          </p:txBody>
        </p:sp>
      </p:grpSp>
      <p:grpSp>
        <p:nvGrpSpPr>
          <p:cNvPr id="519189" name="Group 21"/>
          <p:cNvGrpSpPr>
            <a:grpSpLocks/>
          </p:cNvGrpSpPr>
          <p:nvPr/>
        </p:nvGrpSpPr>
        <p:grpSpPr bwMode="auto">
          <a:xfrm>
            <a:off x="5861050" y="2887663"/>
            <a:ext cx="1365250" cy="939800"/>
            <a:chOff x="3692" y="1819"/>
            <a:chExt cx="860" cy="592"/>
          </a:xfrm>
        </p:grpSpPr>
        <p:sp>
          <p:nvSpPr>
            <p:cNvPr id="66601" name="Line 22"/>
            <p:cNvSpPr>
              <a:spLocks noChangeShapeType="1"/>
            </p:cNvSpPr>
            <p:nvPr/>
          </p:nvSpPr>
          <p:spPr bwMode="auto">
            <a:xfrm>
              <a:off x="3702" y="2122"/>
              <a:ext cx="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2" name="Text Box 23"/>
            <p:cNvSpPr txBox="1">
              <a:spLocks noChangeArrowheads="1"/>
            </p:cNvSpPr>
            <p:nvPr/>
          </p:nvSpPr>
          <p:spPr bwMode="auto">
            <a:xfrm>
              <a:off x="3929" y="181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itchFamily="18" charset="0"/>
                </a:rPr>
                <a:t>0/0</a:t>
              </a:r>
            </a:p>
          </p:txBody>
        </p:sp>
        <p:sp>
          <p:nvSpPr>
            <p:cNvPr id="66603" name="Rectangle 24"/>
            <p:cNvSpPr>
              <a:spLocks noChangeArrowheads="1"/>
            </p:cNvSpPr>
            <p:nvPr/>
          </p:nvSpPr>
          <p:spPr bwMode="auto">
            <a:xfrm>
              <a:off x="3692" y="2199"/>
              <a:ext cx="75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</a:rPr>
                <a:t>检测到“</a:t>
              </a:r>
              <a:r>
                <a:rPr lang="en-US" altLang="zh-CN" sz="1600" b="1">
                  <a:solidFill>
                    <a:srgbClr val="0000FF"/>
                  </a:solidFill>
                  <a:latin typeface="Times New Roman" pitchFamily="18" charset="0"/>
                </a:rPr>
                <a:t>10”</a:t>
              </a:r>
              <a:endParaRPr lang="zh-CN" altLang="en-US" sz="1600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19193" name="Group 25"/>
          <p:cNvGrpSpPr>
            <a:grpSpLocks/>
          </p:cNvGrpSpPr>
          <p:nvPr/>
        </p:nvGrpSpPr>
        <p:grpSpPr bwMode="auto">
          <a:xfrm>
            <a:off x="7915275" y="3952875"/>
            <a:ext cx="1066800" cy="1230313"/>
            <a:chOff x="4986" y="2490"/>
            <a:chExt cx="672" cy="775"/>
          </a:xfrm>
        </p:grpSpPr>
        <p:sp>
          <p:nvSpPr>
            <p:cNvPr id="66598" name="Line 26"/>
            <p:cNvSpPr>
              <a:spLocks noChangeShapeType="1"/>
            </p:cNvSpPr>
            <p:nvPr/>
          </p:nvSpPr>
          <p:spPr bwMode="auto">
            <a:xfrm>
              <a:off x="5261" y="2490"/>
              <a:ext cx="0" cy="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9" name="Text Box 27"/>
            <p:cNvSpPr txBox="1">
              <a:spLocks noChangeArrowheads="1"/>
            </p:cNvSpPr>
            <p:nvPr/>
          </p:nvSpPr>
          <p:spPr bwMode="auto">
            <a:xfrm>
              <a:off x="5318" y="2722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itchFamily="18" charset="0"/>
                </a:rPr>
                <a:t>1/0</a:t>
              </a:r>
            </a:p>
          </p:txBody>
        </p:sp>
        <p:sp>
          <p:nvSpPr>
            <p:cNvPr id="66600" name="Rectangle 28"/>
            <p:cNvSpPr>
              <a:spLocks noChangeArrowheads="1"/>
            </p:cNvSpPr>
            <p:nvPr/>
          </p:nvSpPr>
          <p:spPr bwMode="auto">
            <a:xfrm>
              <a:off x="4986" y="2582"/>
              <a:ext cx="53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</a:rPr>
                <a:t>检测到“</a:t>
              </a:r>
              <a:r>
                <a:rPr lang="en-US" altLang="zh-CN" sz="1600" b="1">
                  <a:solidFill>
                    <a:srgbClr val="0000FF"/>
                  </a:solidFill>
                  <a:latin typeface="Times New Roman" pitchFamily="18" charset="0"/>
                </a:rPr>
                <a:t>101”</a:t>
              </a:r>
              <a:endParaRPr lang="zh-CN" altLang="en-US" sz="1600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19197" name="Group 29"/>
          <p:cNvGrpSpPr>
            <a:grpSpLocks/>
          </p:cNvGrpSpPr>
          <p:nvPr/>
        </p:nvGrpSpPr>
        <p:grpSpPr bwMode="auto">
          <a:xfrm>
            <a:off x="7002463" y="3951288"/>
            <a:ext cx="987425" cy="1230312"/>
            <a:chOff x="4411" y="2489"/>
            <a:chExt cx="622" cy="775"/>
          </a:xfrm>
        </p:grpSpPr>
        <p:sp>
          <p:nvSpPr>
            <p:cNvPr id="66595" name="Line 30"/>
            <p:cNvSpPr>
              <a:spLocks noChangeShapeType="1"/>
            </p:cNvSpPr>
            <p:nvPr/>
          </p:nvSpPr>
          <p:spPr bwMode="auto">
            <a:xfrm>
              <a:off x="4787" y="2489"/>
              <a:ext cx="0" cy="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6" name="Text Box 31"/>
            <p:cNvSpPr txBox="1">
              <a:spLocks noChangeArrowheads="1"/>
            </p:cNvSpPr>
            <p:nvPr/>
          </p:nvSpPr>
          <p:spPr bwMode="auto">
            <a:xfrm>
              <a:off x="4411" y="2726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itchFamily="18" charset="0"/>
                </a:rPr>
                <a:t>0/0</a:t>
              </a:r>
            </a:p>
          </p:txBody>
        </p:sp>
        <p:sp>
          <p:nvSpPr>
            <p:cNvPr id="66597" name="Rectangle 32"/>
            <p:cNvSpPr>
              <a:spLocks noChangeArrowheads="1"/>
            </p:cNvSpPr>
            <p:nvPr/>
          </p:nvSpPr>
          <p:spPr bwMode="auto">
            <a:xfrm>
              <a:off x="4609" y="2582"/>
              <a:ext cx="424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</a:rPr>
                <a:t>检测到“</a:t>
              </a:r>
              <a:r>
                <a:rPr lang="en-US" altLang="zh-CN" sz="1600" b="1">
                  <a:solidFill>
                    <a:srgbClr val="0000FF"/>
                  </a:solidFill>
                  <a:latin typeface="Times New Roman" pitchFamily="18" charset="0"/>
                </a:rPr>
                <a:t>10”</a:t>
              </a:r>
              <a:endParaRPr lang="zh-CN" altLang="en-US" sz="1600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19201" name="Group 33"/>
          <p:cNvGrpSpPr>
            <a:grpSpLocks/>
          </p:cNvGrpSpPr>
          <p:nvPr/>
        </p:nvGrpSpPr>
        <p:grpSpPr bwMode="auto">
          <a:xfrm>
            <a:off x="5861050" y="5478463"/>
            <a:ext cx="1408113" cy="919162"/>
            <a:chOff x="3692" y="3451"/>
            <a:chExt cx="887" cy="579"/>
          </a:xfrm>
        </p:grpSpPr>
        <p:sp>
          <p:nvSpPr>
            <p:cNvPr id="66592" name="Line 34"/>
            <p:cNvSpPr>
              <a:spLocks noChangeShapeType="1"/>
            </p:cNvSpPr>
            <p:nvPr/>
          </p:nvSpPr>
          <p:spPr bwMode="auto">
            <a:xfrm>
              <a:off x="3702" y="3747"/>
              <a:ext cx="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3" name="Text Box 35"/>
            <p:cNvSpPr txBox="1">
              <a:spLocks noChangeArrowheads="1"/>
            </p:cNvSpPr>
            <p:nvPr/>
          </p:nvSpPr>
          <p:spPr bwMode="auto">
            <a:xfrm>
              <a:off x="3986" y="379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itchFamily="18" charset="0"/>
                </a:rPr>
                <a:t>1/0</a:t>
              </a:r>
            </a:p>
          </p:txBody>
        </p:sp>
        <p:sp>
          <p:nvSpPr>
            <p:cNvPr id="66594" name="Rectangle 36"/>
            <p:cNvSpPr>
              <a:spLocks noChangeArrowheads="1"/>
            </p:cNvSpPr>
            <p:nvPr/>
          </p:nvSpPr>
          <p:spPr bwMode="auto">
            <a:xfrm>
              <a:off x="3692" y="3451"/>
              <a:ext cx="8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</a:rPr>
                <a:t>检测到“</a:t>
              </a:r>
              <a:r>
                <a:rPr lang="en-US" altLang="zh-CN" sz="1600" b="1">
                  <a:solidFill>
                    <a:srgbClr val="0000FF"/>
                  </a:solidFill>
                  <a:latin typeface="Times New Roman" pitchFamily="18" charset="0"/>
                </a:rPr>
                <a:t>1011”</a:t>
              </a:r>
              <a:endParaRPr lang="zh-CN" altLang="en-US" sz="1600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19205" name="Group 37"/>
          <p:cNvGrpSpPr>
            <a:grpSpLocks/>
          </p:cNvGrpSpPr>
          <p:nvPr/>
        </p:nvGrpSpPr>
        <p:grpSpPr bwMode="auto">
          <a:xfrm>
            <a:off x="5446713" y="3922713"/>
            <a:ext cx="1779587" cy="1349375"/>
            <a:chOff x="3431" y="2471"/>
            <a:chExt cx="1121" cy="850"/>
          </a:xfrm>
        </p:grpSpPr>
        <p:grpSp>
          <p:nvGrpSpPr>
            <p:cNvPr id="66588" name="Group 38"/>
            <p:cNvGrpSpPr>
              <a:grpSpLocks/>
            </p:cNvGrpSpPr>
            <p:nvPr/>
          </p:nvGrpSpPr>
          <p:grpSpPr bwMode="auto">
            <a:xfrm>
              <a:off x="3560" y="2471"/>
              <a:ext cx="992" cy="850"/>
              <a:chOff x="3560" y="2471"/>
              <a:chExt cx="992" cy="850"/>
            </a:xfrm>
          </p:grpSpPr>
          <p:sp>
            <p:nvSpPr>
              <p:cNvPr id="66590" name="Line 39"/>
              <p:cNvSpPr>
                <a:spLocks noChangeShapeType="1"/>
              </p:cNvSpPr>
              <p:nvPr/>
            </p:nvSpPr>
            <p:spPr bwMode="auto">
              <a:xfrm flipV="1">
                <a:off x="3560" y="2471"/>
                <a:ext cx="992" cy="8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91" name="Text Box 40"/>
              <p:cNvSpPr txBox="1">
                <a:spLocks noChangeArrowheads="1"/>
              </p:cNvSpPr>
              <p:nvPr/>
            </p:nvSpPr>
            <p:spPr bwMode="auto">
              <a:xfrm>
                <a:off x="3787" y="2698"/>
                <a:ext cx="3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imes New Roman" pitchFamily="18" charset="0"/>
                  </a:rPr>
                  <a:t>0/1</a:t>
                </a:r>
              </a:p>
            </p:txBody>
          </p:sp>
        </p:grpSp>
        <p:sp>
          <p:nvSpPr>
            <p:cNvPr id="66589" name="Rectangle 41"/>
            <p:cNvSpPr>
              <a:spLocks noChangeArrowheads="1"/>
            </p:cNvSpPr>
            <p:nvPr/>
          </p:nvSpPr>
          <p:spPr bwMode="auto">
            <a:xfrm rot="-2618164">
              <a:off x="3431" y="2955"/>
              <a:ext cx="11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</a:rPr>
                <a:t>检测到“</a:t>
              </a:r>
              <a:r>
                <a:rPr lang="en-US" altLang="zh-CN" sz="1600" b="1">
                  <a:solidFill>
                    <a:srgbClr val="0000FF"/>
                  </a:solidFill>
                  <a:latin typeface="Times New Roman" pitchFamily="18" charset="0"/>
                </a:rPr>
                <a:t>10110”</a:t>
              </a:r>
              <a:endParaRPr lang="zh-CN" altLang="en-US" sz="1600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19210" name="Group 42"/>
          <p:cNvGrpSpPr>
            <a:grpSpLocks/>
          </p:cNvGrpSpPr>
          <p:nvPr/>
        </p:nvGrpSpPr>
        <p:grpSpPr bwMode="auto">
          <a:xfrm>
            <a:off x="4392613" y="3878263"/>
            <a:ext cx="1079500" cy="1558925"/>
            <a:chOff x="2767" y="2443"/>
            <a:chExt cx="680" cy="982"/>
          </a:xfrm>
        </p:grpSpPr>
        <p:sp>
          <p:nvSpPr>
            <p:cNvPr id="66585" name="Line 43"/>
            <p:cNvSpPr>
              <a:spLocks noChangeShapeType="1"/>
            </p:cNvSpPr>
            <p:nvPr/>
          </p:nvSpPr>
          <p:spPr bwMode="auto">
            <a:xfrm>
              <a:off x="3162" y="2501"/>
              <a:ext cx="0" cy="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6" name="Text Box 44"/>
            <p:cNvSpPr txBox="1">
              <a:spLocks noChangeArrowheads="1"/>
            </p:cNvSpPr>
            <p:nvPr/>
          </p:nvSpPr>
          <p:spPr bwMode="auto">
            <a:xfrm>
              <a:off x="2767" y="2744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itchFamily="18" charset="0"/>
                </a:rPr>
                <a:t>1/0</a:t>
              </a:r>
            </a:p>
          </p:txBody>
        </p:sp>
        <p:sp>
          <p:nvSpPr>
            <p:cNvPr id="66587" name="Rectangle 45"/>
            <p:cNvSpPr>
              <a:spLocks noChangeArrowheads="1"/>
            </p:cNvSpPr>
            <p:nvPr/>
          </p:nvSpPr>
          <p:spPr bwMode="auto">
            <a:xfrm>
              <a:off x="3205" y="2443"/>
              <a:ext cx="242" cy="9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</a:rPr>
                <a:t>检测到“</a:t>
              </a:r>
              <a:r>
                <a:rPr lang="en-US" altLang="zh-CN" sz="1600" b="1">
                  <a:solidFill>
                    <a:srgbClr val="0000FF"/>
                  </a:solidFill>
                  <a:latin typeface="Times New Roman" pitchFamily="18" charset="0"/>
                </a:rPr>
                <a:t>1“</a:t>
              </a:r>
              <a:endParaRPr lang="zh-CN" altLang="en-US" sz="1600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19214" name="Group 46"/>
          <p:cNvGrpSpPr>
            <a:grpSpLocks/>
          </p:cNvGrpSpPr>
          <p:nvPr/>
        </p:nvGrpSpPr>
        <p:grpSpPr bwMode="auto">
          <a:xfrm>
            <a:off x="4343400" y="1820863"/>
            <a:ext cx="1712913" cy="1071562"/>
            <a:chOff x="2736" y="1147"/>
            <a:chExt cx="1079" cy="675"/>
          </a:xfrm>
        </p:grpSpPr>
        <p:grpSp>
          <p:nvGrpSpPr>
            <p:cNvPr id="66581" name="Group 47"/>
            <p:cNvGrpSpPr>
              <a:grpSpLocks/>
            </p:cNvGrpSpPr>
            <p:nvPr/>
          </p:nvGrpSpPr>
          <p:grpSpPr bwMode="auto">
            <a:xfrm>
              <a:off x="2738" y="1147"/>
              <a:ext cx="1077" cy="675"/>
              <a:chOff x="2738" y="1147"/>
              <a:chExt cx="1077" cy="675"/>
            </a:xfrm>
          </p:grpSpPr>
          <p:graphicFrame>
            <p:nvGraphicFramePr>
              <p:cNvPr id="66583" name="Object 48"/>
              <p:cNvGraphicFramePr>
                <a:graphicFrameLocks noChangeAspect="1"/>
              </p:cNvGraphicFramePr>
              <p:nvPr/>
            </p:nvGraphicFramePr>
            <p:xfrm>
              <a:off x="2738" y="1147"/>
              <a:ext cx="765" cy="6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94" name="Visio" r:id="rId7" imgW="753770" imgH="664769" progId="Visio.Drawing.11">
                      <p:embed/>
                    </p:oleObj>
                  </mc:Choice>
                  <mc:Fallback>
                    <p:oleObj name="Visio" r:id="rId7" imgW="753770" imgH="664769" progId="Visio.Drawing.11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8" y="1147"/>
                            <a:ext cx="765" cy="6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6584" name="Text Box 49"/>
              <p:cNvSpPr txBox="1">
                <a:spLocks noChangeArrowheads="1"/>
              </p:cNvSpPr>
              <p:nvPr/>
            </p:nvSpPr>
            <p:spPr bwMode="auto">
              <a:xfrm>
                <a:off x="3475" y="1334"/>
                <a:ext cx="3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imes New Roman" pitchFamily="18" charset="0"/>
                  </a:rPr>
                  <a:t>1/0</a:t>
                </a:r>
              </a:p>
            </p:txBody>
          </p:sp>
        </p:grpSp>
        <p:sp>
          <p:nvSpPr>
            <p:cNvPr id="66582" name="Rectangle 50"/>
            <p:cNvSpPr>
              <a:spLocks noChangeArrowheads="1"/>
            </p:cNvSpPr>
            <p:nvPr/>
          </p:nvSpPr>
          <p:spPr bwMode="auto">
            <a:xfrm>
              <a:off x="2736" y="1402"/>
              <a:ext cx="69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</a:rPr>
                <a:t>检测到“</a:t>
              </a:r>
              <a:r>
                <a:rPr lang="en-US" altLang="zh-CN" sz="1600" b="1">
                  <a:solidFill>
                    <a:srgbClr val="0000FF"/>
                  </a:solidFill>
                  <a:latin typeface="Times New Roman" pitchFamily="18" charset="0"/>
                </a:rPr>
                <a:t>1”</a:t>
              </a:r>
              <a:endParaRPr lang="zh-CN" altLang="en-US" sz="1600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</p:grpSp>
      <p:sp>
        <p:nvSpPr>
          <p:cNvPr id="519219" name="Oval 51"/>
          <p:cNvSpPr>
            <a:spLocks noChangeArrowheads="1"/>
          </p:cNvSpPr>
          <p:nvPr/>
        </p:nvSpPr>
        <p:spPr bwMode="auto">
          <a:xfrm>
            <a:off x="5786438" y="4283075"/>
            <a:ext cx="900112" cy="43973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9220" name="Text Box 52"/>
          <p:cNvSpPr txBox="1">
            <a:spLocks noChangeArrowheads="1"/>
          </p:cNvSpPr>
          <p:nvPr/>
        </p:nvSpPr>
        <p:spPr bwMode="auto">
          <a:xfrm>
            <a:off x="225425" y="4356100"/>
            <a:ext cx="3941763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itchFamily="18" charset="0"/>
              </a:rPr>
              <a:t>例：输入</a:t>
            </a:r>
            <a:r>
              <a:rPr lang="en-US" altLang="zh-CN">
                <a:latin typeface="Times New Roman" pitchFamily="18" charset="0"/>
              </a:rPr>
              <a:t>10110110110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itchFamily="18" charset="0"/>
              </a:rPr>
              <a:t>状态转换：</a:t>
            </a:r>
            <a:r>
              <a:rPr lang="en-US" altLang="zh-CN">
                <a:latin typeface="Times New Roman" pitchFamily="18" charset="0"/>
              </a:rPr>
              <a:t>B-C-D-E-C-D-E-C-D-E-C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itchFamily="18" charset="0"/>
              </a:rPr>
              <a:t>输出：</a:t>
            </a:r>
            <a:r>
              <a:rPr lang="en-US" altLang="zh-CN">
                <a:latin typeface="Times New Roman" pitchFamily="18" charset="0"/>
              </a:rPr>
              <a:t>00001001001</a:t>
            </a:r>
          </a:p>
        </p:txBody>
      </p:sp>
    </p:spTree>
    <p:extLst>
      <p:ext uri="{BB962C8B-B14F-4D97-AF65-F5344CB8AC3E}">
        <p14:creationId xmlns:p14="http://schemas.microsoft.com/office/powerpoint/2010/main" val="215921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1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219" grpId="0" animBg="1"/>
      <p:bldP spid="5192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 marL="533400" indent="-533400" eaLnBrk="1" hangingPunct="1">
              <a:lnSpc>
                <a:spcPct val="110000"/>
              </a:lnSpc>
            </a:pPr>
            <a:r>
              <a:rPr lang="zh-CN" altLang="en-US" smtClean="0">
                <a:ea typeface="宋体" pitchFamily="2" charset="-122"/>
              </a:rPr>
              <a:t>对求解问题写出问题描述。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zh-CN" altLang="en-US" smtClean="0">
                <a:ea typeface="宋体" pitchFamily="2" charset="-122"/>
              </a:rPr>
              <a:t>根据问题描述构造真值表，建立输入输出变量间的关系。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zh-CN" altLang="en-US" smtClean="0">
                <a:ea typeface="宋体" pitchFamily="2" charset="-122"/>
              </a:rPr>
              <a:t>推导出输出方程，根据设计要求用卡诺图或代数法化简或转换。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zh-CN" altLang="en-US" smtClean="0">
                <a:ea typeface="宋体" pitchFamily="2" charset="-122"/>
              </a:rPr>
              <a:t>画出最后的逻辑图。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zh-CN" altLang="en-US" smtClean="0">
                <a:ea typeface="宋体" pitchFamily="2" charset="-122"/>
              </a:rPr>
              <a:t>检验设计的正确性。</a:t>
            </a:r>
          </a:p>
        </p:txBody>
      </p:sp>
      <p:sp>
        <p:nvSpPr>
          <p:cNvPr id="1945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组合逻辑设计的一般方法</a:t>
            </a:r>
          </a:p>
        </p:txBody>
      </p:sp>
    </p:spTree>
    <p:extLst>
      <p:ext uri="{BB962C8B-B14F-4D97-AF65-F5344CB8AC3E}">
        <p14:creationId xmlns:p14="http://schemas.microsoft.com/office/powerpoint/2010/main" val="199304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500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500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500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500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500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500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500"/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500"/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500"/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500"/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500"/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500"/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2" name="Rectangle 12"/>
          <p:cNvSpPr>
            <a:spLocks noChangeArrowheads="1"/>
          </p:cNvSpPr>
          <p:nvPr/>
        </p:nvSpPr>
        <p:spPr bwMode="auto">
          <a:xfrm>
            <a:off x="877888" y="4310063"/>
            <a:ext cx="79629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>
                <a:latin typeface="Times New Roman" pitchFamily="18" charset="0"/>
              </a:rPr>
              <a:t>状态是指需要记忆的信息或事件，用字母或符号来表示。</a:t>
            </a:r>
          </a:p>
        </p:txBody>
      </p:sp>
      <p:sp>
        <p:nvSpPr>
          <p:cNvPr id="70659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4688" y="795338"/>
            <a:ext cx="914400" cy="582612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endParaRPr lang="zh-CN" altLang="en-US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0660" name="Rectangle 3"/>
          <p:cNvSpPr>
            <a:spLocks noChangeArrowheads="1"/>
          </p:cNvSpPr>
          <p:nvPr/>
        </p:nvSpPr>
        <p:spPr bwMode="auto">
          <a:xfrm>
            <a:off x="1446213" y="879475"/>
            <a:ext cx="620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试用</a:t>
            </a:r>
            <a:r>
              <a:rPr kumimoji="1" lang="en-US" altLang="zh-CN" sz="2400" b="1" i="1">
                <a:latin typeface="Times New Roman" pitchFamily="18" charset="0"/>
              </a:rPr>
              <a:t>JK</a:t>
            </a:r>
            <a:r>
              <a:rPr kumimoji="1" lang="zh-CN" altLang="en-US" sz="2400" b="1">
                <a:latin typeface="Times New Roman" pitchFamily="18" charset="0"/>
              </a:rPr>
              <a:t>触发器完成“</a:t>
            </a:r>
            <a:r>
              <a:rPr kumimoji="1" lang="en-US" altLang="zh-CN" sz="2400" b="1">
                <a:latin typeface="Times New Roman" pitchFamily="18" charset="0"/>
              </a:rPr>
              <a:t>111”</a:t>
            </a:r>
            <a:r>
              <a:rPr kumimoji="1" lang="zh-CN" altLang="en-US" sz="2400" b="1">
                <a:latin typeface="Times New Roman" pitchFamily="18" charset="0"/>
              </a:rPr>
              <a:t>序列检测器的设计。</a:t>
            </a: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393700" y="1431925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解：</a:t>
            </a:r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1047750" y="1414463"/>
            <a:ext cx="3870325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确定输入变量和输出变量。</a:t>
            </a:r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395288" y="1906588"/>
            <a:ext cx="82296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b="1">
                <a:latin typeface="Times New Roman" pitchFamily="18" charset="0"/>
              </a:rPr>
              <a:t>        </a:t>
            </a:r>
            <a:r>
              <a:rPr kumimoji="1" lang="zh-CN" altLang="en-US" sz="2400" b="1">
                <a:latin typeface="Times New Roman" pitchFamily="18" charset="0"/>
              </a:rPr>
              <a:t>设该电路的输入变量为</a:t>
            </a:r>
            <a:r>
              <a:rPr kumimoji="1" lang="en-US" altLang="zh-CN" sz="2400" b="1" i="1">
                <a:latin typeface="Times New Roman" pitchFamily="18" charset="0"/>
              </a:rPr>
              <a:t>X</a:t>
            </a:r>
            <a:r>
              <a:rPr kumimoji="1" lang="zh-CN" altLang="en-US" sz="2400" b="1">
                <a:latin typeface="Times New Roman" pitchFamily="18" charset="0"/>
              </a:rPr>
              <a:t>， 代表输入串行序列，输出变量为</a:t>
            </a:r>
            <a:r>
              <a:rPr kumimoji="1" lang="en-US" altLang="zh-CN" sz="2400" b="1" i="1">
                <a:latin typeface="Times New Roman" pitchFamily="18" charset="0"/>
              </a:rPr>
              <a:t>Z</a:t>
            </a:r>
            <a:r>
              <a:rPr kumimoji="1" lang="zh-CN" altLang="en-US" sz="2400" b="1">
                <a:latin typeface="Times New Roman" pitchFamily="18" charset="0"/>
              </a:rPr>
              <a:t>，表示检测结果。根据设计命题的要求，可分析出输入</a:t>
            </a:r>
            <a:r>
              <a:rPr kumimoji="1" lang="en-US" altLang="zh-CN" sz="2400" b="1" i="1">
                <a:latin typeface="Times New Roman" pitchFamily="18" charset="0"/>
              </a:rPr>
              <a:t>X</a:t>
            </a:r>
            <a:r>
              <a:rPr kumimoji="1" lang="zh-CN" altLang="en-US" sz="2400" b="1">
                <a:latin typeface="Times New Roman" pitchFamily="18" charset="0"/>
              </a:rPr>
              <a:t>和输出</a:t>
            </a:r>
            <a:r>
              <a:rPr kumimoji="1" lang="en-US" altLang="zh-CN" sz="2400" b="1" i="1">
                <a:latin typeface="Times New Roman" pitchFamily="18" charset="0"/>
              </a:rPr>
              <a:t>Z</a:t>
            </a:r>
            <a:r>
              <a:rPr kumimoji="1" lang="zh-CN" altLang="en-US" sz="2400" b="1">
                <a:latin typeface="Times New Roman" pitchFamily="18" charset="0"/>
              </a:rPr>
              <a:t>之间的关系为</a:t>
            </a:r>
          </a:p>
        </p:txBody>
      </p: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4324350" y="2862263"/>
            <a:ext cx="2674938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400" b="1" i="1">
                <a:latin typeface="Times New Roman" pitchFamily="18" charset="0"/>
              </a:rPr>
              <a:t>X</a:t>
            </a:r>
            <a:r>
              <a:rPr kumimoji="1" lang="en-US" altLang="zh-CN" sz="2400" b="1">
                <a:latin typeface="Times New Roman" pitchFamily="18" charset="0"/>
              </a:rPr>
              <a:t>  011011111011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 b="1" i="1">
                <a:latin typeface="Times New Roman" pitchFamily="18" charset="0"/>
              </a:rPr>
              <a:t>Z</a:t>
            </a:r>
            <a:r>
              <a:rPr kumimoji="1" lang="en-US" altLang="zh-CN" sz="2400" b="1">
                <a:latin typeface="Times New Roman" pitchFamily="18" charset="0"/>
              </a:rPr>
              <a:t>  000000111000 </a:t>
            </a:r>
          </a:p>
        </p:txBody>
      </p:sp>
      <p:sp>
        <p:nvSpPr>
          <p:cNvPr id="163848" name="Rectangle 8"/>
          <p:cNvSpPr>
            <a:spLocks noChangeArrowheads="1"/>
          </p:cNvSpPr>
          <p:nvPr/>
        </p:nvSpPr>
        <p:spPr bwMode="auto">
          <a:xfrm>
            <a:off x="1039813" y="3698875"/>
            <a:ext cx="1419225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设置状态</a:t>
            </a:r>
          </a:p>
        </p:txBody>
      </p:sp>
      <p:sp>
        <p:nvSpPr>
          <p:cNvPr id="163850" name="Rectangle 10"/>
          <p:cNvSpPr>
            <a:spLocks noChangeArrowheads="1"/>
          </p:cNvSpPr>
          <p:nvPr/>
        </p:nvSpPr>
        <p:spPr bwMode="auto">
          <a:xfrm>
            <a:off x="349250" y="4918075"/>
            <a:ext cx="828675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b="1">
                <a:latin typeface="Times New Roman" pitchFamily="18" charset="0"/>
              </a:rPr>
              <a:t>        </a:t>
            </a:r>
            <a:r>
              <a:rPr kumimoji="1" lang="zh-CN" altLang="en-US" sz="2400" b="1">
                <a:latin typeface="Times New Roman" pitchFamily="18" charset="0"/>
              </a:rPr>
              <a:t>分析题意可知，该电路必须记住以下几件事：收到了一个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；连续收到了两个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；连续收到了三个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。因此，加上初始状态，共需四个状态，并规定如下：</a:t>
            </a:r>
          </a:p>
        </p:txBody>
      </p:sp>
      <p:sp>
        <p:nvSpPr>
          <p:cNvPr id="163851" name="AutoShape 11"/>
          <p:cNvSpPr>
            <a:spLocks noChangeArrowheads="1"/>
          </p:cNvSpPr>
          <p:nvPr/>
        </p:nvSpPr>
        <p:spPr bwMode="auto">
          <a:xfrm>
            <a:off x="5437188" y="1809750"/>
            <a:ext cx="3206750" cy="4035425"/>
          </a:xfrm>
          <a:prstGeom prst="wedgeRectCallout">
            <a:avLst>
              <a:gd name="adj1" fmla="val -47130"/>
              <a:gd name="adj2" fmla="val 60977"/>
            </a:avLst>
          </a:prstGeom>
          <a:solidFill>
            <a:srgbClr val="F2F3E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： 初始状态， 表示电路还没有收到一个有效的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。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： 表示电路收到了一个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的状态。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： 表示电路收到了连续两个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的状态。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： 表示电路收到了连续三个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的状态。</a:t>
            </a:r>
          </a:p>
        </p:txBody>
      </p:sp>
    </p:spTree>
    <p:extLst>
      <p:ext uri="{BB962C8B-B14F-4D97-AF65-F5344CB8AC3E}">
        <p14:creationId xmlns:p14="http://schemas.microsoft.com/office/powerpoint/2010/main" val="208992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6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2" grpId="0"/>
      <p:bldP spid="163844" grpId="0" autoUpdateAnimBg="0"/>
      <p:bldP spid="163845" grpId="0" animBg="1" autoUpdateAnimBg="0"/>
      <p:bldP spid="163846" grpId="0" autoUpdateAnimBg="0"/>
      <p:bldP spid="163847" grpId="0" autoUpdateAnimBg="0"/>
      <p:bldP spid="163848" grpId="0" animBg="1" autoUpdateAnimBg="0"/>
      <p:bldP spid="163850" grpId="0" autoUpdateAnimBg="0"/>
      <p:bldP spid="163851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51175" y="949325"/>
            <a:ext cx="3244850" cy="569913"/>
          </a:xfrm>
          <a:ln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000" smtClean="0">
                <a:solidFill>
                  <a:schemeClr val="tx1"/>
                </a:solidFill>
                <a:ea typeface="宋体" pitchFamily="2" charset="-122"/>
              </a:rPr>
              <a:t>画状态图，列状态表</a:t>
            </a:r>
            <a:endParaRPr lang="zh-CN" altLang="en-US" sz="2000" smtClean="0">
              <a:ea typeface="宋体" pitchFamily="2" charset="-122"/>
            </a:endParaRPr>
          </a:p>
        </p:txBody>
      </p:sp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506413" y="1673225"/>
            <a:ext cx="8226425" cy="436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400" b="1">
                <a:latin typeface="Times New Roman" pitchFamily="18" charset="0"/>
              </a:rPr>
              <a:t>        </a:t>
            </a:r>
            <a:r>
              <a:rPr kumimoji="1" lang="zh-CN" altLang="en-US" sz="2400" b="1">
                <a:latin typeface="Times New Roman" pitchFamily="18" charset="0"/>
              </a:rPr>
              <a:t>以每一个状态作为现态，分析在各种输入条件下电路应转向的新状态和输出。该电路有一个输入变量</a:t>
            </a:r>
            <a:r>
              <a:rPr kumimoji="1" lang="en-US" altLang="zh-CN" sz="2400" b="1" i="1">
                <a:latin typeface="Times New Roman" pitchFamily="18" charset="0"/>
              </a:rPr>
              <a:t>X</a:t>
            </a:r>
            <a:r>
              <a:rPr kumimoji="1" lang="zh-CN" altLang="en-US" sz="2400" b="1">
                <a:latin typeface="Times New Roman" pitchFamily="18" charset="0"/>
              </a:rPr>
              <a:t>，因此，每个状态都有两条转移线，画状态图时应先从初始状态</a:t>
            </a:r>
            <a:r>
              <a:rPr kumimoji="1" lang="en-US" altLang="zh-CN" sz="2400" b="1" i="1">
                <a:latin typeface="Times New Roman" pitchFamily="18" charset="0"/>
              </a:rPr>
              <a:t>S</a:t>
            </a:r>
            <a:r>
              <a:rPr kumimoji="1" lang="en-US" altLang="zh-CN" sz="2400" b="1" baseline="-25000">
                <a:latin typeface="Times New Roman" pitchFamily="18" charset="0"/>
              </a:rPr>
              <a:t>0</a:t>
            </a:r>
            <a:r>
              <a:rPr kumimoji="1" lang="zh-CN" altLang="en-US" sz="2400" b="1">
                <a:latin typeface="Times New Roman" pitchFamily="18" charset="0"/>
              </a:rPr>
              <a:t>出发 当电路处于</a:t>
            </a:r>
            <a:r>
              <a:rPr kumimoji="1" lang="en-US" altLang="zh-CN" sz="2400" b="1" i="1">
                <a:latin typeface="Times New Roman" pitchFamily="18" charset="0"/>
              </a:rPr>
              <a:t>S</a:t>
            </a:r>
            <a:r>
              <a:rPr kumimoji="1" lang="en-US" altLang="zh-CN" sz="2400" b="1" baseline="-25000">
                <a:latin typeface="Times New Roman" pitchFamily="18" charset="0"/>
              </a:rPr>
              <a:t>0</a:t>
            </a:r>
            <a:r>
              <a:rPr kumimoji="1" lang="zh-CN" altLang="en-US" sz="2400" b="1">
                <a:latin typeface="Times New Roman" pitchFamily="18" charset="0"/>
              </a:rPr>
              <a:t>状态时，若输入</a:t>
            </a:r>
            <a:r>
              <a:rPr kumimoji="1" lang="en-US" altLang="zh-CN" sz="2400" b="1" i="1">
                <a:latin typeface="Times New Roman" pitchFamily="18" charset="0"/>
              </a:rPr>
              <a:t>X</a:t>
            </a:r>
            <a:r>
              <a:rPr kumimoji="1" lang="en-US" altLang="zh-CN" sz="2400" b="1">
                <a:latin typeface="Times New Roman" pitchFamily="18" charset="0"/>
              </a:rPr>
              <a:t>=0</a:t>
            </a:r>
            <a:r>
              <a:rPr kumimoji="1" lang="zh-CN" altLang="en-US" sz="2400" b="1">
                <a:latin typeface="Times New Roman" pitchFamily="18" charset="0"/>
              </a:rPr>
              <a:t>，则输出</a:t>
            </a:r>
            <a:r>
              <a:rPr kumimoji="1" lang="en-US" altLang="zh-CN" sz="2400" b="1" i="1">
                <a:latin typeface="Times New Roman" pitchFamily="18" charset="0"/>
              </a:rPr>
              <a:t>Z</a:t>
            </a:r>
            <a:r>
              <a:rPr kumimoji="1" lang="en-US" altLang="zh-CN" sz="2400" b="1">
                <a:latin typeface="Times New Roman" pitchFamily="18" charset="0"/>
              </a:rPr>
              <a:t>=0</a:t>
            </a:r>
            <a:r>
              <a:rPr kumimoji="1" lang="zh-CN" altLang="en-US" sz="2400" b="1">
                <a:latin typeface="Times New Roman" pitchFamily="18" charset="0"/>
              </a:rPr>
              <a:t>，电路保持</a:t>
            </a:r>
            <a:r>
              <a:rPr kumimoji="1" lang="en-US" altLang="zh-CN" sz="2400" b="1" i="1">
                <a:latin typeface="Times New Roman" pitchFamily="18" charset="0"/>
              </a:rPr>
              <a:t>S</a:t>
            </a:r>
            <a:r>
              <a:rPr kumimoji="1" lang="en-US" altLang="zh-CN" sz="2400" b="1" baseline="-25000">
                <a:latin typeface="Times New Roman" pitchFamily="18" charset="0"/>
              </a:rPr>
              <a:t>0</a:t>
            </a:r>
            <a:r>
              <a:rPr kumimoji="1" lang="zh-CN" altLang="en-US" sz="2400" b="1">
                <a:latin typeface="Times New Roman" pitchFamily="18" charset="0"/>
              </a:rPr>
              <a:t>状态不变，表示还未收到过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；若输入</a:t>
            </a:r>
            <a:r>
              <a:rPr kumimoji="1" lang="en-US" altLang="zh-CN" sz="2400" b="1" i="1">
                <a:latin typeface="Times New Roman" pitchFamily="18" charset="0"/>
              </a:rPr>
              <a:t>X</a:t>
            </a:r>
            <a:r>
              <a:rPr kumimoji="1" lang="en-US" altLang="zh-CN" sz="2400" b="1">
                <a:latin typeface="Times New Roman" pitchFamily="18" charset="0"/>
              </a:rPr>
              <a:t>=1</a:t>
            </a:r>
            <a:r>
              <a:rPr kumimoji="1" lang="zh-CN" altLang="en-US" sz="2400" b="1">
                <a:latin typeface="Times New Roman" pitchFamily="18" charset="0"/>
              </a:rPr>
              <a:t>，电路应记住输入了一个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，因此，电路应转向新状态</a:t>
            </a:r>
            <a:r>
              <a:rPr kumimoji="1" lang="en-US" altLang="zh-CN" sz="2400" b="1" i="1">
                <a:latin typeface="Times New Roman" pitchFamily="18" charset="0"/>
              </a:rPr>
              <a:t>S</a:t>
            </a:r>
            <a:r>
              <a:rPr kumimoji="1" lang="en-US" altLang="zh-CN" sz="2400" b="1" baseline="-25000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，输出</a:t>
            </a:r>
            <a:r>
              <a:rPr kumimoji="1" lang="en-US" altLang="zh-CN" sz="2400" b="1">
                <a:latin typeface="Times New Roman" pitchFamily="18" charset="0"/>
              </a:rPr>
              <a:t>Z=0</a:t>
            </a:r>
            <a:r>
              <a:rPr kumimoji="1" lang="zh-CN" altLang="en-US" sz="2400" b="1">
                <a:latin typeface="Times New Roman" pitchFamily="18" charset="0"/>
              </a:rPr>
              <a:t>。当电路处于</a:t>
            </a:r>
            <a:r>
              <a:rPr kumimoji="1" lang="en-US" altLang="zh-CN" sz="2400" b="1" i="1">
                <a:latin typeface="Times New Roman" pitchFamily="18" charset="0"/>
              </a:rPr>
              <a:t>S</a:t>
            </a:r>
            <a:r>
              <a:rPr kumimoji="1" lang="en-US" altLang="zh-CN" sz="2400" b="1" baseline="-25000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状态时，若输入</a:t>
            </a:r>
            <a:r>
              <a:rPr kumimoji="1" lang="en-US" altLang="zh-CN" sz="2400" b="1" i="1">
                <a:latin typeface="Times New Roman" pitchFamily="18" charset="0"/>
              </a:rPr>
              <a:t>X</a:t>
            </a:r>
            <a:r>
              <a:rPr kumimoji="1" lang="en-US" altLang="zh-CN" sz="2400" b="1">
                <a:latin typeface="Times New Roman" pitchFamily="18" charset="0"/>
              </a:rPr>
              <a:t>=0</a:t>
            </a:r>
            <a:r>
              <a:rPr kumimoji="1" lang="zh-CN" altLang="en-US" sz="2400" b="1">
                <a:latin typeface="Times New Roman" pitchFamily="18" charset="0"/>
              </a:rPr>
              <a:t>，则输出</a:t>
            </a:r>
            <a:r>
              <a:rPr kumimoji="1" lang="en-US" altLang="zh-CN" sz="2400" b="1" i="1">
                <a:latin typeface="Times New Roman" pitchFamily="18" charset="0"/>
              </a:rPr>
              <a:t>Z</a:t>
            </a:r>
            <a:r>
              <a:rPr kumimoji="1" lang="en-US" altLang="zh-CN" sz="2400" b="1">
                <a:latin typeface="Times New Roman" pitchFamily="18" charset="0"/>
              </a:rPr>
              <a:t>=0</a:t>
            </a:r>
            <a:r>
              <a:rPr kumimoji="1" lang="zh-CN" altLang="en-US" sz="2400" b="1">
                <a:latin typeface="Times New Roman" pitchFamily="18" charset="0"/>
              </a:rPr>
              <a:t>，电路回到</a:t>
            </a:r>
            <a:r>
              <a:rPr kumimoji="1" lang="en-US" altLang="zh-CN" sz="2400" b="1" i="1">
                <a:latin typeface="Times New Roman" pitchFamily="18" charset="0"/>
              </a:rPr>
              <a:t>S</a:t>
            </a:r>
            <a:r>
              <a:rPr kumimoji="1" lang="en-US" altLang="zh-CN" sz="2400" b="1" baseline="-25000">
                <a:latin typeface="Times New Roman" pitchFamily="18" charset="0"/>
              </a:rPr>
              <a:t>0</a:t>
            </a:r>
            <a:r>
              <a:rPr kumimoji="1" lang="zh-CN" altLang="en-US" sz="2400" b="1">
                <a:latin typeface="Times New Roman" pitchFamily="18" charset="0"/>
              </a:rPr>
              <a:t>状态重新开始；若输入</a:t>
            </a:r>
            <a:r>
              <a:rPr kumimoji="1" lang="en-US" altLang="zh-CN" sz="2400" b="1" i="1">
                <a:latin typeface="Times New Roman" pitchFamily="18" charset="0"/>
              </a:rPr>
              <a:t>X</a:t>
            </a:r>
            <a:r>
              <a:rPr kumimoji="1" lang="en-US" altLang="zh-CN" sz="2400" b="1">
                <a:latin typeface="Times New Roman" pitchFamily="18" charset="0"/>
              </a:rPr>
              <a:t>=1</a:t>
            </a:r>
            <a:r>
              <a:rPr kumimoji="1" lang="zh-CN" altLang="en-US" sz="2400" b="1">
                <a:latin typeface="Times New Roman" pitchFamily="18" charset="0"/>
              </a:rPr>
              <a:t>，电路应记住连续输入了两个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。因此，电路应转向新状态</a:t>
            </a:r>
            <a:r>
              <a:rPr kumimoji="1" lang="en-US" altLang="zh-CN" sz="2400" b="1" i="1">
                <a:latin typeface="Times New Roman" pitchFamily="18" charset="0"/>
              </a:rPr>
              <a:t>S</a:t>
            </a:r>
            <a:r>
              <a:rPr kumimoji="1" lang="en-US" altLang="zh-CN" sz="2400" b="1" baseline="-25000">
                <a:latin typeface="Times New Roman" pitchFamily="18" charset="0"/>
              </a:rPr>
              <a:t>2</a:t>
            </a:r>
            <a:r>
              <a:rPr kumimoji="1" lang="zh-CN" altLang="en-US" sz="2400" b="1">
                <a:latin typeface="Times New Roman" pitchFamily="18" charset="0"/>
              </a:rPr>
              <a:t>，输出</a:t>
            </a:r>
            <a:r>
              <a:rPr kumimoji="1" lang="en-US" altLang="zh-CN" sz="2400" b="1" i="1">
                <a:latin typeface="Times New Roman" pitchFamily="18" charset="0"/>
              </a:rPr>
              <a:t>Z</a:t>
            </a:r>
            <a:r>
              <a:rPr kumimoji="1" lang="en-US" altLang="zh-CN" sz="2400" b="1">
                <a:latin typeface="Times New Roman" pitchFamily="18" charset="0"/>
              </a:rPr>
              <a:t>=0</a:t>
            </a:r>
            <a:r>
              <a:rPr kumimoji="1" lang="zh-CN" altLang="en-US" sz="2400" b="1">
                <a:latin typeface="Times New Roman" pitchFamily="18" charset="0"/>
              </a:rPr>
              <a:t>。以此类推。</a:t>
            </a:r>
          </a:p>
        </p:txBody>
      </p:sp>
    </p:spTree>
    <p:extLst>
      <p:ext uri="{BB962C8B-B14F-4D97-AF65-F5344CB8AC3E}">
        <p14:creationId xmlns:p14="http://schemas.microsoft.com/office/powerpoint/2010/main" val="171616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Oval 2"/>
          <p:cNvSpPr>
            <a:spLocks noChangeArrowheads="1"/>
          </p:cNvSpPr>
          <p:nvPr/>
        </p:nvSpPr>
        <p:spPr bwMode="auto">
          <a:xfrm>
            <a:off x="6019800" y="235743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itchFamily="18" charset="0"/>
              </a:rPr>
              <a:t>S</a:t>
            </a:r>
            <a:r>
              <a:rPr kumimoji="1" lang="en-US" altLang="zh-CN" sz="2400" baseline="-25000">
                <a:latin typeface="Times New Roman" pitchFamily="18" charset="0"/>
              </a:rPr>
              <a:t>0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65891" name="Oval 3"/>
          <p:cNvSpPr>
            <a:spLocks noChangeArrowheads="1"/>
          </p:cNvSpPr>
          <p:nvPr/>
        </p:nvSpPr>
        <p:spPr bwMode="auto">
          <a:xfrm>
            <a:off x="7391400" y="235743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itchFamily="18" charset="0"/>
              </a:rPr>
              <a:t>S</a:t>
            </a:r>
            <a:r>
              <a:rPr kumimoji="1" lang="en-US" altLang="zh-CN" sz="2400" baseline="-25000">
                <a:latin typeface="Times New Roman" pitchFamily="18" charset="0"/>
              </a:rPr>
              <a:t>1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65892" name="Oval 4"/>
          <p:cNvSpPr>
            <a:spLocks noChangeArrowheads="1"/>
          </p:cNvSpPr>
          <p:nvPr/>
        </p:nvSpPr>
        <p:spPr bwMode="auto">
          <a:xfrm>
            <a:off x="7391400" y="365283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itchFamily="18" charset="0"/>
              </a:rPr>
              <a:t>S</a:t>
            </a:r>
            <a:r>
              <a:rPr kumimoji="1" lang="en-US" altLang="zh-CN" sz="2400" baseline="-25000">
                <a:latin typeface="Times New Roman" pitchFamily="18" charset="0"/>
              </a:rPr>
              <a:t>2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65893" name="Oval 5"/>
          <p:cNvSpPr>
            <a:spLocks noChangeArrowheads="1"/>
          </p:cNvSpPr>
          <p:nvPr/>
        </p:nvSpPr>
        <p:spPr bwMode="auto">
          <a:xfrm>
            <a:off x="6019800" y="365283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itchFamily="18" charset="0"/>
              </a:rPr>
              <a:t>S</a:t>
            </a:r>
            <a:r>
              <a:rPr kumimoji="1" lang="en-US" altLang="zh-CN" sz="2400" baseline="-25000">
                <a:latin typeface="Times New Roman" pitchFamily="18" charset="0"/>
              </a:rPr>
              <a:t>3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65894" name="Freeform 6"/>
          <p:cNvSpPr>
            <a:spLocks/>
          </p:cNvSpPr>
          <p:nvPr/>
        </p:nvSpPr>
        <p:spPr bwMode="auto">
          <a:xfrm>
            <a:off x="6553200" y="2357438"/>
            <a:ext cx="838200" cy="152400"/>
          </a:xfrm>
          <a:custGeom>
            <a:avLst/>
            <a:gdLst>
              <a:gd name="T0" fmla="*/ 0 w 528"/>
              <a:gd name="T1" fmla="*/ 104548405 h 152"/>
              <a:gd name="T2" fmla="*/ 725805000 w 528"/>
              <a:gd name="T3" fmla="*/ 8042108 h 152"/>
              <a:gd name="T4" fmla="*/ 1330642500 w 528"/>
              <a:gd name="T5" fmla="*/ 152801053 h 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152">
                <a:moveTo>
                  <a:pt x="0" y="104"/>
                </a:moveTo>
                <a:cubicBezTo>
                  <a:pt x="100" y="52"/>
                  <a:pt x="200" y="0"/>
                  <a:pt x="288" y="8"/>
                </a:cubicBezTo>
                <a:cubicBezTo>
                  <a:pt x="376" y="16"/>
                  <a:pt x="452" y="84"/>
                  <a:pt x="528" y="152"/>
                </a:cubicBezTo>
              </a:path>
            </a:pathLst>
          </a:custGeom>
          <a:noFill/>
          <a:ln w="38100" cmpd="sng">
            <a:solidFill>
              <a:srgbClr val="CC330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895" name="Freeform 7"/>
          <p:cNvSpPr>
            <a:spLocks/>
          </p:cNvSpPr>
          <p:nvPr/>
        </p:nvSpPr>
        <p:spPr bwMode="auto">
          <a:xfrm rot="5400000">
            <a:off x="7575550" y="3203575"/>
            <a:ext cx="838200" cy="165100"/>
          </a:xfrm>
          <a:custGeom>
            <a:avLst/>
            <a:gdLst>
              <a:gd name="T0" fmla="*/ 0 w 528"/>
              <a:gd name="T1" fmla="*/ 122698627 h 152"/>
              <a:gd name="T2" fmla="*/ 725805000 w 528"/>
              <a:gd name="T3" fmla="*/ 9437855 h 152"/>
              <a:gd name="T4" fmla="*/ 1330642500 w 528"/>
              <a:gd name="T5" fmla="*/ 179329013 h 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152">
                <a:moveTo>
                  <a:pt x="0" y="104"/>
                </a:moveTo>
                <a:cubicBezTo>
                  <a:pt x="100" y="52"/>
                  <a:pt x="200" y="0"/>
                  <a:pt x="288" y="8"/>
                </a:cubicBezTo>
                <a:cubicBezTo>
                  <a:pt x="376" y="16"/>
                  <a:pt x="452" y="84"/>
                  <a:pt x="528" y="152"/>
                </a:cubicBezTo>
              </a:path>
            </a:pathLst>
          </a:custGeom>
          <a:noFill/>
          <a:ln w="38100" cmpd="sng">
            <a:solidFill>
              <a:srgbClr val="CC330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896" name="Freeform 8"/>
          <p:cNvSpPr>
            <a:spLocks/>
          </p:cNvSpPr>
          <p:nvPr/>
        </p:nvSpPr>
        <p:spPr bwMode="auto">
          <a:xfrm flipH="1" flipV="1">
            <a:off x="6629400" y="4149725"/>
            <a:ext cx="838200" cy="165100"/>
          </a:xfrm>
          <a:custGeom>
            <a:avLst/>
            <a:gdLst>
              <a:gd name="T0" fmla="*/ 0 w 528"/>
              <a:gd name="T1" fmla="*/ 122698627 h 152"/>
              <a:gd name="T2" fmla="*/ 725805000 w 528"/>
              <a:gd name="T3" fmla="*/ 9437855 h 152"/>
              <a:gd name="T4" fmla="*/ 1330642500 w 528"/>
              <a:gd name="T5" fmla="*/ 179329013 h 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152">
                <a:moveTo>
                  <a:pt x="0" y="104"/>
                </a:moveTo>
                <a:cubicBezTo>
                  <a:pt x="100" y="52"/>
                  <a:pt x="200" y="0"/>
                  <a:pt x="288" y="8"/>
                </a:cubicBezTo>
                <a:cubicBezTo>
                  <a:pt x="376" y="16"/>
                  <a:pt x="452" y="84"/>
                  <a:pt x="528" y="152"/>
                </a:cubicBezTo>
              </a:path>
            </a:pathLst>
          </a:custGeom>
          <a:noFill/>
          <a:ln w="38100" cmpd="sng">
            <a:solidFill>
              <a:srgbClr val="CC330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897" name="Freeform 9"/>
          <p:cNvSpPr>
            <a:spLocks/>
          </p:cNvSpPr>
          <p:nvPr/>
        </p:nvSpPr>
        <p:spPr bwMode="auto">
          <a:xfrm rot="-5400000">
            <a:off x="5607050" y="3279775"/>
            <a:ext cx="838200" cy="165100"/>
          </a:xfrm>
          <a:custGeom>
            <a:avLst/>
            <a:gdLst>
              <a:gd name="T0" fmla="*/ 0 w 528"/>
              <a:gd name="T1" fmla="*/ 122698627 h 152"/>
              <a:gd name="T2" fmla="*/ 725805000 w 528"/>
              <a:gd name="T3" fmla="*/ 9437855 h 152"/>
              <a:gd name="T4" fmla="*/ 1330642500 w 528"/>
              <a:gd name="T5" fmla="*/ 179329013 h 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152">
                <a:moveTo>
                  <a:pt x="0" y="104"/>
                </a:moveTo>
                <a:cubicBezTo>
                  <a:pt x="100" y="52"/>
                  <a:pt x="200" y="0"/>
                  <a:pt x="288" y="8"/>
                </a:cubicBezTo>
                <a:cubicBezTo>
                  <a:pt x="376" y="16"/>
                  <a:pt x="452" y="84"/>
                  <a:pt x="528" y="152"/>
                </a:cubicBezTo>
              </a:path>
            </a:pathLst>
          </a:custGeom>
          <a:noFill/>
          <a:ln w="38100" cmpd="sng">
            <a:solidFill>
              <a:srgbClr val="CC330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898" name="Freeform 10"/>
          <p:cNvSpPr>
            <a:spLocks/>
          </p:cNvSpPr>
          <p:nvPr/>
        </p:nvSpPr>
        <p:spPr bwMode="auto">
          <a:xfrm flipH="1" flipV="1">
            <a:off x="6629400" y="2801938"/>
            <a:ext cx="838200" cy="241300"/>
          </a:xfrm>
          <a:custGeom>
            <a:avLst/>
            <a:gdLst>
              <a:gd name="T0" fmla="*/ 0 w 528"/>
              <a:gd name="T1" fmla="*/ 262096250 h 152"/>
              <a:gd name="T2" fmla="*/ 725805000 w 528"/>
              <a:gd name="T3" fmla="*/ 20161250 h 152"/>
              <a:gd name="T4" fmla="*/ 1330642500 w 528"/>
              <a:gd name="T5" fmla="*/ 383063750 h 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152">
                <a:moveTo>
                  <a:pt x="0" y="104"/>
                </a:moveTo>
                <a:cubicBezTo>
                  <a:pt x="100" y="52"/>
                  <a:pt x="200" y="0"/>
                  <a:pt x="288" y="8"/>
                </a:cubicBezTo>
                <a:cubicBezTo>
                  <a:pt x="376" y="16"/>
                  <a:pt x="452" y="84"/>
                  <a:pt x="528" y="152"/>
                </a:cubicBezTo>
              </a:path>
            </a:pathLst>
          </a:custGeom>
          <a:noFill/>
          <a:ln w="38100" cmpd="sng">
            <a:solidFill>
              <a:srgbClr val="CC330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899" name="Line 11"/>
          <p:cNvSpPr>
            <a:spLocks noChangeShapeType="1"/>
          </p:cNvSpPr>
          <p:nvPr/>
        </p:nvSpPr>
        <p:spPr bwMode="auto">
          <a:xfrm>
            <a:off x="6553200" y="2890838"/>
            <a:ext cx="914400" cy="9144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00" name="Freeform 12"/>
          <p:cNvSpPr>
            <a:spLocks/>
          </p:cNvSpPr>
          <p:nvPr/>
        </p:nvSpPr>
        <p:spPr bwMode="auto">
          <a:xfrm>
            <a:off x="5719763" y="2279650"/>
            <a:ext cx="469900" cy="482600"/>
          </a:xfrm>
          <a:custGeom>
            <a:avLst/>
            <a:gdLst>
              <a:gd name="T0" fmla="*/ 504031250 w 296"/>
              <a:gd name="T1" fmla="*/ 766127500 h 304"/>
              <a:gd name="T2" fmla="*/ 141128750 w 296"/>
              <a:gd name="T3" fmla="*/ 645160000 h 304"/>
              <a:gd name="T4" fmla="*/ 20161250 w 296"/>
              <a:gd name="T5" fmla="*/ 282257500 h 304"/>
              <a:gd name="T6" fmla="*/ 262096250 w 296"/>
              <a:gd name="T7" fmla="*/ 40322500 h 304"/>
              <a:gd name="T8" fmla="*/ 624998750 w 296"/>
              <a:gd name="T9" fmla="*/ 40322500 h 304"/>
              <a:gd name="T10" fmla="*/ 745966250 w 296"/>
              <a:gd name="T11" fmla="*/ 161290000 h 3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6" h="304">
                <a:moveTo>
                  <a:pt x="200" y="304"/>
                </a:moveTo>
                <a:cubicBezTo>
                  <a:pt x="144" y="296"/>
                  <a:pt x="88" y="288"/>
                  <a:pt x="56" y="256"/>
                </a:cubicBezTo>
                <a:cubicBezTo>
                  <a:pt x="24" y="224"/>
                  <a:pt x="0" y="152"/>
                  <a:pt x="8" y="112"/>
                </a:cubicBezTo>
                <a:cubicBezTo>
                  <a:pt x="16" y="72"/>
                  <a:pt x="64" y="32"/>
                  <a:pt x="104" y="16"/>
                </a:cubicBezTo>
                <a:cubicBezTo>
                  <a:pt x="144" y="0"/>
                  <a:pt x="216" y="8"/>
                  <a:pt x="248" y="16"/>
                </a:cubicBezTo>
                <a:cubicBezTo>
                  <a:pt x="280" y="24"/>
                  <a:pt x="288" y="44"/>
                  <a:pt x="296" y="64"/>
                </a:cubicBezTo>
              </a:path>
            </a:pathLst>
          </a:custGeom>
          <a:noFill/>
          <a:ln w="38100" cmpd="sng">
            <a:solidFill>
              <a:srgbClr val="CC330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01" name="Freeform 13"/>
          <p:cNvSpPr>
            <a:spLocks/>
          </p:cNvSpPr>
          <p:nvPr/>
        </p:nvSpPr>
        <p:spPr bwMode="auto">
          <a:xfrm rot="-4030609">
            <a:off x="5813425" y="3990975"/>
            <a:ext cx="469900" cy="482600"/>
          </a:xfrm>
          <a:custGeom>
            <a:avLst/>
            <a:gdLst>
              <a:gd name="T0" fmla="*/ 504031250 w 296"/>
              <a:gd name="T1" fmla="*/ 766127500 h 304"/>
              <a:gd name="T2" fmla="*/ 141128750 w 296"/>
              <a:gd name="T3" fmla="*/ 645160000 h 304"/>
              <a:gd name="T4" fmla="*/ 20161250 w 296"/>
              <a:gd name="T5" fmla="*/ 282257500 h 304"/>
              <a:gd name="T6" fmla="*/ 262096250 w 296"/>
              <a:gd name="T7" fmla="*/ 40322500 h 304"/>
              <a:gd name="T8" fmla="*/ 624998750 w 296"/>
              <a:gd name="T9" fmla="*/ 40322500 h 304"/>
              <a:gd name="T10" fmla="*/ 745966250 w 296"/>
              <a:gd name="T11" fmla="*/ 161290000 h 3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6" h="304">
                <a:moveTo>
                  <a:pt x="200" y="304"/>
                </a:moveTo>
                <a:cubicBezTo>
                  <a:pt x="144" y="296"/>
                  <a:pt x="88" y="288"/>
                  <a:pt x="56" y="256"/>
                </a:cubicBezTo>
                <a:cubicBezTo>
                  <a:pt x="24" y="224"/>
                  <a:pt x="0" y="152"/>
                  <a:pt x="8" y="112"/>
                </a:cubicBezTo>
                <a:cubicBezTo>
                  <a:pt x="16" y="72"/>
                  <a:pt x="64" y="32"/>
                  <a:pt x="104" y="16"/>
                </a:cubicBezTo>
                <a:cubicBezTo>
                  <a:pt x="144" y="0"/>
                  <a:pt x="216" y="8"/>
                  <a:pt x="248" y="16"/>
                </a:cubicBezTo>
                <a:cubicBezTo>
                  <a:pt x="280" y="24"/>
                  <a:pt x="288" y="44"/>
                  <a:pt x="296" y="64"/>
                </a:cubicBezTo>
              </a:path>
            </a:pathLst>
          </a:custGeom>
          <a:noFill/>
          <a:ln w="38100" cmpd="sng">
            <a:solidFill>
              <a:srgbClr val="CC330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02" name="Text Box 14"/>
          <p:cNvSpPr txBox="1">
            <a:spLocks noChangeArrowheads="1"/>
          </p:cNvSpPr>
          <p:nvPr/>
        </p:nvSpPr>
        <p:spPr bwMode="auto">
          <a:xfrm>
            <a:off x="381000" y="2257425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设电路开始处于初始状态为</a:t>
            </a:r>
            <a:r>
              <a:rPr kumimoji="1" lang="en-US" altLang="zh-CN" sz="2400" b="1">
                <a:latin typeface="Times New Roman" pitchFamily="18" charset="0"/>
              </a:rPr>
              <a:t>S</a:t>
            </a:r>
            <a:r>
              <a:rPr kumimoji="1" lang="en-US" altLang="zh-CN" sz="2400" b="1" baseline="-25000">
                <a:latin typeface="Times New Roman" pitchFamily="18" charset="0"/>
              </a:rPr>
              <a:t>0</a:t>
            </a:r>
            <a:r>
              <a:rPr kumimoji="1" lang="zh-CN" altLang="en-US" sz="2400" b="1" baseline="-25000">
                <a:latin typeface="Times New Roman" pitchFamily="18" charset="0"/>
              </a:rPr>
              <a:t>。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65903" name="Text Box 15"/>
          <p:cNvSpPr txBox="1">
            <a:spLocks noChangeArrowheads="1"/>
          </p:cNvSpPr>
          <p:nvPr/>
        </p:nvSpPr>
        <p:spPr bwMode="auto">
          <a:xfrm>
            <a:off x="381000" y="2790825"/>
            <a:ext cx="441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第一次输入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时，由状态</a:t>
            </a:r>
            <a:r>
              <a:rPr kumimoji="1" lang="en-US" altLang="zh-CN" sz="2400" b="1">
                <a:latin typeface="Times New Roman" pitchFamily="18" charset="0"/>
              </a:rPr>
              <a:t>S</a:t>
            </a:r>
            <a:r>
              <a:rPr kumimoji="1" lang="en-US" altLang="zh-CN" sz="2400" b="1" baseline="-25000">
                <a:latin typeface="Times New Roman" pitchFamily="18" charset="0"/>
              </a:rPr>
              <a:t>0</a:t>
            </a:r>
            <a:r>
              <a:rPr kumimoji="1" lang="zh-CN" altLang="en-US" sz="2400" b="1">
                <a:latin typeface="Times New Roman" pitchFamily="18" charset="0"/>
              </a:rPr>
              <a:t>转入状态</a:t>
            </a:r>
            <a:r>
              <a:rPr kumimoji="1" lang="en-US" altLang="zh-CN" sz="2400" b="1">
                <a:latin typeface="Times New Roman" pitchFamily="18" charset="0"/>
              </a:rPr>
              <a:t>S</a:t>
            </a:r>
            <a:r>
              <a:rPr kumimoji="1" lang="en-US" altLang="zh-CN" sz="2400" b="1" baseline="-25000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，并输出</a:t>
            </a:r>
            <a:r>
              <a:rPr kumimoji="1" lang="en-US" altLang="zh-CN" sz="2400" b="1">
                <a:latin typeface="Times New Roman" pitchFamily="18" charset="0"/>
              </a:rPr>
              <a:t>0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</a:p>
        </p:txBody>
      </p:sp>
      <p:sp>
        <p:nvSpPr>
          <p:cNvPr id="165904" name="Text Box 16"/>
          <p:cNvSpPr txBox="1">
            <a:spLocks noChangeArrowheads="1"/>
          </p:cNvSpPr>
          <p:nvPr/>
        </p:nvSpPr>
        <p:spPr bwMode="auto">
          <a:xfrm>
            <a:off x="6705600" y="195262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1/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endParaRPr kumimoji="1" lang="en-US" altLang="zh-CN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65905" name="Text Box 17"/>
          <p:cNvSpPr txBox="1">
            <a:spLocks noChangeArrowheads="1"/>
          </p:cNvSpPr>
          <p:nvPr/>
        </p:nvSpPr>
        <p:spPr bwMode="auto">
          <a:xfrm>
            <a:off x="7696200" y="1647825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99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X/Z</a:t>
            </a:r>
          </a:p>
        </p:txBody>
      </p:sp>
      <p:sp>
        <p:nvSpPr>
          <p:cNvPr id="165906" name="Text Box 18"/>
          <p:cNvSpPr txBox="1">
            <a:spLocks noChangeArrowheads="1"/>
          </p:cNvSpPr>
          <p:nvPr/>
        </p:nvSpPr>
        <p:spPr bwMode="auto">
          <a:xfrm>
            <a:off x="381000" y="3629025"/>
            <a:ext cx="441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若继续输入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，由状态</a:t>
            </a:r>
            <a:r>
              <a:rPr kumimoji="1" lang="en-US" altLang="zh-CN" sz="2400" b="1">
                <a:latin typeface="Times New Roman" pitchFamily="18" charset="0"/>
              </a:rPr>
              <a:t>S</a:t>
            </a:r>
            <a:r>
              <a:rPr kumimoji="1" lang="en-US" altLang="zh-CN" sz="2400" b="1" baseline="-25000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转入状态</a:t>
            </a:r>
            <a:r>
              <a:rPr kumimoji="1" lang="en-US" altLang="zh-CN" sz="2400" b="1">
                <a:latin typeface="Times New Roman" pitchFamily="18" charset="0"/>
              </a:rPr>
              <a:t>S</a:t>
            </a:r>
            <a:r>
              <a:rPr kumimoji="1" lang="en-US" altLang="zh-CN" sz="2400" b="1" baseline="-25000">
                <a:latin typeface="Times New Roman" pitchFamily="18" charset="0"/>
              </a:rPr>
              <a:t>2</a:t>
            </a:r>
            <a:r>
              <a:rPr kumimoji="1" lang="zh-CN" altLang="en-US" sz="2400" b="1">
                <a:latin typeface="Times New Roman" pitchFamily="18" charset="0"/>
              </a:rPr>
              <a:t>，并输出</a:t>
            </a:r>
            <a:r>
              <a:rPr kumimoji="1" lang="en-US" altLang="zh-CN" sz="2400" b="1">
                <a:latin typeface="Times New Roman" pitchFamily="18" charset="0"/>
              </a:rPr>
              <a:t>0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</a:p>
        </p:txBody>
      </p:sp>
      <p:sp>
        <p:nvSpPr>
          <p:cNvPr id="165907" name="Text Box 19"/>
          <p:cNvSpPr txBox="1">
            <a:spLocks noChangeArrowheads="1"/>
          </p:cNvSpPr>
          <p:nvPr/>
        </p:nvSpPr>
        <p:spPr bwMode="auto">
          <a:xfrm>
            <a:off x="8077200" y="301942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1/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endParaRPr kumimoji="1" lang="en-US" altLang="zh-CN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65908" name="Text Box 20"/>
          <p:cNvSpPr txBox="1">
            <a:spLocks noChangeArrowheads="1"/>
          </p:cNvSpPr>
          <p:nvPr/>
        </p:nvSpPr>
        <p:spPr bwMode="auto">
          <a:xfrm>
            <a:off x="381000" y="4467225"/>
            <a:ext cx="441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如果仍接着输入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，由状态</a:t>
            </a:r>
            <a:r>
              <a:rPr kumimoji="1" lang="en-US" altLang="zh-CN" sz="2400" b="1">
                <a:latin typeface="Times New Roman" pitchFamily="18" charset="0"/>
              </a:rPr>
              <a:t>S</a:t>
            </a:r>
            <a:r>
              <a:rPr kumimoji="1" lang="en-US" altLang="zh-CN" sz="2400" b="1" baseline="-25000">
                <a:latin typeface="Times New Roman" pitchFamily="18" charset="0"/>
              </a:rPr>
              <a:t>2</a:t>
            </a:r>
            <a:r>
              <a:rPr kumimoji="1" lang="zh-CN" altLang="en-US" sz="2400" b="1">
                <a:latin typeface="Times New Roman" pitchFamily="18" charset="0"/>
              </a:rPr>
              <a:t>转入状态</a:t>
            </a:r>
            <a:r>
              <a:rPr kumimoji="1" lang="en-US" altLang="zh-CN" sz="2400" b="1">
                <a:latin typeface="Times New Roman" pitchFamily="18" charset="0"/>
              </a:rPr>
              <a:t>S</a:t>
            </a:r>
            <a:r>
              <a:rPr kumimoji="1" lang="en-US" altLang="zh-CN" sz="2400" b="1" baseline="-25000">
                <a:latin typeface="Times New Roman" pitchFamily="18" charset="0"/>
              </a:rPr>
              <a:t>3</a:t>
            </a:r>
            <a:r>
              <a:rPr kumimoji="1" lang="zh-CN" altLang="en-US" sz="2400" b="1">
                <a:latin typeface="Times New Roman" pitchFamily="18" charset="0"/>
              </a:rPr>
              <a:t>，并输出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</a:p>
        </p:txBody>
      </p:sp>
      <p:sp>
        <p:nvSpPr>
          <p:cNvPr id="165909" name="Text Box 21"/>
          <p:cNvSpPr txBox="1">
            <a:spLocks noChangeArrowheads="1"/>
          </p:cNvSpPr>
          <p:nvPr/>
        </p:nvSpPr>
        <p:spPr bwMode="auto">
          <a:xfrm>
            <a:off x="6781800" y="423862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1/1</a:t>
            </a:r>
            <a:endParaRPr kumimoji="1" lang="en-US" altLang="zh-CN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65910" name="Text Box 22"/>
          <p:cNvSpPr txBox="1">
            <a:spLocks noChangeArrowheads="1"/>
          </p:cNvSpPr>
          <p:nvPr/>
        </p:nvSpPr>
        <p:spPr bwMode="auto">
          <a:xfrm>
            <a:off x="381000" y="5305425"/>
            <a:ext cx="419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此后若继续输入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，电路仍停留在状态</a:t>
            </a:r>
            <a:r>
              <a:rPr kumimoji="1" lang="en-US" altLang="zh-CN" sz="2400" b="1">
                <a:latin typeface="Times New Roman" pitchFamily="18" charset="0"/>
              </a:rPr>
              <a:t>S</a:t>
            </a:r>
            <a:r>
              <a:rPr kumimoji="1" lang="en-US" altLang="zh-CN" sz="2400" b="1" baseline="-25000">
                <a:latin typeface="Times New Roman" pitchFamily="18" charset="0"/>
              </a:rPr>
              <a:t>3</a:t>
            </a:r>
            <a:r>
              <a:rPr kumimoji="1" lang="zh-CN" altLang="en-US" sz="2400" b="1">
                <a:latin typeface="Times New Roman" pitchFamily="18" charset="0"/>
              </a:rPr>
              <a:t>，并输出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。</a:t>
            </a:r>
          </a:p>
        </p:txBody>
      </p:sp>
      <p:sp>
        <p:nvSpPr>
          <p:cNvPr id="165911" name="Text Box 23"/>
          <p:cNvSpPr txBox="1">
            <a:spLocks noChangeArrowheads="1"/>
          </p:cNvSpPr>
          <p:nvPr/>
        </p:nvSpPr>
        <p:spPr bwMode="auto">
          <a:xfrm>
            <a:off x="5257800" y="408622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1/1</a:t>
            </a:r>
            <a:endParaRPr kumimoji="1" lang="en-US" altLang="zh-CN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65912" name="Text Box 24"/>
          <p:cNvSpPr txBox="1">
            <a:spLocks noChangeArrowheads="1"/>
          </p:cNvSpPr>
          <p:nvPr/>
        </p:nvSpPr>
        <p:spPr bwMode="auto">
          <a:xfrm>
            <a:off x="4692650" y="4786313"/>
            <a:ext cx="4219575" cy="129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电路无论处在什么状态，只要输入</a:t>
            </a:r>
            <a:r>
              <a:rPr kumimoji="1" lang="en-US" altLang="zh-CN" sz="2400" b="1">
                <a:latin typeface="Times New Roman" pitchFamily="18" charset="0"/>
              </a:rPr>
              <a:t>0</a:t>
            </a:r>
            <a:r>
              <a:rPr kumimoji="1" lang="zh-CN" altLang="en-US" sz="2400" b="1">
                <a:latin typeface="Times New Roman" pitchFamily="18" charset="0"/>
              </a:rPr>
              <a:t>，都应回到初始状态，并输出</a:t>
            </a:r>
            <a:r>
              <a:rPr kumimoji="1" lang="en-US" altLang="zh-CN" sz="2400" b="1">
                <a:latin typeface="Times New Roman" pitchFamily="18" charset="0"/>
              </a:rPr>
              <a:t>0</a:t>
            </a:r>
            <a:r>
              <a:rPr kumimoji="1" lang="zh-CN" altLang="en-US" sz="2400" b="1">
                <a:latin typeface="Times New Roman" pitchFamily="18" charset="0"/>
              </a:rPr>
              <a:t>，以便重新计数。</a:t>
            </a:r>
          </a:p>
        </p:txBody>
      </p:sp>
      <p:sp>
        <p:nvSpPr>
          <p:cNvPr id="165913" name="Text Box 25"/>
          <p:cNvSpPr txBox="1">
            <a:spLocks noChangeArrowheads="1"/>
          </p:cNvSpPr>
          <p:nvPr/>
        </p:nvSpPr>
        <p:spPr bwMode="auto">
          <a:xfrm>
            <a:off x="7010400" y="2943225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0/0</a:t>
            </a:r>
            <a:endParaRPr kumimoji="1" lang="en-US" altLang="zh-CN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65914" name="Text Box 26"/>
          <p:cNvSpPr txBox="1">
            <a:spLocks noChangeArrowheads="1"/>
          </p:cNvSpPr>
          <p:nvPr/>
        </p:nvSpPr>
        <p:spPr bwMode="auto">
          <a:xfrm>
            <a:off x="6477000" y="3171825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0/0</a:t>
            </a:r>
            <a:endParaRPr kumimoji="1" lang="en-US" altLang="zh-CN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65915" name="Text Box 27"/>
          <p:cNvSpPr txBox="1">
            <a:spLocks noChangeArrowheads="1"/>
          </p:cNvSpPr>
          <p:nvPr/>
        </p:nvSpPr>
        <p:spPr bwMode="auto">
          <a:xfrm>
            <a:off x="5181600" y="2181225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0/0</a:t>
            </a:r>
            <a:endParaRPr kumimoji="1" lang="en-US" altLang="zh-CN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65916" name="Text Box 28"/>
          <p:cNvSpPr txBox="1">
            <a:spLocks noChangeArrowheads="1"/>
          </p:cNvSpPr>
          <p:nvPr/>
        </p:nvSpPr>
        <p:spPr bwMode="auto">
          <a:xfrm>
            <a:off x="5334000" y="3095625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0/0</a:t>
            </a:r>
            <a:endParaRPr kumimoji="1" lang="en-US" altLang="zh-CN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2733" name="Rectangle 29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794000" y="946150"/>
            <a:ext cx="3379788" cy="654050"/>
          </a:xfrm>
          <a:ln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chemeClr val="tx1"/>
                </a:solidFill>
                <a:ea typeface="隶书" pitchFamily="49" charset="-122"/>
              </a:rPr>
              <a:t>构造状态图</a:t>
            </a:r>
            <a:endParaRPr lang="zh-CN" alt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623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65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125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6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5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5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5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5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5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6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5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6" dur="5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6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5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5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65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1" dur="500"/>
                                        <p:tgtEl>
                                          <p:spTgt spid="16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65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6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65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0" grpId="0" animBg="1" autoUpdateAnimBg="0"/>
      <p:bldP spid="165891" grpId="0" animBg="1" autoUpdateAnimBg="0"/>
      <p:bldP spid="165892" grpId="0" animBg="1" autoUpdateAnimBg="0"/>
      <p:bldP spid="165893" grpId="0" animBg="1" autoUpdateAnimBg="0"/>
      <p:bldP spid="165894" grpId="0" animBg="1"/>
      <p:bldP spid="165895" grpId="0" animBg="1"/>
      <p:bldP spid="165896" grpId="0" animBg="1"/>
      <p:bldP spid="165897" grpId="0" animBg="1"/>
      <p:bldP spid="165898" grpId="0" animBg="1"/>
      <p:bldP spid="165899" grpId="0" animBg="1"/>
      <p:bldP spid="165900" grpId="0" animBg="1"/>
      <p:bldP spid="165901" grpId="0" animBg="1"/>
      <p:bldP spid="165902" grpId="0" build="p" autoUpdateAnimBg="0"/>
      <p:bldP spid="165903" grpId="0" build="p" autoUpdateAnimBg="0"/>
      <p:bldP spid="165904" grpId="0" build="p" autoUpdateAnimBg="0" advAuto="0"/>
      <p:bldP spid="165905" grpId="0" build="p" autoUpdateAnimBg="0"/>
      <p:bldP spid="165906" grpId="0" build="p" autoUpdateAnimBg="0"/>
      <p:bldP spid="165907" grpId="0" build="p" autoUpdateAnimBg="0" advAuto="0"/>
      <p:bldP spid="165908" grpId="0" build="p" autoUpdateAnimBg="0"/>
      <p:bldP spid="165909" grpId="0" autoUpdateAnimBg="0"/>
      <p:bldP spid="165910" grpId="0" build="p" autoUpdateAnimBg="0"/>
      <p:bldP spid="165911" grpId="0" autoUpdateAnimBg="0"/>
      <p:bldP spid="165912" grpId="0" build="p" autoUpdateAnimBg="0"/>
      <p:bldP spid="165913" grpId="0" build="p" autoUpdateAnimBg="0" advAuto="0"/>
      <p:bldP spid="165914" grpId="0" build="p" autoUpdateAnimBg="0" advAuto="0"/>
      <p:bldP spid="165915" grpId="0" build="p" autoUpdateAnimBg="0" advAuto="0"/>
      <p:bldP spid="165916" grpId="0" build="p" autoUpdateAnimBg="0" advAuto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4" name="Picture 2" descr="未标题-1 拷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5" y="1854200"/>
            <a:ext cx="6073775" cy="405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1" name="Rectangle 3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538538" y="949325"/>
            <a:ext cx="2574925" cy="611188"/>
          </a:xfrm>
          <a:noFill/>
          <a:ln cap="flat" algn="ctr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chemeClr val="tx1"/>
                </a:solidFill>
                <a:ea typeface="隶书" pitchFamily="49" charset="-122"/>
              </a:rPr>
              <a:t>导出状态表</a:t>
            </a:r>
          </a:p>
        </p:txBody>
      </p:sp>
    </p:spTree>
    <p:extLst>
      <p:ext uri="{BB962C8B-B14F-4D97-AF65-F5344CB8AC3E}">
        <p14:creationId xmlns:p14="http://schemas.microsoft.com/office/powerpoint/2010/main" val="40956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938" name="Object 2"/>
          <p:cNvGraphicFramePr>
            <a:graphicFrameLocks noChangeAspect="1"/>
          </p:cNvGraphicFramePr>
          <p:nvPr/>
        </p:nvGraphicFramePr>
        <p:xfrm>
          <a:off x="5891213" y="962025"/>
          <a:ext cx="3252787" cy="319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图片" r:id="rId3" imgW="1514475" imgH="1485900" progId="Word.Picture.8">
                  <p:embed/>
                </p:oleObj>
              </mc:Choice>
              <mc:Fallback>
                <p:oleObj name="图片" r:id="rId3" imgW="1514475" imgH="14859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213" y="962025"/>
                        <a:ext cx="3252787" cy="3190875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39" name="Object 3"/>
          <p:cNvGraphicFramePr>
            <a:graphicFrameLocks noChangeAspect="1"/>
          </p:cNvGraphicFramePr>
          <p:nvPr/>
        </p:nvGraphicFramePr>
        <p:xfrm>
          <a:off x="2955925" y="974725"/>
          <a:ext cx="3252788" cy="319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图片" r:id="rId5" imgW="1514475" imgH="1485900" progId="Word.Picture.8">
                  <p:embed/>
                </p:oleObj>
              </mc:Choice>
              <mc:Fallback>
                <p:oleObj name="图片" r:id="rId5" imgW="1514475" imgH="14859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925" y="974725"/>
                        <a:ext cx="3252788" cy="31908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47625" y="4259263"/>
            <a:ext cx="906780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zh-CN" altLang="en-US" sz="2400" b="1">
                <a:latin typeface="Times New Roman" pitchFamily="18" charset="0"/>
              </a:rPr>
              <a:t>状态图中，凡是在输入相同时，输出相同、要转换到的次态也相同的状态，称为等价状态。状态化简就是将多个等价状态合并成一个状态，把多余的状态都去掉，从而得到最简的状态图。</a:t>
            </a:r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6019800" y="228600"/>
            <a:ext cx="1981200" cy="58896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状态分配</a:t>
            </a:r>
          </a:p>
        </p:txBody>
      </p:sp>
      <p:graphicFrame>
        <p:nvGraphicFramePr>
          <p:cNvPr id="167942" name="Object 6"/>
          <p:cNvGraphicFramePr>
            <a:graphicFrameLocks noChangeAspect="1"/>
          </p:cNvGraphicFramePr>
          <p:nvPr/>
        </p:nvGraphicFramePr>
        <p:xfrm>
          <a:off x="0" y="976313"/>
          <a:ext cx="3211513" cy="319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图片" r:id="rId7" imgW="1496568" imgH="1485900" progId="Word.Picture.8">
                  <p:embed/>
                </p:oleObj>
              </mc:Choice>
              <mc:Fallback>
                <p:oleObj name="图片" r:id="rId7" imgW="1496568" imgH="14859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76313"/>
                        <a:ext cx="3211513" cy="3190875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3" name="Text Box 7"/>
          <p:cNvSpPr txBox="1">
            <a:spLocks noChangeArrowheads="1"/>
          </p:cNvSpPr>
          <p:nvPr/>
        </p:nvSpPr>
        <p:spPr bwMode="auto">
          <a:xfrm>
            <a:off x="47625" y="5430838"/>
            <a:ext cx="9028113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状态图中，状态</a:t>
            </a:r>
            <a:r>
              <a:rPr kumimoji="1" lang="en-US" altLang="zh-CN" sz="2400" b="1">
                <a:latin typeface="Times New Roman" pitchFamily="18" charset="0"/>
              </a:rPr>
              <a:t>S</a:t>
            </a:r>
            <a:r>
              <a:rPr kumimoji="1" lang="en-US" altLang="zh-CN" sz="2400" b="1" baseline="-25000">
                <a:latin typeface="Times New Roman" pitchFamily="18" charset="0"/>
              </a:rPr>
              <a:t>2</a:t>
            </a:r>
            <a:r>
              <a:rPr kumimoji="1" lang="zh-CN" altLang="en-US" sz="2400" b="1">
                <a:latin typeface="Times New Roman" pitchFamily="18" charset="0"/>
              </a:rPr>
              <a:t>和</a:t>
            </a:r>
            <a:r>
              <a:rPr kumimoji="1" lang="en-US" altLang="zh-CN" sz="2400" b="1">
                <a:latin typeface="Times New Roman" pitchFamily="18" charset="0"/>
              </a:rPr>
              <a:t>S</a:t>
            </a:r>
            <a:r>
              <a:rPr kumimoji="1" lang="en-US" altLang="zh-CN" sz="2400" b="1" baseline="-25000">
                <a:latin typeface="Times New Roman" pitchFamily="18" charset="0"/>
              </a:rPr>
              <a:t>3</a:t>
            </a:r>
            <a:r>
              <a:rPr kumimoji="1" lang="zh-CN" altLang="en-US" sz="2400" b="1">
                <a:latin typeface="Times New Roman" pitchFamily="18" charset="0"/>
              </a:rPr>
              <a:t>等价。因为它们在输入为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时输出都为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，且都转换到次态</a:t>
            </a:r>
            <a:r>
              <a:rPr kumimoji="1" lang="en-US" altLang="zh-CN" sz="2400" b="1">
                <a:latin typeface="Times New Roman" pitchFamily="18" charset="0"/>
              </a:rPr>
              <a:t>S</a:t>
            </a:r>
            <a:r>
              <a:rPr kumimoji="1" lang="en-US" altLang="zh-CN" sz="2400" b="1" baseline="-25000">
                <a:latin typeface="Times New Roman" pitchFamily="18" charset="0"/>
              </a:rPr>
              <a:t>3</a:t>
            </a:r>
            <a:r>
              <a:rPr kumimoji="1" lang="zh-CN" altLang="en-US" sz="2400" b="1">
                <a:latin typeface="Times New Roman" pitchFamily="18" charset="0"/>
              </a:rPr>
              <a:t>；在输入为</a:t>
            </a:r>
            <a:r>
              <a:rPr kumimoji="1" lang="en-US" altLang="zh-CN" sz="2400" b="1">
                <a:latin typeface="Times New Roman" pitchFamily="18" charset="0"/>
              </a:rPr>
              <a:t>0</a:t>
            </a:r>
            <a:r>
              <a:rPr kumimoji="1" lang="zh-CN" altLang="en-US" sz="2400" b="1">
                <a:latin typeface="Times New Roman" pitchFamily="18" charset="0"/>
              </a:rPr>
              <a:t>时输出都为</a:t>
            </a:r>
            <a:r>
              <a:rPr kumimoji="1" lang="en-US" altLang="zh-CN" sz="2400" b="1">
                <a:latin typeface="Times New Roman" pitchFamily="18" charset="0"/>
              </a:rPr>
              <a:t>0</a:t>
            </a:r>
            <a:r>
              <a:rPr kumimoji="1" lang="zh-CN" altLang="en-US" sz="2400" b="1">
                <a:latin typeface="Times New Roman" pitchFamily="18" charset="0"/>
              </a:rPr>
              <a:t>，且都转换到次态</a:t>
            </a:r>
            <a:r>
              <a:rPr kumimoji="1" lang="en-US" altLang="zh-CN" sz="2400" b="1">
                <a:latin typeface="Times New Roman" pitchFamily="18" charset="0"/>
              </a:rPr>
              <a:t>S</a:t>
            </a:r>
            <a:r>
              <a:rPr kumimoji="1" lang="en-US" altLang="zh-CN" sz="2400" b="1" baseline="-25000">
                <a:latin typeface="Times New Roman" pitchFamily="18" charset="0"/>
              </a:rPr>
              <a:t>0</a:t>
            </a:r>
            <a:r>
              <a:rPr kumimoji="1" lang="zh-CN" altLang="en-US" sz="2400" b="1">
                <a:latin typeface="Times New Roman" pitchFamily="18" charset="0"/>
              </a:rPr>
              <a:t>。所以它们可以合并为一个状态，合并后的状态用</a:t>
            </a:r>
            <a:r>
              <a:rPr kumimoji="1" lang="en-US" altLang="zh-CN" sz="2400" b="1">
                <a:latin typeface="Times New Roman" pitchFamily="18" charset="0"/>
              </a:rPr>
              <a:t>S</a:t>
            </a:r>
            <a:r>
              <a:rPr kumimoji="1" lang="en-US" altLang="zh-CN" sz="2400" b="1" baseline="-25000">
                <a:latin typeface="Times New Roman" pitchFamily="18" charset="0"/>
              </a:rPr>
              <a:t>2</a:t>
            </a:r>
            <a:r>
              <a:rPr kumimoji="1" lang="zh-CN" altLang="en-US" sz="2400" b="1">
                <a:latin typeface="Times New Roman" pitchFamily="18" charset="0"/>
              </a:rPr>
              <a:t>表示。</a:t>
            </a:r>
          </a:p>
        </p:txBody>
      </p:sp>
      <p:sp>
        <p:nvSpPr>
          <p:cNvPr id="167944" name="AutoShape 8"/>
          <p:cNvSpPr>
            <a:spLocks noChangeArrowheads="1"/>
          </p:cNvSpPr>
          <p:nvPr/>
        </p:nvSpPr>
        <p:spPr bwMode="auto">
          <a:xfrm>
            <a:off x="3078163" y="2209800"/>
            <a:ext cx="685800" cy="609600"/>
          </a:xfrm>
          <a:prstGeom prst="rightArrow">
            <a:avLst>
              <a:gd name="adj1" fmla="val 50000"/>
              <a:gd name="adj2" fmla="val 2812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945" name="AutoShape 9"/>
          <p:cNvSpPr>
            <a:spLocks noChangeArrowheads="1"/>
          </p:cNvSpPr>
          <p:nvPr/>
        </p:nvSpPr>
        <p:spPr bwMode="auto">
          <a:xfrm>
            <a:off x="5867400" y="2209800"/>
            <a:ext cx="685800" cy="609600"/>
          </a:xfrm>
          <a:prstGeom prst="rightArrow">
            <a:avLst>
              <a:gd name="adj1" fmla="val 50000"/>
              <a:gd name="adj2" fmla="val 2812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946" name="Text Box 10"/>
          <p:cNvSpPr txBox="1">
            <a:spLocks noChangeArrowheads="1"/>
          </p:cNvSpPr>
          <p:nvPr/>
        </p:nvSpPr>
        <p:spPr bwMode="auto">
          <a:xfrm>
            <a:off x="5773738" y="2971800"/>
            <a:ext cx="990600" cy="122555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S</a:t>
            </a:r>
            <a:r>
              <a:rPr kumimoji="1" lang="en-US" altLang="zh-CN" sz="2400" b="1" baseline="-25000">
                <a:solidFill>
                  <a:srgbClr val="CC3300"/>
                </a:solidFill>
                <a:latin typeface="Times New Roman" pitchFamily="18" charset="0"/>
              </a:rPr>
              <a:t>0</a:t>
            </a: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=00S</a:t>
            </a:r>
            <a:r>
              <a:rPr kumimoji="1" lang="en-US" altLang="zh-CN" sz="2400" b="1" baseline="-25000">
                <a:solidFill>
                  <a:srgbClr val="CC3300"/>
                </a:solidFill>
                <a:latin typeface="Times New Roman" pitchFamily="18" charset="0"/>
              </a:rPr>
              <a:t>1</a:t>
            </a: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=01S</a:t>
            </a:r>
            <a:r>
              <a:rPr kumimoji="1" lang="en-US" altLang="zh-CN" sz="2400" b="1" baseline="-25000">
                <a:solidFill>
                  <a:srgbClr val="CC33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=10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74763" name="Rectangle 11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68488" y="190500"/>
            <a:ext cx="2171700" cy="606425"/>
          </a:xfrm>
          <a:ln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800" smtClean="0">
                <a:ea typeface="隶书" pitchFamily="49" charset="-122"/>
              </a:rPr>
              <a:t>状态化简</a:t>
            </a:r>
            <a:endParaRPr lang="zh-CN" alt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15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0" grpId="0" build="p" autoUpdateAnimBg="0"/>
      <p:bldP spid="167941" grpId="0" animBg="1" autoUpdateAnimBg="0"/>
      <p:bldP spid="167943" grpId="0" build="p" autoUpdateAnimBg="0"/>
      <p:bldP spid="167944" grpId="0" animBg="1"/>
      <p:bldP spid="167945" grpId="0" animBg="1"/>
      <p:bldP spid="167946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624138" y="433388"/>
            <a:ext cx="3463925" cy="531812"/>
          </a:xfrm>
          <a:noFill/>
          <a:ln cap="flat">
            <a:solidFill>
              <a:schemeClr val="hlink"/>
            </a:solidFill>
            <a:miter lim="800000"/>
            <a:headEnd/>
            <a:tailEnd/>
          </a:ln>
        </p:spPr>
        <p:txBody>
          <a:bodyPr anchorCtr="1"/>
          <a:lstStyle/>
          <a:p>
            <a:pPr eaLnBrk="1" hangingPunct="1"/>
            <a:r>
              <a:rPr lang="zh-CN" altLang="en-US" sz="2000" smtClean="0">
                <a:ea typeface="宋体" pitchFamily="2" charset="-122"/>
              </a:rPr>
              <a:t>状态化简和状态分配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452438" y="1073150"/>
            <a:ext cx="8448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        </a:t>
            </a:r>
            <a:r>
              <a:rPr kumimoji="1" lang="zh-CN" altLang="en-US" sz="2400" b="1">
                <a:latin typeface="Times New Roman" pitchFamily="18" charset="0"/>
              </a:rPr>
              <a:t>由表（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zh-CN" altLang="en-US" sz="2400" b="1">
                <a:latin typeface="Times New Roman" pitchFamily="18" charset="0"/>
              </a:rPr>
              <a:t>）原始状态表用直接观测法可知，</a:t>
            </a:r>
            <a:r>
              <a:rPr kumimoji="1" lang="en-US" altLang="zh-CN" sz="2400" b="1" i="1">
                <a:latin typeface="Times New Roman" pitchFamily="18" charset="0"/>
              </a:rPr>
              <a:t>S</a:t>
            </a:r>
            <a:r>
              <a:rPr kumimoji="1" lang="en-US" altLang="zh-CN" sz="2400" b="1" baseline="-25000">
                <a:latin typeface="Times New Roman" pitchFamily="18" charset="0"/>
              </a:rPr>
              <a:t>2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 i="1">
                <a:latin typeface="Times New Roman" pitchFamily="18" charset="0"/>
              </a:rPr>
              <a:t>S</a:t>
            </a:r>
            <a:r>
              <a:rPr kumimoji="1" lang="en-US" altLang="zh-CN" sz="2400" b="1" baseline="-25000">
                <a:latin typeface="Times New Roman" pitchFamily="18" charset="0"/>
              </a:rPr>
              <a:t>3</a:t>
            </a:r>
            <a:r>
              <a:rPr kumimoji="1" lang="zh-CN" altLang="en-US" sz="2400" b="1">
                <a:latin typeface="Times New Roman" pitchFamily="18" charset="0"/>
              </a:rPr>
              <a:t>为等价状态对，简化后可得如表（</a:t>
            </a:r>
            <a:r>
              <a:rPr kumimoji="1" lang="en-US" altLang="zh-CN" sz="2400" b="1" i="1">
                <a:latin typeface="Times New Roman" pitchFamily="18" charset="0"/>
              </a:rPr>
              <a:t>b</a:t>
            </a:r>
            <a:r>
              <a:rPr kumimoji="1" lang="zh-CN" altLang="en-US" sz="2400" b="1">
                <a:latin typeface="Times New Roman" pitchFamily="18" charset="0"/>
              </a:rPr>
              <a:t>）最简状态表。</a:t>
            </a:r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292100" y="5575300"/>
            <a:ext cx="8699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        </a:t>
            </a:r>
            <a:r>
              <a:rPr kumimoji="1" lang="zh-CN" altLang="en-US" sz="2400" b="1">
                <a:latin typeface="Times New Roman" pitchFamily="18" charset="0"/>
              </a:rPr>
              <a:t>该时序电路共有三个状态，用两个</a:t>
            </a:r>
            <a:r>
              <a:rPr kumimoji="1" lang="en-US" altLang="zh-CN" sz="2400" b="1" i="1">
                <a:latin typeface="Times New Roman" pitchFamily="18" charset="0"/>
              </a:rPr>
              <a:t>JK</a:t>
            </a:r>
            <a:r>
              <a:rPr kumimoji="1" lang="zh-CN" altLang="en-US" sz="2400" b="1">
                <a:latin typeface="Times New Roman" pitchFamily="18" charset="0"/>
              </a:rPr>
              <a:t>触发器</a:t>
            </a:r>
            <a:r>
              <a:rPr kumimoji="1" lang="en-US" altLang="zh-CN" sz="2400" b="1" i="1">
                <a:latin typeface="Times New Roman" pitchFamily="18" charset="0"/>
              </a:rPr>
              <a:t>FF</a:t>
            </a:r>
            <a:r>
              <a:rPr kumimoji="1" lang="en-US" altLang="zh-CN" sz="2400" b="1" baseline="-25000">
                <a:latin typeface="Times New Roman" pitchFamily="18" charset="0"/>
              </a:rPr>
              <a:t>0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 i="1">
                <a:latin typeface="Times New Roman" pitchFamily="18" charset="0"/>
              </a:rPr>
              <a:t>FF</a:t>
            </a:r>
            <a:r>
              <a:rPr kumimoji="1" lang="en-US" altLang="zh-CN" sz="2400" b="1" baseline="-25000">
                <a:latin typeface="Times New Roman" pitchFamily="18" charset="0"/>
              </a:rPr>
              <a:t>1</a:t>
            </a:r>
            <a:r>
              <a:rPr kumimoji="1" lang="en-US" altLang="zh-CN" sz="2400" b="1">
                <a:latin typeface="Times New Roman" pitchFamily="18" charset="0"/>
              </a:rPr>
              <a:t> </a:t>
            </a:r>
            <a:r>
              <a:rPr kumimoji="1" lang="zh-CN" altLang="en-US" sz="2400" b="1">
                <a:latin typeface="Times New Roman" pitchFamily="18" charset="0"/>
              </a:rPr>
              <a:t>，状态变量为</a:t>
            </a:r>
            <a:r>
              <a:rPr kumimoji="1" lang="en-US" altLang="zh-CN" sz="2400" b="1" i="1">
                <a:latin typeface="Times New Roman" pitchFamily="18" charset="0"/>
              </a:rPr>
              <a:t>Q</a:t>
            </a:r>
            <a:r>
              <a:rPr kumimoji="1" lang="en-US" altLang="zh-CN" sz="2400" b="1" baseline="-25000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 i="1">
                <a:latin typeface="Times New Roman" pitchFamily="18" charset="0"/>
              </a:rPr>
              <a:t>Q</a:t>
            </a:r>
            <a:r>
              <a:rPr kumimoji="1" lang="en-US" altLang="zh-CN" sz="2400" b="1" baseline="-25000">
                <a:latin typeface="Times New Roman" pitchFamily="18" charset="0"/>
              </a:rPr>
              <a:t>0</a:t>
            </a:r>
            <a:r>
              <a:rPr kumimoji="1" lang="zh-CN" altLang="en-US" sz="2400" b="1">
                <a:latin typeface="Times New Roman" pitchFamily="18" charset="0"/>
              </a:rPr>
              <a:t>。</a:t>
            </a:r>
          </a:p>
        </p:txBody>
      </p:sp>
      <p:grpSp>
        <p:nvGrpSpPr>
          <p:cNvPr id="168965" name="Group 5"/>
          <p:cNvGrpSpPr>
            <a:grpSpLocks/>
          </p:cNvGrpSpPr>
          <p:nvPr/>
        </p:nvGrpSpPr>
        <p:grpSpPr bwMode="auto">
          <a:xfrm>
            <a:off x="0" y="2066925"/>
            <a:ext cx="9144000" cy="3390900"/>
            <a:chOff x="0" y="1302"/>
            <a:chExt cx="5760" cy="2136"/>
          </a:xfrm>
        </p:grpSpPr>
        <p:pic>
          <p:nvPicPr>
            <p:cNvPr id="75782" name="Picture 6" descr="未标题-1 拷贝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302"/>
              <a:ext cx="5760" cy="2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783" name="Rectangle 7"/>
            <p:cNvSpPr>
              <a:spLocks noChangeArrowheads="1"/>
            </p:cNvSpPr>
            <p:nvPr/>
          </p:nvSpPr>
          <p:spPr bwMode="auto">
            <a:xfrm>
              <a:off x="4238" y="2521"/>
              <a:ext cx="246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kumimoji="1" lang="en-US" altLang="zh-CN" sz="1600" b="1">
                  <a:latin typeface="宋体" pitchFamily="2" charset="-122"/>
                </a:rPr>
                <a:t>01</a:t>
              </a:r>
            </a:p>
          </p:txBody>
        </p:sp>
        <p:sp>
          <p:nvSpPr>
            <p:cNvPr id="75784" name="Rectangle 8"/>
            <p:cNvSpPr>
              <a:spLocks noChangeArrowheads="1"/>
            </p:cNvSpPr>
            <p:nvPr/>
          </p:nvSpPr>
          <p:spPr bwMode="auto">
            <a:xfrm>
              <a:off x="5248" y="2171"/>
              <a:ext cx="376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kumimoji="1" lang="en-US" altLang="zh-CN" sz="1600" b="1">
                  <a:latin typeface="宋体" pitchFamily="2" charset="-122"/>
                </a:rPr>
                <a:t>01/0</a:t>
              </a:r>
            </a:p>
          </p:txBody>
        </p:sp>
        <p:sp>
          <p:nvSpPr>
            <p:cNvPr id="75785" name="Rectangle 9"/>
            <p:cNvSpPr>
              <a:spLocks noChangeArrowheads="1"/>
            </p:cNvSpPr>
            <p:nvPr/>
          </p:nvSpPr>
          <p:spPr bwMode="auto">
            <a:xfrm>
              <a:off x="4234" y="2883"/>
              <a:ext cx="246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kumimoji="1" lang="en-US" altLang="zh-CN" sz="1600" b="1">
                  <a:latin typeface="宋体" pitchFamily="2" charset="-122"/>
                </a:rPr>
                <a:t>10</a:t>
              </a:r>
            </a:p>
          </p:txBody>
        </p:sp>
        <p:sp>
          <p:nvSpPr>
            <p:cNvPr id="75786" name="Rectangle 10"/>
            <p:cNvSpPr>
              <a:spLocks noChangeArrowheads="1"/>
            </p:cNvSpPr>
            <p:nvPr/>
          </p:nvSpPr>
          <p:spPr bwMode="auto">
            <a:xfrm>
              <a:off x="5242" y="2523"/>
              <a:ext cx="376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kumimoji="1" lang="en-US" altLang="zh-CN" sz="1600" b="1">
                  <a:latin typeface="宋体" pitchFamily="2" charset="-122"/>
                </a:rPr>
                <a:t>10/0</a:t>
              </a:r>
            </a:p>
          </p:txBody>
        </p:sp>
        <p:sp>
          <p:nvSpPr>
            <p:cNvPr id="75787" name="Rectangle 11"/>
            <p:cNvSpPr>
              <a:spLocks noChangeArrowheads="1"/>
            </p:cNvSpPr>
            <p:nvPr/>
          </p:nvSpPr>
          <p:spPr bwMode="auto">
            <a:xfrm>
              <a:off x="5245" y="2878"/>
              <a:ext cx="376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kumimoji="1" lang="en-US" altLang="zh-CN" sz="1600" b="1">
                  <a:latin typeface="宋体" pitchFamily="2" charset="-122"/>
                </a:rPr>
                <a:t>10/1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564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4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533400" y="1773238"/>
            <a:ext cx="8153400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        </a:t>
            </a:r>
            <a:r>
              <a:rPr kumimoji="1" lang="zh-CN" altLang="en-US" sz="2400" b="1">
                <a:latin typeface="Times New Roman" pitchFamily="18" charset="0"/>
              </a:rPr>
              <a:t>根据状态表填写次态和输出函数卡诺图，从而求得次态和输出方程组，然后将各状态方程与所选用的触发器的特性方程对比，便可求出驱动方程。</a:t>
            </a:r>
          </a:p>
        </p:txBody>
      </p:sp>
      <p:sp>
        <p:nvSpPr>
          <p:cNvPr id="76803" name="Rectangle 3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989263" y="1035050"/>
            <a:ext cx="2697162" cy="606425"/>
          </a:xfrm>
          <a:ln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000" smtClean="0">
                <a:solidFill>
                  <a:schemeClr val="tx1"/>
                </a:solidFill>
                <a:ea typeface="宋体" pitchFamily="2" charset="-122"/>
              </a:rPr>
              <a:t>列输出和驱动方程</a:t>
            </a:r>
            <a:endParaRPr lang="zh-CN" altLang="en-US" smtClean="0">
              <a:ea typeface="宋体" pitchFamily="2" charset="-122"/>
            </a:endParaRPr>
          </a:p>
        </p:txBody>
      </p:sp>
      <p:grpSp>
        <p:nvGrpSpPr>
          <p:cNvPr id="169988" name="Group 4"/>
          <p:cNvGrpSpPr>
            <a:grpSpLocks/>
          </p:cNvGrpSpPr>
          <p:nvPr/>
        </p:nvGrpSpPr>
        <p:grpSpPr bwMode="auto">
          <a:xfrm>
            <a:off x="515938" y="3608388"/>
            <a:ext cx="8056562" cy="1735137"/>
            <a:chOff x="368" y="2044"/>
            <a:chExt cx="5075" cy="1093"/>
          </a:xfrm>
        </p:grpSpPr>
        <p:sp>
          <p:nvSpPr>
            <p:cNvPr id="76805" name="Rectangle 5"/>
            <p:cNvSpPr>
              <a:spLocks noChangeArrowheads="1"/>
            </p:cNvSpPr>
            <p:nvPr/>
          </p:nvSpPr>
          <p:spPr bwMode="auto">
            <a:xfrm>
              <a:off x="368" y="2044"/>
              <a:ext cx="5075" cy="1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        </a:t>
              </a:r>
              <a:r>
                <a:rPr kumimoji="1" lang="zh-CN" altLang="en-US" sz="2400" b="1">
                  <a:latin typeface="Times New Roman" pitchFamily="18" charset="0"/>
                </a:rPr>
                <a:t>当选用</a:t>
              </a:r>
              <a:r>
                <a:rPr kumimoji="1" lang="en-US" altLang="zh-CN" sz="2400" b="1" i="1">
                  <a:latin typeface="Times New Roman" pitchFamily="18" charset="0"/>
                </a:rPr>
                <a:t>JK</a:t>
              </a:r>
              <a:r>
                <a:rPr kumimoji="1" lang="zh-CN" altLang="en-US" sz="2400" b="1">
                  <a:latin typeface="Times New Roman" pitchFamily="18" charset="0"/>
                </a:rPr>
                <a:t>触发器时，为了使状态方程与触发器的特性方程便于对比，尽可能将状态方程写成                               的形式。 </a:t>
              </a:r>
            </a:p>
          </p:txBody>
        </p:sp>
        <p:graphicFrame>
          <p:nvGraphicFramePr>
            <p:cNvPr id="76806" name="Object 6"/>
            <p:cNvGraphicFramePr>
              <a:graphicFrameLocks noChangeAspect="1"/>
            </p:cNvGraphicFramePr>
            <p:nvPr/>
          </p:nvGraphicFramePr>
          <p:xfrm>
            <a:off x="3740" y="2487"/>
            <a:ext cx="1488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6" name="Equation" r:id="rId3" imgW="1244600" imgH="254000" progId="Equation.3">
                    <p:embed/>
                  </p:oleObj>
                </mc:Choice>
                <mc:Fallback>
                  <p:oleObj name="Equation" r:id="rId3" imgW="12446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0" y="2487"/>
                          <a:ext cx="1488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8189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685800" y="1624013"/>
            <a:ext cx="4400550" cy="429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0      0       0       0         0        0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0      0       1       0         0        0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0      1       0       0         0        0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0      1       1      ×       ×      × </a:t>
            </a:r>
          </a:p>
          <a:p>
            <a:pPr eaLnBrk="1" hangingPunct="1">
              <a:spcBef>
                <a:spcPct val="50000"/>
              </a:spcBef>
              <a:buFontTx/>
              <a:buAutoNum type="arabicPlain"/>
            </a:pPr>
            <a:r>
              <a:rPr kumimoji="1" lang="en-US" altLang="zh-CN" sz="2400" b="1">
                <a:latin typeface="Times New Roman" pitchFamily="18" charset="0"/>
              </a:rPr>
              <a:t>  0       0       0         1        0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1      0       1       1         0        0</a:t>
            </a:r>
          </a:p>
          <a:p>
            <a:pPr eaLnBrk="1" hangingPunct="1">
              <a:spcBef>
                <a:spcPct val="50000"/>
              </a:spcBef>
              <a:buFontTx/>
              <a:buAutoNum type="arabicPlain"/>
            </a:pPr>
            <a:r>
              <a:rPr kumimoji="1" lang="en-US" altLang="zh-CN" sz="2400" b="1">
                <a:latin typeface="Times New Roman" pitchFamily="18" charset="0"/>
              </a:rPr>
              <a:t>  1       0       1         0        1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1      1       1      ×       ×      × </a:t>
            </a:r>
          </a:p>
        </p:txBody>
      </p:sp>
      <p:grpSp>
        <p:nvGrpSpPr>
          <p:cNvPr id="171011" name="Group 3"/>
          <p:cNvGrpSpPr>
            <a:grpSpLocks/>
          </p:cNvGrpSpPr>
          <p:nvPr/>
        </p:nvGrpSpPr>
        <p:grpSpPr bwMode="auto">
          <a:xfrm>
            <a:off x="447675" y="1041400"/>
            <a:ext cx="4537075" cy="4995863"/>
            <a:chOff x="138" y="641"/>
            <a:chExt cx="2858" cy="3147"/>
          </a:xfrm>
        </p:grpSpPr>
        <p:graphicFrame>
          <p:nvGraphicFramePr>
            <p:cNvPr id="77830" name="Object 4"/>
            <p:cNvGraphicFramePr>
              <a:graphicFrameLocks noChangeAspect="1"/>
            </p:cNvGraphicFramePr>
            <p:nvPr/>
          </p:nvGraphicFramePr>
          <p:xfrm>
            <a:off x="287" y="651"/>
            <a:ext cx="1110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4" name="Equation" r:id="rId3" imgW="596900" imgH="241300" progId="Equation.3">
                    <p:embed/>
                  </p:oleObj>
                </mc:Choice>
                <mc:Fallback>
                  <p:oleObj name="Equation" r:id="rId3" imgW="5969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" y="651"/>
                          <a:ext cx="1110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1" name="Object 5"/>
            <p:cNvGraphicFramePr>
              <a:graphicFrameLocks noChangeAspect="1"/>
            </p:cNvGraphicFramePr>
            <p:nvPr/>
          </p:nvGraphicFramePr>
          <p:xfrm>
            <a:off x="1516" y="641"/>
            <a:ext cx="1295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5" name="Equation" r:id="rId5" imgW="710891" imgH="241195" progId="Equation.3">
                    <p:embed/>
                  </p:oleObj>
                </mc:Choice>
                <mc:Fallback>
                  <p:oleObj name="Equation" r:id="rId5" imgW="710891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6" y="641"/>
                          <a:ext cx="1295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32" name="Line 6"/>
            <p:cNvSpPr>
              <a:spLocks noChangeShapeType="1"/>
            </p:cNvSpPr>
            <p:nvPr/>
          </p:nvSpPr>
          <p:spPr bwMode="auto">
            <a:xfrm flipV="1">
              <a:off x="260" y="660"/>
              <a:ext cx="273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3" name="Line 7"/>
            <p:cNvSpPr>
              <a:spLocks noChangeShapeType="1"/>
            </p:cNvSpPr>
            <p:nvPr/>
          </p:nvSpPr>
          <p:spPr bwMode="auto">
            <a:xfrm flipV="1">
              <a:off x="138" y="3777"/>
              <a:ext cx="2784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4" name="Line 8"/>
            <p:cNvSpPr>
              <a:spLocks noChangeShapeType="1"/>
            </p:cNvSpPr>
            <p:nvPr/>
          </p:nvSpPr>
          <p:spPr bwMode="auto">
            <a:xfrm>
              <a:off x="1412" y="661"/>
              <a:ext cx="1" cy="31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5" name="Line 9"/>
            <p:cNvSpPr>
              <a:spLocks noChangeShapeType="1"/>
            </p:cNvSpPr>
            <p:nvPr/>
          </p:nvSpPr>
          <p:spPr bwMode="auto">
            <a:xfrm>
              <a:off x="260" y="1052"/>
              <a:ext cx="273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71018" name="Object 10"/>
          <p:cNvGraphicFramePr>
            <a:graphicFrameLocks noChangeAspect="1"/>
          </p:cNvGraphicFramePr>
          <p:nvPr/>
        </p:nvGraphicFramePr>
        <p:xfrm>
          <a:off x="5334000" y="468313"/>
          <a:ext cx="3252788" cy="319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图片" r:id="rId7" imgW="1514475" imgH="1485900" progId="Word.Picture.8">
                  <p:embed/>
                </p:oleObj>
              </mc:Choice>
              <mc:Fallback>
                <p:oleObj name="图片" r:id="rId7" imgW="1514475" imgH="14859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68313"/>
                        <a:ext cx="3252788" cy="3190875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9" name="Rectangle 11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868363" y="411163"/>
            <a:ext cx="3621087" cy="538162"/>
          </a:xfrm>
        </p:spPr>
        <p:txBody>
          <a:bodyPr/>
          <a:lstStyle/>
          <a:p>
            <a:pPr eaLnBrk="1" hangingPunct="1"/>
            <a:r>
              <a:rPr lang="zh-CN" altLang="en-US" sz="2000" smtClean="0">
                <a:ea typeface="宋体" pitchFamily="2" charset="-122"/>
              </a:rPr>
              <a:t>由状态图列状态表</a:t>
            </a:r>
            <a:endParaRPr lang="zh-CN" alt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52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0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058" name="Object 2"/>
          <p:cNvGraphicFramePr>
            <a:graphicFrameLocks noChangeAspect="1"/>
          </p:cNvGraphicFramePr>
          <p:nvPr/>
        </p:nvGraphicFramePr>
        <p:xfrm>
          <a:off x="428625" y="2038350"/>
          <a:ext cx="37115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3" imgW="1549400" imgH="508000" progId="Equation.3">
                  <p:embed/>
                </p:oleObj>
              </mc:Choice>
              <mc:Fallback>
                <p:oleObj name="Equation" r:id="rId3" imgW="15494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2038350"/>
                        <a:ext cx="3711575" cy="12160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59" name="Object 3"/>
          <p:cNvGraphicFramePr>
            <a:graphicFrameLocks noChangeAspect="1"/>
          </p:cNvGraphicFramePr>
          <p:nvPr/>
        </p:nvGraphicFramePr>
        <p:xfrm>
          <a:off x="560388" y="3333750"/>
          <a:ext cx="3570287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5" imgW="1193800" imgH="228600" progId="Equation.3">
                  <p:embed/>
                </p:oleObj>
              </mc:Choice>
              <mc:Fallback>
                <p:oleObj name="Equation" r:id="rId5" imgW="1193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3333750"/>
                        <a:ext cx="3570287" cy="6524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0" name="AutoShape 4"/>
          <p:cNvSpPr>
            <a:spLocks/>
          </p:cNvSpPr>
          <p:nvPr/>
        </p:nvSpPr>
        <p:spPr bwMode="auto">
          <a:xfrm>
            <a:off x="4205288" y="2038350"/>
            <a:ext cx="304800" cy="1981200"/>
          </a:xfrm>
          <a:prstGeom prst="rightBrace">
            <a:avLst>
              <a:gd name="adj1" fmla="val 54167"/>
              <a:gd name="adj2" fmla="val 50000"/>
            </a:avLst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3061" name="Object 5"/>
          <p:cNvGraphicFramePr>
            <a:graphicFrameLocks noChangeAspect="1"/>
          </p:cNvGraphicFramePr>
          <p:nvPr/>
        </p:nvGraphicFramePr>
        <p:xfrm>
          <a:off x="4852988" y="2457450"/>
          <a:ext cx="3570287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7" imgW="1409700" imgH="508000" progId="Equation.3">
                  <p:embed/>
                </p:oleObj>
              </mc:Choice>
              <mc:Fallback>
                <p:oleObj name="Equation" r:id="rId7" imgW="14097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988" y="2457450"/>
                        <a:ext cx="3570287" cy="12874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8" name="Rectangle 6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33400" y="1036638"/>
            <a:ext cx="2901950" cy="582612"/>
          </a:xfrm>
        </p:spPr>
        <p:txBody>
          <a:bodyPr/>
          <a:lstStyle/>
          <a:p>
            <a:pPr eaLnBrk="1" hangingPunct="1"/>
            <a:r>
              <a:rPr lang="zh-CN" altLang="en-US" sz="2000" smtClean="0">
                <a:solidFill>
                  <a:schemeClr val="tx1"/>
                </a:solidFill>
                <a:ea typeface="宋体" pitchFamily="2" charset="-122"/>
              </a:rPr>
              <a:t>比较，得驱动方程</a:t>
            </a:r>
            <a:endParaRPr lang="zh-CN" alt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490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Line 2"/>
          <p:cNvSpPr>
            <a:spLocks noChangeShapeType="1"/>
          </p:cNvSpPr>
          <p:nvPr/>
        </p:nvSpPr>
        <p:spPr bwMode="auto">
          <a:xfrm flipH="1">
            <a:off x="4394200" y="3292475"/>
            <a:ext cx="1601788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83" name="Line 3"/>
          <p:cNvSpPr>
            <a:spLocks noChangeShapeType="1"/>
          </p:cNvSpPr>
          <p:nvPr/>
        </p:nvSpPr>
        <p:spPr bwMode="auto">
          <a:xfrm flipH="1" flipV="1">
            <a:off x="6383338" y="3795713"/>
            <a:ext cx="9525" cy="143986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6426200" y="4159250"/>
            <a:ext cx="4540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1/1</a:t>
            </a:r>
            <a:endParaRPr kumimoji="1" lang="en-US" altLang="zh-CN" sz="28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4979988" y="2833688"/>
            <a:ext cx="4540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0/0</a:t>
            </a:r>
            <a:endParaRPr kumimoji="1" lang="en-US" altLang="zh-CN" sz="28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0902" name="Rectangle 6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454400" y="931863"/>
            <a:ext cx="2008188" cy="557212"/>
          </a:xfrm>
          <a:ln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000" smtClean="0">
                <a:solidFill>
                  <a:schemeClr val="tx1"/>
                </a:solidFill>
                <a:ea typeface="宋体" pitchFamily="2" charset="-122"/>
              </a:rPr>
              <a:t>自启动检查</a:t>
            </a:r>
            <a:endParaRPr lang="zh-CN" altLang="en-US" smtClean="0">
              <a:ea typeface="宋体" pitchFamily="2" charset="-122"/>
            </a:endParaRPr>
          </a:p>
        </p:txBody>
      </p:sp>
      <p:graphicFrame>
        <p:nvGraphicFramePr>
          <p:cNvPr id="174087" name="Object 7"/>
          <p:cNvGraphicFramePr>
            <a:graphicFrameLocks noChangeAspect="1"/>
          </p:cNvGraphicFramePr>
          <p:nvPr/>
        </p:nvGraphicFramePr>
        <p:xfrm>
          <a:off x="3897313" y="1597025"/>
          <a:ext cx="2133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图片" r:id="rId3" imgW="800100" imgH="400050" progId="Word.Picture.8">
                  <p:embed/>
                </p:oleObj>
              </mc:Choice>
              <mc:Fallback>
                <p:oleObj name="图片" r:id="rId3" imgW="800100" imgH="40005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8572"/>
                      <a:stretch>
                        <a:fillRect/>
                      </a:stretch>
                    </p:blipFill>
                    <p:spPr bwMode="auto">
                      <a:xfrm>
                        <a:off x="3897313" y="1597025"/>
                        <a:ext cx="2133600" cy="7620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331788" y="1597025"/>
            <a:ext cx="3565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将无效状态</a:t>
            </a:r>
            <a:r>
              <a:rPr kumimoji="1" lang="en-US" altLang="zh-CN" sz="2400" b="1">
                <a:latin typeface="Times New Roman" pitchFamily="18" charset="0"/>
              </a:rPr>
              <a:t>11</a:t>
            </a:r>
            <a:r>
              <a:rPr kumimoji="1" lang="zh-CN" altLang="en-US" sz="2400" b="1">
                <a:latin typeface="Times New Roman" pitchFamily="18" charset="0"/>
              </a:rPr>
              <a:t>代入输出方程和状态方程计算：</a:t>
            </a:r>
          </a:p>
        </p:txBody>
      </p:sp>
      <p:sp>
        <p:nvSpPr>
          <p:cNvPr id="174089" name="Text Box 9"/>
          <p:cNvSpPr txBox="1">
            <a:spLocks noChangeArrowheads="1"/>
          </p:cNvSpPr>
          <p:nvPr/>
        </p:nvSpPr>
        <p:spPr bwMode="auto">
          <a:xfrm>
            <a:off x="6130925" y="1768475"/>
            <a:ext cx="2487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电路能够自启动。</a:t>
            </a:r>
          </a:p>
        </p:txBody>
      </p:sp>
      <p:sp>
        <p:nvSpPr>
          <p:cNvPr id="174090" name="Oval 10"/>
          <p:cNvSpPr>
            <a:spLocks noChangeArrowheads="1"/>
          </p:cNvSpPr>
          <p:nvPr/>
        </p:nvSpPr>
        <p:spPr bwMode="auto">
          <a:xfrm>
            <a:off x="5995988" y="2903538"/>
            <a:ext cx="842962" cy="90328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</p:txBody>
      </p:sp>
      <p:grpSp>
        <p:nvGrpSpPr>
          <p:cNvPr id="174091" name="Group 11"/>
          <p:cNvGrpSpPr>
            <a:grpSpLocks/>
          </p:cNvGrpSpPr>
          <p:nvPr/>
        </p:nvGrpSpPr>
        <p:grpSpPr bwMode="auto">
          <a:xfrm>
            <a:off x="804863" y="2746375"/>
            <a:ext cx="6035675" cy="3562350"/>
            <a:chOff x="507" y="1730"/>
            <a:chExt cx="3802" cy="2244"/>
          </a:xfrm>
        </p:grpSpPr>
        <p:sp>
          <p:nvSpPr>
            <p:cNvPr id="80908" name="Line 12"/>
            <p:cNvSpPr>
              <a:spLocks noChangeShapeType="1"/>
            </p:cNvSpPr>
            <p:nvPr/>
          </p:nvSpPr>
          <p:spPr bwMode="auto">
            <a:xfrm flipH="1">
              <a:off x="2745" y="3638"/>
              <a:ext cx="1039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09" name="Line 13"/>
            <p:cNvSpPr>
              <a:spLocks noChangeShapeType="1"/>
            </p:cNvSpPr>
            <p:nvPr/>
          </p:nvSpPr>
          <p:spPr bwMode="auto">
            <a:xfrm>
              <a:off x="2494" y="2383"/>
              <a:ext cx="1" cy="915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0" name="Line 14"/>
            <p:cNvSpPr>
              <a:spLocks noChangeShapeType="1"/>
            </p:cNvSpPr>
            <p:nvPr/>
          </p:nvSpPr>
          <p:spPr bwMode="auto">
            <a:xfrm>
              <a:off x="2611" y="2374"/>
              <a:ext cx="1175" cy="1172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1" name="Freeform 15"/>
            <p:cNvSpPr>
              <a:spLocks/>
            </p:cNvSpPr>
            <p:nvPr/>
          </p:nvSpPr>
          <p:spPr bwMode="auto">
            <a:xfrm rot="504404">
              <a:off x="1821" y="1730"/>
              <a:ext cx="514" cy="623"/>
            </a:xfrm>
            <a:custGeom>
              <a:avLst/>
              <a:gdLst>
                <a:gd name="T0" fmla="*/ 492 w 537"/>
                <a:gd name="T1" fmla="*/ 518 h 653"/>
                <a:gd name="T2" fmla="*/ 384 w 537"/>
                <a:gd name="T3" fmla="*/ 579 h 653"/>
                <a:gd name="T4" fmla="*/ 261 w 537"/>
                <a:gd name="T5" fmla="*/ 594 h 653"/>
                <a:gd name="T6" fmla="*/ 139 w 537"/>
                <a:gd name="T7" fmla="*/ 564 h 653"/>
                <a:gd name="T8" fmla="*/ 46 w 537"/>
                <a:gd name="T9" fmla="*/ 487 h 653"/>
                <a:gd name="T10" fmla="*/ 0 w 537"/>
                <a:gd name="T11" fmla="*/ 366 h 653"/>
                <a:gd name="T12" fmla="*/ 0 w 537"/>
                <a:gd name="T13" fmla="*/ 244 h 653"/>
                <a:gd name="T14" fmla="*/ 46 w 537"/>
                <a:gd name="T15" fmla="*/ 122 h 653"/>
                <a:gd name="T16" fmla="*/ 139 w 537"/>
                <a:gd name="T17" fmla="*/ 46 h 653"/>
                <a:gd name="T18" fmla="*/ 261 w 537"/>
                <a:gd name="T19" fmla="*/ 0 h 653"/>
                <a:gd name="T20" fmla="*/ 384 w 537"/>
                <a:gd name="T21" fmla="*/ 15 h 653"/>
                <a:gd name="T22" fmla="*/ 492 w 537"/>
                <a:gd name="T23" fmla="*/ 91 h 65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37" h="653">
                  <a:moveTo>
                    <a:pt x="537" y="569"/>
                  </a:moveTo>
                  <a:lnTo>
                    <a:pt x="419" y="636"/>
                  </a:lnTo>
                  <a:lnTo>
                    <a:pt x="285" y="653"/>
                  </a:lnTo>
                  <a:lnTo>
                    <a:pt x="151" y="619"/>
                  </a:lnTo>
                  <a:lnTo>
                    <a:pt x="50" y="535"/>
                  </a:lnTo>
                  <a:lnTo>
                    <a:pt x="0" y="402"/>
                  </a:lnTo>
                  <a:lnTo>
                    <a:pt x="0" y="268"/>
                  </a:lnTo>
                  <a:lnTo>
                    <a:pt x="50" y="134"/>
                  </a:lnTo>
                  <a:lnTo>
                    <a:pt x="151" y="50"/>
                  </a:lnTo>
                  <a:lnTo>
                    <a:pt x="285" y="0"/>
                  </a:lnTo>
                  <a:lnTo>
                    <a:pt x="419" y="17"/>
                  </a:lnTo>
                  <a:lnTo>
                    <a:pt x="537" y="100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2" name="Freeform 16"/>
            <p:cNvSpPr>
              <a:spLocks/>
            </p:cNvSpPr>
            <p:nvPr/>
          </p:nvSpPr>
          <p:spPr bwMode="auto">
            <a:xfrm rot="10145608">
              <a:off x="1790" y="3322"/>
              <a:ext cx="554" cy="652"/>
            </a:xfrm>
            <a:custGeom>
              <a:avLst/>
              <a:gdLst>
                <a:gd name="T0" fmla="*/ 0 w 554"/>
                <a:gd name="T1" fmla="*/ 569 h 652"/>
                <a:gd name="T2" fmla="*/ 118 w 554"/>
                <a:gd name="T3" fmla="*/ 636 h 652"/>
                <a:gd name="T4" fmla="*/ 252 w 554"/>
                <a:gd name="T5" fmla="*/ 652 h 652"/>
                <a:gd name="T6" fmla="*/ 386 w 554"/>
                <a:gd name="T7" fmla="*/ 602 h 652"/>
                <a:gd name="T8" fmla="*/ 487 w 554"/>
                <a:gd name="T9" fmla="*/ 518 h 652"/>
                <a:gd name="T10" fmla="*/ 554 w 554"/>
                <a:gd name="T11" fmla="*/ 401 h 652"/>
                <a:gd name="T12" fmla="*/ 554 w 554"/>
                <a:gd name="T13" fmla="*/ 251 h 652"/>
                <a:gd name="T14" fmla="*/ 487 w 554"/>
                <a:gd name="T15" fmla="*/ 134 h 652"/>
                <a:gd name="T16" fmla="*/ 386 w 554"/>
                <a:gd name="T17" fmla="*/ 33 h 652"/>
                <a:gd name="T18" fmla="*/ 252 w 554"/>
                <a:gd name="T19" fmla="*/ 0 h 652"/>
                <a:gd name="T20" fmla="*/ 118 w 554"/>
                <a:gd name="T21" fmla="*/ 16 h 652"/>
                <a:gd name="T22" fmla="*/ 0 w 554"/>
                <a:gd name="T23" fmla="*/ 83 h 6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54" h="652">
                  <a:moveTo>
                    <a:pt x="0" y="569"/>
                  </a:moveTo>
                  <a:lnTo>
                    <a:pt x="118" y="636"/>
                  </a:lnTo>
                  <a:lnTo>
                    <a:pt x="252" y="652"/>
                  </a:lnTo>
                  <a:lnTo>
                    <a:pt x="386" y="602"/>
                  </a:lnTo>
                  <a:lnTo>
                    <a:pt x="487" y="518"/>
                  </a:lnTo>
                  <a:lnTo>
                    <a:pt x="554" y="401"/>
                  </a:lnTo>
                  <a:lnTo>
                    <a:pt x="554" y="251"/>
                  </a:lnTo>
                  <a:lnTo>
                    <a:pt x="487" y="134"/>
                  </a:lnTo>
                  <a:lnTo>
                    <a:pt x="386" y="33"/>
                  </a:lnTo>
                  <a:lnTo>
                    <a:pt x="252" y="0"/>
                  </a:lnTo>
                  <a:lnTo>
                    <a:pt x="118" y="16"/>
                  </a:lnTo>
                  <a:lnTo>
                    <a:pt x="0" y="83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3" name="Rectangle 17"/>
            <p:cNvSpPr>
              <a:spLocks noChangeArrowheads="1"/>
            </p:cNvSpPr>
            <p:nvPr/>
          </p:nvSpPr>
          <p:spPr bwMode="auto">
            <a:xfrm>
              <a:off x="3111" y="3605"/>
              <a:ext cx="2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1/0</a:t>
              </a:r>
              <a:endParaRPr kumimoji="1" lang="en-US" altLang="zh-CN" sz="28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80914" name="Rectangle 18"/>
            <p:cNvSpPr>
              <a:spLocks noChangeArrowheads="1"/>
            </p:cNvSpPr>
            <p:nvPr/>
          </p:nvSpPr>
          <p:spPr bwMode="auto">
            <a:xfrm>
              <a:off x="2113" y="2780"/>
              <a:ext cx="2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0/0</a:t>
              </a:r>
              <a:endParaRPr kumimoji="1" lang="en-US" altLang="zh-CN" sz="28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80915" name="Rectangle 19"/>
            <p:cNvSpPr>
              <a:spLocks noChangeArrowheads="1"/>
            </p:cNvSpPr>
            <p:nvPr/>
          </p:nvSpPr>
          <p:spPr bwMode="auto">
            <a:xfrm>
              <a:off x="1152" y="2462"/>
              <a:ext cx="48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800" b="1" i="1">
                  <a:solidFill>
                    <a:srgbClr val="000000"/>
                  </a:solidFill>
                  <a:latin typeface="Times New Roman" pitchFamily="18" charset="0"/>
                </a:rPr>
                <a:t>X/Y</a:t>
              </a:r>
              <a:endParaRPr kumimoji="1" lang="en-US" altLang="zh-CN" sz="2800" b="1">
                <a:solidFill>
                  <a:schemeClr val="tx2"/>
                </a:solidFill>
                <a:latin typeface="宋体" pitchFamily="2" charset="-122"/>
              </a:endParaRPr>
            </a:p>
          </p:txBody>
        </p:sp>
        <p:sp>
          <p:nvSpPr>
            <p:cNvPr id="80916" name="Line 20"/>
            <p:cNvSpPr>
              <a:spLocks noChangeShapeType="1"/>
            </p:cNvSpPr>
            <p:nvPr/>
          </p:nvSpPr>
          <p:spPr bwMode="auto">
            <a:xfrm flipH="1" flipV="1">
              <a:off x="2745" y="2213"/>
              <a:ext cx="1120" cy="1130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7" name="Rectangle 21"/>
            <p:cNvSpPr>
              <a:spLocks noChangeArrowheads="1"/>
            </p:cNvSpPr>
            <p:nvPr/>
          </p:nvSpPr>
          <p:spPr bwMode="auto">
            <a:xfrm>
              <a:off x="2868" y="2884"/>
              <a:ext cx="2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0/0</a:t>
              </a:r>
              <a:endParaRPr kumimoji="1" lang="en-US" altLang="zh-CN" sz="28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80918" name="Rectangle 22"/>
            <p:cNvSpPr>
              <a:spLocks noChangeArrowheads="1"/>
            </p:cNvSpPr>
            <p:nvPr/>
          </p:nvSpPr>
          <p:spPr bwMode="auto">
            <a:xfrm>
              <a:off x="1443" y="3464"/>
              <a:ext cx="2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1/1</a:t>
              </a:r>
              <a:endParaRPr kumimoji="1" lang="en-US" altLang="zh-CN" sz="28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80919" name="Rectangle 23"/>
            <p:cNvSpPr>
              <a:spLocks noChangeArrowheads="1"/>
            </p:cNvSpPr>
            <p:nvPr/>
          </p:nvSpPr>
          <p:spPr bwMode="auto">
            <a:xfrm>
              <a:off x="1443" y="1908"/>
              <a:ext cx="2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0/0</a:t>
              </a:r>
              <a:endParaRPr kumimoji="1" lang="en-US" altLang="zh-CN" sz="28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80920" name="Rectangle 24"/>
            <p:cNvSpPr>
              <a:spLocks noChangeArrowheads="1"/>
            </p:cNvSpPr>
            <p:nvPr/>
          </p:nvSpPr>
          <p:spPr bwMode="auto">
            <a:xfrm>
              <a:off x="3303" y="2510"/>
              <a:ext cx="2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1/0</a:t>
              </a:r>
              <a:endParaRPr kumimoji="1" lang="en-US" altLang="zh-CN" sz="2800" b="1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80921" name="Oval 25"/>
            <p:cNvSpPr>
              <a:spLocks noChangeArrowheads="1"/>
            </p:cNvSpPr>
            <p:nvPr/>
          </p:nvSpPr>
          <p:spPr bwMode="auto">
            <a:xfrm>
              <a:off x="2229" y="1840"/>
              <a:ext cx="531" cy="56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00</a:t>
              </a:r>
            </a:p>
          </p:txBody>
        </p:sp>
        <p:sp>
          <p:nvSpPr>
            <p:cNvPr id="80922" name="Oval 26"/>
            <p:cNvSpPr>
              <a:spLocks noChangeArrowheads="1"/>
            </p:cNvSpPr>
            <p:nvPr/>
          </p:nvSpPr>
          <p:spPr bwMode="auto">
            <a:xfrm>
              <a:off x="2221" y="3283"/>
              <a:ext cx="531" cy="56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80923" name="Oval 27"/>
            <p:cNvSpPr>
              <a:spLocks noChangeArrowheads="1"/>
            </p:cNvSpPr>
            <p:nvPr/>
          </p:nvSpPr>
          <p:spPr bwMode="auto">
            <a:xfrm>
              <a:off x="3778" y="3293"/>
              <a:ext cx="531" cy="56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01</a:t>
              </a:r>
            </a:p>
          </p:txBody>
        </p:sp>
        <p:sp>
          <p:nvSpPr>
            <p:cNvPr id="80924" name="Line 28"/>
            <p:cNvSpPr>
              <a:spLocks noChangeShapeType="1"/>
            </p:cNvSpPr>
            <p:nvPr/>
          </p:nvSpPr>
          <p:spPr bwMode="auto">
            <a:xfrm>
              <a:off x="1047" y="2761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80925" name="Oval 29"/>
            <p:cNvSpPr>
              <a:spLocks noChangeArrowheads="1"/>
            </p:cNvSpPr>
            <p:nvPr/>
          </p:nvSpPr>
          <p:spPr bwMode="auto">
            <a:xfrm>
              <a:off x="507" y="2460"/>
              <a:ext cx="531" cy="56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b="1" i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272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7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7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2" grpId="0" animBg="1"/>
      <p:bldP spid="174083" grpId="0" animBg="1"/>
      <p:bldP spid="174084" grpId="0" autoUpdateAnimBg="0"/>
      <p:bldP spid="174085" grpId="0" autoUpdateAnimBg="0"/>
      <p:bldP spid="174088" grpId="0" build="p" autoUpdateAnimBg="0"/>
      <p:bldP spid="174089" grpId="0" build="p" autoUpdateAnimBg="0"/>
      <p:bldP spid="174090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Text Box 2"/>
          <p:cNvSpPr txBox="1">
            <a:spLocks noChangeArrowheads="1"/>
          </p:cNvSpPr>
          <p:nvPr/>
        </p:nvSpPr>
        <p:spPr bwMode="auto">
          <a:xfrm>
            <a:off x="652463" y="4987925"/>
            <a:ext cx="609600" cy="112553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 b="1">
                <a:ea typeface="隶书" pitchFamily="49" charset="-122"/>
              </a:rPr>
              <a:t>真值表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23863" y="1014413"/>
            <a:ext cx="1109662" cy="13827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ea typeface="隶书" pitchFamily="49" charset="-122"/>
              </a:rPr>
              <a:t>电路功能描述</a:t>
            </a:r>
          </a:p>
        </p:txBody>
      </p:sp>
      <p:sp>
        <p:nvSpPr>
          <p:cNvPr id="398340" name="AutoShape 4"/>
          <p:cNvSpPr>
            <a:spLocks noChangeArrowheads="1"/>
          </p:cNvSpPr>
          <p:nvPr/>
        </p:nvSpPr>
        <p:spPr bwMode="auto">
          <a:xfrm>
            <a:off x="833438" y="2397125"/>
            <a:ext cx="228600" cy="2484438"/>
          </a:xfrm>
          <a:prstGeom prst="downArrow">
            <a:avLst>
              <a:gd name="adj1" fmla="val 50000"/>
              <a:gd name="adj2" fmla="val 271701"/>
            </a:avLst>
          </a:prstGeom>
          <a:solidFill>
            <a:srgbClr val="CC3300">
              <a:alpha val="50195"/>
            </a:srgbClr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1897063" y="784225"/>
            <a:ext cx="6726237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ea typeface="宋体" pitchFamily="2" charset="-122"/>
              </a:rPr>
              <a:t>        设计一个楼上、楼下开关的控制逻辑电路来控制楼梯上的路灯，使之在上楼前，用楼下开关打开电灯，上楼后，用楼上开关关灭电灯；或者在下楼前，用楼上开关打开电灯，下楼后，用楼下开关关灭电灯。</a:t>
            </a:r>
          </a:p>
        </p:txBody>
      </p:sp>
      <p:sp>
        <p:nvSpPr>
          <p:cNvPr id="398342" name="Text Box 6"/>
          <p:cNvSpPr txBox="1">
            <a:spLocks noChangeArrowheads="1"/>
          </p:cNvSpPr>
          <p:nvPr/>
        </p:nvSpPr>
        <p:spPr bwMode="auto">
          <a:xfrm>
            <a:off x="1941513" y="3279775"/>
            <a:ext cx="6756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ea typeface="宋体" pitchFamily="2" charset="-122"/>
              </a:rPr>
              <a:t>    设楼上开关为</a:t>
            </a:r>
            <a:r>
              <a:rPr kumimoji="1" lang="en-US" altLang="zh-CN" sz="2400" b="1" i="1">
                <a:ea typeface="宋体" pitchFamily="2" charset="-122"/>
              </a:rPr>
              <a:t>A</a:t>
            </a:r>
            <a:r>
              <a:rPr kumimoji="1" lang="zh-CN" altLang="en-US" sz="2400" b="1">
                <a:ea typeface="宋体" pitchFamily="2" charset="-122"/>
              </a:rPr>
              <a:t>，楼下开关为</a:t>
            </a:r>
            <a:r>
              <a:rPr kumimoji="1" lang="en-US" altLang="zh-CN" sz="2400" b="1" i="1">
                <a:ea typeface="宋体" pitchFamily="2" charset="-122"/>
              </a:rPr>
              <a:t>B</a:t>
            </a:r>
            <a:r>
              <a:rPr kumimoji="1" lang="zh-CN" altLang="en-US" sz="2400" b="1">
                <a:ea typeface="宋体" pitchFamily="2" charset="-122"/>
              </a:rPr>
              <a:t>，灯泡为</a:t>
            </a:r>
            <a:r>
              <a:rPr kumimoji="1" lang="en-US" altLang="zh-CN" sz="2400" b="1" i="1">
                <a:ea typeface="宋体" pitchFamily="2" charset="-122"/>
              </a:rPr>
              <a:t>Y</a:t>
            </a:r>
            <a:r>
              <a:rPr kumimoji="1" lang="zh-CN" altLang="en-US" sz="2400" b="1">
                <a:ea typeface="宋体" pitchFamily="2" charset="-122"/>
              </a:rPr>
              <a:t>。并设</a:t>
            </a:r>
            <a:r>
              <a:rPr kumimoji="1" lang="en-US" altLang="zh-CN" sz="2400" b="1" i="1">
                <a:ea typeface="宋体" pitchFamily="2" charset="-122"/>
              </a:rPr>
              <a:t>A</a:t>
            </a:r>
            <a:r>
              <a:rPr kumimoji="1" lang="zh-CN" altLang="en-US" sz="2400" b="1" i="1">
                <a:ea typeface="宋体" pitchFamily="2" charset="-122"/>
              </a:rPr>
              <a:t>、</a:t>
            </a:r>
            <a:r>
              <a:rPr kumimoji="1" lang="en-US" altLang="zh-CN" sz="2400" b="1" i="1">
                <a:ea typeface="宋体" pitchFamily="2" charset="-122"/>
              </a:rPr>
              <a:t>B</a:t>
            </a:r>
            <a:r>
              <a:rPr kumimoji="1" lang="zh-CN" altLang="en-US" sz="2400" b="1">
                <a:ea typeface="宋体" pitchFamily="2" charset="-122"/>
              </a:rPr>
              <a:t>闭合时为</a:t>
            </a:r>
            <a:r>
              <a:rPr kumimoji="1" lang="en-US" altLang="zh-CN" sz="2400" b="1">
                <a:ea typeface="宋体" pitchFamily="2" charset="-122"/>
              </a:rPr>
              <a:t>1</a:t>
            </a:r>
            <a:r>
              <a:rPr kumimoji="1" lang="zh-CN" altLang="en-US" sz="2400" b="1">
                <a:ea typeface="宋体" pitchFamily="2" charset="-122"/>
              </a:rPr>
              <a:t>，断开时为</a:t>
            </a:r>
            <a:r>
              <a:rPr kumimoji="1" lang="en-US" altLang="zh-CN" sz="2400" b="1">
                <a:ea typeface="宋体" pitchFamily="2" charset="-122"/>
              </a:rPr>
              <a:t>0</a:t>
            </a:r>
            <a:r>
              <a:rPr kumimoji="1" lang="zh-CN" altLang="en-US" sz="2400" b="1">
                <a:ea typeface="宋体" pitchFamily="2" charset="-122"/>
              </a:rPr>
              <a:t>；灯亮时</a:t>
            </a:r>
            <a:r>
              <a:rPr kumimoji="1" lang="en-US" altLang="zh-CN" sz="2400" b="1" i="1">
                <a:ea typeface="宋体" pitchFamily="2" charset="-122"/>
              </a:rPr>
              <a:t>Y</a:t>
            </a:r>
            <a:r>
              <a:rPr kumimoji="1" lang="zh-CN" altLang="en-US" sz="2400" b="1">
                <a:ea typeface="宋体" pitchFamily="2" charset="-122"/>
              </a:rPr>
              <a:t>为</a:t>
            </a:r>
            <a:r>
              <a:rPr kumimoji="1" lang="en-US" altLang="zh-CN" sz="2400" b="1">
                <a:ea typeface="宋体" pitchFamily="2" charset="-122"/>
              </a:rPr>
              <a:t>1</a:t>
            </a:r>
            <a:r>
              <a:rPr kumimoji="1" lang="zh-CN" altLang="en-US" sz="2400" b="1">
                <a:ea typeface="宋体" pitchFamily="2" charset="-122"/>
              </a:rPr>
              <a:t>，灯灭时</a:t>
            </a:r>
            <a:r>
              <a:rPr kumimoji="1" lang="en-US" altLang="zh-CN" sz="2400" b="1" i="1">
                <a:ea typeface="宋体" pitchFamily="2" charset="-122"/>
              </a:rPr>
              <a:t>Y</a:t>
            </a:r>
            <a:r>
              <a:rPr kumimoji="1" lang="zh-CN" altLang="en-US" sz="2400" b="1">
                <a:ea typeface="宋体" pitchFamily="2" charset="-122"/>
              </a:rPr>
              <a:t>为</a:t>
            </a:r>
            <a:r>
              <a:rPr kumimoji="1" lang="en-US" altLang="zh-CN" sz="2400" b="1">
                <a:ea typeface="宋体" pitchFamily="2" charset="-122"/>
              </a:rPr>
              <a:t>0</a:t>
            </a:r>
            <a:r>
              <a:rPr kumimoji="1" lang="zh-CN" altLang="en-US" sz="2400" b="1">
                <a:ea typeface="宋体" pitchFamily="2" charset="-122"/>
              </a:rPr>
              <a:t>。根据逻辑要求列出真值表。</a:t>
            </a:r>
          </a:p>
        </p:txBody>
      </p:sp>
      <p:sp>
        <p:nvSpPr>
          <p:cNvPr id="398343" name="AutoShape 7"/>
          <p:cNvSpPr>
            <a:spLocks noChangeArrowheads="1"/>
          </p:cNvSpPr>
          <p:nvPr/>
        </p:nvSpPr>
        <p:spPr bwMode="auto">
          <a:xfrm>
            <a:off x="4462463" y="2740025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rgbClr val="CC3300">
              <a:alpha val="50195"/>
            </a:srgbClr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98344" name="Oval 8"/>
          <p:cNvSpPr>
            <a:spLocks noChangeArrowheads="1"/>
          </p:cNvSpPr>
          <p:nvPr/>
        </p:nvSpPr>
        <p:spPr bwMode="auto">
          <a:xfrm>
            <a:off x="1169988" y="3470275"/>
            <a:ext cx="549275" cy="52705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ea typeface="宋体" pitchFamily="2" charset="-122"/>
              </a:rPr>
              <a:t> </a:t>
            </a:r>
            <a:r>
              <a:rPr kumimoji="1" lang="en-US" altLang="zh-CN" sz="2400" b="1">
                <a:ea typeface="宋体" pitchFamily="2" charset="-122"/>
              </a:rPr>
              <a:t>1  </a:t>
            </a:r>
          </a:p>
        </p:txBody>
      </p:sp>
      <p:sp>
        <p:nvSpPr>
          <p:cNvPr id="398346" name="Oval 10"/>
          <p:cNvSpPr>
            <a:spLocks noChangeArrowheads="1"/>
          </p:cNvSpPr>
          <p:nvPr/>
        </p:nvSpPr>
        <p:spPr bwMode="auto">
          <a:xfrm>
            <a:off x="4814888" y="2724150"/>
            <a:ext cx="533400" cy="525463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ea typeface="宋体" pitchFamily="2" charset="-122"/>
              </a:rPr>
              <a:t>1  </a:t>
            </a:r>
          </a:p>
        </p:txBody>
      </p:sp>
      <p:sp>
        <p:nvSpPr>
          <p:cNvPr id="21514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1736725" y="477838"/>
            <a:ext cx="1255713" cy="512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mtClean="0">
                <a:solidFill>
                  <a:srgbClr val="FF0000"/>
                </a:solidFill>
                <a:ea typeface="宋体" pitchFamily="2" charset="-122"/>
              </a:rPr>
              <a:t>例</a:t>
            </a:r>
            <a:r>
              <a:rPr lang="en-US" altLang="zh-CN" smtClean="0">
                <a:solidFill>
                  <a:srgbClr val="FF0000"/>
                </a:solidFill>
                <a:ea typeface="宋体" pitchFamily="2" charset="-122"/>
              </a:rPr>
              <a:t>2</a:t>
            </a:r>
            <a:r>
              <a:rPr lang="zh-CN" altLang="en-US" smtClean="0">
                <a:solidFill>
                  <a:srgbClr val="FF0000"/>
                </a:solidFill>
                <a:ea typeface="宋体" pitchFamily="2" charset="-122"/>
              </a:rPr>
              <a:t>：</a:t>
            </a:r>
          </a:p>
        </p:txBody>
      </p:sp>
      <p:graphicFrame>
        <p:nvGraphicFramePr>
          <p:cNvPr id="398348" name="Group 12"/>
          <p:cNvGraphicFramePr>
            <a:graphicFrameLocks noGrp="1"/>
          </p:cNvGraphicFramePr>
          <p:nvPr/>
        </p:nvGraphicFramePr>
        <p:xfrm>
          <a:off x="3098800" y="4635500"/>
          <a:ext cx="4187825" cy="1920875"/>
        </p:xfrm>
        <a:graphic>
          <a:graphicData uri="http://schemas.openxmlformats.org/drawingml/2006/table">
            <a:tbl>
              <a:tblPr/>
              <a:tblGrid>
                <a:gridCol w="1395412"/>
                <a:gridCol w="1397000"/>
                <a:gridCol w="1395413"/>
              </a:tblGrid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0" marR="0" marT="45735" marB="457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4117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0" marR="0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4117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marL="0" marR="0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4117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5735" marB="457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4117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4117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4117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5735" marB="457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4117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4117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4117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5735" marB="457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4117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4117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4117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5735" marB="4573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4117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4117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tint val="41176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398379" name="Rectangle 43"/>
          <p:cNvSpPr>
            <a:spLocks noChangeArrowheads="1"/>
          </p:cNvSpPr>
          <p:nvPr/>
        </p:nvSpPr>
        <p:spPr bwMode="auto">
          <a:xfrm>
            <a:off x="3597275" y="49736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ea typeface="宋体" pitchFamily="2" charset="-122"/>
              </a:rPr>
              <a:t>0</a:t>
            </a:r>
            <a:endParaRPr kumimoji="1" lang="zh-CN" altLang="en-US" sz="2400" b="1">
              <a:ea typeface="宋体" pitchFamily="2" charset="-122"/>
            </a:endParaRPr>
          </a:p>
        </p:txBody>
      </p:sp>
      <p:sp>
        <p:nvSpPr>
          <p:cNvPr id="398380" name="Rectangle 44"/>
          <p:cNvSpPr>
            <a:spLocks noChangeArrowheads="1"/>
          </p:cNvSpPr>
          <p:nvPr/>
        </p:nvSpPr>
        <p:spPr bwMode="auto">
          <a:xfrm>
            <a:off x="4981575" y="497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ea typeface="宋体" pitchFamily="2" charset="-122"/>
              </a:rPr>
              <a:t>0</a:t>
            </a:r>
            <a:endParaRPr kumimoji="1" lang="zh-CN" altLang="en-US" sz="2400" b="1">
              <a:ea typeface="宋体" pitchFamily="2" charset="-122"/>
            </a:endParaRPr>
          </a:p>
        </p:txBody>
      </p:sp>
      <p:sp>
        <p:nvSpPr>
          <p:cNvPr id="398381" name="Rectangle 45"/>
          <p:cNvSpPr>
            <a:spLocks noChangeArrowheads="1"/>
          </p:cNvSpPr>
          <p:nvPr/>
        </p:nvSpPr>
        <p:spPr bwMode="auto">
          <a:xfrm>
            <a:off x="6408738" y="49847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ea typeface="宋体" pitchFamily="2" charset="-122"/>
              </a:rPr>
              <a:t>0</a:t>
            </a:r>
            <a:endParaRPr kumimoji="1" lang="zh-CN" altLang="en-US" sz="2400" b="1">
              <a:ea typeface="宋体" pitchFamily="2" charset="-122"/>
            </a:endParaRPr>
          </a:p>
        </p:txBody>
      </p:sp>
      <p:sp>
        <p:nvSpPr>
          <p:cNvPr id="398382" name="Rectangle 46"/>
          <p:cNvSpPr>
            <a:spLocks noChangeArrowheads="1"/>
          </p:cNvSpPr>
          <p:nvPr/>
        </p:nvSpPr>
        <p:spPr bwMode="auto">
          <a:xfrm>
            <a:off x="3597275" y="5381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ea typeface="宋体" pitchFamily="2" charset="-122"/>
              </a:rPr>
              <a:t>0</a:t>
            </a:r>
            <a:endParaRPr kumimoji="1" lang="zh-CN" altLang="en-US" sz="2400" b="1">
              <a:ea typeface="宋体" pitchFamily="2" charset="-122"/>
            </a:endParaRPr>
          </a:p>
        </p:txBody>
      </p:sp>
      <p:sp>
        <p:nvSpPr>
          <p:cNvPr id="398383" name="Rectangle 47"/>
          <p:cNvSpPr>
            <a:spLocks noChangeArrowheads="1"/>
          </p:cNvSpPr>
          <p:nvPr/>
        </p:nvSpPr>
        <p:spPr bwMode="auto">
          <a:xfrm>
            <a:off x="4981575" y="53721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ea typeface="宋体" pitchFamily="2" charset="-122"/>
              </a:rPr>
              <a:t>1</a:t>
            </a:r>
            <a:endParaRPr kumimoji="1" lang="zh-CN" altLang="en-US" sz="2400" b="1">
              <a:ea typeface="宋体" pitchFamily="2" charset="-122"/>
            </a:endParaRPr>
          </a:p>
        </p:txBody>
      </p:sp>
      <p:sp>
        <p:nvSpPr>
          <p:cNvPr id="398384" name="Rectangle 48"/>
          <p:cNvSpPr>
            <a:spLocks noChangeArrowheads="1"/>
          </p:cNvSpPr>
          <p:nvPr/>
        </p:nvSpPr>
        <p:spPr bwMode="auto">
          <a:xfrm>
            <a:off x="6423025" y="53641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ea typeface="宋体" pitchFamily="2" charset="-122"/>
              </a:rPr>
              <a:t>1</a:t>
            </a:r>
            <a:endParaRPr kumimoji="1" lang="zh-CN" altLang="en-US" sz="2400" b="1">
              <a:ea typeface="宋体" pitchFamily="2" charset="-122"/>
            </a:endParaRPr>
          </a:p>
        </p:txBody>
      </p:sp>
      <p:sp>
        <p:nvSpPr>
          <p:cNvPr id="398385" name="Rectangle 49"/>
          <p:cNvSpPr>
            <a:spLocks noChangeArrowheads="1"/>
          </p:cNvSpPr>
          <p:nvPr/>
        </p:nvSpPr>
        <p:spPr bwMode="auto">
          <a:xfrm>
            <a:off x="4978400" y="612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ea typeface="宋体" pitchFamily="2" charset="-122"/>
              </a:rPr>
              <a:t>1</a:t>
            </a:r>
            <a:endParaRPr kumimoji="1" lang="zh-CN" altLang="en-US" sz="2400" b="1">
              <a:ea typeface="宋体" pitchFamily="2" charset="-122"/>
            </a:endParaRPr>
          </a:p>
        </p:txBody>
      </p:sp>
      <p:sp>
        <p:nvSpPr>
          <p:cNvPr id="398386" name="Rectangle 50"/>
          <p:cNvSpPr>
            <a:spLocks noChangeArrowheads="1"/>
          </p:cNvSpPr>
          <p:nvPr/>
        </p:nvSpPr>
        <p:spPr bwMode="auto">
          <a:xfrm>
            <a:off x="3603625" y="6142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ea typeface="宋体" pitchFamily="2" charset="-122"/>
              </a:rPr>
              <a:t>1</a:t>
            </a:r>
            <a:endParaRPr kumimoji="1" lang="zh-CN" altLang="en-US" sz="2400" b="1">
              <a:ea typeface="宋体" pitchFamily="2" charset="-122"/>
            </a:endParaRPr>
          </a:p>
        </p:txBody>
      </p:sp>
      <p:sp>
        <p:nvSpPr>
          <p:cNvPr id="398387" name="Rectangle 51"/>
          <p:cNvSpPr>
            <a:spLocks noChangeArrowheads="1"/>
          </p:cNvSpPr>
          <p:nvPr/>
        </p:nvSpPr>
        <p:spPr bwMode="auto">
          <a:xfrm>
            <a:off x="6426200" y="61166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ea typeface="宋体" pitchFamily="2" charset="-122"/>
              </a:rPr>
              <a:t>0</a:t>
            </a:r>
            <a:endParaRPr kumimoji="1" lang="zh-CN" altLang="en-US" sz="2400" b="1">
              <a:ea typeface="宋体" pitchFamily="2" charset="-122"/>
            </a:endParaRPr>
          </a:p>
        </p:txBody>
      </p:sp>
      <p:sp>
        <p:nvSpPr>
          <p:cNvPr id="398388" name="Rectangle 52"/>
          <p:cNvSpPr>
            <a:spLocks noChangeArrowheads="1"/>
          </p:cNvSpPr>
          <p:nvPr/>
        </p:nvSpPr>
        <p:spPr bwMode="auto">
          <a:xfrm>
            <a:off x="3597275" y="5743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ea typeface="宋体" pitchFamily="2" charset="-122"/>
              </a:rPr>
              <a:t>1</a:t>
            </a:r>
            <a:endParaRPr kumimoji="1" lang="zh-CN" altLang="en-US" sz="2400" b="1">
              <a:ea typeface="宋体" pitchFamily="2" charset="-122"/>
            </a:endParaRPr>
          </a:p>
        </p:txBody>
      </p:sp>
      <p:sp>
        <p:nvSpPr>
          <p:cNvPr id="398389" name="Rectangle 53"/>
          <p:cNvSpPr>
            <a:spLocks noChangeArrowheads="1"/>
          </p:cNvSpPr>
          <p:nvPr/>
        </p:nvSpPr>
        <p:spPr bwMode="auto">
          <a:xfrm>
            <a:off x="4976813" y="57578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ea typeface="宋体" pitchFamily="2" charset="-122"/>
              </a:rPr>
              <a:t>0</a:t>
            </a:r>
            <a:endParaRPr kumimoji="1" lang="zh-CN" altLang="en-US" sz="2400" b="1">
              <a:ea typeface="宋体" pitchFamily="2" charset="-122"/>
            </a:endParaRPr>
          </a:p>
        </p:txBody>
      </p:sp>
      <p:sp>
        <p:nvSpPr>
          <p:cNvPr id="398390" name="Rectangle 54"/>
          <p:cNvSpPr>
            <a:spLocks noChangeArrowheads="1"/>
          </p:cNvSpPr>
          <p:nvPr/>
        </p:nvSpPr>
        <p:spPr bwMode="auto">
          <a:xfrm>
            <a:off x="6413500" y="57578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ea typeface="宋体" pitchFamily="2" charset="-122"/>
              </a:rPr>
              <a:t>1</a:t>
            </a:r>
            <a:endParaRPr kumimoji="1" lang="zh-CN" altLang="en-US" sz="2400" b="1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218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98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98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39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8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8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8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8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8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8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8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8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8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8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98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8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8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8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8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8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98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98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98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8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98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98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 animBg="1" autoUpdateAnimBg="0"/>
      <p:bldP spid="398340" grpId="0" animBg="1"/>
      <p:bldP spid="398341" grpId="0" build="p" autoUpdateAnimBg="0"/>
      <p:bldP spid="398342" grpId="0" build="p" autoUpdateAnimBg="0"/>
      <p:bldP spid="398343" grpId="0" animBg="1"/>
      <p:bldP spid="398344" grpId="0" animBg="1" autoUpdateAnimBg="0"/>
      <p:bldP spid="398346" grpId="0" animBg="1" autoUpdateAnimBg="0"/>
      <p:bldP spid="398379" grpId="0"/>
      <p:bldP spid="398380" grpId="0"/>
      <p:bldP spid="398381" grpId="0"/>
      <p:bldP spid="398382" grpId="0"/>
      <p:bldP spid="398383" grpId="0"/>
      <p:bldP spid="398384" grpId="0"/>
      <p:bldP spid="398385" grpId="0"/>
      <p:bldP spid="398386" grpId="0"/>
      <p:bldP spid="398387" grpId="0"/>
      <p:bldP spid="398388" grpId="0"/>
      <p:bldP spid="398389" grpId="0"/>
      <p:bldP spid="39839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235325" y="998538"/>
            <a:ext cx="1963738" cy="650875"/>
          </a:xfrm>
          <a:ln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chemeClr val="tx1"/>
                </a:solidFill>
                <a:ea typeface="隶书" pitchFamily="49" charset="-122"/>
              </a:rPr>
              <a:t>电路图</a:t>
            </a:r>
            <a:endParaRPr lang="zh-CN" altLang="en-US" smtClean="0">
              <a:ea typeface="宋体" pitchFamily="2" charset="-122"/>
            </a:endParaRPr>
          </a:p>
        </p:txBody>
      </p:sp>
      <p:graphicFrame>
        <p:nvGraphicFramePr>
          <p:cNvPr id="175107" name="Object 3"/>
          <p:cNvGraphicFramePr>
            <a:graphicFrameLocks noChangeAspect="1"/>
          </p:cNvGraphicFramePr>
          <p:nvPr/>
        </p:nvGraphicFramePr>
        <p:xfrm>
          <a:off x="1125538" y="1879600"/>
          <a:ext cx="6934200" cy="258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图片" r:id="rId3" imgW="2886075" imgH="1076325" progId="Word.Picture.8">
                  <p:embed/>
                </p:oleObj>
              </mc:Choice>
              <mc:Fallback>
                <p:oleObj name="图片" r:id="rId3" imgW="2886075" imgH="107632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1879600"/>
                        <a:ext cx="6934200" cy="258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8" name="Object 4"/>
          <p:cNvGraphicFramePr>
            <a:graphicFrameLocks noChangeAspect="1"/>
          </p:cNvGraphicFramePr>
          <p:nvPr/>
        </p:nvGraphicFramePr>
        <p:xfrm>
          <a:off x="2455863" y="4678363"/>
          <a:ext cx="353536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Equation" r:id="rId5" imgW="1562100" imgH="508000" progId="Equation.3">
                  <p:embed/>
                </p:oleObj>
              </mc:Choice>
              <mc:Fallback>
                <p:oleObj name="Equation" r:id="rId5" imgW="15621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3" y="4678363"/>
                        <a:ext cx="3535362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20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2"/>
          <p:cNvSpPr>
            <a:spLocks noChangeArrowheads="1"/>
          </p:cNvSpPr>
          <p:nvPr/>
        </p:nvSpPr>
        <p:spPr bwMode="auto">
          <a:xfrm>
            <a:off x="1806575" y="338138"/>
            <a:ext cx="244475" cy="592137"/>
          </a:xfrm>
          <a:prstGeom prst="downArrow">
            <a:avLst>
              <a:gd name="adj1" fmla="val 50000"/>
              <a:gd name="adj2" fmla="val 60552"/>
            </a:avLst>
          </a:prstGeom>
          <a:solidFill>
            <a:srgbClr val="CC3300">
              <a:alpha val="50195"/>
            </a:srgbClr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99363" name="Oval 3"/>
          <p:cNvSpPr>
            <a:spLocks noChangeArrowheads="1"/>
          </p:cNvSpPr>
          <p:nvPr/>
        </p:nvSpPr>
        <p:spPr bwMode="auto">
          <a:xfrm>
            <a:off x="2111375" y="344488"/>
            <a:ext cx="549275" cy="52705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 </a:t>
            </a:r>
            <a:r>
              <a:rPr kumimoji="1" lang="en-US" altLang="zh-CN" sz="2400">
                <a:ea typeface="宋体" pitchFamily="2" charset="-122"/>
              </a:rPr>
              <a:t>2  </a:t>
            </a:r>
          </a:p>
        </p:txBody>
      </p:sp>
      <p:sp>
        <p:nvSpPr>
          <p:cNvPr id="399364" name="Text Box 4"/>
          <p:cNvSpPr txBox="1">
            <a:spLocks noChangeArrowheads="1"/>
          </p:cNvSpPr>
          <p:nvPr/>
        </p:nvSpPr>
        <p:spPr bwMode="auto">
          <a:xfrm>
            <a:off x="908050" y="947738"/>
            <a:ext cx="2286000" cy="10763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ea typeface="隶书" pitchFamily="49" charset="-122"/>
              </a:rPr>
              <a:t>逻辑表达式或卡诺图</a:t>
            </a:r>
            <a:endParaRPr kumimoji="1" lang="zh-CN" altLang="en-US" sz="6000" b="1">
              <a:ea typeface="隶书" pitchFamily="49" charset="-122"/>
            </a:endParaRPr>
          </a:p>
        </p:txBody>
      </p:sp>
      <p:sp>
        <p:nvSpPr>
          <p:cNvPr id="399365" name="AutoShape 5"/>
          <p:cNvSpPr>
            <a:spLocks noChangeArrowheads="1"/>
          </p:cNvSpPr>
          <p:nvPr/>
        </p:nvSpPr>
        <p:spPr bwMode="auto">
          <a:xfrm>
            <a:off x="1822450" y="2055813"/>
            <a:ext cx="228600" cy="644525"/>
          </a:xfrm>
          <a:prstGeom prst="downArrow">
            <a:avLst>
              <a:gd name="adj1" fmla="val 50000"/>
              <a:gd name="adj2" fmla="val 70486"/>
            </a:avLst>
          </a:prstGeom>
          <a:solidFill>
            <a:srgbClr val="CC3300">
              <a:alpha val="50195"/>
            </a:srgbClr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99366" name="Text Box 6"/>
          <p:cNvSpPr txBox="1">
            <a:spLocks noChangeArrowheads="1"/>
          </p:cNvSpPr>
          <p:nvPr/>
        </p:nvSpPr>
        <p:spPr bwMode="auto">
          <a:xfrm>
            <a:off x="984250" y="2776538"/>
            <a:ext cx="1905000" cy="10763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ea typeface="隶书" pitchFamily="49" charset="-122"/>
              </a:rPr>
              <a:t>最简与或表达式</a:t>
            </a:r>
            <a:endParaRPr kumimoji="1" lang="zh-CN" altLang="en-US" sz="6000" b="1">
              <a:ea typeface="隶书" pitchFamily="49" charset="-122"/>
            </a:endParaRPr>
          </a:p>
        </p:txBody>
      </p:sp>
      <p:sp>
        <p:nvSpPr>
          <p:cNvPr id="399367" name="Text Box 7"/>
          <p:cNvSpPr txBox="1">
            <a:spLocks noChangeArrowheads="1"/>
          </p:cNvSpPr>
          <p:nvPr/>
        </p:nvSpPr>
        <p:spPr bwMode="auto">
          <a:xfrm>
            <a:off x="1304925" y="2014538"/>
            <a:ext cx="365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CC0066"/>
                </a:solidFill>
                <a:ea typeface="宋体" pitchFamily="2" charset="-122"/>
              </a:rPr>
              <a:t>化简</a:t>
            </a:r>
            <a:endParaRPr kumimoji="1" lang="zh-CN" altLang="en-US" sz="2400" b="1">
              <a:ea typeface="宋体" pitchFamily="2" charset="-122"/>
            </a:endParaRPr>
          </a:p>
        </p:txBody>
      </p:sp>
      <p:sp>
        <p:nvSpPr>
          <p:cNvPr id="399368" name="Oval 8"/>
          <p:cNvSpPr>
            <a:spLocks noChangeArrowheads="1"/>
          </p:cNvSpPr>
          <p:nvPr/>
        </p:nvSpPr>
        <p:spPr bwMode="auto">
          <a:xfrm>
            <a:off x="2127250" y="2090738"/>
            <a:ext cx="549275" cy="52705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 </a:t>
            </a:r>
            <a:r>
              <a:rPr kumimoji="1" lang="en-US" altLang="zh-CN" sz="2400">
                <a:ea typeface="宋体" pitchFamily="2" charset="-122"/>
              </a:rPr>
              <a:t>3  </a:t>
            </a:r>
          </a:p>
        </p:txBody>
      </p:sp>
      <p:sp>
        <p:nvSpPr>
          <p:cNvPr id="399369" name="AutoShape 9"/>
          <p:cNvSpPr>
            <a:spLocks noChangeArrowheads="1"/>
          </p:cNvSpPr>
          <p:nvPr/>
        </p:nvSpPr>
        <p:spPr bwMode="auto">
          <a:xfrm>
            <a:off x="5175250" y="338138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rgbClr val="CC3300">
              <a:alpha val="50195"/>
            </a:srgbClr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99370" name="Oval 10"/>
          <p:cNvSpPr>
            <a:spLocks noChangeArrowheads="1"/>
          </p:cNvSpPr>
          <p:nvPr/>
        </p:nvSpPr>
        <p:spPr bwMode="auto">
          <a:xfrm>
            <a:off x="5480050" y="338138"/>
            <a:ext cx="549275" cy="52705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 </a:t>
            </a:r>
            <a:r>
              <a:rPr kumimoji="1" lang="en-US" altLang="zh-CN" sz="2400">
                <a:ea typeface="宋体" pitchFamily="2" charset="-122"/>
              </a:rPr>
              <a:t>2  </a:t>
            </a:r>
          </a:p>
        </p:txBody>
      </p:sp>
      <p:graphicFrame>
        <p:nvGraphicFramePr>
          <p:cNvPr id="399371" name="Object 11"/>
          <p:cNvGraphicFramePr>
            <a:graphicFrameLocks noChangeAspect="1"/>
          </p:cNvGraphicFramePr>
          <p:nvPr/>
        </p:nvGraphicFramePr>
        <p:xfrm>
          <a:off x="4056063" y="947738"/>
          <a:ext cx="254476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公式" r:id="rId3" imgW="914400" imgH="190500" progId="Equation.3">
                  <p:embed/>
                </p:oleObj>
              </mc:Choice>
              <mc:Fallback>
                <p:oleObj name="公式" r:id="rId3" imgW="9144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6063" y="947738"/>
                        <a:ext cx="254476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72" name="Text Box 12"/>
          <p:cNvSpPr txBox="1">
            <a:spLocks noChangeArrowheads="1"/>
          </p:cNvSpPr>
          <p:nvPr/>
        </p:nvSpPr>
        <p:spPr bwMode="auto">
          <a:xfrm>
            <a:off x="6927850" y="795338"/>
            <a:ext cx="1905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CC0066"/>
                </a:solidFill>
                <a:ea typeface="宋体" pitchFamily="2" charset="-122"/>
              </a:rPr>
              <a:t>已为最简与或表达式</a:t>
            </a:r>
            <a:endParaRPr kumimoji="1" lang="zh-CN" altLang="en-US" sz="2400" b="1">
              <a:ea typeface="宋体" pitchFamily="2" charset="-122"/>
            </a:endParaRPr>
          </a:p>
        </p:txBody>
      </p:sp>
      <p:sp>
        <p:nvSpPr>
          <p:cNvPr id="399373" name="AutoShape 13"/>
          <p:cNvSpPr>
            <a:spLocks noChangeArrowheads="1"/>
          </p:cNvSpPr>
          <p:nvPr/>
        </p:nvSpPr>
        <p:spPr bwMode="auto">
          <a:xfrm>
            <a:off x="1822450" y="3860800"/>
            <a:ext cx="244475" cy="592138"/>
          </a:xfrm>
          <a:prstGeom prst="downArrow">
            <a:avLst>
              <a:gd name="adj1" fmla="val 50000"/>
              <a:gd name="adj2" fmla="val 60552"/>
            </a:avLst>
          </a:prstGeom>
          <a:solidFill>
            <a:srgbClr val="CC3300">
              <a:alpha val="50195"/>
            </a:srgbClr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99374" name="Oval 14"/>
          <p:cNvSpPr>
            <a:spLocks noChangeArrowheads="1"/>
          </p:cNvSpPr>
          <p:nvPr/>
        </p:nvSpPr>
        <p:spPr bwMode="auto">
          <a:xfrm>
            <a:off x="2127250" y="3867150"/>
            <a:ext cx="549275" cy="52705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 </a:t>
            </a:r>
            <a:r>
              <a:rPr kumimoji="1" lang="en-US" altLang="zh-CN" sz="2400">
                <a:ea typeface="宋体" pitchFamily="2" charset="-122"/>
              </a:rPr>
              <a:t>4  </a:t>
            </a:r>
          </a:p>
        </p:txBody>
      </p:sp>
      <p:sp>
        <p:nvSpPr>
          <p:cNvPr id="399375" name="Text Box 15"/>
          <p:cNvSpPr txBox="1">
            <a:spLocks noChangeArrowheads="1"/>
          </p:cNvSpPr>
          <p:nvPr/>
        </p:nvSpPr>
        <p:spPr bwMode="auto">
          <a:xfrm>
            <a:off x="984250" y="4452938"/>
            <a:ext cx="1905000" cy="58896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ea typeface="隶书" pitchFamily="49" charset="-122"/>
              </a:rPr>
              <a:t>逻辑变换</a:t>
            </a:r>
            <a:endParaRPr kumimoji="1" lang="zh-CN" altLang="en-US" sz="6000" b="1">
              <a:ea typeface="隶书" pitchFamily="49" charset="-122"/>
            </a:endParaRPr>
          </a:p>
        </p:txBody>
      </p:sp>
      <p:sp>
        <p:nvSpPr>
          <p:cNvPr id="399376" name="AutoShape 16"/>
          <p:cNvSpPr>
            <a:spLocks noChangeArrowheads="1"/>
          </p:cNvSpPr>
          <p:nvPr/>
        </p:nvSpPr>
        <p:spPr bwMode="auto">
          <a:xfrm>
            <a:off x="1746250" y="5097463"/>
            <a:ext cx="244475" cy="592137"/>
          </a:xfrm>
          <a:prstGeom prst="downArrow">
            <a:avLst>
              <a:gd name="adj1" fmla="val 50000"/>
              <a:gd name="adj2" fmla="val 60552"/>
            </a:avLst>
          </a:prstGeom>
          <a:solidFill>
            <a:srgbClr val="CC3300">
              <a:alpha val="50195"/>
            </a:srgbClr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99377" name="Oval 17"/>
          <p:cNvSpPr>
            <a:spLocks noChangeArrowheads="1"/>
          </p:cNvSpPr>
          <p:nvPr/>
        </p:nvSpPr>
        <p:spPr bwMode="auto">
          <a:xfrm>
            <a:off x="2051050" y="5086350"/>
            <a:ext cx="549275" cy="52705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ea typeface="宋体" pitchFamily="2" charset="-122"/>
              </a:rPr>
              <a:t> </a:t>
            </a:r>
            <a:r>
              <a:rPr kumimoji="1" lang="en-US" altLang="zh-CN" sz="2400">
                <a:ea typeface="宋体" pitchFamily="2" charset="-122"/>
              </a:rPr>
              <a:t>5  </a:t>
            </a:r>
          </a:p>
        </p:txBody>
      </p:sp>
      <p:sp>
        <p:nvSpPr>
          <p:cNvPr id="399378" name="Text Box 18"/>
          <p:cNvSpPr txBox="1">
            <a:spLocks noChangeArrowheads="1"/>
          </p:cNvSpPr>
          <p:nvPr/>
        </p:nvSpPr>
        <p:spPr bwMode="auto">
          <a:xfrm>
            <a:off x="831850" y="5748338"/>
            <a:ext cx="2362200" cy="58896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ea typeface="隶书" pitchFamily="49" charset="-122"/>
              </a:rPr>
              <a:t>逻辑电路图</a:t>
            </a:r>
            <a:endParaRPr kumimoji="1" lang="zh-CN" altLang="en-US" sz="6000" b="1">
              <a:ea typeface="隶书" pitchFamily="49" charset="-122"/>
            </a:endParaRPr>
          </a:p>
        </p:txBody>
      </p:sp>
      <p:graphicFrame>
        <p:nvGraphicFramePr>
          <p:cNvPr id="399379" name="Object 19"/>
          <p:cNvGraphicFramePr>
            <a:graphicFrameLocks noChangeAspect="1"/>
          </p:cNvGraphicFramePr>
          <p:nvPr/>
        </p:nvGraphicFramePr>
        <p:xfrm>
          <a:off x="3803650" y="2471738"/>
          <a:ext cx="49530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图片" r:id="rId5" imgW="2238375" imgH="800100" progId="Word.Picture.8">
                  <p:embed/>
                </p:oleObj>
              </mc:Choice>
              <mc:Fallback>
                <p:oleObj name="图片" r:id="rId5" imgW="2238375" imgH="8001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3999" b="-3999"/>
                      <a:stretch>
                        <a:fillRect/>
                      </a:stretch>
                    </p:blipFill>
                    <p:spPr bwMode="auto">
                      <a:xfrm>
                        <a:off x="3803650" y="2471738"/>
                        <a:ext cx="49530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8F8F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80" name="Object 20"/>
          <p:cNvGraphicFramePr>
            <a:graphicFrameLocks noChangeAspect="1"/>
          </p:cNvGraphicFramePr>
          <p:nvPr/>
        </p:nvGraphicFramePr>
        <p:xfrm>
          <a:off x="4108450" y="5443538"/>
          <a:ext cx="3276600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图片" r:id="rId7" imgW="1695450" imgH="590550" progId="Word.Picture.8">
                  <p:embed/>
                </p:oleObj>
              </mc:Choice>
              <mc:Fallback>
                <p:oleObj name="图片" r:id="rId7" imgW="1695450" imgH="59055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5443538"/>
                        <a:ext cx="3276600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8F8F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81" name="AutoShape 21"/>
          <p:cNvSpPr>
            <a:spLocks noChangeArrowheads="1"/>
          </p:cNvSpPr>
          <p:nvPr/>
        </p:nvSpPr>
        <p:spPr bwMode="auto">
          <a:xfrm>
            <a:off x="5175250" y="1516063"/>
            <a:ext cx="228600" cy="955675"/>
          </a:xfrm>
          <a:prstGeom prst="downArrow">
            <a:avLst>
              <a:gd name="adj1" fmla="val 50000"/>
              <a:gd name="adj2" fmla="val 104514"/>
            </a:avLst>
          </a:prstGeom>
          <a:solidFill>
            <a:srgbClr val="CC3300">
              <a:alpha val="50195"/>
            </a:srgbClr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99382" name="Text Box 22"/>
          <p:cNvSpPr txBox="1">
            <a:spLocks noChangeArrowheads="1"/>
          </p:cNvSpPr>
          <p:nvPr/>
        </p:nvSpPr>
        <p:spPr bwMode="auto">
          <a:xfrm>
            <a:off x="3956050" y="1633538"/>
            <a:ext cx="1219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CC0066"/>
                </a:solidFill>
                <a:ea typeface="宋体" pitchFamily="2" charset="-122"/>
              </a:rPr>
              <a:t>用与非门实现</a:t>
            </a:r>
            <a:endParaRPr kumimoji="1" lang="zh-CN" altLang="en-US" sz="2400" b="1">
              <a:ea typeface="宋体" pitchFamily="2" charset="-122"/>
            </a:endParaRPr>
          </a:p>
        </p:txBody>
      </p:sp>
      <p:graphicFrame>
        <p:nvGraphicFramePr>
          <p:cNvPr id="399383" name="Object 23"/>
          <p:cNvGraphicFramePr>
            <a:graphicFrameLocks noChangeAspect="1"/>
          </p:cNvGraphicFramePr>
          <p:nvPr/>
        </p:nvGraphicFramePr>
        <p:xfrm>
          <a:off x="5456238" y="1671638"/>
          <a:ext cx="292735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公式" r:id="rId9" imgW="1053643" imgH="266584" progId="Equation.3">
                  <p:embed/>
                </p:oleObj>
              </mc:Choice>
              <mc:Fallback>
                <p:oleObj name="公式" r:id="rId9" imgW="1053643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6238" y="1671638"/>
                        <a:ext cx="2927350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84" name="AutoShape 24"/>
          <p:cNvSpPr>
            <a:spLocks noChangeArrowheads="1"/>
          </p:cNvSpPr>
          <p:nvPr/>
        </p:nvSpPr>
        <p:spPr bwMode="auto">
          <a:xfrm>
            <a:off x="5175250" y="4452938"/>
            <a:ext cx="228600" cy="838200"/>
          </a:xfrm>
          <a:prstGeom prst="downArrow">
            <a:avLst>
              <a:gd name="adj1" fmla="val 50000"/>
              <a:gd name="adj2" fmla="val 91667"/>
            </a:avLst>
          </a:prstGeom>
          <a:solidFill>
            <a:srgbClr val="CC3300">
              <a:alpha val="50195"/>
            </a:srgbClr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399385" name="Object 25"/>
          <p:cNvGraphicFramePr>
            <a:graphicFrameLocks noChangeAspect="1"/>
          </p:cNvGraphicFramePr>
          <p:nvPr/>
        </p:nvGraphicFramePr>
        <p:xfrm>
          <a:off x="5638800" y="4648200"/>
          <a:ext cx="19383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公式" r:id="rId11" imgW="698197" imgH="177723" progId="Equation.3">
                  <p:embed/>
                </p:oleObj>
              </mc:Choice>
              <mc:Fallback>
                <p:oleObj name="公式" r:id="rId11" imgW="698197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648200"/>
                        <a:ext cx="193833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86" name="Text Box 26"/>
          <p:cNvSpPr txBox="1">
            <a:spLocks noChangeArrowheads="1"/>
          </p:cNvSpPr>
          <p:nvPr/>
        </p:nvSpPr>
        <p:spPr bwMode="auto">
          <a:xfrm>
            <a:off x="3956050" y="4392613"/>
            <a:ext cx="1219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CC0066"/>
                </a:solidFill>
                <a:ea typeface="宋体" pitchFamily="2" charset="-122"/>
              </a:rPr>
              <a:t>用异或门实现</a:t>
            </a:r>
            <a:endParaRPr kumimoji="1" lang="zh-CN" altLang="en-US" sz="2400" b="1">
              <a:ea typeface="宋体" pitchFamily="2" charset="-122"/>
            </a:endParaRPr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4179888" y="2582863"/>
            <a:ext cx="141287" cy="17859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8201025" y="3294063"/>
            <a:ext cx="174625" cy="3492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4543425" y="5630863"/>
            <a:ext cx="101600" cy="8572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6865938" y="5892800"/>
            <a:ext cx="144462" cy="304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070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99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99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9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9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99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9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9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99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39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9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9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9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9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99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39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39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animBg="1" autoUpdateAnimBg="0"/>
      <p:bldP spid="399364" grpId="0" animBg="1" autoUpdateAnimBg="0"/>
      <p:bldP spid="399365" grpId="0" animBg="1"/>
      <p:bldP spid="399366" grpId="0" animBg="1" autoUpdateAnimBg="0"/>
      <p:bldP spid="399367" grpId="0" build="p" autoUpdateAnimBg="0" advAuto="0"/>
      <p:bldP spid="399368" grpId="0" animBg="1" autoUpdateAnimBg="0"/>
      <p:bldP spid="399369" grpId="0" animBg="1"/>
      <p:bldP spid="399370" grpId="0" animBg="1" autoUpdateAnimBg="0"/>
      <p:bldP spid="399372" grpId="0" build="p" autoUpdateAnimBg="0"/>
      <p:bldP spid="399373" grpId="0" animBg="1"/>
      <p:bldP spid="399374" grpId="0" animBg="1" autoUpdateAnimBg="0"/>
      <p:bldP spid="399375" grpId="0" animBg="1" autoUpdateAnimBg="0"/>
      <p:bldP spid="399376" grpId="0" animBg="1"/>
      <p:bldP spid="399377" grpId="0" animBg="1" autoUpdateAnimBg="0"/>
      <p:bldP spid="399378" grpId="0" animBg="1" autoUpdateAnimBg="0"/>
      <p:bldP spid="399381" grpId="0" animBg="1"/>
      <p:bldP spid="399382" grpId="0" build="p" autoUpdateAnimBg="0"/>
      <p:bldP spid="399384" grpId="0" animBg="1"/>
      <p:bldP spid="39938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8AB743-1650-4C03-92D3-D66C4B5B0B8C}" type="slidenum">
              <a:rPr lang="ko-KR" altLang="en-US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686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25" y="1073150"/>
            <a:ext cx="6219825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3529013" cy="620713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SN74LS138</a:t>
            </a:r>
          </a:p>
        </p:txBody>
      </p:sp>
      <p:pic>
        <p:nvPicPr>
          <p:cNvPr id="686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4489450"/>
            <a:ext cx="3319463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092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0241" name="Group 401"/>
          <p:cNvGraphicFramePr>
            <a:graphicFrameLocks noGrp="1"/>
          </p:cNvGraphicFramePr>
          <p:nvPr>
            <p:ph sz="half" idx="2"/>
          </p:nvPr>
        </p:nvGraphicFramePr>
        <p:xfrm>
          <a:off x="393700" y="855663"/>
          <a:ext cx="8736013" cy="5546968"/>
        </p:xfrm>
        <a:graphic>
          <a:graphicData uri="http://schemas.openxmlformats.org/drawingml/2006/table">
            <a:tbl>
              <a:tblPr/>
              <a:tblGrid>
                <a:gridCol w="622300"/>
                <a:gridCol w="750888"/>
                <a:gridCol w="808037"/>
                <a:gridCol w="493713"/>
                <a:gridCol w="539750"/>
                <a:gridCol w="527050"/>
                <a:gridCol w="623887"/>
                <a:gridCol w="630238"/>
                <a:gridCol w="619125"/>
                <a:gridCol w="623887"/>
                <a:gridCol w="627063"/>
                <a:gridCol w="622300"/>
                <a:gridCol w="625475"/>
                <a:gridCol w="622300"/>
              </a:tblGrid>
              <a:tr h="396195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输入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8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输出</a:t>
                      </a:r>
                    </a:p>
                  </a:txBody>
                  <a:tcPr marT="45706" marB="4570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619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使能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选择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G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G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A’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G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B’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B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706" marB="45706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sp>
        <p:nvSpPr>
          <p:cNvPr id="708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421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3315</Words>
  <Application>Microsoft Office PowerPoint</Application>
  <PresentationFormat>全屏显示(4:3)</PresentationFormat>
  <Paragraphs>964</Paragraphs>
  <Slides>60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60</vt:i4>
      </vt:variant>
    </vt:vector>
  </HeadingPairs>
  <TitlesOfParts>
    <vt:vector size="65" baseType="lpstr">
      <vt:lpstr>Office 主题</vt:lpstr>
      <vt:lpstr>图片</vt:lpstr>
      <vt:lpstr>公式</vt:lpstr>
      <vt:lpstr>Equation</vt:lpstr>
      <vt:lpstr>Visio</vt:lpstr>
      <vt:lpstr>PowerPoint 演示文稿</vt:lpstr>
      <vt:lpstr>PowerPoint 演示文稿</vt:lpstr>
      <vt:lpstr>例1:</vt:lpstr>
      <vt:lpstr>PowerPoint 演示文稿</vt:lpstr>
      <vt:lpstr>组合逻辑设计的一般方法</vt:lpstr>
      <vt:lpstr>例2：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波形图</vt:lpstr>
      <vt:lpstr>时序逻辑电路功能的描述方法</vt:lpstr>
      <vt:lpstr>时序逻辑电路功能的描述方法</vt:lpstr>
      <vt:lpstr>时序逻辑电路功能的描述方法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同步时序电路设计的一般步骤</vt:lpstr>
      <vt:lpstr>形成原始状态图</vt:lpstr>
      <vt:lpstr>PowerPoint 演示文稿</vt:lpstr>
      <vt:lpstr>PowerPoint 演示文稿</vt:lpstr>
      <vt:lpstr>例</vt:lpstr>
      <vt:lpstr>画状态图，列状态表</vt:lpstr>
      <vt:lpstr>构造状态图</vt:lpstr>
      <vt:lpstr>导出状态表</vt:lpstr>
      <vt:lpstr>状态化简</vt:lpstr>
      <vt:lpstr>状态化简和状态分配</vt:lpstr>
      <vt:lpstr>列输出和驱动方程</vt:lpstr>
      <vt:lpstr>由状态图列状态表</vt:lpstr>
      <vt:lpstr>比较，得驱动方程</vt:lpstr>
      <vt:lpstr>自启动检查</vt:lpstr>
      <vt:lpstr>电路图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Tiger</dc:creator>
  <cp:lastModifiedBy>wolfit</cp:lastModifiedBy>
  <cp:revision>5</cp:revision>
  <dcterms:created xsi:type="dcterms:W3CDTF">2015-06-16T01:17:31Z</dcterms:created>
  <dcterms:modified xsi:type="dcterms:W3CDTF">2016-06-14T03:33:07Z</dcterms:modified>
</cp:coreProperties>
</file>