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2" r:id="rId2"/>
  </p:sldMasterIdLst>
  <p:sldIdLst>
    <p:sldId id="364" r:id="rId3"/>
    <p:sldId id="335" r:id="rId4"/>
    <p:sldId id="337" r:id="rId5"/>
    <p:sldId id="393" r:id="rId6"/>
    <p:sldId id="397" r:id="rId7"/>
    <p:sldId id="398" r:id="rId8"/>
    <p:sldId id="399" r:id="rId9"/>
    <p:sldId id="391" r:id="rId10"/>
    <p:sldId id="392" r:id="rId11"/>
    <p:sldId id="381" r:id="rId12"/>
    <p:sldId id="382" r:id="rId13"/>
    <p:sldId id="395" r:id="rId14"/>
    <p:sldId id="396" r:id="rId15"/>
    <p:sldId id="343" r:id="rId16"/>
    <p:sldId id="344" r:id="rId17"/>
    <p:sldId id="345" r:id="rId18"/>
    <p:sldId id="346" r:id="rId19"/>
    <p:sldId id="347" r:id="rId20"/>
    <p:sldId id="348" r:id="rId21"/>
    <p:sldId id="350" r:id="rId22"/>
    <p:sldId id="351" r:id="rId23"/>
    <p:sldId id="373" r:id="rId24"/>
    <p:sldId id="374" r:id="rId25"/>
    <p:sldId id="383" r:id="rId26"/>
    <p:sldId id="384" r:id="rId27"/>
    <p:sldId id="385" r:id="rId28"/>
    <p:sldId id="388" r:id="rId29"/>
    <p:sldId id="379" r:id="rId30"/>
    <p:sldId id="387" r:id="rId31"/>
    <p:sldId id="386" r:id="rId32"/>
    <p:sldId id="357" r:id="rId33"/>
    <p:sldId id="359" r:id="rId34"/>
    <p:sldId id="360" r:id="rId35"/>
    <p:sldId id="400" r:id="rId36"/>
    <p:sldId id="361" r:id="rId37"/>
    <p:sldId id="362" r:id="rId38"/>
    <p:sldId id="363" r:id="rId39"/>
    <p:sldId id="368" r:id="rId40"/>
    <p:sldId id="389" r:id="rId41"/>
  </p:sldIdLst>
  <p:sldSz cx="9144000" cy="6858000" type="screen4x3"/>
  <p:notesSz cx="6858000" cy="9144000"/>
  <p:custShowLst>
    <p:custShow name="贝努利" id="0">
      <p:sldLst/>
    </p:custShow>
    <p:custShow name="泊松资料" id="1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3300"/>
    <a:srgbClr val="FF0000"/>
    <a:srgbClr val="0000FF"/>
    <a:srgbClr val="7E76E8"/>
    <a:srgbClr val="EEE870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36" autoAdjust="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18" Type="http://schemas.openxmlformats.org/officeDocument/2006/relationships/image" Target="../media/image8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17" Type="http://schemas.openxmlformats.org/officeDocument/2006/relationships/image" Target="../media/image88.wmf"/><Relationship Id="rId2" Type="http://schemas.openxmlformats.org/officeDocument/2006/relationships/image" Target="../media/image73.wmf"/><Relationship Id="rId16" Type="http://schemas.openxmlformats.org/officeDocument/2006/relationships/image" Target="../media/image87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73.wmf"/><Relationship Id="rId7" Type="http://schemas.openxmlformats.org/officeDocument/2006/relationships/image" Target="../media/image94.wmf"/><Relationship Id="rId2" Type="http://schemas.openxmlformats.org/officeDocument/2006/relationships/image" Target="../media/image72.wmf"/><Relationship Id="rId1" Type="http://schemas.openxmlformats.org/officeDocument/2006/relationships/image" Target="../media/image90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6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5251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95300"/>
            <a:ext cx="2057400" cy="56308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95300"/>
            <a:ext cx="6019800" cy="5630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6380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6160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gray">
          <a:xfrm>
            <a:off x="323850" y="3357563"/>
            <a:ext cx="8226425" cy="142875"/>
          </a:xfrm>
          <a:prstGeom prst="rect">
            <a:avLst/>
          </a:prstGeom>
          <a:gradFill rotWithShape="0">
            <a:gsLst>
              <a:gs pos="0">
                <a:schemeClr val="bg2">
                  <a:alpha val="94000"/>
                </a:schemeClr>
              </a:gs>
              <a:gs pos="50000">
                <a:schemeClr val="bg1"/>
              </a:gs>
              <a:gs pos="100000">
                <a:schemeClr val="bg2">
                  <a:alpha val="94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478B85F-7588-42CD-B601-C6B5D60FB23E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4392029-2FC4-4052-B9FF-A360A2775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21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95BD3-AEAE-4C5C-80A3-B211F473E0E7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74B84-B091-48E1-8C34-F11A17FE3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48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00DF-00E4-4D97-8066-B3D7C42A8E42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F93A-A692-469E-AE28-75B92D3AC5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61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21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7ABAC-5084-45AF-A7BD-D75A18197A82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1263E-959B-4FA1-825E-575E4895B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3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DA6C0-953B-42C0-8E41-E423639EC309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81A1B-F80C-4979-A429-FF26C320E2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468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EF62F-9B15-4080-9E6C-35315795430C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F4EA2-BACF-4B64-AB99-7590F59E60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655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5FF2A-8222-4489-B505-909E1A4BE142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318B0-0186-4326-AEEA-015150193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1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60278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B22EA-8D45-4C57-BF23-1B098B5D3B60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C9CEE-4D6D-4D3D-A75C-038C4F0F1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006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87A90-D525-479F-B3D3-B02ADF549E35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82DA2-0EDE-4AAB-B7FE-A1D38640F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802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C283E-EC70-4871-B460-B811F6453E3C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3D35D-AEFB-48BC-BBE0-6289132FB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801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073275" cy="5599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0"/>
            <a:ext cx="6070600" cy="5599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0F187-C22A-4A8B-B867-06BE30B5FF3E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AB11A-7652-45E7-BEEA-9FA7ECBCE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409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0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4843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36179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7C077-AB6E-414F-902B-44EB22BFC570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2C918-0801-4F34-B835-991000770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72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28074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6979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6640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4762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74682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470189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308610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4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5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5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250825" y="1196975"/>
            <a:ext cx="82264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481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2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843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fld id="{0F639444-5FA5-400C-A685-42B45E48D640}" type="datetime1">
              <a:rPr lang="zh-CN" altLang="en-US"/>
              <a:pPr>
                <a:defRPr/>
              </a:pPr>
              <a:t>2015/3/24</a:t>
            </a:fld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fld id="{2BE0C2F5-85A2-4DE3-B61B-8914DBDE45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179388" y="476250"/>
            <a:ext cx="649287" cy="627063"/>
          </a:xfrm>
          <a:prstGeom prst="star4">
            <a:avLst>
              <a:gd name="adj" fmla="val 12593"/>
            </a:avLst>
          </a:prstGeom>
          <a:solidFill>
            <a:srgbClr val="FF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hyperlink" Target="../../demo/randtool/randtool.exe" TargetMode="External"/><Relationship Id="rId4" Type="http://schemas.openxmlformats.org/officeDocument/2006/relationships/image" Target="../media/image6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9.wmf"/><Relationship Id="rId26" Type="http://schemas.openxmlformats.org/officeDocument/2006/relationships/oleObject" Target="../embeddings/oleObject79.bin"/><Relationship Id="rId39" Type="http://schemas.openxmlformats.org/officeDocument/2006/relationships/image" Target="../media/image89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34" Type="http://schemas.openxmlformats.org/officeDocument/2006/relationships/oleObject" Target="../embeddings/oleObject83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4.bin"/><Relationship Id="rId25" Type="http://schemas.openxmlformats.org/officeDocument/2006/relationships/image" Target="../media/image82.wmf"/><Relationship Id="rId33" Type="http://schemas.openxmlformats.org/officeDocument/2006/relationships/image" Target="../media/image86.wmf"/><Relationship Id="rId38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image" Target="../media/image8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78.bin"/><Relationship Id="rId32" Type="http://schemas.openxmlformats.org/officeDocument/2006/relationships/oleObject" Target="../embeddings/oleObject82.bin"/><Relationship Id="rId37" Type="http://schemas.openxmlformats.org/officeDocument/2006/relationships/image" Target="../media/image88.wmf"/><Relationship Id="rId40" Type="http://schemas.openxmlformats.org/officeDocument/2006/relationships/hyperlink" Target="../../demo/randtool/randtool.exe" TargetMode="External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4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5.bin"/><Relationship Id="rId31" Type="http://schemas.openxmlformats.org/officeDocument/2006/relationships/image" Target="../media/image8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81.bin"/><Relationship Id="rId35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11" Type="http://schemas.openxmlformats.org/officeDocument/2006/relationships/image" Target="../media/image105.wmf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oleObject104.bin"/><Relationship Id="rId4" Type="http://schemas.openxmlformats.org/officeDocument/2006/relationships/image" Target="../media/image102.wmf"/><Relationship Id="rId9" Type="http://schemas.openxmlformats.org/officeDocument/2006/relationships/image" Target="../media/image10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9.jpeg"/><Relationship Id="rId4" Type="http://schemas.openxmlformats.org/officeDocument/2006/relationships/image" Target="../media/image10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7" Type="http://schemas.openxmlformats.org/officeDocument/2006/relationships/image" Target="../media/image114.jpe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jpeg"/><Relationship Id="rId5" Type="http://schemas.openxmlformats.org/officeDocument/2006/relationships/image" Target="../media/image112.jpeg"/><Relationship Id="rId4" Type="http://schemas.openxmlformats.org/officeDocument/2006/relationships/image" Target="../media/image10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24.png"/><Relationship Id="rId4" Type="http://schemas.openxmlformats.org/officeDocument/2006/relationships/oleObject" Target="../embeddings/oleObject1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image" Target="../media/image106.wmf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3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2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4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5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6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6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0"/>
          <p:cNvSpPr>
            <a:spLocks noChangeArrowheads="1"/>
          </p:cNvSpPr>
          <p:nvPr/>
        </p:nvSpPr>
        <p:spPr bwMode="auto">
          <a:xfrm>
            <a:off x="838200" y="712788"/>
            <a:ext cx="3068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随机变量的分类</a:t>
            </a:r>
          </a:p>
        </p:txBody>
      </p:sp>
      <p:sp>
        <p:nvSpPr>
          <p:cNvPr id="21507" name="Rectangle 2051"/>
          <p:cNvSpPr>
            <a:spLocks noChangeArrowheads="1"/>
          </p:cNvSpPr>
          <p:nvPr/>
        </p:nvSpPr>
        <p:spPr bwMode="auto">
          <a:xfrm>
            <a:off x="2743200" y="2119313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离散型</a:t>
            </a:r>
          </a:p>
        </p:txBody>
      </p:sp>
      <p:sp>
        <p:nvSpPr>
          <p:cNvPr id="21508" name="Rectangle 2052"/>
          <p:cNvSpPr>
            <a:spLocks noChangeArrowheads="1"/>
          </p:cNvSpPr>
          <p:nvPr/>
        </p:nvSpPr>
        <p:spPr bwMode="auto">
          <a:xfrm>
            <a:off x="500063" y="3786188"/>
            <a:ext cx="807720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(1)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离散型</a:t>
            </a:r>
            <a:r>
              <a:rPr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随机变量所取的可能值是有限多个或</a:t>
            </a:r>
          </a:p>
          <a:p>
            <a:pPr marL="457200" indent="-457200"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可数个</a:t>
            </a:r>
            <a:r>
              <a:rPr lang="en-US" altLang="zh-CN" sz="2800" b="1">
                <a:solidFill>
                  <a:srgbClr val="000000"/>
                </a:solidFill>
                <a:ea typeface="黑体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叫做离散型随机变量</a:t>
            </a:r>
            <a:r>
              <a:rPr lang="en-US" altLang="zh-CN" sz="2800" b="1">
                <a:solidFill>
                  <a:srgbClr val="000000"/>
                </a:solidFill>
                <a:ea typeface="黑体" pitchFamily="49" charset="-122"/>
              </a:rPr>
              <a:t>.</a:t>
            </a:r>
          </a:p>
        </p:txBody>
      </p:sp>
      <p:sp>
        <p:nvSpPr>
          <p:cNvPr id="21514" name="Rectangle 2058"/>
          <p:cNvSpPr>
            <a:spLocks noChangeArrowheads="1"/>
          </p:cNvSpPr>
          <p:nvPr/>
        </p:nvSpPr>
        <p:spPr bwMode="auto">
          <a:xfrm>
            <a:off x="3505200" y="122872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随机变量</a:t>
            </a:r>
          </a:p>
        </p:txBody>
      </p:sp>
      <p:sp>
        <p:nvSpPr>
          <p:cNvPr id="21515" name="Rectangle 2059"/>
          <p:cNvSpPr>
            <a:spLocks noChangeArrowheads="1"/>
          </p:cNvSpPr>
          <p:nvPr/>
        </p:nvSpPr>
        <p:spPr bwMode="auto">
          <a:xfrm>
            <a:off x="3733800" y="2981325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连续型</a:t>
            </a:r>
          </a:p>
        </p:txBody>
      </p:sp>
      <p:grpSp>
        <p:nvGrpSpPr>
          <p:cNvPr id="2" name="Group 2064"/>
          <p:cNvGrpSpPr>
            <a:grpSpLocks/>
          </p:cNvGrpSpPr>
          <p:nvPr/>
        </p:nvGrpSpPr>
        <p:grpSpPr bwMode="auto">
          <a:xfrm>
            <a:off x="3352800" y="1762125"/>
            <a:ext cx="1905000" cy="381000"/>
            <a:chOff x="2208" y="1344"/>
            <a:chExt cx="1200" cy="240"/>
          </a:xfrm>
        </p:grpSpPr>
        <p:sp>
          <p:nvSpPr>
            <p:cNvPr id="36879" name="Line 2060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0" name="Line 2061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1" name="Line 2062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2" name="Line 2063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3" name="Rectangle 2067"/>
          <p:cNvSpPr>
            <a:spLocks noChangeArrowheads="1"/>
          </p:cNvSpPr>
          <p:nvPr/>
        </p:nvSpPr>
        <p:spPr bwMode="auto">
          <a:xfrm>
            <a:off x="4495800" y="214312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非离散型</a:t>
            </a:r>
          </a:p>
        </p:txBody>
      </p:sp>
      <p:grpSp>
        <p:nvGrpSpPr>
          <p:cNvPr id="3" name="Group 2068"/>
          <p:cNvGrpSpPr>
            <a:grpSpLocks/>
          </p:cNvGrpSpPr>
          <p:nvPr/>
        </p:nvGrpSpPr>
        <p:grpSpPr bwMode="auto">
          <a:xfrm>
            <a:off x="4343400" y="2600325"/>
            <a:ext cx="1905000" cy="381000"/>
            <a:chOff x="2208" y="1344"/>
            <a:chExt cx="1200" cy="240"/>
          </a:xfrm>
        </p:grpSpPr>
        <p:sp>
          <p:nvSpPr>
            <p:cNvPr id="36875" name="Line 2069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6" name="Line 2070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7" name="Line 2071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8" name="Line 2072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9" name="Rectangle 2073"/>
          <p:cNvSpPr>
            <a:spLocks noChangeArrowheads="1"/>
          </p:cNvSpPr>
          <p:nvPr/>
        </p:nvSpPr>
        <p:spPr bwMode="auto">
          <a:xfrm>
            <a:off x="5638800" y="29813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其它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14" grpId="0" autoUpdateAnimBg="0"/>
      <p:bldP spid="21515" grpId="0" autoUpdateAnimBg="0"/>
      <p:bldP spid="21523" grpId="0"/>
      <p:bldP spid="215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2.7</a:t>
            </a:r>
          </a:p>
        </p:txBody>
      </p:sp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357188" y="857250"/>
            <a:ext cx="84201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一批产品包括</a:t>
            </a:r>
            <a:r>
              <a:rPr lang="en-US" altLang="zh-CN" sz="3600" b="1">
                <a:latin typeface="Tahoma" pitchFamily="34" charset="0"/>
              </a:rPr>
              <a:t>7</a:t>
            </a:r>
            <a:r>
              <a:rPr lang="zh-CN" altLang="en-US" sz="3600" b="1">
                <a:latin typeface="Tahoma" pitchFamily="34" charset="0"/>
              </a:rPr>
              <a:t>件正品</a:t>
            </a:r>
            <a:r>
              <a:rPr lang="en-US" altLang="zh-CN" sz="3600" b="1">
                <a:latin typeface="Tahoma" pitchFamily="34" charset="0"/>
              </a:rPr>
              <a:t>,3</a:t>
            </a:r>
            <a:r>
              <a:rPr lang="zh-CN" altLang="en-US" sz="3600" b="1">
                <a:latin typeface="Tahoma" pitchFamily="34" charset="0"/>
              </a:rPr>
              <a:t>件次品</a:t>
            </a:r>
            <a:r>
              <a:rPr lang="en-US" altLang="zh-CN" sz="3600" b="1">
                <a:latin typeface="Tahoma" pitchFamily="34" charset="0"/>
              </a:rPr>
              <a:t>,</a:t>
            </a:r>
            <a:r>
              <a:rPr lang="zh-CN" altLang="en-US" sz="3600" b="1">
                <a:latin typeface="Tahoma" pitchFamily="34" charset="0"/>
              </a:rPr>
              <a:t>依次从中</a:t>
            </a:r>
          </a:p>
          <a:p>
            <a:pPr eaLnBrk="1" hangingPunct="1"/>
            <a:r>
              <a:rPr lang="zh-CN" altLang="en-US" sz="3600" b="1">
                <a:latin typeface="Tahoma" pitchFamily="34" charset="0"/>
              </a:rPr>
              <a:t>不放回取一件产品</a:t>
            </a:r>
            <a:r>
              <a:rPr lang="en-US" altLang="zh-CN" sz="3600" b="1">
                <a:latin typeface="Tahoma" pitchFamily="34" charset="0"/>
              </a:rPr>
              <a:t>,X</a:t>
            </a:r>
            <a:r>
              <a:rPr lang="zh-CN" altLang="en-US" sz="3600" b="1">
                <a:latin typeface="Tahoma" pitchFamily="34" charset="0"/>
              </a:rPr>
              <a:t>表示取到正品时的抽</a:t>
            </a:r>
          </a:p>
          <a:p>
            <a:pPr eaLnBrk="1" hangingPunct="1"/>
            <a:r>
              <a:rPr lang="zh-CN" altLang="en-US" sz="3600" b="1">
                <a:latin typeface="Tahoma" pitchFamily="34" charset="0"/>
              </a:rPr>
              <a:t>取次数</a:t>
            </a:r>
            <a:r>
              <a:rPr lang="en-US" altLang="zh-CN" sz="3600" b="1">
                <a:latin typeface="Tahoma" pitchFamily="34" charset="0"/>
              </a:rPr>
              <a:t>,</a:t>
            </a:r>
            <a:r>
              <a:rPr lang="zh-CN" altLang="en-US" sz="3600" b="1">
                <a:latin typeface="Tahoma" pitchFamily="34" charset="0"/>
              </a:rPr>
              <a:t>求</a:t>
            </a:r>
            <a:r>
              <a:rPr lang="en-US" altLang="zh-CN" sz="3600" b="1">
                <a:latin typeface="Tahoma" pitchFamily="34" charset="0"/>
              </a:rPr>
              <a:t>X</a:t>
            </a:r>
            <a:r>
              <a:rPr lang="zh-CN" altLang="en-US" sz="3600" b="1">
                <a:latin typeface="Tahoma" pitchFamily="34" charset="0"/>
              </a:rPr>
              <a:t>的分布律</a:t>
            </a:r>
            <a:r>
              <a:rPr lang="en-US" altLang="zh-CN" sz="3600" b="1">
                <a:latin typeface="Tahoma" pitchFamily="34" charset="0"/>
              </a:rPr>
              <a:t>,</a:t>
            </a:r>
            <a:r>
              <a:rPr lang="zh-CN" altLang="en-US" sz="3600" b="1">
                <a:latin typeface="Tahoma" pitchFamily="34" charset="0"/>
              </a:rPr>
              <a:t>并求</a:t>
            </a:r>
            <a:r>
              <a:rPr lang="en-US" altLang="zh-CN" sz="3600" b="1">
                <a:latin typeface="Tahoma" pitchFamily="34" charset="0"/>
              </a:rPr>
              <a:t>P(X&gt;2)</a:t>
            </a:r>
            <a:r>
              <a:rPr lang="zh-CN" altLang="en-US" sz="3600" b="1">
                <a:latin typeface="Tahoma" pitchFamily="34" charset="0"/>
              </a:rPr>
              <a:t>与分布</a:t>
            </a:r>
          </a:p>
          <a:p>
            <a:pPr eaLnBrk="1" hangingPunct="1"/>
            <a:r>
              <a:rPr lang="zh-CN" altLang="en-US" sz="3600" b="1">
                <a:latin typeface="Tahoma" pitchFamily="34" charset="0"/>
              </a:rPr>
              <a:t>函数</a:t>
            </a:r>
            <a:r>
              <a:rPr lang="en-US" altLang="zh-CN" sz="3600" b="1">
                <a:latin typeface="Tahoma" pitchFamily="34" charset="0"/>
              </a:rPr>
              <a:t>.</a:t>
            </a:r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500063" y="3143250"/>
            <a:ext cx="8080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解</a:t>
            </a:r>
            <a:r>
              <a:rPr lang="en-US" altLang="zh-CN" sz="3600" b="1">
                <a:latin typeface="Tahoma" pitchFamily="34" charset="0"/>
              </a:rPr>
              <a:t>: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755650" y="4797425"/>
            <a:ext cx="7272338" cy="0"/>
          </a:xfrm>
          <a:prstGeom prst="line">
            <a:avLst/>
          </a:prstGeom>
          <a:noFill/>
          <a:ln w="730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1908175" y="4076700"/>
            <a:ext cx="0" cy="1800225"/>
          </a:xfrm>
          <a:prstGeom prst="line">
            <a:avLst/>
          </a:prstGeom>
          <a:noFill/>
          <a:ln w="730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239838" y="4079875"/>
            <a:ext cx="496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ahoma" pitchFamily="34" charset="0"/>
              </a:rPr>
              <a:t>X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1311275" y="4943475"/>
            <a:ext cx="471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ahoma" pitchFamily="34" charset="0"/>
              </a:rPr>
              <a:t>p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2411413" y="4076700"/>
            <a:ext cx="474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ahoma" pitchFamily="34" charset="0"/>
              </a:rPr>
              <a:t>1</a:t>
            </a:r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2339975" y="4797425"/>
          <a:ext cx="5730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215640" imgH="406080" progId="Equation.3">
                  <p:embed/>
                </p:oleObj>
              </mc:Choice>
              <mc:Fallback>
                <p:oleObj name="公式" r:id="rId3" imgW="21564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97425"/>
                        <a:ext cx="5730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903663" y="4079875"/>
            <a:ext cx="474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ahoma" pitchFamily="34" charset="0"/>
              </a:rPr>
              <a:t>2</a:t>
            </a:r>
          </a:p>
        </p:txBody>
      </p:sp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3563938" y="4797425"/>
          <a:ext cx="12239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5" imgW="444240" imgH="406080" progId="Equation.3">
                  <p:embed/>
                </p:oleObj>
              </mc:Choice>
              <mc:Fallback>
                <p:oleObj name="公式" r:id="rId5" imgW="44424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97425"/>
                        <a:ext cx="122396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703888" y="4079875"/>
            <a:ext cx="474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ahoma" pitchFamily="34" charset="0"/>
              </a:rPr>
              <a:t>3</a:t>
            </a:r>
          </a:p>
        </p:txBody>
      </p:sp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5580063" y="4797425"/>
          <a:ext cx="828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7" imgW="291960" imgH="406080" progId="Equation.3">
                  <p:embed/>
                </p:oleObj>
              </mc:Choice>
              <mc:Fallback>
                <p:oleObj name="公式" r:id="rId7" imgW="2919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797425"/>
                        <a:ext cx="8286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7143750" y="4151313"/>
            <a:ext cx="474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ahoma" pitchFamily="34" charset="0"/>
              </a:rPr>
              <a:t>4</a:t>
            </a:r>
          </a:p>
        </p:txBody>
      </p:sp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7092950" y="4797425"/>
          <a:ext cx="828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9" imgW="291960" imgH="406080" progId="Equation.3">
                  <p:embed/>
                </p:oleObj>
              </mc:Choice>
              <mc:Fallback>
                <p:oleObj name="公式" r:id="rId9" imgW="2919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797425"/>
                        <a:ext cx="8286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611188" y="5876925"/>
            <a:ext cx="752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latin typeface="Tahoma" pitchFamily="34" charset="0"/>
              </a:rPr>
              <a:t>P(X&gt;2)=P(X=3)+P(X=4)=1/15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/>
      <p:bldP spid="111621" grpId="0" animBg="1"/>
      <p:bldP spid="111622" grpId="0" animBg="1"/>
      <p:bldP spid="111623" grpId="0"/>
      <p:bldP spid="111624" grpId="0"/>
      <p:bldP spid="111625" grpId="0"/>
      <p:bldP spid="111627" grpId="0"/>
      <p:bldP spid="111629" grpId="0"/>
      <p:bldP spid="111631" grpId="0"/>
      <p:bldP spid="1116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0"/>
            <a:ext cx="7793037" cy="1143000"/>
          </a:xfrm>
          <a:noFill/>
        </p:spPr>
        <p:txBody>
          <a:bodyPr anchor="b"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2.7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979613" y="1052513"/>
          <a:ext cx="5832475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3" imgW="1752480" imgH="660240" progId="Equation.3">
                  <p:embed/>
                </p:oleObj>
              </mc:Choice>
              <mc:Fallback>
                <p:oleObj name="公式" r:id="rId3" imgW="175248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5832475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1722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由题意</a:t>
            </a:r>
            <a:r>
              <a:rPr lang="en-US" altLang="zh-CN" sz="3600" b="1">
                <a:latin typeface="Tahoma" pitchFamily="34" charset="0"/>
              </a:rPr>
              <a:t>: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755650" y="3240088"/>
          <a:ext cx="5400675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5" imgW="1955520" imgH="1155600" progId="Equation.3">
                  <p:embed/>
                </p:oleObj>
              </mc:Choice>
              <mc:Fallback>
                <p:oleObj name="公式" r:id="rId5" imgW="1955520" imgH="11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40088"/>
                        <a:ext cx="5400675" cy="361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6227763" y="3357563"/>
          <a:ext cx="11144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7" imgW="355320" imgH="177480" progId="Equation.3">
                  <p:embed/>
                </p:oleObj>
              </mc:Choice>
              <mc:Fallback>
                <p:oleObj name="公式" r:id="rId7" imgW="35532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57563"/>
                        <a:ext cx="11144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6156325" y="4005263"/>
          <a:ext cx="18303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9" imgW="583920" imgH="177480" progId="Equation.3">
                  <p:embed/>
                </p:oleObj>
              </mc:Choice>
              <mc:Fallback>
                <p:oleObj name="公式" r:id="rId9" imgW="5839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005263"/>
                        <a:ext cx="18303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6227763" y="4797425"/>
          <a:ext cx="19097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11" imgW="609480" imgH="177480" progId="Equation.3">
                  <p:embed/>
                </p:oleObj>
              </mc:Choice>
              <mc:Fallback>
                <p:oleObj name="公式" r:id="rId11" imgW="60948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797425"/>
                        <a:ext cx="190976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6300788" y="5445125"/>
          <a:ext cx="18700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13" imgW="596880" imgH="177480" progId="Equation.3">
                  <p:embed/>
                </p:oleObj>
              </mc:Choice>
              <mc:Fallback>
                <p:oleObj name="公式" r:id="rId13" imgW="5968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445125"/>
                        <a:ext cx="18700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6300788" y="6092825"/>
          <a:ext cx="11541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15" imgW="368280" imgH="177480" progId="Equation.3">
                  <p:embed/>
                </p:oleObj>
              </mc:Choice>
              <mc:Fallback>
                <p:oleObj name="公式" r:id="rId15" imgW="3682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6092825"/>
                        <a:ext cx="115411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468313" y="1263650"/>
            <a:ext cx="8280400" cy="2203450"/>
            <a:chOff x="468313" y="1263653"/>
            <a:chExt cx="8280400" cy="2203680"/>
          </a:xfrm>
        </p:grpSpPr>
        <p:sp>
          <p:nvSpPr>
            <p:cNvPr id="109583" name="Text Box 15"/>
            <p:cNvSpPr txBox="1">
              <a:spLocks noChangeArrowheads="1"/>
            </p:cNvSpPr>
            <p:nvPr/>
          </p:nvSpPr>
          <p:spPr bwMode="auto">
            <a:xfrm>
              <a:off x="468313" y="1263653"/>
              <a:ext cx="8280400" cy="2203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  <a:defRPr/>
              </a:pPr>
              <a:r>
                <a:rPr lang="zh-CN" altLang="en-US" sz="2800" b="1" u="sng" dirty="0">
                  <a:solidFill>
                    <a:srgbClr val="FF0000"/>
                  </a:solidFill>
                  <a:ea typeface="方正隶变简体" pitchFamily="65" charset="-122"/>
                </a:rPr>
                <a:t>例题</a:t>
              </a:r>
              <a:r>
                <a:rPr lang="zh-CN" altLang="en-US" b="1" dirty="0">
                  <a:ea typeface="方正隶变简体" pitchFamily="65" charset="-122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有</a:t>
              </a:r>
              <a:r>
                <a:rPr lang="en-US" altLang="zh-CN" sz="2800" b="1" dirty="0">
                  <a:solidFill>
                    <a:srgbClr val="000000"/>
                  </a:solidFill>
                  <a:latin typeface="+mn-ea"/>
                </a:rPr>
                <a:t>7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张外形相同的卡片，分别编为 </a:t>
              </a:r>
              <a:endParaRPr lang="en-US" altLang="zh-CN" sz="2800" b="1" dirty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3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     号</a:t>
              </a:r>
              <a:r>
                <a:rPr lang="en-US" altLang="zh-CN" sz="2800" b="1" dirty="0">
                  <a:solidFill>
                    <a:srgbClr val="000000"/>
                  </a:solidFill>
                  <a:latin typeface="+mn-ea"/>
                </a:rPr>
                <a:t>.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今从中任取</a:t>
              </a:r>
              <a:r>
                <a:rPr lang="en-US" altLang="zh-CN" sz="2800" b="1" dirty="0">
                  <a:solidFill>
                    <a:srgbClr val="000000"/>
                  </a:solidFill>
                  <a:latin typeface="+mn-ea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张，事件       分别表“三</a:t>
              </a:r>
              <a:endParaRPr lang="en-US" altLang="zh-CN" sz="2800" b="1" dirty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3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     张卡片中最大号码小于</a:t>
              </a:r>
              <a:r>
                <a:rPr lang="en-US" altLang="zh-CN" sz="2800" b="1" dirty="0">
                  <a:solidFill>
                    <a:srgbClr val="000000"/>
                  </a:solidFill>
                  <a:latin typeface="+mn-ea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，等于</a:t>
              </a:r>
              <a:r>
                <a:rPr lang="en-US" altLang="zh-CN" sz="2800" b="1" dirty="0">
                  <a:solidFill>
                    <a:srgbClr val="000000"/>
                  </a:solidFill>
                  <a:latin typeface="+mn-ea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，大于</a:t>
              </a:r>
              <a:r>
                <a:rPr lang="en-US" altLang="zh-CN" sz="2800" b="1" dirty="0">
                  <a:solidFill>
                    <a:srgbClr val="000000"/>
                  </a:solidFill>
                  <a:latin typeface="+mn-ea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”</a:t>
              </a:r>
              <a:r>
                <a:rPr lang="en-US" altLang="zh-CN" sz="2800" b="1" dirty="0">
                  <a:solidFill>
                    <a:srgbClr val="000000"/>
                  </a:solidFill>
                  <a:latin typeface="+mn-ea"/>
                </a:rPr>
                <a:t>. 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+mn-ea"/>
                </a:rPr>
                <a:t>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定义随机变量</a:t>
              </a:r>
            </a:p>
          </p:txBody>
        </p:sp>
        <p:graphicFrame>
          <p:nvGraphicFramePr>
            <p:cNvPr id="11269" name="Object 2"/>
            <p:cNvGraphicFramePr>
              <a:graphicFrameLocks noChangeAspect="1"/>
            </p:cNvGraphicFramePr>
            <p:nvPr/>
          </p:nvGraphicFramePr>
          <p:xfrm>
            <a:off x="6704662" y="1357298"/>
            <a:ext cx="1490662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Formula" r:id="rId3" imgW="753120" imgH="182880" progId="">
                    <p:embed/>
                  </p:oleObj>
                </mc:Choice>
                <mc:Fallback>
                  <p:oleObj name="Formula" r:id="rId3" imgW="753120" imgH="18288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4662" y="1357298"/>
                          <a:ext cx="1490662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3"/>
            <p:cNvGraphicFramePr>
              <a:graphicFrameLocks noChangeAspect="1"/>
            </p:cNvGraphicFramePr>
            <p:nvPr/>
          </p:nvGraphicFramePr>
          <p:xfrm>
            <a:off x="5449258" y="1928802"/>
            <a:ext cx="11207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Formula" r:id="rId5" imgW="565200" imgH="190800" progId="">
                    <p:embed/>
                  </p:oleObj>
                </mc:Choice>
                <mc:Fallback>
                  <p:oleObj name="Formula" r:id="rId5" imgW="565200" imgH="1908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258" y="1928802"/>
                          <a:ext cx="1120775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3071813" y="3567113"/>
            <a:ext cx="3500437" cy="1362075"/>
            <a:chOff x="3071802" y="3566483"/>
            <a:chExt cx="3500462" cy="1362715"/>
          </a:xfrm>
        </p:grpSpPr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3071802" y="3603636"/>
            <a:ext cx="2184400" cy="1325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Formula" r:id="rId7" imgW="1101240" imgH="668160" progId="">
                    <p:embed/>
                  </p:oleObj>
                </mc:Choice>
                <mc:Fallback>
                  <p:oleObj name="Formula" r:id="rId7" imgW="1101240" imgH="6681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3603636"/>
                          <a:ext cx="2184400" cy="1325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矩形 19"/>
            <p:cNvSpPr>
              <a:spLocks noChangeArrowheads="1"/>
            </p:cNvSpPr>
            <p:nvPr/>
          </p:nvSpPr>
          <p:spPr bwMode="auto">
            <a:xfrm>
              <a:off x="4524816" y="3566483"/>
              <a:ext cx="16289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当  发生</a:t>
              </a:r>
            </a:p>
          </p:txBody>
        </p:sp>
        <p:sp>
          <p:nvSpPr>
            <p:cNvPr id="11276" name="矩形 20"/>
            <p:cNvSpPr>
              <a:spLocks noChangeArrowheads="1"/>
            </p:cNvSpPr>
            <p:nvPr/>
          </p:nvSpPr>
          <p:spPr bwMode="auto">
            <a:xfrm>
              <a:off x="4525954" y="3971957"/>
              <a:ext cx="20463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当  发生，</a:t>
              </a:r>
            </a:p>
          </p:txBody>
        </p:sp>
        <p:sp>
          <p:nvSpPr>
            <p:cNvPr id="11277" name="矩形 21"/>
            <p:cNvSpPr>
              <a:spLocks noChangeArrowheads="1"/>
            </p:cNvSpPr>
            <p:nvPr/>
          </p:nvSpPr>
          <p:spPr bwMode="auto">
            <a:xfrm>
              <a:off x="4525954" y="4405347"/>
              <a:ext cx="16289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当  发生</a:t>
              </a:r>
            </a:p>
          </p:txBody>
        </p:sp>
      </p:grpSp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1382713" y="5048250"/>
            <a:ext cx="6689725" cy="523875"/>
            <a:chOff x="1383008" y="5048920"/>
            <a:chExt cx="6689454" cy="523220"/>
          </a:xfrm>
        </p:grpSpPr>
        <p:sp>
          <p:nvSpPr>
            <p:cNvPr id="11274" name="矩形 22"/>
            <p:cNvSpPr>
              <a:spLocks noChangeArrowheads="1"/>
            </p:cNvSpPr>
            <p:nvPr/>
          </p:nvSpPr>
          <p:spPr bwMode="auto">
            <a:xfrm>
              <a:off x="1383008" y="5048920"/>
              <a:ext cx="66894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求随机变量   的分布律及分布函数</a:t>
              </a:r>
            </a:p>
          </p:txBody>
        </p:sp>
        <p:graphicFrame>
          <p:nvGraphicFramePr>
            <p:cNvPr id="11266" name="Object 5"/>
            <p:cNvGraphicFramePr>
              <a:graphicFrameLocks noChangeAspect="1"/>
            </p:cNvGraphicFramePr>
            <p:nvPr/>
          </p:nvGraphicFramePr>
          <p:xfrm>
            <a:off x="3357554" y="5199712"/>
            <a:ext cx="3079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Formula" r:id="rId9" imgW="156240" imgH="182880" progId="">
                    <p:embed/>
                  </p:oleObj>
                </mc:Choice>
                <mc:Fallback>
                  <p:oleObj name="Formula" r:id="rId9" imgW="156240" imgH="18288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54" y="5199712"/>
                          <a:ext cx="307975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6"/>
            <p:cNvGraphicFramePr>
              <a:graphicFrameLocks noChangeAspect="1"/>
            </p:cNvGraphicFramePr>
            <p:nvPr/>
          </p:nvGraphicFramePr>
          <p:xfrm>
            <a:off x="7102810" y="5163514"/>
            <a:ext cx="809625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Formula" r:id="rId11" imgW="407880" imgH="196920" progId="">
                    <p:embed/>
                  </p:oleObj>
                </mc:Choice>
                <mc:Fallback>
                  <p:oleObj name="Formula" r:id="rId11" imgW="407880" imgH="19692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10" y="5163514"/>
                          <a:ext cx="809625" cy="388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755650" y="765175"/>
            <a:ext cx="7158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 sz="2800" b="1" u="sng">
                <a:solidFill>
                  <a:srgbClr val="FF0000"/>
                </a:solidFill>
                <a:ea typeface="方正隶变简体"/>
                <a:cs typeface="方正隶变简体"/>
              </a:rPr>
              <a:t>提醒</a:t>
            </a:r>
            <a:r>
              <a:rPr lang="zh-CN" altLang="en-US" sz="1600"/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若离散型随机变量 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的概率分布为</a:t>
            </a:r>
          </a:p>
        </p:txBody>
      </p:sp>
      <p:graphicFrame>
        <p:nvGraphicFramePr>
          <p:cNvPr id="108547" name="Object 2"/>
          <p:cNvGraphicFramePr>
            <a:graphicFrameLocks noChangeAspect="1"/>
          </p:cNvGraphicFramePr>
          <p:nvPr/>
        </p:nvGraphicFramePr>
        <p:xfrm>
          <a:off x="827088" y="3213100"/>
          <a:ext cx="745807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Formula" r:id="rId3" imgW="3763080" imgH="1502640" progId="">
                  <p:embed/>
                </p:oleObj>
              </mc:Choice>
              <mc:Fallback>
                <p:oleObj name="Formula" r:id="rId3" imgW="3763080" imgH="1502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745807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3"/>
          <p:cNvGraphicFramePr>
            <a:graphicFrameLocks noChangeAspect="1"/>
          </p:cNvGraphicFramePr>
          <p:nvPr/>
        </p:nvGraphicFramePr>
        <p:xfrm>
          <a:off x="2051050" y="1485900"/>
          <a:ext cx="4714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Formula" r:id="rId5" imgW="2378160" imgH="218880" progId="">
                  <p:embed/>
                </p:oleObj>
              </mc:Choice>
              <mc:Fallback>
                <p:oleObj name="Formula" r:id="rId5" imgW="2378160" imgH="218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485900"/>
                        <a:ext cx="47148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19238" y="2117725"/>
            <a:ext cx="5284787" cy="533400"/>
            <a:chOff x="957" y="1334"/>
            <a:chExt cx="3329" cy="336"/>
          </a:xfrm>
        </p:grpSpPr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957" y="1334"/>
              <a:ext cx="332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且                                          ，</a:t>
              </a:r>
            </a:p>
          </p:txBody>
        </p:sp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1247" y="1408"/>
            <a:ext cx="247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Formula" r:id="rId7" imgW="1979280" imgH="164160" progId="">
                    <p:embed/>
                  </p:oleObj>
                </mc:Choice>
                <mc:Fallback>
                  <p:oleObj name="Formula" r:id="rId7" imgW="1979280" imgH="1641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408"/>
                          <a:ext cx="2472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547813" y="2652713"/>
            <a:ext cx="3176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则其分布函数为 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01675"/>
            <a:ext cx="78486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黑体" pitchFamily="49" charset="-122"/>
              </a:rPr>
              <a:t>二、常见离散型随机变量的概率分布         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827088" y="2068513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　　设随机变量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只可能取</a:t>
            </a:r>
            <a:r>
              <a:rPr lang="en-US" altLang="zh-CN" sz="2800" b="1"/>
              <a:t>0</a:t>
            </a:r>
            <a:r>
              <a:rPr lang="zh-CN" altLang="en-US" sz="2800" b="1"/>
              <a:t>与</a:t>
            </a:r>
            <a:r>
              <a:rPr lang="en-US" altLang="zh-CN" sz="2800" b="1"/>
              <a:t>1</a:t>
            </a:r>
            <a:r>
              <a:rPr lang="zh-CN" altLang="en-US" sz="2800" b="1"/>
              <a:t>两个值 </a:t>
            </a:r>
            <a:r>
              <a:rPr lang="en-US" altLang="zh-CN" sz="2800" b="1"/>
              <a:t>, </a:t>
            </a:r>
            <a:r>
              <a:rPr lang="zh-CN" altLang="en-US" sz="2800" b="1"/>
              <a:t>它的分布律为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3367088"/>
            <a:ext cx="3505200" cy="1219200"/>
            <a:chOff x="1536" y="2064"/>
            <a:chExt cx="2208" cy="768"/>
          </a:xfrm>
        </p:grpSpPr>
        <p:grpSp>
          <p:nvGrpSpPr>
            <p:cNvPr id="13325" name="Group 5"/>
            <p:cNvGrpSpPr>
              <a:grpSpLocks/>
            </p:cNvGrpSpPr>
            <p:nvPr/>
          </p:nvGrpSpPr>
          <p:grpSpPr bwMode="auto">
            <a:xfrm>
              <a:off x="1536" y="2064"/>
              <a:ext cx="2208" cy="768"/>
              <a:chOff x="1104" y="1680"/>
              <a:chExt cx="2928" cy="816"/>
            </a:xfrm>
          </p:grpSpPr>
          <p:sp>
            <p:nvSpPr>
              <p:cNvPr id="13326" name="Line 6"/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7" name="Line 7"/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3314" name="Object 8"/>
            <p:cNvGraphicFramePr>
              <a:graphicFrameLocks noChangeAspect="1"/>
            </p:cNvGraphicFramePr>
            <p:nvPr/>
          </p:nvGraphicFramePr>
          <p:xfrm>
            <a:off x="1628" y="22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" name="Equation" r:id="rId3" imgW="355320" imgH="291960" progId="Equation.3">
                    <p:embed/>
                  </p:oleObj>
                </mc:Choice>
                <mc:Fallback>
                  <p:oleObj name="Equation" r:id="rId3" imgW="355320" imgH="291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22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9"/>
            <p:cNvGraphicFramePr>
              <a:graphicFrameLocks noChangeAspect="1"/>
            </p:cNvGraphicFramePr>
            <p:nvPr/>
          </p:nvGraphicFramePr>
          <p:xfrm>
            <a:off x="1632" y="2416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name="Equation" r:id="rId5" imgW="380880" imgH="431640" progId="Equation.3">
                    <p:embed/>
                  </p:oleObj>
                </mc:Choice>
                <mc:Fallback>
                  <p:oleObj name="Equation" r:id="rId5" imgW="38088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16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10"/>
            <p:cNvGraphicFramePr>
              <a:graphicFrameLocks noChangeAspect="1"/>
            </p:cNvGraphicFramePr>
            <p:nvPr/>
          </p:nvGraphicFramePr>
          <p:xfrm>
            <a:off x="2400" y="22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name="Equation" r:id="rId7" imgW="203040" imgH="317160" progId="Equation.3">
                    <p:embed/>
                  </p:oleObj>
                </mc:Choice>
                <mc:Fallback>
                  <p:oleObj name="Equation" r:id="rId7" imgW="20304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2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1"/>
            <p:cNvGraphicFramePr>
              <a:graphicFrameLocks noChangeAspect="1"/>
            </p:cNvGraphicFramePr>
            <p:nvPr/>
          </p:nvGraphicFramePr>
          <p:xfrm>
            <a:off x="2256" y="2440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Equation" r:id="rId9" imgW="736560" imgH="393480" progId="Equation.3">
                    <p:embed/>
                  </p:oleObj>
                </mc:Choice>
                <mc:Fallback>
                  <p:oleObj name="Equation" r:id="rId9" imgW="73656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40"/>
                          <a:ext cx="4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2"/>
            <p:cNvGraphicFramePr>
              <a:graphicFrameLocks noChangeAspect="1"/>
            </p:cNvGraphicFramePr>
            <p:nvPr/>
          </p:nvGraphicFramePr>
          <p:xfrm>
            <a:off x="3408" y="220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Equation" r:id="rId11" imgW="177809" imgH="304589" progId="Equation.3">
                    <p:embed/>
                  </p:oleObj>
                </mc:Choice>
                <mc:Fallback>
                  <p:oleObj name="Equation" r:id="rId11" imgW="177809" imgH="30458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3"/>
            <p:cNvGraphicFramePr>
              <a:graphicFrameLocks noChangeAspect="1"/>
            </p:cNvGraphicFramePr>
            <p:nvPr/>
          </p:nvGraphicFramePr>
          <p:xfrm>
            <a:off x="3408" y="24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Equation" r:id="rId13" imgW="266400" imgH="317160" progId="Equation.3">
                    <p:embed/>
                  </p:oleObj>
                </mc:Choice>
                <mc:Fallback>
                  <p:oleObj name="Equation" r:id="rId13" imgW="26640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914400" y="48910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则称 </a:t>
            </a:r>
            <a:r>
              <a:rPr lang="en-US" altLang="zh-CN" sz="2800" b="1" i="1"/>
              <a:t>X </a:t>
            </a:r>
            <a:r>
              <a:rPr lang="zh-CN" altLang="en-US" sz="2800" b="1"/>
              <a:t>服从 </a:t>
            </a:r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(0—1) 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分布</a:t>
            </a:r>
            <a:r>
              <a:rPr lang="zh-CN" altLang="en-US" sz="2800" b="1"/>
              <a:t>或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两点分布</a:t>
            </a:r>
            <a:r>
              <a:rPr lang="en-US" altLang="zh-CN" sz="2800" b="1">
                <a:ea typeface="黑体" pitchFamily="49" charset="-122"/>
              </a:rPr>
              <a:t>.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825500" y="1398588"/>
            <a:ext cx="2738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黑体" pitchFamily="49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两点分布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  <p:bldP spid="115726" grpId="0" autoUpdateAnimBg="0"/>
      <p:bldP spid="1157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827088" y="3068638"/>
            <a:ext cx="79216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itchFamily="49" charset="-122"/>
              </a:rPr>
              <a:t>       </a:t>
            </a:r>
            <a:r>
              <a:rPr lang="en-US" altLang="zh-CN" sz="2800" b="1"/>
              <a:t>  </a:t>
            </a:r>
            <a:r>
              <a:rPr lang="zh-CN" altLang="en-US" sz="2800" b="1"/>
              <a:t>两点分布是最简单的一种分布</a:t>
            </a:r>
            <a:r>
              <a:rPr lang="en-US" altLang="zh-CN" sz="2800" b="1"/>
              <a:t>,</a:t>
            </a:r>
            <a:r>
              <a:rPr lang="zh-CN" altLang="en-US" sz="2800" b="1"/>
              <a:t>任何一个只有两种可能结果的随机现象</a:t>
            </a:r>
            <a:r>
              <a:rPr lang="en-US" altLang="zh-CN" sz="2800" b="1"/>
              <a:t>, </a:t>
            </a:r>
            <a:r>
              <a:rPr lang="zh-CN" altLang="en-US" sz="2800" b="1"/>
              <a:t>比如新生婴儿是男还是女、明天是否下雨、种籽是否发芽等</a:t>
            </a:r>
            <a:r>
              <a:rPr lang="en-US" altLang="zh-CN" sz="2800" b="1"/>
              <a:t>, </a:t>
            </a:r>
            <a:r>
              <a:rPr lang="zh-CN" altLang="en-US" sz="2800" b="1"/>
              <a:t>都属于两点分布</a:t>
            </a:r>
            <a:r>
              <a:rPr lang="en-US" altLang="zh-CN" sz="2800" b="1"/>
              <a:t>.</a:t>
            </a:r>
          </a:p>
        </p:txBody>
      </p:sp>
      <p:pic>
        <p:nvPicPr>
          <p:cNvPr id="37891" name="Picture 3" descr="AG0043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28713"/>
            <a:ext cx="1295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AG00434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81113"/>
            <a:ext cx="1219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827088" y="25654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说明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52513"/>
            <a:ext cx="1233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AutoShape 7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1695450" y="4975225"/>
            <a:ext cx="2311400" cy="4254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zh-CN" altLang="en-US" sz="1800" b="1">
                <a:solidFill>
                  <a:srgbClr val="CC00CC"/>
                </a:solidFill>
                <a:ea typeface="黑体" pitchFamily="49" charset="-122"/>
                <a:cs typeface="Arial Unicode MS" pitchFamily="34" charset="-122"/>
              </a:rPr>
              <a:t>两点分布随机数</a:t>
            </a:r>
            <a:r>
              <a:rPr kumimoji="0" lang="zh-CN" altLang="en-US" sz="1800" b="1">
                <a:solidFill>
                  <a:srgbClr val="CC00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演示</a:t>
            </a: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44613"/>
            <a:ext cx="17526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41" grpId="0"/>
      <p:bldP spid="1167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2"/>
          <p:cNvSpPr txBox="1">
            <a:spLocks noChangeArrowheads="1"/>
          </p:cNvSpPr>
          <p:nvPr/>
        </p:nvSpPr>
        <p:spPr bwMode="auto">
          <a:xfrm>
            <a:off x="914400" y="990600"/>
            <a:ext cx="7689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实例</a:t>
            </a:r>
            <a:r>
              <a:rPr lang="zh-CN" altLang="en-US" sz="2800" b="1"/>
              <a:t>   </a:t>
            </a:r>
            <a:r>
              <a:rPr lang="en-US" altLang="zh-CN" sz="2800" b="1"/>
              <a:t>200</a:t>
            </a:r>
            <a:r>
              <a:rPr lang="zh-CN" altLang="en-US" sz="2800" b="1"/>
              <a:t>件产品中</a:t>
            </a:r>
            <a:r>
              <a:rPr lang="en-US" altLang="zh-CN" sz="2800" b="1"/>
              <a:t>,</a:t>
            </a:r>
            <a:r>
              <a:rPr lang="zh-CN" altLang="en-US" sz="2800" b="1"/>
              <a:t>有</a:t>
            </a:r>
            <a:r>
              <a:rPr lang="en-US" altLang="zh-CN" sz="2800" b="1"/>
              <a:t>190</a:t>
            </a:r>
            <a:r>
              <a:rPr lang="zh-CN" altLang="en-US" sz="2800" b="1"/>
              <a:t>件合格品</a:t>
            </a:r>
            <a:r>
              <a:rPr lang="en-US" altLang="zh-CN" sz="2800" b="1"/>
              <a:t>,10</a:t>
            </a:r>
            <a:r>
              <a:rPr lang="zh-CN" altLang="en-US" sz="2800" b="1"/>
              <a:t>件不合格品</a:t>
            </a:r>
            <a:r>
              <a:rPr lang="en-US" altLang="zh-CN" sz="2800" b="1"/>
              <a:t>,</a:t>
            </a:r>
            <a:r>
              <a:rPr lang="zh-CN" altLang="en-US" sz="2800" b="1"/>
              <a:t>现从中随机抽取一件</a:t>
            </a:r>
            <a:r>
              <a:rPr lang="en-US" altLang="zh-CN" sz="2800" b="1"/>
              <a:t>,</a:t>
            </a:r>
            <a:r>
              <a:rPr lang="zh-CN" altLang="en-US" sz="2800" b="1"/>
              <a:t>那末</a:t>
            </a:r>
            <a:r>
              <a:rPr lang="en-US" altLang="zh-CN" sz="2800" b="1"/>
              <a:t>,</a:t>
            </a:r>
            <a:r>
              <a:rPr lang="zh-CN" altLang="en-US" sz="2800" b="1"/>
              <a:t>若规定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2133600"/>
            <a:ext cx="3711575" cy="1052513"/>
            <a:chOff x="1248" y="1344"/>
            <a:chExt cx="2338" cy="663"/>
          </a:xfrm>
        </p:grpSpPr>
        <p:graphicFrame>
          <p:nvGraphicFramePr>
            <p:cNvPr id="14344" name="Object 4"/>
            <p:cNvGraphicFramePr>
              <a:graphicFrameLocks noChangeAspect="1"/>
            </p:cNvGraphicFramePr>
            <p:nvPr/>
          </p:nvGraphicFramePr>
          <p:xfrm>
            <a:off x="1248" y="1364"/>
            <a:ext cx="7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Equation" r:id="rId3" imgW="1168200" imgH="977760" progId="Equation.3">
                    <p:embed/>
                  </p:oleObj>
                </mc:Choice>
                <mc:Fallback>
                  <p:oleObj name="Equation" r:id="rId3" imgW="1168200" imgH="9777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64"/>
                          <a:ext cx="7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5"/>
            <p:cNvSpPr>
              <a:spLocks noChangeArrowheads="1"/>
            </p:cNvSpPr>
            <p:nvPr/>
          </p:nvSpPr>
          <p:spPr bwMode="auto">
            <a:xfrm>
              <a:off x="2064" y="1344"/>
              <a:ext cx="15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取得不合格品</a:t>
              </a:r>
              <a:r>
                <a:rPr lang="en-US" altLang="zh-CN" sz="2800" b="1"/>
                <a:t>,</a:t>
              </a:r>
            </a:p>
          </p:txBody>
        </p:sp>
        <p:sp>
          <p:nvSpPr>
            <p:cNvPr id="14352" name="Rectangle 6"/>
            <p:cNvSpPr>
              <a:spLocks noChangeArrowheads="1"/>
            </p:cNvSpPr>
            <p:nvPr/>
          </p:nvSpPr>
          <p:spPr bwMode="auto">
            <a:xfrm>
              <a:off x="2064" y="1680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取得合格品</a:t>
              </a:r>
              <a:r>
                <a:rPr lang="en-US" altLang="zh-CN" sz="2800" b="1"/>
                <a:t>.</a:t>
              </a:r>
            </a:p>
          </p:txBody>
        </p:sp>
      </p:grp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914400" y="53340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则随机变量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服从</a:t>
            </a:r>
            <a:r>
              <a:rPr lang="en-US" altLang="zh-CN" sz="2800" b="1">
                <a:ea typeface="黑体" pitchFamily="49" charset="-122"/>
              </a:rPr>
              <a:t>(0 —1)</a:t>
            </a:r>
            <a:r>
              <a:rPr lang="zh-CN" altLang="en-US" sz="2800" b="1">
                <a:ea typeface="黑体" pitchFamily="49" charset="-122"/>
              </a:rPr>
              <a:t>分布</a:t>
            </a:r>
            <a:r>
              <a:rPr lang="en-US" altLang="zh-CN" sz="2800" b="1"/>
              <a:t>.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57400" y="3505200"/>
            <a:ext cx="3657600" cy="1447800"/>
            <a:chOff x="1296" y="2208"/>
            <a:chExt cx="2304" cy="912"/>
          </a:xfrm>
        </p:grpSpPr>
        <p:sp>
          <p:nvSpPr>
            <p:cNvPr id="14349" name="Line 9"/>
            <p:cNvSpPr>
              <a:spLocks noChangeShapeType="1"/>
            </p:cNvSpPr>
            <p:nvPr/>
          </p:nvSpPr>
          <p:spPr bwMode="auto">
            <a:xfrm>
              <a:off x="1296" y="2544"/>
              <a:ext cx="230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338" name="Object 10"/>
            <p:cNvGraphicFramePr>
              <a:graphicFrameLocks noChangeAspect="1"/>
            </p:cNvGraphicFramePr>
            <p:nvPr/>
          </p:nvGraphicFramePr>
          <p:xfrm>
            <a:off x="1536" y="23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name="Equation" r:id="rId5" imgW="355320" imgH="291960" progId="Equation.3">
                    <p:embed/>
                  </p:oleObj>
                </mc:Choice>
                <mc:Fallback>
                  <p:oleObj name="Equation" r:id="rId5" imgW="355320" imgH="2919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11"/>
            <p:cNvGraphicFramePr>
              <a:graphicFrameLocks noChangeAspect="1"/>
            </p:cNvGraphicFramePr>
            <p:nvPr/>
          </p:nvGraphicFramePr>
          <p:xfrm>
            <a:off x="1536" y="268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Equation" r:id="rId7" imgW="380880" imgH="431640" progId="Equation.3">
                    <p:embed/>
                  </p:oleObj>
                </mc:Choice>
                <mc:Fallback>
                  <p:oleObj name="Equation" r:id="rId7" imgW="38088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12"/>
            <p:cNvGraphicFramePr>
              <a:graphicFrameLocks noChangeAspect="1"/>
            </p:cNvGraphicFramePr>
            <p:nvPr/>
          </p:nvGraphicFramePr>
          <p:xfrm>
            <a:off x="2164" y="226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name="Equation" r:id="rId9" imgW="203040" imgH="317160" progId="Equation.3">
                    <p:embed/>
                  </p:oleObj>
                </mc:Choice>
                <mc:Fallback>
                  <p:oleObj name="Equation" r:id="rId9" imgW="20304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226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13"/>
            <p:cNvGraphicFramePr>
              <a:graphicFrameLocks noChangeAspect="1"/>
            </p:cNvGraphicFramePr>
            <p:nvPr/>
          </p:nvGraphicFramePr>
          <p:xfrm>
            <a:off x="2904" y="225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name="Equation" r:id="rId11" imgW="190440" imgH="317160" progId="Equation.3">
                    <p:embed/>
                  </p:oleObj>
                </mc:Choice>
                <mc:Fallback>
                  <p:oleObj name="Equation" r:id="rId11" imgW="1904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25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14"/>
            <p:cNvGraphicFramePr>
              <a:graphicFrameLocks noChangeAspect="1"/>
            </p:cNvGraphicFramePr>
            <p:nvPr/>
          </p:nvGraphicFramePr>
          <p:xfrm>
            <a:off x="2064" y="2592"/>
            <a:ext cx="37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" name="Equation" r:id="rId13" imgW="596880" imgH="838080" progId="Equation.3">
                    <p:embed/>
                  </p:oleObj>
                </mc:Choice>
                <mc:Fallback>
                  <p:oleObj name="Equation" r:id="rId13" imgW="596880" imgH="8380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92"/>
                          <a:ext cx="37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15"/>
            <p:cNvGraphicFramePr>
              <a:graphicFrameLocks noChangeAspect="1"/>
            </p:cNvGraphicFramePr>
            <p:nvPr/>
          </p:nvGraphicFramePr>
          <p:xfrm>
            <a:off x="2784" y="2592"/>
            <a:ext cx="4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15" imgW="596880" imgH="838080" progId="Equation.3">
                    <p:embed/>
                  </p:oleObj>
                </mc:Choice>
                <mc:Fallback>
                  <p:oleObj name="Equation" r:id="rId15" imgW="596880" imgH="8380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92"/>
                          <a:ext cx="48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Line 16"/>
            <p:cNvSpPr>
              <a:spLocks noChangeShapeType="1"/>
            </p:cNvSpPr>
            <p:nvPr/>
          </p:nvSpPr>
          <p:spPr bwMode="auto">
            <a:xfrm>
              <a:off x="1920" y="2208"/>
              <a:ext cx="0" cy="9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1" name="Rectangle 2"/>
          <p:cNvSpPr>
            <a:spLocks noChangeArrowheads="1"/>
          </p:cNvSpPr>
          <p:nvPr/>
        </p:nvSpPr>
        <p:spPr bwMode="auto">
          <a:xfrm>
            <a:off x="847725" y="765175"/>
            <a:ext cx="296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黑体" pitchFamily="49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等可能</a:t>
            </a: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分布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484313" y="1343025"/>
            <a:ext cx="452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如果随机变量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的分布律为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38200" y="3752850"/>
            <a:ext cx="729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实例</a:t>
            </a:r>
            <a:r>
              <a:rPr lang="zh-CN" altLang="en-US" sz="2800" b="1"/>
              <a:t>   抛掷骰子并记出现的点数为随机变量 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3913" y="4200525"/>
            <a:ext cx="6534150" cy="1447800"/>
            <a:chOff x="519" y="2777"/>
            <a:chExt cx="4099" cy="912"/>
          </a:xfrm>
        </p:grpSpPr>
        <p:sp>
          <p:nvSpPr>
            <p:cNvPr id="15389" name="Line 6"/>
            <p:cNvSpPr>
              <a:spLocks noChangeShapeType="1"/>
            </p:cNvSpPr>
            <p:nvPr/>
          </p:nvSpPr>
          <p:spPr bwMode="auto">
            <a:xfrm>
              <a:off x="1066" y="3184"/>
              <a:ext cx="355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Line 7"/>
            <p:cNvSpPr>
              <a:spLocks noChangeShapeType="1"/>
            </p:cNvSpPr>
            <p:nvPr/>
          </p:nvSpPr>
          <p:spPr bwMode="auto">
            <a:xfrm>
              <a:off x="1765" y="2777"/>
              <a:ext cx="0" cy="8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67" name="Object 8"/>
            <p:cNvGraphicFramePr>
              <a:graphicFrameLocks noChangeAspect="1"/>
            </p:cNvGraphicFramePr>
            <p:nvPr/>
          </p:nvGraphicFramePr>
          <p:xfrm>
            <a:off x="1354" y="2913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Equation" r:id="rId3" imgW="368280" imgH="317160" progId="Equation.3">
                    <p:embed/>
                  </p:oleObj>
                </mc:Choice>
                <mc:Fallback>
                  <p:oleObj name="Equation" r:id="rId3" imgW="36828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913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9"/>
            <p:cNvGraphicFramePr>
              <a:graphicFrameLocks noChangeAspect="1"/>
            </p:cNvGraphicFramePr>
            <p:nvPr/>
          </p:nvGraphicFramePr>
          <p:xfrm>
            <a:off x="1354" y="3257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Equation" r:id="rId5" imgW="393480" imgH="457200" progId="Equation.3">
                    <p:embed/>
                  </p:oleObj>
                </mc:Choice>
                <mc:Fallback>
                  <p:oleObj name="Equation" r:id="rId5" imgW="39348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3257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0"/>
            <p:cNvGraphicFramePr>
              <a:graphicFrameLocks noChangeAspect="1"/>
            </p:cNvGraphicFramePr>
            <p:nvPr/>
          </p:nvGraphicFramePr>
          <p:xfrm>
            <a:off x="1978" y="2913"/>
            <a:ext cx="49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Equation" r:id="rId7" imgW="533160" imgH="393480" progId="Equation.3">
                    <p:embed/>
                  </p:oleObj>
                </mc:Choice>
                <mc:Fallback>
                  <p:oleObj name="Equation" r:id="rId7" imgW="53316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2913"/>
                          <a:ext cx="49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1"/>
            <p:cNvGraphicFramePr>
              <a:graphicFrameLocks noChangeAspect="1"/>
            </p:cNvGraphicFramePr>
            <p:nvPr/>
          </p:nvGraphicFramePr>
          <p:xfrm>
            <a:off x="1930" y="3161"/>
            <a:ext cx="20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Equation" r:id="rId9" imgW="228600" imgH="838080" progId="Equation.3">
                    <p:embed/>
                  </p:oleObj>
                </mc:Choice>
                <mc:Fallback>
                  <p:oleObj name="Equation" r:id="rId9" imgW="228600" imgH="838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161"/>
                          <a:ext cx="20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2"/>
            <p:cNvGraphicFramePr>
              <a:graphicFrameLocks noChangeAspect="1"/>
            </p:cNvGraphicFramePr>
            <p:nvPr/>
          </p:nvGraphicFramePr>
          <p:xfrm>
            <a:off x="2458" y="2921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Equation" r:id="rId11" imgW="215640" imgH="304560" progId="Equation.3">
                    <p:embed/>
                  </p:oleObj>
                </mc:Choice>
                <mc:Fallback>
                  <p:oleObj name="Equation" r:id="rId11" imgW="21564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2921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3"/>
            <p:cNvGraphicFramePr>
              <a:graphicFrameLocks noChangeAspect="1"/>
            </p:cNvGraphicFramePr>
            <p:nvPr/>
          </p:nvGraphicFramePr>
          <p:xfrm>
            <a:off x="2938" y="2913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Equation" r:id="rId13" imgW="215640" imgH="317160" progId="Equation.3">
                    <p:embed/>
                  </p:oleObj>
                </mc:Choice>
                <mc:Fallback>
                  <p:oleObj name="Equation" r:id="rId13" imgW="2156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2913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4"/>
            <p:cNvGraphicFramePr>
              <a:graphicFrameLocks noChangeAspect="1"/>
            </p:cNvGraphicFramePr>
            <p:nvPr/>
          </p:nvGraphicFramePr>
          <p:xfrm>
            <a:off x="3370" y="2921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Equation" r:id="rId15" imgW="203040" imgH="304560" progId="Equation.3">
                    <p:embed/>
                  </p:oleObj>
                </mc:Choice>
                <mc:Fallback>
                  <p:oleObj name="Equation" r:id="rId15" imgW="203040" imgH="304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2921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5"/>
            <p:cNvGraphicFramePr>
              <a:graphicFrameLocks noChangeAspect="1"/>
            </p:cNvGraphicFramePr>
            <p:nvPr/>
          </p:nvGraphicFramePr>
          <p:xfrm>
            <a:off x="3898" y="2921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name="Equation" r:id="rId17" imgW="203040" imgH="304560" progId="Equation.3">
                    <p:embed/>
                  </p:oleObj>
                </mc:Choice>
                <mc:Fallback>
                  <p:oleObj name="Equation" r:id="rId17" imgW="20304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2921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16"/>
            <p:cNvGraphicFramePr>
              <a:graphicFrameLocks noChangeAspect="1"/>
            </p:cNvGraphicFramePr>
            <p:nvPr/>
          </p:nvGraphicFramePr>
          <p:xfrm>
            <a:off x="4330" y="2913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name="Equation" r:id="rId19" imgW="203040" imgH="317160" progId="Equation.3">
                    <p:embed/>
                  </p:oleObj>
                </mc:Choice>
                <mc:Fallback>
                  <p:oleObj name="Equation" r:id="rId19" imgW="20304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2913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7"/>
            <p:cNvGraphicFramePr>
              <a:graphicFrameLocks noChangeAspect="1"/>
            </p:cNvGraphicFramePr>
            <p:nvPr/>
          </p:nvGraphicFramePr>
          <p:xfrm>
            <a:off x="245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Equation" r:id="rId21" imgW="228600" imgH="838080" progId="Equation.3">
                    <p:embed/>
                  </p:oleObj>
                </mc:Choice>
                <mc:Fallback>
                  <p:oleObj name="Equation" r:id="rId21" imgW="228600" imgH="838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8"/>
            <p:cNvGraphicFramePr>
              <a:graphicFrameLocks noChangeAspect="1"/>
            </p:cNvGraphicFramePr>
            <p:nvPr/>
          </p:nvGraphicFramePr>
          <p:xfrm>
            <a:off x="293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Equation" r:id="rId22" imgW="228600" imgH="838080" progId="Equation.3">
                    <p:embed/>
                  </p:oleObj>
                </mc:Choice>
                <mc:Fallback>
                  <p:oleObj name="Equation" r:id="rId22" imgW="228600" imgH="8380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9"/>
            <p:cNvGraphicFramePr>
              <a:graphicFrameLocks noChangeAspect="1"/>
            </p:cNvGraphicFramePr>
            <p:nvPr/>
          </p:nvGraphicFramePr>
          <p:xfrm>
            <a:off x="3370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Equation" r:id="rId24" imgW="228600" imgH="838080" progId="Equation.3">
                    <p:embed/>
                  </p:oleObj>
                </mc:Choice>
                <mc:Fallback>
                  <p:oleObj name="Equation" r:id="rId24" imgW="228600" imgH="838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20"/>
            <p:cNvGraphicFramePr>
              <a:graphicFrameLocks noChangeAspect="1"/>
            </p:cNvGraphicFramePr>
            <p:nvPr/>
          </p:nvGraphicFramePr>
          <p:xfrm>
            <a:off x="389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" name="Equation" r:id="rId26" imgW="228600" imgH="838080" progId="Equation.3">
                    <p:embed/>
                  </p:oleObj>
                </mc:Choice>
                <mc:Fallback>
                  <p:oleObj name="Equation" r:id="rId26" imgW="228600" imgH="8380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1"/>
            <p:cNvGraphicFramePr>
              <a:graphicFrameLocks noChangeAspect="1"/>
            </p:cNvGraphicFramePr>
            <p:nvPr/>
          </p:nvGraphicFramePr>
          <p:xfrm>
            <a:off x="4330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5" name="Equation" r:id="rId28" imgW="228600" imgH="838080" progId="Equation.3">
                    <p:embed/>
                  </p:oleObj>
                </mc:Choice>
                <mc:Fallback>
                  <p:oleObj name="Equation" r:id="rId28" imgW="228600" imgH="8380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Rectangle 22"/>
            <p:cNvSpPr>
              <a:spLocks noChangeArrowheads="1"/>
            </p:cNvSpPr>
            <p:nvPr/>
          </p:nvSpPr>
          <p:spPr bwMode="auto">
            <a:xfrm>
              <a:off x="519" y="298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则有</a:t>
              </a:r>
            </a:p>
          </p:txBody>
        </p:sp>
      </p:grpSp>
      <p:graphicFrame>
        <p:nvGraphicFramePr>
          <p:cNvPr id="118807" name="Object 23"/>
          <p:cNvGraphicFramePr>
            <a:graphicFrameLocks noChangeAspect="1"/>
          </p:cNvGraphicFramePr>
          <p:nvPr/>
        </p:nvGraphicFramePr>
        <p:xfrm>
          <a:off x="715963" y="3278188"/>
          <a:ext cx="7099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30" imgW="7099200" imgH="495000" progId="Equation.3">
                  <p:embed/>
                </p:oleObj>
              </mc:Choice>
              <mc:Fallback>
                <p:oleObj name="Equation" r:id="rId30" imgW="7099200" imgH="495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78188"/>
                        <a:ext cx="7099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286000" y="1743075"/>
            <a:ext cx="4419600" cy="1524000"/>
            <a:chOff x="1440" y="1296"/>
            <a:chExt cx="2784" cy="960"/>
          </a:xfrm>
        </p:grpSpPr>
        <p:sp>
          <p:nvSpPr>
            <p:cNvPr id="15387" name="Line 25"/>
            <p:cNvSpPr>
              <a:spLocks noChangeShapeType="1"/>
            </p:cNvSpPr>
            <p:nvPr/>
          </p:nvSpPr>
          <p:spPr bwMode="auto">
            <a:xfrm>
              <a:off x="1968" y="1296"/>
              <a:ext cx="0" cy="96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63" name="Object 26"/>
            <p:cNvGraphicFramePr>
              <a:graphicFrameLocks noChangeAspect="1"/>
            </p:cNvGraphicFramePr>
            <p:nvPr/>
          </p:nvGraphicFramePr>
          <p:xfrm>
            <a:off x="1584" y="14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7" name="Equation" r:id="rId32" imgW="355320" imgH="291960" progId="Equation.3">
                    <p:embed/>
                  </p:oleObj>
                </mc:Choice>
                <mc:Fallback>
                  <p:oleObj name="Equation" r:id="rId32" imgW="355320" imgH="2919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27"/>
            <p:cNvGraphicFramePr>
              <a:graphicFrameLocks noChangeAspect="1"/>
            </p:cNvGraphicFramePr>
            <p:nvPr/>
          </p:nvGraphicFramePr>
          <p:xfrm>
            <a:off x="1584" y="18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8" name="Equation" r:id="rId34" imgW="380880" imgH="431640" progId="Equation.3">
                    <p:embed/>
                  </p:oleObj>
                </mc:Choice>
                <mc:Fallback>
                  <p:oleObj name="Equation" r:id="rId34" imgW="380880" imgH="431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28"/>
            <p:cNvGraphicFramePr>
              <a:graphicFrameLocks noChangeAspect="1"/>
            </p:cNvGraphicFramePr>
            <p:nvPr/>
          </p:nvGraphicFramePr>
          <p:xfrm>
            <a:off x="2250" y="1314"/>
            <a:ext cx="193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9" name="Equation" r:id="rId36" imgW="787320" imgH="228600" progId="Equation.DSMT4">
                    <p:embed/>
                  </p:oleObj>
                </mc:Choice>
                <mc:Fallback>
                  <p:oleObj name="Equation" r:id="rId36" imgW="78732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1314"/>
                          <a:ext cx="193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29"/>
            <p:cNvGraphicFramePr>
              <a:graphicFrameLocks noChangeAspect="1"/>
            </p:cNvGraphicFramePr>
            <p:nvPr/>
          </p:nvGraphicFramePr>
          <p:xfrm>
            <a:off x="2205" y="1773"/>
            <a:ext cx="198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Equation" r:id="rId38" imgW="774360" imgH="406080" progId="Equation.DSMT4">
                    <p:embed/>
                  </p:oleObj>
                </mc:Choice>
                <mc:Fallback>
                  <p:oleObj name="Equation" r:id="rId38" imgW="774360" imgH="4060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1773"/>
                          <a:ext cx="1988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8" name="Line 30"/>
            <p:cNvSpPr>
              <a:spLocks noChangeShapeType="1"/>
            </p:cNvSpPr>
            <p:nvPr/>
          </p:nvSpPr>
          <p:spPr bwMode="auto">
            <a:xfrm>
              <a:off x="1440" y="1680"/>
              <a:ext cx="27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8815" name="AutoShape 31">
            <a:hlinkClick r:id="rId40" action="ppaction://hlinkfile"/>
          </p:cNvPr>
          <p:cNvSpPr>
            <a:spLocks noChangeArrowheads="1"/>
          </p:cNvSpPr>
          <p:nvPr/>
        </p:nvSpPr>
        <p:spPr bwMode="auto">
          <a:xfrm>
            <a:off x="1695450" y="5668963"/>
            <a:ext cx="2311400" cy="4254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0" lang="zh-CN" altLang="en-US" sz="1800" b="1">
                <a:solidFill>
                  <a:srgbClr val="CC00CC"/>
                </a:solidFill>
                <a:ea typeface="黑体" pitchFamily="49" charset="-122"/>
                <a:cs typeface="Arial Unicode MS" pitchFamily="34" charset="-122"/>
              </a:rPr>
              <a:t>均匀分布随机数</a:t>
            </a:r>
            <a:r>
              <a:rPr kumimoji="0" lang="zh-CN" altLang="en-US" sz="1800" b="1">
                <a:solidFill>
                  <a:srgbClr val="CC00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演示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88" grpId="0"/>
      <p:bldP spid="1188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Rectangle 2"/>
          <p:cNvSpPr>
            <a:spLocks noChangeArrowheads="1"/>
          </p:cNvSpPr>
          <p:nvPr/>
        </p:nvSpPr>
        <p:spPr bwMode="auto">
          <a:xfrm>
            <a:off x="844550" y="625475"/>
            <a:ext cx="2835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黑体" pitchFamily="49" charset="-122"/>
              </a:rPr>
              <a:t>3.  </a:t>
            </a: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几何分布</a:t>
            </a:r>
            <a:r>
              <a:rPr lang="zh-CN" altLang="en-US" sz="4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823913" y="1447800"/>
            <a:ext cx="4170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的分布律为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828675" y="3581400"/>
            <a:ext cx="452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则称 </a:t>
            </a:r>
            <a:r>
              <a:rPr lang="en-US" altLang="zh-CN" sz="2800" b="1" i="1"/>
              <a:t>X </a:t>
            </a:r>
            <a:r>
              <a:rPr lang="zh-CN" altLang="en-US" sz="2800" b="1"/>
              <a:t>服从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几何分布</a:t>
            </a:r>
            <a:r>
              <a:rPr lang="en-US" altLang="zh-CN" sz="2800" b="1"/>
              <a:t>.    </a:t>
            </a:r>
            <a:r>
              <a:rPr lang="zh-CN" altLang="en-US" sz="2800" b="1"/>
              <a:t>记   </a:t>
            </a:r>
            <a:endParaRPr lang="zh-CN" altLang="en-US" sz="3200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0" y="2071688"/>
            <a:ext cx="6527800" cy="1209675"/>
            <a:chOff x="1104" y="1350"/>
            <a:chExt cx="4112" cy="762"/>
          </a:xfrm>
        </p:grpSpPr>
        <p:graphicFrame>
          <p:nvGraphicFramePr>
            <p:cNvPr id="16389" name="Object 6"/>
            <p:cNvGraphicFramePr>
              <a:graphicFrameLocks noChangeAspect="1"/>
            </p:cNvGraphicFramePr>
            <p:nvPr/>
          </p:nvGraphicFramePr>
          <p:xfrm>
            <a:off x="4224" y="1584"/>
            <a:ext cx="9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3" name="Equation" r:id="rId3" imgW="1574640" imgH="393480" progId="Equation.3">
                    <p:embed/>
                  </p:oleObj>
                </mc:Choice>
                <mc:Fallback>
                  <p:oleObj name="Equation" r:id="rId3" imgW="157464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84"/>
                          <a:ext cx="9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Line 7"/>
            <p:cNvSpPr>
              <a:spLocks noChangeShapeType="1"/>
            </p:cNvSpPr>
            <p:nvPr/>
          </p:nvSpPr>
          <p:spPr bwMode="auto">
            <a:xfrm>
              <a:off x="1488" y="1392"/>
              <a:ext cx="0" cy="72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Line 8"/>
            <p:cNvSpPr>
              <a:spLocks noChangeShapeType="1"/>
            </p:cNvSpPr>
            <p:nvPr/>
          </p:nvSpPr>
          <p:spPr bwMode="auto">
            <a:xfrm>
              <a:off x="1104" y="1728"/>
              <a:ext cx="292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390" name="Object 9"/>
            <p:cNvGraphicFramePr>
              <a:graphicFrameLocks noChangeAspect="1"/>
            </p:cNvGraphicFramePr>
            <p:nvPr/>
          </p:nvGraphicFramePr>
          <p:xfrm>
            <a:off x="1152" y="1440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4" name="Equation" r:id="rId5" imgW="368280" imgH="317160" progId="Equation.3">
                    <p:embed/>
                  </p:oleObj>
                </mc:Choice>
                <mc:Fallback>
                  <p:oleObj name="Equation" r:id="rId5" imgW="36828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40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10"/>
            <p:cNvGraphicFramePr>
              <a:graphicFrameLocks noChangeAspect="1"/>
            </p:cNvGraphicFramePr>
            <p:nvPr/>
          </p:nvGraphicFramePr>
          <p:xfrm>
            <a:off x="1152" y="1728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name="Equation" r:id="rId7" imgW="393480" imgH="457200" progId="Equation.3">
                    <p:embed/>
                  </p:oleObj>
                </mc:Choice>
                <mc:Fallback>
                  <p:oleObj name="Equation" r:id="rId7" imgW="39348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728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11"/>
            <p:cNvGraphicFramePr>
              <a:graphicFrameLocks noChangeAspect="1"/>
            </p:cNvGraphicFramePr>
            <p:nvPr/>
          </p:nvGraphicFramePr>
          <p:xfrm>
            <a:off x="1395" y="1350"/>
            <a:ext cx="254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name="Equation" r:id="rId9" imgW="596880" imgH="203040" progId="Equation.DSMT4">
                    <p:embed/>
                  </p:oleObj>
                </mc:Choice>
                <mc:Fallback>
                  <p:oleObj name="Equation" r:id="rId9" imgW="59688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1350"/>
                          <a:ext cx="254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2"/>
            <p:cNvGraphicFramePr>
              <a:graphicFrameLocks noChangeAspect="1"/>
            </p:cNvGraphicFramePr>
            <p:nvPr/>
          </p:nvGraphicFramePr>
          <p:xfrm>
            <a:off x="1620" y="180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Equation" r:id="rId11" imgW="266400" imgH="317160" progId="Equation.3">
                    <p:embed/>
                  </p:oleObj>
                </mc:Choice>
                <mc:Fallback>
                  <p:oleObj name="Equation" r:id="rId11" imgW="26640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180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3"/>
            <p:cNvGraphicFramePr>
              <a:graphicFrameLocks noChangeAspect="1"/>
            </p:cNvGraphicFramePr>
            <p:nvPr/>
          </p:nvGraphicFramePr>
          <p:xfrm>
            <a:off x="1980" y="1800"/>
            <a:ext cx="2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Equation" r:id="rId13" imgW="393480" imgH="317160" progId="Equation.DSMT4">
                    <p:embed/>
                  </p:oleObj>
                </mc:Choice>
                <mc:Fallback>
                  <p:oleObj name="Equation" r:id="rId13" imgW="393480" imgH="31716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1800"/>
                          <a:ext cx="2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4"/>
            <p:cNvGraphicFramePr>
              <a:graphicFrameLocks noChangeAspect="1"/>
            </p:cNvGraphicFramePr>
            <p:nvPr/>
          </p:nvGraphicFramePr>
          <p:xfrm>
            <a:off x="2499" y="1710"/>
            <a:ext cx="92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name="Equation" r:id="rId15" imgW="545760" imgH="228600" progId="Equation.DSMT4">
                    <p:embed/>
                  </p:oleObj>
                </mc:Choice>
                <mc:Fallback>
                  <p:oleObj name="Equation" r:id="rId15" imgW="54576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1710"/>
                          <a:ext cx="92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5326063" y="3535363"/>
          <a:ext cx="2032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17" imgW="660240" imgH="203040" progId="Equation.3">
                  <p:embed/>
                </p:oleObj>
              </mc:Choice>
              <mc:Fallback>
                <p:oleObj name="公式" r:id="rId17" imgW="66024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3535363"/>
                        <a:ext cx="20320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714375" y="4357688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说明</a:t>
            </a:r>
            <a:r>
              <a:rPr lang="zh-CN" altLang="en-US" sz="2800" b="1"/>
              <a:t>   </a:t>
            </a:r>
            <a:r>
              <a:rPr lang="zh-CN" altLang="en-US" sz="2800" b="1">
                <a:latin typeface="宋体" pitchFamily="2" charset="-122"/>
              </a:rPr>
              <a:t>几何分布可作为描述某个试验 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首次成功</a:t>
            </a:r>
            <a:r>
              <a:rPr lang="zh-CN" altLang="en-US" sz="2800" b="1"/>
              <a:t>”</a:t>
            </a:r>
            <a:endParaRPr lang="zh-CN" altLang="en-US" sz="2800" b="1">
              <a:latin typeface="宋体" pitchFamily="2" charset="-122"/>
            </a:endParaRPr>
          </a:p>
          <a:p>
            <a:pPr eaLnBrk="1" hangingPunct="1"/>
            <a:r>
              <a:rPr lang="zh-CN" altLang="en-US" sz="2800" b="1">
                <a:latin typeface="宋体" pitchFamily="2" charset="-122"/>
              </a:rPr>
              <a:t>的概率模型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3315" name="Object 17"/>
          <p:cNvGraphicFramePr>
            <a:graphicFrameLocks noChangeAspect="1"/>
          </p:cNvGraphicFramePr>
          <p:nvPr/>
        </p:nvGraphicFramePr>
        <p:xfrm>
          <a:off x="3643313" y="2786063"/>
          <a:ext cx="785812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19" imgW="152280" imgH="88560" progId="Equation.DSMT4">
                  <p:embed/>
                </p:oleObj>
              </mc:Choice>
              <mc:Fallback>
                <p:oleObj name="Equation" r:id="rId19" imgW="152280" imgH="885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786063"/>
                        <a:ext cx="785812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4643438" y="2857500"/>
          <a:ext cx="17113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21" imgW="304560" imgH="114120" progId="Equation.DSMT4">
                  <p:embed/>
                </p:oleObj>
              </mc:Choice>
              <mc:Fallback>
                <p:oleObj name="Equation" r:id="rId21" imgW="304560" imgH="1141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857500"/>
                        <a:ext cx="17113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utoUpdateAnimBg="0"/>
      <p:bldP spid="1198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(4)</a:t>
            </a:r>
            <a:r>
              <a:rPr lang="zh-CN" altLang="en-US" smtClean="0"/>
              <a:t>超几何分布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250825" y="1341438"/>
            <a:ext cx="8893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定义</a:t>
            </a:r>
            <a:r>
              <a:rPr lang="en-US" altLang="zh-CN" sz="3200" b="1">
                <a:solidFill>
                  <a:schemeClr val="tx2"/>
                </a:solidFill>
              </a:rPr>
              <a:t>2.5</a:t>
            </a:r>
            <a:r>
              <a:rPr lang="en-US" altLang="zh-CN" sz="3200" b="1"/>
              <a:t>   </a:t>
            </a:r>
            <a:r>
              <a:rPr lang="zh-CN" altLang="en-US" sz="3200" b="1"/>
              <a:t>设</a:t>
            </a:r>
            <a:r>
              <a:rPr lang="en-US" altLang="zh-CN" sz="3200" b="1"/>
              <a:t>N,n,m</a:t>
            </a:r>
            <a:r>
              <a:rPr lang="zh-CN" altLang="en-US" sz="3200" b="1"/>
              <a:t>为正整数</a:t>
            </a:r>
            <a:r>
              <a:rPr lang="en-US" altLang="zh-CN" sz="3200" b="1"/>
              <a:t>,</a:t>
            </a:r>
            <a:r>
              <a:rPr lang="zh-CN" altLang="en-US" sz="3200" b="1"/>
              <a:t>若随机变量 </a:t>
            </a:r>
            <a:r>
              <a:rPr lang="en-US" altLang="zh-CN" sz="3200" b="1"/>
              <a:t>X </a:t>
            </a:r>
            <a:r>
              <a:rPr lang="zh-CN" altLang="en-US" sz="3200" b="1"/>
              <a:t>的分布律为</a:t>
            </a:r>
            <a:endParaRPr lang="zh-CN" altLang="en-US" sz="3200" b="1">
              <a:ea typeface="黑体" pitchFamily="49" charset="-122"/>
            </a:endParaRP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571500" y="2071688"/>
          <a:ext cx="8215313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公式" r:id="rId3" imgW="2463480" imgH="457200" progId="Equation.3">
                  <p:embed/>
                </p:oleObj>
              </mc:Choice>
              <mc:Fallback>
                <p:oleObj name="公式" r:id="rId3" imgW="24634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71688"/>
                        <a:ext cx="8215313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50825" y="3644900"/>
            <a:ext cx="5686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则称</a:t>
            </a:r>
            <a:r>
              <a:rPr lang="en-US" altLang="zh-CN" sz="3600" b="1">
                <a:latin typeface="Tahoma" pitchFamily="34" charset="0"/>
              </a:rPr>
              <a:t>X</a:t>
            </a:r>
            <a:r>
              <a:rPr lang="zh-CN" altLang="en-US" sz="3600" b="1">
                <a:latin typeface="Tahoma" pitchFamily="34" charset="0"/>
              </a:rPr>
              <a:t>服从超几何分布</a:t>
            </a:r>
            <a:r>
              <a:rPr lang="en-US" altLang="zh-CN" sz="3600" b="1">
                <a:latin typeface="Tahoma" pitchFamily="34" charset="0"/>
              </a:rPr>
              <a:t>,</a:t>
            </a:r>
            <a:r>
              <a:rPr lang="zh-CN" altLang="en-US" sz="3600" b="1">
                <a:latin typeface="Tahoma" pitchFamily="34" charset="0"/>
              </a:rPr>
              <a:t>记为</a:t>
            </a: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5724525" y="3716338"/>
          <a:ext cx="32400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5" imgW="1054080" imgH="203040" progId="Equation.3">
                  <p:embed/>
                </p:oleObj>
              </mc:Choice>
              <mc:Fallback>
                <p:oleObj name="公式" r:id="rId5" imgW="10540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716338"/>
                        <a:ext cx="324008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79388" y="4365625"/>
            <a:ext cx="87645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古典概型中</a:t>
            </a:r>
            <a:r>
              <a:rPr lang="en-US" altLang="zh-CN" sz="3600" b="1">
                <a:latin typeface="Tahoma" pitchFamily="34" charset="0"/>
              </a:rPr>
              <a:t>,</a:t>
            </a:r>
            <a:r>
              <a:rPr lang="zh-CN" altLang="en-US" sz="3600" b="1">
                <a:latin typeface="Tahoma" pitchFamily="34" charset="0"/>
              </a:rPr>
              <a:t>不放回摸球试验</a:t>
            </a:r>
            <a:r>
              <a:rPr lang="en-US" altLang="zh-CN" sz="3600" b="1">
                <a:latin typeface="Tahoma" pitchFamily="34" charset="0"/>
              </a:rPr>
              <a:t>,N</a:t>
            </a:r>
            <a:r>
              <a:rPr lang="zh-CN" altLang="en-US" sz="3600" b="1">
                <a:latin typeface="Tahoma" pitchFamily="34" charset="0"/>
              </a:rPr>
              <a:t>个球</a:t>
            </a:r>
            <a:r>
              <a:rPr lang="en-US" altLang="zh-CN" sz="3600" b="1">
                <a:latin typeface="Tahoma" pitchFamily="34" charset="0"/>
              </a:rPr>
              <a:t>,</a:t>
            </a:r>
            <a:r>
              <a:rPr lang="zh-CN" altLang="en-US" sz="3600" b="1">
                <a:latin typeface="Tahoma" pitchFamily="34" charset="0"/>
              </a:rPr>
              <a:t>其中有</a:t>
            </a:r>
          </a:p>
          <a:p>
            <a:pPr eaLnBrk="1" hangingPunct="1"/>
            <a:r>
              <a:rPr lang="en-US" altLang="zh-CN" sz="3600" b="1">
                <a:latin typeface="Tahoma" pitchFamily="34" charset="0"/>
              </a:rPr>
              <a:t>m </a:t>
            </a:r>
            <a:r>
              <a:rPr lang="zh-CN" altLang="en-US" sz="3600" b="1">
                <a:latin typeface="Tahoma" pitchFamily="34" charset="0"/>
              </a:rPr>
              <a:t>个红球</a:t>
            </a:r>
            <a:r>
              <a:rPr lang="en-US" altLang="zh-CN" sz="3600" b="1">
                <a:latin typeface="Tahoma" pitchFamily="34" charset="0"/>
              </a:rPr>
              <a:t>,</a:t>
            </a:r>
            <a:r>
              <a:rPr lang="zh-CN" altLang="en-US" sz="3600" b="1">
                <a:latin typeface="Tahoma" pitchFamily="34" charset="0"/>
              </a:rPr>
              <a:t>随机从</a:t>
            </a:r>
            <a:r>
              <a:rPr lang="en-US" altLang="zh-CN" sz="3600" b="1">
                <a:latin typeface="Tahoma" pitchFamily="34" charset="0"/>
              </a:rPr>
              <a:t>N</a:t>
            </a:r>
            <a:r>
              <a:rPr lang="zh-CN" altLang="en-US" sz="3600" b="1">
                <a:latin typeface="Tahoma" pitchFamily="34" charset="0"/>
              </a:rPr>
              <a:t>个球中取</a:t>
            </a:r>
            <a:r>
              <a:rPr lang="en-US" altLang="zh-CN" sz="3600" b="1">
                <a:latin typeface="Tahoma" pitchFamily="34" charset="0"/>
              </a:rPr>
              <a:t>n</a:t>
            </a:r>
            <a:r>
              <a:rPr lang="zh-CN" altLang="en-US" sz="3600" b="1">
                <a:latin typeface="Tahoma" pitchFamily="34" charset="0"/>
              </a:rPr>
              <a:t>个</a:t>
            </a:r>
            <a:r>
              <a:rPr lang="en-US" altLang="zh-CN" sz="3600" b="1">
                <a:latin typeface="Tahoma" pitchFamily="34" charset="0"/>
              </a:rPr>
              <a:t>,</a:t>
            </a:r>
            <a:r>
              <a:rPr lang="zh-CN" altLang="en-US" sz="3600" b="1">
                <a:latin typeface="Tahoma" pitchFamily="34" charset="0"/>
              </a:rPr>
              <a:t>取到红球</a:t>
            </a:r>
          </a:p>
          <a:p>
            <a:pPr eaLnBrk="1" hangingPunct="1"/>
            <a:r>
              <a:rPr lang="zh-CN" altLang="en-US" sz="3600" b="1">
                <a:latin typeface="Tahoma" pitchFamily="34" charset="0"/>
              </a:rPr>
              <a:t>的个数为</a:t>
            </a:r>
            <a:r>
              <a:rPr lang="en-US" altLang="zh-CN" sz="3600" b="1">
                <a:latin typeface="Tahoma" pitchFamily="34" charset="0"/>
              </a:rPr>
              <a:t>X,</a:t>
            </a:r>
            <a:r>
              <a:rPr lang="zh-CN" altLang="en-US" sz="3600" b="1">
                <a:latin typeface="Tahoma" pitchFamily="34" charset="0"/>
              </a:rPr>
              <a:t>则</a:t>
            </a: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3348038" y="5661025"/>
          <a:ext cx="40322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7" imgW="1054080" imgH="203040" progId="Equation.3">
                  <p:embed/>
                </p:oleObj>
              </mc:Choice>
              <mc:Fallback>
                <p:oleObj name="公式" r:id="rId7" imgW="10540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661025"/>
                        <a:ext cx="40322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  <p:bldP spid="120837" grpId="0"/>
      <p:bldP spid="1208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785813" y="928688"/>
          <a:ext cx="7158037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3136680" imgH="939600" progId="Equation.DSMT4">
                  <p:embed/>
                </p:oleObj>
              </mc:Choice>
              <mc:Fallback>
                <p:oleObj name="Equation" r:id="rId3" imgW="313668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928688"/>
                        <a:ext cx="7158037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>
            <p:ph type="title"/>
          </p:nvPr>
        </p:nvSpPr>
        <p:spPr>
          <a:xfrm>
            <a:off x="500063" y="142875"/>
            <a:ext cx="8316912" cy="7620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2.2</a:t>
            </a:r>
            <a:r>
              <a:rPr lang="zh-CN" altLang="en-US" smtClean="0">
                <a:solidFill>
                  <a:schemeClr val="tx1"/>
                </a:solidFill>
              </a:rPr>
              <a:t>、离散型随机变量的分布律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42938" y="928688"/>
            <a:ext cx="1477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定义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527300" y="3200400"/>
          <a:ext cx="38814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200400"/>
                        <a:ext cx="38814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786313"/>
            <a:ext cx="4648200" cy="1296987"/>
            <a:chOff x="1344" y="2592"/>
            <a:chExt cx="2928" cy="817"/>
          </a:xfrm>
        </p:grpSpPr>
        <p:grpSp>
          <p:nvGrpSpPr>
            <p:cNvPr id="1044" name="Group 5"/>
            <p:cNvGrpSpPr>
              <a:grpSpLocks/>
            </p:cNvGrpSpPr>
            <p:nvPr/>
          </p:nvGrpSpPr>
          <p:grpSpPr bwMode="auto">
            <a:xfrm>
              <a:off x="1344" y="2592"/>
              <a:ext cx="2928" cy="816"/>
              <a:chOff x="1104" y="1680"/>
              <a:chExt cx="2928" cy="816"/>
            </a:xfrm>
          </p:grpSpPr>
          <p:sp>
            <p:nvSpPr>
              <p:cNvPr id="1045" name="Line 6"/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6" name="Line 7"/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028" name="Object 8"/>
            <p:cNvGraphicFramePr>
              <a:graphicFrameLocks noChangeAspect="1"/>
            </p:cNvGraphicFramePr>
            <p:nvPr/>
          </p:nvGraphicFramePr>
          <p:xfrm>
            <a:off x="1536" y="2736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7" imgW="355320" imgH="291960" progId="Equation.3">
                    <p:embed/>
                  </p:oleObj>
                </mc:Choice>
                <mc:Fallback>
                  <p:oleObj name="Equation" r:id="rId7" imgW="355320" imgH="291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36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9"/>
            <p:cNvGraphicFramePr>
              <a:graphicFrameLocks noChangeAspect="1"/>
            </p:cNvGraphicFramePr>
            <p:nvPr/>
          </p:nvGraphicFramePr>
          <p:xfrm>
            <a:off x="1536" y="307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9" imgW="380880" imgH="431640" progId="Equation.3">
                    <p:embed/>
                  </p:oleObj>
                </mc:Choice>
                <mc:Fallback>
                  <p:oleObj name="Equation" r:id="rId9" imgW="38088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10"/>
            <p:cNvGraphicFramePr>
              <a:graphicFrameLocks noChangeAspect="1"/>
            </p:cNvGraphicFramePr>
            <p:nvPr/>
          </p:nvGraphicFramePr>
          <p:xfrm>
            <a:off x="2064" y="2637"/>
            <a:ext cx="153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11" imgW="939600" imgH="228600" progId="Equation.DSMT4">
                    <p:embed/>
                  </p:oleObj>
                </mc:Choice>
                <mc:Fallback>
                  <p:oleObj name="Equation" r:id="rId11" imgW="9396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37"/>
                          <a:ext cx="153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11"/>
            <p:cNvGraphicFramePr>
              <a:graphicFrameLocks noChangeAspect="1"/>
            </p:cNvGraphicFramePr>
            <p:nvPr/>
          </p:nvGraphicFramePr>
          <p:xfrm>
            <a:off x="2109" y="3042"/>
            <a:ext cx="153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13" imgW="952200" imgH="228600" progId="Equation.DSMT4">
                    <p:embed/>
                  </p:oleObj>
                </mc:Choice>
                <mc:Fallback>
                  <p:oleObj name="Equation" r:id="rId13" imgW="952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042"/>
                          <a:ext cx="153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71500" y="3429000"/>
            <a:ext cx="234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也可表示为：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14875" y="32146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14875" y="37861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786313" y="49291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86313" y="55006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43563" y="32146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43563" y="37861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72188" y="49291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072188" y="55006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(5)</a:t>
            </a:r>
            <a:r>
              <a:rPr lang="zh-CN" altLang="en-US" smtClean="0"/>
              <a:t>二项分布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00063" y="3000375"/>
            <a:ext cx="79581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则称</a:t>
            </a:r>
            <a:r>
              <a:rPr lang="en-US" altLang="zh-CN" sz="3600" b="1">
                <a:latin typeface="Tahoma" pitchFamily="34" charset="0"/>
              </a:rPr>
              <a:t>X</a:t>
            </a:r>
            <a:r>
              <a:rPr lang="zh-CN" altLang="en-US" sz="3600" b="1">
                <a:latin typeface="Tahoma" pitchFamily="34" charset="0"/>
              </a:rPr>
              <a:t>服从参数为</a:t>
            </a:r>
            <a:r>
              <a:rPr lang="en-US" altLang="zh-CN" sz="3600" b="1">
                <a:latin typeface="Tahoma" pitchFamily="34" charset="0"/>
              </a:rPr>
              <a:t>n</a:t>
            </a:r>
            <a:r>
              <a:rPr lang="zh-CN" altLang="en-US" sz="3600" b="1">
                <a:latin typeface="Tahoma" pitchFamily="34" charset="0"/>
              </a:rPr>
              <a:t>，</a:t>
            </a:r>
            <a:r>
              <a:rPr lang="en-US" altLang="zh-CN" sz="3600" b="1">
                <a:latin typeface="Tahoma" pitchFamily="34" charset="0"/>
              </a:rPr>
              <a:t>p</a:t>
            </a:r>
            <a:r>
              <a:rPr lang="zh-CN" altLang="en-US" sz="3600" b="1">
                <a:latin typeface="Tahoma" pitchFamily="34" charset="0"/>
              </a:rPr>
              <a:t>的二项分布，记</a:t>
            </a:r>
          </a:p>
          <a:p>
            <a:pPr eaLnBrk="1" hangingPunct="1"/>
            <a:r>
              <a:rPr lang="zh-CN" altLang="en-US" sz="3600" b="1">
                <a:latin typeface="Tahoma" pitchFamily="34" charset="0"/>
              </a:rPr>
              <a:t>为</a:t>
            </a:r>
            <a:r>
              <a:rPr lang="en-US" altLang="zh-CN" sz="3600" b="1">
                <a:latin typeface="Tahoma" pitchFamily="34" charset="0"/>
              </a:rPr>
              <a:t>X~B</a:t>
            </a:r>
            <a:r>
              <a:rPr lang="zh-CN" altLang="en-US" sz="3600" b="1">
                <a:latin typeface="Tahoma" pitchFamily="34" charset="0"/>
              </a:rPr>
              <a:t>（</a:t>
            </a:r>
            <a:r>
              <a:rPr lang="en-US" altLang="zh-CN" sz="3600" b="1">
                <a:latin typeface="Tahoma" pitchFamily="34" charset="0"/>
              </a:rPr>
              <a:t>n,p</a:t>
            </a:r>
            <a:r>
              <a:rPr lang="zh-CN" altLang="en-US" sz="3600" b="1">
                <a:latin typeface="Tahoma" pitchFamily="34" charset="0"/>
              </a:rPr>
              <a:t>）</a:t>
            </a:r>
            <a:endParaRPr lang="en-US" altLang="zh-CN" sz="3600" b="1">
              <a:latin typeface="Tahoma" pitchFamily="34" charset="0"/>
            </a:endParaRPr>
          </a:p>
          <a:p>
            <a:pPr eaLnBrk="1" hangingPunct="1"/>
            <a:endParaRPr lang="en-US" altLang="zh-CN" sz="3600" b="1">
              <a:latin typeface="Tahoma" pitchFamily="34" charset="0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431800" y="928688"/>
            <a:ext cx="8712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3200" b="1">
                <a:solidFill>
                  <a:srgbClr val="000000"/>
                </a:solidFill>
                <a:ea typeface="黑体" pitchFamily="49" charset="-122"/>
              </a:rPr>
              <a:t>定义</a:t>
            </a:r>
            <a:r>
              <a:rPr lang="en-US" altLang="zh-CN" sz="3200" b="1">
                <a:solidFill>
                  <a:srgbClr val="000000"/>
                </a:solidFill>
                <a:ea typeface="黑体" pitchFamily="49" charset="-122"/>
              </a:rPr>
              <a:t>2.6</a:t>
            </a:r>
            <a:r>
              <a:rPr lang="zh-CN" altLang="en-US" sz="3200" b="1">
                <a:ea typeface="黑体" pitchFamily="49" charset="-122"/>
              </a:rPr>
              <a:t>设随机变量</a:t>
            </a:r>
            <a:r>
              <a:rPr lang="en-US" altLang="zh-CN" sz="3200" b="1">
                <a:ea typeface="黑体" pitchFamily="49" charset="-122"/>
              </a:rPr>
              <a:t>X</a:t>
            </a:r>
            <a:r>
              <a:rPr lang="zh-CN" altLang="en-US" sz="3200" b="1">
                <a:ea typeface="黑体" pitchFamily="49" charset="-122"/>
              </a:rPr>
              <a:t>的可能取值为</a:t>
            </a:r>
            <a:r>
              <a:rPr lang="en-US" altLang="zh-CN" sz="3200" b="1">
                <a:ea typeface="黑体" pitchFamily="49" charset="-122"/>
              </a:rPr>
              <a:t>0,1</a:t>
            </a:r>
            <a:r>
              <a:rPr lang="zh-CN" altLang="en-US" sz="3200" b="1">
                <a:ea typeface="黑体" pitchFamily="49" charset="-122"/>
              </a:rPr>
              <a:t>，</a:t>
            </a:r>
            <a:r>
              <a:rPr lang="en-US" altLang="zh-CN" sz="3200" b="1">
                <a:ea typeface="黑体" pitchFamily="49" charset="-122"/>
              </a:rPr>
              <a:t>2,</a:t>
            </a:r>
            <a:r>
              <a:rPr lang="en-US" altLang="zh-CN" sz="3200" b="1">
                <a:latin typeface="Tahoma" pitchFamily="34" charset="0"/>
                <a:ea typeface="黑体" pitchFamily="49" charset="-122"/>
              </a:rPr>
              <a:t>…</a:t>
            </a:r>
            <a:r>
              <a:rPr lang="en-US" altLang="zh-CN" sz="3200" b="1">
                <a:ea typeface="黑体" pitchFamily="49" charset="-122"/>
              </a:rPr>
              <a:t>,n </a:t>
            </a:r>
            <a:r>
              <a:rPr lang="zh-CN" altLang="en-US" sz="3200" b="1">
                <a:ea typeface="黑体" pitchFamily="49" charset="-122"/>
              </a:rPr>
              <a:t>，且</a:t>
            </a:r>
            <a:endParaRPr lang="zh-CN" altLang="en-US" sz="3200" b="1"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571500" y="2143125"/>
          <a:ext cx="79422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2616120" imgH="241200" progId="Equation.DSMT4">
                  <p:embed/>
                </p:oleObj>
              </mc:Choice>
              <mc:Fallback>
                <p:oleObj name="Equation" r:id="rId3" imgW="26161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143125"/>
                        <a:ext cx="79422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7988" y="4214813"/>
            <a:ext cx="8736012" cy="2260600"/>
            <a:chOff x="113" y="2795"/>
            <a:chExt cx="5503" cy="1424"/>
          </a:xfrm>
        </p:grpSpPr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113" y="2795"/>
              <a:ext cx="550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latin typeface="Tahoma" pitchFamily="34" charset="0"/>
                </a:rPr>
                <a:t>  </a:t>
              </a:r>
              <a:r>
                <a:rPr lang="zh-CN" altLang="en-US" sz="3600" b="1">
                  <a:latin typeface="Tahoma" pitchFamily="34" charset="0"/>
                </a:rPr>
                <a:t>特别地</a:t>
              </a:r>
              <a:r>
                <a:rPr lang="en-US" altLang="zh-CN" sz="3600" b="1">
                  <a:latin typeface="Tahoma" pitchFamily="34" charset="0"/>
                </a:rPr>
                <a:t>,</a:t>
              </a:r>
              <a:r>
                <a:rPr lang="zh-CN" altLang="en-US" sz="3600" b="1">
                  <a:latin typeface="Tahoma" pitchFamily="34" charset="0"/>
                </a:rPr>
                <a:t>当</a:t>
              </a:r>
              <a:r>
                <a:rPr lang="en-US" altLang="zh-CN" sz="3600" b="1">
                  <a:latin typeface="Tahoma" pitchFamily="34" charset="0"/>
                </a:rPr>
                <a:t>n=1</a:t>
              </a:r>
              <a:r>
                <a:rPr lang="zh-CN" altLang="en-US" sz="3600" b="1">
                  <a:latin typeface="Tahoma" pitchFamily="34" charset="0"/>
                </a:rPr>
                <a:t>时，二项分布</a:t>
              </a:r>
              <a:r>
                <a:rPr lang="en-US" altLang="zh-CN" sz="3600" b="1">
                  <a:latin typeface="Tahoma" pitchFamily="34" charset="0"/>
                </a:rPr>
                <a:t>X~B(1,p)</a:t>
              </a:r>
              <a:r>
                <a:rPr lang="zh-CN" altLang="en-US" sz="3600" b="1">
                  <a:latin typeface="Tahoma" pitchFamily="34" charset="0"/>
                </a:rPr>
                <a:t>，</a:t>
              </a:r>
            </a:p>
            <a:p>
              <a:pPr eaLnBrk="1" hangingPunct="1"/>
              <a:r>
                <a:rPr lang="zh-CN" altLang="en-US" sz="3600" b="1">
                  <a:latin typeface="Tahoma" pitchFamily="34" charset="0"/>
                </a:rPr>
                <a:t>即为</a:t>
              </a:r>
              <a:r>
                <a:rPr lang="en-US" altLang="zh-CN" sz="3600" b="1">
                  <a:latin typeface="Tahoma" pitchFamily="34" charset="0"/>
                </a:rPr>
                <a:t>(0-1)</a:t>
              </a:r>
              <a:r>
                <a:rPr lang="zh-CN" altLang="en-US" sz="3600" b="1">
                  <a:latin typeface="Tahoma" pitchFamily="34" charset="0"/>
                </a:rPr>
                <a:t>分布</a:t>
              </a:r>
              <a:r>
                <a:rPr lang="en-US" altLang="zh-CN" sz="3600" b="1">
                  <a:latin typeface="Tahoma" pitchFamily="34" charset="0"/>
                </a:rPr>
                <a:t>.</a:t>
              </a:r>
            </a:p>
          </p:txBody>
        </p:sp>
        <p:graphicFrame>
          <p:nvGraphicFramePr>
            <p:cNvPr id="18435" name="Object 8"/>
            <p:cNvGraphicFramePr>
              <a:graphicFrameLocks noChangeAspect="1"/>
            </p:cNvGraphicFramePr>
            <p:nvPr/>
          </p:nvGraphicFramePr>
          <p:xfrm>
            <a:off x="2109" y="3203"/>
            <a:ext cx="2022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公式" r:id="rId5" imgW="1028520" imgH="469800" progId="Equation.3">
                    <p:embed/>
                  </p:oleObj>
                </mc:Choice>
                <mc:Fallback>
                  <p:oleObj name="公式" r:id="rId5" imgW="102852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203"/>
                          <a:ext cx="2022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/>
      <p:bldP spid="12288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例</a:t>
            </a:r>
            <a:r>
              <a:rPr lang="en-US" altLang="zh-CN" sz="4000" b="1">
                <a:solidFill>
                  <a:srgbClr val="000000"/>
                </a:solidFill>
                <a:ea typeface="黑体" pitchFamily="49" charset="-122"/>
              </a:rPr>
              <a:t>2.10 </a:t>
            </a: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二项分布的应用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28625" y="1214438"/>
            <a:ext cx="83439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ahoma" pitchFamily="34" charset="0"/>
              </a:rPr>
              <a:t>一同学参加英语期末考试，进入考场后才发现耳机没有电池，于是他在听力部分每题</a:t>
            </a:r>
            <a:r>
              <a:rPr lang="en-US" altLang="zh-CN" sz="3600" b="1">
                <a:latin typeface="Tahoma" pitchFamily="34" charset="0"/>
              </a:rPr>
              <a:t>4</a:t>
            </a:r>
            <a:r>
              <a:rPr lang="zh-CN" altLang="en-US" sz="3600" b="1">
                <a:latin typeface="Tahoma" pitchFamily="34" charset="0"/>
              </a:rPr>
              <a:t>个选择中随机选一个作为答案，求：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ahoma" pitchFamily="34" charset="0"/>
              </a:rPr>
              <a:t>（</a:t>
            </a:r>
            <a:r>
              <a:rPr lang="en-US" altLang="zh-CN" sz="3600" b="1">
                <a:latin typeface="Tahoma" pitchFamily="34" charset="0"/>
              </a:rPr>
              <a:t>1</a:t>
            </a:r>
            <a:r>
              <a:rPr lang="zh-CN" altLang="en-US" sz="3600" b="1">
                <a:latin typeface="Tahoma" pitchFamily="34" charset="0"/>
              </a:rPr>
              <a:t>）他在</a:t>
            </a:r>
            <a:r>
              <a:rPr lang="en-US" altLang="zh-CN" sz="3600" b="1">
                <a:latin typeface="Tahoma" pitchFamily="34" charset="0"/>
              </a:rPr>
              <a:t>20</a:t>
            </a:r>
            <a:r>
              <a:rPr lang="zh-CN" altLang="en-US" sz="3600" b="1">
                <a:latin typeface="Tahoma" pitchFamily="34" charset="0"/>
              </a:rPr>
              <a:t>个听力题中一个也没选对的概率；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ahoma" pitchFamily="34" charset="0"/>
              </a:rPr>
              <a:t>（</a:t>
            </a:r>
            <a:r>
              <a:rPr lang="en-US" altLang="zh-CN" sz="3600" b="1">
                <a:latin typeface="Tahoma" pitchFamily="34" charset="0"/>
              </a:rPr>
              <a:t>2</a:t>
            </a:r>
            <a:r>
              <a:rPr lang="zh-CN" altLang="en-US" sz="3600" b="1">
                <a:latin typeface="Tahoma" pitchFamily="34" charset="0"/>
              </a:rPr>
              <a:t>）他在</a:t>
            </a:r>
            <a:r>
              <a:rPr lang="en-US" altLang="zh-CN" sz="3600" b="1">
                <a:latin typeface="Tahoma" pitchFamily="34" charset="0"/>
              </a:rPr>
              <a:t>20</a:t>
            </a:r>
            <a:r>
              <a:rPr lang="zh-CN" altLang="en-US" sz="3600" b="1">
                <a:latin typeface="Tahoma" pitchFamily="34" charset="0"/>
              </a:rPr>
              <a:t>个听力题中至少选对</a:t>
            </a:r>
            <a:r>
              <a:rPr lang="en-US" altLang="zh-CN" sz="3600" b="1">
                <a:latin typeface="Tahoma" pitchFamily="34" charset="0"/>
              </a:rPr>
              <a:t>12</a:t>
            </a:r>
            <a:r>
              <a:rPr lang="zh-CN" altLang="en-US" sz="3600" b="1">
                <a:latin typeface="Tahoma" pitchFamily="34" charset="0"/>
              </a:rPr>
              <a:t>个的概率。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914400" y="8159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800" b="1"/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842963" y="700088"/>
            <a:ext cx="7978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    </a:t>
            </a:r>
            <a:r>
              <a:rPr lang="zh-CN" altLang="en-US" sz="2800" b="1"/>
              <a:t>有一繁忙的汽车站</a:t>
            </a:r>
            <a:r>
              <a:rPr lang="en-US" altLang="zh-CN" sz="2800" b="1"/>
              <a:t>,</a:t>
            </a:r>
            <a:r>
              <a:rPr lang="zh-CN" altLang="en-US" sz="2800" b="1"/>
              <a:t>每天有大量汽车通过</a:t>
            </a:r>
            <a:r>
              <a:rPr lang="en-US" altLang="zh-CN" sz="2800" b="1"/>
              <a:t>,</a:t>
            </a:r>
            <a:r>
              <a:rPr lang="zh-CN" altLang="en-US" sz="2800" b="1"/>
              <a:t>设每辆汽车在一天的某段时间内</a:t>
            </a:r>
            <a:r>
              <a:rPr lang="en-US" altLang="zh-CN" sz="2800" b="1"/>
              <a:t>,</a:t>
            </a:r>
            <a:r>
              <a:rPr lang="zh-CN" altLang="en-US" sz="2800" b="1"/>
              <a:t>出事故的概率为</a:t>
            </a:r>
            <a:r>
              <a:rPr lang="en-US" altLang="zh-CN" sz="2800" b="1"/>
              <a:t>0.0001,</a:t>
            </a:r>
            <a:r>
              <a:rPr lang="zh-CN" altLang="en-US" sz="2800" b="1"/>
              <a:t>在每天的该段时间内有</a:t>
            </a:r>
            <a:r>
              <a:rPr lang="en-US" altLang="zh-CN" sz="2800" b="1"/>
              <a:t>1000 </a:t>
            </a:r>
            <a:r>
              <a:rPr lang="zh-CN" altLang="en-US" sz="2800" b="1"/>
              <a:t>辆汽车通过</a:t>
            </a:r>
            <a:r>
              <a:rPr lang="en-US" altLang="zh-CN" sz="2800" b="1"/>
              <a:t>, </a:t>
            </a:r>
            <a:r>
              <a:rPr lang="zh-CN" altLang="en-US" sz="2800" b="1"/>
              <a:t>问出事故的次数不小于</a:t>
            </a:r>
            <a:r>
              <a:rPr lang="en-US" altLang="zh-CN" sz="2800" b="1"/>
              <a:t>2</a:t>
            </a:r>
            <a:r>
              <a:rPr lang="zh-CN" altLang="en-US" sz="2800" b="1"/>
              <a:t>的概率是多少</a:t>
            </a:r>
            <a:r>
              <a:rPr lang="en-US" altLang="zh-CN" sz="2800" b="1"/>
              <a:t>?</a:t>
            </a:r>
          </a:p>
        </p:txBody>
      </p:sp>
      <p:graphicFrame>
        <p:nvGraphicFramePr>
          <p:cNvPr id="115712" name="Object 2"/>
          <p:cNvGraphicFramePr>
            <a:graphicFrameLocks noChangeAspect="1"/>
          </p:cNvGraphicFramePr>
          <p:nvPr/>
        </p:nvGraphicFramePr>
        <p:xfrm>
          <a:off x="1331913" y="3414713"/>
          <a:ext cx="3849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3073320" imgH="393480" progId="Equation.3">
                  <p:embed/>
                </p:oleObj>
              </mc:Choice>
              <mc:Fallback>
                <p:oleObj name="Equation" r:id="rId3" imgW="30733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14713"/>
                        <a:ext cx="38496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" name="Object 3"/>
          <p:cNvGraphicFramePr>
            <a:graphicFrameLocks noChangeAspect="1"/>
          </p:cNvGraphicFramePr>
          <p:nvPr/>
        </p:nvGraphicFramePr>
        <p:xfrm>
          <a:off x="1447800" y="4572000"/>
          <a:ext cx="61642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5" imgW="6286320" imgH="977760" progId="Equation.3">
                  <p:embed/>
                </p:oleObj>
              </mc:Choice>
              <mc:Fallback>
                <p:oleObj name="Equation" r:id="rId5" imgW="628632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616426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27088" y="2420938"/>
            <a:ext cx="3748087" cy="974725"/>
            <a:chOff x="521" y="1525"/>
            <a:chExt cx="2361" cy="614"/>
          </a:xfrm>
        </p:grpSpPr>
        <p:sp>
          <p:nvSpPr>
            <p:cNvPr id="19472" name="Text Box 6"/>
            <p:cNvSpPr txBox="1">
              <a:spLocks noChangeArrowheads="1"/>
            </p:cNvSpPr>
            <p:nvPr/>
          </p:nvSpPr>
          <p:spPr bwMode="auto">
            <a:xfrm>
              <a:off x="521" y="1543"/>
              <a:ext cx="236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黑体" pitchFamily="49" charset="-122"/>
                </a:rPr>
                <a:t>    </a:t>
              </a:r>
              <a:r>
                <a:rPr lang="en-US" altLang="zh-CN" sz="2800" b="1"/>
                <a:t>     </a:t>
              </a:r>
              <a:r>
                <a:rPr lang="zh-CN" altLang="en-US" sz="2800" b="1"/>
                <a:t>设 </a:t>
              </a:r>
              <a:r>
                <a:rPr lang="en-US" altLang="zh-CN" sz="2800" b="1"/>
                <a:t>1000 </a:t>
              </a:r>
              <a:r>
                <a:rPr lang="zh-CN" altLang="en-US" sz="2800" b="1"/>
                <a:t>辆车通过</a:t>
              </a:r>
              <a:r>
                <a:rPr lang="en-US" altLang="zh-CN" sz="2800" b="1"/>
                <a:t>,</a:t>
              </a:r>
            </a:p>
            <a:p>
              <a:pPr eaLnBrk="1" hangingPunct="1"/>
              <a:r>
                <a:rPr lang="zh-CN" altLang="en-US" sz="2800" b="1"/>
                <a:t>出事故的次数为 </a:t>
              </a:r>
              <a:r>
                <a:rPr lang="en-US" altLang="zh-CN" sz="2800" b="1" i="1"/>
                <a:t>X 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则</a:t>
              </a:r>
            </a:p>
          </p:txBody>
        </p:sp>
        <p:sp>
          <p:nvSpPr>
            <p:cNvPr id="19473" name="Rectangle 16"/>
            <p:cNvSpPr>
              <a:spLocks noChangeArrowheads="1"/>
            </p:cNvSpPr>
            <p:nvPr/>
          </p:nvSpPr>
          <p:spPr bwMode="auto">
            <a:xfrm>
              <a:off x="540" y="152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itchFamily="49" charset="-122"/>
                </a:rPr>
                <a:t>解</a:t>
              </a:r>
            </a:p>
          </p:txBody>
        </p:sp>
      </p:grpSp>
      <p:pic>
        <p:nvPicPr>
          <p:cNvPr id="19465" name="Picture 18" descr="BD07195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92375"/>
            <a:ext cx="2057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23"/>
          <p:cNvSpPr>
            <a:spLocks noChangeArrowheads="1"/>
          </p:cNvSpPr>
          <p:nvPr/>
        </p:nvSpPr>
        <p:spPr bwMode="auto">
          <a:xfrm>
            <a:off x="857250" y="688975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ea typeface="黑体" pitchFamily="49" charset="-122"/>
              </a:rPr>
              <a:t>4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27088" y="3860800"/>
            <a:ext cx="7739062" cy="534988"/>
            <a:chOff x="521" y="2432"/>
            <a:chExt cx="4875" cy="337"/>
          </a:xfrm>
        </p:grpSpPr>
        <p:sp>
          <p:nvSpPr>
            <p:cNvPr id="19471" name="Rectangle 10"/>
            <p:cNvSpPr>
              <a:spLocks noChangeArrowheads="1"/>
            </p:cNvSpPr>
            <p:nvPr/>
          </p:nvSpPr>
          <p:spPr bwMode="auto">
            <a:xfrm>
              <a:off x="521" y="2432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故所求概率为</a:t>
              </a:r>
            </a:p>
          </p:txBody>
        </p:sp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1940" y="2529"/>
            <a:ext cx="3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公式" r:id="rId8" imgW="5486400" imgH="380880" progId="Equation.3">
                    <p:embed/>
                  </p:oleObj>
                </mc:Choice>
                <mc:Fallback>
                  <p:oleObj name="公式" r:id="rId8" imgW="5486400" imgH="380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" y="2529"/>
                          <a:ext cx="34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273175" y="5608638"/>
            <a:ext cx="6499225" cy="639762"/>
            <a:chOff x="1056" y="3408"/>
            <a:chExt cx="4094" cy="403"/>
          </a:xfrm>
        </p:grpSpPr>
        <p:sp>
          <p:nvSpPr>
            <p:cNvPr id="19469" name="Text Box 20"/>
            <p:cNvSpPr txBox="1">
              <a:spLocks noChangeArrowheads="1"/>
            </p:cNvSpPr>
            <p:nvPr/>
          </p:nvSpPr>
          <p:spPr bwMode="auto">
            <a:xfrm>
              <a:off x="1056" y="3484"/>
              <a:ext cx="40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FF"/>
                  </a:solidFill>
                  <a:ea typeface="黑体" pitchFamily="49" charset="-122"/>
                </a:rPr>
                <a:t>二项分布</a:t>
              </a:r>
              <a:r>
                <a:rPr lang="zh-CN" altLang="en-US" sz="2800" b="1" i="1">
                  <a:solidFill>
                    <a:srgbClr val="0000FF"/>
                  </a:solidFill>
                </a:rPr>
                <a:t>  </a:t>
              </a:r>
              <a:r>
                <a:rPr lang="zh-CN" altLang="en-US" b="1" i="1">
                  <a:solidFill>
                    <a:srgbClr val="0000FF"/>
                  </a:solidFill>
                </a:rPr>
                <a:t>                </a:t>
              </a:r>
              <a:r>
                <a:rPr lang="zh-CN" altLang="en-US" b="1">
                  <a:solidFill>
                    <a:srgbClr val="0000FF"/>
                  </a:solidFill>
                </a:rPr>
                <a:t>                    </a:t>
              </a:r>
              <a:r>
                <a:rPr lang="zh-CN" altLang="en-US" sz="2800" b="1">
                  <a:solidFill>
                    <a:srgbClr val="FF0000"/>
                  </a:solidFill>
                  <a:ea typeface="黑体" pitchFamily="49" charset="-122"/>
                </a:rPr>
                <a:t>泊松分布</a:t>
              </a:r>
            </a:p>
          </p:txBody>
        </p:sp>
        <p:sp>
          <p:nvSpPr>
            <p:cNvPr id="19470" name="AutoShape 22"/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2112" y="3408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Equation" r:id="rId10" imgW="2806560" imgH="393480" progId="Equation.3">
                    <p:embed/>
                  </p:oleObj>
                </mc:Choice>
                <mc:Fallback>
                  <p:oleObj name="Equation" r:id="rId10" imgW="280656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850900" y="620713"/>
            <a:ext cx="4183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黑体" pitchFamily="49" charset="-122"/>
              </a:rPr>
              <a:t>6. </a:t>
            </a: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泊松分布</a:t>
            </a:r>
            <a:r>
              <a:rPr lang="zh-CN" altLang="en-US" sz="4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graphicFrame>
        <p:nvGraphicFramePr>
          <p:cNvPr id="116736" name="Object 2"/>
          <p:cNvGraphicFramePr>
            <a:graphicFrameLocks noChangeAspect="1"/>
          </p:cNvGraphicFramePr>
          <p:nvPr/>
        </p:nvGraphicFramePr>
        <p:xfrm>
          <a:off x="782638" y="1500188"/>
          <a:ext cx="74041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3200400" imgH="1358640" progId="Equation.DSMT4">
                  <p:embed/>
                </p:oleObj>
              </mc:Choice>
              <mc:Fallback>
                <p:oleObj name="Equation" r:id="rId3" imgW="3200400" imgH="1358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500188"/>
                        <a:ext cx="7404100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13450" y="4700588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0" name="Rectangle 34">
            <a:hlinkClick r:id="" action="ppaction://customshow?id=1&amp;return=true"/>
          </p:cNvPr>
          <p:cNvSpPr>
            <a:spLocks noChangeArrowheads="1"/>
          </p:cNvSpPr>
          <p:nvPr/>
        </p:nvSpPr>
        <p:spPr bwMode="auto">
          <a:xfrm>
            <a:off x="6111875" y="4735513"/>
            <a:ext cx="1184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b="1">
                <a:solidFill>
                  <a:srgbClr val="FFFF00"/>
                </a:solidFill>
                <a:ea typeface="黑体" pitchFamily="49" charset="-122"/>
              </a:rPr>
              <a:t>泊</a:t>
            </a:r>
            <a:r>
              <a:rPr lang="zh-CN" altLang="en-US" sz="1800" b="1">
                <a:solidFill>
                  <a:srgbClr val="FFFF00"/>
                </a:solidFill>
                <a:ea typeface="黑体" pitchFamily="49" charset="-122"/>
                <a:hlinkClick r:id="" action="ppaction://hlinkshowjump?jump=lastslide"/>
              </a:rPr>
              <a:t>松</a:t>
            </a:r>
            <a:r>
              <a:rPr lang="zh-CN" altLang="en-US" sz="1800" b="1">
                <a:solidFill>
                  <a:srgbClr val="FFFF00"/>
                </a:solidFill>
                <a:ea typeface="黑体" pitchFamily="49" charset="-122"/>
              </a:rPr>
              <a:t>资料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9" grpId="0" animBg="1"/>
      <p:bldP spid="348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827088" y="69215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泊松分布的背景及应用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14400" y="1371600"/>
            <a:ext cx="7685088" cy="2227263"/>
            <a:chOff x="576" y="1138"/>
            <a:chExt cx="4841" cy="1403"/>
          </a:xfrm>
        </p:grpSpPr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576" y="1138"/>
              <a:ext cx="4841" cy="1403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　　二十世纪初卢瑟福和盖克两位科学家在观察</a:t>
              </a:r>
            </a:p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与分析放射性物质放出的粒子个数的情况时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他</a:t>
              </a:r>
            </a:p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们做了</a:t>
              </a: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2608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次观察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每次时间为</a:t>
              </a: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7.5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秒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发现放射</a:t>
              </a:r>
            </a:p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性物质在规定的一段时间内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其放射的粒子数</a:t>
              </a:r>
              <a:r>
                <a:rPr lang="en-US" altLang="zh-CN" sz="2800" b="1" i="1">
                  <a:solidFill>
                    <a:srgbClr val="FFFF00"/>
                  </a:solidFill>
                  <a:ea typeface="黑体" pitchFamily="49" charset="-122"/>
                </a:rPr>
                <a:t>X </a:t>
              </a:r>
            </a:p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服从泊松分布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21506" name="Object 2"/>
            <p:cNvGraphicFramePr>
              <a:graphicFrameLocks noChangeAspect="1"/>
            </p:cNvGraphicFramePr>
            <p:nvPr/>
          </p:nvGraphicFramePr>
          <p:xfrm>
            <a:off x="3172" y="1540"/>
            <a:ext cx="17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公式" r:id="rId3" imgW="279360" imgH="241200" progId="Equation.3">
                    <p:embed/>
                  </p:oleObj>
                </mc:Choice>
                <mc:Fallback>
                  <p:oleObj name="公式" r:id="rId3" imgW="279360" imgH="241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1540"/>
                          <a:ext cx="17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4286" name="Picture 14" descr="放射粒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3789363"/>
            <a:ext cx="54562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ChangeArrowheads="1"/>
          </p:cNvSpPr>
          <p:nvPr/>
        </p:nvSpPr>
        <p:spPr bwMode="auto">
          <a:xfrm>
            <a:off x="1046163" y="1624013"/>
            <a:ext cx="7413625" cy="2185987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      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在生物学</a:t>
            </a:r>
            <a:r>
              <a:rPr lang="zh-CN" altLang="en-US" sz="2800" b="1">
                <a:solidFill>
                  <a:srgbClr val="FFFF00"/>
                </a:solidFill>
                <a:ea typeface="黑体" pitchFamily="49" charset="-122"/>
              </a:rPr>
              <a:t>、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医学</a:t>
            </a:r>
            <a:r>
              <a:rPr lang="zh-CN" altLang="en-US" sz="2800" b="1">
                <a:solidFill>
                  <a:srgbClr val="FFFF00"/>
                </a:solidFill>
                <a:latin typeface="宋体" pitchFamily="2" charset="-122"/>
              </a:rPr>
              <a:t>、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工业统计、保险科学及</a:t>
            </a:r>
          </a:p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公用事业的排队等问题中</a:t>
            </a:r>
            <a:r>
              <a:rPr lang="zh-CN" altLang="en-US" sz="2800" b="1">
                <a:solidFill>
                  <a:srgbClr val="FFFF00"/>
                </a:solidFill>
                <a:ea typeface="黑体" pitchFamily="49" charset="-122"/>
              </a:rPr>
              <a:t> </a:t>
            </a:r>
            <a:r>
              <a:rPr lang="en-US" altLang="zh-CN" sz="2800" b="1">
                <a:solidFill>
                  <a:srgbClr val="FFFF00"/>
                </a:solidFill>
                <a:ea typeface="黑体" pitchFamily="49" charset="-122"/>
              </a:rPr>
              <a:t>, 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泊松分布是常见的</a:t>
            </a:r>
            <a:r>
              <a:rPr lang="en-US" altLang="zh-CN" sz="2800" b="1">
                <a:solidFill>
                  <a:srgbClr val="FFFF00"/>
                </a:solidFill>
                <a:ea typeface="黑体" pitchFamily="49" charset="-122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例如地震、火山爆发、特大洪水、交换台的电</a:t>
            </a:r>
          </a:p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话呼唤次数等</a:t>
            </a:r>
            <a:r>
              <a:rPr lang="en-US" altLang="zh-CN" sz="2800" b="1">
                <a:solidFill>
                  <a:srgbClr val="FFFF00"/>
                </a:solidFill>
                <a:ea typeface="黑体" pitchFamily="49" charset="-122"/>
              </a:rPr>
              <a:t>, 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都服从泊松分布</a:t>
            </a:r>
            <a:r>
              <a:rPr lang="en-US" altLang="zh-CN" sz="2800" b="1">
                <a:solidFill>
                  <a:srgbClr val="FFFF00"/>
                </a:solidFill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3" descr="呼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4208463"/>
            <a:ext cx="243840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3810000" y="35956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电话呼唤次数</a:t>
            </a:r>
            <a:endParaRPr lang="zh-CN" altLang="en-US" sz="280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0117" name="Picture 5" descr="买东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191000"/>
            <a:ext cx="2667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24600" y="4235450"/>
            <a:ext cx="2209800" cy="1752600"/>
            <a:chOff x="3936" y="2496"/>
            <a:chExt cx="1392" cy="1104"/>
          </a:xfrm>
        </p:grpSpPr>
        <p:sp>
          <p:nvSpPr>
            <p:cNvPr id="40974" name="Rectangle 7"/>
            <p:cNvSpPr>
              <a:spLocks noChangeArrowheads="1"/>
            </p:cNvSpPr>
            <p:nvPr/>
          </p:nvSpPr>
          <p:spPr bwMode="auto">
            <a:xfrm>
              <a:off x="3936" y="2496"/>
              <a:ext cx="1392" cy="1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975" name="Picture 8" descr="BD07195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688"/>
              <a:ext cx="1151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6283325" y="35956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交通事故次数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762000" y="3595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/>
              <a:t>商场接待的顾客数</a:t>
            </a:r>
            <a:endParaRPr lang="zh-CN" altLang="en-US" sz="2800"/>
          </a:p>
        </p:txBody>
      </p:sp>
      <p:sp>
        <p:nvSpPr>
          <p:cNvPr id="40968" name="Rectangle 13"/>
          <p:cNvSpPr>
            <a:spLocks noChangeArrowheads="1"/>
          </p:cNvSpPr>
          <p:nvPr/>
        </p:nvSpPr>
        <p:spPr bwMode="auto">
          <a:xfrm>
            <a:off x="1682750" y="8524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/>
              <a:t>地震</a:t>
            </a:r>
          </a:p>
        </p:txBody>
      </p:sp>
      <p:pic>
        <p:nvPicPr>
          <p:cNvPr id="90126" name="Picture 14" descr="洪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524000"/>
            <a:ext cx="2235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7" name="Picture 15" descr="火山喷发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1524000"/>
            <a:ext cx="25844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6" descr="地震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524000"/>
            <a:ext cx="2292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3992563" y="8524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火山爆发</a:t>
            </a: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6630988" y="8382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特大洪水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21" grpId="0" autoUpdateAnimBg="0"/>
      <p:bldP spid="90122" grpId="0" autoUpdateAnimBg="0"/>
      <p:bldP spid="90129" grpId="0" autoUpdateAnimBg="0"/>
      <p:bldP spid="901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E6DE6BC-27D9-4587-8F78-69966FB3036E}" type="datetime1">
              <a:rPr kumimoji="0" lang="zh-CN" altLang="en-US" sz="1400" smtClean="0"/>
              <a:pPr eaLnBrk="1" hangingPunct="1"/>
              <a:t>2015/3/24</a:t>
            </a:fld>
            <a:endParaRPr kumimoji="0" lang="en-US" altLang="zh-CN" sz="1400" smtClean="0"/>
          </a:p>
        </p:txBody>
      </p:sp>
      <p:sp>
        <p:nvSpPr>
          <p:cNvPr id="225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5BD5E90-0879-4D7E-803B-28299C842BEC}" type="slidenum">
              <a:rPr kumimoji="0" lang="en-US" altLang="zh-CN" sz="1400" smtClean="0"/>
              <a:pPr eaLnBrk="1" hangingPunct="1"/>
              <a:t>27</a:t>
            </a:fld>
            <a:endParaRPr kumimoji="0" lang="en-US" altLang="zh-CN" sz="1400" smtClean="0"/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642938" y="285750"/>
            <a:ext cx="81549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某商店出售某种商品，具历史记录分析，每月销售量服从参数</a:t>
            </a:r>
            <a:r>
              <a:rPr lang="zh-CN" altLang="en-US" sz="2800" b="1" i="1"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 b="1" i="1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的泊松分布。问在月初进货时，要库存至少多少件此种商品，才能以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0.999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的概率充分满足顾客的需要？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280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表示每月销量，则</a:t>
            </a:r>
            <a:r>
              <a:rPr lang="en-US" altLang="zh-CN" sz="2800" b="1" i="1">
                <a:ea typeface="楷体_GB2312" pitchFamily="49" charset="-122"/>
              </a:rPr>
              <a:t>X~P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 b="1">
                <a:ea typeface="楷体_GB2312" pitchFamily="49" charset="-122"/>
              </a:rPr>
              <a:t>)= 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(5)</a:t>
            </a:r>
            <a:r>
              <a:rPr lang="zh-CN" altLang="en-US" sz="2800" b="1">
                <a:ea typeface="楷体_GB2312" pitchFamily="49" charset="-122"/>
              </a:rPr>
              <a:t>。由题意，要求</a:t>
            </a:r>
            <a:r>
              <a:rPr lang="en-US" altLang="zh-CN" sz="2800" b="1" i="1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，使得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≤</a:t>
            </a:r>
            <a:r>
              <a:rPr lang="en-US" altLang="zh-CN" sz="2800" b="1" i="1"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)≥0.999</a:t>
            </a:r>
            <a:r>
              <a:rPr lang="zh-CN" altLang="en-US" sz="2800" b="1"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1071563" y="3214688"/>
          <a:ext cx="60721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2031840" imgH="203040" progId="Equation.DSMT4">
                  <p:embed/>
                </p:oleObj>
              </mc:Choice>
              <mc:Fallback>
                <p:oleObj name="Equation" r:id="rId3" imgW="2031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214688"/>
                        <a:ext cx="607218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0" y="3714750"/>
            <a:ext cx="899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这里的计算通过查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Poisson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分布表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(p.313)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得到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>
                <a:ea typeface="楷体_GB2312" pitchFamily="49" charset="-122"/>
                <a:sym typeface="Symbol" pitchFamily="18" charset="2"/>
              </a:rPr>
              <a:t>=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5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714375" y="4286250"/>
          <a:ext cx="4357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5" imgW="1422360" imgH="203040" progId="Equation.DSMT4">
                  <p:embed/>
                </p:oleObj>
              </mc:Choice>
              <mc:Fallback>
                <p:oleObj name="Equation" r:id="rId5" imgW="1422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286250"/>
                        <a:ext cx="435768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714375" y="4929188"/>
          <a:ext cx="41433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7" imgW="1422360" imgH="203040" progId="Equation.DSMT4">
                  <p:embed/>
                </p:oleObj>
              </mc:Choice>
              <mc:Fallback>
                <p:oleObj name="Equation" r:id="rId7" imgW="14223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929188"/>
                        <a:ext cx="41433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6000750" y="4429125"/>
            <a:ext cx="2819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华文楷体" pitchFamily="2" charset="-122"/>
              </a:rPr>
              <a:t>k</a:t>
            </a:r>
            <a:r>
              <a:rPr lang="en-US" altLang="zh-CN" sz="2800" b="1">
                <a:ea typeface="华文楷体" pitchFamily="2" charset="-122"/>
              </a:rPr>
              <a:t>+1=14</a:t>
            </a:r>
            <a:r>
              <a:rPr lang="zh-CN" altLang="en-US" sz="2800" b="1">
                <a:ea typeface="华文楷体" pitchFamily="2" charset="-122"/>
              </a:rPr>
              <a:t>，</a:t>
            </a:r>
            <a:r>
              <a:rPr lang="en-US" altLang="zh-CN" sz="2800" b="1" i="1">
                <a:ea typeface="华文楷体" pitchFamily="2" charset="-122"/>
              </a:rPr>
              <a:t>k</a:t>
            </a:r>
            <a:r>
              <a:rPr lang="en-US" altLang="zh-CN" sz="2800" b="1">
                <a:ea typeface="华文楷体" pitchFamily="2" charset="-122"/>
              </a:rPr>
              <a:t>=13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即月初进货库存要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  <p:bldP spid="221187" grpId="0" autoUpdateAnimBg="0"/>
      <p:bldP spid="221190" grpId="0" autoUpdateAnimBg="0"/>
      <p:bldP spid="22119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0" y="857250"/>
            <a:ext cx="6408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定理</a:t>
            </a:r>
            <a:r>
              <a:rPr lang="en-US" altLang="zh-CN" sz="3600" b="1">
                <a:solidFill>
                  <a:schemeClr val="tx2"/>
                </a:solidFill>
              </a:rPr>
              <a:t>2.2(</a:t>
            </a:r>
            <a:r>
              <a:rPr lang="zh-CN" altLang="en-US" sz="3600" b="1">
                <a:solidFill>
                  <a:schemeClr val="tx2"/>
                </a:solidFill>
              </a:rPr>
              <a:t>泊松定理</a:t>
            </a:r>
            <a:r>
              <a:rPr lang="en-US" altLang="zh-CN" sz="3600" b="1">
                <a:solidFill>
                  <a:schemeClr val="tx2"/>
                </a:solidFill>
              </a:rPr>
              <a:t>)</a:t>
            </a:r>
            <a:r>
              <a:rPr lang="en-US" altLang="zh-CN" sz="3600" b="1"/>
              <a:t> </a:t>
            </a:r>
            <a:r>
              <a:rPr lang="zh-CN" altLang="en-US" sz="3600" b="1"/>
              <a:t>设随机变量</a:t>
            </a:r>
          </a:p>
        </p:txBody>
      </p:sp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3143250" y="4214813"/>
          <a:ext cx="37385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1295280" imgH="279360" progId="Equation.DSMT4">
                  <p:embed/>
                </p:oleObj>
              </mc:Choice>
              <mc:Fallback>
                <p:oleObj name="Equation" r:id="rId3" imgW="129528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214813"/>
                        <a:ext cx="373856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4000500" y="3286125"/>
          <a:ext cx="2843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5" imgW="965160" imgH="228600" progId="Equation.3">
                  <p:embed/>
                </p:oleObj>
              </mc:Choice>
              <mc:Fallback>
                <p:oleObj name="公式" r:id="rId5" imgW="9651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286125"/>
                        <a:ext cx="28432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6786563" y="328612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且满足</a:t>
            </a:r>
          </a:p>
        </p:txBody>
      </p:sp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285750" y="4286250"/>
          <a:ext cx="17065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7" imgW="533160" imgH="228600" progId="Equation.3">
                  <p:embed/>
                </p:oleObj>
              </mc:Choice>
              <mc:Fallback>
                <p:oleObj name="公式" r:id="rId7" imgW="5331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286250"/>
                        <a:ext cx="170656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2143125" y="42862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则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4313" y="3286125"/>
            <a:ext cx="6408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严格说设随机变量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143625" y="857250"/>
          <a:ext cx="2468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9" imgW="838080" imgH="203040" progId="Equation.DSMT4">
                  <p:embed/>
                </p:oleObj>
              </mc:Choice>
              <mc:Fallback>
                <p:oleObj name="Equation" r:id="rId9" imgW="838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857250"/>
                        <a:ext cx="24685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00063" y="1643063"/>
          <a:ext cx="8139112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11" imgW="2743200" imgH="457200" progId="Equation.DSMT4">
                  <p:embed/>
                </p:oleObj>
              </mc:Choice>
              <mc:Fallback>
                <p:oleObj name="Equation" r:id="rId11" imgW="27432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643063"/>
                        <a:ext cx="8139112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000125" y="5072063"/>
          <a:ext cx="60102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13" imgW="2082600" imgH="419040" progId="Equation.DSMT4">
                  <p:embed/>
                </p:oleObj>
              </mc:Choice>
              <mc:Fallback>
                <p:oleObj name="Equation" r:id="rId13" imgW="208260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072063"/>
                        <a:ext cx="60102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8" grpId="0"/>
      <p:bldP spid="128011" grpId="0"/>
      <p:bldP spid="128013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B71A03C-3BB6-46B9-BFE5-AAA76DB14D23}" type="datetime1">
              <a:rPr lang="zh-CN" altLang="en-US"/>
              <a:pPr eaLnBrk="1" hangingPunct="1"/>
              <a:t>2015/3/24</a:t>
            </a:fld>
            <a:endParaRPr lang="en-US" altLang="zh-CN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802CA75-A4DF-480D-AE49-B20291F71454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571500" y="357188"/>
            <a:ext cx="8213725" cy="1570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泊松</a:t>
            </a:r>
            <a:r>
              <a:rPr lang="zh-CN" altLang="zh-CN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定理表明，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泊松分布是二项分布的极限分布，当</a:t>
            </a:r>
            <a:r>
              <a:rPr lang="en-US" altLang="zh-CN" sz="3200" b="1" i="1">
                <a:ea typeface="楷体_GB2312" pitchFamily="49" charset="-122"/>
              </a:rPr>
              <a:t>n</a:t>
            </a:r>
            <a:r>
              <a:rPr lang="zh-CN" altLang="zh-CN" sz="3200" b="1">
                <a:latin typeface="Arial" pitchFamily="34" charset="0"/>
                <a:ea typeface="楷体_GB2312" pitchFamily="49" charset="-122"/>
              </a:rPr>
              <a:t>很大，</a:t>
            </a:r>
            <a:r>
              <a:rPr lang="en-US" altLang="zh-CN" sz="3200" b="1" i="1">
                <a:ea typeface="楷体_GB2312" pitchFamily="49" charset="-122"/>
              </a:rPr>
              <a:t>p</a:t>
            </a:r>
            <a:r>
              <a:rPr lang="zh-CN" altLang="zh-CN" sz="3200" b="1">
                <a:latin typeface="Arial" pitchFamily="34" charset="0"/>
                <a:ea typeface="楷体_GB2312" pitchFamily="49" charset="-122"/>
              </a:rPr>
              <a:t>很小时，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二项分布就可近似地看成是参数</a:t>
            </a:r>
            <a:r>
              <a:rPr lang="zh-CN" altLang="en-US" sz="3200" b="1" i="1"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3200" b="1" i="1">
                <a:ea typeface="楷体_GB2312" pitchFamily="49" charset="-122"/>
                <a:sym typeface="Symbol" pitchFamily="18" charset="2"/>
              </a:rPr>
              <a:t>=np</a:t>
            </a:r>
            <a:r>
              <a:rPr lang="zh-CN" altLang="en-US" sz="3200" b="1">
                <a:latin typeface="Arial" pitchFamily="34" charset="0"/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泊松分布。</a:t>
            </a:r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971550" y="2214563"/>
          <a:ext cx="75438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BMP 图象" r:id="rId4" imgW="4419983" imgH="2659048" progId="Paint.Picture">
                  <p:embed/>
                </p:oleObj>
              </mc:Choice>
              <mc:Fallback>
                <p:oleObj name="BMP 图象" r:id="rId4" imgW="4419983" imgH="265904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14563"/>
                        <a:ext cx="7543800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分布律的性质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31775" y="1357313"/>
          <a:ext cx="41703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523880" imgH="241200" progId="Equation.DSMT4">
                  <p:embed/>
                </p:oleObj>
              </mc:Choice>
              <mc:Fallback>
                <p:oleObj name="Equation" r:id="rId3" imgW="15238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357313"/>
                        <a:ext cx="41703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50825" y="2349500"/>
          <a:ext cx="34639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2120760" imgH="939600" progId="Equation.3">
                  <p:embed/>
                </p:oleObj>
              </mc:Choice>
              <mc:Fallback>
                <p:oleObj name="Equation" r:id="rId5" imgW="21207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349500"/>
                        <a:ext cx="34639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Text Box 2054"/>
          <p:cNvSpPr txBox="1">
            <a:spLocks noChangeArrowheads="1"/>
          </p:cNvSpPr>
          <p:nvPr/>
        </p:nvSpPr>
        <p:spPr bwMode="auto">
          <a:xfrm>
            <a:off x="914400" y="2514600"/>
            <a:ext cx="36337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黑体" pitchFamily="49" charset="-122"/>
              </a:rPr>
              <a:t>    </a:t>
            </a:r>
            <a:r>
              <a:rPr lang="en-US" altLang="zh-CN" sz="2800" b="1"/>
              <a:t>    </a:t>
            </a:r>
            <a:r>
              <a:rPr lang="zh-CN" altLang="en-US" sz="2800" b="1"/>
              <a:t>设</a:t>
            </a:r>
            <a:r>
              <a:rPr lang="en-US" altLang="zh-CN" sz="2800" b="1"/>
              <a:t>1000 </a:t>
            </a:r>
            <a:r>
              <a:rPr lang="zh-CN" altLang="en-US" sz="2800" b="1"/>
              <a:t>辆车通过</a:t>
            </a:r>
            <a:r>
              <a:rPr lang="en-US" altLang="zh-CN" sz="2800" b="1"/>
              <a:t>,</a:t>
            </a:r>
          </a:p>
          <a:p>
            <a:pPr eaLnBrk="1" hangingPunct="1"/>
            <a:r>
              <a:rPr lang="zh-CN" altLang="en-US" sz="2800" b="1"/>
              <a:t>出事故的次数为 </a:t>
            </a:r>
            <a:r>
              <a:rPr lang="en-US" altLang="zh-CN" sz="2800" b="1" i="1"/>
              <a:t>X </a:t>
            </a:r>
            <a:r>
              <a:rPr lang="en-US" altLang="zh-CN" sz="2800" b="1"/>
              <a:t>, </a:t>
            </a:r>
            <a:r>
              <a:rPr lang="zh-CN" altLang="en-US" sz="2800" b="1"/>
              <a:t>则</a:t>
            </a:r>
          </a:p>
        </p:txBody>
      </p:sp>
      <p:sp>
        <p:nvSpPr>
          <p:cNvPr id="61448" name="Rectangle 2056"/>
          <p:cNvSpPr>
            <a:spLocks noChangeArrowheads="1"/>
          </p:cNvSpPr>
          <p:nvPr/>
        </p:nvSpPr>
        <p:spPr bwMode="auto">
          <a:xfrm>
            <a:off x="838200" y="4648200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可利用泊松定理计算</a:t>
            </a:r>
          </a:p>
        </p:txBody>
      </p:sp>
      <p:graphicFrame>
        <p:nvGraphicFramePr>
          <p:cNvPr id="61449" name="Object 2"/>
          <p:cNvGraphicFramePr>
            <a:graphicFrameLocks noChangeAspect="1"/>
          </p:cNvGraphicFramePr>
          <p:nvPr/>
        </p:nvGraphicFramePr>
        <p:xfrm>
          <a:off x="4648200" y="4738688"/>
          <a:ext cx="34798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3479760" imgH="368280" progId="Equation.3">
                  <p:embed/>
                </p:oleObj>
              </mc:Choice>
              <mc:Fallback>
                <p:oleObj name="Equation" r:id="rId3" imgW="347976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38688"/>
                        <a:ext cx="34798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2058"/>
          <p:cNvSpPr>
            <a:spLocks noChangeArrowheads="1"/>
          </p:cNvSpPr>
          <p:nvPr/>
        </p:nvSpPr>
        <p:spPr bwMode="auto">
          <a:xfrm>
            <a:off x="914400" y="39766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所求概率为</a:t>
            </a:r>
          </a:p>
        </p:txBody>
      </p:sp>
      <p:graphicFrame>
        <p:nvGraphicFramePr>
          <p:cNvPr id="61452" name="Object 3"/>
          <p:cNvGraphicFramePr>
            <a:graphicFrameLocks noChangeAspect="1"/>
          </p:cNvGraphicFramePr>
          <p:nvPr/>
        </p:nvGraphicFramePr>
        <p:xfrm>
          <a:off x="914400" y="4572000"/>
          <a:ext cx="6286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6286320" imgH="977760" progId="Equation.3">
                  <p:embed/>
                </p:oleObj>
              </mc:Choice>
              <mc:Fallback>
                <p:oleObj name="Equation" r:id="rId5" imgW="628632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6286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4"/>
          <p:cNvGraphicFramePr>
            <a:graphicFrameLocks noChangeAspect="1"/>
          </p:cNvGraphicFramePr>
          <p:nvPr/>
        </p:nvGraphicFramePr>
        <p:xfrm>
          <a:off x="2349500" y="5334000"/>
          <a:ext cx="4432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7" imgW="4431960" imgH="888840" progId="Equation.3">
                  <p:embed/>
                </p:oleObj>
              </mc:Choice>
              <mc:Fallback>
                <p:oleObj name="Equation" r:id="rId7" imgW="44319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334000"/>
                        <a:ext cx="4432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4" name="Rectangle 2062"/>
          <p:cNvSpPr>
            <a:spLocks noChangeArrowheads="1"/>
          </p:cNvSpPr>
          <p:nvPr/>
        </p:nvSpPr>
        <p:spPr bwMode="auto">
          <a:xfrm>
            <a:off x="914400" y="250031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61455" name="Object 5"/>
          <p:cNvGraphicFramePr>
            <a:graphicFrameLocks noChangeAspect="1"/>
          </p:cNvGraphicFramePr>
          <p:nvPr/>
        </p:nvGraphicFramePr>
        <p:xfrm>
          <a:off x="914400" y="5602288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9" imgW="1422360" imgH="380880" progId="Equation.3">
                  <p:embed/>
                </p:oleObj>
              </mc:Choice>
              <mc:Fallback>
                <p:oleObj name="Equation" r:id="rId9" imgW="142236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02288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6"/>
          <p:cNvGraphicFramePr>
            <a:graphicFrameLocks noChangeAspect="1"/>
          </p:cNvGraphicFramePr>
          <p:nvPr/>
        </p:nvGraphicFramePr>
        <p:xfrm>
          <a:off x="3124200" y="4160838"/>
          <a:ext cx="43846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11" imgW="5371920" imgH="380880" progId="Equation.3">
                  <p:embed/>
                </p:oleObj>
              </mc:Choice>
              <mc:Fallback>
                <p:oleObj name="Equation" r:id="rId11" imgW="53719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60838"/>
                        <a:ext cx="43846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7"/>
          <p:cNvGraphicFramePr>
            <a:graphicFrameLocks noChangeAspect="1"/>
          </p:cNvGraphicFramePr>
          <p:nvPr/>
        </p:nvGraphicFramePr>
        <p:xfrm>
          <a:off x="1046163" y="3556000"/>
          <a:ext cx="37544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13" imgW="2997000" imgH="393480" progId="Equation.3">
                  <p:embed/>
                </p:oleObj>
              </mc:Choice>
              <mc:Fallback>
                <p:oleObj name="Equation" r:id="rId13" imgW="2997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556000"/>
                        <a:ext cx="37544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2" name="Picture 2068" descr="BD07195_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92400"/>
            <a:ext cx="19796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3" name="Text Box 2069"/>
          <p:cNvSpPr txBox="1">
            <a:spLocks noChangeArrowheads="1"/>
          </p:cNvSpPr>
          <p:nvPr/>
        </p:nvSpPr>
        <p:spPr bwMode="auto">
          <a:xfrm>
            <a:off x="914400" y="685800"/>
            <a:ext cx="7416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ea typeface="黑体" pitchFamily="49" charset="-122"/>
              </a:rPr>
              <a:t>4</a:t>
            </a:r>
            <a:r>
              <a:rPr lang="en-US" altLang="zh-CN" sz="2800" b="1"/>
              <a:t>    </a:t>
            </a:r>
            <a:r>
              <a:rPr lang="zh-CN" altLang="en-US" sz="2800" b="1"/>
              <a:t>有一繁忙的汽车站</a:t>
            </a:r>
            <a:r>
              <a:rPr lang="en-US" altLang="zh-CN" sz="2800" b="1"/>
              <a:t>, </a:t>
            </a:r>
            <a:r>
              <a:rPr lang="zh-CN" altLang="en-US" sz="2800" b="1"/>
              <a:t>每天有大量汽车通过</a:t>
            </a:r>
            <a:r>
              <a:rPr lang="en-US" altLang="zh-CN" sz="2800" b="1"/>
              <a:t>,</a:t>
            </a:r>
          </a:p>
          <a:p>
            <a:pPr eaLnBrk="1" hangingPunct="1"/>
            <a:r>
              <a:rPr lang="zh-CN" altLang="en-US" sz="2800" b="1"/>
              <a:t>设每辆汽车</a:t>
            </a:r>
            <a:r>
              <a:rPr lang="en-US" altLang="zh-CN" sz="2800" b="1"/>
              <a:t>,</a:t>
            </a:r>
            <a:r>
              <a:rPr lang="zh-CN" altLang="en-US" sz="2800" b="1"/>
              <a:t>在一天的某段时间内出事故的概率</a:t>
            </a:r>
          </a:p>
          <a:p>
            <a:pPr eaLnBrk="1" hangingPunct="1"/>
            <a:r>
              <a:rPr lang="zh-CN" altLang="en-US" sz="2800" b="1"/>
              <a:t>为</a:t>
            </a:r>
            <a:r>
              <a:rPr lang="en-US" altLang="zh-CN" sz="2800" b="1"/>
              <a:t>0.0001,</a:t>
            </a:r>
            <a:r>
              <a:rPr lang="zh-CN" altLang="en-US" sz="2800" b="1"/>
              <a:t>在每天的该段时间内有</a:t>
            </a:r>
            <a:r>
              <a:rPr lang="en-US" altLang="zh-CN" sz="2800" b="1"/>
              <a:t>1000 </a:t>
            </a:r>
            <a:r>
              <a:rPr lang="zh-CN" altLang="en-US" sz="2800" b="1"/>
              <a:t>辆汽车通</a:t>
            </a:r>
          </a:p>
          <a:p>
            <a:pPr eaLnBrk="1" hangingPunct="1"/>
            <a:r>
              <a:rPr lang="zh-CN" altLang="en-US" sz="2800" b="1"/>
              <a:t>过</a:t>
            </a:r>
            <a:r>
              <a:rPr lang="en-US" altLang="zh-CN" sz="2800" b="1"/>
              <a:t>,</a:t>
            </a:r>
            <a:r>
              <a:rPr lang="zh-CN" altLang="en-US" sz="2800" b="1"/>
              <a:t>问出事故的次数不小于</a:t>
            </a:r>
            <a:r>
              <a:rPr lang="en-US" altLang="zh-CN" sz="2800" b="1"/>
              <a:t>2</a:t>
            </a:r>
            <a:r>
              <a:rPr lang="zh-CN" altLang="en-US" sz="2800" b="1"/>
              <a:t>的概率是多少</a:t>
            </a:r>
            <a:r>
              <a:rPr lang="en-US" altLang="zh-CN" sz="2800" b="1"/>
              <a:t>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utoUpdateAnimBg="0"/>
      <p:bldP spid="61448" grpId="0" autoUpdateAnimBg="0"/>
      <p:bldP spid="61450" grpId="0" autoUpdateAnimBg="0"/>
      <p:bldP spid="6145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969963" y="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例</a:t>
            </a:r>
            <a:r>
              <a:rPr lang="en-US" altLang="zh-CN" sz="4000" b="1">
                <a:solidFill>
                  <a:srgbClr val="000000"/>
                </a:solidFill>
                <a:ea typeface="黑体" pitchFamily="49" charset="-122"/>
              </a:rPr>
              <a:t>2.11(Poisson</a:t>
            </a: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分布应用</a:t>
            </a:r>
            <a:r>
              <a:rPr lang="en-US" altLang="zh-CN" sz="4000" b="1">
                <a:solidFill>
                  <a:srgbClr val="000000"/>
                </a:solidFill>
                <a:ea typeface="黑体" pitchFamily="49" charset="-122"/>
              </a:rPr>
              <a:t>)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412750" y="1390650"/>
          <a:ext cx="80772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公式" r:id="rId3" imgW="2806560" imgH="672840" progId="Equation.3">
                  <p:embed/>
                </p:oleObj>
              </mc:Choice>
              <mc:Fallback>
                <p:oleObj name="公式" r:id="rId3" imgW="2806560" imgH="672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390650"/>
                        <a:ext cx="80772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381000" y="3508375"/>
          <a:ext cx="8069263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公式" r:id="rId5" imgW="2869920" imgH="901440" progId="Equation.3">
                  <p:embed/>
                </p:oleObj>
              </mc:Choice>
              <mc:Fallback>
                <p:oleObj name="公式" r:id="rId5" imgW="286992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8375"/>
                        <a:ext cx="8069263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8898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ea typeface="黑体" pitchFamily="49" charset="-122"/>
              </a:rPr>
              <a:t>5</a:t>
            </a:r>
            <a:r>
              <a:rPr lang="en-US" altLang="zh-CN" sz="2800" b="1"/>
              <a:t>     </a:t>
            </a:r>
            <a:r>
              <a:rPr lang="zh-CN" altLang="en-US" sz="2800" b="1"/>
              <a:t>为了保证设备正常工作</a:t>
            </a:r>
            <a:r>
              <a:rPr lang="en-US" altLang="zh-CN" sz="2800" b="1"/>
              <a:t>, </a:t>
            </a:r>
            <a:r>
              <a:rPr lang="zh-CN" altLang="en-US" sz="2800" b="1"/>
              <a:t>需配备适量的维修</a:t>
            </a:r>
          </a:p>
          <a:p>
            <a:pPr eaLnBrk="1" hangingPunct="1"/>
            <a:r>
              <a:rPr lang="zh-CN" altLang="en-US" sz="2800" b="1"/>
              <a:t>工人 </a:t>
            </a:r>
            <a:r>
              <a:rPr lang="en-US" altLang="zh-CN" sz="2800" b="1"/>
              <a:t>(</a:t>
            </a:r>
            <a:r>
              <a:rPr lang="zh-CN" altLang="en-US" sz="2800" b="1"/>
              <a:t>工人配备多了就浪费 </a:t>
            </a:r>
            <a:r>
              <a:rPr lang="en-US" altLang="zh-CN" sz="2800" b="1"/>
              <a:t>, </a:t>
            </a:r>
            <a:r>
              <a:rPr lang="zh-CN" altLang="en-US" sz="2800" b="1"/>
              <a:t>配备少了又要影响生</a:t>
            </a:r>
          </a:p>
          <a:p>
            <a:pPr eaLnBrk="1" hangingPunct="1"/>
            <a:r>
              <a:rPr lang="zh-CN" altLang="en-US" sz="2800" b="1"/>
              <a:t>产</a:t>
            </a:r>
            <a:r>
              <a:rPr lang="en-US" altLang="zh-CN" sz="2800" b="1"/>
              <a:t>),</a:t>
            </a:r>
            <a:r>
              <a:rPr lang="zh-CN" altLang="en-US" sz="2800" b="1"/>
              <a:t>现有同类型设备</a:t>
            </a:r>
            <a:r>
              <a:rPr lang="en-US" altLang="zh-CN" sz="2800" b="1"/>
              <a:t>300</a:t>
            </a:r>
            <a:r>
              <a:rPr lang="zh-CN" altLang="en-US" sz="2800" b="1"/>
              <a:t>台</a:t>
            </a:r>
            <a:r>
              <a:rPr lang="en-US" altLang="zh-CN" sz="2800" b="1"/>
              <a:t>,</a:t>
            </a:r>
            <a:r>
              <a:rPr lang="zh-CN" altLang="en-US" sz="2800" b="1"/>
              <a:t>各台工作是相互独立的</a:t>
            </a:r>
            <a:r>
              <a:rPr lang="en-US" altLang="zh-CN" sz="2800" b="1"/>
              <a:t>,</a:t>
            </a:r>
          </a:p>
          <a:p>
            <a:pPr eaLnBrk="1" hangingPunct="1"/>
            <a:r>
              <a:rPr lang="zh-CN" altLang="en-US" sz="2800" b="1"/>
              <a:t>发生故障的概率都是</a:t>
            </a:r>
            <a:r>
              <a:rPr lang="en-US" altLang="zh-CN" sz="2800" b="1"/>
              <a:t>0.01.</a:t>
            </a:r>
            <a:r>
              <a:rPr lang="zh-CN" altLang="en-US" sz="2800" b="1"/>
              <a:t>在通常情况下一台设备</a:t>
            </a:r>
          </a:p>
          <a:p>
            <a:pPr eaLnBrk="1" hangingPunct="1"/>
            <a:r>
              <a:rPr lang="zh-CN" altLang="en-US" sz="2800" b="1"/>
              <a:t>的故障可由一个人来处理</a:t>
            </a:r>
            <a:r>
              <a:rPr lang="en-US" altLang="zh-CN" sz="2800" b="1"/>
              <a:t>(</a:t>
            </a:r>
            <a:r>
              <a:rPr lang="zh-CN" altLang="en-US" sz="2800" b="1"/>
              <a:t>我们也只考虑这种情况</a:t>
            </a:r>
          </a:p>
          <a:p>
            <a:pPr eaLnBrk="1" hangingPunct="1"/>
            <a:r>
              <a:rPr lang="en-US" altLang="zh-CN" sz="2800" b="1"/>
              <a:t>) ,</a:t>
            </a:r>
            <a:r>
              <a:rPr lang="zh-CN" altLang="en-US" sz="2800" b="1"/>
              <a:t>问至少需配备多少工人 </a:t>
            </a:r>
            <a:r>
              <a:rPr lang="en-US" altLang="zh-CN" sz="2800" b="1"/>
              <a:t>,</a:t>
            </a:r>
            <a:r>
              <a:rPr lang="zh-CN" altLang="en-US" sz="2800" b="1"/>
              <a:t>才能保证设备发生故障</a:t>
            </a:r>
          </a:p>
          <a:p>
            <a:pPr eaLnBrk="1" hangingPunct="1"/>
            <a:r>
              <a:rPr lang="zh-CN" altLang="en-US" sz="2800" b="1"/>
              <a:t>但不能及时维修的概率小于</a:t>
            </a:r>
            <a:r>
              <a:rPr lang="en-US" altLang="zh-CN" sz="2800" b="1"/>
              <a:t>0.01?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4479925"/>
            <a:ext cx="3060700" cy="523875"/>
            <a:chOff x="576" y="2822"/>
            <a:chExt cx="1928" cy="330"/>
          </a:xfrm>
        </p:grpSpPr>
        <p:sp>
          <p:nvSpPr>
            <p:cNvPr id="27662" name="Rectangle 4"/>
            <p:cNvSpPr>
              <a:spLocks noChangeArrowheads="1"/>
            </p:cNvSpPr>
            <p:nvPr/>
          </p:nvSpPr>
          <p:spPr bwMode="auto">
            <a:xfrm>
              <a:off x="576" y="282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itchFamily="49" charset="-122"/>
                </a:rPr>
                <a:t>解</a:t>
              </a:r>
            </a:p>
          </p:txBody>
        </p:sp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1056" y="2880"/>
            <a:ext cx="14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3" name="Equation" r:id="rId3" imgW="2298600" imgH="431640" progId="Equation.3">
                    <p:embed/>
                  </p:oleObj>
                </mc:Choice>
                <mc:Fallback>
                  <p:oleObj name="Equation" r:id="rId3" imgW="229860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0"/>
                          <a:ext cx="14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14400" y="4572000"/>
            <a:ext cx="7556500" cy="990600"/>
            <a:chOff x="576" y="2880"/>
            <a:chExt cx="4760" cy="624"/>
          </a:xfrm>
        </p:grpSpPr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592" y="2880"/>
            <a:ext cx="2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4" name="Equation" r:id="rId5" imgW="4356000" imgH="406080" progId="Equation.3">
                    <p:embed/>
                  </p:oleObj>
                </mc:Choice>
                <mc:Fallback>
                  <p:oleObj name="Equation" r:id="rId5" imgW="4356000" imgH="4060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80"/>
                          <a:ext cx="2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576" y="3232"/>
            <a:ext cx="9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5" name="Equation" r:id="rId7" imgW="1549080" imgH="431640" progId="Equation.3">
                    <p:embed/>
                  </p:oleObj>
                </mc:Choice>
                <mc:Fallback>
                  <p:oleObj name="Equation" r:id="rId7" imgW="154908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232"/>
                          <a:ext cx="9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784" name="Object 2"/>
          <p:cNvGraphicFramePr>
            <a:graphicFrameLocks noChangeAspect="1"/>
          </p:cNvGraphicFramePr>
          <p:nvPr/>
        </p:nvGraphicFramePr>
        <p:xfrm>
          <a:off x="2501900" y="51054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9" imgW="3288960" imgH="431640" progId="Equation.3">
                  <p:embed/>
                </p:oleObj>
              </mc:Choice>
              <mc:Fallback>
                <p:oleObj name="Equation" r:id="rId9" imgW="32889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1054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63600" y="4995863"/>
            <a:ext cx="7672388" cy="1133475"/>
            <a:chOff x="544" y="3147"/>
            <a:chExt cx="4833" cy="714"/>
          </a:xfrm>
        </p:grpSpPr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3686" y="3147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所需解决的问题</a:t>
              </a:r>
            </a:p>
          </p:txBody>
        </p:sp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544" y="3589"/>
            <a:ext cx="1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name="Equation" r:id="rId11" imgW="2679480" imgH="431640" progId="Equation.3">
                    <p:embed/>
                  </p:oleObj>
                </mc:Choice>
                <mc:Fallback>
                  <p:oleObj name="Equation" r:id="rId11" imgW="26794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3589"/>
                          <a:ext cx="1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2342" y="353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使得</a:t>
              </a:r>
            </a:p>
          </p:txBody>
        </p:sp>
      </p:grpSp>
      <p:sp>
        <p:nvSpPr>
          <p:cNvPr id="27659" name="Rectangle 16"/>
          <p:cNvSpPr>
            <a:spLocks noChangeArrowheads="1"/>
          </p:cNvSpPr>
          <p:nvPr/>
        </p:nvSpPr>
        <p:spPr bwMode="auto">
          <a:xfrm>
            <a:off x="838200" y="6858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合理配备维修工人问题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962400" y="6858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由泊松定理得</a:t>
            </a:r>
          </a:p>
        </p:txBody>
      </p:sp>
      <p:graphicFrame>
        <p:nvGraphicFramePr>
          <p:cNvPr id="119808" name="Object 2"/>
          <p:cNvGraphicFramePr>
            <a:graphicFrameLocks noChangeAspect="1"/>
          </p:cNvGraphicFramePr>
          <p:nvPr/>
        </p:nvGraphicFramePr>
        <p:xfrm>
          <a:off x="2101850" y="1270000"/>
          <a:ext cx="327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3276360" imgH="965160" progId="Equation.3">
                  <p:embed/>
                </p:oleObj>
              </mc:Choice>
              <mc:Fallback>
                <p:oleObj name="Equation" r:id="rId3" imgW="327636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270000"/>
                        <a:ext cx="327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27088" y="2308225"/>
            <a:ext cx="3860800" cy="965200"/>
            <a:chOff x="521" y="1454"/>
            <a:chExt cx="2432" cy="608"/>
          </a:xfrm>
        </p:grpSpPr>
        <p:sp>
          <p:nvSpPr>
            <p:cNvPr id="28688" name="Rectangle 5"/>
            <p:cNvSpPr>
              <a:spLocks noChangeArrowheads="1"/>
            </p:cNvSpPr>
            <p:nvPr/>
          </p:nvSpPr>
          <p:spPr bwMode="auto">
            <a:xfrm>
              <a:off x="521" y="158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故有</a:t>
              </a:r>
            </a:p>
          </p:txBody>
        </p:sp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1473" y="1454"/>
            <a:ext cx="148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0" name="Equation" r:id="rId5" imgW="2349360" imgH="965160" progId="Equation.3">
                    <p:embed/>
                  </p:oleObj>
                </mc:Choice>
                <mc:Fallback>
                  <p:oleObj name="Equation" r:id="rId5" imgW="2349360" imgH="965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454"/>
                          <a:ext cx="148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828675" y="3486150"/>
            <a:ext cx="2578100" cy="965200"/>
            <a:chOff x="522" y="2196"/>
            <a:chExt cx="1624" cy="608"/>
          </a:xfrm>
        </p:grpSpPr>
        <p:sp>
          <p:nvSpPr>
            <p:cNvPr id="28687" name="Text Box 7"/>
            <p:cNvSpPr txBox="1">
              <a:spLocks noChangeArrowheads="1"/>
            </p:cNvSpPr>
            <p:nvPr/>
          </p:nvSpPr>
          <p:spPr bwMode="auto">
            <a:xfrm>
              <a:off x="522" y="2309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即</a:t>
              </a:r>
            </a:p>
          </p:txBody>
        </p:sp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1042" y="2196"/>
            <a:ext cx="110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1" name="Equation" r:id="rId7" imgW="1752480" imgH="965160" progId="Equation.3">
                    <p:embed/>
                  </p:oleObj>
                </mc:Choice>
                <mc:Fallback>
                  <p:oleObj name="Equation" r:id="rId7" imgW="1752480" imgH="965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2196"/>
                          <a:ext cx="110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09" name="Object 3"/>
          <p:cNvGraphicFramePr>
            <a:graphicFrameLocks noChangeAspect="1"/>
          </p:cNvGraphicFramePr>
          <p:nvPr/>
        </p:nvGraphicFramePr>
        <p:xfrm>
          <a:off x="3530600" y="348615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9" imgW="1879560" imgH="965160" progId="Equation.3">
                  <p:embed/>
                </p:oleObj>
              </mc:Choice>
              <mc:Fallback>
                <p:oleObj name="Equation" r:id="rId9" imgW="18795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486150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0" name="Object 4"/>
          <p:cNvGraphicFramePr>
            <a:graphicFrameLocks noChangeAspect="1"/>
          </p:cNvGraphicFramePr>
          <p:nvPr/>
        </p:nvGraphicFramePr>
        <p:xfrm>
          <a:off x="5537200" y="3784600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11" imgW="1015920" imgH="368280" progId="Equation.3">
                  <p:embed/>
                </p:oleObj>
              </mc:Choice>
              <mc:Fallback>
                <p:oleObj name="Equation" r:id="rId11" imgW="101592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784600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5"/>
          <p:cNvGraphicFramePr>
            <a:graphicFrameLocks noChangeAspect="1"/>
          </p:cNvGraphicFramePr>
          <p:nvPr/>
        </p:nvGraphicFramePr>
        <p:xfrm>
          <a:off x="914400" y="4735513"/>
          <a:ext cx="523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13" imgW="5232240" imgH="393480" progId="Equation.3">
                  <p:embed/>
                </p:oleObj>
              </mc:Choice>
              <mc:Fallback>
                <p:oleObj name="Equation" r:id="rId13" imgW="52322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35513"/>
                        <a:ext cx="523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38200" y="4692650"/>
            <a:ext cx="8001000" cy="1479550"/>
            <a:chOff x="528" y="2956"/>
            <a:chExt cx="5040" cy="932"/>
          </a:xfrm>
        </p:grpSpPr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528" y="3292"/>
              <a:ext cx="504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个工人</a:t>
              </a:r>
              <a:r>
                <a:rPr lang="en-US" altLang="zh-CN" sz="2800" b="1"/>
                <a:t>,</a:t>
              </a:r>
              <a:r>
                <a:rPr lang="zh-CN" altLang="en-US" sz="2800" b="1"/>
                <a:t>才能保证设备发生故障但不能及时维修的概率小于</a:t>
              </a:r>
              <a:r>
                <a:rPr lang="en-US" altLang="zh-CN" sz="2800" b="1"/>
                <a:t>0.01.</a:t>
              </a:r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3840" y="2956"/>
              <a:ext cx="15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故至少需配备</a:t>
              </a:r>
              <a:r>
                <a:rPr lang="en-US" altLang="zh-CN" sz="2800" b="1"/>
                <a:t>8</a:t>
              </a:r>
            </a:p>
          </p:txBody>
        </p:sp>
      </p:grp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990600" y="838200"/>
          <a:ext cx="264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5" imgW="2641320" imgH="380880" progId="Equation.3">
                  <p:embed/>
                </p:oleObj>
              </mc:Choice>
              <mc:Fallback>
                <p:oleObj name="Equation" r:id="rId15" imgW="26413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264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010A58D-EE20-4F23-870D-9189E7AD839A}" type="datetime1">
              <a:rPr lang="zh-CN" altLang="en-US"/>
              <a:pPr algn="ctr" eaLnBrk="1" hangingPunct="1"/>
              <a:t>2015/3/24</a:t>
            </a:fld>
            <a:endParaRPr lang="en-US" altLang="zh-CN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5BD93E3-0AFF-4C5C-AA94-B06D0CE94572}" type="slidenum">
              <a:rPr lang="en-US" altLang="zh-CN">
                <a:latin typeface="Arial" pitchFamily="34" charset="0"/>
              </a:rPr>
              <a:pPr eaLnBrk="1" hangingPunct="1"/>
              <a:t>34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714375" y="500063"/>
            <a:ext cx="777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某车间有</a:t>
            </a:r>
            <a:r>
              <a:rPr lang="en-US" altLang="zh-CN" sz="2800" b="1"/>
              <a:t>200</a:t>
            </a:r>
            <a:r>
              <a:rPr lang="zh-CN" altLang="en-US" sz="2800" b="1"/>
              <a:t>台车床，它们独立地工作着，开工率为</a:t>
            </a:r>
            <a:r>
              <a:rPr lang="en-US" altLang="zh-CN" sz="2800" b="1"/>
              <a:t>0.6,</a:t>
            </a:r>
            <a:r>
              <a:rPr lang="zh-CN" altLang="en-US" sz="2800" b="1"/>
              <a:t>开工时耗电各为</a:t>
            </a:r>
            <a:r>
              <a:rPr lang="en-US" altLang="zh-CN" sz="2800" b="1"/>
              <a:t>1</a:t>
            </a:r>
            <a:r>
              <a:rPr lang="zh-CN" altLang="en-US" sz="2800" b="1"/>
              <a:t>千瓦，问供电所至少要供给这个车间多少电力才能以</a:t>
            </a:r>
            <a:r>
              <a:rPr lang="en-US" altLang="zh-CN" sz="2800" b="1"/>
              <a:t>99.9%</a:t>
            </a:r>
            <a:r>
              <a:rPr lang="zh-CN" altLang="en-US" sz="2800" b="1"/>
              <a:t>的概率保证这个车间不会因供电不足而影响生产。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71500" y="2571750"/>
            <a:ext cx="6858000" cy="6429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kern="0" dirty="0">
                <a:latin typeface="+mj-lt"/>
                <a:ea typeface="+mj-ea"/>
                <a:cs typeface="+mj-cs"/>
              </a:rPr>
              <a:t>分析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7513" y="3338513"/>
            <a:ext cx="8229600" cy="319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若提供</a:t>
            </a:r>
            <a:r>
              <a:rPr lang="en-US" altLang="zh-CN" sz="2800" b="1" kern="0" dirty="0">
                <a:latin typeface="+mn-lt"/>
                <a:ea typeface="+mn-ea"/>
              </a:rPr>
              <a:t>200KW</a:t>
            </a:r>
            <a:r>
              <a:rPr lang="zh-CN" altLang="en-US" sz="2800" b="1" kern="0" dirty="0">
                <a:latin typeface="+mn-lt"/>
                <a:ea typeface="+mn-ea"/>
              </a:rPr>
              <a:t>，当然机床能正常工作，但浪费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若提供</a:t>
            </a:r>
            <a:r>
              <a:rPr lang="en-US" altLang="zh-CN" sz="2800" b="1" kern="0" dirty="0">
                <a:latin typeface="+mn-lt"/>
                <a:ea typeface="+mn-ea"/>
              </a:rPr>
              <a:t>120kW,</a:t>
            </a:r>
            <a:r>
              <a:rPr lang="zh-CN" altLang="en-US" sz="2800" b="1" kern="0" dirty="0">
                <a:latin typeface="+mn-lt"/>
                <a:ea typeface="+mn-ea"/>
              </a:rPr>
              <a:t>电力又较少了一些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利用后面讲的二项分布及中心极限定理可算出，提供</a:t>
            </a:r>
            <a:r>
              <a:rPr lang="en-US" altLang="zh-CN" sz="2800" b="1" kern="0" dirty="0">
                <a:latin typeface="+mn-lt"/>
                <a:ea typeface="+mn-ea"/>
              </a:rPr>
              <a:t>141kW</a:t>
            </a:r>
            <a:r>
              <a:rPr lang="zh-CN" altLang="en-US" sz="2800" b="1" kern="0" dirty="0">
                <a:latin typeface="+mn-lt"/>
                <a:ea typeface="+mn-ea"/>
              </a:rPr>
              <a:t>就够了</a:t>
            </a:r>
          </a:p>
        </p:txBody>
      </p:sp>
    </p:spTree>
    <p:extLst>
      <p:ext uri="{BB962C8B-B14F-4D97-AF65-F5344CB8AC3E}">
        <p14:creationId xmlns:p14="http://schemas.microsoft.com/office/powerpoint/2010/main" val="15367367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 autoUpdateAnimBg="0"/>
      <p:bldP spid="8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ea typeface="黑体" pitchFamily="49" charset="-122"/>
              </a:rPr>
              <a:t>6</a:t>
            </a:r>
            <a:r>
              <a:rPr lang="en-US" altLang="zh-CN" sz="2800" b="1"/>
              <a:t>  </a:t>
            </a:r>
            <a:r>
              <a:rPr lang="zh-CN" altLang="en-US" sz="2800" b="1"/>
              <a:t>设有</a:t>
            </a:r>
            <a:r>
              <a:rPr lang="en-US" altLang="zh-CN" sz="2800" b="1"/>
              <a:t>80</a:t>
            </a:r>
            <a:r>
              <a:rPr lang="zh-CN" altLang="en-US" sz="2800" b="1"/>
              <a:t>台同类型设备</a:t>
            </a:r>
            <a:r>
              <a:rPr lang="en-US" altLang="zh-CN" sz="2800" b="1"/>
              <a:t>,</a:t>
            </a:r>
            <a:r>
              <a:rPr lang="zh-CN" altLang="en-US" sz="2800" b="1"/>
              <a:t>各台工作是相互独立的发生故障的概率都是 </a:t>
            </a:r>
            <a:r>
              <a:rPr lang="en-US" altLang="zh-CN" sz="2800" b="1"/>
              <a:t>0.01,</a:t>
            </a:r>
            <a:r>
              <a:rPr lang="zh-CN" altLang="en-US" sz="2800" b="1"/>
              <a:t>且一台设备的故障能由一个人处理</a:t>
            </a:r>
            <a:r>
              <a:rPr lang="en-US" altLang="zh-CN" sz="2800" b="1"/>
              <a:t>. </a:t>
            </a:r>
            <a:r>
              <a:rPr lang="zh-CN" altLang="en-US" sz="2800" b="1"/>
              <a:t>考虑两种配备维修工人的方法 </a:t>
            </a:r>
            <a:r>
              <a:rPr lang="en-US" altLang="zh-CN" sz="2800" b="1"/>
              <a:t>, </a:t>
            </a:r>
            <a:r>
              <a:rPr lang="zh-CN" altLang="en-US" sz="2800" b="1"/>
              <a:t>其一是由四人维护</a:t>
            </a:r>
            <a:r>
              <a:rPr lang="en-US" altLang="zh-CN" sz="2800" b="1"/>
              <a:t>,</a:t>
            </a:r>
            <a:r>
              <a:rPr lang="zh-CN" altLang="en-US" sz="2800" b="1"/>
              <a:t>每人负责</a:t>
            </a:r>
            <a:r>
              <a:rPr lang="en-US" altLang="zh-CN" sz="2800" b="1"/>
              <a:t>20</a:t>
            </a:r>
            <a:r>
              <a:rPr lang="zh-CN" altLang="en-US" sz="2800" b="1"/>
              <a:t>台</a:t>
            </a:r>
            <a:r>
              <a:rPr lang="en-US" altLang="zh-CN" sz="2800" b="1"/>
              <a:t>; </a:t>
            </a:r>
            <a:r>
              <a:rPr lang="zh-CN" altLang="en-US" sz="2800" b="1"/>
              <a:t>其二是由</a:t>
            </a:r>
            <a:r>
              <a:rPr lang="en-US" altLang="zh-CN" sz="2800" b="1"/>
              <a:t>3</a:t>
            </a:r>
            <a:r>
              <a:rPr lang="zh-CN" altLang="en-US" sz="2800" b="1"/>
              <a:t>人共同维护台</a:t>
            </a:r>
            <a:r>
              <a:rPr lang="en-US" altLang="zh-CN" sz="2800" b="1"/>
              <a:t>80.</a:t>
            </a:r>
            <a:r>
              <a:rPr lang="zh-CN" altLang="en-US" sz="2800" b="1"/>
              <a:t>试比较这两种方法在设备发生故障时不能及时维修的概率的大小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38200" y="3352800"/>
            <a:ext cx="2936875" cy="519113"/>
            <a:chOff x="528" y="2112"/>
            <a:chExt cx="1850" cy="327"/>
          </a:xfrm>
        </p:grpSpPr>
        <p:sp>
          <p:nvSpPr>
            <p:cNvPr id="29708" name="Rectangle 4"/>
            <p:cNvSpPr>
              <a:spLocks noChangeArrowheads="1"/>
            </p:cNvSpPr>
            <p:nvPr/>
          </p:nvSpPr>
          <p:spPr bwMode="auto">
            <a:xfrm>
              <a:off x="528" y="211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itchFamily="49" charset="-122"/>
                </a:rPr>
                <a:t>解</a:t>
              </a:r>
            </a:p>
          </p:txBody>
        </p:sp>
        <p:sp>
          <p:nvSpPr>
            <p:cNvPr id="29709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itchFamily="49" charset="-122"/>
                </a:rPr>
                <a:t>按第一种方法</a:t>
              </a:r>
              <a:endParaRPr lang="zh-CN" altLang="en-US" sz="2800" b="1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831850" y="3962400"/>
            <a:ext cx="7886700" cy="1676400"/>
            <a:chOff x="524" y="2496"/>
            <a:chExt cx="4968" cy="1056"/>
          </a:xfrm>
        </p:grpSpPr>
        <p:graphicFrame>
          <p:nvGraphicFramePr>
            <p:cNvPr id="29698" name="Object 2"/>
            <p:cNvGraphicFramePr>
              <a:graphicFrameLocks noChangeAspect="1"/>
            </p:cNvGraphicFramePr>
            <p:nvPr/>
          </p:nvGraphicFramePr>
          <p:xfrm>
            <a:off x="2488" y="2832"/>
            <a:ext cx="30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0" name="Equation" r:id="rId3" imgW="4762440" imgH="393480" progId="Equation.3">
                    <p:embed/>
                  </p:oleObj>
                </mc:Choice>
                <mc:Fallback>
                  <p:oleObj name="Equation" r:id="rId3" imgW="4762440" imgH="3934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832"/>
                          <a:ext cx="30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9" name="Object 3"/>
            <p:cNvGraphicFramePr>
              <a:graphicFrameLocks noChangeAspect="1"/>
            </p:cNvGraphicFramePr>
            <p:nvPr/>
          </p:nvGraphicFramePr>
          <p:xfrm>
            <a:off x="524" y="2496"/>
            <a:ext cx="496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1" name="Equation" r:id="rId5" imgW="7886520" imgH="952200" progId="Equation.3">
                    <p:embed/>
                  </p:oleObj>
                </mc:Choice>
                <mc:Fallback>
                  <p:oleObj name="Equation" r:id="rId5" imgW="7886520" imgH="952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496"/>
                          <a:ext cx="496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1008" y="2832"/>
            <a:ext cx="1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name="Equation" r:id="rId7" imgW="2387520" imgH="444240" progId="Equation.3">
                    <p:embed/>
                  </p:oleObj>
                </mc:Choice>
                <mc:Fallback>
                  <p:oleObj name="Equation" r:id="rId7" imgW="2387520" imgH="4442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5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Rectangle 9"/>
            <p:cNvSpPr>
              <a:spLocks noChangeArrowheads="1"/>
            </p:cNvSpPr>
            <p:nvPr/>
          </p:nvSpPr>
          <p:spPr bwMode="auto">
            <a:xfrm>
              <a:off x="528" y="3225"/>
              <a:ext cx="27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发生故障时不能及时维修”</a:t>
              </a:r>
              <a:r>
                <a:rPr lang="en-US" altLang="zh-CN" sz="2800" b="1"/>
                <a:t>,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5127625"/>
            <a:ext cx="7816850" cy="1044575"/>
            <a:chOff x="528" y="3168"/>
            <a:chExt cx="4924" cy="658"/>
          </a:xfrm>
        </p:grpSpPr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528" y="3499"/>
              <a:ext cx="2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而不能及时维修的概率为</a:t>
              </a:r>
            </a:p>
          </p:txBody>
        </p:sp>
        <p:sp>
          <p:nvSpPr>
            <p:cNvPr id="29706" name="Rectangle 11"/>
            <p:cNvSpPr>
              <a:spLocks noChangeArrowheads="1"/>
            </p:cNvSpPr>
            <p:nvPr/>
          </p:nvSpPr>
          <p:spPr bwMode="auto">
            <a:xfrm>
              <a:off x="3312" y="3168"/>
              <a:ext cx="21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则知</a:t>
              </a:r>
              <a:r>
                <a:rPr lang="en-US" altLang="zh-CN" sz="2800" b="1"/>
                <a:t>80</a:t>
              </a:r>
              <a:r>
                <a:rPr lang="zh-CN" altLang="en-US" sz="2800" b="1"/>
                <a:t>台中发生故障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066800" y="1066800"/>
          <a:ext cx="439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3" imgW="4394160" imgH="431640" progId="Equation.3">
                  <p:embed/>
                </p:oleObj>
              </mc:Choice>
              <mc:Fallback>
                <p:oleObj name="Equation" r:id="rId3" imgW="43941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439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3" name="Object 3"/>
          <p:cNvGraphicFramePr>
            <a:graphicFrameLocks noChangeAspect="1"/>
          </p:cNvGraphicFramePr>
          <p:nvPr/>
        </p:nvGraphicFramePr>
        <p:xfrm>
          <a:off x="1066800" y="1828800"/>
          <a:ext cx="181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5" imgW="1815840" imgH="380880" progId="Equation.3">
                  <p:embed/>
                </p:oleObj>
              </mc:Choice>
              <mc:Fallback>
                <p:oleObj name="Equation" r:id="rId5" imgW="181584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1816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" name="Object 4"/>
          <p:cNvGraphicFramePr>
            <a:graphicFrameLocks noChangeAspect="1"/>
          </p:cNvGraphicFramePr>
          <p:nvPr/>
        </p:nvGraphicFramePr>
        <p:xfrm>
          <a:off x="1066800" y="2590800"/>
          <a:ext cx="273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7" imgW="2730240" imgH="419040" progId="Equation.3">
                  <p:embed/>
                </p:oleObj>
              </mc:Choice>
              <mc:Fallback>
                <p:oleObj name="Equation" r:id="rId7" imgW="2730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73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956050" y="2584450"/>
            <a:ext cx="2387600" cy="419100"/>
            <a:chOff x="2492" y="1820"/>
            <a:chExt cx="1504" cy="264"/>
          </a:xfrm>
        </p:grpSpPr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2492" y="1820"/>
            <a:ext cx="9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name="Equation" r:id="rId9" imgW="1460160" imgH="419040" progId="Equation.3">
                    <p:embed/>
                  </p:oleObj>
                </mc:Choice>
                <mc:Fallback>
                  <p:oleObj name="Equation" r:id="rId9" imgW="1460160" imgH="419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1820"/>
                          <a:ext cx="9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3460" y="1824"/>
            <a:ext cx="5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9" name="Equation" r:id="rId11" imgW="850680" imgH="368280" progId="Equation.3">
                    <p:embed/>
                  </p:oleObj>
                </mc:Choice>
                <mc:Fallback>
                  <p:oleObj name="Equation" r:id="rId11" imgW="850680" imgH="3682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824"/>
                          <a:ext cx="5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90600" y="3352800"/>
            <a:ext cx="4813300" cy="965200"/>
            <a:chOff x="624" y="2304"/>
            <a:chExt cx="3032" cy="608"/>
          </a:xfrm>
        </p:grpSpPr>
        <p:sp>
          <p:nvSpPr>
            <p:cNvPr id="30734" name="Rectangle 7"/>
            <p:cNvSpPr>
              <a:spLocks noChangeArrowheads="1"/>
            </p:cNvSpPr>
            <p:nvPr/>
          </p:nvSpPr>
          <p:spPr bwMode="auto">
            <a:xfrm>
              <a:off x="624" y="240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故有</a:t>
              </a:r>
            </a:p>
          </p:txBody>
        </p:sp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1296" y="2304"/>
            <a:ext cx="236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0" name="Equation" r:id="rId13" imgW="3746160" imgH="965160" progId="Equation.3">
                    <p:embed/>
                  </p:oleObj>
                </mc:Choice>
                <mc:Fallback>
                  <p:oleObj name="Equation" r:id="rId13" imgW="3746160" imgH="965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04"/>
                          <a:ext cx="236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35" name="Object 5"/>
          <p:cNvGraphicFramePr>
            <a:graphicFrameLocks noChangeAspect="1"/>
          </p:cNvGraphicFramePr>
          <p:nvPr/>
        </p:nvGraphicFramePr>
        <p:xfrm>
          <a:off x="5791200" y="36576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15" imgW="1384200" imgH="317160" progId="Equation.3">
                  <p:embed/>
                </p:oleObj>
              </mc:Choice>
              <mc:Fallback>
                <p:oleObj name="Equation" r:id="rId15" imgW="13842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90600" y="4648200"/>
            <a:ext cx="5715000" cy="519113"/>
            <a:chOff x="624" y="3120"/>
            <a:chExt cx="3600" cy="327"/>
          </a:xfrm>
        </p:grpSpPr>
        <p:sp>
          <p:nvSpPr>
            <p:cNvPr id="30733" name="Rectangle 10"/>
            <p:cNvSpPr>
              <a:spLocks noChangeArrowheads="1"/>
            </p:cNvSpPr>
            <p:nvPr/>
          </p:nvSpPr>
          <p:spPr bwMode="auto">
            <a:xfrm>
              <a:off x="624" y="312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即有</a:t>
              </a:r>
            </a:p>
          </p:txBody>
        </p:sp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1344" y="3168"/>
            <a:ext cx="28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2" name="Equation" r:id="rId17" imgW="4572000" imgH="431640" progId="Equation.3">
                    <p:embed/>
                  </p:oleObj>
                </mc:Choice>
                <mc:Fallback>
                  <p:oleObj name="Equation" r:id="rId17" imgW="457200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28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2"/>
          <p:cNvSpPr>
            <a:spLocks noChangeArrowheads="1"/>
          </p:cNvSpPr>
          <p:nvPr/>
        </p:nvSpPr>
        <p:spPr bwMode="auto">
          <a:xfrm>
            <a:off x="838200" y="838200"/>
            <a:ext cx="2414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按第二种方法</a:t>
            </a:r>
            <a:endParaRPr lang="zh-CN" altLang="en-US" sz="2800" b="1"/>
          </a:p>
        </p:txBody>
      </p:sp>
      <p:graphicFrame>
        <p:nvGraphicFramePr>
          <p:cNvPr id="121856" name="Object 2"/>
          <p:cNvGraphicFramePr>
            <a:graphicFrameLocks noChangeAspect="1"/>
          </p:cNvGraphicFramePr>
          <p:nvPr/>
        </p:nvGraphicFramePr>
        <p:xfrm>
          <a:off x="1066800" y="1676400"/>
          <a:ext cx="622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6222960" imgH="444240" progId="Equation.3">
                  <p:embed/>
                </p:oleObj>
              </mc:Choice>
              <mc:Fallback>
                <p:oleObj name="Equation" r:id="rId3" imgW="622296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22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" name="Object 3"/>
          <p:cNvGraphicFramePr>
            <a:graphicFrameLocks noChangeAspect="1"/>
          </p:cNvGraphicFramePr>
          <p:nvPr/>
        </p:nvGraphicFramePr>
        <p:xfrm>
          <a:off x="1066800" y="2362200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3263760" imgH="431640" progId="Equation.3">
                  <p:embed/>
                </p:oleObj>
              </mc:Choice>
              <mc:Fallback>
                <p:oleObj name="Equation" r:id="rId5" imgW="3263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326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7750" y="3124200"/>
            <a:ext cx="2317750" cy="419100"/>
            <a:chOff x="660" y="1968"/>
            <a:chExt cx="1460" cy="264"/>
          </a:xfrm>
        </p:grpSpPr>
        <p:graphicFrame>
          <p:nvGraphicFramePr>
            <p:cNvPr id="31750" name="Object 6"/>
            <p:cNvGraphicFramePr>
              <a:graphicFrameLocks noChangeAspect="1"/>
            </p:cNvGraphicFramePr>
            <p:nvPr/>
          </p:nvGraphicFramePr>
          <p:xfrm>
            <a:off x="660" y="1968"/>
            <a:ext cx="9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" name="Equation" r:id="rId7" imgW="1460160" imgH="419040" progId="Equation.3">
                    <p:embed/>
                  </p:oleObj>
                </mc:Choice>
                <mc:Fallback>
                  <p:oleObj name="Equation" r:id="rId7" imgW="146016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1968"/>
                          <a:ext cx="9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7"/>
            <p:cNvGraphicFramePr>
              <a:graphicFrameLocks noChangeAspect="1"/>
            </p:cNvGraphicFramePr>
            <p:nvPr/>
          </p:nvGraphicFramePr>
          <p:xfrm>
            <a:off x="1584" y="1976"/>
            <a:ext cx="5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" name="Equation" r:id="rId9" imgW="850680" imgH="368280" progId="Equation.3">
                    <p:embed/>
                  </p:oleObj>
                </mc:Choice>
                <mc:Fallback>
                  <p:oleObj name="Equation" r:id="rId9" imgW="850680" imgH="3682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76"/>
                          <a:ext cx="5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990600" y="3886200"/>
            <a:ext cx="714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故 </a:t>
            </a:r>
            <a:r>
              <a:rPr lang="en-US" altLang="zh-CN" sz="2800" b="1"/>
              <a:t>80 </a:t>
            </a:r>
            <a:r>
              <a:rPr lang="zh-CN" altLang="en-US" sz="2800" b="1"/>
              <a:t>台中发生故障而不能及时维修的概率为</a:t>
            </a:r>
          </a:p>
        </p:txBody>
      </p:sp>
      <p:graphicFrame>
        <p:nvGraphicFramePr>
          <p:cNvPr id="121858" name="Object 4"/>
          <p:cNvGraphicFramePr>
            <a:graphicFrameLocks noChangeAspect="1"/>
          </p:cNvGraphicFramePr>
          <p:nvPr/>
        </p:nvGraphicFramePr>
        <p:xfrm>
          <a:off x="1066800" y="4718050"/>
          <a:ext cx="367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11" imgW="3670200" imgH="965160" progId="Equation.3">
                  <p:embed/>
                </p:oleObj>
              </mc:Choice>
              <mc:Fallback>
                <p:oleObj name="Equation" r:id="rId11" imgW="367020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18050"/>
                        <a:ext cx="367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5"/>
          <p:cNvGraphicFramePr>
            <a:graphicFrameLocks noChangeAspect="1"/>
          </p:cNvGraphicFramePr>
          <p:nvPr/>
        </p:nvGraphicFramePr>
        <p:xfrm>
          <a:off x="4787900" y="50292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3" imgW="1384200" imgH="317160" progId="Equation.3">
                  <p:embed/>
                </p:oleObj>
              </mc:Choice>
              <mc:Fallback>
                <p:oleObj name="Equation" r:id="rId13" imgW="13842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292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692150"/>
            <a:ext cx="6535738" cy="5334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二项分布的最有可能次数</a:t>
            </a:r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684213" y="1916113"/>
          <a:ext cx="820896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公式" r:id="rId3" imgW="2730240" imgH="431640" progId="Equation.3">
                  <p:embed/>
                </p:oleObj>
              </mc:Choice>
              <mc:Fallback>
                <p:oleObj name="公式" r:id="rId3" imgW="27302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8208962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3360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若</a:t>
            </a:r>
            <a:r>
              <a:rPr lang="en-US" altLang="zh-CN" sz="3600" b="1"/>
              <a:t>X~B(n,p)</a:t>
            </a:r>
            <a:r>
              <a:rPr lang="zh-CN" altLang="en-US" sz="3600" b="1"/>
              <a:t>，则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50825" y="3213100"/>
            <a:ext cx="82661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ahoma" pitchFamily="34" charset="0"/>
              </a:rPr>
              <a:t>可见</a:t>
            </a:r>
            <a:r>
              <a:rPr lang="en-US" altLang="zh-CN" sz="3600" b="1">
                <a:latin typeface="Tahoma" pitchFamily="34" charset="0"/>
              </a:rPr>
              <a:t>,P</a:t>
            </a:r>
            <a:r>
              <a:rPr lang="en-US" altLang="zh-CN" sz="2800" b="1">
                <a:latin typeface="Tahoma" pitchFamily="34" charset="0"/>
              </a:rPr>
              <a:t>k</a:t>
            </a:r>
            <a:r>
              <a:rPr lang="zh-CN" altLang="en-US" sz="3600" b="1">
                <a:latin typeface="Tahoma" pitchFamily="34" charset="0"/>
              </a:rPr>
              <a:t>是先是随着 </a:t>
            </a:r>
            <a:r>
              <a:rPr lang="en-US" altLang="zh-CN" sz="3600" b="1">
                <a:latin typeface="Tahoma" pitchFamily="34" charset="0"/>
              </a:rPr>
              <a:t>k </a:t>
            </a:r>
            <a:r>
              <a:rPr lang="zh-CN" altLang="en-US" sz="3600" b="1">
                <a:latin typeface="Tahoma" pitchFamily="34" charset="0"/>
              </a:rPr>
              <a:t>的增大而增大，达</a:t>
            </a:r>
          </a:p>
          <a:p>
            <a:pPr eaLnBrk="1" hangingPunct="1"/>
            <a:r>
              <a:rPr lang="zh-CN" altLang="en-US" sz="3600" b="1">
                <a:latin typeface="Tahoma" pitchFamily="34" charset="0"/>
              </a:rPr>
              <a:t>到其最大值后再随着</a:t>
            </a:r>
            <a:r>
              <a:rPr lang="en-US" altLang="zh-CN" sz="3600" b="1">
                <a:latin typeface="Tahoma" pitchFamily="34" charset="0"/>
              </a:rPr>
              <a:t>k </a:t>
            </a:r>
            <a:r>
              <a:rPr lang="zh-CN" altLang="en-US" sz="3600" b="1">
                <a:latin typeface="Tahoma" pitchFamily="34" charset="0"/>
              </a:rPr>
              <a:t>的增大而减少</a:t>
            </a:r>
            <a:r>
              <a:rPr lang="en-US" altLang="zh-CN" sz="3600" b="1">
                <a:latin typeface="Tahoma" pitchFamily="34" charset="0"/>
              </a:rPr>
              <a:t>.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79388" y="4292600"/>
            <a:ext cx="7705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ahoma" pitchFamily="34" charset="0"/>
              </a:rPr>
              <a:t>    </a:t>
            </a:r>
            <a:r>
              <a:rPr lang="zh-CN" altLang="en-US" sz="3600" b="1">
                <a:latin typeface="Tahoma" pitchFamily="34" charset="0"/>
              </a:rPr>
              <a:t>记二项分布的最可能次数为</a:t>
            </a:r>
            <a:r>
              <a:rPr lang="en-US" altLang="zh-CN" sz="3600" b="1">
                <a:latin typeface="Tahoma" pitchFamily="34" charset="0"/>
              </a:rPr>
              <a:t>k</a:t>
            </a:r>
            <a:r>
              <a:rPr lang="en-US" altLang="zh-CN" sz="1800" b="1">
                <a:latin typeface="Tahoma" pitchFamily="34" charset="0"/>
              </a:rPr>
              <a:t>o</a:t>
            </a:r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468313" y="4868863"/>
          <a:ext cx="867568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公式" r:id="rId5" imgW="2857320" imgH="469800" progId="Equation.3">
                  <p:embed/>
                </p:oleObj>
              </mc:Choice>
              <mc:Fallback>
                <p:oleObj name="公式" r:id="rId5" imgW="28573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868863"/>
                        <a:ext cx="8675687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4211638" y="1773238"/>
            <a:ext cx="2305050" cy="863600"/>
          </a:xfrm>
          <a:prstGeom prst="rect">
            <a:avLst/>
          </a:prstGeom>
          <a:noFill/>
          <a:ln w="7302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125956" grpId="0" autoUpdateAnimBg="0"/>
      <p:bldP spid="125957" grpId="0"/>
      <p:bldP spid="125958" grpId="0"/>
      <p:bldP spid="1259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3171825" y="762000"/>
            <a:ext cx="4465638" cy="701675"/>
          </a:xfrm>
          <a:noFill/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chemeClr val="tx1"/>
                </a:solidFill>
                <a:latin typeface="黑体" pitchFamily="49" charset="-122"/>
              </a:rPr>
              <a:t>泊松资料</a:t>
            </a:r>
          </a:p>
        </p:txBody>
      </p:sp>
      <p:pic>
        <p:nvPicPr>
          <p:cNvPr id="41987" name="Picture 5" descr="Poisson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735138"/>
            <a:ext cx="2516187" cy="3446462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4572000" y="2590800"/>
            <a:ext cx="3810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Born:</a:t>
            </a:r>
            <a:r>
              <a:rPr lang="en-US" altLang="zh-CN" sz="2800" b="1">
                <a:solidFill>
                  <a:srgbClr val="008000"/>
                </a:solidFill>
              </a:rPr>
              <a:t> 21 June 1781 in Pithiviers, France</a:t>
            </a:r>
            <a:br>
              <a:rPr lang="en-US" altLang="zh-CN" sz="2800" b="1">
                <a:solidFill>
                  <a:srgbClr val="008000"/>
                </a:solidFill>
              </a:rPr>
            </a:br>
            <a:r>
              <a:rPr lang="en-US" altLang="zh-CN" sz="2800" b="1"/>
              <a:t>Died:</a:t>
            </a:r>
            <a:r>
              <a:rPr lang="en-US" altLang="zh-CN" sz="2800" b="1">
                <a:solidFill>
                  <a:srgbClr val="800080"/>
                </a:solidFill>
              </a:rPr>
              <a:t> 25 April 1840 in Sceaux (near Paris), France</a:t>
            </a:r>
            <a:endParaRPr lang="en-US" altLang="zh-CN" sz="2800"/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4114800" y="167640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Siméon Poisson</a:t>
            </a:r>
            <a:endParaRPr lang="en-US" altLang="zh-CN" sz="3600"/>
          </a:p>
        </p:txBody>
      </p:sp>
      <p:sp>
        <p:nvSpPr>
          <p:cNvPr id="41990" name="矩形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5857875" y="500062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800080"/>
                </a:solidFill>
              </a:rPr>
              <a:t>返回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利用分布律的性质计算参数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23850" y="1341438"/>
            <a:ext cx="698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b="1"/>
              <a:t>例：设随机变量 </a:t>
            </a:r>
            <a:r>
              <a:rPr lang="en-US" altLang="zh-CN" sz="3200" b="1"/>
              <a:t>X </a:t>
            </a:r>
            <a:r>
              <a:rPr lang="zh-CN" altLang="en-US" sz="3200" b="1"/>
              <a:t>的分布律为</a:t>
            </a:r>
          </a:p>
          <a:p>
            <a:pPr marL="342900" indent="-342900">
              <a:spcBef>
                <a:spcPct val="20000"/>
              </a:spcBef>
            </a:pPr>
            <a:endParaRPr lang="en-US" altLang="zh-CN" b="1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344613" y="1916113"/>
          <a:ext cx="66008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158920" imgH="469800" progId="Equation.DSMT4">
                  <p:embed/>
                </p:oleObj>
              </mc:Choice>
              <mc:Fallback>
                <p:oleObj name="Equation" r:id="rId3" imgW="21589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916113"/>
                        <a:ext cx="66008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23850" y="3068638"/>
            <a:ext cx="233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试求常数</a:t>
            </a:r>
            <a:r>
              <a:rPr lang="en-US" altLang="zh-CN" sz="3600" b="1"/>
              <a:t>c.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50825" y="3789363"/>
            <a:ext cx="6480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b="1"/>
              <a:t>解：由随机变量的性质，得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468313" y="4149725"/>
          <a:ext cx="612457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1777680" imgH="469800" progId="Equation.3">
                  <p:embed/>
                </p:oleObj>
              </mc:Choice>
              <mc:Fallback>
                <p:oleObj name="公式" r:id="rId5" imgW="17776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49725"/>
                        <a:ext cx="6124575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6391275" y="3644900"/>
          <a:ext cx="191135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7" imgW="634680" imgH="761760" progId="Equation.3">
                  <p:embed/>
                </p:oleObj>
              </mc:Choice>
              <mc:Fallback>
                <p:oleObj name="公式" r:id="rId7" imgW="634680" imgH="761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3644900"/>
                        <a:ext cx="191135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411163" y="5734050"/>
          <a:ext cx="24161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9" imgW="596880" imgH="177480" progId="Equation.3">
                  <p:embed/>
                </p:oleObj>
              </mc:Choice>
              <mc:Fallback>
                <p:oleObj name="公式" r:id="rId9" imgW="5968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5734050"/>
                        <a:ext cx="24161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597" grpId="0" autoUpdateAnimBg="0"/>
      <p:bldP spid="1105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F0731C7-4534-488F-9522-446F27C40A4B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685800" y="692150"/>
            <a:ext cx="81343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3</a:t>
            </a:r>
            <a:r>
              <a:rPr lang="en-US" altLang="zh-CN" sz="2800" b="1">
                <a:solidFill>
                  <a:srgbClr val="CCECFF"/>
                </a:solidFill>
              </a:rPr>
              <a:t>  </a:t>
            </a:r>
            <a:r>
              <a:rPr lang="zh-CN" altLang="en-US" sz="2800" b="1"/>
              <a:t>某篮球运动员投中篮圈概率是</a:t>
            </a:r>
            <a:r>
              <a:rPr lang="en-US" altLang="zh-CN" sz="2800" b="1"/>
              <a:t>0.9</a:t>
            </a:r>
            <a:r>
              <a:rPr lang="zh-CN" altLang="en-US" sz="2800" b="1"/>
              <a:t>，求他两次独立投篮投中次数</a:t>
            </a:r>
            <a:r>
              <a:rPr lang="en-US" altLang="zh-CN" sz="2800" b="1" i="1"/>
              <a:t>X</a:t>
            </a:r>
            <a:r>
              <a:rPr lang="zh-CN" altLang="en-US" sz="2800" b="1"/>
              <a:t>的分布律</a:t>
            </a:r>
            <a:r>
              <a:rPr lang="en-US" altLang="zh-CN" sz="2800" b="1"/>
              <a:t>.</a:t>
            </a:r>
          </a:p>
        </p:txBody>
      </p:sp>
      <p:sp>
        <p:nvSpPr>
          <p:cNvPr id="1286151" name="Text Box 7"/>
          <p:cNvSpPr txBox="1">
            <a:spLocks noChangeArrowheads="1"/>
          </p:cNvSpPr>
          <p:nvPr/>
        </p:nvSpPr>
        <p:spPr bwMode="auto">
          <a:xfrm>
            <a:off x="539750" y="2276475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解： </a:t>
            </a:r>
            <a:r>
              <a:rPr lang="en-US" altLang="zh-CN" sz="2800" b="1" i="1"/>
              <a:t>X</a:t>
            </a:r>
            <a:r>
              <a:rPr lang="zh-CN" altLang="en-US" sz="2800" b="1"/>
              <a:t>可取值为</a:t>
            </a:r>
            <a:r>
              <a:rPr lang="en-US" altLang="zh-CN" sz="2800" b="1"/>
              <a:t>0,1,2 ;</a:t>
            </a:r>
          </a:p>
        </p:txBody>
      </p:sp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714375" y="3000375"/>
            <a:ext cx="553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   </a:t>
            </a:r>
            <a:r>
              <a:rPr lang="en-US" altLang="zh-CN" sz="3200" b="1" i="1"/>
              <a:t> P</a:t>
            </a:r>
            <a:r>
              <a:rPr lang="en-US" altLang="zh-CN" sz="3200" b="1"/>
              <a:t>{</a:t>
            </a:r>
            <a:r>
              <a:rPr lang="en-US" altLang="zh-CN" sz="3200" b="1" i="1"/>
              <a:t>X</a:t>
            </a:r>
            <a:r>
              <a:rPr lang="en-US" altLang="zh-CN" sz="3200" b="1"/>
              <a:t> =0}=(0.1)(0.1)=0.01</a:t>
            </a:r>
          </a:p>
        </p:txBody>
      </p:sp>
      <p:sp>
        <p:nvSpPr>
          <p:cNvPr id="1286153" name="Text Box 9"/>
          <p:cNvSpPr txBox="1">
            <a:spLocks noChangeArrowheads="1"/>
          </p:cNvSpPr>
          <p:nvPr/>
        </p:nvSpPr>
        <p:spPr bwMode="auto">
          <a:xfrm>
            <a:off x="714375" y="3714750"/>
            <a:ext cx="5383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    </a:t>
            </a:r>
            <a:r>
              <a:rPr lang="en-US" altLang="zh-CN" sz="3200" b="1" i="1"/>
              <a:t>P</a:t>
            </a:r>
            <a:r>
              <a:rPr lang="en-US" altLang="zh-CN" sz="3200" b="1"/>
              <a:t>{</a:t>
            </a:r>
            <a:r>
              <a:rPr lang="en-US" altLang="zh-CN" sz="3200" b="1" i="1"/>
              <a:t>X</a:t>
            </a:r>
            <a:r>
              <a:rPr lang="en-US" altLang="zh-CN" sz="3200" b="1"/>
              <a:t> =1}= 2(0.9)(0.1) =0.18</a:t>
            </a:r>
          </a:p>
        </p:txBody>
      </p:sp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785813" y="4357688"/>
            <a:ext cx="5329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   </a:t>
            </a:r>
            <a:r>
              <a:rPr lang="en-US" altLang="zh-CN" sz="3200" b="1" i="1"/>
              <a:t>P</a:t>
            </a:r>
            <a:r>
              <a:rPr lang="en-US" altLang="zh-CN" sz="3200" b="1"/>
              <a:t>{</a:t>
            </a:r>
            <a:r>
              <a:rPr lang="en-US" altLang="zh-CN" sz="3200" b="1" i="1"/>
              <a:t>X</a:t>
            </a:r>
            <a:r>
              <a:rPr lang="en-US" altLang="zh-CN" sz="3200" b="1"/>
              <a:t> =2}=(0.9)(0.9)=0.81</a:t>
            </a:r>
          </a:p>
        </p:txBody>
      </p:sp>
      <p:pic>
        <p:nvPicPr>
          <p:cNvPr id="1286155" name="Picture 11" descr="蓝球入网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2274888"/>
            <a:ext cx="140493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86157" name="Object 2"/>
          <p:cNvGraphicFramePr>
            <a:graphicFrameLocks noChangeAspect="1"/>
          </p:cNvGraphicFramePr>
          <p:nvPr/>
        </p:nvGraphicFramePr>
        <p:xfrm>
          <a:off x="1785938" y="5072063"/>
          <a:ext cx="43211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3568680" imgH="1002960" progId="Equation.DSMT4">
                  <p:embed/>
                </p:oleObj>
              </mc:Choice>
              <mc:Fallback>
                <p:oleObj name="Equation" r:id="rId4" imgW="3568680" imgH="1002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072063"/>
                        <a:ext cx="43211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51" grpId="0" autoUpdateAnimBg="0"/>
      <p:bldP spid="1286152" grpId="0" autoUpdateAnimBg="0"/>
      <p:bldP spid="1286153" grpId="0" autoUpdateAnimBg="0"/>
      <p:bldP spid="128615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B9DC5CF-C63E-436E-9415-7D7A4A5C17EE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179388" y="836613"/>
            <a:ext cx="865981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4  </a:t>
            </a:r>
            <a:r>
              <a:rPr lang="zh-CN" altLang="en-US" sz="2800" b="1"/>
              <a:t>某射手连续向一目标射击，直到命中为止，已知他每发命中的概率是</a:t>
            </a:r>
            <a:r>
              <a:rPr lang="en-US" altLang="zh-CN" sz="2800" b="1" i="1"/>
              <a:t>p</a:t>
            </a:r>
            <a:r>
              <a:rPr lang="zh-CN" altLang="en-US" sz="2800" b="1"/>
              <a:t>，求所需射击发数</a:t>
            </a:r>
            <a:r>
              <a:rPr lang="en-US" altLang="zh-CN" sz="2800" b="1" i="1"/>
              <a:t>X </a:t>
            </a:r>
            <a:r>
              <a:rPr lang="zh-CN" altLang="en-US" sz="2800" b="1"/>
              <a:t>的分布律</a:t>
            </a:r>
            <a:r>
              <a:rPr lang="en-US" altLang="zh-CN" sz="2800" b="1"/>
              <a:t>.</a:t>
            </a:r>
          </a:p>
        </p:txBody>
      </p:sp>
      <p:sp>
        <p:nvSpPr>
          <p:cNvPr id="1288199" name="Rectangle 7"/>
          <p:cNvSpPr>
            <a:spLocks noChangeArrowheads="1"/>
          </p:cNvSpPr>
          <p:nvPr/>
        </p:nvSpPr>
        <p:spPr bwMode="auto">
          <a:xfrm>
            <a:off x="1160463" y="2297113"/>
            <a:ext cx="613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解</a:t>
            </a:r>
            <a:r>
              <a:rPr lang="en-US" altLang="zh-CN" sz="2800" b="1"/>
              <a:t>: </a:t>
            </a:r>
            <a:r>
              <a:rPr lang="zh-CN" altLang="en-US" sz="2800" b="1"/>
              <a:t>显然，</a:t>
            </a:r>
            <a:r>
              <a:rPr lang="en-US" altLang="zh-CN" sz="2800" b="1" i="1"/>
              <a:t>X </a:t>
            </a:r>
            <a:r>
              <a:rPr lang="zh-CN" altLang="en-US" sz="2800" b="1"/>
              <a:t>可能取的值是</a:t>
            </a:r>
            <a:r>
              <a:rPr lang="en-US" altLang="zh-CN" sz="2800" b="1"/>
              <a:t>1,2,… </a:t>
            </a:r>
            <a:r>
              <a:rPr lang="zh-CN" altLang="en-US" sz="2800" b="1"/>
              <a:t>，</a:t>
            </a:r>
          </a:p>
        </p:txBody>
      </p:sp>
      <p:sp>
        <p:nvSpPr>
          <p:cNvPr id="1288200" name="Text Box 8"/>
          <p:cNvSpPr txBox="1">
            <a:spLocks noChangeArrowheads="1"/>
          </p:cNvSpPr>
          <p:nvPr/>
        </p:nvSpPr>
        <p:spPr bwMode="auto">
          <a:xfrm>
            <a:off x="1630363" y="41148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sz="3200" b="1" i="1"/>
              <a:t>P</a:t>
            </a:r>
            <a:r>
              <a:rPr lang="en-US" altLang="zh-CN" sz="3200" b="1"/>
              <a:t>{</a:t>
            </a:r>
            <a:r>
              <a:rPr lang="en-US" altLang="zh-CN" sz="3200" b="1" i="1"/>
              <a:t>X</a:t>
            </a:r>
            <a:r>
              <a:rPr lang="en-US" altLang="zh-CN" sz="3200" b="1"/>
              <a:t>=1}=</a:t>
            </a:r>
            <a:r>
              <a:rPr lang="en-US" altLang="zh-CN" sz="3200" b="1" i="1"/>
              <a:t>P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 baseline="-25000"/>
              <a:t>1</a:t>
            </a:r>
            <a:r>
              <a:rPr lang="en-US" altLang="zh-CN" sz="3200" b="1"/>
              <a:t>)=</a:t>
            </a:r>
            <a:r>
              <a:rPr lang="en-US" altLang="zh-CN" sz="3200" b="1" i="1"/>
              <a:t>p</a:t>
            </a:r>
            <a:r>
              <a:rPr lang="en-US" altLang="zh-CN" sz="3200" b="1"/>
              <a:t>, </a:t>
            </a:r>
          </a:p>
        </p:txBody>
      </p:sp>
      <p:sp>
        <p:nvSpPr>
          <p:cNvPr id="1288201" name="Rectangle 9"/>
          <p:cNvSpPr>
            <a:spLocks noChangeArrowheads="1"/>
          </p:cNvSpPr>
          <p:nvPr/>
        </p:nvSpPr>
        <p:spPr bwMode="auto">
          <a:xfrm>
            <a:off x="515938" y="2849563"/>
            <a:ext cx="509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为计算</a:t>
            </a:r>
            <a:r>
              <a:rPr lang="zh-CN" altLang="en-US" sz="2800" b="1" i="1"/>
              <a:t> </a:t>
            </a:r>
            <a:r>
              <a:rPr lang="en-US" altLang="zh-CN" sz="2800" b="1" i="1"/>
              <a:t>P</a:t>
            </a:r>
            <a:r>
              <a:rPr lang="en-US" altLang="zh-CN" sz="2800" b="1"/>
              <a:t>{</a:t>
            </a:r>
            <a:r>
              <a:rPr lang="en-US" altLang="zh-CN" sz="2800" b="1" i="1"/>
              <a:t>X</a:t>
            </a:r>
            <a:r>
              <a:rPr lang="en-US" altLang="zh-CN" sz="2800" b="1"/>
              <a:t> =</a:t>
            </a:r>
            <a:r>
              <a:rPr lang="en-US" altLang="zh-CN" sz="2800" b="1" i="1"/>
              <a:t>k</a:t>
            </a:r>
            <a:r>
              <a:rPr lang="en-US" altLang="zh-CN" sz="2800" b="1"/>
              <a:t> }</a:t>
            </a:r>
            <a:r>
              <a:rPr lang="zh-CN" altLang="en-US" sz="2800" b="1"/>
              <a:t>，</a:t>
            </a:r>
            <a:r>
              <a:rPr lang="zh-CN" altLang="en-US" sz="2800" b="1" i="1"/>
              <a:t> </a:t>
            </a:r>
            <a:r>
              <a:rPr lang="en-US" altLang="zh-CN" sz="2800" b="1" i="1"/>
              <a:t>k</a:t>
            </a:r>
            <a:r>
              <a:rPr lang="en-US" altLang="zh-CN" sz="2800" b="1"/>
              <a:t> = 1,2, …</a:t>
            </a:r>
            <a:r>
              <a:rPr lang="zh-CN" altLang="en-US" sz="2800" b="1"/>
              <a:t>，</a:t>
            </a:r>
          </a:p>
        </p:txBody>
      </p:sp>
      <p:sp>
        <p:nvSpPr>
          <p:cNvPr id="1288202" name="Rectangle 10"/>
          <p:cNvSpPr>
            <a:spLocks noChangeArrowheads="1"/>
          </p:cNvSpPr>
          <p:nvPr/>
        </p:nvSpPr>
        <p:spPr bwMode="auto">
          <a:xfrm>
            <a:off x="1714500" y="3497263"/>
            <a:ext cx="505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k</a:t>
            </a:r>
            <a:r>
              <a:rPr lang="en-US" altLang="zh-CN" sz="2800" b="1" i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= {</a:t>
            </a:r>
            <a:r>
              <a:rPr lang="zh-CN" altLang="en-US" sz="2800" b="1">
                <a:solidFill>
                  <a:schemeClr val="accent2"/>
                </a:solidFill>
              </a:rPr>
              <a:t>第</a:t>
            </a:r>
            <a:r>
              <a:rPr lang="en-US" altLang="zh-CN" sz="2800" b="1" i="1">
                <a:solidFill>
                  <a:schemeClr val="accent2"/>
                </a:solidFill>
              </a:rPr>
              <a:t>k</a:t>
            </a:r>
            <a:r>
              <a:rPr lang="zh-CN" altLang="en-US" sz="2800" b="1">
                <a:solidFill>
                  <a:schemeClr val="accent2"/>
                </a:solidFill>
              </a:rPr>
              <a:t>发命中</a:t>
            </a:r>
            <a:r>
              <a:rPr lang="en-US" altLang="zh-CN" sz="2800" b="1">
                <a:solidFill>
                  <a:schemeClr val="accent2"/>
                </a:solidFill>
              </a:rPr>
              <a:t>}</a:t>
            </a:r>
            <a:r>
              <a:rPr lang="zh-CN" altLang="en-US" sz="2800" b="1">
                <a:solidFill>
                  <a:schemeClr val="accent2"/>
                </a:solidFill>
              </a:rPr>
              <a:t>，</a:t>
            </a:r>
            <a:r>
              <a:rPr lang="en-US" altLang="zh-CN" sz="2800" b="1" i="1">
                <a:solidFill>
                  <a:schemeClr val="accent2"/>
                </a:solidFill>
              </a:rPr>
              <a:t>k</a:t>
            </a:r>
            <a:r>
              <a:rPr lang="en-US" altLang="zh-CN" sz="2800" b="1">
                <a:solidFill>
                  <a:schemeClr val="accent2"/>
                </a:solidFill>
              </a:rPr>
              <a:t> =1, 2, …</a:t>
            </a:r>
            <a:r>
              <a:rPr lang="zh-CN" altLang="en-US" sz="2800" b="1">
                <a:solidFill>
                  <a:schemeClr val="accent2"/>
                </a:solidFill>
              </a:rPr>
              <a:t>，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288203" name="Rectangle 11"/>
          <p:cNvSpPr>
            <a:spLocks noChangeArrowheads="1"/>
          </p:cNvSpPr>
          <p:nvPr/>
        </p:nvSpPr>
        <p:spPr bwMode="auto">
          <a:xfrm>
            <a:off x="5307013" y="27924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设</a:t>
            </a:r>
          </a:p>
        </p:txBody>
      </p:sp>
      <p:sp>
        <p:nvSpPr>
          <p:cNvPr id="1288204" name="Rectangle 12"/>
          <p:cNvSpPr>
            <a:spLocks noChangeArrowheads="1"/>
          </p:cNvSpPr>
          <p:nvPr/>
        </p:nvSpPr>
        <p:spPr bwMode="auto">
          <a:xfrm>
            <a:off x="482600" y="4167188"/>
            <a:ext cx="110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于是</a:t>
            </a:r>
          </a:p>
        </p:txBody>
      </p:sp>
      <p:graphicFrame>
        <p:nvGraphicFramePr>
          <p:cNvPr id="1288205" name="Object 2"/>
          <p:cNvGraphicFramePr>
            <a:graphicFrameLocks noChangeAspect="1"/>
          </p:cNvGraphicFramePr>
          <p:nvPr/>
        </p:nvGraphicFramePr>
        <p:xfrm>
          <a:off x="4454525" y="4787900"/>
          <a:ext cx="1498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3" imgW="558720" imgH="203040" progId="Equation.3">
                  <p:embed/>
                </p:oleObj>
              </mc:Choice>
              <mc:Fallback>
                <p:oleObj name="公式" r:id="rId3" imgW="5587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4787900"/>
                        <a:ext cx="1498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8206" name="Object 3"/>
          <p:cNvGraphicFramePr>
            <a:graphicFrameLocks noChangeAspect="1"/>
          </p:cNvGraphicFramePr>
          <p:nvPr/>
        </p:nvGraphicFramePr>
        <p:xfrm>
          <a:off x="1563688" y="4737100"/>
          <a:ext cx="30321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737100"/>
                        <a:ext cx="30321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8207" name="Object 4"/>
          <p:cNvGraphicFramePr>
            <a:graphicFrameLocks noChangeAspect="1"/>
          </p:cNvGraphicFramePr>
          <p:nvPr/>
        </p:nvGraphicFramePr>
        <p:xfrm>
          <a:off x="1554163" y="5368925"/>
          <a:ext cx="34226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7" imgW="1257120" imgH="241200" progId="Equation.3">
                  <p:embed/>
                </p:oleObj>
              </mc:Choice>
              <mc:Fallback>
                <p:oleObj name="公式" r:id="rId7" imgW="12571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368925"/>
                        <a:ext cx="34226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8208" name="Object 5"/>
          <p:cNvGraphicFramePr>
            <a:graphicFrameLocks noChangeAspect="1"/>
          </p:cNvGraphicFramePr>
          <p:nvPr/>
        </p:nvGraphicFramePr>
        <p:xfrm>
          <a:off x="4830763" y="5399088"/>
          <a:ext cx="19002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9" imgW="698400" imgH="228600" progId="Equation.3">
                  <p:embed/>
                </p:oleObj>
              </mc:Choice>
              <mc:Fallback>
                <p:oleObj name="公式" r:id="rId9" imgW="698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5399088"/>
                        <a:ext cx="190023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8209" name="Object 6"/>
          <p:cNvGraphicFramePr>
            <a:graphicFrameLocks noChangeAspect="1"/>
          </p:cNvGraphicFramePr>
          <p:nvPr/>
        </p:nvGraphicFramePr>
        <p:xfrm>
          <a:off x="3198813" y="6135688"/>
          <a:ext cx="1096962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11" imgW="317160" imgH="75960" progId="Equation.3">
                  <p:embed/>
                </p:oleObj>
              </mc:Choice>
              <mc:Fallback>
                <p:oleObj name="公式" r:id="rId11" imgW="317160" imgH="75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6135688"/>
                        <a:ext cx="1096962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8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8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8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199" grpId="0" autoUpdateAnimBg="0"/>
      <p:bldP spid="1288200" grpId="0" autoUpdateAnimBg="0"/>
      <p:bldP spid="1288201" grpId="0" autoUpdateAnimBg="0"/>
      <p:bldP spid="1288202" grpId="0"/>
      <p:bldP spid="1288203" grpId="0" autoUpdateAnimBg="0"/>
      <p:bldP spid="12882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F9BEC0B-0F22-4AC8-9E51-DD5CC56DDEB6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1671638"/>
            <a:ext cx="6400800" cy="685800"/>
            <a:chOff x="1248" y="2131"/>
            <a:chExt cx="4032" cy="432"/>
          </a:xfrm>
        </p:grpSpPr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248" y="2131"/>
              <a:ext cx="40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4080" y="2160"/>
            <a:ext cx="116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公式" r:id="rId3" imgW="660240" imgH="203040" progId="Equation.3">
                    <p:embed/>
                  </p:oleObj>
                </mc:Choice>
                <mc:Fallback>
                  <p:oleObj name="公式" r:id="rId3" imgW="66024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60"/>
                          <a:ext cx="116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1314" y="2131"/>
            <a:ext cx="226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公式" r:id="rId5" imgW="1282680" imgH="228600" progId="Equation.3">
                    <p:embed/>
                  </p:oleObj>
                </mc:Choice>
                <mc:Fallback>
                  <p:oleObj name="公式" r:id="rId5" imgW="12826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131"/>
                          <a:ext cx="2260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9226" name="Rectangle 10"/>
          <p:cNvSpPr>
            <a:spLocks noChangeArrowheads="1"/>
          </p:cNvSpPr>
          <p:nvPr/>
        </p:nvSpPr>
        <p:spPr bwMode="auto">
          <a:xfrm>
            <a:off x="985838" y="1625600"/>
            <a:ext cx="1203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可见</a:t>
            </a:r>
          </a:p>
        </p:txBody>
      </p:sp>
      <p:sp>
        <p:nvSpPr>
          <p:cNvPr id="1289227" name="Rectangle 11"/>
          <p:cNvSpPr>
            <a:spLocks noChangeArrowheads="1"/>
          </p:cNvSpPr>
          <p:nvPr/>
        </p:nvSpPr>
        <p:spPr bwMode="auto">
          <a:xfrm>
            <a:off x="979488" y="2573338"/>
            <a:ext cx="6269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这就是求</a:t>
            </a:r>
            <a:r>
              <a:rPr lang="zh-CN" altLang="en-US" sz="3200" b="1">
                <a:solidFill>
                  <a:schemeClr val="accent2"/>
                </a:solidFill>
              </a:rPr>
              <a:t>所需射击发数</a:t>
            </a:r>
            <a:r>
              <a:rPr lang="en-US" altLang="zh-CN" sz="3200" b="1" i="1">
                <a:solidFill>
                  <a:schemeClr val="accent2"/>
                </a:solidFill>
              </a:rPr>
              <a:t>X</a:t>
            </a:r>
            <a:r>
              <a:rPr lang="zh-CN" altLang="en-US" sz="3200" b="1"/>
              <a:t>的分布律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8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26" grpId="0" autoUpdateAnimBg="0"/>
      <p:bldP spid="12892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5682AC1-7E2B-429D-B5F5-8D436563C8C3}" type="datetime1">
              <a:rPr lang="zh-CN" altLang="en-US"/>
              <a:pPr eaLnBrk="1" hangingPunct="1"/>
              <a:t>2015/3/24</a:t>
            </a:fld>
            <a:endParaRPr lang="en-US" altLang="zh-CN"/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68A0370-1E6C-46D3-9CFF-019476338682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571500" y="428625"/>
            <a:ext cx="7848600" cy="1373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:  </a:t>
            </a:r>
            <a:r>
              <a:rPr lang="zh-CN" altLang="en-US" sz="3200" b="1" dirty="0"/>
              <a:t>一批零件中有</a:t>
            </a:r>
            <a:r>
              <a:rPr lang="en-US" altLang="zh-CN" sz="3200" b="1" dirty="0"/>
              <a:t>9</a:t>
            </a:r>
            <a:r>
              <a:rPr lang="zh-CN" altLang="en-US" sz="3200" b="1" dirty="0"/>
              <a:t>个合格品与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个废品</a:t>
            </a:r>
            <a:r>
              <a:rPr lang="en-US" altLang="zh-CN" sz="3200" b="1" dirty="0"/>
              <a:t>. </a:t>
            </a:r>
            <a:r>
              <a:rPr lang="zh-CN" altLang="en-US" sz="3200" b="1" dirty="0"/>
              <a:t>安装时从中任取一个，若是废品，不放回。</a:t>
            </a:r>
            <a:endParaRPr lang="zh-CN" altLang="en-US" sz="3200" b="1" dirty="0">
              <a:solidFill>
                <a:schemeClr val="folHlink"/>
              </a:solidFill>
            </a:endParaRP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250825" y="1989138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）求取得合格品之前已取出废品数的概率分布；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250825" y="2636838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）求取得合格品之前最多取到</a:t>
            </a:r>
            <a:r>
              <a:rPr lang="en-US" altLang="zh-CN" sz="2800" b="1"/>
              <a:t>1</a:t>
            </a:r>
            <a:r>
              <a:rPr lang="zh-CN" altLang="en-US" sz="2800" b="1"/>
              <a:t>个废品的概率</a:t>
            </a:r>
            <a:r>
              <a:rPr lang="zh-CN" altLang="en-US" sz="2800"/>
              <a:t>。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476250" y="3521075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解</a:t>
            </a:r>
            <a:r>
              <a:rPr lang="en-US" altLang="zh-CN" sz="3200" b="1"/>
              <a:t>: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958850" y="3521075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（</a:t>
            </a:r>
            <a:r>
              <a:rPr lang="en-US" altLang="zh-CN" sz="3200" b="1"/>
              <a:t>1</a:t>
            </a:r>
            <a:r>
              <a:rPr lang="zh-CN" altLang="en-US" sz="3200" b="1"/>
              <a:t>）用</a:t>
            </a:r>
            <a:r>
              <a:rPr lang="zh-CN" altLang="en-US" sz="3200" b="1">
                <a:sym typeface="Symbol" pitchFamily="18" charset="2"/>
              </a:rPr>
              <a:t>表示</a:t>
            </a:r>
            <a:r>
              <a:rPr lang="zh-CN" altLang="en-US" sz="3200" b="1"/>
              <a:t>取得合格品之前已取出废品数</a:t>
            </a:r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1258888" y="4097338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ym typeface="Symbol" pitchFamily="18" charset="2"/>
              </a:rPr>
              <a:t></a:t>
            </a:r>
            <a:r>
              <a:rPr lang="zh-CN" altLang="en-US" sz="3200" b="1"/>
              <a:t>可能值为：</a:t>
            </a:r>
            <a:r>
              <a:rPr lang="en-US" altLang="zh-CN" sz="3200" b="1"/>
              <a:t>0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2</a:t>
            </a:r>
            <a:r>
              <a:rPr lang="zh-CN" altLang="en-US" sz="3200" b="1"/>
              <a:t>，</a:t>
            </a:r>
            <a:r>
              <a:rPr lang="en-US" altLang="zh-CN" sz="3200" b="1"/>
              <a:t>3</a:t>
            </a:r>
            <a:r>
              <a:rPr lang="zh-CN" altLang="en-US" sz="3200" b="1"/>
              <a:t>。</a:t>
            </a:r>
          </a:p>
        </p:txBody>
      </p:sp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1331913" y="4660900"/>
          <a:ext cx="35433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3390840" imgH="888840" progId="Equation.3">
                  <p:embed/>
                </p:oleObj>
              </mc:Choice>
              <mc:Fallback>
                <p:oleObj name="Equation" r:id="rId3" imgW="339084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60900"/>
                        <a:ext cx="35433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2"/>
          <p:cNvGraphicFramePr>
            <a:graphicFrameLocks noChangeAspect="1"/>
          </p:cNvGraphicFramePr>
          <p:nvPr/>
        </p:nvGraphicFramePr>
        <p:xfrm>
          <a:off x="1300163" y="5822950"/>
          <a:ext cx="1587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358640" imgH="406080" progId="Equation.3">
                  <p:embed/>
                </p:oleObj>
              </mc:Choice>
              <mc:Fallback>
                <p:oleObj name="Equation" r:id="rId5" imgW="135864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822950"/>
                        <a:ext cx="1587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3"/>
          <p:cNvGraphicFramePr>
            <a:graphicFrameLocks noChangeAspect="1"/>
          </p:cNvGraphicFramePr>
          <p:nvPr/>
        </p:nvGraphicFramePr>
        <p:xfrm>
          <a:off x="2874963" y="5586413"/>
          <a:ext cx="14732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396800" imgH="888840" progId="Equation.3">
                  <p:embed/>
                </p:oleObj>
              </mc:Choice>
              <mc:Fallback>
                <p:oleObj name="Equation" r:id="rId7" imgW="139680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5586413"/>
                        <a:ext cx="14732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4"/>
          <p:cNvGraphicFramePr>
            <a:graphicFrameLocks noChangeAspect="1"/>
          </p:cNvGraphicFramePr>
          <p:nvPr/>
        </p:nvGraphicFramePr>
        <p:xfrm>
          <a:off x="4500563" y="5815013"/>
          <a:ext cx="1295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1180800" imgH="330120" progId="Equation.3">
                  <p:embed/>
                </p:oleObj>
              </mc:Choice>
              <mc:Fallback>
                <p:oleObj name="Equation" r:id="rId9" imgW="1180800" imgH="330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815013"/>
                        <a:ext cx="1295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1" grpId="0"/>
      <p:bldP spid="18442" grpId="0"/>
      <p:bldP spid="18443" grpId="0"/>
      <p:bldP spid="18444" grpId="0"/>
      <p:bldP spid="184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D8CA0A0-F3BE-4D33-88F6-5DA361000873}" type="datetime1">
              <a:rPr lang="zh-CN" altLang="en-US"/>
              <a:pPr eaLnBrk="1" hangingPunct="1"/>
              <a:t>2015/3/24</a:t>
            </a:fld>
            <a:endParaRPr lang="en-US" altLang="zh-CN"/>
          </a:p>
        </p:txBody>
      </p:sp>
      <p:sp>
        <p:nvSpPr>
          <p:cNvPr id="820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F1B4FDB-C6E5-4DE8-89CC-F101A8007FF7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116013" y="981075"/>
          <a:ext cx="1606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1396800" imgH="406080" progId="Equation.3">
                  <p:embed/>
                </p:oleObj>
              </mc:Choice>
              <mc:Fallback>
                <p:oleObj name="Equation" r:id="rId3" imgW="1396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1606550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2700338" y="692150"/>
          <a:ext cx="22479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2095200" imgH="888840" progId="Equation.3">
                  <p:embed/>
                </p:oleObj>
              </mc:Choice>
              <mc:Fallback>
                <p:oleObj name="Equation" r:id="rId5" imgW="20952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92150"/>
                        <a:ext cx="2247900" cy="954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4932363" y="981075"/>
          <a:ext cx="1295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1168200" imgH="330120" progId="Equation.3">
                  <p:embed/>
                </p:oleObj>
              </mc:Choice>
              <mc:Fallback>
                <p:oleObj name="Equation" r:id="rId7" imgW="11682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981075"/>
                        <a:ext cx="1295400" cy="366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971550" y="1947863"/>
          <a:ext cx="1625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9" imgW="1396800" imgH="406080" progId="Equation.3">
                  <p:embed/>
                </p:oleObj>
              </mc:Choice>
              <mc:Fallback>
                <p:oleObj name="Equation" r:id="rId9" imgW="13968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47863"/>
                        <a:ext cx="1625600" cy="47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8"/>
          <p:cNvGraphicFramePr>
            <a:graphicFrameLocks noChangeAspect="1"/>
          </p:cNvGraphicFramePr>
          <p:nvPr/>
        </p:nvGraphicFramePr>
        <p:xfrm>
          <a:off x="2603500" y="1708150"/>
          <a:ext cx="269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1" imgW="2616120" imgH="888840" progId="Equation.3">
                  <p:embed/>
                </p:oleObj>
              </mc:Choice>
              <mc:Fallback>
                <p:oleObj name="Equation" r:id="rId11" imgW="261612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708150"/>
                        <a:ext cx="26924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9"/>
          <p:cNvGraphicFramePr>
            <a:graphicFrameLocks noChangeAspect="1"/>
          </p:cNvGraphicFramePr>
          <p:nvPr/>
        </p:nvGraphicFramePr>
        <p:xfrm>
          <a:off x="5334000" y="1931988"/>
          <a:ext cx="13335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3" imgW="1180800" imgH="330120" progId="Equation.3">
                  <p:embed/>
                </p:oleObj>
              </mc:Choice>
              <mc:Fallback>
                <p:oleObj name="Equation" r:id="rId13" imgW="118080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31988"/>
                        <a:ext cx="1333500" cy="37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0"/>
          <p:cNvSpPr txBox="1">
            <a:spLocks noChangeArrowheads="1"/>
          </p:cNvSpPr>
          <p:nvPr/>
        </p:nvSpPr>
        <p:spPr bwMode="auto">
          <a:xfrm>
            <a:off x="1028700" y="2901950"/>
            <a:ext cx="32004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概率分布表：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24075" y="3671888"/>
            <a:ext cx="5638800" cy="1066800"/>
            <a:chOff x="1968" y="1536"/>
            <a:chExt cx="3552" cy="672"/>
          </a:xfrm>
        </p:grpSpPr>
        <p:graphicFrame>
          <p:nvGraphicFramePr>
            <p:cNvPr id="8203" name="Object 12"/>
            <p:cNvGraphicFramePr>
              <a:graphicFrameLocks noChangeAspect="1"/>
            </p:cNvGraphicFramePr>
            <p:nvPr/>
          </p:nvGraphicFramePr>
          <p:xfrm>
            <a:off x="2016" y="1550"/>
            <a:ext cx="3408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Equation" r:id="rId15" imgW="5130720" imgH="990360" progId="Equation.3">
                    <p:embed/>
                  </p:oleObj>
                </mc:Choice>
                <mc:Fallback>
                  <p:oleObj name="Equation" r:id="rId15" imgW="5130720" imgH="9903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550"/>
                          <a:ext cx="3408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>
              <a:off x="1968" y="182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>
              <a:off x="2304" y="153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9464" name="Object 15"/>
          <p:cNvGraphicFramePr>
            <a:graphicFrameLocks noChangeAspect="1"/>
          </p:cNvGraphicFramePr>
          <p:nvPr/>
        </p:nvGraphicFramePr>
        <p:xfrm>
          <a:off x="1073150" y="5249863"/>
          <a:ext cx="3048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7" imgW="2730240" imgH="406080" progId="Equation.3">
                  <p:embed/>
                </p:oleObj>
              </mc:Choice>
              <mc:Fallback>
                <p:oleObj name="Equation" r:id="rId17" imgW="273024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249863"/>
                        <a:ext cx="3048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6"/>
          <p:cNvGraphicFramePr>
            <a:graphicFrameLocks noChangeAspect="1"/>
          </p:cNvGraphicFramePr>
          <p:nvPr/>
        </p:nvGraphicFramePr>
        <p:xfrm>
          <a:off x="4330700" y="5253038"/>
          <a:ext cx="3981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9" imgW="3377880" imgH="406080" progId="Equation.3">
                  <p:embed/>
                </p:oleObj>
              </mc:Choice>
              <mc:Fallback>
                <p:oleObj name="Equation" r:id="rId19" imgW="33778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5253038"/>
                        <a:ext cx="39814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7"/>
          <p:cNvGraphicFramePr>
            <a:graphicFrameLocks noChangeAspect="1"/>
          </p:cNvGraphicFramePr>
          <p:nvPr/>
        </p:nvGraphicFramePr>
        <p:xfrm>
          <a:off x="4337050" y="5948363"/>
          <a:ext cx="42672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21" imgW="3632040" imgH="330120" progId="Equation.3">
                  <p:embed/>
                </p:oleObj>
              </mc:Choice>
              <mc:Fallback>
                <p:oleObj name="Equation" r:id="rId21" imgW="363204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948363"/>
                        <a:ext cx="42672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</p:bldLst>
  </p:timing>
</p:sld>
</file>

<file path=ppt/theme/theme1.xml><?xml version="1.0" encoding="utf-8"?>
<a:theme xmlns:a="http://schemas.openxmlformats.org/drawingml/2006/main" name="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30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30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12234</TotalTime>
  <Words>1694</Words>
  <Application>Microsoft Office PowerPoint</Application>
  <PresentationFormat>全屏显示(4:3)</PresentationFormat>
  <Paragraphs>206</Paragraphs>
  <Slides>39</Slides>
  <Notes>0</Notes>
  <HiddenSlides>11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  <vt:variant>
        <vt:lpstr>自定义放映</vt:lpstr>
      </vt:variant>
      <vt:variant>
        <vt:i4>2</vt:i4>
      </vt:variant>
    </vt:vector>
  </HeadingPairs>
  <TitlesOfParts>
    <vt:vector size="61" baseType="lpstr">
      <vt:lpstr>Times New Roman</vt:lpstr>
      <vt:lpstr>宋体</vt:lpstr>
      <vt:lpstr>Arial</vt:lpstr>
      <vt:lpstr>黑体</vt:lpstr>
      <vt:lpstr>Calibri</vt:lpstr>
      <vt:lpstr>Tahoma</vt:lpstr>
      <vt:lpstr>Wingdings</vt:lpstr>
      <vt:lpstr>Symbol</vt:lpstr>
      <vt:lpstr>方正隶变简体</vt:lpstr>
      <vt:lpstr>Arial Unicode MS</vt:lpstr>
      <vt:lpstr>楷体_GB2312</vt:lpstr>
      <vt:lpstr>华文楷体</vt:lpstr>
      <vt:lpstr>jy3</vt:lpstr>
      <vt:lpstr>Blends</vt:lpstr>
      <vt:lpstr>MathType 6.0 Equation</vt:lpstr>
      <vt:lpstr>Microsoft 公式 3.0</vt:lpstr>
      <vt:lpstr>MathType 5.0 Equation</vt:lpstr>
      <vt:lpstr>Microsoft Equation 3.0</vt:lpstr>
      <vt:lpstr>Formula</vt:lpstr>
      <vt:lpstr>BMP 图象</vt:lpstr>
      <vt:lpstr>PowerPoint 演示文稿</vt:lpstr>
      <vt:lpstr>2.2、离散型随机变量的分布律</vt:lpstr>
      <vt:lpstr>PowerPoint 演示文稿</vt:lpstr>
      <vt:lpstr>利用分布律的性质计算参数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例2.7</vt:lpstr>
      <vt:lpstr>例2.7</vt:lpstr>
      <vt:lpstr>PowerPoint 演示文稿</vt:lpstr>
      <vt:lpstr>PowerPoint 演示文稿</vt:lpstr>
      <vt:lpstr>二、常见离散型随机变量的概率分布         </vt:lpstr>
      <vt:lpstr>PowerPoint 演示文稿</vt:lpstr>
      <vt:lpstr>PowerPoint 演示文稿</vt:lpstr>
      <vt:lpstr>PowerPoint 演示文稿</vt:lpstr>
      <vt:lpstr>PowerPoint 演示文稿</vt:lpstr>
      <vt:lpstr>(4)超几何分布</vt:lpstr>
      <vt:lpstr>(5)二项分布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二项分布的最有可能次数</vt:lpstr>
      <vt:lpstr>泊松资料</vt:lpstr>
      <vt:lpstr>贝努利</vt:lpstr>
      <vt:lpstr>泊松资料</vt:lpstr>
    </vt:vector>
  </TitlesOfParts>
  <Company>txxy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第二节 离散型随机变量及其分布律</dc:title>
  <dc:creator>西安通信学院数学教研室</dc:creator>
  <cp:lastModifiedBy>Users</cp:lastModifiedBy>
  <cp:revision>326</cp:revision>
  <dcterms:created xsi:type="dcterms:W3CDTF">2000-02-23T02:14:19Z</dcterms:created>
  <dcterms:modified xsi:type="dcterms:W3CDTF">2015-03-24T10:12:35Z</dcterms:modified>
</cp:coreProperties>
</file>