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2"/>
  </p:notesMasterIdLst>
  <p:sldIdLst>
    <p:sldId id="256" r:id="rId2"/>
    <p:sldId id="268" r:id="rId3"/>
    <p:sldId id="328" r:id="rId4"/>
    <p:sldId id="327" r:id="rId5"/>
    <p:sldId id="330" r:id="rId6"/>
    <p:sldId id="332" r:id="rId7"/>
    <p:sldId id="331" r:id="rId8"/>
    <p:sldId id="269" r:id="rId9"/>
    <p:sldId id="333" r:id="rId10"/>
    <p:sldId id="270" r:id="rId11"/>
    <p:sldId id="334" r:id="rId12"/>
    <p:sldId id="335" r:id="rId13"/>
    <p:sldId id="337" r:id="rId14"/>
    <p:sldId id="338" r:id="rId15"/>
    <p:sldId id="339" r:id="rId16"/>
    <p:sldId id="340" r:id="rId17"/>
    <p:sldId id="341" r:id="rId18"/>
    <p:sldId id="342" r:id="rId19"/>
    <p:sldId id="343" r:id="rId20"/>
    <p:sldId id="336" r:id="rId21"/>
    <p:sldId id="345" r:id="rId22"/>
    <p:sldId id="344" r:id="rId23"/>
    <p:sldId id="272" r:id="rId24"/>
    <p:sldId id="273" r:id="rId25"/>
    <p:sldId id="306" r:id="rId26"/>
    <p:sldId id="307" r:id="rId27"/>
    <p:sldId id="313" r:id="rId28"/>
    <p:sldId id="308" r:id="rId29"/>
    <p:sldId id="314" r:id="rId30"/>
    <p:sldId id="309" r:id="rId31"/>
    <p:sldId id="315" r:id="rId32"/>
    <p:sldId id="317" r:id="rId33"/>
    <p:sldId id="316" r:id="rId34"/>
    <p:sldId id="318" r:id="rId35"/>
    <p:sldId id="319" r:id="rId36"/>
    <p:sldId id="320" r:id="rId37"/>
    <p:sldId id="321" r:id="rId38"/>
    <p:sldId id="322" r:id="rId39"/>
    <p:sldId id="274" r:id="rId40"/>
    <p:sldId id="326" r:id="rId41"/>
    <p:sldId id="324" r:id="rId42"/>
    <p:sldId id="277" r:id="rId43"/>
    <p:sldId id="346"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299" r:id="rId66"/>
    <p:sldId id="300" r:id="rId67"/>
    <p:sldId id="301" r:id="rId68"/>
    <p:sldId id="302" r:id="rId69"/>
    <p:sldId id="303" r:id="rId70"/>
    <p:sldId id="305"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07F1"/>
    <a:srgbClr val="29FF8A"/>
    <a:srgbClr val="FF9933"/>
    <a:srgbClr val="87DDC2"/>
    <a:srgbClr val="2605A1"/>
    <a:srgbClr val="67FDF6"/>
    <a:srgbClr val="5629F9"/>
    <a:srgbClr val="F72401"/>
    <a:srgbClr val="83A3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15" autoAdjust="0"/>
    <p:restoredTop sz="95488" autoAdjust="0"/>
  </p:normalViewPr>
  <p:slideViewPr>
    <p:cSldViewPr>
      <p:cViewPr>
        <p:scale>
          <a:sx n="80" d="100"/>
          <a:sy n="80" d="100"/>
        </p:scale>
        <p:origin x="1014"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17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617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5EA38FCD-7B95-4097-891C-79E3F31BD703}" type="slidenum">
              <a:rPr lang="en-US" altLang="zh-CN"/>
              <a:pPr>
                <a:defRPr/>
              </a:pPr>
              <a:t>‹#›</a:t>
            </a:fld>
            <a:endParaRPr lang="en-US" altLang="zh-CN"/>
          </a:p>
        </p:txBody>
      </p:sp>
    </p:spTree>
    <p:extLst>
      <p:ext uri="{BB962C8B-B14F-4D97-AF65-F5344CB8AC3E}">
        <p14:creationId xmlns:p14="http://schemas.microsoft.com/office/powerpoint/2010/main" val="4146124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EA38FCD-7B95-4097-891C-79E3F31BD703}" type="slidenum">
              <a:rPr lang="en-US" altLang="zh-CN" smtClean="0"/>
              <a:pPr>
                <a:defRPr/>
              </a:pPr>
              <a:t>1</a:t>
            </a:fld>
            <a:endParaRPr lang="en-US" altLang="zh-CN"/>
          </a:p>
        </p:txBody>
      </p:sp>
    </p:spTree>
    <p:extLst>
      <p:ext uri="{BB962C8B-B14F-4D97-AF65-F5344CB8AC3E}">
        <p14:creationId xmlns:p14="http://schemas.microsoft.com/office/powerpoint/2010/main" val="2551676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CD56F0-0CF1-427D-9538-D196B417B576}" type="slidenum">
              <a:rPr lang="en-US" altLang="zh-CN" smtClean="0"/>
              <a:pPr eaLnBrk="1" hangingPunct="1">
                <a:spcBef>
                  <a:spcPct val="0"/>
                </a:spcBef>
              </a:pPr>
              <a:t>10</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zh-CN" altLang="zh-CN" dirty="0" smtClean="0">
              <a:ea typeface="宋体" charset="-122"/>
            </a:endParaRPr>
          </a:p>
        </p:txBody>
      </p:sp>
    </p:spTree>
    <p:extLst>
      <p:ext uri="{BB962C8B-B14F-4D97-AF65-F5344CB8AC3E}">
        <p14:creationId xmlns:p14="http://schemas.microsoft.com/office/powerpoint/2010/main" val="1563574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11</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3438975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12</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1089647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13</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403979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14</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406526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15</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447724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16</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1339449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17</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2093137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18</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39058292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19</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2134945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626A4E7F-2BA9-42C8-BF4D-10DC93AA8AA3}" type="slidenum">
              <a:rPr lang="en-US" altLang="zh-CN" smtClean="0"/>
              <a:pPr eaLnBrk="1" hangingPunct="1">
                <a:spcBef>
                  <a:spcPct val="0"/>
                </a:spcBef>
              </a:pPr>
              <a:t>2</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3499606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35474B-1F12-46B4-AE08-09FE6621121A}" type="slidenum">
              <a:rPr lang="en-US" altLang="zh-CN" smtClean="0"/>
              <a:pPr eaLnBrk="1" hangingPunct="1">
                <a:spcBef>
                  <a:spcPct val="0"/>
                </a:spcBef>
              </a:pPr>
              <a:t>20</a:t>
            </a:fld>
            <a:endParaRPr lang="en-US" altLang="zh-CN"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332241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818872ED-3B32-4E63-B24D-54596583CF34}" type="slidenum">
              <a:rPr lang="en-US" altLang="zh-CN" smtClean="0"/>
              <a:pPr eaLnBrk="1" hangingPunct="1">
                <a:spcBef>
                  <a:spcPct val="0"/>
                </a:spcBef>
              </a:pPr>
              <a:t>21</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1953588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818872ED-3B32-4E63-B24D-54596583CF34}" type="slidenum">
              <a:rPr lang="en-US" altLang="zh-CN" smtClean="0"/>
              <a:pPr eaLnBrk="1" hangingPunct="1">
                <a:spcBef>
                  <a:spcPct val="0"/>
                </a:spcBef>
              </a:pPr>
              <a:t>22</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1277420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818872ED-3B32-4E63-B24D-54596583CF34}" type="slidenum">
              <a:rPr lang="en-US" altLang="zh-CN" smtClean="0"/>
              <a:pPr eaLnBrk="1" hangingPunct="1">
                <a:spcBef>
                  <a:spcPct val="0"/>
                </a:spcBef>
              </a:pPr>
              <a:t>23</a:t>
            </a:fld>
            <a:endParaRPr lang="en-US" altLang="zh-CN"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763154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F31D511-7158-4929-BF99-87FE7715A989}" type="slidenum">
              <a:rPr lang="en-US" altLang="zh-CN" smtClean="0"/>
              <a:pPr eaLnBrk="1" hangingPunct="1">
                <a:spcBef>
                  <a:spcPct val="0"/>
                </a:spcBef>
              </a:pPr>
              <a:t>24</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zh-CN" altLang="zh-CN" dirty="0" smtClean="0">
              <a:ea typeface="宋体" charset="-122"/>
            </a:endParaRPr>
          </a:p>
        </p:txBody>
      </p:sp>
    </p:spTree>
    <p:extLst>
      <p:ext uri="{BB962C8B-B14F-4D97-AF65-F5344CB8AC3E}">
        <p14:creationId xmlns:p14="http://schemas.microsoft.com/office/powerpoint/2010/main" val="2015740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每次处理就是将无序数列的第一个元素与有序数列的元素从后往前逐个进行比较，找出插入位置，将该元素插入到有序数列的合适位置中。</a:t>
            </a:r>
            <a:endParaRPr lang="zh-CN" altLang="en-US" dirty="0"/>
          </a:p>
        </p:txBody>
      </p:sp>
      <p:sp>
        <p:nvSpPr>
          <p:cNvPr id="4" name="灯片编号占位符 3"/>
          <p:cNvSpPr>
            <a:spLocks noGrp="1"/>
          </p:cNvSpPr>
          <p:nvPr>
            <p:ph type="sldNum" sz="quarter" idx="10"/>
          </p:nvPr>
        </p:nvSpPr>
        <p:spPr/>
        <p:txBody>
          <a:bodyPr/>
          <a:lstStyle/>
          <a:p>
            <a:pPr>
              <a:defRPr/>
            </a:pPr>
            <a:fld id="{5EA38FCD-7B95-4097-891C-79E3F31BD703}" type="slidenum">
              <a:rPr lang="en-US" altLang="zh-CN" smtClean="0"/>
              <a:pPr>
                <a:defRPr/>
              </a:pPr>
              <a:t>25</a:t>
            </a:fld>
            <a:endParaRPr lang="en-US" altLang="zh-CN"/>
          </a:p>
        </p:txBody>
      </p:sp>
    </p:spTree>
    <p:extLst>
      <p:ext uri="{BB962C8B-B14F-4D97-AF65-F5344CB8AC3E}">
        <p14:creationId xmlns:p14="http://schemas.microsoft.com/office/powerpoint/2010/main" val="3502100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EA38FCD-7B95-4097-891C-79E3F31BD703}" type="slidenum">
              <a:rPr lang="en-US" altLang="zh-CN" smtClean="0"/>
              <a:pPr>
                <a:defRPr/>
              </a:pPr>
              <a:t>37</a:t>
            </a:fld>
            <a:endParaRPr lang="en-US" altLang="zh-CN"/>
          </a:p>
        </p:txBody>
      </p:sp>
    </p:spTree>
    <p:extLst>
      <p:ext uri="{BB962C8B-B14F-4D97-AF65-F5344CB8AC3E}">
        <p14:creationId xmlns:p14="http://schemas.microsoft.com/office/powerpoint/2010/main" val="89220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5D8F7C04-005F-4589-A66A-BCAD73FA26C0}" type="slidenum">
              <a:rPr lang="en-US" altLang="zh-CN" smtClean="0"/>
              <a:pPr eaLnBrk="1" hangingPunct="1">
                <a:spcBef>
                  <a:spcPct val="0"/>
                </a:spcBef>
              </a:pPr>
              <a:t>39</a:t>
            </a:fld>
            <a:endParaRPr lang="en-US" altLang="zh-CN"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540796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FDAC1249-364A-4B3E-A1B1-D1D22EEA95F9}" type="slidenum">
              <a:rPr lang="en-US" altLang="zh-CN" smtClean="0"/>
              <a:pPr eaLnBrk="1" hangingPunct="1">
                <a:spcBef>
                  <a:spcPct val="0"/>
                </a:spcBef>
              </a:pPr>
              <a:t>40</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zh-CN" altLang="en-US" dirty="0" smtClean="0">
                <a:ea typeface="宋体" charset="-122"/>
              </a:rPr>
              <a:t>正数集上的正函数</a:t>
            </a:r>
            <a:endParaRPr lang="zh-CN" altLang="zh-CN" dirty="0" smtClean="0">
              <a:ea typeface="宋体" charset="-122"/>
            </a:endParaRPr>
          </a:p>
        </p:txBody>
      </p:sp>
    </p:spTree>
    <p:extLst>
      <p:ext uri="{BB962C8B-B14F-4D97-AF65-F5344CB8AC3E}">
        <p14:creationId xmlns:p14="http://schemas.microsoft.com/office/powerpoint/2010/main" val="2415387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FDAC1249-364A-4B3E-A1B1-D1D22EEA95F9}" type="slidenum">
              <a:rPr lang="en-US" altLang="zh-CN" smtClean="0"/>
              <a:pPr eaLnBrk="1" hangingPunct="1">
                <a:spcBef>
                  <a:spcPct val="0"/>
                </a:spcBef>
              </a:pPr>
              <a:t>41</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zh-CN" altLang="en-US" dirty="0" smtClean="0">
                <a:ea typeface="宋体" charset="-122"/>
              </a:rPr>
              <a:t>正数集上的正函数</a:t>
            </a:r>
            <a:endParaRPr lang="zh-CN" altLang="zh-CN" dirty="0" smtClean="0">
              <a:ea typeface="宋体" charset="-122"/>
            </a:endParaRPr>
          </a:p>
        </p:txBody>
      </p:sp>
    </p:spTree>
    <p:extLst>
      <p:ext uri="{BB962C8B-B14F-4D97-AF65-F5344CB8AC3E}">
        <p14:creationId xmlns:p14="http://schemas.microsoft.com/office/powerpoint/2010/main" val="220333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361C4C4-4945-432D-9661-DD992922C4BC}" type="slidenum">
              <a:rPr lang="en-US" altLang="zh-CN" smtClean="0"/>
              <a:pPr eaLnBrk="1" hangingPunct="1">
                <a:spcBef>
                  <a:spcPct val="0"/>
                </a:spcBef>
              </a:pPr>
              <a:t>3</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3655220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EA38FCD-7B95-4097-891C-79E3F31BD703}" type="slidenum">
              <a:rPr lang="en-US" altLang="zh-CN" smtClean="0"/>
              <a:pPr>
                <a:defRPr/>
              </a:pPr>
              <a:t>49</a:t>
            </a:fld>
            <a:endParaRPr lang="en-US" altLang="zh-CN"/>
          </a:p>
        </p:txBody>
      </p:sp>
    </p:spTree>
    <p:extLst>
      <p:ext uri="{BB962C8B-B14F-4D97-AF65-F5344CB8AC3E}">
        <p14:creationId xmlns:p14="http://schemas.microsoft.com/office/powerpoint/2010/main" val="322743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EA38FCD-7B95-4097-891C-79E3F31BD703}" type="slidenum">
              <a:rPr lang="en-US" altLang="zh-CN" smtClean="0"/>
              <a:pPr>
                <a:defRPr/>
              </a:pPr>
              <a:t>50</a:t>
            </a:fld>
            <a:endParaRPr lang="en-US" altLang="zh-CN"/>
          </a:p>
        </p:txBody>
      </p:sp>
    </p:spTree>
    <p:extLst>
      <p:ext uri="{BB962C8B-B14F-4D97-AF65-F5344CB8AC3E}">
        <p14:creationId xmlns:p14="http://schemas.microsoft.com/office/powerpoint/2010/main" val="781254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EA38FCD-7B95-4097-891C-79E3F31BD703}" type="slidenum">
              <a:rPr lang="en-US" altLang="zh-CN" smtClean="0"/>
              <a:pPr>
                <a:defRPr/>
              </a:pPr>
              <a:t>70</a:t>
            </a:fld>
            <a:endParaRPr lang="en-US" altLang="zh-CN"/>
          </a:p>
        </p:txBody>
      </p:sp>
    </p:spTree>
    <p:extLst>
      <p:ext uri="{BB962C8B-B14F-4D97-AF65-F5344CB8AC3E}">
        <p14:creationId xmlns:p14="http://schemas.microsoft.com/office/powerpoint/2010/main" val="8183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361C4C4-4945-432D-9661-DD992922C4BC}" type="slidenum">
              <a:rPr lang="en-US" altLang="zh-CN" smtClean="0"/>
              <a:pPr eaLnBrk="1" hangingPunct="1">
                <a:spcBef>
                  <a:spcPct val="0"/>
                </a:spcBef>
              </a:pPr>
              <a:t>4</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4214337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626A4E7F-2BA9-42C8-BF4D-10DC93AA8AA3}" type="slidenum">
              <a:rPr lang="en-US" altLang="zh-CN" smtClean="0"/>
              <a:pPr eaLnBrk="1" hangingPunct="1">
                <a:spcBef>
                  <a:spcPct val="0"/>
                </a:spcBef>
              </a:pPr>
              <a:t>5</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2293613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361C4C4-4945-432D-9661-DD992922C4BC}" type="slidenum">
              <a:rPr lang="en-US" altLang="zh-CN" smtClean="0"/>
              <a:pPr eaLnBrk="1" hangingPunct="1">
                <a:spcBef>
                  <a:spcPct val="0"/>
                </a:spcBef>
              </a:pPr>
              <a:t>6</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308838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361C4C4-4945-432D-9661-DD992922C4BC}" type="slidenum">
              <a:rPr lang="en-US" altLang="zh-CN" smtClean="0"/>
              <a:pPr eaLnBrk="1" hangingPunct="1">
                <a:spcBef>
                  <a:spcPct val="0"/>
                </a:spcBef>
              </a:pPr>
              <a:t>7</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zh-CN" altLang="zh-CN" smtClean="0">
              <a:ea typeface="宋体" charset="-122"/>
            </a:endParaRPr>
          </a:p>
        </p:txBody>
      </p:sp>
    </p:spTree>
    <p:extLst>
      <p:ext uri="{BB962C8B-B14F-4D97-AF65-F5344CB8AC3E}">
        <p14:creationId xmlns:p14="http://schemas.microsoft.com/office/powerpoint/2010/main" val="1732814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361C4C4-4945-432D-9661-DD992922C4BC}" type="slidenum">
              <a:rPr lang="en-US" altLang="zh-CN" smtClean="0"/>
              <a:pPr eaLnBrk="1" hangingPunct="1">
                <a:spcBef>
                  <a:spcPct val="0"/>
                </a:spcBef>
              </a:pPr>
              <a:t>8</a:t>
            </a:fld>
            <a:endParaRPr lang="en-US" altLang="zh-CN"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endParaRPr lang="zh-CN" altLang="zh-CN" dirty="0" smtClean="0">
              <a:ea typeface="宋体" charset="-122"/>
            </a:endParaRPr>
          </a:p>
        </p:txBody>
      </p:sp>
    </p:spTree>
    <p:extLst>
      <p:ext uri="{BB962C8B-B14F-4D97-AF65-F5344CB8AC3E}">
        <p14:creationId xmlns:p14="http://schemas.microsoft.com/office/powerpoint/2010/main" val="325728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28CD56F0-0CF1-427D-9538-D196B417B576}" type="slidenum">
              <a:rPr lang="en-US" altLang="zh-CN" smtClean="0"/>
              <a:pPr eaLnBrk="1" hangingPunct="1">
                <a:spcBef>
                  <a:spcPct val="0"/>
                </a:spcBef>
              </a:pPr>
              <a:t>9</a:t>
            </a:fld>
            <a:endParaRPr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zh-CN" altLang="zh-CN" dirty="0" smtClean="0">
              <a:ea typeface="宋体" charset="-122"/>
            </a:endParaRPr>
          </a:p>
        </p:txBody>
      </p:sp>
    </p:spTree>
    <p:extLst>
      <p:ext uri="{BB962C8B-B14F-4D97-AF65-F5344CB8AC3E}">
        <p14:creationId xmlns:p14="http://schemas.microsoft.com/office/powerpoint/2010/main" val="345454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99682" name="Rectangle 2"/>
          <p:cNvSpPr>
            <a:spLocks noGrp="1" noChangeArrowheads="1"/>
          </p:cNvSpPr>
          <p:nvPr>
            <p:ph type="ctrTitle"/>
          </p:nvPr>
        </p:nvSpPr>
        <p:spPr>
          <a:xfrm>
            <a:off x="685800" y="990600"/>
            <a:ext cx="7772400" cy="1371600"/>
          </a:xfrm>
        </p:spPr>
        <p:txBody>
          <a:bodyPr/>
          <a:lstStyle>
            <a:lvl1pPr algn="ctr">
              <a:defRPr sz="4000"/>
            </a:lvl1pPr>
          </a:lstStyle>
          <a:p>
            <a:pPr lvl="0"/>
            <a:r>
              <a:rPr lang="zh-CN" altLang="en-US" noProof="0" smtClean="0"/>
              <a:t>单击此处编辑母版标题样式</a:t>
            </a:r>
          </a:p>
        </p:txBody>
      </p:sp>
      <p:sp>
        <p:nvSpPr>
          <p:cNvPr id="199683" name="Rectangle 3"/>
          <p:cNvSpPr>
            <a:spLocks noGrp="1" noChangeArrowheads="1"/>
          </p:cNvSpPr>
          <p:nvPr>
            <p:ph type="subTitle" idx="1"/>
          </p:nvPr>
        </p:nvSpPr>
        <p:spPr>
          <a:xfrm>
            <a:off x="1447800" y="3429000"/>
            <a:ext cx="6364288" cy="1600200"/>
          </a:xfrm>
        </p:spPr>
        <p:txBody>
          <a:bodyPr/>
          <a:lstStyle>
            <a:lvl1pPr marL="0" indent="0" algn="ctr">
              <a:buFont typeface="Wingdings" pitchFamily="2" charset="2"/>
              <a:buNone/>
              <a:defRPr sz="2800"/>
            </a:lvl1pPr>
          </a:lstStyle>
          <a:p>
            <a:pPr lvl="0"/>
            <a:r>
              <a:rPr lang="zh-CN" altLang="en-US" noProof="0" smtClean="0"/>
              <a:t>单击此处编辑母版副标题样式</a:t>
            </a:r>
          </a:p>
        </p:txBody>
      </p:sp>
      <p:sp>
        <p:nvSpPr>
          <p:cNvPr id="5" name="Rectangle 4"/>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6" name="Rectangle 5"/>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7" name="Rectangle 6"/>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EA977C20-A126-4D31-9B09-F34150A3824E}" type="slidenum">
              <a:rPr lang="en-US" altLang="zh-CN"/>
              <a:pPr>
                <a:defRPr/>
              </a:pPr>
              <a:t>‹#›</a:t>
            </a:fld>
            <a:endParaRPr lang="en-US" altLang="zh-CN"/>
          </a:p>
        </p:txBody>
      </p:sp>
    </p:spTree>
    <p:extLst>
      <p:ext uri="{BB962C8B-B14F-4D97-AF65-F5344CB8AC3E}">
        <p14:creationId xmlns:p14="http://schemas.microsoft.com/office/powerpoint/2010/main" val="10930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8781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304800"/>
            <a:ext cx="2141537" cy="6292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304800"/>
            <a:ext cx="6275388" cy="6292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9571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33900"/>
          </a:xfrm>
        </p:spPr>
        <p:txBody>
          <a:bodyPr/>
          <a:lstStyle/>
          <a:p>
            <a:pPr lvl="0"/>
            <a:endParaRPr lang="zh-CN" altLang="en-US" noProof="0"/>
          </a:p>
        </p:txBody>
      </p:sp>
      <p:sp>
        <p:nvSpPr>
          <p:cNvPr id="4" name="灯片编号占位符 3"/>
          <p:cNvSpPr>
            <a:spLocks noGrp="1"/>
          </p:cNvSpPr>
          <p:nvPr>
            <p:ph type="sldNum" sz="quarter" idx="10"/>
          </p:nvPr>
        </p:nvSpPr>
        <p:spPr>
          <a:xfrm>
            <a:off x="6553200" y="6243638"/>
            <a:ext cx="2133600" cy="457200"/>
          </a:xfrm>
          <a:prstGeom prst="rect">
            <a:avLst/>
          </a:prstGeom>
        </p:spPr>
        <p:txBody>
          <a:bodyPr/>
          <a:lstStyle>
            <a:lvl1pPr>
              <a:defRPr>
                <a:ea typeface="宋体" pitchFamily="2" charset="-122"/>
              </a:defRPr>
            </a:lvl1pPr>
          </a:lstStyle>
          <a:p>
            <a:pPr>
              <a:defRPr/>
            </a:pPr>
            <a:fld id="{6D65B24F-0254-4408-A262-D11707CF902D}" type="slidenum">
              <a:rPr lang="en-US" altLang="zh-CN"/>
              <a:pPr>
                <a:defRPr/>
              </a:pPr>
              <a:t>‹#›</a:t>
            </a:fld>
            <a:endParaRPr lang="en-US" altLang="zh-CN"/>
          </a:p>
        </p:txBody>
      </p:sp>
      <p:sp>
        <p:nvSpPr>
          <p:cNvPr id="5" name="日期占位符 4"/>
          <p:cNvSpPr>
            <a:spLocks noGrp="1"/>
          </p:cNvSpPr>
          <p:nvPr>
            <p:ph type="dt" sz="half" idx="11"/>
          </p:nvPr>
        </p:nvSpPr>
        <p:spPr>
          <a:xfrm>
            <a:off x="457200" y="6243638"/>
            <a:ext cx="2133600" cy="457200"/>
          </a:xfrm>
          <a:prstGeom prst="rect">
            <a:avLst/>
          </a:prstGeom>
        </p:spPr>
        <p:txBody>
          <a:bodyPr/>
          <a:lstStyle>
            <a:lvl1pPr>
              <a:defRPr>
                <a:ea typeface="宋体" pitchFamily="2" charset="-122"/>
              </a:defRPr>
            </a:lvl1pPr>
          </a:lstStyle>
          <a:p>
            <a:pPr>
              <a:defRPr/>
            </a:pPr>
            <a:endParaRPr lang="en-US" altLang="zh-CN"/>
          </a:p>
        </p:txBody>
      </p:sp>
      <p:sp>
        <p:nvSpPr>
          <p:cNvPr id="6" name="页脚占位符 5"/>
          <p:cNvSpPr>
            <a:spLocks noGrp="1"/>
          </p:cNvSpPr>
          <p:nvPr>
            <p:ph type="ftr" sz="quarter" idx="12"/>
          </p:nvPr>
        </p:nvSpPr>
        <p:spPr>
          <a:xfrm>
            <a:off x="3124200" y="6243638"/>
            <a:ext cx="2895600" cy="457200"/>
          </a:xfrm>
          <a:prstGeom prst="rect">
            <a:avLst/>
          </a:prstGeom>
        </p:spPr>
        <p:txBody>
          <a:bodyPr/>
          <a:lstStyle>
            <a:lvl1pPr>
              <a:defRPr>
                <a:ea typeface="宋体" pitchFamily="2" charset="-122"/>
              </a:defRPr>
            </a:lvl1pPr>
          </a:lstStyle>
          <a:p>
            <a:pPr>
              <a:defRPr/>
            </a:pPr>
            <a:endParaRPr lang="en-US" altLang="zh-CN"/>
          </a:p>
        </p:txBody>
      </p:sp>
    </p:spTree>
    <p:extLst>
      <p:ext uri="{BB962C8B-B14F-4D97-AF65-F5344CB8AC3E}">
        <p14:creationId xmlns:p14="http://schemas.microsoft.com/office/powerpoint/2010/main" val="240532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23850" y="1196231"/>
            <a:ext cx="8569325" cy="5545137"/>
          </a:xfrm>
        </p:spPr>
        <p:txBody>
          <a:bodyPr/>
          <a:lstStyle>
            <a:lvl1pPr marL="469900" indent="-469900">
              <a:buFont typeface="Wingdings" pitchFamily="2" charset="2"/>
              <a:buChar char="p"/>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66213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7052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052513"/>
            <a:ext cx="4208463" cy="5545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1052513"/>
            <a:ext cx="4208462" cy="55451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1386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0298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4681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486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5883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1448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304800"/>
            <a:ext cx="85693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23850" y="1052513"/>
            <a:ext cx="8569325" cy="554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323850" y="981075"/>
            <a:ext cx="8208963" cy="714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4" r:id="rId12"/>
  </p:sldLayoutIdLst>
  <p:timing>
    <p:tnLst>
      <p:par>
        <p:cTn id="1" dur="indefinite" restart="never" nodeType="tmRoot"/>
      </p:par>
    </p:tnLst>
  </p:timing>
  <p:txStyles>
    <p:titleStyle>
      <a:lvl1pPr algn="l" rtl="0" eaLnBrk="0" fontAlgn="base" hangingPunct="0">
        <a:spcBef>
          <a:spcPct val="0"/>
        </a:spcBef>
        <a:spcAft>
          <a:spcPct val="0"/>
        </a:spcAft>
        <a:defRPr sz="3800" b="1">
          <a:solidFill>
            <a:srgbClr val="2605A1"/>
          </a:solidFill>
          <a:latin typeface="+mj-lt"/>
          <a:ea typeface="+mj-ea"/>
          <a:cs typeface="+mj-cs"/>
        </a:defRPr>
      </a:lvl1pPr>
      <a:lvl2pPr algn="l" rtl="0" eaLnBrk="0" fontAlgn="base" hangingPunct="0">
        <a:spcBef>
          <a:spcPct val="0"/>
        </a:spcBef>
        <a:spcAft>
          <a:spcPct val="0"/>
        </a:spcAft>
        <a:defRPr sz="3800" b="1">
          <a:solidFill>
            <a:srgbClr val="2605A1"/>
          </a:solidFill>
          <a:latin typeface="Times New Roman" pitchFamily="18" charset="0"/>
          <a:ea typeface="楷体_GB2312" pitchFamily="49" charset="-122"/>
        </a:defRPr>
      </a:lvl2pPr>
      <a:lvl3pPr algn="l" rtl="0" eaLnBrk="0" fontAlgn="base" hangingPunct="0">
        <a:spcBef>
          <a:spcPct val="0"/>
        </a:spcBef>
        <a:spcAft>
          <a:spcPct val="0"/>
        </a:spcAft>
        <a:defRPr sz="3800" b="1">
          <a:solidFill>
            <a:srgbClr val="2605A1"/>
          </a:solidFill>
          <a:latin typeface="Times New Roman" pitchFamily="18" charset="0"/>
          <a:ea typeface="楷体_GB2312" pitchFamily="49" charset="-122"/>
        </a:defRPr>
      </a:lvl3pPr>
      <a:lvl4pPr algn="l" rtl="0" eaLnBrk="0" fontAlgn="base" hangingPunct="0">
        <a:spcBef>
          <a:spcPct val="0"/>
        </a:spcBef>
        <a:spcAft>
          <a:spcPct val="0"/>
        </a:spcAft>
        <a:defRPr sz="3800" b="1">
          <a:solidFill>
            <a:srgbClr val="2605A1"/>
          </a:solidFill>
          <a:latin typeface="Times New Roman" pitchFamily="18" charset="0"/>
          <a:ea typeface="楷体_GB2312" pitchFamily="49" charset="-122"/>
        </a:defRPr>
      </a:lvl4pPr>
      <a:lvl5pPr algn="l" rtl="0" eaLnBrk="0" fontAlgn="base" hangingPunct="0">
        <a:spcBef>
          <a:spcPct val="0"/>
        </a:spcBef>
        <a:spcAft>
          <a:spcPct val="0"/>
        </a:spcAft>
        <a:defRPr sz="3800" b="1">
          <a:solidFill>
            <a:srgbClr val="2605A1"/>
          </a:solidFill>
          <a:latin typeface="Times New Roman" pitchFamily="18" charset="0"/>
          <a:ea typeface="楷体_GB2312" pitchFamily="49" charset="-122"/>
        </a:defRPr>
      </a:lvl5pPr>
      <a:lvl6pPr marL="457200" algn="l" rtl="0" fontAlgn="base">
        <a:spcBef>
          <a:spcPct val="0"/>
        </a:spcBef>
        <a:spcAft>
          <a:spcPct val="0"/>
        </a:spcAft>
        <a:defRPr sz="3800" b="1">
          <a:solidFill>
            <a:srgbClr val="2605A1"/>
          </a:solidFill>
          <a:latin typeface="Verdana" pitchFamily="34" charset="0"/>
          <a:ea typeface="楷体_GB2312" pitchFamily="49" charset="-122"/>
        </a:defRPr>
      </a:lvl6pPr>
      <a:lvl7pPr marL="914400" algn="l" rtl="0" fontAlgn="base">
        <a:spcBef>
          <a:spcPct val="0"/>
        </a:spcBef>
        <a:spcAft>
          <a:spcPct val="0"/>
        </a:spcAft>
        <a:defRPr sz="3800" b="1">
          <a:solidFill>
            <a:srgbClr val="2605A1"/>
          </a:solidFill>
          <a:latin typeface="Verdana" pitchFamily="34" charset="0"/>
          <a:ea typeface="楷体_GB2312" pitchFamily="49" charset="-122"/>
        </a:defRPr>
      </a:lvl7pPr>
      <a:lvl8pPr marL="1371600" algn="l" rtl="0" fontAlgn="base">
        <a:spcBef>
          <a:spcPct val="0"/>
        </a:spcBef>
        <a:spcAft>
          <a:spcPct val="0"/>
        </a:spcAft>
        <a:defRPr sz="3800" b="1">
          <a:solidFill>
            <a:srgbClr val="2605A1"/>
          </a:solidFill>
          <a:latin typeface="Verdana" pitchFamily="34" charset="0"/>
          <a:ea typeface="楷体_GB2312" pitchFamily="49" charset="-122"/>
        </a:defRPr>
      </a:lvl8pPr>
      <a:lvl9pPr marL="1828800" algn="l" rtl="0" fontAlgn="base">
        <a:spcBef>
          <a:spcPct val="0"/>
        </a:spcBef>
        <a:spcAft>
          <a:spcPct val="0"/>
        </a:spcAft>
        <a:defRPr sz="3800" b="1">
          <a:solidFill>
            <a:srgbClr val="2605A1"/>
          </a:solidFill>
          <a:latin typeface="Verdana"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image" Target="../media/image14.wmf"/><Relationship Id="rId1" Type="http://schemas.openxmlformats.org/officeDocument/2006/relationships/vmlDrawing" Target="../drawings/vmlDrawing4.vml"/><Relationship Id="rId6" Type="http://schemas.openxmlformats.org/officeDocument/2006/relationships/image" Target="../media/image9.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8.bin"/><Relationship Id="rId14" Type="http://schemas.openxmlformats.org/officeDocument/2006/relationships/image" Target="../media/image13.wmf"/></Relationships>
</file>

<file path=ppt/slides/_rels/slide5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5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5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4.bin"/><Relationship Id="rId4" Type="http://schemas.openxmlformats.org/officeDocument/2006/relationships/image" Target="../media/image29.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3.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9.bin"/><Relationship Id="rId14" Type="http://schemas.openxmlformats.org/officeDocument/2006/relationships/image" Target="../media/image3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8.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sz="6600" smtClean="0"/>
              <a:t>算法设计</a:t>
            </a:r>
          </a:p>
        </p:txBody>
      </p:sp>
      <p:sp>
        <p:nvSpPr>
          <p:cNvPr id="4099" name="Rectangle 3"/>
          <p:cNvSpPr>
            <a:spLocks noGrp="1" noChangeArrowheads="1"/>
          </p:cNvSpPr>
          <p:nvPr>
            <p:ph type="subTitle" idx="1"/>
          </p:nvPr>
        </p:nvSpPr>
        <p:spPr>
          <a:xfrm>
            <a:off x="1447800" y="4221163"/>
            <a:ext cx="6364288" cy="1600200"/>
          </a:xfrm>
        </p:spPr>
        <p:txBody>
          <a:bodyPr/>
          <a:lstStyle/>
          <a:p>
            <a:pPr eaLnBrk="1" hangingPunct="1"/>
            <a:r>
              <a:rPr lang="zh-CN" altLang="en-US" smtClean="0">
                <a:ea typeface="宋体" charset="-122"/>
              </a:rPr>
              <a:t>四川大学计算机学院 郭际香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z="2800" dirty="0" smtClean="0">
                <a:solidFill>
                  <a:srgbClr val="0000FF"/>
                </a:solidFill>
              </a:rPr>
              <a:t>算法</a:t>
            </a:r>
            <a:endParaRPr lang="en-US" altLang="zh-CN" sz="2800" dirty="0" smtClean="0">
              <a:solidFill>
                <a:srgbClr val="0000FF"/>
              </a:solidFill>
            </a:endParaRPr>
          </a:p>
        </p:txBody>
      </p:sp>
      <p:sp>
        <p:nvSpPr>
          <p:cNvPr id="7171" name="Rectangle 3"/>
          <p:cNvSpPr>
            <a:spLocks noGrp="1" noChangeArrowheads="1"/>
          </p:cNvSpPr>
          <p:nvPr>
            <p:ph idx="1"/>
          </p:nvPr>
        </p:nvSpPr>
        <p:spPr>
          <a:xfrm>
            <a:off x="323850" y="1196975"/>
            <a:ext cx="8569325" cy="5545138"/>
          </a:xfrm>
        </p:spPr>
        <p:txBody>
          <a:bodyPr/>
          <a:lstStyle/>
          <a:p>
            <a:pPr>
              <a:lnSpc>
                <a:spcPct val="150000"/>
              </a:lnSpc>
            </a:pPr>
            <a:r>
              <a:rPr lang="zh-CN" altLang="en-US" sz="2400" dirty="0"/>
              <a:t>算法是</a:t>
            </a:r>
            <a:r>
              <a:rPr lang="zh-CN" altLang="en-US" sz="2400" dirty="0">
                <a:solidFill>
                  <a:srgbClr val="C00000"/>
                </a:solidFill>
              </a:rPr>
              <a:t>问题</a:t>
            </a:r>
            <a:r>
              <a:rPr lang="zh-CN" altLang="en-US" sz="2400" dirty="0"/>
              <a:t>的</a:t>
            </a:r>
            <a:r>
              <a:rPr lang="zh-CN" altLang="en-US" sz="2400" dirty="0">
                <a:solidFill>
                  <a:srgbClr val="C00000"/>
                </a:solidFill>
              </a:rPr>
              <a:t>程序化</a:t>
            </a:r>
            <a:r>
              <a:rPr lang="zh-CN" altLang="en-US" sz="2400" dirty="0"/>
              <a:t>解决方案</a:t>
            </a:r>
          </a:p>
          <a:p>
            <a:pPr>
              <a:lnSpc>
                <a:spcPct val="150000"/>
              </a:lnSpc>
            </a:pPr>
            <a:r>
              <a:rPr lang="zh-CN" altLang="en-US" sz="2400" dirty="0" smtClean="0"/>
              <a:t>算法</a:t>
            </a:r>
            <a:r>
              <a:rPr lang="zh-CN" altLang="en-US" sz="2400" u="sng" dirty="0"/>
              <a:t>设计技术</a:t>
            </a:r>
            <a:r>
              <a:rPr lang="zh-CN" altLang="en-US" sz="2400" dirty="0"/>
              <a:t>是</a:t>
            </a:r>
            <a:r>
              <a:rPr lang="zh-CN" altLang="en-US" sz="2400" dirty="0">
                <a:solidFill>
                  <a:srgbClr val="3907F1"/>
                </a:solidFill>
              </a:rPr>
              <a:t>用算法解题的一般性方法</a:t>
            </a:r>
            <a:r>
              <a:rPr lang="en-US" altLang="zh-CN" sz="2400" dirty="0"/>
              <a:t>,</a:t>
            </a:r>
            <a:r>
              <a:rPr lang="zh-CN" altLang="en-US" sz="2400" dirty="0"/>
              <a:t>用于解决不同计算领域的多种问题</a:t>
            </a:r>
            <a:r>
              <a:rPr lang="en-US" altLang="zh-CN" sz="2400" dirty="0" smtClean="0"/>
              <a:t>.</a:t>
            </a:r>
          </a:p>
          <a:p>
            <a:pPr>
              <a:lnSpc>
                <a:spcPct val="150000"/>
              </a:lnSpc>
            </a:pPr>
            <a:endParaRPr lang="en-US" altLang="zh-CN" sz="2400" dirty="0"/>
          </a:p>
          <a:p>
            <a:pPr marL="0" indent="0">
              <a:lnSpc>
                <a:spcPct val="150000"/>
              </a:lnSpc>
              <a:buNone/>
            </a:pPr>
            <a:r>
              <a:rPr lang="zh-CN" altLang="en-US" sz="2400" dirty="0">
                <a:latin typeface="华文楷体" panose="02010600040101010101" pitchFamily="2" charset="-122"/>
                <a:ea typeface="华文楷体" panose="02010600040101010101" pitchFamily="2" charset="-122"/>
              </a:rPr>
              <a:t>问题的陈述远比它的解法重要；得解只要有数学的或实验的技巧就行。提出新的疑问、新的可能，从新的角度看老问题，需要创造性的想象力并且标志着科学的真正进步。</a:t>
            </a:r>
          </a:p>
          <a:p>
            <a:pPr marL="0" indent="0" algn="r">
              <a:lnSpc>
                <a:spcPct val="150000"/>
              </a:lnSpc>
              <a:buNone/>
            </a:pP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爱因斯坦</a:t>
            </a:r>
            <a:endParaRPr lang="zh-CN" altLang="en-US" sz="2000" dirty="0" smtClean="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smtClean="0">
                <a:solidFill>
                  <a:srgbClr val="0000FF"/>
                </a:solidFill>
              </a:rPr>
              <a:t>问题求解</a:t>
            </a:r>
            <a:r>
              <a:rPr lang="en-US" altLang="zh-CN" sz="2800" smtClean="0">
                <a:solidFill>
                  <a:srgbClr val="0000FF"/>
                </a:solidFill>
              </a:rPr>
              <a:t>(Problem Solving)</a:t>
            </a:r>
          </a:p>
        </p:txBody>
      </p:sp>
      <p:sp>
        <p:nvSpPr>
          <p:cNvPr id="26" name="Rectangle 3"/>
          <p:cNvSpPr>
            <a:spLocks noGrp="1" noChangeArrowheads="1"/>
          </p:cNvSpPr>
          <p:nvPr>
            <p:ph idx="1"/>
          </p:nvPr>
        </p:nvSpPr>
        <p:spPr>
          <a:xfrm>
            <a:off x="323850" y="1196975"/>
            <a:ext cx="8569325" cy="5545138"/>
          </a:xfrm>
        </p:spPr>
        <p:txBody>
          <a:bodyPr/>
          <a:lstStyle/>
          <a:p>
            <a:r>
              <a:rPr lang="en-US" altLang="zh-CN" sz="2400" dirty="0"/>
              <a:t>1)</a:t>
            </a:r>
            <a:r>
              <a:rPr lang="zh-CN" altLang="en-US" sz="2400" dirty="0"/>
              <a:t>问题的陈述</a:t>
            </a:r>
          </a:p>
          <a:p>
            <a:pPr lvl="1"/>
            <a:r>
              <a:rPr lang="zh-CN" altLang="en-US" sz="2000" dirty="0" smtClean="0"/>
              <a:t>用</a:t>
            </a:r>
            <a:r>
              <a:rPr lang="zh-CN" altLang="en-US" sz="2000" dirty="0"/>
              <a:t>科学规范的语言</a:t>
            </a:r>
            <a:r>
              <a:rPr lang="en-US" altLang="zh-CN" sz="2000" dirty="0"/>
              <a:t>,</a:t>
            </a:r>
            <a:r>
              <a:rPr lang="zh-CN" altLang="en-US" sz="2000" dirty="0"/>
              <a:t>对所求解的问题做准确的描述</a:t>
            </a:r>
            <a:r>
              <a:rPr lang="en-US" altLang="zh-CN" sz="2000" dirty="0"/>
              <a:t>.</a:t>
            </a:r>
          </a:p>
          <a:p>
            <a:r>
              <a:rPr lang="en-US" altLang="zh-CN" sz="2400" dirty="0" smtClean="0"/>
              <a:t>2</a:t>
            </a:r>
            <a:r>
              <a:rPr lang="en-US" altLang="zh-CN" sz="2400" dirty="0"/>
              <a:t>)</a:t>
            </a:r>
            <a:r>
              <a:rPr lang="zh-CN" altLang="en-US" sz="2400" dirty="0"/>
              <a:t>建立数学模型</a:t>
            </a:r>
          </a:p>
          <a:p>
            <a:pPr lvl="1"/>
            <a:r>
              <a:rPr lang="zh-CN" altLang="en-US" sz="2000" dirty="0" smtClean="0"/>
              <a:t>通过</a:t>
            </a:r>
            <a:r>
              <a:rPr lang="zh-CN" altLang="en-US" sz="2000" dirty="0"/>
              <a:t>对问题的分析</a:t>
            </a:r>
            <a:r>
              <a:rPr lang="en-US" altLang="zh-CN" sz="2000" dirty="0"/>
              <a:t>,</a:t>
            </a:r>
            <a:r>
              <a:rPr lang="zh-CN" altLang="en-US" sz="2000" dirty="0"/>
              <a:t>找出其中的所有</a:t>
            </a:r>
            <a:r>
              <a:rPr lang="zh-CN" altLang="en-US" sz="2000" u="sng" dirty="0"/>
              <a:t>操作对象</a:t>
            </a:r>
            <a:r>
              <a:rPr lang="zh-CN" altLang="en-US" sz="2000" dirty="0"/>
              <a:t>及</a:t>
            </a:r>
            <a:r>
              <a:rPr lang="zh-CN" altLang="en-US" sz="2000" u="sng" dirty="0"/>
              <a:t>操作对象之间的关系</a:t>
            </a:r>
            <a:r>
              <a:rPr lang="zh-CN" altLang="en-US" sz="2000" dirty="0"/>
              <a:t>并用</a:t>
            </a:r>
            <a:r>
              <a:rPr lang="zh-CN" altLang="en-US" sz="2000" dirty="0">
                <a:solidFill>
                  <a:srgbClr val="3907F1"/>
                </a:solidFill>
              </a:rPr>
              <a:t>数学语言</a:t>
            </a:r>
            <a:r>
              <a:rPr lang="zh-CN" altLang="en-US" sz="2000" dirty="0"/>
              <a:t>加以描述</a:t>
            </a:r>
            <a:r>
              <a:rPr lang="en-US" altLang="zh-CN" sz="2000" dirty="0"/>
              <a:t>.</a:t>
            </a:r>
          </a:p>
          <a:p>
            <a:r>
              <a:rPr lang="en-US" altLang="zh-CN" sz="2400" dirty="0" smtClean="0"/>
              <a:t>3</a:t>
            </a:r>
            <a:r>
              <a:rPr lang="en-US" altLang="zh-CN" sz="2400" dirty="0"/>
              <a:t>)</a:t>
            </a:r>
            <a:r>
              <a:rPr lang="zh-CN" altLang="en-US" sz="2400" dirty="0"/>
              <a:t>算法</a:t>
            </a:r>
            <a:r>
              <a:rPr lang="zh-CN" altLang="en-US" sz="2400" dirty="0">
                <a:solidFill>
                  <a:srgbClr val="C00000"/>
                </a:solidFill>
              </a:rPr>
              <a:t>设计</a:t>
            </a:r>
          </a:p>
          <a:p>
            <a:pPr lvl="1"/>
            <a:r>
              <a:rPr lang="zh-CN" altLang="en-US" sz="2000" dirty="0" smtClean="0"/>
              <a:t>根据</a:t>
            </a:r>
            <a:r>
              <a:rPr lang="zh-CN" altLang="en-US" sz="2000" dirty="0"/>
              <a:t>数学模型设计问题的计算机求解算法</a:t>
            </a:r>
            <a:r>
              <a:rPr lang="en-US" altLang="zh-CN" sz="2000" dirty="0"/>
              <a:t>.</a:t>
            </a:r>
          </a:p>
          <a:p>
            <a:r>
              <a:rPr lang="en-US" altLang="zh-CN" sz="2400" dirty="0" smtClean="0"/>
              <a:t>4</a:t>
            </a:r>
            <a:r>
              <a:rPr lang="en-US" altLang="zh-CN" sz="2400" dirty="0"/>
              <a:t>)</a:t>
            </a:r>
            <a:r>
              <a:rPr lang="zh-CN" altLang="en-US" sz="2400" dirty="0"/>
              <a:t>算法的正确性证明</a:t>
            </a:r>
          </a:p>
          <a:p>
            <a:pPr lvl="1"/>
            <a:r>
              <a:rPr lang="zh-CN" altLang="en-US" sz="2000" dirty="0" smtClean="0"/>
              <a:t>证明</a:t>
            </a:r>
            <a:r>
              <a:rPr lang="zh-CN" altLang="en-US" sz="2000" dirty="0"/>
              <a:t>算法对一切合法输入均能在有限次计算后产生正确输出</a:t>
            </a:r>
            <a:r>
              <a:rPr lang="en-US" altLang="zh-CN" sz="2000" dirty="0"/>
              <a:t>.</a:t>
            </a:r>
          </a:p>
          <a:p>
            <a:r>
              <a:rPr lang="en-US" altLang="zh-CN" sz="2400" dirty="0" smtClean="0"/>
              <a:t>5</a:t>
            </a:r>
            <a:r>
              <a:rPr lang="en-US" altLang="zh-CN" sz="2400" dirty="0"/>
              <a:t>)</a:t>
            </a:r>
            <a:r>
              <a:rPr lang="zh-CN" altLang="en-US" sz="2400" dirty="0"/>
              <a:t>算法的程序实现</a:t>
            </a:r>
          </a:p>
          <a:p>
            <a:pPr lvl="1"/>
            <a:r>
              <a:rPr lang="zh-CN" altLang="en-US" sz="2000" dirty="0" smtClean="0"/>
              <a:t>将</a:t>
            </a:r>
            <a:r>
              <a:rPr lang="zh-CN" altLang="en-US" sz="2000" dirty="0"/>
              <a:t>算法正确地编写成机器语言程序</a:t>
            </a:r>
            <a:r>
              <a:rPr lang="en-US" altLang="zh-CN" sz="2000" dirty="0"/>
              <a:t>.</a:t>
            </a:r>
          </a:p>
          <a:p>
            <a:r>
              <a:rPr lang="en-US" altLang="zh-CN" sz="2400" dirty="0" smtClean="0"/>
              <a:t>6</a:t>
            </a:r>
            <a:r>
              <a:rPr lang="en-US" altLang="zh-CN" sz="2400" dirty="0"/>
              <a:t>)</a:t>
            </a:r>
            <a:r>
              <a:rPr lang="zh-CN" altLang="en-US" sz="2400" dirty="0"/>
              <a:t>算法</a:t>
            </a:r>
            <a:r>
              <a:rPr lang="zh-CN" altLang="en-US" sz="2400" dirty="0">
                <a:solidFill>
                  <a:srgbClr val="C00000"/>
                </a:solidFill>
              </a:rPr>
              <a:t>分析</a:t>
            </a:r>
          </a:p>
          <a:p>
            <a:pPr lvl="1"/>
            <a:r>
              <a:rPr lang="zh-CN" altLang="en-US" sz="2000" dirty="0" smtClean="0"/>
              <a:t>对</a:t>
            </a:r>
            <a:r>
              <a:rPr lang="zh-CN" altLang="en-US" sz="2000" dirty="0"/>
              <a:t>执行该算法所消耗的计算机资源进行估算</a:t>
            </a:r>
            <a:r>
              <a:rPr lang="en-US" altLang="zh-CN" sz="2000" dirty="0" smtClean="0"/>
              <a:t>.</a:t>
            </a:r>
            <a:endParaRPr lang="en-US" altLang="zh-CN" sz="2000" dirty="0"/>
          </a:p>
        </p:txBody>
      </p:sp>
    </p:spTree>
    <p:extLst>
      <p:ext uri="{BB962C8B-B14F-4D97-AF65-F5344CB8AC3E}">
        <p14:creationId xmlns:p14="http://schemas.microsoft.com/office/powerpoint/2010/main" val="27274207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smtClean="0">
                <a:solidFill>
                  <a:srgbClr val="0000FF"/>
                </a:solidFill>
              </a:rPr>
              <a:t>问题求解</a:t>
            </a:r>
            <a:r>
              <a:rPr lang="en-US" altLang="zh-CN" sz="2800" smtClean="0">
                <a:solidFill>
                  <a:srgbClr val="0000FF"/>
                </a:solidFill>
              </a:rPr>
              <a:t>(Problem Solving)</a:t>
            </a:r>
          </a:p>
        </p:txBody>
      </p:sp>
      <p:grpSp>
        <p:nvGrpSpPr>
          <p:cNvPr id="8195" name="Organization Chart 2"/>
          <p:cNvGrpSpPr>
            <a:grpSpLocks/>
          </p:cNvGrpSpPr>
          <p:nvPr/>
        </p:nvGrpSpPr>
        <p:grpSpPr bwMode="auto">
          <a:xfrm>
            <a:off x="323850" y="908050"/>
            <a:ext cx="8569325" cy="5545138"/>
            <a:chOff x="791" y="1077"/>
            <a:chExt cx="4871" cy="4673"/>
          </a:xfrm>
        </p:grpSpPr>
        <p:sp>
          <p:nvSpPr>
            <p:cNvPr id="8214" name="Rectangle 4"/>
            <p:cNvSpPr>
              <a:spLocks noChangeArrowheads="1"/>
            </p:cNvSpPr>
            <p:nvPr/>
          </p:nvSpPr>
          <p:spPr bwMode="auto">
            <a:xfrm>
              <a:off x="2469" y="4038"/>
              <a:ext cx="1134" cy="396"/>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algn="ctr" eaLnBrk="1" hangingPunct="1">
                <a:spcBef>
                  <a:spcPct val="0"/>
                </a:spcBef>
                <a:buClrTx/>
                <a:buFontTx/>
                <a:buNone/>
              </a:pPr>
              <a:r>
                <a:rPr kumimoji="1" lang="zh-CN" altLang="en-US" sz="2000" dirty="0">
                  <a:solidFill>
                    <a:srgbClr val="3907F1"/>
                  </a:solidFill>
                  <a:latin typeface="Arial" charset="0"/>
                  <a:ea typeface="宋体" charset="-122"/>
                </a:rPr>
                <a:t>证明</a:t>
              </a:r>
              <a:r>
                <a:rPr kumimoji="1" lang="zh-CN" altLang="en-US" sz="2000" dirty="0">
                  <a:solidFill>
                    <a:srgbClr val="C00000"/>
                  </a:solidFill>
                  <a:latin typeface="Arial" charset="0"/>
                  <a:ea typeface="宋体" charset="-122"/>
                </a:rPr>
                <a:t>正确性</a:t>
              </a:r>
            </a:p>
          </p:txBody>
        </p:sp>
        <p:sp>
          <p:nvSpPr>
            <p:cNvPr id="8215" name="Rectangle 5"/>
            <p:cNvSpPr>
              <a:spLocks noChangeArrowheads="1"/>
            </p:cNvSpPr>
            <p:nvPr/>
          </p:nvSpPr>
          <p:spPr bwMode="auto">
            <a:xfrm>
              <a:off x="2469" y="4696"/>
              <a:ext cx="1134" cy="396"/>
            </a:xfrm>
            <a:prstGeom prst="rect">
              <a:avLst/>
            </a:prstGeom>
            <a:ln>
              <a:headEnd/>
              <a:tailEnd/>
            </a:ln>
            <a:extLst/>
          </p:spPr>
          <p:style>
            <a:lnRef idx="2">
              <a:schemeClr val="accent2"/>
            </a:lnRef>
            <a:fillRef idx="1">
              <a:schemeClr val="lt1"/>
            </a:fillRef>
            <a:effectRef idx="0">
              <a:schemeClr val="accent2"/>
            </a:effectRef>
            <a:fontRef idx="minor">
              <a:schemeClr val="dk1"/>
            </a:fontRef>
          </p:style>
          <p:txBody>
            <a:bodyPr wrap="none" anchor="ct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algn="ctr" eaLnBrk="1" hangingPunct="1">
                <a:spcBef>
                  <a:spcPct val="0"/>
                </a:spcBef>
                <a:buClrTx/>
                <a:buFontTx/>
                <a:buNone/>
              </a:pPr>
              <a:r>
                <a:rPr kumimoji="1" lang="zh-CN" altLang="en-US" sz="2000" dirty="0">
                  <a:solidFill>
                    <a:srgbClr val="C00000"/>
                  </a:solidFill>
                  <a:latin typeface="Arial" charset="0"/>
                  <a:ea typeface="宋体" charset="-122"/>
                </a:rPr>
                <a:t>分析算法</a:t>
              </a:r>
            </a:p>
          </p:txBody>
        </p:sp>
        <p:sp>
          <p:nvSpPr>
            <p:cNvPr id="8216" name="Rectangle 6"/>
            <p:cNvSpPr>
              <a:spLocks noChangeArrowheads="1"/>
            </p:cNvSpPr>
            <p:nvPr/>
          </p:nvSpPr>
          <p:spPr bwMode="auto">
            <a:xfrm>
              <a:off x="2469" y="5354"/>
              <a:ext cx="1134" cy="396"/>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algn="ctr" eaLnBrk="1" hangingPunct="1">
                <a:spcBef>
                  <a:spcPct val="0"/>
                </a:spcBef>
                <a:buClrTx/>
                <a:buFontTx/>
                <a:buNone/>
              </a:pPr>
              <a:r>
                <a:rPr kumimoji="1" lang="zh-CN" altLang="en-US" sz="2000">
                  <a:solidFill>
                    <a:srgbClr val="3907F1"/>
                  </a:solidFill>
                  <a:latin typeface="Arial" charset="0"/>
                  <a:ea typeface="宋体" charset="-122"/>
                </a:rPr>
                <a:t>设计程序</a:t>
              </a:r>
            </a:p>
          </p:txBody>
        </p:sp>
      </p:grpSp>
      <p:sp>
        <p:nvSpPr>
          <p:cNvPr id="8196" name="Oval 68"/>
          <p:cNvSpPr>
            <a:spLocks noChangeArrowheads="1"/>
          </p:cNvSpPr>
          <p:nvPr/>
        </p:nvSpPr>
        <p:spPr bwMode="auto">
          <a:xfrm>
            <a:off x="3186112" y="1134579"/>
            <a:ext cx="2016125" cy="431800"/>
          </a:xfrm>
          <a:prstGeom prst="ellipse">
            <a:avLst/>
          </a:prstGeom>
          <a:noFill/>
          <a:ln w="2540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algn="ctr" eaLnBrk="1" hangingPunct="1">
              <a:spcBef>
                <a:spcPct val="0"/>
              </a:spcBef>
              <a:buClrTx/>
              <a:buFontTx/>
              <a:buNone/>
            </a:pPr>
            <a:r>
              <a:rPr kumimoji="1" lang="zh-CN" altLang="en-US" sz="2000" dirty="0">
                <a:solidFill>
                  <a:srgbClr val="3907F1"/>
                </a:solidFill>
                <a:latin typeface="Verdana" pitchFamily="34" charset="0"/>
                <a:ea typeface="宋体" charset="-122"/>
              </a:rPr>
              <a:t>理解</a:t>
            </a:r>
            <a:r>
              <a:rPr kumimoji="1" lang="zh-CN" altLang="en-US" sz="2000" dirty="0">
                <a:solidFill>
                  <a:srgbClr val="C00000"/>
                </a:solidFill>
                <a:latin typeface="Verdana" pitchFamily="34" charset="0"/>
                <a:ea typeface="宋体" charset="-122"/>
              </a:rPr>
              <a:t>问题</a:t>
            </a:r>
          </a:p>
        </p:txBody>
      </p:sp>
      <p:sp>
        <p:nvSpPr>
          <p:cNvPr id="8197" name="Oval 70"/>
          <p:cNvSpPr>
            <a:spLocks noChangeArrowheads="1"/>
          </p:cNvSpPr>
          <p:nvPr/>
        </p:nvSpPr>
        <p:spPr bwMode="auto">
          <a:xfrm>
            <a:off x="2640011" y="1808775"/>
            <a:ext cx="3095625" cy="1477350"/>
          </a:xfrm>
          <a:prstGeom prst="ellipse">
            <a:avLst/>
          </a:prstGeom>
          <a:noFill/>
          <a:ln w="2540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algn="ctr" eaLnBrk="1" hangingPunct="1">
              <a:spcBef>
                <a:spcPct val="0"/>
              </a:spcBef>
              <a:buClrTx/>
              <a:buNone/>
            </a:pPr>
            <a:r>
              <a:rPr kumimoji="1" lang="zh-CN" altLang="en-US" sz="2000" dirty="0">
                <a:latin typeface="Verdana" pitchFamily="34" charset="0"/>
                <a:ea typeface="宋体" charset="-122"/>
              </a:rPr>
              <a:t>决定</a:t>
            </a:r>
            <a:r>
              <a:rPr kumimoji="1" lang="en-US" altLang="zh-CN" sz="2000" dirty="0">
                <a:latin typeface="Verdana" pitchFamily="34" charset="0"/>
                <a:ea typeface="宋体" charset="-122"/>
              </a:rPr>
              <a:t>:</a:t>
            </a:r>
            <a:r>
              <a:rPr kumimoji="1" lang="zh-CN" altLang="en-US" sz="2000" dirty="0" smtClean="0">
                <a:latin typeface="Verdana" pitchFamily="34" charset="0"/>
                <a:ea typeface="宋体" charset="-122"/>
              </a:rPr>
              <a:t>计算方法</a:t>
            </a:r>
            <a:endParaRPr kumimoji="1" lang="en-US" altLang="zh-CN" sz="2000" dirty="0">
              <a:latin typeface="Verdana" pitchFamily="34" charset="0"/>
              <a:ea typeface="宋体" charset="-122"/>
            </a:endParaRPr>
          </a:p>
          <a:p>
            <a:pPr algn="ctr" eaLnBrk="1" hangingPunct="1">
              <a:spcBef>
                <a:spcPct val="0"/>
              </a:spcBef>
              <a:buClrTx/>
              <a:buFontTx/>
              <a:buNone/>
            </a:pPr>
            <a:r>
              <a:rPr kumimoji="1" lang="zh-CN" altLang="en-US" sz="2000" dirty="0" smtClean="0">
                <a:latin typeface="Verdana" pitchFamily="34" charset="0"/>
                <a:ea typeface="宋体" charset="-122"/>
              </a:rPr>
              <a:t>精确解</a:t>
            </a:r>
            <a:r>
              <a:rPr kumimoji="1" lang="zh-CN" altLang="en-US" sz="2000" dirty="0">
                <a:latin typeface="Verdana" pitchFamily="34" charset="0"/>
                <a:ea typeface="宋体" charset="-122"/>
              </a:rPr>
              <a:t>或近似解</a:t>
            </a:r>
          </a:p>
          <a:p>
            <a:pPr algn="ctr" eaLnBrk="1" hangingPunct="1">
              <a:spcBef>
                <a:spcPct val="0"/>
              </a:spcBef>
              <a:buClrTx/>
              <a:buFontTx/>
              <a:buNone/>
            </a:pPr>
            <a:r>
              <a:rPr kumimoji="1" lang="zh-CN" altLang="en-US" sz="2000" dirty="0">
                <a:solidFill>
                  <a:srgbClr val="3907F1"/>
                </a:solidFill>
                <a:latin typeface="Verdana" pitchFamily="34" charset="0"/>
                <a:ea typeface="宋体" charset="-122"/>
              </a:rPr>
              <a:t>选择数据结构</a:t>
            </a:r>
          </a:p>
          <a:p>
            <a:pPr algn="ctr" eaLnBrk="1" hangingPunct="1">
              <a:spcBef>
                <a:spcPct val="0"/>
              </a:spcBef>
              <a:buClrTx/>
              <a:buFontTx/>
              <a:buNone/>
            </a:pPr>
            <a:r>
              <a:rPr kumimoji="1" lang="zh-CN" altLang="en-US" sz="2000" dirty="0">
                <a:solidFill>
                  <a:srgbClr val="FF0000"/>
                </a:solidFill>
                <a:latin typeface="Verdana" pitchFamily="34" charset="0"/>
                <a:ea typeface="宋体" charset="-122"/>
              </a:rPr>
              <a:t>算法设计策略</a:t>
            </a:r>
          </a:p>
        </p:txBody>
      </p:sp>
      <p:sp>
        <p:nvSpPr>
          <p:cNvPr id="8198" name="Rectangle 75"/>
          <p:cNvSpPr>
            <a:spLocks noChangeArrowheads="1"/>
          </p:cNvSpPr>
          <p:nvPr/>
        </p:nvSpPr>
        <p:spPr bwMode="auto">
          <a:xfrm>
            <a:off x="3328988" y="3573463"/>
            <a:ext cx="1800225" cy="433387"/>
          </a:xfrm>
          <a:prstGeom prst="rect">
            <a:avLst/>
          </a:prstGeom>
          <a:noFill/>
          <a:ln w="25400">
            <a:solidFill>
              <a:srgbClr val="008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algn="ctr" eaLnBrk="1" hangingPunct="1">
              <a:spcBef>
                <a:spcPct val="0"/>
              </a:spcBef>
              <a:buClrTx/>
              <a:buFontTx/>
              <a:buNone/>
            </a:pPr>
            <a:r>
              <a:rPr kumimoji="1" lang="zh-CN" altLang="en-US" sz="2000">
                <a:solidFill>
                  <a:srgbClr val="3907F1"/>
                </a:solidFill>
                <a:latin typeface="Verdana" pitchFamily="34" charset="0"/>
                <a:ea typeface="宋体" charset="-122"/>
              </a:rPr>
              <a:t>设计算法</a:t>
            </a:r>
          </a:p>
        </p:txBody>
      </p:sp>
      <p:sp>
        <p:nvSpPr>
          <p:cNvPr id="8199" name="Line 76"/>
          <p:cNvSpPr>
            <a:spLocks noChangeShapeType="1"/>
          </p:cNvSpPr>
          <p:nvPr/>
        </p:nvSpPr>
        <p:spPr bwMode="auto">
          <a:xfrm>
            <a:off x="4187824" y="1566379"/>
            <a:ext cx="0" cy="215900"/>
          </a:xfrm>
          <a:prstGeom prst="line">
            <a:avLst/>
          </a:prstGeom>
          <a:noFill/>
          <a:ln w="28575">
            <a:solidFill>
              <a:srgbClr val="2605A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00" name="Line 78"/>
          <p:cNvSpPr>
            <a:spLocks noChangeShapeType="1"/>
          </p:cNvSpPr>
          <p:nvPr/>
        </p:nvSpPr>
        <p:spPr bwMode="auto">
          <a:xfrm>
            <a:off x="4229100" y="4006850"/>
            <a:ext cx="0" cy="414338"/>
          </a:xfrm>
          <a:prstGeom prst="line">
            <a:avLst/>
          </a:prstGeom>
          <a:noFill/>
          <a:ln w="28575">
            <a:solidFill>
              <a:srgbClr val="2605A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01" name="Line 81"/>
          <p:cNvSpPr>
            <a:spLocks noChangeShapeType="1"/>
          </p:cNvSpPr>
          <p:nvPr/>
        </p:nvSpPr>
        <p:spPr bwMode="auto">
          <a:xfrm>
            <a:off x="4194175" y="3286125"/>
            <a:ext cx="0" cy="287338"/>
          </a:xfrm>
          <a:prstGeom prst="line">
            <a:avLst/>
          </a:prstGeom>
          <a:noFill/>
          <a:ln w="28575">
            <a:solidFill>
              <a:srgbClr val="2605A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02" name="Line 82"/>
          <p:cNvSpPr>
            <a:spLocks noChangeShapeType="1"/>
          </p:cNvSpPr>
          <p:nvPr/>
        </p:nvSpPr>
        <p:spPr bwMode="auto">
          <a:xfrm>
            <a:off x="4229100" y="4918075"/>
            <a:ext cx="0" cy="287338"/>
          </a:xfrm>
          <a:prstGeom prst="line">
            <a:avLst/>
          </a:prstGeom>
          <a:noFill/>
          <a:ln w="28575">
            <a:solidFill>
              <a:srgbClr val="2605A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03" name="Line 85"/>
          <p:cNvSpPr>
            <a:spLocks noChangeShapeType="1"/>
          </p:cNvSpPr>
          <p:nvPr/>
        </p:nvSpPr>
        <p:spPr bwMode="auto">
          <a:xfrm>
            <a:off x="4229100" y="5695950"/>
            <a:ext cx="0" cy="287338"/>
          </a:xfrm>
          <a:prstGeom prst="line">
            <a:avLst/>
          </a:prstGeom>
          <a:noFill/>
          <a:ln w="28575">
            <a:solidFill>
              <a:srgbClr val="2605A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04" name="Line 86"/>
          <p:cNvSpPr>
            <a:spLocks noChangeShapeType="1"/>
          </p:cNvSpPr>
          <p:nvPr/>
        </p:nvSpPr>
        <p:spPr bwMode="auto">
          <a:xfrm flipH="1" flipV="1">
            <a:off x="2105023" y="2545864"/>
            <a:ext cx="534987" cy="1586"/>
          </a:xfrm>
          <a:prstGeom prst="line">
            <a:avLst/>
          </a:prstGeom>
          <a:noFill/>
          <a:ln w="28575">
            <a:solidFill>
              <a:srgbClr val="2605A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5" name="Line 87"/>
          <p:cNvSpPr>
            <a:spLocks noChangeShapeType="1"/>
          </p:cNvSpPr>
          <p:nvPr/>
        </p:nvSpPr>
        <p:spPr bwMode="auto">
          <a:xfrm>
            <a:off x="5735636" y="2492896"/>
            <a:ext cx="397559" cy="0"/>
          </a:xfrm>
          <a:prstGeom prst="line">
            <a:avLst/>
          </a:prstGeom>
          <a:noFill/>
          <a:ln w="28575">
            <a:solidFill>
              <a:srgbClr val="2605A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06" name="Line 88"/>
          <p:cNvSpPr>
            <a:spLocks noChangeShapeType="1"/>
          </p:cNvSpPr>
          <p:nvPr/>
        </p:nvSpPr>
        <p:spPr bwMode="auto">
          <a:xfrm flipH="1">
            <a:off x="1438274" y="2541463"/>
            <a:ext cx="666748" cy="743074"/>
          </a:xfrm>
          <a:prstGeom prst="line">
            <a:avLst/>
          </a:prstGeom>
          <a:noFill/>
          <a:ln w="28575">
            <a:solidFill>
              <a:srgbClr val="2605A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7" name="Line 89"/>
          <p:cNvSpPr>
            <a:spLocks noChangeShapeType="1"/>
          </p:cNvSpPr>
          <p:nvPr/>
        </p:nvSpPr>
        <p:spPr bwMode="auto">
          <a:xfrm>
            <a:off x="2189954" y="3789362"/>
            <a:ext cx="1139034" cy="1"/>
          </a:xfrm>
          <a:prstGeom prst="line">
            <a:avLst/>
          </a:prstGeom>
          <a:noFill/>
          <a:ln w="28575">
            <a:solidFill>
              <a:srgbClr val="2605A1"/>
            </a:solidFill>
            <a:round/>
            <a:headEnd/>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 name="Line 90"/>
          <p:cNvSpPr>
            <a:spLocks noChangeShapeType="1"/>
          </p:cNvSpPr>
          <p:nvPr/>
        </p:nvSpPr>
        <p:spPr bwMode="auto">
          <a:xfrm>
            <a:off x="6133195" y="2491310"/>
            <a:ext cx="815069" cy="801550"/>
          </a:xfrm>
          <a:prstGeom prst="line">
            <a:avLst/>
          </a:prstGeom>
          <a:noFill/>
          <a:ln w="28575">
            <a:solidFill>
              <a:srgbClr val="2605A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09" name="Line 91"/>
          <p:cNvSpPr>
            <a:spLocks noChangeShapeType="1"/>
          </p:cNvSpPr>
          <p:nvPr/>
        </p:nvSpPr>
        <p:spPr bwMode="auto">
          <a:xfrm flipH="1">
            <a:off x="5129213" y="3789363"/>
            <a:ext cx="1008062" cy="0"/>
          </a:xfrm>
          <a:prstGeom prst="line">
            <a:avLst/>
          </a:prstGeom>
          <a:noFill/>
          <a:ln w="28575">
            <a:solidFill>
              <a:srgbClr val="2605A1"/>
            </a:solidFill>
            <a:round/>
            <a:headEnd type="none"/>
            <a:tailEnd type="triangl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10" name="Line 92"/>
          <p:cNvSpPr>
            <a:spLocks noChangeShapeType="1"/>
          </p:cNvSpPr>
          <p:nvPr/>
        </p:nvSpPr>
        <p:spPr bwMode="auto">
          <a:xfrm flipV="1">
            <a:off x="5270500" y="5418376"/>
            <a:ext cx="1677764" cy="4524"/>
          </a:xfrm>
          <a:prstGeom prst="line">
            <a:avLst/>
          </a:prstGeom>
          <a:noFill/>
          <a:ln w="28575">
            <a:solidFill>
              <a:srgbClr val="2605A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11" name="Line 93"/>
          <p:cNvSpPr>
            <a:spLocks noChangeShapeType="1"/>
          </p:cNvSpPr>
          <p:nvPr/>
        </p:nvSpPr>
        <p:spPr bwMode="auto">
          <a:xfrm flipV="1">
            <a:off x="6948264" y="3286125"/>
            <a:ext cx="0" cy="2135188"/>
          </a:xfrm>
          <a:prstGeom prst="line">
            <a:avLst/>
          </a:prstGeom>
          <a:noFill/>
          <a:ln w="28575">
            <a:solidFill>
              <a:srgbClr val="2605A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12" name="Line 94"/>
          <p:cNvSpPr>
            <a:spLocks noChangeShapeType="1"/>
          </p:cNvSpPr>
          <p:nvPr/>
        </p:nvSpPr>
        <p:spPr bwMode="auto">
          <a:xfrm>
            <a:off x="1438275" y="3273592"/>
            <a:ext cx="0" cy="1382546"/>
          </a:xfrm>
          <a:prstGeom prst="line">
            <a:avLst/>
          </a:prstGeom>
          <a:noFill/>
          <a:ln w="28575">
            <a:solidFill>
              <a:srgbClr val="2605A1"/>
            </a:solidFill>
            <a:round/>
            <a:headEnd type="non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8213" name="Line 95"/>
          <p:cNvSpPr>
            <a:spLocks noChangeShapeType="1"/>
          </p:cNvSpPr>
          <p:nvPr/>
        </p:nvSpPr>
        <p:spPr bwMode="auto">
          <a:xfrm>
            <a:off x="1438275" y="4656138"/>
            <a:ext cx="1838325" cy="0"/>
          </a:xfrm>
          <a:prstGeom prst="line">
            <a:avLst/>
          </a:prstGeom>
          <a:noFill/>
          <a:ln w="28575">
            <a:solidFill>
              <a:srgbClr val="2605A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7" name="Line 93"/>
          <p:cNvSpPr>
            <a:spLocks noChangeShapeType="1"/>
          </p:cNvSpPr>
          <p:nvPr/>
        </p:nvSpPr>
        <p:spPr bwMode="auto">
          <a:xfrm flipH="1">
            <a:off x="6133195" y="3301930"/>
            <a:ext cx="815069" cy="485846"/>
          </a:xfrm>
          <a:prstGeom prst="line">
            <a:avLst/>
          </a:prstGeom>
          <a:noFill/>
          <a:ln w="28575">
            <a:solidFill>
              <a:srgbClr val="2605A1"/>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Line 95"/>
          <p:cNvSpPr>
            <a:spLocks noChangeShapeType="1"/>
          </p:cNvSpPr>
          <p:nvPr/>
        </p:nvSpPr>
        <p:spPr bwMode="auto">
          <a:xfrm>
            <a:off x="1438274" y="3284538"/>
            <a:ext cx="751680" cy="504824"/>
          </a:xfrm>
          <a:prstGeom prst="line">
            <a:avLst/>
          </a:prstGeom>
          <a:noFill/>
          <a:ln w="28575">
            <a:solidFill>
              <a:srgbClr val="2605A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Tree>
    <p:extLst>
      <p:ext uri="{BB962C8B-B14F-4D97-AF65-F5344CB8AC3E}">
        <p14:creationId xmlns:p14="http://schemas.microsoft.com/office/powerpoint/2010/main" val="15347531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dirty="0" smtClean="0">
                <a:solidFill>
                  <a:srgbClr val="0000FF"/>
                </a:solidFill>
              </a:rPr>
              <a:t>问题定义</a:t>
            </a:r>
            <a:endParaRPr lang="en-US" altLang="zh-CN" sz="2800" dirty="0" smtClean="0">
              <a:solidFill>
                <a:srgbClr val="0000FF"/>
              </a:solidFill>
            </a:endParaRPr>
          </a:p>
        </p:txBody>
      </p:sp>
      <p:sp>
        <p:nvSpPr>
          <p:cNvPr id="4" name="Rectangle 3"/>
          <p:cNvSpPr>
            <a:spLocks noGrp="1" noChangeArrowheads="1"/>
          </p:cNvSpPr>
          <p:nvPr>
            <p:ph idx="1"/>
          </p:nvPr>
        </p:nvSpPr>
        <p:spPr>
          <a:xfrm>
            <a:off x="251520" y="1196752"/>
            <a:ext cx="8569325" cy="2664296"/>
          </a:xfrm>
        </p:spPr>
        <p:txBody>
          <a:bodyPr/>
          <a:lstStyle/>
          <a:p>
            <a:r>
              <a:rPr lang="zh-CN" altLang="en-US" sz="2400" b="0" dirty="0"/>
              <a:t>“问题”定义了</a:t>
            </a:r>
            <a:r>
              <a:rPr lang="zh-CN" altLang="en-US" sz="2400" b="0" dirty="0">
                <a:solidFill>
                  <a:srgbClr val="C00000"/>
                </a:solidFill>
              </a:rPr>
              <a:t>输入</a:t>
            </a:r>
            <a:r>
              <a:rPr lang="zh-CN" altLang="en-US" sz="2400" b="0" dirty="0"/>
              <a:t>和</a:t>
            </a:r>
            <a:r>
              <a:rPr lang="zh-CN" altLang="en-US" sz="2400" b="0" dirty="0">
                <a:solidFill>
                  <a:srgbClr val="C00000"/>
                </a:solidFill>
              </a:rPr>
              <a:t>输出</a:t>
            </a:r>
            <a:r>
              <a:rPr lang="zh-CN" altLang="en-US" sz="2400" b="0" dirty="0"/>
              <a:t>的关系</a:t>
            </a:r>
          </a:p>
          <a:p>
            <a:r>
              <a:rPr lang="zh-CN" altLang="en-US" sz="2400" b="0" dirty="0" smtClean="0"/>
              <a:t>“问题”</a:t>
            </a:r>
            <a:r>
              <a:rPr lang="zh-CN" altLang="en-US" sz="2400" b="0" dirty="0"/>
              <a:t>的描述</a:t>
            </a:r>
          </a:p>
          <a:p>
            <a:pPr lvl="1"/>
            <a:r>
              <a:rPr lang="zh-CN" altLang="en-US" sz="2000" b="0" dirty="0" smtClean="0"/>
              <a:t>设</a:t>
            </a:r>
            <a:r>
              <a:rPr lang="en-US" altLang="zh-CN" sz="2000" b="0" dirty="0"/>
              <a:t>Input</a:t>
            </a:r>
            <a:r>
              <a:rPr lang="zh-CN" altLang="en-US" sz="2000" b="0" dirty="0"/>
              <a:t>和</a:t>
            </a:r>
            <a:r>
              <a:rPr lang="en-US" altLang="zh-CN" sz="2000" b="0" dirty="0"/>
              <a:t>Output</a:t>
            </a:r>
            <a:r>
              <a:rPr lang="zh-CN" altLang="en-US" sz="2000" b="0" dirty="0"/>
              <a:t>是两个集合</a:t>
            </a:r>
            <a:r>
              <a:rPr lang="en-US" altLang="zh-CN" sz="2000" b="0" dirty="0"/>
              <a:t>, </a:t>
            </a:r>
            <a:r>
              <a:rPr lang="zh-CN" altLang="en-US" sz="2000" b="0" dirty="0"/>
              <a:t>则一个问题是一个关系</a:t>
            </a:r>
            <a:r>
              <a:rPr lang="en-US" altLang="zh-CN" sz="2000" b="0" dirty="0" err="1"/>
              <a:t>R⊆Input×Output</a:t>
            </a:r>
            <a:endParaRPr lang="en-US" altLang="zh-CN" sz="2000" b="0" dirty="0"/>
          </a:p>
          <a:p>
            <a:pPr lvl="1"/>
            <a:r>
              <a:rPr lang="en-US" altLang="zh-CN" sz="2000" b="0" dirty="0" smtClean="0"/>
              <a:t>Input</a:t>
            </a:r>
            <a:r>
              <a:rPr lang="zh-CN" altLang="en-US" sz="2000" b="0" dirty="0"/>
              <a:t>称为问题</a:t>
            </a:r>
            <a:r>
              <a:rPr lang="en-US" altLang="zh-CN" sz="2000" b="0" dirty="0"/>
              <a:t>R</a:t>
            </a:r>
            <a:r>
              <a:rPr lang="zh-CN" altLang="en-US" sz="2000" b="0" dirty="0"/>
              <a:t>的</a:t>
            </a:r>
            <a:r>
              <a:rPr lang="zh-CN" altLang="en-US" sz="2000" dirty="0"/>
              <a:t>输入</a:t>
            </a:r>
            <a:r>
              <a:rPr lang="zh-CN" altLang="en-US" sz="2000" b="0" dirty="0"/>
              <a:t>集合，</a:t>
            </a:r>
            <a:r>
              <a:rPr lang="en-US" altLang="zh-CN" sz="2000" b="0" dirty="0"/>
              <a:t>Input</a:t>
            </a:r>
            <a:r>
              <a:rPr lang="zh-CN" altLang="en-US" sz="2000" b="0" dirty="0"/>
              <a:t>的每个元素称为</a:t>
            </a:r>
            <a:r>
              <a:rPr lang="en-US" altLang="zh-CN" sz="2000" b="0" dirty="0"/>
              <a:t>R</a:t>
            </a:r>
            <a:r>
              <a:rPr lang="zh-CN" altLang="en-US" sz="2000" b="0" dirty="0"/>
              <a:t>的一个输入</a:t>
            </a:r>
          </a:p>
          <a:p>
            <a:pPr lvl="1"/>
            <a:r>
              <a:rPr lang="en-US" altLang="zh-CN" sz="2000" b="0" dirty="0" smtClean="0"/>
              <a:t>Output</a:t>
            </a:r>
            <a:r>
              <a:rPr lang="zh-CN" altLang="en-US" sz="2000" b="0" dirty="0"/>
              <a:t>称为问题</a:t>
            </a:r>
            <a:r>
              <a:rPr lang="en-US" altLang="zh-CN" sz="2000" b="0" dirty="0"/>
              <a:t>R</a:t>
            </a:r>
            <a:r>
              <a:rPr lang="zh-CN" altLang="en-US" sz="2000" b="0" dirty="0"/>
              <a:t>的</a:t>
            </a:r>
            <a:r>
              <a:rPr lang="zh-CN" altLang="en-US" sz="2000" dirty="0"/>
              <a:t>输出</a:t>
            </a:r>
            <a:r>
              <a:rPr lang="zh-CN" altLang="en-US" sz="2000" b="0" dirty="0"/>
              <a:t>或</a:t>
            </a:r>
            <a:r>
              <a:rPr lang="zh-CN" altLang="en-US" sz="2000" dirty="0"/>
              <a:t>结果</a:t>
            </a:r>
            <a:r>
              <a:rPr lang="zh-CN" altLang="en-US" sz="2000" b="0" dirty="0"/>
              <a:t>集合，</a:t>
            </a:r>
            <a:r>
              <a:rPr lang="en-US" altLang="zh-CN" sz="2000" b="0" dirty="0"/>
              <a:t>Output</a:t>
            </a:r>
            <a:r>
              <a:rPr lang="zh-CN" altLang="en-US" sz="2000" b="0" dirty="0"/>
              <a:t>的每个元素称为</a:t>
            </a:r>
            <a:r>
              <a:rPr lang="en-US" altLang="zh-CN" sz="2000" b="0" dirty="0"/>
              <a:t>R</a:t>
            </a:r>
            <a:r>
              <a:rPr lang="zh-CN" altLang="en-US" sz="2000" b="0" dirty="0"/>
              <a:t>的一个</a:t>
            </a:r>
            <a:r>
              <a:rPr lang="zh-CN" altLang="en-US" sz="2000" dirty="0" smtClean="0"/>
              <a:t>结果</a:t>
            </a:r>
            <a:endParaRPr lang="zh-CN" altLang="en-US" sz="2000" dirty="0"/>
          </a:p>
        </p:txBody>
      </p:sp>
      <p:sp>
        <p:nvSpPr>
          <p:cNvPr id="5" name="矩形 4"/>
          <p:cNvSpPr/>
          <p:nvPr/>
        </p:nvSpPr>
        <p:spPr>
          <a:xfrm>
            <a:off x="251520" y="3861048"/>
            <a:ext cx="8820795" cy="1908215"/>
          </a:xfrm>
          <a:prstGeom prst="rect">
            <a:avLst/>
          </a:prstGeom>
        </p:spPr>
        <p:txBody>
          <a:bodyPr wrap="square">
            <a:spAutoFit/>
          </a:bodyPr>
          <a:lstStyle/>
          <a:p>
            <a:endParaRPr lang="zh-CN" altLang="en-US" sz="1000" dirty="0">
              <a:solidFill>
                <a:srgbClr val="000000"/>
              </a:solidFill>
              <a:latin typeface="宋体" panose="02010600030101010101" pitchFamily="2" charset="-122"/>
              <a:ea typeface="宋体" panose="02010600030101010101" pitchFamily="2" charset="-122"/>
            </a:endParaRPr>
          </a:p>
          <a:p>
            <a:r>
              <a:rPr lang="zh-CN" altLang="en-US" dirty="0">
                <a:solidFill>
                  <a:srgbClr val="000000"/>
                </a:solidFill>
                <a:latin typeface="宋体" panose="02010600030101010101" pitchFamily="2" charset="-122"/>
                <a:ea typeface="宋体" panose="02010600030101010101" pitchFamily="2" charset="-122"/>
              </a:rPr>
              <a:t>例</a:t>
            </a:r>
            <a:r>
              <a:rPr lang="en-US" altLang="zh-CN" dirty="0">
                <a:solidFill>
                  <a:srgbClr val="000000"/>
                </a:solidFill>
                <a:latin typeface="Tahoma" panose="020B0604030504040204" pitchFamily="34" charset="0"/>
                <a:ea typeface="宋体" panose="02010600030101010101" pitchFamily="2" charset="-122"/>
              </a:rPr>
              <a:t>.SORT</a:t>
            </a:r>
            <a:r>
              <a:rPr lang="zh-CN" altLang="en-US" dirty="0">
                <a:solidFill>
                  <a:srgbClr val="000000"/>
                </a:solidFill>
                <a:latin typeface="宋体" panose="02010600030101010101" pitchFamily="2" charset="-122"/>
                <a:ea typeface="宋体" panose="02010600030101010101" pitchFamily="2" charset="-122"/>
              </a:rPr>
              <a:t>问题定义如下：</a:t>
            </a:r>
          </a:p>
          <a:p>
            <a:r>
              <a:rPr lang="zh-CN" altLang="en-US" dirty="0">
                <a:solidFill>
                  <a:srgbClr val="000000"/>
                </a:solidFill>
                <a:latin typeface="宋体" panose="02010600030101010101" pitchFamily="2" charset="-122"/>
                <a:ea typeface="宋体" panose="02010600030101010101" pitchFamily="2" charset="-122"/>
              </a:rPr>
              <a:t>输入</a:t>
            </a:r>
            <a:r>
              <a:rPr lang="zh-CN" altLang="en-US" dirty="0" smtClean="0">
                <a:solidFill>
                  <a:srgbClr val="000000"/>
                </a:solidFill>
                <a:latin typeface="宋体" panose="02010600030101010101" pitchFamily="2" charset="-122"/>
                <a:ea typeface="宋体" panose="02010600030101010101" pitchFamily="2" charset="-122"/>
              </a:rPr>
              <a:t>集合：</a:t>
            </a:r>
            <a:r>
              <a:rPr lang="en-US" altLang="zh-CN" dirty="0" smtClean="0">
                <a:solidFill>
                  <a:srgbClr val="000000"/>
                </a:solidFill>
                <a:latin typeface="Tahoma" panose="020B0604030504040204" pitchFamily="34" charset="0"/>
                <a:ea typeface="宋体" panose="02010600030101010101" pitchFamily="2" charset="-122"/>
              </a:rPr>
              <a:t>Input</a:t>
            </a:r>
            <a:r>
              <a:rPr lang="en-US" altLang="zh-CN" dirty="0">
                <a:solidFill>
                  <a:srgbClr val="000000"/>
                </a:solidFill>
                <a:latin typeface="Tahoma" panose="020B0604030504040204" pitchFamily="34" charset="0"/>
                <a:ea typeface="宋体" panose="02010600030101010101" pitchFamily="2" charset="-122"/>
              </a:rPr>
              <a:t>={&lt;a1, a2, </a:t>
            </a:r>
            <a:r>
              <a:rPr lang="en-US"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ahoma" panose="020B0604030504040204" pitchFamily="34" charset="0"/>
                <a:ea typeface="宋体" panose="02010600030101010101" pitchFamily="2" charset="-122"/>
              </a:rPr>
              <a:t>, an&gt; | </a:t>
            </a:r>
            <a:r>
              <a:rPr lang="en-US" altLang="zh-CN" dirty="0" err="1">
                <a:solidFill>
                  <a:srgbClr val="000000"/>
                </a:solidFill>
                <a:latin typeface="Tahoma" panose="020B0604030504040204" pitchFamily="34" charset="0"/>
                <a:ea typeface="宋体" panose="02010600030101010101" pitchFamily="2" charset="-122"/>
              </a:rPr>
              <a:t>ai</a:t>
            </a:r>
            <a:r>
              <a:rPr lang="zh-CN" altLang="en-US" dirty="0">
                <a:solidFill>
                  <a:srgbClr val="000000"/>
                </a:solidFill>
                <a:latin typeface="宋体" panose="02010600030101010101" pitchFamily="2" charset="-122"/>
                <a:ea typeface="宋体" panose="02010600030101010101" pitchFamily="2" charset="-122"/>
              </a:rPr>
              <a:t>是整数</a:t>
            </a:r>
            <a:r>
              <a:rPr lang="en-US" altLang="zh-CN" dirty="0">
                <a:solidFill>
                  <a:srgbClr val="000000"/>
                </a:solidFill>
                <a:latin typeface="Tahoma" panose="020B0604030504040204" pitchFamily="34" charset="0"/>
                <a:ea typeface="宋体" panose="02010600030101010101" pitchFamily="2" charset="-122"/>
              </a:rPr>
              <a:t>}</a:t>
            </a:r>
          </a:p>
          <a:p>
            <a:r>
              <a:rPr lang="zh-CN" altLang="en-US" dirty="0">
                <a:solidFill>
                  <a:srgbClr val="000000"/>
                </a:solidFill>
                <a:latin typeface="宋体" panose="02010600030101010101" pitchFamily="2" charset="-122"/>
                <a:ea typeface="宋体" panose="02010600030101010101" pitchFamily="2" charset="-122"/>
              </a:rPr>
              <a:t>输出</a:t>
            </a:r>
            <a:r>
              <a:rPr lang="zh-CN" altLang="en-US" dirty="0" smtClean="0">
                <a:solidFill>
                  <a:srgbClr val="000000"/>
                </a:solidFill>
                <a:latin typeface="宋体" panose="02010600030101010101" pitchFamily="2" charset="-122"/>
                <a:ea typeface="宋体" panose="02010600030101010101" pitchFamily="2" charset="-122"/>
              </a:rPr>
              <a:t>集合：</a:t>
            </a:r>
            <a:r>
              <a:rPr lang="en-US" altLang="zh-CN" dirty="0" smtClean="0">
                <a:solidFill>
                  <a:srgbClr val="000000"/>
                </a:solidFill>
                <a:latin typeface="Tahoma" panose="020B0604030504040204" pitchFamily="34" charset="0"/>
                <a:ea typeface="宋体" panose="02010600030101010101" pitchFamily="2" charset="-122"/>
              </a:rPr>
              <a:t>Output</a:t>
            </a:r>
            <a:r>
              <a:rPr lang="en-US" altLang="zh-CN" dirty="0">
                <a:solidFill>
                  <a:srgbClr val="000000"/>
                </a:solidFill>
                <a:latin typeface="Tahoma" panose="020B0604030504040204" pitchFamily="34" charset="0"/>
                <a:ea typeface="宋体" panose="02010600030101010101" pitchFamily="2" charset="-122"/>
              </a:rPr>
              <a:t>={&lt;b1, b2, </a:t>
            </a:r>
            <a:r>
              <a:rPr lang="en-US"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ahoma" panose="020B0604030504040204" pitchFamily="34" charset="0"/>
                <a:ea typeface="宋体" panose="02010600030101010101" pitchFamily="2" charset="-122"/>
              </a:rPr>
              <a:t>, </a:t>
            </a:r>
            <a:r>
              <a:rPr lang="en-US" altLang="zh-CN" dirty="0" err="1">
                <a:solidFill>
                  <a:srgbClr val="000000"/>
                </a:solidFill>
                <a:latin typeface="Tahoma" panose="020B0604030504040204" pitchFamily="34" charset="0"/>
                <a:ea typeface="宋体" panose="02010600030101010101" pitchFamily="2" charset="-122"/>
              </a:rPr>
              <a:t>bn</a:t>
            </a:r>
            <a:r>
              <a:rPr lang="en-US" altLang="zh-CN" dirty="0">
                <a:solidFill>
                  <a:srgbClr val="000000"/>
                </a:solidFill>
                <a:latin typeface="Tahoma" panose="020B0604030504040204" pitchFamily="34" charset="0"/>
                <a:ea typeface="宋体" panose="02010600030101010101" pitchFamily="2" charset="-122"/>
              </a:rPr>
              <a:t>&gt; | bi</a:t>
            </a:r>
            <a:r>
              <a:rPr lang="zh-CN" altLang="en-US" dirty="0">
                <a:solidFill>
                  <a:srgbClr val="000000"/>
                </a:solidFill>
                <a:latin typeface="宋体" panose="02010600030101010101" pitchFamily="2" charset="-122"/>
                <a:ea typeface="宋体" panose="02010600030101010101" pitchFamily="2" charset="-122"/>
              </a:rPr>
              <a:t>是整数</a:t>
            </a:r>
            <a:r>
              <a:rPr lang="en-US" altLang="zh-CN" dirty="0">
                <a:solidFill>
                  <a:srgbClr val="000000"/>
                </a:solidFill>
                <a:latin typeface="Tahoma" panose="020B0604030504040204" pitchFamily="34" charset="0"/>
                <a:ea typeface="宋体" panose="02010600030101010101" pitchFamily="2" charset="-122"/>
              </a:rPr>
              <a:t>, </a:t>
            </a:r>
            <a:r>
              <a:rPr lang="en-US" altLang="zh-CN" dirty="0" smtClean="0">
                <a:solidFill>
                  <a:srgbClr val="000000"/>
                </a:solidFill>
                <a:latin typeface="Tahoma" panose="020B0604030504040204" pitchFamily="34" charset="0"/>
                <a:ea typeface="宋体" panose="02010600030101010101" pitchFamily="2" charset="-122"/>
              </a:rPr>
              <a:t>b1</a:t>
            </a:r>
            <a:r>
              <a:rPr lang="en-US" altLang="zh-CN" dirty="0">
                <a:solidFill>
                  <a:srgbClr val="000000"/>
                </a:solidFill>
                <a:latin typeface="Tahoma" panose="020B0604030504040204" pitchFamily="34" charset="0"/>
                <a:ea typeface="宋体" panose="02010600030101010101" pitchFamily="2" charset="-122"/>
              </a:rPr>
              <a:t>≤b2≤</a:t>
            </a:r>
            <a:r>
              <a:rPr lang="en-US" altLang="zh-CN" dirty="0">
                <a:solidFill>
                  <a:srgbClr val="000000"/>
                </a:solidFill>
                <a:latin typeface="宋体" panose="02010600030101010101" pitchFamily="2" charset="-122"/>
                <a:ea typeface="宋体" panose="02010600030101010101" pitchFamily="2" charset="-122"/>
              </a:rPr>
              <a:t>…≤</a:t>
            </a:r>
            <a:r>
              <a:rPr lang="en-US" altLang="zh-CN" dirty="0" err="1">
                <a:solidFill>
                  <a:srgbClr val="000000"/>
                </a:solidFill>
                <a:latin typeface="Tahoma" panose="020B0604030504040204" pitchFamily="34" charset="0"/>
                <a:ea typeface="宋体" panose="02010600030101010101" pitchFamily="2" charset="-122"/>
              </a:rPr>
              <a:t>bn</a:t>
            </a:r>
            <a:r>
              <a:rPr lang="en-US" altLang="zh-CN" dirty="0">
                <a:solidFill>
                  <a:srgbClr val="000000"/>
                </a:solidFill>
                <a:latin typeface="Tahoma" panose="020B0604030504040204" pitchFamily="34" charset="0"/>
                <a:ea typeface="宋体" panose="02010600030101010101" pitchFamily="2" charset="-122"/>
              </a:rPr>
              <a:t>}</a:t>
            </a:r>
          </a:p>
          <a:p>
            <a:r>
              <a:rPr lang="zh-CN" altLang="en-US" dirty="0" smtClean="0">
                <a:solidFill>
                  <a:srgbClr val="000000"/>
                </a:solidFill>
                <a:latin typeface="宋体" panose="02010600030101010101" pitchFamily="2" charset="-122"/>
                <a:ea typeface="宋体" panose="02010600030101010101" pitchFamily="2" charset="-122"/>
              </a:rPr>
              <a:t>问题：</a:t>
            </a:r>
            <a:endParaRPr lang="zh-CN" altLang="en-US" dirty="0">
              <a:solidFill>
                <a:srgbClr val="000000"/>
              </a:solidFill>
              <a:latin typeface="宋体" panose="02010600030101010101" pitchFamily="2" charset="-122"/>
              <a:ea typeface="宋体" panose="02010600030101010101" pitchFamily="2" charset="-122"/>
            </a:endParaRPr>
          </a:p>
          <a:p>
            <a:r>
              <a:rPr lang="en-US" altLang="zh-CN" dirty="0">
                <a:solidFill>
                  <a:srgbClr val="000000"/>
                </a:solidFill>
                <a:latin typeface="Tahoma" panose="020B0604030504040204" pitchFamily="34" charset="0"/>
                <a:ea typeface="宋体" panose="02010600030101010101" pitchFamily="2" charset="-122"/>
              </a:rPr>
              <a:t>SORT={(&lt;a1, </a:t>
            </a:r>
            <a:r>
              <a:rPr lang="en-US"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ahoma" panose="020B0604030504040204" pitchFamily="34" charset="0"/>
                <a:ea typeface="宋体" panose="02010600030101010101" pitchFamily="2" charset="-122"/>
              </a:rPr>
              <a:t>, an&gt;</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ahoma" panose="020B0604030504040204" pitchFamily="34" charset="0"/>
                <a:ea typeface="宋体" panose="02010600030101010101" pitchFamily="2" charset="-122"/>
              </a:rPr>
              <a:t>&lt;b1, </a:t>
            </a:r>
            <a:r>
              <a:rPr lang="en-US"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ahoma" panose="020B0604030504040204" pitchFamily="34" charset="0"/>
                <a:ea typeface="宋体" panose="02010600030101010101" pitchFamily="2" charset="-122"/>
              </a:rPr>
              <a:t>, </a:t>
            </a:r>
            <a:r>
              <a:rPr lang="en-US" altLang="zh-CN" dirty="0" err="1">
                <a:solidFill>
                  <a:srgbClr val="000000"/>
                </a:solidFill>
                <a:latin typeface="Tahoma" panose="020B0604030504040204" pitchFamily="34" charset="0"/>
                <a:ea typeface="宋体" panose="02010600030101010101" pitchFamily="2" charset="-122"/>
              </a:rPr>
              <a:t>bn</a:t>
            </a:r>
            <a:r>
              <a:rPr lang="en-US" altLang="zh-CN" dirty="0">
                <a:solidFill>
                  <a:srgbClr val="000000"/>
                </a:solidFill>
                <a:latin typeface="Tahoma" panose="020B0604030504040204" pitchFamily="34" charset="0"/>
                <a:ea typeface="宋体" panose="02010600030101010101" pitchFamily="2" charset="-122"/>
              </a:rPr>
              <a:t>&gt;)| </a:t>
            </a:r>
            <a:r>
              <a:rPr lang="en-US" altLang="zh-CN" dirty="0" smtClean="0">
                <a:solidFill>
                  <a:srgbClr val="000000"/>
                </a:solidFill>
                <a:latin typeface="Tahoma" panose="020B0604030504040204" pitchFamily="34" charset="0"/>
                <a:ea typeface="宋体" panose="02010600030101010101" pitchFamily="2" charset="-122"/>
              </a:rPr>
              <a:t>&lt;</a:t>
            </a:r>
            <a:r>
              <a:rPr lang="en-US" altLang="zh-CN" dirty="0">
                <a:solidFill>
                  <a:srgbClr val="000000"/>
                </a:solidFill>
                <a:latin typeface="Tahoma" panose="020B0604030504040204" pitchFamily="34" charset="0"/>
                <a:ea typeface="宋体" panose="02010600030101010101" pitchFamily="2" charset="-122"/>
              </a:rPr>
              <a:t>a1,</a:t>
            </a:r>
            <a:r>
              <a:rPr lang="en-US"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ahoma" panose="020B0604030504040204" pitchFamily="34" charset="0"/>
                <a:ea typeface="宋体" panose="02010600030101010101" pitchFamily="2" charset="-122"/>
              </a:rPr>
              <a:t>, an&gt;∈Input, </a:t>
            </a:r>
            <a:r>
              <a:rPr lang="en-US" altLang="zh-CN" dirty="0" smtClean="0">
                <a:solidFill>
                  <a:srgbClr val="000000"/>
                </a:solidFill>
                <a:latin typeface="Tahoma" panose="020B0604030504040204" pitchFamily="34" charset="0"/>
                <a:ea typeface="宋体" panose="02010600030101010101" pitchFamily="2" charset="-122"/>
              </a:rPr>
              <a:t>&lt;b1,</a:t>
            </a:r>
            <a:r>
              <a:rPr lang="en-US" altLang="zh-CN" dirty="0" smtClean="0">
                <a:solidFill>
                  <a:srgbClr val="000000"/>
                </a:solidFill>
                <a:latin typeface="宋体" panose="02010600030101010101" pitchFamily="2" charset="-122"/>
                <a:ea typeface="宋体" panose="02010600030101010101" pitchFamily="2" charset="-122"/>
              </a:rPr>
              <a:t>…</a:t>
            </a:r>
            <a:r>
              <a:rPr lang="en-US" altLang="zh-CN" dirty="0" smtClean="0">
                <a:solidFill>
                  <a:srgbClr val="000000"/>
                </a:solidFill>
                <a:latin typeface="Tahoma" panose="020B0604030504040204" pitchFamily="34" charset="0"/>
                <a:ea typeface="宋体" panose="02010600030101010101" pitchFamily="2" charset="-122"/>
              </a:rPr>
              <a:t>,</a:t>
            </a:r>
            <a:r>
              <a:rPr lang="en-US" altLang="zh-CN" dirty="0" err="1" smtClean="0">
                <a:solidFill>
                  <a:srgbClr val="000000"/>
                </a:solidFill>
                <a:latin typeface="Tahoma" panose="020B0604030504040204" pitchFamily="34" charset="0"/>
                <a:ea typeface="宋体" panose="02010600030101010101" pitchFamily="2" charset="-122"/>
              </a:rPr>
              <a:t>bn</a:t>
            </a:r>
            <a:r>
              <a:rPr lang="en-US" altLang="zh-CN" dirty="0">
                <a:solidFill>
                  <a:srgbClr val="000000"/>
                </a:solidFill>
                <a:latin typeface="Tahoma" panose="020B0604030504040204" pitchFamily="34" charset="0"/>
                <a:ea typeface="宋体" panose="02010600030101010101" pitchFamily="2" charset="-122"/>
              </a:rPr>
              <a:t>&gt;∈Output</a:t>
            </a:r>
            <a:r>
              <a:rPr lang="en-US" altLang="zh-CN" dirty="0" smtClean="0">
                <a:solidFill>
                  <a:srgbClr val="000000"/>
                </a:solidFill>
                <a:latin typeface="Tahoma" panose="020B0604030504040204" pitchFamily="34" charset="0"/>
                <a:ea typeface="宋体" panose="02010600030101010101" pitchFamily="2" charset="-122"/>
              </a:rPr>
              <a:t>,  {</a:t>
            </a:r>
            <a:r>
              <a:rPr lang="en-US" altLang="zh-CN" dirty="0">
                <a:solidFill>
                  <a:srgbClr val="000000"/>
                </a:solidFill>
                <a:latin typeface="Tahoma" panose="020B0604030504040204" pitchFamily="34" charset="0"/>
                <a:ea typeface="宋体" panose="02010600030101010101" pitchFamily="2" charset="-122"/>
              </a:rPr>
              <a:t>a1, </a:t>
            </a:r>
            <a:r>
              <a:rPr lang="en-US"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ahoma" panose="020B0604030504040204" pitchFamily="34" charset="0"/>
                <a:ea typeface="宋体" panose="02010600030101010101" pitchFamily="2" charset="-122"/>
              </a:rPr>
              <a:t>, an}={b1, </a:t>
            </a:r>
            <a:r>
              <a:rPr lang="en-US" altLang="zh-CN"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Tahoma" panose="020B0604030504040204" pitchFamily="34" charset="0"/>
                <a:ea typeface="宋体" panose="02010600030101010101" pitchFamily="2" charset="-122"/>
              </a:rPr>
              <a:t>, </a:t>
            </a:r>
            <a:r>
              <a:rPr lang="en-US" altLang="zh-CN" dirty="0" err="1">
                <a:solidFill>
                  <a:srgbClr val="000000"/>
                </a:solidFill>
                <a:latin typeface="Tahoma" panose="020B0604030504040204" pitchFamily="34" charset="0"/>
                <a:ea typeface="宋体" panose="02010600030101010101" pitchFamily="2" charset="-122"/>
              </a:rPr>
              <a:t>bn</a:t>
            </a:r>
            <a:r>
              <a:rPr lang="en-US" altLang="zh-CN" dirty="0">
                <a:solidFill>
                  <a:srgbClr val="000000"/>
                </a:solidFill>
                <a:latin typeface="Tahoma" panose="020B0604030504040204" pitchFamily="34" charset="0"/>
                <a:ea typeface="宋体" panose="02010600030101010101" pitchFamily="2" charset="-122"/>
              </a:rPr>
              <a:t>}}</a:t>
            </a:r>
          </a:p>
        </p:txBody>
      </p:sp>
    </p:spTree>
    <p:extLst>
      <p:ext uri="{BB962C8B-B14F-4D97-AF65-F5344CB8AC3E}">
        <p14:creationId xmlns:p14="http://schemas.microsoft.com/office/powerpoint/2010/main" val="135503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dirty="0" smtClean="0">
                <a:solidFill>
                  <a:srgbClr val="0000FF"/>
                </a:solidFill>
              </a:rPr>
              <a:t>问题定义</a:t>
            </a:r>
            <a:endParaRPr lang="en-US" altLang="zh-CN" sz="2800" dirty="0" smtClean="0">
              <a:solidFill>
                <a:srgbClr val="0000FF"/>
              </a:solidFill>
            </a:endParaRPr>
          </a:p>
        </p:txBody>
      </p:sp>
      <p:sp>
        <p:nvSpPr>
          <p:cNvPr id="4" name="Rectangle 3"/>
          <p:cNvSpPr>
            <a:spLocks noGrp="1" noChangeArrowheads="1"/>
          </p:cNvSpPr>
          <p:nvPr>
            <p:ph idx="1"/>
          </p:nvPr>
        </p:nvSpPr>
        <p:spPr>
          <a:xfrm>
            <a:off x="251521" y="1196752"/>
            <a:ext cx="8280920" cy="2664296"/>
          </a:xfrm>
        </p:spPr>
        <p:txBody>
          <a:bodyPr/>
          <a:lstStyle/>
          <a:p>
            <a:r>
              <a:rPr lang="zh-CN" altLang="en-US" sz="2800" b="0" dirty="0"/>
              <a:t>算法的</a:t>
            </a:r>
            <a:r>
              <a:rPr lang="zh-CN" altLang="en-US" sz="2800" b="0" dirty="0">
                <a:solidFill>
                  <a:srgbClr val="3907F1"/>
                </a:solidFill>
              </a:rPr>
              <a:t>输入</a:t>
            </a:r>
            <a:r>
              <a:rPr lang="zh-CN" altLang="en-US" sz="2800" b="0" dirty="0"/>
              <a:t>确定了该算法所解问题的一个</a:t>
            </a:r>
            <a:r>
              <a:rPr lang="zh-CN" altLang="en-US" sz="2800" b="0" dirty="0">
                <a:solidFill>
                  <a:srgbClr val="3907F1"/>
                </a:solidFill>
              </a:rPr>
              <a:t>实例</a:t>
            </a:r>
          </a:p>
          <a:p>
            <a:r>
              <a:rPr lang="zh-CN" altLang="en-US" sz="2800" b="0" dirty="0" smtClean="0"/>
              <a:t>问题</a:t>
            </a:r>
            <a:r>
              <a:rPr lang="en-US" altLang="zh-CN" sz="2800" b="0" dirty="0"/>
              <a:t>R</a:t>
            </a:r>
            <a:r>
              <a:rPr lang="zh-CN" altLang="en-US" sz="2800" b="0" dirty="0"/>
              <a:t>的</a:t>
            </a:r>
            <a:r>
              <a:rPr lang="zh-CN" altLang="en-US" sz="2800" b="0" dirty="0">
                <a:solidFill>
                  <a:srgbClr val="3907F1"/>
                </a:solidFill>
              </a:rPr>
              <a:t>一个实例</a:t>
            </a:r>
            <a:r>
              <a:rPr lang="zh-CN" altLang="en-US" sz="2800" b="0" dirty="0"/>
              <a:t>是一个二元组</a:t>
            </a:r>
            <a:r>
              <a:rPr lang="en-US" altLang="zh-CN" sz="2800" b="0" dirty="0"/>
              <a:t>, </a:t>
            </a:r>
            <a:r>
              <a:rPr lang="zh-CN" altLang="en-US" sz="2800" b="0" dirty="0"/>
              <a:t>问题</a:t>
            </a:r>
            <a:r>
              <a:rPr lang="en-US" altLang="zh-CN" sz="2800" b="0" dirty="0"/>
              <a:t>R</a:t>
            </a:r>
            <a:r>
              <a:rPr lang="zh-CN" altLang="en-US" sz="2800" b="0" dirty="0"/>
              <a:t>是一个二元组的</a:t>
            </a:r>
            <a:r>
              <a:rPr lang="zh-CN" altLang="en-US" sz="2800" b="0" dirty="0" smtClean="0"/>
              <a:t>集合</a:t>
            </a:r>
            <a:endParaRPr lang="en-US" altLang="zh-CN" sz="2800" b="0" dirty="0" smtClean="0"/>
          </a:p>
          <a:p>
            <a:endParaRPr lang="zh-CN" altLang="en-US" sz="2800" b="0" dirty="0"/>
          </a:p>
          <a:p>
            <a:r>
              <a:rPr lang="zh-CN" altLang="en-US" sz="2800" b="0" dirty="0" smtClean="0">
                <a:solidFill>
                  <a:srgbClr val="C00000"/>
                </a:solidFill>
              </a:rPr>
              <a:t>注意</a:t>
            </a:r>
            <a:endParaRPr lang="zh-CN" altLang="en-US" sz="2800" b="0" dirty="0">
              <a:solidFill>
                <a:srgbClr val="C00000"/>
              </a:solidFill>
            </a:endParaRPr>
          </a:p>
          <a:p>
            <a:pPr lvl="1"/>
            <a:r>
              <a:rPr lang="zh-CN" altLang="en-US" sz="2400" b="0" dirty="0" smtClean="0"/>
              <a:t>一</a:t>
            </a:r>
            <a:r>
              <a:rPr lang="zh-CN" altLang="en-US" sz="2400" b="0" dirty="0"/>
              <a:t>个</a:t>
            </a:r>
            <a:r>
              <a:rPr lang="zh-CN" altLang="en-US" sz="2400" b="0" dirty="0">
                <a:solidFill>
                  <a:srgbClr val="C00000"/>
                </a:solidFill>
              </a:rPr>
              <a:t>算法</a:t>
            </a:r>
            <a:r>
              <a:rPr lang="zh-CN" altLang="en-US" sz="2400" b="0" dirty="0"/>
              <a:t>面向一个</a:t>
            </a:r>
            <a:r>
              <a:rPr lang="zh-CN" altLang="en-US" sz="2400" b="0" dirty="0">
                <a:solidFill>
                  <a:srgbClr val="C00000"/>
                </a:solidFill>
              </a:rPr>
              <a:t>问题</a:t>
            </a:r>
            <a:r>
              <a:rPr lang="zh-CN" altLang="en-US" sz="2400" b="0" dirty="0"/>
              <a:t>，而不是仅求解一个问题的一个或几个</a:t>
            </a:r>
            <a:r>
              <a:rPr lang="zh-CN" altLang="en-US" sz="2400" b="0" dirty="0" smtClean="0">
                <a:solidFill>
                  <a:srgbClr val="C00000"/>
                </a:solidFill>
              </a:rPr>
              <a:t>实例</a:t>
            </a:r>
            <a:endParaRPr lang="zh-CN" altLang="en-US" sz="2400" b="0" dirty="0">
              <a:solidFill>
                <a:srgbClr val="C00000"/>
              </a:solidFill>
            </a:endParaRPr>
          </a:p>
          <a:p>
            <a:pPr lvl="1"/>
            <a:r>
              <a:rPr lang="zh-CN" altLang="en-US" sz="2400" b="0" dirty="0" smtClean="0"/>
              <a:t>算法</a:t>
            </a:r>
            <a:r>
              <a:rPr lang="zh-CN" altLang="en-US" sz="2400" b="0" dirty="0"/>
              <a:t>认为是一种</a:t>
            </a:r>
            <a:r>
              <a:rPr lang="zh-CN" altLang="en-US" sz="2400" b="0" dirty="0">
                <a:solidFill>
                  <a:srgbClr val="C00000"/>
                </a:solidFill>
              </a:rPr>
              <a:t>解决问题的通用方法</a:t>
            </a:r>
            <a:r>
              <a:rPr lang="zh-CN" altLang="en-US" sz="2400" b="0" dirty="0"/>
              <a:t>，</a:t>
            </a:r>
            <a:endParaRPr lang="zh-CN" altLang="en-US" sz="1800" dirty="0"/>
          </a:p>
        </p:txBody>
      </p:sp>
    </p:spTree>
    <p:extLst>
      <p:ext uri="{BB962C8B-B14F-4D97-AF65-F5344CB8AC3E}">
        <p14:creationId xmlns:p14="http://schemas.microsoft.com/office/powerpoint/2010/main" val="54370780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dirty="0" smtClean="0">
                <a:solidFill>
                  <a:srgbClr val="0000FF"/>
                </a:solidFill>
              </a:rPr>
              <a:t>问题类型</a:t>
            </a:r>
            <a:endParaRPr lang="en-US" altLang="zh-CN" sz="2800" dirty="0" smtClean="0">
              <a:solidFill>
                <a:srgbClr val="0000FF"/>
              </a:solidFill>
            </a:endParaRPr>
          </a:p>
        </p:txBody>
      </p:sp>
      <p:sp>
        <p:nvSpPr>
          <p:cNvPr id="4" name="Rectangle 3"/>
          <p:cNvSpPr>
            <a:spLocks noGrp="1" noChangeArrowheads="1"/>
          </p:cNvSpPr>
          <p:nvPr>
            <p:ph idx="1"/>
          </p:nvPr>
        </p:nvSpPr>
        <p:spPr>
          <a:xfrm>
            <a:off x="251521" y="1196752"/>
            <a:ext cx="8280920" cy="2664296"/>
          </a:xfrm>
        </p:spPr>
        <p:txBody>
          <a:bodyPr/>
          <a:lstStyle/>
          <a:p>
            <a:r>
              <a:rPr lang="zh-CN" altLang="en-US" sz="2800" b="0" dirty="0"/>
              <a:t>简单问题</a:t>
            </a:r>
          </a:p>
          <a:p>
            <a:pPr lvl="1"/>
            <a:r>
              <a:rPr lang="zh-CN" altLang="en-US" sz="2400" b="0" dirty="0" smtClean="0"/>
              <a:t>存在</a:t>
            </a:r>
            <a:r>
              <a:rPr lang="zh-CN" altLang="en-US" sz="2400" b="0" dirty="0"/>
              <a:t>多项式复杂度的算法可以解决</a:t>
            </a:r>
          </a:p>
          <a:p>
            <a:r>
              <a:rPr lang="zh-CN" altLang="en-US" sz="2800" b="0" dirty="0" smtClean="0"/>
              <a:t>复杂</a:t>
            </a:r>
            <a:r>
              <a:rPr lang="zh-CN" altLang="en-US" sz="2800" b="0" dirty="0"/>
              <a:t>问题</a:t>
            </a:r>
          </a:p>
          <a:p>
            <a:pPr lvl="1"/>
            <a:r>
              <a:rPr lang="zh-CN" altLang="en-US" sz="2400" b="0" dirty="0" smtClean="0"/>
              <a:t>只</a:t>
            </a:r>
            <a:r>
              <a:rPr lang="zh-CN" altLang="en-US" sz="2400" b="0" dirty="0"/>
              <a:t>可能具有指数复杂度的时间或空间的算法</a:t>
            </a:r>
            <a:r>
              <a:rPr lang="en-US" altLang="zh-CN" sz="2400" b="0" dirty="0"/>
              <a:t>,</a:t>
            </a:r>
            <a:r>
              <a:rPr lang="zh-CN" altLang="en-US" sz="2400" b="0" dirty="0"/>
              <a:t>已经证明不可能存在多项式算法的难题</a:t>
            </a:r>
          </a:p>
          <a:p>
            <a:pPr lvl="1"/>
            <a:r>
              <a:rPr lang="zh-CN" altLang="en-US" sz="2400" b="0" dirty="0" smtClean="0"/>
              <a:t>不知道</a:t>
            </a:r>
            <a:r>
              <a:rPr lang="zh-CN" altLang="en-US" sz="2400" b="0" dirty="0"/>
              <a:t>是否存在多项式算法的问题</a:t>
            </a:r>
          </a:p>
          <a:p>
            <a:r>
              <a:rPr lang="zh-CN" altLang="en-US" sz="2800" b="0" dirty="0" smtClean="0"/>
              <a:t>不可</a:t>
            </a:r>
            <a:r>
              <a:rPr lang="zh-CN" altLang="en-US" sz="2800" b="0" dirty="0"/>
              <a:t>求解的</a:t>
            </a:r>
            <a:r>
              <a:rPr lang="zh-CN" altLang="en-US" sz="2800" b="0" dirty="0" smtClean="0"/>
              <a:t>问题</a:t>
            </a:r>
            <a:endParaRPr lang="zh-CN" altLang="en-US" sz="2800" b="0" dirty="0"/>
          </a:p>
        </p:txBody>
      </p:sp>
    </p:spTree>
    <p:extLst>
      <p:ext uri="{BB962C8B-B14F-4D97-AF65-F5344CB8AC3E}">
        <p14:creationId xmlns:p14="http://schemas.microsoft.com/office/powerpoint/2010/main" val="3735972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dirty="0" smtClean="0">
                <a:solidFill>
                  <a:srgbClr val="0000FF"/>
                </a:solidFill>
              </a:rPr>
              <a:t>算法的应用</a:t>
            </a:r>
            <a:endParaRPr lang="en-US" altLang="zh-CN" sz="2800" dirty="0" smtClean="0">
              <a:solidFill>
                <a:srgbClr val="0000FF"/>
              </a:solidFill>
            </a:endParaRPr>
          </a:p>
        </p:txBody>
      </p:sp>
      <p:sp>
        <p:nvSpPr>
          <p:cNvPr id="4" name="Rectangle 3"/>
          <p:cNvSpPr>
            <a:spLocks noGrp="1" noChangeArrowheads="1"/>
          </p:cNvSpPr>
          <p:nvPr>
            <p:ph idx="1"/>
          </p:nvPr>
        </p:nvSpPr>
        <p:spPr>
          <a:xfrm>
            <a:off x="251521" y="1196752"/>
            <a:ext cx="8280920" cy="2664296"/>
          </a:xfrm>
        </p:spPr>
        <p:txBody>
          <a:bodyPr/>
          <a:lstStyle/>
          <a:p>
            <a:r>
              <a:rPr lang="zh-CN" altLang="en-US" sz="2800" b="0" dirty="0"/>
              <a:t>两个公共特征</a:t>
            </a:r>
          </a:p>
          <a:p>
            <a:pPr lvl="1"/>
            <a:r>
              <a:rPr lang="zh-CN" altLang="en-US" sz="2400" b="0" dirty="0" smtClean="0"/>
              <a:t>有</a:t>
            </a:r>
            <a:r>
              <a:rPr lang="zh-CN" altLang="en-US" sz="2400" b="0" dirty="0"/>
              <a:t>很多侯选的解决方案</a:t>
            </a:r>
            <a:r>
              <a:rPr lang="en-US" altLang="zh-CN" sz="2400" b="0" dirty="0"/>
              <a:t>,</a:t>
            </a:r>
            <a:r>
              <a:rPr lang="zh-CN" altLang="en-US" sz="2400" b="0" dirty="0"/>
              <a:t>找到真正需要的解决方案不太容易</a:t>
            </a:r>
          </a:p>
          <a:p>
            <a:pPr lvl="1"/>
            <a:r>
              <a:rPr lang="zh-CN" altLang="en-US" sz="2400" b="0" dirty="0" smtClean="0"/>
              <a:t>有着</a:t>
            </a:r>
            <a:r>
              <a:rPr lang="zh-CN" altLang="en-US" sz="2400" b="0" dirty="0"/>
              <a:t>实际的应用</a:t>
            </a:r>
          </a:p>
          <a:p>
            <a:pPr lvl="2"/>
            <a:r>
              <a:rPr lang="zh-CN" altLang="en-US" sz="2100" b="0" dirty="0" smtClean="0"/>
              <a:t>最短路径问题</a:t>
            </a:r>
            <a:r>
              <a:rPr lang="en-US" altLang="zh-CN" sz="2100" b="0" dirty="0"/>
              <a:t>:</a:t>
            </a:r>
            <a:r>
              <a:rPr lang="zh-CN" altLang="en-US" sz="2100" b="0" dirty="0"/>
              <a:t>公路</a:t>
            </a:r>
            <a:r>
              <a:rPr lang="en-US" altLang="zh-CN" sz="2100" b="0" dirty="0"/>
              <a:t>, </a:t>
            </a:r>
            <a:r>
              <a:rPr lang="zh-CN" altLang="en-US" sz="2100" b="0" dirty="0"/>
              <a:t>铁路网</a:t>
            </a:r>
            <a:r>
              <a:rPr lang="en-US" altLang="zh-CN" sz="2100" b="0" dirty="0"/>
              <a:t>, </a:t>
            </a:r>
            <a:r>
              <a:rPr lang="zh-CN" altLang="en-US" sz="2100" b="0" dirty="0"/>
              <a:t>网络路由</a:t>
            </a:r>
          </a:p>
        </p:txBody>
      </p:sp>
    </p:spTree>
    <p:extLst>
      <p:ext uri="{BB962C8B-B14F-4D97-AF65-F5344CB8AC3E}">
        <p14:creationId xmlns:p14="http://schemas.microsoft.com/office/powerpoint/2010/main" val="41755837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dirty="0" smtClean="0">
                <a:solidFill>
                  <a:srgbClr val="0000FF"/>
                </a:solidFill>
              </a:rPr>
              <a:t>算法设计技术</a:t>
            </a:r>
            <a:endParaRPr lang="en-US" altLang="zh-CN" sz="2800" dirty="0" smtClean="0">
              <a:solidFill>
                <a:srgbClr val="0000FF"/>
              </a:solidFill>
            </a:endParaRPr>
          </a:p>
        </p:txBody>
      </p:sp>
      <p:sp>
        <p:nvSpPr>
          <p:cNvPr id="4" name="Rectangle 3"/>
          <p:cNvSpPr>
            <a:spLocks noGrp="1" noChangeArrowheads="1"/>
          </p:cNvSpPr>
          <p:nvPr>
            <p:ph idx="1"/>
          </p:nvPr>
        </p:nvSpPr>
        <p:spPr>
          <a:xfrm>
            <a:off x="251521" y="1196752"/>
            <a:ext cx="8280920" cy="2664296"/>
          </a:xfrm>
        </p:spPr>
        <p:txBody>
          <a:bodyPr/>
          <a:lstStyle/>
          <a:p>
            <a:r>
              <a:rPr lang="zh-CN" altLang="en-US" sz="2800" b="0" dirty="0"/>
              <a:t>直接法</a:t>
            </a:r>
            <a:r>
              <a:rPr lang="en-US" altLang="zh-CN" sz="2800" b="0" dirty="0"/>
              <a:t>/</a:t>
            </a:r>
            <a:r>
              <a:rPr lang="zh-CN" altLang="en-US" sz="2800" b="0" dirty="0"/>
              <a:t>枚举法</a:t>
            </a:r>
          </a:p>
          <a:p>
            <a:r>
              <a:rPr lang="zh-CN" altLang="en-US" sz="2800" b="0" dirty="0" smtClean="0">
                <a:solidFill>
                  <a:srgbClr val="3907F1"/>
                </a:solidFill>
              </a:rPr>
              <a:t>分</a:t>
            </a:r>
            <a:r>
              <a:rPr lang="zh-CN" altLang="en-US" sz="2800" b="0" dirty="0">
                <a:solidFill>
                  <a:srgbClr val="3907F1"/>
                </a:solidFill>
              </a:rPr>
              <a:t>治法</a:t>
            </a:r>
          </a:p>
          <a:p>
            <a:r>
              <a:rPr lang="zh-CN" altLang="en-US" sz="2800" b="0" dirty="0" smtClean="0">
                <a:solidFill>
                  <a:srgbClr val="3907F1"/>
                </a:solidFill>
              </a:rPr>
              <a:t>贪心</a:t>
            </a:r>
            <a:r>
              <a:rPr lang="zh-CN" altLang="en-US" sz="2800" b="0" dirty="0">
                <a:solidFill>
                  <a:srgbClr val="3907F1"/>
                </a:solidFill>
              </a:rPr>
              <a:t>技术</a:t>
            </a:r>
          </a:p>
          <a:p>
            <a:r>
              <a:rPr lang="zh-CN" altLang="en-US" sz="2800" b="0" dirty="0" smtClean="0">
                <a:solidFill>
                  <a:srgbClr val="3907F1"/>
                </a:solidFill>
              </a:rPr>
              <a:t>动态规划</a:t>
            </a:r>
            <a:endParaRPr lang="zh-CN" altLang="en-US" sz="2800" b="0" dirty="0">
              <a:solidFill>
                <a:srgbClr val="3907F1"/>
              </a:solidFill>
            </a:endParaRPr>
          </a:p>
          <a:p>
            <a:r>
              <a:rPr lang="zh-CN" altLang="en-US" sz="2800" b="0" dirty="0" smtClean="0">
                <a:solidFill>
                  <a:srgbClr val="3907F1"/>
                </a:solidFill>
              </a:rPr>
              <a:t>回溯</a:t>
            </a:r>
            <a:endParaRPr lang="zh-CN" altLang="en-US" sz="2800" b="0" dirty="0">
              <a:solidFill>
                <a:srgbClr val="3907F1"/>
              </a:solidFill>
            </a:endParaRPr>
          </a:p>
          <a:p>
            <a:r>
              <a:rPr lang="zh-CN" altLang="en-US" sz="2800" b="0" dirty="0" smtClean="0">
                <a:solidFill>
                  <a:srgbClr val="3907F1"/>
                </a:solidFill>
              </a:rPr>
              <a:t>分支</a:t>
            </a:r>
            <a:r>
              <a:rPr lang="zh-CN" altLang="en-US" sz="2800" b="0" dirty="0">
                <a:solidFill>
                  <a:srgbClr val="3907F1"/>
                </a:solidFill>
              </a:rPr>
              <a:t>限界法</a:t>
            </a:r>
          </a:p>
          <a:p>
            <a:r>
              <a:rPr lang="en-US" altLang="zh-CN" sz="2800" b="0" dirty="0" smtClean="0"/>
              <a:t>……</a:t>
            </a:r>
            <a:endParaRPr lang="zh-CN" altLang="en-US" sz="2100" b="0" dirty="0"/>
          </a:p>
        </p:txBody>
      </p:sp>
    </p:spTree>
    <p:extLst>
      <p:ext uri="{BB962C8B-B14F-4D97-AF65-F5344CB8AC3E}">
        <p14:creationId xmlns:p14="http://schemas.microsoft.com/office/powerpoint/2010/main" val="61607512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dirty="0" smtClean="0">
                <a:solidFill>
                  <a:srgbClr val="0000FF"/>
                </a:solidFill>
              </a:rPr>
              <a:t>算法分析技术</a:t>
            </a:r>
            <a:endParaRPr lang="en-US" altLang="zh-CN" sz="2800" dirty="0" smtClean="0">
              <a:solidFill>
                <a:srgbClr val="0000FF"/>
              </a:solidFill>
            </a:endParaRPr>
          </a:p>
        </p:txBody>
      </p:sp>
      <p:sp>
        <p:nvSpPr>
          <p:cNvPr id="4" name="Rectangle 3"/>
          <p:cNvSpPr>
            <a:spLocks noGrp="1" noChangeArrowheads="1"/>
          </p:cNvSpPr>
          <p:nvPr>
            <p:ph idx="1"/>
          </p:nvPr>
        </p:nvSpPr>
        <p:spPr>
          <a:xfrm>
            <a:off x="251521" y="1196752"/>
            <a:ext cx="8280920" cy="2664296"/>
          </a:xfrm>
        </p:spPr>
        <p:txBody>
          <a:bodyPr/>
          <a:lstStyle/>
          <a:p>
            <a:r>
              <a:rPr lang="zh-CN" altLang="en-US" sz="2800" b="0" dirty="0" smtClean="0"/>
              <a:t>算法“好”与“不好”</a:t>
            </a:r>
            <a:r>
              <a:rPr lang="en-US" altLang="zh-CN" sz="2800" b="0" dirty="0"/>
              <a:t>?</a:t>
            </a:r>
          </a:p>
          <a:p>
            <a:pPr lvl="1"/>
            <a:r>
              <a:rPr lang="zh-CN" altLang="en-US" sz="2400" b="0" dirty="0" smtClean="0"/>
              <a:t>正确性</a:t>
            </a:r>
            <a:endParaRPr lang="zh-CN" altLang="en-US" sz="2400" b="0" dirty="0"/>
          </a:p>
          <a:p>
            <a:pPr lvl="1"/>
            <a:r>
              <a:rPr lang="zh-CN" altLang="en-US" sz="2400" b="0" dirty="0" smtClean="0"/>
              <a:t>时间</a:t>
            </a:r>
            <a:r>
              <a:rPr lang="zh-CN" altLang="en-US" sz="2400" b="0" dirty="0"/>
              <a:t>效率</a:t>
            </a:r>
          </a:p>
          <a:p>
            <a:pPr lvl="1"/>
            <a:r>
              <a:rPr lang="zh-CN" altLang="en-US" sz="2400" b="0" dirty="0" smtClean="0"/>
              <a:t>空间</a:t>
            </a:r>
            <a:r>
              <a:rPr lang="zh-CN" altLang="en-US" sz="2400" b="0" dirty="0"/>
              <a:t>效率</a:t>
            </a:r>
          </a:p>
          <a:p>
            <a:r>
              <a:rPr lang="zh-CN" altLang="en-US" sz="2800" b="0" dirty="0" smtClean="0"/>
              <a:t>是否</a:t>
            </a:r>
            <a:r>
              <a:rPr lang="zh-CN" altLang="en-US" sz="2800" b="0" dirty="0"/>
              <a:t>存在更好的算法？</a:t>
            </a:r>
          </a:p>
          <a:p>
            <a:pPr lvl="1"/>
            <a:r>
              <a:rPr lang="zh-CN" altLang="en-US" sz="2400" b="0" dirty="0" smtClean="0"/>
              <a:t>下界</a:t>
            </a:r>
            <a:endParaRPr lang="zh-CN" altLang="en-US" sz="2400" b="0" dirty="0"/>
          </a:p>
          <a:p>
            <a:pPr lvl="1"/>
            <a:r>
              <a:rPr lang="zh-CN" altLang="en-US" sz="2400" b="0" dirty="0" smtClean="0"/>
              <a:t>最</a:t>
            </a:r>
            <a:r>
              <a:rPr lang="zh-CN" altLang="en-US" sz="2400" b="0" dirty="0"/>
              <a:t>优</a:t>
            </a:r>
          </a:p>
          <a:p>
            <a:r>
              <a:rPr lang="zh-CN" altLang="en-US" sz="2800" b="0" dirty="0" smtClean="0"/>
              <a:t>途径</a:t>
            </a:r>
            <a:endParaRPr lang="zh-CN" altLang="en-US" sz="2800" b="0" dirty="0"/>
          </a:p>
          <a:p>
            <a:pPr lvl="1"/>
            <a:r>
              <a:rPr lang="zh-CN" altLang="en-US" sz="2400" b="0" dirty="0" smtClean="0"/>
              <a:t>理论</a:t>
            </a:r>
            <a:r>
              <a:rPr lang="en-US" altLang="zh-CN" sz="2400" b="0" dirty="0"/>
              <a:t>/</a:t>
            </a:r>
            <a:r>
              <a:rPr lang="zh-CN" altLang="en-US" sz="2400" b="0" dirty="0"/>
              <a:t>数学上的分析</a:t>
            </a:r>
          </a:p>
          <a:p>
            <a:pPr lvl="1"/>
            <a:r>
              <a:rPr lang="zh-CN" altLang="en-US" sz="2400" b="0" dirty="0" smtClean="0"/>
              <a:t>经验</a:t>
            </a:r>
            <a:r>
              <a:rPr lang="en-US" altLang="zh-CN" sz="2400" b="0" dirty="0"/>
              <a:t>/</a:t>
            </a:r>
            <a:r>
              <a:rPr lang="zh-CN" altLang="en-US" sz="2400" b="0" dirty="0"/>
              <a:t>计算机上的执行情况</a:t>
            </a:r>
            <a:endParaRPr lang="zh-CN" altLang="en-US" sz="1700" b="0" dirty="0"/>
          </a:p>
        </p:txBody>
      </p:sp>
    </p:spTree>
    <p:extLst>
      <p:ext uri="{BB962C8B-B14F-4D97-AF65-F5344CB8AC3E}">
        <p14:creationId xmlns:p14="http://schemas.microsoft.com/office/powerpoint/2010/main" val="24930801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dirty="0" smtClean="0">
                <a:solidFill>
                  <a:srgbClr val="0000FF"/>
                </a:solidFill>
              </a:rPr>
              <a:t>算法分析</a:t>
            </a:r>
            <a:endParaRPr lang="en-US" altLang="zh-CN" sz="2800" dirty="0" smtClean="0">
              <a:solidFill>
                <a:srgbClr val="0000FF"/>
              </a:solidFill>
            </a:endParaRPr>
          </a:p>
        </p:txBody>
      </p:sp>
      <p:sp>
        <p:nvSpPr>
          <p:cNvPr id="4" name="Rectangle 3"/>
          <p:cNvSpPr>
            <a:spLocks noGrp="1" noChangeArrowheads="1"/>
          </p:cNvSpPr>
          <p:nvPr>
            <p:ph idx="1"/>
          </p:nvPr>
        </p:nvSpPr>
        <p:spPr>
          <a:xfrm>
            <a:off x="251521" y="1196752"/>
            <a:ext cx="8280920" cy="4320480"/>
          </a:xfrm>
        </p:spPr>
        <p:txBody>
          <a:bodyPr/>
          <a:lstStyle/>
          <a:p>
            <a:r>
              <a:rPr lang="zh-CN" altLang="en-US" sz="2400" b="0" dirty="0"/>
              <a:t>不是所有能计算的都有价值</a:t>
            </a:r>
            <a:r>
              <a:rPr lang="en-US" altLang="zh-CN" sz="2400" b="0" dirty="0"/>
              <a:t>,</a:t>
            </a:r>
            <a:r>
              <a:rPr lang="zh-CN" altLang="en-US" sz="2400" b="0" dirty="0"/>
              <a:t>不是所有有价值的都能被计算</a:t>
            </a:r>
            <a:r>
              <a:rPr lang="en-US" altLang="zh-CN" sz="2400" b="0" dirty="0"/>
              <a:t>.</a:t>
            </a:r>
          </a:p>
          <a:p>
            <a:pPr marL="0" indent="0" algn="r">
              <a:buNone/>
            </a:pPr>
            <a:r>
              <a:rPr lang="en-US" altLang="zh-CN" sz="2400" b="0" dirty="0"/>
              <a:t>----------</a:t>
            </a:r>
            <a:r>
              <a:rPr lang="zh-CN" altLang="en-US" sz="2400" b="0" dirty="0"/>
              <a:t>阿尔伯特</a:t>
            </a:r>
            <a:r>
              <a:rPr lang="en-US" altLang="zh-CN" sz="2400" b="0" dirty="0"/>
              <a:t>.</a:t>
            </a:r>
            <a:r>
              <a:rPr lang="zh-CN" altLang="en-US" sz="2400" b="0" dirty="0"/>
              <a:t>爱因斯坦</a:t>
            </a:r>
            <a:r>
              <a:rPr lang="en-US" altLang="zh-CN" sz="2400" b="0" dirty="0"/>
              <a:t>(1879-1955)</a:t>
            </a:r>
          </a:p>
          <a:p>
            <a:r>
              <a:rPr lang="zh-CN" altLang="en-US" sz="2400" b="0" dirty="0" smtClean="0"/>
              <a:t>当</a:t>
            </a:r>
            <a:r>
              <a:rPr lang="zh-CN" altLang="en-US" sz="2400" b="0" dirty="0"/>
              <a:t>你对所讲的内容能够进行度量并能够用数字来表达的时候</a:t>
            </a:r>
            <a:r>
              <a:rPr lang="en-US" altLang="zh-CN" sz="2400" b="0" dirty="0"/>
              <a:t>,</a:t>
            </a:r>
            <a:r>
              <a:rPr lang="zh-CN" altLang="en-US" sz="2400" b="0" dirty="0"/>
              <a:t>证明你对这些内容是有所了解的；如果你不能用数字来表达</a:t>
            </a:r>
            <a:r>
              <a:rPr lang="en-US" altLang="zh-CN" sz="2400" b="0" dirty="0"/>
              <a:t>,</a:t>
            </a:r>
            <a:r>
              <a:rPr lang="zh-CN" altLang="en-US" sz="2400" b="0" dirty="0"/>
              <a:t>你的认识是不完整的</a:t>
            </a:r>
            <a:r>
              <a:rPr lang="en-US" altLang="zh-CN" sz="2400" b="0" dirty="0"/>
              <a:t>,</a:t>
            </a:r>
            <a:r>
              <a:rPr lang="zh-CN" altLang="en-US" sz="2400" b="0" dirty="0"/>
              <a:t>也是无法令人满意的</a:t>
            </a:r>
            <a:r>
              <a:rPr lang="en-US" altLang="zh-CN" sz="2400" b="0" dirty="0"/>
              <a:t>.</a:t>
            </a:r>
            <a:r>
              <a:rPr lang="zh-CN" altLang="en-US" sz="2400" b="0" dirty="0"/>
              <a:t>无论它是什么内容</a:t>
            </a:r>
            <a:r>
              <a:rPr lang="en-US" altLang="zh-CN" sz="2400" b="0" dirty="0"/>
              <a:t>,</a:t>
            </a:r>
            <a:r>
              <a:rPr lang="zh-CN" altLang="en-US" sz="2400" b="0" dirty="0"/>
              <a:t>他也许正处于知识的初级阶段，但在你的思想中</a:t>
            </a:r>
            <a:r>
              <a:rPr lang="en-US" altLang="zh-CN" sz="2400" b="0" dirty="0"/>
              <a:t>,</a:t>
            </a:r>
            <a:r>
              <a:rPr lang="zh-CN" altLang="en-US" sz="2400" b="0" dirty="0"/>
              <a:t>几乎从没把它上升到一个科学的高度</a:t>
            </a:r>
            <a:r>
              <a:rPr lang="en-US" altLang="zh-CN" sz="2400" b="0" dirty="0"/>
              <a:t>.</a:t>
            </a:r>
          </a:p>
          <a:p>
            <a:pPr marL="0" indent="0" algn="r">
              <a:buNone/>
            </a:pPr>
            <a:r>
              <a:rPr lang="en-US" altLang="zh-CN" sz="2400" b="0" dirty="0"/>
              <a:t>-----------Lord Kelvin.</a:t>
            </a:r>
            <a:endParaRPr lang="zh-CN" altLang="en-US" sz="1600" b="0" dirty="0"/>
          </a:p>
        </p:txBody>
      </p:sp>
    </p:spTree>
    <p:extLst>
      <p:ext uri="{BB962C8B-B14F-4D97-AF65-F5344CB8AC3E}">
        <p14:creationId xmlns:p14="http://schemas.microsoft.com/office/powerpoint/2010/main" val="140757921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smtClean="0">
                <a:solidFill>
                  <a:srgbClr val="0000FF"/>
                </a:solidFill>
              </a:rPr>
              <a:t>第</a:t>
            </a:r>
            <a:r>
              <a:rPr lang="en-US" altLang="zh-CN" sz="3200" smtClean="0">
                <a:solidFill>
                  <a:srgbClr val="0000FF"/>
                </a:solidFill>
              </a:rPr>
              <a:t>1</a:t>
            </a:r>
            <a:r>
              <a:rPr lang="zh-CN" altLang="en-US" sz="3200" smtClean="0">
                <a:solidFill>
                  <a:srgbClr val="0000FF"/>
                </a:solidFill>
              </a:rPr>
              <a:t>章  算法概述</a:t>
            </a:r>
          </a:p>
        </p:txBody>
      </p:sp>
      <p:sp>
        <p:nvSpPr>
          <p:cNvPr id="5123" name="Rectangle 3"/>
          <p:cNvSpPr>
            <a:spLocks noGrp="1" noChangeArrowheads="1"/>
          </p:cNvSpPr>
          <p:nvPr>
            <p:ph idx="1"/>
          </p:nvPr>
        </p:nvSpPr>
        <p:spPr>
          <a:xfrm>
            <a:off x="323850" y="1196975"/>
            <a:ext cx="8569325" cy="5545138"/>
          </a:xfrm>
        </p:spPr>
        <p:txBody>
          <a:bodyPr/>
          <a:lstStyle/>
          <a:p>
            <a:pPr>
              <a:lnSpc>
                <a:spcPct val="150000"/>
              </a:lnSpc>
              <a:buFont typeface="Wingdings" pitchFamily="2" charset="2"/>
              <a:buNone/>
            </a:pPr>
            <a:r>
              <a:rPr lang="zh-CN" altLang="en-US" sz="2400" dirty="0" smtClean="0">
                <a:solidFill>
                  <a:srgbClr val="3907F1"/>
                </a:solidFill>
              </a:rPr>
              <a:t>学习要点</a:t>
            </a:r>
            <a:r>
              <a:rPr lang="en-US" altLang="zh-CN" sz="2400" dirty="0" smtClean="0">
                <a:solidFill>
                  <a:srgbClr val="3907F1"/>
                </a:solidFill>
              </a:rPr>
              <a:t>: </a:t>
            </a:r>
            <a:endParaRPr lang="zh-CN" altLang="en-US" sz="2400" b="0" dirty="0"/>
          </a:p>
          <a:p>
            <a:pPr>
              <a:lnSpc>
                <a:spcPct val="150000"/>
              </a:lnSpc>
            </a:pPr>
            <a:r>
              <a:rPr lang="zh-CN" altLang="en-US" sz="2400" dirty="0" smtClean="0"/>
              <a:t>算法</a:t>
            </a:r>
            <a:r>
              <a:rPr lang="zh-CN" altLang="en-US" sz="2400" dirty="0"/>
              <a:t>在计算机科学中的地位</a:t>
            </a:r>
            <a:endParaRPr lang="en-US" altLang="zh-CN" sz="2400" dirty="0" smtClean="0"/>
          </a:p>
          <a:p>
            <a:pPr>
              <a:lnSpc>
                <a:spcPct val="150000"/>
              </a:lnSpc>
            </a:pPr>
            <a:r>
              <a:rPr lang="zh-CN" altLang="en-US" sz="2400" dirty="0" smtClean="0"/>
              <a:t>理解</a:t>
            </a:r>
            <a:r>
              <a:rPr lang="zh-CN" altLang="en-US" sz="2400" dirty="0" smtClean="0">
                <a:solidFill>
                  <a:srgbClr val="FF0000"/>
                </a:solidFill>
              </a:rPr>
              <a:t>算法</a:t>
            </a:r>
            <a:r>
              <a:rPr lang="zh-CN" altLang="en-US" sz="2400" dirty="0" smtClean="0"/>
              <a:t>的概念。</a:t>
            </a:r>
          </a:p>
          <a:p>
            <a:pPr>
              <a:lnSpc>
                <a:spcPct val="150000"/>
              </a:lnSpc>
            </a:pPr>
            <a:r>
              <a:rPr lang="zh-CN" altLang="en-US" sz="2400" dirty="0" smtClean="0"/>
              <a:t>理解什么是程序，</a:t>
            </a:r>
            <a:r>
              <a:rPr lang="zh-CN" altLang="en-US" sz="2400" dirty="0" smtClean="0">
                <a:solidFill>
                  <a:srgbClr val="FF0000"/>
                </a:solidFill>
              </a:rPr>
              <a:t>程序与算法</a:t>
            </a:r>
            <a:r>
              <a:rPr lang="zh-CN" altLang="en-US" sz="2400" dirty="0" smtClean="0"/>
              <a:t>的区别和内在联系。</a:t>
            </a:r>
          </a:p>
          <a:p>
            <a:pPr>
              <a:lnSpc>
                <a:spcPct val="150000"/>
              </a:lnSpc>
            </a:pPr>
            <a:r>
              <a:rPr lang="zh-CN" altLang="en-US" sz="2400" dirty="0" smtClean="0"/>
              <a:t>掌握算法的</a:t>
            </a:r>
            <a:r>
              <a:rPr lang="zh-CN" altLang="en-US" sz="2400" u="sng" dirty="0">
                <a:solidFill>
                  <a:srgbClr val="3907F1"/>
                </a:solidFill>
              </a:rPr>
              <a:t>计算复杂性</a:t>
            </a:r>
            <a:r>
              <a:rPr lang="zh-CN" altLang="en-US" sz="2400" dirty="0" smtClean="0"/>
              <a:t>概念。</a:t>
            </a:r>
          </a:p>
          <a:p>
            <a:pPr>
              <a:lnSpc>
                <a:spcPct val="150000"/>
              </a:lnSpc>
            </a:pPr>
            <a:r>
              <a:rPr lang="zh-CN" altLang="en-US" sz="2400" dirty="0" smtClean="0"/>
              <a:t>掌握算法</a:t>
            </a:r>
            <a:r>
              <a:rPr lang="zh-CN" altLang="en-US" sz="2400" u="sng" dirty="0" smtClean="0">
                <a:solidFill>
                  <a:srgbClr val="3907F1"/>
                </a:solidFill>
              </a:rPr>
              <a:t>渐近复杂性</a:t>
            </a:r>
            <a:r>
              <a:rPr lang="zh-CN" altLang="en-US" sz="2400" dirty="0" smtClean="0"/>
              <a:t>的数学表述。</a:t>
            </a:r>
          </a:p>
          <a:p>
            <a:pPr>
              <a:lnSpc>
                <a:spcPct val="150000"/>
              </a:lnSpc>
            </a:pPr>
            <a:r>
              <a:rPr lang="zh-CN" altLang="en-US" sz="2400" dirty="0" smtClean="0"/>
              <a:t>掌握用</a:t>
            </a:r>
            <a:r>
              <a:rPr lang="en-US" altLang="zh-CN" sz="2400" dirty="0" smtClean="0">
                <a:solidFill>
                  <a:srgbClr val="2605A1"/>
                </a:solidFill>
              </a:rPr>
              <a:t>C++</a:t>
            </a:r>
            <a:r>
              <a:rPr lang="zh-CN" altLang="en-US" sz="2400" dirty="0" smtClean="0">
                <a:solidFill>
                  <a:srgbClr val="2605A1"/>
                </a:solidFill>
              </a:rPr>
              <a:t>语言</a:t>
            </a:r>
            <a:r>
              <a:rPr lang="zh-CN" altLang="en-US" sz="2400" dirty="0" smtClean="0"/>
              <a:t>描述算法的方法。</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z="2800" dirty="0" smtClean="0">
                <a:solidFill>
                  <a:srgbClr val="0000FF"/>
                </a:solidFill>
              </a:rPr>
              <a:t>算法正确性分析</a:t>
            </a:r>
            <a:endParaRPr lang="en-US" altLang="zh-CN" sz="2800" dirty="0" smtClean="0">
              <a:solidFill>
                <a:srgbClr val="0000FF"/>
              </a:solidFill>
            </a:endParaRPr>
          </a:p>
        </p:txBody>
      </p:sp>
      <p:sp>
        <p:nvSpPr>
          <p:cNvPr id="4" name="Rectangle 3"/>
          <p:cNvSpPr>
            <a:spLocks noGrp="1" noChangeArrowheads="1"/>
          </p:cNvSpPr>
          <p:nvPr>
            <p:ph idx="1"/>
          </p:nvPr>
        </p:nvSpPr>
        <p:spPr>
          <a:xfrm>
            <a:off x="251521" y="1196752"/>
            <a:ext cx="8280920" cy="4320480"/>
          </a:xfrm>
        </p:spPr>
        <p:txBody>
          <a:bodyPr/>
          <a:lstStyle/>
          <a:p>
            <a:r>
              <a:rPr lang="zh-CN" altLang="en-US" sz="2000" b="0" dirty="0"/>
              <a:t>定义：一个算法是正确的，如果它对于每一个输入都</a:t>
            </a:r>
            <a:r>
              <a:rPr lang="zh-CN" altLang="en-US" sz="2000" b="0" u="sng" dirty="0"/>
              <a:t>最终停止</a:t>
            </a:r>
            <a:r>
              <a:rPr lang="en-US" altLang="zh-CN" sz="2000" b="0" dirty="0"/>
              <a:t>,</a:t>
            </a:r>
            <a:r>
              <a:rPr lang="zh-CN" altLang="en-US" sz="2000" b="0" dirty="0"/>
              <a:t>而且</a:t>
            </a:r>
            <a:r>
              <a:rPr lang="zh-CN" altLang="en-US" sz="2000" b="0" dirty="0">
                <a:solidFill>
                  <a:srgbClr val="C00000"/>
                </a:solidFill>
              </a:rPr>
              <a:t>产生正确的输出</a:t>
            </a:r>
          </a:p>
          <a:p>
            <a:r>
              <a:rPr lang="zh-CN" altLang="en-US" sz="2000" b="0" dirty="0" smtClean="0">
                <a:solidFill>
                  <a:srgbClr val="3907F1"/>
                </a:solidFill>
              </a:rPr>
              <a:t>不</a:t>
            </a:r>
            <a:r>
              <a:rPr lang="zh-CN" altLang="en-US" sz="2000" b="0" dirty="0">
                <a:solidFill>
                  <a:srgbClr val="3907F1"/>
                </a:solidFill>
              </a:rPr>
              <a:t>正确算法</a:t>
            </a:r>
          </a:p>
          <a:p>
            <a:pPr lvl="1"/>
            <a:r>
              <a:rPr lang="zh-CN" altLang="en-US" sz="1800" b="0" dirty="0"/>
              <a:t>①不停止</a:t>
            </a:r>
            <a:r>
              <a:rPr lang="en-US" altLang="zh-CN" sz="1800" b="0" dirty="0"/>
              <a:t>(</a:t>
            </a:r>
            <a:r>
              <a:rPr lang="zh-CN" altLang="en-US" sz="1800" b="0" dirty="0"/>
              <a:t>在某个输入上</a:t>
            </a:r>
            <a:r>
              <a:rPr lang="en-US" altLang="zh-CN" sz="1800" b="0" dirty="0"/>
              <a:t>)</a:t>
            </a:r>
          </a:p>
          <a:p>
            <a:pPr lvl="1"/>
            <a:r>
              <a:rPr lang="en-US" altLang="zh-CN" sz="1800" b="0" dirty="0"/>
              <a:t>②</a:t>
            </a:r>
            <a:r>
              <a:rPr lang="zh-CN" altLang="en-US" sz="1800" b="0" dirty="0"/>
              <a:t>对所有输入都停止，但对某个输入产生不正确的结果</a:t>
            </a:r>
          </a:p>
          <a:p>
            <a:r>
              <a:rPr lang="zh-CN" altLang="en-US" sz="2000" b="0" dirty="0" smtClean="0">
                <a:solidFill>
                  <a:srgbClr val="3907F1"/>
                </a:solidFill>
              </a:rPr>
              <a:t>近似</a:t>
            </a:r>
            <a:r>
              <a:rPr lang="zh-CN" altLang="en-US" sz="2000" b="0" dirty="0">
                <a:solidFill>
                  <a:srgbClr val="3907F1"/>
                </a:solidFill>
              </a:rPr>
              <a:t>算法</a:t>
            </a:r>
          </a:p>
          <a:p>
            <a:pPr lvl="1"/>
            <a:r>
              <a:rPr lang="zh-CN" altLang="en-US" sz="1800" b="0" dirty="0"/>
              <a:t>①对所有输入都停止</a:t>
            </a:r>
          </a:p>
          <a:p>
            <a:pPr lvl="1"/>
            <a:r>
              <a:rPr lang="zh-CN" altLang="en-US" sz="1800" b="0" dirty="0"/>
              <a:t>②产生近似正确的解或产生不多的不正确解</a:t>
            </a:r>
          </a:p>
          <a:p>
            <a:r>
              <a:rPr lang="zh-CN" altLang="en-US" sz="2000" b="0" dirty="0" smtClean="0">
                <a:solidFill>
                  <a:srgbClr val="3907F1"/>
                </a:solidFill>
              </a:rPr>
              <a:t>正确性证明</a:t>
            </a:r>
            <a:endParaRPr lang="zh-CN" altLang="en-US" sz="2000" b="0" dirty="0">
              <a:solidFill>
                <a:srgbClr val="3907F1"/>
              </a:solidFill>
            </a:endParaRPr>
          </a:p>
          <a:p>
            <a:pPr lvl="1"/>
            <a:r>
              <a:rPr lang="zh-CN" altLang="en-US" sz="1800" b="0" dirty="0"/>
              <a:t>①证明算法对所有输入都停止</a:t>
            </a:r>
          </a:p>
          <a:p>
            <a:pPr lvl="1"/>
            <a:r>
              <a:rPr lang="zh-CN" altLang="en-US" sz="1800" b="0" dirty="0"/>
              <a:t>②证明对每个输入都产生正确</a:t>
            </a:r>
            <a:r>
              <a:rPr lang="zh-CN" altLang="en-US" sz="1800" b="0" dirty="0" smtClean="0"/>
              <a:t>结果</a:t>
            </a:r>
            <a:endParaRPr lang="en-US" altLang="zh-CN" sz="1800" b="0" dirty="0" smtClean="0"/>
          </a:p>
          <a:p>
            <a:pPr lvl="1"/>
            <a:endParaRPr lang="zh-CN" altLang="en-US" sz="1800" b="0" dirty="0"/>
          </a:p>
          <a:p>
            <a:r>
              <a:rPr lang="zh-CN" altLang="en-US" sz="2000" b="0" dirty="0" smtClean="0">
                <a:solidFill>
                  <a:schemeClr val="accent2"/>
                </a:solidFill>
              </a:rPr>
              <a:t>调试</a:t>
            </a:r>
            <a:r>
              <a:rPr lang="zh-CN" altLang="en-US" sz="2000" b="0" dirty="0">
                <a:solidFill>
                  <a:schemeClr val="accent2"/>
                </a:solidFill>
              </a:rPr>
              <a:t>程序</a:t>
            </a:r>
            <a:r>
              <a:rPr lang="en-US" altLang="zh-CN" sz="2000" b="0" dirty="0">
                <a:solidFill>
                  <a:schemeClr val="accent2"/>
                </a:solidFill>
              </a:rPr>
              <a:t>=</a:t>
            </a:r>
            <a:r>
              <a:rPr lang="zh-CN" altLang="en-US" sz="2000" b="0" dirty="0">
                <a:solidFill>
                  <a:schemeClr val="accent2"/>
                </a:solidFill>
              </a:rPr>
              <a:t>程序正确性证明</a:t>
            </a:r>
            <a:r>
              <a:rPr lang="en-US" altLang="zh-CN" sz="2000" b="0" dirty="0">
                <a:solidFill>
                  <a:schemeClr val="accent2"/>
                </a:solidFill>
              </a:rPr>
              <a:t>?</a:t>
            </a:r>
          </a:p>
          <a:p>
            <a:r>
              <a:rPr lang="zh-CN" altLang="en-US" sz="2000" b="0" dirty="0" smtClean="0"/>
              <a:t>“</a:t>
            </a:r>
            <a:r>
              <a:rPr lang="zh-CN" altLang="en-US" sz="2000" b="0" dirty="0"/>
              <a:t>程序调试只能证明程序有错误，不能证明程序无错误”</a:t>
            </a:r>
            <a:endParaRPr lang="zh-CN" altLang="en-US" sz="1400" b="0" dirty="0"/>
          </a:p>
        </p:txBody>
      </p:sp>
      <p:sp>
        <p:nvSpPr>
          <p:cNvPr id="6" name="矩形标注 5"/>
          <p:cNvSpPr/>
          <p:nvPr/>
        </p:nvSpPr>
        <p:spPr bwMode="auto">
          <a:xfrm>
            <a:off x="5940152" y="4509120"/>
            <a:ext cx="1368152" cy="360040"/>
          </a:xfrm>
          <a:prstGeom prst="wedgeRectCallout">
            <a:avLst>
              <a:gd name="adj1" fmla="val -137405"/>
              <a:gd name="adj2" fmla="val 2207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r>
              <a:rPr lang="zh-CN" altLang="en-US" dirty="0"/>
              <a:t>数学归纳法</a:t>
            </a:r>
          </a:p>
        </p:txBody>
      </p:sp>
    </p:spTree>
    <p:extLst>
      <p:ext uri="{BB962C8B-B14F-4D97-AF65-F5344CB8AC3E}">
        <p14:creationId xmlns:p14="http://schemas.microsoft.com/office/powerpoint/2010/main" val="1580214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 calcmode="lin" valueType="num">
                                      <p:cBhvr additive="base">
                                        <p:cTn id="7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12" end="12"/>
                                            </p:txEl>
                                          </p:spTgt>
                                        </p:tgtEl>
                                        <p:attrNameLst>
                                          <p:attrName>style.visibility</p:attrName>
                                        </p:attrNameLst>
                                      </p:cBhvr>
                                      <p:to>
                                        <p:strVal val="visible"/>
                                      </p:to>
                                    </p:set>
                                    <p:anim calcmode="lin" valueType="num">
                                      <p:cBhvr additive="base">
                                        <p:cTn id="7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2800" smtClean="0">
                <a:solidFill>
                  <a:srgbClr val="0000FF"/>
                </a:solidFill>
              </a:rPr>
              <a:t>算法复杂性分析</a:t>
            </a:r>
            <a:r>
              <a:rPr lang="zh-CN" altLang="en-US" smtClean="0"/>
              <a:t> </a:t>
            </a:r>
          </a:p>
        </p:txBody>
      </p:sp>
      <p:sp>
        <p:nvSpPr>
          <p:cNvPr id="9219" name="Rectangle 3"/>
          <p:cNvSpPr>
            <a:spLocks noGrp="1" noChangeArrowheads="1"/>
          </p:cNvSpPr>
          <p:nvPr>
            <p:ph idx="1"/>
          </p:nvPr>
        </p:nvSpPr>
        <p:spPr>
          <a:xfrm>
            <a:off x="323850" y="1196975"/>
            <a:ext cx="8569325" cy="5545138"/>
          </a:xfrm>
        </p:spPr>
        <p:txBody>
          <a:bodyPr/>
          <a:lstStyle/>
          <a:p>
            <a:r>
              <a:rPr lang="zh-CN" altLang="en-US" sz="2400" b="0" dirty="0" smtClean="0"/>
              <a:t>目的</a:t>
            </a:r>
            <a:endParaRPr lang="zh-CN" altLang="en-US" sz="2400" b="0" dirty="0"/>
          </a:p>
          <a:p>
            <a:pPr lvl="1"/>
            <a:r>
              <a:rPr lang="zh-CN" altLang="en-US" sz="2000" b="0" dirty="0"/>
              <a:t>预测算法对不同输入所需资源量</a:t>
            </a:r>
          </a:p>
          <a:p>
            <a:r>
              <a:rPr lang="zh-CN" altLang="en-US" sz="2400" b="0" dirty="0" smtClean="0"/>
              <a:t>复杂性</a:t>
            </a:r>
            <a:r>
              <a:rPr lang="zh-CN" altLang="en-US" sz="2400" b="0" dirty="0"/>
              <a:t>测度</a:t>
            </a:r>
          </a:p>
          <a:p>
            <a:pPr lvl="1"/>
            <a:r>
              <a:rPr lang="zh-CN" altLang="en-US" sz="2000" b="0" dirty="0">
                <a:solidFill>
                  <a:srgbClr val="3907F1"/>
                </a:solidFill>
              </a:rPr>
              <a:t>时间，空间</a:t>
            </a:r>
            <a:r>
              <a:rPr lang="zh-CN" altLang="en-US" sz="2000" b="0" dirty="0"/>
              <a:t>，</a:t>
            </a:r>
            <a:r>
              <a:rPr lang="en-US" altLang="zh-CN" sz="2000" b="0" dirty="0"/>
              <a:t>I/O </a:t>
            </a:r>
            <a:r>
              <a:rPr lang="zh-CN" altLang="en-US" sz="2000" b="0" dirty="0"/>
              <a:t>等</a:t>
            </a:r>
            <a:r>
              <a:rPr lang="en-US" altLang="zh-CN" sz="2000" b="0" dirty="0"/>
              <a:t>, </a:t>
            </a:r>
            <a:r>
              <a:rPr lang="zh-CN" altLang="en-US" sz="2000" b="0" dirty="0"/>
              <a:t>是输入大小的</a:t>
            </a:r>
            <a:r>
              <a:rPr lang="zh-CN" altLang="en-US" sz="2000" b="0" dirty="0">
                <a:solidFill>
                  <a:srgbClr val="3907F1"/>
                </a:solidFill>
              </a:rPr>
              <a:t>函数</a:t>
            </a:r>
          </a:p>
          <a:p>
            <a:r>
              <a:rPr lang="zh-CN" altLang="en-US" sz="2400" b="0" dirty="0" smtClean="0"/>
              <a:t>用途</a:t>
            </a:r>
            <a:endParaRPr lang="zh-CN" altLang="en-US" sz="2400" b="0" dirty="0"/>
          </a:p>
          <a:p>
            <a:pPr lvl="1"/>
            <a:r>
              <a:rPr lang="zh-CN" altLang="en-US" sz="2000" b="0" dirty="0"/>
              <a:t>为求解一个问题选择</a:t>
            </a:r>
            <a:r>
              <a:rPr lang="zh-CN" altLang="en-US" sz="2000" b="0" dirty="0">
                <a:solidFill>
                  <a:srgbClr val="3907F1"/>
                </a:solidFill>
              </a:rPr>
              <a:t>最佳</a:t>
            </a:r>
            <a:r>
              <a:rPr lang="zh-CN" altLang="en-US" sz="2000" b="0" dirty="0"/>
              <a:t>算法、最佳设备</a:t>
            </a:r>
          </a:p>
          <a:p>
            <a:r>
              <a:rPr lang="zh-CN" altLang="en-US" sz="2400" b="0" dirty="0" smtClean="0"/>
              <a:t>需要</a:t>
            </a:r>
            <a:r>
              <a:rPr lang="zh-CN" altLang="en-US" sz="2400" b="0" dirty="0"/>
              <a:t>的数学基础</a:t>
            </a:r>
          </a:p>
          <a:p>
            <a:pPr lvl="1"/>
            <a:r>
              <a:rPr lang="zh-CN" altLang="en-US" sz="2000" b="0" dirty="0"/>
              <a:t>离散数学，组合数学，概率论，代数等</a:t>
            </a:r>
          </a:p>
          <a:p>
            <a:r>
              <a:rPr lang="zh-CN" altLang="en-US" sz="2400" b="0" dirty="0" smtClean="0"/>
              <a:t>需要</a:t>
            </a:r>
            <a:r>
              <a:rPr lang="zh-CN" altLang="en-US" sz="2400" b="0" dirty="0"/>
              <a:t>的数学能力</a:t>
            </a:r>
          </a:p>
          <a:p>
            <a:pPr lvl="1"/>
            <a:r>
              <a:rPr lang="zh-CN" altLang="en-US" sz="2000" b="0" dirty="0"/>
              <a:t>建立算法复杂性的</a:t>
            </a:r>
            <a:r>
              <a:rPr lang="zh-CN" altLang="en-US" sz="2000" b="0" dirty="0">
                <a:solidFill>
                  <a:srgbClr val="3907F1"/>
                </a:solidFill>
              </a:rPr>
              <a:t>数学模型</a:t>
            </a:r>
          </a:p>
          <a:p>
            <a:pPr lvl="1"/>
            <a:r>
              <a:rPr lang="zh-CN" altLang="en-US" sz="2000" b="0" dirty="0"/>
              <a:t>数学模型化简</a:t>
            </a:r>
          </a:p>
        </p:txBody>
      </p:sp>
    </p:spTree>
    <p:extLst>
      <p:ext uri="{BB962C8B-B14F-4D97-AF65-F5344CB8AC3E}">
        <p14:creationId xmlns:p14="http://schemas.microsoft.com/office/powerpoint/2010/main" val="28012797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2800" smtClean="0">
                <a:solidFill>
                  <a:srgbClr val="0000FF"/>
                </a:solidFill>
              </a:rPr>
              <a:t>算法复杂性分析</a:t>
            </a:r>
            <a:r>
              <a:rPr lang="zh-CN" altLang="en-US" smtClean="0"/>
              <a:t> </a:t>
            </a:r>
          </a:p>
        </p:txBody>
      </p:sp>
      <p:sp>
        <p:nvSpPr>
          <p:cNvPr id="9219" name="Rectangle 3"/>
          <p:cNvSpPr>
            <a:spLocks noGrp="1" noChangeArrowheads="1"/>
          </p:cNvSpPr>
          <p:nvPr>
            <p:ph idx="1"/>
          </p:nvPr>
        </p:nvSpPr>
        <p:spPr>
          <a:xfrm>
            <a:off x="323851" y="1196975"/>
            <a:ext cx="8136582" cy="5545138"/>
          </a:xfrm>
        </p:spPr>
        <p:txBody>
          <a:bodyPr/>
          <a:lstStyle/>
          <a:p>
            <a:r>
              <a:rPr lang="zh-CN" altLang="en-US" sz="2400" b="0" dirty="0" smtClean="0"/>
              <a:t>算法</a:t>
            </a:r>
            <a:r>
              <a:rPr lang="zh-CN" altLang="en-US" sz="2400" b="0" dirty="0"/>
              <a:t>的复杂性是算法效率的度量</a:t>
            </a:r>
            <a:r>
              <a:rPr lang="en-US" altLang="zh-CN" sz="2400" b="0" dirty="0"/>
              <a:t>,</a:t>
            </a:r>
            <a:r>
              <a:rPr lang="zh-CN" altLang="en-US" sz="2400" b="0" dirty="0"/>
              <a:t>是评价算法效率的重要依据</a:t>
            </a:r>
          </a:p>
          <a:p>
            <a:pPr lvl="1"/>
            <a:r>
              <a:rPr lang="zh-CN" altLang="en-US" sz="2000" b="0" dirty="0" smtClean="0"/>
              <a:t>一</a:t>
            </a:r>
            <a:r>
              <a:rPr lang="zh-CN" altLang="en-US" sz="2000" b="0" dirty="0"/>
              <a:t>个算法复杂性的高低体现在运行该算法所需的计算机资源的多少上</a:t>
            </a:r>
          </a:p>
          <a:p>
            <a:pPr lvl="1"/>
            <a:r>
              <a:rPr lang="zh-CN" altLang="en-US" sz="2000" b="0" dirty="0" smtClean="0"/>
              <a:t>计算机</a:t>
            </a:r>
            <a:r>
              <a:rPr lang="zh-CN" altLang="en-US" sz="2000" b="0" dirty="0"/>
              <a:t>的资源</a:t>
            </a:r>
            <a:r>
              <a:rPr lang="en-US" altLang="zh-CN" sz="2000" b="0" dirty="0"/>
              <a:t>,</a:t>
            </a:r>
            <a:r>
              <a:rPr lang="zh-CN" altLang="en-US" sz="2000" b="0" dirty="0"/>
              <a:t>主要体现在</a:t>
            </a:r>
            <a:r>
              <a:rPr lang="zh-CN" altLang="en-US" sz="2000" dirty="0">
                <a:solidFill>
                  <a:srgbClr val="3907F1"/>
                </a:solidFill>
              </a:rPr>
              <a:t>时间和空间</a:t>
            </a:r>
            <a:r>
              <a:rPr lang="en-US" altLang="zh-CN" sz="2000" b="0" dirty="0"/>
              <a:t>(</a:t>
            </a:r>
            <a:r>
              <a:rPr lang="zh-CN" altLang="en-US" sz="2000" b="0" dirty="0"/>
              <a:t>存储器</a:t>
            </a:r>
            <a:r>
              <a:rPr lang="en-US" altLang="zh-CN" sz="2000" b="0" dirty="0"/>
              <a:t>)</a:t>
            </a:r>
            <a:r>
              <a:rPr lang="zh-CN" altLang="en-US" sz="2000" b="0" dirty="0"/>
              <a:t>资源上。</a:t>
            </a:r>
          </a:p>
          <a:p>
            <a:r>
              <a:rPr lang="zh-CN" altLang="en-US" sz="2400" b="0" dirty="0" smtClean="0"/>
              <a:t>算法</a:t>
            </a:r>
            <a:r>
              <a:rPr lang="zh-CN" altLang="en-US" sz="2400" b="0" dirty="0"/>
              <a:t>的复杂性分为时间复杂性和空间复杂性。本课程主要对算法的</a:t>
            </a:r>
            <a:r>
              <a:rPr lang="zh-CN" altLang="en-US" sz="2400" b="0" dirty="0">
                <a:solidFill>
                  <a:srgbClr val="3907F1"/>
                </a:solidFill>
              </a:rPr>
              <a:t>时间复杂性</a:t>
            </a:r>
            <a:r>
              <a:rPr lang="zh-CN" altLang="en-US" sz="2400" b="0" dirty="0"/>
              <a:t>进行分析。</a:t>
            </a:r>
          </a:p>
          <a:p>
            <a:r>
              <a:rPr lang="zh-CN" altLang="en-US" sz="2400" b="0" dirty="0" smtClean="0"/>
              <a:t>关于</a:t>
            </a:r>
            <a:r>
              <a:rPr lang="zh-CN" altLang="en-US" sz="2400" b="0" dirty="0"/>
              <a:t>算法的复杂性</a:t>
            </a:r>
            <a:r>
              <a:rPr lang="en-US" altLang="zh-CN" sz="2400" b="0" dirty="0"/>
              <a:t>,</a:t>
            </a:r>
            <a:r>
              <a:rPr lang="zh-CN" altLang="en-US" sz="2400" b="0" dirty="0"/>
              <a:t>有两个问题需要搞清楚</a:t>
            </a:r>
          </a:p>
          <a:p>
            <a:pPr lvl="1"/>
            <a:r>
              <a:rPr lang="zh-CN" altLang="en-US" sz="2000" b="0" dirty="0"/>
              <a:t>①用怎样的一个量来表达算法的复杂性</a:t>
            </a:r>
          </a:p>
          <a:p>
            <a:pPr lvl="1"/>
            <a:r>
              <a:rPr lang="zh-CN" altLang="en-US" sz="2000" b="0" dirty="0"/>
              <a:t>②对一个具体的算法</a:t>
            </a:r>
            <a:r>
              <a:rPr lang="en-US" altLang="zh-CN" sz="2000" b="0" dirty="0"/>
              <a:t>,</a:t>
            </a:r>
            <a:r>
              <a:rPr lang="zh-CN" altLang="en-US" sz="2000" b="0" dirty="0"/>
              <a:t>怎样计算它的复杂性</a:t>
            </a:r>
          </a:p>
        </p:txBody>
      </p:sp>
    </p:spTree>
    <p:extLst>
      <p:ext uri="{BB962C8B-B14F-4D97-AF65-F5344CB8AC3E}">
        <p14:creationId xmlns:p14="http://schemas.microsoft.com/office/powerpoint/2010/main" val="1519852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 calcmode="lin" valueType="num">
                                      <p:cBhvr additive="base">
                                        <p:cTn id="7"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anim calcmode="lin" valueType="num">
                                      <p:cBhvr additive="base">
                                        <p:cTn id="13"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9">
                                            <p:txEl>
                                              <p:pRg st="5" end="5"/>
                                            </p:txEl>
                                          </p:spTgt>
                                        </p:tgtEl>
                                        <p:attrNameLst>
                                          <p:attrName>style.visibility</p:attrName>
                                        </p:attrNameLst>
                                      </p:cBhvr>
                                      <p:to>
                                        <p:strVal val="visible"/>
                                      </p:to>
                                    </p:set>
                                    <p:anim calcmode="lin" valueType="num">
                                      <p:cBhvr additive="base">
                                        <p:cTn id="17"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9">
                                            <p:txEl>
                                              <p:pRg st="6" end="6"/>
                                            </p:txEl>
                                          </p:spTgt>
                                        </p:tgtEl>
                                        <p:attrNameLst>
                                          <p:attrName>style.visibility</p:attrName>
                                        </p:attrNameLst>
                                      </p:cBhvr>
                                      <p:to>
                                        <p:strVal val="visible"/>
                                      </p:to>
                                    </p:set>
                                    <p:anim calcmode="lin" valueType="num">
                                      <p:cBhvr additive="base">
                                        <p:cTn id="21"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2800" smtClean="0">
                <a:solidFill>
                  <a:srgbClr val="0000FF"/>
                </a:solidFill>
              </a:rPr>
              <a:t>算法复杂性分析</a:t>
            </a:r>
            <a:r>
              <a:rPr lang="zh-CN" altLang="en-US" smtClean="0"/>
              <a:t> </a:t>
            </a:r>
          </a:p>
        </p:txBody>
      </p:sp>
      <p:sp>
        <p:nvSpPr>
          <p:cNvPr id="9219" name="Rectangle 3"/>
          <p:cNvSpPr>
            <a:spLocks noGrp="1" noChangeArrowheads="1"/>
          </p:cNvSpPr>
          <p:nvPr>
            <p:ph idx="1"/>
          </p:nvPr>
        </p:nvSpPr>
        <p:spPr>
          <a:xfrm>
            <a:off x="323850" y="1196975"/>
            <a:ext cx="8569325" cy="5545138"/>
          </a:xfrm>
        </p:spPr>
        <p:txBody>
          <a:bodyPr/>
          <a:lstStyle/>
          <a:p>
            <a:pPr>
              <a:lnSpc>
                <a:spcPct val="150000"/>
              </a:lnSpc>
            </a:pPr>
            <a:r>
              <a:rPr lang="zh-CN" altLang="en-US" sz="2400" dirty="0" smtClean="0"/>
              <a:t>算法复杂性 </a:t>
            </a:r>
            <a:r>
              <a:rPr lang="en-US" altLang="zh-CN" sz="2400" dirty="0" smtClean="0"/>
              <a:t>= </a:t>
            </a:r>
            <a:r>
              <a:rPr lang="zh-CN" altLang="en-US" sz="2400" dirty="0" smtClean="0"/>
              <a:t>算法所需要的</a:t>
            </a:r>
            <a:r>
              <a:rPr lang="zh-CN" altLang="en-US" sz="2400" u="sng" dirty="0" smtClean="0"/>
              <a:t>计算机资源</a:t>
            </a:r>
            <a:endParaRPr lang="en-US" altLang="zh-CN" sz="2400" u="sng" dirty="0" smtClean="0"/>
          </a:p>
          <a:p>
            <a:pPr lvl="1"/>
            <a:r>
              <a:rPr lang="zh-CN" altLang="en-US" sz="2000" b="0" dirty="0" smtClean="0"/>
              <a:t>需要</a:t>
            </a:r>
            <a:r>
              <a:rPr lang="zh-CN" altLang="en-US" sz="2000" b="0" dirty="0"/>
              <a:t>时间资源的量</a:t>
            </a:r>
            <a:r>
              <a:rPr lang="en-US" altLang="zh-CN" sz="2000" b="0" dirty="0"/>
              <a:t>:</a:t>
            </a:r>
            <a:r>
              <a:rPr lang="zh-CN" altLang="en-US" sz="2000" b="0" dirty="0"/>
              <a:t>算法的</a:t>
            </a:r>
            <a:r>
              <a:rPr lang="zh-CN" altLang="en-US" sz="2000" b="0" dirty="0">
                <a:solidFill>
                  <a:srgbClr val="3907F1"/>
                </a:solidFill>
              </a:rPr>
              <a:t>时间</a:t>
            </a:r>
            <a:r>
              <a:rPr lang="zh-CN" altLang="en-US" sz="2000" b="0" dirty="0"/>
              <a:t>复杂性</a:t>
            </a:r>
            <a:r>
              <a:rPr lang="en-US" altLang="zh-CN" sz="2000" b="0" dirty="0"/>
              <a:t>T</a:t>
            </a:r>
            <a:r>
              <a:rPr lang="zh-CN" altLang="en-US" sz="2000" b="0" dirty="0"/>
              <a:t>；</a:t>
            </a:r>
          </a:p>
          <a:p>
            <a:pPr lvl="1"/>
            <a:r>
              <a:rPr lang="zh-CN" altLang="en-US" sz="2000" b="0" dirty="0" smtClean="0"/>
              <a:t>需要</a:t>
            </a:r>
            <a:r>
              <a:rPr lang="zh-CN" altLang="en-US" sz="2000" b="0" dirty="0"/>
              <a:t>空间资源的量</a:t>
            </a:r>
            <a:r>
              <a:rPr lang="en-US" altLang="zh-CN" sz="2000" b="0" dirty="0"/>
              <a:t>:</a:t>
            </a:r>
            <a:r>
              <a:rPr lang="zh-CN" altLang="en-US" sz="2000" b="0" dirty="0"/>
              <a:t>算法的</a:t>
            </a:r>
            <a:r>
              <a:rPr lang="zh-CN" altLang="en-US" sz="2000" b="0" dirty="0">
                <a:solidFill>
                  <a:srgbClr val="3907F1"/>
                </a:solidFill>
              </a:rPr>
              <a:t>空间</a:t>
            </a:r>
            <a:r>
              <a:rPr lang="zh-CN" altLang="en-US" sz="2000" b="0" dirty="0"/>
              <a:t>复杂性</a:t>
            </a:r>
            <a:r>
              <a:rPr lang="en-US" altLang="zh-CN" sz="2000" b="0" dirty="0"/>
              <a:t>S</a:t>
            </a:r>
            <a:r>
              <a:rPr lang="zh-CN" altLang="en-US" sz="2000" b="0" dirty="0" smtClean="0"/>
              <a:t>。</a:t>
            </a:r>
            <a:endParaRPr lang="en-US" altLang="zh-CN" sz="2000" b="0" dirty="0" smtClean="0"/>
          </a:p>
          <a:p>
            <a:r>
              <a:rPr lang="en-US" altLang="zh-CN" sz="2400" b="0" dirty="0"/>
              <a:t>C=f(N, I, A)</a:t>
            </a:r>
          </a:p>
          <a:p>
            <a:pPr lvl="1"/>
            <a:r>
              <a:rPr lang="en-US" altLang="zh-CN" sz="2000" b="0" dirty="0" smtClean="0"/>
              <a:t>N </a:t>
            </a:r>
            <a:r>
              <a:rPr lang="zh-CN" altLang="en-US" sz="2000" b="0" dirty="0" smtClean="0"/>
              <a:t>要解问题的规模</a:t>
            </a:r>
          </a:p>
          <a:p>
            <a:pPr lvl="1"/>
            <a:r>
              <a:rPr lang="en-US" altLang="zh-CN" sz="2000" b="0" dirty="0" smtClean="0"/>
              <a:t>I </a:t>
            </a:r>
            <a:r>
              <a:rPr lang="zh-CN" altLang="en-US" sz="2000" b="0" dirty="0"/>
              <a:t>算法的输入</a:t>
            </a:r>
          </a:p>
          <a:p>
            <a:pPr lvl="1"/>
            <a:r>
              <a:rPr lang="en-US" altLang="zh-CN" sz="2000" b="0" dirty="0" smtClean="0"/>
              <a:t>A </a:t>
            </a:r>
            <a:r>
              <a:rPr lang="zh-CN" altLang="en-US" sz="2000" b="0" dirty="0"/>
              <a:t>算法本身</a:t>
            </a:r>
            <a:endParaRPr lang="zh-CN" altLang="en-US" sz="2000" b="0" dirty="0" smtClean="0"/>
          </a:p>
          <a:p>
            <a:pPr>
              <a:lnSpc>
                <a:spcPct val="150000"/>
              </a:lnSpc>
            </a:pPr>
            <a:r>
              <a:rPr lang="zh-CN" altLang="en-US" sz="2400" dirty="0" smtClean="0">
                <a:solidFill>
                  <a:srgbClr val="2605A1"/>
                </a:solidFill>
              </a:rPr>
              <a:t>算法的时间复杂性</a:t>
            </a:r>
            <a:r>
              <a:rPr lang="en-US" altLang="zh-CN" sz="2400" i="1" dirty="0" smtClean="0"/>
              <a:t>T</a:t>
            </a:r>
            <a:r>
              <a:rPr lang="en-US" altLang="zh-CN" sz="2400" dirty="0" smtClean="0"/>
              <a:t>(</a:t>
            </a:r>
            <a:r>
              <a:rPr lang="en-US" altLang="zh-CN" sz="2400" i="1" dirty="0" smtClean="0"/>
              <a:t>n</a:t>
            </a:r>
            <a:r>
              <a:rPr lang="en-US" altLang="zh-CN" sz="2400" dirty="0" smtClean="0"/>
              <a:t>)</a:t>
            </a:r>
          </a:p>
          <a:p>
            <a:pPr lvl="1">
              <a:lnSpc>
                <a:spcPct val="150000"/>
              </a:lnSpc>
            </a:pPr>
            <a:r>
              <a:rPr lang="zh-CN" altLang="en-US" sz="2000" dirty="0" smtClean="0"/>
              <a:t>其中</a:t>
            </a:r>
            <a:r>
              <a:rPr lang="en-US" altLang="zh-CN" sz="2000" i="1" dirty="0" smtClean="0"/>
              <a:t>n</a:t>
            </a:r>
            <a:r>
              <a:rPr lang="zh-CN" altLang="en-US" sz="2000" dirty="0" smtClean="0"/>
              <a:t>是问题的规模（输入大小）</a:t>
            </a:r>
          </a:p>
          <a:p>
            <a:pPr>
              <a:lnSpc>
                <a:spcPct val="150000"/>
              </a:lnSpc>
            </a:pPr>
            <a:r>
              <a:rPr lang="zh-CN" altLang="en-US" sz="2400" dirty="0" smtClean="0"/>
              <a:t>算法的空间复杂性</a:t>
            </a:r>
            <a:r>
              <a:rPr lang="en-US" altLang="zh-CN" sz="2400" i="1" dirty="0" smtClean="0"/>
              <a:t>S</a:t>
            </a:r>
            <a:r>
              <a:rPr lang="en-US" altLang="zh-CN" sz="2400" dirty="0" smtClean="0"/>
              <a:t>(</a:t>
            </a:r>
            <a:r>
              <a:rPr lang="en-US" altLang="zh-CN" sz="2400" i="1" dirty="0" smtClean="0"/>
              <a:t>n</a:t>
            </a:r>
            <a:r>
              <a:rPr lang="en-US" altLang="zh-CN" sz="2400" dirty="0" smtClean="0"/>
              <a:t>)</a:t>
            </a:r>
            <a:endParaRPr lang="zh-CN" altLang="en-US" sz="2400" dirty="0" smtClean="0"/>
          </a:p>
        </p:txBody>
      </p:sp>
      <p:sp>
        <p:nvSpPr>
          <p:cNvPr id="4" name="右箭头 3"/>
          <p:cNvSpPr/>
          <p:nvPr/>
        </p:nvSpPr>
        <p:spPr bwMode="auto">
          <a:xfrm>
            <a:off x="3779912" y="2852936"/>
            <a:ext cx="936104" cy="72008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Verdana" pitchFamily="34" charset="0"/>
                <a:ea typeface="宋体" pitchFamily="2" charset="-122"/>
              </a:rPr>
              <a:t>简化</a:t>
            </a:r>
          </a:p>
        </p:txBody>
      </p:sp>
      <p:sp>
        <p:nvSpPr>
          <p:cNvPr id="7" name="矩形 6"/>
          <p:cNvSpPr/>
          <p:nvPr/>
        </p:nvSpPr>
        <p:spPr bwMode="auto">
          <a:xfrm>
            <a:off x="5076056" y="2852936"/>
            <a:ext cx="1296144" cy="64807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gn="ctr"/>
            <a:r>
              <a:rPr lang="en-US" altLang="zh-CN" dirty="0"/>
              <a:t>T(N, </a:t>
            </a:r>
            <a:r>
              <a:rPr lang="en-US" altLang="zh-CN" dirty="0" smtClean="0"/>
              <a:t>I)</a:t>
            </a:r>
          </a:p>
          <a:p>
            <a:pPr algn="ctr"/>
            <a:r>
              <a:rPr lang="en-US" altLang="zh-CN" dirty="0" smtClean="0"/>
              <a:t>S(N</a:t>
            </a:r>
            <a:r>
              <a:rPr lang="en-US" altLang="zh-CN" dirty="0"/>
              <a:t>, 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219">
                                            <p:txEl>
                                              <p:pRg st="7" end="7"/>
                                            </p:txEl>
                                          </p:spTgt>
                                        </p:tgtEl>
                                        <p:attrNameLst>
                                          <p:attrName>style.visibility</p:attrName>
                                        </p:attrNameLst>
                                      </p:cBhvr>
                                      <p:to>
                                        <p:strVal val="visible"/>
                                      </p:to>
                                    </p:set>
                                    <p:animEffect transition="in" filter="fade">
                                      <p:cBhvr>
                                        <p:cTn id="17" dur="1000"/>
                                        <p:tgtEl>
                                          <p:spTgt spid="9219">
                                            <p:txEl>
                                              <p:pRg st="7" end="7"/>
                                            </p:txEl>
                                          </p:spTgt>
                                        </p:tgtEl>
                                      </p:cBhvr>
                                    </p:animEffect>
                                    <p:anim calcmode="lin" valueType="num">
                                      <p:cBhvr>
                                        <p:cTn id="18" dur="1000" fill="hold"/>
                                        <p:tgtEl>
                                          <p:spTgt spid="9219">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921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219">
                                            <p:txEl>
                                              <p:pRg st="8" end="8"/>
                                            </p:txEl>
                                          </p:spTgt>
                                        </p:tgtEl>
                                        <p:attrNameLst>
                                          <p:attrName>style.visibility</p:attrName>
                                        </p:attrNameLst>
                                      </p:cBhvr>
                                      <p:to>
                                        <p:strVal val="visible"/>
                                      </p:to>
                                    </p:set>
                                    <p:animEffect transition="in" filter="fade">
                                      <p:cBhvr>
                                        <p:cTn id="24" dur="1000"/>
                                        <p:tgtEl>
                                          <p:spTgt spid="9219">
                                            <p:txEl>
                                              <p:pRg st="8" end="8"/>
                                            </p:txEl>
                                          </p:spTgt>
                                        </p:tgtEl>
                                      </p:cBhvr>
                                    </p:animEffect>
                                    <p:anim calcmode="lin" valueType="num">
                                      <p:cBhvr>
                                        <p:cTn id="25" dur="1000" fill="hold"/>
                                        <p:tgtEl>
                                          <p:spTgt spid="9219">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921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219">
                                            <p:txEl>
                                              <p:pRg st="9" end="9"/>
                                            </p:txEl>
                                          </p:spTgt>
                                        </p:tgtEl>
                                        <p:attrNameLst>
                                          <p:attrName>style.visibility</p:attrName>
                                        </p:attrNameLst>
                                      </p:cBhvr>
                                      <p:to>
                                        <p:strVal val="visible"/>
                                      </p:to>
                                    </p:set>
                                    <p:animEffect transition="in" filter="fade">
                                      <p:cBhvr>
                                        <p:cTn id="31" dur="1000"/>
                                        <p:tgtEl>
                                          <p:spTgt spid="9219">
                                            <p:txEl>
                                              <p:pRg st="9" end="9"/>
                                            </p:txEl>
                                          </p:spTgt>
                                        </p:tgtEl>
                                      </p:cBhvr>
                                    </p:animEffect>
                                    <p:anim calcmode="lin" valueType="num">
                                      <p:cBhvr>
                                        <p:cTn id="32" dur="1000" fill="hold"/>
                                        <p:tgtEl>
                                          <p:spTgt spid="9219">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921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z="2800" smtClean="0">
                <a:solidFill>
                  <a:srgbClr val="0000FF"/>
                </a:solidFill>
              </a:rPr>
              <a:t>算法的时间复杂性</a:t>
            </a:r>
          </a:p>
        </p:txBody>
      </p:sp>
      <p:sp>
        <p:nvSpPr>
          <p:cNvPr id="10243" name="Rectangle 3"/>
          <p:cNvSpPr>
            <a:spLocks noGrp="1" noChangeArrowheads="1"/>
          </p:cNvSpPr>
          <p:nvPr>
            <p:ph idx="1"/>
          </p:nvPr>
        </p:nvSpPr>
        <p:spPr>
          <a:xfrm>
            <a:off x="323850" y="1196975"/>
            <a:ext cx="8569325" cy="5545138"/>
          </a:xfrm>
        </p:spPr>
        <p:txBody>
          <a:bodyPr/>
          <a:lstStyle/>
          <a:p>
            <a:pPr>
              <a:lnSpc>
                <a:spcPct val="150000"/>
              </a:lnSpc>
              <a:defRPr/>
            </a:pPr>
            <a:r>
              <a:rPr lang="zh-CN" altLang="en-US" sz="2000" dirty="0" smtClean="0"/>
              <a:t>（</a:t>
            </a:r>
            <a:r>
              <a:rPr lang="en-US" altLang="zh-CN" sz="2000" dirty="0" smtClean="0"/>
              <a:t>1</a:t>
            </a:r>
            <a:r>
              <a:rPr lang="zh-CN" altLang="en-US" sz="2000" dirty="0" smtClean="0"/>
              <a:t>）</a:t>
            </a:r>
            <a:r>
              <a:rPr lang="zh-CN" altLang="en-US" sz="2000" dirty="0" smtClean="0">
                <a:solidFill>
                  <a:srgbClr val="3907F1"/>
                </a:solidFill>
              </a:rPr>
              <a:t>最坏情况</a:t>
            </a:r>
            <a:r>
              <a:rPr lang="zh-CN" altLang="en-US" sz="2000" dirty="0" smtClean="0"/>
              <a:t>下的时间复杂性</a:t>
            </a:r>
          </a:p>
          <a:p>
            <a:pPr marL="0" indent="0">
              <a:lnSpc>
                <a:spcPct val="150000"/>
              </a:lnSpc>
              <a:buFont typeface="Wingdings" pitchFamily="2" charset="2"/>
              <a:buNone/>
              <a:defRPr/>
            </a:pPr>
            <a:r>
              <a:rPr lang="zh-CN" altLang="en-US" sz="2000" i="1" dirty="0" smtClean="0"/>
              <a:t>     </a:t>
            </a:r>
            <a:r>
              <a:rPr lang="en-US" altLang="zh-CN" sz="2000" i="1" dirty="0" err="1" smtClean="0"/>
              <a:t>T</a:t>
            </a:r>
            <a:r>
              <a:rPr lang="en-US" altLang="zh-CN" sz="2000" baseline="-25000" dirty="0" err="1" smtClean="0"/>
              <a:t>max</a:t>
            </a:r>
            <a:r>
              <a:rPr lang="en-US" altLang="zh-CN" sz="2000" dirty="0" smtClean="0"/>
              <a:t>(</a:t>
            </a:r>
            <a:r>
              <a:rPr lang="en-US" altLang="zh-CN" sz="2000" i="1" dirty="0" smtClean="0"/>
              <a:t>n</a:t>
            </a:r>
            <a:r>
              <a:rPr lang="en-US" altLang="zh-CN" sz="2000" dirty="0" smtClean="0"/>
              <a:t>) = max{ </a:t>
            </a:r>
            <a:r>
              <a:rPr lang="en-US" altLang="zh-CN" sz="2000" i="1" dirty="0" smtClean="0"/>
              <a:t>T</a:t>
            </a:r>
            <a:r>
              <a:rPr lang="en-US" altLang="zh-CN" sz="2000" dirty="0" smtClean="0"/>
              <a:t>(I) | size(I)=</a:t>
            </a:r>
            <a:r>
              <a:rPr lang="en-US" altLang="zh-CN" sz="2000" i="1" dirty="0" smtClean="0"/>
              <a:t>n </a:t>
            </a:r>
            <a:r>
              <a:rPr lang="en-US" altLang="zh-CN" sz="2000" dirty="0" smtClean="0"/>
              <a:t>}</a:t>
            </a:r>
          </a:p>
          <a:p>
            <a:pPr>
              <a:lnSpc>
                <a:spcPct val="150000"/>
              </a:lnSpc>
              <a:defRPr/>
            </a:pPr>
            <a:r>
              <a:rPr lang="zh-CN" altLang="en-US" sz="2000" dirty="0" smtClean="0"/>
              <a:t>（</a:t>
            </a:r>
            <a:r>
              <a:rPr lang="en-US" altLang="zh-CN" sz="2000" dirty="0" smtClean="0"/>
              <a:t>2</a:t>
            </a:r>
            <a:r>
              <a:rPr lang="zh-CN" altLang="en-US" sz="2000" dirty="0" smtClean="0"/>
              <a:t>）</a:t>
            </a:r>
            <a:r>
              <a:rPr lang="zh-CN" altLang="en-US" sz="2000" dirty="0" smtClean="0">
                <a:solidFill>
                  <a:srgbClr val="3907F1"/>
                </a:solidFill>
              </a:rPr>
              <a:t>最好情况</a:t>
            </a:r>
            <a:r>
              <a:rPr lang="zh-CN" altLang="en-US" sz="2000" dirty="0" smtClean="0"/>
              <a:t>下的时间复杂性</a:t>
            </a:r>
          </a:p>
          <a:p>
            <a:pPr marL="0" indent="0">
              <a:lnSpc>
                <a:spcPct val="150000"/>
              </a:lnSpc>
              <a:buFont typeface="Wingdings" pitchFamily="2" charset="2"/>
              <a:buNone/>
              <a:defRPr/>
            </a:pPr>
            <a:r>
              <a:rPr lang="zh-CN" altLang="en-US" sz="2000" i="1" dirty="0" smtClean="0"/>
              <a:t>     </a:t>
            </a:r>
            <a:r>
              <a:rPr lang="en-US" altLang="zh-CN" sz="2000" i="1" dirty="0" err="1" smtClean="0"/>
              <a:t>T</a:t>
            </a:r>
            <a:r>
              <a:rPr lang="en-US" altLang="zh-CN" sz="2000" baseline="-25000" dirty="0" err="1" smtClean="0"/>
              <a:t>min</a:t>
            </a:r>
            <a:r>
              <a:rPr lang="en-US" altLang="zh-CN" sz="2000" dirty="0" smtClean="0"/>
              <a:t>(</a:t>
            </a:r>
            <a:r>
              <a:rPr lang="en-US" altLang="zh-CN" sz="2000" i="1" dirty="0" smtClean="0"/>
              <a:t>n</a:t>
            </a:r>
            <a:r>
              <a:rPr lang="en-US" altLang="zh-CN" sz="2000" dirty="0" smtClean="0"/>
              <a:t>) = min{ </a:t>
            </a:r>
            <a:r>
              <a:rPr lang="en-US" altLang="zh-CN" sz="2000" i="1" dirty="0" smtClean="0"/>
              <a:t>T</a:t>
            </a:r>
            <a:r>
              <a:rPr lang="en-US" altLang="zh-CN" sz="2000" dirty="0" smtClean="0"/>
              <a:t>(I) | size(I)=</a:t>
            </a:r>
            <a:r>
              <a:rPr lang="en-US" altLang="zh-CN" sz="2000" i="1" dirty="0" smtClean="0"/>
              <a:t>n </a:t>
            </a:r>
            <a:r>
              <a:rPr lang="en-US" altLang="zh-CN" sz="2000" dirty="0" smtClean="0"/>
              <a:t>}</a:t>
            </a:r>
          </a:p>
          <a:p>
            <a:pPr>
              <a:lnSpc>
                <a:spcPct val="150000"/>
              </a:lnSpc>
              <a:defRPr/>
            </a:pPr>
            <a:r>
              <a:rPr lang="zh-CN" altLang="en-US" sz="2000" dirty="0" smtClean="0"/>
              <a:t>（</a:t>
            </a:r>
            <a:r>
              <a:rPr lang="en-US" altLang="zh-CN" sz="2000" dirty="0" smtClean="0"/>
              <a:t>3</a:t>
            </a:r>
            <a:r>
              <a:rPr lang="zh-CN" altLang="en-US" sz="2000" dirty="0" smtClean="0"/>
              <a:t>）</a:t>
            </a:r>
            <a:r>
              <a:rPr lang="zh-CN" altLang="en-US" sz="2000" dirty="0" smtClean="0">
                <a:solidFill>
                  <a:srgbClr val="3907F1"/>
                </a:solidFill>
              </a:rPr>
              <a:t>平均情况</a:t>
            </a:r>
            <a:r>
              <a:rPr lang="zh-CN" altLang="en-US" sz="2000" dirty="0" smtClean="0"/>
              <a:t>下的时间复杂性</a:t>
            </a:r>
          </a:p>
          <a:p>
            <a:pPr marL="0" indent="0">
              <a:lnSpc>
                <a:spcPct val="200000"/>
              </a:lnSpc>
              <a:buFont typeface="Wingdings" pitchFamily="2" charset="2"/>
              <a:buNone/>
              <a:defRPr/>
            </a:pPr>
            <a:r>
              <a:rPr lang="zh-CN" altLang="en-US" sz="2000" i="1" dirty="0" smtClean="0"/>
              <a:t>     </a:t>
            </a:r>
            <a:r>
              <a:rPr lang="en-US" altLang="zh-CN" sz="2000" i="1" dirty="0" err="1" smtClean="0"/>
              <a:t>T</a:t>
            </a:r>
            <a:r>
              <a:rPr lang="en-US" altLang="zh-CN" sz="2000" baseline="-25000" dirty="0" err="1" smtClean="0"/>
              <a:t>avg</a:t>
            </a:r>
            <a:r>
              <a:rPr lang="en-US" altLang="zh-CN" sz="2000" dirty="0" smtClean="0"/>
              <a:t>(</a:t>
            </a:r>
            <a:r>
              <a:rPr lang="en-US" altLang="zh-CN" sz="2000" i="1" dirty="0" smtClean="0"/>
              <a:t>n</a:t>
            </a:r>
            <a:r>
              <a:rPr lang="en-US" altLang="zh-CN" sz="2000" dirty="0" smtClean="0"/>
              <a:t>) =</a:t>
            </a:r>
          </a:p>
          <a:p>
            <a:pPr lvl="1">
              <a:lnSpc>
                <a:spcPct val="200000"/>
              </a:lnSpc>
              <a:defRPr/>
            </a:pPr>
            <a:r>
              <a:rPr lang="zh-CN" altLang="en-US" sz="2000" dirty="0" smtClean="0"/>
              <a:t>其中</a:t>
            </a:r>
            <a:r>
              <a:rPr lang="en-US" altLang="zh-CN" sz="2000" dirty="0" smtClean="0"/>
              <a:t>I</a:t>
            </a:r>
            <a:r>
              <a:rPr lang="zh-CN" altLang="en-US" sz="2000" dirty="0" smtClean="0"/>
              <a:t>是问题的规模为</a:t>
            </a:r>
            <a:r>
              <a:rPr lang="en-US" altLang="zh-CN" sz="2000" i="1" dirty="0" smtClean="0"/>
              <a:t>n</a:t>
            </a:r>
            <a:r>
              <a:rPr lang="zh-CN" altLang="en-US" sz="2000" dirty="0" smtClean="0"/>
              <a:t>的实例，</a:t>
            </a:r>
            <a:r>
              <a:rPr lang="en-US" altLang="zh-CN" sz="2000" i="1" dirty="0" smtClean="0"/>
              <a:t>p</a:t>
            </a:r>
            <a:r>
              <a:rPr lang="en-US" altLang="zh-CN" sz="2000" dirty="0" smtClean="0"/>
              <a:t>(I)</a:t>
            </a:r>
            <a:r>
              <a:rPr lang="zh-CN" altLang="en-US" sz="2000" dirty="0" smtClean="0"/>
              <a:t>是实例</a:t>
            </a:r>
            <a:r>
              <a:rPr lang="en-US" altLang="zh-CN" sz="2000" dirty="0" smtClean="0"/>
              <a:t>I</a:t>
            </a:r>
            <a:r>
              <a:rPr lang="zh-CN" altLang="en-US" sz="2000" dirty="0" smtClean="0"/>
              <a:t>出现的概率。</a:t>
            </a:r>
          </a:p>
        </p:txBody>
      </p:sp>
      <p:sp>
        <p:nvSpPr>
          <p:cNvPr id="1024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10245" name="Object 4"/>
          <p:cNvGraphicFramePr>
            <a:graphicFrameLocks noChangeAspect="1"/>
          </p:cNvGraphicFramePr>
          <p:nvPr/>
        </p:nvGraphicFramePr>
        <p:xfrm>
          <a:off x="2339975" y="3951288"/>
          <a:ext cx="1765300" cy="701675"/>
        </p:xfrm>
        <a:graphic>
          <a:graphicData uri="http://schemas.openxmlformats.org/presentationml/2006/ole">
            <mc:AlternateContent xmlns:mc="http://schemas.openxmlformats.org/markup-compatibility/2006">
              <mc:Choice xmlns:v="urn:schemas-microsoft-com:vml" Requires="v">
                <p:oleObj spid="_x0000_s10419" name="公式" r:id="rId4" imgW="888614" imgH="355446" progId="Equation.3">
                  <p:embed/>
                </p:oleObj>
              </mc:Choice>
              <mc:Fallback>
                <p:oleObj name="公式" r:id="rId4" imgW="888614" imgH="35544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951288"/>
                        <a:ext cx="1765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mph" presetSubtype="0" fill="hold" nodeType="clickEffect">
                                  <p:stCondLst>
                                    <p:cond delay="0"/>
                                  </p:stCondLst>
                                  <p:childTnLst>
                                    <p:animClr clrSpc="rgb" dir="cw">
                                      <p:cBhvr override="childStyle">
                                        <p:cTn id="6" dur="500" fill="hold"/>
                                        <p:tgtEl>
                                          <p:spTgt spid="10243">
                                            <p:txEl>
                                              <p:pRg st="0" end="0"/>
                                            </p:txEl>
                                          </p:spTgt>
                                        </p:tgtEl>
                                        <p:attrNameLst>
                                          <p:attrName>style.color</p:attrName>
                                        </p:attrNameLst>
                                      </p:cBhvr>
                                      <p:to>
                                        <a:schemeClr val="accent2"/>
                                      </p:to>
                                    </p:animClr>
                                    <p:animClr clrSpc="rgb" dir="cw">
                                      <p:cBhvr>
                                        <p:cTn id="7" dur="500" fill="hold"/>
                                        <p:tgtEl>
                                          <p:spTgt spid="10243">
                                            <p:txEl>
                                              <p:pRg st="0" end="0"/>
                                            </p:txEl>
                                          </p:spTgt>
                                        </p:tgtEl>
                                        <p:attrNameLst>
                                          <p:attrName>fillcolor</p:attrName>
                                        </p:attrNameLst>
                                      </p:cBhvr>
                                      <p:to>
                                        <a:schemeClr val="accent2"/>
                                      </p:to>
                                    </p:animClr>
                                    <p:set>
                                      <p:cBhvr>
                                        <p:cTn id="8" dur="500" fill="hold"/>
                                        <p:tgtEl>
                                          <p:spTgt spid="10243">
                                            <p:txEl>
                                              <p:pRg st="0" end="0"/>
                                            </p:txEl>
                                          </p:spTgt>
                                        </p:tgtEl>
                                        <p:attrNameLst>
                                          <p:attrName>fill.type</p:attrName>
                                        </p:attrNameLst>
                                      </p:cBhvr>
                                      <p:to>
                                        <p:strVal val="solid"/>
                                      </p:to>
                                    </p:set>
                                    <p:set>
                                      <p:cBhvr>
                                        <p:cTn id="9" dur="500" fill="hold"/>
                                        <p:tgtEl>
                                          <p:spTgt spid="1024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排序问题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输入：</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3</a:t>
                </a:r>
                <a:r>
                  <a:rPr lang="en-US" altLang="zh-CN" dirty="0" smtClean="0"/>
                  <a:t>,……a</a:t>
                </a:r>
                <a:r>
                  <a:rPr lang="en-US" altLang="zh-CN" baseline="-25000" dirty="0" smtClean="0"/>
                  <a:t>n</a:t>
                </a:r>
              </a:p>
              <a:p>
                <a:pPr marL="0" indent="0">
                  <a:buNone/>
                </a:pPr>
                <a:r>
                  <a:rPr lang="zh-CN" altLang="en-US" dirty="0"/>
                  <a:t>输出</a:t>
                </a:r>
                <a:r>
                  <a:rPr lang="zh-CN" altLang="en-US" dirty="0" smtClean="0"/>
                  <a:t>：</a:t>
                </a:r>
                <a:r>
                  <a:rPr lang="en-US" altLang="zh-CN" dirty="0" smtClean="0"/>
                  <a:t>a</a:t>
                </a:r>
                <a:r>
                  <a:rPr lang="en-US" altLang="zh-CN" baseline="-25000" dirty="0" smtClean="0"/>
                  <a:t>1</a:t>
                </a:r>
                <a:r>
                  <a:rPr lang="en-US" altLang="zh-CN" dirty="0"/>
                  <a:t>’</a:t>
                </a:r>
                <a:r>
                  <a:rPr lang="en-US" altLang="zh-CN" dirty="0" smtClean="0"/>
                  <a:t>,a</a:t>
                </a:r>
                <a:r>
                  <a:rPr lang="en-US" altLang="zh-CN" baseline="-25000" dirty="0" smtClean="0"/>
                  <a:t>2</a:t>
                </a:r>
                <a:r>
                  <a:rPr lang="en-US" altLang="zh-CN" dirty="0"/>
                  <a:t>’</a:t>
                </a:r>
                <a:r>
                  <a:rPr lang="en-US" altLang="zh-CN" dirty="0" smtClean="0"/>
                  <a:t>,a</a:t>
                </a:r>
                <a:r>
                  <a:rPr lang="en-US" altLang="zh-CN" baseline="-25000" dirty="0" smtClean="0"/>
                  <a:t>3</a:t>
                </a:r>
                <a:r>
                  <a:rPr lang="en-US" altLang="zh-CN" dirty="0"/>
                  <a:t>’</a:t>
                </a:r>
                <a:r>
                  <a:rPr lang="en-US" altLang="zh-CN" dirty="0" smtClean="0"/>
                  <a:t>,……a</a:t>
                </a:r>
                <a:r>
                  <a:rPr lang="en-US" altLang="zh-CN" baseline="-25000" dirty="0" smtClean="0"/>
                  <a:t>n</a:t>
                </a:r>
                <a:r>
                  <a:rPr lang="en-US" altLang="zh-CN" dirty="0" smtClean="0"/>
                  <a:t>’</a:t>
                </a:r>
              </a:p>
              <a:p>
                <a:pPr marL="0" indent="0">
                  <a:buNone/>
                </a:pPr>
                <a:r>
                  <a:rPr lang="en-US" altLang="zh-CN" dirty="0"/>
                  <a:t> </a:t>
                </a:r>
                <a:r>
                  <a:rPr lang="en-US" altLang="zh-CN" dirty="0" smtClean="0"/>
                  <a:t>    (a</a:t>
                </a:r>
                <a:r>
                  <a:rPr lang="en-US" altLang="zh-CN" baseline="-25000" dirty="0" smtClean="0"/>
                  <a:t>1</a:t>
                </a:r>
                <a:r>
                  <a:rPr lang="en-US" altLang="zh-CN" dirty="0" smtClean="0"/>
                  <a:t>’</a:t>
                </a:r>
                <a14:m>
                  <m:oMath xmlns:m="http://schemas.openxmlformats.org/officeDocument/2006/math">
                    <m:r>
                      <a:rPr lang="en-US" altLang="zh-CN" i="1" smtClean="0">
                        <a:latin typeface="Cambria Math"/>
                        <a:ea typeface="Cambria Math"/>
                      </a:rPr>
                      <m:t>≤</m:t>
                    </m:r>
                  </m:oMath>
                </a14:m>
                <a:r>
                  <a:rPr lang="en-US" altLang="zh-CN" dirty="0" smtClean="0"/>
                  <a:t> a</a:t>
                </a:r>
                <a:r>
                  <a:rPr lang="en-US" altLang="zh-CN" baseline="-25000" dirty="0" smtClean="0"/>
                  <a:t>2</a:t>
                </a:r>
                <a:r>
                  <a:rPr lang="en-US" altLang="zh-CN" dirty="0"/>
                  <a:t>’</a:t>
                </a:r>
                <a:r>
                  <a:rPr lang="en-US" altLang="zh-CN" dirty="0">
                    <a:ea typeface="Cambria Math"/>
                  </a:rPr>
                  <a:t> </a:t>
                </a:r>
                <a14:m>
                  <m:oMath xmlns:m="http://schemas.openxmlformats.org/officeDocument/2006/math">
                    <m:r>
                      <a:rPr lang="en-US" altLang="zh-CN" i="1">
                        <a:latin typeface="Cambria Math"/>
                        <a:ea typeface="Cambria Math"/>
                      </a:rPr>
                      <m:t>≤ </m:t>
                    </m:r>
                  </m:oMath>
                </a14:m>
                <a:r>
                  <a:rPr lang="en-US" altLang="zh-CN" dirty="0"/>
                  <a:t>a</a:t>
                </a:r>
                <a:r>
                  <a:rPr lang="en-US" altLang="zh-CN" baseline="-25000" dirty="0"/>
                  <a:t>3</a:t>
                </a:r>
                <a:r>
                  <a:rPr lang="en-US" altLang="zh-CN" dirty="0"/>
                  <a:t>’</a:t>
                </a:r>
                <a:r>
                  <a:rPr lang="en-US" altLang="zh-CN" dirty="0">
                    <a:ea typeface="Cambria Math"/>
                  </a:rPr>
                  <a:t> </a:t>
                </a:r>
                <a14:m>
                  <m:oMath xmlns:m="http://schemas.openxmlformats.org/officeDocument/2006/math">
                    <m:r>
                      <a:rPr lang="en-US" altLang="zh-CN" i="1">
                        <a:latin typeface="Cambria Math"/>
                        <a:ea typeface="Cambria Math"/>
                      </a:rPr>
                      <m:t>≤ </m:t>
                    </m:r>
                  </m:oMath>
                </a14:m>
                <a:r>
                  <a:rPr lang="en-US" altLang="zh-CN" dirty="0"/>
                  <a:t>……</a:t>
                </a:r>
                <a:r>
                  <a:rPr lang="en-US" altLang="zh-CN" dirty="0">
                    <a:ea typeface="Cambria Math"/>
                  </a:rPr>
                  <a:t> </a:t>
                </a:r>
                <a14:m>
                  <m:oMath xmlns:m="http://schemas.openxmlformats.org/officeDocument/2006/math">
                    <m:r>
                      <a:rPr lang="en-US" altLang="zh-CN" i="1">
                        <a:latin typeface="Cambria Math"/>
                        <a:ea typeface="Cambria Math"/>
                      </a:rPr>
                      <m:t>≤ </m:t>
                    </m:r>
                  </m:oMath>
                </a14:m>
                <a:r>
                  <a:rPr lang="en-US" altLang="zh-CN" dirty="0"/>
                  <a:t>a</a:t>
                </a:r>
                <a:r>
                  <a:rPr lang="en-US" altLang="zh-CN" baseline="-25000" dirty="0"/>
                  <a:t>n</a:t>
                </a:r>
                <a:r>
                  <a:rPr lang="en-US" altLang="zh-CN" dirty="0" smtClean="0"/>
                  <a:t>’)</a:t>
                </a:r>
              </a:p>
              <a:p>
                <a:pPr marL="0" indent="0">
                  <a:buNone/>
                </a:pPr>
                <a:endParaRPr lang="en-US" altLang="zh-CN" baseline="-25000" dirty="0"/>
              </a:p>
              <a:p>
                <a:pPr marL="0" indent="0">
                  <a:buNone/>
                </a:pPr>
                <a:r>
                  <a:rPr lang="zh-CN" altLang="en-US" dirty="0"/>
                  <a:t>插入排序</a:t>
                </a:r>
                <a:endParaRPr lang="en-US" altLang="zh-CN" baseline="-25000" dirty="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636" t="-2198"/>
                </a:stretch>
              </a:blipFill>
            </p:spPr>
            <p:txBody>
              <a:bodyPr/>
              <a:lstStyle/>
              <a:p>
                <a:r>
                  <a:rPr lang="zh-CN" altLang="en-US">
                    <a:noFill/>
                  </a:rPr>
                  <a:t> </a:t>
                </a:r>
              </a:p>
            </p:txBody>
          </p:sp>
        </mc:Fallback>
      </mc:AlternateContent>
      <p:pic>
        <p:nvPicPr>
          <p:cNvPr id="563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870170"/>
            <a:ext cx="6597650" cy="396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236296" y="2319263"/>
            <a:ext cx="800219" cy="461665"/>
          </a:xfrm>
          <a:prstGeom prst="rect">
            <a:avLst/>
          </a:prstGeom>
          <a:noFill/>
        </p:spPr>
        <p:txBody>
          <a:bodyPr wrap="none" rtlCol="0">
            <a:spAutoFit/>
          </a:bodyPr>
          <a:lstStyle/>
          <a:p>
            <a:r>
              <a:rPr lang="zh-CN" altLang="en-US" sz="2400" b="1" dirty="0" smtClean="0">
                <a:solidFill>
                  <a:srgbClr val="2605A1"/>
                </a:solidFill>
              </a:rPr>
              <a:t>升序</a:t>
            </a:r>
            <a:endParaRPr lang="zh-CN" altLang="en-US" sz="2400" b="1" dirty="0">
              <a:solidFill>
                <a:srgbClr val="2605A1"/>
              </a:solidFill>
            </a:endParaRPr>
          </a:p>
        </p:txBody>
      </p:sp>
      <p:sp>
        <p:nvSpPr>
          <p:cNvPr id="5" name="矩形 4"/>
          <p:cNvSpPr/>
          <p:nvPr/>
        </p:nvSpPr>
        <p:spPr>
          <a:xfrm>
            <a:off x="0" y="4149080"/>
            <a:ext cx="2407791"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a:t>每次处理就是将</a:t>
            </a:r>
            <a:r>
              <a:rPr lang="zh-CN" altLang="en-US" dirty="0">
                <a:solidFill>
                  <a:srgbClr val="2605A1"/>
                </a:solidFill>
              </a:rPr>
              <a:t>无序数列</a:t>
            </a:r>
            <a:r>
              <a:rPr lang="zh-CN" altLang="en-US" dirty="0"/>
              <a:t>的第一个元素与</a:t>
            </a:r>
            <a:r>
              <a:rPr lang="zh-CN" altLang="en-US" dirty="0">
                <a:solidFill>
                  <a:srgbClr val="2605A1"/>
                </a:solidFill>
              </a:rPr>
              <a:t>有序数列</a:t>
            </a:r>
            <a:r>
              <a:rPr lang="zh-CN" altLang="en-US" dirty="0"/>
              <a:t>的元素从</a:t>
            </a:r>
            <a:r>
              <a:rPr lang="zh-CN" altLang="en-US" dirty="0">
                <a:solidFill>
                  <a:srgbClr val="2605A1"/>
                </a:solidFill>
              </a:rPr>
              <a:t>后往前</a:t>
            </a:r>
            <a:r>
              <a:rPr lang="zh-CN" altLang="en-US" dirty="0"/>
              <a:t>逐个进行比较，</a:t>
            </a:r>
            <a:r>
              <a:rPr lang="zh-CN" altLang="en-US" dirty="0">
                <a:solidFill>
                  <a:srgbClr val="2605A1"/>
                </a:solidFill>
              </a:rPr>
              <a:t>找出插入位置</a:t>
            </a:r>
            <a:r>
              <a:rPr lang="zh-CN" altLang="en-US" dirty="0"/>
              <a:t>，将该元素插入到</a:t>
            </a:r>
            <a:r>
              <a:rPr lang="zh-CN" altLang="en-US" dirty="0">
                <a:solidFill>
                  <a:srgbClr val="2605A1"/>
                </a:solidFill>
              </a:rPr>
              <a:t>有序数列的合适位置中</a:t>
            </a:r>
            <a:r>
              <a:rPr lang="zh-CN" altLang="en-US" dirty="0"/>
              <a:t>。</a:t>
            </a:r>
          </a:p>
        </p:txBody>
      </p:sp>
    </p:spTree>
    <p:extLst>
      <p:ext uri="{BB962C8B-B14F-4D97-AF65-F5344CB8AC3E}">
        <p14:creationId xmlns:p14="http://schemas.microsoft.com/office/powerpoint/2010/main" val="14690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fade">
                                      <p:cBhvr>
                                        <p:cTn id="7" dur="1000"/>
                                        <p:tgtEl>
                                          <p:spTgt spid="56322"/>
                                        </p:tgtEl>
                                      </p:cBhvr>
                                    </p:animEffect>
                                    <p:anim calcmode="lin" valueType="num">
                                      <p:cBhvr>
                                        <p:cTn id="8" dur="1000" fill="hold"/>
                                        <p:tgtEl>
                                          <p:spTgt spid="56322"/>
                                        </p:tgtEl>
                                        <p:attrNameLst>
                                          <p:attrName>ppt_x</p:attrName>
                                        </p:attrNameLst>
                                      </p:cBhvr>
                                      <p:tavLst>
                                        <p:tav tm="0">
                                          <p:val>
                                            <p:strVal val="#ppt_x"/>
                                          </p:val>
                                        </p:tav>
                                        <p:tav tm="100000">
                                          <p:val>
                                            <p:strVal val="#ppt_x"/>
                                          </p:val>
                                        </p:tav>
                                      </p:tavLst>
                                    </p:anim>
                                    <p:anim calcmode="lin" valueType="num">
                                      <p:cBhvr>
                                        <p:cTn id="9" dur="1000" fill="hold"/>
                                        <p:tgtEl>
                                          <p:spTgt spid="563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2483768" y="1988840"/>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3419872"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18246956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2483768" y="1988840"/>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3419872"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10" name="弧形 9"/>
          <p:cNvSpPr/>
          <p:nvPr/>
        </p:nvSpPr>
        <p:spPr bwMode="auto">
          <a:xfrm rot="2787433" flipV="1">
            <a:off x="1023756" y="814272"/>
            <a:ext cx="2088232" cy="2232248"/>
          </a:xfrm>
          <a:prstGeom prst="arc">
            <a:avLst/>
          </a:prstGeom>
          <a:ln>
            <a:headEnd type="triangle" w="med" len="med"/>
            <a:tailEnd type="none" w="med" len="med"/>
          </a:ln>
          <a:ex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29202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3347864" y="2003993"/>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2468815"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2878345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3347864" y="2003993"/>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2468815"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16" name="弧形 15"/>
          <p:cNvSpPr/>
          <p:nvPr/>
        </p:nvSpPr>
        <p:spPr bwMode="auto">
          <a:xfrm rot="2787433" flipV="1">
            <a:off x="1999562" y="814271"/>
            <a:ext cx="2088232" cy="2232248"/>
          </a:xfrm>
          <a:prstGeom prst="arc">
            <a:avLst>
              <a:gd name="adj1" fmla="val 16545923"/>
              <a:gd name="adj2" fmla="val 0"/>
            </a:avLst>
          </a:prstGeom>
          <a:ln>
            <a:headEnd type="triangle" w="med" len="med"/>
            <a:tailEnd type="none" w="med" len="med"/>
          </a:ln>
          <a:ex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1704074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2800" dirty="0">
                <a:solidFill>
                  <a:srgbClr val="0000FF"/>
                </a:solidFill>
              </a:rPr>
              <a:t>算法是计算机科学的主题</a:t>
            </a:r>
            <a:endParaRPr lang="en-US" altLang="zh-CN" sz="2800" dirty="0" smtClean="0">
              <a:solidFill>
                <a:srgbClr val="0000FF"/>
              </a:solidFill>
            </a:endParaRPr>
          </a:p>
        </p:txBody>
      </p:sp>
      <p:sp>
        <p:nvSpPr>
          <p:cNvPr id="6147" name="Rectangle 3"/>
          <p:cNvSpPr>
            <a:spLocks noGrp="1" noChangeArrowheads="1"/>
          </p:cNvSpPr>
          <p:nvPr>
            <p:ph idx="1"/>
          </p:nvPr>
        </p:nvSpPr>
        <p:spPr>
          <a:xfrm>
            <a:off x="323850" y="1196975"/>
            <a:ext cx="8569325" cy="5545138"/>
          </a:xfrm>
        </p:spPr>
        <p:txBody>
          <a:bodyPr/>
          <a:lstStyle/>
          <a:p>
            <a:pPr>
              <a:lnSpc>
                <a:spcPct val="150000"/>
              </a:lnSpc>
            </a:pPr>
            <a:r>
              <a:rPr lang="en-US" altLang="zh-CN" sz="2400" dirty="0" smtClean="0"/>
              <a:t>70</a:t>
            </a:r>
            <a:r>
              <a:rPr lang="zh-CN" altLang="en-US" sz="2400" dirty="0" smtClean="0"/>
              <a:t>年代前</a:t>
            </a:r>
            <a:endParaRPr lang="en-US" altLang="zh-CN" sz="2400" dirty="0" smtClean="0"/>
          </a:p>
          <a:p>
            <a:pPr lvl="1">
              <a:lnSpc>
                <a:spcPct val="150000"/>
              </a:lnSpc>
            </a:pPr>
            <a:r>
              <a:rPr lang="zh-CN" altLang="en-US" sz="2000" dirty="0" smtClean="0"/>
              <a:t>计算机科学</a:t>
            </a:r>
            <a:r>
              <a:rPr lang="zh-CN" altLang="en-US" sz="2000" dirty="0"/>
              <a:t>基础的主题没有被清楚地认清。</a:t>
            </a:r>
            <a:r>
              <a:rPr lang="zh-CN" altLang="en-US" sz="2000" dirty="0" smtClean="0"/>
              <a:t>􀂄</a:t>
            </a:r>
            <a:endParaRPr lang="en-US" altLang="zh-CN" sz="2000" dirty="0" smtClean="0"/>
          </a:p>
          <a:p>
            <a:pPr>
              <a:lnSpc>
                <a:spcPct val="150000"/>
              </a:lnSpc>
            </a:pPr>
            <a:r>
              <a:rPr lang="en-US" altLang="zh-CN" sz="2400" dirty="0" smtClean="0"/>
              <a:t>70</a:t>
            </a:r>
            <a:r>
              <a:rPr lang="zh-CN" altLang="en-US" sz="2400" dirty="0" smtClean="0"/>
              <a:t>年代</a:t>
            </a:r>
            <a:endParaRPr lang="en-US" altLang="zh-CN" sz="2400" dirty="0" smtClean="0"/>
          </a:p>
          <a:p>
            <a:pPr lvl="1">
              <a:lnSpc>
                <a:spcPct val="150000"/>
              </a:lnSpc>
            </a:pPr>
            <a:r>
              <a:rPr lang="en-US" altLang="zh-CN" sz="2000" dirty="0" smtClean="0"/>
              <a:t>Knuth</a:t>
            </a:r>
            <a:r>
              <a:rPr lang="zh-CN" altLang="en-US" sz="2000" dirty="0"/>
              <a:t>出版了</a:t>
            </a:r>
            <a:r>
              <a:rPr lang="en-US" altLang="zh-CN" sz="2000" dirty="0"/>
              <a:t>《The Art of Computer Programming》</a:t>
            </a:r>
            <a:r>
              <a:rPr lang="zh-CN" altLang="en-US" sz="2000" dirty="0"/>
              <a:t>以算法研究为主线，确立了</a:t>
            </a:r>
            <a:r>
              <a:rPr lang="zh-CN" altLang="en-US" sz="2000" dirty="0">
                <a:solidFill>
                  <a:srgbClr val="C00000"/>
                </a:solidFill>
              </a:rPr>
              <a:t>算法</a:t>
            </a:r>
            <a:r>
              <a:rPr lang="zh-CN" altLang="en-US" sz="2000" dirty="0"/>
              <a:t>为计算机科学基础的重要</a:t>
            </a:r>
            <a:r>
              <a:rPr lang="zh-CN" altLang="en-US" sz="2000" dirty="0" smtClean="0"/>
              <a:t>主题</a:t>
            </a:r>
            <a:endParaRPr lang="en-US" altLang="zh-CN" sz="2000" dirty="0" smtClean="0"/>
          </a:p>
          <a:p>
            <a:pPr lvl="1">
              <a:lnSpc>
                <a:spcPct val="150000"/>
              </a:lnSpc>
            </a:pPr>
            <a:r>
              <a:rPr lang="en-US" altLang="zh-CN" sz="2000" dirty="0" smtClean="0"/>
              <a:t>Knuth</a:t>
            </a:r>
            <a:r>
              <a:rPr lang="zh-CN" altLang="en-US" sz="2000" dirty="0" smtClean="0"/>
              <a:t>于</a:t>
            </a:r>
            <a:r>
              <a:rPr lang="en-US" altLang="zh-CN" sz="2000" dirty="0" smtClean="0"/>
              <a:t>1974</a:t>
            </a:r>
            <a:r>
              <a:rPr lang="zh-CN" altLang="en-US" sz="2000" dirty="0" smtClean="0"/>
              <a:t>年</a:t>
            </a:r>
            <a:r>
              <a:rPr lang="zh-CN" altLang="en-US" sz="2000" dirty="0"/>
              <a:t>获得图灵奖。</a:t>
            </a:r>
            <a:r>
              <a:rPr lang="zh-CN" altLang="en-US" sz="2000" dirty="0" smtClean="0"/>
              <a:t>􀂄</a:t>
            </a:r>
            <a:endParaRPr lang="en-US" altLang="zh-CN" sz="2000" dirty="0" smtClean="0"/>
          </a:p>
          <a:p>
            <a:pPr>
              <a:lnSpc>
                <a:spcPct val="150000"/>
              </a:lnSpc>
            </a:pPr>
            <a:r>
              <a:rPr lang="en-US" altLang="zh-CN" sz="2400" dirty="0" smtClean="0"/>
              <a:t>70</a:t>
            </a:r>
            <a:r>
              <a:rPr lang="zh-CN" altLang="en-US" sz="2400" dirty="0" smtClean="0"/>
              <a:t>年代后</a:t>
            </a:r>
            <a:endParaRPr lang="en-US" altLang="zh-CN" sz="2400" dirty="0" smtClean="0"/>
          </a:p>
          <a:p>
            <a:pPr lvl="1">
              <a:lnSpc>
                <a:spcPct val="150000"/>
              </a:lnSpc>
            </a:pPr>
            <a:r>
              <a:rPr lang="zh-CN" altLang="en-US" sz="2000" dirty="0" smtClean="0"/>
              <a:t>算法</a:t>
            </a:r>
            <a:r>
              <a:rPr lang="zh-CN" altLang="en-US" sz="2000" dirty="0"/>
              <a:t>作为计算机科学核心推动了计算机科学技术飞速发展</a:t>
            </a:r>
            <a:r>
              <a:rPr lang="zh-CN" altLang="en-US" sz="2000" dirty="0" smtClean="0"/>
              <a:t>􀂄</a:t>
            </a:r>
            <a:endParaRPr lang="en-US" altLang="zh-CN" sz="2000" dirty="0" smtClean="0"/>
          </a:p>
          <a:p>
            <a:pPr lvl="1">
              <a:lnSpc>
                <a:spcPct val="150000"/>
              </a:lnSpc>
            </a:pPr>
            <a:r>
              <a:rPr lang="zh-CN" altLang="en-US" sz="2000" dirty="0" smtClean="0"/>
              <a:t>算法</a:t>
            </a:r>
            <a:r>
              <a:rPr lang="zh-CN" altLang="en-US" sz="2000" dirty="0"/>
              <a:t>不仅是计算机科学的一个分支</a:t>
            </a:r>
            <a:r>
              <a:rPr lang="en-US" altLang="zh-CN" sz="2000" dirty="0"/>
              <a:t>,</a:t>
            </a:r>
            <a:r>
              <a:rPr lang="zh-CN" altLang="en-US" sz="2000" dirty="0"/>
              <a:t>更是计算机科学的</a:t>
            </a:r>
            <a:r>
              <a:rPr lang="zh-CN" altLang="en-US" sz="2000" dirty="0" smtClean="0"/>
              <a:t>核心􀂄</a:t>
            </a:r>
            <a:endParaRPr lang="en-US" altLang="zh-CN" sz="2000" dirty="0" smtClean="0"/>
          </a:p>
          <a:p>
            <a:pPr lvl="1">
              <a:lnSpc>
                <a:spcPct val="150000"/>
              </a:lnSpc>
            </a:pPr>
            <a:r>
              <a:rPr lang="zh-CN" altLang="en-US" sz="2000" dirty="0" smtClean="0"/>
              <a:t>算法</a:t>
            </a:r>
            <a:r>
              <a:rPr lang="zh-CN" altLang="en-US" sz="2000" dirty="0"/>
              <a:t>和绝大多数的科学、商业和技术都是相关的</a:t>
            </a:r>
            <a:endParaRPr lang="zh-CN" altLang="en-US" sz="1600" dirty="0" smtClean="0"/>
          </a:p>
        </p:txBody>
      </p:sp>
      <p:sp>
        <p:nvSpPr>
          <p:cNvPr id="3" name="云形标注 2"/>
          <p:cNvSpPr/>
          <p:nvPr/>
        </p:nvSpPr>
        <p:spPr bwMode="auto">
          <a:xfrm>
            <a:off x="4067944" y="2276871"/>
            <a:ext cx="4248472" cy="762329"/>
          </a:xfrm>
          <a:prstGeom prst="cloudCallout">
            <a:avLst>
              <a:gd name="adj1" fmla="val -78321"/>
              <a:gd name="adj2" fmla="val 65481"/>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zh-CN" altLang="en-US" sz="2000" b="1" dirty="0">
                <a:solidFill>
                  <a:srgbClr val="2605A1"/>
                </a:solidFill>
                <a:latin typeface="+mn-ea"/>
                <a:ea typeface="+mn-ea"/>
              </a:rPr>
              <a:t>计算机科学就是算法的研究</a:t>
            </a:r>
          </a:p>
        </p:txBody>
      </p:sp>
      <p:sp>
        <p:nvSpPr>
          <p:cNvPr id="4" name="圆角矩形 3"/>
          <p:cNvSpPr/>
          <p:nvPr/>
        </p:nvSpPr>
        <p:spPr bwMode="auto">
          <a:xfrm>
            <a:off x="3887417" y="4119541"/>
            <a:ext cx="5256583" cy="1021556"/>
          </a:xfrm>
          <a:prstGeom prst="roundRect">
            <a:avLst/>
          </a:prstGeom>
          <a:solidFill>
            <a:srgbClr val="87DDC2"/>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r>
              <a:rPr lang="en-US" altLang="zh-CN" dirty="0"/>
              <a:t>Bill Gates: </a:t>
            </a:r>
            <a:r>
              <a:rPr lang="zh-CN" altLang="en-US" b="1" dirty="0" smtClean="0"/>
              <a:t>“</a:t>
            </a:r>
            <a:r>
              <a:rPr lang="zh-CN" altLang="en-US" dirty="0" smtClean="0">
                <a:latin typeface="+mn-ea"/>
                <a:ea typeface="+mn-ea"/>
              </a:rPr>
              <a:t>如果</a:t>
            </a:r>
            <a:r>
              <a:rPr lang="zh-CN" altLang="en-US" dirty="0">
                <a:latin typeface="+mn-ea"/>
                <a:ea typeface="+mn-ea"/>
              </a:rPr>
              <a:t>你认为你是一名真正优秀的程序员</a:t>
            </a:r>
            <a:r>
              <a:rPr lang="en-US" altLang="zh-CN" dirty="0">
                <a:latin typeface="+mn-ea"/>
                <a:ea typeface="+mn-ea"/>
              </a:rPr>
              <a:t>,</a:t>
            </a:r>
            <a:r>
              <a:rPr lang="zh-CN" altLang="en-US" dirty="0">
                <a:latin typeface="+mn-ea"/>
                <a:ea typeface="+mn-ea"/>
              </a:rPr>
              <a:t>请读</a:t>
            </a:r>
            <a:r>
              <a:rPr lang="en-US" altLang="zh-CN" dirty="0">
                <a:latin typeface="+mn-ea"/>
                <a:ea typeface="+mn-ea"/>
              </a:rPr>
              <a:t>Knuth</a:t>
            </a:r>
            <a:r>
              <a:rPr lang="zh-CN" altLang="en-US" dirty="0">
                <a:latin typeface="+mn-ea"/>
                <a:ea typeface="+mn-ea"/>
              </a:rPr>
              <a:t>的</a:t>
            </a:r>
            <a:r>
              <a:rPr lang="en-US" altLang="zh-CN" dirty="0">
                <a:latin typeface="+mn-ea"/>
                <a:ea typeface="+mn-ea"/>
              </a:rPr>
              <a:t>《</a:t>
            </a:r>
            <a:r>
              <a:rPr lang="zh-CN" altLang="en-US" dirty="0">
                <a:latin typeface="+mn-ea"/>
                <a:ea typeface="+mn-ea"/>
              </a:rPr>
              <a:t>计算机程序设计艺术</a:t>
            </a:r>
            <a:r>
              <a:rPr lang="en-US" altLang="zh-CN" dirty="0">
                <a:latin typeface="+mn-ea"/>
                <a:ea typeface="+mn-ea"/>
              </a:rPr>
              <a:t>》,</a:t>
            </a:r>
            <a:r>
              <a:rPr lang="zh-CN" altLang="en-US" dirty="0">
                <a:latin typeface="+mn-ea"/>
                <a:ea typeface="+mn-ea"/>
              </a:rPr>
              <a:t>如果你能读懂整套书的话</a:t>
            </a:r>
            <a:r>
              <a:rPr lang="en-US" altLang="zh-CN" dirty="0">
                <a:latin typeface="+mn-ea"/>
                <a:ea typeface="+mn-ea"/>
              </a:rPr>
              <a:t>,</a:t>
            </a:r>
            <a:r>
              <a:rPr lang="zh-CN" altLang="en-US" dirty="0">
                <a:latin typeface="+mn-ea"/>
                <a:ea typeface="+mn-ea"/>
              </a:rPr>
              <a:t>请给我发一份你的简历</a:t>
            </a:r>
            <a:r>
              <a:rPr lang="zh-CN" altLang="en-US" dirty="0" smtClean="0">
                <a:latin typeface="+mn-ea"/>
                <a:ea typeface="+mn-ea"/>
              </a:rPr>
              <a:t>。</a:t>
            </a:r>
            <a:r>
              <a:rPr lang="zh-CN" altLang="en-US" b="1" dirty="0" smtClean="0"/>
              <a:t>”</a:t>
            </a:r>
            <a:endParaRPr lang="zh-CN" altLang="en-US" dirty="0"/>
          </a:p>
        </p:txBody>
      </p:sp>
    </p:spTree>
    <p:extLst>
      <p:ext uri="{BB962C8B-B14F-4D97-AF65-F5344CB8AC3E}">
        <p14:creationId xmlns:p14="http://schemas.microsoft.com/office/powerpoint/2010/main" val="13859323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2483768"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3419872"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2878345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2483768"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3419872"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10" name="弧形 9"/>
          <p:cNvSpPr/>
          <p:nvPr/>
        </p:nvSpPr>
        <p:spPr bwMode="auto">
          <a:xfrm rot="2787433" flipV="1">
            <a:off x="3823830" y="1997651"/>
            <a:ext cx="1038762" cy="567005"/>
          </a:xfrm>
          <a:prstGeom prst="arc">
            <a:avLst>
              <a:gd name="adj1" fmla="val 16641616"/>
              <a:gd name="adj2" fmla="val 0"/>
            </a:avLst>
          </a:prstGeom>
          <a:ln>
            <a:headEnd type="triangle" w="med" len="med"/>
            <a:tailEnd type="none" w="med" len="med"/>
          </a:ln>
          <a:ex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15735983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2483768"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3419872"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3219119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2483768"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3419872"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14" name="任意多边形 13"/>
          <p:cNvSpPr/>
          <p:nvPr/>
        </p:nvSpPr>
        <p:spPr bwMode="auto">
          <a:xfrm>
            <a:off x="2332892" y="2579077"/>
            <a:ext cx="3247293" cy="345867"/>
          </a:xfrm>
          <a:custGeom>
            <a:avLst/>
            <a:gdLst>
              <a:gd name="connsiteX0" fmla="*/ 3247293 w 3247293"/>
              <a:gd name="connsiteY0" fmla="*/ 93785 h 527986"/>
              <a:gd name="connsiteX1" fmla="*/ 2286000 w 3247293"/>
              <a:gd name="connsiteY1" fmla="*/ 445477 h 527986"/>
              <a:gd name="connsiteX2" fmla="*/ 1277816 w 3247293"/>
              <a:gd name="connsiteY2" fmla="*/ 492369 h 527986"/>
              <a:gd name="connsiteX3" fmla="*/ 0 w 3247293"/>
              <a:gd name="connsiteY3" fmla="*/ 0 h 527986"/>
              <a:gd name="connsiteX4" fmla="*/ 0 w 3247293"/>
              <a:gd name="connsiteY4" fmla="*/ 0 h 527986"/>
              <a:gd name="connsiteX5" fmla="*/ 0 w 3247293"/>
              <a:gd name="connsiteY5" fmla="*/ 0 h 527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7293" h="527986">
                <a:moveTo>
                  <a:pt x="3247293" y="93785"/>
                </a:moveTo>
                <a:cubicBezTo>
                  <a:pt x="2930769" y="236415"/>
                  <a:pt x="2614246" y="379046"/>
                  <a:pt x="2286000" y="445477"/>
                </a:cubicBezTo>
                <a:cubicBezTo>
                  <a:pt x="1957754" y="511908"/>
                  <a:pt x="1658816" y="566615"/>
                  <a:pt x="1277816" y="492369"/>
                </a:cubicBezTo>
                <a:cubicBezTo>
                  <a:pt x="896816" y="418123"/>
                  <a:pt x="0" y="0"/>
                  <a:pt x="0" y="0"/>
                </a:cubicBezTo>
                <a:lnTo>
                  <a:pt x="0" y="0"/>
                </a:lnTo>
                <a:lnTo>
                  <a:pt x="0" y="0"/>
                </a:lnTo>
              </a:path>
            </a:pathLst>
          </a:custGeom>
          <a:ln>
            <a:headEnd type="none" w="med" len="med"/>
            <a:tailEnd type="triangle" w="med" len="med"/>
          </a:ln>
          <a:ex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31005887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2483768"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3419872"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2675264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2483768"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3419872"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solidFill>
            <a:srgbClr val="FFFF00"/>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10" name="任意多边形 9"/>
          <p:cNvSpPr/>
          <p:nvPr/>
        </p:nvSpPr>
        <p:spPr bwMode="auto">
          <a:xfrm>
            <a:off x="4182634" y="2636912"/>
            <a:ext cx="2405590" cy="288032"/>
          </a:xfrm>
          <a:custGeom>
            <a:avLst/>
            <a:gdLst>
              <a:gd name="connsiteX0" fmla="*/ 3247293 w 3247293"/>
              <a:gd name="connsiteY0" fmla="*/ 93785 h 527986"/>
              <a:gd name="connsiteX1" fmla="*/ 2286000 w 3247293"/>
              <a:gd name="connsiteY1" fmla="*/ 445477 h 527986"/>
              <a:gd name="connsiteX2" fmla="*/ 1277816 w 3247293"/>
              <a:gd name="connsiteY2" fmla="*/ 492369 h 527986"/>
              <a:gd name="connsiteX3" fmla="*/ 0 w 3247293"/>
              <a:gd name="connsiteY3" fmla="*/ 0 h 527986"/>
              <a:gd name="connsiteX4" fmla="*/ 0 w 3247293"/>
              <a:gd name="connsiteY4" fmla="*/ 0 h 527986"/>
              <a:gd name="connsiteX5" fmla="*/ 0 w 3247293"/>
              <a:gd name="connsiteY5" fmla="*/ 0 h 527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7293" h="527986">
                <a:moveTo>
                  <a:pt x="3247293" y="93785"/>
                </a:moveTo>
                <a:cubicBezTo>
                  <a:pt x="2930769" y="236415"/>
                  <a:pt x="2614246" y="379046"/>
                  <a:pt x="2286000" y="445477"/>
                </a:cubicBezTo>
                <a:cubicBezTo>
                  <a:pt x="1957754" y="511908"/>
                  <a:pt x="1658816" y="566615"/>
                  <a:pt x="1277816" y="492369"/>
                </a:cubicBezTo>
                <a:cubicBezTo>
                  <a:pt x="896816" y="418123"/>
                  <a:pt x="0" y="0"/>
                  <a:pt x="0" y="0"/>
                </a:cubicBezTo>
                <a:lnTo>
                  <a:pt x="0" y="0"/>
                </a:lnTo>
                <a:lnTo>
                  <a:pt x="0" y="0"/>
                </a:lnTo>
              </a:path>
            </a:pathLst>
          </a:custGeom>
          <a:ln>
            <a:headEnd type="none" w="med" len="med"/>
            <a:tailEnd type="triangle" w="med" len="med"/>
          </a:ln>
          <a:ex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10812914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例子</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sp>
        <p:nvSpPr>
          <p:cNvPr id="4" name="椭圆 3"/>
          <p:cNvSpPr/>
          <p:nvPr/>
        </p:nvSpPr>
        <p:spPr bwMode="auto">
          <a:xfrm>
            <a:off x="1547664"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2</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5" name="椭圆 4"/>
          <p:cNvSpPr/>
          <p:nvPr/>
        </p:nvSpPr>
        <p:spPr bwMode="auto">
          <a:xfrm>
            <a:off x="2483768"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3</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6" name="椭圆 5"/>
          <p:cNvSpPr/>
          <p:nvPr/>
        </p:nvSpPr>
        <p:spPr bwMode="auto">
          <a:xfrm>
            <a:off x="3419872" y="1988840"/>
            <a:ext cx="648072" cy="648072"/>
          </a:xfrm>
          <a:prstGeom prst="ellipse">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4</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7" name="椭圆 6"/>
          <p:cNvSpPr/>
          <p:nvPr/>
        </p:nvSpPr>
        <p:spPr bwMode="auto">
          <a:xfrm>
            <a:off x="4355976"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6</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8" name="椭圆 7"/>
          <p:cNvSpPr/>
          <p:nvPr/>
        </p:nvSpPr>
        <p:spPr bwMode="auto">
          <a:xfrm>
            <a:off x="5292080"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8</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
        <p:nvSpPr>
          <p:cNvPr id="9" name="椭圆 8"/>
          <p:cNvSpPr/>
          <p:nvPr/>
        </p:nvSpPr>
        <p:spPr bwMode="auto">
          <a:xfrm>
            <a:off x="6228184" y="1988840"/>
            <a:ext cx="648072" cy="648072"/>
          </a:xfrm>
          <a:prstGeom prst="ellipse">
            <a:avLst/>
          </a:prstGeom>
          <a:solidFill>
            <a:schemeClr val="bg1"/>
          </a:solidFill>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46800" tIns="45720" rIns="4680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Verdana" pitchFamily="34" charset="0"/>
                <a:ea typeface="宋体" pitchFamily="2" charset="-122"/>
              </a:rPr>
              <a:t> 9</a:t>
            </a:r>
            <a:endParaRPr kumimoji="0" lang="zh-CN" altLang="en-US" sz="1800" b="0" i="0" u="none" strike="noStrike" cap="none" normalizeH="0" baseline="0" dirty="0" smtClean="0">
              <a:ln>
                <a:noFill/>
              </a:ln>
              <a:solidFill>
                <a:schemeClr val="tx1"/>
              </a:solidFill>
              <a:effectLst/>
              <a:latin typeface="Verdana" pitchFamily="34" charset="0"/>
              <a:ea typeface="宋体" pitchFamily="2" charset="-122"/>
            </a:endParaRPr>
          </a:p>
        </p:txBody>
      </p:sp>
    </p:spTree>
    <p:extLst>
      <p:ext uri="{BB962C8B-B14F-4D97-AF65-F5344CB8AC3E}">
        <p14:creationId xmlns:p14="http://schemas.microsoft.com/office/powerpoint/2010/main" val="42504611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时间复杂性</a:t>
            </a:r>
            <a:endParaRPr lang="zh-CN" altLang="en-US" dirty="0"/>
          </a:p>
        </p:txBody>
      </p:sp>
      <p:sp>
        <p:nvSpPr>
          <p:cNvPr id="3" name="内容占位符 2"/>
          <p:cNvSpPr>
            <a:spLocks noGrp="1"/>
          </p:cNvSpPr>
          <p:nvPr>
            <p:ph idx="1"/>
          </p:nvPr>
        </p:nvSpPr>
        <p:spPr/>
        <p:txBody>
          <a:bodyPr/>
          <a:lstStyle/>
          <a:p>
            <a:r>
              <a:rPr lang="zh-CN" altLang="en-US" dirty="0">
                <a:solidFill>
                  <a:srgbClr val="2605A1"/>
                </a:solidFill>
              </a:rPr>
              <a:t>最坏</a:t>
            </a:r>
            <a:r>
              <a:rPr lang="zh-CN" altLang="en-US" dirty="0"/>
              <a:t>情况就是，序列是</a:t>
            </a:r>
            <a:r>
              <a:rPr lang="zh-CN" altLang="en-US" dirty="0">
                <a:solidFill>
                  <a:srgbClr val="2605A1"/>
                </a:solidFill>
              </a:rPr>
              <a:t>降序</a:t>
            </a:r>
            <a:r>
              <a:rPr lang="zh-CN" altLang="en-US" dirty="0"/>
              <a:t>排列，那么此时需要进行的</a:t>
            </a:r>
            <a:r>
              <a:rPr lang="zh-CN" altLang="en-US" dirty="0">
                <a:solidFill>
                  <a:srgbClr val="2605A1"/>
                </a:solidFill>
              </a:rPr>
              <a:t>比较</a:t>
            </a:r>
            <a:r>
              <a:rPr lang="zh-CN" altLang="en-US" dirty="0"/>
              <a:t>共有</a:t>
            </a:r>
            <a:r>
              <a:rPr lang="en-US" altLang="zh-CN" dirty="0">
                <a:solidFill>
                  <a:srgbClr val="2605A1"/>
                </a:solidFill>
              </a:rPr>
              <a:t>n(n-1)/2</a:t>
            </a:r>
            <a:r>
              <a:rPr lang="zh-CN" altLang="en-US" dirty="0" smtClean="0"/>
              <a:t>次；</a:t>
            </a:r>
            <a:endParaRPr lang="en-US" altLang="zh-CN" dirty="0" smtClean="0"/>
          </a:p>
          <a:p>
            <a:r>
              <a:rPr lang="zh-CN" altLang="en-US" dirty="0" smtClean="0">
                <a:solidFill>
                  <a:srgbClr val="2605A1"/>
                </a:solidFill>
              </a:rPr>
              <a:t>最好</a:t>
            </a:r>
            <a:r>
              <a:rPr lang="zh-CN" altLang="en-US" dirty="0"/>
              <a:t>情况就是，序列已经是</a:t>
            </a:r>
            <a:r>
              <a:rPr lang="zh-CN" altLang="en-US" dirty="0" smtClean="0">
                <a:solidFill>
                  <a:srgbClr val="2605A1"/>
                </a:solidFill>
              </a:rPr>
              <a:t>升序</a:t>
            </a:r>
            <a:r>
              <a:rPr lang="zh-CN" altLang="en-US" dirty="0" smtClean="0"/>
              <a:t>排列，</a:t>
            </a:r>
            <a:r>
              <a:rPr lang="zh-CN" altLang="en-US" dirty="0"/>
              <a:t>在这种情况下，需要进行的</a:t>
            </a:r>
            <a:r>
              <a:rPr lang="zh-CN" altLang="en-US" dirty="0">
                <a:solidFill>
                  <a:srgbClr val="2605A1"/>
                </a:solidFill>
              </a:rPr>
              <a:t>比较操作</a:t>
            </a:r>
            <a:r>
              <a:rPr lang="zh-CN" altLang="en-US" dirty="0"/>
              <a:t>需</a:t>
            </a:r>
            <a:r>
              <a:rPr lang="zh-CN" altLang="en-US" dirty="0">
                <a:solidFill>
                  <a:srgbClr val="2605A1"/>
                </a:solidFill>
              </a:rPr>
              <a:t>（</a:t>
            </a:r>
            <a:r>
              <a:rPr lang="en-US" altLang="zh-CN" dirty="0">
                <a:solidFill>
                  <a:srgbClr val="2605A1"/>
                </a:solidFill>
              </a:rPr>
              <a:t>n-1</a:t>
            </a:r>
            <a:r>
              <a:rPr lang="zh-CN" altLang="en-US" dirty="0">
                <a:solidFill>
                  <a:srgbClr val="2605A1"/>
                </a:solidFill>
              </a:rPr>
              <a:t>）</a:t>
            </a:r>
            <a:r>
              <a:rPr lang="zh-CN" altLang="en-US" dirty="0"/>
              <a:t>次即可</a:t>
            </a:r>
            <a:r>
              <a:rPr lang="zh-CN" altLang="en-US" dirty="0" smtClean="0"/>
              <a:t>。</a:t>
            </a:r>
            <a:endParaRPr lang="en-US" altLang="zh-CN" dirty="0" smtClean="0"/>
          </a:p>
          <a:p>
            <a:r>
              <a:rPr lang="zh-CN" altLang="en-US" dirty="0" smtClean="0"/>
              <a:t>平均来说，插入排序</a:t>
            </a:r>
            <a:r>
              <a:rPr lang="zh-CN" altLang="en-US" dirty="0"/>
              <a:t>算法的时间复杂度为</a:t>
            </a:r>
            <a:r>
              <a:rPr lang="en-US" altLang="zh-CN" dirty="0"/>
              <a:t>O(n^2</a:t>
            </a:r>
            <a:r>
              <a:rPr lang="zh-CN" altLang="en-US" dirty="0"/>
              <a:t>）</a:t>
            </a:r>
            <a:r>
              <a:rPr lang="zh-CN" altLang="en-US" dirty="0" smtClean="0"/>
              <a:t>。</a:t>
            </a:r>
            <a:endParaRPr lang="zh-CN" altLang="en-US" dirty="0"/>
          </a:p>
        </p:txBody>
      </p:sp>
    </p:spTree>
    <p:extLst>
      <p:ext uri="{BB962C8B-B14F-4D97-AF65-F5344CB8AC3E}">
        <p14:creationId xmlns:p14="http://schemas.microsoft.com/office/powerpoint/2010/main" val="4231236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插入排序</a:t>
            </a:r>
            <a:r>
              <a:rPr lang="en-US" altLang="zh-CN" dirty="0" smtClean="0"/>
              <a:t>---</a:t>
            </a:r>
            <a:r>
              <a:rPr lang="zh-CN" altLang="en-US" dirty="0" smtClean="0"/>
              <a:t>时间复杂性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3200" dirty="0" smtClean="0">
                    <a:solidFill>
                      <a:srgbClr val="3907F1"/>
                    </a:solidFill>
                  </a:rPr>
                  <a:t>最坏情况</a:t>
                </a:r>
                <a:r>
                  <a:rPr lang="zh-CN" altLang="en-US" sz="3200" dirty="0"/>
                  <a:t>下的</a:t>
                </a:r>
                <a:r>
                  <a:rPr lang="zh-CN" altLang="en-US" sz="3200" dirty="0" smtClean="0"/>
                  <a:t>时间复杂性包含哪些因素？</a:t>
                </a:r>
                <a:endParaRPr lang="en-US" altLang="zh-CN" sz="3200" dirty="0" smtClean="0"/>
              </a:p>
              <a:p>
                <a:pPr lvl="1"/>
                <a:r>
                  <a:rPr lang="zh-CN" altLang="en-US" dirty="0" smtClean="0"/>
                  <a:t>机器因素</a:t>
                </a:r>
                <a:endParaRPr lang="en-US" altLang="zh-CN" dirty="0" smtClean="0"/>
              </a:p>
              <a:p>
                <a:pPr lvl="1">
                  <a:buSzPct val="95000"/>
                </a:pPr>
                <a14:m>
                  <m:oMath xmlns:m="http://schemas.openxmlformats.org/officeDocument/2006/math">
                    <m:r>
                      <a:rPr lang="en-US" altLang="zh-CN" sz="2800" b="1" i="1" dirty="0" smtClean="0">
                        <a:latin typeface="Cambria Math"/>
                      </a:rPr>
                      <m:t>𝑻</m:t>
                    </m:r>
                    <m:d>
                      <m:dPr>
                        <m:ctrlPr>
                          <a:rPr lang="en-US" altLang="zh-CN" sz="2800" b="1" i="1" dirty="0" smtClean="0">
                            <a:latin typeface="Cambria Math" panose="02040503050406030204" pitchFamily="18" charset="0"/>
                          </a:rPr>
                        </m:ctrlPr>
                      </m:dPr>
                      <m:e>
                        <m:r>
                          <m:rPr>
                            <m:sty m:val="p"/>
                          </m:rPr>
                          <a:rPr lang="en-US" altLang="zh-CN" sz="2800" i="1" dirty="0">
                            <a:latin typeface="Cambria Math"/>
                          </a:rPr>
                          <m:t>n</m:t>
                        </m:r>
                      </m:e>
                    </m:d>
                    <m:r>
                      <a:rPr lang="en-US" altLang="zh-CN" sz="2800" b="1" i="1" dirty="0" smtClean="0">
                        <a:latin typeface="Cambria Math"/>
                      </a:rPr>
                      <m:t>=</m:t>
                    </m:r>
                    <m:f>
                      <m:fPr>
                        <m:ctrlPr>
                          <a:rPr lang="en-US" altLang="zh-CN" sz="2800" b="1" i="1" dirty="0" smtClean="0">
                            <a:latin typeface="Cambria Math" panose="02040503050406030204" pitchFamily="18" charset="0"/>
                          </a:rPr>
                        </m:ctrlPr>
                      </m:fPr>
                      <m:num>
                        <m:r>
                          <m:rPr>
                            <m:sty m:val="p"/>
                          </m:rPr>
                          <a:rPr lang="en-US" altLang="zh-CN" sz="2800" dirty="0" smtClean="0">
                            <a:latin typeface="Cambria Math"/>
                          </a:rPr>
                          <m:t>n</m:t>
                        </m:r>
                        <m:r>
                          <a:rPr lang="en-US" altLang="zh-CN" sz="2800" i="1" dirty="0">
                            <a:latin typeface="Cambria Math"/>
                          </a:rPr>
                          <m:t>(</m:t>
                        </m:r>
                        <m:r>
                          <m:rPr>
                            <m:sty m:val="p"/>
                          </m:rPr>
                          <a:rPr lang="en-US" altLang="zh-CN" sz="2800" i="1" dirty="0">
                            <a:latin typeface="Cambria Math"/>
                          </a:rPr>
                          <m:t>n</m:t>
                        </m:r>
                        <m:r>
                          <a:rPr lang="en-US" altLang="zh-CN" sz="2800" i="1" dirty="0">
                            <a:latin typeface="Cambria Math"/>
                          </a:rPr>
                          <m:t>−1)</m:t>
                        </m:r>
                      </m:num>
                      <m:den>
                        <m:r>
                          <a:rPr lang="en-US" altLang="zh-CN" sz="2800" b="1" i="1" dirty="0" smtClean="0">
                            <a:latin typeface="Cambria Math"/>
                          </a:rPr>
                          <m:t>𝟐</m:t>
                        </m:r>
                      </m:den>
                    </m:f>
                    <m:r>
                      <a:rPr lang="en-US" altLang="zh-CN" sz="2800" b="1" i="1" dirty="0" smtClean="0">
                        <a:latin typeface="Cambria Math"/>
                      </a:rPr>
                      <m:t>=</m:t>
                    </m:r>
                    <m:f>
                      <m:fPr>
                        <m:ctrlPr>
                          <a:rPr lang="en-US" altLang="zh-CN" sz="2800" b="1" i="1" dirty="0" smtClean="0">
                            <a:latin typeface="Cambria Math" panose="02040503050406030204" pitchFamily="18" charset="0"/>
                          </a:rPr>
                        </m:ctrlPr>
                      </m:fPr>
                      <m:num>
                        <m:r>
                          <a:rPr lang="en-US" altLang="zh-CN" sz="2800" b="1" i="1" dirty="0" smtClean="0">
                            <a:latin typeface="Cambria Math"/>
                          </a:rPr>
                          <m:t>𝟏</m:t>
                        </m:r>
                      </m:num>
                      <m:den>
                        <m:r>
                          <a:rPr lang="en-US" altLang="zh-CN" sz="2800" b="1" i="1" dirty="0" smtClean="0">
                            <a:latin typeface="Cambria Math"/>
                          </a:rPr>
                          <m:t>𝟐</m:t>
                        </m:r>
                      </m:den>
                    </m:f>
                    <m:sSup>
                      <m:sSupPr>
                        <m:ctrlPr>
                          <a:rPr lang="en-US" altLang="zh-CN" sz="2800" b="1" i="1" dirty="0" smtClean="0">
                            <a:latin typeface="Cambria Math" panose="02040503050406030204" pitchFamily="18" charset="0"/>
                          </a:rPr>
                        </m:ctrlPr>
                      </m:sSupPr>
                      <m:e>
                        <m:r>
                          <a:rPr lang="en-US" altLang="zh-CN" sz="2800" b="1" i="1" dirty="0" smtClean="0">
                            <a:latin typeface="Cambria Math"/>
                          </a:rPr>
                          <m:t>𝒏</m:t>
                        </m:r>
                      </m:e>
                      <m:sup>
                        <m:r>
                          <a:rPr lang="en-US" altLang="zh-CN" sz="2800" b="1" i="1" dirty="0" smtClean="0">
                            <a:latin typeface="Cambria Math"/>
                          </a:rPr>
                          <m:t>𝟐</m:t>
                        </m:r>
                      </m:sup>
                    </m:sSup>
                    <m:r>
                      <a:rPr lang="en-US" altLang="zh-CN" sz="2800" b="1" i="1" dirty="0" smtClean="0">
                        <a:latin typeface="Cambria Math"/>
                      </a:rPr>
                      <m:t>−</m:t>
                    </m:r>
                    <m:f>
                      <m:fPr>
                        <m:ctrlPr>
                          <a:rPr lang="en-US" altLang="zh-CN" sz="2800" i="1" dirty="0">
                            <a:latin typeface="Cambria Math" panose="02040503050406030204" pitchFamily="18" charset="0"/>
                          </a:rPr>
                        </m:ctrlPr>
                      </m:fPr>
                      <m:num>
                        <m:r>
                          <a:rPr lang="en-US" altLang="zh-CN" sz="2800" i="1" dirty="0">
                            <a:latin typeface="Cambria Math"/>
                          </a:rPr>
                          <m:t>𝟏</m:t>
                        </m:r>
                      </m:num>
                      <m:den>
                        <m:r>
                          <a:rPr lang="en-US" altLang="zh-CN" sz="2800" i="1" dirty="0">
                            <a:latin typeface="Cambria Math"/>
                          </a:rPr>
                          <m:t>𝟐</m:t>
                        </m:r>
                      </m:den>
                    </m:f>
                    <m:r>
                      <a:rPr lang="en-US" altLang="zh-CN" sz="2800" b="1" i="1" dirty="0" smtClean="0">
                        <a:latin typeface="Cambria Math"/>
                      </a:rPr>
                      <m:t>𝒏</m:t>
                    </m:r>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65" t="-23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42746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2800" smtClean="0">
                <a:solidFill>
                  <a:srgbClr val="0000FF"/>
                </a:solidFill>
              </a:rPr>
              <a:t>算法渐近复杂性</a:t>
            </a:r>
          </a:p>
        </p:txBody>
      </p:sp>
      <mc:AlternateContent xmlns:mc="http://schemas.openxmlformats.org/markup-compatibility/2006" xmlns:a14="http://schemas.microsoft.com/office/drawing/2010/main">
        <mc:Choice Requires="a14">
          <p:sp>
            <p:nvSpPr>
              <p:cNvPr id="11267" name="Rectangle 3"/>
              <p:cNvSpPr>
                <a:spLocks noGrp="1" noChangeArrowheads="1"/>
              </p:cNvSpPr>
              <p:nvPr>
                <p:ph idx="1"/>
              </p:nvPr>
            </p:nvSpPr>
            <p:spPr>
              <a:xfrm>
                <a:off x="323850" y="1196975"/>
                <a:ext cx="8569325" cy="5545138"/>
              </a:xfrm>
            </p:spPr>
            <p:txBody>
              <a:bodyPr/>
              <a:lstStyle/>
              <a:p>
                <a:pPr>
                  <a:lnSpc>
                    <a:spcPct val="150000"/>
                  </a:lnSpc>
                </a:pPr>
                <a:r>
                  <a:rPr lang="en-US" altLang="zh-CN" sz="2400" i="1" dirty="0" smtClean="0"/>
                  <a:t>T</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  as </a:t>
                </a:r>
                <a:r>
                  <a:rPr lang="en-US" altLang="zh-CN" sz="2400" i="1" dirty="0" smtClean="0"/>
                  <a:t>n</a:t>
                </a:r>
                <a:r>
                  <a:rPr lang="en-US" altLang="zh-CN" sz="2400" dirty="0" smtClean="0">
                    <a:sym typeface="Symbol" pitchFamily="18" charset="2"/>
                  </a:rPr>
                  <a:t></a:t>
                </a:r>
                <a:r>
                  <a:rPr lang="en-US" altLang="zh-CN" sz="2400" dirty="0" smtClean="0"/>
                  <a:t> ;</a:t>
                </a:r>
              </a:p>
              <a:p>
                <a:pPr>
                  <a:lnSpc>
                    <a:spcPct val="150000"/>
                  </a:lnSpc>
                </a:pPr>
                <a:r>
                  <a:rPr lang="en-US" altLang="zh-CN" sz="2400" dirty="0" smtClean="0"/>
                  <a:t>(</a:t>
                </a:r>
                <a:r>
                  <a:rPr lang="en-US" altLang="zh-CN" sz="2400" i="1" dirty="0" smtClean="0"/>
                  <a:t>T</a:t>
                </a:r>
                <a:r>
                  <a:rPr lang="en-US" altLang="zh-CN" sz="2400" dirty="0" smtClean="0"/>
                  <a:t>(</a:t>
                </a:r>
                <a:r>
                  <a:rPr lang="en-US" altLang="zh-CN" sz="2400" i="1" dirty="0" smtClean="0"/>
                  <a:t>n</a:t>
                </a:r>
                <a:r>
                  <a:rPr lang="en-US" altLang="zh-CN" sz="2400" dirty="0" smtClean="0"/>
                  <a:t>) </a:t>
                </a:r>
                <a:r>
                  <a:rPr lang="en-US" altLang="zh-CN" sz="2400" dirty="0" smtClean="0">
                    <a:solidFill>
                      <a:srgbClr val="2605A1"/>
                    </a:solidFill>
                  </a:rPr>
                  <a:t>-</a:t>
                </a:r>
                <a:r>
                  <a:rPr lang="en-US" altLang="zh-CN" sz="2400" dirty="0" smtClean="0"/>
                  <a:t> </a:t>
                </a:r>
                <a:r>
                  <a:rPr lang="en-US" altLang="zh-CN" sz="2400" i="1" dirty="0" smtClean="0"/>
                  <a:t>t</a:t>
                </a:r>
                <a:r>
                  <a:rPr lang="en-US" altLang="zh-CN" sz="2400" dirty="0" smtClean="0"/>
                  <a:t>(</a:t>
                </a:r>
                <a:r>
                  <a:rPr lang="en-US" altLang="zh-CN" sz="2400" i="1" dirty="0" smtClean="0"/>
                  <a:t>n</a:t>
                </a:r>
                <a:r>
                  <a:rPr lang="en-US" altLang="zh-CN" sz="2400" dirty="0" smtClean="0"/>
                  <a:t>))/</a:t>
                </a:r>
                <a:r>
                  <a:rPr lang="en-US" altLang="zh-CN" sz="2400" i="1" dirty="0" smtClean="0"/>
                  <a:t>T</a:t>
                </a:r>
                <a:r>
                  <a:rPr lang="en-US" altLang="zh-CN" sz="2400" dirty="0" smtClean="0"/>
                  <a:t>(</a:t>
                </a:r>
                <a:r>
                  <a:rPr lang="en-US" altLang="zh-CN" sz="2400" i="1" dirty="0" smtClean="0"/>
                  <a:t>n</a:t>
                </a:r>
                <a:r>
                  <a:rPr lang="en-US" altLang="zh-CN" sz="2400" dirty="0" smtClean="0"/>
                  <a:t>)</a:t>
                </a:r>
                <a:r>
                  <a:rPr lang="en-US" altLang="zh-CN" sz="2400" dirty="0" smtClean="0">
                    <a:solidFill>
                      <a:srgbClr val="2605A1"/>
                    </a:solidFill>
                    <a:sym typeface="Symbol" pitchFamily="18" charset="2"/>
                  </a:rPr>
                  <a:t>0</a:t>
                </a:r>
                <a:r>
                  <a:rPr lang="en-US" altLang="zh-CN" sz="2400" dirty="0" smtClean="0"/>
                  <a:t> </a:t>
                </a:r>
                <a:r>
                  <a:rPr lang="zh-CN" altLang="en-US" sz="2400" dirty="0" smtClean="0"/>
                  <a:t>，</a:t>
                </a:r>
                <a:r>
                  <a:rPr lang="en-US" altLang="zh-CN" sz="2400" dirty="0" smtClean="0"/>
                  <a:t>as  </a:t>
                </a:r>
                <a:r>
                  <a:rPr lang="en-US" altLang="zh-CN" sz="2400" i="1" dirty="0" smtClean="0">
                    <a:solidFill>
                      <a:srgbClr val="2605A1"/>
                    </a:solidFill>
                  </a:rPr>
                  <a:t>n</a:t>
                </a:r>
                <a:r>
                  <a:rPr lang="en-US" altLang="zh-CN" sz="2400" dirty="0" smtClean="0">
                    <a:solidFill>
                      <a:srgbClr val="2605A1"/>
                    </a:solidFill>
                    <a:sym typeface="Symbol" pitchFamily="18" charset="2"/>
                  </a:rPr>
                  <a:t></a:t>
                </a:r>
                <a:r>
                  <a:rPr lang="en-US" altLang="zh-CN" sz="2400" dirty="0" smtClean="0">
                    <a:sym typeface="Symbol" pitchFamily="18" charset="2"/>
                  </a:rPr>
                  <a:t>;</a:t>
                </a:r>
              </a:p>
              <a:p>
                <a:pPr lvl="1">
                  <a:lnSpc>
                    <a:spcPct val="150000"/>
                  </a:lnSpc>
                </a:pPr>
                <a:r>
                  <a:rPr lang="zh-CN" altLang="en-US" sz="2000" dirty="0" smtClean="0"/>
                  <a:t>在数学上， </a:t>
                </a:r>
                <a:r>
                  <a:rPr lang="en-US" altLang="zh-CN" sz="2000" i="1" dirty="0" smtClean="0">
                    <a:solidFill>
                      <a:srgbClr val="2605A1"/>
                    </a:solidFill>
                  </a:rPr>
                  <a:t>t</a:t>
                </a:r>
                <a:r>
                  <a:rPr lang="en-US" altLang="zh-CN" sz="2000" dirty="0" smtClean="0">
                    <a:solidFill>
                      <a:srgbClr val="2605A1"/>
                    </a:solidFill>
                  </a:rPr>
                  <a:t>(</a:t>
                </a:r>
                <a:r>
                  <a:rPr lang="en-US" altLang="zh-CN" sz="2000" i="1" dirty="0" smtClean="0">
                    <a:solidFill>
                      <a:srgbClr val="2605A1"/>
                    </a:solidFill>
                  </a:rPr>
                  <a:t>n</a:t>
                </a:r>
                <a:r>
                  <a:rPr lang="en-US" altLang="zh-CN" sz="2000" dirty="0" smtClean="0">
                    <a:solidFill>
                      <a:srgbClr val="2605A1"/>
                    </a:solidFill>
                  </a:rPr>
                  <a:t>)</a:t>
                </a:r>
                <a:r>
                  <a:rPr lang="zh-CN" altLang="en-US" sz="2000" dirty="0" smtClean="0"/>
                  <a:t>是</a:t>
                </a:r>
                <a:r>
                  <a:rPr lang="en-US" altLang="zh-CN" sz="2000" i="1" dirty="0" smtClean="0"/>
                  <a:t>T</a:t>
                </a:r>
                <a:r>
                  <a:rPr lang="en-US" altLang="zh-CN" sz="2000" dirty="0" smtClean="0"/>
                  <a:t>(</a:t>
                </a:r>
                <a:r>
                  <a:rPr lang="en-US" altLang="zh-CN" sz="2000" i="1" dirty="0" smtClean="0"/>
                  <a:t>n</a:t>
                </a:r>
                <a:r>
                  <a:rPr lang="en-US" altLang="zh-CN" sz="2000" dirty="0" smtClean="0"/>
                  <a:t>)</a:t>
                </a:r>
                <a:r>
                  <a:rPr lang="zh-CN" altLang="en-US" sz="2000" dirty="0" smtClean="0"/>
                  <a:t>的</a:t>
                </a:r>
                <a:r>
                  <a:rPr lang="zh-CN" altLang="en-US" sz="2000" dirty="0" smtClean="0">
                    <a:solidFill>
                      <a:srgbClr val="2605A1"/>
                    </a:solidFill>
                  </a:rPr>
                  <a:t>渐近表达式</a:t>
                </a:r>
                <a:r>
                  <a:rPr lang="zh-CN" altLang="en-US" sz="2000" dirty="0" smtClean="0"/>
                  <a:t>，</a:t>
                </a:r>
                <a:endParaRPr lang="en-US" altLang="zh-CN" sz="2000" dirty="0" smtClean="0"/>
              </a:p>
              <a:p>
                <a:pPr lvl="1">
                  <a:lnSpc>
                    <a:spcPct val="150000"/>
                  </a:lnSpc>
                </a:pPr>
                <a:r>
                  <a:rPr lang="zh-CN" altLang="en-US" sz="2000" dirty="0" smtClean="0"/>
                  <a:t>工程上，</a:t>
                </a:r>
                <a:r>
                  <a:rPr lang="en-US" altLang="zh-CN" sz="2000" i="1" dirty="0" smtClean="0"/>
                  <a:t> t</a:t>
                </a:r>
                <a:r>
                  <a:rPr lang="en-US" altLang="zh-CN" sz="2000" dirty="0" smtClean="0"/>
                  <a:t>(</a:t>
                </a:r>
                <a:r>
                  <a:rPr lang="en-US" altLang="zh-CN" sz="2000" i="1" dirty="0" smtClean="0"/>
                  <a:t>n</a:t>
                </a:r>
                <a:r>
                  <a:rPr lang="en-US" altLang="zh-CN" sz="2000" dirty="0" smtClean="0"/>
                  <a:t>)</a:t>
                </a:r>
                <a:r>
                  <a:rPr lang="zh-CN" altLang="en-US" sz="2000" dirty="0" smtClean="0"/>
                  <a:t>是</a:t>
                </a:r>
                <a:r>
                  <a:rPr lang="en-US" altLang="zh-CN" sz="2000" i="1" dirty="0" smtClean="0"/>
                  <a:t>T</a:t>
                </a:r>
                <a:r>
                  <a:rPr lang="en-US" altLang="zh-CN" sz="2000" dirty="0" smtClean="0"/>
                  <a:t>(</a:t>
                </a:r>
                <a:r>
                  <a:rPr lang="en-US" altLang="zh-CN" sz="2000" i="1" dirty="0" smtClean="0"/>
                  <a:t>n</a:t>
                </a:r>
                <a:r>
                  <a:rPr lang="en-US" altLang="zh-CN" sz="2000" dirty="0" smtClean="0"/>
                  <a:t>)</a:t>
                </a:r>
                <a:r>
                  <a:rPr lang="zh-CN" altLang="en-US" sz="2000" dirty="0" smtClean="0">
                    <a:solidFill>
                      <a:srgbClr val="2605A1"/>
                    </a:solidFill>
                  </a:rPr>
                  <a:t>略去低阶项</a:t>
                </a:r>
                <a:r>
                  <a:rPr lang="zh-CN" altLang="en-US" sz="2000" dirty="0" smtClean="0"/>
                  <a:t>留下的</a:t>
                </a:r>
                <a:r>
                  <a:rPr lang="zh-CN" altLang="en-US" sz="2000" dirty="0" smtClean="0">
                    <a:solidFill>
                      <a:srgbClr val="2605A1"/>
                    </a:solidFill>
                  </a:rPr>
                  <a:t>主项</a:t>
                </a:r>
                <a:r>
                  <a:rPr lang="zh-CN" altLang="en-US" sz="2000" dirty="0" smtClean="0"/>
                  <a:t>，它比</a:t>
                </a:r>
                <a:r>
                  <a:rPr lang="en-US" altLang="zh-CN" sz="2000" i="1" dirty="0" smtClean="0"/>
                  <a:t>T</a:t>
                </a:r>
                <a:r>
                  <a:rPr lang="en-US" altLang="zh-CN" sz="2000" dirty="0" smtClean="0"/>
                  <a:t>(</a:t>
                </a:r>
                <a:r>
                  <a:rPr lang="en-US" altLang="zh-CN" sz="2000" i="1" dirty="0" smtClean="0"/>
                  <a:t>n</a:t>
                </a:r>
                <a:r>
                  <a:rPr lang="en-US" altLang="zh-CN" sz="2000" dirty="0" smtClean="0"/>
                  <a:t>)</a:t>
                </a:r>
                <a:r>
                  <a:rPr lang="zh-CN" altLang="en-US" sz="2000" dirty="0" smtClean="0"/>
                  <a:t>简单</a:t>
                </a:r>
                <a:endParaRPr lang="en-US" altLang="zh-CN" sz="2000" dirty="0" smtClean="0"/>
              </a:p>
              <a:p>
                <a:pPr lvl="2">
                  <a:lnSpc>
                    <a:spcPct val="150000"/>
                  </a:lnSpc>
                </a:pPr>
                <a:r>
                  <a:rPr lang="pt-BR" altLang="zh-CN" sz="1700" dirty="0"/>
                  <a:t>T(n)=3n</a:t>
                </a:r>
                <a:r>
                  <a:rPr lang="pt-BR" altLang="zh-CN" sz="1700" baseline="30000" dirty="0"/>
                  <a:t>2</a:t>
                </a:r>
                <a:r>
                  <a:rPr lang="pt-BR" altLang="zh-CN" sz="1700" dirty="0"/>
                  <a:t>+4nlogn+7</a:t>
                </a:r>
              </a:p>
              <a:p>
                <a:pPr lvl="2">
                  <a:lnSpc>
                    <a:spcPct val="150000"/>
                  </a:lnSpc>
                </a:pPr>
                <a:r>
                  <a:rPr lang="pt-BR" altLang="zh-CN" sz="1700" dirty="0" smtClean="0"/>
                  <a:t>t(n</a:t>
                </a:r>
                <a:r>
                  <a:rPr lang="pt-BR" altLang="zh-CN" sz="1700" dirty="0"/>
                  <a:t>)=3n</a:t>
                </a:r>
                <a:r>
                  <a:rPr lang="pt-BR" altLang="zh-CN" sz="1700" baseline="30000" dirty="0"/>
                  <a:t>2</a:t>
                </a:r>
                <a:endParaRPr lang="en-US" altLang="zh-CN" sz="1700" baseline="30000" dirty="0" smtClean="0"/>
              </a:p>
              <a:p>
                <a:pPr lvl="1">
                  <a:lnSpc>
                    <a:spcPct val="150000"/>
                  </a:lnSpc>
                </a:pPr>
                <a:r>
                  <a:rPr lang="en-US" altLang="zh-CN" sz="2000" i="1" dirty="0" smtClean="0"/>
                  <a:t>t</a:t>
                </a:r>
                <a:r>
                  <a:rPr lang="en-US" altLang="zh-CN" sz="2000" dirty="0" smtClean="0"/>
                  <a:t>(</a:t>
                </a:r>
                <a:r>
                  <a:rPr lang="en-US" altLang="zh-CN" sz="2000" i="1" dirty="0" smtClean="0"/>
                  <a:t>n</a:t>
                </a:r>
                <a:r>
                  <a:rPr lang="en-US" altLang="zh-CN" sz="2000" dirty="0" smtClean="0"/>
                  <a:t>)</a:t>
                </a:r>
                <a:r>
                  <a:rPr lang="zh-CN" altLang="en-US" sz="2000" dirty="0" smtClean="0"/>
                  <a:t>是</a:t>
                </a:r>
                <a:r>
                  <a:rPr lang="en-US" altLang="zh-CN" sz="2000" i="1" dirty="0" smtClean="0"/>
                  <a:t>T</a:t>
                </a:r>
                <a:r>
                  <a:rPr lang="en-US" altLang="zh-CN" sz="2000" dirty="0" smtClean="0"/>
                  <a:t>(</a:t>
                </a:r>
                <a:r>
                  <a:rPr lang="en-US" altLang="zh-CN" sz="2000" i="1" dirty="0" smtClean="0"/>
                  <a:t>n</a:t>
                </a:r>
                <a:r>
                  <a:rPr lang="en-US" altLang="zh-CN" sz="2000" dirty="0" smtClean="0"/>
                  <a:t>)</a:t>
                </a:r>
                <a:r>
                  <a:rPr lang="zh-CN" altLang="en-US" sz="2000" dirty="0" smtClean="0"/>
                  <a:t>的渐近性态，为算法的</a:t>
                </a:r>
                <a:r>
                  <a:rPr lang="zh-CN" altLang="en-US" sz="2000" u="sng" dirty="0" smtClean="0">
                    <a:solidFill>
                      <a:srgbClr val="2605A1"/>
                    </a:solidFill>
                  </a:rPr>
                  <a:t>渐近复杂性</a:t>
                </a:r>
                <a:r>
                  <a:rPr lang="en-US" altLang="zh-CN" sz="2000" dirty="0" smtClean="0">
                    <a:solidFill>
                      <a:srgbClr val="2605A1"/>
                    </a:solidFill>
                  </a:rPr>
                  <a:t>, </a:t>
                </a:r>
                <a:r>
                  <a:rPr lang="zh-CN" altLang="en-US" sz="2000" dirty="0" smtClean="0">
                    <a:solidFill>
                      <a:srgbClr val="2605A1"/>
                    </a:solidFill>
                  </a:rPr>
                  <a:t>符号</a:t>
                </a:r>
                <a14:m>
                  <m:oMath xmlns:m="http://schemas.openxmlformats.org/officeDocument/2006/math">
                    <m:r>
                      <a:rPr lang="zh-CN" altLang="en-US" sz="2000" b="1" i="0" dirty="0" smtClean="0">
                        <a:solidFill>
                          <a:srgbClr val="3907F1"/>
                        </a:solidFill>
                        <a:latin typeface="Cambria Math"/>
                        <a:sym typeface="Symbol" pitchFamily="18" charset="2"/>
                      </a:rPr>
                      <m:t>：</m:t>
                    </m:r>
                    <m:r>
                      <m:rPr>
                        <m:nor/>
                      </m:rPr>
                      <a:rPr lang="zh-CN" altLang="en-US" sz="2000" dirty="0" smtClean="0">
                        <a:solidFill>
                          <a:srgbClr val="3907F1"/>
                        </a:solidFill>
                        <a:sym typeface="Symbol" pitchFamily="18" charset="2"/>
                      </a:rPr>
                      <m:t></m:t>
                    </m:r>
                    <m:r>
                      <a:rPr lang="zh-CN" altLang="en-US" sz="2000" i="1" dirty="0" smtClean="0">
                        <a:solidFill>
                          <a:srgbClr val="3907F1"/>
                        </a:solidFill>
                        <a:latin typeface="Cambria Math"/>
                        <a:sym typeface="Symbol" pitchFamily="18" charset="2"/>
                      </a:rPr>
                      <m:t> </m:t>
                    </m:r>
                  </m:oMath>
                </a14:m>
                <a:endParaRPr lang="en-US" altLang="zh-CN" sz="2000"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400" i="1" dirty="0">
                          <a:latin typeface="Cambria Math"/>
                        </a:rPr>
                        <m:t>𝑻</m:t>
                      </m:r>
                      <m:d>
                        <m:dPr>
                          <m:ctrlPr>
                            <a:rPr lang="en-US" altLang="zh-CN" sz="2400" i="1" dirty="0">
                              <a:latin typeface="Cambria Math" panose="02040503050406030204" pitchFamily="18" charset="0"/>
                            </a:rPr>
                          </m:ctrlPr>
                        </m:dPr>
                        <m:e>
                          <m:r>
                            <m:rPr>
                              <m:sty m:val="p"/>
                            </m:rPr>
                            <a:rPr lang="en-US" altLang="zh-CN" sz="2400" i="1" dirty="0">
                              <a:latin typeface="Cambria Math"/>
                            </a:rPr>
                            <m:t>n</m:t>
                          </m:r>
                        </m:e>
                      </m:d>
                      <m:r>
                        <a:rPr lang="en-US" altLang="zh-CN" sz="2400" i="1" dirty="0">
                          <a:latin typeface="Cambria Math"/>
                        </a:rPr>
                        <m:t>=</m:t>
                      </m:r>
                      <m:f>
                        <m:fPr>
                          <m:ctrlPr>
                            <a:rPr lang="en-US" altLang="zh-CN" sz="2400" i="1" dirty="0">
                              <a:latin typeface="Cambria Math" panose="02040503050406030204" pitchFamily="18" charset="0"/>
                            </a:rPr>
                          </m:ctrlPr>
                        </m:fPr>
                        <m:num>
                          <m:r>
                            <m:rPr>
                              <m:sty m:val="p"/>
                            </m:rPr>
                            <a:rPr lang="en-US" altLang="zh-CN" sz="2400" dirty="0" smtClean="0">
                              <a:latin typeface="Cambria Math"/>
                            </a:rPr>
                            <m:t>n</m:t>
                          </m:r>
                          <m:r>
                            <a:rPr lang="en-US" altLang="zh-CN" sz="2400" i="1" dirty="0">
                              <a:latin typeface="Cambria Math"/>
                            </a:rPr>
                            <m:t>(</m:t>
                          </m:r>
                          <m:r>
                            <m:rPr>
                              <m:sty m:val="p"/>
                            </m:rPr>
                            <a:rPr lang="en-US" altLang="zh-CN" sz="2400" i="1" dirty="0">
                              <a:latin typeface="Cambria Math"/>
                            </a:rPr>
                            <m:t>n</m:t>
                          </m:r>
                          <m:r>
                            <a:rPr lang="en-US" altLang="zh-CN" sz="2400" i="1" dirty="0">
                              <a:latin typeface="Cambria Math"/>
                            </a:rPr>
                            <m:t>−1)</m:t>
                          </m:r>
                        </m:num>
                        <m:den>
                          <m:r>
                            <a:rPr lang="en-US" altLang="zh-CN" sz="2400" i="1" dirty="0">
                              <a:latin typeface="Cambria Math"/>
                            </a:rPr>
                            <m:t>𝟐</m:t>
                          </m:r>
                        </m:den>
                      </m:f>
                      <m:r>
                        <a:rPr lang="en-US" altLang="zh-CN" sz="2400" i="1" dirty="0">
                          <a:latin typeface="Cambria Math"/>
                        </a:rPr>
                        <m:t>=</m:t>
                      </m:r>
                      <m:f>
                        <m:fPr>
                          <m:ctrlPr>
                            <a:rPr lang="en-US" altLang="zh-CN" sz="2400" i="1" dirty="0">
                              <a:latin typeface="Cambria Math" panose="02040503050406030204" pitchFamily="18" charset="0"/>
                            </a:rPr>
                          </m:ctrlPr>
                        </m:fPr>
                        <m:num>
                          <m:r>
                            <a:rPr lang="en-US" altLang="zh-CN" sz="2400" i="1" dirty="0">
                              <a:latin typeface="Cambria Math"/>
                            </a:rPr>
                            <m:t>𝟏</m:t>
                          </m:r>
                        </m:num>
                        <m:den>
                          <m:r>
                            <a:rPr lang="en-US" altLang="zh-CN" sz="2400" i="1" dirty="0">
                              <a:latin typeface="Cambria Math"/>
                            </a:rPr>
                            <m:t>𝟐</m:t>
                          </m:r>
                        </m:den>
                      </m:f>
                      <m:sSup>
                        <m:sSupPr>
                          <m:ctrlPr>
                            <a:rPr lang="en-US" altLang="zh-CN" sz="2400" i="1" dirty="0">
                              <a:latin typeface="Cambria Math" panose="02040503050406030204" pitchFamily="18" charset="0"/>
                            </a:rPr>
                          </m:ctrlPr>
                        </m:sSupPr>
                        <m:e>
                          <m:r>
                            <a:rPr lang="en-US" altLang="zh-CN" sz="2400" i="1" dirty="0">
                              <a:latin typeface="Cambria Math"/>
                            </a:rPr>
                            <m:t>𝒏</m:t>
                          </m:r>
                        </m:e>
                        <m:sup>
                          <m:r>
                            <a:rPr lang="en-US" altLang="zh-CN" sz="2400" i="1" dirty="0">
                              <a:latin typeface="Cambria Math"/>
                            </a:rPr>
                            <m:t>𝟐</m:t>
                          </m:r>
                        </m:sup>
                      </m:sSup>
                      <m:r>
                        <a:rPr lang="en-US" altLang="zh-CN" sz="2400" i="1" dirty="0">
                          <a:latin typeface="Cambria Math"/>
                        </a:rPr>
                        <m:t>−</m:t>
                      </m:r>
                      <m:f>
                        <m:fPr>
                          <m:ctrlPr>
                            <a:rPr lang="en-US" altLang="zh-CN" sz="2400" i="1" dirty="0">
                              <a:latin typeface="Cambria Math" panose="02040503050406030204" pitchFamily="18" charset="0"/>
                            </a:rPr>
                          </m:ctrlPr>
                        </m:fPr>
                        <m:num>
                          <m:r>
                            <a:rPr lang="en-US" altLang="zh-CN" sz="2400" i="1" dirty="0">
                              <a:latin typeface="Cambria Math"/>
                            </a:rPr>
                            <m:t>𝟏</m:t>
                          </m:r>
                        </m:num>
                        <m:den>
                          <m:r>
                            <a:rPr lang="en-US" altLang="zh-CN" sz="2400" i="1" dirty="0">
                              <a:latin typeface="Cambria Math"/>
                            </a:rPr>
                            <m:t>𝟐</m:t>
                          </m:r>
                        </m:den>
                      </m:f>
                      <m:r>
                        <a:rPr lang="en-US" altLang="zh-CN" sz="2400" i="1" dirty="0">
                          <a:latin typeface="Cambria Math"/>
                        </a:rPr>
                        <m:t>𝒏</m:t>
                      </m:r>
                      <m:r>
                        <a:rPr lang="en-US" altLang="zh-CN" sz="2400" i="1" dirty="0">
                          <a:latin typeface="Cambria Math"/>
                        </a:rPr>
                        <m:t>=</m:t>
                      </m:r>
                      <m:r>
                        <m:rPr>
                          <m:nor/>
                        </m:rPr>
                        <a:rPr lang="zh-CN" altLang="en-US" sz="2400" dirty="0" smtClean="0">
                          <a:solidFill>
                            <a:srgbClr val="3907F1"/>
                          </a:solidFill>
                          <a:sym typeface="Symbol" pitchFamily="18" charset="2"/>
                        </a:rPr>
                        <m:t></m:t>
                      </m:r>
                      <m:r>
                        <a:rPr lang="en-US" altLang="zh-CN" sz="2400" i="1" dirty="0">
                          <a:solidFill>
                            <a:srgbClr val="3907F1"/>
                          </a:solidFill>
                          <a:latin typeface="Cambria Math"/>
                          <a:sym typeface="Symbol" pitchFamily="18" charset="2"/>
                        </a:rPr>
                        <m:t>(</m:t>
                      </m:r>
                      <m:sSup>
                        <m:sSupPr>
                          <m:ctrlPr>
                            <a:rPr lang="en-US" altLang="zh-CN" sz="2400" i="1" dirty="0">
                              <a:solidFill>
                                <a:srgbClr val="3907F1"/>
                              </a:solidFill>
                              <a:latin typeface="Cambria Math" panose="02040503050406030204" pitchFamily="18" charset="0"/>
                              <a:sym typeface="Symbol" pitchFamily="18" charset="2"/>
                            </a:rPr>
                          </m:ctrlPr>
                        </m:sSupPr>
                        <m:e>
                          <m:r>
                            <a:rPr lang="en-US" altLang="zh-CN" sz="2400" i="1" dirty="0">
                              <a:solidFill>
                                <a:srgbClr val="3907F1"/>
                              </a:solidFill>
                              <a:latin typeface="Cambria Math"/>
                              <a:sym typeface="Symbol" pitchFamily="18" charset="2"/>
                            </a:rPr>
                            <m:t>𝒏</m:t>
                          </m:r>
                        </m:e>
                        <m:sup>
                          <m:r>
                            <a:rPr lang="en-US" altLang="zh-CN" sz="2400" i="1" dirty="0">
                              <a:solidFill>
                                <a:srgbClr val="3907F1"/>
                              </a:solidFill>
                              <a:latin typeface="Cambria Math"/>
                              <a:sym typeface="Symbol" pitchFamily="18" charset="2"/>
                            </a:rPr>
                            <m:t>𝟐</m:t>
                          </m:r>
                        </m:sup>
                      </m:sSup>
                      <m:r>
                        <a:rPr lang="en-US" altLang="zh-CN" sz="2400" i="1" dirty="0">
                          <a:solidFill>
                            <a:srgbClr val="3907F1"/>
                          </a:solidFill>
                          <a:latin typeface="Cambria Math"/>
                          <a:sym typeface="Symbol" pitchFamily="18" charset="2"/>
                        </a:rPr>
                        <m:t>)</m:t>
                      </m:r>
                    </m:oMath>
                  </m:oMathPara>
                </a14:m>
                <a:endParaRPr lang="en-US" altLang="zh-CN" sz="2400" dirty="0" smtClean="0"/>
              </a:p>
              <a:p>
                <a:r>
                  <a:rPr lang="zh-CN" altLang="en-US" sz="2400" b="0" dirty="0" smtClean="0"/>
                  <a:t>复杂性</a:t>
                </a:r>
                <a:r>
                  <a:rPr lang="zh-CN" altLang="en-US" sz="2400" b="0" dirty="0"/>
                  <a:t>分析的简化</a:t>
                </a:r>
              </a:p>
              <a:p>
                <a:pPr lvl="1"/>
                <a:r>
                  <a:rPr lang="zh-CN" altLang="en-US" sz="2000" b="0" dirty="0" smtClean="0"/>
                  <a:t>用</a:t>
                </a:r>
                <a:r>
                  <a:rPr lang="zh-CN" altLang="en-US" sz="2000" b="0" dirty="0"/>
                  <a:t>渐近复杂性</a:t>
                </a:r>
                <a:r>
                  <a:rPr lang="en-US" altLang="zh-CN" sz="2000" b="0" dirty="0"/>
                  <a:t>t(n)</a:t>
                </a:r>
                <a:r>
                  <a:rPr lang="zh-CN" altLang="en-US" sz="2000" b="0" dirty="0"/>
                  <a:t>代替</a:t>
                </a:r>
                <a:r>
                  <a:rPr lang="en-US" altLang="zh-CN" sz="2000" b="0" dirty="0"/>
                  <a:t>T(n)</a:t>
                </a:r>
              </a:p>
              <a:p>
                <a:pPr marL="0" indent="0">
                  <a:lnSpc>
                    <a:spcPct val="150000"/>
                  </a:lnSpc>
                  <a:buNone/>
                </a:pPr>
                <a:endParaRPr lang="en-US" altLang="zh-CN" sz="2400" dirty="0" smtClean="0"/>
              </a:p>
              <a:p>
                <a:pPr lvl="1">
                  <a:lnSpc>
                    <a:spcPct val="150000"/>
                  </a:lnSpc>
                </a:pPr>
                <a:endParaRPr lang="zh-CN" altLang="en-US" sz="2000" dirty="0" smtClean="0"/>
              </a:p>
            </p:txBody>
          </p:sp>
        </mc:Choice>
        <mc:Fallback xmlns="">
          <p:sp>
            <p:nvSpPr>
              <p:cNvPr id="11267" name="Rectangle 3"/>
              <p:cNvSpPr>
                <a:spLocks noGrp="1" noRot="1" noChangeAspect="1" noMove="1" noResize="1" noEditPoints="1" noAdjustHandles="1" noChangeArrowheads="1" noChangeShapeType="1" noTextEdit="1"/>
              </p:cNvSpPr>
              <p:nvPr>
                <p:ph idx="1"/>
              </p:nvPr>
            </p:nvSpPr>
            <p:spPr>
              <a:xfrm>
                <a:off x="323850" y="1196975"/>
                <a:ext cx="8569325" cy="5545138"/>
              </a:xfrm>
              <a:blipFill rotWithShape="0">
                <a:blip r:embed="rId3"/>
                <a:stretch>
                  <a:fillRect l="-925" b="-2198"/>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 calcmode="lin" valueType="num">
                                      <p:cBhvr additive="base">
                                        <p:cTn id="7"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11267">
                                            <p:txEl>
                                              <p:pRg st="5" end="5"/>
                                            </p:txEl>
                                          </p:spTgt>
                                        </p:tgtEl>
                                        <p:attrNameLst>
                                          <p:attrName>style.visibility</p:attrName>
                                        </p:attrNameLst>
                                      </p:cBhvr>
                                      <p:to>
                                        <p:strVal val="visible"/>
                                      </p:to>
                                    </p:set>
                                    <p:anim calcmode="lin" valueType="num">
                                      <p:cBhvr additive="base">
                                        <p:cTn id="30"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267">
                                            <p:txEl>
                                              <p:pRg st="6" end="6"/>
                                            </p:txEl>
                                          </p:spTgt>
                                        </p:tgtEl>
                                        <p:attrNameLst>
                                          <p:attrName>style.visibility</p:attrName>
                                        </p:attrNameLst>
                                      </p:cBhvr>
                                      <p:to>
                                        <p:strVal val="visible"/>
                                      </p:to>
                                    </p:set>
                                    <p:anim calcmode="lin" valueType="num">
                                      <p:cBhvr additive="base">
                                        <p:cTn id="36"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267">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1267">
                                            <p:txEl>
                                              <p:pRg st="7" end="7"/>
                                            </p:txEl>
                                          </p:spTgt>
                                        </p:tgtEl>
                                        <p:attrNameLst>
                                          <p:attrName>style.visibility</p:attrName>
                                        </p:attrNameLst>
                                      </p:cBhvr>
                                      <p:to>
                                        <p:strVal val="visible"/>
                                      </p:to>
                                    </p:set>
                                    <p:anim calcmode="lin" valueType="num">
                                      <p:cBhvr additive="base">
                                        <p:cTn id="40"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1267">
                                            <p:txEl>
                                              <p:pRg st="8" end="8"/>
                                            </p:txEl>
                                          </p:spTgt>
                                        </p:tgtEl>
                                        <p:attrNameLst>
                                          <p:attrName>style.visibility</p:attrName>
                                        </p:attrNameLst>
                                      </p:cBhvr>
                                      <p:to>
                                        <p:strVal val="visible"/>
                                      </p:to>
                                    </p:set>
                                    <p:anim calcmode="lin" valueType="num">
                                      <p:cBhvr additive="base">
                                        <p:cTn id="46"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1267">
                                            <p:txEl>
                                              <p:pRg st="8" end="8"/>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11267">
                                            <p:txEl>
                                              <p:pRg st="9" end="9"/>
                                            </p:txEl>
                                          </p:spTgt>
                                        </p:tgtEl>
                                        <p:attrNameLst>
                                          <p:attrName>style.visibility</p:attrName>
                                        </p:attrNameLst>
                                      </p:cBhvr>
                                      <p:to>
                                        <p:strVal val="visible"/>
                                      </p:to>
                                    </p:set>
                                    <p:anim calcmode="lin" valueType="num">
                                      <p:cBhvr additive="base">
                                        <p:cTn id="50" dur="5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2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2800" dirty="0">
                <a:solidFill>
                  <a:srgbClr val="0000FF"/>
                </a:solidFill>
              </a:rPr>
              <a:t>算法是计算机科学的主题</a:t>
            </a:r>
            <a:endParaRPr lang="en-US" altLang="zh-CN" sz="2800" dirty="0" smtClean="0">
              <a:solidFill>
                <a:srgbClr val="0000FF"/>
              </a:solidFill>
            </a:endParaRPr>
          </a:p>
        </p:txBody>
      </p:sp>
      <p:sp>
        <p:nvSpPr>
          <p:cNvPr id="6147" name="Rectangle 3"/>
          <p:cNvSpPr>
            <a:spLocks noGrp="1" noChangeArrowheads="1"/>
          </p:cNvSpPr>
          <p:nvPr>
            <p:ph idx="1"/>
          </p:nvPr>
        </p:nvSpPr>
        <p:spPr>
          <a:xfrm>
            <a:off x="323850" y="1196975"/>
            <a:ext cx="8569325" cy="5545138"/>
          </a:xfrm>
        </p:spPr>
        <p:txBody>
          <a:bodyPr/>
          <a:lstStyle/>
          <a:p>
            <a:pPr>
              <a:lnSpc>
                <a:spcPct val="150000"/>
              </a:lnSpc>
            </a:pPr>
            <a:r>
              <a:rPr lang="zh-CN" altLang="en-US" sz="2400" dirty="0"/>
              <a:t>算法是当前计算机领域使用的核心技术</a:t>
            </a:r>
          </a:p>
          <a:p>
            <a:pPr>
              <a:lnSpc>
                <a:spcPct val="150000"/>
              </a:lnSpc>
            </a:pPr>
            <a:r>
              <a:rPr lang="zh-CN" altLang="en-US" sz="2400" dirty="0" smtClean="0"/>
              <a:t>是否</a:t>
            </a:r>
            <a:r>
              <a:rPr lang="zh-CN" altLang="en-US" sz="2400" dirty="0"/>
              <a:t>具有</a:t>
            </a:r>
            <a:r>
              <a:rPr lang="zh-CN" altLang="en-US" sz="2400" dirty="0">
                <a:solidFill>
                  <a:srgbClr val="3907F1"/>
                </a:solidFill>
              </a:rPr>
              <a:t>扎实的算法知识</a:t>
            </a:r>
            <a:r>
              <a:rPr lang="zh-CN" altLang="en-US" sz="2400" dirty="0"/>
              <a:t>和</a:t>
            </a:r>
            <a:r>
              <a:rPr lang="zh-CN" altLang="en-US" sz="2400" dirty="0">
                <a:solidFill>
                  <a:srgbClr val="3907F1"/>
                </a:solidFill>
              </a:rPr>
              <a:t>技术</a:t>
            </a:r>
            <a:r>
              <a:rPr lang="zh-CN" altLang="en-US" sz="2400" dirty="0"/>
              <a:t>是区分</a:t>
            </a:r>
            <a:r>
              <a:rPr lang="en-US" altLang="zh-CN" sz="2400" dirty="0">
                <a:latin typeface="+mj-lt"/>
              </a:rPr>
              <a:t>skilled programmers </a:t>
            </a:r>
            <a:r>
              <a:rPr lang="zh-CN" altLang="en-US" sz="2400" dirty="0">
                <a:latin typeface="+mj-lt"/>
              </a:rPr>
              <a:t>和</a:t>
            </a:r>
            <a:r>
              <a:rPr lang="en-US" altLang="zh-CN" sz="2400" dirty="0">
                <a:latin typeface="+mj-lt"/>
              </a:rPr>
              <a:t>the novices</a:t>
            </a:r>
            <a:r>
              <a:rPr lang="en-US" altLang="zh-CN" sz="2400" dirty="0"/>
              <a:t> (</a:t>
            </a:r>
            <a:r>
              <a:rPr lang="zh-CN" altLang="en-US" sz="2400" dirty="0"/>
              <a:t>初学者</a:t>
            </a:r>
            <a:r>
              <a:rPr lang="en-US" altLang="zh-CN" sz="2400" dirty="0"/>
              <a:t>)</a:t>
            </a:r>
            <a:r>
              <a:rPr lang="zh-CN" altLang="en-US" sz="2400" dirty="0"/>
              <a:t>的主要标准之一；</a:t>
            </a:r>
          </a:p>
          <a:p>
            <a:pPr>
              <a:lnSpc>
                <a:spcPct val="150000"/>
              </a:lnSpc>
            </a:pPr>
            <a:r>
              <a:rPr lang="zh-CN" altLang="en-US" sz="2400" dirty="0" smtClean="0"/>
              <a:t>有了</a:t>
            </a:r>
            <a:r>
              <a:rPr lang="zh-CN" altLang="en-US" sz="2400" dirty="0"/>
              <a:t>良好的算法背景，你能</a:t>
            </a:r>
            <a:r>
              <a:rPr lang="en-US" altLang="zh-CN" sz="2400" dirty="0"/>
              <a:t>do much, much more !!!</a:t>
            </a:r>
            <a:endParaRPr lang="zh-CN" altLang="en-US" sz="1600" dirty="0" smtClean="0"/>
          </a:p>
        </p:txBody>
      </p:sp>
    </p:spTree>
    <p:extLst>
      <p:ext uri="{BB962C8B-B14F-4D97-AF65-F5344CB8AC3E}">
        <p14:creationId xmlns:p14="http://schemas.microsoft.com/office/powerpoint/2010/main" val="229262483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2800" dirty="0" smtClean="0">
                <a:solidFill>
                  <a:srgbClr val="0000FF"/>
                </a:solidFill>
              </a:rPr>
              <a:t>渐近分析的记号</a:t>
            </a:r>
          </a:p>
        </p:txBody>
      </p:sp>
      <p:sp>
        <p:nvSpPr>
          <p:cNvPr id="12291" name="Rectangle 3"/>
          <p:cNvSpPr>
            <a:spLocks noGrp="1" noChangeArrowheads="1"/>
          </p:cNvSpPr>
          <p:nvPr>
            <p:ph idx="1"/>
          </p:nvPr>
        </p:nvSpPr>
        <p:spPr>
          <a:xfrm>
            <a:off x="323850" y="1196975"/>
            <a:ext cx="8569325" cy="5545138"/>
          </a:xfrm>
        </p:spPr>
        <p:txBody>
          <a:bodyPr/>
          <a:lstStyle/>
          <a:p>
            <a:pPr marL="0" indent="0">
              <a:lnSpc>
                <a:spcPct val="150000"/>
              </a:lnSpc>
              <a:buNone/>
              <a:defRPr/>
            </a:pPr>
            <a:r>
              <a:rPr lang="zh-CN" altLang="en-US" sz="2400" dirty="0" smtClean="0"/>
              <a:t>在下面的讨论中，对所有</a:t>
            </a:r>
            <a:r>
              <a:rPr lang="en-US" altLang="zh-CN" sz="2400" i="1" dirty="0" smtClean="0"/>
              <a:t>n</a:t>
            </a:r>
            <a:r>
              <a:rPr lang="en-US" altLang="zh-CN" sz="2400" dirty="0">
                <a:sym typeface="Symbol" pitchFamily="18" charset="2"/>
              </a:rPr>
              <a:t>  </a:t>
            </a:r>
            <a:r>
              <a:rPr lang="en-US" altLang="zh-CN" sz="2400" dirty="0" smtClean="0">
                <a:sym typeface="Symbol" pitchFamily="18" charset="2"/>
              </a:rPr>
              <a:t>0</a:t>
            </a:r>
            <a:r>
              <a:rPr lang="zh-CN" altLang="en-US" sz="2400" dirty="0" smtClean="0"/>
              <a:t>，</a:t>
            </a: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0</a:t>
            </a:r>
            <a:r>
              <a:rPr lang="zh-CN" altLang="en-US"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0</a:t>
            </a:r>
            <a:r>
              <a:rPr lang="zh-CN" altLang="en-US" sz="2400" dirty="0" smtClean="0"/>
              <a:t>。</a:t>
            </a:r>
          </a:p>
          <a:p>
            <a:pPr>
              <a:lnSpc>
                <a:spcPct val="150000"/>
              </a:lnSpc>
              <a:defRPr/>
            </a:pPr>
            <a:r>
              <a:rPr lang="zh-CN" altLang="en-US" sz="2400" dirty="0" smtClean="0"/>
              <a:t>（</a:t>
            </a:r>
            <a:r>
              <a:rPr lang="en-US" altLang="zh-CN" sz="2400" dirty="0" smtClean="0"/>
              <a:t>1</a:t>
            </a:r>
            <a:r>
              <a:rPr lang="zh-CN" altLang="en-US" sz="2400" dirty="0" smtClean="0"/>
              <a:t>）</a:t>
            </a:r>
            <a:r>
              <a:rPr lang="zh-CN" altLang="en-US" sz="2400" dirty="0" smtClean="0">
                <a:solidFill>
                  <a:srgbClr val="3907F1"/>
                </a:solidFill>
              </a:rPr>
              <a:t>渐近上界 记号</a:t>
            </a:r>
            <a:r>
              <a:rPr lang="en-US" altLang="zh-CN" sz="2400" i="1" dirty="0" smtClean="0">
                <a:solidFill>
                  <a:srgbClr val="3907F1"/>
                </a:solidFill>
              </a:rPr>
              <a:t>O</a:t>
            </a:r>
          </a:p>
          <a:p>
            <a:pPr marL="0" indent="0">
              <a:lnSpc>
                <a:spcPct val="150000"/>
              </a:lnSpc>
              <a:buFont typeface="Wingdings" pitchFamily="2" charset="2"/>
              <a:buNone/>
              <a:defRPr/>
            </a:pPr>
            <a:r>
              <a:rPr lang="en-US" altLang="zh-CN" sz="2400" i="1" dirty="0" smtClean="0">
                <a:solidFill>
                  <a:srgbClr val="2605A1"/>
                </a:solidFill>
              </a:rPr>
              <a:t>O</a:t>
            </a:r>
            <a:r>
              <a:rPr lang="en-US" altLang="zh-CN" sz="2400" dirty="0" smtClean="0">
                <a:solidFill>
                  <a:srgbClr val="2605A1"/>
                </a:solidFill>
              </a:rPr>
              <a:t>(</a:t>
            </a:r>
            <a:r>
              <a:rPr lang="en-US" altLang="zh-CN" sz="2400" i="1" dirty="0" smtClean="0">
                <a:solidFill>
                  <a:srgbClr val="2605A1"/>
                </a:solidFill>
              </a:rPr>
              <a:t>g</a:t>
            </a:r>
            <a:r>
              <a:rPr lang="en-US" altLang="zh-CN" sz="2400" dirty="0" smtClean="0">
                <a:solidFill>
                  <a:srgbClr val="2605A1"/>
                </a:solidFill>
              </a:rPr>
              <a:t>(</a:t>
            </a:r>
            <a:r>
              <a:rPr lang="en-US" altLang="zh-CN" sz="2400" i="1" dirty="0" smtClean="0">
                <a:solidFill>
                  <a:srgbClr val="2605A1"/>
                </a:solidFill>
              </a:rPr>
              <a:t>n</a:t>
            </a:r>
            <a:r>
              <a:rPr lang="en-US" altLang="zh-CN" sz="2400" dirty="0" smtClean="0">
                <a:solidFill>
                  <a:srgbClr val="2605A1"/>
                </a:solidFill>
              </a:rPr>
              <a:t>)) </a:t>
            </a:r>
            <a:r>
              <a:rPr lang="en-US" altLang="zh-CN" sz="2400" dirty="0" smtClean="0"/>
              <a:t>=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存在正常数</a:t>
            </a:r>
            <a:r>
              <a:rPr lang="en-US" altLang="zh-CN" sz="2400" i="1" dirty="0" smtClean="0"/>
              <a:t>c</a:t>
            </a:r>
            <a:r>
              <a:rPr lang="zh-CN" altLang="en-US" sz="2400" dirty="0" smtClean="0"/>
              <a:t>和</a:t>
            </a:r>
            <a:r>
              <a:rPr lang="en-US" altLang="zh-CN" sz="2400" i="1" dirty="0" smtClean="0"/>
              <a:t>n</a:t>
            </a:r>
            <a:r>
              <a:rPr lang="en-US" altLang="zh-CN" sz="2400" baseline="-25000" dirty="0" smtClean="0"/>
              <a:t>0</a:t>
            </a:r>
            <a:r>
              <a:rPr lang="zh-CN" altLang="en-US" sz="2400" dirty="0" smtClean="0"/>
              <a:t>使得对所有</a:t>
            </a:r>
            <a:r>
              <a:rPr lang="en-US" altLang="zh-CN" sz="2400" i="1" dirty="0" smtClean="0"/>
              <a:t>n</a:t>
            </a:r>
            <a:r>
              <a:rPr lang="en-US" altLang="zh-CN" sz="2400" dirty="0" smtClean="0">
                <a:sym typeface="Symbol"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itchFamily="18" charset="2"/>
              </a:rPr>
              <a:t> </a:t>
            </a: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olidFill>
                  <a:srgbClr val="FF0000"/>
                </a:solidFill>
                <a:sym typeface="Symbol" pitchFamily="18" charset="2"/>
              </a:rPr>
              <a:t></a:t>
            </a:r>
            <a:r>
              <a:rPr lang="en-US" altLang="zh-CN" sz="2400" dirty="0" smtClean="0"/>
              <a:t> </a:t>
            </a:r>
            <a:r>
              <a:rPr lang="en-US" altLang="zh-CN" sz="2400" i="1" dirty="0" smtClean="0">
                <a:solidFill>
                  <a:srgbClr val="C00000"/>
                </a:solidFill>
              </a:rPr>
              <a:t>c</a:t>
            </a:r>
            <a:r>
              <a:rPr lang="en-US" altLang="zh-CN" sz="2400" i="1" dirty="0" smtClean="0"/>
              <a:t>g</a:t>
            </a:r>
            <a:r>
              <a:rPr lang="en-US" altLang="zh-CN" sz="2400" dirty="0" smtClean="0"/>
              <a:t>(</a:t>
            </a:r>
            <a:r>
              <a:rPr lang="en-US" altLang="zh-CN" sz="2400" i="1" dirty="0" smtClean="0"/>
              <a:t>n</a:t>
            </a:r>
            <a:r>
              <a:rPr lang="en-US" altLang="zh-CN" sz="2400" dirty="0" smtClean="0"/>
              <a:t>) }</a:t>
            </a:r>
          </a:p>
          <a:p>
            <a:pPr marL="0" indent="0" algn="ctr">
              <a:lnSpc>
                <a:spcPct val="150000"/>
              </a:lnSpc>
              <a:buFont typeface="Wingdings" pitchFamily="2" charset="2"/>
              <a:buNone/>
              <a:defRPr/>
            </a:pPr>
            <a:r>
              <a:rPr lang="en-US" altLang="zh-CN" sz="2400" i="1" dirty="0" smtClean="0">
                <a:solidFill>
                  <a:schemeClr val="accent2"/>
                </a:solidFill>
              </a:rPr>
              <a:t>f</a:t>
            </a:r>
            <a:r>
              <a:rPr lang="en-US" altLang="zh-CN" sz="2400" dirty="0" smtClean="0">
                <a:solidFill>
                  <a:schemeClr val="accent2"/>
                </a:solidFill>
              </a:rPr>
              <a:t>(</a:t>
            </a:r>
            <a:r>
              <a:rPr lang="en-US" altLang="zh-CN" sz="2400" i="1" dirty="0" smtClean="0">
                <a:solidFill>
                  <a:schemeClr val="accent2"/>
                </a:solidFill>
              </a:rPr>
              <a:t>n</a:t>
            </a:r>
            <a:r>
              <a:rPr lang="en-US" altLang="zh-CN" sz="2400" dirty="0" smtClean="0">
                <a:solidFill>
                  <a:schemeClr val="accent2"/>
                </a:solidFill>
              </a:rPr>
              <a:t>) = </a:t>
            </a:r>
            <a:r>
              <a:rPr lang="en-US" altLang="zh-CN" sz="2400" i="1" dirty="0" smtClean="0">
                <a:solidFill>
                  <a:schemeClr val="accent2"/>
                </a:solidFill>
              </a:rPr>
              <a:t>O</a:t>
            </a:r>
            <a:r>
              <a:rPr lang="en-US" altLang="zh-CN" sz="2400" dirty="0" smtClean="0">
                <a:solidFill>
                  <a:schemeClr val="accent2"/>
                </a:solidFill>
              </a:rPr>
              <a:t>(</a:t>
            </a:r>
            <a:r>
              <a:rPr lang="en-US" altLang="zh-CN" sz="2400" i="1" dirty="0" smtClean="0">
                <a:solidFill>
                  <a:schemeClr val="accent2"/>
                </a:solidFill>
              </a:rPr>
              <a:t>g</a:t>
            </a:r>
            <a:r>
              <a:rPr lang="en-US" altLang="zh-CN" sz="2400" dirty="0" smtClean="0">
                <a:solidFill>
                  <a:schemeClr val="accent2"/>
                </a:solidFill>
              </a:rPr>
              <a:t>(</a:t>
            </a:r>
            <a:r>
              <a:rPr lang="en-US" altLang="zh-CN" sz="2400" i="1" dirty="0" smtClean="0">
                <a:solidFill>
                  <a:schemeClr val="accent2"/>
                </a:solidFill>
              </a:rPr>
              <a:t>n</a:t>
            </a:r>
            <a:r>
              <a:rPr lang="en-US" altLang="zh-CN" sz="2400" dirty="0" smtClean="0">
                <a:solidFill>
                  <a:schemeClr val="accent2"/>
                </a:solidFill>
              </a:rPr>
              <a:t>))</a:t>
            </a:r>
          </a:p>
        </p:txBody>
      </p:sp>
      <p:sp>
        <p:nvSpPr>
          <p:cNvPr id="4" name="云形标注 3"/>
          <p:cNvSpPr/>
          <p:nvPr/>
        </p:nvSpPr>
        <p:spPr bwMode="auto">
          <a:xfrm>
            <a:off x="6025074" y="3212976"/>
            <a:ext cx="2447925" cy="698872"/>
          </a:xfrm>
          <a:prstGeom prst="cloudCallout">
            <a:avLst>
              <a:gd name="adj1" fmla="val -40701"/>
              <a:gd name="adj2" fmla="val -68620"/>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wrap="none"/>
          <a:lstStyle/>
          <a:p>
            <a:pPr algn="ctr">
              <a:defRPr/>
            </a:pPr>
            <a:r>
              <a:rPr lang="zh-CN" altLang="en-US" b="1" dirty="0">
                <a:solidFill>
                  <a:schemeClr val="tx1"/>
                </a:solidFill>
                <a:latin typeface="+mn-ea"/>
              </a:rPr>
              <a:t>表示“集合”</a:t>
            </a:r>
            <a:endParaRPr lang="en-US" altLang="zh-CN" b="1" dirty="0">
              <a:solidFill>
                <a:schemeClr val="tx1"/>
              </a:solidFill>
              <a:latin typeface="+mn-ea"/>
            </a:endParaRPr>
          </a:p>
        </p:txBody>
      </p:sp>
      <p:sp>
        <p:nvSpPr>
          <p:cNvPr id="6" name="矩形 5"/>
          <p:cNvSpPr/>
          <p:nvPr/>
        </p:nvSpPr>
        <p:spPr bwMode="auto">
          <a:xfrm>
            <a:off x="5400869" y="4149080"/>
            <a:ext cx="2914580" cy="369332"/>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spAutoFit/>
          </a:bodyPr>
          <a:lstStyle/>
          <a:p>
            <a:pPr marL="0" indent="0" algn="ctr">
              <a:buFont typeface="Wingdings" pitchFamily="2" charset="2"/>
              <a:buNone/>
              <a:defRPr/>
            </a:pPr>
            <a:r>
              <a:rPr lang="en-US" altLang="zh-CN" b="1" dirty="0"/>
              <a:t>f(n</a:t>
            </a:r>
            <a:r>
              <a:rPr lang="en-US" altLang="zh-CN" b="1" dirty="0" smtClean="0"/>
              <a:t>)</a:t>
            </a:r>
            <a:r>
              <a:rPr lang="zh-CN" altLang="en-US" b="1" dirty="0" smtClean="0"/>
              <a:t>的阶不高于</a:t>
            </a:r>
            <a:r>
              <a:rPr lang="en-US" altLang="zh-CN" b="1" dirty="0" smtClean="0"/>
              <a:t>g(n)</a:t>
            </a:r>
            <a:r>
              <a:rPr lang="zh-CN" altLang="en-US" b="1" dirty="0" smtClean="0"/>
              <a:t>的阶</a:t>
            </a:r>
            <a:endParaRPr lang="en-US" altLang="zh-CN" b="1" dirty="0"/>
          </a:p>
        </p:txBody>
      </p:sp>
      <p:sp>
        <p:nvSpPr>
          <p:cNvPr id="3" name="矩形 2"/>
          <p:cNvSpPr/>
          <p:nvPr/>
        </p:nvSpPr>
        <p:spPr bwMode="auto">
          <a:xfrm>
            <a:off x="553702" y="4725144"/>
            <a:ext cx="5471372" cy="369332"/>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kumimoji="0" lang="zh-CN" altLang="en-US" sz="1800" b="0" i="0" u="none" strike="noStrike" cap="none" normalizeH="0" baseline="0" dirty="0" smtClean="0">
                <a:ln>
                  <a:noFill/>
                </a:ln>
                <a:effectLst/>
                <a:latin typeface="Verdana" pitchFamily="34" charset="0"/>
                <a:ea typeface="宋体" pitchFamily="2" charset="-122"/>
              </a:rPr>
              <a:t>比如：对所有的</a:t>
            </a:r>
            <a:r>
              <a:rPr lang="en-US" altLang="zh-CN" dirty="0" smtClean="0">
                <a:ea typeface="宋体" pitchFamily="2" charset="-122"/>
              </a:rPr>
              <a:t>N</a:t>
            </a:r>
            <a:r>
              <a:rPr lang="en-US" altLang="zh-CN" dirty="0" smtClean="0">
                <a:sym typeface="Symbol" pitchFamily="18" charset="2"/>
              </a:rPr>
              <a:t> 1</a:t>
            </a:r>
            <a:r>
              <a:rPr lang="zh-CN" altLang="en-US" dirty="0" smtClean="0">
                <a:sym typeface="Symbol" pitchFamily="18" charset="2"/>
              </a:rPr>
              <a:t>有</a:t>
            </a:r>
            <a:r>
              <a:rPr lang="en-US" altLang="zh-CN" dirty="0" smtClean="0">
                <a:sym typeface="Symbol" pitchFamily="18" charset="2"/>
              </a:rPr>
              <a:t>3N</a:t>
            </a:r>
            <a:r>
              <a:rPr lang="en-US" altLang="zh-CN" dirty="0" smtClean="0">
                <a:ea typeface="宋体" pitchFamily="2" charset="-122"/>
              </a:rPr>
              <a:t> </a:t>
            </a:r>
            <a:r>
              <a:rPr lang="en-US" altLang="zh-CN" dirty="0" smtClean="0">
                <a:sym typeface="Symbol" pitchFamily="18" charset="2"/>
              </a:rPr>
              <a:t> 4N,</a:t>
            </a:r>
            <a:r>
              <a:rPr lang="zh-CN" altLang="en-US" dirty="0" smtClean="0">
                <a:sym typeface="Symbol" pitchFamily="18" charset="2"/>
              </a:rPr>
              <a:t>所以有</a:t>
            </a:r>
            <a:r>
              <a:rPr lang="en-US" altLang="zh-CN" dirty="0" smtClean="0">
                <a:solidFill>
                  <a:srgbClr val="3907F1"/>
                </a:solidFill>
                <a:sym typeface="Symbol" pitchFamily="18" charset="2"/>
              </a:rPr>
              <a:t>3N=</a:t>
            </a:r>
            <a:r>
              <a:rPr lang="en-US" altLang="zh-CN" dirty="0" smtClean="0">
                <a:solidFill>
                  <a:schemeClr val="accent2"/>
                </a:solidFill>
                <a:sym typeface="Symbol" pitchFamily="18" charset="2"/>
              </a:rPr>
              <a:t>O(N)</a:t>
            </a:r>
            <a:endParaRPr kumimoji="0" lang="zh-CN" altLang="en-US" sz="1800" b="0" i="0" u="none" strike="noStrike" cap="none" normalizeH="0" baseline="0" dirty="0" smtClean="0">
              <a:ln>
                <a:noFill/>
              </a:ln>
              <a:solidFill>
                <a:schemeClr val="accent2"/>
              </a:solidFill>
              <a:effectLst/>
              <a:ea typeface="宋体" pitchFamily="2" charset="-122"/>
            </a:endParaRPr>
          </a:p>
        </p:txBody>
      </p:sp>
      <p:sp>
        <p:nvSpPr>
          <p:cNvPr id="7" name="矩形 6"/>
          <p:cNvSpPr/>
          <p:nvPr/>
        </p:nvSpPr>
        <p:spPr bwMode="auto">
          <a:xfrm>
            <a:off x="553702" y="5229200"/>
            <a:ext cx="8590298" cy="369332"/>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zh-CN" altLang="en-US" dirty="0">
                <a:ea typeface="宋体" pitchFamily="2" charset="-122"/>
              </a:rPr>
              <a:t> </a:t>
            </a:r>
            <a:r>
              <a:rPr lang="zh-CN" altLang="en-US" dirty="0" smtClean="0">
                <a:ea typeface="宋体" pitchFamily="2" charset="-122"/>
              </a:rPr>
              <a:t>        当</a:t>
            </a:r>
            <a:r>
              <a:rPr lang="en-US" altLang="zh-CN" dirty="0" smtClean="0">
                <a:ea typeface="宋体" pitchFamily="2" charset="-122"/>
              </a:rPr>
              <a:t>N</a:t>
            </a:r>
            <a:r>
              <a:rPr lang="en-US" altLang="zh-CN" dirty="0" smtClean="0">
                <a:sym typeface="Symbol" pitchFamily="18" charset="2"/>
              </a:rPr>
              <a:t>10</a:t>
            </a:r>
            <a:r>
              <a:rPr lang="zh-CN" altLang="en-US" dirty="0" smtClean="0">
                <a:sym typeface="Symbol" pitchFamily="18" charset="2"/>
              </a:rPr>
              <a:t>有</a:t>
            </a:r>
            <a:r>
              <a:rPr lang="en-US" altLang="zh-CN" dirty="0" smtClean="0">
                <a:sym typeface="Symbol" pitchFamily="18" charset="2"/>
              </a:rPr>
              <a:t>2N</a:t>
            </a:r>
            <a:r>
              <a:rPr lang="en-US" altLang="zh-CN" baseline="30000" dirty="0" smtClean="0">
                <a:sym typeface="Symbol" pitchFamily="18" charset="2"/>
              </a:rPr>
              <a:t>2</a:t>
            </a:r>
            <a:r>
              <a:rPr lang="en-US" altLang="zh-CN" dirty="0" smtClean="0">
                <a:sym typeface="Symbol" pitchFamily="18" charset="2"/>
              </a:rPr>
              <a:t>+11N</a:t>
            </a:r>
            <a:r>
              <a:rPr lang="en-US" altLang="zh-CN" dirty="0" smtClean="0">
                <a:ea typeface="宋体" pitchFamily="2" charset="-122"/>
              </a:rPr>
              <a:t> -10</a:t>
            </a:r>
            <a:r>
              <a:rPr lang="en-US" altLang="zh-CN" dirty="0" smtClean="0">
                <a:sym typeface="Symbol" pitchFamily="18" charset="2"/>
              </a:rPr>
              <a:t>  </a:t>
            </a:r>
            <a:r>
              <a:rPr lang="en-US" altLang="zh-CN" dirty="0" smtClean="0">
                <a:ea typeface="宋体" pitchFamily="2" charset="-122"/>
              </a:rPr>
              <a:t>3N</a:t>
            </a:r>
            <a:r>
              <a:rPr lang="en-US" altLang="zh-CN" baseline="30000" dirty="0" smtClean="0">
                <a:ea typeface="宋体" pitchFamily="2" charset="-122"/>
              </a:rPr>
              <a:t>2</a:t>
            </a:r>
            <a:r>
              <a:rPr lang="en-US" altLang="zh-CN" dirty="0" smtClean="0">
                <a:sym typeface="Symbol" pitchFamily="18" charset="2"/>
              </a:rPr>
              <a:t>,</a:t>
            </a:r>
            <a:r>
              <a:rPr lang="zh-CN" altLang="en-US" dirty="0" smtClean="0">
                <a:sym typeface="Symbol" pitchFamily="18" charset="2"/>
              </a:rPr>
              <a:t>所以有</a:t>
            </a:r>
            <a:r>
              <a:rPr lang="en-US" altLang="zh-CN" dirty="0" smtClean="0">
                <a:solidFill>
                  <a:srgbClr val="00B0F0"/>
                </a:solidFill>
                <a:sym typeface="Symbol" pitchFamily="18" charset="2"/>
              </a:rPr>
              <a:t>2N</a:t>
            </a:r>
            <a:r>
              <a:rPr lang="en-US" altLang="zh-CN" baseline="30000" dirty="0" smtClean="0">
                <a:solidFill>
                  <a:srgbClr val="00B0F0"/>
                </a:solidFill>
                <a:sym typeface="Symbol" pitchFamily="18" charset="2"/>
              </a:rPr>
              <a:t>2</a:t>
            </a:r>
            <a:r>
              <a:rPr lang="en-US" altLang="zh-CN" dirty="0" smtClean="0">
                <a:solidFill>
                  <a:srgbClr val="00B0F0"/>
                </a:solidFill>
                <a:sym typeface="Symbol" pitchFamily="18" charset="2"/>
              </a:rPr>
              <a:t>+11N</a:t>
            </a:r>
            <a:r>
              <a:rPr lang="en-US" altLang="zh-CN" dirty="0" smtClean="0">
                <a:solidFill>
                  <a:srgbClr val="00B0F0"/>
                </a:solidFill>
                <a:ea typeface="宋体" pitchFamily="2" charset="-122"/>
              </a:rPr>
              <a:t> -10</a:t>
            </a:r>
            <a:r>
              <a:rPr lang="en-US" altLang="zh-CN" dirty="0" smtClean="0">
                <a:solidFill>
                  <a:srgbClr val="00B0F0"/>
                </a:solidFill>
                <a:sym typeface="Symbol" pitchFamily="18" charset="2"/>
              </a:rPr>
              <a:t> =</a:t>
            </a:r>
            <a:r>
              <a:rPr lang="en-US" altLang="zh-CN" dirty="0" smtClean="0">
                <a:solidFill>
                  <a:schemeClr val="accent2"/>
                </a:solidFill>
                <a:sym typeface="Symbol" pitchFamily="18" charset="2"/>
              </a:rPr>
              <a:t>O(N</a:t>
            </a:r>
            <a:r>
              <a:rPr lang="en-US" altLang="zh-CN" baseline="30000" dirty="0" smtClean="0">
                <a:solidFill>
                  <a:schemeClr val="accent2"/>
                </a:solidFill>
                <a:sym typeface="Symbol" pitchFamily="18" charset="2"/>
              </a:rPr>
              <a:t>2</a:t>
            </a:r>
            <a:r>
              <a:rPr lang="en-US" altLang="zh-CN" dirty="0" smtClean="0">
                <a:solidFill>
                  <a:schemeClr val="accent2"/>
                </a:solidFill>
                <a:sym typeface="Symbol" pitchFamily="18" charset="2"/>
              </a:rPr>
              <a:t>)</a:t>
            </a:r>
            <a:endParaRPr kumimoji="0" lang="zh-CN" altLang="en-US" sz="1800" b="0" i="0" u="none" strike="noStrike" cap="none" normalizeH="0" baseline="0" dirty="0" smtClean="0">
              <a:ln>
                <a:noFill/>
              </a:ln>
              <a:solidFill>
                <a:schemeClr val="accent2"/>
              </a:solidFill>
              <a:effectLst/>
              <a:ea typeface="宋体" pitchFamily="2" charset="-122"/>
            </a:endParaRPr>
          </a:p>
        </p:txBody>
      </p:sp>
      <p:sp>
        <p:nvSpPr>
          <p:cNvPr id="8" name="矩形 7"/>
          <p:cNvSpPr/>
          <p:nvPr/>
        </p:nvSpPr>
        <p:spPr bwMode="auto">
          <a:xfrm>
            <a:off x="548905" y="5723964"/>
            <a:ext cx="8590298" cy="369332"/>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zh-CN" altLang="en-US" dirty="0">
                <a:ea typeface="宋体" pitchFamily="2" charset="-122"/>
              </a:rPr>
              <a:t> </a:t>
            </a:r>
            <a:r>
              <a:rPr lang="zh-CN" altLang="en-US" dirty="0" smtClean="0">
                <a:ea typeface="宋体" pitchFamily="2" charset="-122"/>
              </a:rPr>
              <a:t>        当</a:t>
            </a:r>
            <a:r>
              <a:rPr lang="en-US" altLang="zh-CN" dirty="0" smtClean="0">
                <a:ea typeface="宋体" pitchFamily="2" charset="-122"/>
              </a:rPr>
              <a:t>N</a:t>
            </a:r>
            <a:r>
              <a:rPr lang="en-US" altLang="zh-CN" dirty="0" smtClean="0">
                <a:sym typeface="Symbol" pitchFamily="18" charset="2"/>
              </a:rPr>
              <a:t>1</a:t>
            </a:r>
            <a:r>
              <a:rPr lang="zh-CN" altLang="en-US" dirty="0" smtClean="0">
                <a:sym typeface="Symbol" pitchFamily="18" charset="2"/>
              </a:rPr>
              <a:t>有</a:t>
            </a:r>
            <a:r>
              <a:rPr lang="en-US" altLang="zh-CN" dirty="0" smtClean="0">
                <a:sym typeface="Symbol" pitchFamily="18" charset="2"/>
              </a:rPr>
              <a:t>N+1024 </a:t>
            </a:r>
            <a:r>
              <a:rPr lang="en-US" altLang="zh-CN" dirty="0" smtClean="0">
                <a:ea typeface="宋体" pitchFamily="2" charset="-122"/>
              </a:rPr>
              <a:t>1025N</a:t>
            </a:r>
            <a:r>
              <a:rPr lang="en-US" altLang="zh-CN" dirty="0" smtClean="0">
                <a:sym typeface="Symbol" pitchFamily="18" charset="2"/>
              </a:rPr>
              <a:t>,</a:t>
            </a:r>
            <a:r>
              <a:rPr lang="zh-CN" altLang="en-US" dirty="0" smtClean="0">
                <a:sym typeface="Symbol" pitchFamily="18" charset="2"/>
              </a:rPr>
              <a:t>所以有</a:t>
            </a:r>
            <a:r>
              <a:rPr lang="en-US" altLang="zh-CN" dirty="0" smtClean="0">
                <a:solidFill>
                  <a:srgbClr val="3907F1"/>
                </a:solidFill>
                <a:sym typeface="Symbol" pitchFamily="18" charset="2"/>
              </a:rPr>
              <a:t>N+1024</a:t>
            </a:r>
            <a:r>
              <a:rPr lang="en-US" altLang="zh-CN" dirty="0" smtClean="0">
                <a:solidFill>
                  <a:srgbClr val="2605A1"/>
                </a:solidFill>
                <a:sym typeface="Symbol" pitchFamily="18" charset="2"/>
              </a:rPr>
              <a:t> =</a:t>
            </a:r>
            <a:r>
              <a:rPr lang="en-US" altLang="zh-CN" dirty="0" smtClean="0">
                <a:solidFill>
                  <a:schemeClr val="accent2"/>
                </a:solidFill>
                <a:sym typeface="Symbol" pitchFamily="18" charset="2"/>
              </a:rPr>
              <a:t>O(N)</a:t>
            </a:r>
            <a:endParaRPr kumimoji="0" lang="zh-CN" altLang="en-US" sz="1800" b="0" i="0" u="none" strike="noStrike" cap="none" normalizeH="0" baseline="0" dirty="0" smtClean="0">
              <a:ln>
                <a:noFill/>
              </a:ln>
              <a:solidFill>
                <a:schemeClr val="accent2"/>
              </a:solidFill>
              <a:effectLst/>
              <a:ea typeface="宋体" pitchFamily="2" charset="-122"/>
            </a:endParaRPr>
          </a:p>
        </p:txBody>
      </p:sp>
    </p:spTree>
    <p:extLst>
      <p:ext uri="{BB962C8B-B14F-4D97-AF65-F5344CB8AC3E}">
        <p14:creationId xmlns:p14="http://schemas.microsoft.com/office/powerpoint/2010/main" val="2638523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animEffect transition="in" filter="fade">
                                      <p:cBhvr>
                                        <p:cTn id="7" dur="1000"/>
                                        <p:tgtEl>
                                          <p:spTgt spid="12291">
                                            <p:txEl>
                                              <p:pRg st="3" end="3"/>
                                            </p:txEl>
                                          </p:spTgt>
                                        </p:tgtEl>
                                      </p:cBhvr>
                                    </p:animEffect>
                                    <p:anim calcmode="lin" valueType="num">
                                      <p:cBhvr>
                                        <p:cTn id="8" dur="1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1+#ppt_w/2"/>
                                          </p:val>
                                        </p:tav>
                                        <p:tav tm="100000">
                                          <p:val>
                                            <p:strVal val="#ppt_x"/>
                                          </p:val>
                                        </p:tav>
                                      </p:tavLst>
                                    </p:anim>
                                    <p:anim calcmode="lin" valueType="num">
                                      <p:cBhvr additive="base">
                                        <p:cTn id="36"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2800" dirty="0" smtClean="0">
                <a:solidFill>
                  <a:srgbClr val="0000FF"/>
                </a:solidFill>
              </a:rPr>
              <a:t>渐近分析的记号</a:t>
            </a:r>
          </a:p>
        </p:txBody>
      </p:sp>
      <p:sp>
        <p:nvSpPr>
          <p:cNvPr id="12291" name="Rectangle 3"/>
          <p:cNvSpPr>
            <a:spLocks noGrp="1" noChangeArrowheads="1"/>
          </p:cNvSpPr>
          <p:nvPr>
            <p:ph idx="1"/>
          </p:nvPr>
        </p:nvSpPr>
        <p:spPr>
          <a:xfrm>
            <a:off x="323850" y="1196975"/>
            <a:ext cx="8569325" cy="5545138"/>
          </a:xfrm>
        </p:spPr>
        <p:txBody>
          <a:bodyPr/>
          <a:lstStyle/>
          <a:p>
            <a:pPr marL="0" indent="0">
              <a:lnSpc>
                <a:spcPct val="150000"/>
              </a:lnSpc>
              <a:buNone/>
              <a:defRPr/>
            </a:pPr>
            <a:r>
              <a:rPr lang="zh-CN" altLang="en-US" sz="2400" dirty="0" smtClean="0"/>
              <a:t>在下面的讨论中，对所有</a:t>
            </a:r>
            <a:r>
              <a:rPr lang="en-US" altLang="zh-CN" sz="2400" i="1" dirty="0" smtClean="0"/>
              <a:t>n</a:t>
            </a:r>
            <a:r>
              <a:rPr lang="en-US" altLang="zh-CN" sz="2400" dirty="0">
                <a:sym typeface="Symbol" pitchFamily="18" charset="2"/>
              </a:rPr>
              <a:t>  </a:t>
            </a:r>
            <a:r>
              <a:rPr lang="en-US" altLang="zh-CN" sz="2400" dirty="0" smtClean="0">
                <a:sym typeface="Symbol" pitchFamily="18" charset="2"/>
              </a:rPr>
              <a:t>0</a:t>
            </a:r>
            <a:r>
              <a:rPr lang="zh-CN" altLang="en-US" sz="2400" dirty="0" smtClean="0"/>
              <a:t>，</a:t>
            </a: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0</a:t>
            </a:r>
            <a:r>
              <a:rPr lang="zh-CN" altLang="en-US"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0</a:t>
            </a:r>
            <a:r>
              <a:rPr lang="zh-CN" altLang="en-US" sz="2400" dirty="0" smtClean="0"/>
              <a:t>。</a:t>
            </a:r>
          </a:p>
          <a:p>
            <a:pPr>
              <a:lnSpc>
                <a:spcPct val="150000"/>
              </a:lnSpc>
              <a:defRPr/>
            </a:pPr>
            <a:r>
              <a:rPr lang="zh-CN" altLang="en-US" sz="2400" dirty="0" smtClean="0"/>
              <a:t>（</a:t>
            </a:r>
            <a:r>
              <a:rPr lang="en-US" altLang="zh-CN" sz="2400" dirty="0" smtClean="0"/>
              <a:t>1</a:t>
            </a:r>
            <a:r>
              <a:rPr lang="zh-CN" altLang="en-US" sz="2400" dirty="0" smtClean="0"/>
              <a:t>）</a:t>
            </a:r>
            <a:r>
              <a:rPr lang="zh-CN" altLang="en-US" sz="2400" dirty="0" smtClean="0">
                <a:solidFill>
                  <a:srgbClr val="3907F1"/>
                </a:solidFill>
              </a:rPr>
              <a:t>渐近上界 记号</a:t>
            </a:r>
            <a:r>
              <a:rPr lang="en-US" altLang="zh-CN" sz="2400" i="1" dirty="0" smtClean="0">
                <a:solidFill>
                  <a:srgbClr val="3907F1"/>
                </a:solidFill>
              </a:rPr>
              <a:t>O</a:t>
            </a:r>
          </a:p>
          <a:p>
            <a:pPr marL="0" indent="0">
              <a:lnSpc>
                <a:spcPct val="150000"/>
              </a:lnSpc>
              <a:buFont typeface="Wingdings" pitchFamily="2" charset="2"/>
              <a:buNone/>
              <a:defRPr/>
            </a:pP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存在正常数</a:t>
            </a:r>
            <a:r>
              <a:rPr lang="en-US" altLang="zh-CN" sz="2400" i="1" dirty="0" smtClean="0"/>
              <a:t>c</a:t>
            </a:r>
            <a:r>
              <a:rPr lang="zh-CN" altLang="en-US" sz="2400" dirty="0" smtClean="0"/>
              <a:t>和</a:t>
            </a:r>
            <a:r>
              <a:rPr lang="en-US" altLang="zh-CN" sz="2400" i="1" dirty="0" smtClean="0"/>
              <a:t>n</a:t>
            </a:r>
            <a:r>
              <a:rPr lang="en-US" altLang="zh-CN" sz="2400" baseline="-25000" dirty="0" smtClean="0"/>
              <a:t>0</a:t>
            </a:r>
            <a:r>
              <a:rPr lang="zh-CN" altLang="en-US" sz="2400" dirty="0" smtClean="0"/>
              <a:t>使得对所有</a:t>
            </a:r>
            <a:r>
              <a:rPr lang="en-US" altLang="zh-CN" sz="2400" i="1" dirty="0" smtClean="0"/>
              <a:t>n</a:t>
            </a:r>
            <a:r>
              <a:rPr lang="en-US" altLang="zh-CN" sz="2400" dirty="0" smtClean="0">
                <a:sym typeface="Symbol"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itchFamily="18" charset="2"/>
              </a:rPr>
              <a:t> </a:t>
            </a: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olidFill>
                  <a:srgbClr val="FF0000"/>
                </a:solidFill>
                <a:sym typeface="Symbol" pitchFamily="18" charset="2"/>
              </a:rPr>
              <a:t></a:t>
            </a:r>
            <a:r>
              <a:rPr lang="en-US" altLang="zh-CN" sz="2400" dirty="0" smtClean="0"/>
              <a:t> </a:t>
            </a:r>
            <a:r>
              <a:rPr lang="en-US" altLang="zh-CN" sz="2400" i="1" dirty="0" smtClean="0"/>
              <a:t>cg</a:t>
            </a:r>
            <a:r>
              <a:rPr lang="en-US" altLang="zh-CN" sz="2400" dirty="0" smtClean="0"/>
              <a:t>(</a:t>
            </a:r>
            <a:r>
              <a:rPr lang="en-US" altLang="zh-CN" sz="2400" i="1" dirty="0" smtClean="0"/>
              <a:t>n</a:t>
            </a:r>
            <a:r>
              <a:rPr lang="en-US" altLang="zh-CN" sz="2400" dirty="0" smtClean="0"/>
              <a:t>) }</a:t>
            </a:r>
          </a:p>
          <a:p>
            <a:pPr marL="0" indent="0" algn="ctr">
              <a:lnSpc>
                <a:spcPct val="150000"/>
              </a:lnSpc>
              <a:buFont typeface="Wingdings" pitchFamily="2" charset="2"/>
              <a:buNone/>
              <a:defRPr/>
            </a:pPr>
            <a:r>
              <a:rPr lang="en-US" altLang="zh-CN" sz="2400" i="1" dirty="0" smtClean="0">
                <a:solidFill>
                  <a:schemeClr val="accent2"/>
                </a:solidFill>
              </a:rPr>
              <a:t>f</a:t>
            </a:r>
            <a:r>
              <a:rPr lang="en-US" altLang="zh-CN" sz="2400" dirty="0" smtClean="0">
                <a:solidFill>
                  <a:schemeClr val="accent2"/>
                </a:solidFill>
              </a:rPr>
              <a:t>(</a:t>
            </a:r>
            <a:r>
              <a:rPr lang="en-US" altLang="zh-CN" sz="2400" i="1" dirty="0" smtClean="0">
                <a:solidFill>
                  <a:schemeClr val="accent2"/>
                </a:solidFill>
              </a:rPr>
              <a:t>n</a:t>
            </a:r>
            <a:r>
              <a:rPr lang="en-US" altLang="zh-CN" sz="2400" dirty="0" smtClean="0">
                <a:solidFill>
                  <a:schemeClr val="accent2"/>
                </a:solidFill>
              </a:rPr>
              <a:t>) = </a:t>
            </a:r>
            <a:r>
              <a:rPr lang="en-US" altLang="zh-CN" sz="2400" i="1" dirty="0" smtClean="0">
                <a:solidFill>
                  <a:schemeClr val="accent2"/>
                </a:solidFill>
              </a:rPr>
              <a:t>O</a:t>
            </a:r>
            <a:r>
              <a:rPr lang="en-US" altLang="zh-CN" sz="2400" dirty="0" smtClean="0">
                <a:solidFill>
                  <a:schemeClr val="accent2"/>
                </a:solidFill>
              </a:rPr>
              <a:t>(</a:t>
            </a:r>
            <a:r>
              <a:rPr lang="en-US" altLang="zh-CN" sz="2400" i="1" dirty="0" smtClean="0">
                <a:solidFill>
                  <a:schemeClr val="accent2"/>
                </a:solidFill>
              </a:rPr>
              <a:t>g</a:t>
            </a:r>
            <a:r>
              <a:rPr lang="en-US" altLang="zh-CN" sz="2400" dirty="0" smtClean="0">
                <a:solidFill>
                  <a:schemeClr val="accent2"/>
                </a:solidFill>
              </a:rPr>
              <a:t>(</a:t>
            </a:r>
            <a:r>
              <a:rPr lang="en-US" altLang="zh-CN" sz="2400" i="1" dirty="0" smtClean="0">
                <a:solidFill>
                  <a:schemeClr val="accent2"/>
                </a:solidFill>
              </a:rPr>
              <a:t>n</a:t>
            </a:r>
            <a:r>
              <a:rPr lang="en-US" altLang="zh-CN" sz="2400" dirty="0" smtClean="0">
                <a:solidFill>
                  <a:schemeClr val="accent2"/>
                </a:solidFill>
              </a:rPr>
              <a:t>))</a:t>
            </a:r>
          </a:p>
          <a:p>
            <a:pPr>
              <a:lnSpc>
                <a:spcPct val="150000"/>
              </a:lnSpc>
              <a:defRPr/>
            </a:pPr>
            <a:r>
              <a:rPr lang="zh-CN" altLang="en-US" sz="2400" dirty="0" smtClean="0"/>
              <a:t>（</a:t>
            </a:r>
            <a:r>
              <a:rPr lang="en-US" altLang="zh-CN" sz="2400" dirty="0" smtClean="0"/>
              <a:t>2</a:t>
            </a:r>
            <a:r>
              <a:rPr lang="zh-CN" altLang="en-US" sz="2400" dirty="0" smtClean="0"/>
              <a:t>）</a:t>
            </a:r>
            <a:r>
              <a:rPr lang="zh-CN" altLang="en-US" sz="2400" dirty="0" smtClean="0">
                <a:solidFill>
                  <a:srgbClr val="3907F1"/>
                </a:solidFill>
              </a:rPr>
              <a:t>渐近下界 记号</a:t>
            </a:r>
            <a:r>
              <a:rPr lang="zh-CN" altLang="en-US" sz="2400" dirty="0" smtClean="0">
                <a:solidFill>
                  <a:srgbClr val="3907F1"/>
                </a:solidFill>
                <a:sym typeface="Symbol" pitchFamily="18" charset="2"/>
              </a:rPr>
              <a:t></a:t>
            </a:r>
            <a:r>
              <a:rPr lang="zh-CN" altLang="en-US" sz="2400" dirty="0" smtClean="0"/>
              <a:t> </a:t>
            </a:r>
          </a:p>
          <a:p>
            <a:pPr marL="0" indent="0">
              <a:lnSpc>
                <a:spcPct val="150000"/>
              </a:lnSpc>
              <a:buFont typeface="Wingdings" pitchFamily="2" charset="2"/>
              <a:buNone/>
              <a:defRPr/>
            </a:pPr>
            <a:r>
              <a:rPr lang="zh-CN" altLang="en-US" sz="2400" dirty="0" smtClean="0">
                <a:sym typeface="Symbol"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存在正常数</a:t>
            </a:r>
            <a:r>
              <a:rPr lang="en-US" altLang="zh-CN" sz="2400" i="1" dirty="0" smtClean="0"/>
              <a:t>c</a:t>
            </a:r>
            <a:r>
              <a:rPr lang="zh-CN" altLang="en-US" sz="2400" dirty="0" smtClean="0"/>
              <a:t>和</a:t>
            </a:r>
            <a:r>
              <a:rPr lang="en-US" altLang="zh-CN" sz="2400" i="1" dirty="0" smtClean="0"/>
              <a:t>n</a:t>
            </a:r>
            <a:r>
              <a:rPr lang="en-US" altLang="zh-CN" sz="2400" baseline="-25000" dirty="0" smtClean="0"/>
              <a:t>0</a:t>
            </a:r>
            <a:r>
              <a:rPr lang="zh-CN" altLang="en-US" sz="2400" dirty="0" smtClean="0"/>
              <a:t>使得对所有</a:t>
            </a:r>
            <a:r>
              <a:rPr lang="en-US" altLang="zh-CN" sz="2400" i="1" dirty="0" smtClean="0"/>
              <a:t>n</a:t>
            </a:r>
            <a:r>
              <a:rPr lang="en-US" altLang="zh-CN" sz="2400" dirty="0" smtClean="0">
                <a:sym typeface="Symbol"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a:t>
            </a:r>
            <a:r>
              <a:rPr lang="en-US" altLang="zh-CN" sz="2400" dirty="0" smtClean="0">
                <a:sym typeface="Symbol" pitchFamily="18" charset="2"/>
              </a:rPr>
              <a:t></a:t>
            </a:r>
            <a:r>
              <a:rPr lang="en-US" altLang="zh-CN" sz="2400" dirty="0" smtClean="0"/>
              <a:t> </a:t>
            </a:r>
            <a:r>
              <a:rPr lang="en-US" altLang="zh-CN" sz="2400" i="1" dirty="0" smtClean="0"/>
              <a:t>cg</a:t>
            </a:r>
            <a:r>
              <a:rPr lang="en-US" altLang="zh-CN" sz="2400" dirty="0" smtClean="0"/>
              <a:t>(</a:t>
            </a:r>
            <a:r>
              <a:rPr lang="en-US" altLang="zh-CN" sz="2400" i="1" dirty="0" smtClean="0"/>
              <a:t>n</a:t>
            </a:r>
            <a:r>
              <a:rPr lang="en-US" altLang="zh-CN" sz="2400" dirty="0" smtClean="0"/>
              <a:t>) </a:t>
            </a:r>
            <a:r>
              <a:rPr lang="en-US" altLang="zh-CN" sz="2400" dirty="0" smtClean="0">
                <a:solidFill>
                  <a:srgbClr val="FF0000"/>
                </a:solidFill>
                <a:sym typeface="Symbol" pitchFamily="18" charset="2"/>
              </a:rPr>
              <a:t></a:t>
            </a:r>
            <a:r>
              <a:rPr lang="en-US" altLang="zh-CN" sz="2400" dirty="0" smtClean="0"/>
              <a:t> </a:t>
            </a:r>
            <a:r>
              <a:rPr lang="en-US" altLang="zh-CN" sz="2400" i="1" dirty="0" smtClean="0"/>
              <a:t>f</a:t>
            </a:r>
            <a:r>
              <a:rPr lang="en-US" altLang="zh-CN" sz="2400" dirty="0" smtClean="0"/>
              <a:t>(</a:t>
            </a:r>
            <a:r>
              <a:rPr lang="en-US" altLang="zh-CN" sz="2400" i="1" dirty="0" smtClean="0"/>
              <a:t>n</a:t>
            </a:r>
            <a:r>
              <a:rPr lang="en-US" altLang="zh-CN" sz="2400" dirty="0" smtClean="0"/>
              <a:t>) }</a:t>
            </a:r>
          </a:p>
          <a:p>
            <a:pPr marL="0" indent="0" algn="ctr">
              <a:lnSpc>
                <a:spcPct val="150000"/>
              </a:lnSpc>
              <a:buFont typeface="Wingdings" pitchFamily="2" charset="2"/>
              <a:buNone/>
              <a:defRPr/>
            </a:pPr>
            <a:r>
              <a:rPr lang="en-US" altLang="zh-CN" sz="2400" i="1" dirty="0" smtClean="0">
                <a:solidFill>
                  <a:schemeClr val="accent2"/>
                </a:solidFill>
              </a:rPr>
              <a:t>f</a:t>
            </a:r>
            <a:r>
              <a:rPr lang="en-US" altLang="zh-CN" sz="2400" dirty="0" smtClean="0">
                <a:solidFill>
                  <a:schemeClr val="accent2"/>
                </a:solidFill>
              </a:rPr>
              <a:t>(</a:t>
            </a:r>
            <a:r>
              <a:rPr lang="en-US" altLang="zh-CN" sz="2400" i="1" dirty="0" smtClean="0">
                <a:solidFill>
                  <a:schemeClr val="accent2"/>
                </a:solidFill>
              </a:rPr>
              <a:t>n</a:t>
            </a:r>
            <a:r>
              <a:rPr lang="en-US" altLang="zh-CN" sz="2400" dirty="0" smtClean="0">
                <a:solidFill>
                  <a:schemeClr val="accent2"/>
                </a:solidFill>
              </a:rPr>
              <a:t>) = </a:t>
            </a:r>
            <a:r>
              <a:rPr lang="zh-CN" altLang="en-US" sz="2400" dirty="0" smtClean="0">
                <a:solidFill>
                  <a:schemeClr val="accent2"/>
                </a:solidFill>
                <a:sym typeface="Symbol" pitchFamily="18" charset="2"/>
              </a:rPr>
              <a:t></a:t>
            </a:r>
            <a:r>
              <a:rPr lang="en-US" altLang="zh-CN" sz="2400" dirty="0" smtClean="0">
                <a:solidFill>
                  <a:schemeClr val="accent2"/>
                </a:solidFill>
              </a:rPr>
              <a:t>(</a:t>
            </a:r>
            <a:r>
              <a:rPr lang="en-US" altLang="zh-CN" sz="2400" i="1" dirty="0" smtClean="0">
                <a:solidFill>
                  <a:schemeClr val="accent2"/>
                </a:solidFill>
              </a:rPr>
              <a:t>g</a:t>
            </a:r>
            <a:r>
              <a:rPr lang="en-US" altLang="zh-CN" sz="2400" dirty="0" smtClean="0">
                <a:solidFill>
                  <a:schemeClr val="accent2"/>
                </a:solidFill>
              </a:rPr>
              <a:t>(</a:t>
            </a:r>
            <a:r>
              <a:rPr lang="en-US" altLang="zh-CN" sz="2400" i="1" dirty="0" smtClean="0">
                <a:solidFill>
                  <a:schemeClr val="accent2"/>
                </a:solidFill>
              </a:rPr>
              <a:t>n</a:t>
            </a:r>
            <a:r>
              <a:rPr lang="en-US" altLang="zh-CN" sz="2400" dirty="0" smtClean="0">
                <a:solidFill>
                  <a:schemeClr val="accent2"/>
                </a:solidFill>
              </a:rPr>
              <a:t>)) </a:t>
            </a:r>
          </a:p>
        </p:txBody>
      </p:sp>
      <p:sp>
        <p:nvSpPr>
          <p:cNvPr id="4" name="云形标注 3"/>
          <p:cNvSpPr/>
          <p:nvPr/>
        </p:nvSpPr>
        <p:spPr bwMode="auto">
          <a:xfrm>
            <a:off x="6025074" y="3212976"/>
            <a:ext cx="2447925" cy="698872"/>
          </a:xfrm>
          <a:prstGeom prst="cloudCallout">
            <a:avLst>
              <a:gd name="adj1" fmla="val -40701"/>
              <a:gd name="adj2" fmla="val -68620"/>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wrap="none"/>
          <a:lstStyle/>
          <a:p>
            <a:pPr algn="ctr">
              <a:defRPr/>
            </a:pPr>
            <a:r>
              <a:rPr lang="zh-CN" altLang="en-US" b="1" dirty="0">
                <a:solidFill>
                  <a:schemeClr val="tx1"/>
                </a:solidFill>
                <a:latin typeface="+mn-ea"/>
              </a:rPr>
              <a:t>表示“集合”</a:t>
            </a:r>
            <a:endParaRPr lang="en-US" altLang="zh-CN" b="1" dirty="0">
              <a:solidFill>
                <a:schemeClr val="tx1"/>
              </a:solidFill>
              <a:latin typeface="+mn-ea"/>
            </a:endParaRPr>
          </a:p>
        </p:txBody>
      </p:sp>
    </p:spTree>
    <p:extLst>
      <p:ext uri="{BB962C8B-B14F-4D97-AF65-F5344CB8AC3E}">
        <p14:creationId xmlns:p14="http://schemas.microsoft.com/office/powerpoint/2010/main" val="410700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6" end="6"/>
                                            </p:txEl>
                                          </p:spTgt>
                                        </p:tgtEl>
                                        <p:attrNameLst>
                                          <p:attrName>style.visibility</p:attrName>
                                        </p:attrNameLst>
                                      </p:cBhvr>
                                      <p:to>
                                        <p:strVal val="visible"/>
                                      </p:to>
                                    </p:set>
                                    <p:animEffect transition="in" filter="fade">
                                      <p:cBhvr>
                                        <p:cTn id="7" dur="1000"/>
                                        <p:tgtEl>
                                          <p:spTgt spid="12291">
                                            <p:txEl>
                                              <p:pRg st="6" end="6"/>
                                            </p:txEl>
                                          </p:spTgt>
                                        </p:tgtEl>
                                      </p:cBhvr>
                                    </p:animEffect>
                                    <p:anim calcmode="lin" valueType="num">
                                      <p:cBhvr>
                                        <p:cTn id="8" dur="10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2800" dirty="0">
                <a:solidFill>
                  <a:srgbClr val="0000FF"/>
                </a:solidFill>
              </a:rPr>
              <a:t>渐近分析的记号</a:t>
            </a:r>
            <a:endParaRPr lang="zh-CN" altLang="en-US" sz="2800" dirty="0" smtClean="0"/>
          </a:p>
        </p:txBody>
      </p:sp>
      <p:sp>
        <p:nvSpPr>
          <p:cNvPr id="2" name="Rectangle 3"/>
          <p:cNvSpPr>
            <a:spLocks noGrp="1" noChangeArrowheads="1"/>
          </p:cNvSpPr>
          <p:nvPr>
            <p:ph idx="1"/>
          </p:nvPr>
        </p:nvSpPr>
        <p:spPr>
          <a:xfrm>
            <a:off x="323850" y="1196975"/>
            <a:ext cx="8569325" cy="5545138"/>
          </a:xfrm>
        </p:spPr>
        <p:txBody>
          <a:bodyPr/>
          <a:lstStyle/>
          <a:p>
            <a:pPr>
              <a:lnSpc>
                <a:spcPct val="150000"/>
              </a:lnSpc>
              <a:defRPr/>
            </a:pPr>
            <a:r>
              <a:rPr lang="zh-CN" altLang="en-US" sz="2400" dirty="0" smtClean="0"/>
              <a:t>（</a:t>
            </a:r>
            <a:r>
              <a:rPr lang="en-US" altLang="zh-CN" sz="2400" dirty="0" smtClean="0"/>
              <a:t>3</a:t>
            </a:r>
            <a:r>
              <a:rPr lang="zh-CN" altLang="en-US" sz="2400" dirty="0" smtClean="0"/>
              <a:t>）</a:t>
            </a:r>
            <a:r>
              <a:rPr lang="zh-CN" altLang="en-US" sz="2400" dirty="0" smtClean="0">
                <a:solidFill>
                  <a:srgbClr val="3907F1"/>
                </a:solidFill>
              </a:rPr>
              <a:t>渐进确界 记号</a:t>
            </a:r>
            <a:r>
              <a:rPr lang="zh-CN" altLang="en-US" sz="2400" dirty="0" smtClean="0">
                <a:solidFill>
                  <a:srgbClr val="3907F1"/>
                </a:solidFill>
                <a:sym typeface="Symbol" pitchFamily="18" charset="2"/>
              </a:rPr>
              <a:t></a:t>
            </a:r>
            <a:r>
              <a:rPr lang="zh-CN" altLang="en-US" sz="2400" dirty="0" smtClean="0">
                <a:solidFill>
                  <a:srgbClr val="3907F1"/>
                </a:solidFill>
              </a:rPr>
              <a:t> </a:t>
            </a:r>
          </a:p>
          <a:p>
            <a:pPr marL="0" indent="0">
              <a:lnSpc>
                <a:spcPct val="150000"/>
              </a:lnSpc>
              <a:buFont typeface="Wingdings" pitchFamily="2" charset="2"/>
              <a:buNone/>
              <a:defRPr/>
            </a:pPr>
            <a:r>
              <a:rPr lang="zh-CN" altLang="en-US" sz="2400" dirty="0" smtClean="0">
                <a:solidFill>
                  <a:srgbClr val="2605A1"/>
                </a:solidFill>
                <a:sym typeface="Symbol"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存在正常数</a:t>
            </a:r>
            <a:r>
              <a:rPr lang="en-US" altLang="zh-CN" sz="2400" i="1" dirty="0" smtClean="0"/>
              <a:t>c</a:t>
            </a:r>
            <a:r>
              <a:rPr lang="en-US" altLang="zh-CN" sz="2400" baseline="-25000" dirty="0" smtClean="0"/>
              <a:t>1</a:t>
            </a:r>
            <a:r>
              <a:rPr lang="en-US" altLang="zh-CN" sz="2400" i="1" dirty="0" smtClean="0"/>
              <a:t>,c</a:t>
            </a:r>
            <a:r>
              <a:rPr lang="en-US" altLang="zh-CN" sz="2400" baseline="-25000" dirty="0" smtClean="0"/>
              <a:t>2</a:t>
            </a:r>
            <a:r>
              <a:rPr lang="zh-CN" altLang="en-US" sz="2400" dirty="0" smtClean="0"/>
              <a:t>和</a:t>
            </a:r>
            <a:r>
              <a:rPr lang="en-US" altLang="zh-CN" sz="2400" i="1" dirty="0" smtClean="0"/>
              <a:t>n</a:t>
            </a:r>
            <a:r>
              <a:rPr lang="en-US" altLang="zh-CN" sz="2400" baseline="-25000" dirty="0" smtClean="0"/>
              <a:t>0</a:t>
            </a:r>
            <a:r>
              <a:rPr lang="zh-CN" altLang="en-US" sz="2400" dirty="0" smtClean="0"/>
              <a:t>使得对所有</a:t>
            </a:r>
            <a:r>
              <a:rPr lang="en-US" altLang="zh-CN" sz="2400" i="1" dirty="0" smtClean="0"/>
              <a:t>n </a:t>
            </a:r>
            <a:r>
              <a:rPr lang="en-US" altLang="zh-CN" sz="2400" dirty="0" smtClean="0">
                <a:sym typeface="Symbol" pitchFamily="18" charset="2"/>
              </a:rPr>
              <a:t> </a:t>
            </a:r>
            <a:r>
              <a:rPr lang="en-US" altLang="zh-CN" sz="2400" i="1" dirty="0" smtClean="0"/>
              <a:t>n</a:t>
            </a:r>
            <a:r>
              <a:rPr lang="en-US" altLang="zh-CN" sz="2400" baseline="-25000" dirty="0" smtClean="0"/>
              <a:t>0</a:t>
            </a:r>
            <a:r>
              <a:rPr lang="zh-CN" altLang="en-US" sz="2400" dirty="0" smtClean="0"/>
              <a:t>有：</a:t>
            </a:r>
            <a:r>
              <a:rPr lang="en-US" altLang="zh-CN" sz="2400" i="1" dirty="0" smtClean="0"/>
              <a:t>c</a:t>
            </a:r>
            <a:r>
              <a:rPr lang="en-US" altLang="zh-CN" sz="2400" baseline="-25000" dirty="0" smtClean="0"/>
              <a:t>1</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 </a:t>
            </a: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a:t>
            </a:r>
            <a:r>
              <a:rPr lang="en-US" altLang="zh-CN" sz="2400" i="1" dirty="0" smtClean="0"/>
              <a:t>c</a:t>
            </a:r>
            <a:r>
              <a:rPr lang="en-US" altLang="zh-CN" sz="2400" baseline="-25000" dirty="0" smtClean="0"/>
              <a:t>2</a:t>
            </a:r>
            <a:r>
              <a:rPr lang="en-US" altLang="zh-CN" sz="2400" i="1" dirty="0" smtClean="0"/>
              <a:t>g</a:t>
            </a:r>
            <a:r>
              <a:rPr lang="en-US" altLang="zh-CN" sz="2400" dirty="0" smtClean="0"/>
              <a:t>(</a:t>
            </a:r>
            <a:r>
              <a:rPr lang="en-US" altLang="zh-CN" sz="2400" i="1" dirty="0" smtClean="0"/>
              <a:t>n</a:t>
            </a:r>
            <a:r>
              <a:rPr lang="en-US" altLang="zh-CN" sz="2400" dirty="0" smtClean="0"/>
              <a:t>) }</a:t>
            </a:r>
          </a:p>
          <a:p>
            <a:pPr marL="0" indent="0" algn="ctr">
              <a:lnSpc>
                <a:spcPct val="150000"/>
              </a:lnSpc>
              <a:buNone/>
              <a:defRPr/>
            </a:pPr>
            <a:r>
              <a:rPr lang="en-US" altLang="zh-CN" sz="2400" i="1" dirty="0">
                <a:solidFill>
                  <a:schemeClr val="accent2"/>
                </a:solidFill>
              </a:rPr>
              <a:t>f</a:t>
            </a:r>
            <a:r>
              <a:rPr lang="en-US" altLang="zh-CN" sz="2400" dirty="0">
                <a:solidFill>
                  <a:schemeClr val="accent2"/>
                </a:solidFill>
              </a:rPr>
              <a:t>(</a:t>
            </a:r>
            <a:r>
              <a:rPr lang="en-US" altLang="zh-CN" sz="2400" i="1" dirty="0">
                <a:solidFill>
                  <a:schemeClr val="accent2"/>
                </a:solidFill>
              </a:rPr>
              <a:t>n</a:t>
            </a:r>
            <a:r>
              <a:rPr lang="en-US" altLang="zh-CN" sz="2400" dirty="0">
                <a:solidFill>
                  <a:schemeClr val="accent2"/>
                </a:solidFill>
              </a:rPr>
              <a:t>) = </a:t>
            </a:r>
            <a:r>
              <a:rPr lang="zh-CN" altLang="en-US" sz="2400" dirty="0">
                <a:solidFill>
                  <a:schemeClr val="accent2"/>
                </a:solidFill>
                <a:sym typeface="Symbol" pitchFamily="18" charset="2"/>
              </a:rPr>
              <a:t></a:t>
            </a:r>
            <a:r>
              <a:rPr lang="en-US" altLang="zh-CN" sz="2400" dirty="0" smtClean="0">
                <a:solidFill>
                  <a:schemeClr val="accent2"/>
                </a:solidFill>
              </a:rPr>
              <a:t>(</a:t>
            </a:r>
            <a:r>
              <a:rPr lang="en-US" altLang="zh-CN" sz="2400" i="1" dirty="0">
                <a:solidFill>
                  <a:schemeClr val="accent2"/>
                </a:solidFill>
              </a:rPr>
              <a:t>g</a:t>
            </a:r>
            <a:r>
              <a:rPr lang="en-US" altLang="zh-CN" sz="2400" dirty="0">
                <a:solidFill>
                  <a:schemeClr val="accent2"/>
                </a:solidFill>
              </a:rPr>
              <a:t>(</a:t>
            </a:r>
            <a:r>
              <a:rPr lang="en-US" altLang="zh-CN" sz="2400" i="1" dirty="0">
                <a:solidFill>
                  <a:schemeClr val="accent2"/>
                </a:solidFill>
              </a:rPr>
              <a:t>n</a:t>
            </a:r>
            <a:r>
              <a:rPr lang="en-US" altLang="zh-CN" sz="2400" dirty="0">
                <a:solidFill>
                  <a:schemeClr val="accent2"/>
                </a:solidFill>
              </a:rPr>
              <a:t>)) </a:t>
            </a:r>
            <a:endParaRPr lang="en-US" altLang="zh-CN" sz="2400" dirty="0" smtClean="0">
              <a:solidFill>
                <a:schemeClr val="accent2"/>
              </a:solidFill>
            </a:endParaRPr>
          </a:p>
          <a:p>
            <a:pPr marL="0" indent="0">
              <a:buFont typeface="Wingdings" pitchFamily="2" charset="2"/>
              <a:buNone/>
              <a:defRPr/>
            </a:pPr>
            <a:endParaRPr lang="en-US" altLang="zh-CN" sz="2400" dirty="0" smtClean="0"/>
          </a:p>
        </p:txBody>
      </p:sp>
      <p:sp>
        <p:nvSpPr>
          <p:cNvPr id="3" name="矩形 2"/>
          <p:cNvSpPr/>
          <p:nvPr/>
        </p:nvSpPr>
        <p:spPr bwMode="auto">
          <a:xfrm>
            <a:off x="6156176" y="3140968"/>
            <a:ext cx="1980029" cy="369332"/>
          </a:xfrm>
          <a:prstGeom prst="rect">
            <a:avLst/>
          </a:prstGeom>
          <a:ln>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spAutoFit/>
          </a:bodyPr>
          <a:lstStyle/>
          <a:p>
            <a:pPr marL="0" indent="0" algn="ctr">
              <a:buFont typeface="Wingdings" pitchFamily="2" charset="2"/>
              <a:buNone/>
              <a:defRPr/>
            </a:pPr>
            <a:r>
              <a:rPr lang="en-US" altLang="zh-CN" b="1" dirty="0"/>
              <a:t>f(n)</a:t>
            </a:r>
            <a:r>
              <a:rPr lang="zh-CN" altLang="en-US" b="1" dirty="0"/>
              <a:t>与</a:t>
            </a:r>
            <a:r>
              <a:rPr lang="en-US" altLang="zh-CN" b="1" dirty="0"/>
              <a:t>g(n)</a:t>
            </a:r>
            <a:r>
              <a:rPr lang="zh-CN" altLang="en-US" b="1" dirty="0"/>
              <a:t>同阶</a:t>
            </a:r>
            <a:endParaRPr lang="en-US" altLang="zh-CN"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solidFill>
                  <a:srgbClr val="0000FF"/>
                </a:solidFill>
              </a:rPr>
              <a:t>渐近分析的记号</a:t>
            </a:r>
            <a:endParaRPr lang="zh-CN" altLang="en-US" sz="2800" dirty="0"/>
          </a:p>
        </p:txBody>
      </p:sp>
      <p:pic>
        <p:nvPicPr>
          <p:cNvPr id="3" name="图片 2"/>
          <p:cNvPicPr>
            <a:picLocks noChangeAspect="1"/>
          </p:cNvPicPr>
          <p:nvPr/>
        </p:nvPicPr>
        <p:blipFill>
          <a:blip r:embed="rId2"/>
          <a:stretch>
            <a:fillRect/>
          </a:stretch>
        </p:blipFill>
        <p:spPr>
          <a:xfrm>
            <a:off x="254555" y="1844824"/>
            <a:ext cx="8707913" cy="2952328"/>
          </a:xfrm>
          <a:prstGeom prst="rect">
            <a:avLst/>
          </a:prstGeom>
        </p:spPr>
      </p:pic>
    </p:spTree>
    <p:extLst>
      <p:ext uri="{BB962C8B-B14F-4D97-AF65-F5344CB8AC3E}">
        <p14:creationId xmlns:p14="http://schemas.microsoft.com/office/powerpoint/2010/main" val="42852489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z="2800" smtClean="0">
                <a:solidFill>
                  <a:srgbClr val="0000FF"/>
                </a:solidFill>
              </a:rPr>
              <a:t>渐近分析记号在等式和不等式中的意义</a:t>
            </a:r>
          </a:p>
        </p:txBody>
      </p:sp>
      <p:sp>
        <p:nvSpPr>
          <p:cNvPr id="15363" name="Rectangle 3"/>
          <p:cNvSpPr>
            <a:spLocks noGrp="1" noChangeArrowheads="1"/>
          </p:cNvSpPr>
          <p:nvPr>
            <p:ph idx="1"/>
          </p:nvPr>
        </p:nvSpPr>
        <p:spPr>
          <a:xfrm>
            <a:off x="323850" y="1196975"/>
            <a:ext cx="8569325" cy="5545138"/>
          </a:xfrm>
        </p:spPr>
        <p:txBody>
          <a:bodyPr/>
          <a:lstStyle/>
          <a:p>
            <a:pPr>
              <a:lnSpc>
                <a:spcPct val="150000"/>
              </a:lnSpc>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a:t>
            </a:r>
            <a:r>
              <a:rPr lang="zh-CN" altLang="en-US" sz="2400" dirty="0" smtClean="0"/>
              <a:t>的确切意义是：</a:t>
            </a: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a:t>
            </a:r>
            <a:r>
              <a:rPr lang="zh-CN" altLang="en-US" sz="2400" dirty="0" smtClean="0"/>
              <a:t>。</a:t>
            </a:r>
          </a:p>
          <a:p>
            <a:pPr>
              <a:lnSpc>
                <a:spcPct val="150000"/>
              </a:lnSpc>
            </a:pPr>
            <a:r>
              <a:rPr lang="zh-CN" altLang="en-US" sz="2400" dirty="0" smtClean="0"/>
              <a:t>一般情况下，等式和不等式中的渐近记号</a:t>
            </a:r>
            <a:r>
              <a:rPr lang="zh-CN" altLang="en-US" sz="2400" dirty="0" smtClean="0">
                <a:sym typeface="Symbol"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a:t>
            </a:r>
            <a:r>
              <a:rPr lang="zh-CN" altLang="en-US" sz="2400" dirty="0" smtClean="0"/>
              <a:t>表示</a:t>
            </a:r>
            <a:r>
              <a:rPr lang="zh-CN" altLang="en-US" sz="2400" dirty="0" smtClean="0">
                <a:sym typeface="Symbol"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a:t>
            </a:r>
            <a:r>
              <a:rPr lang="zh-CN" altLang="en-US" sz="2400" dirty="0" smtClean="0"/>
              <a:t>中的</a:t>
            </a:r>
            <a:r>
              <a:rPr lang="zh-CN" altLang="en-US" sz="2400" dirty="0" smtClean="0">
                <a:solidFill>
                  <a:srgbClr val="2605A1"/>
                </a:solidFill>
              </a:rPr>
              <a:t>某个函数</a:t>
            </a:r>
            <a:r>
              <a:rPr lang="zh-CN" altLang="en-US" sz="2400" dirty="0" smtClean="0"/>
              <a:t>。</a:t>
            </a:r>
          </a:p>
          <a:p>
            <a:pPr>
              <a:lnSpc>
                <a:spcPct val="150000"/>
              </a:lnSpc>
            </a:pPr>
            <a:r>
              <a:rPr lang="zh-CN" altLang="en-US" sz="2400" dirty="0" smtClean="0"/>
              <a:t>例如：</a:t>
            </a:r>
            <a:r>
              <a:rPr lang="en-US" altLang="zh-CN" sz="2400" dirty="0" smtClean="0"/>
              <a:t>2</a:t>
            </a:r>
            <a:r>
              <a:rPr lang="en-US" altLang="zh-CN" sz="2400" i="1" dirty="0" smtClean="0"/>
              <a:t>n</a:t>
            </a:r>
            <a:r>
              <a:rPr lang="en-US" altLang="zh-CN" sz="2400" baseline="30000" dirty="0" smtClean="0"/>
              <a:t>2 </a:t>
            </a:r>
            <a:r>
              <a:rPr lang="en-US" altLang="zh-CN" sz="2400" dirty="0" smtClean="0"/>
              <a:t>+ 3</a:t>
            </a:r>
            <a:r>
              <a:rPr lang="en-US" altLang="zh-CN" sz="2400" i="1" dirty="0" smtClean="0"/>
              <a:t>n </a:t>
            </a:r>
            <a:r>
              <a:rPr lang="en-US" altLang="zh-CN" sz="2400" dirty="0" smtClean="0"/>
              <a:t>+ 1 = 2</a:t>
            </a:r>
            <a:r>
              <a:rPr lang="en-US" altLang="zh-CN" sz="2400" i="1" dirty="0" smtClean="0"/>
              <a:t>n</a:t>
            </a:r>
            <a:r>
              <a:rPr lang="en-US" altLang="zh-CN" sz="2400" baseline="30000" dirty="0" smtClean="0"/>
              <a:t>2 </a:t>
            </a:r>
            <a:r>
              <a:rPr lang="en-US" altLang="zh-CN" sz="2400" dirty="0" smtClean="0"/>
              <a:t>+ </a:t>
            </a:r>
            <a:r>
              <a:rPr lang="en-US" altLang="zh-CN" sz="2400" dirty="0" smtClean="0">
                <a:solidFill>
                  <a:srgbClr val="3907F1"/>
                </a:solidFill>
                <a:sym typeface="Symbol" pitchFamily="18" charset="2"/>
              </a:rPr>
              <a:t></a:t>
            </a:r>
            <a:r>
              <a:rPr lang="en-US" altLang="zh-CN" sz="2400" dirty="0" smtClean="0">
                <a:solidFill>
                  <a:srgbClr val="3907F1"/>
                </a:solidFill>
              </a:rPr>
              <a:t>(</a:t>
            </a:r>
            <a:r>
              <a:rPr lang="en-US" altLang="zh-CN" sz="2400" i="1" dirty="0" smtClean="0">
                <a:solidFill>
                  <a:srgbClr val="3907F1"/>
                </a:solidFill>
              </a:rPr>
              <a:t>n</a:t>
            </a:r>
            <a:r>
              <a:rPr lang="en-US" altLang="zh-CN" sz="2400" dirty="0" smtClean="0">
                <a:solidFill>
                  <a:srgbClr val="3907F1"/>
                </a:solidFill>
              </a:rPr>
              <a:t>)</a:t>
            </a:r>
            <a:r>
              <a:rPr lang="en-US" altLang="zh-CN" sz="2400" dirty="0" smtClean="0"/>
              <a:t> </a:t>
            </a:r>
            <a:r>
              <a:rPr lang="zh-CN" altLang="en-US" sz="2400" dirty="0" smtClean="0"/>
              <a:t>表示</a:t>
            </a:r>
          </a:p>
          <a:p>
            <a:pPr marL="0" indent="0">
              <a:lnSpc>
                <a:spcPct val="150000"/>
              </a:lnSpc>
              <a:buNone/>
            </a:pPr>
            <a:r>
              <a:rPr lang="zh-CN" altLang="en-US" sz="2400" dirty="0"/>
              <a:t> </a:t>
            </a:r>
            <a:r>
              <a:rPr lang="zh-CN" altLang="en-US" sz="2400" dirty="0" smtClean="0"/>
              <a:t>       </a:t>
            </a:r>
            <a:r>
              <a:rPr lang="en-US" altLang="zh-CN" sz="2400" dirty="0" smtClean="0"/>
              <a:t>2</a:t>
            </a:r>
            <a:r>
              <a:rPr lang="en-US" altLang="zh-CN" sz="2400" i="1" dirty="0" smtClean="0"/>
              <a:t>n</a:t>
            </a:r>
            <a:r>
              <a:rPr lang="en-US" altLang="zh-CN" sz="2400" baseline="30000" dirty="0" smtClean="0"/>
              <a:t>2 </a:t>
            </a:r>
            <a:r>
              <a:rPr lang="en-US" altLang="zh-CN" sz="2400" dirty="0" smtClean="0"/>
              <a:t>+ 3</a:t>
            </a:r>
            <a:r>
              <a:rPr lang="en-US" altLang="zh-CN" sz="2400" i="1" dirty="0" smtClean="0"/>
              <a:t>n </a:t>
            </a:r>
            <a:r>
              <a:rPr lang="en-US" altLang="zh-CN" sz="2400" dirty="0" smtClean="0"/>
              <a:t>+ 1 = 2</a:t>
            </a:r>
            <a:r>
              <a:rPr lang="en-US" altLang="zh-CN" sz="2400" i="1" dirty="0" smtClean="0"/>
              <a:t>n</a:t>
            </a:r>
            <a:r>
              <a:rPr lang="en-US" altLang="zh-CN" sz="2400" baseline="30000" dirty="0" smtClean="0"/>
              <a:t>2 </a:t>
            </a:r>
            <a:r>
              <a:rPr lang="en-US" altLang="zh-CN" sz="2400" dirty="0" smtClean="0"/>
              <a:t>+ </a:t>
            </a:r>
            <a:r>
              <a:rPr lang="en-US" altLang="zh-CN" sz="2400" i="1" dirty="0" smtClean="0">
                <a:solidFill>
                  <a:srgbClr val="3907F1"/>
                </a:solidFill>
              </a:rPr>
              <a:t>f</a:t>
            </a:r>
            <a:r>
              <a:rPr lang="en-US" altLang="zh-CN" sz="2400" dirty="0" smtClean="0">
                <a:solidFill>
                  <a:srgbClr val="3907F1"/>
                </a:solidFill>
              </a:rPr>
              <a:t>(</a:t>
            </a:r>
            <a:r>
              <a:rPr lang="en-US" altLang="zh-CN" sz="2400" i="1" dirty="0" smtClean="0">
                <a:solidFill>
                  <a:srgbClr val="3907F1"/>
                </a:solidFill>
              </a:rPr>
              <a:t>n</a:t>
            </a:r>
            <a:r>
              <a:rPr lang="en-US" altLang="zh-CN" sz="2400" dirty="0" smtClean="0">
                <a:solidFill>
                  <a:srgbClr val="3907F1"/>
                </a:solidFill>
              </a:rPr>
              <a:t>)</a:t>
            </a:r>
            <a:r>
              <a:rPr lang="zh-CN" altLang="en-US" sz="2400" dirty="0" smtClean="0"/>
              <a:t>，其中</a:t>
            </a:r>
            <a:r>
              <a:rPr lang="en-US" altLang="zh-CN" sz="2400" i="1" dirty="0" smtClean="0"/>
              <a:t>f</a:t>
            </a:r>
            <a:r>
              <a:rPr lang="en-US" altLang="zh-CN" sz="2400" dirty="0" smtClean="0"/>
              <a:t>(</a:t>
            </a:r>
            <a:r>
              <a:rPr lang="en-US" altLang="zh-CN" sz="2400" i="1" dirty="0" smtClean="0"/>
              <a:t>n</a:t>
            </a:r>
            <a:r>
              <a:rPr lang="en-US" altLang="zh-CN" sz="2400" dirty="0" smtClean="0"/>
              <a:t>)</a:t>
            </a:r>
            <a:r>
              <a:rPr lang="zh-CN" altLang="en-US" sz="2400" dirty="0" smtClean="0"/>
              <a:t>是  </a:t>
            </a:r>
            <a:r>
              <a:rPr lang="zh-CN" altLang="en-US" sz="2400" dirty="0" smtClean="0">
                <a:sym typeface="Symbol" pitchFamily="18" charset="2"/>
              </a:rPr>
              <a:t></a:t>
            </a:r>
            <a:r>
              <a:rPr lang="en-US" altLang="zh-CN" sz="2400" dirty="0" smtClean="0"/>
              <a:t>(</a:t>
            </a:r>
            <a:r>
              <a:rPr lang="en-US" altLang="zh-CN" sz="2400" i="1" dirty="0" smtClean="0"/>
              <a:t>n</a:t>
            </a:r>
            <a:r>
              <a:rPr lang="en-US" altLang="zh-CN" sz="2400" dirty="0" smtClean="0"/>
              <a:t>)</a:t>
            </a:r>
            <a:r>
              <a:rPr lang="zh-CN" altLang="en-US" sz="2400" dirty="0" smtClean="0"/>
              <a:t>中某个函数。</a:t>
            </a:r>
          </a:p>
          <a:p>
            <a:pPr>
              <a:lnSpc>
                <a:spcPct val="150000"/>
              </a:lnSpc>
            </a:pPr>
            <a:r>
              <a:rPr lang="zh-CN" altLang="en-US" sz="2400" dirty="0" smtClean="0"/>
              <a:t>等式和不等式中渐近记号</a:t>
            </a:r>
            <a:r>
              <a:rPr lang="en-US" altLang="zh-CN" sz="2400" i="1" dirty="0" err="1" smtClean="0"/>
              <a:t>O</a:t>
            </a:r>
            <a:r>
              <a:rPr lang="en-US" altLang="zh-CN" sz="2400" dirty="0" err="1" smtClean="0"/>
              <a:t>,</a:t>
            </a:r>
            <a:r>
              <a:rPr lang="en-US" altLang="zh-CN" sz="2400" i="1" dirty="0" err="1" smtClean="0"/>
              <a:t>o</a:t>
            </a:r>
            <a:r>
              <a:rPr lang="en-US" altLang="zh-CN" sz="2400" dirty="0" smtClean="0"/>
              <a:t>, </a:t>
            </a:r>
            <a:r>
              <a:rPr lang="en-US" altLang="zh-CN" sz="2400" dirty="0" smtClean="0">
                <a:sym typeface="Symbol" pitchFamily="18" charset="2"/>
              </a:rPr>
              <a:t></a:t>
            </a:r>
            <a:r>
              <a:rPr lang="zh-CN" altLang="en-US" sz="2400" dirty="0" smtClean="0">
                <a:sym typeface="Symbol" pitchFamily="18" charset="2"/>
              </a:rPr>
              <a:t>和</a:t>
            </a:r>
            <a:r>
              <a:rPr lang="zh-CN" altLang="en-US" sz="2400" i="1" dirty="0" smtClean="0">
                <a:sym typeface="Symbol" pitchFamily="18" charset="2"/>
              </a:rPr>
              <a:t></a:t>
            </a:r>
            <a:r>
              <a:rPr lang="zh-CN" altLang="en-US" sz="2400" dirty="0" smtClean="0">
                <a:sym typeface="Symbol" pitchFamily="18" charset="2"/>
              </a:rPr>
              <a:t>的意义是类似的。</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sz="2800" smtClean="0">
                <a:solidFill>
                  <a:srgbClr val="0000FF"/>
                </a:solidFill>
              </a:rPr>
              <a:t>渐近分析中函数比较</a:t>
            </a:r>
          </a:p>
        </p:txBody>
      </p:sp>
      <p:sp>
        <p:nvSpPr>
          <p:cNvPr id="16387" name="Rectangle 3"/>
          <p:cNvSpPr>
            <a:spLocks noGrp="1" noChangeArrowheads="1"/>
          </p:cNvSpPr>
          <p:nvPr>
            <p:ph idx="1"/>
          </p:nvPr>
        </p:nvSpPr>
        <p:spPr>
          <a:xfrm>
            <a:off x="323850" y="1196975"/>
            <a:ext cx="8569325" cy="5545138"/>
          </a:xfrm>
        </p:spPr>
        <p:txBody>
          <a:bodyPr/>
          <a:lstStyle/>
          <a:p>
            <a:pPr>
              <a:lnSpc>
                <a:spcPct val="150000"/>
              </a:lnSpc>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i="1" dirty="0" smtClean="0">
                <a:sym typeface="Symbol" pitchFamily="18" charset="2"/>
              </a:rPr>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olidFill>
                  <a:srgbClr val="F72401"/>
                </a:solidFill>
                <a:sym typeface="Symbol" pitchFamily="18" charset="2"/>
              </a:rPr>
              <a:t></a:t>
            </a:r>
            <a:r>
              <a:rPr lang="en-US" altLang="zh-CN" sz="2400" dirty="0" smtClean="0"/>
              <a:t> a </a:t>
            </a:r>
            <a:r>
              <a:rPr lang="en-US" altLang="zh-CN" sz="2400" dirty="0" smtClean="0">
                <a:sym typeface="Symbol" pitchFamily="18" charset="2"/>
              </a:rPr>
              <a:t> b;</a:t>
            </a:r>
          </a:p>
          <a:p>
            <a:pPr>
              <a:lnSpc>
                <a:spcPct val="150000"/>
              </a:lnSpc>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olidFill>
                  <a:srgbClr val="F72401"/>
                </a:solidFill>
                <a:sym typeface="Symbol" pitchFamily="18" charset="2"/>
              </a:rPr>
              <a:t></a:t>
            </a:r>
            <a:r>
              <a:rPr lang="en-US" altLang="zh-CN" sz="2400" dirty="0" smtClean="0">
                <a:solidFill>
                  <a:srgbClr val="F72401"/>
                </a:solidFill>
              </a:rPr>
              <a:t> </a:t>
            </a:r>
            <a:r>
              <a:rPr lang="en-US" altLang="zh-CN" sz="2400" dirty="0" smtClean="0"/>
              <a:t>a </a:t>
            </a:r>
            <a:r>
              <a:rPr lang="en-US" altLang="zh-CN" sz="2400" dirty="0" smtClean="0">
                <a:sym typeface="Symbol" pitchFamily="18" charset="2"/>
              </a:rPr>
              <a:t> b;</a:t>
            </a:r>
          </a:p>
          <a:p>
            <a:pPr>
              <a:lnSpc>
                <a:spcPct val="150000"/>
              </a:lnSpc>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olidFill>
                  <a:srgbClr val="F72401"/>
                </a:solidFill>
                <a:sym typeface="Symbol" pitchFamily="18" charset="2"/>
              </a:rPr>
              <a:t></a:t>
            </a:r>
            <a:r>
              <a:rPr lang="en-US" altLang="zh-CN" sz="2400" dirty="0" smtClean="0"/>
              <a:t> a </a:t>
            </a:r>
            <a:r>
              <a:rPr lang="en-US" altLang="zh-CN" sz="2400" dirty="0" smtClean="0">
                <a:sym typeface="Symbol" pitchFamily="18" charset="2"/>
              </a:rPr>
              <a:t>= b;</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2800" smtClean="0">
                <a:solidFill>
                  <a:srgbClr val="0000FF"/>
                </a:solidFill>
              </a:rPr>
              <a:t>渐近分析记号的若干性质</a:t>
            </a:r>
          </a:p>
        </p:txBody>
      </p:sp>
      <p:sp>
        <p:nvSpPr>
          <p:cNvPr id="17411" name="Rectangle 3"/>
          <p:cNvSpPr>
            <a:spLocks noGrp="1" noChangeArrowheads="1"/>
          </p:cNvSpPr>
          <p:nvPr>
            <p:ph idx="1"/>
          </p:nvPr>
        </p:nvSpPr>
        <p:spPr>
          <a:xfrm>
            <a:off x="323850" y="1196975"/>
            <a:ext cx="9001125" cy="5545138"/>
          </a:xfrm>
        </p:spPr>
        <p:txBody>
          <a:bodyPr/>
          <a:lstStyle/>
          <a:p>
            <a:pPr marL="0" indent="0">
              <a:lnSpc>
                <a:spcPct val="150000"/>
              </a:lnSpc>
              <a:buFont typeface="Wingdings" pitchFamily="2" charset="2"/>
              <a:buNone/>
              <a:defRPr/>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）传递性：</a:t>
            </a:r>
          </a:p>
          <a:p>
            <a:pPr>
              <a:lnSpc>
                <a:spcPct val="150000"/>
              </a:lnSpc>
              <a:defRPr/>
            </a:pPr>
            <a:r>
              <a:rPr lang="en-US" altLang="zh-CN" sz="2200" i="1" dirty="0" smtClean="0"/>
              <a:t>f</a:t>
            </a:r>
            <a:r>
              <a:rPr lang="en-US" altLang="zh-CN" sz="2200" dirty="0" smtClean="0"/>
              <a:t>(</a:t>
            </a:r>
            <a:r>
              <a:rPr lang="en-US" altLang="zh-CN" sz="2200" i="1" dirty="0" smtClean="0"/>
              <a:t>n</a:t>
            </a:r>
            <a:r>
              <a:rPr lang="en-US" altLang="zh-CN" sz="2200" dirty="0" smtClean="0"/>
              <a:t>)= </a:t>
            </a:r>
            <a:r>
              <a:rPr lang="en-US" altLang="zh-CN" sz="2200" dirty="0" smtClean="0">
                <a:sym typeface="Symbol" pitchFamily="18" charset="2"/>
              </a:rPr>
              <a:t></a:t>
            </a:r>
            <a:r>
              <a:rPr lang="en-US" altLang="zh-CN" sz="2200" dirty="0" smtClean="0"/>
              <a:t>(</a:t>
            </a:r>
            <a:r>
              <a:rPr lang="en-US" altLang="zh-CN" sz="2200" i="1" dirty="0" smtClean="0"/>
              <a:t>g</a:t>
            </a:r>
            <a:r>
              <a:rPr lang="en-US" altLang="zh-CN" sz="2200" dirty="0" smtClean="0"/>
              <a:t>(</a:t>
            </a:r>
            <a:r>
              <a:rPr lang="en-US" altLang="zh-CN" sz="2200" i="1" dirty="0" smtClean="0"/>
              <a:t>n</a:t>
            </a:r>
            <a:r>
              <a:rPr lang="en-US" altLang="zh-CN" sz="2200" dirty="0" smtClean="0"/>
              <a:t>))</a:t>
            </a:r>
            <a:r>
              <a:rPr lang="zh-CN" altLang="en-US" sz="2200" dirty="0" smtClean="0"/>
              <a:t>， </a:t>
            </a:r>
            <a:r>
              <a:rPr lang="en-US" altLang="zh-CN" sz="2200" i="1" dirty="0" smtClean="0"/>
              <a:t>g</a:t>
            </a:r>
            <a:r>
              <a:rPr lang="en-US" altLang="zh-CN" sz="2200" dirty="0" smtClean="0"/>
              <a:t>(</a:t>
            </a:r>
            <a:r>
              <a:rPr lang="en-US" altLang="zh-CN" sz="2200" i="1" dirty="0" smtClean="0"/>
              <a:t>n</a:t>
            </a:r>
            <a:r>
              <a:rPr lang="en-US" altLang="zh-CN" sz="2200" dirty="0" smtClean="0"/>
              <a:t>)= </a:t>
            </a:r>
            <a:r>
              <a:rPr lang="en-US" altLang="zh-CN" sz="2200" dirty="0" smtClean="0">
                <a:sym typeface="Symbol" pitchFamily="18" charset="2"/>
              </a:rPr>
              <a:t></a:t>
            </a:r>
            <a:r>
              <a:rPr lang="en-US" altLang="zh-CN" sz="2200" dirty="0" smtClean="0"/>
              <a:t>(</a:t>
            </a:r>
            <a:r>
              <a:rPr lang="en-US" altLang="zh-CN" sz="2200" i="1" dirty="0" smtClean="0"/>
              <a:t>h</a:t>
            </a:r>
            <a:r>
              <a:rPr lang="en-US" altLang="zh-CN" sz="2200" dirty="0" smtClean="0"/>
              <a:t>(</a:t>
            </a:r>
            <a:r>
              <a:rPr lang="en-US" altLang="zh-CN" sz="2200" i="1" dirty="0" smtClean="0"/>
              <a:t>n</a:t>
            </a:r>
            <a:r>
              <a:rPr lang="en-US" altLang="zh-CN" sz="2200" dirty="0" smtClean="0"/>
              <a:t>)) </a:t>
            </a:r>
            <a:r>
              <a:rPr lang="en-US" altLang="zh-CN" sz="2200" dirty="0" smtClean="0">
                <a:sym typeface="Symbol" pitchFamily="18" charset="2"/>
              </a:rPr>
              <a:t></a:t>
            </a:r>
            <a:r>
              <a:rPr lang="en-US" altLang="zh-CN" sz="2200" dirty="0" smtClean="0"/>
              <a:t>  </a:t>
            </a:r>
            <a:r>
              <a:rPr lang="en-US" altLang="zh-CN" sz="2200" i="1" dirty="0" smtClean="0"/>
              <a:t>f</a:t>
            </a:r>
            <a:r>
              <a:rPr lang="en-US" altLang="zh-CN" sz="2200" dirty="0" smtClean="0"/>
              <a:t>(</a:t>
            </a:r>
            <a:r>
              <a:rPr lang="en-US" altLang="zh-CN" sz="2200" i="1" dirty="0" smtClean="0"/>
              <a:t>n</a:t>
            </a:r>
            <a:r>
              <a:rPr lang="en-US" altLang="zh-CN" sz="2200" dirty="0" smtClean="0"/>
              <a:t>)= </a:t>
            </a:r>
            <a:r>
              <a:rPr lang="en-US" altLang="zh-CN" sz="2200" dirty="0" smtClean="0">
                <a:sym typeface="Symbol" pitchFamily="18" charset="2"/>
              </a:rPr>
              <a:t></a:t>
            </a:r>
            <a:r>
              <a:rPr lang="en-US" altLang="zh-CN" sz="2200" dirty="0" smtClean="0"/>
              <a:t>(</a:t>
            </a:r>
            <a:r>
              <a:rPr lang="en-US" altLang="zh-CN" sz="2200" i="1" dirty="0" smtClean="0"/>
              <a:t>h</a:t>
            </a:r>
            <a:r>
              <a:rPr lang="en-US" altLang="zh-CN" sz="2200" dirty="0" smtClean="0"/>
              <a:t>(</a:t>
            </a:r>
            <a:r>
              <a:rPr lang="en-US" altLang="zh-CN" sz="2200" i="1" dirty="0" smtClean="0"/>
              <a:t>n</a:t>
            </a:r>
            <a:r>
              <a:rPr lang="en-US" altLang="zh-CN" sz="2200" dirty="0" smtClean="0"/>
              <a:t>))</a:t>
            </a:r>
            <a:r>
              <a:rPr lang="zh-CN" altLang="en-US" sz="2200" dirty="0" smtClean="0"/>
              <a:t>；</a:t>
            </a:r>
          </a:p>
          <a:p>
            <a:pPr>
              <a:lnSpc>
                <a:spcPct val="150000"/>
              </a:lnSpc>
              <a:defRPr/>
            </a:pPr>
            <a:r>
              <a:rPr lang="en-US" altLang="zh-CN" sz="2200" i="1" dirty="0" smtClean="0"/>
              <a:t>f</a:t>
            </a:r>
            <a:r>
              <a:rPr lang="en-US" altLang="zh-CN" sz="2200" dirty="0" smtClean="0"/>
              <a:t>(</a:t>
            </a:r>
            <a:r>
              <a:rPr lang="en-US" altLang="zh-CN" sz="2200" i="1" dirty="0" smtClean="0"/>
              <a:t>n</a:t>
            </a:r>
            <a:r>
              <a:rPr lang="en-US" altLang="zh-CN" sz="2200" dirty="0" smtClean="0"/>
              <a:t>)= </a:t>
            </a:r>
            <a:r>
              <a:rPr lang="en-US" altLang="zh-CN" sz="2200" i="1" dirty="0" smtClean="0">
                <a:sym typeface="Symbol" pitchFamily="18" charset="2"/>
              </a:rPr>
              <a:t>O</a:t>
            </a:r>
            <a:r>
              <a:rPr lang="en-US" altLang="zh-CN" sz="2200" dirty="0" smtClean="0"/>
              <a:t>(</a:t>
            </a:r>
            <a:r>
              <a:rPr lang="en-US" altLang="zh-CN" sz="2200" i="1" dirty="0" smtClean="0"/>
              <a:t>g</a:t>
            </a:r>
            <a:r>
              <a:rPr lang="en-US" altLang="zh-CN" sz="2200" dirty="0" smtClean="0"/>
              <a:t>(</a:t>
            </a:r>
            <a:r>
              <a:rPr lang="en-US" altLang="zh-CN" sz="2200" i="1" dirty="0" smtClean="0"/>
              <a:t>n</a:t>
            </a:r>
            <a:r>
              <a:rPr lang="en-US" altLang="zh-CN" sz="2200" dirty="0" smtClean="0"/>
              <a:t>))</a:t>
            </a:r>
            <a:r>
              <a:rPr lang="zh-CN" altLang="en-US" sz="2200" dirty="0" smtClean="0"/>
              <a:t>， </a:t>
            </a:r>
            <a:r>
              <a:rPr lang="en-US" altLang="zh-CN" sz="2200" i="1" dirty="0" smtClean="0"/>
              <a:t>g</a:t>
            </a:r>
            <a:r>
              <a:rPr lang="en-US" altLang="zh-CN" sz="2200" dirty="0" smtClean="0"/>
              <a:t>(</a:t>
            </a:r>
            <a:r>
              <a:rPr lang="en-US" altLang="zh-CN" sz="2200" i="1" dirty="0" smtClean="0"/>
              <a:t>n</a:t>
            </a:r>
            <a:r>
              <a:rPr lang="en-US" altLang="zh-CN" sz="2200" dirty="0" smtClean="0"/>
              <a:t>)= </a:t>
            </a:r>
            <a:r>
              <a:rPr lang="en-US" altLang="zh-CN" sz="2200" i="1" dirty="0" smtClean="0">
                <a:sym typeface="Symbol" pitchFamily="18" charset="2"/>
              </a:rPr>
              <a:t>O</a:t>
            </a:r>
            <a:r>
              <a:rPr lang="en-US" altLang="zh-CN" sz="2200" dirty="0" smtClean="0"/>
              <a:t>(</a:t>
            </a:r>
            <a:r>
              <a:rPr lang="en-US" altLang="zh-CN" sz="2200" i="1" dirty="0" smtClean="0"/>
              <a:t>h</a:t>
            </a:r>
            <a:r>
              <a:rPr lang="en-US" altLang="zh-CN" sz="2200" dirty="0" smtClean="0"/>
              <a:t>(</a:t>
            </a:r>
            <a:r>
              <a:rPr lang="en-US" altLang="zh-CN" sz="2200" i="1" dirty="0" smtClean="0"/>
              <a:t>n</a:t>
            </a:r>
            <a:r>
              <a:rPr lang="en-US" altLang="zh-CN" sz="2200" dirty="0" smtClean="0"/>
              <a:t>)) </a:t>
            </a:r>
            <a:r>
              <a:rPr lang="en-US" altLang="zh-CN" sz="2200" dirty="0" smtClean="0">
                <a:sym typeface="Symbol" pitchFamily="18" charset="2"/>
              </a:rPr>
              <a:t></a:t>
            </a:r>
            <a:r>
              <a:rPr lang="en-US" altLang="zh-CN" sz="2200" dirty="0" smtClean="0"/>
              <a:t>  </a:t>
            </a:r>
            <a:r>
              <a:rPr lang="en-US" altLang="zh-CN" sz="2200" i="1" dirty="0" smtClean="0"/>
              <a:t>f</a:t>
            </a:r>
            <a:r>
              <a:rPr lang="en-US" altLang="zh-CN" sz="2200" dirty="0" smtClean="0"/>
              <a:t>(</a:t>
            </a:r>
            <a:r>
              <a:rPr lang="en-US" altLang="zh-CN" sz="2200" i="1" dirty="0" smtClean="0"/>
              <a:t>n</a:t>
            </a:r>
            <a:r>
              <a:rPr lang="en-US" altLang="zh-CN" sz="2200" dirty="0" smtClean="0"/>
              <a:t>)= </a:t>
            </a:r>
            <a:r>
              <a:rPr lang="en-US" altLang="zh-CN" sz="2200" i="1" dirty="0" smtClean="0">
                <a:sym typeface="Symbol" pitchFamily="18" charset="2"/>
              </a:rPr>
              <a:t>O</a:t>
            </a:r>
            <a:r>
              <a:rPr lang="en-US" altLang="zh-CN" sz="2200" dirty="0" smtClean="0"/>
              <a:t>(</a:t>
            </a:r>
            <a:r>
              <a:rPr lang="en-US" altLang="zh-CN" sz="2200" i="1" dirty="0" smtClean="0"/>
              <a:t>h</a:t>
            </a:r>
            <a:r>
              <a:rPr lang="en-US" altLang="zh-CN" sz="2200" dirty="0" smtClean="0"/>
              <a:t>(</a:t>
            </a:r>
            <a:r>
              <a:rPr lang="en-US" altLang="zh-CN" sz="2200" i="1" dirty="0" smtClean="0"/>
              <a:t>n</a:t>
            </a:r>
            <a:r>
              <a:rPr lang="en-US" altLang="zh-CN" sz="2200" dirty="0" smtClean="0"/>
              <a:t>))</a:t>
            </a:r>
            <a:r>
              <a:rPr lang="zh-CN" altLang="en-US" sz="2200" dirty="0" smtClean="0"/>
              <a:t>；</a:t>
            </a:r>
          </a:p>
          <a:p>
            <a:pPr>
              <a:lnSpc>
                <a:spcPct val="150000"/>
              </a:lnSpc>
              <a:defRPr/>
            </a:pPr>
            <a:r>
              <a:rPr lang="en-US" altLang="zh-CN" sz="2200" i="1" dirty="0" smtClean="0"/>
              <a:t>f</a:t>
            </a:r>
            <a:r>
              <a:rPr lang="en-US" altLang="zh-CN" sz="2200" dirty="0" smtClean="0"/>
              <a:t>(</a:t>
            </a:r>
            <a:r>
              <a:rPr lang="en-US" altLang="zh-CN" sz="2200" i="1" dirty="0" smtClean="0"/>
              <a:t>n</a:t>
            </a:r>
            <a:r>
              <a:rPr lang="en-US" altLang="zh-CN" sz="2200" dirty="0" smtClean="0"/>
              <a:t>)= </a:t>
            </a:r>
            <a:r>
              <a:rPr lang="en-US" altLang="zh-CN" sz="2200" dirty="0" smtClean="0">
                <a:sym typeface="Symbol" pitchFamily="18" charset="2"/>
              </a:rPr>
              <a:t></a:t>
            </a:r>
            <a:r>
              <a:rPr lang="en-US" altLang="zh-CN" sz="2200" dirty="0" smtClean="0"/>
              <a:t>(</a:t>
            </a:r>
            <a:r>
              <a:rPr lang="en-US" altLang="zh-CN" sz="2200" i="1" dirty="0" smtClean="0"/>
              <a:t>g</a:t>
            </a:r>
            <a:r>
              <a:rPr lang="en-US" altLang="zh-CN" sz="2200" dirty="0" smtClean="0"/>
              <a:t>(</a:t>
            </a:r>
            <a:r>
              <a:rPr lang="en-US" altLang="zh-CN" sz="2200" i="1" dirty="0" smtClean="0"/>
              <a:t>n</a:t>
            </a:r>
            <a:r>
              <a:rPr lang="en-US" altLang="zh-CN" sz="2200" dirty="0" smtClean="0"/>
              <a:t>))</a:t>
            </a:r>
            <a:r>
              <a:rPr lang="zh-CN" altLang="en-US" sz="2200" dirty="0" smtClean="0"/>
              <a:t>， </a:t>
            </a:r>
            <a:r>
              <a:rPr lang="en-US" altLang="zh-CN" sz="2200" i="1" dirty="0" smtClean="0"/>
              <a:t>g</a:t>
            </a:r>
            <a:r>
              <a:rPr lang="en-US" altLang="zh-CN" sz="2200" dirty="0" smtClean="0"/>
              <a:t>(</a:t>
            </a:r>
            <a:r>
              <a:rPr lang="en-US" altLang="zh-CN" sz="2200" i="1" dirty="0" smtClean="0"/>
              <a:t>n</a:t>
            </a:r>
            <a:r>
              <a:rPr lang="en-US" altLang="zh-CN" sz="2200" dirty="0" smtClean="0"/>
              <a:t>)= </a:t>
            </a:r>
            <a:r>
              <a:rPr lang="en-US" altLang="zh-CN" sz="2200" dirty="0" smtClean="0">
                <a:sym typeface="Symbol" pitchFamily="18" charset="2"/>
              </a:rPr>
              <a:t></a:t>
            </a:r>
            <a:r>
              <a:rPr lang="en-US" altLang="zh-CN" sz="2200" dirty="0" smtClean="0"/>
              <a:t>(</a:t>
            </a:r>
            <a:r>
              <a:rPr lang="en-US" altLang="zh-CN" sz="2200" i="1" dirty="0" smtClean="0"/>
              <a:t>h</a:t>
            </a:r>
            <a:r>
              <a:rPr lang="en-US" altLang="zh-CN" sz="2200" dirty="0" smtClean="0"/>
              <a:t>(</a:t>
            </a:r>
            <a:r>
              <a:rPr lang="en-US" altLang="zh-CN" sz="2200" i="1" dirty="0" smtClean="0"/>
              <a:t>n</a:t>
            </a:r>
            <a:r>
              <a:rPr lang="en-US" altLang="zh-CN" sz="2200" dirty="0" smtClean="0"/>
              <a:t>)) </a:t>
            </a:r>
            <a:r>
              <a:rPr lang="en-US" altLang="zh-CN" sz="2200" dirty="0" smtClean="0">
                <a:sym typeface="Symbol" pitchFamily="18" charset="2"/>
              </a:rPr>
              <a:t></a:t>
            </a:r>
            <a:r>
              <a:rPr lang="en-US" altLang="zh-CN" sz="2200" dirty="0" smtClean="0"/>
              <a:t>  </a:t>
            </a:r>
            <a:r>
              <a:rPr lang="en-US" altLang="zh-CN" sz="2200" i="1" dirty="0" smtClean="0"/>
              <a:t>f</a:t>
            </a:r>
            <a:r>
              <a:rPr lang="en-US" altLang="zh-CN" sz="2200" dirty="0" smtClean="0"/>
              <a:t>(</a:t>
            </a:r>
            <a:r>
              <a:rPr lang="en-US" altLang="zh-CN" sz="2200" i="1" dirty="0" smtClean="0"/>
              <a:t>n</a:t>
            </a:r>
            <a:r>
              <a:rPr lang="en-US" altLang="zh-CN" sz="2200" dirty="0" smtClean="0"/>
              <a:t>)= </a:t>
            </a:r>
            <a:r>
              <a:rPr lang="en-US" altLang="zh-CN" sz="2200" dirty="0" smtClean="0">
                <a:sym typeface="Symbol" pitchFamily="18" charset="2"/>
              </a:rPr>
              <a:t></a:t>
            </a:r>
            <a:r>
              <a:rPr lang="en-US" altLang="zh-CN" sz="2200" dirty="0" smtClean="0"/>
              <a:t>(</a:t>
            </a:r>
            <a:r>
              <a:rPr lang="en-US" altLang="zh-CN" sz="2200" i="1" dirty="0" smtClean="0"/>
              <a:t>h</a:t>
            </a:r>
            <a:r>
              <a:rPr lang="en-US" altLang="zh-CN" sz="2200" dirty="0" smtClean="0"/>
              <a:t>(</a:t>
            </a:r>
            <a:r>
              <a:rPr lang="en-US" altLang="zh-CN" sz="2200" i="1" dirty="0" smtClean="0"/>
              <a:t>n</a:t>
            </a:r>
            <a:r>
              <a:rPr lang="en-US" altLang="zh-CN" sz="2200" dirty="0" smtClean="0"/>
              <a:t>))</a:t>
            </a:r>
            <a:r>
              <a:rPr lang="zh-CN" altLang="en-US" sz="2200" dirty="0" smtClean="0"/>
              <a:t>；</a:t>
            </a:r>
          </a:p>
          <a:p>
            <a:pPr>
              <a:spcBef>
                <a:spcPct val="0"/>
              </a:spcBef>
              <a:buClrTx/>
              <a:buFontTx/>
              <a:buNone/>
              <a:defRPr/>
            </a:pPr>
            <a:endParaRPr lang="en-US" altLang="zh-CN" sz="2400"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endParaRPr lang="zh-CN" altLang="en-US" smtClean="0"/>
          </a:p>
        </p:txBody>
      </p:sp>
      <p:sp>
        <p:nvSpPr>
          <p:cNvPr id="2" name="Rectangle 3"/>
          <p:cNvSpPr>
            <a:spLocks noGrp="1" noChangeArrowheads="1"/>
          </p:cNvSpPr>
          <p:nvPr>
            <p:ph idx="1"/>
          </p:nvPr>
        </p:nvSpPr>
        <p:spPr>
          <a:xfrm>
            <a:off x="323850" y="1196975"/>
            <a:ext cx="8569325" cy="5545138"/>
          </a:xfrm>
        </p:spPr>
        <p:txBody>
          <a:bodyPr/>
          <a:lstStyle/>
          <a:p>
            <a:pPr marL="0" indent="0">
              <a:lnSpc>
                <a:spcPct val="150000"/>
              </a:lnSpc>
              <a:buFont typeface="Wingdings" pitchFamily="2" charset="2"/>
              <a:buNone/>
              <a:defRPr/>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a:t>
            </a:r>
            <a:r>
              <a:rPr lang="zh-CN" altLang="en-US" sz="2400" dirty="0" smtClean="0">
                <a:solidFill>
                  <a:srgbClr val="FF0000"/>
                </a:solidFill>
              </a:rPr>
              <a:t>反身性：</a:t>
            </a:r>
          </a:p>
          <a:p>
            <a:pPr>
              <a:lnSpc>
                <a:spcPct val="150000"/>
              </a:lnSpc>
              <a:defRPr/>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r>
              <a:rPr lang="zh-CN" altLang="en-US" sz="2400" dirty="0" smtClean="0"/>
              <a:t>；</a:t>
            </a:r>
          </a:p>
          <a:p>
            <a:pPr>
              <a:lnSpc>
                <a:spcPct val="150000"/>
              </a:lnSpc>
              <a:defRPr/>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i="1" dirty="0" smtClean="0">
                <a:sym typeface="Symbol" pitchFamily="18" charset="2"/>
              </a:rPr>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r>
              <a:rPr lang="zh-CN" altLang="en-US" sz="2400" dirty="0" smtClean="0"/>
              <a:t>；</a:t>
            </a:r>
          </a:p>
          <a:p>
            <a:pPr>
              <a:lnSpc>
                <a:spcPct val="150000"/>
              </a:lnSpc>
              <a:defRPr/>
            </a:pPr>
            <a:r>
              <a:rPr lang="en-US" altLang="zh-CN" sz="2400" i="1" dirty="0" smtClean="0">
                <a:solidFill>
                  <a:schemeClr val="bg1"/>
                </a:solidFill>
              </a:rPr>
              <a:t>f</a:t>
            </a:r>
            <a:r>
              <a:rPr lang="en-US" altLang="zh-CN" sz="2400" dirty="0" smtClean="0">
                <a:solidFill>
                  <a:schemeClr val="bg1"/>
                </a:solidFill>
              </a:rPr>
              <a:t>(</a:t>
            </a:r>
            <a:r>
              <a:rPr lang="en-US" altLang="zh-CN" sz="2400" i="1" dirty="0" smtClean="0">
                <a:solidFill>
                  <a:schemeClr val="bg1"/>
                </a:solidFill>
              </a:rPr>
              <a:t>n</a:t>
            </a:r>
            <a:r>
              <a:rPr lang="en-US" altLang="zh-CN" sz="2400" dirty="0" smtClean="0">
                <a:solidFill>
                  <a:schemeClr val="bg1"/>
                </a:solidFill>
              </a:rPr>
              <a:t>)= </a:t>
            </a:r>
            <a:r>
              <a:rPr lang="en-US" altLang="zh-CN" sz="2400" dirty="0" smtClean="0">
                <a:solidFill>
                  <a:schemeClr val="bg1"/>
                </a:solidFill>
                <a:sym typeface="Symbol" pitchFamily="18" charset="2"/>
              </a:rPr>
              <a:t></a:t>
            </a:r>
            <a:r>
              <a:rPr lang="en-US" altLang="zh-CN" sz="2400" dirty="0" smtClean="0">
                <a:solidFill>
                  <a:schemeClr val="bg1"/>
                </a:solidFill>
              </a:rPr>
              <a:t>(</a:t>
            </a:r>
            <a:r>
              <a:rPr lang="en-US" altLang="zh-CN" sz="2400" i="1" dirty="0" smtClean="0">
                <a:solidFill>
                  <a:schemeClr val="bg1"/>
                </a:solidFill>
              </a:rPr>
              <a:t>f</a:t>
            </a:r>
            <a:r>
              <a:rPr lang="en-US" altLang="zh-CN" sz="2400" dirty="0" smtClean="0">
                <a:solidFill>
                  <a:schemeClr val="bg1"/>
                </a:solidFill>
              </a:rPr>
              <a:t>(</a:t>
            </a:r>
            <a:r>
              <a:rPr lang="en-US" altLang="zh-CN" sz="2400" i="1" dirty="0" smtClean="0">
                <a:solidFill>
                  <a:schemeClr val="bg1"/>
                </a:solidFill>
              </a:rPr>
              <a:t>n</a:t>
            </a:r>
            <a:r>
              <a:rPr lang="en-US" altLang="zh-CN" sz="2400" dirty="0" smtClean="0">
                <a:solidFill>
                  <a:schemeClr val="bg1"/>
                </a:solidFill>
              </a:rPr>
              <a:t>)).</a:t>
            </a:r>
          </a:p>
          <a:p>
            <a:pPr marL="0" indent="0">
              <a:lnSpc>
                <a:spcPct val="150000"/>
              </a:lnSpc>
              <a:buFont typeface="Wingdings" pitchFamily="2" charset="2"/>
              <a:buNone/>
              <a:defRPr/>
            </a:pPr>
            <a:r>
              <a:rPr lang="zh-CN" altLang="en-US" sz="2400" dirty="0" smtClean="0">
                <a:solidFill>
                  <a:srgbClr val="0000FF"/>
                </a:solidFill>
              </a:rPr>
              <a:t>（</a:t>
            </a:r>
            <a:r>
              <a:rPr lang="en-US" altLang="zh-CN" sz="2400" dirty="0" smtClean="0">
                <a:solidFill>
                  <a:srgbClr val="0000FF"/>
                </a:solidFill>
              </a:rPr>
              <a:t>3</a:t>
            </a:r>
            <a:r>
              <a:rPr lang="zh-CN" altLang="en-US" sz="2400" dirty="0" smtClean="0">
                <a:solidFill>
                  <a:srgbClr val="0000FF"/>
                </a:solidFill>
              </a:rPr>
              <a:t>）对称性：</a:t>
            </a:r>
            <a:endParaRPr lang="zh-CN" altLang="en-US" sz="2400" dirty="0" smtClean="0"/>
          </a:p>
          <a:p>
            <a:pPr>
              <a:lnSpc>
                <a:spcPct val="150000"/>
              </a:lnSpc>
              <a:defRPr/>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000" dirty="0" smtClean="0">
                <a:sym typeface="Symbol" pitchFamily="18" charset="2"/>
              </a:rPr>
              <a:t></a:t>
            </a:r>
            <a:r>
              <a:rPr lang="en-US" altLang="zh-CN" sz="2000" dirty="0" smtClean="0"/>
              <a:t> </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 </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000" dirty="0" smtClean="0">
                <a:sym typeface="Symbol" pitchFamily="18" charset="2"/>
              </a:rPr>
              <a:t>.</a:t>
            </a:r>
          </a:p>
          <a:p>
            <a:pPr marL="0" indent="0">
              <a:lnSpc>
                <a:spcPct val="150000"/>
              </a:lnSpc>
              <a:buFont typeface="Wingdings" pitchFamily="2" charset="2"/>
              <a:buNone/>
              <a:defRPr/>
            </a:pPr>
            <a:r>
              <a:rPr lang="zh-CN" altLang="en-US" sz="2400" dirty="0" smtClean="0">
                <a:solidFill>
                  <a:srgbClr val="0000FF"/>
                </a:solidFill>
              </a:rPr>
              <a:t>（</a:t>
            </a:r>
            <a:r>
              <a:rPr lang="en-US" altLang="zh-CN" sz="2400" dirty="0" smtClean="0">
                <a:solidFill>
                  <a:srgbClr val="0000FF"/>
                </a:solidFill>
              </a:rPr>
              <a:t>4</a:t>
            </a:r>
            <a:r>
              <a:rPr lang="zh-CN" altLang="en-US" sz="2400" dirty="0" smtClean="0">
                <a:solidFill>
                  <a:srgbClr val="0000FF"/>
                </a:solidFill>
              </a:rPr>
              <a:t>）互对称性：</a:t>
            </a:r>
            <a:endParaRPr lang="zh-CN" altLang="en-US" sz="2400" dirty="0" smtClean="0"/>
          </a:p>
          <a:p>
            <a:pPr>
              <a:lnSpc>
                <a:spcPct val="150000"/>
              </a:lnSpc>
              <a:defRPr/>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000" dirty="0" smtClean="0">
                <a:sym typeface="Symbol" pitchFamily="18" charset="2"/>
              </a:rPr>
              <a:t></a:t>
            </a:r>
            <a:r>
              <a:rPr lang="en-US" altLang="zh-CN" sz="2000" dirty="0" smtClean="0"/>
              <a:t> </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 </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r>
              <a:rPr lang="zh-CN" altLang="en-US" sz="2400" dirty="0" smtClean="0"/>
              <a:t>；</a:t>
            </a:r>
          </a:p>
          <a:p>
            <a:pPr>
              <a:lnSpc>
                <a:spcPct val="150000"/>
              </a:lnSpc>
              <a:defRPr/>
            </a:pPr>
            <a:r>
              <a:rPr lang="en-US" altLang="zh-CN" sz="2400" i="1" dirty="0" smtClean="0">
                <a:solidFill>
                  <a:schemeClr val="bg1"/>
                </a:solidFill>
              </a:rPr>
              <a:t>f</a:t>
            </a:r>
            <a:r>
              <a:rPr lang="en-US" altLang="zh-CN" sz="2400" dirty="0" smtClean="0">
                <a:solidFill>
                  <a:schemeClr val="bg1"/>
                </a:solidFill>
              </a:rPr>
              <a:t>(</a:t>
            </a:r>
            <a:r>
              <a:rPr lang="en-US" altLang="zh-CN" sz="2400" i="1" dirty="0" smtClean="0">
                <a:solidFill>
                  <a:schemeClr val="bg1"/>
                </a:solidFill>
              </a:rPr>
              <a:t>n</a:t>
            </a:r>
            <a:r>
              <a:rPr lang="en-US" altLang="zh-CN" sz="2400" dirty="0" smtClean="0">
                <a:solidFill>
                  <a:schemeClr val="bg1"/>
                </a:solidFill>
              </a:rPr>
              <a:t>)= </a:t>
            </a:r>
            <a:r>
              <a:rPr lang="en-US" altLang="zh-CN" sz="2400" i="1" dirty="0" smtClean="0">
                <a:solidFill>
                  <a:schemeClr val="bg1"/>
                </a:solidFill>
              </a:rPr>
              <a:t>o</a:t>
            </a:r>
            <a:r>
              <a:rPr lang="en-US" altLang="zh-CN" sz="2400" dirty="0" smtClean="0">
                <a:solidFill>
                  <a:schemeClr val="bg1"/>
                </a:solidFill>
              </a:rPr>
              <a:t>(</a:t>
            </a:r>
            <a:r>
              <a:rPr lang="en-US" altLang="zh-CN" sz="2400" i="1" dirty="0" smtClean="0">
                <a:solidFill>
                  <a:schemeClr val="bg1"/>
                </a:solidFill>
              </a:rPr>
              <a:t>g</a:t>
            </a:r>
            <a:r>
              <a:rPr lang="en-US" altLang="zh-CN" sz="2400" dirty="0" smtClean="0">
                <a:solidFill>
                  <a:schemeClr val="bg1"/>
                </a:solidFill>
              </a:rPr>
              <a:t>(</a:t>
            </a:r>
            <a:r>
              <a:rPr lang="en-US" altLang="zh-CN" sz="2400" i="1" dirty="0" smtClean="0">
                <a:solidFill>
                  <a:schemeClr val="bg1"/>
                </a:solidFill>
              </a:rPr>
              <a:t>n</a:t>
            </a:r>
            <a:r>
              <a:rPr lang="en-US" altLang="zh-CN" sz="2400" dirty="0" smtClean="0">
                <a:solidFill>
                  <a:schemeClr val="bg1"/>
                </a:solidFill>
              </a:rPr>
              <a:t>)) </a:t>
            </a:r>
            <a:r>
              <a:rPr lang="en-US" altLang="zh-CN" sz="2000" dirty="0" smtClean="0">
                <a:solidFill>
                  <a:schemeClr val="bg1"/>
                </a:solidFill>
                <a:sym typeface="Symbol" pitchFamily="18" charset="2"/>
              </a:rPr>
              <a:t></a:t>
            </a:r>
            <a:r>
              <a:rPr lang="en-US" altLang="zh-CN" sz="2000" dirty="0" smtClean="0">
                <a:solidFill>
                  <a:schemeClr val="bg1"/>
                </a:solidFill>
              </a:rPr>
              <a:t> </a:t>
            </a:r>
            <a:r>
              <a:rPr lang="en-US" altLang="zh-CN" sz="2400" i="1" dirty="0" smtClean="0">
                <a:solidFill>
                  <a:schemeClr val="bg1"/>
                </a:solidFill>
              </a:rPr>
              <a:t>g</a:t>
            </a:r>
            <a:r>
              <a:rPr lang="en-US" altLang="zh-CN" sz="2400" dirty="0" smtClean="0">
                <a:solidFill>
                  <a:schemeClr val="bg1"/>
                </a:solidFill>
              </a:rPr>
              <a:t>(</a:t>
            </a:r>
            <a:r>
              <a:rPr lang="en-US" altLang="zh-CN" sz="2400" i="1" dirty="0" smtClean="0">
                <a:solidFill>
                  <a:schemeClr val="bg1"/>
                </a:solidFill>
              </a:rPr>
              <a:t>n</a:t>
            </a:r>
            <a:r>
              <a:rPr lang="en-US" altLang="zh-CN" sz="2400" dirty="0" smtClean="0">
                <a:solidFill>
                  <a:schemeClr val="bg1"/>
                </a:solidFill>
              </a:rPr>
              <a:t>)= </a:t>
            </a:r>
            <a:r>
              <a:rPr lang="en-US" altLang="zh-CN" sz="2400" i="1" dirty="0" smtClean="0">
                <a:solidFill>
                  <a:schemeClr val="bg1"/>
                </a:solidFill>
                <a:sym typeface="Symbol" pitchFamily="18" charset="2"/>
              </a:rPr>
              <a:t></a:t>
            </a:r>
            <a:r>
              <a:rPr lang="en-US" altLang="zh-CN" sz="2400" dirty="0" smtClean="0">
                <a:solidFill>
                  <a:schemeClr val="bg1"/>
                </a:solidFill>
                <a:sym typeface="Symbol" pitchFamily="18" charset="2"/>
              </a:rPr>
              <a:t> </a:t>
            </a:r>
            <a:r>
              <a:rPr lang="en-US" altLang="zh-CN" sz="2400" dirty="0" smtClean="0">
                <a:solidFill>
                  <a:schemeClr val="bg1"/>
                </a:solidFill>
              </a:rPr>
              <a:t>(</a:t>
            </a:r>
            <a:r>
              <a:rPr lang="en-US" altLang="zh-CN" sz="2400" i="1" dirty="0" smtClean="0">
                <a:solidFill>
                  <a:schemeClr val="bg1"/>
                </a:solidFill>
              </a:rPr>
              <a:t>f</a:t>
            </a:r>
            <a:r>
              <a:rPr lang="en-US" altLang="zh-CN" sz="2400" dirty="0" smtClean="0">
                <a:solidFill>
                  <a:schemeClr val="bg1"/>
                </a:solidFill>
              </a:rPr>
              <a:t>(</a:t>
            </a:r>
            <a:r>
              <a:rPr lang="en-US" altLang="zh-CN" sz="2400" i="1" dirty="0" smtClean="0">
                <a:solidFill>
                  <a:schemeClr val="bg1"/>
                </a:solidFill>
              </a:rPr>
              <a:t>n</a:t>
            </a:r>
            <a:r>
              <a:rPr lang="en-US" altLang="zh-CN" sz="2400" dirty="0" smtClean="0">
                <a:solidFill>
                  <a:schemeClr val="bg1"/>
                </a:solidFill>
              </a:rPr>
              <a:t>)) </a:t>
            </a:r>
            <a:r>
              <a:rPr lang="zh-CN" altLang="en-US" sz="2400" dirty="0" smtClean="0">
                <a:solidFill>
                  <a:schemeClr val="bg1"/>
                </a:solidFill>
              </a:rPr>
              <a:t>；</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endParaRPr lang="zh-CN" altLang="en-US" smtClean="0"/>
          </a:p>
        </p:txBody>
      </p:sp>
      <p:sp>
        <p:nvSpPr>
          <p:cNvPr id="2" name="Rectangle 3"/>
          <p:cNvSpPr>
            <a:spLocks noGrp="1" noChangeArrowheads="1"/>
          </p:cNvSpPr>
          <p:nvPr>
            <p:ph idx="1"/>
          </p:nvPr>
        </p:nvSpPr>
        <p:spPr>
          <a:xfrm>
            <a:off x="323850" y="1196975"/>
            <a:ext cx="8820150" cy="5545138"/>
          </a:xfrm>
        </p:spPr>
        <p:txBody>
          <a:bodyPr/>
          <a:lstStyle/>
          <a:p>
            <a:pPr marL="0" indent="0">
              <a:lnSpc>
                <a:spcPct val="150000"/>
              </a:lnSpc>
              <a:buFont typeface="Wingdings" pitchFamily="2" charset="2"/>
              <a:buNone/>
              <a:defRPr/>
            </a:pPr>
            <a:r>
              <a:rPr lang="zh-CN" altLang="en-US" sz="2400" dirty="0" smtClean="0">
                <a:solidFill>
                  <a:srgbClr val="0000FF"/>
                </a:solidFill>
              </a:rPr>
              <a:t>（</a:t>
            </a:r>
            <a:r>
              <a:rPr lang="en-US" altLang="zh-CN" sz="2400" dirty="0" smtClean="0">
                <a:solidFill>
                  <a:srgbClr val="0000FF"/>
                </a:solidFill>
              </a:rPr>
              <a:t>5</a:t>
            </a:r>
            <a:r>
              <a:rPr lang="zh-CN" altLang="en-US" sz="2400" dirty="0" smtClean="0">
                <a:solidFill>
                  <a:srgbClr val="0000FF"/>
                </a:solidFill>
              </a:rPr>
              <a:t>）算术运算：</a:t>
            </a:r>
          </a:p>
          <a:p>
            <a:pPr>
              <a:lnSpc>
                <a:spcPct val="150000"/>
              </a:lnSpc>
              <a:defRPr/>
            </a:pPr>
            <a:r>
              <a:rPr lang="en-US" altLang="zh-CN" sz="2400" i="1" dirty="0" smtClean="0"/>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a:t>
            </a:r>
            <a:r>
              <a:rPr lang="en-US" altLang="zh-CN" sz="2400" i="1" dirty="0" smtClean="0"/>
              <a:t>O</a:t>
            </a:r>
            <a:r>
              <a:rPr lang="en-US" altLang="zh-CN" sz="2400" dirty="0" smtClean="0"/>
              <a:t>(max{</a:t>
            </a:r>
            <a:r>
              <a:rPr lang="en-US" altLang="zh-CN" sz="2400" i="1" dirty="0" smtClean="0"/>
              <a:t>f</a:t>
            </a:r>
            <a:r>
              <a:rPr lang="en-US" altLang="zh-CN" sz="2400" dirty="0" smtClean="0"/>
              <a:t>(n),</a:t>
            </a:r>
            <a:r>
              <a:rPr lang="en-US" altLang="zh-CN" sz="2400" i="1" dirty="0" smtClean="0"/>
              <a:t>g</a:t>
            </a:r>
            <a:r>
              <a:rPr lang="en-US" altLang="zh-CN" sz="2400" dirty="0" smtClean="0"/>
              <a:t>(</a:t>
            </a:r>
            <a:r>
              <a:rPr lang="en-US" altLang="zh-CN" sz="2400" i="1" dirty="0" smtClean="0"/>
              <a:t>n</a:t>
            </a:r>
            <a:r>
              <a:rPr lang="en-US" altLang="zh-CN" sz="2400" dirty="0" smtClean="0"/>
              <a:t>)}) </a:t>
            </a:r>
            <a:r>
              <a:rPr lang="zh-CN" altLang="en-US" sz="2400" dirty="0" smtClean="0"/>
              <a:t>；</a:t>
            </a:r>
          </a:p>
          <a:p>
            <a:pPr>
              <a:lnSpc>
                <a:spcPct val="150000"/>
              </a:lnSpc>
              <a:defRPr/>
            </a:pPr>
            <a:r>
              <a:rPr lang="en-US" altLang="zh-CN" sz="2400" i="1" dirty="0" smtClean="0"/>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a:t>
            </a:r>
            <a:r>
              <a:rPr lang="en-US" altLang="zh-CN" sz="2400" i="1" dirty="0" smtClean="0"/>
              <a:t>O</a:t>
            </a:r>
            <a:r>
              <a:rPr lang="en-US" altLang="zh-CN" sz="2400" dirty="0" smtClean="0"/>
              <a:t>(</a:t>
            </a:r>
            <a:r>
              <a:rPr lang="en-US" altLang="zh-CN" sz="2400" i="1" dirty="0" smtClean="0"/>
              <a:t>f</a:t>
            </a:r>
            <a:r>
              <a:rPr lang="en-US" altLang="zh-CN" sz="2400" dirty="0" smtClean="0"/>
              <a:t>(n)+</a:t>
            </a:r>
            <a:r>
              <a:rPr lang="en-US" altLang="zh-CN" sz="2400" i="1" dirty="0" smtClean="0"/>
              <a:t>g</a:t>
            </a:r>
            <a:r>
              <a:rPr lang="en-US" altLang="zh-CN" sz="2400" dirty="0" smtClean="0"/>
              <a:t>(</a:t>
            </a:r>
            <a:r>
              <a:rPr lang="en-US" altLang="zh-CN" sz="2400" i="1" dirty="0" smtClean="0"/>
              <a:t>n</a:t>
            </a:r>
            <a:r>
              <a:rPr lang="en-US" altLang="zh-CN" sz="2400" dirty="0" smtClean="0"/>
              <a:t>)) </a:t>
            </a:r>
            <a:r>
              <a:rPr lang="zh-CN" altLang="en-US" sz="2400" dirty="0" smtClean="0"/>
              <a:t>；</a:t>
            </a:r>
          </a:p>
          <a:p>
            <a:pPr>
              <a:lnSpc>
                <a:spcPct val="150000"/>
              </a:lnSpc>
              <a:defRPr/>
            </a:pPr>
            <a:r>
              <a:rPr lang="en-US" altLang="zh-CN" sz="2400" i="1" dirty="0" smtClean="0"/>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a:t>
            </a:r>
            <a:r>
              <a:rPr lang="en-US" altLang="zh-CN" sz="2400" i="1" dirty="0" smtClean="0"/>
              <a:t>O</a:t>
            </a:r>
            <a:r>
              <a:rPr lang="en-US" altLang="zh-CN" sz="2400" dirty="0" smtClean="0"/>
              <a:t>(</a:t>
            </a:r>
            <a:r>
              <a:rPr lang="en-US" altLang="zh-CN" sz="2400" i="1" dirty="0" smtClean="0"/>
              <a:t>f</a:t>
            </a:r>
            <a:r>
              <a:rPr lang="en-US" altLang="zh-CN" sz="2400" dirty="0" smtClean="0"/>
              <a:t>(n)*</a:t>
            </a:r>
            <a:r>
              <a:rPr lang="en-US" altLang="zh-CN" sz="2400" i="1" dirty="0" smtClean="0"/>
              <a:t>g</a:t>
            </a:r>
            <a:r>
              <a:rPr lang="en-US" altLang="zh-CN" sz="2400" dirty="0" smtClean="0"/>
              <a:t>(</a:t>
            </a:r>
            <a:r>
              <a:rPr lang="en-US" altLang="zh-CN" sz="2400" i="1" dirty="0" smtClean="0"/>
              <a:t>n</a:t>
            </a:r>
            <a:r>
              <a:rPr lang="en-US" altLang="zh-CN" sz="2400" dirty="0" smtClean="0"/>
              <a:t>)) </a:t>
            </a:r>
            <a:r>
              <a:rPr lang="zh-CN" altLang="en-US" sz="2400" dirty="0" smtClean="0"/>
              <a:t>；</a:t>
            </a:r>
          </a:p>
          <a:p>
            <a:pPr>
              <a:lnSpc>
                <a:spcPct val="150000"/>
              </a:lnSpc>
              <a:defRPr/>
            </a:pPr>
            <a:r>
              <a:rPr lang="en-US" altLang="zh-CN" sz="2400" i="1" dirty="0" smtClean="0"/>
              <a:t>O</a:t>
            </a:r>
            <a:r>
              <a:rPr lang="en-US" altLang="zh-CN" sz="2400" dirty="0" smtClean="0"/>
              <a:t>(</a:t>
            </a:r>
            <a:r>
              <a:rPr lang="en-US" altLang="zh-CN" sz="2400" i="1" dirty="0" err="1" smtClean="0">
                <a:solidFill>
                  <a:srgbClr val="FF0000"/>
                </a:solidFill>
              </a:rPr>
              <a:t>c</a:t>
            </a:r>
            <a:r>
              <a:rPr lang="en-US" altLang="zh-CN" sz="2400" i="1" dirty="0" err="1"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a:t>
            </a:r>
            <a:r>
              <a:rPr lang="en-US" altLang="zh-CN" sz="2400" i="1" dirty="0" smtClean="0"/>
              <a:t>O</a:t>
            </a:r>
            <a:r>
              <a:rPr lang="en-US" altLang="zh-CN" sz="2400" dirty="0" smtClean="0"/>
              <a:t>(</a:t>
            </a:r>
            <a:r>
              <a:rPr lang="en-US" altLang="zh-CN" sz="2400" i="1" dirty="0" smtClean="0"/>
              <a:t>f</a:t>
            </a:r>
            <a:r>
              <a:rPr lang="en-US" altLang="zh-CN" sz="2400" dirty="0" smtClean="0"/>
              <a:t>(n)) </a:t>
            </a:r>
            <a:r>
              <a:rPr lang="zh-CN" altLang="en-US" sz="2400" dirty="0" smtClean="0"/>
              <a:t>；</a:t>
            </a:r>
          </a:p>
          <a:p>
            <a:pPr>
              <a:lnSpc>
                <a:spcPct val="150000"/>
              </a:lnSpc>
              <a:defRPr/>
            </a:pP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i="1" dirty="0" smtClean="0"/>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 </a:t>
            </a:r>
            <a:r>
              <a:rPr lang="en-US" altLang="zh-CN" sz="2400" i="1" dirty="0" smtClean="0"/>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a:t>
            </a:r>
            <a:r>
              <a:rPr lang="en-US" altLang="zh-CN" sz="2400" i="1" dirty="0" smtClean="0"/>
              <a:t>O</a:t>
            </a:r>
            <a:r>
              <a:rPr lang="en-US" altLang="zh-CN" sz="2400" dirty="0" smtClean="0"/>
              <a:t>(</a:t>
            </a:r>
            <a:r>
              <a:rPr lang="en-US" altLang="zh-CN" sz="2400" i="1" dirty="0" smtClean="0"/>
              <a:t>f</a:t>
            </a:r>
            <a:r>
              <a:rPr lang="en-US" altLang="zh-CN" sz="2400" dirty="0" smtClean="0"/>
              <a:t>(n)) </a:t>
            </a:r>
            <a:r>
              <a:rPr lang="zh-CN" altLang="en-US" sz="2400" dirty="0" smtClean="0"/>
              <a:t>。</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smtClean="0"/>
          </a:p>
        </p:txBody>
      </p:sp>
      <p:sp>
        <p:nvSpPr>
          <p:cNvPr id="2" name="Rectangle 3"/>
          <p:cNvSpPr>
            <a:spLocks noGrp="1" noChangeArrowheads="1"/>
          </p:cNvSpPr>
          <p:nvPr>
            <p:ph idx="1"/>
          </p:nvPr>
        </p:nvSpPr>
        <p:spPr>
          <a:xfrm>
            <a:off x="323850" y="1196975"/>
            <a:ext cx="8640763" cy="5545138"/>
          </a:xfrm>
        </p:spPr>
        <p:txBody>
          <a:bodyPr/>
          <a:lstStyle/>
          <a:p>
            <a:pPr>
              <a:lnSpc>
                <a:spcPct val="150000"/>
              </a:lnSpc>
              <a:defRPr/>
            </a:pPr>
            <a:r>
              <a:rPr lang="zh-CN" altLang="en-US" sz="2000" dirty="0" smtClean="0"/>
              <a:t>规则</a:t>
            </a:r>
            <a:r>
              <a:rPr lang="en-US" altLang="zh-CN" sz="2000" i="1" dirty="0" smtClean="0"/>
              <a:t>O</a:t>
            </a:r>
            <a:r>
              <a:rPr lang="en-US" altLang="zh-CN" sz="2000" dirty="0" smtClean="0"/>
              <a:t>(</a:t>
            </a:r>
            <a:r>
              <a:rPr lang="en-US" altLang="zh-CN" sz="2000" i="1" dirty="0" smtClean="0"/>
              <a:t>f</a:t>
            </a:r>
            <a:r>
              <a:rPr lang="en-US" altLang="zh-CN" sz="2000" dirty="0" smtClean="0"/>
              <a:t>(</a:t>
            </a:r>
            <a:r>
              <a:rPr lang="en-US" altLang="zh-CN" sz="2000" i="1" dirty="0" smtClean="0"/>
              <a:t>n</a:t>
            </a:r>
            <a:r>
              <a:rPr lang="en-US" altLang="zh-CN" sz="2000" dirty="0" smtClean="0"/>
              <a:t>))+</a:t>
            </a:r>
            <a:r>
              <a:rPr lang="en-US" altLang="zh-CN" sz="2000" i="1" dirty="0" smtClean="0"/>
              <a:t>O</a:t>
            </a:r>
            <a:r>
              <a:rPr lang="en-US" altLang="zh-CN" sz="2000" dirty="0" smtClean="0"/>
              <a:t>(</a:t>
            </a:r>
            <a:r>
              <a:rPr lang="en-US" altLang="zh-CN" sz="2000" i="1" dirty="0" smtClean="0"/>
              <a:t>g</a:t>
            </a:r>
            <a:r>
              <a:rPr lang="en-US" altLang="zh-CN" sz="2000" dirty="0" smtClean="0"/>
              <a:t>(</a:t>
            </a:r>
            <a:r>
              <a:rPr lang="en-US" altLang="zh-CN" sz="2000" i="1" dirty="0" smtClean="0"/>
              <a:t>n</a:t>
            </a:r>
            <a:r>
              <a:rPr lang="en-US" altLang="zh-CN" sz="2000" dirty="0" smtClean="0"/>
              <a:t>)) </a:t>
            </a:r>
            <a:r>
              <a:rPr lang="en-US" altLang="zh-CN" sz="2000" dirty="0" smtClean="0">
                <a:sym typeface="Symbol" pitchFamily="18" charset="2"/>
              </a:rPr>
              <a:t>=</a:t>
            </a:r>
            <a:r>
              <a:rPr lang="en-US" altLang="zh-CN" sz="2000" dirty="0" smtClean="0"/>
              <a:t> </a:t>
            </a:r>
            <a:r>
              <a:rPr lang="en-US" altLang="zh-CN" sz="2000" i="1" dirty="0" smtClean="0"/>
              <a:t>O</a:t>
            </a:r>
            <a:r>
              <a:rPr lang="en-US" altLang="zh-CN" sz="2000" dirty="0" smtClean="0"/>
              <a:t>(max{</a:t>
            </a:r>
            <a:r>
              <a:rPr lang="en-US" altLang="zh-CN" sz="2000" i="1" dirty="0" smtClean="0"/>
              <a:t>f</a:t>
            </a:r>
            <a:r>
              <a:rPr lang="en-US" altLang="zh-CN" sz="2000" dirty="0" smtClean="0"/>
              <a:t>(n),</a:t>
            </a:r>
            <a:r>
              <a:rPr lang="en-US" altLang="zh-CN" sz="2000" i="1" dirty="0" smtClean="0"/>
              <a:t>g</a:t>
            </a:r>
            <a:r>
              <a:rPr lang="en-US" altLang="zh-CN" sz="2000" dirty="0" smtClean="0"/>
              <a:t>(</a:t>
            </a:r>
            <a:r>
              <a:rPr lang="en-US" altLang="zh-CN" sz="2000" i="1" dirty="0" smtClean="0"/>
              <a:t>n</a:t>
            </a:r>
            <a:r>
              <a:rPr lang="en-US" altLang="zh-CN" sz="2000" dirty="0" smtClean="0"/>
              <a:t>)}) </a:t>
            </a:r>
            <a:r>
              <a:rPr lang="zh-CN" altLang="en-US" sz="2000" dirty="0" smtClean="0"/>
              <a:t>的</a:t>
            </a:r>
            <a:r>
              <a:rPr lang="zh-CN" altLang="en-US" sz="2000" dirty="0" smtClean="0">
                <a:solidFill>
                  <a:srgbClr val="3907F1"/>
                </a:solidFill>
              </a:rPr>
              <a:t>证明：</a:t>
            </a:r>
          </a:p>
          <a:p>
            <a:pPr>
              <a:lnSpc>
                <a:spcPct val="150000"/>
              </a:lnSpc>
              <a:buFont typeface="Wingdings" pitchFamily="2" charset="2"/>
              <a:buChar char="Ø"/>
              <a:defRPr/>
            </a:pPr>
            <a:r>
              <a:rPr lang="zh-CN" altLang="en-US" sz="2000" dirty="0" smtClean="0"/>
              <a:t>对于任意</a:t>
            </a:r>
            <a:r>
              <a:rPr lang="en-US" altLang="zh-CN" sz="2000" i="1" dirty="0" smtClean="0"/>
              <a:t>f</a:t>
            </a:r>
            <a:r>
              <a:rPr lang="en-US" altLang="zh-CN" sz="2000" baseline="-25000" dirty="0" smtClean="0"/>
              <a:t>1</a:t>
            </a:r>
            <a:r>
              <a:rPr lang="en-US" altLang="zh-CN" sz="2000" dirty="0" smtClean="0"/>
              <a:t>(</a:t>
            </a:r>
            <a:r>
              <a:rPr lang="en-US" altLang="zh-CN" sz="2000" i="1" dirty="0" smtClean="0"/>
              <a:t>n</a:t>
            </a:r>
            <a:r>
              <a:rPr lang="en-US" altLang="zh-CN" sz="2000" dirty="0" smtClean="0"/>
              <a:t>) </a:t>
            </a:r>
            <a:r>
              <a:rPr lang="en-US" altLang="zh-CN" sz="2000" dirty="0" smtClean="0">
                <a:sym typeface="Symbol" pitchFamily="18" charset="2"/>
              </a:rPr>
              <a:t></a:t>
            </a:r>
            <a:r>
              <a:rPr lang="en-US" altLang="zh-CN" sz="2000" dirty="0" smtClean="0"/>
              <a:t> </a:t>
            </a:r>
            <a:r>
              <a:rPr lang="en-US" altLang="zh-CN" sz="2000" i="1" dirty="0" smtClean="0"/>
              <a:t>O</a:t>
            </a:r>
            <a:r>
              <a:rPr lang="en-US" altLang="zh-CN" sz="2000" dirty="0" smtClean="0"/>
              <a:t>(</a:t>
            </a:r>
            <a:r>
              <a:rPr lang="en-US" altLang="zh-CN" sz="2000" i="1" dirty="0" smtClean="0"/>
              <a:t>f</a:t>
            </a:r>
            <a:r>
              <a:rPr lang="en-US" altLang="zh-CN" sz="2000" dirty="0" smtClean="0"/>
              <a:t>(</a:t>
            </a:r>
            <a:r>
              <a:rPr lang="en-US" altLang="zh-CN" sz="2000" i="1" dirty="0" smtClean="0"/>
              <a:t>n</a:t>
            </a:r>
            <a:r>
              <a:rPr lang="en-US" altLang="zh-CN" sz="2000" dirty="0" smtClean="0"/>
              <a:t>)) </a:t>
            </a:r>
            <a:r>
              <a:rPr lang="zh-CN" altLang="en-US" sz="2000" dirty="0" smtClean="0"/>
              <a:t>，存在正常数</a:t>
            </a:r>
            <a:r>
              <a:rPr lang="en-US" altLang="zh-CN" sz="2000" i="1" dirty="0" smtClean="0"/>
              <a:t>c</a:t>
            </a:r>
            <a:r>
              <a:rPr lang="en-US" altLang="zh-CN" sz="2000" baseline="-25000" dirty="0" smtClean="0"/>
              <a:t>1</a:t>
            </a:r>
            <a:r>
              <a:rPr lang="zh-CN" altLang="en-US" sz="2000" dirty="0" smtClean="0"/>
              <a:t>和自然数</a:t>
            </a:r>
            <a:r>
              <a:rPr lang="en-US" altLang="zh-CN" sz="2000" i="1" dirty="0" smtClean="0"/>
              <a:t>n</a:t>
            </a:r>
            <a:r>
              <a:rPr lang="en-US" altLang="zh-CN" sz="2000" baseline="-25000" dirty="0" smtClean="0"/>
              <a:t>1</a:t>
            </a:r>
            <a:r>
              <a:rPr lang="zh-CN" altLang="en-US" sz="2000" dirty="0" smtClean="0"/>
              <a:t>，使得对所有</a:t>
            </a:r>
            <a:r>
              <a:rPr lang="en-US" altLang="zh-CN" sz="2000" i="1" dirty="0" smtClean="0"/>
              <a:t>n </a:t>
            </a:r>
            <a:r>
              <a:rPr lang="en-US" altLang="zh-CN" sz="2000" dirty="0" smtClean="0">
                <a:sym typeface="Symbol" pitchFamily="18" charset="2"/>
              </a:rPr>
              <a:t> </a:t>
            </a:r>
            <a:r>
              <a:rPr lang="en-US" altLang="zh-CN" sz="2000" i="1" dirty="0" smtClean="0"/>
              <a:t>n</a:t>
            </a:r>
            <a:r>
              <a:rPr lang="en-US" altLang="zh-CN" sz="2000" baseline="-25000" dirty="0" smtClean="0"/>
              <a:t>1</a:t>
            </a:r>
            <a:r>
              <a:rPr lang="zh-CN" altLang="en-US" sz="2000" dirty="0" smtClean="0"/>
              <a:t>，有</a:t>
            </a:r>
            <a:r>
              <a:rPr lang="en-US" altLang="zh-CN" sz="2000" i="1" dirty="0" smtClean="0"/>
              <a:t>f</a:t>
            </a:r>
            <a:r>
              <a:rPr lang="en-US" altLang="zh-CN" sz="2000" baseline="-25000" dirty="0" smtClean="0"/>
              <a:t>1</a:t>
            </a:r>
            <a:r>
              <a:rPr lang="en-US" altLang="zh-CN" sz="2000" dirty="0" smtClean="0"/>
              <a:t>(</a:t>
            </a:r>
            <a:r>
              <a:rPr lang="en-US" altLang="zh-CN" sz="2000" i="1" dirty="0" smtClean="0"/>
              <a:t>n</a:t>
            </a:r>
            <a:r>
              <a:rPr lang="en-US" altLang="zh-CN" sz="2000" dirty="0" smtClean="0"/>
              <a:t>) </a:t>
            </a:r>
            <a:r>
              <a:rPr lang="en-US" altLang="zh-CN" sz="2000" dirty="0" smtClean="0">
                <a:sym typeface="Symbol" pitchFamily="18" charset="2"/>
              </a:rPr>
              <a:t></a:t>
            </a:r>
            <a:r>
              <a:rPr lang="en-US" altLang="zh-CN" sz="2000" dirty="0" smtClean="0"/>
              <a:t> </a:t>
            </a:r>
            <a:r>
              <a:rPr lang="en-US" altLang="zh-CN" sz="2000" i="1" dirty="0" smtClean="0"/>
              <a:t>c</a:t>
            </a:r>
            <a:r>
              <a:rPr lang="en-US" altLang="zh-CN" sz="2000" baseline="-25000" dirty="0" smtClean="0"/>
              <a:t>1</a:t>
            </a:r>
            <a:r>
              <a:rPr lang="en-US" altLang="zh-CN" sz="2000" i="1" dirty="0" smtClean="0"/>
              <a:t>f</a:t>
            </a:r>
            <a:r>
              <a:rPr lang="en-US" altLang="zh-CN" sz="2000" dirty="0" smtClean="0"/>
              <a:t>(</a:t>
            </a:r>
            <a:r>
              <a:rPr lang="en-US" altLang="zh-CN" sz="2000" i="1" dirty="0" smtClean="0"/>
              <a:t>n</a:t>
            </a:r>
            <a:r>
              <a:rPr lang="en-US" altLang="zh-CN" sz="2000" dirty="0" smtClean="0"/>
              <a:t>) </a:t>
            </a:r>
            <a:r>
              <a:rPr lang="zh-CN" altLang="en-US" sz="2000" dirty="0" smtClean="0"/>
              <a:t>。</a:t>
            </a:r>
          </a:p>
          <a:p>
            <a:pPr>
              <a:lnSpc>
                <a:spcPct val="150000"/>
              </a:lnSpc>
              <a:buFont typeface="Wingdings" pitchFamily="2" charset="2"/>
              <a:buChar char="Ø"/>
              <a:defRPr/>
            </a:pPr>
            <a:r>
              <a:rPr lang="zh-CN" altLang="en-US" sz="2000" dirty="0" smtClean="0"/>
              <a:t>类似地，对于任意</a:t>
            </a:r>
            <a:r>
              <a:rPr lang="en-US" altLang="zh-CN" sz="2000" i="1" dirty="0" smtClean="0"/>
              <a:t>g</a:t>
            </a:r>
            <a:r>
              <a:rPr lang="en-US" altLang="zh-CN" sz="2000" baseline="-25000" dirty="0" smtClean="0"/>
              <a:t>1</a:t>
            </a:r>
            <a:r>
              <a:rPr lang="en-US" altLang="zh-CN" sz="2000" dirty="0" smtClean="0"/>
              <a:t>(</a:t>
            </a:r>
            <a:r>
              <a:rPr lang="en-US" altLang="zh-CN" sz="2000" i="1" dirty="0" smtClean="0"/>
              <a:t>n</a:t>
            </a:r>
            <a:r>
              <a:rPr lang="en-US" altLang="zh-CN" sz="2000" dirty="0" smtClean="0"/>
              <a:t>) </a:t>
            </a:r>
            <a:r>
              <a:rPr lang="en-US" altLang="zh-CN" sz="2000" dirty="0" smtClean="0">
                <a:sym typeface="Symbol" pitchFamily="18" charset="2"/>
              </a:rPr>
              <a:t></a:t>
            </a:r>
            <a:r>
              <a:rPr lang="en-US" altLang="zh-CN" sz="2000" dirty="0" smtClean="0"/>
              <a:t> </a:t>
            </a:r>
            <a:r>
              <a:rPr lang="en-US" altLang="zh-CN" sz="2000" i="1" dirty="0" smtClean="0"/>
              <a:t>O</a:t>
            </a:r>
            <a:r>
              <a:rPr lang="en-US" altLang="zh-CN" sz="2000" dirty="0" smtClean="0"/>
              <a:t>(</a:t>
            </a:r>
            <a:r>
              <a:rPr lang="en-US" altLang="zh-CN" sz="2000" i="1" dirty="0" smtClean="0"/>
              <a:t>g</a:t>
            </a:r>
            <a:r>
              <a:rPr lang="en-US" altLang="zh-CN" sz="2000" dirty="0" smtClean="0"/>
              <a:t>(</a:t>
            </a:r>
            <a:r>
              <a:rPr lang="en-US" altLang="zh-CN" sz="2000" i="1" dirty="0" smtClean="0"/>
              <a:t>n</a:t>
            </a:r>
            <a:r>
              <a:rPr lang="en-US" altLang="zh-CN" sz="2000" dirty="0" smtClean="0"/>
              <a:t>)) </a:t>
            </a:r>
            <a:r>
              <a:rPr lang="zh-CN" altLang="en-US" sz="2000" dirty="0" smtClean="0"/>
              <a:t>，存在正常数</a:t>
            </a:r>
            <a:r>
              <a:rPr lang="en-US" altLang="zh-CN" sz="2000" i="1" dirty="0" smtClean="0"/>
              <a:t>c</a:t>
            </a:r>
            <a:r>
              <a:rPr lang="en-US" altLang="zh-CN" sz="2000" baseline="-25000" dirty="0" smtClean="0"/>
              <a:t>2</a:t>
            </a:r>
            <a:r>
              <a:rPr lang="zh-CN" altLang="en-US" sz="2000" dirty="0" smtClean="0"/>
              <a:t>和自然数</a:t>
            </a:r>
            <a:r>
              <a:rPr lang="en-US" altLang="zh-CN" sz="2000" i="1" dirty="0" smtClean="0"/>
              <a:t>n</a:t>
            </a:r>
            <a:r>
              <a:rPr lang="en-US" altLang="zh-CN" sz="2000" baseline="-25000" dirty="0" smtClean="0"/>
              <a:t>2</a:t>
            </a:r>
            <a:r>
              <a:rPr lang="zh-CN" altLang="en-US" sz="2000" dirty="0" smtClean="0"/>
              <a:t>，使得对所有</a:t>
            </a:r>
            <a:r>
              <a:rPr lang="en-US" altLang="zh-CN" sz="2000" i="1" dirty="0" smtClean="0"/>
              <a:t>n </a:t>
            </a:r>
            <a:r>
              <a:rPr lang="en-US" altLang="zh-CN" sz="2000" dirty="0" smtClean="0">
                <a:sym typeface="Symbol" pitchFamily="18" charset="2"/>
              </a:rPr>
              <a:t> </a:t>
            </a:r>
            <a:r>
              <a:rPr lang="en-US" altLang="zh-CN" sz="2000" i="1" dirty="0" smtClean="0"/>
              <a:t>n</a:t>
            </a:r>
            <a:r>
              <a:rPr lang="en-US" altLang="zh-CN" sz="2000" baseline="-25000" dirty="0" smtClean="0"/>
              <a:t>2</a:t>
            </a:r>
            <a:r>
              <a:rPr lang="zh-CN" altLang="en-US" sz="2000" dirty="0" smtClean="0"/>
              <a:t>，有</a:t>
            </a:r>
            <a:r>
              <a:rPr lang="en-US" altLang="zh-CN" sz="2000" i="1" dirty="0" smtClean="0"/>
              <a:t>g</a:t>
            </a:r>
            <a:r>
              <a:rPr lang="en-US" altLang="zh-CN" sz="2000" baseline="-25000" dirty="0" smtClean="0"/>
              <a:t>1</a:t>
            </a:r>
            <a:r>
              <a:rPr lang="en-US" altLang="zh-CN" sz="2000" dirty="0" smtClean="0"/>
              <a:t>(</a:t>
            </a:r>
            <a:r>
              <a:rPr lang="en-US" altLang="zh-CN" sz="2000" i="1" dirty="0" smtClean="0"/>
              <a:t>n</a:t>
            </a:r>
            <a:r>
              <a:rPr lang="en-US" altLang="zh-CN" sz="2000" dirty="0" smtClean="0"/>
              <a:t>) </a:t>
            </a:r>
            <a:r>
              <a:rPr lang="en-US" altLang="zh-CN" sz="2000" dirty="0" smtClean="0">
                <a:sym typeface="Symbol" pitchFamily="18" charset="2"/>
              </a:rPr>
              <a:t></a:t>
            </a:r>
            <a:r>
              <a:rPr lang="en-US" altLang="zh-CN" sz="2000" dirty="0" smtClean="0"/>
              <a:t> </a:t>
            </a:r>
            <a:r>
              <a:rPr lang="en-US" altLang="zh-CN" sz="2000" i="1" dirty="0" smtClean="0"/>
              <a:t>c</a:t>
            </a:r>
            <a:r>
              <a:rPr lang="en-US" altLang="zh-CN" sz="2000" baseline="-25000" dirty="0" smtClean="0"/>
              <a:t>2</a:t>
            </a:r>
            <a:r>
              <a:rPr lang="en-US" altLang="zh-CN" sz="2000" i="1" dirty="0" smtClean="0"/>
              <a:t>g</a:t>
            </a:r>
            <a:r>
              <a:rPr lang="en-US" altLang="zh-CN" sz="2000" dirty="0" smtClean="0"/>
              <a:t>(</a:t>
            </a:r>
            <a:r>
              <a:rPr lang="en-US" altLang="zh-CN" sz="2000" i="1" dirty="0" smtClean="0"/>
              <a:t>n</a:t>
            </a:r>
            <a:r>
              <a:rPr lang="en-US" altLang="zh-CN" sz="2000" dirty="0" smtClean="0"/>
              <a:t>) </a:t>
            </a:r>
            <a:r>
              <a:rPr lang="zh-CN" altLang="en-US" sz="2000" dirty="0" smtClean="0"/>
              <a:t>。</a:t>
            </a:r>
          </a:p>
          <a:p>
            <a:pPr>
              <a:lnSpc>
                <a:spcPct val="150000"/>
              </a:lnSpc>
              <a:buFont typeface="Wingdings" pitchFamily="2" charset="2"/>
              <a:buChar char="Ø"/>
              <a:defRPr/>
            </a:pPr>
            <a:r>
              <a:rPr lang="zh-CN" altLang="en-US" sz="2000" dirty="0" smtClean="0"/>
              <a:t>令</a:t>
            </a:r>
            <a:r>
              <a:rPr lang="en-US" altLang="zh-CN" sz="2000" i="1" dirty="0" smtClean="0"/>
              <a:t>c</a:t>
            </a:r>
            <a:r>
              <a:rPr lang="en-US" altLang="zh-CN" sz="2000" baseline="-25000" dirty="0" smtClean="0"/>
              <a:t>3</a:t>
            </a:r>
            <a:r>
              <a:rPr lang="en-US" altLang="zh-CN" sz="2000" dirty="0" smtClean="0"/>
              <a:t>=max{</a:t>
            </a:r>
            <a:r>
              <a:rPr lang="en-US" altLang="zh-CN" sz="2000" i="1" dirty="0" smtClean="0"/>
              <a:t>c</a:t>
            </a:r>
            <a:r>
              <a:rPr lang="en-US" altLang="zh-CN" sz="2000" baseline="-25000" dirty="0" smtClean="0"/>
              <a:t>1</a:t>
            </a:r>
            <a:r>
              <a:rPr lang="en-US" altLang="zh-CN" sz="2000" dirty="0" smtClean="0"/>
              <a:t>, </a:t>
            </a:r>
            <a:r>
              <a:rPr lang="en-US" altLang="zh-CN" sz="2000" i="1" dirty="0" smtClean="0"/>
              <a:t>c</a:t>
            </a:r>
            <a:r>
              <a:rPr lang="en-US" altLang="zh-CN" sz="2000" baseline="-25000" dirty="0" smtClean="0"/>
              <a:t>2</a:t>
            </a:r>
            <a:r>
              <a:rPr lang="en-US" altLang="zh-CN" sz="2000" dirty="0" smtClean="0"/>
              <a:t>}</a:t>
            </a:r>
            <a:r>
              <a:rPr lang="zh-CN" altLang="en-US" sz="2000" dirty="0" smtClean="0"/>
              <a:t>，</a:t>
            </a:r>
            <a:r>
              <a:rPr lang="en-US" altLang="zh-CN" sz="2000" i="1" dirty="0" smtClean="0"/>
              <a:t>n</a:t>
            </a:r>
            <a:r>
              <a:rPr lang="en-US" altLang="zh-CN" sz="2000" baseline="-25000" dirty="0" smtClean="0"/>
              <a:t>3</a:t>
            </a:r>
            <a:r>
              <a:rPr lang="en-US" altLang="zh-CN" sz="2000" dirty="0" smtClean="0"/>
              <a:t>=max{</a:t>
            </a:r>
            <a:r>
              <a:rPr lang="en-US" altLang="zh-CN" sz="2000" i="1" dirty="0" smtClean="0"/>
              <a:t>n</a:t>
            </a:r>
            <a:r>
              <a:rPr lang="en-US" altLang="zh-CN" sz="2000" baseline="-25000" dirty="0" smtClean="0"/>
              <a:t>1</a:t>
            </a:r>
            <a:r>
              <a:rPr lang="en-US" altLang="zh-CN" sz="2000" dirty="0" smtClean="0"/>
              <a:t>, </a:t>
            </a:r>
            <a:r>
              <a:rPr lang="en-US" altLang="zh-CN" sz="2000" i="1" dirty="0" smtClean="0"/>
              <a:t>n</a:t>
            </a:r>
            <a:r>
              <a:rPr lang="en-US" altLang="zh-CN" sz="2000" baseline="-25000" dirty="0" smtClean="0"/>
              <a:t>2</a:t>
            </a:r>
            <a:r>
              <a:rPr lang="en-US" altLang="zh-CN" sz="2000" dirty="0" smtClean="0"/>
              <a:t>}</a:t>
            </a:r>
            <a:r>
              <a:rPr lang="zh-CN" altLang="en-US" sz="2000" dirty="0" smtClean="0"/>
              <a:t>，</a:t>
            </a:r>
            <a:r>
              <a:rPr lang="en-US" altLang="zh-CN" sz="2000" i="1" dirty="0" smtClean="0"/>
              <a:t>h</a:t>
            </a:r>
            <a:r>
              <a:rPr lang="en-US" altLang="zh-CN" sz="2000" dirty="0" smtClean="0"/>
              <a:t>(</a:t>
            </a:r>
            <a:r>
              <a:rPr lang="en-US" altLang="zh-CN" sz="2000" i="1" dirty="0" smtClean="0"/>
              <a:t>n</a:t>
            </a:r>
            <a:r>
              <a:rPr lang="en-US" altLang="zh-CN" sz="2000" dirty="0" smtClean="0"/>
              <a:t>)= max{</a:t>
            </a:r>
            <a:r>
              <a:rPr lang="en-US" altLang="zh-CN" sz="2000" i="1" dirty="0" smtClean="0"/>
              <a:t>f</a:t>
            </a:r>
            <a:r>
              <a:rPr lang="en-US" altLang="zh-CN" sz="2000" dirty="0" smtClean="0"/>
              <a:t>(n),</a:t>
            </a:r>
            <a:r>
              <a:rPr lang="en-US" altLang="zh-CN" sz="2000" i="1" dirty="0" smtClean="0"/>
              <a:t>g</a:t>
            </a:r>
            <a:r>
              <a:rPr lang="en-US" altLang="zh-CN" sz="2000" dirty="0" smtClean="0"/>
              <a:t>(</a:t>
            </a:r>
            <a:r>
              <a:rPr lang="en-US" altLang="zh-CN" sz="2000" i="1" dirty="0" smtClean="0"/>
              <a:t>n</a:t>
            </a:r>
            <a:r>
              <a:rPr lang="en-US" altLang="zh-CN" sz="2000" dirty="0" smtClean="0"/>
              <a:t>)} </a:t>
            </a:r>
            <a:endParaRPr lang="zh-CN" altLang="en-US" sz="2000" dirty="0" smtClean="0"/>
          </a:p>
          <a:p>
            <a:pPr>
              <a:lnSpc>
                <a:spcPct val="150000"/>
              </a:lnSpc>
              <a:buFont typeface="Wingdings" pitchFamily="2" charset="2"/>
              <a:buChar char="Ø"/>
              <a:defRPr/>
            </a:pPr>
            <a:r>
              <a:rPr lang="zh-CN" altLang="en-US" sz="2000" dirty="0" smtClean="0"/>
              <a:t>则对所有的 </a:t>
            </a:r>
            <a:r>
              <a:rPr lang="en-US" altLang="zh-CN" sz="2000" i="1" dirty="0" smtClean="0"/>
              <a:t>n </a:t>
            </a:r>
            <a:r>
              <a:rPr lang="en-US" altLang="zh-CN" sz="2000" dirty="0" smtClean="0">
                <a:sym typeface="Symbol" pitchFamily="18" charset="2"/>
              </a:rPr>
              <a:t> </a:t>
            </a:r>
            <a:r>
              <a:rPr lang="en-US" altLang="zh-CN" sz="2000" i="1" dirty="0" smtClean="0"/>
              <a:t>n</a:t>
            </a:r>
            <a:r>
              <a:rPr lang="en-US" altLang="zh-CN" sz="2000" baseline="-25000" dirty="0" smtClean="0"/>
              <a:t>3</a:t>
            </a:r>
            <a:r>
              <a:rPr lang="zh-CN" altLang="en-US" sz="2000" dirty="0" smtClean="0"/>
              <a:t>，有</a:t>
            </a:r>
          </a:p>
          <a:p>
            <a:pPr>
              <a:lnSpc>
                <a:spcPct val="150000"/>
              </a:lnSpc>
              <a:buFont typeface="Wingdings" pitchFamily="2" charset="2"/>
              <a:buChar char="Ø"/>
              <a:defRPr/>
            </a:pPr>
            <a:r>
              <a:rPr lang="en-US" altLang="zh-CN" sz="2000" i="1" dirty="0" smtClean="0"/>
              <a:t>f</a:t>
            </a:r>
            <a:r>
              <a:rPr lang="en-US" altLang="zh-CN" sz="2000" baseline="-25000" dirty="0" smtClean="0"/>
              <a:t>1</a:t>
            </a:r>
            <a:r>
              <a:rPr lang="en-US" altLang="zh-CN" sz="2000" dirty="0" smtClean="0"/>
              <a:t>(</a:t>
            </a:r>
            <a:r>
              <a:rPr lang="en-US" altLang="zh-CN" sz="2000" i="1" dirty="0" smtClean="0"/>
              <a:t>n</a:t>
            </a:r>
            <a:r>
              <a:rPr lang="en-US" altLang="zh-CN" sz="2000" dirty="0" smtClean="0"/>
              <a:t>) +</a:t>
            </a:r>
            <a:r>
              <a:rPr lang="en-US" altLang="zh-CN" sz="2000" i="1" dirty="0" smtClean="0"/>
              <a:t>g</a:t>
            </a:r>
            <a:r>
              <a:rPr lang="en-US" altLang="zh-CN" sz="2000" baseline="-25000" dirty="0" smtClean="0"/>
              <a:t>1</a:t>
            </a:r>
            <a:r>
              <a:rPr lang="en-US" altLang="zh-CN" sz="2000" dirty="0" smtClean="0"/>
              <a:t>(</a:t>
            </a:r>
            <a:r>
              <a:rPr lang="en-US" altLang="zh-CN" sz="2000" i="1" dirty="0" smtClean="0"/>
              <a:t>n</a:t>
            </a:r>
            <a:r>
              <a:rPr lang="en-US" altLang="zh-CN" sz="2000" dirty="0" smtClean="0"/>
              <a:t>) </a:t>
            </a:r>
            <a:r>
              <a:rPr lang="en-US" altLang="zh-CN" sz="2000" dirty="0" smtClean="0">
                <a:sym typeface="Symbol" pitchFamily="18" charset="2"/>
              </a:rPr>
              <a:t></a:t>
            </a:r>
            <a:r>
              <a:rPr lang="en-US" altLang="zh-CN" sz="2000" dirty="0" smtClean="0"/>
              <a:t> </a:t>
            </a:r>
            <a:r>
              <a:rPr lang="en-US" altLang="zh-CN" sz="2000" i="1" dirty="0" smtClean="0"/>
              <a:t>c</a:t>
            </a:r>
            <a:r>
              <a:rPr lang="en-US" altLang="zh-CN" sz="2000" baseline="-25000" dirty="0" smtClean="0"/>
              <a:t>1</a:t>
            </a:r>
            <a:r>
              <a:rPr lang="en-US" altLang="zh-CN" sz="2000" i="1" dirty="0" smtClean="0"/>
              <a:t>f</a:t>
            </a:r>
            <a:r>
              <a:rPr lang="en-US" altLang="zh-CN" sz="2000" dirty="0" smtClean="0"/>
              <a:t>(</a:t>
            </a:r>
            <a:r>
              <a:rPr lang="en-US" altLang="zh-CN" sz="2000" i="1" dirty="0" smtClean="0"/>
              <a:t>n</a:t>
            </a:r>
            <a:r>
              <a:rPr lang="en-US" altLang="zh-CN" sz="2000" dirty="0" smtClean="0"/>
              <a:t>) + </a:t>
            </a:r>
            <a:r>
              <a:rPr lang="en-US" altLang="zh-CN" sz="2000" i="1" dirty="0" smtClean="0"/>
              <a:t>c</a:t>
            </a:r>
            <a:r>
              <a:rPr lang="en-US" altLang="zh-CN" sz="2000" baseline="-25000" dirty="0" smtClean="0"/>
              <a:t>2</a:t>
            </a:r>
            <a:r>
              <a:rPr lang="en-US" altLang="zh-CN" sz="2000" i="1" dirty="0" smtClean="0"/>
              <a:t>g</a:t>
            </a:r>
            <a:r>
              <a:rPr lang="en-US" altLang="zh-CN" sz="2000" dirty="0" smtClean="0"/>
              <a:t>(</a:t>
            </a:r>
            <a:r>
              <a:rPr lang="en-US" altLang="zh-CN" sz="2000" i="1" dirty="0" smtClean="0"/>
              <a:t>n</a:t>
            </a:r>
            <a:r>
              <a:rPr lang="en-US" altLang="zh-CN" sz="2000" dirty="0" smtClean="0"/>
              <a:t>) </a:t>
            </a:r>
          </a:p>
          <a:p>
            <a:pPr marL="0" indent="0">
              <a:lnSpc>
                <a:spcPct val="150000"/>
              </a:lnSpc>
              <a:spcBef>
                <a:spcPct val="0"/>
              </a:spcBef>
              <a:buClrTx/>
              <a:buFont typeface="Wingdings" pitchFamily="2" charset="2"/>
              <a:buNone/>
              <a:defRPr/>
            </a:pPr>
            <a:r>
              <a:rPr lang="en-US" altLang="zh-CN" sz="2000" dirty="0" smtClean="0">
                <a:sym typeface="Symbol" pitchFamily="18" charset="2"/>
              </a:rPr>
              <a:t>       </a:t>
            </a:r>
            <a:r>
              <a:rPr lang="en-US" altLang="zh-CN" sz="2000" dirty="0" smtClean="0"/>
              <a:t> </a:t>
            </a:r>
            <a:r>
              <a:rPr lang="en-US" altLang="zh-CN" sz="2000" i="1" dirty="0" smtClean="0"/>
              <a:t>c</a:t>
            </a:r>
            <a:r>
              <a:rPr lang="en-US" altLang="zh-CN" sz="2000" baseline="-25000" dirty="0" smtClean="0"/>
              <a:t>3</a:t>
            </a:r>
            <a:r>
              <a:rPr lang="en-US" altLang="zh-CN" sz="2000" i="1" dirty="0" smtClean="0"/>
              <a:t>f</a:t>
            </a:r>
            <a:r>
              <a:rPr lang="en-US" altLang="zh-CN" sz="2000" dirty="0" smtClean="0"/>
              <a:t>(</a:t>
            </a:r>
            <a:r>
              <a:rPr lang="en-US" altLang="zh-CN" sz="2000" i="1" dirty="0" smtClean="0"/>
              <a:t>n</a:t>
            </a:r>
            <a:r>
              <a:rPr lang="en-US" altLang="zh-CN" sz="2000" dirty="0" smtClean="0"/>
              <a:t>) + </a:t>
            </a:r>
            <a:r>
              <a:rPr lang="en-US" altLang="zh-CN" sz="2000" i="1" dirty="0" smtClean="0"/>
              <a:t>c</a:t>
            </a:r>
            <a:r>
              <a:rPr lang="en-US" altLang="zh-CN" sz="2000" baseline="-25000" dirty="0" smtClean="0"/>
              <a:t>3</a:t>
            </a:r>
            <a:r>
              <a:rPr lang="en-US" altLang="zh-CN" sz="2000" i="1" dirty="0" smtClean="0"/>
              <a:t>g</a:t>
            </a:r>
            <a:r>
              <a:rPr lang="en-US" altLang="zh-CN" sz="2000" dirty="0" smtClean="0"/>
              <a:t>(</a:t>
            </a:r>
            <a:r>
              <a:rPr lang="en-US" altLang="zh-CN" sz="2000" i="1" dirty="0" smtClean="0"/>
              <a:t>n</a:t>
            </a:r>
            <a:r>
              <a:rPr lang="en-US" altLang="zh-CN" sz="2000" dirty="0" smtClean="0"/>
              <a:t>)= </a:t>
            </a:r>
            <a:r>
              <a:rPr lang="en-US" altLang="zh-CN" sz="2000" i="1" dirty="0" smtClean="0"/>
              <a:t>c</a:t>
            </a:r>
            <a:r>
              <a:rPr lang="en-US" altLang="zh-CN" sz="2000" baseline="-25000" dirty="0" smtClean="0"/>
              <a:t>3</a:t>
            </a:r>
            <a:r>
              <a:rPr lang="en-US" altLang="zh-CN" sz="2000" dirty="0" smtClean="0"/>
              <a:t>(</a:t>
            </a:r>
            <a:r>
              <a:rPr lang="en-US" altLang="zh-CN" sz="2000" i="1" dirty="0" smtClean="0"/>
              <a:t>f</a:t>
            </a:r>
            <a:r>
              <a:rPr lang="en-US" altLang="zh-CN" sz="2000" dirty="0" smtClean="0"/>
              <a:t>(</a:t>
            </a:r>
            <a:r>
              <a:rPr lang="en-US" altLang="zh-CN" sz="2000" i="1" dirty="0" smtClean="0"/>
              <a:t>n</a:t>
            </a:r>
            <a:r>
              <a:rPr lang="en-US" altLang="zh-CN" sz="2000" dirty="0" smtClean="0"/>
              <a:t>) + </a:t>
            </a:r>
            <a:r>
              <a:rPr lang="en-US" altLang="zh-CN" sz="2000" i="1" dirty="0" smtClean="0"/>
              <a:t>g</a:t>
            </a:r>
            <a:r>
              <a:rPr lang="en-US" altLang="zh-CN" sz="2000" dirty="0" smtClean="0"/>
              <a:t>(</a:t>
            </a:r>
            <a:r>
              <a:rPr lang="en-US" altLang="zh-CN" sz="2000" i="1" dirty="0" smtClean="0"/>
              <a:t>n</a:t>
            </a:r>
            <a:r>
              <a:rPr lang="en-US" altLang="zh-CN" sz="2000" dirty="0" smtClean="0"/>
              <a:t>))</a:t>
            </a:r>
          </a:p>
          <a:p>
            <a:pPr marL="0" indent="0">
              <a:lnSpc>
                <a:spcPct val="150000"/>
              </a:lnSpc>
              <a:spcBef>
                <a:spcPct val="0"/>
              </a:spcBef>
              <a:buClrTx/>
              <a:buFont typeface="Wingdings" pitchFamily="2" charset="2"/>
              <a:buNone/>
              <a:defRPr/>
            </a:pPr>
            <a:r>
              <a:rPr lang="en-US" altLang="zh-CN" sz="2000" dirty="0" smtClean="0">
                <a:sym typeface="Symbol" pitchFamily="18" charset="2"/>
              </a:rPr>
              <a:t>       </a:t>
            </a:r>
            <a:r>
              <a:rPr lang="en-US" altLang="zh-CN" sz="2000" dirty="0" smtClean="0"/>
              <a:t> </a:t>
            </a:r>
            <a:r>
              <a:rPr lang="en-US" altLang="zh-CN" sz="2000" i="1" dirty="0" smtClean="0"/>
              <a:t>c</a:t>
            </a:r>
            <a:r>
              <a:rPr lang="en-US" altLang="zh-CN" sz="2000" baseline="-25000" dirty="0" smtClean="0"/>
              <a:t>3</a:t>
            </a:r>
            <a:r>
              <a:rPr lang="en-US" altLang="zh-CN" sz="2000" dirty="0" smtClean="0"/>
              <a:t>2 </a:t>
            </a:r>
            <a:r>
              <a:rPr lang="en-US" altLang="zh-CN" sz="2000" dirty="0" smtClean="0">
                <a:solidFill>
                  <a:srgbClr val="2605A1"/>
                </a:solidFill>
              </a:rPr>
              <a:t>max{</a:t>
            </a:r>
            <a:r>
              <a:rPr lang="en-US" altLang="zh-CN" sz="2000" i="1" dirty="0" smtClean="0">
                <a:solidFill>
                  <a:srgbClr val="2605A1"/>
                </a:solidFill>
              </a:rPr>
              <a:t>f</a:t>
            </a:r>
            <a:r>
              <a:rPr lang="en-US" altLang="zh-CN" sz="2000" dirty="0" smtClean="0">
                <a:solidFill>
                  <a:srgbClr val="2605A1"/>
                </a:solidFill>
              </a:rPr>
              <a:t>(n),</a:t>
            </a:r>
            <a:r>
              <a:rPr lang="en-US" altLang="zh-CN" sz="2000" i="1" dirty="0" smtClean="0">
                <a:solidFill>
                  <a:srgbClr val="2605A1"/>
                </a:solidFill>
              </a:rPr>
              <a:t>g</a:t>
            </a:r>
            <a:r>
              <a:rPr lang="en-US" altLang="zh-CN" sz="2000" dirty="0" smtClean="0">
                <a:solidFill>
                  <a:srgbClr val="2605A1"/>
                </a:solidFill>
              </a:rPr>
              <a:t>(</a:t>
            </a:r>
            <a:r>
              <a:rPr lang="en-US" altLang="zh-CN" sz="2000" i="1" dirty="0" smtClean="0">
                <a:solidFill>
                  <a:srgbClr val="2605A1"/>
                </a:solidFill>
              </a:rPr>
              <a:t>n</a:t>
            </a:r>
            <a:r>
              <a:rPr lang="en-US" altLang="zh-CN" sz="2000" dirty="0" smtClean="0">
                <a:solidFill>
                  <a:srgbClr val="2605A1"/>
                </a:solidFill>
              </a:rPr>
              <a:t>)}</a:t>
            </a:r>
          </a:p>
          <a:p>
            <a:pPr marL="0" indent="0">
              <a:lnSpc>
                <a:spcPct val="150000"/>
              </a:lnSpc>
              <a:spcBef>
                <a:spcPct val="0"/>
              </a:spcBef>
              <a:buClrTx/>
              <a:buFont typeface="Wingdings" pitchFamily="2" charset="2"/>
              <a:buNone/>
              <a:defRPr/>
            </a:pPr>
            <a:r>
              <a:rPr lang="en-US" altLang="zh-CN" sz="2000" dirty="0" smtClean="0"/>
              <a:t>       = 2</a:t>
            </a:r>
            <a:r>
              <a:rPr lang="en-US" altLang="zh-CN" sz="2000" i="1" dirty="0" smtClean="0"/>
              <a:t>c</a:t>
            </a:r>
            <a:r>
              <a:rPr lang="en-US" altLang="zh-CN" sz="2000" baseline="-25000" dirty="0" smtClean="0"/>
              <a:t>3</a:t>
            </a:r>
            <a:r>
              <a:rPr lang="en-US" altLang="zh-CN" sz="2000" i="1" dirty="0" smtClean="0">
                <a:solidFill>
                  <a:srgbClr val="2605A1"/>
                </a:solidFill>
              </a:rPr>
              <a:t>h</a:t>
            </a:r>
            <a:r>
              <a:rPr lang="en-US" altLang="zh-CN" sz="2000" dirty="0" smtClean="0">
                <a:solidFill>
                  <a:srgbClr val="2605A1"/>
                </a:solidFill>
              </a:rPr>
              <a:t>(</a:t>
            </a:r>
            <a:r>
              <a:rPr lang="en-US" altLang="zh-CN" sz="2000" i="1" dirty="0" smtClean="0">
                <a:solidFill>
                  <a:srgbClr val="2605A1"/>
                </a:solidFill>
              </a:rPr>
              <a:t>n</a:t>
            </a:r>
            <a:r>
              <a:rPr lang="en-US" altLang="zh-CN" sz="2000" dirty="0" smtClean="0">
                <a:solidFill>
                  <a:srgbClr val="2605A1"/>
                </a:solidFill>
              </a:rPr>
              <a:t>)</a:t>
            </a:r>
            <a:r>
              <a:rPr lang="en-US" altLang="zh-CN" sz="2000" dirty="0" smtClean="0"/>
              <a:t> = </a:t>
            </a:r>
            <a:r>
              <a:rPr lang="en-US" altLang="zh-CN" sz="2000" i="1" dirty="0" smtClean="0"/>
              <a:t>O</a:t>
            </a:r>
            <a:r>
              <a:rPr lang="en-US" altLang="zh-CN" sz="2000" dirty="0" smtClean="0"/>
              <a:t>(max{</a:t>
            </a:r>
            <a:r>
              <a:rPr lang="en-US" altLang="zh-CN" sz="2000" i="1" dirty="0" smtClean="0"/>
              <a:t>f</a:t>
            </a:r>
            <a:r>
              <a:rPr lang="en-US" altLang="zh-CN" sz="2000" dirty="0" smtClean="0"/>
              <a:t>(n),</a:t>
            </a:r>
            <a:r>
              <a:rPr lang="en-US" altLang="zh-CN" sz="2000" i="1" dirty="0" smtClean="0"/>
              <a:t>g</a:t>
            </a:r>
            <a:r>
              <a:rPr lang="en-US" altLang="zh-CN" sz="2000" dirty="0" smtClean="0"/>
              <a:t>(</a:t>
            </a:r>
            <a:r>
              <a:rPr lang="en-US" altLang="zh-CN" sz="2000" i="1" dirty="0" smtClean="0"/>
              <a:t>n</a:t>
            </a:r>
            <a:r>
              <a:rPr lang="en-US" altLang="zh-CN" sz="2000" dirty="0" smtClean="0"/>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smtClean="0">
                <a:solidFill>
                  <a:srgbClr val="0000FF"/>
                </a:solidFill>
              </a:rPr>
              <a:t>第</a:t>
            </a:r>
            <a:r>
              <a:rPr lang="en-US" altLang="zh-CN" sz="3200" smtClean="0">
                <a:solidFill>
                  <a:srgbClr val="0000FF"/>
                </a:solidFill>
              </a:rPr>
              <a:t>1</a:t>
            </a:r>
            <a:r>
              <a:rPr lang="zh-CN" altLang="en-US" sz="3200" smtClean="0">
                <a:solidFill>
                  <a:srgbClr val="0000FF"/>
                </a:solidFill>
              </a:rPr>
              <a:t>章  算法概述</a:t>
            </a:r>
          </a:p>
        </p:txBody>
      </p:sp>
      <p:sp>
        <p:nvSpPr>
          <p:cNvPr id="5123" name="Rectangle 3"/>
          <p:cNvSpPr>
            <a:spLocks noGrp="1" noChangeArrowheads="1"/>
          </p:cNvSpPr>
          <p:nvPr>
            <p:ph idx="1"/>
          </p:nvPr>
        </p:nvSpPr>
        <p:spPr>
          <a:xfrm>
            <a:off x="323850" y="1196975"/>
            <a:ext cx="8569325" cy="5545138"/>
          </a:xfrm>
        </p:spPr>
        <p:txBody>
          <a:bodyPr/>
          <a:lstStyle/>
          <a:p>
            <a:pPr>
              <a:lnSpc>
                <a:spcPct val="150000"/>
              </a:lnSpc>
              <a:buFont typeface="Wingdings" pitchFamily="2" charset="2"/>
              <a:buNone/>
            </a:pPr>
            <a:r>
              <a:rPr lang="zh-CN" altLang="en-US" sz="2400" dirty="0" smtClean="0">
                <a:solidFill>
                  <a:srgbClr val="3907F1"/>
                </a:solidFill>
              </a:rPr>
              <a:t>学习要点</a:t>
            </a:r>
            <a:r>
              <a:rPr lang="en-US" altLang="zh-CN" sz="2400" dirty="0" smtClean="0">
                <a:solidFill>
                  <a:srgbClr val="3907F1"/>
                </a:solidFill>
              </a:rPr>
              <a:t>: </a:t>
            </a:r>
            <a:endParaRPr lang="zh-CN" altLang="en-US" sz="2400" b="0" dirty="0"/>
          </a:p>
          <a:p>
            <a:pPr>
              <a:lnSpc>
                <a:spcPct val="150000"/>
              </a:lnSpc>
            </a:pPr>
            <a:r>
              <a:rPr lang="zh-CN" altLang="en-US" sz="2400" dirty="0" smtClean="0"/>
              <a:t>算法</a:t>
            </a:r>
            <a:r>
              <a:rPr lang="zh-CN" altLang="en-US" sz="2400" dirty="0"/>
              <a:t>在计算机科学中的地位</a:t>
            </a:r>
            <a:endParaRPr lang="en-US" altLang="zh-CN" sz="2400" dirty="0" smtClean="0"/>
          </a:p>
          <a:p>
            <a:pPr>
              <a:lnSpc>
                <a:spcPct val="150000"/>
              </a:lnSpc>
            </a:pPr>
            <a:r>
              <a:rPr lang="zh-CN" altLang="en-US" sz="2400" dirty="0" smtClean="0"/>
              <a:t>理解算法的概念。</a:t>
            </a:r>
          </a:p>
          <a:p>
            <a:pPr>
              <a:lnSpc>
                <a:spcPct val="150000"/>
              </a:lnSpc>
            </a:pPr>
            <a:r>
              <a:rPr lang="zh-CN" altLang="en-US" sz="2400" dirty="0" smtClean="0"/>
              <a:t>理解什么是程序，程序与算法的区别和内在联系。</a:t>
            </a:r>
          </a:p>
          <a:p>
            <a:pPr>
              <a:lnSpc>
                <a:spcPct val="150000"/>
              </a:lnSpc>
            </a:pPr>
            <a:r>
              <a:rPr lang="zh-CN" altLang="en-US" sz="2400" dirty="0" smtClean="0"/>
              <a:t>掌握算法的</a:t>
            </a:r>
            <a:r>
              <a:rPr lang="zh-CN" altLang="en-US" sz="2400" u="sng" dirty="0"/>
              <a:t>计算复杂性</a:t>
            </a:r>
            <a:r>
              <a:rPr lang="zh-CN" altLang="en-US" sz="2400" dirty="0" smtClean="0"/>
              <a:t>概念。</a:t>
            </a:r>
          </a:p>
          <a:p>
            <a:pPr>
              <a:lnSpc>
                <a:spcPct val="150000"/>
              </a:lnSpc>
            </a:pPr>
            <a:r>
              <a:rPr lang="zh-CN" altLang="en-US" sz="2400" dirty="0" smtClean="0"/>
              <a:t>掌握算法</a:t>
            </a:r>
            <a:r>
              <a:rPr lang="zh-CN" altLang="en-US" sz="2400" u="sng" dirty="0" smtClean="0"/>
              <a:t>渐近复杂性</a:t>
            </a:r>
            <a:r>
              <a:rPr lang="zh-CN" altLang="en-US" sz="2400" dirty="0" smtClean="0"/>
              <a:t>的数学表述。</a:t>
            </a:r>
          </a:p>
          <a:p>
            <a:pPr>
              <a:lnSpc>
                <a:spcPct val="150000"/>
              </a:lnSpc>
            </a:pPr>
            <a:r>
              <a:rPr lang="zh-CN" altLang="en-US" sz="2400" dirty="0" smtClean="0"/>
              <a:t>掌握用</a:t>
            </a:r>
            <a:r>
              <a:rPr lang="en-US" altLang="zh-CN" sz="2400" dirty="0" smtClean="0"/>
              <a:t>C++</a:t>
            </a:r>
            <a:r>
              <a:rPr lang="zh-CN" altLang="en-US" sz="2400" dirty="0" smtClean="0"/>
              <a:t>语言描述算法的方法。</a:t>
            </a:r>
          </a:p>
        </p:txBody>
      </p:sp>
    </p:spTree>
    <p:extLst>
      <p:ext uri="{BB962C8B-B14F-4D97-AF65-F5344CB8AC3E}">
        <p14:creationId xmlns:p14="http://schemas.microsoft.com/office/powerpoint/2010/main" val="7343083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5123">
                                            <p:txEl>
                                              <p:pRg st="2" end="2"/>
                                            </p:txEl>
                                          </p:spTgt>
                                        </p:tgtEl>
                                        <p:attrNameLst>
                                          <p:attrName>style.color</p:attrName>
                                        </p:attrNameLst>
                                      </p:cBhvr>
                                      <p:to>
                                        <a:schemeClr val="accent2"/>
                                      </p:to>
                                    </p:animClr>
                                    <p:animClr clrSpc="rgb" dir="cw">
                                      <p:cBhvr>
                                        <p:cTn id="7" dur="500" fill="hold"/>
                                        <p:tgtEl>
                                          <p:spTgt spid="5123">
                                            <p:txEl>
                                              <p:pRg st="2" end="2"/>
                                            </p:txEl>
                                          </p:spTgt>
                                        </p:tgtEl>
                                        <p:attrNameLst>
                                          <p:attrName>fillcolor</p:attrName>
                                        </p:attrNameLst>
                                      </p:cBhvr>
                                      <p:to>
                                        <a:schemeClr val="accent2"/>
                                      </p:to>
                                    </p:animClr>
                                    <p:set>
                                      <p:cBhvr>
                                        <p:cTn id="8" dur="500" fill="hold"/>
                                        <p:tgtEl>
                                          <p:spTgt spid="5123">
                                            <p:txEl>
                                              <p:pRg st="2" end="2"/>
                                            </p:txEl>
                                          </p:spTgt>
                                        </p:tgtEl>
                                        <p:attrNameLst>
                                          <p:attrName>fill.type</p:attrName>
                                        </p:attrNameLst>
                                      </p:cBhvr>
                                      <p:to>
                                        <p:strVal val="solid"/>
                                      </p:to>
                                    </p:set>
                                    <p:set>
                                      <p:cBhvr>
                                        <p:cTn id="9" dur="500" fill="hold"/>
                                        <p:tgtEl>
                                          <p:spTgt spid="512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smtClean="0">
                <a:solidFill>
                  <a:srgbClr val="0000FF"/>
                </a:solidFill>
              </a:rPr>
              <a:t>算法渐近复杂性分析中常用函数</a:t>
            </a:r>
          </a:p>
        </p:txBody>
      </p:sp>
      <p:sp>
        <p:nvSpPr>
          <p:cNvPr id="21507" name="Rectangle 3"/>
          <p:cNvSpPr>
            <a:spLocks noGrp="1" noChangeArrowheads="1"/>
          </p:cNvSpPr>
          <p:nvPr>
            <p:ph idx="1"/>
          </p:nvPr>
        </p:nvSpPr>
        <p:spPr>
          <a:xfrm>
            <a:off x="323850" y="1196975"/>
            <a:ext cx="8569325" cy="5545138"/>
          </a:xfrm>
        </p:spPr>
        <p:txBody>
          <a:bodyPr/>
          <a:lstStyle/>
          <a:p>
            <a:pPr marL="0" indent="0">
              <a:lnSpc>
                <a:spcPct val="120000"/>
              </a:lnSpc>
              <a:buFont typeface="Wingdings" pitchFamily="2" charset="2"/>
              <a:buNone/>
              <a:defRPr/>
            </a:pPr>
            <a:r>
              <a:rPr lang="zh-CN" altLang="en-US" sz="2400" dirty="0" smtClean="0">
                <a:solidFill>
                  <a:srgbClr val="3907F1"/>
                </a:solidFill>
              </a:rPr>
              <a:t>（</a:t>
            </a:r>
            <a:r>
              <a:rPr lang="en-US" altLang="zh-CN" sz="2400" dirty="0" smtClean="0">
                <a:solidFill>
                  <a:srgbClr val="3907F1"/>
                </a:solidFill>
              </a:rPr>
              <a:t>1</a:t>
            </a:r>
            <a:r>
              <a:rPr lang="zh-CN" altLang="en-US" sz="2400" dirty="0" smtClean="0">
                <a:solidFill>
                  <a:srgbClr val="3907F1"/>
                </a:solidFill>
              </a:rPr>
              <a:t>）单调函数</a:t>
            </a:r>
          </a:p>
          <a:p>
            <a:pPr>
              <a:lnSpc>
                <a:spcPct val="120000"/>
              </a:lnSpc>
              <a:defRPr/>
            </a:pPr>
            <a:r>
              <a:rPr lang="zh-CN" altLang="en-US" sz="2400" dirty="0" smtClean="0"/>
              <a:t>单调递增：</a:t>
            </a:r>
            <a:r>
              <a:rPr lang="en-US" altLang="zh-CN" sz="2400" i="1" dirty="0" smtClean="0"/>
              <a:t>m</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n</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t>m</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sym typeface="Symbol" pitchFamily="18" charset="2"/>
              </a:rPr>
              <a:t>n</a:t>
            </a:r>
            <a:r>
              <a:rPr lang="en-US" altLang="zh-CN" sz="2400" dirty="0" smtClean="0">
                <a:sym typeface="Symbol" pitchFamily="18" charset="2"/>
              </a:rPr>
              <a:t>)</a:t>
            </a:r>
            <a:r>
              <a:rPr lang="en-US" altLang="zh-CN" sz="2400" dirty="0" smtClean="0"/>
              <a:t> ;</a:t>
            </a:r>
          </a:p>
          <a:p>
            <a:pPr>
              <a:lnSpc>
                <a:spcPct val="120000"/>
              </a:lnSpc>
              <a:defRPr/>
            </a:pPr>
            <a:r>
              <a:rPr lang="zh-CN" altLang="en-US" sz="2400" dirty="0" smtClean="0"/>
              <a:t>单调递减：</a:t>
            </a:r>
            <a:r>
              <a:rPr lang="en-US" altLang="zh-CN" sz="2400" i="1" dirty="0" smtClean="0"/>
              <a:t>m</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n</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t>m</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sym typeface="Symbol" pitchFamily="18" charset="2"/>
              </a:rPr>
              <a:t>n</a:t>
            </a:r>
            <a:r>
              <a:rPr lang="en-US" altLang="zh-CN" sz="2400" dirty="0" smtClean="0">
                <a:sym typeface="Symbol" pitchFamily="18" charset="2"/>
              </a:rPr>
              <a:t>);</a:t>
            </a:r>
          </a:p>
          <a:p>
            <a:pPr>
              <a:lnSpc>
                <a:spcPct val="120000"/>
              </a:lnSpc>
              <a:defRPr/>
            </a:pPr>
            <a:r>
              <a:rPr lang="zh-CN" altLang="en-US" sz="2400" dirty="0" smtClean="0"/>
              <a:t>严格单调递增：</a:t>
            </a:r>
            <a:r>
              <a:rPr lang="en-US" altLang="zh-CN" sz="2400" i="1" dirty="0" smtClean="0"/>
              <a:t>m</a:t>
            </a:r>
            <a:r>
              <a:rPr lang="en-US" altLang="zh-CN" sz="2400" dirty="0" smtClean="0"/>
              <a:t> </a:t>
            </a:r>
            <a:r>
              <a:rPr lang="en-US" altLang="zh-CN" sz="2400" dirty="0" smtClean="0">
                <a:sym typeface="Symbol" pitchFamily="18" charset="2"/>
              </a:rPr>
              <a:t>&lt; </a:t>
            </a:r>
            <a:r>
              <a:rPr lang="en-US" altLang="zh-CN" sz="2400" i="1" dirty="0" smtClean="0">
                <a:sym typeface="Symbol" pitchFamily="18" charset="2"/>
              </a:rPr>
              <a:t>n</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t>m</a:t>
            </a:r>
            <a:r>
              <a:rPr lang="en-US" altLang="zh-CN" sz="2400" dirty="0" smtClean="0"/>
              <a:t>) </a:t>
            </a:r>
            <a:r>
              <a:rPr lang="en-US" altLang="zh-CN" sz="2400" dirty="0" smtClean="0">
                <a:sym typeface="Symbol" pitchFamily="18" charset="2"/>
              </a:rPr>
              <a:t>&lt;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sym typeface="Symbol" pitchFamily="18" charset="2"/>
              </a:rPr>
              <a:t>n</a:t>
            </a:r>
            <a:r>
              <a:rPr lang="en-US" altLang="zh-CN" sz="2400" dirty="0" smtClean="0">
                <a:sym typeface="Symbol" pitchFamily="18" charset="2"/>
              </a:rPr>
              <a:t>);</a:t>
            </a:r>
          </a:p>
          <a:p>
            <a:pPr>
              <a:lnSpc>
                <a:spcPct val="120000"/>
              </a:lnSpc>
              <a:defRPr/>
            </a:pPr>
            <a:r>
              <a:rPr lang="zh-CN" altLang="en-US" sz="2400" dirty="0" smtClean="0"/>
              <a:t>严格单调递减：</a:t>
            </a:r>
            <a:r>
              <a:rPr lang="en-US" altLang="zh-CN" sz="2400" i="1" dirty="0" smtClean="0"/>
              <a:t>m</a:t>
            </a:r>
            <a:r>
              <a:rPr lang="en-US" altLang="zh-CN" sz="2400" dirty="0" smtClean="0"/>
              <a:t> </a:t>
            </a:r>
            <a:r>
              <a:rPr lang="en-US" altLang="zh-CN" sz="2400" dirty="0" smtClean="0">
                <a:sym typeface="Symbol" pitchFamily="18" charset="2"/>
              </a:rPr>
              <a:t>&lt; </a:t>
            </a:r>
            <a:r>
              <a:rPr lang="en-US" altLang="zh-CN" sz="2400" i="1" dirty="0" smtClean="0">
                <a:sym typeface="Symbol" pitchFamily="18" charset="2"/>
              </a:rPr>
              <a:t>n</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t>m</a:t>
            </a:r>
            <a:r>
              <a:rPr lang="en-US" altLang="zh-CN" sz="2400" dirty="0" smtClean="0"/>
              <a:t>) &gt;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sym typeface="Symbol" pitchFamily="18" charset="2"/>
              </a:rPr>
              <a:t>n</a:t>
            </a:r>
            <a:r>
              <a:rPr lang="en-US" altLang="zh-CN" sz="2400" dirty="0" smtClean="0">
                <a:sym typeface="Symbol" pitchFamily="18" charset="2"/>
              </a:rPr>
              <a:t>).</a:t>
            </a:r>
          </a:p>
          <a:p>
            <a:pPr marL="0" indent="0">
              <a:lnSpc>
                <a:spcPct val="120000"/>
              </a:lnSpc>
              <a:buFont typeface="Wingdings" pitchFamily="2" charset="2"/>
              <a:buNone/>
              <a:defRPr/>
            </a:pPr>
            <a:r>
              <a:rPr lang="zh-CN" altLang="en-US" sz="2400" dirty="0" smtClean="0">
                <a:solidFill>
                  <a:srgbClr val="3907F1"/>
                </a:solidFill>
                <a:sym typeface="Symbol" pitchFamily="18" charset="2"/>
              </a:rPr>
              <a:t>（</a:t>
            </a:r>
            <a:r>
              <a:rPr lang="en-US" altLang="zh-CN" sz="2400" dirty="0" smtClean="0">
                <a:solidFill>
                  <a:srgbClr val="3907F1"/>
                </a:solidFill>
                <a:sym typeface="Symbol" pitchFamily="18" charset="2"/>
              </a:rPr>
              <a:t>2</a:t>
            </a:r>
            <a:r>
              <a:rPr lang="zh-CN" altLang="en-US" sz="2400" dirty="0" smtClean="0">
                <a:solidFill>
                  <a:srgbClr val="3907F1"/>
                </a:solidFill>
                <a:sym typeface="Symbol" pitchFamily="18" charset="2"/>
              </a:rPr>
              <a:t>）取整函数</a:t>
            </a:r>
          </a:p>
          <a:p>
            <a:pPr>
              <a:lnSpc>
                <a:spcPct val="120000"/>
              </a:lnSpc>
              <a:defRPr/>
            </a:pPr>
            <a:r>
              <a:rPr lang="zh-CN" altLang="en-US" sz="2400" dirty="0" smtClean="0">
                <a:sym typeface="Symbol" pitchFamily="18" charset="2"/>
              </a:rPr>
              <a:t>  </a:t>
            </a:r>
            <a:r>
              <a:rPr lang="en-US" altLang="zh-CN" sz="2400" i="1" dirty="0" smtClean="0">
                <a:sym typeface="Symbol" pitchFamily="18" charset="2"/>
              </a:rPr>
              <a:t>x </a:t>
            </a:r>
            <a:r>
              <a:rPr lang="en-US" altLang="zh-CN" sz="2400" dirty="0" smtClean="0">
                <a:sym typeface="Symbol" pitchFamily="18" charset="2"/>
              </a:rPr>
              <a:t> </a:t>
            </a:r>
            <a:r>
              <a:rPr lang="zh-CN" altLang="en-US" sz="2400" dirty="0" smtClean="0">
                <a:sym typeface="Symbol" pitchFamily="18" charset="2"/>
              </a:rPr>
              <a:t>：不大于</a:t>
            </a:r>
            <a:r>
              <a:rPr lang="en-US" altLang="zh-CN" sz="2400" i="1" dirty="0" smtClean="0">
                <a:sym typeface="Symbol" pitchFamily="18" charset="2"/>
              </a:rPr>
              <a:t>x</a:t>
            </a:r>
            <a:r>
              <a:rPr lang="zh-CN" altLang="en-US" sz="2400" dirty="0" smtClean="0">
                <a:sym typeface="Symbol" pitchFamily="18" charset="2"/>
              </a:rPr>
              <a:t>的最大整数；</a:t>
            </a:r>
          </a:p>
          <a:p>
            <a:pPr>
              <a:lnSpc>
                <a:spcPct val="120000"/>
              </a:lnSpc>
              <a:defRPr/>
            </a:pPr>
            <a:r>
              <a:rPr lang="zh-CN" altLang="en-US" sz="2400" dirty="0" smtClean="0">
                <a:sym typeface="Symbol" pitchFamily="18" charset="2"/>
              </a:rPr>
              <a:t> </a:t>
            </a:r>
            <a:r>
              <a:rPr lang="zh-CN" altLang="en-US" sz="2400" i="1" dirty="0" smtClean="0">
                <a:sym typeface="Symbol" pitchFamily="18" charset="2"/>
              </a:rPr>
              <a:t> </a:t>
            </a:r>
            <a:r>
              <a:rPr lang="en-US" altLang="zh-CN" sz="2400" i="1" dirty="0" smtClean="0">
                <a:sym typeface="Symbol" pitchFamily="18" charset="2"/>
              </a:rPr>
              <a:t>x</a:t>
            </a:r>
            <a:r>
              <a:rPr lang="en-US" altLang="zh-CN" sz="2400" dirty="0" smtClean="0">
                <a:sym typeface="Symbol" pitchFamily="18" charset="2"/>
              </a:rPr>
              <a:t>  </a:t>
            </a:r>
            <a:r>
              <a:rPr lang="zh-CN" altLang="en-US" sz="2400" dirty="0" smtClean="0">
                <a:sym typeface="Symbol" pitchFamily="18" charset="2"/>
              </a:rPr>
              <a:t>：不小于</a:t>
            </a:r>
            <a:r>
              <a:rPr lang="en-US" altLang="zh-CN" sz="2400" i="1" dirty="0" smtClean="0">
                <a:sym typeface="Symbol" pitchFamily="18" charset="2"/>
              </a:rPr>
              <a:t>x</a:t>
            </a:r>
            <a:r>
              <a:rPr lang="zh-CN" altLang="en-US" sz="2400" dirty="0" smtClean="0">
                <a:sym typeface="Symbol" pitchFamily="18" charset="2"/>
              </a:rPr>
              <a:t>的最小整数。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z="2800" smtClean="0">
                <a:solidFill>
                  <a:srgbClr val="3907F1"/>
                </a:solidFill>
                <a:sym typeface="Symbol" pitchFamily="18" charset="2"/>
              </a:rPr>
              <a:t>取整函数的若干性质</a:t>
            </a:r>
          </a:p>
        </p:txBody>
      </p:sp>
      <p:sp>
        <p:nvSpPr>
          <p:cNvPr id="22531" name="Rectangle 3"/>
          <p:cNvSpPr>
            <a:spLocks noGrp="1" noChangeArrowheads="1"/>
          </p:cNvSpPr>
          <p:nvPr>
            <p:ph idx="1"/>
          </p:nvPr>
        </p:nvSpPr>
        <p:spPr>
          <a:xfrm>
            <a:off x="323850" y="1196975"/>
            <a:ext cx="8569325" cy="5545138"/>
          </a:xfrm>
        </p:spPr>
        <p:txBody>
          <a:bodyPr/>
          <a:lstStyle/>
          <a:p>
            <a:pPr>
              <a:lnSpc>
                <a:spcPct val="150000"/>
              </a:lnSpc>
              <a:defRPr/>
            </a:pPr>
            <a:r>
              <a:rPr lang="en-US" altLang="zh-CN" sz="2000" dirty="0" smtClean="0">
                <a:sym typeface="Symbol" pitchFamily="18" charset="2"/>
              </a:rPr>
              <a:t> </a:t>
            </a:r>
            <a:r>
              <a:rPr lang="en-US" altLang="zh-CN" sz="2000" i="1" dirty="0" smtClean="0">
                <a:sym typeface="Symbol" pitchFamily="18" charset="2"/>
              </a:rPr>
              <a:t>x</a:t>
            </a:r>
            <a:r>
              <a:rPr lang="en-US" altLang="zh-CN" sz="2000" dirty="0" smtClean="0">
                <a:sym typeface="Symbol" pitchFamily="18" charset="2"/>
              </a:rPr>
              <a:t>-1 &lt;  </a:t>
            </a:r>
            <a:r>
              <a:rPr lang="en-US" altLang="zh-CN" sz="2000" i="1" dirty="0" smtClean="0">
                <a:sym typeface="Symbol" pitchFamily="18" charset="2"/>
              </a:rPr>
              <a:t>x </a:t>
            </a:r>
            <a:r>
              <a:rPr lang="en-US" altLang="zh-CN" sz="2000" dirty="0" smtClean="0">
                <a:sym typeface="Symbol" pitchFamily="18" charset="2"/>
              </a:rPr>
              <a:t>    </a:t>
            </a:r>
            <a:r>
              <a:rPr lang="en-US" altLang="zh-CN" sz="2000" i="1" dirty="0" smtClean="0">
                <a:sym typeface="Symbol" pitchFamily="18" charset="2"/>
              </a:rPr>
              <a:t>x </a:t>
            </a:r>
            <a:r>
              <a:rPr lang="en-US" altLang="zh-CN" sz="2000" dirty="0" smtClean="0">
                <a:sym typeface="Symbol" pitchFamily="18" charset="2"/>
              </a:rPr>
              <a:t>   </a:t>
            </a:r>
            <a:r>
              <a:rPr lang="en-US" altLang="zh-CN" sz="2000" i="1" dirty="0" smtClean="0">
                <a:sym typeface="Symbol" pitchFamily="18" charset="2"/>
              </a:rPr>
              <a:t> x</a:t>
            </a:r>
            <a:r>
              <a:rPr lang="en-US" altLang="zh-CN" sz="2000" dirty="0" smtClean="0">
                <a:sym typeface="Symbol" pitchFamily="18" charset="2"/>
              </a:rPr>
              <a:t>  &lt; </a:t>
            </a:r>
            <a:r>
              <a:rPr lang="en-US" altLang="zh-CN" sz="2000" i="1" dirty="0" smtClean="0">
                <a:sym typeface="Symbol" pitchFamily="18" charset="2"/>
              </a:rPr>
              <a:t>x</a:t>
            </a:r>
            <a:r>
              <a:rPr lang="en-US" altLang="zh-CN" sz="2000" dirty="0" smtClean="0">
                <a:sym typeface="Symbol" pitchFamily="18" charset="2"/>
              </a:rPr>
              <a:t>+1</a:t>
            </a:r>
            <a:r>
              <a:rPr lang="zh-CN" altLang="en-US" sz="2000" dirty="0" smtClean="0">
                <a:sym typeface="Symbol" pitchFamily="18" charset="2"/>
              </a:rPr>
              <a:t>；</a:t>
            </a:r>
          </a:p>
          <a:p>
            <a:pPr>
              <a:lnSpc>
                <a:spcPct val="150000"/>
              </a:lnSpc>
              <a:defRPr/>
            </a:pPr>
            <a:r>
              <a:rPr lang="zh-CN" altLang="en-US" sz="2000" dirty="0" smtClean="0"/>
              <a:t> </a:t>
            </a:r>
            <a:r>
              <a:rPr lang="zh-CN" altLang="en-US" sz="2000" dirty="0" smtClean="0">
                <a:sym typeface="Symbol" pitchFamily="18" charset="2"/>
              </a:rPr>
              <a:t> </a:t>
            </a:r>
            <a:r>
              <a:rPr lang="en-US" altLang="zh-CN" sz="2000" i="1" dirty="0" smtClean="0">
                <a:sym typeface="Symbol" pitchFamily="18" charset="2"/>
              </a:rPr>
              <a:t>n</a:t>
            </a:r>
            <a:r>
              <a:rPr lang="en-US" altLang="zh-CN" sz="2000" dirty="0" smtClean="0">
                <a:sym typeface="Symbol" pitchFamily="18" charset="2"/>
              </a:rPr>
              <a:t>/2</a:t>
            </a:r>
            <a:r>
              <a:rPr lang="en-US" altLang="zh-CN" sz="2000" i="1" dirty="0" smtClean="0">
                <a:sym typeface="Symbol" pitchFamily="18" charset="2"/>
              </a:rPr>
              <a:t> </a:t>
            </a:r>
            <a:r>
              <a:rPr lang="en-US" altLang="zh-CN" sz="2000" dirty="0" smtClean="0">
                <a:sym typeface="Symbol" pitchFamily="18" charset="2"/>
              </a:rPr>
              <a:t>  +  </a:t>
            </a:r>
            <a:r>
              <a:rPr lang="en-US" altLang="zh-CN" sz="2000" i="1" dirty="0" smtClean="0">
                <a:sym typeface="Symbol" pitchFamily="18" charset="2"/>
              </a:rPr>
              <a:t> n</a:t>
            </a:r>
            <a:r>
              <a:rPr lang="en-US" altLang="zh-CN" sz="2000" dirty="0" smtClean="0">
                <a:sym typeface="Symbol" pitchFamily="18" charset="2"/>
              </a:rPr>
              <a:t>/2  = </a:t>
            </a:r>
            <a:r>
              <a:rPr lang="en-US" altLang="zh-CN" sz="2000" i="1" dirty="0" smtClean="0">
                <a:sym typeface="Symbol" pitchFamily="18" charset="2"/>
              </a:rPr>
              <a:t>n</a:t>
            </a:r>
            <a:r>
              <a:rPr lang="en-US" altLang="zh-CN" sz="2000" dirty="0" smtClean="0">
                <a:sym typeface="Symbol" pitchFamily="18" charset="2"/>
              </a:rPr>
              <a:t>;</a:t>
            </a:r>
          </a:p>
          <a:p>
            <a:pPr marL="0" indent="0">
              <a:lnSpc>
                <a:spcPct val="150000"/>
              </a:lnSpc>
              <a:buFont typeface="Wingdings" pitchFamily="2" charset="2"/>
              <a:buNone/>
              <a:defRPr/>
            </a:pPr>
            <a:r>
              <a:rPr lang="en-US" altLang="zh-CN" sz="2000" i="1" dirty="0" smtClean="0">
                <a:sym typeface="Symbol" pitchFamily="18" charset="2"/>
              </a:rPr>
              <a:t> </a:t>
            </a:r>
            <a:r>
              <a:rPr lang="zh-CN" altLang="en-US" sz="2000" dirty="0" smtClean="0">
                <a:sym typeface="Symbol" pitchFamily="18" charset="2"/>
              </a:rPr>
              <a:t>对于</a:t>
            </a:r>
            <a:r>
              <a:rPr lang="en-US" altLang="zh-CN" sz="2000" i="1" dirty="0" smtClean="0">
                <a:sym typeface="Symbol" pitchFamily="18" charset="2"/>
              </a:rPr>
              <a:t>n</a:t>
            </a:r>
            <a:r>
              <a:rPr lang="en-US" altLang="zh-CN" sz="2000" dirty="0" smtClean="0"/>
              <a:t> </a:t>
            </a:r>
            <a:r>
              <a:rPr lang="en-US" altLang="zh-CN" sz="2000" dirty="0" smtClean="0">
                <a:sym typeface="Symbol" pitchFamily="18" charset="2"/>
              </a:rPr>
              <a:t> 0</a:t>
            </a:r>
            <a:r>
              <a:rPr lang="zh-CN" altLang="en-US" sz="2000" i="1" dirty="0" smtClean="0">
                <a:sym typeface="Symbol" pitchFamily="18" charset="2"/>
              </a:rPr>
              <a:t>，</a:t>
            </a:r>
            <a:r>
              <a:rPr lang="en-US" altLang="zh-CN" sz="2000" i="1" dirty="0" err="1" smtClean="0">
                <a:sym typeface="Symbol" pitchFamily="18" charset="2"/>
              </a:rPr>
              <a:t>a,b</a:t>
            </a:r>
            <a:r>
              <a:rPr lang="en-US" altLang="zh-CN" sz="2000" dirty="0" smtClean="0">
                <a:sym typeface="Symbol" pitchFamily="18" charset="2"/>
              </a:rPr>
              <a:t>&gt;0</a:t>
            </a:r>
            <a:r>
              <a:rPr lang="zh-CN" altLang="en-US" sz="2000" dirty="0" smtClean="0">
                <a:sym typeface="Symbol" pitchFamily="18" charset="2"/>
              </a:rPr>
              <a:t>，有：</a:t>
            </a:r>
          </a:p>
          <a:p>
            <a:pPr>
              <a:lnSpc>
                <a:spcPct val="150000"/>
              </a:lnSpc>
              <a:defRPr/>
            </a:pPr>
            <a:r>
              <a:rPr lang="zh-CN" altLang="en-US" sz="2000" dirty="0" smtClean="0">
                <a:sym typeface="Symbol" pitchFamily="18" charset="2"/>
              </a:rPr>
              <a:t> </a:t>
            </a:r>
            <a:r>
              <a:rPr lang="zh-CN" altLang="en-US" sz="2000" i="1" dirty="0" smtClean="0">
                <a:sym typeface="Symbol" pitchFamily="18" charset="2"/>
              </a:rPr>
              <a:t> </a:t>
            </a:r>
            <a:r>
              <a:rPr lang="zh-CN" altLang="en-US" sz="2000" dirty="0" smtClean="0">
                <a:sym typeface="Symbol" pitchFamily="18" charset="2"/>
              </a:rPr>
              <a:t></a:t>
            </a:r>
            <a:r>
              <a:rPr lang="zh-CN" altLang="en-US" sz="2000" i="1" dirty="0" smtClean="0">
                <a:sym typeface="Symbol" pitchFamily="18" charset="2"/>
              </a:rPr>
              <a:t> </a:t>
            </a:r>
            <a:r>
              <a:rPr lang="en-US" altLang="zh-CN" sz="2000" i="1" dirty="0" smtClean="0">
                <a:sym typeface="Symbol" pitchFamily="18" charset="2"/>
              </a:rPr>
              <a:t>n</a:t>
            </a:r>
            <a:r>
              <a:rPr lang="en-US" altLang="zh-CN" sz="2000" dirty="0" smtClean="0">
                <a:sym typeface="Symbol" pitchFamily="18" charset="2"/>
              </a:rPr>
              <a:t>/</a:t>
            </a:r>
            <a:r>
              <a:rPr lang="en-US" altLang="zh-CN" sz="2000" i="1" dirty="0" smtClean="0">
                <a:sym typeface="Symbol" pitchFamily="18" charset="2"/>
              </a:rPr>
              <a:t>a</a:t>
            </a:r>
            <a:r>
              <a:rPr lang="en-US" altLang="zh-CN" sz="2000" dirty="0" smtClean="0">
                <a:sym typeface="Symbol" pitchFamily="18" charset="2"/>
              </a:rPr>
              <a:t>  /</a:t>
            </a:r>
            <a:r>
              <a:rPr lang="en-US" altLang="zh-CN" sz="2000" i="1" dirty="0" smtClean="0">
                <a:sym typeface="Symbol" pitchFamily="18" charset="2"/>
              </a:rPr>
              <a:t>b</a:t>
            </a:r>
            <a:r>
              <a:rPr lang="en-US" altLang="zh-CN" sz="2000" dirty="0" smtClean="0">
                <a:sym typeface="Symbol" pitchFamily="18" charset="2"/>
              </a:rPr>
              <a:t>  = </a:t>
            </a:r>
            <a:r>
              <a:rPr lang="en-US" altLang="zh-CN" sz="2000" i="1" dirty="0" smtClean="0">
                <a:sym typeface="Symbol" pitchFamily="18" charset="2"/>
              </a:rPr>
              <a:t> n</a:t>
            </a:r>
            <a:r>
              <a:rPr lang="en-US" altLang="zh-CN" sz="2000" dirty="0" smtClean="0">
                <a:sym typeface="Symbol" pitchFamily="18" charset="2"/>
              </a:rPr>
              <a:t>/</a:t>
            </a:r>
            <a:r>
              <a:rPr lang="en-US" altLang="zh-CN" sz="2000" i="1" dirty="0" err="1" smtClean="0">
                <a:sym typeface="Symbol" pitchFamily="18" charset="2"/>
              </a:rPr>
              <a:t>ab</a:t>
            </a:r>
            <a:r>
              <a:rPr lang="en-US" altLang="zh-CN" sz="2000" dirty="0" smtClean="0">
                <a:sym typeface="Symbol" pitchFamily="18" charset="2"/>
              </a:rPr>
              <a:t>  ;</a:t>
            </a:r>
          </a:p>
          <a:p>
            <a:pPr>
              <a:lnSpc>
                <a:spcPct val="150000"/>
              </a:lnSpc>
              <a:defRPr/>
            </a:pPr>
            <a:r>
              <a:rPr lang="en-US" altLang="zh-CN" sz="2000" dirty="0" smtClean="0">
                <a:sym typeface="Symbol" pitchFamily="18" charset="2"/>
              </a:rPr>
              <a:t>   </a:t>
            </a:r>
            <a:r>
              <a:rPr lang="en-US" altLang="zh-CN" sz="2000" i="1" dirty="0" smtClean="0">
                <a:sym typeface="Symbol" pitchFamily="18" charset="2"/>
              </a:rPr>
              <a:t>n</a:t>
            </a:r>
            <a:r>
              <a:rPr lang="en-US" altLang="zh-CN" sz="2000" dirty="0" smtClean="0">
                <a:sym typeface="Symbol" pitchFamily="18" charset="2"/>
              </a:rPr>
              <a:t>/</a:t>
            </a:r>
            <a:r>
              <a:rPr lang="en-US" altLang="zh-CN" sz="2000" i="1" dirty="0" smtClean="0">
                <a:sym typeface="Symbol" pitchFamily="18" charset="2"/>
              </a:rPr>
              <a:t>a </a:t>
            </a:r>
            <a:r>
              <a:rPr lang="en-US" altLang="zh-CN" sz="2000" dirty="0" smtClean="0">
                <a:sym typeface="Symbol" pitchFamily="18" charset="2"/>
              </a:rPr>
              <a:t> /</a:t>
            </a:r>
            <a:r>
              <a:rPr lang="en-US" altLang="zh-CN" sz="2000" i="1" dirty="0" smtClean="0">
                <a:sym typeface="Symbol" pitchFamily="18" charset="2"/>
              </a:rPr>
              <a:t>b </a:t>
            </a:r>
            <a:r>
              <a:rPr lang="en-US" altLang="zh-CN" sz="2000" dirty="0" smtClean="0">
                <a:sym typeface="Symbol" pitchFamily="18" charset="2"/>
              </a:rPr>
              <a:t> =  </a:t>
            </a:r>
            <a:r>
              <a:rPr lang="en-US" altLang="zh-CN" sz="2000" i="1" dirty="0" smtClean="0">
                <a:sym typeface="Symbol" pitchFamily="18" charset="2"/>
              </a:rPr>
              <a:t>n</a:t>
            </a:r>
            <a:r>
              <a:rPr lang="en-US" altLang="zh-CN" sz="2000" dirty="0" smtClean="0">
                <a:sym typeface="Symbol" pitchFamily="18" charset="2"/>
              </a:rPr>
              <a:t>/</a:t>
            </a:r>
            <a:r>
              <a:rPr lang="en-US" altLang="zh-CN" sz="2000" i="1" dirty="0" err="1" smtClean="0">
                <a:sym typeface="Symbol" pitchFamily="18" charset="2"/>
              </a:rPr>
              <a:t>ab</a:t>
            </a:r>
            <a:r>
              <a:rPr lang="en-US" altLang="zh-CN" sz="2000" i="1" dirty="0" smtClean="0">
                <a:sym typeface="Symbol" pitchFamily="18" charset="2"/>
              </a:rPr>
              <a:t> </a:t>
            </a:r>
            <a:r>
              <a:rPr lang="en-US" altLang="zh-CN" sz="2000" dirty="0" smtClean="0">
                <a:sym typeface="Symbol" pitchFamily="18" charset="2"/>
              </a:rPr>
              <a:t> ;</a:t>
            </a:r>
          </a:p>
          <a:p>
            <a:pPr>
              <a:lnSpc>
                <a:spcPct val="150000"/>
              </a:lnSpc>
              <a:defRPr/>
            </a:pPr>
            <a:r>
              <a:rPr lang="en-US" altLang="zh-CN" sz="2000" dirty="0" smtClean="0">
                <a:sym typeface="Symbol" pitchFamily="18" charset="2"/>
              </a:rPr>
              <a:t> </a:t>
            </a:r>
            <a:r>
              <a:rPr lang="en-US" altLang="zh-CN" sz="2000" i="1" dirty="0" smtClean="0">
                <a:sym typeface="Symbol" pitchFamily="18" charset="2"/>
              </a:rPr>
              <a:t> a</a:t>
            </a:r>
            <a:r>
              <a:rPr lang="en-US" altLang="zh-CN" sz="2000" dirty="0" smtClean="0">
                <a:sym typeface="Symbol" pitchFamily="18" charset="2"/>
              </a:rPr>
              <a:t>/</a:t>
            </a:r>
            <a:r>
              <a:rPr lang="en-US" altLang="zh-CN" sz="2000" i="1" dirty="0" smtClean="0">
                <a:sym typeface="Symbol" pitchFamily="18" charset="2"/>
              </a:rPr>
              <a:t>b</a:t>
            </a:r>
            <a:r>
              <a:rPr lang="en-US" altLang="zh-CN" sz="2000" dirty="0" smtClean="0">
                <a:sym typeface="Symbol" pitchFamily="18" charset="2"/>
              </a:rPr>
              <a:t>   (</a:t>
            </a:r>
            <a:r>
              <a:rPr lang="en-US" altLang="zh-CN" sz="2000" i="1" dirty="0" smtClean="0">
                <a:sym typeface="Symbol" pitchFamily="18" charset="2"/>
              </a:rPr>
              <a:t>a</a:t>
            </a:r>
            <a:r>
              <a:rPr lang="en-US" altLang="zh-CN" sz="2000" dirty="0" smtClean="0">
                <a:sym typeface="Symbol" pitchFamily="18" charset="2"/>
              </a:rPr>
              <a:t>+(</a:t>
            </a:r>
            <a:r>
              <a:rPr lang="en-US" altLang="zh-CN" sz="2000" i="1" dirty="0" smtClean="0">
                <a:sym typeface="Symbol" pitchFamily="18" charset="2"/>
              </a:rPr>
              <a:t>b</a:t>
            </a:r>
            <a:r>
              <a:rPr lang="en-US" altLang="zh-CN" sz="2000" dirty="0" smtClean="0">
                <a:sym typeface="Symbol" pitchFamily="18" charset="2"/>
              </a:rPr>
              <a:t>-1))/</a:t>
            </a:r>
            <a:r>
              <a:rPr lang="en-US" altLang="zh-CN" sz="2000" i="1" dirty="0" smtClean="0">
                <a:sym typeface="Symbol" pitchFamily="18" charset="2"/>
              </a:rPr>
              <a:t>b</a:t>
            </a:r>
            <a:r>
              <a:rPr lang="en-US" altLang="zh-CN" sz="2000" dirty="0" smtClean="0">
                <a:sym typeface="Symbol" pitchFamily="18" charset="2"/>
              </a:rPr>
              <a:t>;</a:t>
            </a:r>
          </a:p>
          <a:p>
            <a:pPr>
              <a:lnSpc>
                <a:spcPct val="150000"/>
              </a:lnSpc>
              <a:defRPr/>
            </a:pPr>
            <a:r>
              <a:rPr lang="en-US" altLang="zh-CN" sz="2000" dirty="0" smtClean="0">
                <a:sym typeface="Symbol" pitchFamily="18" charset="2"/>
              </a:rPr>
              <a:t>  </a:t>
            </a:r>
            <a:r>
              <a:rPr lang="en-US" altLang="zh-CN" sz="2000" i="1" dirty="0" smtClean="0">
                <a:sym typeface="Symbol" pitchFamily="18" charset="2"/>
              </a:rPr>
              <a:t>a</a:t>
            </a:r>
            <a:r>
              <a:rPr lang="en-US" altLang="zh-CN" sz="2000" dirty="0" smtClean="0">
                <a:sym typeface="Symbol" pitchFamily="18" charset="2"/>
              </a:rPr>
              <a:t>/</a:t>
            </a:r>
            <a:r>
              <a:rPr lang="en-US" altLang="zh-CN" sz="2000" i="1" dirty="0" smtClean="0">
                <a:sym typeface="Symbol" pitchFamily="18" charset="2"/>
              </a:rPr>
              <a:t>b </a:t>
            </a:r>
            <a:r>
              <a:rPr lang="en-US" altLang="zh-CN" sz="2000" dirty="0" smtClean="0">
                <a:sym typeface="Symbol" pitchFamily="18" charset="2"/>
              </a:rPr>
              <a:t>  (</a:t>
            </a:r>
            <a:r>
              <a:rPr lang="en-US" altLang="zh-CN" sz="2000" i="1" dirty="0" smtClean="0">
                <a:sym typeface="Symbol" pitchFamily="18" charset="2"/>
              </a:rPr>
              <a:t>a</a:t>
            </a:r>
            <a:r>
              <a:rPr lang="en-US" altLang="zh-CN" sz="2000" dirty="0" smtClean="0">
                <a:sym typeface="Symbol" pitchFamily="18" charset="2"/>
              </a:rPr>
              <a:t>-(</a:t>
            </a:r>
            <a:r>
              <a:rPr lang="en-US" altLang="zh-CN" sz="2000" i="1" dirty="0" smtClean="0">
                <a:sym typeface="Symbol" pitchFamily="18" charset="2"/>
              </a:rPr>
              <a:t>b</a:t>
            </a:r>
            <a:r>
              <a:rPr lang="en-US" altLang="zh-CN" sz="2000" dirty="0" smtClean="0">
                <a:sym typeface="Symbol" pitchFamily="18" charset="2"/>
              </a:rPr>
              <a:t>-1))/</a:t>
            </a:r>
            <a:r>
              <a:rPr lang="en-US" altLang="zh-CN" sz="2000" i="1" dirty="0" smtClean="0">
                <a:sym typeface="Symbol" pitchFamily="18" charset="2"/>
              </a:rPr>
              <a:t>b</a:t>
            </a:r>
            <a:r>
              <a:rPr lang="en-US" altLang="zh-CN" sz="2000" dirty="0" smtClean="0">
                <a:sym typeface="Symbol" pitchFamily="18" charset="2"/>
              </a:rPr>
              <a:t>;</a:t>
            </a:r>
          </a:p>
          <a:p>
            <a:pPr>
              <a:lnSpc>
                <a:spcPct val="150000"/>
              </a:lnSpc>
              <a:defRPr/>
            </a:pPr>
            <a:r>
              <a:rPr lang="en-US" altLang="zh-CN" sz="2000" dirty="0" smtClean="0">
                <a:sym typeface="Symbol" pitchFamily="18" charset="2"/>
              </a:rPr>
              <a:t> </a:t>
            </a:r>
            <a:r>
              <a:rPr lang="en-US" altLang="zh-CN" sz="2000" i="1" dirty="0" smtClean="0">
                <a:sym typeface="Symbol" pitchFamily="18" charset="2"/>
              </a:rPr>
              <a:t>f</a:t>
            </a:r>
            <a:r>
              <a:rPr lang="en-US" altLang="zh-CN" sz="2000" dirty="0" smtClean="0">
                <a:sym typeface="Symbol" pitchFamily="18" charset="2"/>
              </a:rPr>
              <a:t>(</a:t>
            </a:r>
            <a:r>
              <a:rPr lang="en-US" altLang="zh-CN" sz="2000" i="1" dirty="0" smtClean="0">
                <a:sym typeface="Symbol" pitchFamily="18" charset="2"/>
              </a:rPr>
              <a:t>x</a:t>
            </a:r>
            <a:r>
              <a:rPr lang="en-US" altLang="zh-CN" sz="2000" dirty="0" smtClean="0">
                <a:sym typeface="Symbol" pitchFamily="18" charset="2"/>
              </a:rPr>
              <a:t>)=  </a:t>
            </a:r>
            <a:r>
              <a:rPr lang="en-US" altLang="zh-CN" sz="2000" i="1" dirty="0" smtClean="0">
                <a:sym typeface="Symbol" pitchFamily="18" charset="2"/>
              </a:rPr>
              <a:t>x </a:t>
            </a:r>
            <a:r>
              <a:rPr lang="en-US" altLang="zh-CN" sz="2000" dirty="0" smtClean="0">
                <a:sym typeface="Symbol" pitchFamily="18" charset="2"/>
              </a:rPr>
              <a:t> , </a:t>
            </a:r>
            <a:r>
              <a:rPr lang="en-US" altLang="zh-CN" sz="2000" i="1" dirty="0" smtClean="0">
                <a:sym typeface="Symbol" pitchFamily="18" charset="2"/>
              </a:rPr>
              <a:t>g</a:t>
            </a:r>
            <a:r>
              <a:rPr lang="en-US" altLang="zh-CN" sz="2000" dirty="0" smtClean="0">
                <a:sym typeface="Symbol" pitchFamily="18" charset="2"/>
              </a:rPr>
              <a:t>(</a:t>
            </a:r>
            <a:r>
              <a:rPr lang="en-US" altLang="zh-CN" sz="2000" i="1" dirty="0" smtClean="0">
                <a:sym typeface="Symbol" pitchFamily="18" charset="2"/>
              </a:rPr>
              <a:t>x</a:t>
            </a:r>
            <a:r>
              <a:rPr lang="en-US" altLang="zh-CN" sz="2000" dirty="0" smtClean="0">
                <a:sym typeface="Symbol" pitchFamily="18" charset="2"/>
              </a:rPr>
              <a:t>)= </a:t>
            </a:r>
            <a:r>
              <a:rPr lang="en-US" altLang="zh-CN" sz="2000" i="1" dirty="0" smtClean="0">
                <a:sym typeface="Symbol" pitchFamily="18" charset="2"/>
              </a:rPr>
              <a:t> x</a:t>
            </a:r>
            <a:r>
              <a:rPr lang="en-US" altLang="zh-CN" sz="2000" dirty="0" smtClean="0">
                <a:sym typeface="Symbol" pitchFamily="18" charset="2"/>
              </a:rPr>
              <a:t>  </a:t>
            </a:r>
            <a:r>
              <a:rPr lang="zh-CN" altLang="en-US" sz="2000" dirty="0" smtClean="0">
                <a:sym typeface="Symbol" pitchFamily="18" charset="2"/>
              </a:rPr>
              <a:t>为</a:t>
            </a:r>
            <a:r>
              <a:rPr lang="zh-CN" altLang="en-US" sz="2000" dirty="0" smtClean="0"/>
              <a:t>单调递增函数。</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endParaRPr lang="zh-CN" altLang="en-US" smtClean="0"/>
          </a:p>
        </p:txBody>
      </p:sp>
      <p:sp>
        <p:nvSpPr>
          <p:cNvPr id="2" name="Rectangle 3"/>
          <p:cNvSpPr>
            <a:spLocks noGrp="1" noChangeArrowheads="1"/>
          </p:cNvSpPr>
          <p:nvPr>
            <p:ph idx="1"/>
          </p:nvPr>
        </p:nvSpPr>
        <p:spPr>
          <a:xfrm>
            <a:off x="323850" y="1196975"/>
            <a:ext cx="8569325" cy="5545138"/>
          </a:xfrm>
        </p:spPr>
        <p:txBody>
          <a:bodyPr/>
          <a:lstStyle/>
          <a:p>
            <a:pPr marL="0" indent="0">
              <a:lnSpc>
                <a:spcPct val="80000"/>
              </a:lnSpc>
              <a:buFont typeface="Wingdings" pitchFamily="2" charset="2"/>
              <a:buNone/>
              <a:defRPr/>
            </a:pPr>
            <a:r>
              <a:rPr lang="zh-CN" altLang="en-US" sz="2400" dirty="0" smtClean="0">
                <a:solidFill>
                  <a:srgbClr val="3907F1"/>
                </a:solidFill>
                <a:sym typeface="Symbol" pitchFamily="18" charset="2"/>
              </a:rPr>
              <a:t>（</a:t>
            </a:r>
            <a:r>
              <a:rPr lang="en-US" altLang="zh-CN" sz="2400" dirty="0" smtClean="0">
                <a:solidFill>
                  <a:srgbClr val="3907F1"/>
                </a:solidFill>
                <a:sym typeface="Symbol" pitchFamily="18" charset="2"/>
              </a:rPr>
              <a:t>3</a:t>
            </a:r>
            <a:r>
              <a:rPr lang="zh-CN" altLang="en-US" sz="2400" dirty="0" smtClean="0">
                <a:solidFill>
                  <a:srgbClr val="3907F1"/>
                </a:solidFill>
                <a:sym typeface="Symbol" pitchFamily="18" charset="2"/>
              </a:rPr>
              <a:t>）</a:t>
            </a:r>
            <a:r>
              <a:rPr lang="zh-CN" altLang="en-US" sz="2400" dirty="0" smtClean="0">
                <a:solidFill>
                  <a:srgbClr val="C00000"/>
                </a:solidFill>
                <a:sym typeface="Symbol" pitchFamily="18" charset="2"/>
              </a:rPr>
              <a:t>多项式函数</a:t>
            </a:r>
          </a:p>
          <a:p>
            <a:pPr marL="0" indent="0">
              <a:lnSpc>
                <a:spcPct val="150000"/>
              </a:lnSpc>
              <a:buFont typeface="Wingdings" pitchFamily="2" charset="2"/>
              <a:buNone/>
              <a:defRPr/>
            </a:pPr>
            <a:r>
              <a:rPr lang="zh-CN" altLang="en-US" sz="2400" dirty="0" smtClean="0"/>
              <a:t> </a:t>
            </a:r>
            <a:r>
              <a:rPr lang="en-US" altLang="zh-CN" sz="2400" i="1" dirty="0" smtClean="0"/>
              <a:t>p</a:t>
            </a:r>
            <a:r>
              <a:rPr lang="en-US" altLang="zh-CN" sz="2400" dirty="0" smtClean="0"/>
              <a:t>(</a:t>
            </a:r>
            <a:r>
              <a:rPr lang="en-US" altLang="zh-CN" sz="2400" i="1" dirty="0" smtClean="0"/>
              <a:t>n</a:t>
            </a:r>
            <a:r>
              <a:rPr lang="en-US" altLang="zh-CN" sz="2400" dirty="0" smtClean="0"/>
              <a:t>)= </a:t>
            </a:r>
            <a:r>
              <a:rPr lang="en-US" altLang="zh-CN" sz="2400" i="1" dirty="0" smtClean="0"/>
              <a:t>a</a:t>
            </a:r>
            <a:r>
              <a:rPr lang="en-US" altLang="zh-CN" sz="2400" baseline="-25000" dirty="0" smtClean="0"/>
              <a:t>0</a:t>
            </a:r>
            <a:r>
              <a:rPr lang="en-US" altLang="zh-CN" sz="2400" dirty="0" smtClean="0"/>
              <a:t>+</a:t>
            </a:r>
            <a:r>
              <a:rPr lang="en-US" altLang="zh-CN" sz="2400" i="1" dirty="0" smtClean="0"/>
              <a:t>a</a:t>
            </a:r>
            <a:r>
              <a:rPr lang="en-US" altLang="zh-CN" sz="2400" baseline="-25000" dirty="0" smtClean="0"/>
              <a:t>1</a:t>
            </a:r>
            <a:r>
              <a:rPr lang="en-US" altLang="zh-CN" sz="2400" i="1" dirty="0" smtClean="0"/>
              <a:t>n</a:t>
            </a:r>
            <a:r>
              <a:rPr lang="en-US" altLang="zh-CN" sz="2400" dirty="0" smtClean="0"/>
              <a:t>+</a:t>
            </a:r>
            <a:r>
              <a:rPr lang="en-US" altLang="zh-CN" sz="2400" i="1" dirty="0" smtClean="0"/>
              <a:t>a</a:t>
            </a:r>
            <a:r>
              <a:rPr lang="en-US" altLang="zh-CN" sz="2400" baseline="-25000" dirty="0" smtClean="0"/>
              <a:t>2</a:t>
            </a:r>
            <a:r>
              <a:rPr lang="en-US" altLang="zh-CN" sz="2400" i="1" dirty="0" smtClean="0"/>
              <a:t>n</a:t>
            </a:r>
            <a:r>
              <a:rPr lang="en-US" altLang="zh-CN" sz="2400" baseline="30000" dirty="0" smtClean="0"/>
              <a:t>2</a:t>
            </a:r>
            <a:r>
              <a:rPr lang="en-US" altLang="zh-CN" sz="2400" dirty="0" smtClean="0"/>
              <a:t>+…+</a:t>
            </a:r>
            <a:r>
              <a:rPr lang="en-US" altLang="zh-CN" sz="2400" i="1" dirty="0" err="1" smtClean="0"/>
              <a:t>a</a:t>
            </a:r>
            <a:r>
              <a:rPr lang="en-US" altLang="zh-CN" sz="2400" baseline="-25000" dirty="0" err="1" smtClean="0"/>
              <a:t>d</a:t>
            </a:r>
            <a:r>
              <a:rPr lang="en-US" altLang="zh-CN" sz="2400" i="1" dirty="0" err="1" smtClean="0"/>
              <a:t>n</a:t>
            </a:r>
            <a:r>
              <a:rPr lang="en-US" altLang="zh-CN" sz="2400" baseline="30000" dirty="0" err="1" smtClean="0"/>
              <a:t>d</a:t>
            </a:r>
            <a:r>
              <a:rPr lang="zh-CN" altLang="en-US" sz="2400" dirty="0" smtClean="0"/>
              <a:t>； </a:t>
            </a:r>
            <a:r>
              <a:rPr lang="en-US" altLang="zh-CN" sz="2400" i="1" dirty="0" smtClean="0"/>
              <a:t>a</a:t>
            </a:r>
            <a:r>
              <a:rPr lang="en-US" altLang="zh-CN" sz="2400" baseline="-25000" dirty="0" smtClean="0"/>
              <a:t>d</a:t>
            </a:r>
            <a:r>
              <a:rPr lang="en-US" altLang="zh-CN" sz="2400" dirty="0" smtClean="0"/>
              <a:t>&gt;0;</a:t>
            </a:r>
          </a:p>
          <a:p>
            <a:pPr>
              <a:lnSpc>
                <a:spcPct val="150000"/>
              </a:lnSpc>
              <a:defRPr/>
            </a:pPr>
            <a:r>
              <a:rPr lang="en-US" altLang="zh-CN" sz="2400" dirty="0" smtClean="0"/>
              <a:t> </a:t>
            </a:r>
            <a:r>
              <a:rPr lang="en-US" altLang="zh-CN" sz="2400" i="1" dirty="0" smtClean="0"/>
              <a:t>p</a:t>
            </a:r>
            <a:r>
              <a:rPr lang="en-US" altLang="zh-CN" sz="2400" dirty="0" smtClean="0"/>
              <a:t>(</a:t>
            </a:r>
            <a:r>
              <a:rPr lang="en-US" altLang="zh-CN" sz="2400" i="1" dirty="0" smtClean="0"/>
              <a:t>n</a:t>
            </a:r>
            <a:r>
              <a:rPr lang="en-US" altLang="zh-CN" sz="2400" dirty="0" smtClean="0"/>
              <a:t>) = </a:t>
            </a:r>
            <a:r>
              <a:rPr lang="en-US" altLang="zh-CN" sz="2400" dirty="0" smtClean="0">
                <a:solidFill>
                  <a:srgbClr val="3907F1"/>
                </a:solidFill>
                <a:sym typeface="Symbol" pitchFamily="18" charset="2"/>
              </a:rPr>
              <a:t></a:t>
            </a:r>
            <a:r>
              <a:rPr lang="en-US" altLang="zh-CN" sz="2400" dirty="0" smtClean="0">
                <a:solidFill>
                  <a:srgbClr val="3907F1"/>
                </a:solidFill>
              </a:rPr>
              <a:t>(</a:t>
            </a:r>
            <a:r>
              <a:rPr lang="en-US" altLang="zh-CN" sz="2400" i="1" dirty="0" err="1" smtClean="0">
                <a:solidFill>
                  <a:srgbClr val="3907F1"/>
                </a:solidFill>
              </a:rPr>
              <a:t>n</a:t>
            </a:r>
            <a:r>
              <a:rPr lang="en-US" altLang="zh-CN" sz="2400" i="1" baseline="30000" dirty="0" err="1" smtClean="0">
                <a:solidFill>
                  <a:srgbClr val="3907F1"/>
                </a:solidFill>
              </a:rPr>
              <a:t>d</a:t>
            </a:r>
            <a:r>
              <a:rPr lang="en-US" altLang="zh-CN" sz="2400" dirty="0" smtClean="0">
                <a:solidFill>
                  <a:srgbClr val="3907F1"/>
                </a:solidFill>
              </a:rPr>
              <a:t>)</a:t>
            </a:r>
            <a:r>
              <a:rPr lang="en-US" altLang="zh-CN" sz="2400" dirty="0" smtClean="0"/>
              <a:t>;</a:t>
            </a:r>
          </a:p>
          <a:p>
            <a:pPr>
              <a:lnSpc>
                <a:spcPct val="150000"/>
              </a:lnSpc>
              <a:defRPr/>
            </a:pPr>
            <a:r>
              <a:rPr lang="en-US" altLang="zh-CN" sz="2400" dirty="0" smtClean="0"/>
              <a:t> </a:t>
            </a:r>
            <a:r>
              <a:rPr lang="en-US" altLang="zh-CN" sz="2400" i="1" dirty="0" smtClean="0"/>
              <a:t>f</a:t>
            </a:r>
            <a:r>
              <a:rPr lang="en-US" altLang="zh-CN" sz="2400" dirty="0" smtClean="0"/>
              <a:t>(</a:t>
            </a:r>
            <a:r>
              <a:rPr lang="en-US" altLang="zh-CN" sz="2400" i="1" dirty="0" smtClean="0"/>
              <a:t>n</a:t>
            </a:r>
            <a:r>
              <a:rPr lang="en-US" altLang="zh-CN" sz="2400" dirty="0" smtClean="0"/>
              <a:t>) = </a:t>
            </a:r>
            <a:r>
              <a:rPr lang="en-US" altLang="zh-CN" sz="2400" i="1" dirty="0" smtClean="0">
                <a:sym typeface="Symbol" pitchFamily="18" charset="2"/>
              </a:rPr>
              <a:t>O</a:t>
            </a:r>
            <a:r>
              <a:rPr lang="en-US" altLang="zh-CN" sz="2400" dirty="0" smtClean="0"/>
              <a:t>(</a:t>
            </a:r>
            <a:r>
              <a:rPr lang="en-US" altLang="zh-CN" sz="2400" i="1" dirty="0" err="1" smtClean="0"/>
              <a:t>n</a:t>
            </a:r>
            <a:r>
              <a:rPr lang="en-US" altLang="zh-CN" sz="2400" i="1" baseline="30000" dirty="0" err="1" smtClean="0"/>
              <a:t>k</a:t>
            </a:r>
            <a:r>
              <a:rPr lang="en-US" altLang="zh-CN" sz="2400" dirty="0" smtClean="0"/>
              <a:t>) </a:t>
            </a:r>
            <a:r>
              <a:rPr lang="en-US" altLang="zh-CN" sz="2400" dirty="0" smtClean="0">
                <a:solidFill>
                  <a:srgbClr val="3907F1"/>
                </a:solidFill>
                <a:sym typeface="Symbol" pitchFamily="18" charset="2"/>
              </a:rPr>
              <a:t> </a:t>
            </a:r>
            <a:r>
              <a:rPr lang="en-US" altLang="zh-CN" sz="2400" i="1" dirty="0" smtClean="0"/>
              <a:t>f</a:t>
            </a:r>
            <a:r>
              <a:rPr lang="en-US" altLang="zh-CN" sz="2400" dirty="0" smtClean="0"/>
              <a:t>(</a:t>
            </a:r>
            <a:r>
              <a:rPr lang="en-US" altLang="zh-CN" sz="2400" i="1" dirty="0" smtClean="0"/>
              <a:t>n</a:t>
            </a:r>
            <a:r>
              <a:rPr lang="en-US" altLang="zh-CN" sz="2400" dirty="0" smtClean="0"/>
              <a:t>)</a:t>
            </a:r>
            <a:r>
              <a:rPr lang="zh-CN" altLang="en-US" sz="2400" dirty="0" smtClean="0">
                <a:sym typeface="Symbol" pitchFamily="18" charset="2"/>
              </a:rPr>
              <a:t>多项式有界；</a:t>
            </a:r>
          </a:p>
          <a:p>
            <a:pPr>
              <a:lnSpc>
                <a:spcPct val="150000"/>
              </a:lnSpc>
              <a:defRPr/>
            </a:pPr>
            <a:r>
              <a:rPr lang="zh-CN" altLang="en-US" sz="2400" i="1" dirty="0" smtClean="0"/>
              <a:t> </a:t>
            </a:r>
            <a:r>
              <a:rPr lang="en-US" altLang="zh-CN" sz="2400" i="1" dirty="0" smtClean="0"/>
              <a:t>f</a:t>
            </a:r>
            <a:r>
              <a:rPr lang="en-US" altLang="zh-CN" sz="2400" dirty="0" smtClean="0"/>
              <a:t>(</a:t>
            </a:r>
            <a:r>
              <a:rPr lang="en-US" altLang="zh-CN" sz="2400" i="1" dirty="0" smtClean="0"/>
              <a:t>n</a:t>
            </a:r>
            <a:r>
              <a:rPr lang="en-US" altLang="zh-CN" sz="2400" dirty="0" smtClean="0"/>
              <a:t>) = </a:t>
            </a:r>
            <a:r>
              <a:rPr lang="en-US" altLang="zh-CN" sz="2400" i="1" dirty="0" smtClean="0"/>
              <a:t>O</a:t>
            </a:r>
            <a:r>
              <a:rPr lang="en-US" altLang="zh-CN" sz="2400" dirty="0" smtClean="0"/>
              <a:t>(1) </a:t>
            </a:r>
            <a:r>
              <a:rPr lang="en-US" altLang="zh-CN" sz="2400" dirty="0" smtClean="0">
                <a:sym typeface="Symbol" pitchFamily="18" charset="2"/>
              </a:rPr>
              <a:t></a:t>
            </a:r>
            <a:r>
              <a:rPr lang="en-US" altLang="zh-CN" sz="2400" dirty="0" smtClean="0"/>
              <a:t> </a:t>
            </a: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itchFamily="18" charset="2"/>
              </a:rPr>
              <a:t></a:t>
            </a:r>
            <a:r>
              <a:rPr lang="en-US" altLang="zh-CN" sz="2400" dirty="0" smtClean="0"/>
              <a:t> </a:t>
            </a:r>
            <a:r>
              <a:rPr lang="en-US" altLang="zh-CN" sz="2400" i="1" dirty="0" smtClean="0"/>
              <a:t>c</a:t>
            </a:r>
            <a:r>
              <a:rPr lang="en-US" altLang="zh-CN" sz="2400" dirty="0" smtClean="0"/>
              <a:t>;</a:t>
            </a:r>
            <a:endParaRPr lang="en-US" altLang="zh-CN" sz="2400" dirty="0" smtClean="0">
              <a:sym typeface="Symbol" pitchFamily="18" charset="2"/>
            </a:endParaRPr>
          </a:p>
          <a:p>
            <a:pPr>
              <a:lnSpc>
                <a:spcPct val="150000"/>
              </a:lnSpc>
              <a:defRPr/>
            </a:pPr>
            <a:r>
              <a:rPr lang="en-US" altLang="zh-CN" sz="2400" dirty="0" smtClean="0">
                <a:sym typeface="Symbol" pitchFamily="18" charset="2"/>
              </a:rPr>
              <a:t> </a:t>
            </a:r>
            <a:r>
              <a:rPr lang="en-US" altLang="zh-CN" sz="2400" i="1" dirty="0" smtClean="0">
                <a:sym typeface="Symbol" pitchFamily="18" charset="2"/>
              </a:rPr>
              <a:t>k </a:t>
            </a:r>
            <a:r>
              <a:rPr lang="en-US" altLang="zh-CN" sz="2400" dirty="0" smtClean="0">
                <a:sym typeface="Symbol" pitchFamily="18" charset="2"/>
              </a:rPr>
              <a:t> </a:t>
            </a:r>
            <a:r>
              <a:rPr lang="en-US" altLang="zh-CN" sz="2400" i="1" dirty="0" smtClean="0">
                <a:sym typeface="Symbol" pitchFamily="18" charset="2"/>
              </a:rPr>
              <a:t>d</a:t>
            </a:r>
            <a:r>
              <a:rPr lang="en-US" altLang="zh-CN" sz="2400" dirty="0" smtClean="0">
                <a:sym typeface="Symbol" pitchFamily="18" charset="2"/>
              </a:rPr>
              <a:t> </a:t>
            </a:r>
            <a:r>
              <a:rPr lang="en-US" altLang="zh-CN" sz="2400" i="1" dirty="0" smtClean="0"/>
              <a:t> p</a:t>
            </a:r>
            <a:r>
              <a:rPr lang="en-US" altLang="zh-CN" sz="2400" dirty="0" smtClean="0"/>
              <a:t>(</a:t>
            </a:r>
            <a:r>
              <a:rPr lang="en-US" altLang="zh-CN" sz="2400" i="1" dirty="0" smtClean="0"/>
              <a:t>n</a:t>
            </a:r>
            <a:r>
              <a:rPr lang="en-US" altLang="zh-CN" sz="2400" dirty="0" smtClean="0"/>
              <a:t>) = </a:t>
            </a:r>
            <a:r>
              <a:rPr lang="en-US" altLang="zh-CN" sz="2400" i="1" dirty="0" smtClean="0">
                <a:sym typeface="Symbol" pitchFamily="18" charset="2"/>
              </a:rPr>
              <a:t>O</a:t>
            </a:r>
            <a:r>
              <a:rPr lang="en-US" altLang="zh-CN" sz="2400" dirty="0" smtClean="0"/>
              <a:t>(</a:t>
            </a:r>
            <a:r>
              <a:rPr lang="en-US" altLang="zh-CN" sz="2400" i="1" dirty="0" err="1" smtClean="0"/>
              <a:t>n</a:t>
            </a:r>
            <a:r>
              <a:rPr lang="en-US" altLang="zh-CN" sz="2400" i="1" baseline="30000" dirty="0" err="1" smtClean="0"/>
              <a:t>k</a:t>
            </a:r>
            <a:r>
              <a:rPr lang="en-US" altLang="zh-CN" sz="2400" dirty="0" smtClean="0"/>
              <a:t>) ;</a:t>
            </a:r>
          </a:p>
          <a:p>
            <a:pPr>
              <a:lnSpc>
                <a:spcPct val="150000"/>
              </a:lnSpc>
              <a:defRPr/>
            </a:pPr>
            <a:r>
              <a:rPr lang="en-US" altLang="zh-CN" sz="2400" i="1" dirty="0" smtClean="0">
                <a:sym typeface="Symbol" pitchFamily="18" charset="2"/>
              </a:rPr>
              <a:t> k </a:t>
            </a:r>
            <a:r>
              <a:rPr lang="en-US" altLang="zh-CN" sz="2400" dirty="0" smtClean="0">
                <a:sym typeface="Symbol" pitchFamily="18" charset="2"/>
              </a:rPr>
              <a:t> </a:t>
            </a:r>
            <a:r>
              <a:rPr lang="en-US" altLang="zh-CN" sz="2400" i="1" dirty="0" smtClean="0">
                <a:sym typeface="Symbol" pitchFamily="18" charset="2"/>
              </a:rPr>
              <a:t>d</a:t>
            </a:r>
            <a:r>
              <a:rPr lang="en-US" altLang="zh-CN" sz="2400" dirty="0" smtClean="0">
                <a:sym typeface="Symbol" pitchFamily="18" charset="2"/>
              </a:rPr>
              <a:t> </a:t>
            </a:r>
            <a:r>
              <a:rPr lang="en-US" altLang="zh-CN" sz="2400" i="1" dirty="0" smtClean="0"/>
              <a:t> p</a:t>
            </a:r>
            <a:r>
              <a:rPr lang="en-US" altLang="zh-CN" sz="2400" dirty="0" smtClean="0"/>
              <a:t>(</a:t>
            </a:r>
            <a:r>
              <a:rPr lang="en-US" altLang="zh-CN" sz="2400" i="1" dirty="0" smtClean="0"/>
              <a:t>n</a:t>
            </a:r>
            <a:r>
              <a:rPr lang="en-US" altLang="zh-CN" sz="2400" dirty="0" smtClean="0"/>
              <a:t>) = </a:t>
            </a:r>
            <a:r>
              <a:rPr lang="en-US" altLang="zh-CN" sz="2400" dirty="0" smtClean="0">
                <a:sym typeface="Symbol" pitchFamily="18" charset="2"/>
              </a:rPr>
              <a:t></a:t>
            </a:r>
            <a:r>
              <a:rPr lang="en-US" altLang="zh-CN" sz="2400" dirty="0" smtClean="0"/>
              <a:t>(</a:t>
            </a:r>
            <a:r>
              <a:rPr lang="en-US" altLang="zh-CN" sz="2400" i="1" dirty="0" err="1" smtClean="0"/>
              <a:t>n</a:t>
            </a:r>
            <a:r>
              <a:rPr lang="en-US" altLang="zh-CN" sz="2400" i="1" baseline="30000" dirty="0" err="1" smtClean="0"/>
              <a:t>k</a:t>
            </a:r>
            <a:r>
              <a:rPr lang="en-US" altLang="zh-CN" sz="2400" dirty="0" smtClean="0"/>
              <a:t>) ;</a:t>
            </a:r>
          </a:p>
          <a:p>
            <a:pPr>
              <a:lnSpc>
                <a:spcPct val="150000"/>
              </a:lnSpc>
              <a:defRPr/>
            </a:pPr>
            <a:r>
              <a:rPr lang="en-US" altLang="zh-CN" sz="2400" i="1" dirty="0" smtClean="0">
                <a:sym typeface="Symbol" pitchFamily="18" charset="2"/>
              </a:rPr>
              <a:t> k &gt;</a:t>
            </a:r>
            <a:r>
              <a:rPr lang="en-US" altLang="zh-CN" sz="2400" dirty="0" smtClean="0">
                <a:sym typeface="Symbol" pitchFamily="18" charset="2"/>
              </a:rPr>
              <a:t> </a:t>
            </a:r>
            <a:r>
              <a:rPr lang="en-US" altLang="zh-CN" sz="2400" i="1" dirty="0" smtClean="0">
                <a:sym typeface="Symbol" pitchFamily="18" charset="2"/>
              </a:rPr>
              <a:t>d</a:t>
            </a:r>
            <a:r>
              <a:rPr lang="en-US" altLang="zh-CN" sz="2400" dirty="0" smtClean="0">
                <a:sym typeface="Symbol" pitchFamily="18" charset="2"/>
              </a:rPr>
              <a:t> </a:t>
            </a:r>
            <a:r>
              <a:rPr lang="en-US" altLang="zh-CN" sz="2400" i="1" dirty="0" smtClean="0"/>
              <a:t> p</a:t>
            </a:r>
            <a:r>
              <a:rPr lang="en-US" altLang="zh-CN" sz="2400" dirty="0" smtClean="0"/>
              <a:t>(</a:t>
            </a:r>
            <a:r>
              <a:rPr lang="en-US" altLang="zh-CN" sz="2400" i="1" dirty="0" smtClean="0"/>
              <a:t>n</a:t>
            </a:r>
            <a:r>
              <a:rPr lang="en-US" altLang="zh-CN" sz="2400" dirty="0" smtClean="0"/>
              <a:t>) = </a:t>
            </a:r>
            <a:r>
              <a:rPr lang="en-US" altLang="zh-CN" sz="2400" i="1" dirty="0" smtClean="0">
                <a:sym typeface="Symbol" pitchFamily="18" charset="2"/>
              </a:rPr>
              <a:t>o</a:t>
            </a:r>
            <a:r>
              <a:rPr lang="en-US" altLang="zh-CN" sz="2400" dirty="0" smtClean="0"/>
              <a:t>(</a:t>
            </a:r>
            <a:r>
              <a:rPr lang="en-US" altLang="zh-CN" sz="2400" i="1" dirty="0" err="1" smtClean="0"/>
              <a:t>n</a:t>
            </a:r>
            <a:r>
              <a:rPr lang="en-US" altLang="zh-CN" sz="2400" i="1" baseline="30000" dirty="0" err="1" smtClean="0"/>
              <a:t>k</a:t>
            </a:r>
            <a:r>
              <a:rPr lang="en-US" altLang="zh-CN" sz="2400" dirty="0" smtClean="0"/>
              <a:t>) ;</a:t>
            </a:r>
          </a:p>
          <a:p>
            <a:pPr>
              <a:lnSpc>
                <a:spcPct val="150000"/>
              </a:lnSpc>
              <a:defRPr/>
            </a:pPr>
            <a:r>
              <a:rPr lang="en-US" altLang="zh-CN" sz="2400" i="1" dirty="0" smtClean="0">
                <a:sym typeface="Symbol" pitchFamily="18" charset="2"/>
              </a:rPr>
              <a:t> k </a:t>
            </a:r>
            <a:r>
              <a:rPr lang="en-US" altLang="zh-CN" sz="2400" dirty="0" smtClean="0">
                <a:sym typeface="Symbol" pitchFamily="18" charset="2"/>
              </a:rPr>
              <a:t>&lt; </a:t>
            </a:r>
            <a:r>
              <a:rPr lang="en-US" altLang="zh-CN" sz="2400" i="1" dirty="0" smtClean="0">
                <a:sym typeface="Symbol" pitchFamily="18" charset="2"/>
              </a:rPr>
              <a:t>d</a:t>
            </a:r>
            <a:r>
              <a:rPr lang="en-US" altLang="zh-CN" sz="2400" dirty="0" smtClean="0">
                <a:sym typeface="Symbol" pitchFamily="18" charset="2"/>
              </a:rPr>
              <a:t> </a:t>
            </a:r>
            <a:r>
              <a:rPr lang="en-US" altLang="zh-CN" sz="2400" i="1" dirty="0" smtClean="0"/>
              <a:t> p</a:t>
            </a:r>
            <a:r>
              <a:rPr lang="en-US" altLang="zh-CN" sz="2400" dirty="0" smtClean="0"/>
              <a:t>(</a:t>
            </a:r>
            <a:r>
              <a:rPr lang="en-US" altLang="zh-CN" sz="2400" i="1" dirty="0" smtClean="0"/>
              <a:t>n</a:t>
            </a:r>
            <a:r>
              <a:rPr lang="en-US" altLang="zh-CN" sz="2400" dirty="0" smtClean="0"/>
              <a:t>) = </a:t>
            </a:r>
            <a:r>
              <a:rPr lang="en-US" altLang="zh-CN" sz="2400" i="1" dirty="0" smtClean="0">
                <a:sym typeface="Symbol" pitchFamily="18" charset="2"/>
              </a:rPr>
              <a:t></a:t>
            </a:r>
            <a:r>
              <a:rPr lang="en-US" altLang="zh-CN" sz="2400" dirty="0" smtClean="0"/>
              <a:t>(</a:t>
            </a:r>
            <a:r>
              <a:rPr lang="en-US" altLang="zh-CN" sz="2400" i="1" dirty="0" err="1" smtClean="0"/>
              <a:t>n</a:t>
            </a:r>
            <a:r>
              <a:rPr lang="en-US" altLang="zh-CN" sz="2400" i="1" baseline="30000" dirty="0" err="1" smtClean="0"/>
              <a:t>k</a:t>
            </a:r>
            <a:r>
              <a:rPr lang="en-US" altLang="zh-CN" sz="2400" dirty="0" smtClean="0"/>
              <a:t>) .</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endParaRPr lang="zh-CN" altLang="en-US" smtClean="0"/>
          </a:p>
        </p:txBody>
      </p:sp>
      <p:sp>
        <p:nvSpPr>
          <p:cNvPr id="2" name="Rectangle 3"/>
          <p:cNvSpPr>
            <a:spLocks noGrp="1" noChangeArrowheads="1"/>
          </p:cNvSpPr>
          <p:nvPr>
            <p:ph idx="1"/>
          </p:nvPr>
        </p:nvSpPr>
        <p:spPr>
          <a:xfrm>
            <a:off x="323850" y="1196975"/>
            <a:ext cx="8569325" cy="5545138"/>
          </a:xfrm>
        </p:spPr>
        <p:txBody>
          <a:bodyPr/>
          <a:lstStyle/>
          <a:p>
            <a:pPr marL="0" indent="0">
              <a:lnSpc>
                <a:spcPct val="120000"/>
              </a:lnSpc>
              <a:buFont typeface="Wingdings" pitchFamily="2" charset="2"/>
              <a:buNone/>
              <a:defRPr/>
            </a:pPr>
            <a:r>
              <a:rPr lang="zh-CN" altLang="en-US" sz="2400" dirty="0" smtClean="0">
                <a:solidFill>
                  <a:srgbClr val="3907F1"/>
                </a:solidFill>
                <a:sym typeface="Symbol" pitchFamily="18" charset="2"/>
              </a:rPr>
              <a:t>（</a:t>
            </a:r>
            <a:r>
              <a:rPr lang="en-US" altLang="zh-CN" sz="2400" dirty="0" smtClean="0">
                <a:solidFill>
                  <a:srgbClr val="3907F1"/>
                </a:solidFill>
                <a:sym typeface="Symbol" pitchFamily="18" charset="2"/>
              </a:rPr>
              <a:t>4</a:t>
            </a:r>
            <a:r>
              <a:rPr lang="zh-CN" altLang="en-US" sz="2400" dirty="0" smtClean="0">
                <a:solidFill>
                  <a:srgbClr val="3907F1"/>
                </a:solidFill>
                <a:sym typeface="Symbol" pitchFamily="18" charset="2"/>
              </a:rPr>
              <a:t>）指数函数</a:t>
            </a:r>
          </a:p>
          <a:p>
            <a:pPr marL="0" indent="0">
              <a:lnSpc>
                <a:spcPct val="120000"/>
              </a:lnSpc>
              <a:buFont typeface="Wingdings" pitchFamily="2" charset="2"/>
              <a:buNone/>
              <a:defRPr/>
            </a:pPr>
            <a:r>
              <a:rPr lang="zh-CN" altLang="en-US" sz="2400" dirty="0" smtClean="0">
                <a:sym typeface="Symbol" pitchFamily="18" charset="2"/>
              </a:rPr>
              <a:t> 对于正整数</a:t>
            </a:r>
            <a:r>
              <a:rPr lang="en-US" altLang="zh-CN" sz="2400" i="1" dirty="0" err="1" smtClean="0">
                <a:sym typeface="Symbol" pitchFamily="18" charset="2"/>
              </a:rPr>
              <a:t>m</a:t>
            </a:r>
            <a:r>
              <a:rPr lang="en-US" altLang="zh-CN" sz="2400" dirty="0" err="1" smtClean="0">
                <a:sym typeface="Symbol" pitchFamily="18" charset="2"/>
              </a:rPr>
              <a:t>,</a:t>
            </a:r>
            <a:r>
              <a:rPr lang="en-US" altLang="zh-CN" sz="2400" i="1" dirty="0" err="1" smtClean="0">
                <a:sym typeface="Symbol" pitchFamily="18" charset="2"/>
              </a:rPr>
              <a:t>n</a:t>
            </a:r>
            <a:r>
              <a:rPr lang="zh-CN" altLang="en-US" sz="2400" dirty="0" smtClean="0">
                <a:sym typeface="Symbol" pitchFamily="18" charset="2"/>
              </a:rPr>
              <a:t>和实数</a:t>
            </a:r>
            <a:r>
              <a:rPr lang="en-US" altLang="zh-CN" sz="2400" i="1" dirty="0" smtClean="0">
                <a:sym typeface="Symbol" pitchFamily="18" charset="2"/>
              </a:rPr>
              <a:t>a</a:t>
            </a:r>
            <a:r>
              <a:rPr lang="en-US" altLang="zh-CN" sz="2400" dirty="0" smtClean="0">
                <a:sym typeface="Symbol" pitchFamily="18" charset="2"/>
              </a:rPr>
              <a:t>&gt;0:</a:t>
            </a:r>
          </a:p>
          <a:p>
            <a:pPr>
              <a:lnSpc>
                <a:spcPct val="120000"/>
              </a:lnSpc>
              <a:defRPr/>
            </a:pPr>
            <a:r>
              <a:rPr lang="en-US" altLang="zh-CN" sz="2400" i="1" dirty="0" smtClean="0"/>
              <a:t> a</a:t>
            </a:r>
            <a:r>
              <a:rPr lang="en-US" altLang="zh-CN" sz="2400" baseline="30000" dirty="0" smtClean="0"/>
              <a:t>0</a:t>
            </a:r>
            <a:r>
              <a:rPr lang="en-US" altLang="zh-CN" sz="2400" dirty="0" smtClean="0"/>
              <a:t>=1;</a:t>
            </a:r>
          </a:p>
          <a:p>
            <a:pPr>
              <a:lnSpc>
                <a:spcPct val="120000"/>
              </a:lnSpc>
              <a:defRPr/>
            </a:pPr>
            <a:r>
              <a:rPr lang="en-US" altLang="zh-CN" sz="2400" dirty="0" smtClean="0"/>
              <a:t> </a:t>
            </a:r>
            <a:r>
              <a:rPr lang="en-US" altLang="zh-CN" sz="2400" i="1" dirty="0" smtClean="0"/>
              <a:t>a</a:t>
            </a:r>
            <a:r>
              <a:rPr lang="en-US" altLang="zh-CN" sz="2400" baseline="30000" dirty="0" smtClean="0"/>
              <a:t>1</a:t>
            </a:r>
            <a:r>
              <a:rPr lang="en-US" altLang="zh-CN" sz="2400" dirty="0" smtClean="0"/>
              <a:t>=</a:t>
            </a:r>
            <a:r>
              <a:rPr lang="en-US" altLang="zh-CN" sz="2400" i="1" dirty="0" smtClean="0"/>
              <a:t>a </a:t>
            </a:r>
            <a:r>
              <a:rPr lang="en-US" altLang="zh-CN" sz="2400" dirty="0" smtClean="0"/>
              <a:t>;</a:t>
            </a:r>
          </a:p>
          <a:p>
            <a:pPr>
              <a:lnSpc>
                <a:spcPct val="120000"/>
              </a:lnSpc>
              <a:defRPr/>
            </a:pPr>
            <a:r>
              <a:rPr lang="en-US" altLang="zh-CN" sz="2400" dirty="0" smtClean="0"/>
              <a:t> </a:t>
            </a:r>
            <a:r>
              <a:rPr lang="en-US" altLang="zh-CN" sz="2400" i="1" dirty="0" smtClean="0"/>
              <a:t>a</a:t>
            </a:r>
            <a:r>
              <a:rPr lang="en-US" altLang="zh-CN" sz="2400" baseline="30000" dirty="0" smtClean="0"/>
              <a:t>-1</a:t>
            </a:r>
            <a:r>
              <a:rPr lang="en-US" altLang="zh-CN" sz="2400" dirty="0" smtClean="0"/>
              <a:t>=1/</a:t>
            </a:r>
            <a:r>
              <a:rPr lang="en-US" altLang="zh-CN" sz="2400" i="1" dirty="0" smtClean="0"/>
              <a:t>a </a:t>
            </a:r>
            <a:r>
              <a:rPr lang="en-US" altLang="zh-CN" sz="2400" dirty="0" smtClean="0"/>
              <a:t>;</a:t>
            </a:r>
          </a:p>
          <a:p>
            <a:pPr>
              <a:lnSpc>
                <a:spcPct val="120000"/>
              </a:lnSpc>
              <a:defRPr/>
            </a:pPr>
            <a:r>
              <a:rPr lang="en-US" altLang="zh-CN" sz="2400" dirty="0" smtClean="0">
                <a:sym typeface="Symbol" pitchFamily="18" charset="2"/>
              </a:rPr>
              <a:t> (</a:t>
            </a:r>
            <a:r>
              <a:rPr lang="en-US" altLang="zh-CN" sz="2400" i="1" dirty="0" smtClean="0"/>
              <a:t>a</a:t>
            </a:r>
            <a:r>
              <a:rPr lang="en-US" altLang="zh-CN" sz="2400" i="1" baseline="30000" dirty="0" smtClean="0"/>
              <a:t>m</a:t>
            </a:r>
            <a:r>
              <a:rPr lang="en-US" altLang="zh-CN" sz="2400" dirty="0" smtClean="0"/>
              <a:t>)</a:t>
            </a:r>
            <a:r>
              <a:rPr lang="en-US" altLang="zh-CN" sz="2400" i="1" baseline="30000" dirty="0" smtClean="0"/>
              <a:t>n </a:t>
            </a:r>
            <a:r>
              <a:rPr lang="en-US" altLang="zh-CN" sz="2400" dirty="0" smtClean="0"/>
              <a:t>= </a:t>
            </a:r>
            <a:r>
              <a:rPr lang="en-US" altLang="zh-CN" sz="2400" i="1" dirty="0" err="1" smtClean="0"/>
              <a:t>a</a:t>
            </a:r>
            <a:r>
              <a:rPr lang="en-US" altLang="zh-CN" sz="2400" i="1" baseline="30000" dirty="0" err="1" smtClean="0"/>
              <a:t>mn</a:t>
            </a:r>
            <a:r>
              <a:rPr lang="en-US" altLang="zh-CN" sz="2400" i="1" baseline="30000" dirty="0" smtClean="0"/>
              <a:t> </a:t>
            </a:r>
            <a:r>
              <a:rPr lang="en-US" altLang="zh-CN" sz="2400" dirty="0" smtClean="0"/>
              <a:t>;</a:t>
            </a:r>
            <a:r>
              <a:rPr lang="en-US" altLang="zh-CN" sz="2400" i="1" dirty="0" smtClean="0">
                <a:sym typeface="Symbol" pitchFamily="18" charset="2"/>
              </a:rPr>
              <a:t> </a:t>
            </a:r>
          </a:p>
          <a:p>
            <a:pPr>
              <a:lnSpc>
                <a:spcPct val="120000"/>
              </a:lnSpc>
              <a:defRPr/>
            </a:pPr>
            <a:r>
              <a:rPr lang="en-US" altLang="zh-CN" sz="2400" dirty="0" smtClean="0">
                <a:sym typeface="Symbol" pitchFamily="18" charset="2"/>
              </a:rPr>
              <a:t> (</a:t>
            </a:r>
            <a:r>
              <a:rPr lang="en-US" altLang="zh-CN" sz="2400" i="1" dirty="0" smtClean="0"/>
              <a:t>a</a:t>
            </a:r>
            <a:r>
              <a:rPr lang="en-US" altLang="zh-CN" sz="2400" i="1" baseline="30000" dirty="0" smtClean="0"/>
              <a:t>m</a:t>
            </a:r>
            <a:r>
              <a:rPr lang="en-US" altLang="zh-CN" sz="2400" dirty="0" smtClean="0"/>
              <a:t>)</a:t>
            </a:r>
            <a:r>
              <a:rPr lang="en-US" altLang="zh-CN" sz="2400" i="1" baseline="30000" dirty="0" smtClean="0"/>
              <a:t>n </a:t>
            </a:r>
            <a:r>
              <a:rPr lang="en-US" altLang="zh-CN" sz="2400" dirty="0" smtClean="0"/>
              <a:t>= </a:t>
            </a:r>
            <a:r>
              <a:rPr lang="en-US" altLang="zh-CN" sz="2400" dirty="0" smtClean="0">
                <a:sym typeface="Symbol" pitchFamily="18" charset="2"/>
              </a:rPr>
              <a:t>(</a:t>
            </a:r>
            <a:r>
              <a:rPr lang="en-US" altLang="zh-CN" sz="2400" i="1" dirty="0" smtClean="0"/>
              <a:t>a</a:t>
            </a:r>
            <a:r>
              <a:rPr lang="en-US" altLang="zh-CN" sz="2400" i="1" baseline="30000" dirty="0" smtClean="0"/>
              <a:t>n</a:t>
            </a:r>
            <a:r>
              <a:rPr lang="en-US" altLang="zh-CN" sz="2400" dirty="0" smtClean="0"/>
              <a:t>)</a:t>
            </a:r>
            <a:r>
              <a:rPr lang="en-US" altLang="zh-CN" sz="2400" i="1" baseline="30000" dirty="0" smtClean="0"/>
              <a:t>m </a:t>
            </a:r>
            <a:r>
              <a:rPr lang="en-US" altLang="zh-CN" sz="2400" dirty="0" smtClean="0"/>
              <a:t>;</a:t>
            </a:r>
            <a:r>
              <a:rPr lang="en-US" altLang="zh-CN" sz="2400" i="1" dirty="0" smtClean="0">
                <a:sym typeface="Symbol" pitchFamily="18" charset="2"/>
              </a:rPr>
              <a:t> </a:t>
            </a:r>
          </a:p>
          <a:p>
            <a:pPr>
              <a:lnSpc>
                <a:spcPct val="120000"/>
              </a:lnSpc>
              <a:defRPr/>
            </a:pPr>
            <a:r>
              <a:rPr lang="en-US" altLang="zh-CN" sz="2400" i="1" dirty="0" smtClean="0"/>
              <a:t> </a:t>
            </a:r>
            <a:r>
              <a:rPr lang="en-US" altLang="zh-CN" sz="2400" i="1" dirty="0" err="1" smtClean="0"/>
              <a:t>a</a:t>
            </a:r>
            <a:r>
              <a:rPr lang="en-US" altLang="zh-CN" sz="2400" i="1" baseline="30000" dirty="0" err="1" smtClean="0"/>
              <a:t>m</a:t>
            </a:r>
            <a:r>
              <a:rPr lang="en-US" altLang="zh-CN" sz="2400" i="1" dirty="0" err="1" smtClean="0"/>
              <a:t>a</a:t>
            </a:r>
            <a:r>
              <a:rPr lang="en-US" altLang="zh-CN" sz="2400" i="1" baseline="30000" dirty="0" err="1" smtClean="0"/>
              <a:t>n</a:t>
            </a:r>
            <a:r>
              <a:rPr lang="en-US" altLang="zh-CN" sz="2400" i="1" baseline="30000" dirty="0" smtClean="0"/>
              <a:t>  </a:t>
            </a:r>
            <a:r>
              <a:rPr lang="en-US" altLang="zh-CN" sz="2400" i="1" dirty="0" smtClean="0"/>
              <a:t>=</a:t>
            </a:r>
            <a:r>
              <a:rPr lang="en-US" altLang="zh-CN" sz="2400" i="1" baseline="30000" dirty="0" smtClean="0"/>
              <a:t> </a:t>
            </a:r>
            <a:r>
              <a:rPr lang="en-US" altLang="zh-CN" sz="2400" i="1" dirty="0" err="1" smtClean="0"/>
              <a:t>a</a:t>
            </a:r>
            <a:r>
              <a:rPr lang="en-US" altLang="zh-CN" sz="2400" i="1" baseline="30000" dirty="0" err="1" smtClean="0"/>
              <a:t>m+n</a:t>
            </a:r>
            <a:r>
              <a:rPr lang="en-US" altLang="zh-CN" sz="2400" i="1" baseline="30000" dirty="0" smtClean="0"/>
              <a:t> </a:t>
            </a:r>
            <a:r>
              <a:rPr lang="en-US" altLang="zh-CN" sz="2400" dirty="0" smtClean="0"/>
              <a:t>;</a:t>
            </a:r>
          </a:p>
          <a:p>
            <a:pPr>
              <a:lnSpc>
                <a:spcPct val="120000"/>
              </a:lnSpc>
              <a:defRPr/>
            </a:pPr>
            <a:r>
              <a:rPr lang="en-US" altLang="zh-CN" sz="2400" dirty="0" smtClean="0"/>
              <a:t> </a:t>
            </a:r>
            <a:r>
              <a:rPr lang="en-US" altLang="zh-CN" sz="2400" i="1" dirty="0" smtClean="0"/>
              <a:t>a</a:t>
            </a:r>
            <a:r>
              <a:rPr lang="en-US" altLang="zh-CN" sz="2400" dirty="0" smtClean="0"/>
              <a:t>&gt;1 </a:t>
            </a:r>
            <a:r>
              <a:rPr lang="en-US" altLang="zh-CN" sz="2400" dirty="0" smtClean="0">
                <a:sym typeface="Symbol" pitchFamily="18" charset="2"/>
              </a:rPr>
              <a:t> </a:t>
            </a:r>
            <a:r>
              <a:rPr lang="en-US" altLang="zh-CN" sz="2400" i="1" dirty="0" smtClean="0">
                <a:solidFill>
                  <a:srgbClr val="2605A1"/>
                </a:solidFill>
                <a:sym typeface="Symbol" pitchFamily="18" charset="2"/>
              </a:rPr>
              <a:t>a</a:t>
            </a:r>
            <a:r>
              <a:rPr lang="en-US" altLang="zh-CN" sz="2400" i="1" baseline="30000" dirty="0" smtClean="0">
                <a:solidFill>
                  <a:srgbClr val="2605A1"/>
                </a:solidFill>
                <a:sym typeface="Symbol" pitchFamily="18" charset="2"/>
              </a:rPr>
              <a:t>n</a:t>
            </a:r>
            <a:r>
              <a:rPr lang="zh-CN" altLang="en-US" sz="2400" dirty="0" smtClean="0">
                <a:solidFill>
                  <a:srgbClr val="2605A1"/>
                </a:solidFill>
                <a:sym typeface="Symbol" pitchFamily="18" charset="2"/>
              </a:rPr>
              <a:t>为</a:t>
            </a:r>
            <a:r>
              <a:rPr lang="zh-CN" altLang="en-US" sz="2400" dirty="0" smtClean="0">
                <a:solidFill>
                  <a:srgbClr val="2605A1"/>
                </a:solidFill>
              </a:rPr>
              <a:t>单调递增函数</a:t>
            </a:r>
            <a:r>
              <a:rPr lang="en-US" altLang="zh-CN" sz="2400" dirty="0" smtClean="0"/>
              <a:t>;</a:t>
            </a:r>
          </a:p>
          <a:p>
            <a:pPr>
              <a:lnSpc>
                <a:spcPct val="120000"/>
              </a:lnSpc>
              <a:defRPr/>
            </a:pPr>
            <a:r>
              <a:rPr lang="en-US" altLang="zh-CN" sz="2400" i="1" dirty="0" smtClean="0"/>
              <a:t> a</a:t>
            </a:r>
            <a:r>
              <a:rPr lang="en-US" altLang="zh-CN" sz="2400" dirty="0" smtClean="0"/>
              <a:t>&gt;1 </a:t>
            </a:r>
            <a:r>
              <a:rPr lang="en-US" altLang="zh-CN" sz="2400" dirty="0" smtClean="0">
                <a:sym typeface="Symbol" pitchFamily="18" charset="2"/>
              </a:rPr>
              <a:t>          </a:t>
            </a:r>
            <a:r>
              <a:rPr lang="en-US" altLang="zh-CN" sz="2400" i="1" dirty="0" err="1" smtClean="0">
                <a:solidFill>
                  <a:srgbClr val="3907F1"/>
                </a:solidFill>
                <a:sym typeface="Symbol" pitchFamily="18" charset="2"/>
              </a:rPr>
              <a:t>n</a:t>
            </a:r>
            <a:r>
              <a:rPr lang="en-US" altLang="zh-CN" sz="2400" i="1" baseline="30000" dirty="0" err="1" smtClean="0">
                <a:solidFill>
                  <a:srgbClr val="3907F1"/>
                </a:solidFill>
                <a:sym typeface="Symbol" pitchFamily="18" charset="2"/>
              </a:rPr>
              <a:t>b</a:t>
            </a:r>
            <a:r>
              <a:rPr lang="en-US" altLang="zh-CN" sz="2400" dirty="0" smtClean="0">
                <a:solidFill>
                  <a:srgbClr val="3907F1"/>
                </a:solidFill>
                <a:sym typeface="Symbol" pitchFamily="18" charset="2"/>
              </a:rPr>
              <a:t> = </a:t>
            </a:r>
            <a:r>
              <a:rPr lang="en-US" altLang="zh-CN" sz="2400" i="1" dirty="0" smtClean="0">
                <a:solidFill>
                  <a:srgbClr val="3907F1"/>
                </a:solidFill>
                <a:sym typeface="Symbol" pitchFamily="18" charset="2"/>
              </a:rPr>
              <a:t>o</a:t>
            </a:r>
            <a:r>
              <a:rPr lang="en-US" altLang="zh-CN" sz="2400" dirty="0" smtClean="0">
                <a:solidFill>
                  <a:srgbClr val="3907F1"/>
                </a:solidFill>
                <a:sym typeface="Symbol" pitchFamily="18" charset="2"/>
              </a:rPr>
              <a:t>(</a:t>
            </a:r>
            <a:r>
              <a:rPr lang="en-US" altLang="zh-CN" sz="2400" i="1" dirty="0" smtClean="0">
                <a:solidFill>
                  <a:srgbClr val="3907F1"/>
                </a:solidFill>
                <a:sym typeface="Symbol" pitchFamily="18" charset="2"/>
              </a:rPr>
              <a:t>a</a:t>
            </a:r>
            <a:r>
              <a:rPr lang="en-US" altLang="zh-CN" sz="2400" i="1" baseline="30000" dirty="0" smtClean="0">
                <a:solidFill>
                  <a:srgbClr val="3907F1"/>
                </a:solidFill>
                <a:sym typeface="Symbol" pitchFamily="18" charset="2"/>
              </a:rPr>
              <a:t>n</a:t>
            </a:r>
            <a:r>
              <a:rPr lang="en-US" altLang="zh-CN" sz="2400" dirty="0" smtClean="0">
                <a:solidFill>
                  <a:srgbClr val="3907F1"/>
                </a:solidFill>
                <a:sym typeface="Symbol" pitchFamily="18" charset="2"/>
              </a:rPr>
              <a:t>)</a:t>
            </a:r>
          </a:p>
        </p:txBody>
      </p:sp>
      <p:sp>
        <p:nvSpPr>
          <p:cNvPr id="24580"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24581" name="Object 4"/>
          <p:cNvGraphicFramePr>
            <a:graphicFrameLocks noChangeAspect="1"/>
          </p:cNvGraphicFramePr>
          <p:nvPr/>
        </p:nvGraphicFramePr>
        <p:xfrm>
          <a:off x="2268538" y="5715000"/>
          <a:ext cx="1222375" cy="738188"/>
        </p:xfrm>
        <a:graphic>
          <a:graphicData uri="http://schemas.openxmlformats.org/presentationml/2006/ole">
            <mc:AlternateContent xmlns:mc="http://schemas.openxmlformats.org/markup-compatibility/2006">
              <mc:Choice xmlns:v="urn:schemas-microsoft-com:vml" Requires="v">
                <p:oleObj spid="_x0000_s24755" name="公式" r:id="rId3" imgW="698500" imgH="419100" progId="Equation.3">
                  <p:embed/>
                </p:oleObj>
              </mc:Choice>
              <mc:Fallback>
                <p:oleObj name="公式" r:id="rId3" imgW="6985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5715000"/>
                        <a:ext cx="12223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endParaRPr lang="zh-CN" altLang="en-US" smtClean="0"/>
          </a:p>
        </p:txBody>
      </p:sp>
      <p:sp>
        <p:nvSpPr>
          <p:cNvPr id="25603" name="Rectangle 3"/>
          <p:cNvSpPr>
            <a:spLocks noGrp="1" noChangeArrowheads="1"/>
          </p:cNvSpPr>
          <p:nvPr>
            <p:ph idx="1"/>
          </p:nvPr>
        </p:nvSpPr>
        <p:spPr>
          <a:xfrm>
            <a:off x="323850" y="1196975"/>
            <a:ext cx="8569325" cy="5545138"/>
          </a:xfrm>
        </p:spPr>
        <p:txBody>
          <a:bodyPr/>
          <a:lstStyle/>
          <a:p>
            <a:endParaRPr lang="en-US" altLang="zh-CN" sz="2400" smtClean="0"/>
          </a:p>
          <a:p>
            <a:endParaRPr lang="en-US" altLang="zh-CN" sz="2400" smtClean="0"/>
          </a:p>
          <a:p>
            <a:r>
              <a:rPr lang="en-US" altLang="zh-CN" sz="2400" i="1" smtClean="0"/>
              <a:t>e</a:t>
            </a:r>
            <a:r>
              <a:rPr lang="en-US" altLang="zh-CN" sz="2400" i="1" baseline="30000" smtClean="0"/>
              <a:t>x</a:t>
            </a:r>
            <a:r>
              <a:rPr lang="en-US" altLang="zh-CN" sz="2400" smtClean="0"/>
              <a:t> </a:t>
            </a:r>
            <a:r>
              <a:rPr lang="en-US" altLang="zh-CN" sz="2400" smtClean="0">
                <a:sym typeface="Symbol" pitchFamily="18" charset="2"/>
              </a:rPr>
              <a:t> 1+</a:t>
            </a:r>
            <a:r>
              <a:rPr lang="en-US" altLang="zh-CN" sz="2400" i="1" smtClean="0">
                <a:sym typeface="Symbol" pitchFamily="18" charset="2"/>
              </a:rPr>
              <a:t>x</a:t>
            </a:r>
            <a:r>
              <a:rPr lang="en-US" altLang="zh-CN" sz="2400" smtClean="0">
                <a:sym typeface="Symbol" pitchFamily="18" charset="2"/>
              </a:rPr>
              <a:t>;</a:t>
            </a:r>
            <a:endParaRPr lang="en-US" altLang="zh-CN" sz="2400" smtClean="0"/>
          </a:p>
          <a:p>
            <a:pPr>
              <a:lnSpc>
                <a:spcPct val="150000"/>
              </a:lnSpc>
            </a:pPr>
            <a:r>
              <a:rPr lang="en-US" altLang="zh-CN" sz="2400" i="1" smtClean="0">
                <a:sym typeface="Symbol" pitchFamily="18" charset="2"/>
              </a:rPr>
              <a:t>|x| </a:t>
            </a:r>
            <a:r>
              <a:rPr lang="en-US" altLang="zh-CN" sz="2400" smtClean="0">
                <a:sym typeface="Symbol" pitchFamily="18" charset="2"/>
              </a:rPr>
              <a:t>1  1+</a:t>
            </a:r>
            <a:r>
              <a:rPr lang="en-US" altLang="zh-CN" sz="2400" i="1" smtClean="0">
                <a:sym typeface="Symbol" pitchFamily="18" charset="2"/>
              </a:rPr>
              <a:t>x</a:t>
            </a:r>
            <a:r>
              <a:rPr lang="en-US" altLang="zh-CN" sz="2400" smtClean="0">
                <a:sym typeface="Symbol" pitchFamily="18" charset="2"/>
              </a:rPr>
              <a:t>  </a:t>
            </a:r>
            <a:r>
              <a:rPr lang="en-US" altLang="zh-CN" sz="2400" i="1" smtClean="0"/>
              <a:t>e</a:t>
            </a:r>
            <a:r>
              <a:rPr lang="en-US" altLang="zh-CN" sz="2400" i="1" baseline="30000" smtClean="0"/>
              <a:t>x</a:t>
            </a:r>
            <a:r>
              <a:rPr lang="en-US" altLang="zh-CN" sz="2400" smtClean="0"/>
              <a:t> </a:t>
            </a:r>
            <a:r>
              <a:rPr lang="en-US" altLang="zh-CN" sz="2400" smtClean="0">
                <a:sym typeface="Symbol" pitchFamily="18" charset="2"/>
              </a:rPr>
              <a:t> 1+</a:t>
            </a:r>
            <a:r>
              <a:rPr lang="en-US" altLang="zh-CN" sz="2400" i="1" smtClean="0">
                <a:sym typeface="Symbol" pitchFamily="18" charset="2"/>
              </a:rPr>
              <a:t>x+x</a:t>
            </a:r>
            <a:r>
              <a:rPr lang="en-US" altLang="zh-CN" sz="2400" baseline="30000" smtClean="0">
                <a:sym typeface="Symbol" pitchFamily="18" charset="2"/>
              </a:rPr>
              <a:t>2</a:t>
            </a:r>
            <a:r>
              <a:rPr lang="en-US" altLang="zh-CN" sz="2400" smtClean="0">
                <a:sym typeface="Symbol" pitchFamily="18" charset="2"/>
              </a:rPr>
              <a:t> ;</a:t>
            </a:r>
          </a:p>
          <a:p>
            <a:pPr>
              <a:lnSpc>
                <a:spcPct val="150000"/>
              </a:lnSpc>
            </a:pPr>
            <a:r>
              <a:rPr lang="en-US" altLang="zh-CN" sz="2400" i="1" smtClean="0"/>
              <a:t>e</a:t>
            </a:r>
            <a:r>
              <a:rPr lang="en-US" altLang="zh-CN" sz="2400" i="1" baseline="30000" smtClean="0"/>
              <a:t>x</a:t>
            </a:r>
            <a:r>
              <a:rPr lang="en-US" altLang="zh-CN" sz="2400" smtClean="0"/>
              <a:t> </a:t>
            </a:r>
            <a:r>
              <a:rPr lang="en-US" altLang="zh-CN" sz="2400" smtClean="0">
                <a:sym typeface="Symbol" pitchFamily="18" charset="2"/>
              </a:rPr>
              <a:t>= 1+</a:t>
            </a:r>
            <a:r>
              <a:rPr lang="en-US" altLang="zh-CN" sz="2400" i="1" smtClean="0">
                <a:sym typeface="Symbol" pitchFamily="18" charset="2"/>
              </a:rPr>
              <a:t>x+ </a:t>
            </a:r>
            <a:r>
              <a:rPr lang="en-US" altLang="zh-CN" sz="2400" smtClean="0">
                <a:sym typeface="Symbol" pitchFamily="18" charset="2"/>
              </a:rPr>
              <a:t>(</a:t>
            </a:r>
            <a:r>
              <a:rPr lang="en-US" altLang="zh-CN" sz="2400" i="1" smtClean="0">
                <a:sym typeface="Symbol" pitchFamily="18" charset="2"/>
              </a:rPr>
              <a:t>x</a:t>
            </a:r>
            <a:r>
              <a:rPr lang="en-US" altLang="zh-CN" sz="2400" baseline="30000" smtClean="0">
                <a:sym typeface="Symbol" pitchFamily="18" charset="2"/>
              </a:rPr>
              <a:t>2</a:t>
            </a:r>
            <a:r>
              <a:rPr lang="en-US" altLang="zh-CN" sz="2400" smtClean="0">
                <a:sym typeface="Symbol" pitchFamily="18" charset="2"/>
              </a:rPr>
              <a:t>),  as </a:t>
            </a:r>
            <a:r>
              <a:rPr lang="en-US" altLang="zh-CN" sz="2400" i="1" smtClean="0"/>
              <a:t>x</a:t>
            </a:r>
            <a:r>
              <a:rPr lang="en-US" altLang="zh-CN" sz="2400" smtClean="0">
                <a:sym typeface="Symbol" pitchFamily="18" charset="2"/>
              </a:rPr>
              <a:t>0;</a:t>
            </a:r>
          </a:p>
          <a:p>
            <a:endParaRPr lang="en-US" altLang="zh-CN" sz="2400" smtClean="0">
              <a:sym typeface="Symbol" pitchFamily="18" charset="2"/>
            </a:endParaRPr>
          </a:p>
        </p:txBody>
      </p:sp>
      <p:sp>
        <p:nvSpPr>
          <p:cNvPr id="2560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25605" name="Object 4"/>
          <p:cNvGraphicFramePr>
            <a:graphicFrameLocks noChangeAspect="1"/>
          </p:cNvGraphicFramePr>
          <p:nvPr/>
        </p:nvGraphicFramePr>
        <p:xfrm>
          <a:off x="468313" y="1176338"/>
          <a:ext cx="4032250" cy="884237"/>
        </p:xfrm>
        <a:graphic>
          <a:graphicData uri="http://schemas.openxmlformats.org/presentationml/2006/ole">
            <mc:AlternateContent xmlns:mc="http://schemas.openxmlformats.org/markup-compatibility/2006">
              <mc:Choice xmlns:v="urn:schemas-microsoft-com:vml" Requires="v">
                <p:oleObj spid="_x0000_s25954" name="公式" r:id="rId3" imgW="2044700" imgH="444500" progId="Equation.3">
                  <p:embed/>
                </p:oleObj>
              </mc:Choice>
              <mc:Fallback>
                <p:oleObj name="公式" r:id="rId3" imgW="2044700" imgH="444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76338"/>
                        <a:ext cx="403225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25607" name="Object 6"/>
          <p:cNvGraphicFramePr>
            <a:graphicFrameLocks noChangeAspect="1"/>
          </p:cNvGraphicFramePr>
          <p:nvPr/>
        </p:nvGraphicFramePr>
        <p:xfrm>
          <a:off x="971550" y="3860800"/>
          <a:ext cx="2300288" cy="1008063"/>
        </p:xfrm>
        <a:graphic>
          <a:graphicData uri="http://schemas.openxmlformats.org/presentationml/2006/ole">
            <mc:AlternateContent xmlns:mc="http://schemas.openxmlformats.org/markup-compatibility/2006">
              <mc:Choice xmlns:v="urn:schemas-microsoft-com:vml" Requires="v">
                <p:oleObj spid="_x0000_s25955" name="公式" r:id="rId5" imgW="1066800" imgH="469900" progId="Equation.3">
                  <p:embed/>
                </p:oleObj>
              </mc:Choice>
              <mc:Fallback>
                <p:oleObj name="公式" r:id="rId5" imgW="10668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860800"/>
                        <a:ext cx="230028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smtClean="0"/>
          </a:p>
        </p:txBody>
      </p:sp>
      <p:sp>
        <p:nvSpPr>
          <p:cNvPr id="2" name="Rectangle 3"/>
          <p:cNvSpPr>
            <a:spLocks noGrp="1" noChangeArrowheads="1"/>
          </p:cNvSpPr>
          <p:nvPr>
            <p:ph idx="1"/>
          </p:nvPr>
        </p:nvSpPr>
        <p:spPr>
          <a:xfrm>
            <a:off x="323850" y="1196975"/>
            <a:ext cx="8569325" cy="5545138"/>
          </a:xfrm>
        </p:spPr>
        <p:txBody>
          <a:bodyPr/>
          <a:lstStyle/>
          <a:p>
            <a:pPr marL="0" indent="0">
              <a:lnSpc>
                <a:spcPct val="120000"/>
              </a:lnSpc>
              <a:buFont typeface="Wingdings" pitchFamily="2" charset="2"/>
              <a:buNone/>
              <a:defRPr/>
            </a:pPr>
            <a:r>
              <a:rPr lang="zh-CN" altLang="en-US" sz="2400" dirty="0" smtClean="0">
                <a:solidFill>
                  <a:srgbClr val="3907F1"/>
                </a:solidFill>
                <a:sym typeface="Symbol" pitchFamily="18" charset="2"/>
              </a:rPr>
              <a:t>（</a:t>
            </a:r>
            <a:r>
              <a:rPr lang="en-US" altLang="zh-CN" sz="2400" dirty="0" smtClean="0">
                <a:solidFill>
                  <a:srgbClr val="3907F1"/>
                </a:solidFill>
                <a:sym typeface="Symbol" pitchFamily="18" charset="2"/>
              </a:rPr>
              <a:t>5</a:t>
            </a:r>
            <a:r>
              <a:rPr lang="zh-CN" altLang="en-US" sz="2400" dirty="0" smtClean="0">
                <a:solidFill>
                  <a:srgbClr val="3907F1"/>
                </a:solidFill>
                <a:sym typeface="Symbol" pitchFamily="18" charset="2"/>
              </a:rPr>
              <a:t>）对数函数</a:t>
            </a:r>
          </a:p>
          <a:p>
            <a:pPr>
              <a:lnSpc>
                <a:spcPct val="150000"/>
              </a:lnSpc>
              <a:defRPr/>
            </a:pPr>
            <a:r>
              <a:rPr lang="zh-CN" altLang="en-US" sz="2400" dirty="0" smtClean="0">
                <a:sym typeface="Symbol" pitchFamily="18" charset="2"/>
              </a:rPr>
              <a:t> </a:t>
            </a:r>
            <a:r>
              <a:rPr lang="en-US" altLang="zh-CN" sz="2400" dirty="0" smtClean="0">
                <a:sym typeface="Symbol" pitchFamily="18" charset="2"/>
              </a:rPr>
              <a:t>log </a:t>
            </a:r>
            <a:r>
              <a:rPr lang="en-US" altLang="zh-CN" sz="2400" i="1" dirty="0" smtClean="0">
                <a:sym typeface="Symbol" pitchFamily="18" charset="2"/>
              </a:rPr>
              <a:t>n </a:t>
            </a:r>
            <a:r>
              <a:rPr lang="en-US" altLang="zh-CN" sz="2400" dirty="0" smtClean="0">
                <a:sym typeface="Symbol" pitchFamily="18" charset="2"/>
              </a:rPr>
              <a:t>= log</a:t>
            </a:r>
            <a:r>
              <a:rPr lang="en-US" altLang="zh-CN" sz="2400" baseline="-25000" dirty="0" smtClean="0">
                <a:sym typeface="Symbol" pitchFamily="18" charset="2"/>
              </a:rPr>
              <a:t>2</a:t>
            </a:r>
            <a:r>
              <a:rPr lang="en-US" altLang="zh-CN" sz="2400" i="1" dirty="0" smtClean="0">
                <a:sym typeface="Symbol" pitchFamily="18" charset="2"/>
              </a:rPr>
              <a:t>n</a:t>
            </a:r>
            <a:r>
              <a:rPr lang="en-US" altLang="zh-CN" sz="2400" dirty="0" smtClean="0">
                <a:sym typeface="Symbol" pitchFamily="18" charset="2"/>
              </a:rPr>
              <a:t>;</a:t>
            </a:r>
          </a:p>
          <a:p>
            <a:pPr>
              <a:lnSpc>
                <a:spcPct val="150000"/>
              </a:lnSpc>
              <a:defRPr/>
            </a:pPr>
            <a:r>
              <a:rPr lang="en-US" altLang="zh-CN" sz="2400" i="1" dirty="0" smtClean="0"/>
              <a:t> </a:t>
            </a:r>
            <a:r>
              <a:rPr lang="en-US" altLang="zh-CN" sz="2400" dirty="0" err="1" smtClean="0">
                <a:sym typeface="Symbol" pitchFamily="18" charset="2"/>
              </a:rPr>
              <a:t>lg</a:t>
            </a:r>
            <a:r>
              <a:rPr lang="en-US" altLang="zh-CN" sz="2400" dirty="0" smtClean="0">
                <a:sym typeface="Symbol" pitchFamily="18" charset="2"/>
              </a:rPr>
              <a:t> </a:t>
            </a:r>
            <a:r>
              <a:rPr lang="en-US" altLang="zh-CN" sz="2400" i="1" dirty="0" smtClean="0">
                <a:sym typeface="Symbol" pitchFamily="18" charset="2"/>
              </a:rPr>
              <a:t>n </a:t>
            </a:r>
            <a:r>
              <a:rPr lang="en-US" altLang="zh-CN" sz="2400" dirty="0" smtClean="0">
                <a:sym typeface="Symbol" pitchFamily="18" charset="2"/>
              </a:rPr>
              <a:t>= log</a:t>
            </a:r>
            <a:r>
              <a:rPr lang="en-US" altLang="zh-CN" sz="2400" baseline="-25000" dirty="0" smtClean="0">
                <a:sym typeface="Symbol" pitchFamily="18" charset="2"/>
              </a:rPr>
              <a:t>10</a:t>
            </a:r>
            <a:r>
              <a:rPr lang="en-US" altLang="zh-CN" sz="2400" i="1" dirty="0" smtClean="0">
                <a:sym typeface="Symbol" pitchFamily="18" charset="2"/>
              </a:rPr>
              <a:t>n</a:t>
            </a:r>
            <a:r>
              <a:rPr lang="en-US" altLang="zh-CN" sz="2400" dirty="0" smtClean="0">
                <a:sym typeface="Symbol" pitchFamily="18" charset="2"/>
              </a:rPr>
              <a:t>;</a:t>
            </a:r>
          </a:p>
          <a:p>
            <a:pPr>
              <a:lnSpc>
                <a:spcPct val="150000"/>
              </a:lnSpc>
              <a:defRPr/>
            </a:pPr>
            <a:r>
              <a:rPr lang="en-US" altLang="zh-CN" sz="2400" dirty="0" smtClean="0"/>
              <a:t> </a:t>
            </a:r>
            <a:r>
              <a:rPr lang="en-US" altLang="zh-CN" sz="2400" dirty="0" err="1" smtClean="0">
                <a:sym typeface="Symbol" pitchFamily="18" charset="2"/>
              </a:rPr>
              <a:t>ln</a:t>
            </a:r>
            <a:r>
              <a:rPr lang="en-US" altLang="zh-CN" sz="2400" dirty="0" smtClean="0">
                <a:sym typeface="Symbol" pitchFamily="18" charset="2"/>
              </a:rPr>
              <a:t> </a:t>
            </a:r>
            <a:r>
              <a:rPr lang="en-US" altLang="zh-CN" sz="2400" i="1" dirty="0" smtClean="0">
                <a:sym typeface="Symbol" pitchFamily="18" charset="2"/>
              </a:rPr>
              <a:t>n </a:t>
            </a:r>
            <a:r>
              <a:rPr lang="en-US" altLang="zh-CN" sz="2400" dirty="0" smtClean="0">
                <a:sym typeface="Symbol" pitchFamily="18" charset="2"/>
              </a:rPr>
              <a:t>= </a:t>
            </a:r>
            <a:r>
              <a:rPr lang="en-US" altLang="zh-CN" sz="2400" dirty="0" err="1" smtClean="0">
                <a:sym typeface="Symbol" pitchFamily="18" charset="2"/>
              </a:rPr>
              <a:t>log</a:t>
            </a:r>
            <a:r>
              <a:rPr lang="en-US" altLang="zh-CN" sz="2400" i="1" baseline="-25000" dirty="0" err="1" smtClean="0">
                <a:sym typeface="Symbol" pitchFamily="18" charset="2"/>
              </a:rPr>
              <a:t>e</a:t>
            </a:r>
            <a:r>
              <a:rPr lang="en-US" altLang="zh-CN" sz="2400" i="1" dirty="0" err="1" smtClean="0">
                <a:sym typeface="Symbol" pitchFamily="18" charset="2"/>
              </a:rPr>
              <a:t>n</a:t>
            </a:r>
            <a:r>
              <a:rPr lang="en-US" altLang="zh-CN" sz="2400" dirty="0" smtClean="0">
                <a:sym typeface="Symbol" pitchFamily="18" charset="2"/>
              </a:rPr>
              <a:t>;</a:t>
            </a:r>
          </a:p>
          <a:p>
            <a:pPr>
              <a:lnSpc>
                <a:spcPct val="150000"/>
              </a:lnSpc>
              <a:defRPr/>
            </a:pPr>
            <a:r>
              <a:rPr lang="en-US" altLang="zh-CN" sz="2400" dirty="0" smtClean="0"/>
              <a:t> </a:t>
            </a:r>
            <a:r>
              <a:rPr lang="en-US" altLang="zh-CN" sz="2400" dirty="0" err="1" smtClean="0">
                <a:sym typeface="Symbol" pitchFamily="18" charset="2"/>
              </a:rPr>
              <a:t>log</a:t>
            </a:r>
            <a:r>
              <a:rPr lang="en-US" altLang="zh-CN" sz="2400" i="1" baseline="30000" dirty="0" err="1" smtClean="0">
                <a:sym typeface="Symbol" pitchFamily="18" charset="2"/>
              </a:rPr>
              <a:t>k</a:t>
            </a:r>
            <a:r>
              <a:rPr lang="en-US" altLang="zh-CN" sz="2400" i="1" dirty="0" err="1" smtClean="0">
                <a:sym typeface="Symbol" pitchFamily="18" charset="2"/>
              </a:rPr>
              <a:t>n</a:t>
            </a:r>
            <a:r>
              <a:rPr lang="en-US" altLang="zh-CN" sz="2400" i="1" dirty="0" smtClean="0">
                <a:sym typeface="Symbol" pitchFamily="18" charset="2"/>
              </a:rPr>
              <a:t> </a:t>
            </a:r>
            <a:r>
              <a:rPr lang="en-US" altLang="zh-CN" sz="2400" dirty="0" smtClean="0">
                <a:sym typeface="Symbol" pitchFamily="18" charset="2"/>
              </a:rPr>
              <a:t>= (log </a:t>
            </a:r>
            <a:r>
              <a:rPr lang="en-US" altLang="zh-CN" sz="2400" i="1" dirty="0" smtClean="0">
                <a:sym typeface="Symbol" pitchFamily="18" charset="2"/>
              </a:rPr>
              <a:t>n</a:t>
            </a:r>
            <a:r>
              <a:rPr lang="en-US" altLang="zh-CN" sz="2400" dirty="0" smtClean="0">
                <a:sym typeface="Symbol" pitchFamily="18" charset="2"/>
              </a:rPr>
              <a:t>)</a:t>
            </a:r>
            <a:r>
              <a:rPr lang="en-US" altLang="zh-CN" sz="2400" i="1" baseline="30000" dirty="0" smtClean="0">
                <a:sym typeface="Symbol" pitchFamily="18" charset="2"/>
              </a:rPr>
              <a:t>k</a:t>
            </a:r>
            <a:r>
              <a:rPr lang="en-US" altLang="zh-CN" sz="2400" dirty="0" smtClean="0">
                <a:sym typeface="Symbol" pitchFamily="18" charset="2"/>
              </a:rPr>
              <a:t>l;</a:t>
            </a:r>
          </a:p>
          <a:p>
            <a:pPr>
              <a:lnSpc>
                <a:spcPct val="150000"/>
              </a:lnSpc>
              <a:defRPr/>
            </a:pPr>
            <a:r>
              <a:rPr lang="en-US" altLang="zh-CN" sz="2400" dirty="0" smtClean="0">
                <a:sym typeface="Symbol" pitchFamily="18" charset="2"/>
              </a:rPr>
              <a:t> log </a:t>
            </a:r>
            <a:r>
              <a:rPr lang="en-US" altLang="zh-CN" sz="2400" dirty="0" err="1" smtClean="0">
                <a:sym typeface="Symbol" pitchFamily="18" charset="2"/>
              </a:rPr>
              <a:t>log</a:t>
            </a:r>
            <a:r>
              <a:rPr lang="en-US" altLang="zh-CN" sz="2400" dirty="0" smtClean="0">
                <a:sym typeface="Symbol" pitchFamily="18" charset="2"/>
              </a:rPr>
              <a:t> </a:t>
            </a:r>
            <a:r>
              <a:rPr lang="en-US" altLang="zh-CN" sz="2400" i="1" dirty="0" smtClean="0">
                <a:sym typeface="Symbol" pitchFamily="18" charset="2"/>
              </a:rPr>
              <a:t>n </a:t>
            </a:r>
            <a:r>
              <a:rPr lang="en-US" altLang="zh-CN" sz="2400" dirty="0" smtClean="0">
                <a:sym typeface="Symbol" pitchFamily="18" charset="2"/>
              </a:rPr>
              <a:t>= log(log </a:t>
            </a:r>
            <a:r>
              <a:rPr lang="en-US" altLang="zh-CN" sz="2400" i="1" dirty="0" smtClean="0">
                <a:sym typeface="Symbol" pitchFamily="18" charset="2"/>
              </a:rPr>
              <a:t>n</a:t>
            </a:r>
            <a:r>
              <a:rPr lang="en-US" altLang="zh-CN" sz="2400" dirty="0" smtClean="0">
                <a:sym typeface="Symbol" pitchFamily="18" charset="2"/>
              </a:rPr>
              <a:t>);</a:t>
            </a:r>
          </a:p>
        </p:txBody>
      </p:sp>
      <p:sp>
        <p:nvSpPr>
          <p:cNvPr id="2662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sp>
        <p:nvSpPr>
          <p:cNvPr id="27651" name="标题 1"/>
          <p:cNvSpPr>
            <a:spLocks noGrp="1"/>
          </p:cNvSpPr>
          <p:nvPr>
            <p:ph type="title"/>
          </p:nvPr>
        </p:nvSpPr>
        <p:spPr/>
        <p:txBody>
          <a:bodyPr/>
          <a:lstStyle/>
          <a:p>
            <a:endParaRPr lang="zh-CN" altLang="en-US" smtClean="0"/>
          </a:p>
        </p:txBody>
      </p:sp>
      <p:sp>
        <p:nvSpPr>
          <p:cNvPr id="27652" name="内容占位符 2"/>
          <p:cNvSpPr>
            <a:spLocks noGrp="1"/>
          </p:cNvSpPr>
          <p:nvPr>
            <p:ph idx="1"/>
          </p:nvPr>
        </p:nvSpPr>
        <p:spPr>
          <a:xfrm>
            <a:off x="323850" y="1196975"/>
            <a:ext cx="8569325" cy="5545138"/>
          </a:xfrm>
        </p:spPr>
        <p:txBody>
          <a:bodyPr/>
          <a:lstStyle/>
          <a:p>
            <a:r>
              <a:rPr lang="en-US" altLang="zh-CN" smtClean="0"/>
              <a:t>for a&gt;0,b&gt;0,c&gt;0</a:t>
            </a:r>
            <a:endParaRPr lang="zh-CN" altLang="en-US" smtClean="0"/>
          </a:p>
        </p:txBody>
      </p:sp>
      <p:graphicFrame>
        <p:nvGraphicFramePr>
          <p:cNvPr id="27653" name="Object 4"/>
          <p:cNvGraphicFramePr>
            <a:graphicFrameLocks noChangeAspect="1"/>
          </p:cNvGraphicFramePr>
          <p:nvPr/>
        </p:nvGraphicFramePr>
        <p:xfrm>
          <a:off x="1331913" y="2420938"/>
          <a:ext cx="3384550" cy="481012"/>
        </p:xfrm>
        <a:graphic>
          <a:graphicData uri="http://schemas.openxmlformats.org/presentationml/2006/ole">
            <mc:AlternateContent xmlns:mc="http://schemas.openxmlformats.org/markup-compatibility/2006">
              <mc:Choice xmlns:v="urn:schemas-microsoft-com:vml" Requires="v">
                <p:oleObj spid="_x0000_s43207" name="公式" r:id="rId3" imgW="1612900" imgH="228600" progId="Equation.3">
                  <p:embed/>
                </p:oleObj>
              </mc:Choice>
              <mc:Fallback>
                <p:oleObj name="公式" r:id="rId3" imgW="1612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20938"/>
                        <a:ext cx="33845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4" name="Object 6"/>
          <p:cNvGraphicFramePr>
            <a:graphicFrameLocks noChangeAspect="1"/>
          </p:cNvGraphicFramePr>
          <p:nvPr/>
        </p:nvGraphicFramePr>
        <p:xfrm>
          <a:off x="1331913" y="2997200"/>
          <a:ext cx="2376487" cy="498475"/>
        </p:xfrm>
        <a:graphic>
          <a:graphicData uri="http://schemas.openxmlformats.org/presentationml/2006/ole">
            <mc:AlternateContent xmlns:mc="http://schemas.openxmlformats.org/markup-compatibility/2006">
              <mc:Choice xmlns:v="urn:schemas-microsoft-com:vml" Requires="v">
                <p:oleObj spid="_x0000_s43208" name="公式" r:id="rId5" imgW="1129810" imgH="241195" progId="Equation.3">
                  <p:embed/>
                </p:oleObj>
              </mc:Choice>
              <mc:Fallback>
                <p:oleObj name="公式" r:id="rId5" imgW="1129810"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997200"/>
                        <a:ext cx="23764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5" name="Object 8"/>
          <p:cNvGraphicFramePr>
            <a:graphicFrameLocks noChangeAspect="1"/>
          </p:cNvGraphicFramePr>
          <p:nvPr/>
        </p:nvGraphicFramePr>
        <p:xfrm>
          <a:off x="1331913" y="3554413"/>
          <a:ext cx="2089150" cy="954087"/>
        </p:xfrm>
        <a:graphic>
          <a:graphicData uri="http://schemas.openxmlformats.org/presentationml/2006/ole">
            <mc:AlternateContent xmlns:mc="http://schemas.openxmlformats.org/markup-compatibility/2006">
              <mc:Choice xmlns:v="urn:schemas-microsoft-com:vml" Requires="v">
                <p:oleObj spid="_x0000_s43209" name="公式" r:id="rId7" imgW="977476" imgH="444307" progId="Equation.3">
                  <p:embed/>
                </p:oleObj>
              </mc:Choice>
              <mc:Fallback>
                <p:oleObj name="公式" r:id="rId7" imgW="977476" imgH="444307"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554413"/>
                        <a:ext cx="20891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6" name="Object 10"/>
          <p:cNvGraphicFramePr>
            <a:graphicFrameLocks noChangeAspect="1"/>
          </p:cNvGraphicFramePr>
          <p:nvPr/>
        </p:nvGraphicFramePr>
        <p:xfrm>
          <a:off x="1331913" y="4514850"/>
          <a:ext cx="2808287" cy="498475"/>
        </p:xfrm>
        <a:graphic>
          <a:graphicData uri="http://schemas.openxmlformats.org/presentationml/2006/ole">
            <mc:AlternateContent xmlns:mc="http://schemas.openxmlformats.org/markup-compatibility/2006">
              <mc:Choice xmlns:v="urn:schemas-microsoft-com:vml" Requires="v">
                <p:oleObj spid="_x0000_s43210" name="公式" r:id="rId9" imgW="1282700" imgH="228600" progId="Equation.3">
                  <p:embed/>
                </p:oleObj>
              </mc:Choice>
              <mc:Fallback>
                <p:oleObj name="公式" r:id="rId9" imgW="12827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514850"/>
                        <a:ext cx="28082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Object 12"/>
          <p:cNvGraphicFramePr>
            <a:graphicFrameLocks noChangeAspect="1"/>
          </p:cNvGraphicFramePr>
          <p:nvPr/>
        </p:nvGraphicFramePr>
        <p:xfrm>
          <a:off x="1331913" y="4995863"/>
          <a:ext cx="2016125" cy="881062"/>
        </p:xfrm>
        <a:graphic>
          <a:graphicData uri="http://schemas.openxmlformats.org/presentationml/2006/ole">
            <mc:AlternateContent xmlns:mc="http://schemas.openxmlformats.org/markup-compatibility/2006">
              <mc:Choice xmlns:v="urn:schemas-microsoft-com:vml" Requires="v">
                <p:oleObj spid="_x0000_s43211" name="公式" r:id="rId11" imgW="977900" imgH="431800" progId="Equation.3">
                  <p:embed/>
                </p:oleObj>
              </mc:Choice>
              <mc:Fallback>
                <p:oleObj name="公式" r:id="rId11" imgW="977900" imgH="4318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4995863"/>
                        <a:ext cx="20161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8" name="Object 14"/>
          <p:cNvGraphicFramePr>
            <a:graphicFrameLocks noChangeAspect="1"/>
          </p:cNvGraphicFramePr>
          <p:nvPr/>
        </p:nvGraphicFramePr>
        <p:xfrm>
          <a:off x="1331913" y="5962650"/>
          <a:ext cx="2663825" cy="635000"/>
        </p:xfrm>
        <a:graphic>
          <a:graphicData uri="http://schemas.openxmlformats.org/presentationml/2006/ole">
            <mc:AlternateContent xmlns:mc="http://schemas.openxmlformats.org/markup-compatibility/2006">
              <mc:Choice xmlns:v="urn:schemas-microsoft-com:vml" Requires="v">
                <p:oleObj spid="_x0000_s43212" name="公式" r:id="rId13" imgW="837836" imgH="203112" progId="Equation.3">
                  <p:embed/>
                </p:oleObj>
              </mc:Choice>
              <mc:Fallback>
                <p:oleObj name="公式" r:id="rId13" imgW="837836" imgH="203112"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5962650"/>
                        <a:ext cx="26638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9" name="对象 3"/>
          <p:cNvGraphicFramePr>
            <a:graphicFrameLocks noChangeAspect="1"/>
          </p:cNvGraphicFramePr>
          <p:nvPr/>
        </p:nvGraphicFramePr>
        <p:xfrm>
          <a:off x="1331913" y="1700213"/>
          <a:ext cx="1727200" cy="574675"/>
        </p:xfrm>
        <a:graphic>
          <a:graphicData uri="http://schemas.openxmlformats.org/presentationml/2006/ole">
            <mc:AlternateContent xmlns:mc="http://schemas.openxmlformats.org/markup-compatibility/2006">
              <mc:Choice xmlns:v="urn:schemas-microsoft-com:vml" Requires="v">
                <p:oleObj spid="_x0000_s43213" name="公式" r:id="rId15" imgW="596641" imgH="203112" progId="Equation.3">
                  <p:embed/>
                </p:oleObj>
              </mc:Choice>
              <mc:Fallback>
                <p:oleObj name="公式" r:id="rId15" imgW="596641" imgH="203112" progId="Equation.3">
                  <p:embed/>
                  <p:pic>
                    <p:nvPicPr>
                      <p:cNvPr id="0" name="对象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1700213"/>
                        <a:ext cx="17272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smtClean="0"/>
          </a:p>
        </p:txBody>
      </p:sp>
      <p:sp>
        <p:nvSpPr>
          <p:cNvPr id="28675" name="Rectangle 3"/>
          <p:cNvSpPr>
            <a:spLocks noGrp="1" noChangeArrowheads="1"/>
          </p:cNvSpPr>
          <p:nvPr>
            <p:ph idx="1"/>
          </p:nvPr>
        </p:nvSpPr>
        <p:spPr>
          <a:xfrm>
            <a:off x="323850" y="1196975"/>
            <a:ext cx="8820150" cy="5545138"/>
          </a:xfrm>
        </p:spPr>
        <p:txBody>
          <a:bodyPr/>
          <a:lstStyle/>
          <a:p>
            <a:r>
              <a:rPr lang="en-US" altLang="zh-CN" sz="2400" i="1" smtClean="0">
                <a:sym typeface="Symbol" pitchFamily="18" charset="2"/>
              </a:rPr>
              <a:t>|x| </a:t>
            </a:r>
            <a:r>
              <a:rPr lang="en-US" altLang="zh-CN" sz="2400" smtClean="0">
                <a:sym typeface="Symbol" pitchFamily="18" charset="2"/>
              </a:rPr>
              <a:t>1 </a:t>
            </a:r>
          </a:p>
          <a:p>
            <a:endParaRPr lang="en-US" altLang="zh-CN" sz="2400" smtClean="0">
              <a:sym typeface="Symbol" pitchFamily="18" charset="2"/>
            </a:endParaRPr>
          </a:p>
          <a:p>
            <a:r>
              <a:rPr lang="en-US" altLang="zh-CN" sz="2400" smtClean="0">
                <a:sym typeface="Symbol" pitchFamily="18" charset="2"/>
              </a:rPr>
              <a:t>for </a:t>
            </a:r>
            <a:r>
              <a:rPr lang="en-US" altLang="zh-CN" sz="2400" i="1" smtClean="0">
                <a:sym typeface="Symbol" pitchFamily="18" charset="2"/>
              </a:rPr>
              <a:t>x </a:t>
            </a:r>
            <a:r>
              <a:rPr lang="en-US" altLang="zh-CN" sz="2400" smtClean="0">
                <a:sym typeface="Symbol" pitchFamily="18" charset="2"/>
              </a:rPr>
              <a:t>&gt; -1,</a:t>
            </a:r>
          </a:p>
          <a:p>
            <a:endParaRPr lang="en-US" altLang="zh-CN" sz="2400" smtClean="0">
              <a:sym typeface="Symbol" pitchFamily="18" charset="2"/>
            </a:endParaRPr>
          </a:p>
          <a:p>
            <a:r>
              <a:rPr lang="en-US" altLang="zh-CN" sz="2400" smtClean="0">
                <a:sym typeface="Symbol" pitchFamily="18" charset="2"/>
              </a:rPr>
              <a:t>for any </a:t>
            </a:r>
            <a:r>
              <a:rPr lang="en-US" altLang="zh-CN" sz="2400" i="1" smtClean="0">
                <a:sym typeface="Symbol" pitchFamily="18" charset="2"/>
              </a:rPr>
              <a:t>a </a:t>
            </a:r>
            <a:r>
              <a:rPr lang="en-US" altLang="zh-CN" sz="2400" smtClean="0">
                <a:sym typeface="Symbol" pitchFamily="18" charset="2"/>
              </a:rPr>
              <a:t>&gt; 0,                 ,  log</a:t>
            </a:r>
            <a:r>
              <a:rPr lang="en-US" altLang="zh-CN" sz="2400" i="1" baseline="30000" smtClean="0">
                <a:sym typeface="Symbol" pitchFamily="18" charset="2"/>
              </a:rPr>
              <a:t>b</a:t>
            </a:r>
            <a:r>
              <a:rPr lang="en-US" altLang="zh-CN" sz="2400" i="1" smtClean="0">
                <a:sym typeface="Symbol" pitchFamily="18" charset="2"/>
              </a:rPr>
              <a:t>n </a:t>
            </a:r>
            <a:r>
              <a:rPr lang="en-US" altLang="zh-CN" sz="2400" smtClean="0">
                <a:sym typeface="Symbol" pitchFamily="18" charset="2"/>
              </a:rPr>
              <a:t>= </a:t>
            </a:r>
            <a:r>
              <a:rPr lang="en-US" altLang="zh-CN" sz="2400" i="1" smtClean="0">
                <a:sym typeface="Symbol" pitchFamily="18" charset="2"/>
              </a:rPr>
              <a:t>o</a:t>
            </a:r>
            <a:r>
              <a:rPr lang="en-US" altLang="zh-CN" sz="2400" smtClean="0">
                <a:sym typeface="Symbol" pitchFamily="18" charset="2"/>
              </a:rPr>
              <a:t>(</a:t>
            </a:r>
            <a:r>
              <a:rPr lang="en-US" altLang="zh-CN" sz="2400" i="1" smtClean="0">
                <a:sym typeface="Symbol" pitchFamily="18" charset="2"/>
              </a:rPr>
              <a:t>n</a:t>
            </a:r>
            <a:r>
              <a:rPr lang="en-US" altLang="zh-CN" sz="2400" i="1" baseline="30000" smtClean="0">
                <a:sym typeface="Symbol" pitchFamily="18" charset="2"/>
              </a:rPr>
              <a:t>a</a:t>
            </a:r>
            <a:r>
              <a:rPr lang="en-US" altLang="zh-CN" sz="2400" smtClean="0">
                <a:sym typeface="Symbol" pitchFamily="18" charset="2"/>
              </a:rPr>
              <a:t>)</a:t>
            </a:r>
          </a:p>
          <a:p>
            <a:endParaRPr lang="en-US" altLang="zh-CN" sz="2400" smtClean="0">
              <a:sym typeface="Symbol" pitchFamily="18" charset="2"/>
            </a:endParaRPr>
          </a:p>
        </p:txBody>
      </p:sp>
      <p:sp>
        <p:nvSpPr>
          <p:cNvPr id="2867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28677" name="Object 4"/>
          <p:cNvGraphicFramePr>
            <a:graphicFrameLocks noChangeAspect="1"/>
          </p:cNvGraphicFramePr>
          <p:nvPr/>
        </p:nvGraphicFramePr>
        <p:xfrm>
          <a:off x="2843213" y="1052513"/>
          <a:ext cx="4524375" cy="792162"/>
        </p:xfrm>
        <a:graphic>
          <a:graphicData uri="http://schemas.openxmlformats.org/presentationml/2006/ole">
            <mc:AlternateContent xmlns:mc="http://schemas.openxmlformats.org/markup-compatibility/2006">
              <mc:Choice xmlns:v="urn:schemas-microsoft-com:vml" Requires="v">
                <p:oleObj spid="_x0000_s29201" name="公式" r:id="rId3" imgW="2387600" imgH="419100" progId="Equation.3">
                  <p:embed/>
                </p:oleObj>
              </mc:Choice>
              <mc:Fallback>
                <p:oleObj name="公式" r:id="rId3" imgW="23876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052513"/>
                        <a:ext cx="45243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28679" name="Object 6"/>
          <p:cNvGraphicFramePr>
            <a:graphicFrameLocks noChangeAspect="1"/>
          </p:cNvGraphicFramePr>
          <p:nvPr/>
        </p:nvGraphicFramePr>
        <p:xfrm>
          <a:off x="3132138" y="1916113"/>
          <a:ext cx="2263775" cy="720725"/>
        </p:xfrm>
        <a:graphic>
          <a:graphicData uri="http://schemas.openxmlformats.org/presentationml/2006/ole">
            <mc:AlternateContent xmlns:mc="http://schemas.openxmlformats.org/markup-compatibility/2006">
              <mc:Choice xmlns:v="urn:schemas-microsoft-com:vml" Requires="v">
                <p:oleObj spid="_x0000_s29202" name="公式" r:id="rId5" imgW="1231366" imgH="393529" progId="Equation.3">
                  <p:embed/>
                </p:oleObj>
              </mc:Choice>
              <mc:Fallback>
                <p:oleObj name="公式" r:id="rId5" imgW="1231366"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1916113"/>
                        <a:ext cx="22637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28681" name="Object 8"/>
          <p:cNvGraphicFramePr>
            <a:graphicFrameLocks noChangeAspect="1"/>
          </p:cNvGraphicFramePr>
          <p:nvPr/>
        </p:nvGraphicFramePr>
        <p:xfrm>
          <a:off x="3563938" y="2801938"/>
          <a:ext cx="3024187" cy="771525"/>
        </p:xfrm>
        <a:graphic>
          <a:graphicData uri="http://schemas.openxmlformats.org/presentationml/2006/ole">
            <mc:AlternateContent xmlns:mc="http://schemas.openxmlformats.org/markup-compatibility/2006">
              <mc:Choice xmlns:v="urn:schemas-microsoft-com:vml" Requires="v">
                <p:oleObj spid="_x0000_s29203" name="公式" r:id="rId7" imgW="1790700" imgH="457200" progId="Equation.3">
                  <p:embed/>
                </p:oleObj>
              </mc:Choice>
              <mc:Fallback>
                <p:oleObj name="公式" r:id="rId7" imgW="179070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2801938"/>
                        <a:ext cx="302418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smtClean="0"/>
          </a:p>
        </p:txBody>
      </p:sp>
      <p:sp>
        <p:nvSpPr>
          <p:cNvPr id="2" name="Rectangle 3"/>
          <p:cNvSpPr>
            <a:spLocks noGrp="1" noChangeArrowheads="1"/>
          </p:cNvSpPr>
          <p:nvPr>
            <p:ph idx="1"/>
          </p:nvPr>
        </p:nvSpPr>
        <p:spPr>
          <a:xfrm>
            <a:off x="323850" y="1196975"/>
            <a:ext cx="8569325" cy="5545138"/>
          </a:xfrm>
        </p:spPr>
        <p:txBody>
          <a:bodyPr/>
          <a:lstStyle/>
          <a:p>
            <a:pPr marL="0" indent="0">
              <a:lnSpc>
                <a:spcPct val="120000"/>
              </a:lnSpc>
              <a:buFont typeface="Wingdings" pitchFamily="2" charset="2"/>
              <a:buNone/>
              <a:defRPr/>
            </a:pPr>
            <a:r>
              <a:rPr lang="zh-CN" altLang="en-US" sz="2400" dirty="0" smtClean="0">
                <a:solidFill>
                  <a:srgbClr val="3907F1"/>
                </a:solidFill>
                <a:sym typeface="Symbol" pitchFamily="18" charset="2"/>
              </a:rPr>
              <a:t>（</a:t>
            </a:r>
            <a:r>
              <a:rPr lang="en-US" altLang="zh-CN" sz="2400" dirty="0" smtClean="0">
                <a:solidFill>
                  <a:srgbClr val="3907F1"/>
                </a:solidFill>
                <a:sym typeface="Symbol" pitchFamily="18" charset="2"/>
              </a:rPr>
              <a:t>6</a:t>
            </a:r>
            <a:r>
              <a:rPr lang="zh-CN" altLang="en-US" sz="2400" dirty="0" smtClean="0">
                <a:solidFill>
                  <a:srgbClr val="3907F1"/>
                </a:solidFill>
                <a:sym typeface="Symbol" pitchFamily="18" charset="2"/>
              </a:rPr>
              <a:t>）阶乘函数</a:t>
            </a:r>
          </a:p>
          <a:p>
            <a:pPr>
              <a:lnSpc>
                <a:spcPct val="150000"/>
              </a:lnSpc>
              <a:defRPr/>
            </a:pPr>
            <a:endParaRPr lang="zh-CN" altLang="en-US" sz="2400" dirty="0" smtClean="0">
              <a:sym typeface="Symbol" pitchFamily="18" charset="2"/>
            </a:endParaRPr>
          </a:p>
          <a:p>
            <a:pPr>
              <a:lnSpc>
                <a:spcPct val="150000"/>
              </a:lnSpc>
              <a:defRPr/>
            </a:pPr>
            <a:endParaRPr lang="zh-CN" altLang="en-US" sz="2400" dirty="0" smtClean="0">
              <a:sym typeface="Symbol" pitchFamily="18" charset="2"/>
            </a:endParaRPr>
          </a:p>
          <a:p>
            <a:pPr>
              <a:lnSpc>
                <a:spcPct val="150000"/>
              </a:lnSpc>
              <a:defRPr/>
            </a:pPr>
            <a:endParaRPr lang="zh-CN" altLang="en-US" sz="2400" dirty="0" smtClean="0">
              <a:sym typeface="Symbol" pitchFamily="18" charset="2"/>
            </a:endParaRPr>
          </a:p>
          <a:p>
            <a:pPr>
              <a:lnSpc>
                <a:spcPct val="150000"/>
              </a:lnSpc>
              <a:defRPr/>
            </a:pPr>
            <a:endParaRPr lang="en-US" altLang="zh-CN" sz="2400" dirty="0" smtClean="0">
              <a:sym typeface="Symbol" pitchFamily="18" charset="2"/>
            </a:endParaRPr>
          </a:p>
          <a:p>
            <a:pPr>
              <a:lnSpc>
                <a:spcPct val="150000"/>
              </a:lnSpc>
              <a:defRPr/>
            </a:pPr>
            <a:r>
              <a:rPr lang="en-US" altLang="zh-CN" sz="2400" dirty="0" err="1" smtClean="0">
                <a:sym typeface="Symbol" pitchFamily="18" charset="2"/>
              </a:rPr>
              <a:t>Stirling’s</a:t>
            </a:r>
            <a:r>
              <a:rPr lang="en-US" altLang="zh-CN" sz="2400" dirty="0" smtClean="0">
                <a:sym typeface="Symbol" pitchFamily="18" charset="2"/>
              </a:rPr>
              <a:t> approximation</a:t>
            </a:r>
            <a:r>
              <a:rPr lang="en-US" altLang="zh-CN" sz="2400" dirty="0" smtClean="0"/>
              <a:t> </a:t>
            </a:r>
            <a:endParaRPr lang="en-US" altLang="zh-CN" dirty="0" smtClean="0"/>
          </a:p>
        </p:txBody>
      </p:sp>
      <p:sp>
        <p:nvSpPr>
          <p:cNvPr id="2970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29701" name="Object 4"/>
          <p:cNvGraphicFramePr>
            <a:graphicFrameLocks noChangeAspect="1"/>
          </p:cNvGraphicFramePr>
          <p:nvPr/>
        </p:nvGraphicFramePr>
        <p:xfrm>
          <a:off x="2124075" y="1844675"/>
          <a:ext cx="2663825" cy="947738"/>
        </p:xfrm>
        <a:graphic>
          <a:graphicData uri="http://schemas.openxmlformats.org/presentationml/2006/ole">
            <mc:AlternateContent xmlns:mc="http://schemas.openxmlformats.org/markup-compatibility/2006">
              <mc:Choice xmlns:v="urn:schemas-microsoft-com:vml" Requires="v">
                <p:oleObj spid="_x0000_s30225" name="公式" r:id="rId3" imgW="1282700" imgH="457200" progId="Equation.3">
                  <p:embed/>
                </p:oleObj>
              </mc:Choice>
              <mc:Fallback>
                <p:oleObj name="公式" r:id="rId3" imgW="12827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844675"/>
                        <a:ext cx="2663825"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3" name="Object 6"/>
          <p:cNvGraphicFramePr>
            <a:graphicFrameLocks noChangeAspect="1"/>
          </p:cNvGraphicFramePr>
          <p:nvPr/>
        </p:nvGraphicFramePr>
        <p:xfrm>
          <a:off x="2197100" y="3213100"/>
          <a:ext cx="2038350" cy="417513"/>
        </p:xfrm>
        <a:graphic>
          <a:graphicData uri="http://schemas.openxmlformats.org/presentationml/2006/ole">
            <mc:AlternateContent xmlns:mc="http://schemas.openxmlformats.org/markup-compatibility/2006">
              <mc:Choice xmlns:v="urn:schemas-microsoft-com:vml" Requires="v">
                <p:oleObj spid="_x0000_s30226" name="公式" r:id="rId5" imgW="888614" imgH="177723" progId="Equation.3">
                  <p:embed/>
                </p:oleObj>
              </mc:Choice>
              <mc:Fallback>
                <p:oleObj name="公式" r:id="rId5" imgW="888614" imgH="17772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100" y="3213100"/>
                        <a:ext cx="203835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5" name="Object 8"/>
          <p:cNvGraphicFramePr>
            <a:graphicFrameLocks noChangeAspect="1"/>
          </p:cNvGraphicFramePr>
          <p:nvPr/>
        </p:nvGraphicFramePr>
        <p:xfrm>
          <a:off x="1835150" y="5229225"/>
          <a:ext cx="3744913" cy="1090613"/>
        </p:xfrm>
        <a:graphic>
          <a:graphicData uri="http://schemas.openxmlformats.org/presentationml/2006/ole">
            <mc:AlternateContent xmlns:mc="http://schemas.openxmlformats.org/markup-compatibility/2006">
              <mc:Choice xmlns:v="urn:schemas-microsoft-com:vml" Requires="v">
                <p:oleObj spid="_x0000_s30227" name="公式" r:id="rId7" imgW="1663700" imgH="482600" progId="Equation.3">
                  <p:embed/>
                </p:oleObj>
              </mc:Choice>
              <mc:Fallback>
                <p:oleObj name="公式" r:id="rId7" imgW="1663700" imgH="482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5229225"/>
                        <a:ext cx="3744913"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0723" name="Object 4"/>
          <p:cNvGraphicFramePr>
            <a:graphicFrameLocks noChangeAspect="1"/>
          </p:cNvGraphicFramePr>
          <p:nvPr/>
        </p:nvGraphicFramePr>
        <p:xfrm>
          <a:off x="2124075" y="1614488"/>
          <a:ext cx="2952750" cy="1166812"/>
        </p:xfrm>
        <a:graphic>
          <a:graphicData uri="http://schemas.openxmlformats.org/presentationml/2006/ole">
            <mc:AlternateContent xmlns:mc="http://schemas.openxmlformats.org/markup-compatibility/2006">
              <mc:Choice xmlns:v="urn:schemas-microsoft-com:vml" Requires="v">
                <p:oleObj spid="_x0000_s31599" name="公式" r:id="rId3" imgW="1180588" imgH="469696" progId="Equation.3">
                  <p:embed/>
                </p:oleObj>
              </mc:Choice>
              <mc:Fallback>
                <p:oleObj name="公式" r:id="rId3" imgW="1180588" imgH="46969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614488"/>
                        <a:ext cx="2952750"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4"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0725" name="Object 6"/>
          <p:cNvGraphicFramePr>
            <a:graphicFrameLocks noChangeAspect="1"/>
          </p:cNvGraphicFramePr>
          <p:nvPr/>
        </p:nvGraphicFramePr>
        <p:xfrm>
          <a:off x="5651500" y="1758950"/>
          <a:ext cx="2663825" cy="860425"/>
        </p:xfrm>
        <a:graphic>
          <a:graphicData uri="http://schemas.openxmlformats.org/presentationml/2006/ole">
            <mc:AlternateContent xmlns:mc="http://schemas.openxmlformats.org/markup-compatibility/2006">
              <mc:Choice xmlns:v="urn:schemas-microsoft-com:vml" Requires="v">
                <p:oleObj spid="_x0000_s31600" name="公式" r:id="rId5" imgW="1205977" imgH="393529" progId="Equation.3">
                  <p:embed/>
                </p:oleObj>
              </mc:Choice>
              <mc:Fallback>
                <p:oleObj name="公式" r:id="rId5" imgW="1205977"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758950"/>
                        <a:ext cx="26638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6"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0727" name="Object 8"/>
          <p:cNvGraphicFramePr>
            <a:graphicFrameLocks noChangeAspect="1"/>
          </p:cNvGraphicFramePr>
          <p:nvPr/>
        </p:nvGraphicFramePr>
        <p:xfrm>
          <a:off x="2195513" y="2781300"/>
          <a:ext cx="1584325" cy="568325"/>
        </p:xfrm>
        <a:graphic>
          <a:graphicData uri="http://schemas.openxmlformats.org/presentationml/2006/ole">
            <mc:AlternateContent xmlns:mc="http://schemas.openxmlformats.org/markup-compatibility/2006">
              <mc:Choice xmlns:v="urn:schemas-microsoft-com:vml" Requires="v">
                <p:oleObj spid="_x0000_s31601" name="公式" r:id="rId7" imgW="634725" imgH="228501" progId="Equation.3">
                  <p:embed/>
                </p:oleObj>
              </mc:Choice>
              <mc:Fallback>
                <p:oleObj name="公式" r:id="rId7" imgW="634725" imgH="22850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81300"/>
                        <a:ext cx="15843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0729" name="Object 10"/>
          <p:cNvGraphicFramePr>
            <a:graphicFrameLocks noChangeAspect="1"/>
          </p:cNvGraphicFramePr>
          <p:nvPr/>
        </p:nvGraphicFramePr>
        <p:xfrm>
          <a:off x="2268538" y="3789363"/>
          <a:ext cx="1511300" cy="525462"/>
        </p:xfrm>
        <a:graphic>
          <a:graphicData uri="http://schemas.openxmlformats.org/presentationml/2006/ole">
            <mc:AlternateContent xmlns:mc="http://schemas.openxmlformats.org/markup-compatibility/2006">
              <mc:Choice xmlns:v="urn:schemas-microsoft-com:vml" Requires="v">
                <p:oleObj spid="_x0000_s31602" name="公式" r:id="rId9" imgW="660400" imgH="228600" progId="Equation.3">
                  <p:embed/>
                </p:oleObj>
              </mc:Choice>
              <mc:Fallback>
                <p:oleObj name="公式" r:id="rId9" imgW="6604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3789363"/>
                        <a:ext cx="15113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0731" name="Object 12"/>
          <p:cNvGraphicFramePr>
            <a:graphicFrameLocks noChangeAspect="1"/>
          </p:cNvGraphicFramePr>
          <p:nvPr/>
        </p:nvGraphicFramePr>
        <p:xfrm>
          <a:off x="2254250" y="4941888"/>
          <a:ext cx="2763838" cy="452437"/>
        </p:xfrm>
        <a:graphic>
          <a:graphicData uri="http://schemas.openxmlformats.org/presentationml/2006/ole">
            <mc:AlternateContent xmlns:mc="http://schemas.openxmlformats.org/markup-compatibility/2006">
              <mc:Choice xmlns:v="urn:schemas-microsoft-com:vml" Requires="v">
                <p:oleObj spid="_x0000_s31603" name="公式" r:id="rId11" imgW="1218671" imgH="203112" progId="Equation.3">
                  <p:embed/>
                </p:oleObj>
              </mc:Choice>
              <mc:Fallback>
                <p:oleObj name="公式" r:id="rId11" imgW="1218671" imgH="203112"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4250" y="4941888"/>
                        <a:ext cx="2763838"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2" name="标题 1"/>
          <p:cNvSpPr>
            <a:spLocks noGrp="1"/>
          </p:cNvSpPr>
          <p:nvPr>
            <p:ph type="title"/>
          </p:nvPr>
        </p:nvSpPr>
        <p:spPr/>
        <p:txBody>
          <a:bodyPr/>
          <a:lstStyle/>
          <a:p>
            <a:endParaRPr lang="zh-CN" altLang="en-US" smtClean="0"/>
          </a:p>
        </p:txBody>
      </p:sp>
      <p:sp>
        <p:nvSpPr>
          <p:cNvPr id="30733" name="内容占位符 2"/>
          <p:cNvSpPr>
            <a:spLocks noGrp="1"/>
          </p:cNvSpPr>
          <p:nvPr>
            <p:ph idx="1"/>
          </p:nvPr>
        </p:nvSpPr>
        <p:spPr>
          <a:xfrm>
            <a:off x="323850" y="1196975"/>
            <a:ext cx="8569325" cy="5545138"/>
          </a:xfrm>
        </p:spPr>
        <p:txBody>
          <a:bodyPr/>
          <a:lstStyle/>
          <a:p>
            <a:endParaRPr lang="zh-CN" alt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2800" smtClean="0">
                <a:solidFill>
                  <a:srgbClr val="0000FF"/>
                </a:solidFill>
              </a:rPr>
              <a:t>算法</a:t>
            </a:r>
            <a:r>
              <a:rPr lang="en-US" altLang="zh-CN" sz="2800" smtClean="0">
                <a:solidFill>
                  <a:srgbClr val="0000FF"/>
                </a:solidFill>
              </a:rPr>
              <a:t>(</a:t>
            </a:r>
            <a:r>
              <a:rPr lang="en-US" altLang="zh-CN" sz="2800" smtClean="0">
                <a:solidFill>
                  <a:srgbClr val="0000FF"/>
                </a:solidFill>
                <a:cs typeface="Times New Roman" pitchFamily="18" charset="0"/>
              </a:rPr>
              <a:t>Algorithm</a:t>
            </a:r>
            <a:r>
              <a:rPr lang="en-US" altLang="zh-CN" sz="2800" smtClean="0">
                <a:solidFill>
                  <a:srgbClr val="0000FF"/>
                </a:solidFill>
              </a:rPr>
              <a:t>)</a:t>
            </a:r>
          </a:p>
        </p:txBody>
      </p:sp>
      <p:sp>
        <p:nvSpPr>
          <p:cNvPr id="6147" name="Rectangle 3"/>
          <p:cNvSpPr>
            <a:spLocks noGrp="1" noChangeArrowheads="1"/>
          </p:cNvSpPr>
          <p:nvPr>
            <p:ph idx="1"/>
          </p:nvPr>
        </p:nvSpPr>
        <p:spPr>
          <a:xfrm>
            <a:off x="323850" y="1196975"/>
            <a:ext cx="8569325" cy="5545138"/>
          </a:xfrm>
        </p:spPr>
        <p:txBody>
          <a:bodyPr/>
          <a:lstStyle/>
          <a:p>
            <a:pPr>
              <a:lnSpc>
                <a:spcPct val="150000"/>
              </a:lnSpc>
            </a:pPr>
            <a:r>
              <a:rPr lang="zh-CN" altLang="en-US" sz="2400" dirty="0"/>
              <a:t>一个农夫带着一条狼、一头山羊和一篮蔬菜要过河</a:t>
            </a:r>
            <a:r>
              <a:rPr lang="en-US" altLang="zh-CN" sz="2400" dirty="0"/>
              <a:t>,</a:t>
            </a:r>
            <a:r>
              <a:rPr lang="zh-CN" altLang="en-US" sz="2400" dirty="0"/>
              <a:t>但只有一条小船</a:t>
            </a:r>
            <a:r>
              <a:rPr lang="en-US" altLang="zh-CN" sz="2400" dirty="0"/>
              <a:t>.</a:t>
            </a:r>
            <a:r>
              <a:rPr lang="zh-CN" altLang="en-US" sz="2400" dirty="0"/>
              <a:t>乘船时</a:t>
            </a:r>
            <a:r>
              <a:rPr lang="en-US" altLang="zh-CN" sz="2400" dirty="0"/>
              <a:t>,</a:t>
            </a:r>
            <a:r>
              <a:rPr lang="zh-CN" altLang="en-US" sz="2400" dirty="0"/>
              <a:t>农夫只能带一样东西</a:t>
            </a:r>
            <a:r>
              <a:rPr lang="en-US" altLang="zh-CN" sz="2400" dirty="0"/>
              <a:t>.</a:t>
            </a:r>
            <a:r>
              <a:rPr lang="zh-CN" altLang="en-US" sz="2400" dirty="0"/>
              <a:t>当农夫在场的时候</a:t>
            </a:r>
            <a:r>
              <a:rPr lang="en-US" altLang="zh-CN" sz="2400" dirty="0"/>
              <a:t>,</a:t>
            </a:r>
            <a:r>
              <a:rPr lang="zh-CN" altLang="en-US" sz="2400" dirty="0"/>
              <a:t>这三样东西相安无事</a:t>
            </a:r>
            <a:r>
              <a:rPr lang="en-US" altLang="zh-CN" sz="2400" dirty="0"/>
              <a:t>.</a:t>
            </a:r>
            <a:r>
              <a:rPr lang="zh-CN" altLang="en-US" sz="2400" dirty="0"/>
              <a:t>一旦农夫不在</a:t>
            </a:r>
            <a:r>
              <a:rPr lang="en-US" altLang="zh-CN" sz="2400" dirty="0"/>
              <a:t>,</a:t>
            </a:r>
            <a:r>
              <a:rPr lang="zh-CN" altLang="en-US" sz="2400" dirty="0"/>
              <a:t>狼会吃羊</a:t>
            </a:r>
            <a:r>
              <a:rPr lang="en-US" altLang="zh-CN" sz="2400" dirty="0"/>
              <a:t>,</a:t>
            </a:r>
            <a:r>
              <a:rPr lang="zh-CN" altLang="en-US" sz="2400" dirty="0"/>
              <a:t>羊会吃菜</a:t>
            </a:r>
            <a:r>
              <a:rPr lang="en-US" altLang="zh-CN" sz="2400" dirty="0"/>
              <a:t>.</a:t>
            </a:r>
            <a:r>
              <a:rPr lang="zh-CN" altLang="en-US" sz="2400" dirty="0"/>
              <a:t>请设计一个方案</a:t>
            </a:r>
            <a:r>
              <a:rPr lang="en-US" altLang="zh-CN" sz="2400" dirty="0"/>
              <a:t>,</a:t>
            </a:r>
            <a:r>
              <a:rPr lang="zh-CN" altLang="en-US" sz="2400" dirty="0"/>
              <a:t>使农夫能安全地将这三样东西带过河</a:t>
            </a:r>
            <a:r>
              <a:rPr lang="en-US" altLang="zh-CN" sz="2400" dirty="0"/>
              <a:t>.</a:t>
            </a:r>
            <a:endParaRPr lang="zh-CN" altLang="en-US" sz="2000" dirty="0" smtClean="0"/>
          </a:p>
        </p:txBody>
      </p:sp>
    </p:spTree>
    <p:extLst>
      <p:ext uri="{BB962C8B-B14F-4D97-AF65-F5344CB8AC3E}">
        <p14:creationId xmlns:p14="http://schemas.microsoft.com/office/powerpoint/2010/main" val="33268263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r>
              <a:rPr lang="zh-CN" altLang="en-US" sz="3200" dirty="0" smtClean="0">
                <a:solidFill>
                  <a:srgbClr val="0000FF"/>
                </a:solidFill>
              </a:rPr>
              <a:t>算法分析中常见的复杂性函数</a:t>
            </a:r>
          </a:p>
        </p:txBody>
      </p:sp>
      <p:pic>
        <p:nvPicPr>
          <p:cNvPr id="3174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08513" y="3824288"/>
            <a:ext cx="0" cy="1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41475"/>
            <a:ext cx="7451725" cy="445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p:txBody>
          <a:bodyPr/>
          <a:lstStyle/>
          <a:p>
            <a:r>
              <a:rPr lang="zh-CN" altLang="en-US" sz="3200" smtClean="0">
                <a:solidFill>
                  <a:srgbClr val="0000FF"/>
                </a:solidFill>
              </a:rPr>
              <a:t>小规模数据</a:t>
            </a:r>
          </a:p>
        </p:txBody>
      </p:sp>
      <p:pic>
        <p:nvPicPr>
          <p:cNvPr id="32771"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08513" y="3824288"/>
            <a:ext cx="0" cy="1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1484313"/>
            <a:ext cx="6962775" cy="489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p:txBody>
          <a:bodyPr/>
          <a:lstStyle/>
          <a:p>
            <a:r>
              <a:rPr lang="zh-CN" altLang="en-US" sz="3200" smtClean="0">
                <a:solidFill>
                  <a:srgbClr val="0000FF"/>
                </a:solidFill>
              </a:rPr>
              <a:t>中等规模数据</a:t>
            </a:r>
          </a:p>
        </p:txBody>
      </p:sp>
      <p:pic>
        <p:nvPicPr>
          <p:cNvPr id="3379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08513" y="3824288"/>
            <a:ext cx="0" cy="1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501775"/>
            <a:ext cx="6985000" cy="480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z="2800" smtClean="0">
                <a:solidFill>
                  <a:srgbClr val="3907F1"/>
                </a:solidFill>
              </a:rPr>
              <a:t>算法分析方法</a:t>
            </a:r>
          </a:p>
        </p:txBody>
      </p:sp>
      <p:sp>
        <p:nvSpPr>
          <p:cNvPr id="34819" name="Rectangle 3"/>
          <p:cNvSpPr>
            <a:spLocks noGrp="1" noChangeArrowheads="1"/>
          </p:cNvSpPr>
          <p:nvPr>
            <p:ph idx="1"/>
          </p:nvPr>
        </p:nvSpPr>
        <p:spPr>
          <a:xfrm>
            <a:off x="323850" y="1196975"/>
            <a:ext cx="8569325" cy="5545138"/>
          </a:xfrm>
        </p:spPr>
        <p:txBody>
          <a:bodyPr/>
          <a:lstStyle/>
          <a:p>
            <a:pPr>
              <a:lnSpc>
                <a:spcPct val="120000"/>
              </a:lnSpc>
            </a:pPr>
            <a:r>
              <a:rPr lang="zh-CN" altLang="en-US" sz="2400" smtClean="0">
                <a:solidFill>
                  <a:srgbClr val="3907F1"/>
                </a:solidFill>
              </a:rPr>
              <a:t>例：顺序搜索算法</a:t>
            </a:r>
          </a:p>
        </p:txBody>
      </p:sp>
      <p:sp>
        <p:nvSpPr>
          <p:cNvPr id="34820" name="AutoShape 4"/>
          <p:cNvSpPr>
            <a:spLocks noChangeArrowheads="1"/>
          </p:cNvSpPr>
          <p:nvPr/>
        </p:nvSpPr>
        <p:spPr bwMode="auto">
          <a:xfrm>
            <a:off x="1619250" y="2349500"/>
            <a:ext cx="6192838" cy="3167063"/>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nSpc>
                <a:spcPct val="130000"/>
              </a:lnSpc>
              <a:defRPr/>
            </a:pPr>
            <a:r>
              <a:rPr kumimoji="1" lang="en-US" altLang="zh-CN" sz="2000" b="1" dirty="0"/>
              <a:t>template&lt;class Type&gt;</a:t>
            </a:r>
          </a:p>
          <a:p>
            <a:pPr>
              <a:lnSpc>
                <a:spcPct val="130000"/>
              </a:lnSpc>
              <a:defRPr/>
            </a:pPr>
            <a:r>
              <a:rPr kumimoji="1" lang="en-US" altLang="zh-CN" sz="2000" b="1" dirty="0" err="1"/>
              <a:t>int</a:t>
            </a:r>
            <a:r>
              <a:rPr kumimoji="1" lang="en-US" altLang="zh-CN" sz="2000" b="1" dirty="0"/>
              <a:t> </a:t>
            </a:r>
            <a:r>
              <a:rPr kumimoji="1" lang="en-US" altLang="zh-CN" sz="2000" b="1" dirty="0" err="1"/>
              <a:t>seqSearch</a:t>
            </a:r>
            <a:r>
              <a:rPr kumimoji="1" lang="en-US" altLang="zh-CN" sz="2000" b="1" dirty="0"/>
              <a:t>(Type *a, </a:t>
            </a:r>
            <a:r>
              <a:rPr kumimoji="1" lang="en-US" altLang="zh-CN" sz="2000" b="1" dirty="0" err="1"/>
              <a:t>int</a:t>
            </a:r>
            <a:r>
              <a:rPr kumimoji="1" lang="en-US" altLang="zh-CN" sz="2000" b="1" dirty="0"/>
              <a:t> n, Type k)</a:t>
            </a:r>
          </a:p>
          <a:p>
            <a:pPr>
              <a:lnSpc>
                <a:spcPct val="130000"/>
              </a:lnSpc>
              <a:defRPr/>
            </a:pPr>
            <a:r>
              <a:rPr kumimoji="1" lang="en-US" altLang="zh-CN" sz="2000" b="1" dirty="0"/>
              <a:t>{</a:t>
            </a:r>
          </a:p>
          <a:p>
            <a:pPr>
              <a:lnSpc>
                <a:spcPct val="130000"/>
              </a:lnSpc>
              <a:defRPr/>
            </a:pPr>
            <a:r>
              <a:rPr kumimoji="1" lang="en-US" altLang="zh-CN" sz="2000" b="1" dirty="0"/>
              <a:t>     for(</a:t>
            </a:r>
            <a:r>
              <a:rPr kumimoji="1" lang="en-US" altLang="zh-CN" sz="2000" b="1" dirty="0" err="1"/>
              <a:t>int</a:t>
            </a:r>
            <a:r>
              <a:rPr kumimoji="1" lang="en-US" altLang="zh-CN" sz="2000" b="1" dirty="0"/>
              <a:t> </a:t>
            </a:r>
            <a:r>
              <a:rPr kumimoji="1" lang="en-US" altLang="zh-CN" sz="2000" b="1" dirty="0" err="1"/>
              <a:t>i</a:t>
            </a:r>
            <a:r>
              <a:rPr kumimoji="1" lang="en-US" altLang="zh-CN" sz="2000" b="1" dirty="0"/>
              <a:t>=0;i&lt;</a:t>
            </a:r>
            <a:r>
              <a:rPr kumimoji="1" lang="en-US" altLang="zh-CN" sz="2000" b="1" dirty="0" err="1"/>
              <a:t>n;i</a:t>
            </a:r>
            <a:r>
              <a:rPr kumimoji="1" lang="en-US" altLang="zh-CN" sz="2000" b="1" dirty="0"/>
              <a:t>++)</a:t>
            </a:r>
          </a:p>
          <a:p>
            <a:pPr>
              <a:lnSpc>
                <a:spcPct val="130000"/>
              </a:lnSpc>
              <a:defRPr/>
            </a:pPr>
            <a:r>
              <a:rPr kumimoji="1" lang="en-US" altLang="zh-CN" sz="2000" b="1" dirty="0"/>
              <a:t>	  if (a[</a:t>
            </a:r>
            <a:r>
              <a:rPr kumimoji="1" lang="en-US" altLang="zh-CN" sz="2000" b="1" dirty="0" err="1"/>
              <a:t>i</a:t>
            </a:r>
            <a:r>
              <a:rPr kumimoji="1" lang="en-US" altLang="zh-CN" sz="2000" b="1" dirty="0"/>
              <a:t>]==k) return </a:t>
            </a:r>
            <a:r>
              <a:rPr kumimoji="1" lang="en-US" altLang="zh-CN" sz="2000" b="1" dirty="0" err="1"/>
              <a:t>i</a:t>
            </a:r>
            <a:r>
              <a:rPr kumimoji="1" lang="en-US" altLang="zh-CN" sz="2000" b="1" dirty="0"/>
              <a:t>;</a:t>
            </a:r>
          </a:p>
          <a:p>
            <a:pPr>
              <a:lnSpc>
                <a:spcPct val="130000"/>
              </a:lnSpc>
              <a:defRPr/>
            </a:pPr>
            <a:r>
              <a:rPr kumimoji="1" lang="en-US" altLang="zh-CN" sz="2000" b="1" dirty="0"/>
              <a:t>     return -1;</a:t>
            </a:r>
          </a:p>
          <a:p>
            <a:pPr>
              <a:lnSpc>
                <a:spcPct val="130000"/>
              </a:lnSpc>
              <a:defRPr/>
            </a:pPr>
            <a:r>
              <a:rPr kumimoji="1" lang="en-US" altLang="zh-CN" sz="2000" b="1" dirty="0"/>
              <a:t>}</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endParaRPr lang="zh-CN" altLang="en-US" smtClean="0"/>
          </a:p>
        </p:txBody>
      </p:sp>
      <p:sp>
        <p:nvSpPr>
          <p:cNvPr id="2" name="Rectangle 3"/>
          <p:cNvSpPr>
            <a:spLocks noGrp="1" noChangeArrowheads="1"/>
          </p:cNvSpPr>
          <p:nvPr>
            <p:ph idx="1"/>
          </p:nvPr>
        </p:nvSpPr>
        <p:spPr>
          <a:xfrm>
            <a:off x="323850" y="1196975"/>
            <a:ext cx="8569325" cy="5545138"/>
          </a:xfrm>
        </p:spPr>
        <p:txBody>
          <a:bodyPr/>
          <a:lstStyle/>
          <a:p>
            <a:pPr>
              <a:lnSpc>
                <a:spcPct val="150000"/>
              </a:lnSpc>
              <a:defRPr/>
            </a:pPr>
            <a:r>
              <a:rPr lang="zh-CN" altLang="en-US" sz="2000" dirty="0" smtClean="0"/>
              <a:t>（</a:t>
            </a:r>
            <a:r>
              <a:rPr lang="en-US" altLang="zh-CN" sz="2000" dirty="0" smtClean="0"/>
              <a:t>1</a:t>
            </a:r>
            <a:r>
              <a:rPr lang="zh-CN" altLang="en-US" sz="2000" dirty="0" smtClean="0"/>
              <a:t>）</a:t>
            </a:r>
            <a:r>
              <a:rPr lang="en-US" altLang="zh-CN" sz="2000" i="1" dirty="0" err="1" smtClean="0"/>
              <a:t>T</a:t>
            </a:r>
            <a:r>
              <a:rPr lang="en-US" altLang="zh-CN" sz="2000" baseline="-25000" dirty="0" err="1" smtClean="0"/>
              <a:t>max</a:t>
            </a:r>
            <a:r>
              <a:rPr lang="en-US" altLang="zh-CN" sz="2000" dirty="0" smtClean="0"/>
              <a:t>(</a:t>
            </a:r>
            <a:r>
              <a:rPr lang="en-US" altLang="zh-CN" sz="2000" i="1" dirty="0" smtClean="0"/>
              <a:t>n</a:t>
            </a:r>
            <a:r>
              <a:rPr lang="en-US" altLang="zh-CN" sz="2000" dirty="0" smtClean="0"/>
              <a:t>) = max{ </a:t>
            </a:r>
            <a:r>
              <a:rPr lang="en-US" altLang="zh-CN" sz="2000" i="1" dirty="0" smtClean="0"/>
              <a:t>T</a:t>
            </a:r>
            <a:r>
              <a:rPr lang="en-US" altLang="zh-CN" sz="2000" dirty="0" smtClean="0"/>
              <a:t>(I) | size(I)=</a:t>
            </a:r>
            <a:r>
              <a:rPr lang="en-US" altLang="zh-CN" sz="2000" i="1" dirty="0" smtClean="0"/>
              <a:t>n </a:t>
            </a:r>
            <a:r>
              <a:rPr lang="en-US" altLang="zh-CN" sz="2000" dirty="0" smtClean="0"/>
              <a:t>}=</a:t>
            </a:r>
            <a:r>
              <a:rPr lang="en-US" altLang="zh-CN" sz="2000" i="1" dirty="0" smtClean="0"/>
              <a:t>O</a:t>
            </a:r>
            <a:r>
              <a:rPr lang="en-US" altLang="zh-CN" sz="2000" dirty="0" smtClean="0"/>
              <a:t>(</a:t>
            </a:r>
            <a:r>
              <a:rPr lang="en-US" altLang="zh-CN" sz="2000" i="1" dirty="0" smtClean="0"/>
              <a:t>n</a:t>
            </a:r>
            <a:r>
              <a:rPr lang="en-US" altLang="zh-CN" sz="2000" dirty="0" smtClean="0"/>
              <a:t>)</a:t>
            </a:r>
          </a:p>
          <a:p>
            <a:pPr>
              <a:lnSpc>
                <a:spcPct val="150000"/>
              </a:lnSpc>
              <a:defRPr/>
            </a:pPr>
            <a:r>
              <a:rPr lang="zh-CN" altLang="en-US" sz="2000" dirty="0" smtClean="0"/>
              <a:t>（</a:t>
            </a:r>
            <a:r>
              <a:rPr lang="en-US" altLang="zh-CN" sz="2000" dirty="0" smtClean="0"/>
              <a:t>2</a:t>
            </a:r>
            <a:r>
              <a:rPr lang="zh-CN" altLang="en-US" sz="2000" dirty="0" smtClean="0"/>
              <a:t>）</a:t>
            </a:r>
            <a:r>
              <a:rPr lang="en-US" altLang="zh-CN" sz="2000" i="1" dirty="0" err="1" smtClean="0"/>
              <a:t>T</a:t>
            </a:r>
            <a:r>
              <a:rPr lang="en-US" altLang="zh-CN" sz="2000" baseline="-25000" dirty="0" err="1" smtClean="0"/>
              <a:t>min</a:t>
            </a:r>
            <a:r>
              <a:rPr lang="en-US" altLang="zh-CN" sz="2000" dirty="0" smtClean="0"/>
              <a:t>(</a:t>
            </a:r>
            <a:r>
              <a:rPr lang="en-US" altLang="zh-CN" sz="2000" i="1" dirty="0" smtClean="0"/>
              <a:t>n</a:t>
            </a:r>
            <a:r>
              <a:rPr lang="en-US" altLang="zh-CN" sz="2000" dirty="0" smtClean="0"/>
              <a:t>) = min{ </a:t>
            </a:r>
            <a:r>
              <a:rPr lang="en-US" altLang="zh-CN" sz="2000" i="1" dirty="0" smtClean="0"/>
              <a:t>T</a:t>
            </a:r>
            <a:r>
              <a:rPr lang="en-US" altLang="zh-CN" sz="2000" dirty="0" smtClean="0"/>
              <a:t>(I) | size(I)=</a:t>
            </a:r>
            <a:r>
              <a:rPr lang="en-US" altLang="zh-CN" sz="2000" i="1" dirty="0" smtClean="0"/>
              <a:t>n </a:t>
            </a:r>
            <a:r>
              <a:rPr lang="en-US" altLang="zh-CN" sz="2000" dirty="0" smtClean="0"/>
              <a:t>}=</a:t>
            </a:r>
            <a:r>
              <a:rPr lang="en-US" altLang="zh-CN" sz="2000" i="1" dirty="0" smtClean="0"/>
              <a:t>O</a:t>
            </a:r>
            <a:r>
              <a:rPr lang="en-US" altLang="zh-CN" sz="2000" dirty="0" smtClean="0"/>
              <a:t>(1)</a:t>
            </a:r>
          </a:p>
          <a:p>
            <a:pPr>
              <a:lnSpc>
                <a:spcPct val="150000"/>
              </a:lnSpc>
              <a:defRPr/>
            </a:pPr>
            <a:r>
              <a:rPr lang="zh-CN" altLang="en-US" sz="2000" dirty="0" smtClean="0"/>
              <a:t>（</a:t>
            </a:r>
            <a:r>
              <a:rPr lang="en-US" altLang="zh-CN" sz="2000" dirty="0" smtClean="0"/>
              <a:t>3</a:t>
            </a:r>
            <a:r>
              <a:rPr lang="zh-CN" altLang="en-US" sz="2000" dirty="0" smtClean="0"/>
              <a:t>）在平均情况下，假设：</a:t>
            </a:r>
          </a:p>
          <a:p>
            <a:pPr marL="0" indent="0">
              <a:lnSpc>
                <a:spcPct val="150000"/>
              </a:lnSpc>
              <a:buFont typeface="Wingdings" pitchFamily="2" charset="2"/>
              <a:buNone/>
              <a:defRPr/>
            </a:pPr>
            <a:r>
              <a:rPr lang="zh-CN" altLang="en-US" sz="2000" dirty="0" smtClean="0"/>
              <a:t>       </a:t>
            </a:r>
            <a:r>
              <a:rPr lang="en-US" altLang="zh-CN" sz="2000" dirty="0" smtClean="0"/>
              <a:t>(a) </a:t>
            </a:r>
            <a:r>
              <a:rPr lang="zh-CN" altLang="en-US" sz="2000" dirty="0" smtClean="0"/>
              <a:t>搜索成功的概率为</a:t>
            </a:r>
            <a:r>
              <a:rPr lang="en-US" altLang="zh-CN" sz="2000" i="1" dirty="0" smtClean="0"/>
              <a:t>p </a:t>
            </a:r>
            <a:r>
              <a:rPr lang="en-US" altLang="zh-CN" sz="2000" dirty="0" smtClean="0"/>
              <a:t>( 0 </a:t>
            </a:r>
            <a:r>
              <a:rPr lang="en-US" altLang="zh-CN" sz="2000" dirty="0" smtClean="0">
                <a:sym typeface="Symbol" pitchFamily="18" charset="2"/>
              </a:rPr>
              <a:t></a:t>
            </a:r>
            <a:r>
              <a:rPr lang="en-US" altLang="zh-CN" sz="2000" dirty="0" smtClean="0"/>
              <a:t> </a:t>
            </a:r>
            <a:r>
              <a:rPr lang="en-US" altLang="zh-CN" sz="2000" i="1" dirty="0" smtClean="0"/>
              <a:t>p</a:t>
            </a:r>
            <a:r>
              <a:rPr lang="en-US" altLang="zh-CN" sz="2000" dirty="0" smtClean="0"/>
              <a:t> </a:t>
            </a:r>
            <a:r>
              <a:rPr lang="en-US" altLang="zh-CN" sz="2000" dirty="0" smtClean="0">
                <a:sym typeface="Symbol" pitchFamily="18" charset="2"/>
              </a:rPr>
              <a:t></a:t>
            </a:r>
            <a:r>
              <a:rPr lang="en-US" altLang="zh-CN" sz="2000" dirty="0" smtClean="0"/>
              <a:t> 1 )</a:t>
            </a:r>
            <a:r>
              <a:rPr lang="zh-CN" altLang="en-US" sz="2000" dirty="0" smtClean="0"/>
              <a:t>；</a:t>
            </a:r>
          </a:p>
          <a:p>
            <a:pPr marL="0" indent="0">
              <a:lnSpc>
                <a:spcPct val="150000"/>
              </a:lnSpc>
              <a:buFont typeface="Wingdings" pitchFamily="2" charset="2"/>
              <a:buNone/>
              <a:defRPr/>
            </a:pPr>
            <a:r>
              <a:rPr lang="zh-CN" altLang="en-US" sz="2000" dirty="0" smtClean="0"/>
              <a:t>       </a:t>
            </a:r>
            <a:r>
              <a:rPr lang="en-US" altLang="zh-CN" sz="2000" dirty="0" smtClean="0"/>
              <a:t>(b) </a:t>
            </a:r>
            <a:r>
              <a:rPr lang="zh-CN" altLang="en-US" sz="2000" dirty="0" smtClean="0"/>
              <a:t>在数组的每个位置</a:t>
            </a:r>
            <a:r>
              <a:rPr lang="en-US" altLang="zh-CN" sz="2000" i="1" dirty="0" err="1" smtClean="0"/>
              <a:t>i</a:t>
            </a:r>
            <a:r>
              <a:rPr lang="en-US" altLang="zh-CN" sz="2000" i="1" dirty="0" smtClean="0"/>
              <a:t> </a:t>
            </a:r>
            <a:r>
              <a:rPr lang="en-US" altLang="zh-CN" sz="2000" dirty="0" smtClean="0"/>
              <a:t>( 0 </a:t>
            </a:r>
            <a:r>
              <a:rPr lang="en-US" altLang="zh-CN" sz="2000" dirty="0" smtClean="0">
                <a:sym typeface="Symbol" pitchFamily="18" charset="2"/>
              </a:rPr>
              <a:t> </a:t>
            </a:r>
            <a:r>
              <a:rPr lang="en-US" altLang="zh-CN" sz="2000" i="1" dirty="0" err="1" smtClean="0"/>
              <a:t>i</a:t>
            </a:r>
            <a:r>
              <a:rPr lang="en-US" altLang="zh-CN" sz="2000" i="1" dirty="0" smtClean="0"/>
              <a:t> </a:t>
            </a:r>
            <a:r>
              <a:rPr lang="en-US" altLang="zh-CN" sz="2000" dirty="0" smtClean="0"/>
              <a:t>&lt; </a:t>
            </a:r>
            <a:r>
              <a:rPr lang="en-US" altLang="zh-CN" sz="2000" i="1" dirty="0" smtClean="0"/>
              <a:t>n </a:t>
            </a:r>
            <a:r>
              <a:rPr lang="en-US" altLang="zh-CN" sz="2000" dirty="0" smtClean="0"/>
              <a:t>)</a:t>
            </a:r>
            <a:r>
              <a:rPr lang="zh-CN" altLang="en-US" sz="2000" dirty="0" smtClean="0"/>
              <a:t>搜索成功的概率相同  </a:t>
            </a:r>
            <a:endParaRPr lang="en-US" altLang="zh-CN" sz="2000" dirty="0" smtClean="0"/>
          </a:p>
          <a:p>
            <a:pPr marL="0" indent="0">
              <a:lnSpc>
                <a:spcPct val="150000"/>
              </a:lnSpc>
              <a:buFont typeface="Wingdings" pitchFamily="2" charset="2"/>
              <a:buNone/>
              <a:defRPr/>
            </a:pPr>
            <a:r>
              <a:rPr lang="zh-CN" altLang="en-US" sz="2000" dirty="0" smtClean="0"/>
              <a:t>    ，均为 </a:t>
            </a:r>
            <a:r>
              <a:rPr lang="en-US" altLang="zh-CN" sz="2000" i="1" dirty="0" err="1" smtClean="0"/>
              <a:t>p</a:t>
            </a:r>
            <a:r>
              <a:rPr lang="en-US" altLang="zh-CN" sz="2000" dirty="0" err="1" smtClean="0"/>
              <a:t>/</a:t>
            </a:r>
            <a:r>
              <a:rPr lang="en-US" altLang="zh-CN" sz="2000" i="1" dirty="0" err="1" smtClean="0"/>
              <a:t>n</a:t>
            </a:r>
            <a:r>
              <a:rPr lang="zh-CN" altLang="en-US" sz="2000" dirty="0" smtClean="0"/>
              <a:t>。</a:t>
            </a:r>
          </a:p>
        </p:txBody>
      </p:sp>
      <p:sp>
        <p:nvSpPr>
          <p:cNvPr id="3584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5845" name="Object 4"/>
          <p:cNvGraphicFramePr>
            <a:graphicFrameLocks noChangeAspect="1"/>
          </p:cNvGraphicFramePr>
          <p:nvPr/>
        </p:nvGraphicFramePr>
        <p:xfrm>
          <a:off x="2843213" y="3895725"/>
          <a:ext cx="3168650" cy="757238"/>
        </p:xfrm>
        <a:graphic>
          <a:graphicData uri="http://schemas.openxmlformats.org/presentationml/2006/ole">
            <mc:AlternateContent xmlns:mc="http://schemas.openxmlformats.org/markup-compatibility/2006">
              <mc:Choice xmlns:v="urn:schemas-microsoft-com:vml" Requires="v">
                <p:oleObj spid="_x0000_s36369" name="公式" r:id="rId3" imgW="1473200" imgH="355600" progId="Equation.3">
                  <p:embed/>
                </p:oleObj>
              </mc:Choice>
              <mc:Fallback>
                <p:oleObj name="公式" r:id="rId3" imgW="1473200" imgH="35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895725"/>
                        <a:ext cx="31686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5847" name="Object 6"/>
          <p:cNvGraphicFramePr>
            <a:graphicFrameLocks noChangeAspect="1"/>
          </p:cNvGraphicFramePr>
          <p:nvPr/>
        </p:nvGraphicFramePr>
        <p:xfrm>
          <a:off x="3276600" y="4724400"/>
          <a:ext cx="5688013" cy="865188"/>
        </p:xfrm>
        <a:graphic>
          <a:graphicData uri="http://schemas.openxmlformats.org/presentationml/2006/ole">
            <mc:AlternateContent xmlns:mc="http://schemas.openxmlformats.org/markup-compatibility/2006">
              <mc:Choice xmlns:v="urn:schemas-microsoft-com:vml" Requires="v">
                <p:oleObj spid="_x0000_s36370" name="公式" r:id="rId5" imgW="2819400" imgH="431800" progId="Equation.3">
                  <p:embed/>
                </p:oleObj>
              </mc:Choice>
              <mc:Fallback>
                <p:oleObj name="公式" r:id="rId5" imgW="28194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724400"/>
                        <a:ext cx="568801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5849" name="Object 8"/>
          <p:cNvGraphicFramePr>
            <a:graphicFrameLocks noChangeAspect="1"/>
          </p:cNvGraphicFramePr>
          <p:nvPr/>
        </p:nvGraphicFramePr>
        <p:xfrm>
          <a:off x="3203575" y="5734050"/>
          <a:ext cx="5040313" cy="885825"/>
        </p:xfrm>
        <a:graphic>
          <a:graphicData uri="http://schemas.openxmlformats.org/presentationml/2006/ole">
            <mc:AlternateContent xmlns:mc="http://schemas.openxmlformats.org/markup-compatibility/2006">
              <mc:Choice xmlns:v="urn:schemas-microsoft-com:vml" Requires="v">
                <p:oleObj spid="_x0000_s36371" name="公式" r:id="rId7" imgW="2438400" imgH="431800" progId="Equation.3">
                  <p:embed/>
                </p:oleObj>
              </mc:Choice>
              <mc:Fallback>
                <p:oleObj name="公式" r:id="rId7" imgW="24384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5734050"/>
                        <a:ext cx="50403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z="3200" smtClean="0">
                <a:solidFill>
                  <a:srgbClr val="3907F1"/>
                </a:solidFill>
              </a:rPr>
              <a:t>算法分析的基本法则</a:t>
            </a:r>
            <a:endParaRPr lang="zh-CN" altLang="en-US" smtClean="0"/>
          </a:p>
        </p:txBody>
      </p:sp>
      <p:sp>
        <p:nvSpPr>
          <p:cNvPr id="36867" name="Rectangle 3"/>
          <p:cNvSpPr>
            <a:spLocks noGrp="1" noChangeArrowheads="1"/>
          </p:cNvSpPr>
          <p:nvPr>
            <p:ph idx="1"/>
          </p:nvPr>
        </p:nvSpPr>
        <p:spPr>
          <a:xfrm>
            <a:off x="323850" y="1196975"/>
            <a:ext cx="8569325" cy="5545138"/>
          </a:xfrm>
        </p:spPr>
        <p:txBody>
          <a:bodyPr/>
          <a:lstStyle/>
          <a:p>
            <a:pPr marL="0" indent="0">
              <a:lnSpc>
                <a:spcPct val="80000"/>
              </a:lnSpc>
              <a:buFont typeface="Wingdings" pitchFamily="2" charset="2"/>
              <a:buNone/>
              <a:defRPr/>
            </a:pPr>
            <a:r>
              <a:rPr lang="zh-CN" altLang="en-US" sz="2400" dirty="0" smtClean="0">
                <a:solidFill>
                  <a:srgbClr val="3907F1"/>
                </a:solidFill>
              </a:rPr>
              <a:t>非递归算法：</a:t>
            </a:r>
          </a:p>
          <a:p>
            <a:pPr marL="0" indent="0">
              <a:lnSpc>
                <a:spcPct val="150000"/>
              </a:lnSpc>
              <a:buFont typeface="Wingdings" pitchFamily="2" charset="2"/>
              <a:buNone/>
              <a:defRPr/>
            </a:pPr>
            <a:r>
              <a:rPr lang="zh-CN" altLang="en-US" sz="2000" dirty="0" smtClean="0">
                <a:solidFill>
                  <a:srgbClr val="5629F9"/>
                </a:solidFill>
              </a:rPr>
              <a:t>（</a:t>
            </a:r>
            <a:r>
              <a:rPr lang="en-US" altLang="zh-CN" sz="2000" dirty="0" smtClean="0">
                <a:solidFill>
                  <a:srgbClr val="5629F9"/>
                </a:solidFill>
              </a:rPr>
              <a:t>1</a:t>
            </a:r>
            <a:r>
              <a:rPr lang="zh-CN" altLang="en-US" sz="2000" dirty="0" smtClean="0">
                <a:solidFill>
                  <a:srgbClr val="5629F9"/>
                </a:solidFill>
              </a:rPr>
              <a:t>）</a:t>
            </a:r>
            <a:r>
              <a:rPr lang="en-US" altLang="zh-CN" sz="2000" dirty="0" smtClean="0"/>
              <a:t>for / while </a:t>
            </a:r>
            <a:r>
              <a:rPr lang="zh-CN" altLang="en-US" sz="2000" dirty="0" smtClean="0"/>
              <a:t>循环</a:t>
            </a:r>
          </a:p>
          <a:p>
            <a:pPr>
              <a:lnSpc>
                <a:spcPct val="150000"/>
              </a:lnSpc>
              <a:defRPr/>
            </a:pPr>
            <a:r>
              <a:rPr lang="zh-CN" altLang="en-US" sz="2000" dirty="0" smtClean="0"/>
              <a:t>循环体内计算时间</a:t>
            </a:r>
            <a:r>
              <a:rPr lang="zh-CN" altLang="en-US" sz="2000" dirty="0" smtClean="0">
                <a:solidFill>
                  <a:srgbClr val="FF0000"/>
                </a:solidFill>
              </a:rPr>
              <a:t>*</a:t>
            </a:r>
            <a:r>
              <a:rPr lang="zh-CN" altLang="en-US" sz="2000" dirty="0" smtClean="0"/>
              <a:t>循环次数；</a:t>
            </a:r>
          </a:p>
          <a:p>
            <a:pPr marL="0" indent="0">
              <a:lnSpc>
                <a:spcPct val="150000"/>
              </a:lnSpc>
              <a:buFont typeface="Wingdings" pitchFamily="2" charset="2"/>
              <a:buNone/>
              <a:defRPr/>
            </a:pPr>
            <a:r>
              <a:rPr lang="zh-CN" altLang="en-US" sz="2000" dirty="0">
                <a:solidFill>
                  <a:srgbClr val="5629F9"/>
                </a:solidFill>
              </a:rPr>
              <a:t>（</a:t>
            </a:r>
            <a:r>
              <a:rPr lang="en-US" altLang="zh-CN" sz="2000" dirty="0">
                <a:solidFill>
                  <a:srgbClr val="5629F9"/>
                </a:solidFill>
              </a:rPr>
              <a:t>2</a:t>
            </a:r>
            <a:r>
              <a:rPr lang="zh-CN" altLang="en-US" sz="2000" dirty="0">
                <a:solidFill>
                  <a:srgbClr val="5629F9"/>
                </a:solidFill>
              </a:rPr>
              <a:t>）</a:t>
            </a:r>
            <a:r>
              <a:rPr lang="zh-CN" altLang="en-US" sz="2000" dirty="0" smtClean="0"/>
              <a:t>嵌套循环</a:t>
            </a:r>
          </a:p>
          <a:p>
            <a:pPr>
              <a:lnSpc>
                <a:spcPct val="150000"/>
              </a:lnSpc>
              <a:defRPr/>
            </a:pPr>
            <a:r>
              <a:rPr lang="zh-CN" altLang="en-US" sz="2000" dirty="0" smtClean="0"/>
              <a:t>循环体内计算时间</a:t>
            </a:r>
            <a:r>
              <a:rPr lang="zh-CN" altLang="en-US" sz="2000" dirty="0" smtClean="0">
                <a:solidFill>
                  <a:srgbClr val="FF0000"/>
                </a:solidFill>
              </a:rPr>
              <a:t>*</a:t>
            </a:r>
            <a:r>
              <a:rPr lang="zh-CN" altLang="en-US" sz="2000" dirty="0" smtClean="0">
                <a:solidFill>
                  <a:srgbClr val="2605A1"/>
                </a:solidFill>
              </a:rPr>
              <a:t>所有</a:t>
            </a:r>
            <a:r>
              <a:rPr lang="zh-CN" altLang="en-US" sz="2000" dirty="0" smtClean="0"/>
              <a:t>循环次数；</a:t>
            </a:r>
          </a:p>
          <a:p>
            <a:pPr marL="0" indent="0">
              <a:lnSpc>
                <a:spcPct val="150000"/>
              </a:lnSpc>
              <a:buFont typeface="Wingdings" pitchFamily="2" charset="2"/>
              <a:buNone/>
              <a:defRPr/>
            </a:pPr>
            <a:r>
              <a:rPr lang="zh-CN" altLang="en-US" sz="2000" dirty="0">
                <a:solidFill>
                  <a:srgbClr val="5629F9"/>
                </a:solidFill>
              </a:rPr>
              <a:t>（</a:t>
            </a:r>
            <a:r>
              <a:rPr lang="en-US" altLang="zh-CN" sz="2000" dirty="0">
                <a:solidFill>
                  <a:srgbClr val="5629F9"/>
                </a:solidFill>
              </a:rPr>
              <a:t>3</a:t>
            </a:r>
            <a:r>
              <a:rPr lang="zh-CN" altLang="en-US" sz="2000" dirty="0">
                <a:solidFill>
                  <a:srgbClr val="5629F9"/>
                </a:solidFill>
              </a:rPr>
              <a:t>）</a:t>
            </a:r>
            <a:r>
              <a:rPr lang="zh-CN" altLang="en-US" sz="2000" dirty="0" smtClean="0"/>
              <a:t>顺序语句</a:t>
            </a:r>
          </a:p>
          <a:p>
            <a:pPr>
              <a:lnSpc>
                <a:spcPct val="150000"/>
              </a:lnSpc>
              <a:defRPr/>
            </a:pPr>
            <a:r>
              <a:rPr lang="zh-CN" altLang="en-US" sz="2000" dirty="0" smtClean="0"/>
              <a:t>各语句计算时间相加；</a:t>
            </a:r>
          </a:p>
          <a:p>
            <a:pPr marL="0" indent="0">
              <a:lnSpc>
                <a:spcPct val="150000"/>
              </a:lnSpc>
              <a:buFont typeface="Wingdings" pitchFamily="2" charset="2"/>
              <a:buNone/>
              <a:defRPr/>
            </a:pPr>
            <a:r>
              <a:rPr lang="zh-CN" altLang="en-US" sz="2000" dirty="0">
                <a:solidFill>
                  <a:srgbClr val="5629F9"/>
                </a:solidFill>
              </a:rPr>
              <a:t>（</a:t>
            </a:r>
            <a:r>
              <a:rPr lang="en-US" altLang="zh-CN" sz="2000" dirty="0">
                <a:solidFill>
                  <a:srgbClr val="5629F9"/>
                </a:solidFill>
              </a:rPr>
              <a:t>4</a:t>
            </a:r>
            <a:r>
              <a:rPr lang="zh-CN" altLang="en-US" sz="2000" dirty="0">
                <a:solidFill>
                  <a:srgbClr val="5629F9"/>
                </a:solidFill>
              </a:rPr>
              <a:t>）</a:t>
            </a:r>
            <a:r>
              <a:rPr lang="en-US" altLang="zh-CN" sz="2000" dirty="0" smtClean="0"/>
              <a:t>if-else</a:t>
            </a:r>
            <a:r>
              <a:rPr lang="zh-CN" altLang="en-US" sz="2000" dirty="0" smtClean="0"/>
              <a:t>语句</a:t>
            </a:r>
          </a:p>
          <a:p>
            <a:pPr>
              <a:lnSpc>
                <a:spcPct val="150000"/>
              </a:lnSpc>
              <a:defRPr/>
            </a:pPr>
            <a:r>
              <a:rPr lang="en-US" altLang="zh-CN" sz="2000" dirty="0" smtClean="0"/>
              <a:t>if</a:t>
            </a:r>
            <a:r>
              <a:rPr lang="zh-CN" altLang="en-US" sz="2000" dirty="0" smtClean="0"/>
              <a:t>语句计算时间和</a:t>
            </a:r>
            <a:r>
              <a:rPr lang="en-US" altLang="zh-CN" sz="2000" dirty="0" smtClean="0"/>
              <a:t>else</a:t>
            </a:r>
            <a:r>
              <a:rPr lang="zh-CN" altLang="en-US" sz="2000" dirty="0" smtClean="0"/>
              <a:t>语句计算时间的</a:t>
            </a:r>
            <a:r>
              <a:rPr lang="zh-CN" altLang="en-US" sz="2000" u="sng" dirty="0" smtClean="0">
                <a:solidFill>
                  <a:srgbClr val="2605A1"/>
                </a:solidFill>
              </a:rPr>
              <a:t>较大者</a:t>
            </a:r>
            <a:r>
              <a:rPr lang="zh-CN" altLang="en-US" sz="2000" dirty="0" smtClean="0"/>
              <a: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endParaRPr lang="zh-CN" altLang="en-US" smtClean="0"/>
          </a:p>
        </p:txBody>
      </p:sp>
      <p:sp>
        <p:nvSpPr>
          <p:cNvPr id="37891" name="内容占位符 2"/>
          <p:cNvSpPr>
            <a:spLocks noGrp="1"/>
          </p:cNvSpPr>
          <p:nvPr>
            <p:ph idx="1"/>
          </p:nvPr>
        </p:nvSpPr>
        <p:spPr>
          <a:xfrm>
            <a:off x="323850" y="1196975"/>
            <a:ext cx="8569325" cy="5545138"/>
          </a:xfrm>
        </p:spPr>
        <p:txBody>
          <a:bodyPr/>
          <a:lstStyle/>
          <a:p>
            <a:endParaRPr lang="zh-CN" altLang="en-US" smtClean="0"/>
          </a:p>
        </p:txBody>
      </p:sp>
      <p:sp>
        <p:nvSpPr>
          <p:cNvPr id="2" name="AutoShape 4"/>
          <p:cNvSpPr>
            <a:spLocks noChangeArrowheads="1"/>
          </p:cNvSpPr>
          <p:nvPr/>
        </p:nvSpPr>
        <p:spPr bwMode="auto">
          <a:xfrm>
            <a:off x="71438" y="836613"/>
            <a:ext cx="8964612" cy="5545137"/>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nSpc>
                <a:spcPct val="120000"/>
              </a:lnSpc>
              <a:defRPr/>
            </a:pPr>
            <a:r>
              <a:rPr kumimoji="1" lang="en-US" altLang="zh-CN" sz="2000" b="1" dirty="0">
                <a:solidFill>
                  <a:schemeClr val="tx1"/>
                </a:solidFill>
              </a:rPr>
              <a:t>template&lt;class Type&gt;</a:t>
            </a:r>
          </a:p>
          <a:p>
            <a:pPr>
              <a:lnSpc>
                <a:spcPct val="120000"/>
              </a:lnSpc>
              <a:defRPr/>
            </a:pPr>
            <a:r>
              <a:rPr kumimoji="1" lang="en-US" altLang="zh-CN" sz="2000" b="1" dirty="0">
                <a:solidFill>
                  <a:schemeClr val="tx1"/>
                </a:solidFill>
              </a:rPr>
              <a:t>void </a:t>
            </a:r>
            <a:r>
              <a:rPr kumimoji="1" lang="en-US" altLang="zh-CN" sz="2000" b="1" dirty="0" err="1">
                <a:solidFill>
                  <a:schemeClr val="tx1"/>
                </a:solidFill>
              </a:rPr>
              <a:t>insertion_sort</a:t>
            </a:r>
            <a:r>
              <a:rPr kumimoji="1" lang="en-US" altLang="zh-CN" sz="2000" b="1" dirty="0">
                <a:solidFill>
                  <a:schemeClr val="tx1"/>
                </a:solidFill>
              </a:rPr>
              <a:t>(Type *a, </a:t>
            </a:r>
            <a:r>
              <a:rPr kumimoji="1" lang="en-US" altLang="zh-CN" sz="2000" b="1" dirty="0" err="1">
                <a:solidFill>
                  <a:schemeClr val="tx1"/>
                </a:solidFill>
              </a:rPr>
              <a:t>int</a:t>
            </a:r>
            <a:r>
              <a:rPr kumimoji="1" lang="en-US" altLang="zh-CN" sz="2000" b="1" dirty="0">
                <a:solidFill>
                  <a:schemeClr val="tx1"/>
                </a:solidFill>
              </a:rPr>
              <a:t> n)</a:t>
            </a:r>
          </a:p>
          <a:p>
            <a:pPr>
              <a:lnSpc>
                <a:spcPct val="120000"/>
              </a:lnSpc>
              <a:defRPr/>
            </a:pPr>
            <a:r>
              <a:rPr kumimoji="1" lang="en-US" altLang="zh-CN" sz="2000" b="1" dirty="0">
                <a:solidFill>
                  <a:schemeClr val="tx1"/>
                </a:solidFill>
              </a:rPr>
              <a:t>{</a:t>
            </a:r>
          </a:p>
          <a:p>
            <a:pPr>
              <a:lnSpc>
                <a:spcPct val="120000"/>
              </a:lnSpc>
              <a:defRPr/>
            </a:pPr>
            <a:r>
              <a:rPr kumimoji="1" lang="en-US" altLang="zh-CN" sz="2000" b="1" dirty="0">
                <a:solidFill>
                  <a:schemeClr val="tx1"/>
                </a:solidFill>
              </a:rPr>
              <a:t>   Type key;                        //</a:t>
            </a:r>
            <a:r>
              <a:rPr kumimoji="1" lang="en-US" altLang="zh-CN" sz="2000" b="1" dirty="0">
                <a:solidFill>
                  <a:srgbClr val="FF0000"/>
                </a:solidFill>
              </a:rPr>
              <a:t>cost</a:t>
            </a:r>
            <a:r>
              <a:rPr kumimoji="1" lang="en-US" altLang="zh-CN" sz="2000" b="1" dirty="0">
                <a:solidFill>
                  <a:schemeClr val="tx1"/>
                </a:solidFill>
              </a:rPr>
              <a:t>  </a:t>
            </a:r>
            <a:r>
              <a:rPr kumimoji="1" lang="en-US" altLang="zh-CN" sz="2000" b="1" dirty="0">
                <a:solidFill>
                  <a:srgbClr val="2605A1"/>
                </a:solidFill>
              </a:rPr>
              <a:t>times</a:t>
            </a:r>
          </a:p>
          <a:p>
            <a:pPr>
              <a:lnSpc>
                <a:spcPct val="120000"/>
              </a:lnSpc>
              <a:defRPr/>
            </a:pPr>
            <a:r>
              <a:rPr kumimoji="1" lang="en-US" altLang="zh-CN" sz="2000" b="1" dirty="0">
                <a:solidFill>
                  <a:schemeClr val="tx1"/>
                </a:solidFill>
              </a:rPr>
              <a:t>   for (</a:t>
            </a:r>
            <a:r>
              <a:rPr kumimoji="1" lang="en-US" altLang="zh-CN" sz="2000" b="1" dirty="0" err="1">
                <a:solidFill>
                  <a:schemeClr val="tx1"/>
                </a:solidFill>
              </a:rPr>
              <a:t>int</a:t>
            </a:r>
            <a:r>
              <a:rPr kumimoji="1" lang="en-US" altLang="zh-CN" sz="2000" b="1" dirty="0">
                <a:solidFill>
                  <a:schemeClr val="tx1"/>
                </a:solidFill>
              </a:rPr>
              <a:t> </a:t>
            </a:r>
            <a:r>
              <a:rPr kumimoji="1" lang="en-US" altLang="zh-CN" sz="2000" b="1" dirty="0" err="1">
                <a:solidFill>
                  <a:schemeClr val="tx1"/>
                </a:solidFill>
              </a:rPr>
              <a:t>i</a:t>
            </a:r>
            <a:r>
              <a:rPr kumimoji="1" lang="en-US" altLang="zh-CN" sz="2000" b="1" dirty="0">
                <a:solidFill>
                  <a:schemeClr val="tx1"/>
                </a:solidFill>
              </a:rPr>
              <a:t> = 1; </a:t>
            </a:r>
            <a:r>
              <a:rPr kumimoji="1" lang="en-US" altLang="zh-CN" sz="2000" b="1" dirty="0" err="1">
                <a:solidFill>
                  <a:schemeClr val="tx1"/>
                </a:solidFill>
              </a:rPr>
              <a:t>i</a:t>
            </a:r>
            <a:r>
              <a:rPr kumimoji="1" lang="en-US" altLang="zh-CN" sz="2000" b="1" dirty="0">
                <a:solidFill>
                  <a:schemeClr val="tx1"/>
                </a:solidFill>
              </a:rPr>
              <a:t> &lt; n; </a:t>
            </a:r>
            <a:r>
              <a:rPr kumimoji="1" lang="en-US" altLang="zh-CN" sz="2000" b="1" dirty="0" err="1">
                <a:solidFill>
                  <a:schemeClr val="tx1"/>
                </a:solidFill>
              </a:rPr>
              <a:t>i</a:t>
            </a:r>
            <a:r>
              <a:rPr kumimoji="1" lang="en-US" altLang="zh-CN" sz="2000" b="1" dirty="0">
                <a:solidFill>
                  <a:schemeClr val="tx1"/>
                </a:solidFill>
              </a:rPr>
              <a:t>++){     // </a:t>
            </a:r>
            <a:r>
              <a:rPr kumimoji="1" lang="en-US" altLang="zh-CN" sz="2000" b="1" dirty="0">
                <a:solidFill>
                  <a:srgbClr val="FF0000"/>
                </a:solidFill>
              </a:rPr>
              <a:t>c1</a:t>
            </a:r>
            <a:r>
              <a:rPr kumimoji="1" lang="en-US" altLang="zh-CN" sz="2000" b="1" dirty="0">
                <a:solidFill>
                  <a:schemeClr val="tx1"/>
                </a:solidFill>
              </a:rPr>
              <a:t>     </a:t>
            </a:r>
            <a:r>
              <a:rPr kumimoji="1" lang="en-US" altLang="zh-CN" sz="2000" b="1" dirty="0">
                <a:solidFill>
                  <a:srgbClr val="2605A1"/>
                </a:solidFill>
              </a:rPr>
              <a:t>n   </a:t>
            </a:r>
          </a:p>
          <a:p>
            <a:pPr>
              <a:lnSpc>
                <a:spcPct val="120000"/>
              </a:lnSpc>
              <a:defRPr/>
            </a:pPr>
            <a:r>
              <a:rPr kumimoji="1" lang="en-US" altLang="zh-CN" sz="2000" b="1" dirty="0">
                <a:solidFill>
                  <a:schemeClr val="tx1"/>
                </a:solidFill>
              </a:rPr>
              <a:t>      </a:t>
            </a:r>
            <a:r>
              <a:rPr kumimoji="1" lang="en-US" altLang="zh-CN" sz="2000" b="1" i="1" dirty="0">
                <a:solidFill>
                  <a:schemeClr val="tx1"/>
                </a:solidFill>
              </a:rPr>
              <a:t>key=a[</a:t>
            </a:r>
            <a:r>
              <a:rPr kumimoji="1" lang="en-US" altLang="zh-CN" sz="2000" b="1" i="1" dirty="0" err="1">
                <a:solidFill>
                  <a:schemeClr val="tx1"/>
                </a:solidFill>
              </a:rPr>
              <a:t>i</a:t>
            </a:r>
            <a:r>
              <a:rPr kumimoji="1" lang="en-US" altLang="zh-CN" sz="2000" b="1" i="1" dirty="0">
                <a:solidFill>
                  <a:schemeClr val="tx1"/>
                </a:solidFill>
              </a:rPr>
              <a:t>];                     // </a:t>
            </a:r>
            <a:r>
              <a:rPr kumimoji="1" lang="en-US" altLang="zh-CN" sz="2000" b="1" i="1" dirty="0">
                <a:solidFill>
                  <a:srgbClr val="FF0000"/>
                </a:solidFill>
              </a:rPr>
              <a:t>c2</a:t>
            </a:r>
            <a:r>
              <a:rPr kumimoji="1" lang="en-US" altLang="zh-CN" sz="2000" b="1" i="1" dirty="0">
                <a:solidFill>
                  <a:schemeClr val="tx1"/>
                </a:solidFill>
              </a:rPr>
              <a:t>    </a:t>
            </a:r>
            <a:r>
              <a:rPr kumimoji="1" lang="en-US" altLang="zh-CN" sz="2000" b="1" i="1" dirty="0">
                <a:solidFill>
                  <a:srgbClr val="2605A1"/>
                </a:solidFill>
              </a:rPr>
              <a:t>n-1 </a:t>
            </a:r>
          </a:p>
          <a:p>
            <a:pPr>
              <a:lnSpc>
                <a:spcPct val="120000"/>
              </a:lnSpc>
              <a:defRPr/>
            </a:pPr>
            <a:r>
              <a:rPr kumimoji="1" lang="en-US" altLang="zh-CN" sz="2000" b="1" i="1" dirty="0">
                <a:solidFill>
                  <a:schemeClr val="tx1"/>
                </a:solidFill>
              </a:rPr>
              <a:t>      </a:t>
            </a:r>
            <a:r>
              <a:rPr kumimoji="1" lang="en-US" altLang="zh-CN" sz="2000" b="1" i="1" dirty="0" err="1">
                <a:solidFill>
                  <a:schemeClr val="tx1"/>
                </a:solidFill>
              </a:rPr>
              <a:t>int</a:t>
            </a:r>
            <a:r>
              <a:rPr kumimoji="1" lang="en-US" altLang="zh-CN" sz="2000" b="1" i="1" dirty="0">
                <a:solidFill>
                  <a:schemeClr val="tx1"/>
                </a:solidFill>
              </a:rPr>
              <a:t> j=i-1;                    // </a:t>
            </a:r>
            <a:r>
              <a:rPr kumimoji="1" lang="en-US" altLang="zh-CN" sz="2000" b="1" i="1" dirty="0">
                <a:solidFill>
                  <a:srgbClr val="FF0000"/>
                </a:solidFill>
              </a:rPr>
              <a:t>c3</a:t>
            </a:r>
            <a:r>
              <a:rPr kumimoji="1" lang="en-US" altLang="zh-CN" sz="2000" b="1" i="1" dirty="0">
                <a:solidFill>
                  <a:schemeClr val="tx1"/>
                </a:solidFill>
              </a:rPr>
              <a:t>    </a:t>
            </a:r>
            <a:r>
              <a:rPr kumimoji="1" lang="en-US" altLang="zh-CN" sz="2000" b="1" i="1" dirty="0">
                <a:solidFill>
                  <a:srgbClr val="2605A1"/>
                </a:solidFill>
              </a:rPr>
              <a:t>n-1 </a:t>
            </a:r>
          </a:p>
          <a:p>
            <a:pPr>
              <a:lnSpc>
                <a:spcPct val="120000"/>
              </a:lnSpc>
              <a:defRPr/>
            </a:pPr>
            <a:r>
              <a:rPr kumimoji="1" lang="en-US" altLang="zh-CN" sz="2000" b="1" i="1" dirty="0">
                <a:solidFill>
                  <a:schemeClr val="tx1"/>
                </a:solidFill>
              </a:rPr>
              <a:t>      </a:t>
            </a:r>
            <a:r>
              <a:rPr kumimoji="1" lang="en-US" altLang="zh-CN" sz="2000" b="1" dirty="0">
                <a:solidFill>
                  <a:schemeClr val="tx1"/>
                </a:solidFill>
              </a:rPr>
              <a:t>while( j&gt;=0 &amp;&amp; a[j]&gt;key ){    // </a:t>
            </a:r>
            <a:r>
              <a:rPr kumimoji="1" lang="en-US" altLang="zh-CN" sz="2000" b="1" dirty="0">
                <a:solidFill>
                  <a:srgbClr val="FF0000"/>
                </a:solidFill>
              </a:rPr>
              <a:t>c4</a:t>
            </a:r>
            <a:r>
              <a:rPr kumimoji="1" lang="en-US" altLang="zh-CN" sz="2000" b="1" dirty="0">
                <a:solidFill>
                  <a:schemeClr val="tx1"/>
                </a:solidFill>
              </a:rPr>
              <a:t>   </a:t>
            </a:r>
            <a:r>
              <a:rPr kumimoji="1" lang="en-US" altLang="zh-CN" sz="2000" b="1" dirty="0">
                <a:solidFill>
                  <a:srgbClr val="2605A1"/>
                </a:solidFill>
              </a:rPr>
              <a:t>sum of </a:t>
            </a:r>
            <a:r>
              <a:rPr kumimoji="1" lang="en-US" altLang="zh-CN" sz="2000" b="1" dirty="0" err="1">
                <a:solidFill>
                  <a:schemeClr val="accent6"/>
                </a:solidFill>
              </a:rPr>
              <a:t>t</a:t>
            </a:r>
            <a:r>
              <a:rPr kumimoji="1" lang="en-US" altLang="zh-CN" sz="2000" b="1" baseline="-25000" dirty="0" err="1">
                <a:solidFill>
                  <a:schemeClr val="accent6"/>
                </a:solidFill>
              </a:rPr>
              <a:t>i</a:t>
            </a:r>
            <a:endParaRPr kumimoji="1" lang="en-US" altLang="zh-CN" sz="2000" b="1" baseline="-25000" dirty="0">
              <a:solidFill>
                <a:schemeClr val="accent6"/>
              </a:solidFill>
            </a:endParaRPr>
          </a:p>
          <a:p>
            <a:pPr>
              <a:lnSpc>
                <a:spcPct val="120000"/>
              </a:lnSpc>
              <a:defRPr/>
            </a:pPr>
            <a:r>
              <a:rPr kumimoji="1" lang="en-US" altLang="zh-CN" sz="2000" b="1" dirty="0">
                <a:solidFill>
                  <a:schemeClr val="tx1"/>
                </a:solidFill>
              </a:rPr>
              <a:t>	   a[j+1]=a[j];               // </a:t>
            </a:r>
            <a:r>
              <a:rPr kumimoji="1" lang="en-US" altLang="zh-CN" sz="2000" b="1" dirty="0">
                <a:solidFill>
                  <a:srgbClr val="FF0000"/>
                </a:solidFill>
              </a:rPr>
              <a:t>c5</a:t>
            </a:r>
            <a:r>
              <a:rPr kumimoji="1" lang="en-US" altLang="zh-CN" sz="2000" b="1" dirty="0">
                <a:solidFill>
                  <a:schemeClr val="tx1"/>
                </a:solidFill>
              </a:rPr>
              <a:t>   </a:t>
            </a:r>
            <a:r>
              <a:rPr kumimoji="1" lang="en-US" altLang="zh-CN" sz="2000" b="1" dirty="0">
                <a:solidFill>
                  <a:srgbClr val="2605A1"/>
                </a:solidFill>
              </a:rPr>
              <a:t>sum of (t</a:t>
            </a:r>
            <a:r>
              <a:rPr kumimoji="1" lang="en-US" altLang="zh-CN" sz="2000" b="1" baseline="-25000" dirty="0">
                <a:solidFill>
                  <a:srgbClr val="2605A1"/>
                </a:solidFill>
              </a:rPr>
              <a:t>i</a:t>
            </a:r>
            <a:r>
              <a:rPr kumimoji="1" lang="en-US" altLang="zh-CN" sz="2000" b="1" dirty="0">
                <a:solidFill>
                  <a:srgbClr val="2605A1"/>
                </a:solidFill>
              </a:rPr>
              <a:t>-1)  </a:t>
            </a:r>
          </a:p>
          <a:p>
            <a:pPr>
              <a:lnSpc>
                <a:spcPct val="120000"/>
              </a:lnSpc>
              <a:defRPr/>
            </a:pPr>
            <a:r>
              <a:rPr kumimoji="1" lang="en-US" altLang="zh-CN" sz="2000" b="1" dirty="0">
                <a:solidFill>
                  <a:schemeClr val="tx1"/>
                </a:solidFill>
              </a:rPr>
              <a:t>	   j--;                       // </a:t>
            </a:r>
            <a:r>
              <a:rPr kumimoji="1" lang="en-US" altLang="zh-CN" sz="2000" b="1" dirty="0">
                <a:solidFill>
                  <a:srgbClr val="FF0000"/>
                </a:solidFill>
              </a:rPr>
              <a:t>c6</a:t>
            </a:r>
            <a:r>
              <a:rPr kumimoji="1" lang="en-US" altLang="zh-CN" sz="2000" b="1" dirty="0">
                <a:solidFill>
                  <a:schemeClr val="tx1"/>
                </a:solidFill>
              </a:rPr>
              <a:t>   </a:t>
            </a:r>
            <a:r>
              <a:rPr kumimoji="1" lang="en-US" altLang="zh-CN" sz="2000" b="1" dirty="0">
                <a:solidFill>
                  <a:srgbClr val="2605A1"/>
                </a:solidFill>
              </a:rPr>
              <a:t>sum of (t</a:t>
            </a:r>
            <a:r>
              <a:rPr kumimoji="1" lang="en-US" altLang="zh-CN" sz="2000" b="1" baseline="-25000" dirty="0">
                <a:solidFill>
                  <a:srgbClr val="2605A1"/>
                </a:solidFill>
              </a:rPr>
              <a:t>i</a:t>
            </a:r>
            <a:r>
              <a:rPr kumimoji="1" lang="en-US" altLang="zh-CN" sz="2000" b="1" dirty="0">
                <a:solidFill>
                  <a:srgbClr val="2605A1"/>
                </a:solidFill>
              </a:rPr>
              <a:t>-1)</a:t>
            </a:r>
          </a:p>
          <a:p>
            <a:pPr>
              <a:lnSpc>
                <a:spcPct val="120000"/>
              </a:lnSpc>
              <a:defRPr/>
            </a:pPr>
            <a:r>
              <a:rPr kumimoji="1" lang="en-US" altLang="zh-CN" sz="2000" b="1" dirty="0">
                <a:solidFill>
                  <a:schemeClr val="tx1"/>
                </a:solidFill>
              </a:rPr>
              <a:t>	}</a:t>
            </a:r>
          </a:p>
          <a:p>
            <a:pPr>
              <a:lnSpc>
                <a:spcPct val="120000"/>
              </a:lnSpc>
              <a:defRPr/>
            </a:pPr>
            <a:r>
              <a:rPr kumimoji="1" lang="en-US" altLang="zh-CN" sz="2000" b="1" dirty="0">
                <a:solidFill>
                  <a:schemeClr val="tx1"/>
                </a:solidFill>
              </a:rPr>
              <a:t>      </a:t>
            </a:r>
            <a:r>
              <a:rPr kumimoji="1" lang="en-US" altLang="zh-CN" sz="2000" b="1" i="1" dirty="0">
                <a:solidFill>
                  <a:schemeClr val="tx1"/>
                </a:solidFill>
              </a:rPr>
              <a:t>a[j+1]=key;                   // </a:t>
            </a:r>
            <a:r>
              <a:rPr kumimoji="1" lang="en-US" altLang="zh-CN" sz="2000" b="1" i="1" dirty="0">
                <a:solidFill>
                  <a:srgbClr val="FF0000"/>
                </a:solidFill>
              </a:rPr>
              <a:t>c7</a:t>
            </a:r>
            <a:r>
              <a:rPr kumimoji="1" lang="en-US" altLang="zh-CN" sz="2000" b="1" i="1" dirty="0">
                <a:solidFill>
                  <a:schemeClr val="tx1"/>
                </a:solidFill>
              </a:rPr>
              <a:t>    </a:t>
            </a:r>
            <a:r>
              <a:rPr kumimoji="1" lang="en-US" altLang="zh-CN" sz="2000" b="1" i="1" dirty="0">
                <a:solidFill>
                  <a:srgbClr val="2605A1"/>
                </a:solidFill>
              </a:rPr>
              <a:t>n-1</a:t>
            </a:r>
          </a:p>
          <a:p>
            <a:pPr>
              <a:lnSpc>
                <a:spcPct val="120000"/>
              </a:lnSpc>
              <a:defRPr/>
            </a:pPr>
            <a:r>
              <a:rPr kumimoji="1" lang="en-US" altLang="zh-CN" sz="2000" b="1" dirty="0">
                <a:solidFill>
                  <a:schemeClr val="tx1"/>
                </a:solidFill>
              </a:rPr>
              <a:t>    }</a:t>
            </a:r>
          </a:p>
          <a:p>
            <a:pPr>
              <a:lnSpc>
                <a:spcPct val="120000"/>
              </a:lnSpc>
              <a:defRPr/>
            </a:pPr>
            <a:r>
              <a:rPr kumimoji="1" lang="en-US" altLang="zh-CN" sz="2000" b="1" dirty="0">
                <a:solidFill>
                  <a:schemeClr val="tx1"/>
                </a:solidFill>
              </a:rPr>
              <a:t>}</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endParaRPr lang="zh-CN" altLang="en-US" smtClean="0"/>
          </a:p>
        </p:txBody>
      </p:sp>
      <p:sp>
        <p:nvSpPr>
          <p:cNvPr id="38915" name="Rectangle 3"/>
          <p:cNvSpPr>
            <a:spLocks noGrp="1" noChangeArrowheads="1"/>
          </p:cNvSpPr>
          <p:nvPr>
            <p:ph idx="1"/>
          </p:nvPr>
        </p:nvSpPr>
        <p:spPr>
          <a:xfrm>
            <a:off x="323850" y="1196975"/>
            <a:ext cx="8569325" cy="5545138"/>
          </a:xfrm>
        </p:spPr>
        <p:txBody>
          <a:bodyPr/>
          <a:lstStyle/>
          <a:p>
            <a:endParaRPr lang="en-US" altLang="zh-CN" sz="2000" dirty="0" smtClean="0"/>
          </a:p>
          <a:p>
            <a:endParaRPr lang="en-US" altLang="zh-CN" sz="2000" dirty="0" smtClean="0"/>
          </a:p>
          <a:p>
            <a:r>
              <a:rPr lang="zh-CN" altLang="en-US" sz="2000" dirty="0" smtClean="0"/>
              <a:t>在最好情况下，</a:t>
            </a:r>
            <a:r>
              <a:rPr lang="en-US" altLang="zh-CN" sz="2000" i="1" dirty="0" err="1" smtClean="0"/>
              <a:t>t</a:t>
            </a:r>
            <a:r>
              <a:rPr lang="en-US" altLang="zh-CN" sz="2000" baseline="-25000" dirty="0" err="1" smtClean="0"/>
              <a:t>i</a:t>
            </a:r>
            <a:r>
              <a:rPr lang="en-US" altLang="zh-CN" sz="2000" dirty="0" smtClean="0"/>
              <a:t>=1, for 1 </a:t>
            </a:r>
            <a:r>
              <a:rPr lang="en-US" altLang="zh-CN" sz="2000" dirty="0" smtClean="0">
                <a:sym typeface="Symbol" pitchFamily="18" charset="2"/>
              </a:rPr>
              <a:t></a:t>
            </a:r>
            <a:r>
              <a:rPr lang="en-US" altLang="zh-CN" sz="2000" dirty="0" smtClean="0"/>
              <a:t> </a:t>
            </a:r>
            <a:r>
              <a:rPr lang="en-US" altLang="zh-CN" sz="2000" i="1" dirty="0" err="1" smtClean="0"/>
              <a:t>i</a:t>
            </a:r>
            <a:r>
              <a:rPr lang="en-US" altLang="zh-CN" sz="2000" i="1" dirty="0" smtClean="0"/>
              <a:t> </a:t>
            </a:r>
            <a:r>
              <a:rPr lang="en-US" altLang="zh-CN" sz="2000" dirty="0" smtClean="0"/>
              <a:t>&lt;</a:t>
            </a:r>
            <a:r>
              <a:rPr lang="en-US" altLang="zh-CN" sz="2000" i="1" dirty="0" smtClean="0"/>
              <a:t>n</a:t>
            </a:r>
            <a:r>
              <a:rPr lang="en-US" altLang="zh-CN" sz="2000" dirty="0" smtClean="0"/>
              <a:t>;</a:t>
            </a:r>
          </a:p>
          <a:p>
            <a:endParaRPr lang="en-US" altLang="zh-CN" sz="2000" dirty="0" smtClean="0"/>
          </a:p>
          <a:p>
            <a:endParaRPr lang="en-US" altLang="zh-CN" sz="2000" dirty="0" smtClean="0"/>
          </a:p>
          <a:p>
            <a:endParaRPr lang="en-US" altLang="zh-CN" sz="2000" dirty="0" smtClean="0"/>
          </a:p>
          <a:p>
            <a:r>
              <a:rPr lang="zh-CN" altLang="en-US" sz="2000" dirty="0" smtClean="0"/>
              <a:t>在最坏情况下，</a:t>
            </a:r>
            <a:r>
              <a:rPr lang="en-US" altLang="zh-CN" sz="2000" i="1" dirty="0" err="1" smtClean="0"/>
              <a:t>t</a:t>
            </a:r>
            <a:r>
              <a:rPr lang="en-US" altLang="zh-CN" sz="2000" baseline="-25000" dirty="0" err="1" smtClean="0"/>
              <a:t>i</a:t>
            </a:r>
            <a:r>
              <a:rPr lang="en-US" altLang="zh-CN" sz="2000" baseline="-25000" dirty="0" smtClean="0"/>
              <a:t> </a:t>
            </a:r>
            <a:r>
              <a:rPr lang="en-US" altLang="zh-CN" sz="2000" dirty="0" smtClean="0">
                <a:sym typeface="Symbol" pitchFamily="18" charset="2"/>
              </a:rPr>
              <a:t></a:t>
            </a:r>
            <a:r>
              <a:rPr lang="en-US" altLang="zh-CN" sz="2000" dirty="0" smtClean="0"/>
              <a:t> </a:t>
            </a:r>
            <a:r>
              <a:rPr lang="en-US" altLang="zh-CN" sz="2000" i="1" dirty="0" smtClean="0"/>
              <a:t>i</a:t>
            </a:r>
            <a:r>
              <a:rPr lang="en-US" altLang="zh-CN" sz="2000" dirty="0" smtClean="0"/>
              <a:t>+1, for 1 </a:t>
            </a:r>
            <a:r>
              <a:rPr lang="en-US" altLang="zh-CN" sz="2000" dirty="0" smtClean="0">
                <a:sym typeface="Symbol" pitchFamily="18" charset="2"/>
              </a:rPr>
              <a:t></a:t>
            </a:r>
            <a:r>
              <a:rPr lang="en-US" altLang="zh-CN" sz="2000" dirty="0" smtClean="0"/>
              <a:t> </a:t>
            </a:r>
            <a:r>
              <a:rPr lang="en-US" altLang="zh-CN" sz="2000" i="1" dirty="0" err="1" smtClean="0"/>
              <a:t>i</a:t>
            </a:r>
            <a:r>
              <a:rPr lang="en-US" altLang="zh-CN" sz="2000" i="1" dirty="0" smtClean="0"/>
              <a:t> </a:t>
            </a:r>
            <a:r>
              <a:rPr lang="en-US" altLang="zh-CN" sz="2000" dirty="0" smtClean="0"/>
              <a:t>&lt;</a:t>
            </a:r>
            <a:r>
              <a:rPr lang="en-US" altLang="zh-CN" sz="2000" i="1" dirty="0" smtClean="0"/>
              <a:t>n</a:t>
            </a:r>
            <a:r>
              <a:rPr lang="en-US" altLang="zh-CN" sz="2000" dirty="0" smtClean="0"/>
              <a:t>;</a:t>
            </a:r>
          </a:p>
        </p:txBody>
      </p:sp>
      <p:sp>
        <p:nvSpPr>
          <p:cNvPr id="3891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8917" name="Object 4"/>
          <p:cNvGraphicFramePr>
            <a:graphicFrameLocks noChangeAspect="1"/>
          </p:cNvGraphicFramePr>
          <p:nvPr/>
        </p:nvGraphicFramePr>
        <p:xfrm>
          <a:off x="646113" y="1146175"/>
          <a:ext cx="7742237" cy="698500"/>
        </p:xfrm>
        <a:graphic>
          <a:graphicData uri="http://schemas.openxmlformats.org/presentationml/2006/ole">
            <mc:AlternateContent xmlns:mc="http://schemas.openxmlformats.org/markup-compatibility/2006">
              <mc:Choice xmlns:v="urn:schemas-microsoft-com:vml" Requires="v">
                <p:oleObj spid="_x0000_s44064" name="公式" r:id="rId3" imgW="4914900" imgH="431800" progId="Equation.3">
                  <p:embed/>
                </p:oleObj>
              </mc:Choice>
              <mc:Fallback>
                <p:oleObj name="公式" r:id="rId3" imgW="4914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1146175"/>
                        <a:ext cx="774223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8"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8919" name="Object 6"/>
          <p:cNvGraphicFramePr>
            <a:graphicFrameLocks noChangeAspect="1"/>
          </p:cNvGraphicFramePr>
          <p:nvPr/>
        </p:nvGraphicFramePr>
        <p:xfrm>
          <a:off x="1260475" y="2417763"/>
          <a:ext cx="5327650" cy="371475"/>
        </p:xfrm>
        <a:graphic>
          <a:graphicData uri="http://schemas.openxmlformats.org/presentationml/2006/ole">
            <mc:AlternateContent xmlns:mc="http://schemas.openxmlformats.org/markup-compatibility/2006">
              <mc:Choice xmlns:v="urn:schemas-microsoft-com:vml" Requires="v">
                <p:oleObj spid="_x0000_s44065" name="公式" r:id="rId5" imgW="3276600" imgH="228600" progId="Equation.3">
                  <p:embed/>
                </p:oleObj>
              </mc:Choice>
              <mc:Fallback>
                <p:oleObj name="公式" r:id="rId5" imgW="32766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2417763"/>
                        <a:ext cx="53276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0"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8921" name="Object 8"/>
          <p:cNvGraphicFramePr>
            <a:graphicFrameLocks noChangeAspect="1"/>
          </p:cNvGraphicFramePr>
          <p:nvPr/>
        </p:nvGraphicFramePr>
        <p:xfrm>
          <a:off x="1981200" y="2860675"/>
          <a:ext cx="4751388" cy="352425"/>
        </p:xfrm>
        <a:graphic>
          <a:graphicData uri="http://schemas.openxmlformats.org/presentationml/2006/ole">
            <mc:AlternateContent xmlns:mc="http://schemas.openxmlformats.org/markup-compatibility/2006">
              <mc:Choice xmlns:v="urn:schemas-microsoft-com:vml" Requires="v">
                <p:oleObj spid="_x0000_s44066" name="Equation" r:id="rId7" imgW="3073400" imgH="228600" progId="Equation.3">
                  <p:embed/>
                </p:oleObj>
              </mc:Choice>
              <mc:Fallback>
                <p:oleObj name="Equation" r:id="rId7" imgW="30734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860675"/>
                        <a:ext cx="47513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2" name="Rectangle 1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8923" name="Object 10"/>
          <p:cNvGraphicFramePr>
            <a:graphicFrameLocks noChangeAspect="1"/>
          </p:cNvGraphicFramePr>
          <p:nvPr/>
        </p:nvGraphicFramePr>
        <p:xfrm>
          <a:off x="1763713" y="3833813"/>
          <a:ext cx="2016125" cy="612775"/>
        </p:xfrm>
        <a:graphic>
          <a:graphicData uri="http://schemas.openxmlformats.org/presentationml/2006/ole">
            <mc:AlternateContent xmlns:mc="http://schemas.openxmlformats.org/markup-compatibility/2006">
              <mc:Choice xmlns:v="urn:schemas-microsoft-com:vml" Requires="v">
                <p:oleObj spid="_x0000_s44067" name="公式" r:id="rId9" imgW="1409088" imgH="431613" progId="Equation.3">
                  <p:embed/>
                </p:oleObj>
              </mc:Choice>
              <mc:Fallback>
                <p:oleObj name="公式" r:id="rId9" imgW="1409088" imgH="431613"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3833813"/>
                        <a:ext cx="20161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4" name="Rectangle 1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8925" name="Object 12"/>
          <p:cNvGraphicFramePr>
            <a:graphicFrameLocks noChangeAspect="1"/>
          </p:cNvGraphicFramePr>
          <p:nvPr/>
        </p:nvGraphicFramePr>
        <p:xfrm>
          <a:off x="4356100" y="3833813"/>
          <a:ext cx="1439863" cy="674687"/>
        </p:xfrm>
        <a:graphic>
          <a:graphicData uri="http://schemas.openxmlformats.org/presentationml/2006/ole">
            <mc:AlternateContent xmlns:mc="http://schemas.openxmlformats.org/markup-compatibility/2006">
              <mc:Choice xmlns:v="urn:schemas-microsoft-com:vml" Requires="v">
                <p:oleObj spid="_x0000_s44068" name="公式" r:id="rId11" imgW="914400" imgH="431800" progId="Equation.3">
                  <p:embed/>
                </p:oleObj>
              </mc:Choice>
              <mc:Fallback>
                <p:oleObj name="公式" r:id="rId11" imgW="914400" imgH="4318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6100" y="3833813"/>
                        <a:ext cx="143986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6" name="Rectangle 15"/>
          <p:cNvSpPr>
            <a:spLocks noChangeArrowheads="1"/>
          </p:cNvSpPr>
          <p:nvPr/>
        </p:nvSpPr>
        <p:spPr bwMode="auto">
          <a:xfrm>
            <a:off x="0" y="2743200"/>
            <a:ext cx="8964613" cy="6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8927" name="Object 14"/>
          <p:cNvGraphicFramePr>
            <a:graphicFrameLocks noChangeAspect="1"/>
          </p:cNvGraphicFramePr>
          <p:nvPr/>
        </p:nvGraphicFramePr>
        <p:xfrm>
          <a:off x="1296988" y="4581525"/>
          <a:ext cx="6299200" cy="2087563"/>
        </p:xfrm>
        <a:graphic>
          <a:graphicData uri="http://schemas.openxmlformats.org/presentationml/2006/ole">
            <mc:AlternateContent xmlns:mc="http://schemas.openxmlformats.org/markup-compatibility/2006">
              <mc:Choice xmlns:v="urn:schemas-microsoft-com:vml" Requires="v">
                <p:oleObj spid="_x0000_s44069" name="Equation" r:id="rId13" imgW="4140200" imgH="1371600" progId="Equation.3">
                  <p:embed/>
                </p:oleObj>
              </mc:Choice>
              <mc:Fallback>
                <p:oleObj name="Equation" r:id="rId13" imgW="4140200" imgH="137160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6988" y="4581525"/>
                        <a:ext cx="629920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椭圆 15"/>
          <p:cNvSpPr/>
          <p:nvPr/>
        </p:nvSpPr>
        <p:spPr>
          <a:xfrm>
            <a:off x="6156325" y="2747963"/>
            <a:ext cx="576263" cy="5365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1403350" y="6165850"/>
            <a:ext cx="720725" cy="57626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1)">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endParaRPr lang="zh-CN" altLang="en-US" smtClean="0"/>
          </a:p>
        </p:txBody>
      </p:sp>
      <p:sp>
        <p:nvSpPr>
          <p:cNvPr id="39939" name="Rectangle 3"/>
          <p:cNvSpPr>
            <a:spLocks noGrp="1" noChangeArrowheads="1"/>
          </p:cNvSpPr>
          <p:nvPr>
            <p:ph idx="1"/>
          </p:nvPr>
        </p:nvSpPr>
        <p:spPr>
          <a:xfrm>
            <a:off x="323850" y="1196975"/>
            <a:ext cx="8569325" cy="5545138"/>
          </a:xfrm>
        </p:spPr>
        <p:txBody>
          <a:bodyPr/>
          <a:lstStyle/>
          <a:p>
            <a:pPr>
              <a:lnSpc>
                <a:spcPct val="150000"/>
              </a:lnSpc>
            </a:pPr>
            <a:r>
              <a:rPr lang="zh-CN" altLang="en-US" sz="2000" dirty="0" smtClean="0"/>
              <a:t>对于输入数据</a:t>
            </a:r>
            <a:r>
              <a:rPr lang="en-US" altLang="zh-CN" sz="2000" dirty="0" smtClean="0"/>
              <a:t>a[</a:t>
            </a:r>
            <a:r>
              <a:rPr lang="en-US" altLang="zh-CN" sz="2000" dirty="0" err="1" smtClean="0"/>
              <a:t>i</a:t>
            </a:r>
            <a:r>
              <a:rPr lang="en-US" altLang="zh-CN" sz="2000" dirty="0" smtClean="0"/>
              <a:t>]=n-</a:t>
            </a:r>
            <a:r>
              <a:rPr lang="en-US" altLang="zh-CN" sz="2000" dirty="0" err="1" smtClean="0"/>
              <a:t>i,i</a:t>
            </a:r>
            <a:r>
              <a:rPr lang="en-US" altLang="zh-CN" sz="2000" dirty="0" smtClean="0"/>
              <a:t>=0,1,…,n-1</a:t>
            </a:r>
            <a:r>
              <a:rPr lang="zh-CN" altLang="en-US" sz="2000" dirty="0" smtClean="0"/>
              <a:t>（逆序），算法</a:t>
            </a:r>
            <a:r>
              <a:rPr lang="en-US" altLang="zh-CN" sz="2000" dirty="0" err="1" smtClean="0"/>
              <a:t>insertion_sort</a:t>
            </a:r>
            <a:r>
              <a:rPr lang="en-US" altLang="zh-CN" sz="2000" dirty="0" smtClean="0"/>
              <a:t> </a:t>
            </a:r>
            <a:r>
              <a:rPr lang="zh-CN" altLang="en-US" sz="2000" dirty="0" smtClean="0"/>
              <a:t>达到其最坏情形。因此，</a:t>
            </a:r>
          </a:p>
          <a:p>
            <a:pPr>
              <a:lnSpc>
                <a:spcPct val="150000"/>
              </a:lnSpc>
            </a:pPr>
            <a:endParaRPr lang="zh-CN" altLang="en-US" sz="2000" dirty="0" smtClean="0"/>
          </a:p>
          <a:p>
            <a:pPr>
              <a:lnSpc>
                <a:spcPct val="150000"/>
              </a:lnSpc>
            </a:pPr>
            <a:endParaRPr lang="zh-CN" altLang="en-US" sz="2000" dirty="0" smtClean="0"/>
          </a:p>
          <a:p>
            <a:pPr>
              <a:lnSpc>
                <a:spcPct val="150000"/>
              </a:lnSpc>
            </a:pPr>
            <a:endParaRPr lang="zh-CN" altLang="en-US" sz="2000" dirty="0" smtClean="0"/>
          </a:p>
          <a:p>
            <a:pPr>
              <a:lnSpc>
                <a:spcPct val="150000"/>
              </a:lnSpc>
            </a:pPr>
            <a:r>
              <a:rPr lang="zh-CN" altLang="en-US" sz="2000" dirty="0" smtClean="0"/>
              <a:t>由此可见，</a:t>
            </a:r>
            <a:r>
              <a:rPr lang="en-US" altLang="zh-CN" sz="2000" i="1" dirty="0" err="1" smtClean="0"/>
              <a:t>T</a:t>
            </a:r>
            <a:r>
              <a:rPr lang="en-US" altLang="zh-CN" sz="2000" baseline="-25000" dirty="0" err="1" smtClean="0"/>
              <a:t>max</a:t>
            </a:r>
            <a:r>
              <a:rPr lang="en-US" altLang="zh-CN" sz="2000" dirty="0" smtClean="0"/>
              <a:t>(</a:t>
            </a:r>
            <a:r>
              <a:rPr lang="en-US" altLang="zh-CN" sz="2000" i="1" dirty="0" smtClean="0"/>
              <a:t>n</a:t>
            </a:r>
            <a:r>
              <a:rPr lang="en-US" altLang="zh-CN" sz="2000" dirty="0" smtClean="0"/>
              <a:t>)= </a:t>
            </a:r>
            <a:r>
              <a:rPr lang="en-US" altLang="zh-CN" sz="2000" dirty="0" smtClean="0">
                <a:sym typeface="Symbol" pitchFamily="18" charset="2"/>
              </a:rPr>
              <a:t></a:t>
            </a:r>
            <a:r>
              <a:rPr lang="en-US" altLang="zh-CN" sz="2000" dirty="0" smtClean="0"/>
              <a:t>(</a:t>
            </a:r>
            <a:r>
              <a:rPr lang="en-US" altLang="zh-CN" sz="2000" i="1" dirty="0" smtClean="0"/>
              <a:t>n</a:t>
            </a:r>
            <a:r>
              <a:rPr lang="en-US" altLang="zh-CN" sz="2000" baseline="30000" dirty="0" smtClean="0"/>
              <a:t>2</a:t>
            </a:r>
            <a:r>
              <a:rPr lang="en-US" altLang="zh-CN" sz="2000" dirty="0" smtClean="0"/>
              <a:t>)</a:t>
            </a:r>
          </a:p>
        </p:txBody>
      </p:sp>
      <p:sp>
        <p:nvSpPr>
          <p:cNvPr id="39940" name="Rectangle 5"/>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itchFamily="2" charset="2"/>
              <a:buChar char="o"/>
              <a:defRPr sz="3000" b="1">
                <a:solidFill>
                  <a:schemeClr val="tx1"/>
                </a:solidFill>
                <a:latin typeface="Courier New" pitchFamily="49" charset="0"/>
                <a:ea typeface="楷体_GB2312" pitchFamily="49" charset="-122"/>
              </a:defRPr>
            </a:lvl1pPr>
            <a:lvl2pPr marL="742950" indent="-285750" eaLnBrk="0" hangingPunct="0">
              <a:spcBef>
                <a:spcPct val="20000"/>
              </a:spcBef>
              <a:buClr>
                <a:schemeClr val="accent2"/>
              </a:buClr>
              <a:buFont typeface="Wingdings" pitchFamily="2" charset="2"/>
              <a:buChar char="n"/>
              <a:defRPr sz="2600" b="1">
                <a:solidFill>
                  <a:schemeClr val="tx1"/>
                </a:solidFill>
                <a:latin typeface="Courier New" pitchFamily="49" charset="0"/>
                <a:ea typeface="楷体_GB2312" pitchFamily="49" charset="-122"/>
              </a:defRPr>
            </a:lvl2pPr>
            <a:lvl3pPr marL="1143000" indent="-228600" eaLnBrk="0" hangingPunct="0">
              <a:spcBef>
                <a:spcPct val="20000"/>
              </a:spcBef>
              <a:buClr>
                <a:schemeClr val="accent2"/>
              </a:buClr>
              <a:buFont typeface="Wingdings" pitchFamily="2" charset="2"/>
              <a:buChar char="o"/>
              <a:defRPr sz="2300" b="1">
                <a:solidFill>
                  <a:schemeClr val="tx1"/>
                </a:solidFill>
                <a:latin typeface="Courier New" pitchFamily="49" charset="0"/>
                <a:ea typeface="楷体_GB2312" pitchFamily="49" charset="-122"/>
              </a:defRPr>
            </a:lvl3pPr>
            <a:lvl4pPr marL="1600200" indent="-228600" eaLnBrk="0" hangingPunct="0">
              <a:spcBef>
                <a:spcPct val="20000"/>
              </a:spcBef>
              <a:buClr>
                <a:schemeClr val="accent2"/>
              </a:buClr>
              <a:buFont typeface="Wingdings" pitchFamily="2" charset="2"/>
              <a:buChar char="n"/>
              <a:defRPr sz="2000" b="1">
                <a:solidFill>
                  <a:schemeClr val="tx1"/>
                </a:solidFill>
                <a:latin typeface="Courier New" pitchFamily="49" charset="0"/>
                <a:ea typeface="楷体_GB2312" pitchFamily="49" charset="-122"/>
              </a:defRPr>
            </a:lvl4pPr>
            <a:lvl5pPr marL="2057400" indent="-228600" eaLnBrk="0" hangingPunct="0">
              <a:spcBef>
                <a:spcPct val="25000"/>
              </a:spcBef>
              <a:buClr>
                <a:schemeClr val="accent2"/>
              </a:buClr>
              <a:buFont typeface="Wingdings" pitchFamily="2" charset="2"/>
              <a:buChar char="§"/>
              <a:defRPr sz="2000" b="1">
                <a:solidFill>
                  <a:schemeClr val="tx1"/>
                </a:solidFill>
                <a:latin typeface="Courier New" pitchFamily="49" charset="0"/>
                <a:ea typeface="楷体_GB2312" pitchFamily="49" charset="-122"/>
              </a:defRPr>
            </a:lvl5pPr>
            <a:lvl6pPr marL="25146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6pPr>
            <a:lvl7pPr marL="29718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7pPr>
            <a:lvl8pPr marL="34290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8pPr>
            <a:lvl9pPr marL="3886200" indent="-228600" eaLnBrk="0" fontAlgn="base" hangingPunct="0">
              <a:spcBef>
                <a:spcPct val="25000"/>
              </a:spcBef>
              <a:spcAft>
                <a:spcPct val="0"/>
              </a:spcAft>
              <a:buClr>
                <a:schemeClr val="accent2"/>
              </a:buClr>
              <a:buFont typeface="Wingdings" pitchFamily="2" charset="2"/>
              <a:buChar char="§"/>
              <a:defRPr sz="2000" b="1">
                <a:solidFill>
                  <a:schemeClr val="tx1"/>
                </a:solidFill>
                <a:latin typeface="Courier New" pitchFamily="49" charset="0"/>
                <a:ea typeface="楷体_GB2312" pitchFamily="49" charset="-122"/>
              </a:defRPr>
            </a:lvl9pPr>
          </a:lstStyle>
          <a:p>
            <a:pPr eaLnBrk="1" hangingPunct="1">
              <a:spcBef>
                <a:spcPct val="0"/>
              </a:spcBef>
              <a:buClrTx/>
              <a:buFontTx/>
              <a:buNone/>
            </a:pPr>
            <a:endParaRPr lang="zh-CN" altLang="en-US" sz="1800" b="0">
              <a:latin typeface="Verdana" pitchFamily="34" charset="0"/>
              <a:ea typeface="宋体" charset="-122"/>
            </a:endParaRPr>
          </a:p>
        </p:txBody>
      </p:sp>
      <p:graphicFrame>
        <p:nvGraphicFramePr>
          <p:cNvPr id="39941" name="Object 4"/>
          <p:cNvGraphicFramePr>
            <a:graphicFrameLocks noChangeAspect="1"/>
          </p:cNvGraphicFramePr>
          <p:nvPr/>
        </p:nvGraphicFramePr>
        <p:xfrm>
          <a:off x="900113" y="2276475"/>
          <a:ext cx="7812087" cy="1079500"/>
        </p:xfrm>
        <a:graphic>
          <a:graphicData uri="http://schemas.openxmlformats.org/presentationml/2006/ole">
            <mc:AlternateContent xmlns:mc="http://schemas.openxmlformats.org/markup-compatibility/2006">
              <mc:Choice xmlns:v="urn:schemas-microsoft-com:vml" Requires="v">
                <p:oleObj spid="_x0000_s40115" name="公式" r:id="rId3" imgW="4965700" imgH="685800" progId="Equation.3">
                  <p:embed/>
                </p:oleObj>
              </mc:Choice>
              <mc:Fallback>
                <p:oleObj name="公式" r:id="rId3" imgW="4965700" imgH="685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76475"/>
                        <a:ext cx="78120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2800" smtClean="0">
                <a:solidFill>
                  <a:srgbClr val="3907F1"/>
                </a:solidFill>
              </a:rPr>
              <a:t>最优算法</a:t>
            </a:r>
          </a:p>
        </p:txBody>
      </p:sp>
      <p:sp>
        <p:nvSpPr>
          <p:cNvPr id="40963" name="Rectangle 3"/>
          <p:cNvSpPr>
            <a:spLocks noGrp="1" noChangeArrowheads="1"/>
          </p:cNvSpPr>
          <p:nvPr>
            <p:ph idx="1"/>
          </p:nvPr>
        </p:nvSpPr>
        <p:spPr>
          <a:xfrm>
            <a:off x="323850" y="1196975"/>
            <a:ext cx="8569325" cy="5545138"/>
          </a:xfrm>
        </p:spPr>
        <p:txBody>
          <a:bodyPr/>
          <a:lstStyle/>
          <a:p>
            <a:pPr>
              <a:lnSpc>
                <a:spcPct val="150000"/>
              </a:lnSpc>
            </a:pPr>
            <a:r>
              <a:rPr lang="zh-CN" altLang="en-US" sz="2000" smtClean="0"/>
              <a:t>问题的计算时间下界为</a:t>
            </a:r>
            <a:r>
              <a:rPr lang="zh-CN" altLang="en-US" sz="2000" smtClean="0">
                <a:sym typeface="Symbol" pitchFamily="18" charset="2"/>
              </a:rPr>
              <a:t></a:t>
            </a:r>
            <a:r>
              <a:rPr lang="en-US" altLang="zh-CN" sz="2000" smtClean="0"/>
              <a:t>(</a:t>
            </a:r>
            <a:r>
              <a:rPr lang="en-US" altLang="zh-CN" sz="2000" i="1" smtClean="0"/>
              <a:t>f</a:t>
            </a:r>
            <a:r>
              <a:rPr lang="en-US" altLang="zh-CN" sz="2000" smtClean="0"/>
              <a:t>(</a:t>
            </a:r>
            <a:r>
              <a:rPr lang="en-US" altLang="zh-CN" sz="2000" i="1" smtClean="0"/>
              <a:t>n</a:t>
            </a:r>
            <a:r>
              <a:rPr lang="en-US" altLang="zh-CN" sz="2000" smtClean="0"/>
              <a:t>))</a:t>
            </a:r>
            <a:r>
              <a:rPr lang="zh-CN" altLang="en-US" sz="2000" smtClean="0"/>
              <a:t>，则计算时间复杂性为</a:t>
            </a:r>
            <a:r>
              <a:rPr lang="en-US" altLang="zh-CN" sz="2000" smtClean="0"/>
              <a:t>O(</a:t>
            </a:r>
            <a:r>
              <a:rPr lang="en-US" altLang="zh-CN" sz="2000" i="1" smtClean="0"/>
              <a:t>f</a:t>
            </a:r>
            <a:r>
              <a:rPr lang="en-US" altLang="zh-CN" sz="2000" smtClean="0"/>
              <a:t>(</a:t>
            </a:r>
            <a:r>
              <a:rPr lang="en-US" altLang="zh-CN" sz="2000" i="1" smtClean="0"/>
              <a:t>n</a:t>
            </a:r>
            <a:r>
              <a:rPr lang="en-US" altLang="zh-CN" sz="2000" smtClean="0"/>
              <a:t>))</a:t>
            </a:r>
            <a:r>
              <a:rPr lang="zh-CN" altLang="en-US" sz="2000" smtClean="0"/>
              <a:t>的算法是最优算法。</a:t>
            </a:r>
          </a:p>
          <a:p>
            <a:pPr>
              <a:lnSpc>
                <a:spcPct val="150000"/>
              </a:lnSpc>
            </a:pPr>
            <a:r>
              <a:rPr lang="zh-CN" altLang="en-US" sz="2000" smtClean="0"/>
              <a:t>例如，排序问题的计算时间下界为</a:t>
            </a:r>
            <a:r>
              <a:rPr lang="zh-CN" altLang="en-US" sz="2000" smtClean="0">
                <a:sym typeface="Symbol" pitchFamily="18" charset="2"/>
              </a:rPr>
              <a:t></a:t>
            </a:r>
            <a:r>
              <a:rPr lang="en-US" altLang="zh-CN" sz="2000" smtClean="0"/>
              <a:t>(</a:t>
            </a:r>
            <a:r>
              <a:rPr lang="en-US" altLang="zh-CN" sz="2000" i="1" smtClean="0"/>
              <a:t>n</a:t>
            </a:r>
            <a:r>
              <a:rPr lang="en-US" altLang="zh-CN" sz="2000" smtClean="0"/>
              <a:t>log</a:t>
            </a:r>
            <a:r>
              <a:rPr lang="en-US" altLang="zh-CN" sz="2000" i="1" smtClean="0"/>
              <a:t>n</a:t>
            </a:r>
            <a:r>
              <a:rPr lang="en-US" altLang="zh-CN" sz="2000" smtClean="0"/>
              <a:t>)</a:t>
            </a:r>
            <a:r>
              <a:rPr lang="zh-CN" altLang="en-US" sz="2000" smtClean="0"/>
              <a:t>，计算时间复杂性为</a:t>
            </a:r>
            <a:r>
              <a:rPr lang="en-US" altLang="zh-CN" sz="2000" i="1" smtClean="0">
                <a:sym typeface="Symbol" pitchFamily="18" charset="2"/>
              </a:rPr>
              <a:t>O</a:t>
            </a:r>
            <a:r>
              <a:rPr lang="en-US" altLang="zh-CN" sz="2000" smtClean="0"/>
              <a:t>(</a:t>
            </a:r>
            <a:r>
              <a:rPr lang="en-US" altLang="zh-CN" sz="2000" i="1" smtClean="0"/>
              <a:t>n</a:t>
            </a:r>
            <a:r>
              <a:rPr lang="en-US" altLang="zh-CN" sz="2000" smtClean="0"/>
              <a:t>log</a:t>
            </a:r>
            <a:r>
              <a:rPr lang="en-US" altLang="zh-CN" sz="2000" i="1" smtClean="0"/>
              <a:t>n</a:t>
            </a:r>
            <a:r>
              <a:rPr lang="en-US" altLang="zh-CN" sz="2000" smtClean="0"/>
              <a:t>)</a:t>
            </a:r>
            <a:r>
              <a:rPr lang="zh-CN" altLang="en-US" sz="2000" smtClean="0"/>
              <a:t>的排序算法是最优算法。</a:t>
            </a:r>
          </a:p>
          <a:p>
            <a:pPr>
              <a:lnSpc>
                <a:spcPct val="150000"/>
              </a:lnSpc>
            </a:pPr>
            <a:r>
              <a:rPr lang="zh-CN" altLang="en-US" sz="2000" smtClean="0"/>
              <a:t>堆排序算法是最优算法。</a:t>
            </a:r>
            <a:endParaRPr lang="zh-CN" altLang="en-US" sz="280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2800" smtClean="0">
                <a:solidFill>
                  <a:srgbClr val="0000FF"/>
                </a:solidFill>
              </a:rPr>
              <a:t>算法</a:t>
            </a:r>
            <a:r>
              <a:rPr lang="en-US" altLang="zh-CN" sz="2800" smtClean="0">
                <a:solidFill>
                  <a:srgbClr val="0000FF"/>
                </a:solidFill>
              </a:rPr>
              <a:t>(</a:t>
            </a:r>
            <a:r>
              <a:rPr lang="en-US" altLang="zh-CN" sz="2800" smtClean="0">
                <a:solidFill>
                  <a:srgbClr val="0000FF"/>
                </a:solidFill>
                <a:cs typeface="Times New Roman" pitchFamily="18" charset="0"/>
              </a:rPr>
              <a:t>Algorithm</a:t>
            </a:r>
            <a:r>
              <a:rPr lang="en-US" altLang="zh-CN" sz="2800" smtClean="0">
                <a:solidFill>
                  <a:srgbClr val="0000FF"/>
                </a:solidFill>
              </a:rPr>
              <a:t>)</a:t>
            </a:r>
          </a:p>
        </p:txBody>
      </p:sp>
      <p:sp>
        <p:nvSpPr>
          <p:cNvPr id="6147" name="Rectangle 3"/>
          <p:cNvSpPr>
            <a:spLocks noGrp="1" noChangeArrowheads="1"/>
          </p:cNvSpPr>
          <p:nvPr>
            <p:ph idx="1"/>
          </p:nvPr>
        </p:nvSpPr>
        <p:spPr>
          <a:xfrm>
            <a:off x="323850" y="1196975"/>
            <a:ext cx="8569325" cy="5545138"/>
          </a:xfrm>
        </p:spPr>
        <p:txBody>
          <a:bodyPr/>
          <a:lstStyle/>
          <a:p>
            <a:pPr>
              <a:lnSpc>
                <a:spcPct val="150000"/>
              </a:lnSpc>
            </a:pPr>
            <a:r>
              <a:rPr lang="zh-CN" altLang="en-US" sz="2400" dirty="0"/>
              <a:t>数学中的算法问题</a:t>
            </a:r>
            <a:r>
              <a:rPr lang="zh-CN" altLang="en-US" sz="2400" dirty="0" smtClean="0"/>
              <a:t>：</a:t>
            </a:r>
            <a:endParaRPr lang="en-US" altLang="zh-CN" sz="2400" dirty="0" smtClean="0"/>
          </a:p>
          <a:p>
            <a:pPr lvl="1">
              <a:lnSpc>
                <a:spcPct val="150000"/>
              </a:lnSpc>
            </a:pPr>
            <a:r>
              <a:rPr lang="zh-CN" altLang="en-US" sz="2200" dirty="0" smtClean="0"/>
              <a:t>“鸡</a:t>
            </a:r>
            <a:r>
              <a:rPr lang="zh-CN" altLang="en-US" sz="2200" dirty="0"/>
              <a:t>兔同笼”</a:t>
            </a:r>
            <a:r>
              <a:rPr lang="en-US" altLang="zh-CN" sz="2200" dirty="0"/>
              <a:t>, </a:t>
            </a:r>
            <a:r>
              <a:rPr lang="zh-CN" altLang="en-US" sz="2200" dirty="0"/>
              <a:t>我国隋朝时期的数学著作</a:t>
            </a:r>
            <a:r>
              <a:rPr lang="en-US" altLang="zh-CN" sz="2200" dirty="0"/>
              <a:t>《</a:t>
            </a:r>
            <a:r>
              <a:rPr lang="zh-CN" altLang="en-US" sz="2200" dirty="0"/>
              <a:t>孙子算经</a:t>
            </a:r>
            <a:r>
              <a:rPr lang="en-US" altLang="zh-CN" sz="2200" dirty="0"/>
              <a:t>》</a:t>
            </a:r>
          </a:p>
          <a:p>
            <a:pPr lvl="1">
              <a:lnSpc>
                <a:spcPct val="150000"/>
              </a:lnSpc>
            </a:pPr>
            <a:r>
              <a:rPr lang="zh-CN" altLang="en-US" sz="2200" dirty="0" smtClean="0"/>
              <a:t>问题</a:t>
            </a:r>
            <a:r>
              <a:rPr lang="en-US" altLang="zh-CN" sz="2200" dirty="0"/>
              <a:t>1:</a:t>
            </a:r>
            <a:r>
              <a:rPr lang="zh-CN" altLang="en-US" sz="2200" dirty="0"/>
              <a:t>一个笼子里有一些鸡和兔，现在知道里面一共有３５个头</a:t>
            </a:r>
            <a:r>
              <a:rPr lang="en-US" altLang="zh-CN" sz="2200" dirty="0"/>
              <a:t>,</a:t>
            </a:r>
            <a:r>
              <a:rPr lang="zh-CN" altLang="en-US" sz="2200" dirty="0"/>
              <a:t>９４只脚，问鸡和兔各有多少只？</a:t>
            </a:r>
            <a:endParaRPr lang="zh-CN" altLang="en-US" sz="2200" dirty="0" smtClean="0"/>
          </a:p>
        </p:txBody>
      </p:sp>
    </p:spTree>
    <p:extLst>
      <p:ext uri="{BB962C8B-B14F-4D97-AF65-F5344CB8AC3E}">
        <p14:creationId xmlns:p14="http://schemas.microsoft.com/office/powerpoint/2010/main" val="902656325"/>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59832" y="1988840"/>
            <a:ext cx="3312368" cy="2123658"/>
          </a:xfrm>
          <a:prstGeom prst="rect">
            <a:avLst/>
          </a:prstGeom>
          <a:noFill/>
        </p:spPr>
        <p:txBody>
          <a:bodyPr wrap="square" rtlCol="0">
            <a:spAutoFit/>
          </a:bodyPr>
          <a:lstStyle/>
          <a:p>
            <a:pPr algn="ctr"/>
            <a:r>
              <a:rPr lang="en-US" altLang="zh-CN" sz="4400" dirty="0" smtClean="0">
                <a:solidFill>
                  <a:srgbClr val="C00000"/>
                </a:solidFill>
              </a:rPr>
              <a:t>END</a:t>
            </a:r>
          </a:p>
          <a:p>
            <a:pPr algn="ctr"/>
            <a:endParaRPr lang="en-US" altLang="zh-CN" sz="4400" dirty="0">
              <a:solidFill>
                <a:srgbClr val="C00000"/>
              </a:solidFill>
            </a:endParaRPr>
          </a:p>
          <a:p>
            <a:pPr algn="ctr"/>
            <a:r>
              <a:rPr lang="en-US" altLang="zh-CN" sz="4400" dirty="0" smtClean="0">
                <a:solidFill>
                  <a:srgbClr val="C00000"/>
                </a:solidFill>
              </a:rPr>
              <a:t>Thanks</a:t>
            </a:r>
            <a:r>
              <a:rPr lang="zh-CN" altLang="en-US" sz="4400" dirty="0" smtClean="0">
                <a:solidFill>
                  <a:srgbClr val="C00000"/>
                </a:solidFill>
              </a:rPr>
              <a:t>！</a:t>
            </a:r>
            <a:endParaRPr lang="zh-CN" altLang="en-US" sz="4400" dirty="0">
              <a:solidFill>
                <a:srgbClr val="C00000"/>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2800" smtClean="0">
                <a:solidFill>
                  <a:srgbClr val="0000FF"/>
                </a:solidFill>
              </a:rPr>
              <a:t>算法</a:t>
            </a:r>
            <a:r>
              <a:rPr lang="en-US" altLang="zh-CN" sz="2800" smtClean="0">
                <a:solidFill>
                  <a:srgbClr val="0000FF"/>
                </a:solidFill>
              </a:rPr>
              <a:t>(</a:t>
            </a:r>
            <a:r>
              <a:rPr lang="en-US" altLang="zh-CN" sz="2800" smtClean="0">
                <a:solidFill>
                  <a:srgbClr val="0000FF"/>
                </a:solidFill>
                <a:cs typeface="Times New Roman" pitchFamily="18" charset="0"/>
              </a:rPr>
              <a:t>Algorithm</a:t>
            </a:r>
            <a:r>
              <a:rPr lang="en-US" altLang="zh-CN" sz="2800" smtClean="0">
                <a:solidFill>
                  <a:srgbClr val="0000FF"/>
                </a:solidFill>
              </a:rPr>
              <a:t>)</a:t>
            </a:r>
          </a:p>
        </p:txBody>
      </p:sp>
      <p:sp>
        <p:nvSpPr>
          <p:cNvPr id="6147" name="Rectangle 3"/>
          <p:cNvSpPr>
            <a:spLocks noGrp="1" noChangeArrowheads="1"/>
          </p:cNvSpPr>
          <p:nvPr>
            <p:ph idx="1"/>
          </p:nvPr>
        </p:nvSpPr>
        <p:spPr>
          <a:xfrm>
            <a:off x="323850" y="1196975"/>
            <a:ext cx="8569325" cy="5545138"/>
          </a:xfrm>
        </p:spPr>
        <p:txBody>
          <a:bodyPr/>
          <a:lstStyle/>
          <a:p>
            <a:pPr>
              <a:lnSpc>
                <a:spcPct val="150000"/>
              </a:lnSpc>
            </a:pPr>
            <a:r>
              <a:rPr lang="zh-CN" altLang="en-US" sz="2400" b="0" u="sng" dirty="0" smtClean="0">
                <a:solidFill>
                  <a:srgbClr val="C00000"/>
                </a:solidFill>
              </a:rPr>
              <a:t>算法</a:t>
            </a:r>
            <a:r>
              <a:rPr lang="zh-CN" altLang="en-US" sz="2400" dirty="0" smtClean="0"/>
              <a:t>是指解决</a:t>
            </a:r>
            <a:r>
              <a:rPr lang="zh-CN" altLang="en-US" sz="2400" dirty="0" smtClean="0">
                <a:solidFill>
                  <a:srgbClr val="C00000"/>
                </a:solidFill>
              </a:rPr>
              <a:t>问题</a:t>
            </a:r>
            <a:r>
              <a:rPr lang="zh-CN" altLang="en-US" sz="2400" dirty="0" smtClean="0"/>
              <a:t>的一种</a:t>
            </a:r>
            <a:r>
              <a:rPr lang="zh-CN" altLang="en-US" sz="2400" dirty="0" smtClean="0">
                <a:solidFill>
                  <a:srgbClr val="C00000"/>
                </a:solidFill>
              </a:rPr>
              <a:t>方法</a:t>
            </a:r>
            <a:r>
              <a:rPr lang="zh-CN" altLang="en-US" sz="2400" dirty="0" smtClean="0"/>
              <a:t>或一个</a:t>
            </a:r>
            <a:r>
              <a:rPr lang="zh-CN" altLang="en-US" sz="2400" dirty="0" smtClean="0">
                <a:solidFill>
                  <a:srgbClr val="C00000"/>
                </a:solidFill>
              </a:rPr>
              <a:t>过程</a:t>
            </a:r>
            <a:r>
              <a:rPr lang="zh-CN" altLang="en-US" sz="2400" dirty="0" smtClean="0"/>
              <a:t>。</a:t>
            </a:r>
          </a:p>
          <a:p>
            <a:pPr>
              <a:lnSpc>
                <a:spcPct val="150000"/>
              </a:lnSpc>
            </a:pPr>
            <a:r>
              <a:rPr lang="zh-CN" altLang="en-US" sz="2400" dirty="0" smtClean="0"/>
              <a:t>算法是若干指令的</a:t>
            </a:r>
            <a:r>
              <a:rPr lang="zh-CN" altLang="en-US" sz="2400" dirty="0" smtClean="0">
                <a:solidFill>
                  <a:srgbClr val="FF0000"/>
                </a:solidFill>
              </a:rPr>
              <a:t>有穷</a:t>
            </a:r>
            <a:r>
              <a:rPr lang="zh-CN" altLang="en-US" sz="2400" dirty="0" smtClean="0"/>
              <a:t>序列，满足性质：</a:t>
            </a:r>
          </a:p>
          <a:p>
            <a:pPr lvl="1">
              <a:lnSpc>
                <a:spcPct val="150000"/>
              </a:lnSpc>
            </a:pPr>
            <a:r>
              <a:rPr lang="en-US" altLang="zh-CN" sz="2000" dirty="0" smtClean="0"/>
              <a:t>(1)</a:t>
            </a:r>
            <a:r>
              <a:rPr lang="zh-CN" altLang="en-US" sz="2000" dirty="0" smtClean="0">
                <a:solidFill>
                  <a:srgbClr val="3907F1"/>
                </a:solidFill>
              </a:rPr>
              <a:t>输入</a:t>
            </a:r>
            <a:r>
              <a:rPr lang="zh-CN" altLang="en-US" sz="2000" dirty="0" smtClean="0"/>
              <a:t>：有外部提供的量作为算法的输入。</a:t>
            </a:r>
          </a:p>
          <a:p>
            <a:pPr lvl="1">
              <a:lnSpc>
                <a:spcPct val="150000"/>
              </a:lnSpc>
            </a:pPr>
            <a:r>
              <a:rPr lang="en-US" altLang="zh-CN" sz="2000" dirty="0" smtClean="0"/>
              <a:t>(2)</a:t>
            </a:r>
            <a:r>
              <a:rPr lang="zh-CN" altLang="en-US" sz="2000" dirty="0" smtClean="0">
                <a:solidFill>
                  <a:srgbClr val="3907F1"/>
                </a:solidFill>
              </a:rPr>
              <a:t>输出</a:t>
            </a:r>
            <a:r>
              <a:rPr lang="zh-CN" altLang="en-US" sz="2000" dirty="0" smtClean="0"/>
              <a:t>：算法产生至少一个量作为输出。</a:t>
            </a:r>
          </a:p>
          <a:p>
            <a:pPr lvl="1">
              <a:lnSpc>
                <a:spcPct val="150000"/>
              </a:lnSpc>
            </a:pPr>
            <a:r>
              <a:rPr lang="en-US" altLang="zh-CN" sz="2000" dirty="0" smtClean="0"/>
              <a:t>(3)</a:t>
            </a:r>
            <a:r>
              <a:rPr lang="zh-CN" altLang="en-US" sz="2000" dirty="0" smtClean="0">
                <a:solidFill>
                  <a:srgbClr val="3907F1"/>
                </a:solidFill>
              </a:rPr>
              <a:t>确定性</a:t>
            </a:r>
            <a:r>
              <a:rPr lang="zh-CN" altLang="en-US" sz="2000" dirty="0" smtClean="0"/>
              <a:t>：组成算法的每条指令是清晰，无歧义的。</a:t>
            </a:r>
          </a:p>
          <a:p>
            <a:pPr lvl="1">
              <a:lnSpc>
                <a:spcPct val="150000"/>
              </a:lnSpc>
            </a:pPr>
            <a:r>
              <a:rPr lang="en-US" altLang="zh-CN" sz="2000" dirty="0" smtClean="0"/>
              <a:t>(4)</a:t>
            </a:r>
            <a:r>
              <a:rPr lang="zh-CN" altLang="en-US" sz="2000" dirty="0" smtClean="0">
                <a:solidFill>
                  <a:srgbClr val="3907F1"/>
                </a:solidFill>
              </a:rPr>
              <a:t>有限性</a:t>
            </a:r>
            <a:r>
              <a:rPr lang="zh-CN" altLang="en-US" sz="2000" dirty="0" smtClean="0"/>
              <a:t>：</a:t>
            </a:r>
            <a:endParaRPr lang="en-US" altLang="zh-CN" sz="2000" dirty="0" smtClean="0"/>
          </a:p>
          <a:p>
            <a:pPr lvl="2">
              <a:lnSpc>
                <a:spcPct val="150000"/>
              </a:lnSpc>
            </a:pPr>
            <a:r>
              <a:rPr lang="zh-CN" altLang="en-US" sz="1700" dirty="0" smtClean="0"/>
              <a:t>算法中每条指令的</a:t>
            </a:r>
            <a:r>
              <a:rPr lang="zh-CN" altLang="en-US" sz="1700" u="sng" dirty="0" smtClean="0"/>
              <a:t>执行次数</a:t>
            </a:r>
            <a:r>
              <a:rPr lang="zh-CN" altLang="en-US" sz="1700" dirty="0" smtClean="0"/>
              <a:t>是有限的</a:t>
            </a:r>
            <a:endParaRPr lang="en-US" altLang="zh-CN" sz="1700" dirty="0" smtClean="0"/>
          </a:p>
          <a:p>
            <a:pPr lvl="2">
              <a:lnSpc>
                <a:spcPct val="150000"/>
              </a:lnSpc>
            </a:pPr>
            <a:r>
              <a:rPr lang="zh-CN" altLang="en-US" sz="1700" dirty="0" smtClean="0"/>
              <a:t>执行每条指令的</a:t>
            </a:r>
            <a:r>
              <a:rPr lang="zh-CN" altLang="en-US" sz="1700" u="sng" dirty="0" smtClean="0"/>
              <a:t>时间</a:t>
            </a:r>
            <a:r>
              <a:rPr lang="zh-CN" altLang="en-US" sz="1700" dirty="0" smtClean="0"/>
              <a:t>也是有限的</a:t>
            </a:r>
            <a:endParaRPr lang="en-US" altLang="zh-CN" sz="1700" dirty="0" smtClean="0"/>
          </a:p>
          <a:p>
            <a:pPr lvl="2">
              <a:lnSpc>
                <a:spcPct val="150000"/>
              </a:lnSpc>
            </a:pPr>
            <a:r>
              <a:rPr lang="zh-CN" altLang="en-US" sz="1700" dirty="0" smtClean="0"/>
              <a:t>一</a:t>
            </a:r>
            <a:r>
              <a:rPr lang="zh-CN" altLang="en-US" sz="1700" dirty="0"/>
              <a:t>个算法总是在执行了</a:t>
            </a:r>
            <a:r>
              <a:rPr lang="zh-CN" altLang="en-US" sz="1700" u="sng" dirty="0"/>
              <a:t>有穷步骤</a:t>
            </a:r>
            <a:r>
              <a:rPr lang="zh-CN" altLang="en-US" sz="1700" dirty="0"/>
              <a:t>运算之后</a:t>
            </a:r>
            <a:r>
              <a:rPr lang="zh-CN" altLang="en-US" sz="1700" dirty="0" smtClean="0"/>
              <a:t>中止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47">
                                            <p:txEl>
                                              <p:pRg st="5" end="5"/>
                                            </p:txEl>
                                          </p:spTgt>
                                        </p:tgtEl>
                                        <p:attrNameLst>
                                          <p:attrName>style.visibility</p:attrName>
                                        </p:attrNameLst>
                                      </p:cBhvr>
                                      <p:to>
                                        <p:strVal val="visible"/>
                                      </p:to>
                                    </p:set>
                                    <p:anim calcmode="lin" valueType="num">
                                      <p:cBhvr additive="base">
                                        <p:cTn id="31"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 calcmode="lin" valueType="num">
                                      <p:cBhvr additive="base">
                                        <p:cTn id="37"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147">
                                            <p:txEl>
                                              <p:pRg st="7" end="7"/>
                                            </p:txEl>
                                          </p:spTgt>
                                        </p:tgtEl>
                                        <p:attrNameLst>
                                          <p:attrName>style.visibility</p:attrName>
                                        </p:attrNameLst>
                                      </p:cBhvr>
                                      <p:to>
                                        <p:strVal val="visible"/>
                                      </p:to>
                                    </p:set>
                                    <p:anim calcmode="lin" valueType="num">
                                      <p:cBhvr additive="base">
                                        <p:cTn id="43"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147">
                                            <p:txEl>
                                              <p:pRg st="8" end="8"/>
                                            </p:txEl>
                                          </p:spTgt>
                                        </p:tgtEl>
                                        <p:attrNameLst>
                                          <p:attrName>style.visibility</p:attrName>
                                        </p:attrNameLst>
                                      </p:cBhvr>
                                      <p:to>
                                        <p:strVal val="visible"/>
                                      </p:to>
                                    </p:set>
                                    <p:anim calcmode="lin" valueType="num">
                                      <p:cBhvr additive="base">
                                        <p:cTn id="49" dur="500" fill="hold"/>
                                        <p:tgtEl>
                                          <p:spTgt spid="614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z="2800" smtClean="0">
                <a:solidFill>
                  <a:srgbClr val="0000FF"/>
                </a:solidFill>
              </a:rPr>
              <a:t>程序</a:t>
            </a:r>
            <a:r>
              <a:rPr lang="en-US" altLang="zh-CN" sz="2800" smtClean="0">
                <a:solidFill>
                  <a:srgbClr val="0000FF"/>
                </a:solidFill>
              </a:rPr>
              <a:t>(Program)</a:t>
            </a:r>
          </a:p>
        </p:txBody>
      </p:sp>
      <p:sp>
        <p:nvSpPr>
          <p:cNvPr id="7171" name="Rectangle 3"/>
          <p:cNvSpPr>
            <a:spLocks noGrp="1" noChangeArrowheads="1"/>
          </p:cNvSpPr>
          <p:nvPr>
            <p:ph idx="1"/>
          </p:nvPr>
        </p:nvSpPr>
        <p:spPr>
          <a:xfrm>
            <a:off x="323850" y="1196975"/>
            <a:ext cx="8569325" cy="5545138"/>
          </a:xfrm>
        </p:spPr>
        <p:txBody>
          <a:bodyPr/>
          <a:lstStyle/>
          <a:p>
            <a:pPr>
              <a:lnSpc>
                <a:spcPct val="150000"/>
              </a:lnSpc>
            </a:pPr>
            <a:r>
              <a:rPr lang="zh-CN" altLang="en-US" sz="2400" u="sng" dirty="0" smtClean="0"/>
              <a:t>程序</a:t>
            </a:r>
            <a:r>
              <a:rPr lang="zh-CN" altLang="en-US" sz="2400" dirty="0" smtClean="0"/>
              <a:t>是</a:t>
            </a:r>
            <a:r>
              <a:rPr lang="zh-CN" altLang="en-US" sz="2400" u="sng" dirty="0" smtClean="0"/>
              <a:t>算法</a:t>
            </a:r>
            <a:r>
              <a:rPr lang="zh-CN" altLang="en-US" sz="2400" dirty="0" smtClean="0"/>
              <a:t>用</a:t>
            </a:r>
            <a:r>
              <a:rPr lang="zh-CN" altLang="en-US" sz="2400" u="sng" dirty="0" smtClean="0"/>
              <a:t>某种程序设计语言</a:t>
            </a:r>
            <a:r>
              <a:rPr lang="zh-CN" altLang="en-US" sz="2400" dirty="0" smtClean="0"/>
              <a:t>的</a:t>
            </a:r>
            <a:r>
              <a:rPr lang="zh-CN" altLang="en-US" sz="2400" u="sng" dirty="0" smtClean="0">
                <a:solidFill>
                  <a:srgbClr val="3907F1"/>
                </a:solidFill>
              </a:rPr>
              <a:t>具体实现</a:t>
            </a:r>
            <a:r>
              <a:rPr lang="zh-CN" altLang="en-US" sz="2400" dirty="0" smtClean="0"/>
              <a:t>。</a:t>
            </a:r>
          </a:p>
          <a:p>
            <a:pPr>
              <a:lnSpc>
                <a:spcPct val="150000"/>
              </a:lnSpc>
            </a:pPr>
            <a:r>
              <a:rPr lang="zh-CN" altLang="en-US" sz="2400" dirty="0" smtClean="0"/>
              <a:t>程序可以不满足算法的性质</a:t>
            </a:r>
            <a:r>
              <a:rPr lang="en-US" altLang="zh-CN" sz="2400" dirty="0" smtClean="0"/>
              <a:t>(4)</a:t>
            </a:r>
            <a:r>
              <a:rPr lang="zh-CN" altLang="en-US" sz="2400" dirty="0" smtClean="0"/>
              <a:t>。</a:t>
            </a:r>
          </a:p>
          <a:p>
            <a:pPr lvl="1">
              <a:lnSpc>
                <a:spcPct val="150000"/>
              </a:lnSpc>
            </a:pPr>
            <a:r>
              <a:rPr lang="zh-CN" altLang="en-US" sz="2000" dirty="0" smtClean="0"/>
              <a:t>例如操作系统，是一个在</a:t>
            </a:r>
            <a:r>
              <a:rPr lang="zh-CN" altLang="en-US" sz="2000" dirty="0" smtClean="0">
                <a:solidFill>
                  <a:srgbClr val="F72401"/>
                </a:solidFill>
              </a:rPr>
              <a:t>无限循环</a:t>
            </a:r>
            <a:r>
              <a:rPr lang="zh-CN" altLang="en-US" sz="2000" dirty="0" smtClean="0"/>
              <a:t>中执行的程序，因而不是一个算法。</a:t>
            </a:r>
          </a:p>
          <a:p>
            <a:pPr lvl="1">
              <a:lnSpc>
                <a:spcPct val="150000"/>
              </a:lnSpc>
            </a:pPr>
            <a:r>
              <a:rPr lang="zh-CN" altLang="en-US" sz="2000" dirty="0" smtClean="0"/>
              <a:t>操作系统的</a:t>
            </a:r>
            <a:r>
              <a:rPr lang="zh-CN" altLang="en-US" sz="2000" dirty="0" smtClean="0">
                <a:solidFill>
                  <a:srgbClr val="2605A1"/>
                </a:solidFill>
              </a:rPr>
              <a:t>各种任务</a:t>
            </a:r>
            <a:r>
              <a:rPr lang="zh-CN" altLang="en-US" sz="2000" dirty="0" smtClean="0"/>
              <a:t>可看成是</a:t>
            </a:r>
            <a:r>
              <a:rPr lang="zh-CN" altLang="en-US" sz="2000" dirty="0" smtClean="0">
                <a:solidFill>
                  <a:srgbClr val="2605A1"/>
                </a:solidFill>
              </a:rPr>
              <a:t>单独的问题</a:t>
            </a:r>
            <a:r>
              <a:rPr lang="zh-CN" altLang="en-US" sz="2000" dirty="0" smtClean="0"/>
              <a:t>，</a:t>
            </a:r>
            <a:r>
              <a:rPr lang="zh-CN" altLang="en-US" sz="2000" dirty="0" smtClean="0">
                <a:solidFill>
                  <a:srgbClr val="2605A1"/>
                </a:solidFill>
              </a:rPr>
              <a:t>每一个问题</a:t>
            </a:r>
            <a:r>
              <a:rPr lang="zh-CN" altLang="en-US" sz="2000" dirty="0" smtClean="0"/>
              <a:t>由操作系统中的</a:t>
            </a:r>
            <a:r>
              <a:rPr lang="zh-CN" altLang="en-US" sz="2000" dirty="0" smtClean="0">
                <a:solidFill>
                  <a:srgbClr val="2605A1"/>
                </a:solidFill>
              </a:rPr>
              <a:t>一个子程序</a:t>
            </a:r>
            <a:r>
              <a:rPr lang="zh-CN" altLang="en-US" sz="2000" dirty="0" smtClean="0"/>
              <a:t>通过</a:t>
            </a:r>
            <a:r>
              <a:rPr lang="zh-CN" altLang="en-US" sz="2000" dirty="0" smtClean="0">
                <a:solidFill>
                  <a:srgbClr val="2605A1"/>
                </a:solidFill>
              </a:rPr>
              <a:t>特定的算法</a:t>
            </a:r>
            <a:r>
              <a:rPr lang="zh-CN" altLang="en-US" sz="2000" dirty="0" smtClean="0"/>
              <a:t>来实现。该子程序</a:t>
            </a:r>
            <a:r>
              <a:rPr lang="zh-CN" altLang="en-US" sz="2000" dirty="0" smtClean="0">
                <a:solidFill>
                  <a:srgbClr val="2605A1"/>
                </a:solidFill>
              </a:rPr>
              <a:t>得到输出结果</a:t>
            </a:r>
            <a:r>
              <a:rPr lang="zh-CN" altLang="en-US" sz="2000" dirty="0" smtClean="0"/>
              <a:t>后便终止。</a:t>
            </a:r>
          </a:p>
        </p:txBody>
      </p:sp>
    </p:spTree>
    <p:extLst>
      <p:ext uri="{BB962C8B-B14F-4D97-AF65-F5344CB8AC3E}">
        <p14:creationId xmlns:p14="http://schemas.microsoft.com/office/powerpoint/2010/main" val="7857918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 calcmode="lin" valueType="num">
                                      <p:cBhvr additive="base">
                                        <p:cTn id="7"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anim calcmode="lin" valueType="num">
                                      <p:cBhvr additive="base">
                                        <p:cTn id="11"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 calcmode="lin" valueType="num">
                                      <p:cBhvr additive="base">
                                        <p:cTn id="1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Times New Roman"/>
        <a:ea typeface="楷体_GB2312"/>
        <a:cs typeface=""/>
      </a:majorFont>
      <a:minorFont>
        <a:latin typeface="Courier Ne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9469</TotalTime>
  <Words>3916</Words>
  <Application>Microsoft Office PowerPoint</Application>
  <PresentationFormat>全屏显示(4:3)</PresentationFormat>
  <Paragraphs>520</Paragraphs>
  <Slides>70</Slides>
  <Notes>32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70</vt:i4>
      </vt:variant>
    </vt:vector>
  </HeadingPairs>
  <TitlesOfParts>
    <vt:vector size="84" baseType="lpstr">
      <vt:lpstr>华文楷体</vt:lpstr>
      <vt:lpstr>楷体_GB2312</vt:lpstr>
      <vt:lpstr>宋体</vt:lpstr>
      <vt:lpstr>Arial</vt:lpstr>
      <vt:lpstr>Cambria Math</vt:lpstr>
      <vt:lpstr>Courier New</vt:lpstr>
      <vt:lpstr>Symbol</vt:lpstr>
      <vt:lpstr>Tahoma</vt:lpstr>
      <vt:lpstr>Times New Roman</vt:lpstr>
      <vt:lpstr>Verdana</vt:lpstr>
      <vt:lpstr>Wingdings</vt:lpstr>
      <vt:lpstr>Profile</vt:lpstr>
      <vt:lpstr>公式</vt:lpstr>
      <vt:lpstr>Equation</vt:lpstr>
      <vt:lpstr>算法设计</vt:lpstr>
      <vt:lpstr>第1章  算法概述</vt:lpstr>
      <vt:lpstr>算法是计算机科学的主题</vt:lpstr>
      <vt:lpstr>算法是计算机科学的主题</vt:lpstr>
      <vt:lpstr>第1章  算法概述</vt:lpstr>
      <vt:lpstr>算法(Algorithm)</vt:lpstr>
      <vt:lpstr>算法(Algorithm)</vt:lpstr>
      <vt:lpstr>算法(Algorithm)</vt:lpstr>
      <vt:lpstr>程序(Program)</vt:lpstr>
      <vt:lpstr>算法</vt:lpstr>
      <vt:lpstr>问题求解(Problem Solving)</vt:lpstr>
      <vt:lpstr>问题求解(Problem Solving)</vt:lpstr>
      <vt:lpstr>问题定义</vt:lpstr>
      <vt:lpstr>问题定义</vt:lpstr>
      <vt:lpstr>问题类型</vt:lpstr>
      <vt:lpstr>算法的应用</vt:lpstr>
      <vt:lpstr>算法设计技术</vt:lpstr>
      <vt:lpstr>算法分析技术</vt:lpstr>
      <vt:lpstr>算法分析</vt:lpstr>
      <vt:lpstr>算法正确性分析</vt:lpstr>
      <vt:lpstr>算法复杂性分析 </vt:lpstr>
      <vt:lpstr>算法复杂性分析 </vt:lpstr>
      <vt:lpstr>算法复杂性分析 </vt:lpstr>
      <vt:lpstr>算法的时间复杂性</vt:lpstr>
      <vt:lpstr>排序问题</vt:lpstr>
      <vt:lpstr>插入排序---例子</vt:lpstr>
      <vt:lpstr>插入排序---例子</vt:lpstr>
      <vt:lpstr>插入排序---例子</vt:lpstr>
      <vt:lpstr>插入排序---例子</vt:lpstr>
      <vt:lpstr>插入排序---例子</vt:lpstr>
      <vt:lpstr>插入排序---例子</vt:lpstr>
      <vt:lpstr>插入排序---例子</vt:lpstr>
      <vt:lpstr>插入排序---例子</vt:lpstr>
      <vt:lpstr>插入排序---例子</vt:lpstr>
      <vt:lpstr>插入排序---例子</vt:lpstr>
      <vt:lpstr>插入排序---例子</vt:lpstr>
      <vt:lpstr>插入排序---时间复杂性</vt:lpstr>
      <vt:lpstr>插入排序---时间复杂性</vt:lpstr>
      <vt:lpstr>算法渐近复杂性</vt:lpstr>
      <vt:lpstr>渐近分析的记号</vt:lpstr>
      <vt:lpstr>渐近分析的记号</vt:lpstr>
      <vt:lpstr>渐近分析的记号</vt:lpstr>
      <vt:lpstr>渐近分析的记号</vt:lpstr>
      <vt:lpstr>渐近分析记号在等式和不等式中的意义</vt:lpstr>
      <vt:lpstr>渐近分析中函数比较</vt:lpstr>
      <vt:lpstr>渐近分析记号的若干性质</vt:lpstr>
      <vt:lpstr>PowerPoint 演示文稿</vt:lpstr>
      <vt:lpstr>PowerPoint 演示文稿</vt:lpstr>
      <vt:lpstr>PowerPoint 演示文稿</vt:lpstr>
      <vt:lpstr>算法渐近复杂性分析中常用函数</vt:lpstr>
      <vt:lpstr>取整函数的若干性质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算法分析中常见的复杂性函数</vt:lpstr>
      <vt:lpstr>小规模数据</vt:lpstr>
      <vt:lpstr>中等规模数据</vt:lpstr>
      <vt:lpstr>算法分析方法</vt:lpstr>
      <vt:lpstr>PowerPoint 演示文稿</vt:lpstr>
      <vt:lpstr>算法分析的基本法则</vt:lpstr>
      <vt:lpstr>PowerPoint 演示文稿</vt:lpstr>
      <vt:lpstr>PowerPoint 演示文稿</vt:lpstr>
      <vt:lpstr>PowerPoint 演示文稿</vt:lpstr>
      <vt:lpstr>最优算法</vt:lpstr>
      <vt:lpstr>PowerPoint 演示文稿</vt:lpstr>
    </vt:vector>
  </TitlesOfParts>
  <Company>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wangxd</dc:creator>
  <cp:lastModifiedBy>Jixiang Guo</cp:lastModifiedBy>
  <cp:revision>456</cp:revision>
  <dcterms:created xsi:type="dcterms:W3CDTF">2003-12-16T08:40:21Z</dcterms:created>
  <dcterms:modified xsi:type="dcterms:W3CDTF">2017-03-08T07:17:59Z</dcterms:modified>
</cp:coreProperties>
</file>