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06" r:id="rId3"/>
    <p:sldId id="311" r:id="rId4"/>
    <p:sldId id="386" r:id="rId5"/>
    <p:sldId id="312" r:id="rId6"/>
    <p:sldId id="387" r:id="rId7"/>
    <p:sldId id="313" r:id="rId8"/>
    <p:sldId id="381" r:id="rId9"/>
    <p:sldId id="382" r:id="rId10"/>
    <p:sldId id="383" r:id="rId11"/>
    <p:sldId id="384" r:id="rId12"/>
    <p:sldId id="388" r:id="rId13"/>
    <p:sldId id="315" r:id="rId14"/>
    <p:sldId id="314" r:id="rId15"/>
    <p:sldId id="316" r:id="rId16"/>
    <p:sldId id="317" r:id="rId17"/>
    <p:sldId id="318" r:id="rId18"/>
    <p:sldId id="319" r:id="rId19"/>
    <p:sldId id="368" r:id="rId20"/>
    <p:sldId id="320" r:id="rId21"/>
    <p:sldId id="321" r:id="rId22"/>
    <p:sldId id="322" r:id="rId23"/>
    <p:sldId id="323" r:id="rId24"/>
    <p:sldId id="360" r:id="rId25"/>
    <p:sldId id="359" r:id="rId26"/>
    <p:sldId id="324" r:id="rId27"/>
    <p:sldId id="369" r:id="rId28"/>
    <p:sldId id="325" r:id="rId29"/>
    <p:sldId id="326" r:id="rId30"/>
    <p:sldId id="327" r:id="rId31"/>
    <p:sldId id="328" r:id="rId32"/>
    <p:sldId id="370" r:id="rId33"/>
    <p:sldId id="363" r:id="rId34"/>
    <p:sldId id="361" r:id="rId35"/>
    <p:sldId id="329" r:id="rId36"/>
    <p:sldId id="330" r:id="rId37"/>
    <p:sldId id="389" r:id="rId38"/>
    <p:sldId id="331" r:id="rId39"/>
    <p:sldId id="332" r:id="rId40"/>
    <p:sldId id="373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72" r:id="rId49"/>
    <p:sldId id="374" r:id="rId50"/>
    <p:sldId id="342" r:id="rId51"/>
    <p:sldId id="343" r:id="rId52"/>
    <p:sldId id="375" r:id="rId53"/>
    <p:sldId id="344" r:id="rId54"/>
    <p:sldId id="345" r:id="rId55"/>
    <p:sldId id="346" r:id="rId56"/>
    <p:sldId id="347" r:id="rId57"/>
    <p:sldId id="348" r:id="rId58"/>
    <p:sldId id="349" r:id="rId59"/>
    <p:sldId id="365" r:id="rId60"/>
    <p:sldId id="390" r:id="rId61"/>
    <p:sldId id="350" r:id="rId62"/>
    <p:sldId id="351" r:id="rId63"/>
    <p:sldId id="366" r:id="rId64"/>
    <p:sldId id="352" r:id="rId65"/>
    <p:sldId id="376" r:id="rId66"/>
    <p:sldId id="353" r:id="rId67"/>
    <p:sldId id="354" r:id="rId68"/>
    <p:sldId id="355" r:id="rId69"/>
    <p:sldId id="356" r:id="rId70"/>
    <p:sldId id="367" r:id="rId71"/>
    <p:sldId id="357" r:id="rId72"/>
    <p:sldId id="379" r:id="rId73"/>
    <p:sldId id="378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5A1"/>
    <a:srgbClr val="F72401"/>
    <a:srgbClr val="0000CC"/>
    <a:srgbClr val="3907F1"/>
    <a:srgbClr val="83A355"/>
    <a:srgbClr val="562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4" autoAdjust="0"/>
    <p:restoredTop sz="84279" autoAdjust="0"/>
  </p:normalViewPr>
  <p:slideViewPr>
    <p:cSldViewPr>
      <p:cViewPr varScale="1">
        <p:scale>
          <a:sx n="77" d="100"/>
          <a:sy n="77" d="100"/>
        </p:scale>
        <p:origin x="9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B3971F5-75F6-4421-A5F1-12D89246B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59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8783.htm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90797.htm" TargetMode="External"/><Relationship Id="rId4" Type="http://schemas.openxmlformats.org/officeDocument/2006/relationships/hyperlink" Target="http://baike.baidu.com/view/1583824.htm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454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626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854FF5C-D608-4DCC-B00F-E2281B91B403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1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213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21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59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06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93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03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合并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排序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是建立在</a:t>
            </a:r>
            <a:r>
              <a:rPr lang="zh-CN" altLang="en-US" sz="1200" b="0" i="0" kern="1200" dirty="0" smtClean="0">
                <a:solidFill>
                  <a:srgbClr val="2605A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归并操作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上的一种有效的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排序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算法。该算法是采用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分治法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Divide and Conquer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）的一个非常典型的应用。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合并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排序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法是将两个（或两个以上）有序表合并成一个新的有序表，即把待排序序列分为</a:t>
            </a:r>
            <a:r>
              <a:rPr lang="zh-CN" altLang="en-US" sz="1200" b="0" i="0" kern="1200" dirty="0" smtClean="0">
                <a:solidFill>
                  <a:srgbClr val="2605A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若干个子序列，每个子序列是有序的。然后再把有序子序列合并为整体有序序列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将已有序的子序列合并，得到完全有序的序列；即先使每个子序列有序，再使子序列段间有序。若将两个有序表合并成一个有序表，称为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路归并。合并排序也叫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5"/>
              </a:rPr>
              <a:t>归并排序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985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1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第一个式子给出了递归的终止条件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第二个式子给出了</a:t>
            </a:r>
            <a:r>
              <a:rPr lang="en-US" altLang="zh-CN" dirty="0" smtClean="0"/>
              <a:t>fun(n)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fun(n-1)</a:t>
            </a:r>
            <a:r>
              <a:rPr lang="zh-CN" altLang="en-US" dirty="0" smtClean="0"/>
              <a:t>的值之间的关系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我们把第一个式子称为递归出口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把第二个式子称为递归体      </a:t>
            </a:r>
            <a:endParaRPr lang="en-US" altLang="zh-CN" dirty="0" smtClean="0"/>
          </a:p>
          <a:p>
            <a:r>
              <a:rPr lang="zh-CN" altLang="en-US" dirty="0" smtClean="0"/>
              <a:t>一般地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一个递归模型是由递归出口和递归体两部分组成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前者确定递归到何时结束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后者确定递归求解时的递推关系。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338CDCF-14C7-4FA8-A13E-605FEF77E828}" type="slidenum">
              <a:rPr lang="en-US" altLang="zh-CN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30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646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199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5826DCC-779B-49C8-9E40-70B1E7C855C3}" type="slidenum">
              <a:rPr lang="en-US" altLang="zh-CN" smtClean="0">
                <a:latin typeface="Times New Roman" pitchFamily="18" charset="0"/>
              </a:rPr>
              <a:pPr eaLnBrk="1" hangingPunct="1"/>
              <a:t>56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8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Epsilon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02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30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243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6771273-09E6-4CF8-BEDB-FFE331F18B5E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49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03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第一个式子给出了递归的终止条件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第二个式子给出了</a:t>
            </a:r>
            <a:r>
              <a:rPr lang="en-US" altLang="zh-CN" dirty="0" smtClean="0"/>
              <a:t>fun(n)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fun(n-1)</a:t>
            </a:r>
            <a:r>
              <a:rPr lang="zh-CN" altLang="en-US" dirty="0" smtClean="0"/>
              <a:t>的值之间的关系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我们把第一个式子称为递归出口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把第二个式子称为递归体      </a:t>
            </a:r>
            <a:endParaRPr lang="en-US" altLang="zh-CN" dirty="0" smtClean="0"/>
          </a:p>
          <a:p>
            <a:r>
              <a:rPr lang="zh-CN" altLang="en-US" dirty="0" smtClean="0"/>
              <a:t>一般地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一个递归模型是由递归出口和递归体两部分组成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前者确定递归到何时结束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后者确定递归求解时的递推关系。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338CDCF-14C7-4FA8-A13E-605FEF77E828}" type="slidenum">
              <a:rPr lang="en-US" altLang="zh-CN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1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Ackermann</a:t>
            </a:r>
            <a:r>
              <a:rPr lang="zh-CN" altLang="en-US" smtClean="0"/>
              <a:t>函数定义如下： </a:t>
            </a:r>
          </a:p>
          <a:p>
            <a:r>
              <a:rPr lang="zh-CN" altLang="en-US" smtClean="0"/>
              <a:t>若</a:t>
            </a:r>
            <a:r>
              <a:rPr lang="en-US" altLang="zh-CN" smtClean="0"/>
              <a:t>m=0</a:t>
            </a:r>
            <a:r>
              <a:rPr lang="zh-CN" altLang="en-US" smtClean="0"/>
              <a:t>，</a:t>
            </a:r>
            <a:r>
              <a:rPr lang="en-US" altLang="zh-CN" smtClean="0"/>
              <a:t>n&lt;2 </a:t>
            </a:r>
            <a:r>
              <a:rPr lang="zh-CN" altLang="en-US" smtClean="0"/>
              <a:t>返回</a:t>
            </a:r>
            <a:r>
              <a:rPr lang="en-US" altLang="zh-CN" smtClean="0"/>
              <a:t>n+1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m=0</a:t>
            </a:r>
            <a:r>
              <a:rPr lang="zh-CN" altLang="en-US" smtClean="0"/>
              <a:t>，</a:t>
            </a:r>
            <a:r>
              <a:rPr lang="en-US" altLang="zh-CN" smtClean="0"/>
              <a:t>n&gt;=2 </a:t>
            </a:r>
            <a:r>
              <a:rPr lang="zh-CN" altLang="en-US" smtClean="0"/>
              <a:t>返回</a:t>
            </a:r>
            <a:r>
              <a:rPr lang="en-US" altLang="zh-CN" smtClean="0"/>
              <a:t>n+2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m&gt;0</a:t>
            </a:r>
            <a:r>
              <a:rPr lang="zh-CN" altLang="en-US" smtClean="0"/>
              <a:t>且</a:t>
            </a:r>
            <a:r>
              <a:rPr lang="en-US" altLang="zh-CN" smtClean="0"/>
              <a:t>n=0</a:t>
            </a:r>
            <a:r>
              <a:rPr lang="zh-CN" altLang="en-US" smtClean="0"/>
              <a:t>，返回</a:t>
            </a:r>
            <a:r>
              <a:rPr lang="en-US" altLang="zh-CN" smtClean="0"/>
              <a:t>Ackermann(m-1,1)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若</a:t>
            </a:r>
            <a:r>
              <a:rPr lang="en-US" altLang="zh-CN" smtClean="0"/>
              <a:t>m&gt;0</a:t>
            </a:r>
            <a:r>
              <a:rPr lang="zh-CN" altLang="en-US" smtClean="0"/>
              <a:t>且</a:t>
            </a:r>
            <a:r>
              <a:rPr lang="en-US" altLang="zh-CN" smtClean="0"/>
              <a:t>n&gt;0</a:t>
            </a:r>
            <a:r>
              <a:rPr lang="zh-CN" altLang="en-US" smtClean="0"/>
              <a:t>，返回</a:t>
            </a:r>
            <a:r>
              <a:rPr lang="en-US" altLang="zh-CN" smtClean="0"/>
              <a:t>Ackermann(m-1,Ackermann(m,n-1))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C727CE4-6F49-4C24-9758-82FBCD576CE1}" type="slidenum">
              <a:rPr lang="en-US" altLang="zh-CN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5038EE9-63D3-4207-9DE9-A64A4EF3BCB6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1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全排列个数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41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；</a:t>
            </a:r>
          </a:p>
          <a:p>
            <a:pPr eaLnBrk="1" hangingPunct="1"/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；</a:t>
            </a:r>
          </a:p>
          <a:p>
            <a:pPr eaLnBrk="1" hangingPunct="1"/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4+2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4+1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；</a:t>
            </a:r>
          </a:p>
          <a:p>
            <a:pPr eaLnBrk="1" hangingPunct="1"/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3+3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3+2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3+1+1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；</a:t>
            </a:r>
          </a:p>
          <a:p>
            <a:pPr eaLnBrk="1" hangingPunct="1"/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2+2+2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2+2+1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2+1+1+1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；</a:t>
            </a:r>
          </a:p>
          <a:p>
            <a:pPr eaLnBrk="1" hangingPunct="1"/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1+1+1+1+1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  <a:p>
            <a:endParaRPr lang="zh-CN" altLang="en-US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E149F9C-A69A-4FE1-9D1E-9E230E53A837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8569DF-2052-47C4-BC6F-A18B04AA4DAF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2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重载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428FBC-950B-4B91-9DD7-F7A7AB28138E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3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364288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86A309-A5B1-4854-B1FB-C3BA38D97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0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04800"/>
            <a:ext cx="2141537" cy="6292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04800"/>
            <a:ext cx="6275388" cy="6292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34DE-DCD9-4C99-A4D0-82E4AC32F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62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1F3DF-930E-4BD8-8E4B-05B493DF4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9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231"/>
            <a:ext cx="8569325" cy="5545137"/>
          </a:xfrm>
        </p:spPr>
        <p:txBody>
          <a:bodyPr/>
          <a:lstStyle>
            <a:lvl1pPr marL="469900" indent="-469900">
              <a:buFont typeface="Wingdings" pitchFamily="2" charset="2"/>
              <a:buChar char="p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8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71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08463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52513"/>
            <a:ext cx="4208462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8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1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6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41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04800"/>
            <a:ext cx="85693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569325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23850" y="981075"/>
            <a:ext cx="8208963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4" r:id="rId12"/>
    <p:sldLayoutId id="214748379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png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png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png"/><Relationship Id="rId4" Type="http://schemas.openxmlformats.org/officeDocument/2006/relationships/image" Target="../media/image5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8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smtClean="0"/>
              <a:t>算法设计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4797425"/>
            <a:ext cx="6364288" cy="6477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四川大学计算机学院 郭际香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2492375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5400" kern="0" dirty="0" smtClean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5400" kern="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5400" kern="0" dirty="0" smtClean="0">
                <a:solidFill>
                  <a:schemeClr val="accent2">
                    <a:lumMod val="75000"/>
                  </a:schemeClr>
                </a:solidFill>
              </a:rPr>
              <a:t>章  递归与分治策略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ea typeface="楷体_GB2312" pitchFamily="49" charset="-122"/>
              </a:rPr>
              <a:t>将求出的小规模的问题的解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合并</a:t>
            </a:r>
            <a:r>
              <a:rPr lang="zh-CN" altLang="en-US" sz="2400" dirty="0">
                <a:ea typeface="楷体_GB2312" pitchFamily="49" charset="-122"/>
              </a:rPr>
              <a:t>为一个更大规模的问题的解，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自底向上</a:t>
            </a:r>
            <a:r>
              <a:rPr lang="zh-CN" altLang="en-US" sz="2400" dirty="0">
                <a:ea typeface="楷体_GB2312" pitchFamily="49" charset="-122"/>
              </a:rPr>
              <a:t>逐步求出原来问题的解。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4284663" y="350043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n</a:t>
            </a:r>
          </a:p>
        </p:txBody>
      </p:sp>
      <p:cxnSp>
        <p:nvCxnSpPr>
          <p:cNvPr id="9220" name="AutoShape 5"/>
          <p:cNvCxnSpPr>
            <a:cxnSpLocks noChangeShapeType="1"/>
            <a:stCxn id="9219" idx="4"/>
          </p:cNvCxnSpPr>
          <p:nvPr/>
        </p:nvCxnSpPr>
        <p:spPr bwMode="auto">
          <a:xfrm>
            <a:off x="4684713" y="411956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1" name="AutoShape 6"/>
          <p:cNvCxnSpPr>
            <a:cxnSpLocks noChangeShapeType="1"/>
            <a:stCxn id="9219" idx="4"/>
          </p:cNvCxnSpPr>
          <p:nvPr/>
        </p:nvCxnSpPr>
        <p:spPr bwMode="auto">
          <a:xfrm flipH="1">
            <a:off x="1266825" y="411956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2" name="AutoShape 7"/>
          <p:cNvCxnSpPr>
            <a:cxnSpLocks noChangeShapeType="1"/>
            <a:stCxn id="9219" idx="4"/>
          </p:cNvCxnSpPr>
          <p:nvPr/>
        </p:nvCxnSpPr>
        <p:spPr bwMode="auto">
          <a:xfrm flipH="1">
            <a:off x="3613150" y="411956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3" name="AutoShape 8"/>
          <p:cNvCxnSpPr>
            <a:cxnSpLocks noChangeShapeType="1"/>
            <a:stCxn id="9219" idx="4"/>
          </p:cNvCxnSpPr>
          <p:nvPr/>
        </p:nvCxnSpPr>
        <p:spPr bwMode="auto">
          <a:xfrm>
            <a:off x="4684713" y="411956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4" name="AutoShape 9"/>
          <p:cNvSpPr>
            <a:spLocks noChangeArrowheads="1"/>
          </p:cNvSpPr>
          <p:nvPr/>
        </p:nvSpPr>
        <p:spPr bwMode="auto">
          <a:xfrm>
            <a:off x="609600" y="321468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895600" y="35496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Arial Rounded MT Bold" pitchFamily="34" charset="0"/>
              </a:rPr>
              <a:t>=</a:t>
            </a:r>
          </a:p>
        </p:txBody>
      </p:sp>
      <p:grpSp>
        <p:nvGrpSpPr>
          <p:cNvPr id="9226" name="Group 11"/>
          <p:cNvGrpSpPr>
            <a:grpSpLocks/>
          </p:cNvGrpSpPr>
          <p:nvPr/>
        </p:nvGrpSpPr>
        <p:grpSpPr bwMode="auto">
          <a:xfrm>
            <a:off x="250825" y="5013325"/>
            <a:ext cx="1981200" cy="1422400"/>
            <a:chOff x="158" y="3158"/>
            <a:chExt cx="1248" cy="896"/>
          </a:xfrm>
        </p:grpSpPr>
        <p:sp>
          <p:nvSpPr>
            <p:cNvPr id="9258" name="Oval 1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9259" name="AutoShape 13"/>
            <p:cNvCxnSpPr>
              <a:cxnSpLocks noChangeShapeType="1"/>
              <a:stCxn id="9258" idx="4"/>
              <a:endCxn id="9266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60" name="AutoShape 14"/>
            <p:cNvCxnSpPr>
              <a:cxnSpLocks noChangeShapeType="1"/>
              <a:stCxn id="9258" idx="4"/>
              <a:endCxn id="9263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61" name="AutoShape 15"/>
            <p:cNvCxnSpPr>
              <a:cxnSpLocks noChangeShapeType="1"/>
              <a:stCxn id="9258" idx="4"/>
              <a:endCxn id="9264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62" name="AutoShape 16"/>
            <p:cNvCxnSpPr>
              <a:cxnSpLocks noChangeShapeType="1"/>
              <a:stCxn id="9258" idx="4"/>
              <a:endCxn id="9265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263" name="AutoShape 1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64" name="AutoShape 1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65" name="AutoShape 1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66" name="AutoShape 2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9227" name="Group 21"/>
          <p:cNvGrpSpPr>
            <a:grpSpLocks/>
          </p:cNvGrpSpPr>
          <p:nvPr/>
        </p:nvGrpSpPr>
        <p:grpSpPr bwMode="auto">
          <a:xfrm>
            <a:off x="2627313" y="5013325"/>
            <a:ext cx="1981200" cy="1422400"/>
            <a:chOff x="158" y="3158"/>
            <a:chExt cx="1248" cy="896"/>
          </a:xfrm>
        </p:grpSpPr>
        <p:sp>
          <p:nvSpPr>
            <p:cNvPr id="9249" name="Oval 2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9250" name="AutoShape 23"/>
            <p:cNvCxnSpPr>
              <a:cxnSpLocks noChangeShapeType="1"/>
              <a:stCxn id="9249" idx="4"/>
              <a:endCxn id="9257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51" name="AutoShape 24"/>
            <p:cNvCxnSpPr>
              <a:cxnSpLocks noChangeShapeType="1"/>
              <a:stCxn id="9249" idx="4"/>
              <a:endCxn id="9254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52" name="AutoShape 25"/>
            <p:cNvCxnSpPr>
              <a:cxnSpLocks noChangeShapeType="1"/>
              <a:stCxn id="9249" idx="4"/>
              <a:endCxn id="9255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53" name="AutoShape 26"/>
            <p:cNvCxnSpPr>
              <a:cxnSpLocks noChangeShapeType="1"/>
              <a:stCxn id="9249" idx="4"/>
              <a:endCxn id="9256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254" name="AutoShape 2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55" name="AutoShape 2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56" name="AutoShape 2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57" name="AutoShape 3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9228" name="Group 31"/>
          <p:cNvGrpSpPr>
            <a:grpSpLocks/>
          </p:cNvGrpSpPr>
          <p:nvPr/>
        </p:nvGrpSpPr>
        <p:grpSpPr bwMode="auto">
          <a:xfrm>
            <a:off x="4932363" y="5013325"/>
            <a:ext cx="1981200" cy="1422400"/>
            <a:chOff x="158" y="3158"/>
            <a:chExt cx="1248" cy="896"/>
          </a:xfrm>
        </p:grpSpPr>
        <p:sp>
          <p:nvSpPr>
            <p:cNvPr id="9240" name="Oval 3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9241" name="AutoShape 33"/>
            <p:cNvCxnSpPr>
              <a:cxnSpLocks noChangeShapeType="1"/>
              <a:stCxn id="9240" idx="4"/>
              <a:endCxn id="9248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42" name="AutoShape 34"/>
            <p:cNvCxnSpPr>
              <a:cxnSpLocks noChangeShapeType="1"/>
              <a:stCxn id="9240" idx="4"/>
              <a:endCxn id="9245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43" name="AutoShape 35"/>
            <p:cNvCxnSpPr>
              <a:cxnSpLocks noChangeShapeType="1"/>
              <a:stCxn id="9240" idx="4"/>
              <a:endCxn id="9246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44" name="AutoShape 36"/>
            <p:cNvCxnSpPr>
              <a:cxnSpLocks noChangeShapeType="1"/>
              <a:stCxn id="9240" idx="4"/>
              <a:endCxn id="9247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245" name="AutoShape 3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46" name="AutoShape 3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47" name="AutoShape 3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48" name="AutoShape 4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9229" name="Group 41"/>
          <p:cNvGrpSpPr>
            <a:grpSpLocks/>
          </p:cNvGrpSpPr>
          <p:nvPr/>
        </p:nvGrpSpPr>
        <p:grpSpPr bwMode="auto">
          <a:xfrm>
            <a:off x="7162800" y="5013325"/>
            <a:ext cx="1981200" cy="1422400"/>
            <a:chOff x="158" y="3158"/>
            <a:chExt cx="1248" cy="896"/>
          </a:xfrm>
        </p:grpSpPr>
        <p:sp>
          <p:nvSpPr>
            <p:cNvPr id="9231" name="Oval 4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9232" name="AutoShape 43"/>
            <p:cNvCxnSpPr>
              <a:cxnSpLocks noChangeShapeType="1"/>
              <a:stCxn id="9231" idx="4"/>
              <a:endCxn id="9239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33" name="AutoShape 44"/>
            <p:cNvCxnSpPr>
              <a:cxnSpLocks noChangeShapeType="1"/>
              <a:stCxn id="9231" idx="4"/>
              <a:endCxn id="9236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34" name="AutoShape 45"/>
            <p:cNvCxnSpPr>
              <a:cxnSpLocks noChangeShapeType="1"/>
              <a:stCxn id="9231" idx="4"/>
              <a:endCxn id="9237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35" name="AutoShape 46"/>
            <p:cNvCxnSpPr>
              <a:cxnSpLocks noChangeShapeType="1"/>
              <a:stCxn id="9231" idx="4"/>
              <a:endCxn id="9238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236" name="AutoShape 4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37" name="AutoShape 4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38" name="AutoShape 4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9239" name="AutoShape 5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算法总体思想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7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ea typeface="楷体_GB2312" pitchFamily="49" charset="-122"/>
              </a:rPr>
              <a:t>将求出的小规模的问题的解合并为一个更大规模的问题的解，</a:t>
            </a:r>
            <a:r>
              <a:rPr lang="zh-CN" altLang="en-US" sz="2400" dirty="0">
                <a:solidFill>
                  <a:srgbClr val="0000CC"/>
                </a:solidFill>
                <a:ea typeface="楷体_GB2312" pitchFamily="49" charset="-122"/>
              </a:rPr>
              <a:t>自底向上</a:t>
            </a:r>
            <a:r>
              <a:rPr lang="zh-CN" altLang="en-US" sz="2400" dirty="0">
                <a:ea typeface="楷体_GB2312" pitchFamily="49" charset="-122"/>
              </a:rPr>
              <a:t>逐步求出原来问题的解。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250825" y="3214688"/>
            <a:ext cx="8893175" cy="3221037"/>
            <a:chOff x="158" y="2025"/>
            <a:chExt cx="5602" cy="2029"/>
          </a:xfrm>
        </p:grpSpPr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n</a:t>
              </a:r>
            </a:p>
          </p:txBody>
        </p:sp>
        <p:cxnSp>
          <p:nvCxnSpPr>
            <p:cNvPr id="10248" name="AutoShape 6"/>
            <p:cNvCxnSpPr>
              <a:cxnSpLocks noChangeShapeType="1"/>
              <a:stCxn id="10247" idx="4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49" name="AutoShape 7"/>
            <p:cNvCxnSpPr>
              <a:cxnSpLocks noChangeShapeType="1"/>
              <a:stCxn id="10247" idx="4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50" name="AutoShape 8"/>
            <p:cNvCxnSpPr>
              <a:cxnSpLocks noChangeShapeType="1"/>
              <a:stCxn id="10247" idx="4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51" name="AutoShape 9"/>
            <p:cNvCxnSpPr>
              <a:cxnSpLocks noChangeShapeType="1"/>
              <a:stCxn id="10247" idx="4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52" name="AutoShape 10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T(n)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Arial Rounded MT Bold" pitchFamily="34" charset="0"/>
                </a:rPr>
                <a:t>=</a:t>
              </a:r>
            </a:p>
          </p:txBody>
        </p:sp>
        <p:grpSp>
          <p:nvGrpSpPr>
            <p:cNvPr id="10254" name="Group 12"/>
            <p:cNvGrpSpPr>
              <a:grpSpLocks/>
            </p:cNvGrpSpPr>
            <p:nvPr/>
          </p:nvGrpSpPr>
          <p:grpSpPr bwMode="auto">
            <a:xfrm>
              <a:off x="158" y="3158"/>
              <a:ext cx="1248" cy="896"/>
              <a:chOff x="158" y="3158"/>
              <a:chExt cx="1248" cy="896"/>
            </a:xfrm>
          </p:grpSpPr>
          <p:sp>
            <p:nvSpPr>
              <p:cNvPr id="10285" name="Oval 1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0286" name="AutoShape 14"/>
              <p:cNvCxnSpPr>
                <a:cxnSpLocks noChangeShapeType="1"/>
                <a:stCxn id="10285" idx="4"/>
                <a:endCxn id="10293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87" name="AutoShape 15"/>
              <p:cNvCxnSpPr>
                <a:cxnSpLocks noChangeShapeType="1"/>
                <a:stCxn id="10285" idx="4"/>
                <a:endCxn id="10290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88" name="AutoShape 16"/>
              <p:cNvCxnSpPr>
                <a:cxnSpLocks noChangeShapeType="1"/>
                <a:stCxn id="10285" idx="4"/>
                <a:endCxn id="10291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89" name="AutoShape 17"/>
              <p:cNvCxnSpPr>
                <a:cxnSpLocks noChangeShapeType="1"/>
                <a:stCxn id="10285" idx="4"/>
                <a:endCxn id="10292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290" name="AutoShape 1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91" name="AutoShape 1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92" name="AutoShape 2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93" name="AutoShape 2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  <p:grpSp>
          <p:nvGrpSpPr>
            <p:cNvPr id="10255" name="Group 22"/>
            <p:cNvGrpSpPr>
              <a:grpSpLocks/>
            </p:cNvGrpSpPr>
            <p:nvPr/>
          </p:nvGrpSpPr>
          <p:grpSpPr bwMode="auto">
            <a:xfrm>
              <a:off x="1655" y="3158"/>
              <a:ext cx="1248" cy="896"/>
              <a:chOff x="158" y="3158"/>
              <a:chExt cx="1248" cy="896"/>
            </a:xfrm>
          </p:grpSpPr>
          <p:sp>
            <p:nvSpPr>
              <p:cNvPr id="10276" name="Oval 2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0277" name="AutoShape 24"/>
              <p:cNvCxnSpPr>
                <a:cxnSpLocks noChangeShapeType="1"/>
                <a:stCxn id="10276" idx="4"/>
                <a:endCxn id="10284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8" name="AutoShape 25"/>
              <p:cNvCxnSpPr>
                <a:cxnSpLocks noChangeShapeType="1"/>
                <a:stCxn id="10276" idx="4"/>
                <a:endCxn id="10281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9" name="AutoShape 26"/>
              <p:cNvCxnSpPr>
                <a:cxnSpLocks noChangeShapeType="1"/>
                <a:stCxn id="10276" idx="4"/>
                <a:endCxn id="10282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80" name="AutoShape 27"/>
              <p:cNvCxnSpPr>
                <a:cxnSpLocks noChangeShapeType="1"/>
                <a:stCxn id="10276" idx="4"/>
                <a:endCxn id="10283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281" name="AutoShape 2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82" name="AutoShape 2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83" name="AutoShape 3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84" name="AutoShape 3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  <p:grpSp>
          <p:nvGrpSpPr>
            <p:cNvPr id="10256" name="Group 32"/>
            <p:cNvGrpSpPr>
              <a:grpSpLocks/>
            </p:cNvGrpSpPr>
            <p:nvPr/>
          </p:nvGrpSpPr>
          <p:grpSpPr bwMode="auto">
            <a:xfrm>
              <a:off x="3107" y="3158"/>
              <a:ext cx="1248" cy="896"/>
              <a:chOff x="158" y="3158"/>
              <a:chExt cx="1248" cy="896"/>
            </a:xfrm>
          </p:grpSpPr>
          <p:sp>
            <p:nvSpPr>
              <p:cNvPr id="10267" name="Oval 3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0268" name="AutoShape 34"/>
              <p:cNvCxnSpPr>
                <a:cxnSpLocks noChangeShapeType="1"/>
                <a:stCxn id="10267" idx="4"/>
                <a:endCxn id="10275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69" name="AutoShape 35"/>
              <p:cNvCxnSpPr>
                <a:cxnSpLocks noChangeShapeType="1"/>
                <a:stCxn id="10267" idx="4"/>
                <a:endCxn id="10272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0" name="AutoShape 36"/>
              <p:cNvCxnSpPr>
                <a:cxnSpLocks noChangeShapeType="1"/>
                <a:stCxn id="10267" idx="4"/>
                <a:endCxn id="10273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1" name="AutoShape 37"/>
              <p:cNvCxnSpPr>
                <a:cxnSpLocks noChangeShapeType="1"/>
                <a:stCxn id="10267" idx="4"/>
                <a:endCxn id="10274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272" name="AutoShape 3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73" name="AutoShape 3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74" name="AutoShape 4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75" name="AutoShape 4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  <p:grpSp>
          <p:nvGrpSpPr>
            <p:cNvPr id="10257" name="Group 42"/>
            <p:cNvGrpSpPr>
              <a:grpSpLocks/>
            </p:cNvGrpSpPr>
            <p:nvPr/>
          </p:nvGrpSpPr>
          <p:grpSpPr bwMode="auto">
            <a:xfrm>
              <a:off x="4512" y="3158"/>
              <a:ext cx="1248" cy="896"/>
              <a:chOff x="158" y="3158"/>
              <a:chExt cx="1248" cy="896"/>
            </a:xfrm>
          </p:grpSpPr>
          <p:sp>
            <p:nvSpPr>
              <p:cNvPr id="10258" name="Oval 4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0259" name="AutoShape 44"/>
              <p:cNvCxnSpPr>
                <a:cxnSpLocks noChangeShapeType="1"/>
                <a:stCxn id="10258" idx="4"/>
                <a:endCxn id="10266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60" name="AutoShape 45"/>
              <p:cNvCxnSpPr>
                <a:cxnSpLocks noChangeShapeType="1"/>
                <a:stCxn id="10258" idx="4"/>
                <a:endCxn id="10263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61" name="AutoShape 46"/>
              <p:cNvCxnSpPr>
                <a:cxnSpLocks noChangeShapeType="1"/>
                <a:stCxn id="10258" idx="4"/>
                <a:endCxn id="10264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62" name="AutoShape 47"/>
              <p:cNvCxnSpPr>
                <a:cxnSpLocks noChangeShapeType="1"/>
                <a:stCxn id="10258" idx="4"/>
                <a:endCxn id="10265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263" name="AutoShape 4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64" name="AutoShape 4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65" name="AutoShape 5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0266" name="AutoShape 5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</p:grp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0" y="3141663"/>
            <a:ext cx="9144000" cy="3749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pPr eaLnBrk="1" hangingPunct="1"/>
            <a:r>
              <a:rPr lang="en-US" altLang="zh-CN" sz="4000">
                <a:ea typeface="华文行楷" pitchFamily="2" charset="-122"/>
              </a:rPr>
              <a:t> </a:t>
            </a:r>
          </a:p>
          <a:p>
            <a:pPr eaLnBrk="1" hangingPunct="1"/>
            <a:endParaRPr lang="en-US" altLang="zh-CN" sz="4000">
              <a:ea typeface="华文行楷" pitchFamily="2" charset="-122"/>
            </a:endParaRPr>
          </a:p>
          <a:p>
            <a:pPr eaLnBrk="1" hangingPunct="1"/>
            <a:endParaRPr lang="en-US" altLang="zh-CN" sz="4000">
              <a:ea typeface="华文行楷" pitchFamily="2" charset="-122"/>
            </a:endParaRPr>
          </a:p>
          <a:p>
            <a:pPr eaLnBrk="1" hangingPunct="1"/>
            <a:endParaRPr lang="en-US" altLang="zh-CN" sz="4000">
              <a:ea typeface="华文行楷" pitchFamily="2" charset="-122"/>
            </a:endParaRPr>
          </a:p>
          <a:p>
            <a:pPr eaLnBrk="1" hangingPunct="1"/>
            <a:endParaRPr lang="en-US" altLang="zh-CN" sz="4000">
              <a:ea typeface="华文行楷" pitchFamily="2" charset="-122"/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250825" y="3357563"/>
            <a:ext cx="86934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分治法的设计思想是：</a:t>
            </a:r>
            <a:endParaRPr lang="en-US" altLang="zh-CN" sz="2800" b="1" dirty="0">
              <a:solidFill>
                <a:schemeClr val="accent2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itchFamily="49" charset="-122"/>
              </a:rPr>
              <a:t>1</a:t>
            </a:r>
            <a:r>
              <a:rPr lang="en-US" altLang="zh-CN" sz="2800" b="1" dirty="0" smtClean="0">
                <a:ea typeface="黑体" pitchFamily="49" charset="-122"/>
              </a:rPr>
              <a:t>) </a:t>
            </a:r>
            <a:r>
              <a:rPr lang="zh-CN" altLang="en-US" sz="2800" b="1" dirty="0" smtClean="0">
                <a:ea typeface="黑体" pitchFamily="49" charset="-122"/>
              </a:rPr>
              <a:t>将</a:t>
            </a:r>
            <a:r>
              <a:rPr lang="zh-CN" altLang="en-US" sz="2800" b="1" dirty="0">
                <a:ea typeface="黑体" pitchFamily="49" charset="-122"/>
              </a:rPr>
              <a:t>一个难以直接解决的大问题，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分割</a:t>
            </a:r>
            <a:r>
              <a:rPr lang="zh-CN" altLang="en-US" sz="2800" b="1" dirty="0">
                <a:ea typeface="黑体" pitchFamily="49" charset="-122"/>
              </a:rPr>
              <a:t>成一些</a:t>
            </a:r>
            <a:r>
              <a:rPr lang="zh-CN" altLang="en-US" sz="2800" b="1" dirty="0">
                <a:solidFill>
                  <a:srgbClr val="3907F1"/>
                </a:solidFill>
                <a:ea typeface="黑体" pitchFamily="49" charset="-122"/>
              </a:rPr>
              <a:t>规模较</a:t>
            </a:r>
            <a:endParaRPr lang="en-US" altLang="zh-CN" sz="2800" b="1" dirty="0">
              <a:solidFill>
                <a:srgbClr val="3907F1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3907F1"/>
                </a:solidFill>
                <a:ea typeface="黑体" pitchFamily="49" charset="-122"/>
              </a:rPr>
              <a:t>小的子问题</a:t>
            </a:r>
            <a:r>
              <a:rPr lang="en-US" altLang="zh-CN" sz="2800" b="1" dirty="0" smtClean="0">
                <a:ea typeface="黑体" pitchFamily="49" charset="-122"/>
              </a:rPr>
              <a:t>;   </a:t>
            </a:r>
            <a:r>
              <a:rPr lang="zh-CN" altLang="en-US" sz="2800" b="1" dirty="0" smtClean="0">
                <a:ea typeface="黑体" pitchFamily="49" charset="-122"/>
              </a:rPr>
              <a:t>这些</a:t>
            </a:r>
            <a:r>
              <a:rPr lang="zh-CN" altLang="en-US" sz="2800" b="1" dirty="0">
                <a:ea typeface="黑体" pitchFamily="49" charset="-122"/>
              </a:rPr>
              <a:t>子问题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互相独立</a:t>
            </a:r>
            <a:r>
              <a:rPr lang="zh-CN" altLang="en-US" sz="2800" b="1" dirty="0">
                <a:ea typeface="黑体" pitchFamily="49" charset="-122"/>
              </a:rPr>
              <a:t>且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与原问题相同</a:t>
            </a:r>
            <a:r>
              <a:rPr lang="en-US" altLang="zh-CN" sz="2800" b="1" dirty="0">
                <a:ea typeface="黑体" pitchFamily="49" charset="-122"/>
              </a:rPr>
              <a:t>;</a:t>
            </a:r>
          </a:p>
          <a:p>
            <a:pPr eaLnBrk="1" hangingPunct="1"/>
            <a:r>
              <a:rPr lang="en-US" altLang="zh-CN" sz="2800" b="1" dirty="0">
                <a:ea typeface="黑体" pitchFamily="49" charset="-122"/>
              </a:rPr>
              <a:t>2</a:t>
            </a:r>
            <a:r>
              <a:rPr lang="en-US" altLang="zh-CN" sz="2800" b="1" dirty="0" smtClean="0">
                <a:ea typeface="黑体" pitchFamily="49" charset="-122"/>
              </a:rPr>
              <a:t>) </a:t>
            </a:r>
            <a:r>
              <a:rPr lang="zh-CN" altLang="en-US" sz="2800" b="1" dirty="0" smtClean="0">
                <a:solidFill>
                  <a:srgbClr val="3907F1"/>
                </a:solidFill>
                <a:ea typeface="黑体" pitchFamily="49" charset="-122"/>
              </a:rPr>
              <a:t>递归</a:t>
            </a:r>
            <a:r>
              <a:rPr lang="zh-CN" altLang="en-US" sz="2800" b="1" dirty="0">
                <a:ea typeface="黑体" pitchFamily="49" charset="-122"/>
              </a:rPr>
              <a:t>地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  <a:r>
              <a:rPr lang="zh-CN" altLang="en-US" sz="2800" b="1" dirty="0">
                <a:ea typeface="黑体" pitchFamily="49" charset="-122"/>
              </a:rPr>
              <a:t>子问题</a:t>
            </a:r>
            <a:r>
              <a:rPr lang="en-US" altLang="zh-CN" sz="2800" b="1" dirty="0">
                <a:ea typeface="黑体" pitchFamily="49" charset="-122"/>
              </a:rPr>
              <a:t>;</a:t>
            </a:r>
          </a:p>
          <a:p>
            <a:pPr eaLnBrk="1" hangingPunct="1"/>
            <a:r>
              <a:rPr lang="en-US" altLang="zh-CN" sz="2800" b="1" dirty="0">
                <a:ea typeface="黑体" pitchFamily="49" charset="-122"/>
              </a:rPr>
              <a:t>3) </a:t>
            </a:r>
            <a:r>
              <a:rPr lang="zh-CN" altLang="en-US" sz="2800" b="1" dirty="0">
                <a:ea typeface="黑体" pitchFamily="49" charset="-122"/>
              </a:rPr>
              <a:t>将各个子问题的解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合并</a:t>
            </a:r>
            <a:r>
              <a:rPr lang="zh-CN" altLang="en-US" sz="2800" b="1" dirty="0">
                <a:ea typeface="黑体" pitchFamily="49" charset="-122"/>
              </a:rPr>
              <a:t>得到原问题的解</a:t>
            </a:r>
            <a:r>
              <a:rPr lang="en-US" altLang="zh-CN" sz="2800" b="1" dirty="0">
                <a:ea typeface="黑体" pitchFamily="49" charset="-122"/>
              </a:rPr>
              <a:t>.</a:t>
            </a:r>
            <a:endParaRPr lang="zh-CN" altLang="en-US" sz="2800" b="1" dirty="0"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	</a:t>
            </a:r>
            <a:r>
              <a:rPr lang="zh-CN" altLang="en-US" sz="2800" b="1" dirty="0">
                <a:solidFill>
                  <a:srgbClr val="FF9900"/>
                </a:solidFill>
                <a:ea typeface="黑体" pitchFamily="49" charset="-122"/>
              </a:rPr>
              <a:t>						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44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算法总体思想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1" grpId="0" animBg="1"/>
      <p:bldP spid="12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5451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用函数自身给出定义的函数称为递归函数。  直接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或间接地调用自身的算法称为递归算法。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由分治法产生的</a:t>
            </a:r>
            <a:r>
              <a:rPr lang="zh-CN" altLang="en-US" dirty="0" smtClean="0">
                <a:solidFill>
                  <a:srgbClr val="0000CC"/>
                </a:solidFill>
              </a:rPr>
              <a:t>子问题</a:t>
            </a:r>
            <a:r>
              <a:rPr lang="zh-CN" altLang="en-US" dirty="0" smtClean="0"/>
              <a:t>往往是原问题的</a:t>
            </a:r>
            <a:r>
              <a:rPr lang="zh-CN" altLang="en-US" dirty="0" smtClean="0">
                <a:solidFill>
                  <a:srgbClr val="FF0000"/>
                </a:solidFill>
              </a:rPr>
              <a:t>较小模式</a:t>
            </a:r>
            <a:r>
              <a:rPr lang="zh-CN" altLang="en-US" dirty="0" smtClean="0"/>
              <a:t>，这就为使用</a:t>
            </a:r>
            <a:r>
              <a:rPr lang="zh-CN" altLang="en-US" dirty="0" smtClean="0">
                <a:solidFill>
                  <a:srgbClr val="3907F1"/>
                </a:solidFill>
              </a:rPr>
              <a:t>递归技术</a:t>
            </a:r>
            <a:r>
              <a:rPr lang="zh-CN" altLang="en-US" dirty="0" smtClean="0"/>
              <a:t>提供了方便。在这种情况下，反复应用分治手段，可以使</a:t>
            </a:r>
            <a:r>
              <a:rPr lang="zh-CN" altLang="en-US" dirty="0" smtClean="0">
                <a:solidFill>
                  <a:srgbClr val="3907F1"/>
                </a:solidFill>
              </a:rPr>
              <a:t>子问题</a:t>
            </a:r>
            <a:r>
              <a:rPr lang="zh-CN" altLang="en-US" dirty="0" smtClean="0"/>
              <a:t>与原问题</a:t>
            </a:r>
            <a:r>
              <a:rPr lang="zh-CN" altLang="en-US" dirty="0" smtClean="0">
                <a:solidFill>
                  <a:srgbClr val="FF0000"/>
                </a:solidFill>
              </a:rPr>
              <a:t>类型一致</a:t>
            </a:r>
            <a:r>
              <a:rPr lang="zh-CN" altLang="en-US" dirty="0" smtClean="0"/>
              <a:t>而其</a:t>
            </a:r>
            <a:r>
              <a:rPr lang="zh-CN" altLang="en-US" dirty="0" smtClean="0">
                <a:solidFill>
                  <a:srgbClr val="3907F1"/>
                </a:solidFill>
              </a:rPr>
              <a:t>规模却不断缩小</a:t>
            </a:r>
            <a:r>
              <a:rPr lang="zh-CN" altLang="en-US" dirty="0" smtClean="0"/>
              <a:t>，最终使子问题</a:t>
            </a:r>
            <a:r>
              <a:rPr lang="zh-CN" altLang="en-US" dirty="0" smtClean="0">
                <a:solidFill>
                  <a:srgbClr val="0000CC"/>
                </a:solidFill>
              </a:rPr>
              <a:t>缩小到很容易直接求出其解</a:t>
            </a:r>
            <a:r>
              <a:rPr lang="zh-CN" altLang="en-US" dirty="0" smtClean="0"/>
              <a:t>。这自然导致</a:t>
            </a:r>
            <a:r>
              <a:rPr lang="zh-CN" altLang="en-US" dirty="0" smtClean="0">
                <a:solidFill>
                  <a:srgbClr val="3907F1"/>
                </a:solidFill>
              </a:rPr>
              <a:t>递归过程</a:t>
            </a:r>
            <a:r>
              <a:rPr lang="zh-CN" altLang="en-US" dirty="0" smtClean="0"/>
              <a:t>的产生。</a:t>
            </a:r>
          </a:p>
          <a:p>
            <a:r>
              <a:rPr lang="zh-CN" altLang="en-US" dirty="0" smtClean="0"/>
              <a:t>分治与递归像一对孪生兄弟，经常同时应用在算法设计之中，并由此产生许多高效算法。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9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33388" y="1341438"/>
            <a:ext cx="8710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  </a:t>
            </a:r>
            <a:r>
              <a:rPr lang="en-US" altLang="en-US" sz="2400" b="1">
                <a:solidFill>
                  <a:schemeClr val="accent2"/>
                </a:solidFill>
              </a:rPr>
              <a:t>Ackerman</a:t>
            </a:r>
            <a:r>
              <a:rPr lang="en-US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函数</a:t>
            </a:r>
          </a:p>
          <a:p>
            <a:pPr eaLnBrk="1" hangingPunct="1"/>
            <a:endParaRPr lang="zh-CN" altLang="en-US" sz="24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例中的函数都可以找到相应的非递归方式定义：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9750" y="2636838"/>
          <a:ext cx="41036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3" name="Equation" r:id="rId3" imgW="1485900" imgH="203200" progId="Equation.3">
                  <p:embed/>
                </p:oleObj>
              </mc:Choice>
              <mc:Fallback>
                <p:oleObj name="Equation" r:id="rId3" imgW="1485900" imgH="203200" progId="Equation.3">
                  <p:embed/>
                  <p:pic>
                    <p:nvPicPr>
                      <p:cNvPr id="0" name="Picture 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410368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9750" y="3649663"/>
          <a:ext cx="65532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4" name="Equation" r:id="rId5" imgW="2451100" imgH="584200" progId="Equation.3">
                  <p:embed/>
                </p:oleObj>
              </mc:Choice>
              <mc:Fallback>
                <p:oleObj name="Equation" r:id="rId5" imgW="2451100" imgH="584200" progId="Equation.3">
                  <p:embed/>
                  <p:pic>
                    <p:nvPicPr>
                      <p:cNvPr id="0" name="Picture 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9663"/>
                        <a:ext cx="655320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3388" y="5445125"/>
            <a:ext cx="871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本例中的</a:t>
            </a:r>
            <a:r>
              <a:rPr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Ackerman</a:t>
            </a:r>
            <a:r>
              <a: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函数却无法找到非递归的定义。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2.1  </a:t>
            </a:r>
            <a:r>
              <a:rPr lang="zh-CN" altLang="en-US" kern="0" dirty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33388" y="1341438"/>
            <a:ext cx="871061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 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Ackerman</a:t>
            </a:r>
            <a:r>
              <a:rPr lang="en-US" altLang="en-US" sz="2400" b="1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/>
              <a:t>阿克曼函数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en-US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一个函数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它的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一个变量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是由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函数自身定义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时，称这个函数是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双递归函数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Ackerman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函数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A(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)(</a:t>
            </a:r>
            <a:r>
              <a:rPr lang="en-US" altLang="zh-CN" sz="2400" b="1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m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Verdana"/>
                <a:cs typeface="Verdana"/>
              </a:rPr>
              <a:t>≥0,n </a:t>
            </a:r>
            <a:r>
              <a:rPr lang="en-US" altLang="zh-CN" sz="2400" b="1" dirty="0" smtClean="0">
                <a:solidFill>
                  <a:srgbClr val="2605A1"/>
                </a:solidFill>
                <a:latin typeface="+mj-lt"/>
                <a:ea typeface="Verdana"/>
                <a:cs typeface="Verdana"/>
              </a:rPr>
              <a:t>≥0</a:t>
            </a:r>
            <a:r>
              <a:rPr lang="en-US" altLang="zh-CN" sz="2400" b="1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20091"/>
              </p:ext>
            </p:extLst>
          </p:nvPr>
        </p:nvGraphicFramePr>
        <p:xfrm>
          <a:off x="1258888" y="3500438"/>
          <a:ext cx="67691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4" name="Equation" r:id="rId4" imgW="2514600" imgH="914400" progId="Equation.3">
                  <p:embed/>
                </p:oleObj>
              </mc:Choice>
              <mc:Fallback>
                <p:oleObj name="Equation" r:id="rId4" imgW="2514600" imgH="914400" progId="Equation.3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0438"/>
                        <a:ext cx="67691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19826" y="3279775"/>
            <a:ext cx="3313113" cy="666750"/>
          </a:xfrm>
          <a:prstGeom prst="wedgeRoundRectCallout">
            <a:avLst>
              <a:gd name="adj1" fmla="val -67759"/>
              <a:gd name="adj2" fmla="val 18692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400" dirty="0">
                <a:latin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</a:rPr>
              <a:t>m=0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</a:rPr>
              <a:t>n&gt;1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返回</a:t>
            </a:r>
            <a:r>
              <a:rPr lang="en-US" altLang="zh-CN" sz="2400" dirty="0">
                <a:latin typeface="Times New Roman" pitchFamily="18" charset="0"/>
              </a:rPr>
              <a:t>n+2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43213" y="6145213"/>
            <a:ext cx="6192837" cy="523875"/>
          </a:xfrm>
          <a:prstGeom prst="wedgeRoundRectCallout">
            <a:avLst>
              <a:gd name="adj1" fmla="val -52334"/>
              <a:gd name="adj2" fmla="val -10825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</a:rPr>
              <a:t>m=1, 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</a:rPr>
              <a:t>n&gt;1</a:t>
            </a:r>
            <a:r>
              <a:rPr lang="en-US" altLang="zh-CN" sz="2400" dirty="0">
                <a:latin typeface="Times New Roman" pitchFamily="18" charset="0"/>
              </a:rPr>
              <a:t>, A(n,1)=A(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</a:rPr>
              <a:t>A(n-1,1)</a:t>
            </a:r>
            <a:r>
              <a:rPr lang="en-US" altLang="zh-CN" sz="2400" dirty="0">
                <a:latin typeface="Times New Roman" pitchFamily="18" charset="0"/>
              </a:rPr>
              <a:t>,0)=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</a:rPr>
              <a:t>A(n-1,1)</a:t>
            </a:r>
            <a:r>
              <a:rPr lang="en-US" altLang="zh-CN" sz="2400" dirty="0">
                <a:latin typeface="Times New Roman" pitchFamily="18" charset="0"/>
              </a:rPr>
              <a:t>+2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25" y="4724400"/>
            <a:ext cx="4103688" cy="523875"/>
          </a:xfrm>
          <a:prstGeom prst="wedgeRoundRectCallout">
            <a:avLst>
              <a:gd name="adj1" fmla="val 1258"/>
              <a:gd name="adj2" fmla="val 10091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Times New Roman" pitchFamily="18" charset="0"/>
              </a:rPr>
              <a:t>A(1,1)=A(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</a:rPr>
              <a:t>A(0,1)</a:t>
            </a:r>
            <a:r>
              <a:rPr lang="en-US" altLang="zh-CN" sz="2400" dirty="0">
                <a:latin typeface="Times New Roman" pitchFamily="18" charset="0"/>
              </a:rPr>
              <a:t>,0)=A(</a:t>
            </a:r>
            <a:r>
              <a:rPr lang="en-US" altLang="zh-CN" sz="2400" dirty="0">
                <a:solidFill>
                  <a:srgbClr val="3907F1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,0)=2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635896" y="5445224"/>
            <a:ext cx="1728192" cy="432048"/>
          </a:xfrm>
          <a:prstGeom prst="rect">
            <a:avLst/>
          </a:prstGeom>
          <a:noFill/>
          <a:ln w="31750" cap="flat" cmpd="sng" algn="ctr">
            <a:solidFill>
              <a:srgbClr val="2605A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131840" y="5381600"/>
            <a:ext cx="3312368" cy="567680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" name="曲线连接符 3"/>
          <p:cNvCxnSpPr/>
          <p:nvPr/>
        </p:nvCxnSpPr>
        <p:spPr bwMode="auto">
          <a:xfrm rot="10800000">
            <a:off x="5148064" y="5085185"/>
            <a:ext cx="1296144" cy="1224137"/>
          </a:xfrm>
          <a:prstGeom prst="curvedConnector3">
            <a:avLst/>
          </a:prstGeom>
          <a:ln>
            <a:prstDash val="sysDash"/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>
            <a:off x="5580112" y="6597352"/>
            <a:ext cx="1656184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 bwMode="auto">
          <a:xfrm flipV="1">
            <a:off x="1835696" y="4365106"/>
            <a:ext cx="1296144" cy="504054"/>
          </a:xfrm>
          <a:prstGeom prst="curvedConnector3">
            <a:avLst/>
          </a:prstGeom>
          <a:ln>
            <a:prstDash val="sysDash"/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3209092" y="5341962"/>
            <a:ext cx="288032" cy="62068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627675" y="5328592"/>
            <a:ext cx="288032" cy="62068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" grpId="0" animBg="1"/>
      <p:bldP spid="11" grpId="0" animBg="1"/>
      <p:bldP spid="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395536" y="1396772"/>
                <a:ext cx="8710612" cy="5848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 dirty="0" smtClean="0">
                    <a:solidFill>
                      <a:schemeClr val="accent2"/>
                    </a:solidFill>
                    <a:latin typeface="黑体" pitchFamily="49" charset="-122"/>
                    <a:ea typeface="黑体" pitchFamily="49" charset="-122"/>
                  </a:rPr>
                  <a:t>例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黑体" pitchFamily="49" charset="-122"/>
                    <a:ea typeface="黑体" pitchFamily="49" charset="-122"/>
                  </a:rPr>
                  <a:t>3  </a:t>
                </a:r>
                <a:r>
                  <a:rPr lang="en-US" altLang="en-US" sz="2400" b="1" dirty="0" err="1">
                    <a:solidFill>
                      <a:schemeClr val="accent2"/>
                    </a:solidFill>
                  </a:rPr>
                  <a:t>Ackerman</a:t>
                </a:r>
                <a:r>
                  <a:rPr lang="en-US" altLang="en-US" sz="2400" b="1" dirty="0" err="1">
                    <a:solidFill>
                      <a:schemeClr val="accent2"/>
                    </a:solidFill>
                    <a:latin typeface="黑体" pitchFamily="49" charset="-122"/>
                    <a:ea typeface="黑体" pitchFamily="49" charset="-122"/>
                  </a:rPr>
                  <a:t>函数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zh-CN" altLang="en-US" sz="2400" b="1" dirty="0"/>
                  <a:t>阿克曼函数</a:t>
                </a:r>
                <a:r>
                  <a:rPr lang="zh-CN" altLang="en-US" sz="2400" b="1" dirty="0" smtClean="0">
                    <a:solidFill>
                      <a:schemeClr val="accent2"/>
                    </a:solidFill>
                    <a:latin typeface="黑体" pitchFamily="49" charset="-122"/>
                    <a:ea typeface="黑体" pitchFamily="49" charset="-122"/>
                  </a:rPr>
                  <a:t>）</a:t>
                </a:r>
                <a:endParaRPr lang="en-US" altLang="zh-CN" sz="2400" b="1" dirty="0" smtClean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 sz="2400" b="1" dirty="0">
                    <a:latin typeface="+mn-lt"/>
                    <a:ea typeface="+mn-ea"/>
                  </a:rPr>
                  <a:t>A(</a:t>
                </a:r>
                <a:r>
                  <a:rPr lang="en-US" altLang="en-US" sz="2400" b="1" dirty="0" err="1">
                    <a:latin typeface="+mn-lt"/>
                    <a:ea typeface="+mn-ea"/>
                  </a:rPr>
                  <a:t>n，m</a:t>
                </a:r>
                <a:r>
                  <a:rPr lang="en-US" altLang="en-US" sz="2400" b="1" dirty="0">
                    <a:latin typeface="+mn-lt"/>
                    <a:ea typeface="+mn-ea"/>
                  </a:rPr>
                  <a:t>)</a:t>
                </a:r>
                <a:r>
                  <a:rPr lang="zh-CN" altLang="en-US" sz="2400" b="1" dirty="0">
                    <a:latin typeface="+mn-lt"/>
                    <a:ea typeface="+mn-ea"/>
                  </a:rPr>
                  <a:t>的自变量</a:t>
                </a:r>
                <a:r>
                  <a:rPr lang="en-US" altLang="en-US" sz="2400" b="1" dirty="0">
                    <a:latin typeface="+mn-lt"/>
                    <a:ea typeface="+mn-ea"/>
                  </a:rPr>
                  <a:t>m</a:t>
                </a:r>
                <a:r>
                  <a:rPr lang="zh-CN" altLang="en-US" sz="2400" b="1" dirty="0">
                    <a:latin typeface="+mn-lt"/>
                    <a:ea typeface="+mn-ea"/>
                  </a:rPr>
                  <a:t>的每一个值都定义了一个单变量函数：</a:t>
                </a:r>
              </a:p>
              <a:p>
                <a:pPr marL="342900" indent="-342900" eaLnBrk="1" hangingPunct="1">
                  <a:buFont typeface="Wingdings" pitchFamily="2" charset="2"/>
                  <a:buChar char="p"/>
                </a:pPr>
                <a:r>
                  <a:rPr lang="en-US" altLang="en-US" sz="2400" b="1" dirty="0">
                    <a:latin typeface="+mn-lt"/>
                    <a:ea typeface="+mn-ea"/>
                  </a:rPr>
                  <a:t>m=0</a:t>
                </a:r>
                <a:r>
                  <a:rPr lang="zh-CN" altLang="en-US" sz="2400" b="1" dirty="0">
                    <a:latin typeface="+mn-lt"/>
                    <a:ea typeface="+mn-ea"/>
                  </a:rPr>
                  <a:t>时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，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n&gt;1, 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A(</a:t>
                </a:r>
                <a:r>
                  <a:rPr lang="en-US" altLang="en-US" sz="2400" b="1" dirty="0" smtClean="0">
                    <a:solidFill>
                      <a:srgbClr val="C00000"/>
                    </a:solidFill>
                    <a:latin typeface="+mn-lt"/>
                    <a:ea typeface="+mn-ea"/>
                  </a:rPr>
                  <a:t>n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,0</a:t>
                </a:r>
                <a:r>
                  <a:rPr lang="en-US" altLang="en-US" sz="2400" b="1" dirty="0">
                    <a:latin typeface="+mn-lt"/>
                    <a:ea typeface="+mn-ea"/>
                  </a:rPr>
                  <a:t>)=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+mn-lt"/>
                    <a:ea typeface="+mn-ea"/>
                  </a:rPr>
                  <a:t>n</a:t>
                </a:r>
                <a:r>
                  <a:rPr lang="en-US" altLang="en-US" sz="2400" b="1" dirty="0">
                    <a:latin typeface="+mn-lt"/>
                    <a:ea typeface="+mn-ea"/>
                  </a:rPr>
                  <a:t>+2</a:t>
                </a:r>
              </a:p>
              <a:p>
                <a:pPr marL="342900" indent="-342900" eaLnBrk="1" hangingPunct="1">
                  <a:buFont typeface="Wingdings" pitchFamily="2" charset="2"/>
                  <a:buChar char="p"/>
                </a:pPr>
                <a:r>
                  <a:rPr lang="en-US" altLang="en-US" sz="2400" b="1" dirty="0">
                    <a:latin typeface="+mn-lt"/>
                    <a:ea typeface="+mn-ea"/>
                  </a:rPr>
                  <a:t>m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=1</a:t>
                </a:r>
                <a:r>
                  <a:rPr lang="zh-CN" altLang="en-US" sz="2400" b="1" dirty="0">
                    <a:latin typeface="+mn-lt"/>
                    <a:ea typeface="+mn-ea"/>
                  </a:rPr>
                  <a:t>时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，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n&gt;1, 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A(n,</a:t>
                </a:r>
                <a:r>
                  <a:rPr lang="en-US" altLang="en-US" sz="2400" b="1" dirty="0" smtClean="0">
                    <a:solidFill>
                      <a:srgbClr val="3907F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en-US" sz="2400" b="1" dirty="0">
                    <a:latin typeface="+mn-lt"/>
                    <a:ea typeface="+mn-ea"/>
                  </a:rPr>
                  <a:t>)=A(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+mn-lt"/>
                    <a:ea typeface="+mn-ea"/>
                  </a:rPr>
                  <a:t>A(n-1,1)</a:t>
                </a:r>
                <a:r>
                  <a:rPr lang="en-US" altLang="en-US" sz="2400" b="1" dirty="0">
                    <a:latin typeface="+mn-lt"/>
                    <a:ea typeface="+mn-ea"/>
                  </a:rPr>
                  <a:t>,0)=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+mn-lt"/>
                    <a:ea typeface="+mn-ea"/>
                  </a:rPr>
                  <a:t>A(n-1,1)</a:t>
                </a:r>
                <a:r>
                  <a:rPr lang="en-US" altLang="en-US" sz="2400" b="1" dirty="0">
                    <a:latin typeface="+mn-lt"/>
                    <a:ea typeface="+mn-ea"/>
                  </a:rPr>
                  <a:t>+2，</a:t>
                </a:r>
                <a:r>
                  <a:rPr lang="zh-CN" altLang="en-US" sz="2400" b="1" dirty="0">
                    <a:latin typeface="+mn-lt"/>
                    <a:ea typeface="+mn-ea"/>
                  </a:rPr>
                  <a:t>和</a:t>
                </a:r>
                <a:r>
                  <a:rPr lang="en-US" altLang="en-US" sz="2400" b="1" dirty="0">
                    <a:latin typeface="+mn-lt"/>
                    <a:ea typeface="+mn-ea"/>
                  </a:rPr>
                  <a:t>A(1,1)=2</a:t>
                </a:r>
                <a:r>
                  <a:rPr lang="zh-CN" altLang="en-US" sz="2400" b="1" dirty="0">
                    <a:latin typeface="+mn-lt"/>
                    <a:ea typeface="+mn-ea"/>
                  </a:rPr>
                  <a:t>故</a:t>
                </a:r>
                <a:r>
                  <a:rPr lang="en-US" altLang="en-US" sz="2400" b="1" dirty="0">
                    <a:latin typeface="+mn-lt"/>
                    <a:ea typeface="+mn-ea"/>
                  </a:rPr>
                  <a:t>A(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n</a:t>
                </a:r>
                <a:r>
                  <a:rPr lang="en-US" altLang="en-US" sz="2400" b="1" dirty="0">
                    <a:latin typeface="+mn-lt"/>
                    <a:ea typeface="+mn-ea"/>
                  </a:rPr>
                  <a:t>,1)=2*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+mn-lt"/>
                    <a:ea typeface="+mn-ea"/>
                  </a:rPr>
                  <a:t>n</a:t>
                </a:r>
              </a:p>
              <a:p>
                <a:pPr marL="342900" indent="-342900" eaLnBrk="1" hangingPunct="1">
                  <a:buFont typeface="Wingdings" pitchFamily="2" charset="2"/>
                  <a:buChar char="p"/>
                </a:pPr>
                <a:r>
                  <a:rPr lang="en-US" altLang="en-US" sz="2400" b="1" dirty="0">
                    <a:latin typeface="+mn-lt"/>
                    <a:ea typeface="+mn-ea"/>
                  </a:rPr>
                  <a:t>m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=2</a:t>
                </a:r>
                <a:r>
                  <a:rPr lang="zh-CN" altLang="en-US" sz="2400" b="1" dirty="0">
                    <a:latin typeface="+mn-lt"/>
                    <a:ea typeface="+mn-ea"/>
                  </a:rPr>
                  <a:t>时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，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n&gt;1, 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A(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n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,</a:t>
                </a:r>
                <a:r>
                  <a:rPr lang="en-US" altLang="en-US" sz="2400" b="1" dirty="0" smtClean="0">
                    <a:solidFill>
                      <a:srgbClr val="3907F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en-US" sz="2400" b="1" dirty="0">
                    <a:latin typeface="+mn-lt"/>
                    <a:ea typeface="+mn-ea"/>
                  </a:rPr>
                  <a:t>)=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A(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A(n-1,2)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,1)=2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A(n-1,2)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，</a:t>
                </a:r>
                <a:r>
                  <a:rPr lang="zh-CN" altLang="en-US" sz="2400" b="1" dirty="0">
                    <a:latin typeface="+mn-lt"/>
                    <a:ea typeface="+mn-ea"/>
                  </a:rPr>
                  <a:t>和</a:t>
                </a:r>
                <a:r>
                  <a:rPr lang="en-US" altLang="en-US" sz="2400" b="1" dirty="0">
                    <a:latin typeface="+mn-lt"/>
                    <a:ea typeface="+mn-ea"/>
                  </a:rPr>
                  <a:t>A(1,2)=A(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A(0,2)</a:t>
                </a:r>
                <a:r>
                  <a:rPr lang="en-US" altLang="en-US" sz="2400" b="1" dirty="0">
                    <a:latin typeface="+mn-lt"/>
                    <a:ea typeface="+mn-ea"/>
                  </a:rPr>
                  <a:t>,1)=A(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en-US" sz="2400" b="1" dirty="0">
                    <a:latin typeface="+mn-lt"/>
                    <a:ea typeface="+mn-ea"/>
                  </a:rPr>
                  <a:t>,1)=2，</a:t>
                </a:r>
                <a:r>
                  <a:rPr lang="zh-CN" altLang="en-US" sz="2400" b="1" dirty="0">
                    <a:latin typeface="+mn-lt"/>
                    <a:ea typeface="+mn-ea"/>
                  </a:rPr>
                  <a:t>故</a:t>
                </a:r>
                <a:r>
                  <a:rPr lang="en-US" altLang="en-US" sz="2400" b="1" dirty="0">
                    <a:latin typeface="+mn-lt"/>
                    <a:ea typeface="+mn-ea"/>
                  </a:rPr>
                  <a:t>A(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n</a:t>
                </a:r>
                <a:r>
                  <a:rPr lang="en-US" altLang="en-US" sz="2400" b="1" dirty="0">
                    <a:latin typeface="+mn-lt"/>
                    <a:ea typeface="+mn-ea"/>
                  </a:rPr>
                  <a:t>,</a:t>
                </a:r>
                <a:r>
                  <a:rPr lang="en-US" altLang="en-US" sz="2400" b="1" dirty="0">
                    <a:solidFill>
                      <a:srgbClr val="3907F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en-US" sz="2400" b="1" dirty="0">
                    <a:latin typeface="+mn-lt"/>
                    <a:ea typeface="+mn-ea"/>
                  </a:rPr>
                  <a:t>)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 smtClean="0">
                    <a:latin typeface="+mn-lt"/>
                    <a:ea typeface="+mn-ea"/>
                  </a:rPr>
                  <a:t>。</a:t>
                </a:r>
                <a:endParaRPr lang="en-US" altLang="en-US" sz="2400" b="1" dirty="0">
                  <a:latin typeface="+mn-lt"/>
                  <a:ea typeface="+mn-ea"/>
                </a:endParaRPr>
              </a:p>
              <a:p>
                <a:pPr marL="342900" indent="-342900" eaLnBrk="1" hangingPunct="1">
                  <a:buFont typeface="Wingdings" pitchFamily="2" charset="2"/>
                  <a:buChar char="p"/>
                </a:pPr>
                <a:r>
                  <a:rPr lang="en-US" altLang="zh-CN" sz="2400" b="1" dirty="0">
                    <a:latin typeface="+mn-lt"/>
                    <a:ea typeface="+mn-ea"/>
                  </a:rPr>
                  <a:t>m</a:t>
                </a:r>
                <a:r>
                  <a:rPr lang="en-US" altLang="en-US" sz="2400" b="1" dirty="0" smtClean="0">
                    <a:latin typeface="+mn-lt"/>
                    <a:ea typeface="+mn-ea"/>
                  </a:rPr>
                  <a:t>=3</a:t>
                </a:r>
                <a:r>
                  <a:rPr lang="zh-CN" altLang="en-US" sz="2400" b="1" dirty="0">
                    <a:latin typeface="+mn-lt"/>
                    <a:ea typeface="+mn-ea"/>
                  </a:rPr>
                  <a:t>时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，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n&gt;1, A(</a:t>
                </a:r>
                <a:r>
                  <a:rPr lang="en-US" altLang="zh-CN" sz="2400" b="1" dirty="0" smtClean="0">
                    <a:solidFill>
                      <a:srgbClr val="C00000"/>
                    </a:solidFill>
                    <a:latin typeface="+mn-lt"/>
                    <a:ea typeface="+mn-ea"/>
                  </a:rPr>
                  <a:t>n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,</a:t>
                </a:r>
                <a:r>
                  <a:rPr lang="en-US" altLang="zh-CN" sz="2400" b="1" dirty="0" smtClean="0">
                    <a:solidFill>
                      <a:srgbClr val="3907F1"/>
                    </a:solidFill>
                    <a:latin typeface="+mn-lt"/>
                    <a:ea typeface="+mn-ea"/>
                  </a:rPr>
                  <a:t>3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)=A(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A(n-1,3)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,2)=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𝐀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(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𝐧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latin typeface="+mn-lt"/>
                    <a:ea typeface="+mn-ea"/>
                  </a:rPr>
                  <a:t>, </a:t>
                </a:r>
                <a:r>
                  <a:rPr lang="zh-CN" altLang="en-US" sz="2400" b="1" dirty="0" smtClean="0">
                    <a:latin typeface="+mn-lt"/>
                    <a:ea typeface="+mn-ea"/>
                  </a:rPr>
                  <a:t>和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A(1,3)=A(</a:t>
                </a:r>
                <a:r>
                  <a:rPr lang="en-US" altLang="zh-CN" sz="2400" b="1" dirty="0" smtClean="0">
                    <a:solidFill>
                      <a:srgbClr val="C00000"/>
                    </a:solidFill>
                    <a:latin typeface="+mn-lt"/>
                    <a:ea typeface="+mn-ea"/>
                  </a:rPr>
                  <a:t>A(0,3)</a:t>
                </a:r>
                <a:r>
                  <a:rPr lang="en-US" altLang="zh-CN" sz="2400" b="1" dirty="0" smtClean="0">
                    <a:latin typeface="+mn-lt"/>
                    <a:ea typeface="+mn-ea"/>
                  </a:rPr>
                  <a:t>,2)=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/>
                            <a:ea typeface="+mn-ea"/>
                          </a:rPr>
                          <m:t>𝐀</m:t>
                        </m:r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/>
                            <a:ea typeface="+mn-ea"/>
                          </a:rPr>
                          <m:t>(</m:t>
                        </m:r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latin typeface="+mn-lt"/>
                    <a:ea typeface="+mn-ea"/>
                  </a:rPr>
                  <a:t>=2</a:t>
                </a:r>
              </a:p>
              <a:p>
                <a:pPr eaLnBrk="1" hangingPunct="1"/>
                <a:endParaRPr lang="en-US" altLang="zh-CN" sz="2400" b="1" dirty="0">
                  <a:latin typeface="+mn-lt"/>
                  <a:ea typeface="+mn-ea"/>
                </a:endParaRPr>
              </a:p>
              <a:p>
                <a:pPr eaLnBrk="1" hangingPunct="1"/>
                <a:endParaRPr lang="en-US" altLang="zh-CN" sz="2400" b="1" dirty="0" smtClean="0">
                  <a:latin typeface="+mn-lt"/>
                  <a:ea typeface="+mn-ea"/>
                </a:endParaRPr>
              </a:p>
              <a:p>
                <a:pPr eaLnBrk="1" hangingPunct="1"/>
                <a:r>
                  <a:rPr lang="zh-CN" altLang="en-US" sz="2400" b="1" dirty="0" smtClean="0">
                    <a:latin typeface="+mn-lt"/>
                    <a:ea typeface="+mn-ea"/>
                  </a:rPr>
                  <a:t>类似</a:t>
                </a:r>
                <a:r>
                  <a:rPr lang="zh-CN" altLang="en-US" sz="2400" b="1" dirty="0">
                    <a:latin typeface="+mn-lt"/>
                    <a:ea typeface="+mn-ea"/>
                  </a:rPr>
                  <a:t>的可以推出</a:t>
                </a:r>
              </a:p>
              <a:p>
                <a:pPr marL="342900" indent="-342900" eaLnBrk="1" hangingPunct="1">
                  <a:buFont typeface="Wingdings" pitchFamily="2" charset="2"/>
                  <a:buChar char="p"/>
                </a:pPr>
                <a:r>
                  <a:rPr lang="en-US" altLang="en-US" sz="2400" b="1" dirty="0" smtClean="0">
                    <a:latin typeface="+mn-lt"/>
                    <a:ea typeface="+mn-ea"/>
                  </a:rPr>
                  <a:t>m=4</a:t>
                </a:r>
                <a:r>
                  <a:rPr lang="zh-CN" altLang="en-US" sz="2400" b="1" dirty="0">
                    <a:latin typeface="+mn-lt"/>
                    <a:ea typeface="+mn-ea"/>
                  </a:rPr>
                  <a:t>时，</a:t>
                </a:r>
                <a:r>
                  <a:rPr lang="en-US" altLang="en-US" sz="2400" b="1" dirty="0">
                    <a:latin typeface="+mn-lt"/>
                    <a:ea typeface="+mn-ea"/>
                  </a:rPr>
                  <a:t>A(n,4)</a:t>
                </a:r>
                <a:r>
                  <a:rPr lang="zh-CN" altLang="en-US" sz="2400" b="1" dirty="0">
                    <a:latin typeface="+mn-lt"/>
                    <a:ea typeface="+mn-ea"/>
                  </a:rPr>
                  <a:t>的增长速度非常快，以至于没有适当的数学式子来表示这一函数。</a:t>
                </a:r>
              </a:p>
              <a:p>
                <a:pPr marL="342900" indent="-342900" eaLnBrk="1" hangingPunct="1">
                  <a:buFont typeface="Wingdings" pitchFamily="2" charset="2"/>
                  <a:buChar char="p"/>
                </a:pPr>
                <a:endParaRPr lang="en-US" altLang="en-US" sz="2400" b="1" dirty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396772"/>
                <a:ext cx="8710612" cy="5848652"/>
              </a:xfrm>
              <a:prstGeom prst="rect">
                <a:avLst/>
              </a:prstGeom>
              <a:blipFill rotWithShape="0">
                <a:blip r:embed="rId4"/>
                <a:stretch>
                  <a:fillRect l="-1120" t="-1042" r="-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3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8735733"/>
              </p:ext>
            </p:extLst>
          </p:nvPr>
        </p:nvGraphicFramePr>
        <p:xfrm>
          <a:off x="5796136" y="4724400"/>
          <a:ext cx="10810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Picture 3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724400"/>
                        <a:ext cx="108108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95536" y="2276028"/>
            <a:ext cx="8569325" cy="1152972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51" y="11807"/>
            <a:ext cx="6772097" cy="235286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2843808" y="3068960"/>
            <a:ext cx="1080120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6732240" y="3080317"/>
            <a:ext cx="1944216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6732240" y="3789040"/>
            <a:ext cx="1584176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2843808" y="3789040"/>
            <a:ext cx="1080120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1115616" y="3395945"/>
            <a:ext cx="1440160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752122" y="4149080"/>
            <a:ext cx="4967977" cy="0"/>
          </a:xfrm>
          <a:prstGeom prst="line">
            <a:avLst/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 bwMode="auto">
          <a:xfrm rot="10800000">
            <a:off x="4750843" y="3284986"/>
            <a:ext cx="969257" cy="216023"/>
          </a:xfrm>
          <a:prstGeom prst="curvedConnector3">
            <a:avLst/>
          </a:prstGeom>
          <a:ln>
            <a:solidFill>
              <a:srgbClr val="83A355"/>
            </a:solidFill>
            <a:prstDash val="sysDash"/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 bwMode="auto">
          <a:xfrm rot="5400000" flipH="1" flipV="1">
            <a:off x="7784124" y="4046492"/>
            <a:ext cx="490864" cy="290376"/>
          </a:xfrm>
          <a:prstGeom prst="curvedConnector3">
            <a:avLst/>
          </a:prstGeom>
          <a:ln>
            <a:solidFill>
              <a:srgbClr val="83A355"/>
            </a:solidFill>
            <a:prstDash val="sysDash"/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54513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3  </a:t>
            </a:r>
            <a:r>
              <a:rPr lang="en-US" altLang="en-US" dirty="0" err="1" smtClean="0"/>
              <a:t>Ackerman函数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定义单变量的</a:t>
            </a:r>
            <a:r>
              <a:rPr lang="en-US" altLang="zh-CN" dirty="0" smtClean="0"/>
              <a:t>Ackerman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A(n)</a:t>
            </a:r>
            <a:r>
              <a:rPr lang="zh-CN" altLang="en-US" dirty="0" smtClean="0"/>
              <a:t>为，</a:t>
            </a:r>
            <a:r>
              <a:rPr lang="en-US" altLang="zh-CN" dirty="0" smtClean="0"/>
              <a:t>A(n)=A(n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n)</a:t>
            </a:r>
            <a:r>
              <a:rPr lang="zh-CN" altLang="en-US" dirty="0" smtClean="0"/>
              <a:t>。</a:t>
            </a:r>
          </a:p>
          <a:p>
            <a:pPr>
              <a:defRPr/>
            </a:pPr>
            <a:r>
              <a:rPr lang="zh-CN" altLang="en-US" dirty="0" smtClean="0"/>
              <a:t>定义其拟逆函数</a:t>
            </a:r>
            <a:r>
              <a:rPr lang="en-US" altLang="zh-CN" dirty="0" smtClean="0"/>
              <a:t>α(n)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α(n)=min{k</a:t>
            </a:r>
            <a:r>
              <a:rPr lang="zh-CN" altLang="en-US" dirty="0" smtClean="0"/>
              <a:t>｜</a:t>
            </a:r>
            <a:r>
              <a:rPr lang="en-US" altLang="zh-CN" dirty="0" smtClean="0"/>
              <a:t>A(k)≥n}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α(n)</a:t>
            </a:r>
            <a:r>
              <a:rPr lang="zh-CN" altLang="en-US" dirty="0" smtClean="0"/>
              <a:t>是使</a:t>
            </a:r>
            <a:r>
              <a:rPr lang="en-US" altLang="zh-CN" dirty="0" err="1" smtClean="0"/>
              <a:t>n≤A</a:t>
            </a:r>
            <a:r>
              <a:rPr lang="en-US" altLang="zh-CN" dirty="0" smtClean="0"/>
              <a:t>(k)</a:t>
            </a:r>
            <a:r>
              <a:rPr lang="zh-CN" altLang="en-US" dirty="0" smtClean="0"/>
              <a:t>成立的最小的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值。</a:t>
            </a:r>
          </a:p>
          <a:p>
            <a:pPr>
              <a:defRPr/>
            </a:pPr>
            <a:r>
              <a:rPr lang="en-US" altLang="zh-CN" dirty="0" smtClean="0"/>
              <a:t>α(n)</a:t>
            </a:r>
            <a:r>
              <a:rPr lang="zh-CN" altLang="en-US" dirty="0" smtClean="0"/>
              <a:t>在复杂度分析中常遇到。对于通常所见到的正整数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α(n)≤4</a:t>
            </a:r>
            <a:r>
              <a:rPr lang="zh-CN" altLang="en-US" dirty="0" smtClean="0"/>
              <a:t>。但在理论上</a:t>
            </a:r>
            <a:r>
              <a:rPr lang="en-US" altLang="zh-CN" dirty="0" smtClean="0"/>
              <a:t>α(n)</a:t>
            </a:r>
            <a:r>
              <a:rPr lang="zh-CN" altLang="en-US" dirty="0" smtClean="0"/>
              <a:t>没有上界，随着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的增加，它以难以想象的慢速度趋向正无穷大。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            </a:t>
            </a:r>
            <a:endParaRPr lang="en-US" altLang="zh-CN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059113" y="765175"/>
            <a:ext cx="6192837" cy="522288"/>
          </a:xfrm>
          <a:prstGeom prst="wedgeRoundRectCallout">
            <a:avLst>
              <a:gd name="adj1" fmla="val -27114"/>
              <a:gd name="adj2" fmla="val 1546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Times New Roman" pitchFamily="18" charset="0"/>
              </a:rPr>
              <a:t>A(0)=1, A(1)=2, A(2)=4, A(3)=16, A(4)=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68538" y="3716338"/>
            <a:ext cx="6551612" cy="523875"/>
          </a:xfrm>
          <a:prstGeom prst="wedgeRoundRectCallout">
            <a:avLst>
              <a:gd name="adj1" fmla="val -6662"/>
              <a:gd name="adj2" fmla="val -6989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/>
              <a:t>α(1)</a:t>
            </a:r>
            <a:r>
              <a:rPr lang="en-US" altLang="zh-CN" sz="2400" dirty="0">
                <a:latin typeface="Times New Roman" pitchFamily="18" charset="0"/>
              </a:rPr>
              <a:t>=0, </a:t>
            </a:r>
            <a:r>
              <a:rPr lang="en-US" altLang="zh-CN" sz="2400" dirty="0"/>
              <a:t>α</a:t>
            </a:r>
            <a:r>
              <a:rPr lang="en-US" altLang="zh-CN" sz="2400" dirty="0">
                <a:latin typeface="Times New Roman" pitchFamily="18" charset="0"/>
              </a:rPr>
              <a:t>(2)=1, </a:t>
            </a:r>
            <a:r>
              <a:rPr lang="en-US" altLang="zh-CN" sz="2400" dirty="0"/>
              <a:t>α</a:t>
            </a:r>
            <a:r>
              <a:rPr lang="en-US" altLang="zh-CN" sz="2400" dirty="0">
                <a:latin typeface="Times New Roman" pitchFamily="18" charset="0"/>
              </a:rPr>
              <a:t>(3)=</a:t>
            </a:r>
            <a:r>
              <a:rPr lang="en-US" altLang="zh-CN" sz="2400" dirty="0"/>
              <a:t>α</a:t>
            </a:r>
            <a:r>
              <a:rPr lang="en-US" altLang="zh-CN" sz="2400" dirty="0">
                <a:latin typeface="Times New Roman" pitchFamily="18" charset="0"/>
              </a:rPr>
              <a:t>(4)=2, </a:t>
            </a:r>
            <a:r>
              <a:rPr lang="en-US" altLang="zh-CN" sz="2400" dirty="0"/>
              <a:t>α</a:t>
            </a:r>
            <a:r>
              <a:rPr lang="en-US" altLang="zh-CN" sz="2400" dirty="0">
                <a:latin typeface="Times New Roman" pitchFamily="18" charset="0"/>
              </a:rPr>
              <a:t>(5)=…=</a:t>
            </a:r>
            <a:r>
              <a:rPr lang="en-US" altLang="zh-CN" sz="2400" dirty="0"/>
              <a:t>α</a:t>
            </a:r>
            <a:r>
              <a:rPr lang="en-US" altLang="zh-CN" sz="2400" dirty="0">
                <a:latin typeface="Times New Roman" pitchFamily="18" charset="0"/>
              </a:rPr>
              <a:t>(16)=3 </a:t>
            </a:r>
            <a:endParaRPr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07375" y="401638"/>
          <a:ext cx="10810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" name="Equation" r:id="rId3" imgW="330200" imgH="419100" progId="Equation.3">
                  <p:embed/>
                </p:oleObj>
              </mc:Choice>
              <mc:Fallback>
                <p:oleObj name="Equation" r:id="rId3" imgW="330200" imgH="419100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5" y="401638"/>
                        <a:ext cx="10810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740650" y="1700213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n=65536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4" grpId="0" animBg="1"/>
      <p:bldP spid="5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1853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  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排列问题</a:t>
            </a:r>
            <a:endParaRPr lang="en-US" altLang="zh-CN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设计一个递归算法生成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个元素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,…,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全排列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endParaRPr lang="en-US" altLang="zh-CN" sz="2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0825" y="2506663"/>
            <a:ext cx="835342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R={r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,…,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是要进行排列的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=R-{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集合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元素的全排列记为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perm(X)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)perm(X)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表示在全排列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perm(X)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每一个排列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前加上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前缀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得到的排列。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的全排列可归纳定义如下：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0825" y="4899025"/>
            <a:ext cx="8556625" cy="1193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perm(R)=(r)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是集合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中唯一的元素；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n&gt;1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perm(R)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)perm(R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)perm(R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)perm(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构成。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递归的概念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5076825" y="-26988"/>
            <a:ext cx="3240088" cy="2030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如</a:t>
            </a:r>
            <a:r>
              <a:rPr lang="en-US" altLang="zh-CN" dirty="0"/>
              <a:t>1,2,3</a:t>
            </a:r>
            <a:r>
              <a:rPr lang="zh-CN" altLang="en-US" dirty="0"/>
              <a:t>三个元素的全排列为：</a:t>
            </a:r>
          </a:p>
          <a:p>
            <a:pPr algn="ctr">
              <a:defRPr/>
            </a:pPr>
            <a:r>
              <a:rPr lang="en-US" altLang="zh-CN" dirty="0"/>
              <a:t>1,2,3</a:t>
            </a:r>
          </a:p>
          <a:p>
            <a:pPr algn="ctr">
              <a:defRPr/>
            </a:pPr>
            <a:r>
              <a:rPr lang="en-US" altLang="zh-CN" dirty="0"/>
              <a:t>1,3,2</a:t>
            </a:r>
          </a:p>
          <a:p>
            <a:pPr algn="ctr">
              <a:defRPr/>
            </a:pPr>
            <a:r>
              <a:rPr lang="en-US" altLang="zh-CN" dirty="0"/>
              <a:t>2,1,3</a:t>
            </a:r>
          </a:p>
          <a:p>
            <a:pPr algn="ctr">
              <a:defRPr/>
            </a:pPr>
            <a:r>
              <a:rPr lang="en-US" altLang="zh-CN" dirty="0"/>
              <a:t>2,3,1</a:t>
            </a:r>
          </a:p>
          <a:p>
            <a:pPr algn="ctr">
              <a:defRPr/>
            </a:pPr>
            <a:r>
              <a:rPr lang="en-US" altLang="zh-CN" dirty="0"/>
              <a:t>3,1,2</a:t>
            </a:r>
          </a:p>
          <a:p>
            <a:pPr algn="ctr">
              <a:defRPr/>
            </a:pPr>
            <a:r>
              <a:rPr lang="en-US" altLang="zh-CN" dirty="0"/>
              <a:t>3,2,1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3813" y="1337928"/>
            <a:ext cx="2956259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18538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5  </a:t>
            </a: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整数划分问题</a:t>
            </a:r>
            <a:endParaRPr lang="en-US" altLang="zh-CN" sz="2400" b="1" dirty="0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 sz="2400" b="1" dirty="0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将正整数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表示成一系列</a:t>
            </a:r>
            <a:r>
              <a:rPr lang="zh-CN" altLang="en-US" sz="2400" b="1" dirty="0">
                <a:solidFill>
                  <a:srgbClr val="3907F1"/>
                </a:solidFill>
                <a:latin typeface="+mj-lt"/>
                <a:ea typeface="楷体_GB2312" pitchFamily="49" charset="-122"/>
              </a:rPr>
              <a:t>正整数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之和：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n=n</a:t>
            </a:r>
            <a:r>
              <a:rPr lang="en-US" altLang="zh-CN" sz="2400" baseline="-250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+n</a:t>
            </a:r>
            <a:r>
              <a:rPr lang="en-US" altLang="zh-CN" sz="2400" baseline="-250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+…+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其中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≥n</a:t>
            </a:r>
            <a:r>
              <a:rPr lang="en-US" altLang="zh-CN" sz="2400" baseline="-250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≥…≥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aseline="-250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≥1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k≥1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的这种表示称为正整数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划分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+mj-lt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求正整数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u="sng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不同划分个数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，这里假设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p(n)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为正整数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划分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个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数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 </a:t>
            </a:r>
          </a:p>
          <a:p>
            <a:pPr eaLnBrk="1" hangingPunct="1"/>
            <a:endParaRPr lang="en-US" altLang="zh-CN" sz="2400" dirty="0">
              <a:solidFill>
                <a:schemeClr val="accent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0825" y="3500438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+mj-lt"/>
              <a:ea typeface="楷体_GB2312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   </a:t>
            </a:r>
            <a:endParaRPr lang="zh-CN" altLang="en-US" sz="2400" dirty="0">
              <a:solidFill>
                <a:srgbClr val="000000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2.1  </a:t>
            </a:r>
            <a:r>
              <a:rPr lang="zh-CN" altLang="en-US" kern="0" dirty="0" smtClean="0"/>
              <a:t>递归的概念</a:t>
            </a:r>
            <a:endParaRPr lang="zh-CN" altLang="en-US" kern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29775" y="4077072"/>
            <a:ext cx="4320480" cy="23083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6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5+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4+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4+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3+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3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3+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3+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2+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2+2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2+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2+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1+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3500438"/>
            <a:ext cx="8208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例如  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有如下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种不同的划分：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p(6)=11</a:t>
            </a:r>
            <a:endParaRPr lang="zh-CN" altLang="en-US" sz="2400" dirty="0">
              <a:solidFill>
                <a:srgbClr val="2605A1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6" y="4077072"/>
            <a:ext cx="4177320" cy="23083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5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4+2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4+1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3+3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3+2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3+1+1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2+2+2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2+2+1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2+1+1+1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1+1+1+1+1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4293096"/>
            <a:ext cx="4177320" cy="23083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6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5+1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4+2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4+1+1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3+3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3+2+1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3+1+1+1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2+2+2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2+2+1+1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2+1+1+1+1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en-US" altLang="zh-CN" sz="2400" dirty="0" smtClean="0">
                <a:latin typeface="+mj-lt"/>
                <a:ea typeface="楷体_GB2312" pitchFamily="49" charset="-122"/>
              </a:rPr>
              <a:t>1+1+1+1+1+1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0" y="4869160"/>
            <a:ext cx="1259632" cy="1152128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9" grpId="0" animBg="1"/>
      <p:bldP spid="9" grpId="1" animBg="1"/>
      <p:bldP spid="3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17538" y="5160963"/>
            <a:ext cx="7489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(2) q(n,m)=q(n,n),</a:t>
            </a:r>
            <a:r>
              <a:rPr lang="en-US" altLang="zh-CN" sz="2400" b="1">
                <a:solidFill>
                  <a:srgbClr val="2605A1"/>
                </a:solidFill>
                <a:latin typeface="+mj-lt"/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>
                <a:solidFill>
                  <a:srgbClr val="2605A1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最大加数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实际上不能大于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。因此，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q(1,m)=1</a:t>
            </a:r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。</a:t>
            </a:r>
          </a:p>
          <a:p>
            <a:pPr eaLnBrk="1" hangingPunct="1"/>
            <a:endParaRPr lang="en-US" altLang="zh-CN" sz="2400" b="1">
              <a:solidFill>
                <a:srgbClr val="000000"/>
              </a:solidFill>
              <a:latin typeface="+mj-lt"/>
              <a:ea typeface="楷体_GB2312" pitchFamily="49" charset="-122"/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617538" y="3789363"/>
            <a:ext cx="8180387" cy="1368425"/>
            <a:chOff x="68" y="2422"/>
            <a:chExt cx="5153" cy="862"/>
          </a:xfrm>
        </p:grpSpPr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68" y="2422"/>
              <a:ext cx="515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(1) q(n,1)=1,n</a:t>
              </a:r>
              <a:r>
                <a:rPr lang="en-US" altLang="zh-CN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  <a:sym typeface="Symbol" pitchFamily="18" charset="2"/>
                </a:rPr>
                <a:t></a:t>
              </a:r>
              <a:r>
                <a:rPr lang="en-US" altLang="zh-CN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1;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当最大加数</a:t>
              </a:r>
              <a:r>
                <a:rPr lang="en-US" altLang="zh-CN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n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不大于</a:t>
              </a:r>
              <a:r>
                <a:rPr lang="en-US" altLang="zh-CN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时，任何正整数</a:t>
              </a:r>
              <a:r>
                <a:rPr lang="en-US" altLang="zh-CN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只有一种划分形式，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+mj-lt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20489" name="Object 5"/>
            <p:cNvGraphicFramePr>
              <a:graphicFrameLocks noChangeAspect="1"/>
            </p:cNvGraphicFramePr>
            <p:nvPr/>
          </p:nvGraphicFramePr>
          <p:xfrm>
            <a:off x="336" y="2878"/>
            <a:ext cx="1175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8" name="Equation" r:id="rId3" imgW="990170" imgH="342751" progId="Equation.3">
                    <p:embed/>
                  </p:oleObj>
                </mc:Choice>
                <mc:Fallback>
                  <p:oleObj name="Equation" r:id="rId3" imgW="990170" imgH="342751" progId="Equation.3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878"/>
                          <a:ext cx="1175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274637" y="1188967"/>
            <a:ext cx="861853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5  </a:t>
            </a: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整数划分</a:t>
            </a:r>
            <a:r>
              <a:rPr lang="zh-CN" altLang="en-US" sz="2400" b="1" dirty="0" smtClean="0">
                <a:solidFill>
                  <a:schemeClr val="accent2"/>
                </a:solidFill>
                <a:latin typeface="+mj-lt"/>
                <a:ea typeface="黑体" pitchFamily="49" charset="-122"/>
              </a:rPr>
              <a:t>问题</a:t>
            </a:r>
            <a:endParaRPr lang="zh-CN" altLang="en-US" sz="2400" b="1" dirty="0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前面的几个例子中，问题本身都具有比较明显的递归关系，因而容易用递归函数直接求解。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在本例中，如果只用正整数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p(n)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，则难以找到递归关系，因此考虑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增加一个自变量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：将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最大加数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aseline="-250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不大于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的划分个数记作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q(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n,m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。可以建立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q(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n,m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的如下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递归关系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chemeClr val="accent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850" y="449263"/>
            <a:ext cx="8569325" cy="603250"/>
          </a:xfrm>
        </p:spPr>
        <p:txBody>
          <a:bodyPr/>
          <a:lstStyle/>
          <a:p>
            <a:pPr>
              <a:defRPr/>
            </a:pPr>
            <a:r>
              <a:rPr lang="zh-CN" altLang="en-US" sz="44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学习要点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545138"/>
          </a:xfrm>
        </p:spPr>
        <p:txBody>
          <a:bodyPr/>
          <a:lstStyle/>
          <a:p>
            <a:r>
              <a:rPr lang="zh-CN" altLang="en-US" dirty="0" smtClean="0"/>
              <a:t>理解递归的概念。</a:t>
            </a:r>
          </a:p>
          <a:p>
            <a:r>
              <a:rPr lang="zh-CN" altLang="en-US" dirty="0" smtClean="0"/>
              <a:t>掌握设计有效算法的分治策略。</a:t>
            </a:r>
            <a:endParaRPr lang="zh-CN" altLang="en-US" dirty="0" smtClean="0">
              <a:sym typeface="Symbol" pitchFamily="18" charset="2"/>
            </a:endParaRPr>
          </a:p>
          <a:p>
            <a:r>
              <a:rPr lang="zh-CN" altLang="en-US" dirty="0" smtClean="0"/>
              <a:t>通过下面的范例学习分治策略设计技巧。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）二分搜索技术； 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）大整数乘法；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矩阵乘法；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）棋盘覆盖；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）合并排序和快速排序；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）线性时间选择；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）最接近点对问题；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）循环赛日程表。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11188" y="4791075"/>
            <a:ext cx="74703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(4) q(</a:t>
            </a:r>
            <a:r>
              <a:rPr lang="en-US" altLang="zh-CN" sz="2400" b="1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n,m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)=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q(n,m-1)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+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q(n-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楷体_GB2312" pitchFamily="49" charset="-122"/>
              </a:rPr>
              <a:t>m,m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,1&lt;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m&lt;n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正整数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的最大加数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不大于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的划分由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=m</a:t>
            </a:r>
            <a:r>
              <a:rPr lang="zh-CN" altLang="en-US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的划分和</a:t>
            </a:r>
          </a:p>
          <a:p>
            <a:pPr eaLnBrk="1" hangingPunct="1"/>
            <a:r>
              <a:rPr lang="en-US" altLang="zh-CN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 baseline="-250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≤m-1 </a:t>
            </a:r>
            <a:r>
              <a:rPr lang="zh-CN" altLang="en-US" sz="2400" b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的划分组成。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12775" y="3860800"/>
            <a:ext cx="72056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(3) q(n,n)=1+q(n,n-1);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正整数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的划分由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=n</a:t>
            </a:r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的划分和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≤n-1</a:t>
            </a:r>
            <a:r>
              <a:rPr lang="zh-CN" altLang="en-US" sz="2400" b="1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的划分组成。</a:t>
            </a: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250825" y="1268413"/>
            <a:ext cx="8618538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+mj-lt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+mj-lt"/>
                <a:ea typeface="黑体" pitchFamily="49" charset="-122"/>
              </a:rPr>
              <a:t>5  </a:t>
            </a:r>
            <a:r>
              <a:rPr lang="zh-CN" altLang="en-US" sz="2400" b="1">
                <a:solidFill>
                  <a:schemeClr val="accent2"/>
                </a:solidFill>
                <a:latin typeface="+mj-lt"/>
                <a:ea typeface="黑体" pitchFamily="49" charset="-122"/>
              </a:rPr>
              <a:t>整数划分问题</a:t>
            </a:r>
            <a:endParaRPr lang="en-US" altLang="zh-CN" sz="2400" b="1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 sz="2400" b="1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前面的几个例子中，问题本身都具有比较明显的递归关系，因而容易用递归函数直接求解。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在本例中，如果只用正整数</a:t>
            </a:r>
            <a:r>
              <a:rPr lang="en-US" altLang="zh-CN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的划分数</a:t>
            </a:r>
            <a:r>
              <a:rPr lang="en-US" altLang="zh-CN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p(n)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，则难以找到递归关系，因此考虑增加一个自变量：将最大加数</a:t>
            </a:r>
            <a:r>
              <a:rPr lang="en-US" altLang="zh-CN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不大于</a:t>
            </a:r>
            <a:r>
              <a:rPr lang="en-US" altLang="zh-CN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的划分个数记作</a:t>
            </a:r>
            <a:r>
              <a:rPr lang="en-US" altLang="zh-CN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q(n,m)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。可以建立</a:t>
            </a:r>
            <a:r>
              <a:rPr lang="en-US" altLang="zh-CN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q(n,m)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的如下递归关系。</a:t>
            </a:r>
            <a:endParaRPr lang="en-US" altLang="zh-CN" sz="2400">
              <a:solidFill>
                <a:schemeClr val="accent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递归的概念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4627656" y="308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zh-CN" dirty="0" smtClean="0">
                <a:latin typeface="+mj-lt"/>
                <a:ea typeface="楷体_GB2312" pitchFamily="49" charset="-122"/>
              </a:rPr>
              <a:t>    6</a:t>
            </a:r>
            <a:r>
              <a:rPr lang="zh-CN" altLang="en-US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dirty="0">
                <a:latin typeface="+mj-lt"/>
                <a:ea typeface="楷体_GB2312" pitchFamily="49" charset="-122"/>
              </a:rPr>
              <a:t>    </a:t>
            </a:r>
            <a:r>
              <a:rPr lang="en-US" altLang="zh-CN" dirty="0">
                <a:latin typeface="+mj-lt"/>
                <a:ea typeface="楷体_GB2312" pitchFamily="49" charset="-122"/>
              </a:rPr>
              <a:t>5+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dirty="0">
                <a:latin typeface="+mj-lt"/>
                <a:ea typeface="楷体_GB2312" pitchFamily="49" charset="-122"/>
              </a:rPr>
              <a:t>    </a:t>
            </a:r>
            <a:r>
              <a:rPr lang="en-US" altLang="zh-CN" dirty="0">
                <a:latin typeface="+mj-lt"/>
                <a:ea typeface="楷体_GB2312" pitchFamily="49" charset="-122"/>
              </a:rPr>
              <a:t>4+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</a:t>
            </a:r>
            <a:r>
              <a:rPr lang="zh-CN" altLang="en-US" dirty="0">
                <a:latin typeface="+mj-lt"/>
                <a:ea typeface="楷体_GB2312" pitchFamily="49" charset="-122"/>
              </a:rPr>
              <a:t>，</a:t>
            </a:r>
            <a:r>
              <a:rPr lang="en-US" altLang="zh-CN" dirty="0">
                <a:latin typeface="+mj-lt"/>
                <a:ea typeface="楷体_GB2312" pitchFamily="49" charset="-122"/>
              </a:rPr>
              <a:t>4+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</a:t>
            </a:r>
            <a:r>
              <a:rPr lang="zh-CN" altLang="en-US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dirty="0">
                <a:latin typeface="+mj-lt"/>
                <a:ea typeface="楷体_GB2312" pitchFamily="49" charset="-122"/>
              </a:rPr>
              <a:t>    </a:t>
            </a:r>
            <a:r>
              <a:rPr lang="en-US" altLang="zh-CN" dirty="0">
                <a:latin typeface="+mj-lt"/>
                <a:ea typeface="楷体_GB2312" pitchFamily="49" charset="-122"/>
              </a:rPr>
              <a:t>3+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3</a:t>
            </a:r>
            <a:r>
              <a:rPr lang="zh-CN" altLang="en-US" dirty="0">
                <a:latin typeface="+mj-lt"/>
                <a:ea typeface="楷体_GB2312" pitchFamily="49" charset="-122"/>
              </a:rPr>
              <a:t>，</a:t>
            </a:r>
            <a:r>
              <a:rPr lang="en-US" altLang="zh-CN" dirty="0">
                <a:latin typeface="+mj-lt"/>
                <a:ea typeface="楷体_GB2312" pitchFamily="49" charset="-122"/>
              </a:rPr>
              <a:t>3+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2+1</a:t>
            </a:r>
            <a:r>
              <a:rPr lang="zh-CN" altLang="en-US" dirty="0">
                <a:latin typeface="+mj-lt"/>
                <a:ea typeface="楷体_GB2312" pitchFamily="49" charset="-122"/>
              </a:rPr>
              <a:t>，</a:t>
            </a:r>
            <a:r>
              <a:rPr lang="en-US" altLang="zh-CN" dirty="0">
                <a:latin typeface="+mj-lt"/>
                <a:ea typeface="楷体_GB2312" pitchFamily="49" charset="-122"/>
              </a:rPr>
              <a:t>3+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</a:t>
            </a:r>
            <a:r>
              <a:rPr lang="zh-CN" altLang="en-US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dirty="0">
                <a:latin typeface="+mj-lt"/>
                <a:ea typeface="楷体_GB2312" pitchFamily="49" charset="-122"/>
              </a:rPr>
              <a:t>    </a:t>
            </a:r>
            <a:r>
              <a:rPr lang="en-US" altLang="zh-CN" dirty="0">
                <a:latin typeface="+mj-lt"/>
                <a:ea typeface="楷体_GB2312" pitchFamily="49" charset="-122"/>
              </a:rPr>
              <a:t>2+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2+2</a:t>
            </a:r>
            <a:r>
              <a:rPr lang="zh-CN" altLang="en-US" dirty="0">
                <a:latin typeface="+mj-lt"/>
                <a:ea typeface="楷体_GB2312" pitchFamily="49" charset="-122"/>
              </a:rPr>
              <a:t>，</a:t>
            </a:r>
            <a:r>
              <a:rPr lang="en-US" altLang="zh-CN" dirty="0">
                <a:latin typeface="+mj-lt"/>
                <a:ea typeface="楷体_GB2312" pitchFamily="49" charset="-122"/>
              </a:rPr>
              <a:t>2+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2+1+1</a:t>
            </a:r>
            <a:r>
              <a:rPr lang="zh-CN" altLang="en-US" dirty="0">
                <a:latin typeface="+mj-lt"/>
                <a:ea typeface="楷体_GB2312" pitchFamily="49" charset="-122"/>
              </a:rPr>
              <a:t>，</a:t>
            </a:r>
            <a:r>
              <a:rPr lang="en-US" altLang="zh-CN" dirty="0">
                <a:latin typeface="+mj-lt"/>
                <a:ea typeface="楷体_GB2312" pitchFamily="49" charset="-122"/>
              </a:rPr>
              <a:t>2+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1+1+1+1</a:t>
            </a:r>
            <a:r>
              <a:rPr lang="zh-CN" altLang="en-US" dirty="0">
                <a:latin typeface="+mj-lt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dirty="0">
                <a:latin typeface="+mj-lt"/>
                <a:ea typeface="楷体_GB2312" pitchFamily="49" charset="-122"/>
              </a:rPr>
              <a:t>    </a:t>
            </a:r>
            <a:r>
              <a:rPr lang="en-US" altLang="zh-CN" dirty="0">
                <a:latin typeface="+mj-lt"/>
                <a:ea typeface="楷体_GB2312" pitchFamily="49" charset="-122"/>
              </a:rPr>
              <a:t>1+</a:t>
            </a:r>
            <a:r>
              <a:rPr lang="en-US" altLang="zh-CN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1+1+1+1+1</a:t>
            </a:r>
            <a:r>
              <a:rPr lang="zh-CN" altLang="en-US" dirty="0">
                <a:latin typeface="+mj-lt"/>
                <a:ea typeface="楷体_GB2312" pitchFamily="49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5774" y="120134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lt"/>
              </a:rPr>
              <a:t>例如：</a:t>
            </a:r>
            <a:r>
              <a:rPr lang="en-US" altLang="zh-CN" dirty="0" smtClean="0">
                <a:latin typeface="+mj-lt"/>
              </a:rPr>
              <a:t>n=6,m=4</a:t>
            </a:r>
            <a:endParaRPr lang="zh-CN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556575"/>
            <a:ext cx="24657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q(n-</a:t>
            </a:r>
            <a:r>
              <a:rPr lang="en-US" altLang="zh-CN" b="1" dirty="0" err="1">
                <a:solidFill>
                  <a:srgbClr val="C00000"/>
                </a:solidFill>
                <a:ea typeface="楷体_GB2312" pitchFamily="49" charset="-122"/>
              </a:rPr>
              <a:t>m,m</a:t>
            </a:r>
            <a:r>
              <a:rPr lang="en-US" altLang="zh-CN" b="1" dirty="0" smtClean="0">
                <a:solidFill>
                  <a:srgbClr val="C00000"/>
                </a:solidFill>
                <a:ea typeface="楷体_GB2312" pitchFamily="49" charset="-122"/>
              </a:rPr>
              <a:t>)=q(2,4)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5484" y="1155336"/>
            <a:ext cx="22525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605A1"/>
                </a:solidFill>
                <a:ea typeface="楷体_GB2312" pitchFamily="49" charset="-122"/>
              </a:rPr>
              <a:t>q(n,m-1)=q(6,3)</a:t>
            </a:r>
            <a:endParaRPr lang="zh-CN" altLang="en-US" dirty="0">
              <a:solidFill>
                <a:srgbClr val="2605A1"/>
              </a:solidFill>
            </a:endParaRPr>
          </a:p>
        </p:txBody>
      </p:sp>
      <p:sp>
        <p:nvSpPr>
          <p:cNvPr id="5" name="右大括号 4"/>
          <p:cNvSpPr/>
          <p:nvPr/>
        </p:nvSpPr>
        <p:spPr bwMode="auto">
          <a:xfrm flipH="1">
            <a:off x="4784378" y="908720"/>
            <a:ext cx="219670" cy="804485"/>
          </a:xfrm>
          <a:prstGeom prst="rightBrace">
            <a:avLst>
              <a:gd name="adj1" fmla="val 41657"/>
              <a:gd name="adj2" fmla="val 50000"/>
            </a:avLst>
          </a:prstGeom>
          <a:ln>
            <a:solidFill>
              <a:srgbClr val="2605A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5" grpId="0"/>
      <p:bldP spid="2" grpId="0"/>
      <p:bldP spid="3" grpId="0"/>
      <p:bldP spid="4" grpId="0" animBg="1"/>
      <p:bldP spid="11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95288" y="3716338"/>
          <a:ext cx="78486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2" name="Equation" r:id="rId3" imgW="3035300" imgH="914400" progId="Equation.3">
                  <p:embed/>
                </p:oleObj>
              </mc:Choice>
              <mc:Fallback>
                <p:oleObj name="Equation" r:id="rId3" imgW="3035300" imgH="914400" progId="Equation.3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7848600" cy="23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8618538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5  </a:t>
            </a: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整数划分问题</a:t>
            </a:r>
            <a:endParaRPr lang="en-US" altLang="zh-CN" sz="2400" b="1" dirty="0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 sz="2400" b="1" dirty="0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前面的几个例子中，问题本身都具有比较明显的递归关系，因而容易用递归函数直接求解。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在本例中，如果只用正整数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p(n)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，则难以找到递归关系，因此考虑增加一个自变量：将最大加数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不大于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的划分个数记作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q(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n,m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。可以建立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q(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</a:rPr>
              <a:t>n,m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的如下</a:t>
            </a:r>
            <a:r>
              <a:rPr lang="zh-CN" altLang="en-US" sz="2400" b="1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递归关系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。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992603" y="6207695"/>
            <a:ext cx="4307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正整数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的划分数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p(n)=q(</a:t>
            </a:r>
            <a:r>
              <a:rPr lang="en-US" altLang="zh-CN" sz="2400" dirty="0" err="1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n,n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1853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6  Hanoi</a:t>
            </a:r>
            <a:r>
              <a:rPr lang="zh-CN" altLang="en-US" sz="2400" b="1" dirty="0">
                <a:solidFill>
                  <a:schemeClr val="accent2"/>
                </a:solidFill>
                <a:latin typeface="+mj-lt"/>
                <a:ea typeface="黑体" pitchFamily="49" charset="-122"/>
              </a:rPr>
              <a:t>塔问题</a:t>
            </a:r>
            <a:endParaRPr lang="en-US" altLang="zh-CN" sz="2400" b="1" dirty="0">
              <a:solidFill>
                <a:schemeClr val="accent2"/>
              </a:solidFill>
              <a:latin typeface="+mj-lt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a,b,c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个塔座。开始时，在塔座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上有一叠共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个圆盘，这些圆盘自下而上，由大到小地叠在一起。各圆盘从小到大编号为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1,2,…,n,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现要求将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塔座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上的这一叠圆盘移到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塔座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上，并仍按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同样顺序叠置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。在移动圆盘时应遵守以下移动规则：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每次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只能移动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圆盘；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：任何时刻都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不允许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将较大的圆盘压在较小的圆盘之上；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：在满足移动规则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的前提下，可将圆盘移至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a,b,c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中任一塔座上。</a:t>
            </a:r>
          </a:p>
        </p:txBody>
      </p:sp>
      <p:pic>
        <p:nvPicPr>
          <p:cNvPr id="23555" name="Picture 4" descr="t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87850"/>
            <a:ext cx="410527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5163" y="1738313"/>
            <a:ext cx="7885112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在问题规模较大时，较难找到一般的方法，因此我们尝试用递归技术来解决这个问题。</a:t>
            </a:r>
          </a:p>
          <a:p>
            <a:pPr eaLnBrk="1" hangingPunct="1"/>
            <a:endParaRPr lang="en-US" altLang="zh-CN">
              <a:solidFill>
                <a:schemeClr val="accent2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61853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  Hanoi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塔问题</a:t>
            </a:r>
          </a:p>
        </p:txBody>
      </p:sp>
      <p:pic>
        <p:nvPicPr>
          <p:cNvPr id="24580" name="Picture 5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652963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2.1  </a:t>
            </a:r>
            <a:r>
              <a:rPr lang="zh-CN" altLang="en-US" kern="0" dirty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9388" y="1754188"/>
            <a:ext cx="8820150" cy="28987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n=1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时，问题比较简单。此时，只要将编号为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的圆盘从塔座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直接移至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塔座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上即可。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＞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时，需要利用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作为辅助塔座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。此时若能设法将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较小的圆盘依照移动规则从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移至塔座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，然后，将剩下的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最大圆盘从塔座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移至塔座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，最后，再设法将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个较小的圆盘依照移动规则从塔座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移至塔座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由此可见，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个圆盘的移动问题可分为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次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个圆盘的移动问题，这又可以递归地用上述方法来做。由此可以设计出解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Hanoi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塔问题的递归算法如下。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61853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  Hanoi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塔问题</a:t>
            </a:r>
          </a:p>
        </p:txBody>
      </p:sp>
      <p:pic>
        <p:nvPicPr>
          <p:cNvPr id="25604" name="Picture 5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652963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2.1  </a:t>
            </a:r>
            <a:r>
              <a:rPr lang="zh-CN" altLang="en-US" kern="0" dirty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61853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  Hanoi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塔问题</a:t>
            </a:r>
          </a:p>
        </p:txBody>
      </p:sp>
      <p:pic>
        <p:nvPicPr>
          <p:cNvPr id="26627" name="Picture 5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652963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50825" y="1597025"/>
            <a:ext cx="88201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华文行楷" pitchFamily="2" charset="-122"/>
              </a:rPr>
              <a:t>void </a:t>
            </a:r>
            <a:r>
              <a:rPr lang="en-US" altLang="zh-CN" sz="2400" b="1" dirty="0" err="1">
                <a:ea typeface="华文行楷" pitchFamily="2" charset="-122"/>
              </a:rPr>
              <a:t>hanoi</a:t>
            </a:r>
            <a:r>
              <a:rPr lang="en-US" altLang="zh-CN" sz="2400" dirty="0">
                <a:ea typeface="华文行楷" pitchFamily="2" charset="-122"/>
              </a:rPr>
              <a:t>(</a:t>
            </a:r>
            <a:r>
              <a:rPr lang="en-US" altLang="zh-CN" sz="2400" dirty="0" err="1">
                <a:ea typeface="华文行楷" pitchFamily="2" charset="-122"/>
              </a:rPr>
              <a:t>int</a:t>
            </a:r>
            <a:r>
              <a:rPr lang="en-US" altLang="zh-CN" sz="2400" dirty="0">
                <a:ea typeface="华文行楷" pitchFamily="2" charset="-122"/>
              </a:rPr>
              <a:t> n, </a:t>
            </a:r>
            <a:r>
              <a:rPr lang="en-US" altLang="zh-CN" sz="2400" dirty="0" err="1">
                <a:ea typeface="华文行楷" pitchFamily="2" charset="-122"/>
              </a:rPr>
              <a:t>int</a:t>
            </a:r>
            <a:r>
              <a:rPr lang="en-US" altLang="zh-CN" sz="2400" dirty="0">
                <a:ea typeface="华文行楷" pitchFamily="2" charset="-122"/>
              </a:rPr>
              <a:t> a, </a:t>
            </a:r>
            <a:r>
              <a:rPr lang="en-US" altLang="zh-CN" sz="2400" dirty="0" err="1">
                <a:ea typeface="华文行楷" pitchFamily="2" charset="-122"/>
              </a:rPr>
              <a:t>int</a:t>
            </a:r>
            <a:r>
              <a:rPr lang="en-US" altLang="zh-CN" sz="2400" dirty="0">
                <a:ea typeface="华文行楷" pitchFamily="2" charset="-122"/>
              </a:rPr>
              <a:t> b, </a:t>
            </a:r>
            <a:r>
              <a:rPr lang="en-US" altLang="zh-CN" sz="2400" dirty="0" err="1">
                <a:ea typeface="华文行楷" pitchFamily="2" charset="-122"/>
              </a:rPr>
              <a:t>int</a:t>
            </a:r>
            <a:r>
              <a:rPr lang="en-US" altLang="zh-CN" sz="2400" dirty="0">
                <a:ea typeface="华文行楷" pitchFamily="2" charset="-122"/>
              </a:rPr>
              <a:t> c)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{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    </a:t>
            </a:r>
            <a:r>
              <a:rPr lang="en-US" altLang="zh-CN" sz="2400" b="1" dirty="0">
                <a:ea typeface="华文行楷" pitchFamily="2" charset="-122"/>
              </a:rPr>
              <a:t>if</a:t>
            </a:r>
            <a:r>
              <a:rPr lang="en-US" altLang="zh-CN" sz="2400" dirty="0">
                <a:ea typeface="华文行楷" pitchFamily="2" charset="-122"/>
              </a:rPr>
              <a:t> (n &gt; 0)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    {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       </a:t>
            </a:r>
            <a:r>
              <a:rPr lang="en-US" altLang="zh-CN" sz="2400" b="1" dirty="0" err="1">
                <a:ea typeface="华文行楷" pitchFamily="2" charset="-122"/>
              </a:rPr>
              <a:t>hanoi</a:t>
            </a:r>
            <a:r>
              <a:rPr lang="en-US" altLang="zh-CN" sz="2400" dirty="0">
                <a:ea typeface="华文行楷" pitchFamily="2" charset="-122"/>
              </a:rPr>
              <a:t>(n-1, a, c, b);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       </a:t>
            </a:r>
            <a:r>
              <a:rPr lang="en-US" altLang="zh-CN" sz="2400" b="1" dirty="0">
                <a:ea typeface="华文行楷" pitchFamily="2" charset="-122"/>
              </a:rPr>
              <a:t>move</a:t>
            </a:r>
            <a:r>
              <a:rPr lang="en-US" altLang="zh-CN" sz="2400" dirty="0">
                <a:ea typeface="华文行楷" pitchFamily="2" charset="-122"/>
              </a:rPr>
              <a:t>(</a:t>
            </a:r>
            <a:r>
              <a:rPr lang="en-US" altLang="zh-CN" sz="2400" dirty="0" err="1">
                <a:ea typeface="华文行楷" pitchFamily="2" charset="-122"/>
              </a:rPr>
              <a:t>a,b</a:t>
            </a:r>
            <a:r>
              <a:rPr lang="en-US" altLang="zh-CN" sz="2400" dirty="0">
                <a:ea typeface="华文行楷" pitchFamily="2" charset="-122"/>
              </a:rPr>
              <a:t>);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       </a:t>
            </a:r>
            <a:r>
              <a:rPr lang="en-US" altLang="zh-CN" sz="2400" b="1" dirty="0" err="1">
                <a:ea typeface="华文行楷" pitchFamily="2" charset="-122"/>
              </a:rPr>
              <a:t>hanoi</a:t>
            </a:r>
            <a:r>
              <a:rPr lang="en-US" altLang="zh-CN" sz="2400" dirty="0">
                <a:ea typeface="华文行楷" pitchFamily="2" charset="-122"/>
              </a:rPr>
              <a:t>(n-1, c, b, a);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    }</a:t>
            </a:r>
          </a:p>
          <a:p>
            <a:pPr eaLnBrk="1" hangingPunct="1"/>
            <a:r>
              <a:rPr lang="en-US" altLang="zh-CN" sz="2400" dirty="0">
                <a:ea typeface="华文行楷" pitchFamily="2" charset="-122"/>
              </a:rPr>
              <a:t>  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2.1  </a:t>
            </a:r>
            <a:r>
              <a:rPr lang="zh-CN" altLang="en-US" kern="0" dirty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38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递归小结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18538" cy="14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优点：</a:t>
            </a:r>
            <a:r>
              <a:rPr lang="zh-CN" altLang="en-US" sz="3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结构清晰，可读性强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，而且容易用数学归纳法来证明算法的</a:t>
            </a:r>
            <a:r>
              <a:rPr lang="zh-CN" altLang="en-US" sz="36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正确性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，因此它为设计算法、调试程序带来很大方便。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8618538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缺点：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递归算法的</a:t>
            </a:r>
            <a:r>
              <a:rPr lang="zh-CN" altLang="en-US" sz="3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运行效率较低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，无论是耗费的计算时间还是占用的存储空间都比非递归算法要多。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9512" y="1412776"/>
            <a:ext cx="8618538" cy="48260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解决方法：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在递归算法中消除递归调用，使其转化为非递归算法。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、采用一个用户定义的栈来模拟系统的递归调用工作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。该方法通用性强，但本质上还是递归，只不过人工做了本来由编译器做的事情，优化效果不明显。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、用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递推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来实现递归函数。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、通过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变换能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将一些递归转化为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尾递归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求出结果。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   后两种方法在时空复杂度上均有较大改善，但其适用范围有限。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618538" cy="48260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解决方法：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在递归算法中消除递归调用，使其转化为非递归算法。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、采用一个用户定义的栈来模拟系统的递归调用工作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。该方法通用性强，但本质上还是递归，只不过人工做了本来由编译器做的事情，优化效果不明显。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、用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递推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来实现递归函数。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、通过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变换能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将一些递归转化为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尾递归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求出结果。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后两种方法在时空复杂度上均有较大改善，但其适用范围有限。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递归小结</a:t>
            </a:r>
          </a:p>
        </p:txBody>
      </p:sp>
      <p:sp>
        <p:nvSpPr>
          <p:cNvPr id="2" name="矩形 1"/>
          <p:cNvSpPr/>
          <p:nvPr/>
        </p:nvSpPr>
        <p:spPr>
          <a:xfrm>
            <a:off x="2105025" y="44450"/>
            <a:ext cx="7038975" cy="3694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线性递归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pPr>
              <a:defRPr/>
            </a:pPr>
            <a:r>
              <a:rPr lang="en-US" altLang="zh-CN" b="1" dirty="0"/>
              <a:t>long </a:t>
            </a:r>
            <a:r>
              <a:rPr lang="en-US" altLang="zh-CN" b="1" dirty="0" err="1"/>
              <a:t>Rescuvie</a:t>
            </a:r>
            <a:r>
              <a:rPr lang="en-US" altLang="zh-CN" b="1" dirty="0"/>
              <a:t>(long n) </a:t>
            </a:r>
          </a:p>
          <a:p>
            <a:pPr>
              <a:defRPr/>
            </a:pPr>
            <a:r>
              <a:rPr lang="en-US" altLang="zh-CN" b="1" dirty="0"/>
              <a:t>{ </a:t>
            </a:r>
          </a:p>
          <a:p>
            <a:pPr>
              <a:defRPr/>
            </a:pPr>
            <a:r>
              <a:rPr lang="en-US" altLang="zh-CN" b="1" dirty="0"/>
              <a:t>   return(n == 1) ? 1 : n * </a:t>
            </a:r>
            <a:r>
              <a:rPr lang="en-US" altLang="zh-CN" b="1" dirty="0" err="1"/>
              <a:t>Rescuvie</a:t>
            </a:r>
            <a:r>
              <a:rPr lang="en-US" altLang="zh-CN" b="1" dirty="0"/>
              <a:t>(n - 1); </a:t>
            </a:r>
          </a:p>
          <a:p>
            <a:pPr>
              <a:defRPr/>
            </a:pPr>
            <a:r>
              <a:rPr lang="en-US" altLang="zh-CN" b="1" dirty="0"/>
              <a:t>} </a:t>
            </a:r>
          </a:p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尾递归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pPr>
              <a:defRPr/>
            </a:pPr>
            <a:r>
              <a:rPr lang="en-US" altLang="zh-CN" b="1" dirty="0"/>
              <a:t>long </a:t>
            </a:r>
            <a:r>
              <a:rPr lang="en-US" altLang="zh-CN" b="1" dirty="0" err="1">
                <a:solidFill>
                  <a:srgbClr val="3907F1"/>
                </a:solidFill>
              </a:rPr>
              <a:t>TailRescuvie</a:t>
            </a:r>
            <a:r>
              <a:rPr lang="en-US" altLang="zh-CN" b="1" dirty="0">
                <a:solidFill>
                  <a:srgbClr val="3907F1"/>
                </a:solidFill>
              </a:rPr>
              <a:t>(long n, long a)</a:t>
            </a:r>
          </a:p>
          <a:p>
            <a:pPr>
              <a:defRPr/>
            </a:pPr>
            <a:r>
              <a:rPr lang="en-US" altLang="zh-CN" b="1" dirty="0"/>
              <a:t>{ </a:t>
            </a:r>
          </a:p>
          <a:p>
            <a:pPr>
              <a:defRPr/>
            </a:pPr>
            <a:r>
              <a:rPr lang="en-US" altLang="zh-CN" b="1" dirty="0"/>
              <a:t>   return(n == 1) ? a : </a:t>
            </a:r>
            <a:r>
              <a:rPr lang="en-US" altLang="zh-CN" b="1" dirty="0" err="1"/>
              <a:t>TailRescuvie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2605A1"/>
                </a:solidFill>
              </a:rPr>
              <a:t>n - 1</a:t>
            </a:r>
            <a:r>
              <a:rPr lang="en-US" altLang="zh-CN" b="1" dirty="0"/>
              <a:t>, a * 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b="1" dirty="0"/>
              <a:t>); </a:t>
            </a:r>
          </a:p>
          <a:p>
            <a:pPr>
              <a:defRPr/>
            </a:pPr>
            <a:r>
              <a:rPr lang="en-US" altLang="zh-CN" b="1" dirty="0"/>
              <a:t>} </a:t>
            </a:r>
          </a:p>
          <a:p>
            <a:pPr>
              <a:defRPr/>
            </a:pPr>
            <a:r>
              <a:rPr lang="en-US" altLang="zh-CN" b="1" dirty="0"/>
              <a:t>long </a:t>
            </a:r>
            <a:r>
              <a:rPr lang="en-US" altLang="zh-CN" b="1" dirty="0" err="1">
                <a:solidFill>
                  <a:srgbClr val="3907F1"/>
                </a:solidFill>
              </a:rPr>
              <a:t>TailRescuvie</a:t>
            </a:r>
            <a:r>
              <a:rPr lang="en-US" altLang="zh-CN" b="1" dirty="0">
                <a:solidFill>
                  <a:srgbClr val="3907F1"/>
                </a:solidFill>
              </a:rPr>
              <a:t>(long n)</a:t>
            </a:r>
            <a:r>
              <a:rPr lang="en-US" altLang="zh-CN" b="1" dirty="0"/>
              <a:t> {//</a:t>
            </a:r>
            <a:r>
              <a:rPr lang="zh-CN" altLang="en-US" b="1" dirty="0"/>
              <a:t>封装用的 </a:t>
            </a:r>
          </a:p>
          <a:p>
            <a:pPr>
              <a:defRPr/>
            </a:pPr>
            <a:r>
              <a:rPr lang="en-US" altLang="zh-CN" b="1" dirty="0"/>
              <a:t>   return(n == 0) ? 1 : </a:t>
            </a:r>
            <a:r>
              <a:rPr lang="en-US" altLang="zh-CN" b="1" dirty="0" err="1"/>
              <a:t>TailRescuvie</a:t>
            </a:r>
            <a:r>
              <a:rPr lang="en-US" altLang="zh-CN" b="1" dirty="0"/>
              <a:t>(n, 1); </a:t>
            </a:r>
          </a:p>
          <a:p>
            <a:pPr>
              <a:defRPr/>
            </a:pPr>
            <a:r>
              <a:rPr lang="en-US" altLang="zh-CN" b="1" dirty="0"/>
              <a:t>} </a:t>
            </a:r>
          </a:p>
        </p:txBody>
      </p:sp>
      <p:sp>
        <p:nvSpPr>
          <p:cNvPr id="3" name="矩形 2"/>
          <p:cNvSpPr/>
          <p:nvPr/>
        </p:nvSpPr>
        <p:spPr>
          <a:xfrm>
            <a:off x="71406" y="1225550"/>
            <a:ext cx="5113337" cy="5632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当</a:t>
            </a:r>
            <a:r>
              <a:rPr lang="en-US" altLang="zh-CN" dirty="0"/>
              <a:t>n = 5</a:t>
            </a:r>
            <a:r>
              <a:rPr lang="zh-CN" altLang="en-US" dirty="0"/>
              <a:t>时</a:t>
            </a:r>
          </a:p>
          <a:p>
            <a:pPr>
              <a:defRPr/>
            </a:pPr>
            <a:r>
              <a:rPr lang="zh-CN" altLang="en-US" dirty="0"/>
              <a:t>对于线性递归</a:t>
            </a:r>
            <a:r>
              <a:rPr lang="en-US" altLang="zh-CN" dirty="0"/>
              <a:t>, </a:t>
            </a:r>
            <a:r>
              <a:rPr lang="zh-CN" altLang="en-US" dirty="0"/>
              <a:t>他的递归过程如下</a:t>
            </a:r>
            <a:r>
              <a:rPr lang="en-US" altLang="zh-CN" dirty="0"/>
              <a:t>:</a:t>
            </a:r>
          </a:p>
          <a:p>
            <a:pPr>
              <a:defRPr/>
            </a:pPr>
            <a:r>
              <a:rPr lang="en-US" altLang="zh-CN" dirty="0" err="1"/>
              <a:t>Rescuvie</a:t>
            </a:r>
            <a:r>
              <a:rPr lang="en-US" altLang="zh-CN" dirty="0"/>
              <a:t>(5) </a:t>
            </a:r>
          </a:p>
          <a:p>
            <a:pPr>
              <a:defRPr/>
            </a:pPr>
            <a:r>
              <a:rPr lang="en-US" altLang="zh-CN" dirty="0"/>
              <a:t>{5 * </a:t>
            </a:r>
            <a:r>
              <a:rPr lang="en-US" altLang="zh-CN" dirty="0" err="1"/>
              <a:t>Rescuvie</a:t>
            </a:r>
            <a:r>
              <a:rPr lang="en-US" altLang="zh-CN" dirty="0"/>
              <a:t>(4)}</a:t>
            </a:r>
          </a:p>
          <a:p>
            <a:pPr>
              <a:defRPr/>
            </a:pPr>
            <a:r>
              <a:rPr lang="en-US" altLang="zh-CN" dirty="0"/>
              <a:t>{5 * {4 * </a:t>
            </a:r>
            <a:r>
              <a:rPr lang="en-US" altLang="zh-CN" dirty="0" err="1"/>
              <a:t>Rescuvie</a:t>
            </a:r>
            <a:r>
              <a:rPr lang="en-US" altLang="zh-CN" dirty="0"/>
              <a:t>(3)}}</a:t>
            </a:r>
          </a:p>
          <a:p>
            <a:pPr>
              <a:defRPr/>
            </a:pPr>
            <a:r>
              <a:rPr lang="en-US" altLang="zh-CN" dirty="0"/>
              <a:t>{5 * {4 * {3 * </a:t>
            </a:r>
            <a:r>
              <a:rPr lang="en-US" altLang="zh-CN" dirty="0" err="1"/>
              <a:t>Rescuvie</a:t>
            </a:r>
            <a:r>
              <a:rPr lang="en-US" altLang="zh-CN" dirty="0"/>
              <a:t>(2)}}}</a:t>
            </a:r>
          </a:p>
          <a:p>
            <a:pPr>
              <a:defRPr/>
            </a:pPr>
            <a:r>
              <a:rPr lang="en-US" altLang="zh-CN" dirty="0"/>
              <a:t>{5 * {4 * {3 * {2 * </a:t>
            </a:r>
            <a:r>
              <a:rPr lang="en-US" altLang="zh-CN" dirty="0" err="1"/>
              <a:t>Rescuvie</a:t>
            </a:r>
            <a:r>
              <a:rPr lang="en-US" altLang="zh-CN" dirty="0"/>
              <a:t>(1)}}}}</a:t>
            </a:r>
          </a:p>
          <a:p>
            <a:pPr>
              <a:defRPr/>
            </a:pPr>
            <a:r>
              <a:rPr lang="en-US" altLang="zh-CN" dirty="0"/>
              <a:t>{5 * {4 * {3 * {2 * 1}}}}</a:t>
            </a:r>
          </a:p>
          <a:p>
            <a:pPr>
              <a:defRPr/>
            </a:pPr>
            <a:r>
              <a:rPr lang="en-US" altLang="zh-CN" dirty="0"/>
              <a:t>{5 * {4 * {3 * 2}}}</a:t>
            </a:r>
          </a:p>
          <a:p>
            <a:pPr>
              <a:defRPr/>
            </a:pPr>
            <a:r>
              <a:rPr lang="en-US" altLang="zh-CN" dirty="0"/>
              <a:t>{5 * {4 * 6}}</a:t>
            </a:r>
          </a:p>
          <a:p>
            <a:pPr>
              <a:defRPr/>
            </a:pPr>
            <a:r>
              <a:rPr lang="en-US" altLang="zh-CN" dirty="0"/>
              <a:t>{5 * 24}</a:t>
            </a:r>
          </a:p>
          <a:p>
            <a:pPr>
              <a:defRPr/>
            </a:pPr>
            <a:r>
              <a:rPr lang="en-US" altLang="zh-CN" dirty="0"/>
              <a:t>120</a:t>
            </a:r>
          </a:p>
          <a:p>
            <a:pPr>
              <a:defRPr/>
            </a:pPr>
            <a:r>
              <a:rPr lang="zh-CN" altLang="en-US" dirty="0"/>
              <a:t>对于尾递归</a:t>
            </a:r>
            <a:r>
              <a:rPr lang="en-US" altLang="zh-CN" dirty="0"/>
              <a:t>, </a:t>
            </a:r>
            <a:r>
              <a:rPr lang="zh-CN" altLang="en-US" dirty="0"/>
              <a:t>他的递归过程如下</a:t>
            </a:r>
            <a:r>
              <a:rPr lang="en-US" altLang="zh-CN" dirty="0"/>
              <a:t>:</a:t>
            </a:r>
          </a:p>
          <a:p>
            <a:pPr>
              <a:defRPr/>
            </a:pPr>
            <a:r>
              <a:rPr lang="en-US" altLang="zh-CN" dirty="0" err="1"/>
              <a:t>TailRescuvie</a:t>
            </a:r>
            <a:r>
              <a:rPr lang="en-US" altLang="zh-CN" dirty="0"/>
              <a:t>(5)</a:t>
            </a:r>
          </a:p>
          <a:p>
            <a:pPr>
              <a:defRPr/>
            </a:pPr>
            <a:r>
              <a:rPr lang="en-US" altLang="zh-CN" dirty="0" err="1"/>
              <a:t>TailRescuvie</a:t>
            </a:r>
            <a:r>
              <a:rPr lang="en-US" altLang="zh-CN" dirty="0"/>
              <a:t>(5, 1)</a:t>
            </a:r>
          </a:p>
          <a:p>
            <a:pPr>
              <a:defRPr/>
            </a:pPr>
            <a:r>
              <a:rPr lang="en-US" altLang="zh-CN" dirty="0" err="1"/>
              <a:t>TailRescuvie</a:t>
            </a:r>
            <a:r>
              <a:rPr lang="en-US" altLang="zh-CN" dirty="0"/>
              <a:t>(4, 5)</a:t>
            </a:r>
          </a:p>
          <a:p>
            <a:pPr>
              <a:defRPr/>
            </a:pPr>
            <a:r>
              <a:rPr lang="en-US" altLang="zh-CN" dirty="0" err="1"/>
              <a:t>TailRescuvie</a:t>
            </a:r>
            <a:r>
              <a:rPr lang="en-US" altLang="zh-CN" dirty="0"/>
              <a:t>(3, 20)</a:t>
            </a:r>
          </a:p>
          <a:p>
            <a:pPr>
              <a:defRPr/>
            </a:pPr>
            <a:r>
              <a:rPr lang="en-US" altLang="zh-CN" dirty="0" err="1"/>
              <a:t>TailRescuvie</a:t>
            </a:r>
            <a:r>
              <a:rPr lang="en-US" altLang="zh-CN" dirty="0"/>
              <a:t>(2, 60)</a:t>
            </a:r>
          </a:p>
          <a:p>
            <a:pPr>
              <a:defRPr/>
            </a:pPr>
            <a:r>
              <a:rPr lang="en-US" altLang="zh-CN" dirty="0" err="1"/>
              <a:t>TailRescuvie</a:t>
            </a:r>
            <a:r>
              <a:rPr lang="en-US" altLang="zh-CN" dirty="0"/>
              <a:t>(1, 120)</a:t>
            </a:r>
          </a:p>
          <a:p>
            <a:pPr>
              <a:defRPr/>
            </a:pPr>
            <a:r>
              <a:rPr lang="en-US" altLang="zh-CN" dirty="0"/>
              <a:t>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569325" cy="603250"/>
          </a:xfrm>
        </p:spPr>
        <p:txBody>
          <a:bodyPr/>
          <a:lstStyle/>
          <a:p>
            <a:pPr>
              <a:defRPr/>
            </a:pPr>
            <a:r>
              <a:rPr lang="zh-CN" altLang="en-US" sz="44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分治法的适用条件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9001125" cy="554513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分治法所能解决的问题一般具有以下几个特征：</a:t>
            </a:r>
          </a:p>
          <a:p>
            <a:pPr>
              <a:defRPr/>
            </a:pPr>
            <a:r>
              <a:rPr lang="zh-CN" altLang="en-US" sz="2800" dirty="0" smtClean="0"/>
              <a:t>该问题的规模</a:t>
            </a:r>
            <a:r>
              <a:rPr lang="zh-CN" altLang="en-US" sz="2800" dirty="0" smtClean="0">
                <a:solidFill>
                  <a:srgbClr val="3907F1"/>
                </a:solidFill>
              </a:rPr>
              <a:t>缩小到</a:t>
            </a:r>
            <a:r>
              <a:rPr lang="zh-CN" altLang="en-US" sz="2800" dirty="0" smtClean="0"/>
              <a:t>一定的程度就可以</a:t>
            </a:r>
            <a:r>
              <a:rPr lang="zh-CN" altLang="en-US" sz="2800" dirty="0" smtClean="0">
                <a:solidFill>
                  <a:srgbClr val="3907F1"/>
                </a:solidFill>
              </a:rPr>
              <a:t>容易地解决</a:t>
            </a:r>
            <a:r>
              <a:rPr lang="zh-CN" altLang="en-US" sz="2800" dirty="0" smtClean="0"/>
              <a:t>；</a:t>
            </a:r>
          </a:p>
          <a:p>
            <a:pPr>
              <a:defRPr/>
            </a:pPr>
            <a:r>
              <a:rPr lang="zh-CN" altLang="en-US" sz="2800" dirty="0" smtClean="0"/>
              <a:t>该问题可以分解为若干个</a:t>
            </a:r>
            <a:r>
              <a:rPr lang="zh-CN" altLang="en-US" sz="2800" dirty="0" smtClean="0">
                <a:solidFill>
                  <a:srgbClr val="3907F1"/>
                </a:solidFill>
              </a:rPr>
              <a:t>规模较小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相同</a:t>
            </a:r>
            <a:r>
              <a:rPr lang="zh-CN" altLang="en-US" sz="2800" dirty="0" smtClean="0"/>
              <a:t>问题，即 该问题具有</a:t>
            </a:r>
            <a:r>
              <a:rPr lang="zh-CN" altLang="en-US" sz="2800" dirty="0" smtClean="0">
                <a:solidFill>
                  <a:srgbClr val="C00000"/>
                </a:solidFill>
              </a:rPr>
              <a:t>子结构性质</a:t>
            </a:r>
          </a:p>
          <a:p>
            <a:pPr>
              <a:defRPr/>
            </a:pPr>
            <a:r>
              <a:rPr lang="zh-CN" altLang="en-US" sz="2800" dirty="0" smtClean="0"/>
              <a:t>利用该问题分解出的</a:t>
            </a:r>
            <a:r>
              <a:rPr lang="zh-CN" altLang="en-US" sz="2800" dirty="0" smtClean="0">
                <a:solidFill>
                  <a:srgbClr val="2605A1"/>
                </a:solidFill>
              </a:rPr>
              <a:t>子问题的解</a:t>
            </a:r>
            <a:r>
              <a:rPr lang="zh-CN" altLang="en-US" sz="2800" dirty="0" smtClean="0"/>
              <a:t>可以</a:t>
            </a:r>
            <a:r>
              <a:rPr lang="zh-CN" altLang="en-US" sz="2800" dirty="0" smtClean="0">
                <a:solidFill>
                  <a:srgbClr val="C00000"/>
                </a:solidFill>
              </a:rPr>
              <a:t>合并</a:t>
            </a:r>
            <a:r>
              <a:rPr lang="zh-CN" altLang="en-US" sz="2800" dirty="0" smtClean="0"/>
              <a:t>为该问题 的解；</a:t>
            </a:r>
          </a:p>
          <a:p>
            <a:pPr>
              <a:defRPr/>
            </a:pPr>
            <a:r>
              <a:rPr lang="zh-CN" altLang="en-US" sz="2800" dirty="0" smtClean="0"/>
              <a:t>该问题所分解出的各个</a:t>
            </a:r>
            <a:r>
              <a:rPr lang="zh-CN" altLang="en-US" sz="2800" dirty="0" smtClean="0">
                <a:solidFill>
                  <a:srgbClr val="2605A1"/>
                </a:solidFill>
              </a:rPr>
              <a:t>子问题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olidFill>
                  <a:srgbClr val="FF0000"/>
                </a:solidFill>
              </a:rPr>
              <a:t>相互独立</a:t>
            </a:r>
            <a:r>
              <a:rPr lang="zh-CN" altLang="en-US" sz="2800" dirty="0" smtClean="0"/>
              <a:t>的，即子 问题之间不包含公共的子问题。 </a:t>
            </a:r>
            <a:endParaRPr lang="zh-CN" altLang="en-US" sz="2800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71550" y="5184775"/>
            <a:ext cx="6913563" cy="8731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itchFamily="49" charset="-122"/>
              </a:rPr>
              <a:t>因为问题的计算复杂性一般是随着问题规模的增加而增加，因此大部分问题满足这个特征。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71550" y="5184775"/>
            <a:ext cx="6913563" cy="8731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itchFamily="49" charset="-122"/>
              </a:rPr>
              <a:t>这条特征是应用分治法的前提，它也是大多数问题可以满足的，此特征反映了递归思想的应用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42988" y="5157788"/>
            <a:ext cx="6913562" cy="160337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这条特征涉及到分治法的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效率</a:t>
            </a:r>
            <a:r>
              <a:rPr lang="zh-CN" altLang="en-US" sz="2400" dirty="0">
                <a:ea typeface="楷体_GB2312" pitchFamily="49" charset="-122"/>
              </a:rPr>
              <a:t>，如果各子问题是不独立的，则分治法要做许多不必要的工作，重复地解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公共</a:t>
            </a:r>
            <a:r>
              <a:rPr lang="zh-CN" altLang="en-US" sz="2400" dirty="0">
                <a:ea typeface="楷体_GB2312" pitchFamily="49" charset="-122"/>
              </a:rPr>
              <a:t>的子问题，此时虽然也可用分治法，但一般用</a:t>
            </a:r>
            <a:r>
              <a:rPr lang="zh-CN" altLang="en-US" sz="2400" b="1" dirty="0">
                <a:ea typeface="黑体" pitchFamily="49" charset="-122"/>
              </a:rPr>
              <a:t>动态规划</a:t>
            </a:r>
            <a:r>
              <a:rPr lang="zh-CN" altLang="en-US" sz="2400" dirty="0">
                <a:ea typeface="楷体_GB2312" pitchFamily="49" charset="-122"/>
              </a:rPr>
              <a:t>较好。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 animBg="1"/>
      <p:bldP spid="27653" grpId="0" animBg="1"/>
      <p:bldP spid="276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605A1"/>
                </a:solidFill>
              </a:rPr>
              <a:t>用</a:t>
            </a:r>
            <a:r>
              <a:rPr lang="zh-CN" altLang="en-US" dirty="0" smtClean="0">
                <a:solidFill>
                  <a:schemeClr val="accent2"/>
                </a:solidFill>
              </a:rPr>
              <a:t>函数自身</a:t>
            </a:r>
            <a:r>
              <a:rPr lang="zh-CN" altLang="en-US" dirty="0" smtClean="0">
                <a:solidFill>
                  <a:srgbClr val="2605A1"/>
                </a:solidFill>
              </a:rPr>
              <a:t>给出</a:t>
            </a:r>
            <a:r>
              <a:rPr lang="zh-CN" altLang="en-US" dirty="0" smtClean="0">
                <a:solidFill>
                  <a:schemeClr val="accent2"/>
                </a:solidFill>
              </a:rPr>
              <a:t>定义</a:t>
            </a:r>
            <a:r>
              <a:rPr lang="zh-CN" altLang="en-US" dirty="0" smtClean="0"/>
              <a:t>的函数称为</a:t>
            </a:r>
            <a:r>
              <a:rPr lang="zh-CN" altLang="en-US" dirty="0" smtClean="0">
                <a:solidFill>
                  <a:srgbClr val="FF0000"/>
                </a:solidFill>
              </a:rPr>
              <a:t>递归函数</a:t>
            </a:r>
            <a:r>
              <a:rPr lang="zh-CN" altLang="en-US" dirty="0" smtClean="0"/>
              <a:t>。  直接</a:t>
            </a:r>
            <a:r>
              <a:rPr lang="zh-CN" altLang="en-US" dirty="0"/>
              <a:t>或间接地</a:t>
            </a:r>
            <a:r>
              <a:rPr lang="zh-CN" altLang="en-US" dirty="0">
                <a:solidFill>
                  <a:srgbClr val="3907F1"/>
                </a:solidFill>
              </a:rPr>
              <a:t>调用自身的算法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递归算法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75856" y="3284984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00"/>
                </a:solidFill>
              </a:rPr>
              <a:t>下面来看几个实例。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288" y="1125538"/>
            <a:ext cx="8410575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divide-and-conquer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(P)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u="sng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u="sng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 P | </a:t>
            </a:r>
            <a:r>
              <a:rPr lang="en-US" altLang="zh-CN" sz="2400" u="sng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&lt;= n</a:t>
            </a:r>
            <a:r>
              <a:rPr lang="en-US" altLang="zh-CN" sz="2400" u="sng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400" u="sng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{</a:t>
            </a:r>
            <a:r>
              <a:rPr lang="en-US" altLang="zh-CN" sz="2400" b="1" u="sng" dirty="0" err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adhoc</a:t>
            </a:r>
            <a:r>
              <a:rPr lang="en-US" altLang="zh-CN" sz="2400" u="sng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(P); return;}   //</a:t>
            </a:r>
            <a:r>
              <a:rPr lang="zh-CN" altLang="en-US" sz="2400" u="sng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解决小规模的问题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into smaller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subinstances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P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,P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,...,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分解问题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=1,i&lt;=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400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divide-and-conquer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 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递归的解各子问题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(y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,...,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4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将各子问题的解合并为原问题的解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71550" y="4292600"/>
            <a:ext cx="6913563" cy="2333625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人们从大量实践中发现，在用分治法设计算法时，最好使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子问题的规模大致相同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。即将一个问题分成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大小相等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个子问题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的处理方法是行之有效的。这种使子问题规模大致相等的做法是出自一种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平衡</a:t>
            </a:r>
            <a:r>
              <a:rPr lang="en-US" altLang="zh-CN" sz="2400" b="1" dirty="0">
                <a:ea typeface="楷体_GB2312" pitchFamily="49" charset="-122"/>
              </a:rPr>
              <a:t>(balancing)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子问题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的思想，它几乎总是比子问题规模不等的做法要好。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850" y="233363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分治法的适用条件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38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分治法的复杂性分析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1853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一个分治法将规模为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的问题分成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zh-CN" altLang="en-US" sz="2400" dirty="0">
                <a:solidFill>
                  <a:srgbClr val="F72401"/>
                </a:solidFill>
                <a:latin typeface="Times New Roman" pitchFamily="18" charset="0"/>
                <a:ea typeface="楷体_GB2312" pitchFamily="49" charset="-122"/>
              </a:rPr>
              <a:t>规模为</a:t>
            </a:r>
            <a:r>
              <a:rPr lang="en-US" altLang="zh-CN" sz="2400" b="1" dirty="0" smtClean="0">
                <a:solidFill>
                  <a:srgbClr val="F72401"/>
                </a:solidFill>
                <a:latin typeface="Times New Roman" pitchFamily="18" charset="0"/>
                <a:ea typeface="楷体_GB2312" pitchFamily="49" charset="-122"/>
              </a:rPr>
              <a:t>n/m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的子问题去解。设分解阀值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=1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，且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adhoc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解规模为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的问题耗费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个单位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时间。再设将原问题</a:t>
            </a:r>
            <a:r>
              <a:rPr lang="zh-CN" altLang="en-US" sz="2400" u="sng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分解</a:t>
            </a:r>
            <a:r>
              <a:rPr lang="zh-CN" altLang="en-US" sz="2400" u="sng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400" u="sng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u="sng" dirty="0">
                <a:latin typeface="Times New Roman" pitchFamily="18" charset="0"/>
                <a:ea typeface="楷体_GB2312" pitchFamily="49" charset="-122"/>
              </a:rPr>
              <a:t>个子问题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以及用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merge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个子问题的解</a:t>
            </a:r>
            <a:r>
              <a:rPr lang="zh-CN" altLang="en-US" sz="2400" u="sng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合并</a:t>
            </a:r>
            <a:r>
              <a:rPr lang="zh-CN" altLang="en-US" sz="2400" u="sng" dirty="0">
                <a:latin typeface="Times New Roman" pitchFamily="18" charset="0"/>
                <a:ea typeface="楷体_GB2312" pitchFamily="49" charset="-122"/>
              </a:rPr>
              <a:t>为原问题的解需用</a:t>
            </a:r>
            <a:r>
              <a:rPr lang="en-US" altLang="zh-CN" sz="2400" b="1" u="sng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f(n)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个单位时间。用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T(n)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表示该分治法解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规模为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|P|=n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的问题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所需的计算时间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，则有：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835150" y="3068638"/>
          <a:ext cx="504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0" name="Equation" r:id="rId4" imgW="1955800" imgH="457200" progId="Equation.3">
                  <p:embed/>
                </p:oleObj>
              </mc:Choice>
              <mc:Fallback>
                <p:oleObj name="Equation" r:id="rId4" imgW="1955800" imgH="457200" progId="Equation.3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8638"/>
                        <a:ext cx="50419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0" y="4437063"/>
            <a:ext cx="861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zh-CN" altLang="en-US" sz="2400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迭代法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求得方程的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708400" y="4181475"/>
          <a:ext cx="4464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1" name="Equation" r:id="rId6" imgW="1993900" imgH="469900" progId="Equation.3">
                  <p:embed/>
                </p:oleObj>
              </mc:Choice>
              <mc:Fallback>
                <p:oleObj name="Equation" r:id="rId6" imgW="1993900" imgH="469900" progId="Equation.3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81475"/>
                        <a:ext cx="4464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95288" y="5229225"/>
            <a:ext cx="8353425" cy="1603375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注意</a:t>
            </a:r>
            <a:r>
              <a:rPr lang="zh-CN" altLang="en-US" sz="2400" dirty="0">
                <a:solidFill>
                  <a:srgbClr val="000000"/>
                </a:solidFill>
                <a:ea typeface="黑体" pitchFamily="49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递归方程及其解只给出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等于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的方幂时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T(n)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的值，但是如果认为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T(n)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足够平滑，那么由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等于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的方幂时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T(n)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的值可以估计</a:t>
            </a:r>
            <a:r>
              <a:rPr lang="en-US" altLang="zh-CN" sz="2400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T(n)</a:t>
            </a:r>
            <a:r>
              <a:rPr lang="zh-CN" altLang="en-US" sz="2400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的增长速度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        通常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假定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T(n)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是单调上升的，从而当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aseline="30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≤n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&lt;m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T(m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)≤T(n)&lt;T(m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38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分治法的复杂性分析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3595"/>
              </p:ext>
            </p:extLst>
          </p:nvPr>
        </p:nvGraphicFramePr>
        <p:xfrm>
          <a:off x="1835150" y="1311796"/>
          <a:ext cx="504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9" name="Equation" r:id="rId4" imgW="1955800" imgH="457200" progId="Equation.3">
                  <p:embed/>
                </p:oleObj>
              </mc:Choice>
              <mc:Fallback>
                <p:oleObj name="Equation" r:id="rId4" imgW="1955800" imgH="457200" progId="Equation.3">
                  <p:embed/>
                  <p:pic>
                    <p:nvPicPr>
                      <p:cNvPr id="0" name="Picture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11796"/>
                        <a:ext cx="50419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01934" y="2780928"/>
            <a:ext cx="861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f(n)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zh-CN" altLang="en-US" sz="2400" dirty="0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常数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时：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1520" y="4509120"/>
            <a:ext cx="861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f(n)=</a:t>
            </a:r>
            <a:r>
              <a:rPr lang="en-US" altLang="zh-CN" sz="2400" dirty="0" err="1" smtClean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cn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时：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73651" y="3330525"/>
                <a:ext cx="4638321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800" b="0" i="0" smtClean="0">
                                                  <a:latin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≠1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1" y="3330525"/>
                <a:ext cx="4638321" cy="10534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3651" y="5013176"/>
                <a:ext cx="4903586" cy="148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/>
                                        </a:rPr>
                                        <m:t>nlog</m:t>
                                      </m:r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800">
                                                  <a:latin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1" y="5013176"/>
                <a:ext cx="4903586" cy="14873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77227"/>
              </p:ext>
            </p:extLst>
          </p:nvPr>
        </p:nvGraphicFramePr>
        <p:xfrm>
          <a:off x="6648877" y="412596"/>
          <a:ext cx="2237731" cy="102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0" name="公式" r:id="rId8" imgW="977476" imgH="444307" progId="Equation.3">
                  <p:embed/>
                </p:oleObj>
              </mc:Choice>
              <mc:Fallback>
                <p:oleObj name="公式" r:id="rId8" imgW="977476" imgH="444307" progId="Equation.3">
                  <p:embed/>
                  <p:pic>
                    <p:nvPicPr>
                      <p:cNvPr id="0" name="Picture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877" y="412596"/>
                        <a:ext cx="2237731" cy="1021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44941"/>
              </p:ext>
            </p:extLst>
          </p:nvPr>
        </p:nvGraphicFramePr>
        <p:xfrm>
          <a:off x="6383151" y="-27384"/>
          <a:ext cx="2663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1" name="公式" r:id="rId10" imgW="837836" imgH="203112" progId="Equation.3">
                  <p:embed/>
                </p:oleObj>
              </mc:Choice>
              <mc:Fallback>
                <p:oleObj name="公式" r:id="rId10" imgW="837836" imgH="203112" progId="Equation.3">
                  <p:embed/>
                  <p:pic>
                    <p:nvPicPr>
                      <p:cNvPr id="0" name="Picture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51" y="-27384"/>
                        <a:ext cx="2663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1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8313" y="4149725"/>
            <a:ext cx="8353425" cy="123825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ea typeface="黑体" pitchFamily="49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如果</a:t>
            </a:r>
            <a:r>
              <a:rPr lang="en-US" altLang="zh-CN" sz="2400">
                <a:ea typeface="楷体_GB2312" pitchFamily="49" charset="-122"/>
              </a:rPr>
              <a:t>n=1</a:t>
            </a:r>
            <a:r>
              <a:rPr lang="zh-CN" altLang="en-US" sz="2400">
                <a:ea typeface="楷体_GB2312" pitchFamily="49" charset="-122"/>
              </a:rPr>
              <a:t>即只有一个元素，则只要比较这个元素和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就可以确定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是否在表中。因此这个问题满足分治法的第一个适用条件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00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二分搜索技术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50825" y="1233488"/>
            <a:ext cx="8642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升序排好序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分析：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71550" y="1844675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8313" y="3789363"/>
            <a:ext cx="8358187" cy="269875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ea typeface="黑体" pitchFamily="49" charset="-122"/>
              </a:rPr>
              <a:t>分析：</a:t>
            </a:r>
            <a:r>
              <a:rPr lang="zh-CN" altLang="en-US" sz="2400" dirty="0">
                <a:ea typeface="楷体_GB2312" pitchFamily="49" charset="-122"/>
              </a:rPr>
              <a:t>比较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中间元素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，若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x=a[mid]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中的位置就是</a:t>
            </a:r>
            <a:r>
              <a:rPr lang="en-US" altLang="zh-CN" sz="2400" dirty="0">
                <a:ea typeface="楷体_GB2312" pitchFamily="49" charset="-122"/>
              </a:rPr>
              <a:t>mid</a:t>
            </a:r>
            <a:r>
              <a:rPr lang="zh-CN" altLang="en-US" sz="2400" dirty="0">
                <a:ea typeface="楷体_GB2312" pitchFamily="49" charset="-122"/>
              </a:rPr>
              <a:t>；如果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x&lt;a[mid]</a:t>
            </a:r>
            <a:r>
              <a:rPr lang="zh-CN" altLang="en-US" sz="2400" dirty="0">
                <a:ea typeface="楷体_GB2312" pitchFamily="49" charset="-122"/>
              </a:rPr>
              <a:t>，由于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是递增排序的，因此假如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中的话，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必然排在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前面</a:t>
            </a:r>
            <a:r>
              <a:rPr lang="zh-CN" altLang="en-US" sz="2400" dirty="0">
                <a:ea typeface="楷体_GB2312" pitchFamily="49" charset="-122"/>
              </a:rPr>
              <a:t>，所以我们只要在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的前面查找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即可；如果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x&gt;a[</a:t>
            </a:r>
            <a:r>
              <a:rPr lang="en-US" altLang="zh-CN" sz="240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，同理我们只要在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后面</a:t>
            </a:r>
            <a:r>
              <a:rPr lang="zh-CN" altLang="en-US" sz="2400" dirty="0">
                <a:ea typeface="楷体_GB2312" pitchFamily="49" charset="-122"/>
              </a:rPr>
              <a:t>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即可。无论是在前面还是后面查找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，其方法都和在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中查找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一样，只不过是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查找的规模缩小</a:t>
            </a:r>
            <a:r>
              <a:rPr lang="zh-CN" altLang="en-US" sz="2400" dirty="0">
                <a:ea typeface="楷体_GB2312" pitchFamily="49" charset="-122"/>
              </a:rPr>
              <a:t>了。这就说明了此问题</a:t>
            </a:r>
            <a:r>
              <a:rPr lang="zh-CN" altLang="en-US" sz="2400" u="sng" dirty="0">
                <a:ea typeface="楷体_GB2312" pitchFamily="49" charset="-122"/>
              </a:rPr>
              <a:t>满足分治法的第二个和第三个适用条件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00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二分搜索技术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250825" y="1233488"/>
            <a:ext cx="864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升序排好序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分析：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71550" y="1844675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该问题可以分解为若干个规模较小的相同问题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分解出的子问题的解可以合并为原问题的解；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8313" y="4638675"/>
            <a:ext cx="8353425" cy="123825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ea typeface="黑体" pitchFamily="49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很显然此问题分解出的子问题相互独立，即在</a:t>
            </a:r>
            <a:r>
              <a:rPr lang="en-US" altLang="zh-CN" sz="2400">
                <a:ea typeface="楷体_GB2312" pitchFamily="49" charset="-122"/>
              </a:rPr>
              <a:t>a[i]</a:t>
            </a:r>
            <a:r>
              <a:rPr lang="zh-CN" altLang="en-US" sz="2400">
                <a:ea typeface="楷体_GB2312" pitchFamily="49" charset="-122"/>
              </a:rPr>
              <a:t>的前面或后面查找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是独立的子问题，因此满足分治法的第四个适用条件。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005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二分搜索技术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50825" y="1233488"/>
            <a:ext cx="864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升序排好序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分析：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71550" y="1844675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该问题可以分解为若干个规模较小的相同问题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分解出的子问题的解可以合并为原问题的解；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>
                <a:ea typeface="楷体_GB2312" pitchFamily="49" charset="-122"/>
              </a:rPr>
              <a:t>分解出的各个子问题是相互独立的。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二分搜索技术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50825" y="1238523"/>
            <a:ext cx="8642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升序排好序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400" b="1" dirty="0">
                <a:solidFill>
                  <a:srgbClr val="F7240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0:n-1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0825" y="2100263"/>
            <a:ext cx="8353425" cy="494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据此容易设计出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二分搜索算法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template&lt;class Type&gt;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BinarySearch</a:t>
            </a:r>
            <a:r>
              <a:rPr kumimoji="1" lang="en-US" altLang="zh-CN" sz="1600" dirty="0"/>
              <a:t>(Type a[], </a:t>
            </a:r>
            <a:r>
              <a:rPr kumimoji="1" lang="en-US" altLang="zh-CN" sz="1600" dirty="0" err="1"/>
              <a:t>const</a:t>
            </a:r>
            <a:r>
              <a:rPr kumimoji="1" lang="en-US" altLang="zh-CN" sz="1600" dirty="0"/>
              <a:t> Type&amp; x,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l,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r)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     while (r &gt;= l){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rgbClr val="2605A1"/>
                </a:solidFill>
              </a:rPr>
              <a:t>m = (</a:t>
            </a:r>
            <a:r>
              <a:rPr kumimoji="1" lang="en-US" altLang="zh-CN" sz="1600" dirty="0" err="1">
                <a:solidFill>
                  <a:srgbClr val="2605A1"/>
                </a:solidFill>
              </a:rPr>
              <a:t>l+r</a:t>
            </a:r>
            <a:r>
              <a:rPr kumimoji="1" lang="en-US" altLang="zh-CN" sz="1600" dirty="0">
                <a:solidFill>
                  <a:srgbClr val="2605A1"/>
                </a:solidFill>
              </a:rPr>
              <a:t>)/2</a:t>
            </a:r>
            <a:r>
              <a:rPr kumimoji="1" lang="en-US" altLang="zh-CN" sz="1600" dirty="0"/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        if (x == a[m]) return m;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605A1"/>
                </a:solidFill>
              </a:rPr>
              <a:t>        if (x &lt; a[m]) </a:t>
            </a:r>
            <a:r>
              <a:rPr kumimoji="1" lang="en-US" altLang="zh-CN" sz="1600" dirty="0" smtClean="0">
                <a:solidFill>
                  <a:srgbClr val="2605A1"/>
                </a:solidFill>
              </a:rPr>
              <a:t>//</a:t>
            </a:r>
            <a:r>
              <a:rPr kumimoji="1" lang="zh-CN" altLang="en-US" sz="1600" dirty="0" smtClean="0">
                <a:solidFill>
                  <a:srgbClr val="2605A1"/>
                </a:solidFill>
              </a:rPr>
              <a:t>缩小一半</a:t>
            </a:r>
            <a:endParaRPr kumimoji="1" lang="en-US" altLang="zh-CN" sz="1600" dirty="0">
              <a:solidFill>
                <a:srgbClr val="2605A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605A1"/>
                </a:solidFill>
              </a:rPr>
              <a:t>             r = m-1;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605A1"/>
                </a:solidFill>
              </a:rPr>
              <a:t>        else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605A1"/>
                </a:solidFill>
              </a:rPr>
              <a:t>             l = m+1</a:t>
            </a:r>
            <a:r>
              <a:rPr kumimoji="1" lang="en-US" altLang="zh-CN" sz="1600" dirty="0" smtClean="0">
                <a:solidFill>
                  <a:srgbClr val="2605A1"/>
                </a:solidFill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 smtClean="0"/>
              <a:t>        </a:t>
            </a:r>
            <a:r>
              <a:rPr kumimoji="1" lang="en-US" altLang="zh-CN" sz="1600" dirty="0" err="1" smtClean="0"/>
              <a:t>BinarySearch</a:t>
            </a:r>
            <a:r>
              <a:rPr kumimoji="1" lang="en-US" altLang="zh-CN" sz="1600" dirty="0" smtClean="0"/>
              <a:t>(a, x, l, r);</a:t>
            </a:r>
            <a:endParaRPr kumimoji="1" lang="en-US" altLang="zh-CN" sz="1600" dirty="0"/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   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    return -1;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/>
              <a:t>}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035011" y="3212976"/>
            <a:ext cx="5076825" cy="304641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ea typeface="黑体" pitchFamily="49" charset="-122"/>
              </a:rPr>
              <a:t>算法复杂度分析：</a:t>
            </a:r>
          </a:p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每执行一次算法的</a:t>
            </a:r>
            <a:r>
              <a:rPr lang="en-US" altLang="zh-CN" sz="2400" dirty="0">
                <a:ea typeface="楷体_GB2312" pitchFamily="49" charset="-122"/>
              </a:rPr>
              <a:t>while</a:t>
            </a:r>
            <a:r>
              <a:rPr lang="zh-CN" altLang="en-US" sz="2400" dirty="0">
                <a:ea typeface="楷体_GB2312" pitchFamily="49" charset="-122"/>
              </a:rPr>
              <a:t>循环，待搜索数组的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大小减少一半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因此，在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最坏情况下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while</a:t>
            </a:r>
            <a:r>
              <a:rPr lang="zh-CN" altLang="en-US" sz="2400" dirty="0">
                <a:ea typeface="楷体_GB2312" pitchFamily="49" charset="-122"/>
              </a:rPr>
              <a:t>循环被执行了</a:t>
            </a:r>
            <a:r>
              <a:rPr lang="en-US" altLang="zh-CN" sz="2400" dirty="0">
                <a:ea typeface="楷体_GB2312" pitchFamily="49" charset="-122"/>
              </a:rPr>
              <a:t>O(</a:t>
            </a:r>
            <a:r>
              <a:rPr lang="en-US" altLang="zh-CN" sz="2400" dirty="0" err="1">
                <a:ea typeface="楷体_GB2312" pitchFamily="49" charset="-122"/>
              </a:rPr>
              <a:t>logn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次。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循环体内运算需要</a:t>
            </a:r>
            <a:r>
              <a:rPr lang="en-US" altLang="zh-CN" sz="2400" dirty="0">
                <a:ea typeface="楷体_GB2312" pitchFamily="49" charset="-122"/>
              </a:rPr>
              <a:t>O(1) </a:t>
            </a:r>
            <a:r>
              <a:rPr lang="zh-CN" altLang="en-US" sz="2400" dirty="0">
                <a:ea typeface="楷体_GB2312" pitchFamily="49" charset="-122"/>
              </a:rPr>
              <a:t>时间，因此整个算法在最坏情况下的计算时间复杂性为</a:t>
            </a:r>
            <a:r>
              <a:rPr lang="en-US" altLang="zh-CN" sz="2400" dirty="0">
                <a:ea typeface="楷体_GB2312" pitchFamily="49" charset="-122"/>
              </a:rPr>
              <a:t>O(</a:t>
            </a:r>
            <a:r>
              <a:rPr lang="en-US" altLang="zh-CN" sz="2400" dirty="0" err="1">
                <a:ea typeface="楷体_GB2312" pitchFamily="49" charset="-122"/>
              </a:rPr>
              <a:t>logn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4128" y="1988840"/>
                <a:ext cx="2805127" cy="461665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2)+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988840"/>
                <a:ext cx="28051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16456" b="-183544"/>
                </a:stretch>
              </a:blipFill>
              <a:ln w="19050">
                <a:solidFill>
                  <a:schemeClr val="accent2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7537" y="89203"/>
                <a:ext cx="4638321" cy="105349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800" b="0" i="0" smtClean="0">
                                                  <a:latin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≠1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37" y="89203"/>
                <a:ext cx="4638321" cy="1053494"/>
              </a:xfrm>
              <a:prstGeom prst="rect">
                <a:avLst/>
              </a:prstGeom>
              <a:blipFill rotWithShape="0">
                <a:blip r:embed="rId3"/>
                <a:stretch>
                  <a:fillRect b="-8571"/>
                </a:stretch>
              </a:blipFill>
              <a:ln w="19050">
                <a:solidFill>
                  <a:schemeClr val="accent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的乘法运算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6013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小学的方法：</a:t>
            </a:r>
            <a:r>
              <a:rPr lang="en-US" altLang="zh-CN" sz="2400" dirty="0">
                <a:ea typeface="楷体_GB2312" pitchFamily="49" charset="-122"/>
              </a:rPr>
              <a:t>O(n</a:t>
            </a:r>
            <a:r>
              <a:rPr lang="en-US" altLang="zh-CN" sz="2400" baseline="30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)            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</a:t>
            </a:r>
            <a:r>
              <a:rPr lang="zh-CN" altLang="en-US" sz="2400" dirty="0" smtClean="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低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548" y="3429000"/>
            <a:ext cx="8136904" cy="2677656"/>
          </a:xfrm>
          <a:prstGeom prst="rect">
            <a:avLst/>
          </a:prstGeom>
          <a:ln w="31750">
            <a:solidFill>
              <a:srgbClr val="7030A0"/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通常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在分析一个算法的计算复杂性时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都将</a:t>
            </a:r>
            <a:r>
              <a:rPr lang="zh-CN" altLang="en-US" sz="2400" b="1" dirty="0">
                <a:solidFill>
                  <a:srgbClr val="2605A1"/>
                </a:solidFill>
                <a:latin typeface="宋体" panose="02010600030101010101" pitchFamily="2" charset="-122"/>
              </a:rPr>
              <a:t>加法和乘法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运算看作是</a:t>
            </a:r>
            <a:r>
              <a:rPr lang="zh-CN" altLang="en-US" sz="2400" dirty="0">
                <a:solidFill>
                  <a:srgbClr val="2605A1"/>
                </a:solidFill>
                <a:latin typeface="宋体" panose="02010600030101010101" pitchFamily="2" charset="-122"/>
              </a:rPr>
              <a:t>基本运算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进行处理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即仅仅依靠</a:t>
            </a:r>
            <a:r>
              <a:rPr lang="zh-CN" altLang="en-US" sz="2400" dirty="0">
                <a:solidFill>
                  <a:srgbClr val="2605A1"/>
                </a:solidFill>
                <a:latin typeface="宋体" panose="02010600030101010101" pitchFamily="2" charset="-122"/>
              </a:rPr>
              <a:t>计算机硬件处理的速度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来决定执行一次</a:t>
            </a:r>
            <a:r>
              <a:rPr lang="zh-CN" altLang="en-US" sz="2400" dirty="0">
                <a:solidFill>
                  <a:srgbClr val="2605A1"/>
                </a:solidFill>
                <a:latin typeface="宋体" panose="02010600030101010101" pitchFamily="2" charset="-122"/>
              </a:rPr>
              <a:t>加法或乘法运算所需要的计算时间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。当然</a:t>
            </a:r>
            <a:r>
              <a:rPr lang="en-US" altLang="zh-CN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这一假定仅适用于参与运算的整数能在</a:t>
            </a:r>
            <a:r>
              <a:rPr lang="zh-CN" altLang="en-US" sz="2400" u="sng" dirty="0">
                <a:solidFill>
                  <a:srgbClr val="333333"/>
                </a:solidFill>
                <a:latin typeface="宋体" panose="02010600030101010101" pitchFamily="2" charset="-122"/>
              </a:rPr>
              <a:t>计算机硬件对整数的表示范围内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可以直接进行处理的情况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另外，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无论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是时间还是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机器，</a:t>
            </a:r>
            <a:r>
              <a:rPr lang="zh-CN" altLang="en-US" sz="2400" b="1" dirty="0" smtClean="0">
                <a:solidFill>
                  <a:srgbClr val="2605A1"/>
                </a:solidFill>
                <a:latin typeface="宋体" panose="02010600030101010101" pitchFamily="2" charset="-122"/>
              </a:rPr>
              <a:t>乘法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在算法中是成倍增长的，</a:t>
            </a:r>
            <a:r>
              <a:rPr lang="zh-CN" altLang="en-US" sz="2400" dirty="0">
                <a:solidFill>
                  <a:srgbClr val="2605A1"/>
                </a:solidFill>
                <a:latin typeface="宋体" panose="02010600030101010101" pitchFamily="2" charset="-122"/>
              </a:rPr>
              <a:t>时间复杂度和空间复杂度都</a:t>
            </a:r>
            <a:r>
              <a:rPr lang="zh-CN" altLang="en-US" sz="2400" dirty="0" smtClean="0">
                <a:solidFill>
                  <a:srgbClr val="2605A1"/>
                </a:solidFill>
                <a:latin typeface="宋体" panose="02010600030101010101" pitchFamily="2" charset="-122"/>
              </a:rPr>
              <a:t>很大。</a:t>
            </a:r>
            <a:endParaRPr lang="zh-CN" altLang="en-US" sz="2400" dirty="0">
              <a:solidFill>
                <a:srgbClr val="2605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的乘法运算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555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小学的方法：</a:t>
            </a:r>
            <a:r>
              <a:rPr lang="en-US" altLang="zh-CN" sz="2400" dirty="0">
                <a:ea typeface="楷体_GB2312" pitchFamily="49" charset="-122"/>
              </a:rPr>
              <a:t>O(n</a:t>
            </a:r>
            <a:r>
              <a:rPr lang="en-US" altLang="zh-CN" sz="2400" baseline="30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)            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: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2924175"/>
            <a:ext cx="9144000" cy="4114800"/>
            <a:chOff x="0" y="2924175"/>
            <a:chExt cx="9144000" cy="4114800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468313" y="2924175"/>
              <a:ext cx="7772400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3600" dirty="0"/>
                <a:t>X = 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3600" dirty="0"/>
                <a:t>Y =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altLang="zh-CN" sz="3600" dirty="0"/>
            </a:p>
            <a:p>
              <a:pPr marL="342900" indent="-342900"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3600" dirty="0"/>
                <a:t>X = </a:t>
              </a:r>
              <a:r>
                <a:rPr lang="en-US" altLang="zh-CN" sz="36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3600" dirty="0"/>
                <a:t> 2</a:t>
              </a:r>
              <a:r>
                <a:rPr lang="en-US" altLang="zh-CN" sz="3600" baseline="30000" dirty="0"/>
                <a:t>n/2</a:t>
              </a:r>
              <a:r>
                <a:rPr lang="en-US" altLang="zh-CN" sz="3600" dirty="0"/>
                <a:t> + </a:t>
              </a:r>
              <a:r>
                <a:rPr lang="en-US" altLang="zh-CN" sz="3600" dirty="0">
                  <a:solidFill>
                    <a:schemeClr val="accent2"/>
                  </a:solidFill>
                </a:rPr>
                <a:t>b</a:t>
              </a:r>
              <a:r>
                <a:rPr lang="en-US" altLang="zh-CN" sz="3600" dirty="0"/>
                <a:t>     Y = </a:t>
              </a:r>
              <a:r>
                <a:rPr lang="en-US" altLang="zh-CN" sz="3600" dirty="0">
                  <a:solidFill>
                    <a:schemeClr val="accent2"/>
                  </a:solidFill>
                </a:rPr>
                <a:t>c</a:t>
              </a:r>
              <a:r>
                <a:rPr lang="en-US" altLang="zh-CN" sz="3600" dirty="0"/>
                <a:t> 2</a:t>
              </a:r>
              <a:r>
                <a:rPr lang="en-US" altLang="zh-CN" sz="3600" baseline="30000" dirty="0"/>
                <a:t>n/2</a:t>
              </a:r>
              <a:r>
                <a:rPr lang="en-US" altLang="zh-CN" sz="3600" dirty="0"/>
                <a:t> + </a:t>
              </a:r>
              <a:r>
                <a:rPr lang="en-US" altLang="zh-CN" sz="3600" dirty="0">
                  <a:solidFill>
                    <a:schemeClr val="accent2"/>
                  </a:solidFill>
                </a:rPr>
                <a:t>d</a:t>
              </a:r>
              <a:r>
                <a:rPr lang="en-US" altLang="zh-CN" sz="3600" dirty="0"/>
                <a:t>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3600" dirty="0"/>
                <a:t>XY = </a:t>
              </a:r>
              <a:r>
                <a:rPr lang="en-US" altLang="zh-CN" sz="3600" dirty="0">
                  <a:solidFill>
                    <a:schemeClr val="accent2"/>
                  </a:solidFill>
                </a:rPr>
                <a:t>ac</a:t>
              </a:r>
              <a:r>
                <a:rPr lang="en-US" altLang="zh-CN" sz="3600" dirty="0"/>
                <a:t> 2</a:t>
              </a:r>
              <a:r>
                <a:rPr lang="en-US" altLang="zh-CN" sz="3600" baseline="30000" dirty="0"/>
                <a:t>n</a:t>
              </a:r>
              <a:r>
                <a:rPr lang="en-US" altLang="zh-CN" sz="3600" dirty="0"/>
                <a:t> + (</a:t>
              </a:r>
              <a:r>
                <a:rPr lang="en-US" altLang="zh-CN" sz="3600" dirty="0" err="1">
                  <a:solidFill>
                    <a:schemeClr val="accent2"/>
                  </a:solidFill>
                </a:rPr>
                <a:t>ad</a:t>
              </a:r>
              <a:r>
                <a:rPr lang="en-US" altLang="zh-CN" sz="3600" dirty="0" err="1">
                  <a:solidFill>
                    <a:schemeClr val="tx2"/>
                  </a:solidFill>
                </a:rPr>
                <a:t>+</a:t>
              </a:r>
              <a:r>
                <a:rPr lang="en-US" altLang="zh-CN" sz="3600" dirty="0" err="1">
                  <a:solidFill>
                    <a:schemeClr val="accent2"/>
                  </a:solidFill>
                </a:rPr>
                <a:t>bc</a:t>
              </a:r>
              <a:r>
                <a:rPr lang="en-US" altLang="zh-CN" sz="3600" dirty="0"/>
                <a:t>) 2</a:t>
              </a:r>
              <a:r>
                <a:rPr lang="en-US" altLang="zh-CN" sz="3600" baseline="30000" dirty="0"/>
                <a:t>n/2</a:t>
              </a:r>
              <a:r>
                <a:rPr lang="en-US" altLang="zh-CN" sz="3600" dirty="0"/>
                <a:t> + </a:t>
              </a:r>
              <a:r>
                <a:rPr lang="en-US" altLang="zh-CN" sz="3600" dirty="0" err="1">
                  <a:solidFill>
                    <a:schemeClr val="accent2"/>
                  </a:solidFill>
                </a:rPr>
                <a:t>bd</a:t>
              </a:r>
              <a:r>
                <a:rPr lang="en-US" altLang="zh-CN" sz="3600" dirty="0"/>
                <a:t> </a:t>
              </a: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966913" y="3000375"/>
              <a:ext cx="23622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solidFill>
                    <a:schemeClr val="accent2"/>
                  </a:solidFill>
                  <a:latin typeface="Arial Rounded MT Bold" pitchFamily="34" charset="0"/>
                </a:rPr>
                <a:t>a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4405313" y="3000375"/>
              <a:ext cx="23622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solidFill>
                    <a:schemeClr val="accent2"/>
                  </a:solidFill>
                  <a:latin typeface="Arial Rounded MT Bold" pitchFamily="34" charset="0"/>
                </a:rPr>
                <a:t>b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966913" y="3609975"/>
              <a:ext cx="23622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solidFill>
                    <a:schemeClr val="accent2"/>
                  </a:solidFill>
                  <a:latin typeface="Arial Rounded MT Bold" pitchFamily="34" charset="0"/>
                </a:rPr>
                <a:t>c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405313" y="3609975"/>
              <a:ext cx="23622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solidFill>
                    <a:schemeClr val="accent2"/>
                  </a:solidFill>
                  <a:latin typeface="Arial Rounded MT Bold" pitchFamily="34" charset="0"/>
                </a:rPr>
                <a:t>d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0" y="320040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971550" y="2924175"/>
            <a:ext cx="7010400" cy="1955800"/>
            <a:chOff x="606" y="2017"/>
            <a:chExt cx="4416" cy="1232"/>
          </a:xfrm>
        </p:grpSpPr>
        <p:sp>
          <p:nvSpPr>
            <p:cNvPr id="32780" name="AutoShape 12"/>
            <p:cNvSpPr>
              <a:spLocks noChangeArrowheads="1"/>
            </p:cNvSpPr>
            <p:nvPr/>
          </p:nvSpPr>
          <p:spPr bwMode="auto">
            <a:xfrm>
              <a:off x="606" y="2017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/>
                <a:t>T(n)=O(n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 </a:t>
              </a:r>
              <a:r>
                <a:rPr lang="en-US" altLang="zh-CN" sz="36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</a:t>
              </a:r>
              <a:r>
                <a:rPr lang="zh-CN" altLang="zh-CN" sz="24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没有改进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7902" name="Object 13"/>
            <p:cNvGraphicFramePr>
              <a:graphicFrameLocks noChangeAspect="1"/>
            </p:cNvGraphicFramePr>
            <p:nvPr/>
          </p:nvGraphicFramePr>
          <p:xfrm>
            <a:off x="1694" y="2063"/>
            <a:ext cx="267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1" name="Equation" r:id="rId3" imgW="1930400" imgH="457200" progId="Equation.3">
                    <p:embed/>
                  </p:oleObj>
                </mc:Choice>
                <mc:Fallback>
                  <p:oleObj name="Equation" r:id="rId3" imgW="1930400" imgH="457200" progId="Equation.3">
                    <p:embed/>
                    <p:pic>
                      <p:nvPicPr>
                        <p:cNvPr id="0" name="Picture 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" y="2063"/>
                          <a:ext cx="2677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 bwMode="auto">
          <a:xfrm>
            <a:off x="6381750" y="1989138"/>
            <a:ext cx="2582863" cy="7207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zh-CN" altLang="en-US" sz="36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二进制整数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27329" y="14288"/>
                <a:ext cx="3516671" cy="1232004"/>
              </a:xfrm>
              <a:prstGeom prst="rect">
                <a:avLst/>
              </a:prstGeom>
              <a:noFill/>
              <a:ln>
                <a:solidFill>
                  <a:srgbClr val="2605A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               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/>
                                        </a:rPr>
                                        <m:t>nlog</m:t>
                                      </m:r>
                                    </m:fName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>
                                                  <a:latin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329" y="14288"/>
                <a:ext cx="3516671" cy="1232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2605A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位大整数的乘法运算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555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小学的方法：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8313" y="2924175"/>
            <a:ext cx="84963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600" dirty="0">
                <a:ea typeface="楷体_GB2312" pitchFamily="49" charset="-122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 2</a:t>
            </a:r>
            <a:r>
              <a:rPr lang="en-US" altLang="zh-CN" sz="3600" baseline="30000" dirty="0"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+ (</a:t>
            </a:r>
            <a:r>
              <a:rPr lang="en-US" altLang="zh-CN" sz="3600" u="sng" dirty="0" err="1">
                <a:solidFill>
                  <a:schemeClr val="accent2"/>
                </a:solidFill>
                <a:ea typeface="楷体_GB2312" pitchFamily="49" charset="-122"/>
              </a:rPr>
              <a:t>ad</a:t>
            </a:r>
            <a:r>
              <a:rPr lang="en-US" altLang="zh-CN" sz="3600" u="sng" dirty="0" err="1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en-US" altLang="zh-CN" sz="3600" u="sng" dirty="0" err="1">
                <a:solidFill>
                  <a:schemeClr val="accent2"/>
                </a:solidFill>
                <a:ea typeface="楷体_GB2312" pitchFamily="49" charset="-122"/>
              </a:rPr>
              <a:t>bc</a:t>
            </a:r>
            <a:r>
              <a:rPr lang="en-US" altLang="zh-CN" sz="3600" dirty="0">
                <a:ea typeface="楷体_GB2312" pitchFamily="49" charset="-122"/>
              </a:rPr>
              <a:t>) 2</a:t>
            </a:r>
            <a:r>
              <a:rPr lang="en-US" altLang="zh-CN" sz="3600" baseline="30000" dirty="0">
                <a:ea typeface="楷体_GB2312" pitchFamily="49" charset="-122"/>
              </a:rPr>
              <a:t>n/2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 dirty="0">
                <a:ea typeface="楷体_GB2312" pitchFamily="49" charset="-122"/>
              </a:rPr>
              <a:t> </a:t>
            </a: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600" dirty="0">
                <a:ea typeface="楷体_GB2312" pitchFamily="49" charset="-122"/>
              </a:rPr>
              <a:t>     </a:t>
            </a:r>
            <a:r>
              <a:rPr lang="zh-CN" altLang="en-US" sz="2400" dirty="0">
                <a:ea typeface="楷体_GB2312" pitchFamily="49" charset="-122"/>
              </a:rPr>
              <a:t>为了降低时间复杂度，必须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减少乘法的次数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 sz="3600" dirty="0">
                <a:ea typeface="楷体_GB2312" pitchFamily="49" charset="-122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 2</a:t>
            </a:r>
            <a:r>
              <a:rPr lang="en-US" altLang="zh-CN" sz="3600" baseline="30000" dirty="0"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u="sng" dirty="0">
                <a:ea typeface="楷体_GB2312" pitchFamily="49" charset="-122"/>
              </a:rPr>
              <a:t>((</a:t>
            </a:r>
            <a:r>
              <a:rPr lang="en-US" altLang="zh-CN" sz="3600" u="sng" dirty="0" smtClean="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 u="sng" dirty="0" smtClean="0">
                <a:ea typeface="楷体_GB2312" pitchFamily="49" charset="-122"/>
              </a:rPr>
              <a:t>-</a:t>
            </a:r>
            <a:r>
              <a:rPr lang="en-US" altLang="zh-CN" sz="3600" u="sng" dirty="0" smtClean="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 u="sng" dirty="0" smtClean="0">
                <a:ea typeface="楷体_GB2312" pitchFamily="49" charset="-122"/>
              </a:rPr>
              <a:t>)(</a:t>
            </a:r>
            <a:r>
              <a:rPr lang="en-US" altLang="zh-CN" sz="3600" u="sng" dirty="0" smtClean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 u="sng" dirty="0" smtClean="0">
                <a:ea typeface="楷体_GB2312" pitchFamily="49" charset="-122"/>
              </a:rPr>
              <a:t>-</a:t>
            </a:r>
            <a:r>
              <a:rPr lang="en-US" altLang="zh-CN" sz="3600" u="sng" dirty="0" smtClean="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 u="sng" dirty="0" smtClean="0">
                <a:ea typeface="楷体_GB2312" pitchFamily="49" charset="-122"/>
              </a:rPr>
              <a:t>)+</a:t>
            </a:r>
            <a:r>
              <a:rPr lang="en-US" altLang="zh-CN" sz="3600" u="sng" dirty="0" err="1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u="sng" dirty="0" err="1">
                <a:ea typeface="楷体_GB2312" pitchFamily="49" charset="-122"/>
              </a:rPr>
              <a:t>+</a:t>
            </a:r>
            <a:r>
              <a:rPr lang="en-US" altLang="zh-CN" sz="3600" u="sng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 dirty="0">
                <a:ea typeface="楷体_GB2312" pitchFamily="49" charset="-122"/>
              </a:rPr>
              <a:t>) 2</a:t>
            </a:r>
            <a:r>
              <a:rPr lang="en-US" altLang="zh-CN" sz="3600" baseline="30000" dirty="0">
                <a:ea typeface="楷体_GB2312" pitchFamily="49" charset="-122"/>
              </a:rPr>
              <a:t>n/2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endParaRPr lang="en-US" altLang="zh-CN" sz="3600" dirty="0">
              <a:solidFill>
                <a:schemeClr val="accent2"/>
              </a:solidFill>
              <a:ea typeface="楷体_GB2312" pitchFamily="49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 sz="3600" dirty="0">
                <a:ea typeface="楷体_GB2312" pitchFamily="49" charset="-122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 2</a:t>
            </a:r>
            <a:r>
              <a:rPr lang="en-US" altLang="zh-CN" sz="3600" baseline="30000" dirty="0"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u="sng" dirty="0">
                <a:ea typeface="楷体_GB2312" pitchFamily="49" charset="-122"/>
              </a:rPr>
              <a:t>((</a:t>
            </a:r>
            <a:r>
              <a:rPr lang="en-US" altLang="zh-CN" sz="3600" u="sng" dirty="0" err="1" smtClean="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 u="sng" dirty="0" err="1" smtClean="0">
                <a:ea typeface="楷体_GB2312" pitchFamily="49" charset="-122"/>
              </a:rPr>
              <a:t>+</a:t>
            </a:r>
            <a:r>
              <a:rPr lang="en-US" altLang="zh-CN" sz="3600" u="sng" dirty="0" err="1" smtClean="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 u="sng" dirty="0" smtClean="0">
                <a:ea typeface="楷体_GB2312" pitchFamily="49" charset="-122"/>
              </a:rPr>
              <a:t>)(</a:t>
            </a:r>
            <a:r>
              <a:rPr lang="en-US" altLang="zh-CN" sz="3600" u="sng" dirty="0" err="1" smtClean="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 u="sng" dirty="0" err="1" smtClean="0">
                <a:ea typeface="楷体_GB2312" pitchFamily="49" charset="-122"/>
              </a:rPr>
              <a:t>+</a:t>
            </a:r>
            <a:r>
              <a:rPr lang="en-US" altLang="zh-CN" sz="3600" u="sng" dirty="0" err="1" smtClean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 u="sng" dirty="0">
                <a:ea typeface="楷体_GB2312" pitchFamily="49" charset="-122"/>
              </a:rPr>
              <a:t>)-</a:t>
            </a:r>
            <a:r>
              <a:rPr lang="en-US" altLang="zh-CN" sz="3600" u="sng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u="sng" dirty="0">
                <a:ea typeface="楷体_GB2312" pitchFamily="49" charset="-122"/>
              </a:rPr>
              <a:t>-</a:t>
            </a:r>
            <a:r>
              <a:rPr lang="en-US" altLang="zh-CN" sz="3600" u="sng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 dirty="0">
                <a:ea typeface="楷体_GB2312" pitchFamily="49" charset="-122"/>
              </a:rPr>
              <a:t>) 2</a:t>
            </a:r>
            <a:r>
              <a:rPr lang="en-US" altLang="zh-CN" sz="3600" baseline="30000" dirty="0">
                <a:ea typeface="楷体_GB2312" pitchFamily="49" charset="-122"/>
              </a:rPr>
              <a:t>n/2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endParaRPr lang="en-US" altLang="zh-CN" sz="36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33388" y="1341438"/>
            <a:ext cx="87106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阶乘函数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    </a:t>
            </a:r>
            <a:endParaRPr lang="en-US" altLang="zh-CN" sz="2400" dirty="0" smtClean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  <a:p>
            <a:pPr eaLnBrk="1" hangingPunct="1"/>
            <a:endParaRPr lang="en-US" altLang="zh-CN" sz="2400" dirty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         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阶乘函数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可递归地定义为：</a:t>
            </a:r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递归的概念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24470"/>
              </p:ext>
            </p:extLst>
          </p:nvPr>
        </p:nvGraphicFramePr>
        <p:xfrm>
          <a:off x="2817773" y="4221088"/>
          <a:ext cx="3581477" cy="127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7" name="公式" r:id="rId4" imgW="1282700" imgH="457200" progId="Equation.3">
                  <p:embed/>
                </p:oleObj>
              </mc:Choice>
              <mc:Fallback>
                <p:oleObj name="公式" r:id="rId4" imgW="1282700" imgH="457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773" y="4221088"/>
                        <a:ext cx="3581477" cy="1274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51972"/>
              </p:ext>
            </p:extLst>
          </p:nvPr>
        </p:nvGraphicFramePr>
        <p:xfrm>
          <a:off x="2339752" y="2214929"/>
          <a:ext cx="2740536" cy="56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8" name="公式" r:id="rId6" imgW="888614" imgH="177723" progId="Equation.3">
                  <p:embed/>
                </p:oleObj>
              </mc:Choice>
              <mc:Fallback>
                <p:oleObj name="公式" r:id="rId6" imgW="888614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14929"/>
                        <a:ext cx="2740536" cy="561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29084"/>
              </p:ext>
            </p:extLst>
          </p:nvPr>
        </p:nvGraphicFramePr>
        <p:xfrm>
          <a:off x="5869819" y="2215883"/>
          <a:ext cx="10588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9" name="公式" r:id="rId8" imgW="342720" imgH="177480" progId="Equation.3">
                  <p:embed/>
                </p:oleObj>
              </mc:Choice>
              <mc:Fallback>
                <p:oleObj name="公式" r:id="rId8" imgW="34272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819" y="2215883"/>
                        <a:ext cx="1058862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大括号 1"/>
          <p:cNvSpPr/>
          <p:nvPr/>
        </p:nvSpPr>
        <p:spPr bwMode="auto">
          <a:xfrm rot="5400000">
            <a:off x="3561370" y="1517937"/>
            <a:ext cx="251695" cy="1193500"/>
          </a:xfrm>
          <a:prstGeom prst="leftBrace">
            <a:avLst>
              <a:gd name="adj1" fmla="val 73884"/>
              <a:gd name="adj2" fmla="val 50000"/>
            </a:avLst>
          </a:prstGeom>
          <a:noFill/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30401"/>
              </p:ext>
            </p:extLst>
          </p:nvPr>
        </p:nvGraphicFramePr>
        <p:xfrm>
          <a:off x="3494120" y="1417638"/>
          <a:ext cx="431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0" name="公式" r:id="rId10" imgW="139680" imgH="177480" progId="Equation.3">
                  <p:embed/>
                </p:oleObj>
              </mc:Choice>
              <mc:Fallback>
                <p:oleObj name="公式" r:id="rId10" imgW="139680" imgH="177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120" y="1417638"/>
                        <a:ext cx="4318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9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位大整数的乘法运算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555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小学的方法：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8313" y="2924175"/>
            <a:ext cx="84963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600" dirty="0">
                <a:ea typeface="楷体_GB2312" pitchFamily="49" charset="-122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 2</a:t>
            </a:r>
            <a:r>
              <a:rPr lang="en-US" altLang="zh-CN" sz="3600" baseline="30000" dirty="0"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+ (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ad</a:t>
            </a:r>
            <a:r>
              <a:rPr lang="en-US" altLang="zh-CN" sz="3600" dirty="0" err="1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bc</a:t>
            </a:r>
            <a:r>
              <a:rPr lang="en-US" altLang="zh-CN" sz="3600" dirty="0">
                <a:ea typeface="楷体_GB2312" pitchFamily="49" charset="-122"/>
              </a:rPr>
              <a:t>) 2</a:t>
            </a:r>
            <a:r>
              <a:rPr lang="en-US" altLang="zh-CN" sz="3600" baseline="30000" dirty="0">
                <a:ea typeface="楷体_GB2312" pitchFamily="49" charset="-122"/>
              </a:rPr>
              <a:t>n/2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 dirty="0">
                <a:ea typeface="楷体_GB2312" pitchFamily="49" charset="-122"/>
              </a:rPr>
              <a:t> </a:t>
            </a: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600" dirty="0">
                <a:ea typeface="楷体_GB2312" pitchFamily="49" charset="-122"/>
              </a:rPr>
              <a:t>     </a:t>
            </a:r>
            <a:r>
              <a:rPr lang="zh-CN" altLang="en-US" sz="2400" dirty="0">
                <a:ea typeface="楷体_GB2312" pitchFamily="49" charset="-122"/>
              </a:rPr>
              <a:t>为了降低时间复杂度，必须减少乘法的次数。</a:t>
            </a: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 sz="3600" dirty="0">
                <a:ea typeface="楷体_GB2312" pitchFamily="49" charset="-122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 2</a:t>
            </a:r>
            <a:r>
              <a:rPr lang="en-US" altLang="zh-CN" sz="3600" baseline="30000" dirty="0"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+ ((</a:t>
            </a:r>
            <a:r>
              <a:rPr lang="en-US" altLang="zh-CN" sz="3600" dirty="0" smtClean="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 dirty="0" smtClean="0">
                <a:ea typeface="楷体_GB2312" pitchFamily="49" charset="-122"/>
              </a:rPr>
              <a:t>-</a:t>
            </a:r>
            <a:r>
              <a:rPr lang="en-US" altLang="zh-CN" sz="3600" dirty="0" smtClean="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 dirty="0" smtClean="0">
                <a:ea typeface="楷体_GB2312" pitchFamily="49" charset="-122"/>
              </a:rPr>
              <a:t>)(</a:t>
            </a:r>
            <a:r>
              <a:rPr lang="en-US" altLang="zh-CN" sz="3600" dirty="0" smtClean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 dirty="0" smtClean="0">
                <a:ea typeface="楷体_GB2312" pitchFamily="49" charset="-122"/>
              </a:rPr>
              <a:t>-</a:t>
            </a:r>
            <a:r>
              <a:rPr lang="en-US" altLang="zh-CN" sz="3600" dirty="0" smtClean="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 dirty="0" smtClean="0">
                <a:ea typeface="楷体_GB2312" pitchFamily="49" charset="-122"/>
              </a:rPr>
              <a:t>)+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 err="1">
                <a:ea typeface="楷体_GB2312" pitchFamily="49" charset="-122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 dirty="0">
                <a:ea typeface="楷体_GB2312" pitchFamily="49" charset="-122"/>
              </a:rPr>
              <a:t>) 2</a:t>
            </a:r>
            <a:r>
              <a:rPr lang="en-US" altLang="zh-CN" sz="3600" baseline="30000" dirty="0">
                <a:ea typeface="楷体_GB2312" pitchFamily="49" charset="-122"/>
              </a:rPr>
              <a:t>n/2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endParaRPr lang="en-US" altLang="zh-CN" sz="3600" dirty="0">
              <a:solidFill>
                <a:schemeClr val="accent2"/>
              </a:solidFill>
              <a:ea typeface="楷体_GB2312" pitchFamily="49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 sz="3600" dirty="0">
                <a:ea typeface="楷体_GB2312" pitchFamily="49" charset="-122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 2</a:t>
            </a:r>
            <a:r>
              <a:rPr lang="en-US" altLang="zh-CN" sz="3600" baseline="30000" dirty="0"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+ ((</a:t>
            </a:r>
            <a:r>
              <a:rPr lang="en-US" altLang="zh-CN" sz="3600" dirty="0" err="1" smtClean="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 dirty="0" err="1" smtClean="0">
                <a:ea typeface="楷体_GB2312" pitchFamily="49" charset="-122"/>
              </a:rPr>
              <a:t>+</a:t>
            </a:r>
            <a:r>
              <a:rPr lang="en-US" altLang="zh-CN" sz="3600" dirty="0" err="1" smtClean="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 dirty="0" smtClean="0">
                <a:ea typeface="楷体_GB2312" pitchFamily="49" charset="-122"/>
              </a:rPr>
              <a:t>)(</a:t>
            </a:r>
            <a:r>
              <a:rPr lang="en-US" altLang="zh-CN" sz="3600" dirty="0" err="1" smtClean="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 dirty="0" err="1" smtClean="0">
                <a:ea typeface="楷体_GB2312" pitchFamily="49" charset="-122"/>
              </a:rPr>
              <a:t>+</a:t>
            </a:r>
            <a:r>
              <a:rPr lang="en-US" altLang="zh-CN" sz="3600" dirty="0" err="1" smtClean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 dirty="0">
                <a:ea typeface="楷体_GB2312" pitchFamily="49" charset="-122"/>
              </a:rPr>
              <a:t>)-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 dirty="0">
                <a:ea typeface="楷体_GB2312" pitchFamily="49" charset="-122"/>
              </a:rPr>
              <a:t>-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 dirty="0">
                <a:ea typeface="楷体_GB2312" pitchFamily="49" charset="-122"/>
              </a:rPr>
              <a:t>) 2</a:t>
            </a:r>
            <a:r>
              <a:rPr lang="en-US" altLang="zh-CN" sz="3600" baseline="30000" dirty="0">
                <a:ea typeface="楷体_GB2312" pitchFamily="49" charset="-122"/>
              </a:rPr>
              <a:t>n/2</a:t>
            </a:r>
            <a:r>
              <a:rPr lang="en-US" altLang="zh-CN" sz="3600" dirty="0">
                <a:ea typeface="楷体_GB2312" pitchFamily="49" charset="-122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bd</a:t>
            </a:r>
            <a:endParaRPr lang="en-US" altLang="zh-CN" sz="36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1066800" y="2205038"/>
            <a:ext cx="7010400" cy="1955800"/>
            <a:chOff x="606" y="2236"/>
            <a:chExt cx="4416" cy="1232"/>
          </a:xfrm>
        </p:grpSpPr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>
              <a:off x="606" y="2236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/>
                <a:t>T(n)=O(n</a:t>
              </a:r>
              <a:r>
                <a:rPr lang="en-US" altLang="zh-CN" sz="2400" baseline="30000"/>
                <a:t>log3</a:t>
              </a:r>
              <a:r>
                <a:rPr lang="en-US" altLang="zh-CN" sz="2400"/>
                <a:t>) =O(n</a:t>
              </a:r>
              <a:r>
                <a:rPr lang="en-US" altLang="zh-CN" sz="2400" baseline="30000"/>
                <a:t>1.59</a:t>
              </a:r>
              <a:r>
                <a:rPr lang="en-US" altLang="zh-CN" sz="2400"/>
                <a:t>)</a:t>
              </a:r>
              <a:r>
                <a:rPr lang="en-US" altLang="zh-CN" sz="36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</a:t>
              </a:r>
              <a:r>
                <a:rPr lang="zh-CN" altLang="zh-CN" sz="24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较大的改进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8921" name="Object 8"/>
            <p:cNvGraphicFramePr>
              <a:graphicFrameLocks noChangeAspect="1"/>
            </p:cNvGraphicFramePr>
            <p:nvPr/>
          </p:nvGraphicFramePr>
          <p:xfrm>
            <a:off x="1792" y="2246"/>
            <a:ext cx="2624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91" name="Equation" r:id="rId4" imgW="1892300" imgH="457200" progId="Equation.3">
                    <p:embed/>
                  </p:oleObj>
                </mc:Choice>
                <mc:Fallback>
                  <p:oleObj name="Equation" r:id="rId4" imgW="1892300" imgH="457200" progId="Equation.3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246"/>
                          <a:ext cx="2624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3849" y="5373216"/>
            <a:ext cx="8569325" cy="830997"/>
          </a:xfrm>
          <a:prstGeom prst="rect">
            <a:avLst/>
          </a:prstGeom>
          <a:solidFill>
            <a:schemeClr val="accent1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细节问题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：两个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XY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的复杂度都是</a:t>
            </a:r>
            <a:r>
              <a:rPr lang="en-US" altLang="zh-CN" sz="2400" dirty="0">
                <a:ea typeface="楷体_GB2312" pitchFamily="49" charset="-122"/>
              </a:rPr>
              <a:t>O(n</a:t>
            </a:r>
            <a:r>
              <a:rPr lang="en-US" altLang="zh-CN" sz="2400" baseline="30000" dirty="0">
                <a:ea typeface="楷体_GB2312" pitchFamily="49" charset="-122"/>
              </a:rPr>
              <a:t>log3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，但考虑到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a+c,b+d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可能得到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位的结果，使问题的规模变大，故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不选择第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种方案。</a:t>
            </a:r>
          </a:p>
        </p:txBody>
      </p:sp>
    </p:spTree>
    <p:extLst>
      <p:ext uri="{BB962C8B-B14F-4D97-AF65-F5344CB8AC3E}">
        <p14:creationId xmlns:p14="http://schemas.microsoft.com/office/powerpoint/2010/main" val="36579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位大整数的乘法运算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95288" y="1555750"/>
            <a:ext cx="5969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小学的方法：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O(n</a:t>
            </a:r>
            <a:r>
              <a:rPr lang="en-US" altLang="zh-CN" sz="2400" baseline="30000">
                <a:ea typeface="楷体_GB2312" pitchFamily="49" charset="-122"/>
                <a:sym typeface="Wingdings" pitchFamily="2" charset="2"/>
              </a:rPr>
              <a:t>1.59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)      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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较大的改进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更快的方法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??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95288" y="3429000"/>
            <a:ext cx="8353425" cy="233362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楷体_GB2312" pitchFamily="49" charset="-122"/>
              </a:rPr>
              <a:t>如果将大整数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分成更多段</a:t>
            </a:r>
            <a:r>
              <a:rPr lang="zh-CN" altLang="en-US" sz="2400" dirty="0">
                <a:ea typeface="楷体_GB2312" pitchFamily="49" charset="-122"/>
              </a:rPr>
              <a:t>，用更复杂的方式把它们组合起来，将有可能得到更优的算法。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楷体_GB2312" pitchFamily="49" charset="-122"/>
              </a:rPr>
              <a:t>最终的，这个思想导致了</a:t>
            </a:r>
            <a:r>
              <a:rPr lang="zh-CN" altLang="en-US" sz="2400" b="1" dirty="0">
                <a:ea typeface="黑体" pitchFamily="49" charset="-122"/>
              </a:rPr>
              <a:t>快速傅利叶变换</a:t>
            </a:r>
            <a:r>
              <a:rPr lang="en-US" altLang="zh-CN" sz="2400" dirty="0">
                <a:ea typeface="楷体_GB2312" pitchFamily="49" charset="-122"/>
              </a:rPr>
              <a:t>(Fast Fourier Transform)</a:t>
            </a:r>
            <a:r>
              <a:rPr lang="zh-CN" altLang="en-US" sz="2400" dirty="0">
                <a:ea typeface="楷体_GB2312" pitchFamily="49" charset="-122"/>
              </a:rPr>
              <a:t>的产生。该方法也可以看作是一个复杂的分治算法。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63688" y="5877272"/>
            <a:ext cx="5472608" cy="864096"/>
            <a:chOff x="1763688" y="5877272"/>
            <a:chExt cx="5472608" cy="864096"/>
          </a:xfrm>
        </p:grpSpPr>
        <p:sp>
          <p:nvSpPr>
            <p:cNvPr id="5" name="矩形 4"/>
            <p:cNvSpPr/>
            <p:nvPr/>
          </p:nvSpPr>
          <p:spPr bwMode="auto">
            <a:xfrm>
              <a:off x="1763688" y="5877272"/>
              <a:ext cx="5472608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679631" y="5949280"/>
                  <a:ext cx="1548694" cy="606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631" y="5949280"/>
                  <a:ext cx="1548694" cy="60676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835696" y="6063679"/>
              <a:ext cx="3752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采用新的计算方法</a:t>
              </a:r>
              <a:r>
                <a:rPr lang="zh-CN" altLang="en-US" sz="2400" dirty="0" smtClean="0"/>
                <a:t>缩小</a:t>
              </a:r>
              <a:r>
                <a:rPr lang="en-US" altLang="zh-CN" sz="2400" dirty="0" smtClean="0"/>
                <a:t>k</a:t>
              </a:r>
              <a:r>
                <a:rPr lang="zh-CN" altLang="en-US" sz="2400" dirty="0" smtClean="0"/>
                <a:t>值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50825" y="2781300"/>
            <a:ext cx="8713300" cy="792163"/>
            <a:chOff x="158" y="903"/>
            <a:chExt cx="5673" cy="540"/>
          </a:xfrm>
        </p:grpSpPr>
        <p:sp>
          <p:nvSpPr>
            <p:cNvPr id="40966" name="Text Box 4"/>
            <p:cNvSpPr txBox="1">
              <a:spLocks noChangeArrowheads="1"/>
            </p:cNvSpPr>
            <p:nvPr/>
          </p:nvSpPr>
          <p:spPr bwMode="auto">
            <a:xfrm>
              <a:off x="158" y="981"/>
              <a:ext cx="544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和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的乘积矩阵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中的元素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C[i,j]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定义为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: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　</a:t>
              </a:r>
              <a:r>
                <a:rPr lang="zh-CN" altLang="en-US" sz="24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4096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0244240"/>
                </p:ext>
              </p:extLst>
            </p:nvPr>
          </p:nvGraphicFramePr>
          <p:xfrm>
            <a:off x="3722" y="903"/>
            <a:ext cx="210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7" name="Equation" r:id="rId3" imgW="1688367" imgH="431613" progId="Equation.3">
                    <p:embed/>
                  </p:oleObj>
                </mc:Choice>
                <mc:Fallback>
                  <p:oleObj name="Equation" r:id="rId3" imgW="1688367" imgH="431613" progId="Equation.3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903"/>
                          <a:ext cx="2109" cy="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323850" y="4005263"/>
            <a:ext cx="8642350" cy="20923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200" dirty="0" err="1">
                <a:ea typeface="楷体_GB2312" pitchFamily="49" charset="-122"/>
                <a:cs typeface="Times New Roman" pitchFamily="18" charset="0"/>
              </a:rPr>
              <a:t>若依此定义来计算A和B的乘积矩阵C，则</a:t>
            </a:r>
            <a:r>
              <a:rPr lang="en-US" altLang="en-US" sz="3200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每</a:t>
            </a:r>
            <a:r>
              <a:rPr lang="en-US" altLang="en-US" sz="3200" dirty="0" err="1">
                <a:ea typeface="楷体_GB2312" pitchFamily="49" charset="-122"/>
                <a:cs typeface="Times New Roman" pitchFamily="18" charset="0"/>
              </a:rPr>
              <a:t>计算C的一个元素C</a:t>
            </a:r>
            <a:r>
              <a:rPr lang="en-US" altLang="en-US" sz="3200" dirty="0"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en-US" sz="3200" dirty="0" err="1"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en-US" sz="3200" dirty="0">
                <a:ea typeface="楷体_GB2312" pitchFamily="49" charset="-122"/>
                <a:cs typeface="Times New Roman" pitchFamily="18" charset="0"/>
              </a:rPr>
              <a:t>][j]，需要做</a:t>
            </a:r>
            <a:r>
              <a:rPr lang="en-US" altLang="en-US" sz="32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n次乘法和n-1次加法</a:t>
            </a:r>
            <a:r>
              <a:rPr lang="en-US" altLang="en-US" sz="3200" dirty="0">
                <a:ea typeface="楷体_GB2312" pitchFamily="49" charset="-122"/>
                <a:cs typeface="Times New Roman" pitchFamily="18" charset="0"/>
              </a:rPr>
              <a:t>。因此，算出矩阵C</a:t>
            </a:r>
            <a:r>
              <a:rPr lang="en-US" altLang="en-US" sz="3200" dirty="0" smtClean="0"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en-US" sz="3200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en-US" sz="3200" baseline="30000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en-US" sz="3200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en-US" sz="3200" dirty="0" smtClean="0">
                <a:ea typeface="楷体_GB2312" pitchFamily="49" charset="-122"/>
                <a:cs typeface="Times New Roman" pitchFamily="18" charset="0"/>
              </a:rPr>
              <a:t>所需的计算时间为</a:t>
            </a:r>
            <a:r>
              <a:rPr lang="en-US" altLang="zh-CN" sz="3200" dirty="0">
                <a:ea typeface="楷体_GB2312" pitchFamily="49" charset="-122"/>
                <a:cs typeface="Times New Roman" pitchFamily="18" charset="0"/>
              </a:rPr>
              <a:t>O(n</a:t>
            </a:r>
            <a:r>
              <a:rPr lang="en-US" altLang="zh-CN" sz="3200" baseline="30000" dirty="0"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3200" dirty="0"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611560" y="1952110"/>
            <a:ext cx="2872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zh-CN" sz="2400" dirty="0">
                <a:solidFill>
                  <a:srgbClr val="2605A1"/>
                </a:solidFill>
                <a:ea typeface="楷体_GB2312" pitchFamily="49" charset="-122"/>
              </a:rPr>
              <a:t>传统方法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O(n</a:t>
            </a:r>
            <a:r>
              <a:rPr lang="en-US" altLang="zh-CN" sz="2400" baseline="30000" dirty="0">
                <a:solidFill>
                  <a:srgbClr val="2605A1"/>
                </a:solidFill>
                <a:ea typeface="楷体_GB2312" pitchFamily="49" charset="-122"/>
              </a:rPr>
              <a:t>3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0701" y="1275608"/>
                <a:ext cx="8494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400" dirty="0" smtClean="0">
                    <a:latin typeface="+mj-lt"/>
                    <a:ea typeface="楷体_GB2312" pitchFamily="49" charset="-122"/>
                    <a:cs typeface="Times New Roman" pitchFamily="18" charset="0"/>
                  </a:rPr>
                  <a:t>A，B</a:t>
                </a:r>
                <a:r>
                  <a:rPr lang="zh-CN" altLang="en-US" sz="2400" dirty="0" smtClean="0">
                    <a:latin typeface="+mj-lt"/>
                    <a:ea typeface="楷体_GB2312" pitchFamily="49" charset="-122"/>
                    <a:cs typeface="Times New Roman" pitchFamily="18" charset="0"/>
                  </a:rPr>
                  <a:t>是</a:t>
                </a:r>
                <a:r>
                  <a:rPr lang="zh-CN" altLang="en-US" sz="2400" dirty="0" smtClean="0">
                    <a:latin typeface="+mj-lt"/>
                  </a:rPr>
                  <a:t>两个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j-lt"/>
                  </a:rPr>
                  <a:t>的矩阵，它们的乘积同样是一个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𝑛</m:t>
                    </m:r>
                    <m:r>
                      <a:rPr lang="en-US" altLang="zh-CN" sz="2400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+mj-lt"/>
                  </a:rPr>
                  <a:t>的矩阵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1" y="1275608"/>
                <a:ext cx="84941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07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2492375"/>
            <a:ext cx="8642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2400" dirty="0">
                <a:ea typeface="楷体_GB2312" pitchFamily="49" charset="-122"/>
                <a:cs typeface="Times New Roman" pitchFamily="18" charset="0"/>
              </a:rPr>
              <a:t>使用与上例类似的技术，将矩阵A，B和C中每一矩阵都分块成4个</a:t>
            </a:r>
            <a:r>
              <a:rPr lang="en-US" altLang="en-US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大小相等</a:t>
            </a:r>
            <a:r>
              <a:rPr lang="en-US" altLang="en-US" sz="2400" dirty="0">
                <a:ea typeface="楷体_GB2312" pitchFamily="49" charset="-122"/>
                <a:cs typeface="Times New Roman" pitchFamily="18" charset="0"/>
              </a:rPr>
              <a:t>的子矩阵。由此可将方程C=</a:t>
            </a:r>
            <a:r>
              <a:rPr lang="en-US" altLang="en-US" sz="2400" dirty="0" err="1">
                <a:ea typeface="楷体_GB2312" pitchFamily="49" charset="-122"/>
                <a:cs typeface="Times New Roman" pitchFamily="18" charset="0"/>
              </a:rPr>
              <a:t>AB重写为</a:t>
            </a:r>
            <a:r>
              <a:rPr lang="en-US" altLang="en-US" sz="2400" dirty="0"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sz="2400" dirty="0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273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zh-CN" sz="2400">
                <a:ea typeface="楷体_GB2312" pitchFamily="49" charset="-122"/>
              </a:rPr>
              <a:t>传统方法</a:t>
            </a:r>
            <a:r>
              <a:rPr lang="zh-CN" altLang="en-US" sz="2400">
                <a:ea typeface="楷体_GB2312" pitchFamily="49" charset="-122"/>
              </a:rPr>
              <a:t>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268538" y="3284538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4" name="Equation" r:id="rId3" imgW="2222500" imgH="482600" progId="Equation.3">
                  <p:embed/>
                </p:oleObj>
              </mc:Choice>
              <mc:Fallback>
                <p:oleObj name="Equation" r:id="rId3" imgW="2222500" imgH="482600" progId="Equation.3">
                  <p:embed/>
                  <p:pic>
                    <p:nvPicPr>
                      <p:cNvPr id="0" name="Picture 2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42481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39750" y="4221163"/>
            <a:ext cx="7772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由此可得：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995" name="Group 11"/>
          <p:cNvGrpSpPr>
            <a:grpSpLocks/>
          </p:cNvGrpSpPr>
          <p:nvPr/>
        </p:nvGrpSpPr>
        <p:grpSpPr bwMode="auto">
          <a:xfrm>
            <a:off x="2268538" y="4365625"/>
            <a:ext cx="4679950" cy="2303463"/>
            <a:chOff x="0" y="0"/>
            <a:chExt cx="858" cy="552"/>
          </a:xfrm>
        </p:grpSpPr>
        <p:graphicFrame>
          <p:nvGraphicFramePr>
            <p:cNvPr id="42000" name="Object 12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85" name="Equation" r:id="rId5" imgW="1307532" imgH="215806" progId="Equation.3">
                    <p:embed/>
                  </p:oleObj>
                </mc:Choice>
                <mc:Fallback>
                  <p:oleObj name="Equation" r:id="rId5" imgW="1307532" imgH="215806" progId="Equation.3">
                    <p:embed/>
                    <p:pic>
                      <p:nvPicPr>
                        <p:cNvPr id="0" name="Picture 2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3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86" name="Equation" r:id="rId7" imgW="1333500" imgH="215900" progId="Equation.3">
                    <p:embed/>
                  </p:oleObj>
                </mc:Choice>
                <mc:Fallback>
                  <p:oleObj name="Equation" r:id="rId7" imgW="1333500" imgH="215900" progId="Equation.3">
                    <p:embed/>
                    <p:pic>
                      <p:nvPicPr>
                        <p:cNvPr id="0" name="Picture 2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Object 14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87" name="Equation" r:id="rId9" imgW="1333500" imgH="215900" progId="Equation.3">
                    <p:embed/>
                  </p:oleObj>
                </mc:Choice>
                <mc:Fallback>
                  <p:oleObj name="Equation" r:id="rId9" imgW="1333500" imgH="215900" progId="Equation.3">
                    <p:embed/>
                    <p:pic>
                      <p:nvPicPr>
                        <p:cNvPr id="0" name="Picture 2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5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88" name="Equation" r:id="rId11" imgW="1358310" imgH="215806" progId="Equation.3">
                    <p:embed/>
                  </p:oleObj>
                </mc:Choice>
                <mc:Fallback>
                  <p:oleObj name="Equation" r:id="rId11" imgW="1358310" imgH="215806" progId="Equation.3">
                    <p:embed/>
                    <p:pic>
                      <p:nvPicPr>
                        <p:cNvPr id="0" name="Picture 2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6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1331913" y="3048000"/>
            <a:ext cx="7010400" cy="1749425"/>
            <a:chOff x="612" y="1577"/>
            <a:chExt cx="4416" cy="1102"/>
          </a:xfrm>
        </p:grpSpPr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612" y="1577"/>
              <a:ext cx="4416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/>
                <a:t>T(n)=O(n</a:t>
              </a:r>
              <a:r>
                <a:rPr lang="en-US" altLang="zh-CN" sz="2400" baseline="30000"/>
                <a:t>3</a:t>
              </a:r>
              <a:r>
                <a:rPr lang="en-US" altLang="zh-CN" sz="2400"/>
                <a:t>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41999" name="Object 19"/>
            <p:cNvGraphicFramePr>
              <a:graphicFrameLocks noChangeAspect="1"/>
            </p:cNvGraphicFramePr>
            <p:nvPr/>
          </p:nvGraphicFramePr>
          <p:xfrm>
            <a:off x="1229" y="1797"/>
            <a:ext cx="2804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89" name="Equation" r:id="rId13" imgW="1981200" imgH="457200" progId="Equation.3">
                    <p:embed/>
                  </p:oleObj>
                </mc:Choice>
                <mc:Fallback>
                  <p:oleObj name="Equation" r:id="rId13" imgW="1981200" imgH="457200" progId="Equation.3">
                    <p:embed/>
                    <p:pic>
                      <p:nvPicPr>
                        <p:cNvPr id="0" name="Picture 2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1797"/>
                          <a:ext cx="2804" cy="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5508104" y="1628800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en-US" altLang="zh-CN" dirty="0" smtClean="0">
                <a:solidFill>
                  <a:srgbClr val="FF0000"/>
                </a:solidFill>
              </a:rPr>
              <a:t>n/2*n/2</a:t>
            </a:r>
            <a:r>
              <a:rPr lang="zh-CN" altLang="en-US" dirty="0" smtClean="0">
                <a:solidFill>
                  <a:srgbClr val="FF0000"/>
                </a:solidFill>
              </a:rPr>
              <a:t>矩阵相乘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en-US" altLang="zh-CN" dirty="0" smtClean="0">
                <a:solidFill>
                  <a:srgbClr val="FF0000"/>
                </a:solidFill>
              </a:rPr>
              <a:t>n/2*n/2</a:t>
            </a:r>
            <a:r>
              <a:rPr lang="zh-CN" altLang="en-US" dirty="0" smtClean="0">
                <a:solidFill>
                  <a:srgbClr val="FF0000"/>
                </a:solidFill>
              </a:rPr>
              <a:t>矩阵相加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273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zh-CN" sz="2400" dirty="0">
                <a:ea typeface="楷体_GB2312" pitchFamily="49" charset="-122"/>
              </a:rPr>
              <a:t>传统方法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O(n</a:t>
            </a:r>
            <a:r>
              <a:rPr lang="en-US" altLang="zh-CN" sz="2400" baseline="30000" dirty="0">
                <a:ea typeface="楷体_GB2312" pitchFamily="49" charset="-122"/>
              </a:rPr>
              <a:t>3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: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288" y="2492375"/>
            <a:ext cx="8496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为了降低时间复杂度，必须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减少乘法</a:t>
            </a:r>
            <a:r>
              <a:rPr lang="zh-CN" altLang="en-US" sz="2400" dirty="0">
                <a:ea typeface="楷体_GB2312" pitchFamily="49" charset="-122"/>
              </a:rPr>
              <a:t>的次数。</a:t>
            </a: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36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268538" y="2997200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54" name="Equation" r:id="rId3" imgW="2222500" imgH="482600" progId="Equation.3">
                  <p:embed/>
                </p:oleObj>
              </mc:Choice>
              <mc:Fallback>
                <p:oleObj name="Equation" r:id="rId3" imgW="2222500" imgH="482600" progId="Equation.3">
                  <p:embed/>
                  <p:pic>
                    <p:nvPicPr>
                      <p:cNvPr id="0" name="Picture 4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42481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352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323850" y="3860800"/>
            <a:ext cx="3311525" cy="2808288"/>
            <a:chOff x="0" y="1665"/>
            <a:chExt cx="1104" cy="990"/>
          </a:xfrm>
        </p:grpSpPr>
        <p:graphicFrame>
          <p:nvGraphicFramePr>
            <p:cNvPr id="43035" name="Object 14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5" name="Equation" r:id="rId5" imgW="1269449" imgH="215806" progId="Equation.3">
                    <p:embed/>
                  </p:oleObj>
                </mc:Choice>
                <mc:Fallback>
                  <p:oleObj name="Equation" r:id="rId5" imgW="1269449" imgH="215806" progId="Equation.3">
                    <p:embed/>
                    <p:pic>
                      <p:nvPicPr>
                        <p:cNvPr id="0" name="Picture 4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6" name="Object 15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6" name="Equation" r:id="rId7" imgW="1269449" imgH="215806" progId="Equation.3">
                    <p:embed/>
                  </p:oleObj>
                </mc:Choice>
                <mc:Fallback>
                  <p:oleObj name="Equation" r:id="rId7" imgW="1269449" imgH="215806" progId="Equation.3">
                    <p:embed/>
                    <p:pic>
                      <p:nvPicPr>
                        <p:cNvPr id="0" name="Picture 4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7" name="Object 16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7" name="Equation" r:id="rId9" imgW="1270000" imgH="228600" progId="Equation.3">
                    <p:embed/>
                  </p:oleObj>
                </mc:Choice>
                <mc:Fallback>
                  <p:oleObj name="Equation" r:id="rId9" imgW="1270000" imgH="228600" progId="Equation.3">
                    <p:embed/>
                    <p:pic>
                      <p:nvPicPr>
                        <p:cNvPr id="0" name="Picture 48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8" name="Object 17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8" name="Equation" r:id="rId11" imgW="1282700" imgH="215900" progId="Equation.3">
                    <p:embed/>
                  </p:oleObj>
                </mc:Choice>
                <mc:Fallback>
                  <p:oleObj name="Equation" r:id="rId11" imgW="1282700" imgH="215900" progId="Equation.3">
                    <p:embed/>
                    <p:pic>
                      <p:nvPicPr>
                        <p:cNvPr id="0" name="Picture 49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9" name="Object 18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9" name="Equation" r:id="rId13" imgW="1739900" imgH="228600" progId="Equation.3">
                    <p:embed/>
                  </p:oleObj>
                </mc:Choice>
                <mc:Fallback>
                  <p:oleObj name="Equation" r:id="rId13" imgW="1739900" imgH="228600" progId="Equation.3">
                    <p:embed/>
                    <p:pic>
                      <p:nvPicPr>
                        <p:cNvPr id="0" name="Picture 4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0" name="Object 19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0" name="Equation" r:id="rId15" imgW="1752600" imgH="228600" progId="Equation.3">
                    <p:embed/>
                  </p:oleObj>
                </mc:Choice>
                <mc:Fallback>
                  <p:oleObj name="Equation" r:id="rId15" imgW="1752600" imgH="228600" progId="Equation.3">
                    <p:embed/>
                    <p:pic>
                      <p:nvPicPr>
                        <p:cNvPr id="0" name="Picture 4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1" name="Object 20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1" name="Equation" r:id="rId17" imgW="1714500" imgH="228600" progId="Equation.3">
                    <p:embed/>
                  </p:oleObj>
                </mc:Choice>
                <mc:Fallback>
                  <p:oleObj name="Equation" r:id="rId17" imgW="1714500" imgH="228600" progId="Equation.3">
                    <p:embed/>
                    <p:pic>
                      <p:nvPicPr>
                        <p:cNvPr id="0" name="Picture 4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2" name="AutoShape 21"/>
          <p:cNvSpPr>
            <a:spLocks noChangeArrowheads="1"/>
          </p:cNvSpPr>
          <p:nvPr/>
        </p:nvSpPr>
        <p:spPr bwMode="auto">
          <a:xfrm>
            <a:off x="3708400" y="486886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3" name="Rectangle 22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4" name="Rectangle 2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5" name="Rectangle 24"/>
          <p:cNvSpPr>
            <a:spLocks noChangeArrowheads="1"/>
          </p:cNvSpPr>
          <p:nvPr/>
        </p:nvSpPr>
        <p:spPr bwMode="auto">
          <a:xfrm>
            <a:off x="0" y="3424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6" name="Rectangle 2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3027" name="Group 26"/>
          <p:cNvGrpSpPr>
            <a:grpSpLocks/>
          </p:cNvGrpSpPr>
          <p:nvPr/>
        </p:nvGrpSpPr>
        <p:grpSpPr bwMode="auto">
          <a:xfrm>
            <a:off x="4787900" y="4149725"/>
            <a:ext cx="3168650" cy="2232025"/>
            <a:chOff x="0" y="1875"/>
            <a:chExt cx="1062" cy="570"/>
          </a:xfrm>
        </p:grpSpPr>
        <p:graphicFrame>
          <p:nvGraphicFramePr>
            <p:cNvPr id="43031" name="Object 27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2" name="Equation" r:id="rId19" imgW="1689100" imgH="228600" progId="Equation.3">
                    <p:embed/>
                  </p:oleObj>
                </mc:Choice>
                <mc:Fallback>
                  <p:oleObj name="Equation" r:id="rId19" imgW="1689100" imgH="228600" progId="Equation.3">
                    <p:embed/>
                    <p:pic>
                      <p:nvPicPr>
                        <p:cNvPr id="0" name="Picture 4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28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3" name="Equation" r:id="rId21" imgW="964781" imgH="215806" progId="Equation.3">
                    <p:embed/>
                  </p:oleObj>
                </mc:Choice>
                <mc:Fallback>
                  <p:oleObj name="Equation" r:id="rId21" imgW="964781" imgH="215806" progId="Equation.3">
                    <p:embed/>
                    <p:pic>
                      <p:nvPicPr>
                        <p:cNvPr id="0" name="Picture 4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3" name="Object 29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4" name="Equation" r:id="rId23" imgW="977900" imgH="228600" progId="Equation.3">
                    <p:embed/>
                  </p:oleObj>
                </mc:Choice>
                <mc:Fallback>
                  <p:oleObj name="Equation" r:id="rId23" imgW="977900" imgH="228600" progId="Equation.3">
                    <p:embed/>
                    <p:pic>
                      <p:nvPicPr>
                        <p:cNvPr id="0" name="Picture 4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4" name="Object 30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5" name="Equation" r:id="rId25" imgW="1689100" imgH="228600" progId="Equation.3">
                    <p:embed/>
                  </p:oleObj>
                </mc:Choice>
                <mc:Fallback>
                  <p:oleObj name="Equation" r:id="rId25" imgW="1689100" imgH="228600" progId="Equation.3">
                    <p:embed/>
                    <p:pic>
                      <p:nvPicPr>
                        <p:cNvPr id="0" name="Picture 49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1331913" y="2997200"/>
            <a:ext cx="7010400" cy="1955800"/>
            <a:chOff x="703" y="1525"/>
            <a:chExt cx="4416" cy="1232"/>
          </a:xfrm>
        </p:grpSpPr>
        <p:sp>
          <p:nvSpPr>
            <p:cNvPr id="37920" name="AutoShape 32"/>
            <p:cNvSpPr>
              <a:spLocks noChangeArrowheads="1"/>
            </p:cNvSpPr>
            <p:nvPr/>
          </p:nvSpPr>
          <p:spPr bwMode="auto">
            <a:xfrm>
              <a:off x="703" y="1525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/>
                <a:t>T(n)=O(n</a:t>
              </a:r>
              <a:r>
                <a:rPr lang="en-US" altLang="zh-CN" sz="2400" baseline="30000"/>
                <a:t>log7</a:t>
              </a:r>
              <a:r>
                <a:rPr lang="en-US" altLang="zh-CN" sz="2400"/>
                <a:t>) =O(n</a:t>
              </a:r>
              <a:r>
                <a:rPr lang="en-US" altLang="zh-CN" sz="2400" baseline="30000"/>
                <a:t>2.81</a:t>
              </a:r>
              <a:r>
                <a:rPr lang="en-US" altLang="zh-CN" sz="2400"/>
                <a:t>)</a:t>
              </a:r>
              <a:r>
                <a:rPr lang="en-US" altLang="zh-CN" sz="36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</a:t>
              </a:r>
              <a:r>
                <a:rPr lang="zh-CN" altLang="zh-CN" sz="24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较大的改进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43030" name="Object 33"/>
            <p:cNvGraphicFramePr>
              <a:graphicFrameLocks noChangeAspect="1"/>
            </p:cNvGraphicFramePr>
            <p:nvPr/>
          </p:nvGraphicFramePr>
          <p:xfrm>
            <a:off x="1311" y="1752"/>
            <a:ext cx="282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6" name="Equation" r:id="rId27" imgW="1993900" imgH="457200" progId="Equation.3">
                    <p:embed/>
                  </p:oleObj>
                </mc:Choice>
                <mc:Fallback>
                  <p:oleObj name="Equation" r:id="rId27" imgW="1993900" imgH="457200" progId="Equation.3">
                    <p:embed/>
                    <p:pic>
                      <p:nvPicPr>
                        <p:cNvPr id="0" name="Picture 4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1752"/>
                          <a:ext cx="2822" cy="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1377950"/>
            <a:ext cx="2710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zh-CN" sz="2400">
                <a:latin typeface="+mj-lt"/>
                <a:ea typeface="楷体_GB2312" pitchFamily="49" charset="-122"/>
              </a:rPr>
              <a:t>传统方法</a:t>
            </a:r>
            <a:r>
              <a:rPr lang="zh-CN" altLang="en-US" sz="2400">
                <a:latin typeface="+mj-lt"/>
                <a:ea typeface="楷体_GB2312" pitchFamily="49" charset="-122"/>
              </a:rPr>
              <a:t>：</a:t>
            </a:r>
            <a:r>
              <a:rPr lang="en-US" altLang="zh-CN" sz="2400">
                <a:latin typeface="+mj-lt"/>
                <a:ea typeface="楷体_GB2312" pitchFamily="49" charset="-122"/>
              </a:rPr>
              <a:t>O(n</a:t>
            </a:r>
            <a:r>
              <a:rPr lang="en-US" altLang="zh-CN" sz="2400" baseline="30000">
                <a:latin typeface="+mj-lt"/>
                <a:ea typeface="楷体_GB2312" pitchFamily="49" charset="-122"/>
              </a:rPr>
              <a:t>3</a:t>
            </a:r>
            <a:r>
              <a:rPr lang="en-US" altLang="zh-CN" sz="2400">
                <a:latin typeface="+mj-lt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latin typeface="+mj-lt"/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latin typeface="+mj-lt"/>
                <a:ea typeface="楷体_GB2312" pitchFamily="49" charset="-122"/>
                <a:sym typeface="Wingdings" pitchFamily="2" charset="2"/>
              </a:rPr>
              <a:t>: </a:t>
            </a:r>
            <a:r>
              <a:rPr lang="en-US" altLang="zh-CN" sz="2400">
                <a:latin typeface="+mj-lt"/>
              </a:rPr>
              <a:t>O(n</a:t>
            </a:r>
            <a:r>
              <a:rPr lang="en-US" altLang="zh-CN" sz="2400" baseline="30000">
                <a:latin typeface="+mj-lt"/>
              </a:rPr>
              <a:t>2.81</a:t>
            </a:r>
            <a:r>
              <a:rPr lang="en-US" altLang="zh-CN" sz="2400">
                <a:latin typeface="+mj-lt"/>
              </a:rPr>
              <a:t>)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>
                <a:latin typeface="+mj-lt"/>
                <a:ea typeface="楷体_GB2312" pitchFamily="49" charset="-122"/>
                <a:sym typeface="Wingdings" pitchFamily="2" charset="2"/>
              </a:rPr>
              <a:t>更快的方法</a:t>
            </a:r>
            <a:r>
              <a:rPr lang="en-US" altLang="zh-CN" sz="2400">
                <a:latin typeface="+mj-lt"/>
                <a:ea typeface="楷体_GB2312" pitchFamily="49" charset="-122"/>
                <a:sym typeface="Wingdings" pitchFamily="2" charset="2"/>
              </a:rPr>
              <a:t>??</a:t>
            </a:r>
            <a:endParaRPr lang="en-US" altLang="zh-CN" sz="2400">
              <a:latin typeface="+mj-lt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997200"/>
            <a:ext cx="8353425" cy="34290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400">
                <a:latin typeface="+mj-lt"/>
                <a:ea typeface="楷体_GB2312" pitchFamily="49" charset="-122"/>
              </a:rPr>
              <a:t>Hopcroft</a:t>
            </a:r>
            <a:r>
              <a:rPr lang="zh-CN" altLang="en-US" sz="2400">
                <a:latin typeface="+mj-lt"/>
                <a:ea typeface="楷体_GB2312" pitchFamily="49" charset="-122"/>
              </a:rPr>
              <a:t>和</a:t>
            </a:r>
            <a:r>
              <a:rPr lang="en-US" altLang="zh-CN" sz="2400">
                <a:latin typeface="+mj-lt"/>
                <a:ea typeface="楷体_GB2312" pitchFamily="49" charset="-122"/>
              </a:rPr>
              <a:t>Kerr</a:t>
            </a:r>
            <a:r>
              <a:rPr lang="zh-CN" altLang="en-US" sz="2400">
                <a:latin typeface="+mj-lt"/>
                <a:ea typeface="楷体_GB2312" pitchFamily="49" charset="-122"/>
              </a:rPr>
              <a:t>已经证明</a:t>
            </a:r>
            <a:r>
              <a:rPr lang="en-US" altLang="zh-CN" sz="2400">
                <a:latin typeface="+mj-lt"/>
                <a:ea typeface="楷体_GB2312" pitchFamily="49" charset="-122"/>
              </a:rPr>
              <a:t>(1971)</a:t>
            </a:r>
            <a:r>
              <a:rPr lang="zh-CN" altLang="en-US" sz="2400">
                <a:latin typeface="+mj-lt"/>
                <a:ea typeface="楷体_GB2312" pitchFamily="49" charset="-122"/>
              </a:rPr>
              <a:t>，计算</a:t>
            </a:r>
            <a:r>
              <a:rPr lang="en-US" altLang="zh-CN" sz="2400">
                <a:latin typeface="+mj-lt"/>
                <a:ea typeface="楷体_GB2312" pitchFamily="49" charset="-122"/>
              </a:rPr>
              <a:t>2</a:t>
            </a:r>
            <a:r>
              <a:rPr lang="zh-CN" altLang="en-US" sz="2400">
                <a:latin typeface="+mj-lt"/>
                <a:ea typeface="楷体_GB2312" pitchFamily="49" charset="-122"/>
              </a:rPr>
              <a:t>个２</a:t>
            </a:r>
            <a:r>
              <a:rPr lang="en-US" altLang="zh-CN" sz="2400">
                <a:latin typeface="+mj-lt"/>
                <a:ea typeface="楷体_GB2312" pitchFamily="49" charset="-122"/>
              </a:rPr>
              <a:t>×</a:t>
            </a:r>
            <a:r>
              <a:rPr lang="zh-CN" altLang="en-US" sz="2400">
                <a:latin typeface="+mj-lt"/>
                <a:ea typeface="楷体_GB2312" pitchFamily="49" charset="-122"/>
              </a:rPr>
              <a:t>２矩阵的乘积，</a:t>
            </a:r>
            <a:r>
              <a:rPr lang="en-US" altLang="zh-CN" sz="2400">
                <a:latin typeface="+mj-lt"/>
                <a:ea typeface="楷体_GB2312" pitchFamily="49" charset="-122"/>
              </a:rPr>
              <a:t>7</a:t>
            </a:r>
            <a:r>
              <a:rPr lang="zh-CN" altLang="en-US" sz="2400">
                <a:latin typeface="+mj-lt"/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400">
                <a:latin typeface="+mj-lt"/>
                <a:ea typeface="楷体_GB2312" pitchFamily="49" charset="-122"/>
              </a:rPr>
              <a:t>2×2</a:t>
            </a:r>
            <a:r>
              <a:rPr lang="zh-CN" altLang="en-US" sz="2400">
                <a:latin typeface="+mj-lt"/>
                <a:ea typeface="楷体_GB2312" pitchFamily="49" charset="-122"/>
              </a:rPr>
              <a:t>矩阵的</a:t>
            </a:r>
            <a:r>
              <a:rPr lang="en-US" altLang="zh-CN" sz="2400">
                <a:latin typeface="+mj-lt"/>
                <a:ea typeface="楷体_GB2312" pitchFamily="49" charset="-122"/>
              </a:rPr>
              <a:t>7</a:t>
            </a:r>
            <a:r>
              <a:rPr lang="zh-CN" altLang="en-US" sz="2400">
                <a:latin typeface="+mj-lt"/>
                <a:ea typeface="楷体_GB2312" pitchFamily="49" charset="-122"/>
              </a:rPr>
              <a:t>次乘法这样的方法了。或许应当研究３</a:t>
            </a:r>
            <a:r>
              <a:rPr lang="en-US" altLang="zh-CN" sz="2400">
                <a:latin typeface="+mj-lt"/>
                <a:ea typeface="楷体_GB2312" pitchFamily="49" charset="-122"/>
              </a:rPr>
              <a:t>×</a:t>
            </a:r>
            <a:r>
              <a:rPr lang="zh-CN" altLang="en-US" sz="2400">
                <a:latin typeface="+mj-lt"/>
                <a:ea typeface="楷体_GB2312" pitchFamily="49" charset="-122"/>
              </a:rPr>
              <a:t>３或５</a:t>
            </a:r>
            <a:r>
              <a:rPr lang="en-US" altLang="zh-CN" sz="2400">
                <a:latin typeface="+mj-lt"/>
                <a:ea typeface="楷体_GB2312" pitchFamily="49" charset="-122"/>
              </a:rPr>
              <a:t>×</a:t>
            </a:r>
            <a:r>
              <a:rPr lang="zh-CN" altLang="en-US" sz="2400">
                <a:latin typeface="+mj-lt"/>
                <a:ea typeface="楷体_GB2312" pitchFamily="49" charset="-122"/>
              </a:rPr>
              <a:t>５矩阵的更好算法。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>
              <a:latin typeface="+mj-lt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>
                <a:latin typeface="+mj-lt"/>
                <a:ea typeface="楷体_GB2312" pitchFamily="49" charset="-122"/>
              </a:rPr>
              <a:t>在</a:t>
            </a:r>
            <a:r>
              <a:rPr lang="en-US" altLang="zh-CN" sz="2400">
                <a:latin typeface="+mj-lt"/>
                <a:ea typeface="楷体_GB2312" pitchFamily="49" charset="-122"/>
              </a:rPr>
              <a:t>Strassen</a:t>
            </a:r>
            <a:r>
              <a:rPr lang="zh-CN" altLang="en-US" sz="2400">
                <a:latin typeface="+mj-lt"/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楷体_GB2312" pitchFamily="49" charset="-122"/>
              </a:rPr>
              <a:t>O(n</a:t>
            </a:r>
            <a:r>
              <a:rPr lang="en-US" altLang="zh-CN" sz="2400" b="1" baseline="30000">
                <a:solidFill>
                  <a:srgbClr val="FF0000"/>
                </a:solidFill>
                <a:latin typeface="+mj-lt"/>
                <a:ea typeface="楷体_GB2312" pitchFamily="49" charset="-122"/>
              </a:rPr>
              <a:t>2.376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b="1">
              <a:latin typeface="+mj-lt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>
                <a:latin typeface="+mj-lt"/>
                <a:ea typeface="楷体_GB2312" pitchFamily="49" charset="-122"/>
              </a:rPr>
              <a:t>是否能找到</a:t>
            </a:r>
            <a:r>
              <a:rPr lang="en-US" altLang="zh-CN" sz="2400">
                <a:latin typeface="+mj-lt"/>
                <a:ea typeface="楷体_GB2312" pitchFamily="49" charset="-122"/>
              </a:rPr>
              <a:t>O(n</a:t>
            </a:r>
            <a:r>
              <a:rPr lang="en-US" altLang="zh-CN" sz="2400" baseline="30000">
                <a:latin typeface="+mj-lt"/>
                <a:ea typeface="楷体_GB2312" pitchFamily="49" charset="-122"/>
              </a:rPr>
              <a:t>2</a:t>
            </a:r>
            <a:r>
              <a:rPr lang="en-US" altLang="zh-CN" sz="2400">
                <a:latin typeface="+mj-lt"/>
                <a:ea typeface="楷体_GB2312" pitchFamily="49" charset="-122"/>
              </a:rPr>
              <a:t>)</a:t>
            </a:r>
            <a:r>
              <a:rPr lang="zh-CN" altLang="en-US" sz="2400">
                <a:latin typeface="+mj-lt"/>
                <a:ea typeface="楷体_GB2312" pitchFamily="49" charset="-122"/>
              </a:rPr>
              <a:t>的算法？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0701" y="1268760"/>
            <a:ext cx="87137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j-lt"/>
                <a:ea typeface="楷体_GB2312" pitchFamily="49" charset="-122"/>
              </a:rPr>
              <a:t>在一个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</a:t>
            </a:r>
            <a:r>
              <a:rPr lang="en-US" altLang="zh-CN" sz="2400" baseline="300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k</a:t>
            </a:r>
            <a:r>
              <a:rPr lang="en-US" altLang="en-US" sz="2400" dirty="0">
                <a:latin typeface="+mj-lt"/>
                <a:ea typeface="楷体_GB2312" pitchFamily="49" charset="-122"/>
              </a:rPr>
              <a:t>×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</a:t>
            </a:r>
            <a:r>
              <a:rPr lang="en-US" altLang="zh-CN" sz="2400" baseline="300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k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个方格组成的棋盘中，恰有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一个方格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与其它方格不同，称该方格为一特殊方格，且称该棋盘为一特殊棋盘。在棋盘覆盖问题中，要用图示的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种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不同形态的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型骨牌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覆盖给定的特殊棋盘上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除特殊方格以外的所有方格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，且任何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个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L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型骨牌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不得重叠覆盖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。</a:t>
            </a:r>
          </a:p>
        </p:txBody>
      </p:sp>
      <p:pic>
        <p:nvPicPr>
          <p:cNvPr id="45060" name="Picture 4" descr="t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825"/>
            <a:ext cx="20161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t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149725"/>
            <a:ext cx="5040313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6296" y="3284984"/>
                <a:ext cx="159543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(4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−1)/3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284984"/>
                <a:ext cx="159543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0701" y="1196752"/>
            <a:ext cx="87137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j-lt"/>
                <a:ea typeface="楷体_GB2312" pitchFamily="49" charset="-122"/>
              </a:rPr>
              <a:t>当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k&gt;0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时，将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+mj-lt"/>
                <a:ea typeface="楷体_GB2312" pitchFamily="49" charset="-122"/>
              </a:rPr>
              <a:t>k</a:t>
            </a:r>
            <a:r>
              <a:rPr lang="en-US" altLang="en-US" sz="2400" dirty="0">
                <a:latin typeface="+mj-lt"/>
                <a:ea typeface="楷体_GB2312" pitchFamily="49" charset="-122"/>
              </a:rPr>
              <a:t>×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+mj-lt"/>
                <a:ea typeface="楷体_GB2312" pitchFamily="49" charset="-122"/>
              </a:rPr>
              <a:t>k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棋盘分割为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4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个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+mj-lt"/>
                <a:ea typeface="楷体_GB2312" pitchFamily="49" charset="-122"/>
              </a:rPr>
              <a:t>k-1</a:t>
            </a:r>
            <a:r>
              <a:rPr lang="en-US" altLang="en-US" sz="2400" dirty="0">
                <a:latin typeface="+mj-lt"/>
                <a:ea typeface="楷体_GB2312" pitchFamily="49" charset="-122"/>
              </a:rPr>
              <a:t>×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+mj-lt"/>
                <a:ea typeface="楷体_GB2312" pitchFamily="49" charset="-122"/>
              </a:rPr>
              <a:t>k-1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子棋盘</a:t>
            </a:r>
            <a:r>
              <a:rPr lang="en-US" altLang="zh-CN" sz="2400" dirty="0">
                <a:latin typeface="+mj-lt"/>
                <a:ea typeface="楷体_GB2312" pitchFamily="49" charset="-122"/>
              </a:rPr>
              <a:t>(a)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所示。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特殊方格</a:t>
            </a:r>
            <a:r>
              <a:rPr lang="zh-CN" altLang="en-US" sz="2400" dirty="0">
                <a:latin typeface="+mj-lt"/>
                <a:ea typeface="楷体_GB2312" pitchFamily="49" charset="-122"/>
                <a:cs typeface="Times New Roman" pitchFamily="18" charset="0"/>
              </a:rPr>
              <a:t>必位于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个较小子</a:t>
            </a:r>
            <a:r>
              <a:rPr lang="zh-CN" altLang="en-US" sz="2400" dirty="0">
                <a:latin typeface="+mj-lt"/>
                <a:ea typeface="楷体_GB2312" pitchFamily="49" charset="-122"/>
                <a:cs typeface="Times New Roman" pitchFamily="18" charset="0"/>
              </a:rPr>
              <a:t>棋盘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之一中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其余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个子棋盘中无特殊方格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。为了将这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个无特殊方格的子棋盘转化为特殊棋盘，可以用一个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型骨牌覆盖这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个较小棋盘的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会合处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如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b)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所示，从而将原问题转化为</a:t>
            </a:r>
            <a:r>
              <a:rPr lang="en-US" altLang="zh-CN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rgbClr val="2605A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个较小规模的棋盘覆盖问题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。递归地使用这种分割，直至棋盘简化为棋盘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 </a:t>
            </a:r>
          </a:p>
        </p:txBody>
      </p:sp>
      <p:pic>
        <p:nvPicPr>
          <p:cNvPr id="46084" name="Picture 4" descr="t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63713" y="3933825"/>
            <a:ext cx="2736056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44008" y="3933825"/>
            <a:ext cx="2736056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1412" y="1098550"/>
            <a:ext cx="6300788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void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dc,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size)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{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if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(size == 1)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return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t = tile++,  // L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型骨牌号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s = size/2;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分割棋盘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覆盖左上角子棋盘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if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&lt;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&amp;&amp; dc &lt;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s)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特殊方格在此棋盘中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dc, s);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else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{//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此棋盘中无特殊方格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用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t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号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L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型骨牌覆盖右下角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board[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- 1][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- 1] = t;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覆盖其余方格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tr+s-1, tc+s-1, s);}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覆盖右上角子棋盘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if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&lt;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&amp;&amp; dc &gt;=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s)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特殊方格在此棋盘中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dc, s);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else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{//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此棋盘中无特殊方格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用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t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号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L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型骨牌覆盖左下角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211638" y="1484313"/>
            <a:ext cx="50768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board[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- 1][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s] = t;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覆盖其余方格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tr+s-1,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s);}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覆盖左下角子棋盘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if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&gt;=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&amp;&amp; dc &lt;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s)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特殊方格在此棋盘中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dc, s);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 else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{//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用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t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号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L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型骨牌覆盖右上角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board[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s][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- 1] = t;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覆盖其余方格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tc+s-1, s);}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覆盖右下角子棋盘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if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&gt;=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 &amp;&amp; dc &gt;=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s)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特殊方格在此棋盘中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dr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dc, s);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</a:t>
            </a:r>
            <a:r>
              <a:rPr lang="en-US" altLang="zh-CN" sz="1600" b="1" dirty="0">
                <a:latin typeface="+mj-lt"/>
                <a:ea typeface="楷体_GB2312" pitchFamily="49" charset="-122"/>
              </a:rPr>
              <a:t>else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{//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用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t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号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L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型骨牌覆盖左上角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board[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s][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 + s] = t;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      // </a:t>
            </a:r>
            <a:r>
              <a:rPr lang="zh-CN" altLang="en-US" sz="1600" dirty="0">
                <a:latin typeface="+mj-lt"/>
                <a:ea typeface="楷体_GB2312" pitchFamily="49" charset="-122"/>
              </a:rPr>
              <a:t>覆盖其余方格</a:t>
            </a:r>
          </a:p>
          <a:p>
            <a:pPr eaLnBrk="1" hangingPunct="1"/>
            <a:r>
              <a:rPr lang="zh-CN" altLang="en-US" sz="1600" dirty="0">
                <a:latin typeface="+mj-lt"/>
                <a:ea typeface="楷体_GB2312" pitchFamily="49" charset="-122"/>
              </a:rPr>
              <a:t>         </a:t>
            </a:r>
            <a:r>
              <a:rPr lang="en-US" altLang="zh-CN" sz="1600" b="1" dirty="0" err="1">
                <a:latin typeface="+mj-lt"/>
                <a:ea typeface="楷体_GB2312" pitchFamily="49" charset="-122"/>
              </a:rPr>
              <a:t>chessBoard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(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tr+s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1600" dirty="0" err="1">
                <a:latin typeface="+mj-lt"/>
                <a:ea typeface="楷体_GB2312" pitchFamily="49" charset="-122"/>
              </a:rPr>
              <a:t>tc+s</a:t>
            </a:r>
            <a:r>
              <a:rPr lang="en-US" altLang="zh-CN" sz="1600" dirty="0">
                <a:latin typeface="+mj-lt"/>
                <a:ea typeface="楷体_GB2312" pitchFamily="49" charset="-122"/>
              </a:rPr>
              <a:t>, s);}</a:t>
            </a:r>
          </a:p>
          <a:p>
            <a:pPr eaLnBrk="1" hangingPunct="1"/>
            <a:r>
              <a:rPr lang="en-US" altLang="zh-CN" sz="1600" dirty="0">
                <a:latin typeface="+mj-lt"/>
                <a:ea typeface="楷体_GB2312" pitchFamily="49" charset="-122"/>
              </a:rPr>
              <a:t>   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187450" y="2759075"/>
            <a:ext cx="6988175" cy="1749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ea typeface="黑体" pitchFamily="2" charset="-122"/>
              </a:rPr>
              <a:t>复杂度分析</a:t>
            </a:r>
          </a:p>
          <a:p>
            <a:pPr eaLnBrk="0" hangingPunct="0"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eaLnBrk="0" hangingPunct="0">
              <a:defRPr/>
            </a:pPr>
            <a:endParaRPr lang="zh-CN" altLang="en-US" sz="2400" b="1" dirty="0"/>
          </a:p>
          <a:p>
            <a:pPr algn="ctr" eaLnBrk="0" hangingPunct="0">
              <a:defRPr/>
            </a:pPr>
            <a:r>
              <a:rPr lang="en-US" altLang="zh-CN" sz="2400" dirty="0" smtClean="0"/>
              <a:t>T(k)=O(4</a:t>
            </a:r>
            <a:r>
              <a:rPr lang="en-US" altLang="zh-CN" sz="2400" baseline="30000" dirty="0" smtClean="0"/>
              <a:t>k</a:t>
            </a:r>
            <a:r>
              <a:rPr lang="en-US" altLang="zh-CN" sz="2400" dirty="0" smtClean="0"/>
              <a:t>) </a:t>
            </a:r>
            <a:r>
              <a:rPr lang="zh-CN" altLang="en-US" sz="2400" dirty="0"/>
              <a:t>渐进意义下的最优算法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15816" y="2975428"/>
                <a:ext cx="4659352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975428"/>
                <a:ext cx="4659352" cy="805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124744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 &lt;class Type&gt;</a:t>
            </a:r>
          </a:p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i="1" dirty="0" err="1">
                <a:solidFill>
                  <a:srgbClr val="C00000"/>
                </a:solidFill>
                <a:latin typeface="+mj-lt"/>
              </a:rPr>
              <a:t>MergeSort</a:t>
            </a:r>
            <a:r>
              <a:rPr lang="en-US" altLang="zh-CN" dirty="0">
                <a:latin typeface="+mj-lt"/>
              </a:rPr>
              <a:t>(Type </a:t>
            </a:r>
            <a:r>
              <a:rPr lang="en-US" altLang="zh-CN" dirty="0" smtClean="0">
                <a:latin typeface="+mj-lt"/>
              </a:rPr>
              <a:t>a[], 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left, 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right)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pPr lvl="1"/>
            <a:r>
              <a:rPr lang="en-US" altLang="zh-CN" dirty="0" smtClean="0">
                <a:latin typeface="+mj-lt"/>
              </a:rPr>
              <a:t>if </a:t>
            </a:r>
            <a:r>
              <a:rPr lang="en-US" altLang="zh-CN" dirty="0">
                <a:latin typeface="+mj-lt"/>
              </a:rPr>
              <a:t>(left &lt; right)  // </a:t>
            </a:r>
            <a:r>
              <a:rPr lang="zh-CN" altLang="en-US" dirty="0" smtClean="0">
                <a:latin typeface="+mj-lt"/>
              </a:rPr>
              <a:t>至少有</a:t>
            </a:r>
            <a:r>
              <a:rPr lang="en-US" altLang="zh-CN" dirty="0" smtClean="0">
                <a:latin typeface="+mj-lt"/>
              </a:rPr>
              <a:t>2</a:t>
            </a:r>
            <a:r>
              <a:rPr lang="zh-CN" altLang="en-US" dirty="0" smtClean="0">
                <a:latin typeface="+mj-lt"/>
              </a:rPr>
              <a:t>个元素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{</a:t>
            </a:r>
          </a:p>
          <a:p>
            <a:pPr lvl="2"/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middle = (left + right) / 2</a:t>
            </a:r>
            <a:r>
              <a:rPr lang="en-US" altLang="zh-CN" dirty="0" smtClean="0">
                <a:latin typeface="+mj-lt"/>
              </a:rPr>
              <a:t>;</a:t>
            </a:r>
          </a:p>
          <a:p>
            <a:pPr lvl="2"/>
            <a:endParaRPr lang="en-US" altLang="zh-CN" dirty="0">
              <a:latin typeface="+mj-lt"/>
            </a:endParaRPr>
          </a:p>
          <a:p>
            <a:pPr lvl="2"/>
            <a:r>
              <a:rPr lang="en-US" altLang="zh-CN" i="1" dirty="0" err="1" smtClean="0">
                <a:solidFill>
                  <a:srgbClr val="C00000"/>
                </a:solidFill>
                <a:latin typeface="+mj-lt"/>
              </a:rPr>
              <a:t>MergeSort</a:t>
            </a:r>
            <a:r>
              <a:rPr lang="en-US" altLang="zh-CN" dirty="0" smtClean="0">
                <a:latin typeface="+mj-lt"/>
              </a:rPr>
              <a:t>(a, </a:t>
            </a:r>
            <a:r>
              <a:rPr lang="en-US" altLang="zh-CN" dirty="0">
                <a:latin typeface="+mj-lt"/>
              </a:rPr>
              <a:t>left, middle);</a:t>
            </a:r>
          </a:p>
          <a:p>
            <a:pPr lvl="2"/>
            <a:r>
              <a:rPr lang="en-US" altLang="zh-CN" i="1" dirty="0" err="1" smtClean="0">
                <a:solidFill>
                  <a:srgbClr val="C00000"/>
                </a:solidFill>
                <a:latin typeface="+mj-lt"/>
              </a:rPr>
              <a:t>MergeSort</a:t>
            </a:r>
            <a:r>
              <a:rPr lang="en-US" altLang="zh-CN" dirty="0" smtClean="0">
                <a:latin typeface="+mj-lt"/>
              </a:rPr>
              <a:t>(a, </a:t>
            </a:r>
            <a:r>
              <a:rPr lang="en-US" altLang="zh-CN" dirty="0">
                <a:latin typeface="+mj-lt"/>
              </a:rPr>
              <a:t>middle + 1, right);</a:t>
            </a:r>
          </a:p>
          <a:p>
            <a:pPr lvl="2"/>
            <a:endParaRPr lang="zh-CN" altLang="en-US" dirty="0">
              <a:latin typeface="+mj-lt"/>
            </a:endParaRPr>
          </a:p>
          <a:p>
            <a:pPr lvl="2"/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Merge(a, b, </a:t>
            </a:r>
            <a:r>
              <a:rPr lang="en-US" altLang="zh-CN" dirty="0">
                <a:solidFill>
                  <a:srgbClr val="2605A1"/>
                </a:solidFill>
                <a:latin typeface="+mj-lt"/>
              </a:rPr>
              <a:t>left, middle, right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);</a:t>
            </a:r>
          </a:p>
          <a:p>
            <a:pPr lvl="2"/>
            <a:r>
              <a:rPr lang="en-US" altLang="zh-CN" dirty="0" smtClean="0">
                <a:latin typeface="+mj-lt"/>
              </a:rPr>
              <a:t>Copy(a, b, left, right);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}</a:t>
            </a:r>
          </a:p>
          <a:p>
            <a:r>
              <a:rPr lang="en-US" altLang="zh-CN" dirty="0" smtClean="0">
                <a:latin typeface="+mj-lt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5170726"/>
                <a:ext cx="3507820" cy="634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  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170726"/>
                <a:ext cx="3507820" cy="634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5656" y="6008070"/>
                <a:ext cx="164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𝑛𝑙𝑜𝑔𝑛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008070"/>
                <a:ext cx="164602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27984" y="188640"/>
            <a:ext cx="4572000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基本思想：</a:t>
            </a:r>
            <a:r>
              <a:rPr lang="zh-CN" altLang="en-US" dirty="0"/>
              <a:t>将待排序元素分成</a:t>
            </a:r>
            <a:r>
              <a:rPr lang="zh-CN" altLang="en-US" dirty="0">
                <a:solidFill>
                  <a:srgbClr val="2605A1"/>
                </a:solidFill>
              </a:rPr>
              <a:t>大小大致相同的</a:t>
            </a:r>
            <a:r>
              <a:rPr lang="en-US" altLang="zh-CN" dirty="0">
                <a:solidFill>
                  <a:srgbClr val="2605A1"/>
                </a:solidFill>
              </a:rPr>
              <a:t>2</a:t>
            </a:r>
            <a:r>
              <a:rPr lang="zh-CN" altLang="en-US" dirty="0">
                <a:solidFill>
                  <a:srgbClr val="2605A1"/>
                </a:solidFill>
              </a:rPr>
              <a:t>个子集合</a:t>
            </a:r>
            <a:r>
              <a:rPr lang="zh-CN" altLang="en-US" dirty="0"/>
              <a:t>，分别对</a:t>
            </a:r>
            <a:r>
              <a:rPr lang="en-US" altLang="zh-CN" dirty="0"/>
              <a:t>2</a:t>
            </a:r>
            <a:r>
              <a:rPr lang="zh-CN" altLang="en-US" dirty="0"/>
              <a:t>个子集合进行排序，最终将</a:t>
            </a:r>
            <a:r>
              <a:rPr lang="zh-CN" altLang="en-US" dirty="0">
                <a:solidFill>
                  <a:schemeClr val="accent2"/>
                </a:solidFill>
              </a:rPr>
              <a:t>排好序的子集合</a:t>
            </a:r>
            <a:r>
              <a:rPr lang="zh-CN" altLang="en-US" dirty="0">
                <a:solidFill>
                  <a:srgbClr val="2605A1"/>
                </a:solidFill>
              </a:rPr>
              <a:t>合并</a:t>
            </a:r>
            <a:r>
              <a:rPr lang="zh-CN" altLang="en-US" dirty="0"/>
              <a:t>成为所要求的排好序的集合。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1628800"/>
            <a:ext cx="4812087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+mj-lt"/>
              </a:rPr>
              <a:t>template &lt;class Type&gt;</a:t>
            </a:r>
          </a:p>
          <a:p>
            <a:r>
              <a:rPr lang="en-US" altLang="zh-CN" dirty="0">
                <a:solidFill>
                  <a:srgbClr val="2605A1"/>
                </a:solidFill>
                <a:latin typeface="+mj-lt"/>
              </a:rPr>
              <a:t>void Merge(Type 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c[],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</a:rPr>
              <a:t>Type d[]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, 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int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 l, 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int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 m, 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int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 r)</a:t>
            </a:r>
          </a:p>
          <a:p>
            <a:r>
              <a:rPr lang="en-US" altLang="zh-CN" dirty="0" smtClean="0">
                <a:latin typeface="+mj-lt"/>
              </a:rPr>
              <a:t>{</a:t>
            </a:r>
          </a:p>
          <a:p>
            <a:r>
              <a:rPr lang="en-US" altLang="zh-CN" dirty="0" smtClean="0">
                <a:latin typeface="+mj-lt"/>
              </a:rPr>
              <a:t>  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=l,  j=m+1, k=1;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while(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&lt;=m) &amp;&amp; (j&lt;=r)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{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if(c[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]&lt;=c[j]) </a:t>
            </a:r>
          </a:p>
          <a:p>
            <a:r>
              <a:rPr lang="en-US" altLang="zh-CN" dirty="0" smtClean="0">
                <a:latin typeface="+mj-lt"/>
              </a:rPr>
              <a:t>            d[k++]=c[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++];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else 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 d[k++]=c[j++];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}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if(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&gt;m) 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for(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q=j; q&lt;=r; q++</a:t>
            </a:r>
            <a:r>
              <a:rPr lang="en-US" altLang="zh-CN" dirty="0" smtClean="0">
                <a:latin typeface="+mj-lt"/>
              </a:rPr>
              <a:t>)//</a:t>
            </a:r>
            <a:r>
              <a:rPr lang="zh-CN" altLang="en-US" dirty="0" smtClean="0">
                <a:latin typeface="+mj-lt"/>
              </a:rPr>
              <a:t>后半部分剩余的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d[k++]=c[q];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else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for(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int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 q=</a:t>
            </a:r>
            <a:r>
              <a:rPr lang="en-US" altLang="zh-CN" dirty="0" err="1">
                <a:solidFill>
                  <a:srgbClr val="2605A1"/>
                </a:solidFill>
                <a:latin typeface="+mj-lt"/>
              </a:rPr>
              <a:t>i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; q&lt;=m; q++</a:t>
            </a:r>
            <a:r>
              <a:rPr lang="en-US" altLang="zh-CN" dirty="0" smtClean="0">
                <a:latin typeface="+mj-lt"/>
              </a:rPr>
              <a:t>)//</a:t>
            </a:r>
            <a:r>
              <a:rPr lang="zh-CN" altLang="en-US" dirty="0" smtClean="0">
                <a:latin typeface="+mj-lt"/>
              </a:rPr>
              <a:t>前半部分剩余的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 d[k++]=c[q];</a:t>
            </a:r>
          </a:p>
          <a:p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6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33388" y="1341438"/>
            <a:ext cx="8710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阶乘函数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阶乘函数可递归地定义为：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555875" y="3141663"/>
          <a:ext cx="3384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5" name="Equation" r:id="rId4" imgW="1282700" imgH="457200" progId="Equation.3">
                  <p:embed/>
                </p:oleObj>
              </mc:Choice>
              <mc:Fallback>
                <p:oleObj name="Equation" r:id="rId4" imgW="1282700" imgH="45720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338455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300788" y="1869282"/>
            <a:ext cx="1865312" cy="1344612"/>
          </a:xfrm>
          <a:prstGeom prst="wedgeRoundRectCallout">
            <a:avLst>
              <a:gd name="adj1" fmla="val -70083"/>
              <a:gd name="adj2" fmla="val 6375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边界条件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终止条件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2605A1"/>
                </a:solidFill>
              </a:rPr>
              <a:t>递归出口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6156325" y="4292600"/>
            <a:ext cx="1768475" cy="792163"/>
          </a:xfrm>
          <a:prstGeom prst="wedgeRoundRectCallout">
            <a:avLst>
              <a:gd name="adj1" fmla="val -62959"/>
              <a:gd name="adj2" fmla="val -9103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递归方程</a:t>
            </a:r>
            <a:endParaRPr lang="en-US" altLang="zh-CN" sz="2400" b="1" dirty="0"/>
          </a:p>
          <a:p>
            <a:pPr algn="ctr">
              <a:defRPr/>
            </a:pPr>
            <a:r>
              <a:rPr lang="zh-CN" altLang="en-US" sz="2400" b="1" dirty="0"/>
              <a:t>（</a:t>
            </a:r>
            <a:r>
              <a:rPr lang="zh-CN" altLang="en-US" sz="2400" b="1" dirty="0">
                <a:solidFill>
                  <a:srgbClr val="2605A1"/>
                </a:solidFill>
              </a:rPr>
              <a:t>递归体</a:t>
            </a:r>
            <a:r>
              <a:rPr lang="zh-CN" altLang="en-US" sz="2400" b="1" dirty="0"/>
              <a:t>）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27088" y="5300663"/>
            <a:ext cx="73453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边界条件</a:t>
            </a:r>
            <a:r>
              <a:rPr lang="zh-CN" altLang="en-US" sz="2400" dirty="0"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递归方程</a:t>
            </a:r>
            <a:r>
              <a:rPr lang="zh-CN" altLang="en-US" sz="2400" dirty="0">
                <a:ea typeface="楷体_GB2312" pitchFamily="49" charset="-122"/>
              </a:rPr>
              <a:t>是递归函数的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二个要素</a:t>
            </a:r>
            <a:r>
              <a:rPr lang="zh-CN" altLang="en-US" sz="2400" dirty="0">
                <a:ea typeface="楷体_GB2312" pitchFamily="49" charset="-122"/>
              </a:rPr>
              <a:t>，递归函数</a:t>
            </a:r>
            <a:r>
              <a:rPr lang="zh-CN" altLang="en-US" sz="2400" dirty="0">
                <a:solidFill>
                  <a:srgbClr val="0000CC"/>
                </a:solidFill>
                <a:ea typeface="楷体_GB2312" pitchFamily="49" charset="-122"/>
              </a:rPr>
              <a:t>只有具备了这两个要素</a:t>
            </a:r>
            <a:r>
              <a:rPr lang="zh-CN" altLang="en-US" sz="2400" dirty="0">
                <a:ea typeface="楷体_GB2312" pitchFamily="49" charset="-122"/>
              </a:rPr>
              <a:t>，才能在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有限次</a:t>
            </a:r>
            <a:r>
              <a:rPr lang="zh-CN" altLang="en-US" sz="2400" dirty="0">
                <a:ea typeface="楷体_GB2312" pitchFamily="49" charset="-122"/>
              </a:rPr>
              <a:t>计算后得出结果。</a:t>
            </a:r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825"/>
            <a:ext cx="8569325" cy="603250"/>
          </a:xfrm>
        </p:spPr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递归的概念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6" grpId="0" animBg="1" autoUpdateAnimBg="0"/>
      <p:bldP spid="1434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算法</a:t>
            </a:r>
            <a:r>
              <a:rPr lang="en-US" altLang="zh-CN" sz="2400" b="1" dirty="0" err="1">
                <a:ea typeface="楷体_GB2312" pitchFamily="49" charset="-122"/>
              </a:rPr>
              <a:t>mergeSort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递归过程可以消去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581025" y="1974850"/>
            <a:ext cx="7724775" cy="463550"/>
            <a:chOff x="366" y="1244"/>
            <a:chExt cx="4866" cy="292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366" y="128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ea typeface="楷体_GB2312" pitchFamily="49" charset="-122"/>
                </a:rPr>
                <a:t>初始序列</a:t>
              </a:r>
            </a:p>
          </p:txBody>
        </p:sp>
        <p:sp>
          <p:nvSpPr>
            <p:cNvPr id="48159" name="Text Box 8"/>
            <p:cNvSpPr txBox="1">
              <a:spLocks noChangeArrowheads="1"/>
            </p:cNvSpPr>
            <p:nvPr/>
          </p:nvSpPr>
          <p:spPr bwMode="auto">
            <a:xfrm>
              <a:off x="1374" y="1244"/>
              <a:ext cx="3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ea typeface="黑体" pitchFamily="49" charset="-122"/>
                </a:rPr>
                <a:t>[49]  [38]  [65]  [97]  [76]  [13]  [27]</a:t>
              </a:r>
            </a:p>
          </p:txBody>
        </p:sp>
      </p:grp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2571750" y="2400300"/>
            <a:ext cx="5276850" cy="781050"/>
            <a:chOff x="1620" y="1512"/>
            <a:chExt cx="3324" cy="492"/>
          </a:xfrm>
        </p:grpSpPr>
        <p:sp>
          <p:nvSpPr>
            <p:cNvPr id="48151" name="Freeform 10"/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Freeform 11"/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Freeform 12"/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Line 13"/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Line 14"/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Line 15"/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Line 16"/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58800" y="3155950"/>
            <a:ext cx="7740650" cy="457200"/>
            <a:chOff x="352" y="1988"/>
            <a:chExt cx="4876" cy="288"/>
          </a:xfrm>
        </p:grpSpPr>
        <p:sp>
          <p:nvSpPr>
            <p:cNvPr id="48149" name="Text Box 18"/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ea typeface="黑体" pitchFamily="49" charset="-122"/>
                </a:rPr>
                <a:t>[38  49]     [65  97]    [13  76]   [27]</a:t>
              </a:r>
            </a:p>
          </p:txBody>
        </p:sp>
        <p:sp>
          <p:nvSpPr>
            <p:cNvPr id="48150" name="Text Box 19"/>
            <p:cNvSpPr txBox="1">
              <a:spLocks noChangeArrowheads="1"/>
            </p:cNvSpPr>
            <p:nvPr/>
          </p:nvSpPr>
          <p:spPr bwMode="auto">
            <a:xfrm>
              <a:off x="352" y="201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ea typeface="楷体_GB2312" pitchFamily="49" charset="-122"/>
                </a:rPr>
                <a:t>第一步</a:t>
              </a:r>
            </a:p>
          </p:txBody>
        </p:sp>
      </p:grp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530225" y="4241800"/>
            <a:ext cx="7543800" cy="468313"/>
            <a:chOff x="334" y="2672"/>
            <a:chExt cx="4752" cy="295"/>
          </a:xfrm>
        </p:grpSpPr>
        <p:sp>
          <p:nvSpPr>
            <p:cNvPr id="48147" name="Text Box 21"/>
            <p:cNvSpPr txBox="1">
              <a:spLocks noChangeArrowheads="1"/>
            </p:cNvSpPr>
            <p:nvPr/>
          </p:nvSpPr>
          <p:spPr bwMode="auto">
            <a:xfrm>
              <a:off x="334" y="273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ea typeface="楷体_GB2312" pitchFamily="49" charset="-122"/>
                </a:rPr>
                <a:t>第二步</a:t>
              </a:r>
            </a:p>
          </p:txBody>
        </p:sp>
        <p:sp>
          <p:nvSpPr>
            <p:cNvPr id="48148" name="Text Box 22"/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ea typeface="黑体" pitchFamily="49" charset="-122"/>
                </a:rPr>
                <a:t>[38  49  65  97]         [13  27  76]</a:t>
              </a:r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028950" y="3533775"/>
            <a:ext cx="4829175" cy="647700"/>
            <a:chOff x="1908" y="2226"/>
            <a:chExt cx="3042" cy="408"/>
          </a:xfrm>
        </p:grpSpPr>
        <p:sp>
          <p:nvSpPr>
            <p:cNvPr id="48143" name="Freeform 24"/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Freeform 25"/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26"/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27"/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555625" y="5445125"/>
            <a:ext cx="7061200" cy="457200"/>
            <a:chOff x="350" y="3430"/>
            <a:chExt cx="4448" cy="288"/>
          </a:xfrm>
        </p:grpSpPr>
        <p:sp>
          <p:nvSpPr>
            <p:cNvPr id="48141" name="Text Box 29"/>
            <p:cNvSpPr txBox="1">
              <a:spLocks noChangeArrowheads="1"/>
            </p:cNvSpPr>
            <p:nvPr/>
          </p:nvSpPr>
          <p:spPr bwMode="auto">
            <a:xfrm>
              <a:off x="350" y="345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ea typeface="楷体_GB2312" pitchFamily="49" charset="-122"/>
                </a:rPr>
                <a:t>第三步</a:t>
              </a:r>
            </a:p>
          </p:txBody>
        </p:sp>
        <p:sp>
          <p:nvSpPr>
            <p:cNvPr id="48142" name="Text Box 30"/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ea typeface="黑体" pitchFamily="49" charset="-122"/>
                </a:rPr>
                <a:t>[13  27  38  49  65   76  97]</a:t>
              </a:r>
            </a:p>
          </p:txBody>
        </p:sp>
      </p:grp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3962400" y="4597400"/>
            <a:ext cx="3187700" cy="673100"/>
            <a:chOff x="2496" y="2896"/>
            <a:chExt cx="2008" cy="424"/>
          </a:xfrm>
        </p:grpSpPr>
        <p:sp>
          <p:nvSpPr>
            <p:cNvPr id="48139" name="Freeform 32"/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0" name="Line 33"/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519" y="1208002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template &lt;class Type&gt;</a:t>
            </a:r>
          </a:p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i="1" dirty="0" err="1">
                <a:solidFill>
                  <a:srgbClr val="C00000"/>
                </a:solidFill>
                <a:latin typeface="+mj-lt"/>
              </a:rPr>
              <a:t>MergeSort</a:t>
            </a:r>
            <a:r>
              <a:rPr lang="en-US" altLang="zh-CN" dirty="0">
                <a:latin typeface="+mj-lt"/>
              </a:rPr>
              <a:t>(Type </a:t>
            </a:r>
            <a:r>
              <a:rPr lang="en-US" altLang="zh-CN" dirty="0" smtClean="0">
                <a:latin typeface="+mj-lt"/>
              </a:rPr>
              <a:t>a[], 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n) 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pPr lvl="1"/>
            <a:r>
              <a:rPr lang="en-US" altLang="zh-CN" dirty="0">
                <a:latin typeface="+mj-lt"/>
              </a:rPr>
              <a:t>Type </a:t>
            </a:r>
            <a:r>
              <a:rPr lang="en-US" altLang="zh-CN" dirty="0" smtClean="0">
                <a:latin typeface="+mj-lt"/>
              </a:rPr>
              <a:t>*b </a:t>
            </a:r>
            <a:r>
              <a:rPr lang="en-US" altLang="zh-CN" dirty="0">
                <a:latin typeface="+mj-lt"/>
              </a:rPr>
              <a:t>= new Type[n];</a:t>
            </a:r>
          </a:p>
          <a:p>
            <a:pPr lvl="1"/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solidFill>
                  <a:srgbClr val="2605A1"/>
                </a:solidFill>
                <a:latin typeface="+mj-lt"/>
              </a:rPr>
              <a:t>step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= 1;</a:t>
            </a:r>
          </a:p>
          <a:p>
            <a:pPr lvl="1"/>
            <a:r>
              <a:rPr lang="en-US" altLang="zh-CN" dirty="0">
                <a:latin typeface="+mj-lt"/>
              </a:rPr>
              <a:t>while ( </a:t>
            </a:r>
            <a:r>
              <a:rPr lang="en-US" altLang="zh-CN" dirty="0">
                <a:solidFill>
                  <a:srgbClr val="2605A1"/>
                </a:solidFill>
                <a:latin typeface="+mj-lt"/>
              </a:rPr>
              <a:t>step</a:t>
            </a:r>
            <a:r>
              <a:rPr lang="en-US" altLang="zh-CN" dirty="0">
                <a:latin typeface="+mj-lt"/>
              </a:rPr>
              <a:t> &lt; n )</a:t>
            </a:r>
          </a:p>
          <a:p>
            <a:pPr lvl="1"/>
            <a:r>
              <a:rPr lang="en-US" altLang="zh-CN" dirty="0">
                <a:latin typeface="+mj-lt"/>
              </a:rPr>
              <a:t>{</a:t>
            </a:r>
          </a:p>
          <a:p>
            <a:pPr lvl="1"/>
            <a:r>
              <a:rPr lang="en-US" altLang="zh-CN" dirty="0">
                <a:latin typeface="+mj-lt"/>
              </a:rPr>
              <a:t>    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MergePass</a:t>
            </a:r>
            <a:r>
              <a:rPr lang="en-US" altLang="zh-CN" dirty="0" smtClean="0">
                <a:latin typeface="+mj-lt"/>
              </a:rPr>
              <a:t>(a, b, </a:t>
            </a:r>
            <a:r>
              <a:rPr lang="en-US" altLang="zh-CN" dirty="0">
                <a:latin typeface="+mj-lt"/>
              </a:rPr>
              <a:t>step, n);</a:t>
            </a:r>
          </a:p>
          <a:p>
            <a:pPr lvl="1"/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step </a:t>
            </a:r>
            <a:r>
              <a:rPr lang="en-US" altLang="zh-CN" dirty="0">
                <a:latin typeface="+mj-lt"/>
              </a:rPr>
              <a:t>+= step;</a:t>
            </a:r>
          </a:p>
          <a:p>
            <a:pPr lvl="1"/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MergePass</a:t>
            </a:r>
            <a:r>
              <a:rPr lang="en-US" altLang="zh-CN" dirty="0" smtClean="0">
                <a:latin typeface="+mj-lt"/>
              </a:rPr>
              <a:t>(b, a, </a:t>
            </a:r>
            <a:r>
              <a:rPr lang="en-US" altLang="zh-CN" dirty="0">
                <a:latin typeface="+mj-lt"/>
              </a:rPr>
              <a:t>step, n);</a:t>
            </a:r>
          </a:p>
          <a:p>
            <a:pPr lvl="1"/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step </a:t>
            </a:r>
            <a:r>
              <a:rPr lang="en-US" altLang="zh-CN" dirty="0">
                <a:latin typeface="+mj-lt"/>
              </a:rPr>
              <a:t>+= step;</a:t>
            </a:r>
          </a:p>
          <a:p>
            <a:pPr lvl="1"/>
            <a:r>
              <a:rPr lang="en-US" altLang="zh-CN" dirty="0">
                <a:latin typeface="+mj-lt"/>
              </a:rPr>
              <a:t>}</a:t>
            </a:r>
          </a:p>
          <a:p>
            <a:pPr lvl="1"/>
            <a:r>
              <a:rPr lang="en-US" altLang="zh-CN" dirty="0">
                <a:latin typeface="+mj-lt"/>
              </a:rPr>
              <a:t>delete temp;</a:t>
            </a:r>
          </a:p>
          <a:p>
            <a:r>
              <a:rPr lang="en-US" altLang="zh-CN" dirty="0">
                <a:latin typeface="+mj-lt"/>
              </a:rPr>
              <a:t>}</a:t>
            </a:r>
          </a:p>
          <a:p>
            <a:endParaRPr lang="zh-CN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1772816"/>
            <a:ext cx="4594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lt"/>
              </a:rPr>
              <a:t>template &lt;class Type&gt;</a:t>
            </a:r>
          </a:p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 smtClean="0">
                <a:solidFill>
                  <a:srgbClr val="2605A1"/>
                </a:solidFill>
                <a:latin typeface="+mj-lt"/>
              </a:rPr>
              <a:t>MergePass</a:t>
            </a:r>
            <a:r>
              <a:rPr lang="en-US" altLang="zh-CN" dirty="0" smtClean="0">
                <a:latin typeface="+mj-lt"/>
              </a:rPr>
              <a:t>(Type x[], </a:t>
            </a:r>
            <a:r>
              <a:rPr lang="en-US" altLang="zh-CN" dirty="0">
                <a:latin typeface="+mj-lt"/>
              </a:rPr>
              <a:t>Type </a:t>
            </a:r>
            <a:r>
              <a:rPr lang="en-US" altLang="zh-CN" dirty="0" smtClean="0">
                <a:latin typeface="+mj-lt"/>
              </a:rPr>
              <a:t>y[],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s, 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n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en-US" altLang="zh-CN" dirty="0" smtClean="0">
                <a:latin typeface="+mj-lt"/>
              </a:rPr>
              <a:t>{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 = 0;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while(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&lt;=n-2*s)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{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 Merge(x, y,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, i+s-1, i+2*s-1);</a:t>
            </a:r>
          </a:p>
          <a:p>
            <a:r>
              <a:rPr lang="en-US" altLang="zh-CN" dirty="0" smtClean="0">
                <a:latin typeface="+mj-lt"/>
              </a:rPr>
              <a:t>           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=i+2*s;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}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if(</a:t>
            </a:r>
            <a:r>
              <a:rPr lang="en-US" altLang="zh-CN" dirty="0" err="1" smtClean="0">
                <a:latin typeface="+mj-lt"/>
              </a:rPr>
              <a:t>i+s</a:t>
            </a:r>
            <a:r>
              <a:rPr lang="en-US" altLang="zh-CN" dirty="0" smtClean="0">
                <a:latin typeface="+mj-lt"/>
              </a:rPr>
              <a:t>&lt;n)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   Merge(x, y,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, i+s-1, n-1);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else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   for(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j=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; j&lt;=n-1; j++)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             y[j]=x[j];           </a:t>
            </a:r>
          </a:p>
          <a:p>
            <a:r>
              <a:rPr lang="en-US" altLang="zh-CN" dirty="0" smtClean="0">
                <a:latin typeface="+mj-lt"/>
              </a:rPr>
              <a:t>} </a:t>
            </a:r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323850" y="1268413"/>
            <a:ext cx="8353425" cy="160496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最坏时间复杂度：</a:t>
            </a:r>
            <a:r>
              <a:rPr lang="en-US" altLang="zh-CN" sz="3200" b="1">
                <a:ea typeface="楷体_GB2312" pitchFamily="49" charset="-122"/>
              </a:rPr>
              <a:t>O(nlogn)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平均时间复杂度：</a:t>
            </a:r>
            <a:r>
              <a:rPr lang="en-US" altLang="zh-CN" sz="3200" b="1">
                <a:ea typeface="楷体_GB2312" pitchFamily="49" charset="-122"/>
              </a:rPr>
              <a:t>O(nlogn)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辅助空间：</a:t>
            </a:r>
            <a:r>
              <a:rPr lang="en-US" altLang="zh-CN" sz="3200" b="1">
                <a:ea typeface="楷体_GB2312" pitchFamily="49" charset="-12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6193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3491880" y="5204097"/>
            <a:ext cx="5400675" cy="146526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在快速排序中，记录的比较和交换是从</a:t>
            </a:r>
            <a:r>
              <a:rPr kumimoji="1"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两端向中间</a:t>
            </a:r>
          </a:p>
          <a:p>
            <a:pPr eaLnBrk="1" hangingPunct="1"/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进行的，关键字较大的记录一次就能交换到后面单</a:t>
            </a:r>
          </a:p>
          <a:p>
            <a:pPr eaLnBrk="1" hangingPunct="1"/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元，关键字较小的记录一次就能交换到前面单元，</a:t>
            </a:r>
          </a:p>
          <a:p>
            <a:pPr eaLnBrk="1" hangingPunct="1"/>
            <a:r>
              <a:rPr kumimoji="1" lang="zh-CN" altLang="en-US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记录每次移动的距离较大，因而总的比较和移动次</a:t>
            </a:r>
          </a:p>
          <a:p>
            <a:pPr eaLnBrk="1" hangingPunct="1"/>
            <a:r>
              <a:rPr kumimoji="1" lang="zh-CN" altLang="en-US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数较少</a:t>
            </a:r>
            <a:r>
              <a:rPr kumimoji="1" lang="zh-CN" altLang="en-US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ja-JP" altLang="en-US" dirty="0">
              <a:solidFill>
                <a:srgbClr val="2605A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250825" y="2564904"/>
            <a:ext cx="8135938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template&lt;class Type&gt;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void </a:t>
            </a:r>
            <a:r>
              <a:rPr kumimoji="1" lang="en-US" altLang="zh-CN" b="1" dirty="0" err="1"/>
              <a:t>QuickSort</a:t>
            </a:r>
            <a:r>
              <a:rPr kumimoji="1" lang="en-US" altLang="zh-CN" dirty="0"/>
              <a:t> (Type a[],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p,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r)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if (p&lt;r) 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3907F1"/>
                </a:solidFill>
              </a:rPr>
              <a:t>q=Partition(</a:t>
            </a:r>
            <a:r>
              <a:rPr kumimoji="1" lang="en-US" altLang="zh-CN" dirty="0" err="1">
                <a:solidFill>
                  <a:srgbClr val="3907F1"/>
                </a:solidFill>
              </a:rPr>
              <a:t>a,p,r</a:t>
            </a:r>
            <a:r>
              <a:rPr kumimoji="1" lang="en-US" altLang="zh-CN" dirty="0">
                <a:solidFill>
                  <a:srgbClr val="3907F1"/>
                </a:solidFill>
              </a:rPr>
              <a:t>)</a:t>
            </a:r>
            <a:r>
              <a:rPr kumimoji="1" lang="en-US" altLang="zh-CN" dirty="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QuickSort</a:t>
            </a:r>
            <a:r>
              <a:rPr kumimoji="1" lang="en-US" altLang="zh-CN" dirty="0"/>
              <a:t> (a,p,q-1); //</a:t>
            </a:r>
            <a:r>
              <a:rPr kumimoji="1" lang="zh-CN" altLang="en-US" dirty="0"/>
              <a:t>对左半段排序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        </a:t>
            </a:r>
            <a:r>
              <a:rPr kumimoji="1" lang="en-US" altLang="zh-CN" dirty="0" err="1"/>
              <a:t>QuickSort</a:t>
            </a:r>
            <a:r>
              <a:rPr kumimoji="1" lang="en-US" altLang="zh-CN" dirty="0"/>
              <a:t> (a,q+1,r); //</a:t>
            </a:r>
            <a:r>
              <a:rPr kumimoji="1" lang="zh-CN" altLang="en-US" dirty="0"/>
              <a:t>对右半段排序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        </a:t>
            </a:r>
            <a:r>
              <a:rPr kumimoji="1" lang="en-US" altLang="zh-CN" dirty="0"/>
              <a:t>}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624468" y="3082039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/>
              <a:t>QuickSort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(a, 0, n-1)</a:t>
            </a:r>
            <a:endParaRPr lang="zh-CN" altLang="en-US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234950" y="1187450"/>
            <a:ext cx="325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ja-JP" altLang="en-US" sz="2800" dirty="0">
                <a:ea typeface="黑体" pitchFamily="49" charset="-122"/>
              </a:rPr>
              <a:t>{</a:t>
            </a:r>
            <a:r>
              <a:rPr kumimoji="1" lang="ja-JP" altLang="en-US" sz="2800" dirty="0">
                <a:solidFill>
                  <a:srgbClr val="C00000"/>
                </a:solidFill>
                <a:ea typeface="黑体" pitchFamily="49" charset="-122"/>
              </a:rPr>
              <a:t>6</a:t>
            </a:r>
            <a:r>
              <a:rPr kumimoji="1" lang="en-US" altLang="zh-CN" sz="2800" dirty="0">
                <a:ea typeface="黑体" pitchFamily="49" charset="-122"/>
              </a:rPr>
              <a:t>, </a:t>
            </a:r>
            <a:r>
              <a:rPr kumimoji="1" lang="ja-JP" altLang="en-US" sz="2800" dirty="0">
                <a:ea typeface="黑体" pitchFamily="49" charset="-122"/>
              </a:rPr>
              <a:t>7, 5, 2, </a:t>
            </a:r>
            <a:r>
              <a:rPr kumimoji="1" lang="ja-JP" altLang="en-US" sz="2800" dirty="0" smtClean="0">
                <a:ea typeface="黑体" pitchFamily="49" charset="-122"/>
              </a:rPr>
              <a:t>5, </a:t>
            </a:r>
            <a:r>
              <a:rPr kumimoji="1" lang="ja-JP" altLang="en-US" sz="2800" dirty="0">
                <a:ea typeface="黑体" pitchFamily="49" charset="-122"/>
              </a:rPr>
              <a:t>8}</a:t>
            </a:r>
          </a:p>
        </p:txBody>
      </p:sp>
      <p:sp>
        <p:nvSpPr>
          <p:cNvPr id="9" name="Text Box 108"/>
          <p:cNvSpPr txBox="1">
            <a:spLocks noChangeArrowheads="1"/>
          </p:cNvSpPr>
          <p:nvPr/>
        </p:nvSpPr>
        <p:spPr bwMode="auto">
          <a:xfrm>
            <a:off x="5878" y="1921307"/>
            <a:ext cx="3451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ja-JP" altLang="en-US" sz="2800" dirty="0">
                <a:ea typeface="黑体" pitchFamily="49" charset="-122"/>
              </a:rPr>
              <a:t>{5</a:t>
            </a:r>
            <a:r>
              <a:rPr kumimoji="1" lang="en-US" altLang="zh-CN" sz="2800" dirty="0">
                <a:ea typeface="黑体" pitchFamily="49" charset="-122"/>
              </a:rPr>
              <a:t>, </a:t>
            </a:r>
            <a:r>
              <a:rPr kumimoji="1" lang="ja-JP" altLang="en-US" sz="2800" dirty="0">
                <a:ea typeface="黑体" pitchFamily="49" charset="-122"/>
              </a:rPr>
              <a:t>2, 5} </a:t>
            </a:r>
            <a:r>
              <a:rPr kumimoji="1" lang="ja-JP" altLang="en-US" sz="2800" dirty="0">
                <a:solidFill>
                  <a:schemeClr val="accent1"/>
                </a:solidFill>
                <a:ea typeface="黑体" pitchFamily="49" charset="-122"/>
              </a:rPr>
              <a:t>6</a:t>
            </a:r>
            <a:r>
              <a:rPr kumimoji="1" lang="ja-JP" altLang="en-US" sz="2800" dirty="0">
                <a:ea typeface="黑体" pitchFamily="49" charset="-122"/>
              </a:rPr>
              <a:t> {7, 8}</a:t>
            </a:r>
          </a:p>
        </p:txBody>
      </p:sp>
      <p:sp>
        <p:nvSpPr>
          <p:cNvPr id="3" name="矩形 2"/>
          <p:cNvSpPr/>
          <p:nvPr/>
        </p:nvSpPr>
        <p:spPr>
          <a:xfrm>
            <a:off x="3707829" y="7456"/>
            <a:ext cx="540067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基本思想是：通过一趟排序将要排序的数据</a:t>
            </a:r>
            <a:r>
              <a:rPr lang="zh-CN" altLang="en-US" dirty="0">
                <a:solidFill>
                  <a:srgbClr val="2605A1"/>
                </a:solidFill>
              </a:rPr>
              <a:t>分割</a:t>
            </a:r>
            <a:r>
              <a:rPr lang="zh-CN" altLang="en-US" dirty="0"/>
              <a:t>成</a:t>
            </a:r>
            <a:r>
              <a:rPr lang="zh-CN" altLang="en-US" dirty="0">
                <a:solidFill>
                  <a:srgbClr val="2605A1"/>
                </a:solidFill>
              </a:rPr>
              <a:t>独立的两部分</a:t>
            </a:r>
            <a:r>
              <a:rPr lang="zh-CN" altLang="en-US" dirty="0"/>
              <a:t>，其中一部分的所有数据都比另外一部分的所有数据</a:t>
            </a:r>
            <a:r>
              <a:rPr lang="zh-CN" altLang="en-US" dirty="0">
                <a:solidFill>
                  <a:srgbClr val="2605A1"/>
                </a:solidFill>
              </a:rPr>
              <a:t>都要小</a:t>
            </a:r>
            <a:r>
              <a:rPr lang="zh-CN" altLang="en-US" dirty="0"/>
              <a:t>，然后</a:t>
            </a:r>
            <a:r>
              <a:rPr lang="zh-CN" altLang="en-US" b="1" dirty="0">
                <a:solidFill>
                  <a:srgbClr val="2605A1"/>
                </a:solidFill>
              </a:rPr>
              <a:t>再按此方法</a:t>
            </a:r>
            <a:r>
              <a:rPr lang="zh-CN" altLang="en-US" dirty="0"/>
              <a:t>对这</a:t>
            </a:r>
            <a:r>
              <a:rPr lang="zh-CN" altLang="en-US" dirty="0">
                <a:solidFill>
                  <a:srgbClr val="2605A1"/>
                </a:solidFill>
              </a:rPr>
              <a:t>两部分数据</a:t>
            </a:r>
            <a:r>
              <a:rPr lang="zh-CN" altLang="en-US" dirty="0">
                <a:solidFill>
                  <a:srgbClr val="C00000"/>
                </a:solidFill>
              </a:rPr>
              <a:t>分别进行快速排序</a:t>
            </a:r>
            <a:r>
              <a:rPr lang="zh-CN" altLang="en-US" dirty="0"/>
              <a:t>，整个排序过程</a:t>
            </a:r>
            <a:r>
              <a:rPr lang="zh-CN" altLang="en-US" dirty="0" smtClean="0"/>
              <a:t>可以</a:t>
            </a:r>
            <a:r>
              <a:rPr lang="zh-CN" altLang="en-US" b="1" dirty="0" smtClean="0">
                <a:solidFill>
                  <a:srgbClr val="FF0000"/>
                </a:solidFill>
              </a:rPr>
              <a:t>递归</a:t>
            </a:r>
            <a:r>
              <a:rPr lang="zh-CN" altLang="en-US" dirty="0" smtClean="0"/>
              <a:t>进行</a:t>
            </a:r>
            <a:r>
              <a:rPr lang="zh-CN" altLang="en-US" dirty="0"/>
              <a:t>，以此达到整个数据变成</a:t>
            </a:r>
            <a:r>
              <a:rPr lang="zh-CN" altLang="en-US" b="1" dirty="0" smtClean="0"/>
              <a:t>有序序列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50180" grpId="0"/>
      <p:bldP spid="2" grpId="0"/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0" y="1067434"/>
            <a:ext cx="4284663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/>
              <a:t>template&lt;class Type&gt;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Partition</a:t>
            </a:r>
            <a:r>
              <a:rPr kumimoji="1" lang="en-US" altLang="zh-CN" sz="1600" dirty="0"/>
              <a:t> (Type a[],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p,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r)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 = p, j = r + 1; 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</a:t>
            </a:r>
            <a:r>
              <a:rPr kumimoji="1" lang="en-US" altLang="zh-CN" sz="1600" dirty="0">
                <a:solidFill>
                  <a:srgbClr val="C00000"/>
                </a:solidFill>
              </a:rPr>
              <a:t>Type x=a[p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]</a:t>
            </a:r>
            <a:r>
              <a:rPr kumimoji="1" lang="en-US" altLang="zh-CN" sz="1600" dirty="0" smtClean="0"/>
              <a:t>;  //</a:t>
            </a:r>
            <a:r>
              <a:rPr kumimoji="1" lang="zh-CN" altLang="en-US" sz="1600" dirty="0" smtClean="0"/>
              <a:t>基准元素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// </a:t>
            </a:r>
            <a:r>
              <a:rPr kumimoji="1" lang="zh-CN" altLang="en-US" sz="1600" dirty="0"/>
              <a:t>将</a:t>
            </a:r>
            <a:r>
              <a:rPr kumimoji="1" lang="en-US" altLang="zh-CN" sz="1600" dirty="0"/>
              <a:t>&lt; x</a:t>
            </a:r>
            <a:r>
              <a:rPr kumimoji="1" lang="zh-CN" altLang="en-US" sz="1600" dirty="0"/>
              <a:t>的元素交换到左边区域</a:t>
            </a:r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// </a:t>
            </a:r>
            <a:r>
              <a:rPr kumimoji="1" lang="zh-CN" altLang="en-US" sz="1600" dirty="0"/>
              <a:t>将</a:t>
            </a:r>
            <a:r>
              <a:rPr kumimoji="1" lang="en-US" altLang="zh-CN" sz="1600" dirty="0"/>
              <a:t>&gt; x</a:t>
            </a:r>
            <a:r>
              <a:rPr kumimoji="1" lang="zh-CN" altLang="en-US" sz="1600" dirty="0"/>
              <a:t>的元素交换到右边区域</a:t>
            </a:r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while (true) {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   while (a[- -j] &gt;</a:t>
            </a:r>
            <a:r>
              <a:rPr kumimoji="1" lang="en-US" altLang="zh-CN" sz="1600" dirty="0" smtClean="0"/>
              <a:t>x &amp;&amp; j&gt;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 Swap(a[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/>
              <a:t>], a[j</a:t>
            </a:r>
            <a:r>
              <a:rPr kumimoji="1" lang="en-US" altLang="zh-CN" sz="1600" dirty="0" smtClean="0"/>
              <a:t>]);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   while (a[++i] &lt;x);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           </a:t>
            </a:r>
            <a:r>
              <a:rPr kumimoji="1" lang="en-US" altLang="zh-CN" sz="1600" dirty="0"/>
              <a:t>if (i &gt;= j) break; 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   Swap(a[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], a[j]);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   }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</a:t>
            </a:r>
            <a:r>
              <a:rPr kumimoji="1" lang="en-US" altLang="zh-CN" sz="1600" dirty="0" smtClean="0"/>
              <a:t>a[j</a:t>
            </a:r>
            <a:r>
              <a:rPr kumimoji="1" lang="en-US" altLang="zh-CN" sz="1600" dirty="0"/>
              <a:t>] = x;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return j;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}</a:t>
            </a:r>
          </a:p>
        </p:txBody>
      </p:sp>
      <p:sp>
        <p:nvSpPr>
          <p:cNvPr id="51204" name="Text Box 64"/>
          <p:cNvSpPr txBox="1">
            <a:spLocks noChangeArrowheads="1"/>
          </p:cNvSpPr>
          <p:nvPr/>
        </p:nvSpPr>
        <p:spPr bwMode="auto">
          <a:xfrm>
            <a:off x="8045450" y="14843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黑体" pitchFamily="49" charset="-122"/>
              </a:rPr>
              <a:t>初始序列</a:t>
            </a:r>
          </a:p>
        </p:txBody>
      </p:sp>
      <p:grpSp>
        <p:nvGrpSpPr>
          <p:cNvPr id="51205" name="Group 66"/>
          <p:cNvGrpSpPr>
            <a:grpSpLocks/>
          </p:cNvGrpSpPr>
          <p:nvPr/>
        </p:nvGrpSpPr>
        <p:grpSpPr bwMode="auto">
          <a:xfrm>
            <a:off x="4591050" y="2008188"/>
            <a:ext cx="3257550" cy="519112"/>
            <a:chOff x="1176" y="1537"/>
            <a:chExt cx="2052" cy="327"/>
          </a:xfrm>
        </p:grpSpPr>
        <p:sp>
          <p:nvSpPr>
            <p:cNvPr id="51238" name="Text Box 67"/>
            <p:cNvSpPr txBox="1">
              <a:spLocks noChangeArrowheads="1"/>
            </p:cNvSpPr>
            <p:nvPr/>
          </p:nvSpPr>
          <p:spPr bwMode="auto">
            <a:xfrm>
              <a:off x="1176" y="1537"/>
              <a:ext cx="2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ja-JP" altLang="en-US" sz="2800" dirty="0">
                  <a:ea typeface="黑体" pitchFamily="49" charset="-122"/>
                </a:rPr>
                <a:t>{</a:t>
              </a:r>
              <a:r>
                <a:rPr kumimoji="1" lang="ja-JP" altLang="en-US" sz="2800" dirty="0">
                  <a:solidFill>
                    <a:srgbClr val="00CCFF"/>
                  </a:solidFill>
                  <a:ea typeface="黑体" pitchFamily="49" charset="-122"/>
                </a:rPr>
                <a:t>6</a:t>
              </a:r>
              <a:r>
                <a:rPr kumimoji="1" lang="en-US" altLang="zh-CN" sz="2800" dirty="0">
                  <a:ea typeface="黑体" pitchFamily="49" charset="-122"/>
                </a:rPr>
                <a:t>, </a:t>
              </a:r>
              <a:r>
                <a:rPr kumimoji="1" lang="ja-JP" altLang="en-US" sz="2800" dirty="0">
                  <a:ea typeface="黑体" pitchFamily="49" charset="-122"/>
                </a:rPr>
                <a:t>7, 5, 2, 5, 8}</a:t>
              </a:r>
            </a:p>
          </p:txBody>
        </p:sp>
        <p:sp>
          <p:nvSpPr>
            <p:cNvPr id="51239" name="Line 68"/>
            <p:cNvSpPr>
              <a:spLocks noChangeShapeType="1"/>
            </p:cNvSpPr>
            <p:nvPr/>
          </p:nvSpPr>
          <p:spPr bwMode="auto">
            <a:xfrm>
              <a:off x="2608" y="1565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6" name="Text Box 70"/>
          <p:cNvSpPr txBox="1">
            <a:spLocks noChangeArrowheads="1"/>
          </p:cNvSpPr>
          <p:nvPr/>
        </p:nvSpPr>
        <p:spPr bwMode="auto">
          <a:xfrm>
            <a:off x="8131175" y="20256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黑体" pitchFamily="49" charset="-122"/>
              </a:rPr>
              <a:t>j--;</a:t>
            </a:r>
          </a:p>
        </p:txBody>
      </p:sp>
      <p:sp>
        <p:nvSpPr>
          <p:cNvPr id="51207" name="Line 73"/>
          <p:cNvSpPr>
            <a:spLocks noChangeShapeType="1"/>
          </p:cNvSpPr>
          <p:nvPr/>
        </p:nvSpPr>
        <p:spPr bwMode="auto">
          <a:xfrm flipV="1">
            <a:off x="7407275" y="244792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Line 74"/>
          <p:cNvSpPr>
            <a:spLocks noChangeShapeType="1"/>
          </p:cNvSpPr>
          <p:nvPr/>
        </p:nvSpPr>
        <p:spPr bwMode="auto">
          <a:xfrm flipV="1">
            <a:off x="4997450" y="243840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9" name="Object 75"/>
          <p:cNvGraphicFramePr>
            <a:graphicFrameLocks noChangeAspect="1"/>
          </p:cNvGraphicFramePr>
          <p:nvPr/>
        </p:nvGraphicFramePr>
        <p:xfrm>
          <a:off x="7470775" y="2463800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8" name="Equation" r:id="rId4" imgW="126890" imgH="190335" progId="Equation.3">
                  <p:embed/>
                </p:oleObj>
              </mc:Choice>
              <mc:Fallback>
                <p:oleObj name="Equation" r:id="rId4" imgW="126890" imgH="190335" progId="Equation.3">
                  <p:embed/>
                  <p:pic>
                    <p:nvPicPr>
                      <p:cNvPr id="0" name="Picture 3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2463800"/>
                        <a:ext cx="215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76"/>
          <p:cNvGraphicFramePr>
            <a:graphicFrameLocks noChangeAspect="1"/>
          </p:cNvGraphicFramePr>
          <p:nvPr/>
        </p:nvGraphicFramePr>
        <p:xfrm>
          <a:off x="5103813" y="247015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9" name="Equation" r:id="rId6" imgW="88707" imgH="164742" progId="Equation.3">
                  <p:embed/>
                </p:oleObj>
              </mc:Choice>
              <mc:Fallback>
                <p:oleObj name="Equation" r:id="rId6" imgW="88707" imgH="164742" progId="Equation.3">
                  <p:embed/>
                  <p:pic>
                    <p:nvPicPr>
                      <p:cNvPr id="0" name="Picture 3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470150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78"/>
          <p:cNvSpPr txBox="1">
            <a:spLocks noChangeArrowheads="1"/>
          </p:cNvSpPr>
          <p:nvPr/>
        </p:nvSpPr>
        <p:spPr bwMode="auto">
          <a:xfrm>
            <a:off x="4572000" y="2865438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ja-JP" altLang="en-US" sz="2800" dirty="0">
                <a:ea typeface="黑体" pitchFamily="49" charset="-122"/>
              </a:rPr>
              <a:t>{5</a:t>
            </a:r>
            <a:r>
              <a:rPr kumimoji="1" lang="en-US" altLang="zh-CN" sz="2800" dirty="0">
                <a:ea typeface="黑体" pitchFamily="49" charset="-122"/>
              </a:rPr>
              <a:t>, </a:t>
            </a:r>
            <a:r>
              <a:rPr kumimoji="1" lang="ja-JP" altLang="en-US" sz="2800" dirty="0">
                <a:ea typeface="黑体" pitchFamily="49" charset="-122"/>
              </a:rPr>
              <a:t>7, 5, 2, </a:t>
            </a:r>
            <a:r>
              <a:rPr kumimoji="1" lang="ja-JP" altLang="en-US" sz="2800" dirty="0">
                <a:solidFill>
                  <a:schemeClr val="accent1"/>
                </a:solidFill>
                <a:ea typeface="黑体" pitchFamily="49" charset="-122"/>
              </a:rPr>
              <a:t>6</a:t>
            </a:r>
            <a:r>
              <a:rPr kumimoji="1" lang="ja-JP" altLang="en-US" sz="2800" dirty="0">
                <a:ea typeface="黑体" pitchFamily="49" charset="-122"/>
              </a:rPr>
              <a:t>, 8}</a:t>
            </a:r>
          </a:p>
        </p:txBody>
      </p:sp>
      <p:sp>
        <p:nvSpPr>
          <p:cNvPr id="51212" name="Line 79"/>
          <p:cNvSpPr>
            <a:spLocks noChangeShapeType="1"/>
          </p:cNvSpPr>
          <p:nvPr/>
        </p:nvSpPr>
        <p:spPr bwMode="auto">
          <a:xfrm>
            <a:off x="4921250" y="2909888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Text Box 80"/>
          <p:cNvSpPr txBox="1">
            <a:spLocks noChangeArrowheads="1"/>
          </p:cNvSpPr>
          <p:nvPr/>
        </p:nvSpPr>
        <p:spPr bwMode="auto">
          <a:xfrm>
            <a:off x="8112125" y="2882900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黑体" pitchFamily="49" charset="-122"/>
              </a:rPr>
              <a:t>i++;</a:t>
            </a:r>
          </a:p>
        </p:txBody>
      </p:sp>
      <p:sp>
        <p:nvSpPr>
          <p:cNvPr id="51214" name="Line 83"/>
          <p:cNvSpPr>
            <a:spLocks noChangeShapeType="1"/>
          </p:cNvSpPr>
          <p:nvPr/>
        </p:nvSpPr>
        <p:spPr bwMode="auto">
          <a:xfrm flipV="1">
            <a:off x="6892925" y="329565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Line 84"/>
          <p:cNvSpPr>
            <a:spLocks noChangeShapeType="1"/>
          </p:cNvSpPr>
          <p:nvPr/>
        </p:nvSpPr>
        <p:spPr bwMode="auto">
          <a:xfrm flipV="1">
            <a:off x="5445125" y="328612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16" name="Object 85"/>
          <p:cNvGraphicFramePr>
            <a:graphicFrameLocks noChangeAspect="1"/>
          </p:cNvGraphicFramePr>
          <p:nvPr/>
        </p:nvGraphicFramePr>
        <p:xfrm>
          <a:off x="6985000" y="336867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0" name="Equation" r:id="rId8" imgW="126890" imgH="190335" progId="Equation.3">
                  <p:embed/>
                </p:oleObj>
              </mc:Choice>
              <mc:Fallback>
                <p:oleObj name="Equation" r:id="rId8" imgW="126890" imgH="190335" progId="Equation.3">
                  <p:embed/>
                  <p:pic>
                    <p:nvPicPr>
                      <p:cNvPr id="0" name="Picture 3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368675"/>
                        <a:ext cx="215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86"/>
          <p:cNvGraphicFramePr>
            <a:graphicFrameLocks noChangeAspect="1"/>
          </p:cNvGraphicFramePr>
          <p:nvPr/>
        </p:nvGraphicFramePr>
        <p:xfrm>
          <a:off x="5484813" y="330835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1" name="Equation" r:id="rId9" imgW="88707" imgH="164742" progId="Equation.3">
                  <p:embed/>
                </p:oleObj>
              </mc:Choice>
              <mc:Fallback>
                <p:oleObj name="Equation" r:id="rId9" imgW="88707" imgH="164742" progId="Equation.3">
                  <p:embed/>
                  <p:pic>
                    <p:nvPicPr>
                      <p:cNvPr id="0" name="Picture 3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308350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Text Box 88"/>
          <p:cNvSpPr txBox="1">
            <a:spLocks noChangeArrowheads="1"/>
          </p:cNvSpPr>
          <p:nvPr/>
        </p:nvSpPr>
        <p:spPr bwMode="auto">
          <a:xfrm>
            <a:off x="4581525" y="367506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ja-JP" altLang="en-US" sz="2800" dirty="0">
                <a:ea typeface="黑体" pitchFamily="49" charset="-122"/>
              </a:rPr>
              <a:t>{5</a:t>
            </a:r>
            <a:r>
              <a:rPr kumimoji="1" lang="en-US" altLang="zh-CN" sz="2800" dirty="0">
                <a:ea typeface="黑体" pitchFamily="49" charset="-122"/>
              </a:rPr>
              <a:t>, </a:t>
            </a:r>
            <a:r>
              <a:rPr kumimoji="1" lang="ja-JP" altLang="en-US" sz="2800" dirty="0">
                <a:solidFill>
                  <a:schemeClr val="accent1"/>
                </a:solidFill>
                <a:ea typeface="黑体" pitchFamily="49" charset="-122"/>
              </a:rPr>
              <a:t>6</a:t>
            </a:r>
            <a:r>
              <a:rPr kumimoji="1" lang="ja-JP" altLang="en-US" sz="2800" dirty="0">
                <a:ea typeface="黑体" pitchFamily="49" charset="-122"/>
              </a:rPr>
              <a:t>, 5, 2, 7, 8}</a:t>
            </a:r>
          </a:p>
        </p:txBody>
      </p:sp>
      <p:sp>
        <p:nvSpPr>
          <p:cNvPr id="51219" name="Line 89"/>
          <p:cNvSpPr>
            <a:spLocks noChangeShapeType="1"/>
          </p:cNvSpPr>
          <p:nvPr/>
        </p:nvSpPr>
        <p:spPr bwMode="auto">
          <a:xfrm>
            <a:off x="4930775" y="37195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Text Box 90"/>
          <p:cNvSpPr txBox="1">
            <a:spLocks noChangeArrowheads="1"/>
          </p:cNvSpPr>
          <p:nvPr/>
        </p:nvSpPr>
        <p:spPr bwMode="auto">
          <a:xfrm>
            <a:off x="8121650" y="36925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黑体" pitchFamily="49" charset="-122"/>
              </a:rPr>
              <a:t>j--;</a:t>
            </a:r>
          </a:p>
        </p:txBody>
      </p:sp>
      <p:sp>
        <p:nvSpPr>
          <p:cNvPr id="51221" name="Line 93"/>
          <p:cNvSpPr>
            <a:spLocks noChangeShapeType="1"/>
          </p:cNvSpPr>
          <p:nvPr/>
        </p:nvSpPr>
        <p:spPr bwMode="auto">
          <a:xfrm flipV="1">
            <a:off x="6416675" y="41052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94"/>
          <p:cNvSpPr>
            <a:spLocks noChangeShapeType="1"/>
          </p:cNvSpPr>
          <p:nvPr/>
        </p:nvSpPr>
        <p:spPr bwMode="auto">
          <a:xfrm flipV="1">
            <a:off x="5454650" y="41052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3" name="Object 95"/>
          <p:cNvGraphicFramePr>
            <a:graphicFrameLocks noChangeAspect="1"/>
          </p:cNvGraphicFramePr>
          <p:nvPr/>
        </p:nvGraphicFramePr>
        <p:xfrm>
          <a:off x="6489700" y="41497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2" name="Equation" r:id="rId10" imgW="126890" imgH="190335" progId="Equation.3">
                  <p:embed/>
                </p:oleObj>
              </mc:Choice>
              <mc:Fallback>
                <p:oleObj name="Equation" r:id="rId10" imgW="126890" imgH="190335" progId="Equation.3">
                  <p:embed/>
                  <p:pic>
                    <p:nvPicPr>
                      <p:cNvPr id="0" name="Picture 3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149725"/>
                        <a:ext cx="215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96"/>
          <p:cNvGraphicFramePr>
            <a:graphicFrameLocks noChangeAspect="1"/>
          </p:cNvGraphicFramePr>
          <p:nvPr/>
        </p:nvGraphicFramePr>
        <p:xfrm>
          <a:off x="5532438" y="41275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3" name="Equation" r:id="rId11" imgW="88707" imgH="164742" progId="Equation.3">
                  <p:embed/>
                </p:oleObj>
              </mc:Choice>
              <mc:Fallback>
                <p:oleObj name="Equation" r:id="rId11" imgW="88707" imgH="164742" progId="Equation.3">
                  <p:embed/>
                  <p:pic>
                    <p:nvPicPr>
                      <p:cNvPr id="0" name="Picture 3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4127500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Text Box 98"/>
          <p:cNvSpPr txBox="1">
            <a:spLocks noChangeArrowheads="1"/>
          </p:cNvSpPr>
          <p:nvPr/>
        </p:nvSpPr>
        <p:spPr bwMode="auto">
          <a:xfrm>
            <a:off x="4552950" y="447516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ja-JP" altLang="en-US" sz="2800">
                <a:ea typeface="黑体" pitchFamily="49" charset="-122"/>
              </a:rPr>
              <a:t>{5</a:t>
            </a:r>
            <a:r>
              <a:rPr kumimoji="1" lang="en-US" altLang="zh-CN" sz="2800">
                <a:ea typeface="黑体" pitchFamily="49" charset="-122"/>
              </a:rPr>
              <a:t>, </a:t>
            </a:r>
            <a:r>
              <a:rPr kumimoji="1" lang="ja-JP" altLang="en-US" sz="2800">
                <a:ea typeface="黑体" pitchFamily="49" charset="-122"/>
              </a:rPr>
              <a:t>2, 5, </a:t>
            </a:r>
            <a:r>
              <a:rPr kumimoji="1" lang="ja-JP" altLang="en-US" sz="2800">
                <a:solidFill>
                  <a:schemeClr val="accent1"/>
                </a:solidFill>
                <a:ea typeface="黑体" pitchFamily="49" charset="-122"/>
              </a:rPr>
              <a:t>6</a:t>
            </a:r>
            <a:r>
              <a:rPr kumimoji="1" lang="ja-JP" altLang="en-US" sz="2800">
                <a:ea typeface="黑体" pitchFamily="49" charset="-122"/>
              </a:rPr>
              <a:t>, 7, 8}</a:t>
            </a:r>
          </a:p>
        </p:txBody>
      </p:sp>
      <p:sp>
        <p:nvSpPr>
          <p:cNvPr id="51226" name="Line 99"/>
          <p:cNvSpPr>
            <a:spLocks noChangeShapeType="1"/>
          </p:cNvSpPr>
          <p:nvPr/>
        </p:nvSpPr>
        <p:spPr bwMode="auto">
          <a:xfrm>
            <a:off x="4902200" y="45196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Text Box 100"/>
          <p:cNvSpPr txBox="1">
            <a:spLocks noChangeArrowheads="1"/>
          </p:cNvSpPr>
          <p:nvPr/>
        </p:nvSpPr>
        <p:spPr bwMode="auto">
          <a:xfrm>
            <a:off x="8093075" y="4492625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黑体" pitchFamily="49" charset="-122"/>
              </a:rPr>
              <a:t>i++;</a:t>
            </a:r>
          </a:p>
        </p:txBody>
      </p:sp>
      <p:sp>
        <p:nvSpPr>
          <p:cNvPr id="51228" name="Line 103"/>
          <p:cNvSpPr>
            <a:spLocks noChangeShapeType="1"/>
          </p:cNvSpPr>
          <p:nvPr/>
        </p:nvSpPr>
        <p:spPr bwMode="auto">
          <a:xfrm flipV="1">
            <a:off x="6388100" y="49053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9" name="Line 104"/>
          <p:cNvSpPr>
            <a:spLocks noChangeShapeType="1"/>
          </p:cNvSpPr>
          <p:nvPr/>
        </p:nvSpPr>
        <p:spPr bwMode="auto">
          <a:xfrm flipV="1">
            <a:off x="5902325" y="49053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30" name="Object 105"/>
          <p:cNvGraphicFramePr>
            <a:graphicFrameLocks noChangeAspect="1"/>
          </p:cNvGraphicFramePr>
          <p:nvPr/>
        </p:nvGraphicFramePr>
        <p:xfrm>
          <a:off x="6461125" y="49498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4" name="Equation" r:id="rId12" imgW="126890" imgH="190335" progId="Equation.3">
                  <p:embed/>
                </p:oleObj>
              </mc:Choice>
              <mc:Fallback>
                <p:oleObj name="Equation" r:id="rId12" imgW="126890" imgH="190335" progId="Equation.3">
                  <p:embed/>
                  <p:pic>
                    <p:nvPicPr>
                      <p:cNvPr id="0" name="Picture 3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949825"/>
                        <a:ext cx="215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1" name="Object 106"/>
          <p:cNvGraphicFramePr>
            <a:graphicFrameLocks noChangeAspect="1"/>
          </p:cNvGraphicFramePr>
          <p:nvPr/>
        </p:nvGraphicFramePr>
        <p:xfrm>
          <a:off x="5989638" y="48895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5" name="Equation" r:id="rId13" imgW="88707" imgH="164742" progId="Equation.3">
                  <p:embed/>
                </p:oleObj>
              </mc:Choice>
              <mc:Fallback>
                <p:oleObj name="Equation" r:id="rId13" imgW="88707" imgH="164742" progId="Equation.3">
                  <p:embed/>
                  <p:pic>
                    <p:nvPicPr>
                      <p:cNvPr id="0" name="Picture 3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4889500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2" name="Line 109"/>
          <p:cNvSpPr>
            <a:spLocks noChangeShapeType="1"/>
          </p:cNvSpPr>
          <p:nvPr/>
        </p:nvSpPr>
        <p:spPr bwMode="auto">
          <a:xfrm>
            <a:off x="4892675" y="53197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3" name="Text Box 110"/>
          <p:cNvSpPr txBox="1">
            <a:spLocks noChangeArrowheads="1"/>
          </p:cNvSpPr>
          <p:nvPr/>
        </p:nvSpPr>
        <p:spPr bwMode="auto">
          <a:xfrm>
            <a:off x="7988300" y="52720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ea typeface="黑体" pitchFamily="49" charset="-122"/>
              </a:rPr>
              <a:t>完成</a:t>
            </a:r>
          </a:p>
        </p:txBody>
      </p:sp>
      <p:grpSp>
        <p:nvGrpSpPr>
          <p:cNvPr id="51234" name="Group 61"/>
          <p:cNvGrpSpPr>
            <a:grpSpLocks/>
          </p:cNvGrpSpPr>
          <p:nvPr/>
        </p:nvGrpSpPr>
        <p:grpSpPr bwMode="auto">
          <a:xfrm>
            <a:off x="4572000" y="1412875"/>
            <a:ext cx="3257550" cy="519113"/>
            <a:chOff x="1936" y="1009"/>
            <a:chExt cx="2052" cy="327"/>
          </a:xfrm>
        </p:grpSpPr>
        <p:sp>
          <p:nvSpPr>
            <p:cNvPr id="51236" name="Text Box 62"/>
            <p:cNvSpPr txBox="1">
              <a:spLocks noChangeArrowheads="1"/>
            </p:cNvSpPr>
            <p:nvPr/>
          </p:nvSpPr>
          <p:spPr bwMode="auto">
            <a:xfrm>
              <a:off x="1936" y="1009"/>
              <a:ext cx="2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ja-JP" altLang="en-US" sz="2800" dirty="0">
                  <a:ea typeface="黑体" pitchFamily="49" charset="-122"/>
                </a:rPr>
                <a:t>{</a:t>
              </a:r>
              <a:r>
                <a:rPr kumimoji="1" lang="ja-JP" altLang="en-US" sz="2800" dirty="0">
                  <a:solidFill>
                    <a:srgbClr val="00CCFF"/>
                  </a:solidFill>
                  <a:ea typeface="黑体" pitchFamily="49" charset="-122"/>
                </a:rPr>
                <a:t>6</a:t>
              </a:r>
              <a:r>
                <a:rPr kumimoji="1" lang="en-US" altLang="zh-CN" sz="2800" dirty="0">
                  <a:ea typeface="黑体" pitchFamily="49" charset="-122"/>
                </a:rPr>
                <a:t>, </a:t>
              </a:r>
              <a:r>
                <a:rPr kumimoji="1" lang="ja-JP" altLang="en-US" sz="2800" dirty="0">
                  <a:ea typeface="黑体" pitchFamily="49" charset="-122"/>
                </a:rPr>
                <a:t>7, 5, 2, 5, 8}</a:t>
              </a:r>
            </a:p>
          </p:txBody>
        </p:sp>
        <p:sp>
          <p:nvSpPr>
            <p:cNvPr id="51237" name="Line 63"/>
            <p:cNvSpPr>
              <a:spLocks noChangeShapeType="1"/>
            </p:cNvSpPr>
            <p:nvPr/>
          </p:nvSpPr>
          <p:spPr bwMode="auto">
            <a:xfrm>
              <a:off x="3368" y="1037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5" name="Text Box 108"/>
          <p:cNvSpPr txBox="1">
            <a:spLocks noChangeArrowheads="1"/>
          </p:cNvSpPr>
          <p:nvPr/>
        </p:nvSpPr>
        <p:spPr bwMode="auto">
          <a:xfrm>
            <a:off x="4543425" y="5275263"/>
            <a:ext cx="3451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ja-JP" altLang="en-US" sz="2800" dirty="0">
                <a:ea typeface="黑体" pitchFamily="49" charset="-122"/>
              </a:rPr>
              <a:t>{5</a:t>
            </a:r>
            <a:r>
              <a:rPr kumimoji="1" lang="en-US" altLang="zh-CN" sz="2800" dirty="0">
                <a:ea typeface="黑体" pitchFamily="49" charset="-122"/>
              </a:rPr>
              <a:t>, </a:t>
            </a:r>
            <a:r>
              <a:rPr kumimoji="1" lang="ja-JP" altLang="en-US" sz="2800" dirty="0">
                <a:ea typeface="黑体" pitchFamily="49" charset="-122"/>
              </a:rPr>
              <a:t>2, 5} </a:t>
            </a:r>
            <a:r>
              <a:rPr kumimoji="1" lang="ja-JP" altLang="en-US" sz="2800" dirty="0">
                <a:solidFill>
                  <a:schemeClr val="accent1"/>
                </a:solidFill>
                <a:ea typeface="黑体" pitchFamily="49" charset="-122"/>
              </a:rPr>
              <a:t>6</a:t>
            </a:r>
            <a:r>
              <a:rPr kumimoji="1" lang="ja-JP" altLang="en-US" sz="2800" dirty="0">
                <a:ea typeface="黑体" pitchFamily="49" charset="-122"/>
              </a:rPr>
              <a:t> {7, 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431800" y="4149725"/>
            <a:ext cx="83169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dirty="0"/>
              <a:t>template&lt;class Type&gt;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b="1" dirty="0" err="1">
                <a:solidFill>
                  <a:srgbClr val="3907F1"/>
                </a:solidFill>
              </a:rPr>
              <a:t>RandomizedPartition</a:t>
            </a:r>
            <a:r>
              <a:rPr kumimoji="1" lang="en-US" altLang="zh-CN" dirty="0">
                <a:solidFill>
                  <a:srgbClr val="3907F1"/>
                </a:solidFill>
              </a:rPr>
              <a:t> </a:t>
            </a:r>
            <a:r>
              <a:rPr kumimoji="1" lang="en-US" altLang="zh-CN" dirty="0"/>
              <a:t>(Type a[],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p,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r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Random(</a:t>
            </a:r>
            <a:r>
              <a:rPr kumimoji="1" lang="en-US" altLang="zh-CN" dirty="0" err="1"/>
              <a:t>p,r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Swap(a[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], a[p]);</a:t>
            </a:r>
          </a:p>
          <a:p>
            <a:r>
              <a:rPr kumimoji="1" lang="en-US" altLang="zh-CN" dirty="0"/>
              <a:t>        return Partition (a, p, r);</a:t>
            </a:r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en-US" sz="4400" b="1" dirty="0" err="1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sz="4400" b="1" dirty="0">
              <a:solidFill>
                <a:srgbClr val="2605A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0" y="1125538"/>
            <a:ext cx="88931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快速排序算法的</a:t>
            </a:r>
            <a:r>
              <a:rPr lang="zh-CN" altLang="en-US" sz="2800" u="sng" dirty="0">
                <a:ea typeface="楷体_GB2312" pitchFamily="49" charset="-122"/>
              </a:rPr>
              <a:t>性能</a:t>
            </a:r>
            <a:r>
              <a:rPr lang="zh-CN" altLang="en-US" sz="2800" dirty="0">
                <a:ea typeface="楷体_GB2312" pitchFamily="49" charset="-122"/>
              </a:rPr>
              <a:t>取决于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划分的对称性</a:t>
            </a:r>
            <a:r>
              <a:rPr lang="zh-CN" altLang="en-US" sz="2800" dirty="0">
                <a:ea typeface="楷体_GB2312" pitchFamily="49" charset="-122"/>
              </a:rPr>
              <a:t>。通过修改算法</a:t>
            </a:r>
            <a:r>
              <a:rPr lang="en-US" altLang="zh-CN" sz="2800" b="1" dirty="0">
                <a:ea typeface="楷体_GB2312" pitchFamily="49" charset="-122"/>
              </a:rPr>
              <a:t>partition</a:t>
            </a:r>
            <a:r>
              <a:rPr lang="zh-CN" altLang="en-US" sz="2800" dirty="0">
                <a:ea typeface="楷体_GB2312" pitchFamily="49" charset="-122"/>
              </a:rPr>
              <a:t>，可以设计出采用</a:t>
            </a:r>
            <a:r>
              <a:rPr lang="zh-CN" altLang="en-US" sz="2800" dirty="0">
                <a:solidFill>
                  <a:srgbClr val="C00000"/>
                </a:solidFill>
                <a:ea typeface="楷体_GB2312" pitchFamily="49" charset="-122"/>
              </a:rPr>
              <a:t>随机选择策略</a:t>
            </a:r>
            <a:r>
              <a:rPr lang="zh-CN" altLang="en-US" sz="2800" dirty="0">
                <a:ea typeface="楷体_GB2312" pitchFamily="49" charset="-122"/>
              </a:rPr>
              <a:t>的快速排序算法。在快速排序算法的每一步中，当数组还没有被划分时，可以在</a:t>
            </a:r>
            <a:r>
              <a:rPr lang="en-US" altLang="zh-CN" sz="2800" dirty="0">
                <a:ea typeface="楷体_GB2312" pitchFamily="49" charset="-122"/>
              </a:rPr>
              <a:t>a[</a:t>
            </a:r>
            <a:r>
              <a:rPr lang="en-US" altLang="zh-CN" sz="2800" dirty="0" err="1">
                <a:ea typeface="楷体_GB2312" pitchFamily="49" charset="-122"/>
              </a:rPr>
              <a:t>p:r</a:t>
            </a:r>
            <a:r>
              <a:rPr lang="en-US" altLang="zh-CN" sz="2800" dirty="0">
                <a:ea typeface="楷体_GB2312" pitchFamily="49" charset="-122"/>
              </a:rPr>
              <a:t>]</a:t>
            </a:r>
            <a:r>
              <a:rPr lang="zh-CN" altLang="en-US" sz="2800" dirty="0">
                <a:ea typeface="楷体_GB2312" pitchFamily="49" charset="-122"/>
              </a:rPr>
              <a:t>中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随机选出</a:t>
            </a:r>
            <a:r>
              <a:rPr lang="zh-CN" altLang="en-US" sz="2800" dirty="0">
                <a:ea typeface="楷体_GB2312" pitchFamily="49" charset="-122"/>
              </a:rPr>
              <a:t>一个元素作为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划分基准</a:t>
            </a:r>
            <a:r>
              <a:rPr lang="zh-CN" altLang="en-US" sz="2800" dirty="0">
                <a:ea typeface="楷体_GB2312" pitchFamily="49" charset="-122"/>
              </a:rPr>
              <a:t>，这样可以使</a:t>
            </a:r>
            <a:r>
              <a:rPr lang="zh-CN" altLang="en-US" sz="2800" u="sng" dirty="0">
                <a:ea typeface="楷体_GB2312" pitchFamily="49" charset="-122"/>
              </a:rPr>
              <a:t>划分基准的选择是随机的</a:t>
            </a:r>
            <a:r>
              <a:rPr lang="zh-CN" altLang="en-US" sz="2800" dirty="0">
                <a:ea typeface="楷体_GB2312" pitchFamily="49" charset="-122"/>
              </a:rPr>
              <a:t>，从而可以期望</a:t>
            </a:r>
            <a:r>
              <a:rPr lang="zh-CN" altLang="en-US" sz="2800" u="sng" dirty="0">
                <a:solidFill>
                  <a:srgbClr val="FF0000"/>
                </a:solidFill>
                <a:ea typeface="楷体_GB2312" pitchFamily="49" charset="-122"/>
              </a:rPr>
              <a:t>划分是较对称</a:t>
            </a:r>
            <a:r>
              <a:rPr lang="zh-CN" altLang="en-US" sz="2800" dirty="0">
                <a:ea typeface="楷体_GB2312" pitchFamily="49" charset="-122"/>
              </a:rPr>
              <a:t>的。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95288" y="2555648"/>
            <a:ext cx="8353425" cy="160496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 dirty="0">
                <a:ea typeface="楷体_GB2312" pitchFamily="49" charset="-122"/>
              </a:rPr>
              <a:t>最坏时间复杂度：</a:t>
            </a:r>
            <a:r>
              <a:rPr lang="en-US" altLang="zh-CN" sz="3200" b="1" dirty="0">
                <a:ea typeface="楷体_GB2312" pitchFamily="49" charset="-122"/>
              </a:rPr>
              <a:t>O(n</a:t>
            </a:r>
            <a:r>
              <a:rPr lang="en-US" altLang="zh-CN" sz="3200" b="1" baseline="30000" dirty="0">
                <a:ea typeface="楷体_GB2312" pitchFamily="49" charset="-122"/>
              </a:rPr>
              <a:t>2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 dirty="0">
                <a:ea typeface="楷体_GB2312" pitchFamily="49" charset="-122"/>
              </a:rPr>
              <a:t>平均时间复杂度：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3200" b="1" dirty="0" err="1">
                <a:solidFill>
                  <a:srgbClr val="FF0000"/>
                </a:solidFill>
                <a:ea typeface="楷体_GB2312" pitchFamily="49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 dirty="0">
                <a:ea typeface="楷体_GB2312" pitchFamily="49" charset="-122"/>
              </a:rPr>
              <a:t>辅助空间：</a:t>
            </a:r>
            <a:r>
              <a:rPr lang="en-US" altLang="zh-CN" sz="3200" b="1" dirty="0">
                <a:ea typeface="楷体_GB2312" pitchFamily="49" charset="-122"/>
              </a:rPr>
              <a:t>O(n)</a:t>
            </a:r>
            <a:r>
              <a:rPr lang="zh-CN" altLang="en-US" sz="3200" b="1" dirty="0">
                <a:ea typeface="楷体_GB2312" pitchFamily="49" charset="-122"/>
              </a:rPr>
              <a:t>或</a:t>
            </a:r>
            <a:r>
              <a:rPr lang="en-US" altLang="zh-CN" sz="3200" b="1" dirty="0">
                <a:ea typeface="楷体_GB2312" pitchFamily="49" charset="-122"/>
              </a:rPr>
              <a:t>O(</a:t>
            </a:r>
            <a:r>
              <a:rPr lang="en-US" altLang="zh-CN" sz="3200" b="1" dirty="0" err="1">
                <a:ea typeface="楷体_GB2312" pitchFamily="49" charset="-122"/>
              </a:rPr>
              <a:t>logn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292080" y="5812624"/>
            <a:ext cx="3682753" cy="928744"/>
            <a:chOff x="5004048" y="6004397"/>
            <a:chExt cx="3682753" cy="928744"/>
          </a:xfrm>
        </p:grpSpPr>
        <p:sp>
          <p:nvSpPr>
            <p:cNvPr id="9" name="矩形 8"/>
            <p:cNvSpPr/>
            <p:nvPr/>
          </p:nvSpPr>
          <p:spPr bwMode="auto">
            <a:xfrm>
              <a:off x="5034214" y="6004397"/>
              <a:ext cx="3652587" cy="9287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04048" y="6021288"/>
                  <a:ext cx="3565463" cy="9118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0" dirty="0" smtClean="0">
                      <a:latin typeface="Cambria Math"/>
                    </a:rPr>
                    <a:t>最好的划分情形：</a:t>
                  </a:r>
                  <a:endParaRPr lang="en-US" altLang="zh-CN" b="0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                     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≤1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  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6021288"/>
                  <a:ext cx="3565463" cy="9118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8" t="-4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5290866" y="4762733"/>
            <a:ext cx="3669723" cy="970523"/>
            <a:chOff x="5290866" y="3394578"/>
            <a:chExt cx="3669723" cy="970523"/>
          </a:xfrm>
        </p:grpSpPr>
        <p:grpSp>
          <p:nvGrpSpPr>
            <p:cNvPr id="3" name="组合 2"/>
            <p:cNvGrpSpPr/>
            <p:nvPr/>
          </p:nvGrpSpPr>
          <p:grpSpPr>
            <a:xfrm>
              <a:off x="5290866" y="3394578"/>
              <a:ext cx="3669723" cy="970523"/>
              <a:chOff x="4986912" y="5156994"/>
              <a:chExt cx="3669723" cy="647194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5004048" y="5201079"/>
                <a:ext cx="3652587" cy="60310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986912" y="5156994"/>
                    <a:ext cx="3659207" cy="603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altLang="zh-CN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                         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    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6912" y="5156994"/>
                    <a:ext cx="3659207" cy="60310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/>
            <p:cNvSpPr txBox="1"/>
            <p:nvPr/>
          </p:nvSpPr>
          <p:spPr>
            <a:xfrm>
              <a:off x="5363879" y="34290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最坏的划分情形：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线性时间选择</a:t>
            </a: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250825" y="1125538"/>
            <a:ext cx="8642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给定线性序集中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个元素</a:t>
            </a:r>
            <a:r>
              <a:rPr lang="zh-CN" altLang="en-US" sz="2400" dirty="0">
                <a:ea typeface="楷体_GB2312" pitchFamily="49" charset="-122"/>
              </a:rPr>
              <a:t>和一个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整数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1≤k≤n</a:t>
            </a:r>
            <a:r>
              <a:rPr lang="zh-CN" altLang="en-US" sz="2400" dirty="0">
                <a:ea typeface="楷体_GB2312" pitchFamily="49" charset="-122"/>
              </a:rPr>
              <a:t>，要求找出这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个元素中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第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的元素</a:t>
            </a:r>
          </a:p>
        </p:txBody>
      </p:sp>
      <p:sp>
        <p:nvSpPr>
          <p:cNvPr id="53252" name="Rectangle 8"/>
          <p:cNvSpPr>
            <a:spLocks noChangeArrowheads="1"/>
          </p:cNvSpPr>
          <p:nvPr/>
        </p:nvSpPr>
        <p:spPr bwMode="auto">
          <a:xfrm>
            <a:off x="850900" y="2093216"/>
            <a:ext cx="7897564" cy="280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dirty="0"/>
              <a:t>template&lt;class Type&gt;</a:t>
            </a:r>
          </a:p>
          <a:p>
            <a:r>
              <a:rPr kumimoji="1" lang="en-US" altLang="zh-CN" dirty="0"/>
              <a:t>Type </a:t>
            </a:r>
            <a:r>
              <a:rPr kumimoji="1" lang="en-US" altLang="zh-CN" b="1" dirty="0" err="1"/>
              <a:t>RandomizedSelect</a:t>
            </a:r>
            <a:r>
              <a:rPr kumimoji="1" lang="en-US" altLang="zh-CN" dirty="0"/>
              <a:t>(Type a[],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p,int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r,int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3907F1"/>
                </a:solidFill>
              </a:rPr>
              <a:t>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{</a:t>
            </a:r>
          </a:p>
          <a:p>
            <a:pPr>
              <a:lnSpc>
                <a:spcPts val="2500"/>
              </a:lnSpc>
            </a:pPr>
            <a:r>
              <a:rPr kumimoji="1" lang="en-US" altLang="zh-CN" dirty="0"/>
              <a:t>      if (</a:t>
            </a:r>
            <a:r>
              <a:rPr kumimoji="1" lang="en-US" altLang="zh-CN" dirty="0">
                <a:solidFill>
                  <a:srgbClr val="C00000"/>
                </a:solidFill>
              </a:rPr>
              <a:t>p==r</a:t>
            </a:r>
            <a:r>
              <a:rPr kumimoji="1" lang="en-US" altLang="zh-CN" dirty="0"/>
              <a:t>) return </a:t>
            </a:r>
            <a:r>
              <a:rPr kumimoji="1" lang="en-US" altLang="zh-CN" dirty="0">
                <a:solidFill>
                  <a:srgbClr val="C00000"/>
                </a:solidFill>
              </a:rPr>
              <a:t>a[p]</a:t>
            </a:r>
            <a:r>
              <a:rPr kumimoji="1" lang="en-US" altLang="zh-CN" dirty="0"/>
              <a:t>;</a:t>
            </a:r>
          </a:p>
          <a:p>
            <a:pPr>
              <a:lnSpc>
                <a:spcPts val="2500"/>
              </a:lnSpc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>
                <a:solidFill>
                  <a:srgbClr val="3907F1"/>
                </a:solidFill>
              </a:rPr>
              <a:t>RandomizedPartition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a,p,r</a:t>
            </a:r>
            <a:r>
              <a:rPr kumimoji="1" lang="en-US" altLang="zh-CN" dirty="0" smtClean="0"/>
              <a:t>);    //</a:t>
            </a:r>
            <a:r>
              <a:rPr kumimoji="1" lang="zh-CN" altLang="en-US" dirty="0" smtClean="0"/>
              <a:t>返回</a:t>
            </a:r>
            <a:r>
              <a:rPr kumimoji="1" lang="zh-CN" altLang="en-US" dirty="0" smtClean="0">
                <a:solidFill>
                  <a:srgbClr val="3907F1"/>
                </a:solidFill>
              </a:rPr>
              <a:t>基准元素所在位置</a:t>
            </a:r>
            <a:endParaRPr kumimoji="1" lang="en-US" altLang="zh-CN" dirty="0">
              <a:solidFill>
                <a:srgbClr val="3907F1"/>
              </a:solidFill>
            </a:endParaRPr>
          </a:p>
          <a:p>
            <a:pPr>
              <a:lnSpc>
                <a:spcPts val="2500"/>
              </a:lnSpc>
            </a:pPr>
            <a:r>
              <a:rPr kumimoji="1" lang="en-US" altLang="zh-CN" dirty="0"/>
              <a:t>      j=i-p+1</a:t>
            </a:r>
            <a:r>
              <a:rPr kumimoji="1" lang="en-US" altLang="zh-CN" dirty="0" smtClean="0"/>
              <a:t>; //</a:t>
            </a:r>
            <a:r>
              <a:rPr kumimoji="1" lang="zh-CN" altLang="en-US" dirty="0" smtClean="0"/>
              <a:t>计算前面部分元素个数</a:t>
            </a:r>
            <a:endParaRPr kumimoji="1" lang="en-US" altLang="zh-CN" dirty="0"/>
          </a:p>
          <a:p>
            <a:pPr>
              <a:lnSpc>
                <a:spcPts val="2500"/>
              </a:lnSpc>
            </a:pPr>
            <a:r>
              <a:rPr kumimoji="1" lang="en-US" altLang="zh-CN" dirty="0"/>
              <a:t>      if (k&lt;=j) return </a:t>
            </a:r>
            <a:r>
              <a:rPr kumimoji="1" lang="en-US" altLang="zh-CN" dirty="0" err="1"/>
              <a:t>RandomizedSelect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a,p,i,</a:t>
            </a:r>
            <a:r>
              <a:rPr kumimoji="1" lang="en-US" altLang="zh-CN" b="1" dirty="0" err="1">
                <a:solidFill>
                  <a:srgbClr val="2605A1"/>
                </a:solidFill>
              </a:rPr>
              <a:t>k</a:t>
            </a:r>
            <a:r>
              <a:rPr kumimoji="1" lang="en-US" altLang="zh-CN" dirty="0" smtClean="0"/>
              <a:t>);//</a:t>
            </a:r>
            <a:r>
              <a:rPr kumimoji="1" lang="zh-CN" altLang="en-US" dirty="0" smtClean="0"/>
              <a:t>前面</a:t>
            </a:r>
            <a:endParaRPr kumimoji="1" lang="en-US" altLang="zh-CN" dirty="0"/>
          </a:p>
          <a:p>
            <a:pPr>
              <a:lnSpc>
                <a:spcPts val="2500"/>
              </a:lnSpc>
            </a:pPr>
            <a:r>
              <a:rPr kumimoji="1" lang="en-US" altLang="zh-CN" dirty="0"/>
              <a:t>      else return </a:t>
            </a:r>
            <a:r>
              <a:rPr kumimoji="1" lang="en-US" altLang="zh-CN" dirty="0" err="1"/>
              <a:t>RandomizedSelect</a:t>
            </a:r>
            <a:r>
              <a:rPr kumimoji="1" lang="en-US" altLang="zh-CN" dirty="0"/>
              <a:t>(a,i+1,r,</a:t>
            </a:r>
            <a:r>
              <a:rPr kumimoji="1" lang="en-US" altLang="zh-CN" b="1" dirty="0">
                <a:solidFill>
                  <a:srgbClr val="C00000"/>
                </a:solidFill>
              </a:rPr>
              <a:t>k-j</a:t>
            </a:r>
            <a:r>
              <a:rPr kumimoji="1" lang="en-US" altLang="zh-CN" dirty="0" smtClean="0"/>
              <a:t>);//</a:t>
            </a:r>
            <a:r>
              <a:rPr kumimoji="1" lang="zh-CN" altLang="en-US" dirty="0" smtClean="0"/>
              <a:t>后面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79388" y="5181600"/>
            <a:ext cx="8820150" cy="1200150"/>
          </a:xfrm>
          <a:prstGeom prst="rect">
            <a:avLst/>
          </a:prstGeom>
          <a:solidFill>
            <a:schemeClr val="accent1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最坏</a:t>
            </a:r>
            <a:r>
              <a:rPr lang="zh-CN" altLang="en-US" sz="2400" dirty="0">
                <a:ea typeface="楷体_GB2312" pitchFamily="49" charset="-122"/>
              </a:rPr>
              <a:t>情况下，算法</a:t>
            </a:r>
            <a:r>
              <a:rPr lang="en-US" altLang="zh-CN" sz="2400" b="1" dirty="0" err="1">
                <a:ea typeface="楷体_GB2312" pitchFamily="49" charset="-122"/>
              </a:rPr>
              <a:t>randomizedSelect</a:t>
            </a:r>
            <a:r>
              <a:rPr lang="zh-CN" altLang="en-US" sz="2400" dirty="0">
                <a:ea typeface="楷体_GB2312" pitchFamily="49" charset="-122"/>
              </a:rPr>
              <a:t>需要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O(n</a:t>
            </a:r>
            <a:r>
              <a:rPr lang="en-US" altLang="zh-CN" sz="2400" baseline="30000" dirty="0">
                <a:solidFill>
                  <a:srgbClr val="3907F1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计算时间</a:t>
            </a: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但</a:t>
            </a:r>
            <a:r>
              <a:rPr lang="zh-CN" altLang="en-US" sz="2400" dirty="0">
                <a:ea typeface="楷体_GB2312" pitchFamily="49" charset="-122"/>
              </a:rPr>
              <a:t>可以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证明</a:t>
            </a:r>
            <a:r>
              <a:rPr lang="zh-CN" altLang="en-US" sz="2400" dirty="0">
                <a:ea typeface="楷体_GB2312" pitchFamily="49" charset="-122"/>
              </a:rPr>
              <a:t>，算法</a:t>
            </a:r>
            <a:r>
              <a:rPr lang="en-US" altLang="zh-CN" sz="2400" b="1" dirty="0" err="1">
                <a:ea typeface="楷体_GB2312" pitchFamily="49" charset="-122"/>
              </a:rPr>
              <a:t>randomizedSelect</a:t>
            </a:r>
            <a:r>
              <a:rPr lang="zh-CN" altLang="en-US" sz="2400" dirty="0">
                <a:ea typeface="楷体_GB2312" pitchFamily="49" charset="-122"/>
              </a:rPr>
              <a:t>可以在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O(n)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平均</a:t>
            </a:r>
            <a:r>
              <a:rPr lang="zh-CN" altLang="en-US" sz="2400" dirty="0">
                <a:ea typeface="楷体_GB2312" pitchFamily="49" charset="-122"/>
              </a:rPr>
              <a:t>时间内找出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个输入元素中的第</a:t>
            </a:r>
            <a:r>
              <a:rPr lang="en-US" altLang="zh-CN" sz="24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小元素。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120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线性时间选择</a:t>
            </a:r>
          </a:p>
        </p:txBody>
      </p:sp>
      <p:sp>
        <p:nvSpPr>
          <p:cNvPr id="54275" name="Text Box 8"/>
          <p:cNvSpPr txBox="1">
            <a:spLocks noChangeArrowheads="1"/>
          </p:cNvSpPr>
          <p:nvPr/>
        </p:nvSpPr>
        <p:spPr bwMode="auto">
          <a:xfrm>
            <a:off x="250825" y="1116013"/>
            <a:ext cx="85693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楷体_GB2312" pitchFamily="49" charset="-122"/>
              </a:rPr>
              <a:t>如果</a:t>
            </a:r>
            <a:r>
              <a:rPr lang="zh-CN" altLang="en-US" sz="3200" dirty="0">
                <a:solidFill>
                  <a:srgbClr val="3907F1"/>
                </a:solidFill>
                <a:ea typeface="楷体_GB2312" pitchFamily="49" charset="-122"/>
              </a:rPr>
              <a:t>能在线性时间内</a:t>
            </a:r>
            <a:r>
              <a:rPr lang="zh-CN" altLang="en-US" sz="3200" dirty="0">
                <a:solidFill>
                  <a:srgbClr val="C00000"/>
                </a:solidFill>
                <a:ea typeface="楷体_GB2312" pitchFamily="49" charset="-122"/>
              </a:rPr>
              <a:t>找到</a:t>
            </a:r>
            <a:r>
              <a:rPr lang="zh-CN" altLang="en-US" sz="3200" dirty="0">
                <a:ea typeface="楷体_GB2312" pitchFamily="49" charset="-122"/>
              </a:rPr>
              <a:t>一个</a:t>
            </a:r>
            <a:r>
              <a:rPr lang="zh-CN" altLang="en-US" sz="3200" dirty="0">
                <a:solidFill>
                  <a:srgbClr val="3907F1"/>
                </a:solidFill>
                <a:ea typeface="楷体_GB2312" pitchFamily="49" charset="-122"/>
              </a:rPr>
              <a:t>划分基准</a:t>
            </a:r>
            <a:r>
              <a:rPr lang="zh-CN" altLang="en-US" sz="3200" dirty="0">
                <a:ea typeface="楷体_GB2312" pitchFamily="49" charset="-122"/>
              </a:rPr>
              <a:t>，使得按这个</a:t>
            </a:r>
            <a:r>
              <a:rPr lang="zh-CN" altLang="en-US" sz="3200" u="sng" dirty="0">
                <a:ea typeface="楷体_GB2312" pitchFamily="49" charset="-122"/>
              </a:rPr>
              <a:t>基准所划分</a:t>
            </a:r>
            <a:r>
              <a:rPr lang="zh-CN" altLang="en-US" sz="3200" dirty="0">
                <a:ea typeface="楷体_GB2312" pitchFamily="49" charset="-122"/>
              </a:rPr>
              <a:t>出的</a:t>
            </a:r>
            <a:r>
              <a:rPr lang="en-US" altLang="zh-CN" sz="3200" dirty="0">
                <a:solidFill>
                  <a:srgbClr val="3907F1"/>
                </a:solidFill>
                <a:ea typeface="楷体_GB2312" pitchFamily="49" charset="-122"/>
              </a:rPr>
              <a:t>2</a:t>
            </a:r>
            <a:r>
              <a:rPr lang="zh-CN" altLang="en-US" sz="3200" dirty="0">
                <a:solidFill>
                  <a:srgbClr val="3907F1"/>
                </a:solidFill>
                <a:ea typeface="楷体_GB2312" pitchFamily="49" charset="-122"/>
              </a:rPr>
              <a:t>个子数组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3907F1"/>
                </a:solidFill>
                <a:ea typeface="楷体_GB2312" pitchFamily="49" charset="-122"/>
              </a:rPr>
              <a:t>长度</a:t>
            </a:r>
            <a:r>
              <a:rPr lang="zh-CN" altLang="en-US" sz="3200" dirty="0">
                <a:ea typeface="楷体_GB2312" pitchFamily="49" charset="-122"/>
              </a:rPr>
              <a:t>都</a:t>
            </a:r>
            <a:r>
              <a:rPr lang="zh-CN" altLang="en-US" sz="3200" dirty="0">
                <a:solidFill>
                  <a:srgbClr val="C00000"/>
                </a:solidFill>
                <a:ea typeface="楷体_GB2312" pitchFamily="49" charset="-122"/>
              </a:rPr>
              <a:t>至少</a:t>
            </a:r>
            <a:r>
              <a:rPr lang="zh-CN" altLang="en-US" sz="3200" dirty="0">
                <a:ea typeface="楷体_GB2312" pitchFamily="49" charset="-122"/>
              </a:rPr>
              <a:t>为</a:t>
            </a:r>
            <a:r>
              <a:rPr lang="zh-CN" altLang="en-US" sz="3200" u="sng" dirty="0">
                <a:ea typeface="楷体_GB2312" pitchFamily="49" charset="-122"/>
              </a:rPr>
              <a:t>原数组长度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en-US" altLang="zh-CN" sz="3200" dirty="0">
                <a:solidFill>
                  <a:srgbClr val="3907F1"/>
                </a:solidFill>
                <a:ea typeface="楷体_GB2312" pitchFamily="49" charset="-122"/>
              </a:rPr>
              <a:t>ε</a:t>
            </a:r>
            <a:r>
              <a:rPr lang="zh-CN" altLang="en-US" sz="3200" dirty="0">
                <a:solidFill>
                  <a:srgbClr val="3907F1"/>
                </a:solidFill>
                <a:ea typeface="楷体_GB2312" pitchFamily="49" charset="-122"/>
              </a:rPr>
              <a:t>倍</a:t>
            </a:r>
            <a:r>
              <a:rPr lang="en-US" altLang="zh-CN" sz="3200" dirty="0">
                <a:ea typeface="楷体_GB2312" pitchFamily="49" charset="-122"/>
              </a:rPr>
              <a:t>(0&lt;ε&lt;1</a:t>
            </a:r>
            <a:r>
              <a:rPr lang="zh-CN" altLang="en-US" sz="3200" dirty="0">
                <a:ea typeface="楷体_GB2312" pitchFamily="49" charset="-122"/>
              </a:rPr>
              <a:t>是某个正常数</a:t>
            </a:r>
            <a:r>
              <a:rPr lang="en-US" altLang="zh-CN" sz="3200" dirty="0">
                <a:ea typeface="楷体_GB2312" pitchFamily="49" charset="-122"/>
              </a:rPr>
              <a:t>)</a:t>
            </a:r>
            <a:r>
              <a:rPr lang="zh-CN" altLang="en-US" sz="3200" dirty="0">
                <a:ea typeface="楷体_GB2312" pitchFamily="49" charset="-122"/>
              </a:rPr>
              <a:t>，那么就可以</a:t>
            </a:r>
            <a:r>
              <a:rPr lang="zh-CN" altLang="en-US" sz="3200" b="1" dirty="0">
                <a:ea typeface="黑体" pitchFamily="49" charset="-122"/>
              </a:rPr>
              <a:t>在最坏情况下</a:t>
            </a:r>
            <a:r>
              <a:rPr lang="zh-CN" altLang="en-US" sz="3200" dirty="0">
                <a:ea typeface="楷体_GB2312" pitchFamily="49" charset="-122"/>
              </a:rPr>
              <a:t>用</a:t>
            </a:r>
            <a:r>
              <a:rPr lang="en-US" altLang="zh-CN" sz="3200" dirty="0">
                <a:ea typeface="楷体_GB2312" pitchFamily="49" charset="-122"/>
              </a:rPr>
              <a:t>O(n)</a:t>
            </a:r>
            <a:r>
              <a:rPr lang="zh-CN" altLang="en-US" sz="3200" dirty="0">
                <a:ea typeface="楷体_GB2312" pitchFamily="49" charset="-122"/>
              </a:rPr>
              <a:t>时间完成选择任务。</a:t>
            </a:r>
          </a:p>
        </p:txBody>
      </p:sp>
      <p:sp>
        <p:nvSpPr>
          <p:cNvPr id="54276" name="Text Box 9"/>
          <p:cNvSpPr txBox="1">
            <a:spLocks noChangeArrowheads="1"/>
          </p:cNvSpPr>
          <p:nvPr/>
        </p:nvSpPr>
        <p:spPr bwMode="auto">
          <a:xfrm>
            <a:off x="612775" y="3852863"/>
            <a:ext cx="7920038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楷体_GB2312" pitchFamily="49" charset="-122"/>
              </a:rPr>
              <a:t>例如，若</a:t>
            </a:r>
            <a:r>
              <a:rPr lang="en-US" altLang="zh-CN" sz="3200" dirty="0">
                <a:ea typeface="楷体_GB2312" pitchFamily="49" charset="-122"/>
              </a:rPr>
              <a:t>ε=9/10</a:t>
            </a:r>
            <a:r>
              <a:rPr lang="zh-CN" altLang="en-US" sz="3200" dirty="0">
                <a:ea typeface="楷体_GB2312" pitchFamily="49" charset="-122"/>
              </a:rPr>
              <a:t>，算法递归调用所产生的子数组的长度</a:t>
            </a: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</a:rPr>
              <a:t>至少</a:t>
            </a:r>
            <a:r>
              <a:rPr lang="zh-CN" altLang="en-US" sz="3200" b="1" dirty="0">
                <a:solidFill>
                  <a:srgbClr val="3907F1"/>
                </a:solidFill>
                <a:ea typeface="楷体_GB2312" pitchFamily="49" charset="-122"/>
              </a:rPr>
              <a:t>缩短</a:t>
            </a:r>
            <a:r>
              <a:rPr lang="en-US" altLang="zh-CN" sz="3200" b="1" dirty="0">
                <a:solidFill>
                  <a:srgbClr val="3907F1"/>
                </a:solidFill>
                <a:ea typeface="楷体_GB2312" pitchFamily="49" charset="-122"/>
              </a:rPr>
              <a:t>1/10</a:t>
            </a:r>
            <a:r>
              <a:rPr lang="zh-CN" altLang="en-US" sz="3200" dirty="0">
                <a:ea typeface="楷体_GB2312" pitchFamily="49" charset="-122"/>
              </a:rPr>
              <a:t>。所以，在最坏情况下，算法所需的计算时间</a:t>
            </a:r>
            <a:r>
              <a:rPr lang="en-US" altLang="zh-CN" sz="3200" dirty="0">
                <a:ea typeface="楷体_GB2312" pitchFamily="49" charset="-122"/>
              </a:rPr>
              <a:t>T(n)</a:t>
            </a:r>
            <a:r>
              <a:rPr lang="zh-CN" altLang="en-US" sz="3200" dirty="0">
                <a:ea typeface="楷体_GB2312" pitchFamily="49" charset="-122"/>
              </a:rPr>
              <a:t>满足递归式</a:t>
            </a:r>
            <a:r>
              <a:rPr lang="en-US" altLang="zh-CN" sz="3200" dirty="0">
                <a:ea typeface="楷体_GB2312" pitchFamily="49" charset="-122"/>
              </a:rPr>
              <a:t>T(n)</a:t>
            </a:r>
            <a:r>
              <a:rPr lang="en-US" altLang="zh-CN" sz="3200" b="1" dirty="0">
                <a:solidFill>
                  <a:srgbClr val="C00000"/>
                </a:solidFill>
                <a:ea typeface="楷体_GB2312" pitchFamily="49" charset="-122"/>
              </a:rPr>
              <a:t>≤</a:t>
            </a:r>
            <a:r>
              <a:rPr lang="en-US" altLang="zh-CN" sz="3200" dirty="0">
                <a:ea typeface="楷体_GB2312" pitchFamily="49" charset="-122"/>
              </a:rPr>
              <a:t>T(9n/10)+O(n) </a:t>
            </a:r>
            <a:r>
              <a:rPr lang="zh-CN" altLang="en-US" sz="3200" dirty="0" smtClean="0">
                <a:ea typeface="楷体_GB2312" pitchFamily="49" charset="-122"/>
              </a:rPr>
              <a:t>。</a:t>
            </a:r>
            <a:endParaRPr lang="en-US" altLang="zh-CN" sz="3200" dirty="0" smtClean="0">
              <a:ea typeface="楷体_GB2312" pitchFamily="49" charset="-122"/>
            </a:endParaRPr>
          </a:p>
          <a:p>
            <a:pPr eaLnBrk="1" hangingPunct="1"/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en-US" altLang="zh-CN" sz="3200" dirty="0" smtClean="0">
                <a:ea typeface="楷体_GB2312" pitchFamily="49" charset="-122"/>
              </a:rPr>
              <a:t>           </a:t>
            </a:r>
            <a:r>
              <a:rPr lang="zh-CN" altLang="en-US" sz="3200" dirty="0" smtClean="0">
                <a:ea typeface="楷体_GB2312" pitchFamily="49" charset="-122"/>
              </a:rPr>
              <a:t>由此</a:t>
            </a:r>
            <a:r>
              <a:rPr lang="zh-CN" altLang="en-US" sz="3200" dirty="0">
                <a:ea typeface="楷体_GB2312" pitchFamily="49" charset="-122"/>
              </a:rPr>
              <a:t>可得</a:t>
            </a:r>
            <a:r>
              <a:rPr lang="en-US" altLang="zh-CN" sz="3200" dirty="0">
                <a:ea typeface="楷体_GB2312" pitchFamily="49" charset="-122"/>
              </a:rPr>
              <a:t>T(n)=O(n)</a:t>
            </a:r>
            <a:r>
              <a:rPr lang="zh-CN" altLang="en-US" sz="32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t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671888"/>
            <a:ext cx="37084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323850" y="1133426"/>
            <a:ext cx="79914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9875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将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个输入元素划分成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  <a:sym typeface="Symbol" pitchFamily="18" charset="2"/>
              </a:rPr>
              <a:t>n/5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个组，每组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个元素，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  <a:sym typeface="Symbol" pitchFamily="18" charset="2"/>
              </a:rPr>
              <a:t>只可能有一个组不是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  <a:sym typeface="Symbol" pitchFamily="18" charset="2"/>
              </a:rPr>
              <a:t>个元素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。用任意一种排序算法，将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  <a:sym typeface="Symbol" pitchFamily="18" charset="2"/>
              </a:rPr>
              <a:t>每组中的元素排好序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，并取出每组的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  <a:sym typeface="Symbol" pitchFamily="18" charset="2"/>
              </a:rPr>
              <a:t>中位数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，共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n/5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个。</a:t>
            </a:r>
          </a:p>
          <a:p>
            <a:pPr indent="269875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递归调用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select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来找出这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n/5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个元素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中位数</a:t>
            </a:r>
            <a:r>
              <a:rPr lang="zh-CN" altLang="en-US" sz="2400" dirty="0">
                <a:ea typeface="楷体_GB2312" pitchFamily="49" charset="-122"/>
              </a:rPr>
              <a:t>。如果</a:t>
            </a:r>
            <a:r>
              <a:rPr lang="zh-CN" altLang="en-US" sz="2400" u="sng" dirty="0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400" u="sng" dirty="0">
                <a:ea typeface="楷体_GB2312" pitchFamily="49" charset="-122"/>
              </a:rPr>
              <a:t>n/5</a:t>
            </a:r>
            <a:r>
              <a:rPr lang="en-US" altLang="zh-CN" sz="2400" u="sng" dirty="0">
                <a:ea typeface="楷体_GB2312" pitchFamily="49" charset="-122"/>
                <a:sym typeface="Symbol" pitchFamily="18" charset="2"/>
              </a:rPr>
              <a:t></a:t>
            </a:r>
            <a:r>
              <a:rPr lang="zh-CN" altLang="en-US" sz="2400" u="sng" dirty="0">
                <a:ea typeface="楷体_GB2312" pitchFamily="49" charset="-122"/>
              </a:rPr>
              <a:t>是偶数，就找它的</a:t>
            </a:r>
            <a:r>
              <a:rPr lang="en-US" altLang="zh-CN" sz="2400" u="sng" dirty="0"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u="sng" dirty="0">
                <a:ea typeface="楷体_GB2312" pitchFamily="49" charset="-122"/>
                <a:sym typeface="Symbol" pitchFamily="18" charset="2"/>
              </a:rPr>
              <a:t>个中位数中较大的一个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。以这个元素作为划分基准。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线性时间选择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939778" y="3064177"/>
            <a:ext cx="5113338" cy="3570208"/>
          </a:xfrm>
          <a:prstGeom prst="rect">
            <a:avLst/>
          </a:prstGeom>
          <a:solidFill>
            <a:schemeClr val="accent1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ea typeface="楷体_GB2312" pitchFamily="49" charset="-122"/>
              </a:rPr>
              <a:t>设所有元素互不相同。在这种情况下，找出的基准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至少比</a:t>
            </a:r>
            <a:r>
              <a:rPr lang="en-US" altLang="zh-CN" sz="2400" dirty="0">
                <a:ea typeface="楷体_GB2312" pitchFamily="49" charset="-122"/>
              </a:rPr>
              <a:t>3(n-5)/10</a:t>
            </a:r>
            <a:r>
              <a:rPr lang="zh-CN" altLang="en-US" sz="2400" dirty="0">
                <a:ea typeface="楷体_GB2312" pitchFamily="49" charset="-122"/>
              </a:rPr>
              <a:t>个元素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，因为在每一组中有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个元素小于本组的中位数，而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n/5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个中位数中又有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(n-5)/10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个小于基准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同理</a:t>
            </a:r>
            <a:r>
              <a:rPr lang="zh-CN" altLang="en-US" sz="2400" dirty="0">
                <a:ea typeface="楷体_GB2312" pitchFamily="49" charset="-122"/>
              </a:rPr>
              <a:t>，基准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也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至少比</a:t>
            </a:r>
            <a:r>
              <a:rPr lang="en-US" altLang="zh-CN" sz="2400" dirty="0">
                <a:ea typeface="楷体_GB2312" pitchFamily="49" charset="-122"/>
              </a:rPr>
              <a:t>3(n-5)/10</a:t>
            </a:r>
            <a:r>
              <a:rPr lang="zh-CN" altLang="en-US" sz="2400" dirty="0">
                <a:ea typeface="楷体_GB2312" pitchFamily="49" charset="-122"/>
              </a:rPr>
              <a:t>个元素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小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ea typeface="楷体_GB2312" pitchFamily="49" charset="-122"/>
              </a:rPr>
              <a:t>而</a:t>
            </a: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n≥75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时，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3(n-5)/10≥n/4</a:t>
            </a:r>
            <a:r>
              <a:rPr lang="zh-CN" altLang="en-US" sz="2400" dirty="0">
                <a:ea typeface="楷体_GB2312" pitchFamily="49" charset="-122"/>
              </a:rPr>
              <a:t>所以按此基准划分所得的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个子数组的长度</a:t>
            </a:r>
            <a:r>
              <a:rPr lang="zh-CN" altLang="en-US" sz="2400" dirty="0">
                <a:ea typeface="楷体_GB2312" pitchFamily="49" charset="-122"/>
              </a:rPr>
              <a:t>都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至少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缩短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1/4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07504" y="3672001"/>
            <a:ext cx="1584176" cy="1296814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6444044"/>
            <a:ext cx="42931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>
                <a:ea typeface="楷体_GB2312" pitchFamily="49" charset="-122"/>
                <a:sym typeface="Symbol" pitchFamily="18" charset="2"/>
              </a:rPr>
              <a:t>前半分组个数：</a:t>
            </a:r>
            <a:r>
              <a:rPr lang="en-US" altLang="zh-CN" b="1" dirty="0" smtClean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smtClean="0">
                <a:ea typeface="楷体_GB2312" pitchFamily="49" charset="-122"/>
              </a:rPr>
              <a:t>n-</a:t>
            </a:r>
            <a:r>
              <a:rPr lang="en-US" altLang="zh-CN" b="1" dirty="0" smtClean="0">
                <a:solidFill>
                  <a:srgbClr val="3907F1"/>
                </a:solidFill>
                <a:ea typeface="楷体_GB2312" pitchFamily="49" charset="-122"/>
              </a:rPr>
              <a:t>5</a:t>
            </a:r>
            <a:r>
              <a:rPr lang="en-US" altLang="zh-CN" b="1" dirty="0" smtClean="0">
                <a:ea typeface="楷体_GB2312" pitchFamily="49" charset="-122"/>
              </a:rPr>
              <a:t>)/5/2=(n-</a:t>
            </a:r>
            <a:r>
              <a:rPr lang="en-US" altLang="zh-CN" b="1" dirty="0" smtClean="0">
                <a:solidFill>
                  <a:srgbClr val="3907F1"/>
                </a:solidFill>
                <a:ea typeface="楷体_GB2312" pitchFamily="49" charset="-122"/>
              </a:rPr>
              <a:t>5</a:t>
            </a:r>
            <a:r>
              <a:rPr lang="en-US" altLang="zh-CN" b="1" dirty="0" smtClean="0">
                <a:ea typeface="楷体_GB2312" pitchFamily="49" charset="-122"/>
              </a:rPr>
              <a:t>)/10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 bwMode="auto">
          <a:xfrm>
            <a:off x="2339752" y="4653136"/>
            <a:ext cx="1403573" cy="1296814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745108" y="3609020"/>
            <a:ext cx="522635" cy="2340930"/>
          </a:xfrm>
          <a:prstGeom prst="ellipse">
            <a:avLst/>
          </a:prstGeom>
          <a:noFill/>
          <a:ln w="38100" cap="flat" cmpd="sng" algn="ctr">
            <a:solidFill>
              <a:srgbClr val="3907F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2" grpId="0" animBg="1"/>
      <p:bldP spid="3" grpId="0" animBg="1"/>
      <p:bldP spid="8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250824" y="548876"/>
            <a:ext cx="8893175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Type </a:t>
            </a:r>
            <a:r>
              <a:rPr kumimoji="1" lang="en-US" altLang="zh-CN" b="1" dirty="0"/>
              <a:t>Select</a:t>
            </a:r>
            <a:r>
              <a:rPr kumimoji="1" lang="en-US" altLang="zh-CN" dirty="0"/>
              <a:t>(Type a[],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p,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r,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k)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if (r-p&lt;75) 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</a:t>
            </a:r>
            <a:r>
              <a:rPr kumimoji="1" lang="zh-CN" altLang="en-US" dirty="0"/>
              <a:t>用某个简单排序算法对数组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p:r</a:t>
            </a:r>
            <a:r>
              <a:rPr kumimoji="1" lang="en-US" altLang="zh-CN" dirty="0"/>
              <a:t>]</a:t>
            </a:r>
            <a:r>
              <a:rPr kumimoji="1" lang="zh-CN" altLang="en-US" dirty="0"/>
              <a:t>排序</a:t>
            </a:r>
            <a:r>
              <a:rPr kumimoji="1" lang="en-US" altLang="zh-CN" dirty="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return a[p+k-1];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};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for (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&lt;=(r-p-4)/5;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 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 </a:t>
            </a:r>
            <a:r>
              <a:rPr kumimoji="1" lang="zh-CN" altLang="en-US" dirty="0"/>
              <a:t>将</a:t>
            </a:r>
            <a:r>
              <a:rPr kumimoji="1" lang="en-US" altLang="zh-CN" dirty="0"/>
              <a:t>a[p+5*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至</a:t>
            </a:r>
            <a:r>
              <a:rPr kumimoji="1" lang="en-US" altLang="zh-CN" dirty="0"/>
              <a:t>a[p+5*i+4]</a:t>
            </a:r>
            <a:r>
              <a:rPr kumimoji="1" lang="zh-CN" altLang="en-US" dirty="0"/>
              <a:t>的第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小</a:t>
            </a:r>
            <a:r>
              <a:rPr kumimoji="1" lang="zh-CN" altLang="en-US" dirty="0" smtClean="0"/>
              <a:t>元素与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p+i</a:t>
            </a:r>
            <a:r>
              <a:rPr kumimoji="1" lang="en-US" altLang="zh-CN" dirty="0"/>
              <a:t>]</a:t>
            </a:r>
            <a:r>
              <a:rPr kumimoji="1" lang="zh-CN" altLang="en-US" dirty="0"/>
              <a:t>交换位置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130000"/>
              </a:lnSpc>
            </a:pP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//</a:t>
            </a:r>
            <a:r>
              <a:rPr kumimoji="1" lang="zh-CN" altLang="en-US" dirty="0"/>
              <a:t>找中位数的中位数，</a:t>
            </a:r>
            <a:r>
              <a:rPr kumimoji="1" lang="en-US" altLang="zh-CN" dirty="0"/>
              <a:t>r-p-4</a:t>
            </a:r>
            <a:r>
              <a:rPr kumimoji="1" lang="zh-CN" altLang="en-US" dirty="0"/>
              <a:t>即上面所说的</a:t>
            </a:r>
            <a:r>
              <a:rPr kumimoji="1" lang="en-US" altLang="zh-CN" dirty="0"/>
              <a:t>n-5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Type </a:t>
            </a:r>
            <a:r>
              <a:rPr kumimoji="1" lang="en-US" altLang="zh-CN" dirty="0">
                <a:solidFill>
                  <a:srgbClr val="3907F1"/>
                </a:solidFill>
              </a:rPr>
              <a:t>x</a:t>
            </a:r>
            <a:r>
              <a:rPr kumimoji="1" lang="en-US" altLang="zh-CN" dirty="0"/>
              <a:t> = Select(a, p, p+(r-p-4)/5, (r-p-4)/10);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</a:t>
            </a:r>
            <a:r>
              <a:rPr kumimoji="1" lang="en-US" altLang="zh-CN" dirty="0" err="1">
                <a:solidFill>
                  <a:srgbClr val="3907F1"/>
                </a:solidFill>
              </a:rPr>
              <a:t>int</a:t>
            </a:r>
            <a:r>
              <a:rPr kumimoji="1" lang="en-US" altLang="zh-CN" dirty="0">
                <a:solidFill>
                  <a:srgbClr val="3907F1"/>
                </a:solidFill>
              </a:rPr>
              <a:t> </a:t>
            </a:r>
            <a:r>
              <a:rPr kumimoji="1" lang="en-US" altLang="zh-CN" dirty="0" err="1">
                <a:solidFill>
                  <a:srgbClr val="3907F1"/>
                </a:solidFill>
              </a:rPr>
              <a:t>i</a:t>
            </a:r>
            <a:r>
              <a:rPr kumimoji="1" lang="en-US" altLang="zh-CN" dirty="0">
                <a:solidFill>
                  <a:srgbClr val="3907F1"/>
                </a:solidFill>
              </a:rPr>
              <a:t>=Partition(</a:t>
            </a:r>
            <a:r>
              <a:rPr kumimoji="1" lang="en-US" altLang="zh-CN" dirty="0" err="1">
                <a:solidFill>
                  <a:srgbClr val="3907F1"/>
                </a:solidFill>
              </a:rPr>
              <a:t>a,p,r</a:t>
            </a:r>
            <a:r>
              <a:rPr kumimoji="1" lang="en-US" altLang="zh-CN" dirty="0">
                <a:solidFill>
                  <a:srgbClr val="3907F1"/>
                </a:solidFill>
              </a:rPr>
              <a:t>, x</a:t>
            </a:r>
            <a:r>
              <a:rPr kumimoji="1" lang="en-US" altLang="zh-CN" dirty="0" smtClean="0">
                <a:solidFill>
                  <a:srgbClr val="3907F1"/>
                </a:solidFill>
              </a:rPr>
              <a:t>)</a:t>
            </a:r>
            <a:r>
              <a:rPr kumimoji="1" lang="en-US" altLang="zh-CN" dirty="0">
                <a:solidFill>
                  <a:srgbClr val="3907F1"/>
                </a:solidFill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j=i-p+1;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if (k&lt;=j) return Select(</a:t>
            </a:r>
            <a:r>
              <a:rPr kumimoji="1" lang="en-US" altLang="zh-CN" dirty="0" err="1"/>
              <a:t>a,p,i,k</a:t>
            </a:r>
            <a:r>
              <a:rPr kumimoji="1" lang="en-US" altLang="zh-CN" dirty="0"/>
              <a:t>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else return Select(a,i+1,r,k-j);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}</a:t>
            </a:r>
          </a:p>
        </p:txBody>
      </p:sp>
      <p:sp>
        <p:nvSpPr>
          <p:cNvPr id="56323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478"/>
            <a:ext cx="8569325" cy="603250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递归的概念</a:t>
            </a:r>
            <a:endParaRPr lang="zh-CN" altLang="en-US" dirty="0" smtClean="0">
              <a:solidFill>
                <a:srgbClr val="3907F1"/>
              </a:solidFill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itchFamily="34" charset="0"/>
              <a:ea typeface="宋体" charset="-122"/>
            </a:endParaRPr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itchFamily="34" charset="0"/>
              <a:ea typeface="宋体" charset="-122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5686"/>
              </p:ext>
            </p:extLst>
          </p:nvPr>
        </p:nvGraphicFramePr>
        <p:xfrm>
          <a:off x="3131840" y="4542186"/>
          <a:ext cx="32400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4" name="公式" r:id="rId3" imgW="1689100" imgH="457200" progId="Equation.3">
                  <p:embed/>
                </p:oleObj>
              </mc:Choice>
              <mc:Fallback>
                <p:oleObj name="公式" r:id="rId3" imgW="16891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42186"/>
                        <a:ext cx="324008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itchFamily="34" charset="0"/>
              <a:ea typeface="宋体" charset="-122"/>
            </a:endParaRP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033413"/>
              </p:ext>
            </p:extLst>
          </p:nvPr>
        </p:nvGraphicFramePr>
        <p:xfrm>
          <a:off x="3131840" y="5694711"/>
          <a:ext cx="1223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5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694711"/>
                        <a:ext cx="12239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051843" y="2060848"/>
            <a:ext cx="5040313" cy="2016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factorial(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</a:t>
            </a:r>
          </a:p>
          <a:p>
            <a:pPr>
              <a:defRPr/>
            </a:pPr>
            <a:r>
              <a:rPr lang="en-US" altLang="zh-CN" sz="2000" b="1" dirty="0"/>
              <a:t>{</a:t>
            </a:r>
          </a:p>
          <a:p>
            <a:pPr>
              <a:defRPr/>
            </a:pPr>
            <a:r>
              <a:rPr lang="en-US" altLang="zh-CN" sz="2000" b="1" dirty="0"/>
              <a:t>   if (n == 0) </a:t>
            </a:r>
          </a:p>
          <a:p>
            <a:pPr>
              <a:defRPr/>
            </a:pPr>
            <a:r>
              <a:rPr lang="en-US" altLang="zh-CN" sz="2000" b="1" dirty="0"/>
              <a:t>       return 1;          </a:t>
            </a:r>
          </a:p>
          <a:p>
            <a:pPr>
              <a:defRPr/>
            </a:pPr>
            <a:r>
              <a:rPr lang="en-US" altLang="zh-CN" sz="2000" b="1" dirty="0"/>
              <a:t>   return n*</a:t>
            </a:r>
            <a:r>
              <a:rPr lang="en-US" altLang="zh-CN" sz="2000" b="1" dirty="0">
                <a:solidFill>
                  <a:srgbClr val="3907F1"/>
                </a:solidFill>
              </a:rPr>
              <a:t>factorial(n-1)</a:t>
            </a:r>
            <a:r>
              <a:rPr lang="en-US" altLang="zh-CN" sz="2000" b="1" dirty="0"/>
              <a:t>;</a:t>
            </a:r>
          </a:p>
          <a:p>
            <a:pPr>
              <a:defRPr/>
            </a:pPr>
            <a:r>
              <a:rPr lang="en-US" altLang="zh-CN" sz="2000" b="1" dirty="0"/>
              <a:t>}</a:t>
            </a:r>
            <a:endParaRPr kumimoji="1" lang="en-US" altLang="zh-CN" sz="2000" b="1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33388" y="1341438"/>
            <a:ext cx="7594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阶乘函数</a:t>
            </a:r>
            <a:endParaRPr lang="zh-CN" altLang="en-US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655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250825" y="549275"/>
            <a:ext cx="65532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Type </a:t>
            </a:r>
            <a:r>
              <a:rPr kumimoji="1" lang="en-US" altLang="zh-CN" b="1" dirty="0"/>
              <a:t>Select</a:t>
            </a:r>
            <a:r>
              <a:rPr kumimoji="1" lang="en-US" altLang="zh-CN" dirty="0"/>
              <a:t>(Type a[],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p,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r,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k)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2605A1"/>
                </a:solidFill>
              </a:rPr>
              <a:t>      if (r-p&lt;75) 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2605A1"/>
                </a:solidFill>
              </a:rPr>
              <a:t>        </a:t>
            </a:r>
            <a:r>
              <a:rPr kumimoji="1" lang="zh-CN" altLang="en-US" dirty="0">
                <a:solidFill>
                  <a:srgbClr val="2605A1"/>
                </a:solidFill>
              </a:rPr>
              <a:t>用某个简单排序算法对数组</a:t>
            </a:r>
            <a:r>
              <a:rPr kumimoji="1" lang="en-US" altLang="zh-CN" dirty="0">
                <a:solidFill>
                  <a:srgbClr val="2605A1"/>
                </a:solidFill>
              </a:rPr>
              <a:t>a[</a:t>
            </a:r>
            <a:r>
              <a:rPr kumimoji="1" lang="en-US" altLang="zh-CN" dirty="0" err="1">
                <a:solidFill>
                  <a:srgbClr val="2605A1"/>
                </a:solidFill>
              </a:rPr>
              <a:t>p:r</a:t>
            </a:r>
            <a:r>
              <a:rPr kumimoji="1" lang="en-US" altLang="zh-CN" dirty="0">
                <a:solidFill>
                  <a:srgbClr val="2605A1"/>
                </a:solidFill>
              </a:rPr>
              <a:t>]</a:t>
            </a:r>
            <a:r>
              <a:rPr kumimoji="1" lang="zh-CN" altLang="en-US" dirty="0">
                <a:solidFill>
                  <a:srgbClr val="2605A1"/>
                </a:solidFill>
              </a:rPr>
              <a:t>排序</a:t>
            </a:r>
            <a:r>
              <a:rPr kumimoji="1" lang="en-US" altLang="zh-CN" dirty="0">
                <a:solidFill>
                  <a:srgbClr val="2605A1"/>
                </a:solidFill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2605A1"/>
                </a:solidFill>
              </a:rPr>
              <a:t>        return a[p+k-1];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2605A1"/>
                </a:solidFill>
              </a:rPr>
              <a:t>        };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for (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&lt;=(r-p-4)/5;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 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 </a:t>
            </a:r>
            <a:r>
              <a:rPr kumimoji="1" lang="zh-CN" altLang="en-US" dirty="0"/>
              <a:t>将</a:t>
            </a:r>
            <a:r>
              <a:rPr kumimoji="1" lang="en-US" altLang="zh-CN" dirty="0"/>
              <a:t>a[p+5*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至</a:t>
            </a:r>
            <a:r>
              <a:rPr kumimoji="1" lang="en-US" altLang="zh-CN" dirty="0"/>
              <a:t>a[p+5*i+4]</a:t>
            </a:r>
            <a:r>
              <a:rPr kumimoji="1" lang="zh-CN" altLang="en-US" dirty="0"/>
              <a:t>的第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小元素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         与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p+i</a:t>
            </a:r>
            <a:r>
              <a:rPr kumimoji="1" lang="en-US" altLang="zh-CN" dirty="0"/>
              <a:t>]</a:t>
            </a:r>
            <a:r>
              <a:rPr kumimoji="1" lang="zh-CN" altLang="en-US" dirty="0"/>
              <a:t>交换位置</a:t>
            </a:r>
            <a:r>
              <a:rPr kumimoji="1" lang="en-US" altLang="zh-CN" dirty="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//</a:t>
            </a:r>
            <a:r>
              <a:rPr kumimoji="1" lang="zh-CN" altLang="en-US" dirty="0"/>
              <a:t>找中位数的中位数，</a:t>
            </a:r>
            <a:r>
              <a:rPr kumimoji="1" lang="en-US" altLang="zh-CN" dirty="0"/>
              <a:t>r-p-4</a:t>
            </a:r>
            <a:r>
              <a:rPr kumimoji="1" lang="zh-CN" altLang="en-US" dirty="0"/>
              <a:t>即上面所说的</a:t>
            </a:r>
            <a:r>
              <a:rPr kumimoji="1" lang="en-US" altLang="zh-CN" dirty="0"/>
              <a:t>n-5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Type x = Select(a, p, p+(r-p-4)/5, (r-p-4)/10);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=Partition(</a:t>
            </a:r>
            <a:r>
              <a:rPr kumimoji="1" lang="en-US" altLang="zh-CN" dirty="0" err="1"/>
              <a:t>a,p,r</a:t>
            </a:r>
            <a:r>
              <a:rPr kumimoji="1" lang="en-US" altLang="zh-CN" dirty="0"/>
              <a:t>, x),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j=i-p+1;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if (k&lt;=j) return Select(</a:t>
            </a:r>
            <a:r>
              <a:rPr kumimoji="1" lang="en-US" altLang="zh-CN" dirty="0" err="1"/>
              <a:t>a,p,i,k</a:t>
            </a:r>
            <a:r>
              <a:rPr kumimoji="1" lang="en-US" altLang="zh-CN" dirty="0"/>
              <a:t>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else return Select(a,i+1,r,k-j);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}</a:t>
            </a:r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5283845" y="2890740"/>
            <a:ext cx="1081500" cy="5107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724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 smtClean="0"/>
              <a:t>O(n)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15900" y="4127700"/>
            <a:ext cx="1477900" cy="5107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724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 smtClean="0"/>
              <a:t>T(n/5)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21939" y="5324676"/>
            <a:ext cx="1793961" cy="5107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724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 smtClean="0"/>
              <a:t>T(3n/4)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47596" y="1606054"/>
            <a:ext cx="776999" cy="5107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1</a:t>
            </a:r>
            <a:endParaRPr lang="en-US" altLang="zh-CN" sz="2400" b="1" baseline="-25000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38215" y="4574406"/>
            <a:ext cx="1081500" cy="5107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724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 smtClean="0"/>
              <a:t>O(n)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46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250825" y="549275"/>
            <a:ext cx="65532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Type </a:t>
            </a:r>
            <a:r>
              <a:rPr kumimoji="1" lang="en-US" altLang="zh-CN" b="1" dirty="0"/>
              <a:t>Select</a:t>
            </a:r>
            <a:r>
              <a:rPr kumimoji="1" lang="en-US" altLang="zh-CN" dirty="0"/>
              <a:t>(Type a[],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p,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r,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k)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if (r-p&lt;75) 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</a:t>
            </a:r>
            <a:r>
              <a:rPr kumimoji="1" lang="zh-CN" altLang="en-US" dirty="0"/>
              <a:t>用某个简单排序算法对数组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p:r</a:t>
            </a:r>
            <a:r>
              <a:rPr kumimoji="1" lang="en-US" altLang="zh-CN" dirty="0"/>
              <a:t>]</a:t>
            </a:r>
            <a:r>
              <a:rPr kumimoji="1" lang="zh-CN" altLang="en-US" dirty="0"/>
              <a:t>排序</a:t>
            </a:r>
            <a:r>
              <a:rPr kumimoji="1" lang="en-US" altLang="zh-CN" dirty="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return a[p+k-1];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};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for (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&lt;=(r-p-4)/5;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 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   </a:t>
            </a:r>
            <a:r>
              <a:rPr kumimoji="1" lang="zh-CN" altLang="en-US" dirty="0"/>
              <a:t>将</a:t>
            </a:r>
            <a:r>
              <a:rPr kumimoji="1" lang="en-US" altLang="zh-CN" dirty="0"/>
              <a:t>a[p+5*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至</a:t>
            </a:r>
            <a:r>
              <a:rPr kumimoji="1" lang="en-US" altLang="zh-CN" dirty="0"/>
              <a:t>a[p+5*i+4]</a:t>
            </a:r>
            <a:r>
              <a:rPr kumimoji="1" lang="zh-CN" altLang="en-US" dirty="0"/>
              <a:t>的第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小元素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         与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p+i</a:t>
            </a:r>
            <a:r>
              <a:rPr kumimoji="1" lang="en-US" altLang="zh-CN" dirty="0"/>
              <a:t>]</a:t>
            </a:r>
            <a:r>
              <a:rPr kumimoji="1" lang="zh-CN" altLang="en-US" dirty="0"/>
              <a:t>交换位置</a:t>
            </a:r>
            <a:r>
              <a:rPr kumimoji="1" lang="en-US" altLang="zh-CN" dirty="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//</a:t>
            </a:r>
            <a:r>
              <a:rPr kumimoji="1" lang="zh-CN" altLang="en-US" dirty="0"/>
              <a:t>找中位数的中位数，</a:t>
            </a:r>
            <a:r>
              <a:rPr kumimoji="1" lang="en-US" altLang="zh-CN" dirty="0"/>
              <a:t>r-p-4</a:t>
            </a:r>
            <a:r>
              <a:rPr kumimoji="1" lang="zh-CN" altLang="en-US" dirty="0"/>
              <a:t>即上面所说的</a:t>
            </a:r>
            <a:r>
              <a:rPr kumimoji="1" lang="en-US" altLang="zh-CN" dirty="0"/>
              <a:t>n-5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Type x = Select(a, p, p+(r-p-4)/5, (r-p-4)/10);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=Partition(</a:t>
            </a:r>
            <a:r>
              <a:rPr kumimoji="1" lang="en-US" altLang="zh-CN" dirty="0" err="1"/>
              <a:t>a,p,r</a:t>
            </a:r>
            <a:r>
              <a:rPr kumimoji="1" lang="en-US" altLang="zh-CN" dirty="0"/>
              <a:t>, x),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j=i-p+1;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if (k&lt;=j) return Select(</a:t>
            </a:r>
            <a:r>
              <a:rPr kumimoji="1" lang="en-US" altLang="zh-CN" dirty="0" err="1"/>
              <a:t>a,p,i,k</a:t>
            </a:r>
            <a:r>
              <a:rPr kumimoji="1" lang="en-US" altLang="zh-CN" dirty="0"/>
              <a:t>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      else return Select(a,i+1,r,k-j);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/>
              <a:t>}</a:t>
            </a:r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284" name="Group 12"/>
          <p:cNvGrpSpPr>
            <a:grpSpLocks/>
          </p:cNvGrpSpPr>
          <p:nvPr/>
        </p:nvGrpSpPr>
        <p:grpSpPr bwMode="auto">
          <a:xfrm>
            <a:off x="1042988" y="1989138"/>
            <a:ext cx="6988175" cy="1749425"/>
            <a:chOff x="657" y="1253"/>
            <a:chExt cx="4402" cy="1102"/>
          </a:xfrm>
        </p:grpSpPr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/>
                <a:t>T(n)=</a:t>
              </a:r>
              <a:r>
                <a:rPr lang="en-US" altLang="zh-CN" sz="2400" b="1"/>
                <a:t>O(n)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57351" name="Object 9"/>
            <p:cNvGraphicFramePr>
              <a:graphicFrameLocks noChangeAspect="1"/>
            </p:cNvGraphicFramePr>
            <p:nvPr/>
          </p:nvGraphicFramePr>
          <p:xfrm>
            <a:off x="1655" y="1480"/>
            <a:ext cx="294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01" name="Equation" r:id="rId3" imgW="2540000" imgH="482600" progId="Equation.3">
                    <p:embed/>
                  </p:oleObj>
                </mc:Choice>
                <mc:Fallback>
                  <p:oleObj name="Equation" r:id="rId3" imgW="2540000" imgH="482600" progId="Equation.3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80"/>
                          <a:ext cx="2948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39750" y="4076700"/>
            <a:ext cx="8137525" cy="1616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上述算法将每一组的大小定为</a:t>
            </a:r>
            <a:r>
              <a:rPr lang="en-US" altLang="zh-CN" sz="2400" dirty="0">
                <a:ea typeface="楷体_GB2312" pitchFamily="49" charset="-122"/>
              </a:rPr>
              <a:t>5</a:t>
            </a:r>
            <a:r>
              <a:rPr lang="zh-CN" altLang="en-US" sz="2400" dirty="0">
                <a:ea typeface="楷体_GB2312" pitchFamily="49" charset="-122"/>
              </a:rPr>
              <a:t>，并选取</a:t>
            </a:r>
            <a:r>
              <a:rPr lang="en-US" altLang="zh-CN" sz="2400" dirty="0">
                <a:ea typeface="楷体_GB2312" pitchFamily="49" charset="-122"/>
              </a:rPr>
              <a:t>75</a:t>
            </a:r>
            <a:r>
              <a:rPr lang="zh-CN" altLang="en-US" sz="2400" dirty="0">
                <a:ea typeface="楷体_GB2312" pitchFamily="49" charset="-122"/>
              </a:rPr>
              <a:t>作为是否作递归调用的分界点。这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点保证了</a:t>
            </a:r>
            <a:r>
              <a:rPr lang="en-US" altLang="zh-CN" sz="2400" dirty="0">
                <a:ea typeface="楷体_GB2312" pitchFamily="49" charset="-122"/>
              </a:rPr>
              <a:t>T(n)</a:t>
            </a:r>
            <a:r>
              <a:rPr lang="zh-CN" altLang="en-US" sz="2400" dirty="0">
                <a:ea typeface="楷体_GB2312" pitchFamily="49" charset="-122"/>
              </a:rPr>
              <a:t>的递归式中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个自变量之和</a:t>
            </a:r>
            <a:r>
              <a:rPr lang="en-US" altLang="zh-CN" sz="2400" dirty="0">
                <a:ea typeface="楷体_GB2312" pitchFamily="49" charset="-122"/>
              </a:rPr>
              <a:t>n/5+3n/4=19n/20=</a:t>
            </a:r>
            <a:r>
              <a:rPr lang="en-US" altLang="en-US" sz="2400" b="1" dirty="0" err="1">
                <a:solidFill>
                  <a:srgbClr val="2605A1"/>
                </a:solidFill>
                <a:ea typeface="楷体_GB2312" pitchFamily="49" charset="-122"/>
              </a:rPr>
              <a:t>ε</a:t>
            </a:r>
            <a:r>
              <a:rPr lang="en-US" altLang="zh-CN" sz="2400" dirty="0" err="1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0&lt;</a:t>
            </a:r>
            <a:r>
              <a:rPr lang="en-US" altLang="en-US" sz="2400" dirty="0">
                <a:solidFill>
                  <a:srgbClr val="2605A1"/>
                </a:solidFill>
                <a:ea typeface="楷体_GB2312" pitchFamily="49" charset="-122"/>
              </a:rPr>
              <a:t>ε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&lt;1</a:t>
            </a:r>
            <a:r>
              <a:rPr lang="zh-CN" altLang="en-US" sz="2400" dirty="0">
                <a:ea typeface="楷体_GB2312" pitchFamily="49" charset="-122"/>
              </a:rPr>
              <a:t>。这是使</a:t>
            </a:r>
            <a:r>
              <a:rPr lang="en-US" altLang="zh-CN" sz="2400" dirty="0">
                <a:ea typeface="楷体_GB2312" pitchFamily="49" charset="-122"/>
              </a:rPr>
              <a:t>T(n)=O(n)</a:t>
            </a:r>
            <a:r>
              <a:rPr lang="zh-CN" altLang="en-US" sz="2400" dirty="0">
                <a:ea typeface="楷体_GB2312" pitchFamily="49" charset="-122"/>
              </a:rPr>
              <a:t>的关键之处。当然，除了</a:t>
            </a:r>
            <a:r>
              <a:rPr lang="en-US" altLang="zh-CN" sz="2400" dirty="0">
                <a:ea typeface="楷体_GB2312" pitchFamily="49" charset="-122"/>
              </a:rPr>
              <a:t>5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75</a:t>
            </a:r>
            <a:r>
              <a:rPr lang="zh-CN" altLang="en-US" sz="2400" dirty="0">
                <a:ea typeface="楷体_GB2312" pitchFamily="49" charset="-122"/>
              </a:rPr>
              <a:t>之外，还有其他选择。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323850" y="1192639"/>
            <a:ext cx="8496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给定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平面上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个点的集合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，找其中的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一对点</a:t>
            </a:r>
            <a:r>
              <a:rPr lang="zh-CN" altLang="en-US" sz="2400" dirty="0">
                <a:ea typeface="楷体_GB2312" pitchFamily="49" charset="-122"/>
              </a:rPr>
              <a:t>，使得在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个点组成的所有点对中，该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点对间的距离最小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75656" y="2276872"/>
            <a:ext cx="41120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</a:rPr>
              <a:t>一般</a:t>
            </a:r>
            <a:r>
              <a:rPr lang="zh-CN" altLang="zh-CN" sz="2400" dirty="0" smtClean="0">
                <a:ea typeface="楷体_GB2312" pitchFamily="49" charset="-122"/>
              </a:rPr>
              <a:t>方法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 smtClean="0">
                <a:ea typeface="楷体_GB2312" pitchFamily="49" charset="-122"/>
              </a:rPr>
              <a:t>O(n</a:t>
            </a:r>
            <a:r>
              <a:rPr lang="en-US" altLang="zh-CN" sz="2400" baseline="30000" dirty="0" smtClean="0">
                <a:ea typeface="楷体_GB2312" pitchFamily="49" charset="-122"/>
              </a:rPr>
              <a:t>2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  <a:endParaRPr lang="en-US" altLang="zh-CN" sz="2400" dirty="0"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可以证明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: 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下界 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O(</a:t>
            </a:r>
            <a:r>
              <a:rPr lang="en-US" altLang="zh-CN" sz="2400" dirty="0" err="1" smtClean="0">
                <a:ea typeface="楷体_GB2312" pitchFamily="49" charset="-122"/>
                <a:sym typeface="Wingdings" pitchFamily="2" charset="2"/>
              </a:rPr>
              <a:t>nlogn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)</a:t>
            </a:r>
            <a:endParaRPr lang="en-US" altLang="zh-CN" sz="2400" dirty="0"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323850" y="119697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给定平面上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个点的集合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，找其中的一对点，使得在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个点组成的所有点对中，该点对间的距离最小。 </a:t>
            </a: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395536" y="1196975"/>
            <a:ext cx="8280203" cy="1200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为了使问题易于理解和分析，先来考虑</a:t>
            </a:r>
            <a:r>
              <a:rPr lang="zh-CN" altLang="en-US" sz="2400" b="1" dirty="0">
                <a:ea typeface="楷体_GB2312" pitchFamily="49" charset="-122"/>
              </a:rPr>
              <a:t>一维</a:t>
            </a:r>
            <a:r>
              <a:rPr lang="zh-CN" altLang="en-US" sz="2400" dirty="0">
                <a:ea typeface="楷体_GB2312" pitchFamily="49" charset="-122"/>
              </a:rPr>
              <a:t>的情形。此时，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中的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个点退化为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轴上的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个实数 </a:t>
            </a:r>
            <a:r>
              <a:rPr lang="en-US" altLang="zh-CN" sz="2400" dirty="0">
                <a:ea typeface="楷体_GB2312" pitchFamily="49" charset="-122"/>
              </a:rPr>
              <a:t>x1,x2,…,</a:t>
            </a:r>
            <a:r>
              <a:rPr lang="en-US" altLang="zh-CN" sz="2400" dirty="0" err="1">
                <a:ea typeface="楷体_GB2312" pitchFamily="49" charset="-122"/>
              </a:rPr>
              <a:t>xn</a:t>
            </a:r>
            <a:r>
              <a:rPr lang="zh-CN" altLang="en-US" sz="2400" dirty="0">
                <a:ea typeface="楷体_GB2312" pitchFamily="49" charset="-122"/>
              </a:rPr>
              <a:t>。最接近点对即为这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个实数中</a:t>
            </a:r>
            <a:r>
              <a:rPr lang="zh-CN" altLang="en-US" sz="2400" u="sng" dirty="0">
                <a:solidFill>
                  <a:srgbClr val="FF0000"/>
                </a:solidFill>
                <a:ea typeface="楷体_GB2312" pitchFamily="49" charset="-122"/>
              </a:rPr>
              <a:t>相差最小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个实数。</a:t>
            </a:r>
          </a:p>
        </p:txBody>
      </p:sp>
      <p:pic>
        <p:nvPicPr>
          <p:cNvPr id="59398" name="Picture 8" descr="t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129213"/>
            <a:ext cx="69834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376238" y="2439988"/>
            <a:ext cx="8372475" cy="273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ea typeface="楷体_GB2312" pitchFamily="49" charset="-122"/>
              </a:rPr>
              <a:t>假设我们用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轴上某个点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将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划分为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个子集</a:t>
            </a:r>
            <a:r>
              <a:rPr lang="en-US" altLang="zh-CN" sz="2400" dirty="0">
                <a:ea typeface="楷体_GB2312" pitchFamily="49" charset="-122"/>
              </a:rPr>
              <a:t>S1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S2 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zh-CN" sz="2400" dirty="0">
                <a:ea typeface="楷体_GB2312" pitchFamily="49" charset="-122"/>
              </a:rPr>
              <a:t>基于</a:t>
            </a:r>
            <a:r>
              <a:rPr lang="zh-CN" altLang="zh-CN" sz="2400" b="1" dirty="0">
                <a:solidFill>
                  <a:srgbClr val="FF0000"/>
                </a:solidFill>
                <a:ea typeface="黑体" pitchFamily="49" charset="-122"/>
              </a:rPr>
              <a:t>平衡子问题</a:t>
            </a:r>
            <a:r>
              <a:rPr lang="zh-CN" altLang="zh-CN" sz="2400" dirty="0">
                <a:ea typeface="楷体_GB2312" pitchFamily="49" charset="-122"/>
              </a:rPr>
              <a:t>的思想，用S中各点坐标的</a:t>
            </a:r>
            <a:r>
              <a:rPr lang="zh-CN" altLang="zh-CN" sz="2400" dirty="0">
                <a:solidFill>
                  <a:srgbClr val="FF0000"/>
                </a:solidFill>
                <a:ea typeface="楷体_GB2312" pitchFamily="49" charset="-122"/>
              </a:rPr>
              <a:t>中位数</a:t>
            </a:r>
            <a:r>
              <a:rPr lang="zh-CN" altLang="zh-CN" sz="2400" dirty="0">
                <a:ea typeface="楷体_GB2312" pitchFamily="49" charset="-122"/>
              </a:rPr>
              <a:t>来作分割点。</a:t>
            </a:r>
            <a:endParaRPr lang="zh-CN" altLang="en-US" sz="2400" dirty="0"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递归</a:t>
            </a:r>
            <a:r>
              <a:rPr lang="zh-CN" altLang="en-US" sz="2400" dirty="0">
                <a:ea typeface="楷体_GB2312" pitchFamily="49" charset="-122"/>
              </a:rPr>
              <a:t>地在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S1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2400" dirty="0">
                <a:ea typeface="楷体_GB2312" pitchFamily="49" charset="-122"/>
              </a:rPr>
              <a:t>上找出其</a:t>
            </a:r>
            <a:r>
              <a:rPr lang="zh-CN" altLang="en-US" sz="2400" u="sng" dirty="0">
                <a:ea typeface="楷体_GB2312" pitchFamily="49" charset="-122"/>
              </a:rPr>
              <a:t>最接近点对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{p1,p2}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{q1,q2}</a:t>
            </a:r>
            <a:r>
              <a:rPr lang="zh-CN" altLang="en-US" sz="2400" dirty="0">
                <a:ea typeface="楷体_GB2312" pitchFamily="49" charset="-122"/>
              </a:rPr>
              <a:t>，并设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d=min{|p1-p2|,|q1-q2|}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中的最接近点对或者是</a:t>
            </a:r>
            <a:r>
              <a:rPr lang="en-US" altLang="zh-CN" sz="2400" dirty="0">
                <a:ea typeface="楷体_GB2312" pitchFamily="49" charset="-122"/>
              </a:rPr>
              <a:t>{p1,p2}</a:t>
            </a:r>
            <a:r>
              <a:rPr lang="zh-CN" altLang="en-US" sz="2400" dirty="0">
                <a:ea typeface="楷体_GB2312" pitchFamily="49" charset="-122"/>
              </a:rPr>
              <a:t>，或者是</a:t>
            </a:r>
            <a:r>
              <a:rPr lang="en-US" altLang="zh-CN" sz="2400" dirty="0">
                <a:ea typeface="楷体_GB2312" pitchFamily="49" charset="-122"/>
              </a:rPr>
              <a:t>{q1,q2}</a:t>
            </a:r>
            <a:r>
              <a:rPr lang="zh-CN" altLang="en-US" sz="2400" dirty="0">
                <a:ea typeface="楷体_GB2312" pitchFamily="49" charset="-122"/>
              </a:rPr>
              <a:t>，或者是某个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{p3,q3}</a:t>
            </a:r>
            <a:r>
              <a:rPr lang="zh-CN" altLang="en-US" sz="2400" dirty="0">
                <a:ea typeface="楷体_GB2312" pitchFamily="49" charset="-122"/>
              </a:rPr>
              <a:t>，其中</a:t>
            </a:r>
            <a:r>
              <a:rPr lang="en-US" altLang="zh-CN" sz="2400" u="sng" dirty="0">
                <a:ea typeface="楷体_GB2312" pitchFamily="49" charset="-122"/>
              </a:rPr>
              <a:t>p3∈S1</a:t>
            </a:r>
            <a:r>
              <a:rPr lang="zh-CN" altLang="en-US" sz="2400" u="sng" dirty="0">
                <a:ea typeface="楷体_GB2312" pitchFamily="49" charset="-122"/>
              </a:rPr>
              <a:t>且</a:t>
            </a:r>
            <a:r>
              <a:rPr lang="en-US" altLang="zh-CN" sz="2400" u="sng" dirty="0">
                <a:ea typeface="楷体_GB2312" pitchFamily="49" charset="-122"/>
              </a:rPr>
              <a:t>q3∈S2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p3,q3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pic>
        <p:nvPicPr>
          <p:cNvPr id="60419" name="Picture 5" descr="t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81075"/>
            <a:ext cx="69119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07950" y="2924175"/>
            <a:ext cx="8856663" cy="3416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如果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的最接近点对是</a:t>
            </a:r>
            <a:r>
              <a:rPr lang="en-US" altLang="zh-CN" sz="2400" dirty="0">
                <a:ea typeface="楷体_GB2312" pitchFamily="49" charset="-122"/>
              </a:rPr>
              <a:t>{p3,q3}</a:t>
            </a:r>
            <a:r>
              <a:rPr lang="zh-CN" altLang="en-US" sz="2400" dirty="0">
                <a:ea typeface="楷体_GB2312" pitchFamily="49" charset="-122"/>
              </a:rPr>
              <a:t>，即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|p3-q3|&lt;d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>
                <a:ea typeface="楷体_GB2312" pitchFamily="49" charset="-122"/>
              </a:rPr>
              <a:t>p3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q3</a:t>
            </a:r>
            <a:r>
              <a:rPr lang="zh-CN" altLang="en-US" sz="2400" dirty="0">
                <a:ea typeface="楷体_GB2312" pitchFamily="49" charset="-122"/>
              </a:rPr>
              <a:t>两者与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的距离不超过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en-US" sz="2400" dirty="0">
                <a:ea typeface="楷体_GB2312" pitchFamily="49" charset="-122"/>
              </a:rPr>
              <a:t>即</a:t>
            </a:r>
            <a:r>
              <a:rPr lang="en-US" altLang="zh-CN" sz="2400" b="1" dirty="0">
                <a:ea typeface="楷体_GB2312" pitchFamily="49" charset="-122"/>
              </a:rPr>
              <a:t>p3∈(m-</a:t>
            </a:r>
            <a:r>
              <a:rPr lang="en-US" altLang="zh-CN" sz="2400" b="1" dirty="0" err="1">
                <a:ea typeface="楷体_GB2312" pitchFamily="49" charset="-122"/>
              </a:rPr>
              <a:t>d,m</a:t>
            </a:r>
            <a:r>
              <a:rPr lang="en-US" altLang="zh-CN" sz="2400" b="1" dirty="0">
                <a:ea typeface="楷体_GB2312" pitchFamily="49" charset="-122"/>
              </a:rPr>
              <a:t>]</a:t>
            </a:r>
            <a:r>
              <a:rPr lang="zh-CN" altLang="en-US" sz="2400" b="1" dirty="0">
                <a:ea typeface="楷体_GB2312" pitchFamily="49" charset="-122"/>
              </a:rPr>
              <a:t>，</a:t>
            </a:r>
            <a:r>
              <a:rPr lang="en-US" altLang="zh-CN" sz="2400" b="1" dirty="0">
                <a:ea typeface="楷体_GB2312" pitchFamily="49" charset="-122"/>
              </a:rPr>
              <a:t>q3∈(</a:t>
            </a:r>
            <a:r>
              <a:rPr lang="en-US" altLang="zh-CN" sz="2400" b="1" dirty="0" err="1">
                <a:ea typeface="楷体_GB2312" pitchFamily="49" charset="-122"/>
              </a:rPr>
              <a:t>m,m+d</a:t>
            </a:r>
            <a:r>
              <a:rPr lang="en-US" altLang="zh-CN" sz="2400" b="1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由于在</a:t>
            </a:r>
            <a:r>
              <a:rPr lang="en-US" altLang="zh-CN" sz="2400" dirty="0">
                <a:ea typeface="楷体_GB2312" pitchFamily="49" charset="-122"/>
              </a:rPr>
              <a:t>S1</a:t>
            </a:r>
            <a:r>
              <a:rPr lang="zh-CN" altLang="en-US" sz="2400" dirty="0">
                <a:ea typeface="楷体_GB2312" pitchFamily="49" charset="-122"/>
              </a:rPr>
              <a:t>中，每个长度为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的半闭区间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至多包含一个点</a:t>
            </a:r>
            <a:r>
              <a:rPr lang="zh-CN" altLang="en-US" sz="2400" dirty="0">
                <a:ea typeface="楷体_GB2312" pitchFamily="49" charset="-122"/>
              </a:rPr>
              <a:t>（否则必有两点距离小于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），并且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S1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S2</a:t>
            </a:r>
            <a:r>
              <a:rPr lang="zh-CN" altLang="en-US" sz="2400" dirty="0">
                <a:ea typeface="楷体_GB2312" pitchFamily="49" charset="-122"/>
              </a:rPr>
              <a:t>的分割点，因此</a:t>
            </a:r>
            <a:r>
              <a:rPr lang="en-US" altLang="zh-CN" sz="2400" dirty="0">
                <a:ea typeface="楷体_GB2312" pitchFamily="49" charset="-122"/>
              </a:rPr>
              <a:t>(m-</a:t>
            </a:r>
            <a:r>
              <a:rPr lang="en-US" altLang="zh-CN" sz="2400" dirty="0" err="1">
                <a:ea typeface="楷体_GB2312" pitchFamily="49" charset="-122"/>
              </a:rPr>
              <a:t>d,m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中至多包含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中的一个点。由图可以看出，</a:t>
            </a:r>
            <a:r>
              <a:rPr lang="zh-CN" altLang="en-US" sz="2400" b="1" dirty="0">
                <a:ea typeface="楷体_GB2312" pitchFamily="49" charset="-122"/>
              </a:rPr>
              <a:t>如果</a:t>
            </a:r>
            <a:r>
              <a:rPr lang="en-US" altLang="zh-CN" sz="2400" b="1" dirty="0">
                <a:ea typeface="楷体_GB2312" pitchFamily="49" charset="-122"/>
              </a:rPr>
              <a:t>(m-</a:t>
            </a:r>
            <a:r>
              <a:rPr lang="en-US" altLang="zh-CN" sz="2400" b="1" dirty="0" err="1">
                <a:ea typeface="楷体_GB2312" pitchFamily="49" charset="-122"/>
              </a:rPr>
              <a:t>d,m</a:t>
            </a:r>
            <a:r>
              <a:rPr lang="en-US" altLang="zh-CN" sz="2400" b="1" dirty="0">
                <a:ea typeface="楷体_GB2312" pitchFamily="49" charset="-122"/>
              </a:rPr>
              <a:t>]</a:t>
            </a:r>
            <a:r>
              <a:rPr lang="zh-CN" altLang="en-US" sz="2400" b="1" dirty="0">
                <a:ea typeface="楷体_GB2312" pitchFamily="49" charset="-122"/>
              </a:rPr>
              <a:t>中有</a:t>
            </a:r>
            <a:r>
              <a:rPr lang="en-US" altLang="zh-CN" sz="2400" b="1" dirty="0">
                <a:ea typeface="楷体_GB2312" pitchFamily="49" charset="-122"/>
              </a:rPr>
              <a:t>S</a:t>
            </a:r>
            <a:r>
              <a:rPr lang="zh-CN" altLang="en-US" sz="2400" b="1" dirty="0">
                <a:ea typeface="楷体_GB2312" pitchFamily="49" charset="-122"/>
              </a:rPr>
              <a:t>中的点，则此点就是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S1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中最大点</a:t>
            </a:r>
            <a:r>
              <a:rPr lang="zh-CN" altLang="en-US" sz="2400" b="1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因此，我们用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线性时间</a:t>
            </a:r>
            <a:r>
              <a:rPr lang="zh-CN" altLang="en-US" sz="2400" dirty="0">
                <a:ea typeface="楷体_GB2312" pitchFamily="49" charset="-122"/>
              </a:rPr>
              <a:t>就能找到区间</a:t>
            </a:r>
            <a:r>
              <a:rPr lang="en-US" altLang="zh-CN" sz="2400" dirty="0">
                <a:ea typeface="楷体_GB2312" pitchFamily="49" charset="-122"/>
              </a:rPr>
              <a:t>(m-</a:t>
            </a:r>
            <a:r>
              <a:rPr lang="en-US" altLang="zh-CN" sz="2400" dirty="0" err="1">
                <a:ea typeface="楷体_GB2312" pitchFamily="49" charset="-122"/>
              </a:rPr>
              <a:t>d,m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m,m+d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中所有点，即</a:t>
            </a:r>
            <a:r>
              <a:rPr lang="en-US" altLang="zh-CN" sz="2400" dirty="0">
                <a:ea typeface="楷体_GB2312" pitchFamily="49" charset="-122"/>
              </a:rPr>
              <a:t>p3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q3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b="1" dirty="0">
                <a:ea typeface="楷体_GB2312" pitchFamily="49" charset="-122"/>
              </a:rPr>
              <a:t>从而我们用线性时间就可以将</a:t>
            </a:r>
            <a:r>
              <a:rPr lang="en-US" altLang="zh-CN" sz="2400" b="1" dirty="0">
                <a:ea typeface="楷体_GB2312" pitchFamily="49" charset="-122"/>
              </a:rPr>
              <a:t>S1</a:t>
            </a:r>
            <a:r>
              <a:rPr lang="zh-CN" altLang="en-US" sz="2400" b="1" dirty="0">
                <a:ea typeface="楷体_GB2312" pitchFamily="49" charset="-122"/>
              </a:rPr>
              <a:t>的解和</a:t>
            </a:r>
            <a:r>
              <a:rPr lang="en-US" altLang="zh-CN" sz="2400" b="1" dirty="0">
                <a:ea typeface="楷体_GB2312" pitchFamily="49" charset="-122"/>
              </a:rPr>
              <a:t>S2</a:t>
            </a:r>
            <a:r>
              <a:rPr lang="zh-CN" altLang="en-US" sz="2400" b="1" dirty="0">
                <a:ea typeface="楷体_GB2312" pitchFamily="49" charset="-122"/>
              </a:rPr>
              <a:t>的解合并成为</a:t>
            </a:r>
            <a:r>
              <a:rPr lang="en-US" altLang="zh-CN" sz="2400" b="1" dirty="0">
                <a:ea typeface="楷体_GB2312" pitchFamily="49" charset="-122"/>
              </a:rPr>
              <a:t>S</a:t>
            </a:r>
            <a:r>
              <a:rPr lang="zh-CN" altLang="en-US" sz="2400" b="1" dirty="0">
                <a:ea typeface="楷体_GB2312" pitchFamily="49" charset="-122"/>
              </a:rPr>
              <a:t>的解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-39688" y="2189163"/>
            <a:ext cx="5043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p3,q3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5389690" y="43128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d=min{|p1-p2|,|q1-q2|}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44463" y="1052513"/>
            <a:ext cx="6731793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dirty="0" err="1" smtClean="0">
                <a:ea typeface="楷体_GB2312" pitchFamily="49" charset="-122"/>
              </a:rPr>
              <a:t>ool</a:t>
            </a:r>
            <a:r>
              <a:rPr lang="en-US" altLang="zh-CN" dirty="0" smtClean="0">
                <a:ea typeface="楷体_GB2312" pitchFamily="49" charset="-122"/>
              </a:rPr>
              <a:t> cpair1(</a:t>
            </a:r>
            <a:r>
              <a:rPr lang="en-US" altLang="zh-CN" dirty="0" err="1" smtClean="0">
                <a:ea typeface="楷体_GB2312" pitchFamily="49" charset="-122"/>
              </a:rPr>
              <a:t>S,d</a:t>
            </a:r>
            <a:r>
              <a:rPr lang="en-US" altLang="zh-CN" dirty="0" smtClean="0"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楷体_GB2312" pitchFamily="49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楷体_GB2312" pitchFamily="49" charset="-122"/>
              </a:rPr>
              <a:t>     n=|S|;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if (n&lt;2)  {d=∞; return false}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m=S</a:t>
            </a:r>
            <a:r>
              <a:rPr lang="zh-CN" altLang="en-US" dirty="0" smtClean="0">
                <a:ea typeface="楷体_GB2312" pitchFamily="49" charset="-122"/>
              </a:rPr>
              <a:t>中各点坐标的中位数；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//</a:t>
            </a:r>
            <a:r>
              <a:rPr lang="zh-CN" altLang="en-US" dirty="0" smtClean="0">
                <a:ea typeface="楷体_GB2312" pitchFamily="49" charset="-122"/>
              </a:rPr>
              <a:t>构造</a:t>
            </a:r>
            <a:r>
              <a:rPr lang="en-US" altLang="zh-CN" dirty="0" smtClean="0">
                <a:ea typeface="楷体_GB2312" pitchFamily="49" charset="-122"/>
              </a:rPr>
              <a:t>S1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smtClean="0">
                <a:ea typeface="楷体_GB2312" pitchFamily="49" charset="-122"/>
              </a:rPr>
              <a:t>S2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//S1={</a:t>
            </a:r>
            <a:r>
              <a:rPr lang="en-US" altLang="zh-CN" dirty="0" err="1">
                <a:ea typeface="楷体_GB2312" pitchFamily="49" charset="-122"/>
              </a:rPr>
              <a:t>p∈S|</a:t>
            </a:r>
            <a:r>
              <a:rPr lang="en-US" altLang="zh-CN" dirty="0" err="1">
                <a:solidFill>
                  <a:srgbClr val="3907F1"/>
                </a:solidFill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rgbClr val="3907F1"/>
                </a:solidFill>
                <a:ea typeface="楷体_GB2312" pitchFamily="49" charset="-122"/>
              </a:rPr>
              <a:t>(p)&lt;=m</a:t>
            </a:r>
            <a:r>
              <a:rPr lang="en-US" altLang="zh-CN" dirty="0">
                <a:ea typeface="楷体_GB2312" pitchFamily="49" charset="-122"/>
              </a:rPr>
              <a:t>}, 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S2={</a:t>
            </a:r>
            <a:r>
              <a:rPr lang="en-US" altLang="zh-CN" dirty="0" err="1">
                <a:ea typeface="楷体_GB2312" pitchFamily="49" charset="-122"/>
              </a:rPr>
              <a:t>p∈S|</a:t>
            </a:r>
            <a:r>
              <a:rPr lang="en-US" altLang="zh-CN" dirty="0" err="1">
                <a:solidFill>
                  <a:srgbClr val="3907F1"/>
                </a:solidFill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rgbClr val="3907F1"/>
                </a:solidFill>
                <a:ea typeface="楷体_GB2312" pitchFamily="49" charset="-122"/>
              </a:rPr>
              <a:t>(p)&gt;m</a:t>
            </a:r>
            <a:r>
              <a:rPr lang="en-US" altLang="zh-CN" dirty="0">
                <a:ea typeface="楷体_GB2312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d1=</a:t>
            </a:r>
            <a:r>
              <a:rPr lang="en-US" altLang="zh-CN" b="1" dirty="0" smtClean="0">
                <a:ea typeface="楷体_GB2312" pitchFamily="49" charset="-122"/>
              </a:rPr>
              <a:t>cpair1</a:t>
            </a:r>
            <a:r>
              <a:rPr lang="en-US" altLang="zh-CN" dirty="0" smtClean="0">
                <a:ea typeface="楷体_GB2312" pitchFamily="49" charset="-122"/>
              </a:rPr>
              <a:t>(S1, d1);</a:t>
            </a:r>
            <a:endParaRPr lang="en-US" altLang="zh-CN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en-US" altLang="zh-CN" dirty="0" smtClean="0">
                <a:ea typeface="楷体_GB2312" pitchFamily="49" charset="-122"/>
              </a:rPr>
              <a:t>d2=</a:t>
            </a:r>
            <a:r>
              <a:rPr lang="en-US" altLang="zh-CN" b="1" dirty="0" smtClean="0">
                <a:ea typeface="楷体_GB2312" pitchFamily="49" charset="-122"/>
              </a:rPr>
              <a:t>cpair1</a:t>
            </a:r>
            <a:r>
              <a:rPr lang="en-US" altLang="zh-CN" dirty="0" smtClean="0">
                <a:ea typeface="楷体_GB2312" pitchFamily="49" charset="-122"/>
              </a:rPr>
              <a:t>(S2, </a:t>
            </a:r>
            <a:r>
              <a:rPr lang="en-US" altLang="zh-CN" dirty="0">
                <a:ea typeface="楷体_GB2312" pitchFamily="49" charset="-122"/>
              </a:rPr>
              <a:t>d1</a:t>
            </a:r>
            <a:r>
              <a:rPr lang="en-US" altLang="zh-CN" dirty="0" smtClean="0">
                <a:ea typeface="楷体_GB2312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rgbClr val="3907F1"/>
                </a:solidFill>
                <a:ea typeface="楷体_GB2312" pitchFamily="49" charset="-122"/>
              </a:rPr>
              <a:t>p=max(S1);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907F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3907F1"/>
                </a:solidFill>
                <a:ea typeface="楷体_GB2312" pitchFamily="49" charset="-122"/>
              </a:rPr>
              <a:t>    q=min(S2);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d=min(d1,d2,p-q);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return true;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楷体_GB2312" pitchFamily="49" charset="-122"/>
              </a:rPr>
              <a:t>}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16581" y="1628800"/>
            <a:ext cx="3682753" cy="720278"/>
            <a:chOff x="5004048" y="6004398"/>
            <a:chExt cx="3682753" cy="720278"/>
          </a:xfrm>
        </p:grpSpPr>
        <p:sp>
          <p:nvSpPr>
            <p:cNvPr id="5" name="矩形 4"/>
            <p:cNvSpPr/>
            <p:nvPr/>
          </p:nvSpPr>
          <p:spPr bwMode="auto">
            <a:xfrm>
              <a:off x="5034214" y="6004398"/>
              <a:ext cx="3652587" cy="7202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04048" y="6021288"/>
                  <a:ext cx="3507820" cy="634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                     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≤1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   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6021288"/>
                  <a:ext cx="3507820" cy="6348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510359" y="4877871"/>
            <a:ext cx="5328840" cy="58477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 dirty="0" smtClean="0">
                <a:ea typeface="楷体_GB2312" pitchFamily="49" charset="-122"/>
              </a:rPr>
              <a:t>时间</a:t>
            </a:r>
            <a:r>
              <a:rPr lang="zh-CN" altLang="en-US" sz="3200" b="1" dirty="0">
                <a:ea typeface="楷体_GB2312" pitchFamily="49" charset="-122"/>
              </a:rPr>
              <a:t>复杂度：</a:t>
            </a:r>
            <a:r>
              <a:rPr lang="en-US" altLang="zh-CN" sz="3200" b="1" dirty="0">
                <a:ea typeface="楷体_GB2312" pitchFamily="49" charset="-122"/>
              </a:rPr>
              <a:t>O(</a:t>
            </a:r>
            <a:r>
              <a:rPr lang="en-US" altLang="zh-CN" sz="3200" b="1" dirty="0" err="1">
                <a:ea typeface="楷体_GB2312" pitchFamily="49" charset="-122"/>
              </a:rPr>
              <a:t>nlogn</a:t>
            </a:r>
            <a:r>
              <a:rPr lang="en-US" altLang="zh-CN" sz="3200" b="1" dirty="0" smtClean="0">
                <a:ea typeface="楷体_GB2312" pitchFamily="49" charset="-122"/>
              </a:rPr>
              <a:t>)</a:t>
            </a:r>
            <a:endParaRPr lang="en-US" altLang="zh-CN" sz="32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395288" y="1196975"/>
            <a:ext cx="81359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下面来考虑二维的情形。</a:t>
            </a:r>
          </a:p>
        </p:txBody>
      </p:sp>
      <p:sp>
        <p:nvSpPr>
          <p:cNvPr id="61444" name="Text Box 8"/>
          <p:cNvSpPr txBox="1">
            <a:spLocks noChangeArrowheads="1"/>
          </p:cNvSpPr>
          <p:nvPr/>
        </p:nvSpPr>
        <p:spPr bwMode="auto">
          <a:xfrm>
            <a:off x="395288" y="1700213"/>
            <a:ext cx="8372475" cy="2369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ea typeface="楷体_GB2312" pitchFamily="49" charset="-122"/>
              </a:rPr>
              <a:t>选取一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垂直线</a:t>
            </a:r>
            <a:r>
              <a:rPr lang="en-US" altLang="zh-CN" sz="2400" b="1" dirty="0">
                <a:ea typeface="楷体_GB2312" pitchFamily="49" charset="-122"/>
              </a:rPr>
              <a:t>l:x=m</a:t>
            </a:r>
            <a:r>
              <a:rPr lang="zh-CN" altLang="en-US" sz="2400" dirty="0">
                <a:ea typeface="楷体_GB2312" pitchFamily="49" charset="-122"/>
              </a:rPr>
              <a:t>来作为分割直线。其中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各点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坐标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中位数</a:t>
            </a:r>
            <a:r>
              <a:rPr lang="zh-CN" altLang="en-US" sz="2400" dirty="0">
                <a:ea typeface="楷体_GB2312" pitchFamily="49" charset="-122"/>
              </a:rPr>
              <a:t>。由此将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分割为</a:t>
            </a:r>
            <a:r>
              <a:rPr lang="en-US" altLang="zh-CN" sz="2400" dirty="0">
                <a:ea typeface="楷体_GB2312" pitchFamily="49" charset="-122"/>
              </a:rPr>
              <a:t>S1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S2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ea typeface="楷体_GB2312" pitchFamily="49" charset="-122"/>
              </a:rPr>
              <a:t>递归地在</a:t>
            </a:r>
            <a:r>
              <a:rPr lang="en-US" altLang="zh-CN" sz="2400" dirty="0">
                <a:ea typeface="楷体_GB2312" pitchFamily="49" charset="-122"/>
              </a:rPr>
              <a:t>S1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S2</a:t>
            </a:r>
            <a:r>
              <a:rPr lang="zh-CN" altLang="en-US" sz="2400" dirty="0">
                <a:ea typeface="楷体_GB2312" pitchFamily="49" charset="-122"/>
              </a:rPr>
              <a:t>上找出其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最小距离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d1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d2</a:t>
            </a:r>
            <a:r>
              <a:rPr lang="zh-CN" altLang="en-US" sz="2400" dirty="0">
                <a:ea typeface="楷体_GB2312" pitchFamily="49" charset="-122"/>
              </a:rPr>
              <a:t>，并设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d=min{d1,d2}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中的最接近点对或者是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，或者是某个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en-US" altLang="zh-CN" sz="2400" dirty="0" err="1" smtClean="0">
                <a:ea typeface="楷体_GB2312" pitchFamily="49" charset="-122"/>
              </a:rPr>
              <a:t>p,q</a:t>
            </a:r>
            <a:r>
              <a:rPr lang="en-US" altLang="zh-CN" sz="2400" dirty="0" smtClean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，其中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p∈P1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且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q∈P2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p,q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pic>
        <p:nvPicPr>
          <p:cNvPr id="61445" name="Picture 9" descr="t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044950"/>
            <a:ext cx="3024188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483768" y="4149079"/>
            <a:ext cx="3305000" cy="2202632"/>
            <a:chOff x="1639877" y="4044950"/>
            <a:chExt cx="2644091" cy="217837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V="1">
              <a:off x="1639877" y="4044950"/>
              <a:ext cx="0" cy="217837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2605A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1639877" y="6223327"/>
              <a:ext cx="264409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2605A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5788768" y="606367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605A1"/>
                </a:solidFill>
              </a:rPr>
              <a:t>x</a:t>
            </a:r>
            <a:endParaRPr lang="zh-CN" altLang="en-US" sz="2400" dirty="0">
              <a:solidFill>
                <a:srgbClr val="2605A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4369" y="407630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605A1"/>
                </a:solidFill>
              </a:rPr>
              <a:t>y</a:t>
            </a:r>
            <a:endParaRPr lang="zh-CN" altLang="en-US" sz="2400" dirty="0">
              <a:solidFill>
                <a:srgbClr val="2605A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4882" y="623731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95288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250825" y="1384664"/>
            <a:ext cx="84963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考虑</a:t>
            </a:r>
            <a:r>
              <a:rPr lang="en-US" altLang="zh-CN" sz="2400" dirty="0">
                <a:ea typeface="楷体_GB2312" pitchFamily="49" charset="-122"/>
              </a:rPr>
              <a:t>P1</a:t>
            </a:r>
            <a:r>
              <a:rPr lang="zh-CN" altLang="en-US" sz="2400" dirty="0">
                <a:ea typeface="楷体_GB2312" pitchFamily="49" charset="-122"/>
              </a:rPr>
              <a:t>中任意一点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，它若与</a:t>
            </a:r>
            <a:r>
              <a:rPr lang="en-US" altLang="zh-CN" sz="2400" dirty="0">
                <a:ea typeface="楷体_GB2312" pitchFamily="49" charset="-122"/>
              </a:rPr>
              <a:t>P2</a:t>
            </a:r>
            <a:r>
              <a:rPr lang="zh-CN" altLang="en-US" sz="2400" dirty="0">
                <a:ea typeface="楷体_GB2312" pitchFamily="49" charset="-122"/>
              </a:rPr>
              <a:t>中的点</a:t>
            </a:r>
            <a:r>
              <a:rPr lang="en-US" altLang="zh-CN" sz="2400" dirty="0">
                <a:ea typeface="楷体_GB2312" pitchFamily="49" charset="-122"/>
              </a:rPr>
              <a:t>q</a:t>
            </a:r>
            <a:r>
              <a:rPr lang="zh-CN" altLang="en-US" sz="2400" dirty="0">
                <a:ea typeface="楷体_GB2312" pitchFamily="49" charset="-122"/>
              </a:rPr>
              <a:t>构成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最接近点对</a:t>
            </a:r>
            <a:r>
              <a:rPr lang="zh-CN" altLang="en-US" sz="2400" dirty="0">
                <a:ea typeface="楷体_GB2312" pitchFamily="49" charset="-122"/>
              </a:rPr>
              <a:t>的候选者，则必有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distance(p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q)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＜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b="1" dirty="0">
                <a:ea typeface="楷体_GB2312" pitchFamily="49" charset="-122"/>
              </a:rPr>
              <a:t>满足这个条件的</a:t>
            </a:r>
            <a:r>
              <a:rPr lang="en-US" altLang="zh-CN" sz="2400" b="1" dirty="0">
                <a:ea typeface="楷体_GB2312" pitchFamily="49" charset="-122"/>
              </a:rPr>
              <a:t>P2</a:t>
            </a:r>
            <a:r>
              <a:rPr lang="zh-CN" altLang="en-US" sz="2400" b="1" dirty="0">
                <a:ea typeface="楷体_GB2312" pitchFamily="49" charset="-122"/>
              </a:rPr>
              <a:t>中的点一定落在一个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d×2d</a:t>
            </a:r>
            <a:r>
              <a:rPr lang="zh-CN" altLang="en-US" sz="2400" b="1" dirty="0"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矩形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R</a:t>
            </a:r>
            <a:r>
              <a:rPr lang="zh-CN" altLang="en-US" sz="2400" b="1" dirty="0">
                <a:ea typeface="楷体_GB2312" pitchFamily="49" charset="-122"/>
              </a:rPr>
              <a:t>中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由</a:t>
            </a:r>
            <a:r>
              <a:rPr lang="en-US" altLang="zh-CN" sz="2400" u="sng" dirty="0">
                <a:ea typeface="楷体_GB2312" pitchFamily="49" charset="-122"/>
              </a:rPr>
              <a:t>d</a:t>
            </a:r>
            <a:r>
              <a:rPr lang="zh-CN" altLang="en-US" sz="2400" u="sng" dirty="0">
                <a:ea typeface="楷体_GB2312" pitchFamily="49" charset="-122"/>
              </a:rPr>
              <a:t>的意义可知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P2</a:t>
            </a:r>
            <a:r>
              <a:rPr lang="zh-CN" altLang="en-US" sz="2400" dirty="0">
                <a:ea typeface="楷体_GB2312" pitchFamily="49" charset="-122"/>
              </a:rPr>
              <a:t>中任何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中的点的距离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都不小于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。由此可以推出</a:t>
            </a:r>
            <a:r>
              <a:rPr lang="zh-CN" altLang="en-US" sz="2400" b="1" dirty="0">
                <a:ea typeface="楷体_GB2312" pitchFamily="49" charset="-122"/>
              </a:rPr>
              <a:t>矩形</a:t>
            </a:r>
            <a:r>
              <a:rPr lang="en-US" altLang="zh-CN" sz="2400" b="1" dirty="0">
                <a:ea typeface="楷体_GB2312" pitchFamily="49" charset="-122"/>
              </a:rPr>
              <a:t>R</a:t>
            </a:r>
            <a:r>
              <a:rPr lang="zh-CN" altLang="en-US" sz="2400" b="1" dirty="0">
                <a:ea typeface="楷体_GB2312" pitchFamily="49" charset="-122"/>
              </a:rPr>
              <a:t>中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最多只有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6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个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S</a:t>
            </a:r>
            <a:r>
              <a:rPr lang="zh-CN" altLang="en-US" sz="2400" b="1" dirty="0">
                <a:ea typeface="楷体_GB2312" pitchFamily="49" charset="-122"/>
              </a:rPr>
              <a:t>中的点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因此，在分治法的合并步骤中</a:t>
            </a:r>
            <a:r>
              <a:rPr lang="zh-CN" altLang="en-US" sz="2400" b="1" dirty="0">
                <a:ea typeface="楷体_GB2312" pitchFamily="49" charset="-122"/>
              </a:rPr>
              <a:t>最多只需要检查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6×n/2=3n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个候选者</a:t>
            </a: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0" y="980728"/>
            <a:ext cx="4233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400" b="1" dirty="0" smtClean="0">
                <a:solidFill>
                  <a:srgbClr val="2605A1"/>
                </a:solidFill>
                <a:ea typeface="楷体_GB2312" pitchFamily="49" charset="-122"/>
              </a:rPr>
              <a:t>p, q</a:t>
            </a:r>
            <a:r>
              <a:rPr lang="zh-CN" altLang="en-US" sz="2400" b="1" dirty="0" smtClean="0">
                <a:solidFill>
                  <a:srgbClr val="2605A1"/>
                </a:solidFill>
                <a:ea typeface="楷体_GB2312" pitchFamily="49" charset="-122"/>
              </a:rPr>
              <a:t>？</a:t>
            </a:r>
            <a:endParaRPr lang="zh-CN" altLang="en-US" sz="2400" b="1" dirty="0">
              <a:solidFill>
                <a:srgbClr val="2605A1"/>
              </a:solidFill>
              <a:ea typeface="楷体_GB2312" pitchFamily="49" charset="-122"/>
            </a:endParaRPr>
          </a:p>
        </p:txBody>
      </p:sp>
      <p:pic>
        <p:nvPicPr>
          <p:cNvPr id="62469" name="Picture 8" descr="t2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6100"/>
            <a:ext cx="2293938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9" descr="t2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10063"/>
            <a:ext cx="2665412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35375" y="4005263"/>
            <a:ext cx="5508625" cy="2898775"/>
            <a:chOff x="3635375" y="4005263"/>
            <a:chExt cx="5508625" cy="2898775"/>
          </a:xfrm>
        </p:grpSpPr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3635375" y="4005263"/>
              <a:ext cx="5508625" cy="2898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solidFill>
                <a:srgbClr val="FF66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r>
                <a:rPr lang="zh-CN" altLang="en-US" sz="2000" b="1" dirty="0">
                  <a:ea typeface="楷体_GB2312" pitchFamily="49" charset="-122"/>
                </a:rPr>
                <a:t>证明</a:t>
              </a:r>
              <a:r>
                <a:rPr lang="en-US" altLang="zh-CN" sz="2000" b="1" dirty="0">
                  <a:ea typeface="楷体_GB2312" pitchFamily="49" charset="-122"/>
                </a:rPr>
                <a:t>:</a:t>
              </a:r>
              <a:r>
                <a:rPr lang="zh-CN" altLang="en-US" sz="2000" dirty="0">
                  <a:ea typeface="楷体_GB2312" pitchFamily="49" charset="-122"/>
                </a:rPr>
                <a:t>将矩形</a:t>
              </a:r>
              <a:r>
                <a:rPr lang="en-US" altLang="zh-CN" sz="2000" dirty="0">
                  <a:ea typeface="楷体_GB2312" pitchFamily="49" charset="-122"/>
                </a:rPr>
                <a:t>R</a:t>
              </a:r>
              <a:r>
                <a:rPr lang="zh-CN" altLang="en-US" sz="2000" dirty="0">
                  <a:ea typeface="楷体_GB2312" pitchFamily="49" charset="-122"/>
                </a:rPr>
                <a:t>的长为</a:t>
              </a:r>
              <a:r>
                <a:rPr lang="en-US" altLang="zh-CN" sz="2000" dirty="0">
                  <a:ea typeface="楷体_GB2312" pitchFamily="49" charset="-122"/>
                </a:rPr>
                <a:t>2d</a:t>
              </a:r>
              <a:r>
                <a:rPr lang="zh-CN" altLang="en-US" sz="2000" dirty="0">
                  <a:ea typeface="楷体_GB2312" pitchFamily="49" charset="-122"/>
                </a:rPr>
                <a:t>的边</a:t>
              </a:r>
              <a:r>
                <a:rPr lang="en-US" altLang="zh-CN" sz="2000" dirty="0">
                  <a:ea typeface="楷体_GB2312" pitchFamily="49" charset="-122"/>
                </a:rPr>
                <a:t>3</a:t>
              </a:r>
              <a:r>
                <a:rPr lang="zh-CN" altLang="en-US" sz="2000" dirty="0">
                  <a:ea typeface="楷体_GB2312" pitchFamily="49" charset="-122"/>
                </a:rPr>
                <a:t>等分，将它的长为</a:t>
              </a:r>
              <a:r>
                <a:rPr lang="en-US" altLang="zh-CN" sz="2000" dirty="0">
                  <a:ea typeface="楷体_GB2312" pitchFamily="49" charset="-122"/>
                </a:rPr>
                <a:t>d</a:t>
              </a:r>
              <a:r>
                <a:rPr lang="zh-CN" altLang="en-US" sz="2000" dirty="0">
                  <a:ea typeface="楷体_GB2312" pitchFamily="49" charset="-122"/>
                </a:rPr>
                <a:t>的边</a:t>
              </a:r>
              <a:r>
                <a:rPr lang="en-US" altLang="zh-CN" sz="2000" dirty="0">
                  <a:ea typeface="楷体_GB2312" pitchFamily="49" charset="-122"/>
                </a:rPr>
                <a:t>2</a:t>
              </a:r>
              <a:r>
                <a:rPr lang="zh-CN" altLang="en-US" sz="2000" dirty="0">
                  <a:ea typeface="楷体_GB2312" pitchFamily="49" charset="-122"/>
                </a:rPr>
                <a:t>等分，由此导出</a:t>
              </a:r>
              <a:r>
                <a:rPr lang="en-US" altLang="zh-CN" sz="2000" dirty="0">
                  <a:ea typeface="楷体_GB2312" pitchFamily="49" charset="-122"/>
                </a:rPr>
                <a:t>6</a:t>
              </a:r>
              <a:r>
                <a:rPr lang="zh-CN" altLang="en-US" sz="2000" dirty="0">
                  <a:ea typeface="楷体_GB2312" pitchFamily="49" charset="-122"/>
                </a:rPr>
                <a:t>个</a:t>
              </a:r>
              <a:r>
                <a:rPr lang="en-US" altLang="zh-CN" sz="2000" dirty="0">
                  <a:ea typeface="楷体_GB2312" pitchFamily="49" charset="-122"/>
                </a:rPr>
                <a:t>(d/2)×(2d/3)</a:t>
              </a:r>
              <a:r>
                <a:rPr lang="zh-CN" altLang="en-US" sz="2000" dirty="0">
                  <a:ea typeface="楷体_GB2312" pitchFamily="49" charset="-122"/>
                </a:rPr>
                <a:t>的矩形。若矩形</a:t>
              </a:r>
              <a:r>
                <a:rPr lang="en-US" altLang="zh-CN" sz="2000" dirty="0">
                  <a:ea typeface="楷体_GB2312" pitchFamily="49" charset="-122"/>
                </a:rPr>
                <a:t>R</a:t>
              </a:r>
              <a:r>
                <a:rPr lang="zh-CN" altLang="en-US" sz="2000" dirty="0">
                  <a:ea typeface="楷体_GB2312" pitchFamily="49" charset="-122"/>
                </a:rPr>
                <a:t>中有多于</a:t>
              </a:r>
              <a:r>
                <a:rPr lang="en-US" altLang="zh-CN" sz="2000" dirty="0">
                  <a:ea typeface="楷体_GB2312" pitchFamily="49" charset="-122"/>
                </a:rPr>
                <a:t>6</a:t>
              </a:r>
              <a:r>
                <a:rPr lang="zh-CN" altLang="en-US" sz="2000" dirty="0">
                  <a:ea typeface="楷体_GB2312" pitchFamily="49" charset="-122"/>
                </a:rPr>
                <a:t>个</a:t>
              </a:r>
              <a:r>
                <a:rPr lang="en-US" altLang="zh-CN" sz="2000" dirty="0">
                  <a:ea typeface="楷体_GB2312" pitchFamily="49" charset="-122"/>
                </a:rPr>
                <a:t>S</a:t>
              </a:r>
              <a:r>
                <a:rPr lang="zh-CN" altLang="en-US" sz="2000" dirty="0">
                  <a:ea typeface="楷体_GB2312" pitchFamily="49" charset="-122"/>
                </a:rPr>
                <a:t>中的点，则由</a:t>
              </a:r>
              <a:r>
                <a:rPr lang="zh-CN" altLang="en-US" sz="2000" dirty="0">
                  <a:solidFill>
                    <a:srgbClr val="FF0000"/>
                  </a:solidFill>
                  <a:ea typeface="楷体_GB2312" pitchFamily="49" charset="-122"/>
                </a:rPr>
                <a:t>鸽舍原理</a:t>
              </a:r>
              <a:r>
                <a:rPr lang="zh-CN" altLang="en-US" sz="2000" dirty="0">
                  <a:ea typeface="楷体_GB2312" pitchFamily="49" charset="-122"/>
                </a:rPr>
                <a:t>易知至少有一个</a:t>
              </a:r>
              <a:r>
                <a:rPr lang="en-US" altLang="zh-CN" sz="2000" dirty="0">
                  <a:ea typeface="楷体_GB2312" pitchFamily="49" charset="-122"/>
                </a:rPr>
                <a:t>(d/2)×(2d/3)</a:t>
              </a:r>
              <a:r>
                <a:rPr lang="zh-CN" altLang="en-US" sz="2000" dirty="0">
                  <a:ea typeface="楷体_GB2312" pitchFamily="49" charset="-122"/>
                </a:rPr>
                <a:t>的小矩形中有</a:t>
              </a:r>
              <a:r>
                <a:rPr lang="en-US" altLang="zh-CN" sz="2000" dirty="0">
                  <a:ea typeface="楷体_GB2312" pitchFamily="49" charset="-122"/>
                </a:rPr>
                <a:t>2</a:t>
              </a:r>
              <a:r>
                <a:rPr lang="zh-CN" altLang="en-US" sz="2000" dirty="0">
                  <a:ea typeface="楷体_GB2312" pitchFamily="49" charset="-122"/>
                </a:rPr>
                <a:t>个以上</a:t>
              </a:r>
              <a:r>
                <a:rPr lang="en-US" altLang="zh-CN" sz="2000" dirty="0">
                  <a:ea typeface="楷体_GB2312" pitchFamily="49" charset="-122"/>
                </a:rPr>
                <a:t>S</a:t>
              </a:r>
              <a:r>
                <a:rPr lang="zh-CN" altLang="en-US" sz="2000" dirty="0">
                  <a:ea typeface="楷体_GB2312" pitchFamily="49" charset="-122"/>
                </a:rPr>
                <a:t>中的点。设</a:t>
              </a:r>
              <a:r>
                <a:rPr lang="en-US" altLang="zh-CN" sz="2000" dirty="0">
                  <a:ea typeface="楷体_GB2312" pitchFamily="49" charset="-122"/>
                </a:rPr>
                <a:t>u</a:t>
              </a:r>
              <a:r>
                <a:rPr lang="zh-CN" altLang="en-US" sz="2000" dirty="0">
                  <a:ea typeface="楷体_GB2312" pitchFamily="49" charset="-122"/>
                </a:rPr>
                <a:t>，</a:t>
              </a:r>
              <a:r>
                <a:rPr lang="en-US" altLang="zh-CN" sz="2000" dirty="0">
                  <a:ea typeface="楷体_GB2312" pitchFamily="49" charset="-122"/>
                </a:rPr>
                <a:t>v</a:t>
              </a:r>
              <a:r>
                <a:rPr lang="zh-CN" altLang="en-US" sz="2000" dirty="0">
                  <a:ea typeface="楷体_GB2312" pitchFamily="49" charset="-122"/>
                </a:rPr>
                <a:t>是位于同一小矩形中的</a:t>
              </a:r>
              <a:r>
                <a:rPr lang="en-US" altLang="zh-CN" sz="2000" dirty="0">
                  <a:ea typeface="楷体_GB2312" pitchFamily="49" charset="-122"/>
                </a:rPr>
                <a:t>2</a:t>
              </a:r>
              <a:r>
                <a:rPr lang="zh-CN" altLang="en-US" sz="2000" dirty="0">
                  <a:ea typeface="楷体_GB2312" pitchFamily="49" charset="-122"/>
                </a:rPr>
                <a:t>个点，则</a:t>
              </a:r>
            </a:p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endParaRPr lang="zh-CN" altLang="en-US" sz="2000" dirty="0">
                <a:ea typeface="楷体_GB2312" pitchFamily="49" charset="-122"/>
              </a:endParaRPr>
            </a:p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endParaRPr lang="zh-CN" altLang="en-US" sz="2000" dirty="0">
                <a:ea typeface="楷体_GB2312" pitchFamily="49" charset="-122"/>
              </a:endParaRPr>
            </a:p>
            <a:p>
              <a:pPr eaLnBrk="1" hangingPunct="1">
                <a:buClr>
                  <a:schemeClr val="accent2"/>
                </a:buClr>
                <a:buSzPct val="50000"/>
                <a:buFont typeface="Wingdings" pitchFamily="2" charset="2"/>
                <a:buNone/>
              </a:pPr>
              <a:r>
                <a:rPr lang="en-US" altLang="zh-CN" sz="2000" dirty="0">
                  <a:ea typeface="楷体_GB2312" pitchFamily="49" charset="-122"/>
                </a:rPr>
                <a:t>distance(</a:t>
              </a:r>
              <a:r>
                <a:rPr lang="en-US" altLang="zh-CN" sz="2000" dirty="0" err="1">
                  <a:ea typeface="楷体_GB2312" pitchFamily="49" charset="-122"/>
                </a:rPr>
                <a:t>u,v</a:t>
              </a:r>
              <a:r>
                <a:rPr lang="en-US" altLang="zh-CN" sz="2000" dirty="0">
                  <a:ea typeface="楷体_GB2312" pitchFamily="49" charset="-122"/>
                </a:rPr>
                <a:t>)&lt;d</a:t>
              </a:r>
              <a:r>
                <a:rPr lang="zh-CN" altLang="en-US" sz="2000" dirty="0">
                  <a:ea typeface="楷体_GB2312" pitchFamily="49" charset="-122"/>
                </a:rPr>
                <a:t>。这与</a:t>
              </a:r>
              <a:r>
                <a:rPr lang="en-US" altLang="zh-CN" sz="2000" dirty="0">
                  <a:ea typeface="楷体_GB2312" pitchFamily="49" charset="-122"/>
                </a:rPr>
                <a:t>d</a:t>
              </a:r>
              <a:r>
                <a:rPr lang="zh-CN" altLang="en-US" sz="2000" dirty="0">
                  <a:ea typeface="楷体_GB2312" pitchFamily="49" charset="-122"/>
                </a:rPr>
                <a:t>的意义相矛盾。</a:t>
              </a:r>
            </a:p>
          </p:txBody>
        </p:sp>
        <p:graphicFrame>
          <p:nvGraphicFramePr>
            <p:cNvPr id="6247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005356"/>
                </p:ext>
              </p:extLst>
            </p:nvPr>
          </p:nvGraphicFramePr>
          <p:xfrm>
            <a:off x="3708400" y="5876925"/>
            <a:ext cx="54356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2" name="Equation" r:id="rId6" imgW="3657600" imgH="393700" progId="Equation.3">
                    <p:embed/>
                  </p:oleObj>
                </mc:Choice>
                <mc:Fallback>
                  <p:oleObj name="Equation" r:id="rId6" imgW="3657600" imgH="393700" progId="Equation.3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00" y="5876925"/>
                          <a:ext cx="5435600" cy="581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 bwMode="auto">
          <a:xfrm>
            <a:off x="1021066" y="4797152"/>
            <a:ext cx="792088" cy="1368152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8353425" cy="550386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3200" dirty="0">
                <a:ea typeface="楷体_GB2312" pitchFamily="49" charset="-122"/>
              </a:rPr>
              <a:t>为了</a:t>
            </a:r>
            <a:r>
              <a:rPr lang="zh-CN" altLang="zh-CN" sz="3200" dirty="0">
                <a:ea typeface="楷体_GB2312" pitchFamily="49" charset="-122"/>
              </a:rPr>
              <a:t>确切地知道要检查</a:t>
            </a:r>
            <a:r>
              <a:rPr lang="zh-CN" altLang="zh-CN" sz="3200" dirty="0">
                <a:solidFill>
                  <a:srgbClr val="2605A1"/>
                </a:solidFill>
                <a:ea typeface="楷体_GB2312" pitchFamily="49" charset="-122"/>
              </a:rPr>
              <a:t>哪6个点</a:t>
            </a:r>
            <a:r>
              <a:rPr lang="zh-CN" altLang="en-US" sz="3200" dirty="0">
                <a:ea typeface="楷体_GB2312" pitchFamily="49" charset="-122"/>
              </a:rPr>
              <a:t>，可以将</a:t>
            </a:r>
            <a:r>
              <a:rPr lang="en-US" altLang="zh-CN" sz="3200" dirty="0">
                <a:ea typeface="楷体_GB2312" pitchFamily="49" charset="-122"/>
              </a:rPr>
              <a:t>p</a:t>
            </a:r>
            <a:r>
              <a:rPr lang="zh-CN" altLang="en-US" sz="3200" dirty="0">
                <a:ea typeface="楷体_GB2312" pitchFamily="49" charset="-122"/>
              </a:rPr>
              <a:t>和</a:t>
            </a:r>
            <a:r>
              <a:rPr lang="en-US" altLang="zh-CN" sz="3200" dirty="0">
                <a:ea typeface="楷体_GB2312" pitchFamily="49" charset="-122"/>
              </a:rPr>
              <a:t>P2</a:t>
            </a:r>
            <a:r>
              <a:rPr lang="zh-CN" altLang="en-US" sz="3200" dirty="0">
                <a:ea typeface="楷体_GB2312" pitchFamily="49" charset="-122"/>
              </a:rPr>
              <a:t>中所有</a:t>
            </a:r>
            <a:r>
              <a:rPr lang="en-US" altLang="zh-CN" sz="3200" dirty="0">
                <a:ea typeface="楷体_GB2312" pitchFamily="49" charset="-122"/>
              </a:rPr>
              <a:t>S2</a:t>
            </a:r>
            <a:r>
              <a:rPr lang="zh-CN" altLang="en-US" sz="3200" dirty="0">
                <a:ea typeface="楷体_GB2312" pitchFamily="49" charset="-122"/>
              </a:rPr>
              <a:t>的点投影到垂直线</a:t>
            </a:r>
            <a:r>
              <a:rPr lang="en-US" altLang="zh-CN" sz="3200" dirty="0">
                <a:ea typeface="楷体_GB2312" pitchFamily="49" charset="-122"/>
              </a:rPr>
              <a:t>l</a:t>
            </a:r>
            <a:r>
              <a:rPr lang="zh-CN" altLang="en-US" sz="3200" dirty="0">
                <a:ea typeface="楷体_GB2312" pitchFamily="49" charset="-122"/>
              </a:rPr>
              <a:t>上。由于能与</a:t>
            </a:r>
            <a:r>
              <a:rPr lang="en-US" altLang="zh-CN" sz="3200" dirty="0">
                <a:ea typeface="楷体_GB2312" pitchFamily="49" charset="-122"/>
              </a:rPr>
              <a:t>p</a:t>
            </a:r>
            <a:r>
              <a:rPr lang="zh-CN" altLang="en-US" sz="3200" dirty="0">
                <a:ea typeface="楷体_GB2312" pitchFamily="49" charset="-122"/>
              </a:rPr>
              <a:t>点一起构成最接近点对候选者的</a:t>
            </a:r>
            <a:r>
              <a:rPr lang="en-US" altLang="zh-CN" sz="3200" dirty="0">
                <a:ea typeface="楷体_GB2312" pitchFamily="49" charset="-122"/>
              </a:rPr>
              <a:t>S2</a:t>
            </a:r>
            <a:r>
              <a:rPr lang="zh-CN" altLang="en-US" sz="3200" dirty="0">
                <a:ea typeface="楷体_GB2312" pitchFamily="49" charset="-122"/>
              </a:rPr>
              <a:t>中点一定在矩形</a:t>
            </a:r>
            <a:r>
              <a:rPr lang="en-US" altLang="zh-CN" sz="3200" dirty="0">
                <a:ea typeface="楷体_GB2312" pitchFamily="49" charset="-122"/>
              </a:rPr>
              <a:t>R</a:t>
            </a:r>
            <a:r>
              <a:rPr lang="zh-CN" altLang="en-US" sz="3200" dirty="0">
                <a:ea typeface="楷体_GB2312" pitchFamily="49" charset="-122"/>
              </a:rPr>
              <a:t>中，所以它们在直线</a:t>
            </a:r>
            <a:r>
              <a:rPr lang="en-US" altLang="zh-CN" sz="3200" dirty="0">
                <a:ea typeface="楷体_GB2312" pitchFamily="49" charset="-122"/>
              </a:rPr>
              <a:t>l</a:t>
            </a:r>
            <a:r>
              <a:rPr lang="zh-CN" altLang="en-US" sz="3200" dirty="0">
                <a:ea typeface="楷体_GB2312" pitchFamily="49" charset="-122"/>
              </a:rPr>
              <a:t>上的投影点距</a:t>
            </a:r>
            <a:r>
              <a:rPr lang="en-US" altLang="zh-CN" sz="3200" dirty="0">
                <a:ea typeface="楷体_GB2312" pitchFamily="49" charset="-122"/>
              </a:rPr>
              <a:t>p</a:t>
            </a:r>
            <a:r>
              <a:rPr lang="zh-CN" altLang="en-US" sz="3200" dirty="0">
                <a:ea typeface="楷体_GB2312" pitchFamily="49" charset="-122"/>
              </a:rPr>
              <a:t>在</a:t>
            </a:r>
            <a:r>
              <a:rPr lang="en-US" altLang="zh-CN" sz="3200" dirty="0">
                <a:ea typeface="楷体_GB2312" pitchFamily="49" charset="-122"/>
              </a:rPr>
              <a:t>l</a:t>
            </a:r>
            <a:r>
              <a:rPr lang="zh-CN" altLang="en-US" sz="3200" dirty="0">
                <a:ea typeface="楷体_GB2312" pitchFamily="49" charset="-122"/>
              </a:rPr>
              <a:t>上投影点的距离小于</a:t>
            </a:r>
            <a:r>
              <a:rPr lang="en-US" altLang="zh-CN" sz="3200" dirty="0">
                <a:ea typeface="楷体_GB2312" pitchFamily="49" charset="-122"/>
              </a:rPr>
              <a:t>d</a:t>
            </a:r>
            <a:r>
              <a:rPr lang="zh-CN" altLang="en-US" sz="3200" dirty="0">
                <a:ea typeface="楷体_GB2312" pitchFamily="49" charset="-122"/>
              </a:rPr>
              <a:t>。由上面的分析可知，这种</a:t>
            </a:r>
            <a:r>
              <a:rPr lang="zh-CN" altLang="en-US" sz="3200" dirty="0">
                <a:solidFill>
                  <a:srgbClr val="2605A1"/>
                </a:solidFill>
                <a:ea typeface="楷体_GB2312" pitchFamily="49" charset="-122"/>
              </a:rPr>
              <a:t>投影点最多只有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6</a:t>
            </a:r>
            <a:r>
              <a:rPr lang="zh-CN" altLang="en-US" sz="3200" dirty="0">
                <a:solidFill>
                  <a:srgbClr val="2605A1"/>
                </a:solidFill>
                <a:ea typeface="楷体_GB2312" pitchFamily="49" charset="-122"/>
              </a:rPr>
              <a:t>个</a:t>
            </a:r>
            <a:r>
              <a:rPr lang="zh-CN" altLang="en-US" sz="3200" dirty="0"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3200" dirty="0">
                <a:ea typeface="楷体_GB2312" pitchFamily="49" charset="-122"/>
              </a:rPr>
              <a:t>因此，若将</a:t>
            </a:r>
            <a:r>
              <a:rPr lang="en-US" altLang="zh-CN" sz="3200" dirty="0">
                <a:ea typeface="楷体_GB2312" pitchFamily="49" charset="-122"/>
              </a:rPr>
              <a:t>P1</a:t>
            </a:r>
            <a:r>
              <a:rPr lang="zh-CN" altLang="en-US" sz="3200" dirty="0">
                <a:ea typeface="楷体_GB2312" pitchFamily="49" charset="-122"/>
              </a:rPr>
              <a:t>和</a:t>
            </a:r>
            <a:r>
              <a:rPr lang="en-US" altLang="zh-CN" sz="3200" dirty="0">
                <a:ea typeface="楷体_GB2312" pitchFamily="49" charset="-122"/>
              </a:rPr>
              <a:t>P2</a:t>
            </a:r>
            <a:r>
              <a:rPr lang="zh-CN" altLang="en-US" sz="3200" dirty="0">
                <a:ea typeface="楷体_GB2312" pitchFamily="49" charset="-122"/>
              </a:rPr>
              <a:t>中所有</a:t>
            </a:r>
            <a:r>
              <a:rPr lang="en-US" altLang="zh-CN" sz="3200" dirty="0">
                <a:ea typeface="楷体_GB2312" pitchFamily="49" charset="-122"/>
              </a:rPr>
              <a:t>S</a:t>
            </a:r>
            <a:r>
              <a:rPr lang="zh-CN" altLang="en-US" sz="3200" dirty="0">
                <a:ea typeface="楷体_GB2312" pitchFamily="49" charset="-122"/>
              </a:rPr>
              <a:t>中点按其</a:t>
            </a:r>
            <a:r>
              <a:rPr lang="en-US" altLang="zh-CN" sz="3200" dirty="0">
                <a:ea typeface="楷体_GB2312" pitchFamily="49" charset="-122"/>
              </a:rPr>
              <a:t>y</a:t>
            </a:r>
            <a:r>
              <a:rPr lang="zh-CN" altLang="en-US" sz="3200" dirty="0">
                <a:ea typeface="楷体_GB2312" pitchFamily="49" charset="-122"/>
              </a:rPr>
              <a:t>坐标排好序，则对</a:t>
            </a:r>
            <a:r>
              <a:rPr lang="en-US" altLang="zh-CN" sz="3200" dirty="0">
                <a:ea typeface="楷体_GB2312" pitchFamily="49" charset="-122"/>
              </a:rPr>
              <a:t>P1</a:t>
            </a:r>
            <a:r>
              <a:rPr lang="zh-CN" altLang="en-US" sz="3200" dirty="0">
                <a:ea typeface="楷体_GB2312" pitchFamily="49" charset="-122"/>
              </a:rPr>
              <a:t>中所有点，对排好序的点列作一次扫描，就可以找出所有最接近点对的候选者。对</a:t>
            </a:r>
            <a:r>
              <a:rPr lang="en-US" altLang="zh-CN" sz="3200" dirty="0">
                <a:ea typeface="楷体_GB2312" pitchFamily="49" charset="-122"/>
              </a:rPr>
              <a:t>P1</a:t>
            </a:r>
            <a:r>
              <a:rPr lang="zh-CN" altLang="en-US" sz="3200" dirty="0">
                <a:ea typeface="楷体_GB2312" pitchFamily="49" charset="-122"/>
              </a:rPr>
              <a:t>中每一点最多只要检查</a:t>
            </a:r>
            <a:r>
              <a:rPr lang="en-US" altLang="zh-CN" sz="3200" dirty="0">
                <a:ea typeface="楷体_GB2312" pitchFamily="49" charset="-122"/>
              </a:rPr>
              <a:t>P2</a:t>
            </a:r>
            <a:r>
              <a:rPr lang="zh-CN" altLang="en-US" sz="3200" dirty="0">
                <a:ea typeface="楷体_GB2312" pitchFamily="49" charset="-122"/>
              </a:rPr>
              <a:t>中排好序的相继</a:t>
            </a:r>
            <a:r>
              <a:rPr lang="en-US" altLang="zh-CN" sz="3200" dirty="0">
                <a:ea typeface="楷体_GB2312" pitchFamily="49" charset="-122"/>
              </a:rPr>
              <a:t>6</a:t>
            </a:r>
            <a:r>
              <a:rPr lang="zh-CN" altLang="en-US" sz="3200" dirty="0">
                <a:ea typeface="楷体_GB2312" pitchFamily="49" charset="-122"/>
              </a:rPr>
              <a:t>个点。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95288" y="539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95288" y="539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144463" y="1052513"/>
            <a:ext cx="4643437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double </a:t>
            </a:r>
            <a:r>
              <a:rPr lang="en-US" altLang="zh-CN" b="1" dirty="0">
                <a:ea typeface="楷体_GB2312" pitchFamily="49" charset="-122"/>
              </a:rPr>
              <a:t>cpair2</a:t>
            </a:r>
            <a:r>
              <a:rPr lang="en-US" altLang="zh-CN" dirty="0">
                <a:ea typeface="楷体_GB2312" pitchFamily="49" charset="-122"/>
              </a:rPr>
              <a:t>(S)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n=|S|;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</a:t>
            </a:r>
            <a:r>
              <a:rPr lang="en-US" altLang="zh-CN" dirty="0">
                <a:ea typeface="楷体_GB2312" pitchFamily="49" charset="-122"/>
              </a:rPr>
              <a:t> (n &lt; 2) </a:t>
            </a:r>
            <a:r>
              <a:rPr lang="en-US" altLang="zh-CN" b="1" dirty="0">
                <a:ea typeface="楷体_GB2312" pitchFamily="49" charset="-122"/>
              </a:rPr>
              <a:t>return</a:t>
            </a:r>
            <a:r>
              <a:rPr lang="en-US" altLang="zh-CN" dirty="0">
                <a:ea typeface="楷体_GB2312" pitchFamily="49" charset="-122"/>
              </a:rPr>
              <a:t> ;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>
                <a:ea typeface="楷体_GB2312" pitchFamily="49" charset="-122"/>
              </a:rPr>
              <a:t>m=S</a:t>
            </a:r>
            <a:r>
              <a:rPr lang="zh-CN" altLang="en-US" dirty="0">
                <a:ea typeface="楷体_GB2312" pitchFamily="49" charset="-122"/>
              </a:rPr>
              <a:t>中各点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间坐标的中位数</a:t>
            </a:r>
            <a:r>
              <a:rPr lang="en-US" altLang="zh-CN" dirty="0">
                <a:ea typeface="楷体_GB2312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zh-CN" altLang="en-US" dirty="0">
                <a:ea typeface="楷体_GB2312" pitchFamily="49" charset="-122"/>
              </a:rPr>
              <a:t>构造</a:t>
            </a:r>
            <a:r>
              <a:rPr lang="en-US" altLang="zh-CN" dirty="0">
                <a:ea typeface="楷体_GB2312" pitchFamily="49" charset="-122"/>
              </a:rPr>
              <a:t>S1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S2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</a:t>
            </a:r>
            <a:r>
              <a:rPr lang="en-US" altLang="zh-CN" dirty="0">
                <a:ea typeface="楷体_GB2312" pitchFamily="49" charset="-122"/>
              </a:rPr>
              <a:t>//S1={</a:t>
            </a:r>
            <a:r>
              <a:rPr lang="en-US" altLang="zh-CN" dirty="0" err="1">
                <a:ea typeface="楷体_GB2312" pitchFamily="49" charset="-122"/>
              </a:rPr>
              <a:t>p∈S|x</a:t>
            </a:r>
            <a:r>
              <a:rPr lang="en-US" altLang="zh-CN" dirty="0">
                <a:ea typeface="楷体_GB2312" pitchFamily="49" charset="-122"/>
              </a:rPr>
              <a:t>(p)&lt;=m},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S2={</a:t>
            </a:r>
            <a:r>
              <a:rPr lang="en-US" altLang="zh-CN" dirty="0" err="1">
                <a:ea typeface="楷体_GB2312" pitchFamily="49" charset="-122"/>
              </a:rPr>
              <a:t>p∈S|x</a:t>
            </a:r>
            <a:r>
              <a:rPr lang="en-US" altLang="zh-CN" dirty="0">
                <a:ea typeface="楷体_GB2312" pitchFamily="49" charset="-122"/>
              </a:rPr>
              <a:t>(p)&gt;m}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>
                <a:ea typeface="楷体_GB2312" pitchFamily="49" charset="-122"/>
              </a:rPr>
              <a:t>d1=</a:t>
            </a:r>
            <a:r>
              <a:rPr lang="en-US" altLang="zh-CN" b="1" dirty="0">
                <a:ea typeface="楷体_GB2312" pitchFamily="49" charset="-122"/>
              </a:rPr>
              <a:t>cpair2</a:t>
            </a:r>
            <a:r>
              <a:rPr lang="en-US" altLang="zh-CN" dirty="0">
                <a:ea typeface="楷体_GB2312" pitchFamily="49" charset="-122"/>
              </a:rPr>
              <a:t>(S1);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d2=</a:t>
            </a:r>
            <a:r>
              <a:rPr lang="en-US" altLang="zh-CN" b="1" dirty="0">
                <a:ea typeface="楷体_GB2312" pitchFamily="49" charset="-122"/>
              </a:rPr>
              <a:t>cpair2</a:t>
            </a:r>
            <a:r>
              <a:rPr lang="en-US" altLang="zh-CN" dirty="0">
                <a:ea typeface="楷体_GB2312" pitchFamily="49" charset="-122"/>
              </a:rPr>
              <a:t>(S2);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 err="1">
                <a:ea typeface="楷体_GB2312" pitchFamily="49" charset="-122"/>
              </a:rPr>
              <a:t>dm</a:t>
            </a:r>
            <a:r>
              <a:rPr lang="en-US" altLang="zh-CN" dirty="0">
                <a:ea typeface="楷体_GB2312" pitchFamily="49" charset="-122"/>
              </a:rPr>
              <a:t>=</a:t>
            </a:r>
            <a:r>
              <a:rPr lang="en-US" altLang="zh-CN" b="1" dirty="0">
                <a:ea typeface="楷体_GB2312" pitchFamily="49" charset="-122"/>
              </a:rPr>
              <a:t>min</a:t>
            </a:r>
            <a:r>
              <a:rPr lang="en-US" altLang="zh-CN" dirty="0">
                <a:ea typeface="楷体_GB2312" pitchFamily="49" charset="-122"/>
              </a:rPr>
              <a:t>(d1,d2);</a:t>
            </a:r>
          </a:p>
        </p:txBody>
      </p:sp>
      <p:sp>
        <p:nvSpPr>
          <p:cNvPr id="64516" name="Text Box 7"/>
          <p:cNvSpPr txBox="1">
            <a:spLocks noChangeArrowheads="1"/>
          </p:cNvSpPr>
          <p:nvPr/>
        </p:nvSpPr>
        <p:spPr bwMode="auto">
          <a:xfrm>
            <a:off x="3924300" y="1035050"/>
            <a:ext cx="511175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楷体_GB2312" pitchFamily="49" charset="-122"/>
              </a:rPr>
              <a:t>4</a:t>
            </a:r>
            <a:r>
              <a:rPr lang="zh-CN" altLang="en-US" sz="2000">
                <a:ea typeface="楷体_GB2312" pitchFamily="49" charset="-122"/>
              </a:rPr>
              <a:t>、设</a:t>
            </a:r>
            <a:r>
              <a:rPr lang="en-US" altLang="zh-CN" sz="2000">
                <a:ea typeface="楷体_GB2312" pitchFamily="49" charset="-122"/>
              </a:rPr>
              <a:t>P1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S1</a:t>
            </a:r>
            <a:r>
              <a:rPr lang="zh-CN" altLang="en-US" sz="2000">
                <a:ea typeface="楷体_GB2312" pitchFamily="49" charset="-122"/>
              </a:rPr>
              <a:t>中距垂直分割线</a:t>
            </a:r>
            <a:r>
              <a:rPr lang="en-US" altLang="zh-CN" sz="2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的距离在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之内的所有点组成的集合；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P2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S2</a:t>
            </a:r>
            <a:r>
              <a:rPr lang="zh-CN" altLang="en-US" sz="2000">
                <a:ea typeface="楷体_GB2312" pitchFamily="49" charset="-122"/>
              </a:rPr>
              <a:t>中距分割线</a:t>
            </a:r>
            <a:r>
              <a:rPr lang="en-US" altLang="zh-CN" sz="2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的距离在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之内所有点组成的集合；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将</a:t>
            </a:r>
            <a:r>
              <a:rPr lang="en-US" altLang="zh-CN" sz="2000">
                <a:ea typeface="楷体_GB2312" pitchFamily="49" charset="-122"/>
              </a:rPr>
              <a:t>P1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P2</a:t>
            </a:r>
            <a:r>
              <a:rPr lang="zh-CN" altLang="en-US" sz="2000">
                <a:ea typeface="楷体_GB2312" pitchFamily="49" charset="-122"/>
              </a:rPr>
              <a:t>中点依其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坐标值排序；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并设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是相应的已排好序的点列；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5</a:t>
            </a:r>
            <a:r>
              <a:rPr lang="zh-CN" altLang="en-US" sz="2000">
                <a:ea typeface="楷体_GB2312" pitchFamily="49" charset="-122"/>
              </a:rPr>
              <a:t>、通过扫描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以及对于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中每个点检查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中与其距离在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之内的所有点</a:t>
            </a:r>
            <a:r>
              <a:rPr lang="en-US" altLang="zh-CN" sz="2000">
                <a:ea typeface="楷体_GB2312" pitchFamily="49" charset="-122"/>
              </a:rPr>
              <a:t>(</a:t>
            </a:r>
            <a:r>
              <a:rPr lang="zh-CN" altLang="en-US" sz="2000">
                <a:ea typeface="楷体_GB2312" pitchFamily="49" charset="-122"/>
              </a:rPr>
              <a:t>最多</a:t>
            </a:r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个</a:t>
            </a:r>
            <a:r>
              <a:rPr lang="en-US" altLang="zh-CN" sz="2000">
                <a:ea typeface="楷体_GB2312" pitchFamily="49" charset="-122"/>
              </a:rPr>
              <a:t>)</a:t>
            </a:r>
            <a:r>
              <a:rPr lang="zh-CN" altLang="en-US" sz="2000">
                <a:ea typeface="楷体_GB2312" pitchFamily="49" charset="-122"/>
              </a:rPr>
              <a:t>可以完成合并；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当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中的扫描指针逐次向上移动时，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中的扫描指针可在宽为</a:t>
            </a:r>
            <a:r>
              <a:rPr lang="en-US" altLang="zh-CN" sz="2000">
                <a:ea typeface="楷体_GB2312" pitchFamily="49" charset="-122"/>
              </a:rPr>
              <a:t>2dm</a:t>
            </a:r>
            <a:r>
              <a:rPr lang="zh-CN" altLang="en-US" sz="2000">
                <a:ea typeface="楷体_GB2312" pitchFamily="49" charset="-122"/>
              </a:rPr>
              <a:t>的区间内移动；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设</a:t>
            </a:r>
            <a:r>
              <a:rPr lang="en-US" altLang="zh-CN" sz="2000">
                <a:ea typeface="楷体_GB2312" pitchFamily="49" charset="-122"/>
              </a:rPr>
              <a:t>dl</a:t>
            </a:r>
            <a:r>
              <a:rPr lang="zh-CN" altLang="en-US" sz="2000">
                <a:ea typeface="楷体_GB2312" pitchFamily="49" charset="-122"/>
              </a:rPr>
              <a:t>是按这种扫描方式找到的点对间的最小距离；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d=</a:t>
            </a:r>
            <a:r>
              <a:rPr lang="en-US" altLang="zh-CN" sz="2000" b="1">
                <a:ea typeface="楷体_GB2312" pitchFamily="49" charset="-122"/>
              </a:rPr>
              <a:t>min</a:t>
            </a:r>
            <a:r>
              <a:rPr lang="en-US" altLang="zh-CN" sz="2000">
                <a:ea typeface="楷体_GB2312" pitchFamily="49" charset="-122"/>
              </a:rPr>
              <a:t>(dm,dl);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      </a:t>
            </a:r>
            <a:r>
              <a:rPr lang="en-US" altLang="zh-CN" sz="2000" b="1">
                <a:ea typeface="楷体_GB2312" pitchFamily="49" charset="-122"/>
              </a:rPr>
              <a:t>return</a:t>
            </a:r>
            <a:r>
              <a:rPr lang="en-US" altLang="zh-CN" sz="2000">
                <a:ea typeface="楷体_GB2312" pitchFamily="49" charset="-122"/>
              </a:rPr>
              <a:t> d;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}</a:t>
            </a:r>
          </a:p>
          <a:p>
            <a:pPr eaLnBrk="1" hangingPunct="1"/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64517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33388" y="1341438"/>
            <a:ext cx="8710612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  Fibonacci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数列 （</a:t>
            </a:r>
            <a:r>
              <a:rPr lang="zh-CN" altLang="en-US" sz="2400"/>
              <a:t>斐波纳契数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 sz="24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无穷数列1，1，2，3，5，8，13，21，34，55，</a:t>
            </a:r>
            <a:r>
              <a:rPr lang="zh-CN" altLang="zh-CN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……</a:t>
            </a:r>
            <a:r>
              <a:rPr lang="zh-CN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，称为Fibonacci数列。它可以递归地定义为：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661944" y="2708275"/>
            <a:ext cx="2014538" cy="649288"/>
          </a:xfrm>
          <a:prstGeom prst="wedgeRoundRectCallout">
            <a:avLst>
              <a:gd name="adj1" fmla="val -69935"/>
              <a:gd name="adj2" fmla="val 6378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边界条件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661944" y="3810122"/>
            <a:ext cx="1938338" cy="641350"/>
          </a:xfrm>
          <a:prstGeom prst="wedgeRoundRectCallout">
            <a:avLst>
              <a:gd name="adj1" fmla="val -65806"/>
              <a:gd name="adj2" fmla="val 46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递归方程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31109"/>
              </p:ext>
            </p:extLst>
          </p:nvPr>
        </p:nvGraphicFramePr>
        <p:xfrm>
          <a:off x="1181100" y="2898775"/>
          <a:ext cx="519906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" name="Equation" r:id="rId3" imgW="2514600" imgH="736560" progId="Equation.3">
                  <p:embed/>
                </p:oleObj>
              </mc:Choice>
              <mc:Fallback>
                <p:oleObj name="Equation" r:id="rId3" imgW="2514600" imgH="73656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898775"/>
                        <a:ext cx="5199063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33388" y="4430713"/>
            <a:ext cx="73453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第</a:t>
            </a:r>
            <a:r>
              <a:rPr lang="en-US" altLang="zh-CN" sz="2400"/>
              <a:t>n</a:t>
            </a:r>
            <a:r>
              <a:rPr lang="zh-CN" altLang="en-US" sz="2400"/>
              <a:t>个</a:t>
            </a:r>
            <a:r>
              <a:rPr lang="en-US" altLang="zh-CN" sz="2400"/>
              <a:t>Fibonacci</a:t>
            </a:r>
            <a:r>
              <a:rPr lang="zh-CN" altLang="en-US" sz="2400"/>
              <a:t>数可递归地计算如下：</a:t>
            </a:r>
          </a:p>
          <a:p>
            <a:pPr eaLnBrk="1" hangingPunct="1"/>
            <a:r>
              <a:rPr lang="en-US" altLang="zh-CN" sz="2400"/>
              <a:t>int </a:t>
            </a:r>
            <a:r>
              <a:rPr lang="en-US" altLang="zh-CN" sz="2400" b="1"/>
              <a:t>fibonacci</a:t>
            </a:r>
            <a:r>
              <a:rPr lang="en-US" altLang="zh-CN" sz="2400"/>
              <a:t>(int n)</a:t>
            </a:r>
          </a:p>
          <a:p>
            <a:pPr eaLnBrk="1" hangingPunct="1"/>
            <a:r>
              <a:rPr lang="en-US" altLang="zh-CN" sz="2400"/>
              <a:t>   {</a:t>
            </a:r>
          </a:p>
          <a:p>
            <a:pPr eaLnBrk="1" hangingPunct="1"/>
            <a:r>
              <a:rPr lang="en-US" altLang="zh-CN" sz="2400"/>
              <a:t>       </a:t>
            </a:r>
            <a:r>
              <a:rPr lang="en-US" altLang="zh-CN" sz="2400" b="1"/>
              <a:t>if</a:t>
            </a:r>
            <a:r>
              <a:rPr lang="en-US" altLang="zh-CN" sz="2400"/>
              <a:t> (n &lt;= 1) </a:t>
            </a:r>
            <a:r>
              <a:rPr lang="en-US" altLang="zh-CN" sz="2400" b="1"/>
              <a:t>return</a:t>
            </a:r>
            <a:r>
              <a:rPr lang="en-US" altLang="zh-CN" sz="2400"/>
              <a:t> 1;</a:t>
            </a:r>
          </a:p>
          <a:p>
            <a:pPr eaLnBrk="1" hangingPunct="1"/>
            <a:r>
              <a:rPr lang="en-US" altLang="zh-CN" sz="2400"/>
              <a:t>       </a:t>
            </a:r>
            <a:r>
              <a:rPr lang="en-US" altLang="zh-CN" sz="2400" b="1"/>
              <a:t>return</a:t>
            </a:r>
            <a:r>
              <a:rPr lang="en-US" altLang="zh-CN" sz="2400"/>
              <a:t> </a:t>
            </a:r>
            <a:r>
              <a:rPr lang="en-US" altLang="zh-CN" sz="2400" b="1"/>
              <a:t>fibonacci</a:t>
            </a:r>
            <a:r>
              <a:rPr lang="en-US" altLang="zh-CN" sz="2400"/>
              <a:t>(n-1)+</a:t>
            </a:r>
            <a:r>
              <a:rPr lang="en-US" altLang="zh-CN" sz="2400" b="1"/>
              <a:t>fibonacci</a:t>
            </a:r>
            <a:r>
              <a:rPr lang="en-US" altLang="zh-CN" sz="2400"/>
              <a:t>(n-2);</a:t>
            </a:r>
          </a:p>
          <a:p>
            <a:pPr eaLnBrk="1" hangingPunct="1"/>
            <a:r>
              <a:rPr lang="en-US" altLang="zh-CN" sz="2400"/>
              <a:t>  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递归的概念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9" grpId="0" animBg="1" autoUpdateAnimBg="0"/>
      <p:bldP spid="1537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95288" y="539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144463" y="1052513"/>
            <a:ext cx="4643437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double </a:t>
            </a:r>
            <a:r>
              <a:rPr lang="en-US" altLang="zh-CN" b="1" dirty="0">
                <a:ea typeface="楷体_GB2312" pitchFamily="49" charset="-122"/>
              </a:rPr>
              <a:t>cpair2</a:t>
            </a:r>
            <a:r>
              <a:rPr lang="en-US" altLang="zh-CN" dirty="0">
                <a:ea typeface="楷体_GB2312" pitchFamily="49" charset="-122"/>
              </a:rPr>
              <a:t>(S)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n=|S|;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</a:t>
            </a:r>
            <a:r>
              <a:rPr lang="en-US" altLang="zh-CN" dirty="0">
                <a:ea typeface="楷体_GB2312" pitchFamily="49" charset="-122"/>
              </a:rPr>
              <a:t> (n &lt; 2) </a:t>
            </a:r>
            <a:r>
              <a:rPr lang="en-US" altLang="zh-CN" b="1" dirty="0">
                <a:ea typeface="楷体_GB2312" pitchFamily="49" charset="-122"/>
              </a:rPr>
              <a:t>return</a:t>
            </a:r>
            <a:r>
              <a:rPr lang="en-US" altLang="zh-CN" dirty="0">
                <a:ea typeface="楷体_GB2312" pitchFamily="49" charset="-122"/>
              </a:rPr>
              <a:t> ;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>
                <a:ea typeface="楷体_GB2312" pitchFamily="49" charset="-122"/>
              </a:rPr>
              <a:t>m=S</a:t>
            </a:r>
            <a:r>
              <a:rPr lang="zh-CN" altLang="en-US" dirty="0">
                <a:ea typeface="楷体_GB2312" pitchFamily="49" charset="-122"/>
              </a:rPr>
              <a:t>中各点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间坐标的中位数</a:t>
            </a:r>
            <a:r>
              <a:rPr lang="en-US" altLang="zh-CN" dirty="0">
                <a:ea typeface="楷体_GB2312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zh-CN" altLang="en-US" dirty="0">
                <a:ea typeface="楷体_GB2312" pitchFamily="49" charset="-122"/>
              </a:rPr>
              <a:t>构造</a:t>
            </a:r>
            <a:r>
              <a:rPr lang="en-US" altLang="zh-CN" dirty="0">
                <a:ea typeface="楷体_GB2312" pitchFamily="49" charset="-122"/>
              </a:rPr>
              <a:t>S1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S2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</a:t>
            </a:r>
            <a:r>
              <a:rPr lang="en-US" altLang="zh-CN" dirty="0">
                <a:ea typeface="楷体_GB2312" pitchFamily="49" charset="-122"/>
              </a:rPr>
              <a:t>//S1={</a:t>
            </a:r>
            <a:r>
              <a:rPr lang="en-US" altLang="zh-CN" dirty="0" err="1">
                <a:ea typeface="楷体_GB2312" pitchFamily="49" charset="-122"/>
              </a:rPr>
              <a:t>p∈S|x</a:t>
            </a:r>
            <a:r>
              <a:rPr lang="en-US" altLang="zh-CN" dirty="0">
                <a:ea typeface="楷体_GB2312" pitchFamily="49" charset="-122"/>
              </a:rPr>
              <a:t>(p)&lt;=m},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S2={</a:t>
            </a:r>
            <a:r>
              <a:rPr lang="en-US" altLang="zh-CN" dirty="0" err="1">
                <a:ea typeface="楷体_GB2312" pitchFamily="49" charset="-122"/>
              </a:rPr>
              <a:t>p∈S|x</a:t>
            </a:r>
            <a:r>
              <a:rPr lang="en-US" altLang="zh-CN" dirty="0">
                <a:ea typeface="楷体_GB2312" pitchFamily="49" charset="-122"/>
              </a:rPr>
              <a:t>(p)&gt;m}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>
                <a:ea typeface="楷体_GB2312" pitchFamily="49" charset="-122"/>
              </a:rPr>
              <a:t>d1=</a:t>
            </a:r>
            <a:r>
              <a:rPr lang="en-US" altLang="zh-CN" b="1" dirty="0">
                <a:ea typeface="楷体_GB2312" pitchFamily="49" charset="-122"/>
              </a:rPr>
              <a:t>cpair2</a:t>
            </a:r>
            <a:r>
              <a:rPr lang="en-US" altLang="zh-CN" dirty="0">
                <a:ea typeface="楷体_GB2312" pitchFamily="49" charset="-122"/>
              </a:rPr>
              <a:t>(S1);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d2=</a:t>
            </a:r>
            <a:r>
              <a:rPr lang="en-US" altLang="zh-CN" b="1" dirty="0">
                <a:ea typeface="楷体_GB2312" pitchFamily="49" charset="-122"/>
              </a:rPr>
              <a:t>cpair2</a:t>
            </a:r>
            <a:r>
              <a:rPr lang="en-US" altLang="zh-CN" dirty="0">
                <a:ea typeface="楷体_GB2312" pitchFamily="49" charset="-122"/>
              </a:rPr>
              <a:t>(S2);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dirty="0" err="1">
                <a:ea typeface="楷体_GB2312" pitchFamily="49" charset="-122"/>
              </a:rPr>
              <a:t>dm</a:t>
            </a:r>
            <a:r>
              <a:rPr lang="en-US" altLang="zh-CN" dirty="0">
                <a:ea typeface="楷体_GB2312" pitchFamily="49" charset="-122"/>
              </a:rPr>
              <a:t>=</a:t>
            </a:r>
            <a:r>
              <a:rPr lang="en-US" altLang="zh-CN" b="1" dirty="0">
                <a:ea typeface="楷体_GB2312" pitchFamily="49" charset="-122"/>
              </a:rPr>
              <a:t>min</a:t>
            </a:r>
            <a:r>
              <a:rPr lang="en-US" altLang="zh-CN" dirty="0">
                <a:ea typeface="楷体_GB2312" pitchFamily="49" charset="-122"/>
              </a:rPr>
              <a:t>(d1,d2);</a:t>
            </a:r>
          </a:p>
        </p:txBody>
      </p:sp>
      <p:sp>
        <p:nvSpPr>
          <p:cNvPr id="65540" name="Text Box 7"/>
          <p:cNvSpPr txBox="1">
            <a:spLocks noChangeArrowheads="1"/>
          </p:cNvSpPr>
          <p:nvPr/>
        </p:nvSpPr>
        <p:spPr bwMode="auto">
          <a:xfrm>
            <a:off x="3924300" y="1035050"/>
            <a:ext cx="511175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楷体_GB2312" pitchFamily="49" charset="-122"/>
              </a:rPr>
              <a:t>4</a:t>
            </a:r>
            <a:r>
              <a:rPr lang="zh-CN" altLang="en-US" sz="2000">
                <a:ea typeface="楷体_GB2312" pitchFamily="49" charset="-122"/>
              </a:rPr>
              <a:t>、设</a:t>
            </a:r>
            <a:r>
              <a:rPr lang="en-US" altLang="zh-CN" sz="2000">
                <a:ea typeface="楷体_GB2312" pitchFamily="49" charset="-122"/>
              </a:rPr>
              <a:t>P1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S1</a:t>
            </a:r>
            <a:r>
              <a:rPr lang="zh-CN" altLang="en-US" sz="2000">
                <a:ea typeface="楷体_GB2312" pitchFamily="49" charset="-122"/>
              </a:rPr>
              <a:t>中距垂直分割线</a:t>
            </a:r>
            <a:r>
              <a:rPr lang="en-US" altLang="zh-CN" sz="2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的距离在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之内的所有点组成的集合；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P2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S2</a:t>
            </a:r>
            <a:r>
              <a:rPr lang="zh-CN" altLang="en-US" sz="2000">
                <a:ea typeface="楷体_GB2312" pitchFamily="49" charset="-122"/>
              </a:rPr>
              <a:t>中距分割线</a:t>
            </a:r>
            <a:r>
              <a:rPr lang="en-US" altLang="zh-CN" sz="2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的距离在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之内所有点组成的集合；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将</a:t>
            </a:r>
            <a:r>
              <a:rPr lang="en-US" altLang="zh-CN" sz="2000">
                <a:ea typeface="楷体_GB2312" pitchFamily="49" charset="-122"/>
              </a:rPr>
              <a:t>P1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P2</a:t>
            </a:r>
            <a:r>
              <a:rPr lang="zh-CN" altLang="en-US" sz="2000">
                <a:ea typeface="楷体_GB2312" pitchFamily="49" charset="-122"/>
              </a:rPr>
              <a:t>中点依其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坐标值排序；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并设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是相应的已排好序的点列；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5</a:t>
            </a:r>
            <a:r>
              <a:rPr lang="zh-CN" altLang="en-US" sz="2000">
                <a:ea typeface="楷体_GB2312" pitchFamily="49" charset="-122"/>
              </a:rPr>
              <a:t>、通过扫描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以及对于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中每个点检查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中与其距离在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之内的所有点</a:t>
            </a:r>
            <a:r>
              <a:rPr lang="en-US" altLang="zh-CN" sz="2000">
                <a:ea typeface="楷体_GB2312" pitchFamily="49" charset="-122"/>
              </a:rPr>
              <a:t>(</a:t>
            </a:r>
            <a:r>
              <a:rPr lang="zh-CN" altLang="en-US" sz="2000">
                <a:ea typeface="楷体_GB2312" pitchFamily="49" charset="-122"/>
              </a:rPr>
              <a:t>最多</a:t>
            </a:r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个</a:t>
            </a:r>
            <a:r>
              <a:rPr lang="en-US" altLang="zh-CN" sz="2000">
                <a:ea typeface="楷体_GB2312" pitchFamily="49" charset="-122"/>
              </a:rPr>
              <a:t>)</a:t>
            </a:r>
            <a:r>
              <a:rPr lang="zh-CN" altLang="en-US" sz="2000">
                <a:ea typeface="楷体_GB2312" pitchFamily="49" charset="-122"/>
              </a:rPr>
              <a:t>可以完成合并；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当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中的扫描指针逐次向上移动时，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中的扫描指针可在宽为</a:t>
            </a:r>
            <a:r>
              <a:rPr lang="en-US" altLang="zh-CN" sz="2000">
                <a:ea typeface="楷体_GB2312" pitchFamily="49" charset="-122"/>
              </a:rPr>
              <a:t>2dm</a:t>
            </a:r>
            <a:r>
              <a:rPr lang="zh-CN" altLang="en-US" sz="2000">
                <a:ea typeface="楷体_GB2312" pitchFamily="49" charset="-122"/>
              </a:rPr>
              <a:t>的区间内移动；</a:t>
            </a:r>
          </a:p>
          <a:p>
            <a:pPr eaLnBrk="1" hangingPunct="1"/>
            <a:r>
              <a:rPr lang="zh-CN" altLang="en-US" sz="2000">
                <a:ea typeface="楷体_GB2312" pitchFamily="49" charset="-122"/>
              </a:rPr>
              <a:t>      设</a:t>
            </a:r>
            <a:r>
              <a:rPr lang="en-US" altLang="zh-CN" sz="2000">
                <a:ea typeface="楷体_GB2312" pitchFamily="49" charset="-122"/>
              </a:rPr>
              <a:t>dl</a:t>
            </a:r>
            <a:r>
              <a:rPr lang="zh-CN" altLang="en-US" sz="2000">
                <a:ea typeface="楷体_GB2312" pitchFamily="49" charset="-122"/>
              </a:rPr>
              <a:t>是按这种扫描方式找到的点对间的最小距离；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d=</a:t>
            </a:r>
            <a:r>
              <a:rPr lang="en-US" altLang="zh-CN" sz="2000" b="1">
                <a:ea typeface="楷体_GB2312" pitchFamily="49" charset="-122"/>
              </a:rPr>
              <a:t>min</a:t>
            </a:r>
            <a:r>
              <a:rPr lang="en-US" altLang="zh-CN" sz="2000">
                <a:ea typeface="楷体_GB2312" pitchFamily="49" charset="-122"/>
              </a:rPr>
              <a:t>(dm,dl);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      </a:t>
            </a:r>
            <a:r>
              <a:rPr lang="en-US" altLang="zh-CN" sz="2000" b="1">
                <a:ea typeface="楷体_GB2312" pitchFamily="49" charset="-122"/>
              </a:rPr>
              <a:t>return</a:t>
            </a:r>
            <a:r>
              <a:rPr lang="en-US" altLang="zh-CN" sz="2000">
                <a:ea typeface="楷体_GB2312" pitchFamily="49" charset="-122"/>
              </a:rPr>
              <a:t> d;</a:t>
            </a:r>
          </a:p>
          <a:p>
            <a:pPr eaLnBrk="1" hangingPunct="1"/>
            <a:r>
              <a:rPr lang="en-US" altLang="zh-CN" sz="2000">
                <a:ea typeface="楷体_GB2312" pitchFamily="49" charset="-122"/>
              </a:rPr>
              <a:t>}</a:t>
            </a:r>
          </a:p>
          <a:p>
            <a:pPr eaLnBrk="1" hangingPunct="1"/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65541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042988" y="2687638"/>
            <a:ext cx="6988175" cy="1749425"/>
            <a:chOff x="657" y="1253"/>
            <a:chExt cx="4402" cy="1102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 b="1"/>
                <a:t>T(n)=O(nlogn)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65544" name="Object 11"/>
            <p:cNvGraphicFramePr>
              <a:graphicFrameLocks noChangeAspect="1"/>
            </p:cNvGraphicFramePr>
            <p:nvPr/>
          </p:nvGraphicFramePr>
          <p:xfrm>
            <a:off x="1701" y="1389"/>
            <a:ext cx="2677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93" name="Equation" r:id="rId3" imgW="1955800" imgH="457200" progId="Equation.3">
                    <p:embed/>
                  </p:oleObj>
                </mc:Choice>
                <mc:Fallback>
                  <p:oleObj name="Equation" r:id="rId3" imgW="1955800" imgH="457200" progId="Equation.3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389"/>
                          <a:ext cx="2677" cy="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95288" y="539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循环赛日程表</a:t>
            </a:r>
          </a:p>
        </p:txBody>
      </p:sp>
      <p:sp>
        <p:nvSpPr>
          <p:cNvPr id="66563" name="Text Box 8"/>
          <p:cNvSpPr txBox="1">
            <a:spLocks noChangeArrowheads="1"/>
          </p:cNvSpPr>
          <p:nvPr/>
        </p:nvSpPr>
        <p:spPr bwMode="auto">
          <a:xfrm>
            <a:off x="323850" y="981075"/>
            <a:ext cx="8372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设计一个满足以下要求的比赛</a:t>
            </a:r>
            <a:r>
              <a:rPr lang="zh-CN" altLang="en-US" sz="2400" dirty="0" smtClean="0">
                <a:ea typeface="楷体_GB2312" pitchFamily="49" charset="-122"/>
              </a:rPr>
              <a:t>日程表（</a:t>
            </a:r>
            <a:r>
              <a:rPr lang="zh-CN" altLang="en-US" sz="2400" dirty="0"/>
              <a:t>设</a:t>
            </a:r>
            <a:r>
              <a:rPr lang="en-US" altLang="zh-CN" sz="2400" dirty="0" smtClean="0"/>
              <a:t>n=2</a:t>
            </a:r>
            <a:r>
              <a:rPr lang="en-US" altLang="zh-CN" sz="2400" baseline="30000" dirty="0" smtClean="0"/>
              <a:t>k</a:t>
            </a:r>
            <a:r>
              <a:rPr lang="zh-CN" altLang="en-US" sz="2400" dirty="0" smtClean="0">
                <a:ea typeface="楷体_GB2312" pitchFamily="49" charset="-122"/>
              </a:rPr>
              <a:t>）：</a:t>
            </a:r>
            <a:endParaRPr lang="zh-CN" altLang="en-US" sz="2400" dirty="0">
              <a:ea typeface="楷体_GB2312" pitchFamily="49" charset="-122"/>
            </a:endParaRP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每个选手必须与其他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个选手各赛一次；</a:t>
            </a: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每个选手一天只能赛一次；</a:t>
            </a: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循环赛一共进行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天。</a:t>
            </a:r>
          </a:p>
        </p:txBody>
      </p:sp>
      <p:sp>
        <p:nvSpPr>
          <p:cNvPr id="66564" name="Text Box 9"/>
          <p:cNvSpPr txBox="1">
            <a:spLocks noChangeArrowheads="1"/>
          </p:cNvSpPr>
          <p:nvPr/>
        </p:nvSpPr>
        <p:spPr bwMode="auto">
          <a:xfrm>
            <a:off x="339725" y="2524125"/>
            <a:ext cx="8408988" cy="1552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按分治策略，将所有的选手分为两半，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个选手的比赛日程表就可以通过为</a:t>
            </a:r>
            <a:r>
              <a:rPr lang="en-US" altLang="zh-CN" sz="2400" dirty="0">
                <a:ea typeface="楷体_GB2312" pitchFamily="49" charset="-122"/>
              </a:rPr>
              <a:t>n/2</a:t>
            </a:r>
            <a:r>
              <a:rPr lang="zh-CN" altLang="en-US" sz="2400" dirty="0">
                <a:ea typeface="楷体_GB2312" pitchFamily="49" charset="-122"/>
              </a:rPr>
              <a:t>个选手设计的比赛日程表来决定。递归地用对选手进行分割，直到只剩下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个选手时，比赛日程表的制定就变得很简单。这时只要让这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个选手进行比赛就可以了。</a:t>
            </a:r>
          </a:p>
        </p:txBody>
      </p:sp>
      <p:graphicFrame>
        <p:nvGraphicFramePr>
          <p:cNvPr id="62458" name="Group 10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76445"/>
              </p:ext>
            </p:extLst>
          </p:nvPr>
        </p:nvGraphicFramePr>
        <p:xfrm>
          <a:off x="2484438" y="4149725"/>
          <a:ext cx="4679950" cy="2613026"/>
        </p:xfrm>
        <a:graphic>
          <a:graphicData uri="http://schemas.openxmlformats.org/drawingml/2006/table">
            <a:tbl>
              <a:tblPr/>
              <a:tblGrid>
                <a:gridCol w="585787"/>
                <a:gridCol w="584200"/>
                <a:gridCol w="585788"/>
                <a:gridCol w="584200"/>
                <a:gridCol w="585787"/>
                <a:gridCol w="584200"/>
                <a:gridCol w="585788"/>
                <a:gridCol w="5842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95288" y="539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2605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循环赛日程表</a:t>
            </a:r>
          </a:p>
        </p:txBody>
      </p:sp>
      <p:sp>
        <p:nvSpPr>
          <p:cNvPr id="66563" name="Text Box 8"/>
          <p:cNvSpPr txBox="1">
            <a:spLocks noChangeArrowheads="1"/>
          </p:cNvSpPr>
          <p:nvPr/>
        </p:nvSpPr>
        <p:spPr bwMode="auto">
          <a:xfrm>
            <a:off x="323850" y="981075"/>
            <a:ext cx="8372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设计一个满足以下要求的比赛日程表：</a:t>
            </a: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每个选手必须与其他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个选手各赛一次；</a:t>
            </a: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每个选手一天只能赛一次；</a:t>
            </a: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循环赛一共进行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天。</a:t>
            </a:r>
          </a:p>
        </p:txBody>
      </p:sp>
      <p:sp>
        <p:nvSpPr>
          <p:cNvPr id="66564" name="Text Box 9"/>
          <p:cNvSpPr txBox="1">
            <a:spLocks noChangeArrowheads="1"/>
          </p:cNvSpPr>
          <p:nvPr/>
        </p:nvSpPr>
        <p:spPr bwMode="auto">
          <a:xfrm>
            <a:off x="339725" y="2524125"/>
            <a:ext cx="8408988" cy="1552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itchFamily="49" charset="-122"/>
              </a:rPr>
              <a:t>按分治策略，将所有的选手分为两半，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个选手的比赛日程表就可以通过为</a:t>
            </a:r>
            <a:r>
              <a:rPr lang="en-US" altLang="zh-CN" sz="2400">
                <a:ea typeface="楷体_GB2312" pitchFamily="49" charset="-122"/>
              </a:rPr>
              <a:t>n/2</a:t>
            </a:r>
            <a:r>
              <a:rPr lang="zh-CN" altLang="en-US" sz="2400">
                <a:ea typeface="楷体_GB2312" pitchFamily="49" charset="-122"/>
              </a:rPr>
              <a:t>个选手设计的比赛日程表来决定。递归地用对选手进行分割，直到只剩下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个选手时，比赛日程表的制定就变得很简单。这时只要让这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个选手进行比赛就可以了。</a:t>
            </a:r>
          </a:p>
        </p:txBody>
      </p:sp>
      <p:graphicFrame>
        <p:nvGraphicFramePr>
          <p:cNvPr id="62458" name="Group 10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61785"/>
              </p:ext>
            </p:extLst>
          </p:nvPr>
        </p:nvGraphicFramePr>
        <p:xfrm>
          <a:off x="2484438" y="4149725"/>
          <a:ext cx="4679950" cy="2613026"/>
        </p:xfrm>
        <a:graphic>
          <a:graphicData uri="http://schemas.openxmlformats.org/drawingml/2006/table">
            <a:tbl>
              <a:tblPr/>
              <a:tblGrid>
                <a:gridCol w="585787"/>
                <a:gridCol w="584200"/>
                <a:gridCol w="585788"/>
                <a:gridCol w="584200"/>
                <a:gridCol w="585787"/>
                <a:gridCol w="584200"/>
                <a:gridCol w="585788"/>
                <a:gridCol w="5842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545138"/>
          </a:xfrm>
        </p:spPr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5693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kern="0" dirty="0" smtClean="0"/>
              <a:t>见</a:t>
            </a:r>
            <a:r>
              <a:rPr lang="en-US" altLang="zh-CN" sz="2400" kern="0" dirty="0" smtClean="0"/>
              <a:t>QQ</a:t>
            </a:r>
            <a:r>
              <a:rPr lang="zh-CN" altLang="en-US" sz="2400" kern="0" dirty="0"/>
              <a:t>群</a:t>
            </a:r>
            <a:r>
              <a:rPr lang="zh-CN" altLang="en-US" sz="2400" kern="0" dirty="0" smtClean="0"/>
              <a:t>（群号：</a:t>
            </a:r>
            <a:r>
              <a:rPr lang="en-US" altLang="zh-CN" sz="2400" kern="0" dirty="0" smtClean="0"/>
              <a:t>421079161</a:t>
            </a:r>
            <a:r>
              <a:rPr lang="zh-CN" altLang="en-US" sz="2400" kern="0" dirty="0" smtClean="0"/>
              <a:t>）文件</a:t>
            </a:r>
            <a:r>
              <a:rPr lang="zh-CN" altLang="en-US" sz="2400" kern="0" dirty="0"/>
              <a:t>中分治递归练习题的压缩包</a:t>
            </a:r>
            <a:endParaRPr lang="en-US" altLang="zh-CN" sz="2400" kern="0" dirty="0"/>
          </a:p>
          <a:p>
            <a:pPr eaLnBrk="1" hangingPunct="1"/>
            <a:r>
              <a:rPr lang="zh-CN" altLang="en-US" sz="2400" kern="0" dirty="0" smtClean="0"/>
              <a:t>作业通过发送电子邮件附件形式提交到如下邮箱： </a:t>
            </a:r>
            <a:r>
              <a:rPr lang="en-US" altLang="zh-CN" sz="2400" kern="0" dirty="0" smtClean="0">
                <a:solidFill>
                  <a:srgbClr val="006600"/>
                </a:solidFill>
              </a:rPr>
              <a:t>jxguo_scu@163.com</a:t>
            </a:r>
          </a:p>
          <a:p>
            <a:pPr eaLnBrk="1" hangingPunct="1"/>
            <a:r>
              <a:rPr lang="zh-CN" altLang="en-US" sz="2400" kern="0" dirty="0" smtClean="0"/>
              <a:t>作业文件名命名要求：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kern="0" dirty="0" smtClean="0"/>
              <a:t>     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学号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_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姓名</a:t>
            </a:r>
            <a:r>
              <a:rPr lang="en-US" altLang="zh-CN" sz="2400" kern="0" dirty="0" smtClean="0"/>
              <a:t>.zip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</a:t>
            </a:r>
            <a:r>
              <a:rPr lang="zh-CN" altLang="en-US" sz="2400" kern="0" dirty="0" smtClean="0"/>
              <a:t>如一个合法文件名：</a:t>
            </a:r>
            <a:r>
              <a:rPr lang="en-US" altLang="zh-CN" sz="2400" kern="0" dirty="0" smtClean="0">
                <a:solidFill>
                  <a:schemeClr val="folHlink"/>
                </a:solidFill>
              </a:rPr>
              <a:t> 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95002_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张三</a:t>
            </a:r>
            <a:r>
              <a:rPr lang="en-US" altLang="zh-CN" sz="2400" kern="0" dirty="0" smtClean="0"/>
              <a:t>.zip</a:t>
            </a:r>
            <a:endParaRPr lang="zh-CN" altLang="en-US" sz="2400" kern="0" dirty="0" smtClean="0"/>
          </a:p>
          <a:p>
            <a:pPr eaLnBrk="1" hangingPunct="1"/>
            <a:r>
              <a:rPr lang="en-US" altLang="zh-CN" sz="2400" kern="0" dirty="0" smtClean="0"/>
              <a:t>4</a:t>
            </a:r>
            <a:r>
              <a:rPr lang="zh-CN" altLang="en-US" sz="2400" kern="0" dirty="0" smtClean="0"/>
              <a:t>月</a:t>
            </a:r>
            <a:r>
              <a:rPr lang="en-US" altLang="zh-CN" sz="2400" kern="0" dirty="0" smtClean="0"/>
              <a:t>5</a:t>
            </a:r>
            <a:r>
              <a:rPr lang="zh-CN" altLang="en-US" sz="2400" kern="0" dirty="0" smtClean="0"/>
              <a:t>日前</a:t>
            </a:r>
            <a:r>
              <a:rPr lang="en-US" altLang="zh-CN" sz="2400" kern="0" dirty="0" smtClean="0"/>
              <a:t>Email</a:t>
            </a:r>
            <a:r>
              <a:rPr lang="zh-CN" altLang="en-US" sz="2400" kern="0" dirty="0" smtClean="0"/>
              <a:t>提交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smtClean="0"/>
              <a:t>具体时间、内容，见群通知，以群通知为准。</a:t>
            </a:r>
            <a:endParaRPr lang="en-US" altLang="zh-CN" sz="2400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9577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545138"/>
          </a:xfrm>
        </p:spPr>
        <p:txBody>
          <a:bodyPr/>
          <a:lstStyle/>
          <a:p>
            <a:r>
              <a:rPr lang="zh-CN" altLang="en-US" dirty="0" smtClean="0"/>
              <a:t>将要求解的较</a:t>
            </a:r>
            <a:r>
              <a:rPr lang="zh-CN" altLang="en-US" dirty="0" smtClean="0">
                <a:solidFill>
                  <a:srgbClr val="0000CC"/>
                </a:solidFill>
              </a:rPr>
              <a:t>大规模</a:t>
            </a:r>
            <a:r>
              <a:rPr lang="zh-CN" altLang="en-US" dirty="0" smtClean="0"/>
              <a:t>的问题分割成</a:t>
            </a:r>
            <a:r>
              <a:rPr lang="en-US" altLang="zh-CN" dirty="0" smtClean="0">
                <a:solidFill>
                  <a:srgbClr val="0000CC"/>
                </a:solidFill>
              </a:rPr>
              <a:t>k</a:t>
            </a:r>
            <a:r>
              <a:rPr lang="zh-CN" altLang="en-US" dirty="0" smtClean="0">
                <a:solidFill>
                  <a:srgbClr val="0000CC"/>
                </a:solidFill>
              </a:rPr>
              <a:t>个更小规模</a:t>
            </a:r>
            <a:r>
              <a:rPr lang="zh-CN" altLang="en-US" dirty="0" smtClean="0"/>
              <a:t>的子问题。</a:t>
            </a: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284663" y="350043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n</a:t>
            </a:r>
          </a:p>
        </p:txBody>
      </p:sp>
      <p:cxnSp>
        <p:nvCxnSpPr>
          <p:cNvPr id="7172" name="AutoShape 6"/>
          <p:cNvCxnSpPr>
            <a:cxnSpLocks noChangeShapeType="1"/>
            <a:stCxn id="7171" idx="4"/>
            <a:endCxn id="7179" idx="0"/>
          </p:cNvCxnSpPr>
          <p:nvPr/>
        </p:nvCxnSpPr>
        <p:spPr bwMode="auto">
          <a:xfrm>
            <a:off x="4684713" y="411956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3" name="AutoShape 7"/>
          <p:cNvCxnSpPr>
            <a:cxnSpLocks noChangeShapeType="1"/>
            <a:stCxn id="7171" idx="4"/>
            <a:endCxn id="7176" idx="0"/>
          </p:cNvCxnSpPr>
          <p:nvPr/>
        </p:nvCxnSpPr>
        <p:spPr bwMode="auto">
          <a:xfrm flipH="1">
            <a:off x="1266825" y="411956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4" name="AutoShape 8"/>
          <p:cNvCxnSpPr>
            <a:cxnSpLocks noChangeShapeType="1"/>
            <a:stCxn id="7171" idx="4"/>
            <a:endCxn id="7177" idx="0"/>
          </p:cNvCxnSpPr>
          <p:nvPr/>
        </p:nvCxnSpPr>
        <p:spPr bwMode="auto">
          <a:xfrm flipH="1">
            <a:off x="3613150" y="411956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5" name="AutoShape 9"/>
          <p:cNvCxnSpPr>
            <a:cxnSpLocks noChangeShapeType="1"/>
            <a:stCxn id="7171" idx="4"/>
            <a:endCxn id="7178" idx="0"/>
          </p:cNvCxnSpPr>
          <p:nvPr/>
        </p:nvCxnSpPr>
        <p:spPr bwMode="auto">
          <a:xfrm>
            <a:off x="4684713" y="411956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6" name="AutoShape 10"/>
          <p:cNvSpPr>
            <a:spLocks noChangeArrowheads="1"/>
          </p:cNvSpPr>
          <p:nvPr/>
        </p:nvSpPr>
        <p:spPr bwMode="auto">
          <a:xfrm>
            <a:off x="428625" y="48910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7177" name="AutoShape 11"/>
          <p:cNvSpPr>
            <a:spLocks noChangeArrowheads="1"/>
          </p:cNvSpPr>
          <p:nvPr/>
        </p:nvSpPr>
        <p:spPr bwMode="auto">
          <a:xfrm>
            <a:off x="2774950" y="49418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7178" name="AutoShape 12"/>
          <p:cNvSpPr>
            <a:spLocks noChangeArrowheads="1"/>
          </p:cNvSpPr>
          <p:nvPr/>
        </p:nvSpPr>
        <p:spPr bwMode="auto">
          <a:xfrm>
            <a:off x="5121275" y="49418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7179" name="AutoShape 13"/>
          <p:cNvSpPr>
            <a:spLocks noChangeArrowheads="1"/>
          </p:cNvSpPr>
          <p:nvPr/>
        </p:nvSpPr>
        <p:spPr bwMode="auto">
          <a:xfrm>
            <a:off x="7467600" y="49418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7180" name="AutoShape 14"/>
          <p:cNvSpPr>
            <a:spLocks noChangeArrowheads="1"/>
          </p:cNvSpPr>
          <p:nvPr/>
        </p:nvSpPr>
        <p:spPr bwMode="auto">
          <a:xfrm>
            <a:off x="609600" y="321468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2895600" y="35496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Arial Rounded MT Bold" pitchFamily="34" charset="0"/>
              </a:rPr>
              <a:t>=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755576" y="1700213"/>
            <a:ext cx="7550224" cy="1311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pPr eaLnBrk="1" hangingPunct="1"/>
            <a:r>
              <a:rPr lang="en-US" altLang="zh-CN" sz="4000">
                <a:ea typeface="华文行楷" pitchFamily="2" charset="-122"/>
              </a:rPr>
              <a:t> 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1628775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对这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个子问题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分别求解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果子问题的规模仍然不够小，则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再划分为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个子问题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，如此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的进行下去，直到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问题规模足够小，很容易求出其解为止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算法总体思想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3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  <p:bldP spid="9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对这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个子问题分别求解。如果子问题的规模仍然不够小，则再划分为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个子问题，如此递归的进行下去，直到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问题规模足够小，很容易求出其解为止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4284663" y="350043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n</a:t>
            </a:r>
          </a:p>
        </p:txBody>
      </p:sp>
      <p:cxnSp>
        <p:nvCxnSpPr>
          <p:cNvPr id="8196" name="AutoShape 5"/>
          <p:cNvCxnSpPr>
            <a:cxnSpLocks noChangeShapeType="1"/>
            <a:stCxn id="8195" idx="4"/>
          </p:cNvCxnSpPr>
          <p:nvPr/>
        </p:nvCxnSpPr>
        <p:spPr bwMode="auto">
          <a:xfrm>
            <a:off x="4684713" y="411956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7" name="AutoShape 6"/>
          <p:cNvCxnSpPr>
            <a:cxnSpLocks noChangeShapeType="1"/>
            <a:stCxn id="8195" idx="4"/>
          </p:cNvCxnSpPr>
          <p:nvPr/>
        </p:nvCxnSpPr>
        <p:spPr bwMode="auto">
          <a:xfrm flipH="1">
            <a:off x="1266825" y="411956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8" name="AutoShape 7"/>
          <p:cNvCxnSpPr>
            <a:cxnSpLocks noChangeShapeType="1"/>
            <a:stCxn id="8195" idx="4"/>
          </p:cNvCxnSpPr>
          <p:nvPr/>
        </p:nvCxnSpPr>
        <p:spPr bwMode="auto">
          <a:xfrm flipH="1">
            <a:off x="3613150" y="411956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9" name="AutoShape 8"/>
          <p:cNvCxnSpPr>
            <a:cxnSpLocks noChangeShapeType="1"/>
            <a:stCxn id="8195" idx="4"/>
          </p:cNvCxnSpPr>
          <p:nvPr/>
        </p:nvCxnSpPr>
        <p:spPr bwMode="auto">
          <a:xfrm>
            <a:off x="4684713" y="411956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609600" y="321468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895600" y="35496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Arial Rounded MT Bold" pitchFamily="34" charset="0"/>
              </a:rPr>
              <a:t>=</a:t>
            </a:r>
          </a:p>
        </p:txBody>
      </p:sp>
      <p:grpSp>
        <p:nvGrpSpPr>
          <p:cNvPr id="8202" name="Group 11"/>
          <p:cNvGrpSpPr>
            <a:grpSpLocks/>
          </p:cNvGrpSpPr>
          <p:nvPr/>
        </p:nvGrpSpPr>
        <p:grpSpPr bwMode="auto">
          <a:xfrm>
            <a:off x="250825" y="5013325"/>
            <a:ext cx="1981200" cy="1422400"/>
            <a:chOff x="96" y="1296"/>
            <a:chExt cx="1488" cy="1104"/>
          </a:xfrm>
        </p:grpSpPr>
        <p:sp>
          <p:nvSpPr>
            <p:cNvPr id="8236" name="Oval 1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8237" name="AutoShape 13"/>
            <p:cNvCxnSpPr>
              <a:cxnSpLocks noChangeShapeType="1"/>
              <a:stCxn id="8236" idx="4"/>
              <a:endCxn id="8244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8" name="AutoShape 14"/>
            <p:cNvCxnSpPr>
              <a:cxnSpLocks noChangeShapeType="1"/>
              <a:stCxn id="8236" idx="4"/>
              <a:endCxn id="8241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9" name="AutoShape 15"/>
            <p:cNvCxnSpPr>
              <a:cxnSpLocks noChangeShapeType="1"/>
              <a:stCxn id="8236" idx="4"/>
              <a:endCxn id="8242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40" name="AutoShape 16"/>
            <p:cNvCxnSpPr>
              <a:cxnSpLocks noChangeShapeType="1"/>
              <a:stCxn id="8236" idx="4"/>
              <a:endCxn id="8243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41" name="AutoShape 1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42" name="AutoShape 1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43" name="AutoShape 1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44" name="AutoShape 2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8203" name="Group 21"/>
          <p:cNvGrpSpPr>
            <a:grpSpLocks/>
          </p:cNvGrpSpPr>
          <p:nvPr/>
        </p:nvGrpSpPr>
        <p:grpSpPr bwMode="auto">
          <a:xfrm>
            <a:off x="2627313" y="5013325"/>
            <a:ext cx="1981200" cy="1422400"/>
            <a:chOff x="96" y="1296"/>
            <a:chExt cx="1488" cy="1104"/>
          </a:xfrm>
        </p:grpSpPr>
        <p:sp>
          <p:nvSpPr>
            <p:cNvPr id="8227" name="Oval 2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8228" name="AutoShape 23"/>
            <p:cNvCxnSpPr>
              <a:cxnSpLocks noChangeShapeType="1"/>
              <a:stCxn id="8227" idx="4"/>
              <a:endCxn id="8235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9" name="AutoShape 24"/>
            <p:cNvCxnSpPr>
              <a:cxnSpLocks noChangeShapeType="1"/>
              <a:stCxn id="8227" idx="4"/>
              <a:endCxn id="8232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0" name="AutoShape 25"/>
            <p:cNvCxnSpPr>
              <a:cxnSpLocks noChangeShapeType="1"/>
              <a:stCxn id="8227" idx="4"/>
              <a:endCxn id="8233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1" name="AutoShape 26"/>
            <p:cNvCxnSpPr>
              <a:cxnSpLocks noChangeShapeType="1"/>
              <a:stCxn id="8227" idx="4"/>
              <a:endCxn id="8234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32" name="AutoShape 2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33" name="AutoShape 2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34" name="AutoShape 2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35" name="AutoShape 3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8204" name="Group 31"/>
          <p:cNvGrpSpPr>
            <a:grpSpLocks/>
          </p:cNvGrpSpPr>
          <p:nvPr/>
        </p:nvGrpSpPr>
        <p:grpSpPr bwMode="auto">
          <a:xfrm>
            <a:off x="4932363" y="5013325"/>
            <a:ext cx="1981200" cy="1422400"/>
            <a:chOff x="96" y="1296"/>
            <a:chExt cx="1488" cy="1104"/>
          </a:xfrm>
        </p:grpSpPr>
        <p:sp>
          <p:nvSpPr>
            <p:cNvPr id="8218" name="Oval 3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8219" name="AutoShape 33"/>
            <p:cNvCxnSpPr>
              <a:cxnSpLocks noChangeShapeType="1"/>
              <a:stCxn id="8218" idx="4"/>
              <a:endCxn id="8226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0" name="AutoShape 34"/>
            <p:cNvCxnSpPr>
              <a:cxnSpLocks noChangeShapeType="1"/>
              <a:stCxn id="8218" idx="4"/>
              <a:endCxn id="8223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1" name="AutoShape 35"/>
            <p:cNvCxnSpPr>
              <a:cxnSpLocks noChangeShapeType="1"/>
              <a:stCxn id="8218" idx="4"/>
              <a:endCxn id="8224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2" name="AutoShape 36"/>
            <p:cNvCxnSpPr>
              <a:cxnSpLocks noChangeShapeType="1"/>
              <a:stCxn id="8218" idx="4"/>
              <a:endCxn id="8225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23" name="AutoShape 3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24" name="AutoShape 3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25" name="AutoShape 3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26" name="AutoShape 4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8205" name="Group 41"/>
          <p:cNvGrpSpPr>
            <a:grpSpLocks/>
          </p:cNvGrpSpPr>
          <p:nvPr/>
        </p:nvGrpSpPr>
        <p:grpSpPr bwMode="auto">
          <a:xfrm>
            <a:off x="7162800" y="5013325"/>
            <a:ext cx="1981200" cy="1422400"/>
            <a:chOff x="96" y="1296"/>
            <a:chExt cx="1488" cy="1104"/>
          </a:xfrm>
        </p:grpSpPr>
        <p:sp>
          <p:nvSpPr>
            <p:cNvPr id="8209" name="Oval 4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8210" name="AutoShape 43"/>
            <p:cNvCxnSpPr>
              <a:cxnSpLocks noChangeShapeType="1"/>
              <a:stCxn id="8209" idx="4"/>
              <a:endCxn id="8217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1" name="AutoShape 44"/>
            <p:cNvCxnSpPr>
              <a:cxnSpLocks noChangeShapeType="1"/>
              <a:stCxn id="8209" idx="4"/>
              <a:endCxn id="8214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2" name="AutoShape 45"/>
            <p:cNvCxnSpPr>
              <a:cxnSpLocks noChangeShapeType="1"/>
              <a:stCxn id="8209" idx="4"/>
              <a:endCxn id="8215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3" name="AutoShape 46"/>
            <p:cNvCxnSpPr>
              <a:cxnSpLocks noChangeShapeType="1"/>
              <a:stCxn id="8209" idx="4"/>
              <a:endCxn id="8216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14" name="AutoShape 4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15" name="AutoShape 4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16" name="AutoShape 4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8217" name="AutoShape 5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1043148" y="1628775"/>
            <a:ext cx="7345362" cy="1311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pPr eaLnBrk="1" hangingPunct="1"/>
            <a:r>
              <a:rPr lang="en-US" altLang="zh-CN" sz="4000">
                <a:ea typeface="华文行楷" pitchFamily="2" charset="-122"/>
              </a:rPr>
              <a:t> </a:t>
            </a: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ea typeface="楷体_GB2312" pitchFamily="49" charset="-122"/>
              </a:rPr>
              <a:t>将求出的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小规模</a:t>
            </a:r>
            <a:r>
              <a:rPr lang="zh-CN" altLang="en-US" sz="2400" dirty="0">
                <a:ea typeface="楷体_GB2312" pitchFamily="49" charset="-122"/>
              </a:rPr>
              <a:t>的问题的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解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合并</a:t>
            </a:r>
            <a:r>
              <a:rPr lang="zh-CN" altLang="en-US" sz="2400" dirty="0">
                <a:ea typeface="楷体_GB2312" pitchFamily="49" charset="-122"/>
              </a:rPr>
              <a:t>为一个更大规模的问题的解，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自底向上</a:t>
            </a:r>
            <a:r>
              <a:rPr lang="zh-CN" altLang="en-US" sz="2400" dirty="0">
                <a:ea typeface="楷体_GB2312" pitchFamily="49" charset="-122"/>
              </a:rPr>
              <a:t>逐步求出原来问题的解。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44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算法总体思想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2" grpId="0" animBg="1"/>
      <p:bldP spid="10291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7534</TotalTime>
  <Words>9724</Words>
  <Application>Microsoft Office PowerPoint</Application>
  <PresentationFormat>全屏显示(4:3)</PresentationFormat>
  <Paragraphs>1086</Paragraphs>
  <Slides>73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黑体</vt:lpstr>
      <vt:lpstr>华文行楷</vt:lpstr>
      <vt:lpstr>楷体_GB2312</vt:lpstr>
      <vt:lpstr>宋体</vt:lpstr>
      <vt:lpstr>Arial</vt:lpstr>
      <vt:lpstr>Arial Rounded MT Bold</vt:lpstr>
      <vt:lpstr>Cambria Math</vt:lpstr>
      <vt:lpstr>Courier New</vt:lpstr>
      <vt:lpstr>Symbol</vt:lpstr>
      <vt:lpstr>Times New Roman</vt:lpstr>
      <vt:lpstr>Verdana</vt:lpstr>
      <vt:lpstr>Wingdings</vt:lpstr>
      <vt:lpstr>Profile</vt:lpstr>
      <vt:lpstr>公式</vt:lpstr>
      <vt:lpstr>Equation</vt:lpstr>
      <vt:lpstr>算法设计</vt:lpstr>
      <vt:lpstr>学习要点</vt:lpstr>
      <vt:lpstr>2.1  递归的概念</vt:lpstr>
      <vt:lpstr>2.1  递归的概念</vt:lpstr>
      <vt:lpstr>2.1  递归的概念</vt:lpstr>
      <vt:lpstr>2.1  递归的概念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 递归的概念</vt:lpstr>
      <vt:lpstr>PowerPoint 演示文稿</vt:lpstr>
      <vt:lpstr>2.1  递归的概念</vt:lpstr>
      <vt:lpstr>2.1  递归的概念</vt:lpstr>
      <vt:lpstr>2.1  递归的概念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分治法的适用条件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Company>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Jixiang Guo</cp:lastModifiedBy>
  <cp:revision>832</cp:revision>
  <dcterms:created xsi:type="dcterms:W3CDTF">2003-12-16T08:40:21Z</dcterms:created>
  <dcterms:modified xsi:type="dcterms:W3CDTF">2017-03-22T07:38:04Z</dcterms:modified>
</cp:coreProperties>
</file>