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332" r:id="rId17"/>
    <p:sldId id="333" r:id="rId18"/>
    <p:sldId id="334" r:id="rId19"/>
    <p:sldId id="270" r:id="rId20"/>
    <p:sldId id="337" r:id="rId21"/>
    <p:sldId id="338" r:id="rId22"/>
    <p:sldId id="335" r:id="rId23"/>
    <p:sldId id="336" r:id="rId24"/>
    <p:sldId id="271" r:id="rId25"/>
    <p:sldId id="339" r:id="rId26"/>
    <p:sldId id="331" r:id="rId27"/>
    <p:sldId id="340" r:id="rId28"/>
    <p:sldId id="341" r:id="rId29"/>
    <p:sldId id="272" r:id="rId30"/>
    <p:sldId id="273" r:id="rId31"/>
    <p:sldId id="34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344" r:id="rId40"/>
    <p:sldId id="281" r:id="rId41"/>
    <p:sldId id="282" r:id="rId42"/>
    <p:sldId id="283" r:id="rId43"/>
    <p:sldId id="284" r:id="rId44"/>
    <p:sldId id="285" r:id="rId45"/>
    <p:sldId id="286" r:id="rId46"/>
    <p:sldId id="287" r:id="rId47"/>
    <p:sldId id="288" r:id="rId48"/>
    <p:sldId id="289" r:id="rId49"/>
    <p:sldId id="290" r:id="rId50"/>
    <p:sldId id="291" r:id="rId51"/>
    <p:sldId id="292" r:id="rId52"/>
    <p:sldId id="293" r:id="rId53"/>
    <p:sldId id="349" r:id="rId54"/>
    <p:sldId id="294" r:id="rId55"/>
    <p:sldId id="360" r:id="rId56"/>
    <p:sldId id="295" r:id="rId57"/>
    <p:sldId id="296" r:id="rId58"/>
    <p:sldId id="345" r:id="rId59"/>
    <p:sldId id="297" r:id="rId60"/>
    <p:sldId id="298" r:id="rId61"/>
    <p:sldId id="352" r:id="rId62"/>
    <p:sldId id="361" r:id="rId63"/>
    <p:sldId id="354" r:id="rId64"/>
    <p:sldId id="355" r:id="rId65"/>
    <p:sldId id="356" r:id="rId66"/>
    <p:sldId id="357" r:id="rId67"/>
    <p:sldId id="299" r:id="rId68"/>
    <p:sldId id="300" r:id="rId69"/>
    <p:sldId id="301" r:id="rId70"/>
    <p:sldId id="302" r:id="rId71"/>
    <p:sldId id="317" r:id="rId72"/>
    <p:sldId id="350" r:id="rId73"/>
    <p:sldId id="359" r:id="rId74"/>
    <p:sldId id="358" r:id="rId75"/>
    <p:sldId id="304" r:id="rId76"/>
    <p:sldId id="305" r:id="rId77"/>
    <p:sldId id="306" r:id="rId78"/>
    <p:sldId id="307" r:id="rId79"/>
    <p:sldId id="308" r:id="rId80"/>
    <p:sldId id="309" r:id="rId81"/>
    <p:sldId id="319" r:id="rId82"/>
    <p:sldId id="310" r:id="rId83"/>
    <p:sldId id="322" r:id="rId84"/>
    <p:sldId id="323" r:id="rId85"/>
    <p:sldId id="324" r:id="rId86"/>
    <p:sldId id="325" r:id="rId87"/>
    <p:sldId id="326" r:id="rId88"/>
    <p:sldId id="327" r:id="rId89"/>
    <p:sldId id="328" r:id="rId90"/>
    <p:sldId id="312" r:id="rId91"/>
    <p:sldId id="313" r:id="rId92"/>
  </p:sldIdLst>
  <p:sldSz cx="9144000" cy="6858000" type="screen4x3"/>
  <p:notesSz cx="6858000" cy="994727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05A1"/>
    <a:srgbClr val="3907F1"/>
    <a:srgbClr val="9FE6FF"/>
    <a:srgbClr val="FFFF99"/>
    <a:srgbClr val="5629F9"/>
    <a:srgbClr val="00FF00"/>
    <a:srgbClr val="F72401"/>
    <a:srgbClr val="83A3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30" autoAdjust="0"/>
    <p:restoredTop sz="82387" autoAdjust="0"/>
  </p:normalViewPr>
  <p:slideViewPr>
    <p:cSldViewPr>
      <p:cViewPr varScale="1">
        <p:scale>
          <a:sx n="76" d="100"/>
          <a:sy n="76" d="100"/>
        </p:scale>
        <p:origin x="46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64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5" Type="http://schemas.openxmlformats.org/officeDocument/2006/relationships/tableStyles" Target="tableStyles.xml"/><Relationship Id="rId94" Type="http://schemas.openxmlformats.org/officeDocument/2006/relationships/viewProps" Target="viewProps.xml"/><Relationship Id="rId93" Type="http://schemas.openxmlformats.org/officeDocument/2006/relationships/presProps" Target="presProps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58.wmf"/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5.vml.rels><?xml version="1.0" encoding="UTF-8" standalone="yes"?>
<Relationships xmlns="http://schemas.openxmlformats.org/package/2006/relationships"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7" Type="http://schemas.openxmlformats.org/officeDocument/2006/relationships/image" Target="../media/image68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19.vml.rels><?xml version="1.0" encoding="UTF-8" standalone="yes"?>
<Relationships xmlns="http://schemas.openxmlformats.org/package/2006/relationships"><Relationship Id="rId4" Type="http://schemas.openxmlformats.org/officeDocument/2006/relationships/image" Target="../media/image79.wmf"/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.wmf"/><Relationship Id="rId8" Type="http://schemas.openxmlformats.org/officeDocument/2006/relationships/image" Target="../media/image13.wmf"/><Relationship Id="rId7" Type="http://schemas.openxmlformats.org/officeDocument/2006/relationships/image" Target="../media/image12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4" Type="http://schemas.openxmlformats.org/officeDocument/2006/relationships/image" Target="../media/image19.wmf"/><Relationship Id="rId13" Type="http://schemas.openxmlformats.org/officeDocument/2006/relationships/image" Target="../media/image18.wmf"/><Relationship Id="rId12" Type="http://schemas.openxmlformats.org/officeDocument/2006/relationships/image" Target="../media/image17.wmf"/><Relationship Id="rId11" Type="http://schemas.openxmlformats.org/officeDocument/2006/relationships/image" Target="../media/image16.wmf"/><Relationship Id="rId10" Type="http://schemas.openxmlformats.org/officeDocument/2006/relationships/image" Target="../media/image15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22.vml.rels><?xml version="1.0" encoding="UTF-8" standalone="yes"?>
<Relationships xmlns="http://schemas.openxmlformats.org/package/2006/relationships"><Relationship Id="rId4" Type="http://schemas.openxmlformats.org/officeDocument/2006/relationships/image" Target="../media/image87.wmf"/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23.vml.rels><?xml version="1.0" encoding="UTF-8" standalone="yes"?>
<Relationships xmlns="http://schemas.openxmlformats.org/package/2006/relationships"><Relationship Id="rId4" Type="http://schemas.openxmlformats.org/officeDocument/2006/relationships/image" Target="../media/image87.wmf"/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25.vml.rels><?xml version="1.0" encoding="UTF-8" standalone="yes"?>
<Relationships xmlns="http://schemas.openxmlformats.org/package/2006/relationships"><Relationship Id="rId4" Type="http://schemas.openxmlformats.org/officeDocument/2006/relationships/image" Target="../media/image87.wmf"/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30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Relationship Id="rId3" Type="http://schemas.openxmlformats.org/officeDocument/2006/relationships/image" Target="../media/image24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2050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4956"/>
            <a:ext cx="5486400" cy="4476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185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48185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B3971F5-75F6-4421-A5F1-12D89246B43F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可以将背包问题的求解过程看作是进行一系列的决策过程，即决定哪些物品应该放入背包，哪些物品不放入背包。</a:t>
            </a:r>
            <a:endParaRPr lang="en-US" altLang="zh-CN" dirty="0" smtClean="0"/>
          </a:p>
          <a:p>
            <a:r>
              <a:rPr lang="zh-CN" altLang="en-US" dirty="0" smtClean="0"/>
              <a:t>如果一个问题的最优解包含了物品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，即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=1</a:t>
            </a:r>
            <a:r>
              <a:rPr lang="zh-CN" altLang="en-US" dirty="0" smtClean="0"/>
              <a:t>，那么其余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...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n-1</a:t>
            </a:r>
            <a:r>
              <a:rPr lang="zh-CN" altLang="en-US" dirty="0" smtClean="0"/>
              <a:t>一定构成子问题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...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n-1</a:t>
            </a:r>
            <a:r>
              <a:rPr lang="zh-CN" altLang="en-US" dirty="0" smtClean="0"/>
              <a:t>在容量</a:t>
            </a:r>
            <a:r>
              <a:rPr lang="en-US" altLang="zh-CN" dirty="0" smtClean="0"/>
              <a:t>W-</a:t>
            </a:r>
            <a:r>
              <a:rPr lang="en-US" altLang="zh-CN" dirty="0" err="1" smtClean="0"/>
              <a:t>wn</a:t>
            </a:r>
            <a:r>
              <a:rPr lang="zh-CN" altLang="en-US" dirty="0" smtClean="0"/>
              <a:t>时的最优解。如果这个最优解不包含物品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，即</a:t>
            </a:r>
            <a:r>
              <a:rPr lang="en-US" altLang="zh-CN" dirty="0" err="1" smtClean="0"/>
              <a:t>xn</a:t>
            </a:r>
            <a:r>
              <a:rPr lang="en-US" altLang="zh-CN" dirty="0" smtClean="0"/>
              <a:t>=0</a:t>
            </a:r>
            <a:r>
              <a:rPr lang="zh-CN" altLang="en-US" dirty="0" smtClean="0"/>
              <a:t>，那么其余</a:t>
            </a:r>
            <a:r>
              <a:rPr lang="en-US" altLang="zh-CN" dirty="0" smtClean="0"/>
              <a:t>x1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...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x(n-1)</a:t>
            </a:r>
            <a:r>
              <a:rPr lang="zh-CN" altLang="en-US" dirty="0" smtClean="0"/>
              <a:t>一定构成子问题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...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n-1</a:t>
            </a:r>
            <a:r>
              <a:rPr lang="zh-CN" altLang="en-US" dirty="0" smtClean="0"/>
              <a:t>在容量</a:t>
            </a:r>
            <a:r>
              <a:rPr lang="en-US" altLang="zh-CN" dirty="0" smtClean="0"/>
              <a:t>W</a:t>
            </a:r>
            <a:r>
              <a:rPr lang="zh-CN" altLang="en-US" dirty="0" smtClean="0"/>
              <a:t>时的最优解。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此时背包容量为</a:t>
            </a:r>
            <a:r>
              <a:rPr lang="en-US" altLang="zh-CN" dirty="0" smtClean="0">
                <a:effectLst/>
              </a:rPr>
              <a:t>j</a:t>
            </a:r>
            <a:r>
              <a:rPr lang="zh-CN" altLang="en-US" dirty="0" smtClean="0">
                <a:effectLst/>
              </a:rPr>
              <a:t>，可选择物品为</a:t>
            </a:r>
            <a:r>
              <a:rPr lang="en-US" altLang="zh-CN" dirty="0" err="1" smtClean="0">
                <a:effectLst/>
              </a:rPr>
              <a:t>i</a:t>
            </a:r>
            <a:r>
              <a:rPr lang="zh-CN" altLang="en-US" dirty="0" smtClean="0">
                <a:effectLst/>
              </a:rPr>
              <a:t>。此时在对</a:t>
            </a:r>
            <a:r>
              <a:rPr lang="en-US" altLang="zh-CN" dirty="0" smtClean="0">
                <a:effectLst/>
              </a:rPr>
              <a:t>x</a:t>
            </a:r>
            <a:r>
              <a:rPr lang="en-US" altLang="zh-CN" baseline="-25000" dirty="0" smtClean="0">
                <a:effectLst/>
              </a:rPr>
              <a:t>i</a:t>
            </a:r>
            <a:r>
              <a:rPr lang="zh-CN" altLang="en-US" dirty="0" smtClean="0">
                <a:effectLst/>
              </a:rPr>
              <a:t>作出决策之后</a:t>
            </a:r>
            <a:r>
              <a:rPr lang="en-US" altLang="zh-CN" dirty="0" smtClean="0">
                <a:effectLst/>
              </a:rPr>
              <a:t>,</a:t>
            </a:r>
            <a:r>
              <a:rPr lang="zh-CN" altLang="en-US" dirty="0" smtClean="0">
                <a:effectLst/>
              </a:rPr>
              <a:t>问题处于两种状态之一</a:t>
            </a:r>
            <a:r>
              <a:rPr lang="en-US" altLang="zh-CN" dirty="0" smtClean="0">
                <a:effectLst/>
              </a:rPr>
              <a:t>:</a:t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>(1)</a:t>
            </a:r>
            <a:r>
              <a:rPr lang="zh-CN" altLang="en-US" dirty="0" smtClean="0">
                <a:effectLst/>
              </a:rPr>
              <a:t>背包剩余容量是</a:t>
            </a:r>
            <a:r>
              <a:rPr lang="en-US" altLang="zh-CN" dirty="0" smtClean="0">
                <a:effectLst/>
              </a:rPr>
              <a:t>j,</a:t>
            </a:r>
            <a:r>
              <a:rPr lang="zh-CN" altLang="en-US" dirty="0" smtClean="0">
                <a:effectLst/>
              </a:rPr>
              <a:t>没产生任何效益； </a:t>
            </a:r>
            <a:r>
              <a:rPr lang="en-US" altLang="zh-CN" dirty="0" smtClean="0">
                <a:effectLst/>
              </a:rPr>
              <a:t>j&lt;</a:t>
            </a:r>
            <a:r>
              <a:rPr lang="en-US" altLang="zh-CN" dirty="0" err="1" smtClean="0">
                <a:effectLst/>
              </a:rPr>
              <a:t>w</a:t>
            </a:r>
            <a:r>
              <a:rPr lang="en-US" altLang="zh-CN" baseline="-25000" dirty="0" err="1" smtClean="0">
                <a:effectLst/>
              </a:rPr>
              <a:t>i</a:t>
            </a:r>
            <a:br>
              <a:rPr lang="zh-CN" altLang="en-US" dirty="0" smtClean="0">
                <a:effectLst/>
              </a:rPr>
            </a:br>
            <a:r>
              <a:rPr lang="en-US" altLang="zh-CN" dirty="0" smtClean="0">
                <a:effectLst/>
              </a:rPr>
              <a:t>(2)</a:t>
            </a:r>
            <a:r>
              <a:rPr lang="zh-CN" altLang="en-US" dirty="0" smtClean="0">
                <a:effectLst/>
              </a:rPr>
              <a:t>剩余容量</a:t>
            </a:r>
            <a:r>
              <a:rPr lang="en-US" altLang="zh-CN" dirty="0" smtClean="0">
                <a:effectLst/>
              </a:rPr>
              <a:t>j-</a:t>
            </a:r>
            <a:r>
              <a:rPr lang="en-US" altLang="zh-CN" dirty="0" err="1" smtClean="0">
                <a:effectLst/>
              </a:rPr>
              <a:t>w</a:t>
            </a:r>
            <a:r>
              <a:rPr lang="en-US" altLang="zh-CN" baseline="-25000" dirty="0" err="1" smtClean="0">
                <a:effectLst/>
              </a:rPr>
              <a:t>i</a:t>
            </a:r>
            <a:r>
              <a:rPr lang="en-US" altLang="zh-CN" dirty="0" smtClean="0">
                <a:effectLst/>
              </a:rPr>
              <a:t>,</a:t>
            </a:r>
            <a:r>
              <a:rPr lang="zh-CN" altLang="en-US" dirty="0" smtClean="0">
                <a:effectLst/>
              </a:rPr>
              <a:t>效益值增长了</a:t>
            </a:r>
            <a:r>
              <a:rPr lang="en-US" altLang="zh-CN" dirty="0" smtClean="0">
                <a:effectLst/>
              </a:rPr>
              <a:t>v</a:t>
            </a:r>
            <a:r>
              <a:rPr lang="en-US" altLang="zh-CN" baseline="-25000" dirty="0" smtClean="0">
                <a:effectLst/>
              </a:rPr>
              <a:t>i</a:t>
            </a:r>
            <a:r>
              <a:rPr lang="en-US" altLang="zh-CN" dirty="0" smtClean="0">
                <a:effectLst/>
              </a:rPr>
              <a:t> </a:t>
            </a:r>
            <a:r>
              <a:rPr lang="zh-CN" altLang="en-US" dirty="0" smtClean="0">
                <a:effectLst/>
              </a:rPr>
              <a:t>；</a:t>
            </a:r>
            <a:br>
              <a:rPr lang="zh-CN" altLang="en-US" dirty="0" smtClean="0">
                <a:effectLst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此时背包容量为</a:t>
            </a:r>
            <a:r>
              <a:rPr lang="en-US" altLang="zh-CN" dirty="0" smtClean="0">
                <a:effectLst/>
              </a:rPr>
              <a:t>j</a:t>
            </a:r>
            <a:r>
              <a:rPr lang="zh-CN" altLang="en-US" dirty="0" smtClean="0">
                <a:effectLst/>
              </a:rPr>
              <a:t>，可选择物品为</a:t>
            </a:r>
            <a:r>
              <a:rPr lang="en-US" altLang="zh-CN" dirty="0" err="1" smtClean="0">
                <a:effectLst/>
              </a:rPr>
              <a:t>i</a:t>
            </a:r>
            <a:r>
              <a:rPr lang="zh-CN" altLang="en-US" dirty="0" smtClean="0">
                <a:effectLst/>
              </a:rPr>
              <a:t>。此时</a:t>
            </a:r>
            <a:r>
              <a:rPr lang="zh-CN" altLang="en-US" smtClean="0">
                <a:effectLst/>
              </a:rPr>
              <a:t>在对</a:t>
            </a:r>
            <a:r>
              <a:rPr lang="en-US" altLang="zh-CN" smtClean="0">
                <a:effectLst/>
              </a:rPr>
              <a:t>xi</a:t>
            </a:r>
            <a:r>
              <a:rPr lang="zh-CN" altLang="en-US" dirty="0" smtClean="0">
                <a:effectLst/>
              </a:rPr>
              <a:t>作出决策之后</a:t>
            </a:r>
            <a:r>
              <a:rPr lang="en-US" altLang="zh-CN" dirty="0" smtClean="0">
                <a:effectLst/>
              </a:rPr>
              <a:t>,</a:t>
            </a:r>
            <a:r>
              <a:rPr lang="zh-CN" altLang="en-US" dirty="0" smtClean="0">
                <a:effectLst/>
              </a:rPr>
              <a:t>问题处于两种状态之一</a:t>
            </a:r>
            <a:r>
              <a:rPr lang="en-US" altLang="zh-CN" dirty="0" smtClean="0">
                <a:effectLst/>
              </a:rPr>
              <a:t>:</a:t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>(1)</a:t>
            </a:r>
            <a:r>
              <a:rPr lang="zh-CN" altLang="en-US" dirty="0" smtClean="0">
                <a:effectLst/>
              </a:rPr>
              <a:t>背包剩余容量是</a:t>
            </a:r>
            <a:r>
              <a:rPr lang="en-US" altLang="zh-CN" dirty="0" smtClean="0">
                <a:effectLst/>
              </a:rPr>
              <a:t>j,</a:t>
            </a:r>
            <a:r>
              <a:rPr lang="zh-CN" altLang="en-US" dirty="0" smtClean="0">
                <a:effectLst/>
              </a:rPr>
              <a:t>没产生任何效益； </a:t>
            </a:r>
            <a:r>
              <a:rPr lang="en-US" altLang="zh-CN" dirty="0" smtClean="0">
                <a:effectLst/>
              </a:rPr>
              <a:t>j&lt;</a:t>
            </a:r>
            <a:r>
              <a:rPr lang="en-US" altLang="zh-CN" dirty="0" err="1" smtClean="0">
                <a:effectLst/>
              </a:rPr>
              <a:t>wi</a:t>
            </a:r>
            <a:br>
              <a:rPr lang="zh-CN" altLang="en-US" dirty="0" smtClean="0">
                <a:effectLst/>
              </a:rPr>
            </a:br>
            <a:r>
              <a:rPr lang="en-US" altLang="zh-CN" dirty="0" smtClean="0">
                <a:effectLst/>
              </a:rPr>
              <a:t>(2)</a:t>
            </a:r>
            <a:r>
              <a:rPr lang="zh-CN" altLang="en-US" dirty="0" smtClean="0">
                <a:effectLst/>
              </a:rPr>
              <a:t>剩余容量</a:t>
            </a:r>
            <a:r>
              <a:rPr lang="en-US" altLang="zh-CN" dirty="0" smtClean="0">
                <a:effectLst/>
              </a:rPr>
              <a:t>j-</a:t>
            </a:r>
            <a:r>
              <a:rPr lang="en-US" altLang="zh-CN" dirty="0" err="1" smtClean="0">
                <a:effectLst/>
              </a:rPr>
              <a:t>wi</a:t>
            </a:r>
            <a:r>
              <a:rPr lang="en-US" altLang="zh-CN" dirty="0" smtClean="0">
                <a:effectLst/>
              </a:rPr>
              <a:t>,</a:t>
            </a:r>
            <a:r>
              <a:rPr lang="zh-CN" altLang="en-US" dirty="0" smtClean="0">
                <a:effectLst/>
              </a:rPr>
              <a:t>效益值增长了</a:t>
            </a:r>
            <a:r>
              <a:rPr lang="en-US" altLang="zh-CN" dirty="0" smtClean="0">
                <a:effectLst/>
              </a:rPr>
              <a:t>vi </a:t>
            </a:r>
            <a:r>
              <a:rPr lang="zh-CN" altLang="en-US" dirty="0" smtClean="0">
                <a:effectLst/>
              </a:rPr>
              <a:t>；</a:t>
            </a:r>
            <a:br>
              <a:rPr lang="zh-CN" altLang="en-US" dirty="0" smtClean="0">
                <a:effectLst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此时背包容量为</a:t>
            </a:r>
            <a:r>
              <a:rPr lang="en-US" altLang="zh-CN" dirty="0" smtClean="0">
                <a:effectLst/>
              </a:rPr>
              <a:t>j</a:t>
            </a:r>
            <a:r>
              <a:rPr lang="zh-CN" altLang="en-US" dirty="0" smtClean="0">
                <a:effectLst/>
              </a:rPr>
              <a:t>，可选择物品为</a:t>
            </a:r>
            <a:r>
              <a:rPr lang="en-US" altLang="zh-CN" dirty="0" err="1" smtClean="0">
                <a:effectLst/>
              </a:rPr>
              <a:t>i</a:t>
            </a:r>
            <a:r>
              <a:rPr lang="zh-CN" altLang="en-US" dirty="0" smtClean="0">
                <a:effectLst/>
              </a:rPr>
              <a:t>。此时在对</a:t>
            </a:r>
            <a:r>
              <a:rPr lang="en-US" altLang="zh-CN" dirty="0" smtClean="0">
                <a:effectLst/>
              </a:rPr>
              <a:t>xi</a:t>
            </a:r>
            <a:r>
              <a:rPr lang="zh-CN" altLang="en-US" dirty="0" smtClean="0">
                <a:effectLst/>
              </a:rPr>
              <a:t>作出决策之后</a:t>
            </a:r>
            <a:r>
              <a:rPr lang="en-US" altLang="zh-CN" dirty="0" smtClean="0">
                <a:effectLst/>
              </a:rPr>
              <a:t>,</a:t>
            </a:r>
            <a:r>
              <a:rPr lang="zh-CN" altLang="en-US" dirty="0" smtClean="0">
                <a:effectLst/>
              </a:rPr>
              <a:t>问题处于两种状态之一</a:t>
            </a:r>
            <a:r>
              <a:rPr lang="en-US" altLang="zh-CN" dirty="0" smtClean="0">
                <a:effectLst/>
              </a:rPr>
              <a:t>:</a:t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>(1)</a:t>
            </a:r>
            <a:r>
              <a:rPr lang="zh-CN" altLang="en-US" dirty="0" smtClean="0">
                <a:effectLst/>
              </a:rPr>
              <a:t>背包剩余容量是</a:t>
            </a:r>
            <a:r>
              <a:rPr lang="en-US" altLang="zh-CN" dirty="0" smtClean="0">
                <a:effectLst/>
              </a:rPr>
              <a:t>j,</a:t>
            </a:r>
            <a:r>
              <a:rPr lang="zh-CN" altLang="en-US" dirty="0" smtClean="0">
                <a:effectLst/>
              </a:rPr>
              <a:t>没产生任何效益； </a:t>
            </a:r>
            <a:r>
              <a:rPr lang="en-US" altLang="zh-CN" dirty="0" smtClean="0">
                <a:effectLst/>
              </a:rPr>
              <a:t>j&lt;</a:t>
            </a:r>
            <a:r>
              <a:rPr lang="en-US" altLang="zh-CN" dirty="0" err="1" smtClean="0">
                <a:effectLst/>
              </a:rPr>
              <a:t>wi</a:t>
            </a:r>
            <a:br>
              <a:rPr lang="zh-CN" altLang="en-US" dirty="0" smtClean="0">
                <a:effectLst/>
              </a:rPr>
            </a:br>
            <a:r>
              <a:rPr lang="en-US" altLang="zh-CN" dirty="0" smtClean="0">
                <a:effectLst/>
              </a:rPr>
              <a:t>(2)</a:t>
            </a:r>
            <a:r>
              <a:rPr lang="zh-CN" altLang="en-US" dirty="0" smtClean="0">
                <a:effectLst/>
              </a:rPr>
              <a:t>剩余容量</a:t>
            </a:r>
            <a:r>
              <a:rPr lang="en-US" altLang="zh-CN" dirty="0" smtClean="0">
                <a:effectLst/>
              </a:rPr>
              <a:t>j-</a:t>
            </a:r>
            <a:r>
              <a:rPr lang="en-US" altLang="zh-CN" dirty="0" err="1" smtClean="0">
                <a:effectLst/>
              </a:rPr>
              <a:t>wi</a:t>
            </a:r>
            <a:r>
              <a:rPr lang="en-US" altLang="zh-CN" dirty="0" smtClean="0">
                <a:effectLst/>
              </a:rPr>
              <a:t>,</a:t>
            </a:r>
            <a:r>
              <a:rPr lang="zh-CN" altLang="en-US" dirty="0" smtClean="0">
                <a:effectLst/>
              </a:rPr>
              <a:t>效益值增长了</a:t>
            </a:r>
            <a:r>
              <a:rPr lang="en-US" altLang="zh-CN" dirty="0" smtClean="0">
                <a:effectLst/>
              </a:rPr>
              <a:t>vi </a:t>
            </a:r>
            <a:r>
              <a:rPr lang="zh-CN" altLang="en-US" dirty="0" smtClean="0">
                <a:effectLst/>
              </a:rPr>
              <a:t>；</a:t>
            </a:r>
            <a:br>
              <a:rPr lang="zh-CN" altLang="en-US" dirty="0" smtClean="0">
                <a:effectLst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）若左子树不空，则左子树上所有结点的值均小于它的根结点的值； 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）若右子树不空，则右子树上所有结点的值均大于它的根结点的值； 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）左、右子树也分别为二叉排序树；</a:t>
            </a:r>
            <a:endParaRPr lang="zh-CN" altLang="en-US" dirty="0" smtClean="0"/>
          </a:p>
          <a:p>
            <a:r>
              <a:rPr lang="zh-CN" altLang="en-US" b="1" dirty="0" smtClean="0"/>
              <a:t>扩充二叉树：当二叉树里出现空的子树时，就增加新的、特殊的结点</a:t>
            </a:r>
            <a:r>
              <a:rPr lang="en-US" altLang="zh-CN" b="1" dirty="0" smtClean="0"/>
              <a:t>——</a:t>
            </a:r>
            <a:r>
              <a:rPr lang="zh-CN" altLang="en-US" b="1" dirty="0" smtClean="0">
                <a:solidFill>
                  <a:srgbClr val="990033"/>
                </a:solidFill>
              </a:rPr>
              <a:t>空树叶</a:t>
            </a:r>
            <a:r>
              <a:rPr lang="zh-CN" altLang="en-US" b="1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971F5-75F6-4421-A5F1-12D89246B43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6364288" cy="16002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3786A309-A5B1-4854-B1FB-C3BA38D9705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1638" y="304800"/>
            <a:ext cx="2141537" cy="6292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304800"/>
            <a:ext cx="6275388" cy="6292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457200" y="1600200"/>
            <a:ext cx="8229600" cy="45339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334DE-DCD9-4C99-A4D0-82E4AC32F319}" type="slidenum">
              <a:rPr lang="en-US" altLang="zh-CN"/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196231"/>
            <a:ext cx="8569325" cy="5545137"/>
          </a:xfrm>
        </p:spPr>
        <p:txBody>
          <a:bodyPr/>
          <a:lstStyle>
            <a:lvl1pPr marL="469900" indent="-469900">
              <a:buFont typeface="Wingdings" panose="05000000000000000000" pitchFamily="2" charset="2"/>
              <a:buChar char="p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4208463" cy="5545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1052513"/>
            <a:ext cx="4208462" cy="5545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04800"/>
            <a:ext cx="856932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2513"/>
            <a:ext cx="8569325" cy="554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23850" y="981075"/>
            <a:ext cx="8208963" cy="714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2605A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2605A1"/>
          </a:solidFill>
          <a:latin typeface="Times New Roman" panose="02020603050405020304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2605A1"/>
          </a:solidFill>
          <a:latin typeface="Times New Roman" panose="02020603050405020304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2605A1"/>
          </a:solidFill>
          <a:latin typeface="Times New Roman" panose="02020603050405020304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2605A1"/>
          </a:solidFill>
          <a:latin typeface="Times New Roman" panose="02020603050405020304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rgbClr val="2605A1"/>
          </a:solidFill>
          <a:latin typeface="Verdana" panose="020B0604030504040204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rgbClr val="2605A1"/>
          </a:solidFill>
          <a:latin typeface="Verdana" panose="020B0604030504040204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rgbClr val="2605A1"/>
          </a:solidFill>
          <a:latin typeface="Verdana" panose="020B0604030504040204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rgbClr val="2605A1"/>
          </a:solidFill>
          <a:latin typeface="Verdana" panose="020B0604030504040204" pitchFamily="34" charset="0"/>
          <a:ea typeface="楷体_GB2312" pitchFamily="49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b="1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b="1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wmf"/><Relationship Id="rId1" Type="http://schemas.openxmlformats.org/officeDocument/2006/relationships/oleObject" Target="../embeddings/oleObject21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2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1.wmf"/><Relationship Id="rId1" Type="http://schemas.openxmlformats.org/officeDocument/2006/relationships/oleObject" Target="../embeddings/oleObject2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image" Target="../media/image25.w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3.wmf"/><Relationship Id="rId18" Type="http://schemas.openxmlformats.org/officeDocument/2006/relationships/notesSlide" Target="../notesSlides/notesSlide4.xml"/><Relationship Id="rId17" Type="http://schemas.openxmlformats.org/officeDocument/2006/relationships/vmlDrawing" Target="../drawings/vmlDrawing5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30.png"/><Relationship Id="rId14" Type="http://schemas.openxmlformats.org/officeDocument/2006/relationships/image" Target="../media/image29.png"/><Relationship Id="rId13" Type="http://schemas.openxmlformats.org/officeDocument/2006/relationships/image" Target="../media/image28.png"/><Relationship Id="rId12" Type="http://schemas.openxmlformats.org/officeDocument/2006/relationships/image" Target="../media/image27.wmf"/><Relationship Id="rId11" Type="http://schemas.openxmlformats.org/officeDocument/2006/relationships/oleObject" Target="../embeddings/oleObject29.bin"/><Relationship Id="rId10" Type="http://schemas.openxmlformats.org/officeDocument/2006/relationships/image" Target="../media/image26.wmf"/><Relationship Id="rId1" Type="http://schemas.openxmlformats.org/officeDocument/2006/relationships/oleObject" Target="../embeddings/oleObject24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1.wmf"/><Relationship Id="rId1" Type="http://schemas.openxmlformats.org/officeDocument/2006/relationships/oleObject" Target="../embeddings/oleObject30.bin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4.wmf"/><Relationship Id="rId1" Type="http://schemas.openxmlformats.org/officeDocument/2006/relationships/oleObject" Target="../embeddings/oleObject3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6.png"/><Relationship Id="rId1" Type="http://schemas.openxmlformats.org/officeDocument/2006/relationships/oleObject" Target="../embeddings/oleObject34.bin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6.png"/><Relationship Id="rId1" Type="http://schemas.openxmlformats.org/officeDocument/2006/relationships/oleObject" Target="../embeddings/oleObject3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7.wmf"/><Relationship Id="rId1" Type="http://schemas.openxmlformats.org/officeDocument/2006/relationships/oleObject" Target="../embeddings/oleObject36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jpeg"/><Relationship Id="rId1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jpeg"/><Relationship Id="rId1" Type="http://schemas.openxmlformats.org/officeDocument/2006/relationships/image" Target="../media/image43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1.wmf"/><Relationship Id="rId1" Type="http://schemas.openxmlformats.org/officeDocument/2006/relationships/oleObject" Target="../embeddings/oleObject37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2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4.png"/><Relationship Id="rId1" Type="http://schemas.openxmlformats.org/officeDocument/2006/relationships/image" Target="../media/image53.jpeg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8.wmf"/><Relationship Id="rId7" Type="http://schemas.openxmlformats.org/officeDocument/2006/relationships/oleObject" Target="../embeddings/oleObject41.bin"/><Relationship Id="rId6" Type="http://schemas.openxmlformats.org/officeDocument/2006/relationships/image" Target="../media/image57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56.w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55.wmf"/><Relationship Id="rId10" Type="http://schemas.openxmlformats.org/officeDocument/2006/relationships/vmlDrawing" Target="../drawings/vmlDrawing12.vml"/><Relationship Id="rId1" Type="http://schemas.openxmlformats.org/officeDocument/2006/relationships/oleObject" Target="../embeddings/oleObject38.bin"/></Relationships>
</file>

<file path=ppt/slides/_rels/slide5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0.w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59.wmf"/><Relationship Id="rId1" Type="http://schemas.openxmlformats.org/officeDocument/2006/relationships/oleObject" Target="../embeddings/oleObject42.bin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0.w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59.wmf"/><Relationship Id="rId1" Type="http://schemas.openxmlformats.org/officeDocument/2006/relationships/oleObject" Target="../embeddings/oleObject44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1.png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.bin"/><Relationship Id="rId8" Type="http://schemas.openxmlformats.org/officeDocument/2006/relationships/image" Target="../media/image65.wmf"/><Relationship Id="rId7" Type="http://schemas.openxmlformats.org/officeDocument/2006/relationships/oleObject" Target="../embeddings/oleObject49.bin"/><Relationship Id="rId6" Type="http://schemas.openxmlformats.org/officeDocument/2006/relationships/image" Target="../media/image64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63.w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62.wmf"/><Relationship Id="rId15" Type="http://schemas.openxmlformats.org/officeDocument/2006/relationships/vmlDrawing" Target="../drawings/vmlDrawing15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61.png"/><Relationship Id="rId12" Type="http://schemas.openxmlformats.org/officeDocument/2006/relationships/image" Target="../media/image67.wmf"/><Relationship Id="rId11" Type="http://schemas.openxmlformats.org/officeDocument/2006/relationships/oleObject" Target="../embeddings/oleObject51.bin"/><Relationship Id="rId10" Type="http://schemas.openxmlformats.org/officeDocument/2006/relationships/image" Target="../media/image66.wmf"/><Relationship Id="rId1" Type="http://schemas.openxmlformats.org/officeDocument/2006/relationships/oleObject" Target="../embeddings/oleObject46.bin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6.bin"/><Relationship Id="rId8" Type="http://schemas.openxmlformats.org/officeDocument/2006/relationships/image" Target="../media/image65.wmf"/><Relationship Id="rId7" Type="http://schemas.openxmlformats.org/officeDocument/2006/relationships/oleObject" Target="../embeddings/oleObject55.bin"/><Relationship Id="rId6" Type="http://schemas.openxmlformats.org/officeDocument/2006/relationships/image" Target="../media/image64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63.wmf"/><Relationship Id="rId3" Type="http://schemas.openxmlformats.org/officeDocument/2006/relationships/oleObject" Target="../embeddings/oleObject53.bin"/><Relationship Id="rId2" Type="http://schemas.openxmlformats.org/officeDocument/2006/relationships/image" Target="../media/image62.wmf"/><Relationship Id="rId19" Type="http://schemas.openxmlformats.org/officeDocument/2006/relationships/vmlDrawing" Target="../drawings/vmlDrawing16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61.png"/><Relationship Id="rId16" Type="http://schemas.openxmlformats.org/officeDocument/2006/relationships/image" Target="../media/image69.wmf"/><Relationship Id="rId15" Type="http://schemas.openxmlformats.org/officeDocument/2006/relationships/oleObject" Target="../embeddings/oleObject59.bin"/><Relationship Id="rId14" Type="http://schemas.openxmlformats.org/officeDocument/2006/relationships/image" Target="../media/image68.wmf"/><Relationship Id="rId13" Type="http://schemas.openxmlformats.org/officeDocument/2006/relationships/oleObject" Target="../embeddings/oleObject58.bin"/><Relationship Id="rId12" Type="http://schemas.openxmlformats.org/officeDocument/2006/relationships/image" Target="../media/image67.wmf"/><Relationship Id="rId11" Type="http://schemas.openxmlformats.org/officeDocument/2006/relationships/oleObject" Target="../embeddings/oleObject57.bin"/><Relationship Id="rId10" Type="http://schemas.openxmlformats.org/officeDocument/2006/relationships/image" Target="../media/image66.wmf"/><Relationship Id="rId1" Type="http://schemas.openxmlformats.org/officeDocument/2006/relationships/oleObject" Target="../embeddings/oleObject52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4.xml"/><Relationship Id="rId7" Type="http://schemas.openxmlformats.org/officeDocument/2006/relationships/vmlDrawing" Target="../drawings/vmlDrawing17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2.wmf"/><Relationship Id="rId4" Type="http://schemas.openxmlformats.org/officeDocument/2006/relationships/oleObject" Target="../embeddings/oleObject61.bin"/><Relationship Id="rId3" Type="http://schemas.openxmlformats.org/officeDocument/2006/relationships/image" Target="../media/image71.wmf"/><Relationship Id="rId2" Type="http://schemas.openxmlformats.org/officeDocument/2006/relationships/oleObject" Target="../embeddings/oleObject60.bin"/><Relationship Id="rId1" Type="http://schemas.openxmlformats.org/officeDocument/2006/relationships/image" Target="../media/image70.png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4.png"/><Relationship Id="rId1" Type="http://schemas.openxmlformats.org/officeDocument/2006/relationships/image" Target="../media/image73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5.wmf"/><Relationship Id="rId1" Type="http://schemas.openxmlformats.org/officeDocument/2006/relationships/oleObject" Target="../embeddings/oleObject62.bin"/></Relationships>
</file>

<file path=ppt/slides/_rels/slide6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0.png"/><Relationship Id="rId8" Type="http://schemas.openxmlformats.org/officeDocument/2006/relationships/image" Target="../media/image79.wmf"/><Relationship Id="rId7" Type="http://schemas.openxmlformats.org/officeDocument/2006/relationships/oleObject" Target="../embeddings/oleObject66.bin"/><Relationship Id="rId6" Type="http://schemas.openxmlformats.org/officeDocument/2006/relationships/image" Target="../media/image78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77.wmf"/><Relationship Id="rId3" Type="http://schemas.openxmlformats.org/officeDocument/2006/relationships/oleObject" Target="../embeddings/oleObject64.bin"/><Relationship Id="rId2" Type="http://schemas.openxmlformats.org/officeDocument/2006/relationships/image" Target="../media/image76.wmf"/><Relationship Id="rId12" Type="http://schemas.openxmlformats.org/officeDocument/2006/relationships/notesSlide" Target="../notesSlides/notesSlide29.xml"/><Relationship Id="rId11" Type="http://schemas.openxmlformats.org/officeDocument/2006/relationships/vmlDrawing" Target="../drawings/vmlDrawing19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63.bin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1.wmf"/><Relationship Id="rId1" Type="http://schemas.openxmlformats.org/officeDocument/2006/relationships/oleObject" Target="../embeddings/oleObject67.bin"/></Relationships>
</file>

<file path=ppt/slides/_rels/slide6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3.wmf"/><Relationship Id="rId3" Type="http://schemas.openxmlformats.org/officeDocument/2006/relationships/oleObject" Target="../embeddings/oleObject69.bin"/><Relationship Id="rId2" Type="http://schemas.openxmlformats.org/officeDocument/2006/relationships/image" Target="../media/image82.wmf"/><Relationship Id="rId1" Type="http://schemas.openxmlformats.org/officeDocument/2006/relationships/oleObject" Target="../embeddings/oleObject68.bin"/></Relationships>
</file>

<file path=ppt/slides/_rels/slide6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7.wmf"/><Relationship Id="rId7" Type="http://schemas.openxmlformats.org/officeDocument/2006/relationships/oleObject" Target="../embeddings/oleObject73.bin"/><Relationship Id="rId6" Type="http://schemas.openxmlformats.org/officeDocument/2006/relationships/image" Target="../media/image86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85.wmf"/><Relationship Id="rId3" Type="http://schemas.openxmlformats.org/officeDocument/2006/relationships/oleObject" Target="../embeddings/oleObject71.bin"/><Relationship Id="rId2" Type="http://schemas.openxmlformats.org/officeDocument/2006/relationships/image" Target="../media/image84.wmf"/><Relationship Id="rId11" Type="http://schemas.openxmlformats.org/officeDocument/2006/relationships/notesSlide" Target="../notesSlides/notesSlide31.xml"/><Relationship Id="rId10" Type="http://schemas.openxmlformats.org/officeDocument/2006/relationships/vmlDrawing" Target="../drawings/vmlDrawing22.vml"/><Relationship Id="rId1" Type="http://schemas.openxmlformats.org/officeDocument/2006/relationships/oleObject" Target="../embeddings/oleObject70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7.wmf"/><Relationship Id="rId7" Type="http://schemas.openxmlformats.org/officeDocument/2006/relationships/oleObject" Target="../embeddings/oleObject77.bin"/><Relationship Id="rId6" Type="http://schemas.openxmlformats.org/officeDocument/2006/relationships/image" Target="../media/image86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85.wmf"/><Relationship Id="rId3" Type="http://schemas.openxmlformats.org/officeDocument/2006/relationships/oleObject" Target="../embeddings/oleObject75.bin"/><Relationship Id="rId2" Type="http://schemas.openxmlformats.org/officeDocument/2006/relationships/image" Target="../media/image84.wmf"/><Relationship Id="rId11" Type="http://schemas.openxmlformats.org/officeDocument/2006/relationships/notesSlide" Target="../notesSlides/notesSlide32.xml"/><Relationship Id="rId10" Type="http://schemas.openxmlformats.org/officeDocument/2006/relationships/vmlDrawing" Target="../drawings/vmlDrawing23.vml"/><Relationship Id="rId1" Type="http://schemas.openxmlformats.org/officeDocument/2006/relationships/oleObject" Target="../embeddings/oleObject74.bin"/></Relationships>
</file>

<file path=ppt/slides/_rels/slide7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9.wmf"/><Relationship Id="rId3" Type="http://schemas.openxmlformats.org/officeDocument/2006/relationships/oleObject" Target="../embeddings/oleObject79.bin"/><Relationship Id="rId2" Type="http://schemas.openxmlformats.org/officeDocument/2006/relationships/image" Target="../media/image88.wmf"/><Relationship Id="rId1" Type="http://schemas.openxmlformats.org/officeDocument/2006/relationships/oleObject" Target="../embeddings/oleObject78.bin"/></Relationships>
</file>

<file path=ppt/slides/_rels/slide7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7.wmf"/><Relationship Id="rId7" Type="http://schemas.openxmlformats.org/officeDocument/2006/relationships/oleObject" Target="../embeddings/oleObject83.bin"/><Relationship Id="rId6" Type="http://schemas.openxmlformats.org/officeDocument/2006/relationships/image" Target="../media/image86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85.wmf"/><Relationship Id="rId3" Type="http://schemas.openxmlformats.org/officeDocument/2006/relationships/oleObject" Target="../embeddings/oleObject81.bin"/><Relationship Id="rId2" Type="http://schemas.openxmlformats.org/officeDocument/2006/relationships/image" Target="../media/image84.wmf"/><Relationship Id="rId11" Type="http://schemas.openxmlformats.org/officeDocument/2006/relationships/notesSlide" Target="../notesSlides/notesSlide33.xml"/><Relationship Id="rId10" Type="http://schemas.openxmlformats.org/officeDocument/2006/relationships/vmlDrawing" Target="../drawings/vmlDrawing25.vml"/><Relationship Id="rId1" Type="http://schemas.openxmlformats.org/officeDocument/2006/relationships/oleObject" Target="../embeddings/oleObject80.bin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0.png"/></Relationships>
</file>

<file path=ppt/slides/_rels/slide7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6.wmf"/><Relationship Id="rId1" Type="http://schemas.openxmlformats.org/officeDocument/2006/relationships/oleObject" Target="../embeddings/oleObject84.bin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1.wmf"/></Relationships>
</file>

<file path=ppt/slides/_rels/slide7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2.wmf"/><Relationship Id="rId1" Type="http://schemas.openxmlformats.org/officeDocument/2006/relationships/oleObject" Target="../embeddings/oleObject85.bin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8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3.wmf"/><Relationship Id="rId1" Type="http://schemas.openxmlformats.org/officeDocument/2006/relationships/oleObject" Target="../embeddings/oleObject86.bin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image" Target="../media/image94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8.png"/><Relationship Id="rId1" Type="http://schemas.openxmlformats.org/officeDocument/2006/relationships/image" Target="../media/image97.png"/></Relationships>
</file>

<file path=ppt/slides/_rels/slide8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9.wmf"/><Relationship Id="rId1" Type="http://schemas.openxmlformats.org/officeDocument/2006/relationships/oleObject" Target="../embeddings/oleObject87.bin"/></Relationships>
</file>

<file path=ppt/slides/_rels/slide8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2.bin"/><Relationship Id="rId8" Type="http://schemas.openxmlformats.org/officeDocument/2006/relationships/image" Target="../media/image103.wmf"/><Relationship Id="rId7" Type="http://schemas.openxmlformats.org/officeDocument/2006/relationships/oleObject" Target="../embeddings/oleObject91.bin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101.wmf"/><Relationship Id="rId3" Type="http://schemas.openxmlformats.org/officeDocument/2006/relationships/oleObject" Target="../embeddings/oleObject89.bin"/><Relationship Id="rId2" Type="http://schemas.openxmlformats.org/officeDocument/2006/relationships/image" Target="../media/image100.wmf"/><Relationship Id="rId15" Type="http://schemas.openxmlformats.org/officeDocument/2006/relationships/vmlDrawing" Target="../drawings/vmlDrawing30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106.png"/><Relationship Id="rId12" Type="http://schemas.openxmlformats.org/officeDocument/2006/relationships/image" Target="../media/image105.wmf"/><Relationship Id="rId11" Type="http://schemas.openxmlformats.org/officeDocument/2006/relationships/oleObject" Target="../embeddings/oleObject93.bin"/><Relationship Id="rId10" Type="http://schemas.openxmlformats.org/officeDocument/2006/relationships/image" Target="../media/image104.wmf"/><Relationship Id="rId1" Type="http://schemas.openxmlformats.org/officeDocument/2006/relationships/oleObject" Target="../embeddings/oleObject88.bin"/></Relationships>
</file>

<file path=ppt/slides/_rels/slide8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8.wmf"/><Relationship Id="rId3" Type="http://schemas.openxmlformats.org/officeDocument/2006/relationships/oleObject" Target="../embeddings/oleObject95.bin"/><Relationship Id="rId2" Type="http://schemas.openxmlformats.org/officeDocument/2006/relationships/image" Target="../media/image107.wmf"/><Relationship Id="rId1" Type="http://schemas.openxmlformats.org/officeDocument/2006/relationships/oleObject" Target="../embeddings/oleObject94.bin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9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Relationship Id="rId31" Type="http://schemas.openxmlformats.org/officeDocument/2006/relationships/vmlDrawing" Target="../drawings/vmlDrawing2.vml"/><Relationship Id="rId30" Type="http://schemas.openxmlformats.org/officeDocument/2006/relationships/slideLayout" Target="../slideLayouts/slideLayout7.xml"/><Relationship Id="rId3" Type="http://schemas.openxmlformats.org/officeDocument/2006/relationships/oleObject" Target="../embeddings/oleObject7.bin"/><Relationship Id="rId29" Type="http://schemas.openxmlformats.org/officeDocument/2006/relationships/image" Target="../media/image19.wmf"/><Relationship Id="rId28" Type="http://schemas.openxmlformats.org/officeDocument/2006/relationships/oleObject" Target="../embeddings/oleObject20.bin"/><Relationship Id="rId27" Type="http://schemas.openxmlformats.org/officeDocument/2006/relationships/image" Target="../media/image18.wmf"/><Relationship Id="rId26" Type="http://schemas.openxmlformats.org/officeDocument/2006/relationships/oleObject" Target="../embeddings/oleObject19.bin"/><Relationship Id="rId25" Type="http://schemas.openxmlformats.org/officeDocument/2006/relationships/image" Target="../media/image17.wmf"/><Relationship Id="rId24" Type="http://schemas.openxmlformats.org/officeDocument/2006/relationships/oleObject" Target="../embeddings/oleObject18.bin"/><Relationship Id="rId23" Type="http://schemas.openxmlformats.org/officeDocument/2006/relationships/oleObject" Target="../embeddings/oleObject17.bin"/><Relationship Id="rId22" Type="http://schemas.openxmlformats.org/officeDocument/2006/relationships/image" Target="../media/image16.wmf"/><Relationship Id="rId21" Type="http://schemas.openxmlformats.org/officeDocument/2006/relationships/oleObject" Target="../embeddings/oleObject16.bin"/><Relationship Id="rId20" Type="http://schemas.openxmlformats.org/officeDocument/2006/relationships/image" Target="../media/image15.wmf"/><Relationship Id="rId2" Type="http://schemas.openxmlformats.org/officeDocument/2006/relationships/image" Target="../media/image6.wmf"/><Relationship Id="rId19" Type="http://schemas.openxmlformats.org/officeDocument/2006/relationships/oleObject" Target="../embeddings/oleObject15.bin"/><Relationship Id="rId18" Type="http://schemas.openxmlformats.org/officeDocument/2006/relationships/image" Target="../media/image14.wmf"/><Relationship Id="rId17" Type="http://schemas.openxmlformats.org/officeDocument/2006/relationships/oleObject" Target="../embeddings/oleObject14.bin"/><Relationship Id="rId16" Type="http://schemas.openxmlformats.org/officeDocument/2006/relationships/image" Target="../media/image13.wmf"/><Relationship Id="rId15" Type="http://schemas.openxmlformats.org/officeDocument/2006/relationships/oleObject" Target="../embeddings/oleObject13.bin"/><Relationship Id="rId14" Type="http://schemas.openxmlformats.org/officeDocument/2006/relationships/image" Target="../media/image12.wmf"/><Relationship Id="rId13" Type="http://schemas.openxmlformats.org/officeDocument/2006/relationships/oleObject" Target="../embeddings/oleObject12.bin"/><Relationship Id="rId12" Type="http://schemas.openxmlformats.org/officeDocument/2006/relationships/image" Target="../media/image11.wmf"/><Relationship Id="rId11" Type="http://schemas.openxmlformats.org/officeDocument/2006/relationships/oleObject" Target="../embeddings/oleObject11.bin"/><Relationship Id="rId10" Type="http://schemas.openxmlformats.org/officeDocument/2006/relationships/image" Target="../media/image10.wmf"/><Relationship Id="rId1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6600" dirty="0" smtClean="0"/>
              <a:t>算法设计</a:t>
            </a:r>
            <a:endParaRPr lang="zh-CN" altLang="en-US" sz="66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87475" y="4797425"/>
            <a:ext cx="6364288" cy="6477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四川大学计算机学院 郭际香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4213" y="2492375"/>
            <a:ext cx="7772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05A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5400" kern="0" dirty="0">
                <a:solidFill>
                  <a:schemeClr val="accent2">
                    <a:lumMod val="75000"/>
                  </a:schemeClr>
                </a:solidFill>
              </a:rPr>
              <a:t>第</a:t>
            </a:r>
            <a:r>
              <a:rPr lang="en-US" altLang="zh-CN" sz="5400" kern="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zh-CN" altLang="en-US" sz="5400" kern="0" dirty="0">
                <a:solidFill>
                  <a:schemeClr val="accent2">
                    <a:lumMod val="75000"/>
                  </a:schemeClr>
                </a:solidFill>
              </a:rPr>
              <a:t>章  </a:t>
            </a:r>
            <a:r>
              <a:rPr lang="zh-CN" altLang="en-US" sz="5400" kern="0" dirty="0" smtClean="0">
                <a:solidFill>
                  <a:schemeClr val="accent2">
                    <a:lumMod val="75000"/>
                  </a:schemeClr>
                </a:solidFill>
              </a:rPr>
              <a:t>动态规划</a:t>
            </a:r>
            <a:endParaRPr lang="zh-CN" altLang="en-US" sz="5400" kern="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ChangeArrowheads="1"/>
          </p:cNvSpPr>
          <p:nvPr/>
        </p:nvSpPr>
        <p:spPr bwMode="auto">
          <a:xfrm>
            <a:off x="472008" y="12576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矩阵连乘问题</a:t>
            </a:r>
            <a:endParaRPr lang="zh-CN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</a:endParaRPr>
          </a:p>
        </p:txBody>
      </p:sp>
      <p:sp>
        <p:nvSpPr>
          <p:cNvPr id="290819" name="Text Box 3"/>
          <p:cNvSpPr txBox="1">
            <a:spLocks noChangeArrowheads="1"/>
          </p:cNvSpPr>
          <p:nvPr/>
        </p:nvSpPr>
        <p:spPr bwMode="auto">
          <a:xfrm>
            <a:off x="250825" y="1196975"/>
            <a:ext cx="86423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latin typeface="Verdana" panose="020B0604030504040204" pitchFamily="34" charset="0"/>
                <a:ea typeface="楷体_GB2312" pitchFamily="49" charset="-122"/>
                <a:cs typeface="Times New Roman" panose="02020603050405020304" pitchFamily="18" charset="0"/>
              </a:rPr>
              <a:t>给定</a:t>
            </a:r>
            <a:r>
              <a:rPr lang="en-US" altLang="zh-CN" sz="2400" dirty="0">
                <a:latin typeface="Verdana" panose="020B0604030504040204" pitchFamily="34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Verdana" panose="020B0604030504040204" pitchFamily="34" charset="0"/>
                <a:ea typeface="楷体_GB2312" pitchFamily="49" charset="-122"/>
                <a:cs typeface="Times New Roman" panose="02020603050405020304" pitchFamily="18" charset="0"/>
              </a:rPr>
              <a:t>个矩阵｛</a:t>
            </a:r>
            <a:r>
              <a:rPr lang="en-US" altLang="zh-CN" sz="2400" dirty="0">
                <a:latin typeface="Verdana" panose="020B0604030504040204" pitchFamily="34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Verdana" panose="020B0604030504040204" pitchFamily="34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Verdana" panose="020B0604030504040204" pitchFamily="34" charset="0"/>
                <a:ea typeface="楷体_GB2312" pitchFamily="49" charset="-122"/>
                <a:cs typeface="Times New Roman" panose="02020603050405020304" pitchFamily="18" charset="0"/>
              </a:rPr>
              <a:t>,A</a:t>
            </a:r>
            <a:r>
              <a:rPr lang="en-US" altLang="zh-CN" sz="2400" baseline="-25000" dirty="0">
                <a:latin typeface="Verdana" panose="020B0604030504040204" pitchFamily="34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Verdana" panose="020B0604030504040204" pitchFamily="34" charset="0"/>
                <a:ea typeface="楷体_GB2312" pitchFamily="49" charset="-122"/>
                <a:cs typeface="Times New Roman" panose="02020603050405020304" pitchFamily="18" charset="0"/>
              </a:rPr>
              <a:t>,…,A</a:t>
            </a:r>
            <a:r>
              <a:rPr lang="en-US" altLang="zh-CN" sz="2400" baseline="-25000" dirty="0">
                <a:latin typeface="Verdana" panose="020B0604030504040204" pitchFamily="34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Verdana" panose="020B0604030504040204" pitchFamily="34" charset="0"/>
                <a:ea typeface="楷体_GB2312" pitchFamily="49" charset="-122"/>
                <a:cs typeface="Times New Roman" panose="02020603050405020304" pitchFamily="18" charset="0"/>
              </a:rPr>
              <a:t>｝，其中</a:t>
            </a:r>
            <a:r>
              <a:rPr lang="en-US" altLang="zh-CN" sz="2400" dirty="0">
                <a:solidFill>
                  <a:srgbClr val="3907F1"/>
                </a:solidFill>
                <a:latin typeface="Verdana" panose="020B0604030504040204" pitchFamily="34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rgbClr val="3907F1"/>
                </a:solidFill>
                <a:latin typeface="Verdana" panose="020B0604030504040204" pitchFamily="34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3907F1"/>
                </a:solidFill>
                <a:latin typeface="Verdana" panose="020B0604030504040204" pitchFamily="34" charset="0"/>
                <a:ea typeface="楷体_GB2312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solidFill>
                  <a:srgbClr val="3907F1"/>
                </a:solidFill>
                <a:latin typeface="Verdana" panose="020B0604030504040204" pitchFamily="34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rgbClr val="3907F1"/>
                </a:solidFill>
                <a:ea typeface="楷体_GB2312" pitchFamily="49" charset="-122"/>
                <a:cs typeface="Times New Roman" panose="02020603050405020304" pitchFamily="18" charset="0"/>
              </a:rPr>
              <a:t>i+1</a:t>
            </a:r>
            <a:r>
              <a:rPr lang="zh-CN" altLang="en-US" sz="2400" dirty="0">
                <a:solidFill>
                  <a:srgbClr val="3907F1"/>
                </a:solidFill>
                <a:latin typeface="Verdana" panose="020B0604030504040204" pitchFamily="34" charset="0"/>
                <a:ea typeface="楷体_GB2312" pitchFamily="49" charset="-122"/>
                <a:cs typeface="Times New Roman" panose="02020603050405020304" pitchFamily="18" charset="0"/>
              </a:rPr>
              <a:t>是可乘的</a:t>
            </a:r>
            <a:r>
              <a:rPr lang="zh-CN" altLang="en-US" sz="2400" dirty="0">
                <a:latin typeface="Verdana" panose="020B0604030504040204" pitchFamily="34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Verdana" panose="020B0604030504040204" pitchFamily="34" charset="0"/>
                <a:ea typeface="楷体_GB2312" pitchFamily="49" charset="-122"/>
                <a:cs typeface="Times New Roman" panose="02020603050405020304" pitchFamily="18" charset="0"/>
              </a:rPr>
              <a:t>i=1</a:t>
            </a:r>
            <a:r>
              <a:rPr lang="zh-CN" altLang="en-US" sz="2400" dirty="0">
                <a:latin typeface="Verdana" panose="020B0604030504040204" pitchFamily="34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Verdana" panose="020B0604030504040204" pitchFamily="34" charset="0"/>
                <a:ea typeface="楷体_GB2312" pitchFamily="49" charset="-122"/>
                <a:cs typeface="Times New Roman" panose="02020603050405020304" pitchFamily="18" charset="0"/>
              </a:rPr>
              <a:t>2…</a:t>
            </a:r>
            <a:r>
              <a:rPr lang="zh-CN" altLang="en-US" sz="2400" dirty="0">
                <a:latin typeface="Verdana" panose="020B0604030504040204" pitchFamily="34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Verdana" panose="020B0604030504040204" pitchFamily="34" charset="0"/>
                <a:ea typeface="楷体_GB2312" pitchFamily="49" charset="-122"/>
                <a:cs typeface="Times New Roman" panose="02020603050405020304" pitchFamily="18" charset="0"/>
              </a:rPr>
              <a:t>n-1</a:t>
            </a:r>
            <a:r>
              <a:rPr lang="zh-CN" altLang="en-US" sz="2400" dirty="0">
                <a:latin typeface="Verdana" panose="020B0604030504040204" pitchFamily="34" charset="0"/>
                <a:ea typeface="楷体_GB2312" pitchFamily="49" charset="-122"/>
                <a:cs typeface="Times New Roman" panose="02020603050405020304" pitchFamily="18" charset="0"/>
              </a:rPr>
              <a:t>。如何</a:t>
            </a:r>
            <a:r>
              <a:rPr lang="zh-CN" altLang="en-US" sz="2400" u="sng" dirty="0">
                <a:solidFill>
                  <a:srgbClr val="2605A1"/>
                </a:solidFill>
                <a:latin typeface="Verdana" panose="020B0604030504040204" pitchFamily="34" charset="0"/>
                <a:ea typeface="楷体_GB2312" pitchFamily="49" charset="-122"/>
                <a:cs typeface="Times New Roman" panose="02020603050405020304" pitchFamily="18" charset="0"/>
              </a:rPr>
              <a:t>确定计算矩阵连乘积的计算次序</a:t>
            </a:r>
            <a:r>
              <a:rPr lang="zh-CN" altLang="en-US" sz="2400" dirty="0">
                <a:latin typeface="Verdana" panose="020B0604030504040204" pitchFamily="34" charset="0"/>
                <a:ea typeface="楷体_GB2312" pitchFamily="49" charset="-122"/>
                <a:cs typeface="Times New Roman" panose="02020603050405020304" pitchFamily="18" charset="0"/>
              </a:rPr>
              <a:t>，使得依此次序计算矩阵连乘积需要的</a:t>
            </a:r>
            <a:r>
              <a:rPr lang="zh-CN" altLang="en-US" sz="2400" dirty="0">
                <a:solidFill>
                  <a:srgbClr val="2605A1"/>
                </a:solidFill>
                <a:latin typeface="Verdana" panose="020B0604030504040204" pitchFamily="34" charset="0"/>
                <a:ea typeface="楷体_GB2312" pitchFamily="49" charset="-122"/>
                <a:cs typeface="Times New Roman" panose="02020603050405020304" pitchFamily="18" charset="0"/>
              </a:rPr>
              <a:t>数乘</a:t>
            </a:r>
            <a:r>
              <a:rPr lang="zh-CN" altLang="en-US" sz="2400" dirty="0">
                <a:solidFill>
                  <a:srgbClr val="FF0000"/>
                </a:solidFill>
                <a:latin typeface="Verdana" panose="020B0604030504040204" pitchFamily="34" charset="0"/>
                <a:ea typeface="楷体_GB2312" pitchFamily="49" charset="-122"/>
                <a:cs typeface="Times New Roman" panose="02020603050405020304" pitchFamily="18" charset="0"/>
              </a:rPr>
              <a:t>次数最少</a:t>
            </a:r>
            <a:r>
              <a:rPr lang="zh-CN" altLang="en-US" sz="2400" dirty="0">
                <a:latin typeface="Verdana" panose="020B0604030504040204" pitchFamily="34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Verdana" panose="020B060403050404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0820" name="Text Box 4"/>
          <p:cNvSpPr txBox="1">
            <a:spLocks noChangeArrowheads="1"/>
          </p:cNvSpPr>
          <p:nvPr/>
        </p:nvSpPr>
        <p:spPr bwMode="auto">
          <a:xfrm>
            <a:off x="323850" y="2349500"/>
            <a:ext cx="83518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2400" b="1" dirty="0">
                <a:ea typeface="黑体" panose="02010609060101010101" pitchFamily="2" charset="-122"/>
                <a:sym typeface="Wingdings" panose="05000000000000000000" pitchFamily="2" charset="2"/>
              </a:rPr>
              <a:t>穷举法</a:t>
            </a:r>
            <a:r>
              <a:rPr lang="zh-CN" altLang="en-US" sz="2400" dirty="0">
                <a:ea typeface="楷体_GB2312" pitchFamily="49" charset="-122"/>
                <a:sym typeface="Wingdings" panose="05000000000000000000" pitchFamily="2" charset="2"/>
              </a:rPr>
              <a:t>：列举出所有可能的计算次序，并计算出每一种计算次序相应需要的数乘次数，从中找出一种数乘次数最少的计算次序。</a:t>
            </a:r>
            <a:r>
              <a:rPr lang="en-US" altLang="zh-CN" sz="2400" dirty="0">
                <a:ea typeface="楷体_GB2312" pitchFamily="49" charset="-122"/>
                <a:sym typeface="Wingdings" panose="05000000000000000000" pitchFamily="2" charset="2"/>
              </a:rPr>
              <a:t> </a:t>
            </a:r>
            <a:endParaRPr lang="en-US" altLang="zh-CN" sz="2400" dirty="0"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29082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90822" name="Group 6"/>
          <p:cNvGrpSpPr/>
          <p:nvPr/>
        </p:nvGrpSpPr>
        <p:grpSpPr bwMode="auto">
          <a:xfrm>
            <a:off x="396626" y="3716339"/>
            <a:ext cx="8351838" cy="2709863"/>
            <a:chOff x="204" y="2341"/>
            <a:chExt cx="5261" cy="1707"/>
          </a:xfrm>
          <a:solidFill>
            <a:schemeClr val="accent1"/>
          </a:solidFill>
        </p:grpSpPr>
        <p:sp>
          <p:nvSpPr>
            <p:cNvPr id="290823" name="Text Box 7"/>
            <p:cNvSpPr txBox="1">
              <a:spLocks noChangeArrowheads="1"/>
            </p:cNvSpPr>
            <p:nvPr/>
          </p:nvSpPr>
          <p:spPr bwMode="auto">
            <a:xfrm>
              <a:off x="204" y="2341"/>
              <a:ext cx="5261" cy="1687"/>
            </a:xfrm>
            <a:prstGeom prst="rect">
              <a:avLst/>
            </a:prstGeom>
            <a:grpFill/>
            <a:ln w="50800">
              <a:solidFill>
                <a:srgbClr val="FF66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latin typeface="Verdana" panose="020B0604030504040204" pitchFamily="34" charset="0"/>
                  <a:ea typeface="黑体" panose="02010609060101010101" pitchFamily="2" charset="-122"/>
                </a:rPr>
                <a:t>算法复杂度分析：</a:t>
              </a:r>
              <a:endParaRPr lang="zh-CN" altLang="en-US" sz="2400" b="1" dirty="0">
                <a:latin typeface="Verdana" panose="020B0604030504040204" pitchFamily="34" charset="0"/>
                <a:ea typeface="黑体" panose="02010609060101010101" pitchFamily="2" charset="-122"/>
              </a:endParaRPr>
            </a:p>
            <a:p>
              <a:r>
                <a:rPr lang="zh-CN" altLang="en-US" sz="2400" dirty="0">
                  <a:latin typeface="Verdana" panose="020B0604030504040204" pitchFamily="34" charset="0"/>
                  <a:ea typeface="楷体_GB2312" pitchFamily="49" charset="-122"/>
                </a:rPr>
                <a:t>对于</a:t>
              </a:r>
              <a:r>
                <a:rPr lang="en-US" altLang="zh-CN" sz="2400" dirty="0">
                  <a:latin typeface="Verdana" panose="020B0604030504040204" pitchFamily="34" charset="0"/>
                  <a:ea typeface="楷体_GB2312" pitchFamily="49" charset="-122"/>
                </a:rPr>
                <a:t>n</a:t>
              </a:r>
              <a:r>
                <a:rPr lang="zh-CN" altLang="en-US" sz="2400" dirty="0">
                  <a:latin typeface="Verdana" panose="020B0604030504040204" pitchFamily="34" charset="0"/>
                  <a:ea typeface="楷体_GB2312" pitchFamily="49" charset="-122"/>
                </a:rPr>
                <a:t>个矩阵的连乘积，设其不同的计算次序为</a:t>
              </a:r>
              <a:r>
                <a:rPr lang="en-US" altLang="zh-CN" sz="2400" dirty="0">
                  <a:latin typeface="Verdana" panose="020B0604030504040204" pitchFamily="34" charset="0"/>
                  <a:ea typeface="楷体_GB2312" pitchFamily="49" charset="-122"/>
                </a:rPr>
                <a:t>P(n)</a:t>
              </a:r>
              <a:r>
                <a:rPr lang="zh-CN" altLang="en-US" sz="2400" dirty="0">
                  <a:latin typeface="Verdana" panose="020B0604030504040204" pitchFamily="34" charset="0"/>
                  <a:ea typeface="楷体_GB2312" pitchFamily="49" charset="-122"/>
                </a:rPr>
                <a:t>。</a:t>
              </a:r>
              <a:endParaRPr lang="zh-CN" altLang="en-US" sz="2400" dirty="0">
                <a:latin typeface="Verdana" panose="020B0604030504040204" pitchFamily="34" charset="0"/>
                <a:ea typeface="楷体_GB2312" pitchFamily="49" charset="-122"/>
              </a:endParaRPr>
            </a:p>
            <a:p>
              <a:r>
                <a:rPr lang="zh-CN" altLang="en-US" sz="2400" dirty="0">
                  <a:latin typeface="Verdana" panose="020B0604030504040204" pitchFamily="34" charset="0"/>
                  <a:ea typeface="楷体_GB2312" pitchFamily="49" charset="-122"/>
                </a:rPr>
                <a:t>由于每种加括号方式都可以</a:t>
              </a:r>
              <a:r>
                <a:rPr lang="zh-CN" altLang="en-US" sz="2400" dirty="0">
                  <a:solidFill>
                    <a:srgbClr val="3907F1"/>
                  </a:solidFill>
                  <a:latin typeface="Verdana" panose="020B0604030504040204" pitchFamily="34" charset="0"/>
                  <a:ea typeface="楷体_GB2312" pitchFamily="49" charset="-122"/>
                </a:rPr>
                <a:t>分解</a:t>
              </a:r>
              <a:r>
                <a:rPr lang="zh-CN" altLang="en-US" sz="2400" dirty="0">
                  <a:latin typeface="Verdana" panose="020B0604030504040204" pitchFamily="34" charset="0"/>
                  <a:ea typeface="楷体_GB2312" pitchFamily="49" charset="-122"/>
                </a:rPr>
                <a:t>为两个子矩阵的加括号问题：</a:t>
              </a:r>
              <a:r>
                <a:rPr lang="en-US" altLang="zh-CN" sz="2400" dirty="0">
                  <a:latin typeface="Verdana" panose="020B0604030504040204" pitchFamily="34" charset="0"/>
                  <a:ea typeface="楷体_GB2312" pitchFamily="49" charset="-122"/>
                </a:rPr>
                <a:t>(A</a:t>
              </a:r>
              <a:r>
                <a:rPr lang="en-US" altLang="zh-CN" sz="2400" baseline="-25000" dirty="0"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400" dirty="0">
                  <a:latin typeface="Verdana" panose="020B0604030504040204" pitchFamily="34" charset="0"/>
                  <a:ea typeface="楷体_GB2312" pitchFamily="49" charset="-122"/>
                </a:rPr>
                <a:t>...</a:t>
              </a:r>
              <a:r>
                <a:rPr lang="en-US" altLang="zh-CN" sz="2400" dirty="0" err="1">
                  <a:latin typeface="Verdana" panose="020B0604030504040204" pitchFamily="34" charset="0"/>
                  <a:ea typeface="楷体_GB2312" pitchFamily="49" charset="-122"/>
                </a:rPr>
                <a:t>A</a:t>
              </a:r>
              <a:r>
                <a:rPr lang="en-US" altLang="zh-CN" sz="2400" baseline="-25000" dirty="0" err="1">
                  <a:ea typeface="楷体_GB2312" pitchFamily="49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400" dirty="0">
                  <a:latin typeface="Verdana" panose="020B0604030504040204" pitchFamily="34" charset="0"/>
                  <a:ea typeface="楷体_GB2312" pitchFamily="49" charset="-122"/>
                </a:rPr>
                <a:t>)(A</a:t>
              </a:r>
              <a:r>
                <a:rPr lang="en-US" altLang="zh-CN" sz="2400" baseline="-25000" dirty="0">
                  <a:ea typeface="楷体_GB2312" pitchFamily="49" charset="-122"/>
                  <a:cs typeface="Times New Roman" panose="02020603050405020304" pitchFamily="18" charset="0"/>
                </a:rPr>
                <a:t>k+1</a:t>
              </a:r>
              <a:r>
                <a:rPr lang="en-US" altLang="zh-CN" sz="2400" dirty="0">
                  <a:latin typeface="Verdana" panose="020B0604030504040204" pitchFamily="34" charset="0"/>
                  <a:ea typeface="楷体_GB2312" pitchFamily="49" charset="-122"/>
                </a:rPr>
                <a:t>…A</a:t>
              </a:r>
              <a:r>
                <a:rPr lang="en-US" altLang="zh-CN" sz="2400" baseline="-25000" dirty="0">
                  <a:ea typeface="楷体_GB2312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>
                  <a:latin typeface="Verdana" panose="020B0604030504040204" pitchFamily="34" charset="0"/>
                  <a:ea typeface="楷体_GB2312" pitchFamily="49" charset="-122"/>
                </a:rPr>
                <a:t>)</a:t>
              </a:r>
              <a:r>
                <a:rPr lang="zh-CN" altLang="en-US" sz="2400" dirty="0">
                  <a:latin typeface="Verdana" panose="020B0604030504040204" pitchFamily="34" charset="0"/>
                  <a:ea typeface="楷体_GB2312" pitchFamily="49" charset="-122"/>
                </a:rPr>
                <a:t>可以得到关于</a:t>
              </a:r>
              <a:r>
                <a:rPr lang="en-US" altLang="zh-CN" sz="2400" dirty="0">
                  <a:latin typeface="Verdana" panose="020B0604030504040204" pitchFamily="34" charset="0"/>
                  <a:ea typeface="楷体_GB2312" pitchFamily="49" charset="-122"/>
                </a:rPr>
                <a:t>P(n)</a:t>
              </a:r>
              <a:r>
                <a:rPr lang="zh-CN" altLang="en-US" sz="2400" dirty="0">
                  <a:latin typeface="Verdana" panose="020B0604030504040204" pitchFamily="34" charset="0"/>
                  <a:ea typeface="楷体_GB2312" pitchFamily="49" charset="-122"/>
                </a:rPr>
                <a:t>的递推式如下</a:t>
              </a:r>
              <a:r>
                <a:rPr lang="zh-CN" altLang="en-US" sz="2400" dirty="0" smtClean="0">
                  <a:latin typeface="Verdana" panose="020B0604030504040204" pitchFamily="34" charset="0"/>
                  <a:ea typeface="楷体_GB2312" pitchFamily="49" charset="-122"/>
                </a:rPr>
                <a:t>：</a:t>
              </a:r>
              <a:endParaRPr lang="en-US" altLang="zh-CN" sz="2400" dirty="0" smtClean="0">
                <a:latin typeface="Verdana" panose="020B0604030504040204" pitchFamily="34" charset="0"/>
                <a:ea typeface="楷体_GB2312" pitchFamily="49" charset="-122"/>
              </a:endParaRPr>
            </a:p>
            <a:p>
              <a:endParaRPr lang="zh-CN" altLang="en-US" sz="2400" dirty="0">
                <a:latin typeface="Verdana" panose="020B0604030504040204" pitchFamily="34" charset="0"/>
                <a:ea typeface="楷体_GB2312" pitchFamily="49" charset="-122"/>
              </a:endParaRPr>
            </a:p>
            <a:p>
              <a:endParaRPr lang="en-US" altLang="zh-CN" sz="2400" dirty="0">
                <a:latin typeface="Verdana" panose="020B0604030504040204" pitchFamily="34" charset="0"/>
                <a:ea typeface="楷体_GB2312" pitchFamily="49" charset="-122"/>
              </a:endParaRPr>
            </a:p>
            <a:p>
              <a:endParaRPr lang="en-US" altLang="zh-CN" sz="2400" dirty="0">
                <a:latin typeface="Verdana" panose="020B0604030504040204" pitchFamily="34" charset="0"/>
                <a:ea typeface="楷体_GB2312" pitchFamily="49" charset="-122"/>
              </a:endParaRPr>
            </a:p>
          </p:txBody>
        </p:sp>
        <p:graphicFrame>
          <p:nvGraphicFramePr>
            <p:cNvPr id="290824" name="Object 8"/>
            <p:cNvGraphicFramePr>
              <a:graphicFrameLocks noChangeAspect="1"/>
            </p:cNvGraphicFramePr>
            <p:nvPr/>
          </p:nvGraphicFramePr>
          <p:xfrm>
            <a:off x="333" y="3325"/>
            <a:ext cx="4372" cy="7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404" name="Equation" r:id="rId1" imgW="3848100" imgH="635000" progId="Equation.3">
                    <p:embed/>
                  </p:oleObj>
                </mc:Choice>
                <mc:Fallback>
                  <p:oleObj name="Equation" r:id="rId1" imgW="3848100" imgH="635000" progId="Equation.3">
                    <p:embed/>
                    <p:pic>
                      <p:nvPicPr>
                        <p:cNvPr id="0" name="Picture 6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" y="3325"/>
                          <a:ext cx="4372" cy="7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椭圆 8"/>
          <p:cNvSpPr/>
          <p:nvPr/>
        </p:nvSpPr>
        <p:spPr>
          <a:xfrm>
            <a:off x="6012161" y="5588471"/>
            <a:ext cx="648072" cy="5048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20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ChangeArrowheads="1"/>
          </p:cNvSpPr>
          <p:nvPr/>
        </p:nvSpPr>
        <p:spPr bwMode="auto">
          <a:xfrm>
            <a:off x="467544" y="260648"/>
            <a:ext cx="5395912" cy="79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矩阵连乘问题</a:t>
            </a:r>
            <a:endParaRPr lang="ja-JP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</a:endParaRPr>
          </a:p>
        </p:txBody>
      </p:sp>
      <p:sp>
        <p:nvSpPr>
          <p:cNvPr id="291843" name="Text Box 3"/>
          <p:cNvSpPr txBox="1">
            <a:spLocks noChangeArrowheads="1"/>
          </p:cNvSpPr>
          <p:nvPr/>
        </p:nvSpPr>
        <p:spPr bwMode="auto">
          <a:xfrm>
            <a:off x="250825" y="1196975"/>
            <a:ext cx="83518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2400" b="1">
                <a:ea typeface="黑体" panose="02010609060101010101" pitchFamily="2" charset="-122"/>
                <a:sym typeface="Wingdings" panose="05000000000000000000" pitchFamily="2" charset="2"/>
              </a:rPr>
              <a:t>穷举法</a:t>
            </a:r>
            <a:endParaRPr lang="zh-CN" altLang="en-US" sz="2400" b="1">
              <a:ea typeface="黑体" panose="02010609060101010101" pitchFamily="2" charset="-122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b="1">
                <a:ea typeface="黑体" panose="02010609060101010101" pitchFamily="2" charset="-122"/>
                <a:sym typeface="Wingdings" panose="05000000000000000000" pitchFamily="2" charset="2"/>
              </a:rPr>
              <a:t>动态规划</a:t>
            </a:r>
            <a:endParaRPr lang="en-US" altLang="zh-CN" sz="2400" b="1">
              <a:ea typeface="黑体" panose="0201060906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291844" name="Text Box 4"/>
          <p:cNvSpPr txBox="1">
            <a:spLocks noChangeArrowheads="1"/>
          </p:cNvSpPr>
          <p:nvPr/>
        </p:nvSpPr>
        <p:spPr bwMode="auto">
          <a:xfrm>
            <a:off x="712788" y="2239963"/>
            <a:ext cx="741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latin typeface="Verdana" panose="020B0604030504040204" pitchFamily="34" charset="0"/>
                <a:ea typeface="楷体_GB2312" pitchFamily="49" charset="-122"/>
              </a:rPr>
              <a:t>将</a:t>
            </a:r>
            <a:r>
              <a:rPr kumimoji="1" lang="zh-CN" altLang="en-US" sz="2400" dirty="0">
                <a:solidFill>
                  <a:srgbClr val="2605A1"/>
                </a:solidFill>
                <a:latin typeface="Verdana" panose="020B0604030504040204" pitchFamily="34" charset="0"/>
                <a:ea typeface="楷体_GB2312" pitchFamily="49" charset="-122"/>
              </a:rPr>
              <a:t>矩阵连乘积</a:t>
            </a:r>
            <a:r>
              <a:rPr kumimoji="1" lang="zh-CN" altLang="en-US" sz="2400" dirty="0">
                <a:latin typeface="Verdana" panose="020B0604030504040204" pitchFamily="34" charset="0"/>
                <a:ea typeface="楷体_GB2312" pitchFamily="49" charset="-122"/>
              </a:rPr>
              <a:t>               简记为</a:t>
            </a:r>
            <a:r>
              <a:rPr kumimoji="1" lang="en-US" altLang="zh-CN" sz="2400" dirty="0">
                <a:solidFill>
                  <a:srgbClr val="2605A1"/>
                </a:solidFill>
                <a:latin typeface="Verdana" panose="020B0604030504040204" pitchFamily="34" charset="0"/>
                <a:ea typeface="楷体_GB2312" pitchFamily="49" charset="-122"/>
              </a:rPr>
              <a:t>A[</a:t>
            </a:r>
            <a:r>
              <a:rPr kumimoji="1" lang="en-US" altLang="zh-CN" sz="2400" dirty="0" err="1">
                <a:solidFill>
                  <a:srgbClr val="2605A1"/>
                </a:solidFill>
                <a:latin typeface="Verdana" panose="020B0604030504040204" pitchFamily="34" charset="0"/>
                <a:ea typeface="楷体_GB2312" pitchFamily="49" charset="-122"/>
              </a:rPr>
              <a:t>i:j</a:t>
            </a:r>
            <a:r>
              <a:rPr kumimoji="1" lang="en-US" altLang="zh-CN" sz="2400" dirty="0">
                <a:solidFill>
                  <a:srgbClr val="2605A1"/>
                </a:solidFill>
                <a:latin typeface="Verdana" panose="020B0604030504040204" pitchFamily="34" charset="0"/>
                <a:ea typeface="楷体_GB2312" pitchFamily="49" charset="-122"/>
              </a:rPr>
              <a:t>]</a:t>
            </a:r>
            <a:r>
              <a:rPr kumimoji="1" lang="en-US" altLang="zh-CN" sz="2400" dirty="0">
                <a:latin typeface="Verdana" panose="020B0604030504040204" pitchFamily="34" charset="0"/>
                <a:ea typeface="楷体_GB2312" pitchFamily="49" charset="-122"/>
              </a:rPr>
              <a:t> </a:t>
            </a:r>
            <a:r>
              <a:rPr kumimoji="1" lang="zh-CN" altLang="en-US" sz="2400" dirty="0">
                <a:latin typeface="Verdana" panose="020B0604030504040204" pitchFamily="34" charset="0"/>
                <a:ea typeface="楷体_GB2312" pitchFamily="49" charset="-122"/>
              </a:rPr>
              <a:t>，这里</a:t>
            </a:r>
            <a:r>
              <a:rPr kumimoji="1" lang="en-US" altLang="zh-CN" sz="2400" dirty="0" err="1">
                <a:latin typeface="Verdana" panose="020B0604030504040204" pitchFamily="34" charset="0"/>
                <a:ea typeface="楷体_GB2312" pitchFamily="49" charset="-122"/>
              </a:rPr>
              <a:t>i</a:t>
            </a:r>
            <a:r>
              <a:rPr lang="en-US" altLang="zh-CN" sz="2400" dirty="0" err="1">
                <a:latin typeface="Verdana" panose="020B0604030504040204" pitchFamily="34" charset="0"/>
                <a:ea typeface="楷体_GB2312" pitchFamily="49" charset="-122"/>
              </a:rPr>
              <a:t>≤</a:t>
            </a:r>
            <a:r>
              <a:rPr kumimoji="1" lang="en-US" altLang="zh-CN" sz="2400" dirty="0" err="1">
                <a:latin typeface="Verdana" panose="020B0604030504040204" pitchFamily="34" charset="0"/>
                <a:ea typeface="楷体_GB2312" pitchFamily="49" charset="-122"/>
              </a:rPr>
              <a:t>j</a:t>
            </a:r>
            <a:r>
              <a:rPr kumimoji="1" lang="en-US" altLang="zh-CN" sz="2400" dirty="0">
                <a:latin typeface="Verdana" panose="020B0604030504040204" pitchFamily="34" charset="0"/>
                <a:ea typeface="楷体_GB2312" pitchFamily="49" charset="-122"/>
              </a:rPr>
              <a:t>     </a:t>
            </a:r>
            <a:endParaRPr kumimoji="1" lang="en-US" altLang="ja-JP" sz="2400" dirty="0">
              <a:latin typeface="Verdana" panose="020B0604030504040204" pitchFamily="34" charset="0"/>
              <a:ea typeface="楷体_GB2312" pitchFamily="49" charset="-122"/>
            </a:endParaRPr>
          </a:p>
        </p:txBody>
      </p:sp>
      <p:graphicFrame>
        <p:nvGraphicFramePr>
          <p:cNvPr id="291845" name="Object 5"/>
          <p:cNvGraphicFramePr>
            <a:graphicFrameLocks noChangeAspect="1"/>
          </p:cNvGraphicFramePr>
          <p:nvPr/>
        </p:nvGraphicFramePr>
        <p:xfrm>
          <a:off x="2679700" y="2230438"/>
          <a:ext cx="1538288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54" name="数式" r:id="rId1" imgW="647700" imgH="241300" progId="Equation.3">
                  <p:embed/>
                </p:oleObj>
              </mc:Choice>
              <mc:Fallback>
                <p:oleObj name="数式" r:id="rId1" imgW="647700" imgH="241300" progId="Equation.3">
                  <p:embed/>
                  <p:pic>
                    <p:nvPicPr>
                      <p:cNvPr id="0" name="Picture 1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2230438"/>
                        <a:ext cx="1538288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1846" name="Text Box 6"/>
          <p:cNvSpPr txBox="1">
            <a:spLocks noChangeArrowheads="1"/>
          </p:cNvSpPr>
          <p:nvPr/>
        </p:nvSpPr>
        <p:spPr bwMode="auto">
          <a:xfrm>
            <a:off x="497508" y="2872556"/>
            <a:ext cx="853281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Verdana" panose="020B0604030504040204" pitchFamily="34" charset="0"/>
                <a:ea typeface="楷体_GB2312" pitchFamily="49" charset="-122"/>
              </a:rPr>
              <a:t>考察计算</a:t>
            </a:r>
            <a:r>
              <a:rPr kumimoji="1" lang="en-US" altLang="zh-CN" sz="2400" dirty="0">
                <a:latin typeface="Verdana" panose="020B0604030504040204" pitchFamily="34" charset="0"/>
                <a:ea typeface="楷体_GB2312" pitchFamily="49" charset="-122"/>
              </a:rPr>
              <a:t>A[</a:t>
            </a:r>
            <a:r>
              <a:rPr kumimoji="1" lang="en-US" altLang="zh-CN" sz="2400" dirty="0" err="1">
                <a:latin typeface="Verdana" panose="020B0604030504040204" pitchFamily="34" charset="0"/>
                <a:ea typeface="楷体_GB2312" pitchFamily="49" charset="-122"/>
              </a:rPr>
              <a:t>i:j</a:t>
            </a:r>
            <a:r>
              <a:rPr kumimoji="1" lang="en-US" altLang="zh-CN" sz="2400" dirty="0">
                <a:latin typeface="Verdana" panose="020B0604030504040204" pitchFamily="34" charset="0"/>
                <a:ea typeface="楷体_GB2312" pitchFamily="49" charset="-122"/>
              </a:rPr>
              <a:t>]</a:t>
            </a:r>
            <a:r>
              <a:rPr kumimoji="1" lang="zh-CN" altLang="en-US" sz="2400" dirty="0">
                <a:latin typeface="Verdana" panose="020B0604030504040204" pitchFamily="34" charset="0"/>
                <a:ea typeface="楷体_GB2312" pitchFamily="49" charset="-122"/>
              </a:rPr>
              <a:t>的</a:t>
            </a:r>
            <a:r>
              <a:rPr kumimoji="1" lang="zh-CN" altLang="en-US" sz="2400" dirty="0">
                <a:solidFill>
                  <a:srgbClr val="2605A1"/>
                </a:solidFill>
                <a:latin typeface="Verdana" panose="020B0604030504040204" pitchFamily="34" charset="0"/>
                <a:ea typeface="楷体_GB2312" pitchFamily="49" charset="-122"/>
              </a:rPr>
              <a:t>最优计算次序</a:t>
            </a:r>
            <a:r>
              <a:rPr kumimoji="1" lang="zh-CN" altLang="en-US" sz="2400" dirty="0" smtClean="0">
                <a:latin typeface="Verdana" panose="020B0604030504040204" pitchFamily="34" charset="0"/>
                <a:ea typeface="楷体_GB2312" pitchFamily="49" charset="-122"/>
              </a:rPr>
              <a:t>。</a:t>
            </a:r>
            <a:endParaRPr kumimoji="1" lang="en-US" altLang="zh-CN" sz="2400" dirty="0" smtClean="0">
              <a:latin typeface="Verdana" panose="020B0604030504040204" pitchFamily="34" charset="0"/>
              <a:ea typeface="楷体_GB2312" pitchFamily="49" charset="-122"/>
            </a:endParaRPr>
          </a:p>
          <a:p>
            <a:r>
              <a:rPr kumimoji="1" lang="zh-CN" altLang="en-US" sz="2400" dirty="0" smtClean="0">
                <a:latin typeface="Verdana" panose="020B0604030504040204" pitchFamily="34" charset="0"/>
                <a:ea typeface="楷体_GB2312" pitchFamily="49" charset="-122"/>
              </a:rPr>
              <a:t>假设这个最优计算</a:t>
            </a:r>
            <a:r>
              <a:rPr kumimoji="1" lang="zh-CN" altLang="en-US" sz="2400" dirty="0">
                <a:latin typeface="Verdana" panose="020B0604030504040204" pitchFamily="34" charset="0"/>
                <a:ea typeface="楷体_GB2312" pitchFamily="49" charset="-122"/>
              </a:rPr>
              <a:t>次序在</a:t>
            </a:r>
            <a:r>
              <a:rPr kumimoji="1" lang="zh-CN" altLang="en-US" sz="2400" dirty="0" smtClean="0">
                <a:latin typeface="Verdana" panose="020B0604030504040204" pitchFamily="34" charset="0"/>
                <a:ea typeface="楷体_GB2312" pitchFamily="49" charset="-122"/>
              </a:rPr>
              <a:t>矩阵</a:t>
            </a:r>
            <a:r>
              <a:rPr kumimoji="1" lang="en-US" altLang="zh-CN" sz="2400" dirty="0" err="1" smtClean="0">
                <a:latin typeface="Verdana" panose="020B0604030504040204" pitchFamily="34" charset="0"/>
                <a:ea typeface="楷体_GB2312" pitchFamily="49" charset="-122"/>
              </a:rPr>
              <a:t>A</a:t>
            </a:r>
            <a:r>
              <a:rPr kumimoji="1" lang="en-US" altLang="zh-CN" sz="2400" baseline="-25000" dirty="0" err="1" smtClean="0">
                <a:latin typeface="Verdana" panose="020B0604030504040204" pitchFamily="34" charset="0"/>
                <a:ea typeface="楷体_GB2312" pitchFamily="49" charset="-122"/>
              </a:rPr>
              <a:t>k</a:t>
            </a:r>
            <a:r>
              <a:rPr kumimoji="1" lang="zh-CN" altLang="en-US" sz="2400" dirty="0" smtClean="0">
                <a:latin typeface="Verdana" panose="020B0604030504040204" pitchFamily="34" charset="0"/>
                <a:ea typeface="楷体_GB2312" pitchFamily="49" charset="-122"/>
              </a:rPr>
              <a:t>和</a:t>
            </a:r>
            <a:r>
              <a:rPr kumimoji="1" lang="en-US" altLang="zh-CN" sz="2400" dirty="0">
                <a:latin typeface="Verdana" panose="020B0604030504040204" pitchFamily="34" charset="0"/>
                <a:ea typeface="楷体_GB2312" pitchFamily="49" charset="-122"/>
              </a:rPr>
              <a:t>A</a:t>
            </a:r>
            <a:r>
              <a:rPr kumimoji="1" lang="en-US" altLang="zh-CN" sz="2400" baseline="-25000" dirty="0">
                <a:latin typeface="Verdana" panose="020B0604030504040204" pitchFamily="34" charset="0"/>
                <a:ea typeface="楷体_GB2312" pitchFamily="49" charset="-122"/>
              </a:rPr>
              <a:t>k+1</a:t>
            </a:r>
            <a:r>
              <a:rPr kumimoji="1" lang="zh-CN" altLang="en-US" sz="2400" dirty="0">
                <a:latin typeface="Verdana" panose="020B0604030504040204" pitchFamily="34" charset="0"/>
                <a:ea typeface="楷体_GB2312" pitchFamily="49" charset="-122"/>
              </a:rPr>
              <a:t>之间将矩阵链断开，</a:t>
            </a:r>
            <a:r>
              <a:rPr kumimoji="1" lang="en-US" altLang="zh-CN" sz="2400" u="sng" dirty="0" err="1">
                <a:solidFill>
                  <a:srgbClr val="FF0000"/>
                </a:solidFill>
                <a:latin typeface="Verdana" panose="020B0604030504040204" pitchFamily="34" charset="0"/>
                <a:ea typeface="楷体_GB2312" pitchFamily="49" charset="-122"/>
              </a:rPr>
              <a:t>i</a:t>
            </a:r>
            <a:r>
              <a:rPr lang="en-US" altLang="zh-CN" sz="2400" u="sng" dirty="0" err="1">
                <a:solidFill>
                  <a:srgbClr val="FF0000"/>
                </a:solidFill>
                <a:latin typeface="Verdana" panose="020B0604030504040204" pitchFamily="34" charset="0"/>
                <a:ea typeface="楷体_GB2312" pitchFamily="49" charset="-122"/>
              </a:rPr>
              <a:t>≤k</a:t>
            </a:r>
            <a:r>
              <a:rPr lang="en-US" altLang="zh-CN" sz="2400" u="sng" dirty="0">
                <a:solidFill>
                  <a:srgbClr val="FF0000"/>
                </a:solidFill>
                <a:latin typeface="Verdana" panose="020B0604030504040204" pitchFamily="34" charset="0"/>
                <a:ea typeface="楷体_GB2312" pitchFamily="49" charset="-122"/>
              </a:rPr>
              <a:t>&lt;j</a:t>
            </a:r>
            <a:r>
              <a:rPr kumimoji="1" lang="zh-CN" altLang="en-US" sz="2400" dirty="0">
                <a:latin typeface="Verdana" panose="020B0604030504040204" pitchFamily="34" charset="0"/>
                <a:ea typeface="楷体_GB2312" pitchFamily="49" charset="-122"/>
              </a:rPr>
              <a:t>，则其相应</a:t>
            </a:r>
            <a:r>
              <a:rPr kumimoji="1" lang="zh-CN" altLang="en-US" sz="2400" dirty="0" smtClean="0">
                <a:latin typeface="Verdana" panose="020B0604030504040204" pitchFamily="34" charset="0"/>
                <a:ea typeface="楷体_GB2312" pitchFamily="49" charset="-122"/>
              </a:rPr>
              <a:t>完全加</a:t>
            </a:r>
            <a:r>
              <a:rPr kumimoji="1" lang="zh-CN" altLang="en-US" sz="2400" dirty="0">
                <a:latin typeface="Verdana" panose="020B0604030504040204" pitchFamily="34" charset="0"/>
                <a:ea typeface="楷体_GB2312" pitchFamily="49" charset="-122"/>
              </a:rPr>
              <a:t>括号方式</a:t>
            </a:r>
            <a:r>
              <a:rPr kumimoji="1" lang="zh-CN" altLang="en-US" sz="2400" dirty="0" smtClean="0">
                <a:latin typeface="Verdana" panose="020B0604030504040204" pitchFamily="34" charset="0"/>
                <a:ea typeface="楷体_GB2312" pitchFamily="49" charset="-122"/>
              </a:rPr>
              <a:t>为：</a:t>
            </a:r>
            <a:endParaRPr kumimoji="1" lang="ja-JP" altLang="en-US" sz="2400" dirty="0">
              <a:latin typeface="Verdana" panose="020B0604030504040204" pitchFamily="34" charset="0"/>
              <a:ea typeface="楷体_GB2312" pitchFamily="49" charset="-122"/>
            </a:endParaRPr>
          </a:p>
        </p:txBody>
      </p:sp>
      <p:graphicFrame>
        <p:nvGraphicFramePr>
          <p:cNvPr id="291847" name="Object 7"/>
          <p:cNvGraphicFramePr>
            <a:graphicFrameLocks noChangeAspect="1"/>
          </p:cNvGraphicFramePr>
          <p:nvPr/>
        </p:nvGraphicFramePr>
        <p:xfrm>
          <a:off x="2818432" y="4216448"/>
          <a:ext cx="38909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55" name="数式" r:id="rId3" imgW="1638300" imgH="241300" progId="Equation.3">
                  <p:embed/>
                </p:oleObj>
              </mc:Choice>
              <mc:Fallback>
                <p:oleObj name="数式" r:id="rId3" imgW="1638300" imgH="241300" progId="Equation.3">
                  <p:embed/>
                  <p:pic>
                    <p:nvPicPr>
                      <p:cNvPr id="0" name="Picture 1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8432" y="4216448"/>
                        <a:ext cx="3890963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1848" name="Text Box 8"/>
          <p:cNvSpPr txBox="1">
            <a:spLocks noChangeArrowheads="1"/>
          </p:cNvSpPr>
          <p:nvPr/>
        </p:nvSpPr>
        <p:spPr bwMode="auto">
          <a:xfrm>
            <a:off x="600992" y="5118283"/>
            <a:ext cx="798487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rgbClr val="C00000"/>
                </a:solidFill>
                <a:latin typeface="Verdana" panose="020B0604030504040204" pitchFamily="34" charset="0"/>
                <a:ea typeface="楷体_GB2312" pitchFamily="49" charset="-122"/>
              </a:rPr>
              <a:t>计算量</a:t>
            </a:r>
            <a:r>
              <a:rPr kumimoji="1" lang="zh-CN" altLang="en-US" sz="2400" dirty="0">
                <a:latin typeface="Verdana" panose="020B0604030504040204" pitchFamily="34" charset="0"/>
                <a:ea typeface="楷体_GB2312" pitchFamily="49" charset="-122"/>
              </a:rPr>
              <a:t>：</a:t>
            </a:r>
            <a:r>
              <a:rPr kumimoji="1" lang="en-US" altLang="zh-CN" sz="2400" u="sng" dirty="0">
                <a:latin typeface="Verdana" panose="020B0604030504040204" pitchFamily="34" charset="0"/>
                <a:ea typeface="楷体_GB2312" pitchFamily="49" charset="-122"/>
              </a:rPr>
              <a:t>A[</a:t>
            </a:r>
            <a:r>
              <a:rPr kumimoji="1" lang="en-US" altLang="zh-CN" sz="2400" u="sng" dirty="0" err="1">
                <a:latin typeface="Verdana" panose="020B0604030504040204" pitchFamily="34" charset="0"/>
                <a:ea typeface="楷体_GB2312" pitchFamily="49" charset="-122"/>
              </a:rPr>
              <a:t>i:k</a:t>
            </a:r>
            <a:r>
              <a:rPr kumimoji="1" lang="en-US" altLang="zh-CN" sz="2400" u="sng" dirty="0">
                <a:latin typeface="Verdana" panose="020B0604030504040204" pitchFamily="34" charset="0"/>
                <a:ea typeface="楷体_GB2312" pitchFamily="49" charset="-122"/>
              </a:rPr>
              <a:t>]</a:t>
            </a:r>
            <a:r>
              <a:rPr kumimoji="1" lang="zh-CN" altLang="en-US" sz="2400" u="sng" dirty="0">
                <a:latin typeface="Verdana" panose="020B0604030504040204" pitchFamily="34" charset="0"/>
                <a:ea typeface="楷体_GB2312" pitchFamily="49" charset="-122"/>
              </a:rPr>
              <a:t>的计算量</a:t>
            </a:r>
            <a:r>
              <a:rPr kumimoji="1" lang="zh-CN" altLang="en-US" sz="2400" dirty="0">
                <a:latin typeface="Verdana" panose="020B0604030504040204" pitchFamily="34" charset="0"/>
                <a:ea typeface="楷体_GB2312" pitchFamily="49" charset="-122"/>
              </a:rPr>
              <a:t>加上</a:t>
            </a:r>
            <a:r>
              <a:rPr kumimoji="1" lang="en-US" altLang="zh-CN" sz="2400" u="sng" dirty="0">
                <a:latin typeface="Verdana" panose="020B0604030504040204" pitchFamily="34" charset="0"/>
                <a:ea typeface="楷体_GB2312" pitchFamily="49" charset="-122"/>
              </a:rPr>
              <a:t>A[k+1:j]</a:t>
            </a:r>
            <a:r>
              <a:rPr kumimoji="1" lang="zh-CN" altLang="en-US" sz="2400" u="sng" dirty="0">
                <a:latin typeface="Verdana" panose="020B0604030504040204" pitchFamily="34" charset="0"/>
                <a:ea typeface="楷体_GB2312" pitchFamily="49" charset="-122"/>
              </a:rPr>
              <a:t>的计算量</a:t>
            </a:r>
            <a:r>
              <a:rPr kumimoji="1" lang="zh-CN" altLang="en-US" sz="2400" dirty="0">
                <a:latin typeface="Verdana" panose="020B0604030504040204" pitchFamily="34" charset="0"/>
                <a:ea typeface="楷体_GB2312" pitchFamily="49" charset="-122"/>
              </a:rPr>
              <a:t>，再加上</a:t>
            </a:r>
            <a:endParaRPr kumimoji="1" lang="zh-CN" altLang="en-US" sz="2400" dirty="0">
              <a:latin typeface="Verdana" panose="020B0604030504040204" pitchFamily="34" charset="0"/>
              <a:ea typeface="楷体_GB2312" pitchFamily="49" charset="-122"/>
            </a:endParaRPr>
          </a:p>
          <a:p>
            <a:r>
              <a:rPr kumimoji="1" lang="en-US" altLang="zh-CN" sz="2400" u="sng" dirty="0">
                <a:latin typeface="Verdana" panose="020B0604030504040204" pitchFamily="34" charset="0"/>
                <a:ea typeface="楷体_GB2312" pitchFamily="49" charset="-122"/>
              </a:rPr>
              <a:t>A[</a:t>
            </a:r>
            <a:r>
              <a:rPr kumimoji="1" lang="en-US" altLang="zh-CN" sz="2400" u="sng" dirty="0" err="1">
                <a:latin typeface="Verdana" panose="020B0604030504040204" pitchFamily="34" charset="0"/>
                <a:ea typeface="楷体_GB2312" pitchFamily="49" charset="-122"/>
              </a:rPr>
              <a:t>i:k</a:t>
            </a:r>
            <a:r>
              <a:rPr kumimoji="1" lang="en-US" altLang="zh-CN" sz="2400" u="sng" dirty="0">
                <a:latin typeface="Verdana" panose="020B0604030504040204" pitchFamily="34" charset="0"/>
                <a:ea typeface="楷体_GB2312" pitchFamily="49" charset="-122"/>
              </a:rPr>
              <a:t>]</a:t>
            </a:r>
            <a:r>
              <a:rPr kumimoji="1" lang="zh-CN" altLang="en-US" sz="2400" u="sng" dirty="0">
                <a:latin typeface="Verdana" panose="020B0604030504040204" pitchFamily="34" charset="0"/>
                <a:ea typeface="楷体_GB2312" pitchFamily="49" charset="-122"/>
              </a:rPr>
              <a:t>和</a:t>
            </a:r>
            <a:r>
              <a:rPr kumimoji="1" lang="en-US" altLang="zh-CN" sz="2400" u="sng" dirty="0">
                <a:latin typeface="Verdana" panose="020B0604030504040204" pitchFamily="34" charset="0"/>
                <a:ea typeface="楷体_GB2312" pitchFamily="49" charset="-122"/>
              </a:rPr>
              <a:t>A[k+1:j]</a:t>
            </a:r>
            <a:r>
              <a:rPr kumimoji="1" lang="zh-CN" altLang="en-US" sz="2400" u="sng" dirty="0">
                <a:latin typeface="Verdana" panose="020B0604030504040204" pitchFamily="34" charset="0"/>
                <a:ea typeface="楷体_GB2312" pitchFamily="49" charset="-122"/>
              </a:rPr>
              <a:t>相乘的计算量</a:t>
            </a:r>
            <a:endParaRPr kumimoji="1" lang="ja-JP" altLang="en-US" sz="2400" u="sng" dirty="0">
              <a:latin typeface="Verdana" panose="020B060403050404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1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1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ChangeArrowheads="1"/>
          </p:cNvSpPr>
          <p:nvPr/>
        </p:nvSpPr>
        <p:spPr bwMode="auto">
          <a:xfrm>
            <a:off x="467544" y="1484313"/>
            <a:ext cx="7772400" cy="345757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600" dirty="0">
                <a:latin typeface="Verdana" panose="020B0604030504040204" pitchFamily="34" charset="0"/>
                <a:ea typeface="楷体_GB2312" pitchFamily="49" charset="-122"/>
              </a:rPr>
              <a:t>特征：计算</a:t>
            </a:r>
            <a:r>
              <a:rPr lang="en-US" altLang="zh-CN" sz="2600" dirty="0">
                <a:solidFill>
                  <a:srgbClr val="2605A1"/>
                </a:solidFill>
                <a:latin typeface="Verdana" panose="020B0604030504040204" pitchFamily="34" charset="0"/>
                <a:ea typeface="楷体_GB2312" pitchFamily="49" charset="-122"/>
              </a:rPr>
              <a:t>A[</a:t>
            </a:r>
            <a:r>
              <a:rPr lang="en-US" altLang="zh-CN" sz="2600" dirty="0" err="1">
                <a:solidFill>
                  <a:srgbClr val="2605A1"/>
                </a:solidFill>
                <a:latin typeface="Verdana" panose="020B0604030504040204" pitchFamily="34" charset="0"/>
                <a:ea typeface="楷体_GB2312" pitchFamily="49" charset="-122"/>
              </a:rPr>
              <a:t>i:j</a:t>
            </a:r>
            <a:r>
              <a:rPr lang="en-US" altLang="zh-CN" sz="2600" dirty="0">
                <a:solidFill>
                  <a:srgbClr val="2605A1"/>
                </a:solidFill>
                <a:latin typeface="Verdana" panose="020B0604030504040204" pitchFamily="34" charset="0"/>
                <a:ea typeface="楷体_GB2312" pitchFamily="49" charset="-122"/>
              </a:rPr>
              <a:t>]</a:t>
            </a:r>
            <a:r>
              <a:rPr lang="zh-CN" altLang="en-US" sz="2600" dirty="0">
                <a:solidFill>
                  <a:srgbClr val="2605A1"/>
                </a:solidFill>
                <a:latin typeface="Verdana" panose="020B0604030504040204" pitchFamily="34" charset="0"/>
                <a:ea typeface="楷体_GB2312" pitchFamily="49" charset="-122"/>
              </a:rPr>
              <a:t>的最优次序</a:t>
            </a:r>
            <a:r>
              <a:rPr lang="zh-CN" altLang="en-US" sz="2600" dirty="0">
                <a:latin typeface="Verdana" panose="020B0604030504040204" pitchFamily="34" charset="0"/>
                <a:ea typeface="楷体_GB2312" pitchFamily="49" charset="-122"/>
              </a:rPr>
              <a:t>所包含的计算矩阵</a:t>
            </a:r>
            <a:r>
              <a:rPr lang="zh-CN" altLang="en-US" sz="2600" dirty="0">
                <a:solidFill>
                  <a:srgbClr val="2605A1"/>
                </a:solidFill>
                <a:latin typeface="Verdana" panose="020B0604030504040204" pitchFamily="34" charset="0"/>
                <a:ea typeface="楷体_GB2312" pitchFamily="49" charset="-122"/>
              </a:rPr>
              <a:t>子链 </a:t>
            </a:r>
            <a:r>
              <a:rPr lang="en-US" altLang="zh-CN" sz="2600" dirty="0">
                <a:solidFill>
                  <a:srgbClr val="2605A1"/>
                </a:solidFill>
                <a:latin typeface="Verdana" panose="020B0604030504040204" pitchFamily="34" charset="0"/>
                <a:ea typeface="楷体_GB2312" pitchFamily="49" charset="-122"/>
              </a:rPr>
              <a:t>A[</a:t>
            </a:r>
            <a:r>
              <a:rPr lang="en-US" altLang="zh-CN" sz="2600" dirty="0" err="1">
                <a:solidFill>
                  <a:srgbClr val="2605A1"/>
                </a:solidFill>
                <a:latin typeface="Verdana" panose="020B0604030504040204" pitchFamily="34" charset="0"/>
                <a:ea typeface="楷体_GB2312" pitchFamily="49" charset="-122"/>
              </a:rPr>
              <a:t>i:k</a:t>
            </a:r>
            <a:r>
              <a:rPr lang="en-US" altLang="zh-CN" sz="2600" dirty="0">
                <a:solidFill>
                  <a:srgbClr val="2605A1"/>
                </a:solidFill>
                <a:latin typeface="Verdana" panose="020B0604030504040204" pitchFamily="34" charset="0"/>
                <a:ea typeface="楷体_GB2312" pitchFamily="49" charset="-122"/>
              </a:rPr>
              <a:t>]</a:t>
            </a:r>
            <a:r>
              <a:rPr lang="zh-CN" altLang="en-US" sz="2600" dirty="0">
                <a:latin typeface="Verdana" panose="020B0604030504040204" pitchFamily="34" charset="0"/>
                <a:ea typeface="楷体_GB2312" pitchFamily="49" charset="-122"/>
              </a:rPr>
              <a:t>和</a:t>
            </a:r>
            <a:r>
              <a:rPr lang="en-US" altLang="zh-CN" sz="2600" dirty="0">
                <a:solidFill>
                  <a:srgbClr val="2605A1"/>
                </a:solidFill>
                <a:latin typeface="Verdana" panose="020B0604030504040204" pitchFamily="34" charset="0"/>
                <a:ea typeface="楷体_GB2312" pitchFamily="49" charset="-122"/>
              </a:rPr>
              <a:t>A[k+1:j]</a:t>
            </a:r>
            <a:r>
              <a:rPr lang="zh-CN" altLang="en-US" sz="2600" dirty="0">
                <a:solidFill>
                  <a:srgbClr val="2605A1"/>
                </a:solidFill>
                <a:latin typeface="Verdana" panose="020B0604030504040204" pitchFamily="34" charset="0"/>
                <a:ea typeface="楷体_GB2312" pitchFamily="49" charset="-122"/>
              </a:rPr>
              <a:t>的次序也是最优</a:t>
            </a:r>
            <a:r>
              <a:rPr lang="zh-CN" altLang="en-US" sz="2600" dirty="0">
                <a:latin typeface="Verdana" panose="020B0604030504040204" pitchFamily="34" charset="0"/>
                <a:ea typeface="楷体_GB2312" pitchFamily="49" charset="-122"/>
              </a:rPr>
              <a:t>的</a:t>
            </a:r>
            <a:r>
              <a:rPr lang="zh-CN" altLang="en-US" sz="2600" dirty="0" smtClean="0">
                <a:latin typeface="Verdana" panose="020B0604030504040204" pitchFamily="34" charset="0"/>
                <a:ea typeface="楷体_GB2312" pitchFamily="49" charset="-122"/>
              </a:rPr>
              <a:t>。</a:t>
            </a:r>
            <a:endParaRPr lang="en-US" altLang="zh-CN" sz="2600" dirty="0" smtClean="0">
              <a:latin typeface="Verdana" panose="020B0604030504040204" pitchFamily="34" charset="0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zh-CN" altLang="en-US" sz="2600" dirty="0">
              <a:latin typeface="Verdana" panose="020B0604030504040204" pitchFamily="34" charset="0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600" dirty="0">
                <a:latin typeface="Verdana" panose="020B0604030504040204" pitchFamily="34" charset="0"/>
                <a:ea typeface="楷体_GB2312" pitchFamily="49" charset="-122"/>
              </a:rPr>
              <a:t>矩阵连乘计算次序问题的</a:t>
            </a:r>
            <a:r>
              <a:rPr lang="zh-CN" altLang="en-US" sz="2600" u="sng" dirty="0">
                <a:latin typeface="Verdana" panose="020B0604030504040204" pitchFamily="34" charset="0"/>
                <a:ea typeface="楷体_GB2312" pitchFamily="49" charset="-122"/>
              </a:rPr>
              <a:t>最优解包含着其</a:t>
            </a:r>
            <a:r>
              <a:rPr lang="zh-CN" altLang="en-US" sz="2600" u="sng" dirty="0">
                <a:solidFill>
                  <a:srgbClr val="C00000"/>
                </a:solidFill>
                <a:latin typeface="Verdana" panose="020B0604030504040204" pitchFamily="34" charset="0"/>
                <a:ea typeface="楷体_GB2312" pitchFamily="49" charset="-122"/>
              </a:rPr>
              <a:t>子问题的最优解</a:t>
            </a:r>
            <a:r>
              <a:rPr lang="zh-CN" altLang="en-US" sz="2600" dirty="0">
                <a:latin typeface="Verdana" panose="020B0604030504040204" pitchFamily="34" charset="0"/>
                <a:ea typeface="楷体_GB2312" pitchFamily="49" charset="-122"/>
              </a:rPr>
              <a:t>。这种性质称为</a:t>
            </a:r>
            <a:r>
              <a:rPr lang="zh-CN" altLang="en-US" sz="2600" b="1" dirty="0">
                <a:latin typeface="Verdana" panose="020B0604030504040204" pitchFamily="34" charset="0"/>
                <a:ea typeface="黑体" panose="02010609060101010101" pitchFamily="2" charset="-122"/>
              </a:rPr>
              <a:t>最优子结构性质</a:t>
            </a:r>
            <a:r>
              <a:rPr lang="zh-CN" altLang="en-US" sz="2600" dirty="0" smtClean="0">
                <a:latin typeface="Verdana" panose="020B0604030504040204" pitchFamily="34" charset="0"/>
                <a:ea typeface="楷体_GB2312" pitchFamily="49" charset="-122"/>
              </a:rPr>
              <a:t>。</a:t>
            </a:r>
            <a:endParaRPr lang="en-US" altLang="zh-CN" sz="2600" dirty="0" smtClean="0">
              <a:latin typeface="Verdana" panose="020B0604030504040204" pitchFamily="34" charset="0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zh-CN" sz="2600" dirty="0"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600" dirty="0" smtClean="0">
                <a:latin typeface="Verdana" panose="020B0604030504040204" pitchFamily="34" charset="0"/>
                <a:ea typeface="楷体_GB2312" pitchFamily="49" charset="-122"/>
              </a:rPr>
              <a:t>问题</a:t>
            </a:r>
            <a:r>
              <a:rPr lang="zh-CN" altLang="en-US" sz="2600" dirty="0">
                <a:latin typeface="Verdana" panose="020B0604030504040204" pitchFamily="34" charset="0"/>
                <a:ea typeface="楷体_GB2312" pitchFamily="49" charset="-122"/>
              </a:rPr>
              <a:t>的</a:t>
            </a:r>
            <a:r>
              <a:rPr lang="zh-CN" altLang="en-US" sz="2600" u="sng" dirty="0">
                <a:latin typeface="Verdana" panose="020B0604030504040204" pitchFamily="34" charset="0"/>
                <a:ea typeface="楷体_GB2312" pitchFamily="49" charset="-122"/>
              </a:rPr>
              <a:t>最优子结构性质</a:t>
            </a:r>
            <a:r>
              <a:rPr lang="zh-CN" altLang="en-US" sz="2600" dirty="0">
                <a:latin typeface="Verdana" panose="020B0604030504040204" pitchFamily="34" charset="0"/>
                <a:ea typeface="楷体_GB2312" pitchFamily="49" charset="-122"/>
              </a:rPr>
              <a:t>是该问题可用动态规划算法求解的</a:t>
            </a:r>
            <a:r>
              <a:rPr lang="zh-CN" altLang="en-US" sz="2600" u="sng" dirty="0">
                <a:solidFill>
                  <a:srgbClr val="FF0000"/>
                </a:solidFill>
                <a:latin typeface="Verdana" panose="020B0604030504040204" pitchFamily="34" charset="0"/>
                <a:ea typeface="楷体_GB2312" pitchFamily="49" charset="-122"/>
              </a:rPr>
              <a:t>显著特征</a:t>
            </a:r>
            <a:r>
              <a:rPr lang="zh-CN" altLang="en-US" sz="2600" dirty="0">
                <a:latin typeface="Verdana" panose="020B0604030504040204" pitchFamily="34" charset="0"/>
                <a:ea typeface="楷体_GB2312" pitchFamily="49" charset="-122"/>
              </a:rPr>
              <a:t>。</a:t>
            </a:r>
            <a:endParaRPr lang="ja-JP" altLang="en-US" sz="2600" dirty="0">
              <a:latin typeface="Verdana" panose="020B0604030504040204" pitchFamily="34" charset="0"/>
              <a:ea typeface="楷体_GB2312" pitchFamily="49" charset="-122"/>
            </a:endParaRPr>
          </a:p>
        </p:txBody>
      </p:sp>
      <p:sp>
        <p:nvSpPr>
          <p:cNvPr id="292867" name="Rectangle 3"/>
          <p:cNvSpPr>
            <a:spLocks noChangeArrowheads="1"/>
          </p:cNvSpPr>
          <p:nvPr/>
        </p:nvSpPr>
        <p:spPr bwMode="auto">
          <a:xfrm>
            <a:off x="467544" y="-99392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分析最优解的结构</a:t>
            </a:r>
            <a:endParaRPr lang="ja-JP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2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2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467544" y="282798"/>
            <a:ext cx="4144963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建立递归关系</a:t>
            </a:r>
            <a:endParaRPr lang="ja-JP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</a:endParaRPr>
          </a:p>
        </p:txBody>
      </p:sp>
      <p:sp>
        <p:nvSpPr>
          <p:cNvPr id="293891" name="Rectangle 3"/>
          <p:cNvSpPr>
            <a:spLocks noChangeArrowheads="1"/>
          </p:cNvSpPr>
          <p:nvPr/>
        </p:nvSpPr>
        <p:spPr bwMode="auto">
          <a:xfrm>
            <a:off x="327992" y="1196975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Verdana" panose="020B0604030504040204" pitchFamily="34" charset="0"/>
                <a:ea typeface="楷体_GB2312" pitchFamily="49" charset="-122"/>
              </a:rPr>
              <a:t>设计算</a:t>
            </a:r>
            <a:r>
              <a:rPr lang="en-US" altLang="zh-CN" sz="2400" dirty="0">
                <a:latin typeface="Verdana" panose="020B0604030504040204" pitchFamily="34" charset="0"/>
                <a:ea typeface="楷体_GB2312" pitchFamily="49" charset="-122"/>
              </a:rPr>
              <a:t>A[</a:t>
            </a:r>
            <a:r>
              <a:rPr lang="en-US" altLang="zh-CN" sz="2400" dirty="0" err="1">
                <a:latin typeface="Verdana" panose="020B0604030504040204" pitchFamily="34" charset="0"/>
                <a:ea typeface="楷体_GB2312" pitchFamily="49" charset="-122"/>
              </a:rPr>
              <a:t>i:j</a:t>
            </a:r>
            <a:r>
              <a:rPr lang="en-US" altLang="zh-CN" sz="2400" dirty="0">
                <a:latin typeface="Verdana" panose="020B0604030504040204" pitchFamily="34" charset="0"/>
                <a:ea typeface="楷体_GB2312" pitchFamily="49" charset="-122"/>
              </a:rPr>
              <a:t>]</a:t>
            </a:r>
            <a:r>
              <a:rPr lang="zh-CN" altLang="en-US" sz="2400" dirty="0">
                <a:latin typeface="Verdana" panose="020B0604030504040204" pitchFamily="34" charset="0"/>
                <a:ea typeface="楷体_GB2312" pitchFamily="49" charset="-122"/>
              </a:rPr>
              <a:t>，</a:t>
            </a:r>
            <a:r>
              <a:rPr lang="en-US" altLang="zh-CN" sz="2400" dirty="0">
                <a:latin typeface="Verdana" panose="020B0604030504040204" pitchFamily="34" charset="0"/>
                <a:ea typeface="楷体_GB2312" pitchFamily="49" charset="-122"/>
              </a:rPr>
              <a:t>1≤i≤j≤n</a:t>
            </a:r>
            <a:r>
              <a:rPr lang="zh-CN" altLang="en-US" sz="2400" dirty="0">
                <a:latin typeface="Verdana" panose="020B0604030504040204" pitchFamily="34" charset="0"/>
                <a:ea typeface="楷体_GB2312" pitchFamily="49" charset="-122"/>
              </a:rPr>
              <a:t>，所需要的</a:t>
            </a:r>
            <a:r>
              <a:rPr lang="zh-CN" altLang="en-US" sz="2400" dirty="0">
                <a:solidFill>
                  <a:srgbClr val="2605A1"/>
                </a:solidFill>
                <a:latin typeface="Verdana" panose="020B0604030504040204" pitchFamily="34" charset="0"/>
                <a:ea typeface="楷体_GB2312" pitchFamily="49" charset="-122"/>
              </a:rPr>
              <a:t>最少数乘次数</a:t>
            </a:r>
            <a:r>
              <a:rPr lang="en-US" altLang="zh-CN" sz="2400" dirty="0">
                <a:latin typeface="Verdana" panose="020B0604030504040204" pitchFamily="34" charset="0"/>
                <a:ea typeface="楷体_GB2312" pitchFamily="49" charset="-122"/>
              </a:rPr>
              <a:t>m[</a:t>
            </a:r>
            <a:r>
              <a:rPr lang="en-US" altLang="zh-CN" sz="2400" dirty="0" err="1">
                <a:latin typeface="Verdana" panose="020B0604030504040204" pitchFamily="34" charset="0"/>
                <a:ea typeface="楷体_GB2312" pitchFamily="49" charset="-122"/>
              </a:rPr>
              <a:t>i,j</a:t>
            </a:r>
            <a:r>
              <a:rPr lang="en-US" altLang="zh-CN" sz="2400" dirty="0">
                <a:latin typeface="Verdana" panose="020B0604030504040204" pitchFamily="34" charset="0"/>
                <a:ea typeface="楷体_GB2312" pitchFamily="49" charset="-122"/>
              </a:rPr>
              <a:t>]</a:t>
            </a:r>
            <a:r>
              <a:rPr lang="zh-CN" altLang="en-US" sz="2400" dirty="0">
                <a:latin typeface="Verdana" panose="020B0604030504040204" pitchFamily="34" charset="0"/>
                <a:ea typeface="楷体_GB2312" pitchFamily="49" charset="-122"/>
              </a:rPr>
              <a:t>，则</a:t>
            </a:r>
            <a:r>
              <a:rPr lang="zh-CN" altLang="en-US" sz="2400" dirty="0">
                <a:solidFill>
                  <a:srgbClr val="2605A1"/>
                </a:solidFill>
                <a:latin typeface="Verdana" panose="020B0604030504040204" pitchFamily="34" charset="0"/>
                <a:ea typeface="楷体_GB2312" pitchFamily="49" charset="-122"/>
              </a:rPr>
              <a:t>原问题的最优值为</a:t>
            </a:r>
            <a:r>
              <a:rPr lang="en-US" altLang="zh-CN" sz="2400" dirty="0">
                <a:solidFill>
                  <a:srgbClr val="2605A1"/>
                </a:solidFill>
                <a:latin typeface="Verdana" panose="020B0604030504040204" pitchFamily="34" charset="0"/>
                <a:ea typeface="楷体_GB2312" pitchFamily="49" charset="-122"/>
              </a:rPr>
              <a:t>m[1,n]         </a:t>
            </a:r>
            <a:endParaRPr lang="en-US" altLang="zh-CN" sz="2400" dirty="0">
              <a:solidFill>
                <a:srgbClr val="2605A1"/>
              </a:solidFill>
              <a:latin typeface="Verdana" panose="020B0604030504040204" pitchFamily="34" charset="0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Verdana" panose="020B0604030504040204" pitchFamily="34" charset="0"/>
                <a:ea typeface="楷体_GB2312" pitchFamily="49" charset="-122"/>
              </a:rPr>
              <a:t>当</a:t>
            </a:r>
            <a:r>
              <a:rPr lang="en-US" altLang="zh-CN" sz="2400" dirty="0">
                <a:latin typeface="Verdana" panose="020B0604030504040204" pitchFamily="34" charset="0"/>
                <a:ea typeface="楷体_GB2312" pitchFamily="49" charset="-122"/>
              </a:rPr>
              <a:t>i=j</a:t>
            </a:r>
            <a:r>
              <a:rPr lang="zh-CN" altLang="en-US" sz="2400" dirty="0">
                <a:latin typeface="Verdana" panose="020B0604030504040204" pitchFamily="34" charset="0"/>
                <a:ea typeface="楷体_GB2312" pitchFamily="49" charset="-122"/>
              </a:rPr>
              <a:t>时，</a:t>
            </a:r>
            <a:r>
              <a:rPr lang="en-US" altLang="zh-CN" sz="2400" dirty="0">
                <a:latin typeface="Verdana" panose="020B0604030504040204" pitchFamily="34" charset="0"/>
                <a:ea typeface="楷体_GB2312" pitchFamily="49" charset="-122"/>
              </a:rPr>
              <a:t>A[</a:t>
            </a:r>
            <a:r>
              <a:rPr lang="en-US" altLang="zh-CN" sz="2400" dirty="0" err="1">
                <a:latin typeface="Verdana" panose="020B0604030504040204" pitchFamily="34" charset="0"/>
                <a:ea typeface="楷体_GB2312" pitchFamily="49" charset="-122"/>
              </a:rPr>
              <a:t>i:j</a:t>
            </a:r>
            <a:r>
              <a:rPr lang="en-US" altLang="zh-CN" sz="2400" dirty="0">
                <a:latin typeface="Verdana" panose="020B0604030504040204" pitchFamily="34" charset="0"/>
                <a:ea typeface="楷体_GB2312" pitchFamily="49" charset="-122"/>
              </a:rPr>
              <a:t>]=A</a:t>
            </a:r>
            <a:r>
              <a:rPr lang="en-US" altLang="zh-CN" sz="2400" baseline="-25000" dirty="0">
                <a:latin typeface="Verdana" panose="020B0604030504040204" pitchFamily="34" charset="0"/>
                <a:ea typeface="楷体_GB2312" pitchFamily="49" charset="-122"/>
              </a:rPr>
              <a:t>i</a:t>
            </a:r>
            <a:r>
              <a:rPr lang="zh-CN" altLang="en-US" sz="2400" dirty="0">
                <a:latin typeface="Verdana" panose="020B0604030504040204" pitchFamily="34" charset="0"/>
                <a:ea typeface="楷体_GB2312" pitchFamily="49" charset="-122"/>
              </a:rPr>
              <a:t>，因此，</a:t>
            </a:r>
            <a:r>
              <a:rPr lang="en-US" altLang="zh-CN" sz="2400" dirty="0">
                <a:solidFill>
                  <a:srgbClr val="C00000"/>
                </a:solidFill>
                <a:latin typeface="Verdana" panose="020B0604030504040204" pitchFamily="34" charset="0"/>
                <a:ea typeface="楷体_GB2312" pitchFamily="49" charset="-122"/>
              </a:rPr>
              <a:t>m[</a:t>
            </a:r>
            <a:r>
              <a:rPr lang="en-US" altLang="zh-CN" sz="2400" dirty="0" err="1">
                <a:solidFill>
                  <a:srgbClr val="C00000"/>
                </a:solidFill>
                <a:latin typeface="Verdana" panose="020B0604030504040204" pitchFamily="34" charset="0"/>
                <a:ea typeface="楷体_GB2312" pitchFamily="49" charset="-122"/>
              </a:rPr>
              <a:t>i,i</a:t>
            </a:r>
            <a:r>
              <a:rPr lang="en-US" altLang="zh-CN" sz="2400" dirty="0">
                <a:solidFill>
                  <a:srgbClr val="C00000"/>
                </a:solidFill>
                <a:latin typeface="Verdana" panose="020B0604030504040204" pitchFamily="34" charset="0"/>
                <a:ea typeface="楷体_GB2312" pitchFamily="49" charset="-122"/>
              </a:rPr>
              <a:t>]=0</a:t>
            </a:r>
            <a:r>
              <a:rPr lang="zh-CN" altLang="en-US" sz="2400" dirty="0">
                <a:latin typeface="Verdana" panose="020B0604030504040204" pitchFamily="34" charset="0"/>
                <a:ea typeface="楷体_GB2312" pitchFamily="49" charset="-122"/>
              </a:rPr>
              <a:t>，</a:t>
            </a:r>
            <a:r>
              <a:rPr lang="en-US" altLang="zh-CN" sz="2400" dirty="0">
                <a:latin typeface="Verdana" panose="020B0604030504040204" pitchFamily="34" charset="0"/>
                <a:ea typeface="楷体_GB2312" pitchFamily="49" charset="-122"/>
              </a:rPr>
              <a:t>i=1,2,…,n</a:t>
            </a:r>
            <a:endParaRPr lang="en-US" altLang="zh-CN" sz="2400" dirty="0">
              <a:latin typeface="Verdana" panose="020B0604030504040204" pitchFamily="34" charset="0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Verdana" panose="020B0604030504040204" pitchFamily="34" charset="0"/>
                <a:ea typeface="楷体_GB2312" pitchFamily="49" charset="-122"/>
              </a:rPr>
              <a:t>当</a:t>
            </a:r>
            <a:r>
              <a:rPr lang="en-US" altLang="zh-CN" sz="2400" dirty="0">
                <a:latin typeface="Verdana" panose="020B0604030504040204" pitchFamily="34" charset="0"/>
                <a:ea typeface="楷体_GB2312" pitchFamily="49" charset="-122"/>
              </a:rPr>
              <a:t>i&lt;j</a:t>
            </a:r>
            <a:r>
              <a:rPr lang="zh-CN" altLang="en-US" sz="2400" dirty="0">
                <a:latin typeface="Verdana" panose="020B0604030504040204" pitchFamily="34" charset="0"/>
                <a:ea typeface="楷体_GB2312" pitchFamily="49" charset="-122"/>
              </a:rPr>
              <a:t>时</a:t>
            </a:r>
            <a:r>
              <a:rPr lang="zh-CN" altLang="en-US" sz="2400" dirty="0" smtClean="0">
                <a:latin typeface="Verdana" panose="020B0604030504040204" pitchFamily="34" charset="0"/>
                <a:ea typeface="楷体_GB2312" pitchFamily="49" charset="-122"/>
              </a:rPr>
              <a:t>，</a:t>
            </a:r>
            <a:r>
              <a:rPr lang="zh-CN" altLang="en-US" sz="2400" dirty="0" smtClean="0">
                <a:ea typeface="楷体_GB2312" pitchFamily="49" charset="-122"/>
              </a:rPr>
              <a:t>若</a:t>
            </a:r>
            <a:r>
              <a:rPr lang="zh-CN" altLang="en-US" sz="2400" dirty="0" smtClean="0">
                <a:solidFill>
                  <a:srgbClr val="2605A1"/>
                </a:solidFill>
                <a:ea typeface="楷体_GB2312" pitchFamily="49" charset="-122"/>
              </a:rPr>
              <a:t>最优</a:t>
            </a:r>
            <a:r>
              <a:rPr lang="zh-CN" altLang="en-US" sz="2400" dirty="0" smtClean="0">
                <a:ea typeface="楷体_GB2312" pitchFamily="49" charset="-122"/>
              </a:rPr>
              <a:t>次序在</a:t>
            </a:r>
            <a:r>
              <a:rPr kumimoji="1" lang="en-US" altLang="zh-CN" sz="2400" dirty="0" err="1">
                <a:ea typeface="楷体_GB2312" pitchFamily="49" charset="-122"/>
              </a:rPr>
              <a:t>A</a:t>
            </a:r>
            <a:r>
              <a:rPr kumimoji="1" lang="en-US" altLang="zh-CN" sz="2400" baseline="-25000" dirty="0" err="1">
                <a:ea typeface="楷体_GB2312" pitchFamily="49" charset="-122"/>
              </a:rPr>
              <a:t>k</a:t>
            </a:r>
            <a:r>
              <a:rPr kumimoji="1" lang="zh-CN" altLang="en-US" sz="2400" dirty="0">
                <a:ea typeface="楷体_GB2312" pitchFamily="49" charset="-122"/>
              </a:rPr>
              <a:t>和</a:t>
            </a:r>
            <a:r>
              <a:rPr kumimoji="1" lang="en-US" altLang="zh-CN" sz="2400" dirty="0">
                <a:ea typeface="楷体_GB2312" pitchFamily="49" charset="-122"/>
              </a:rPr>
              <a:t>A</a:t>
            </a:r>
            <a:r>
              <a:rPr kumimoji="1" lang="en-US" altLang="zh-CN" sz="2400" baseline="-25000" dirty="0">
                <a:ea typeface="楷体_GB2312" pitchFamily="49" charset="-122"/>
              </a:rPr>
              <a:t>k+1</a:t>
            </a:r>
            <a:r>
              <a:rPr kumimoji="1" lang="zh-CN" altLang="en-US" sz="2400" dirty="0" smtClean="0">
                <a:ea typeface="楷体_GB2312" pitchFamily="49" charset="-122"/>
              </a:rPr>
              <a:t>之间断开，</a:t>
            </a:r>
            <a:endParaRPr lang="zh-CN" altLang="en-US" sz="2400" dirty="0">
              <a:latin typeface="Verdana" panose="020B0604030504040204" pitchFamily="34" charset="0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</a:pPr>
            <a:endParaRPr lang="zh-CN" altLang="en-US" sz="2400" dirty="0">
              <a:latin typeface="Verdana" panose="020B0604030504040204" pitchFamily="34" charset="0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</a:pPr>
            <a:endParaRPr lang="zh-CN" altLang="en-US" sz="2400" dirty="0">
              <a:latin typeface="Verdana" panose="020B0604030504040204" pitchFamily="34" charset="0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</a:pPr>
            <a:endParaRPr lang="zh-CN" altLang="en-US" sz="2400" dirty="0">
              <a:latin typeface="Verdana" panose="020B0604030504040204" pitchFamily="34" charset="0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Verdana" panose="020B0604030504040204" pitchFamily="34" charset="0"/>
                <a:ea typeface="楷体_GB2312" pitchFamily="49" charset="-122"/>
              </a:rPr>
              <a:t>可以</a:t>
            </a:r>
            <a:r>
              <a:rPr lang="zh-CN" altLang="en-US" sz="2400" dirty="0">
                <a:solidFill>
                  <a:srgbClr val="FF0000"/>
                </a:solidFill>
                <a:latin typeface="Verdana" panose="020B0604030504040204" pitchFamily="34" charset="0"/>
                <a:ea typeface="楷体_GB2312" pitchFamily="49" charset="-122"/>
              </a:rPr>
              <a:t>递归地</a:t>
            </a:r>
            <a:r>
              <a:rPr lang="zh-CN" altLang="en-US" sz="2400" dirty="0">
                <a:latin typeface="Verdana" panose="020B0604030504040204" pitchFamily="34" charset="0"/>
                <a:ea typeface="楷体_GB2312" pitchFamily="49" charset="-122"/>
              </a:rPr>
              <a:t>定义</a:t>
            </a:r>
            <a:r>
              <a:rPr lang="en-US" altLang="zh-CN" sz="2400" dirty="0">
                <a:latin typeface="Verdana" panose="020B0604030504040204" pitchFamily="34" charset="0"/>
                <a:ea typeface="楷体_GB2312" pitchFamily="49" charset="-122"/>
              </a:rPr>
              <a:t>m[</a:t>
            </a:r>
            <a:r>
              <a:rPr lang="en-US" altLang="zh-CN" sz="2400" dirty="0" err="1">
                <a:latin typeface="Verdana" panose="020B0604030504040204" pitchFamily="34" charset="0"/>
                <a:ea typeface="楷体_GB2312" pitchFamily="49" charset="-122"/>
              </a:rPr>
              <a:t>i,j</a:t>
            </a:r>
            <a:r>
              <a:rPr lang="en-US" altLang="zh-CN" sz="2400" dirty="0">
                <a:latin typeface="Verdana" panose="020B0604030504040204" pitchFamily="34" charset="0"/>
                <a:ea typeface="楷体_GB2312" pitchFamily="49" charset="-122"/>
              </a:rPr>
              <a:t>]</a:t>
            </a:r>
            <a:r>
              <a:rPr lang="zh-CN" altLang="en-US" sz="2400" dirty="0">
                <a:latin typeface="Verdana" panose="020B0604030504040204" pitchFamily="34" charset="0"/>
                <a:ea typeface="楷体_GB2312" pitchFamily="49" charset="-122"/>
              </a:rPr>
              <a:t>为：</a:t>
            </a:r>
            <a:endParaRPr lang="zh-CN" altLang="en-US" sz="2400" dirty="0">
              <a:latin typeface="Verdana" panose="020B0604030504040204" pitchFamily="34" charset="0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</a:pPr>
            <a:endParaRPr lang="ja-JP" altLang="en-US" sz="2400" dirty="0">
              <a:latin typeface="Verdana" panose="020B0604030504040204" pitchFamily="34" charset="0"/>
              <a:ea typeface="楷体_GB2312" pitchFamily="49" charset="-122"/>
            </a:endParaRPr>
          </a:p>
        </p:txBody>
      </p:sp>
      <p:graphicFrame>
        <p:nvGraphicFramePr>
          <p:cNvPr id="293892" name="Object 4"/>
          <p:cNvGraphicFramePr>
            <a:graphicFrameLocks noChangeAspect="1"/>
          </p:cNvGraphicFramePr>
          <p:nvPr/>
        </p:nvGraphicFramePr>
        <p:xfrm>
          <a:off x="1714500" y="2935288"/>
          <a:ext cx="500856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180" name="数式" r:id="rId1" imgW="2336800" imgH="241300" progId="Equation.3">
                  <p:embed/>
                </p:oleObj>
              </mc:Choice>
              <mc:Fallback>
                <p:oleObj name="数式" r:id="rId1" imgW="2336800" imgH="241300" progId="Equation.3">
                  <p:embed/>
                  <p:pic>
                    <p:nvPicPr>
                      <p:cNvPr id="0" name="Picture 36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2935288"/>
                        <a:ext cx="5008563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3893" name="Group 5"/>
          <p:cNvGrpSpPr/>
          <p:nvPr/>
        </p:nvGrpSpPr>
        <p:grpSpPr bwMode="auto">
          <a:xfrm>
            <a:off x="1663700" y="3367088"/>
            <a:ext cx="3768725" cy="577850"/>
            <a:chOff x="747" y="3562"/>
            <a:chExt cx="2374" cy="364"/>
          </a:xfrm>
        </p:grpSpPr>
        <p:sp>
          <p:nvSpPr>
            <p:cNvPr id="293894" name="Text Box 6"/>
            <p:cNvSpPr txBox="1">
              <a:spLocks noChangeArrowheads="1"/>
            </p:cNvSpPr>
            <p:nvPr/>
          </p:nvSpPr>
          <p:spPr bwMode="auto">
            <a:xfrm>
              <a:off x="747" y="3593"/>
              <a:ext cx="22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>
                  <a:latin typeface="Verdana" panose="020B0604030504040204" pitchFamily="34" charset="0"/>
                  <a:ea typeface="黑体" panose="02010609060101010101" pitchFamily="2" charset="-122"/>
                </a:rPr>
                <a:t>这里     的维数为         </a:t>
              </a:r>
              <a:endParaRPr kumimoji="1" lang="ja-JP" altLang="en-US" sz="2400">
                <a:latin typeface="Verdana" panose="020B0604030504040204" pitchFamily="34" charset="0"/>
                <a:ea typeface="黑体" panose="02010609060101010101" pitchFamily="2" charset="-122"/>
              </a:endParaRPr>
            </a:p>
          </p:txBody>
        </p:sp>
        <p:graphicFrame>
          <p:nvGraphicFramePr>
            <p:cNvPr id="293895" name="Object 7"/>
            <p:cNvGraphicFramePr>
              <a:graphicFrameLocks noChangeAspect="1"/>
            </p:cNvGraphicFramePr>
            <p:nvPr/>
          </p:nvGraphicFramePr>
          <p:xfrm>
            <a:off x="1222" y="3584"/>
            <a:ext cx="247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181" name="数式" r:id="rId3" imgW="165100" imgH="228600" progId="Equation.3">
                    <p:embed/>
                  </p:oleObj>
                </mc:Choice>
                <mc:Fallback>
                  <p:oleObj name="数式" r:id="rId3" imgW="165100" imgH="228600" progId="Equation.3">
                    <p:embed/>
                    <p:pic>
                      <p:nvPicPr>
                        <p:cNvPr id="0" name="Picture 36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2" y="3584"/>
                          <a:ext cx="247" cy="3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3896" name="Object 8"/>
            <p:cNvGraphicFramePr>
              <a:graphicFrameLocks noChangeAspect="1"/>
            </p:cNvGraphicFramePr>
            <p:nvPr/>
          </p:nvGraphicFramePr>
          <p:xfrm>
            <a:off x="2342" y="3562"/>
            <a:ext cx="779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182" name="数式" r:id="rId5" imgW="520700" imgH="228600" progId="Equation.3">
                    <p:embed/>
                  </p:oleObj>
                </mc:Choice>
                <mc:Fallback>
                  <p:oleObj name="数式" r:id="rId5" imgW="520700" imgH="228600" progId="Equation.3">
                    <p:embed/>
                    <p:pic>
                      <p:nvPicPr>
                        <p:cNvPr id="0" name="Picture 36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2" y="3562"/>
                          <a:ext cx="779" cy="3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3897" name="Object 9"/>
          <p:cNvGraphicFramePr>
            <a:graphicFrameLocks noChangeAspect="1"/>
          </p:cNvGraphicFramePr>
          <p:nvPr/>
        </p:nvGraphicFramePr>
        <p:xfrm>
          <a:off x="1273175" y="4748213"/>
          <a:ext cx="6858000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183" name="数式" r:id="rId7" imgW="3200400" imgH="533400" progId="Equation.3">
                  <p:embed/>
                </p:oleObj>
              </mc:Choice>
              <mc:Fallback>
                <p:oleObj name="数式" r:id="rId7" imgW="3200400" imgH="533400" progId="Equation.3">
                  <p:embed/>
                  <p:pic>
                    <p:nvPicPr>
                      <p:cNvPr id="0" name="Picture 36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4748213"/>
                        <a:ext cx="6858000" cy="1144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3898" name="Group 10"/>
          <p:cNvGrpSpPr/>
          <p:nvPr/>
        </p:nvGrpSpPr>
        <p:grpSpPr bwMode="auto">
          <a:xfrm>
            <a:off x="1176338" y="5908675"/>
            <a:ext cx="3954463" cy="474663"/>
            <a:chOff x="892" y="3924"/>
            <a:chExt cx="2491" cy="299"/>
          </a:xfrm>
        </p:grpSpPr>
        <p:sp>
          <p:nvSpPr>
            <p:cNvPr id="293899" name="Text Box 11"/>
            <p:cNvSpPr txBox="1">
              <a:spLocks noChangeArrowheads="1"/>
            </p:cNvSpPr>
            <p:nvPr/>
          </p:nvSpPr>
          <p:spPr bwMode="auto">
            <a:xfrm>
              <a:off x="892" y="3924"/>
              <a:ext cx="249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ja-JP" altLang="en-US" sz="2400" dirty="0">
                  <a:latin typeface="Verdana" panose="020B0604030504040204" pitchFamily="34" charset="0"/>
                  <a:ea typeface="楷体_GB2312" pitchFamily="49" charset="-122"/>
                </a:rPr>
                <a:t>   </a:t>
              </a:r>
              <a:r>
                <a:rPr kumimoji="1" lang="zh-CN" altLang="en-US" sz="2400" dirty="0">
                  <a:latin typeface="Verdana" panose="020B0604030504040204" pitchFamily="34" charset="0"/>
                  <a:ea typeface="楷体_GB2312" pitchFamily="49" charset="-122"/>
                </a:rPr>
                <a:t>的位置</a:t>
              </a:r>
              <a:r>
                <a:rPr kumimoji="1" lang="zh-CN" altLang="en-US" sz="2400" dirty="0" smtClean="0">
                  <a:latin typeface="Verdana" panose="020B0604030504040204" pitchFamily="34" charset="0"/>
                  <a:ea typeface="楷体_GB2312" pitchFamily="49" charset="-122"/>
                </a:rPr>
                <a:t>只有         </a:t>
              </a:r>
              <a:r>
                <a:rPr kumimoji="1" lang="zh-CN" altLang="en-US" sz="2400" dirty="0" smtClean="0">
                  <a:ea typeface="楷体_GB2312" pitchFamily="49" charset="-122"/>
                </a:rPr>
                <a:t>种</a:t>
              </a:r>
              <a:r>
                <a:rPr kumimoji="1" lang="zh-CN" altLang="en-US" sz="2400" dirty="0">
                  <a:latin typeface="Verdana" panose="020B0604030504040204" pitchFamily="34" charset="0"/>
                  <a:ea typeface="楷体_GB2312" pitchFamily="49" charset="-122"/>
                </a:rPr>
                <a:t>可能</a:t>
              </a:r>
              <a:endParaRPr kumimoji="1" lang="ja-JP" altLang="en-US" sz="2400" dirty="0">
                <a:latin typeface="Verdana" panose="020B0604030504040204" pitchFamily="34" charset="0"/>
                <a:ea typeface="楷体_GB2312" pitchFamily="49" charset="-122"/>
              </a:endParaRPr>
            </a:p>
          </p:txBody>
        </p:sp>
        <p:graphicFrame>
          <p:nvGraphicFramePr>
            <p:cNvPr id="293900" name="Object 12"/>
            <p:cNvGraphicFramePr>
              <a:graphicFrameLocks noChangeAspect="1"/>
            </p:cNvGraphicFramePr>
            <p:nvPr/>
          </p:nvGraphicFramePr>
          <p:xfrm>
            <a:off x="940" y="3944"/>
            <a:ext cx="163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184" name="数式" r:id="rId9" imgW="127000" imgH="177165" progId="Equation.3">
                    <p:embed/>
                  </p:oleObj>
                </mc:Choice>
                <mc:Fallback>
                  <p:oleObj name="数式" r:id="rId9" imgW="127000" imgH="177165" progId="Equation.3">
                    <p:embed/>
                    <p:pic>
                      <p:nvPicPr>
                        <p:cNvPr id="0" name="Picture 36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0" y="3944"/>
                          <a:ext cx="163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3901" name="Object 13"/>
            <p:cNvGraphicFramePr>
              <a:graphicFrameLocks noChangeAspect="1"/>
            </p:cNvGraphicFramePr>
            <p:nvPr/>
          </p:nvGraphicFramePr>
          <p:xfrm>
            <a:off x="2077" y="3954"/>
            <a:ext cx="591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185" name="Equation" r:id="rId11" imgW="419100" imgH="190500" progId="Equation.3">
                    <p:embed/>
                  </p:oleObj>
                </mc:Choice>
                <mc:Fallback>
                  <p:oleObj name="Equation" r:id="rId11" imgW="419100" imgH="190500" progId="Equation.3">
                    <p:embed/>
                    <p:pic>
                      <p:nvPicPr>
                        <p:cNvPr id="0" name="Picture 36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7" y="3954"/>
                          <a:ext cx="591" cy="2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/>
          <p:nvPr/>
        </p:nvGrpSpPr>
        <p:grpSpPr>
          <a:xfrm>
            <a:off x="5796136" y="3638970"/>
            <a:ext cx="3002373" cy="469062"/>
            <a:chOff x="5580112" y="6220623"/>
            <a:chExt cx="3002373" cy="46906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/>
                <p:cNvSpPr txBox="1"/>
                <p:nvPr/>
              </p:nvSpPr>
              <p:spPr>
                <a:xfrm>
                  <a:off x="5580112" y="6228020"/>
                  <a:ext cx="10152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𝑆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zh-CN" altLang="en-US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0112" y="6228020"/>
                  <a:ext cx="1015214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/>
                <p:cNvSpPr txBox="1"/>
                <p:nvPr/>
              </p:nvSpPr>
              <p:spPr>
                <a:xfrm>
                  <a:off x="6372200" y="6220623"/>
                  <a:ext cx="221028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dirty="0" smtClean="0">
                      <a:solidFill>
                        <a:srgbClr val="C00000"/>
                      </a:solidFill>
                    </a:rPr>
                    <a:t>记录断开位置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𝑘</m:t>
                      </m:r>
                    </m:oMath>
                  </a14:m>
                  <a:endParaRPr lang="zh-CN" altLang="en-US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2200" y="6220623"/>
                  <a:ext cx="2210285" cy="46166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4420" t="-14474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sp>
        <p:nvSpPr>
          <p:cNvPr id="29" name="椭圆 28"/>
          <p:cNvSpPr/>
          <p:nvPr/>
        </p:nvSpPr>
        <p:spPr>
          <a:xfrm>
            <a:off x="5515818" y="2912972"/>
            <a:ext cx="1295532" cy="6600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965041" y="4115429"/>
                <a:ext cx="27474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k</m:t>
                      </m:r>
                      <m:r>
                        <a:rPr lang="en-US" altLang="zh-CN" sz="200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{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+1,……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−1}</m:t>
                      </m:r>
                    </m:oMath>
                  </m:oMathPara>
                </a14:m>
                <a:endParaRPr lang="zh-CN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041" y="4115429"/>
                <a:ext cx="2747419" cy="400110"/>
              </a:xfrm>
              <a:prstGeom prst="rect">
                <a:avLst/>
              </a:prstGeom>
              <a:blipFill rotWithShape="0">
                <a:blip r:embed="rId15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272808" y="2962648"/>
            <a:ext cx="2051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</a:t>
            </a:r>
            <a:r>
              <a:rPr lang="en-US" altLang="zh-CN" sz="2400" baseline="-25000" dirty="0" smtClean="0"/>
              <a:t>0, </a:t>
            </a:r>
            <a:r>
              <a:rPr lang="en-US" altLang="zh-CN" sz="2400" dirty="0" smtClean="0"/>
              <a:t>P</a:t>
            </a:r>
            <a:r>
              <a:rPr lang="en-US" altLang="zh-CN" sz="2400" baseline="-25000" dirty="0" smtClean="0"/>
              <a:t>1, ……</a:t>
            </a:r>
            <a:r>
              <a:rPr lang="en-US" altLang="zh-CN" sz="2400" dirty="0" err="1" smtClean="0"/>
              <a:t>P</a:t>
            </a:r>
            <a:r>
              <a:rPr lang="en-US" altLang="zh-CN" sz="2400" baseline="-25000" dirty="0" err="1" smtClean="0"/>
              <a:t>n</a:t>
            </a:r>
            <a:endParaRPr lang="zh-CN" altLang="en-US" sz="24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3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3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3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3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7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11188" y="1484313"/>
            <a:ext cx="7993062" cy="5184775"/>
          </a:xfrm>
          <a:prstGeom prst="rect">
            <a:avLst/>
          </a:prstGeom>
          <a:solidFill>
            <a:schemeClr val="bg1"/>
          </a:solidFill>
          <a:ln w="28575">
            <a:solidFill>
              <a:srgbClr val="871B28"/>
            </a:solidFill>
            <a:miter lim="800000"/>
          </a:ln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kern="0" err="1" smtClean="0">
                <a:latin typeface="Tahoma" panose="020B0604030504040204" pitchFamily="34" charset="0"/>
              </a:rPr>
              <a:t>int</a:t>
            </a:r>
            <a:r>
              <a:rPr lang="en-US" altLang="zh-CN" sz="2000" kern="0" smtClean="0">
                <a:latin typeface="Tahoma" panose="020B0604030504040204" pitchFamily="34" charset="0"/>
              </a:rPr>
              <a:t> RecurMatrixChain</a:t>
            </a:r>
            <a:r>
              <a:rPr lang="en-US" altLang="zh-CN" sz="2000" kern="0" dirty="0" smtClean="0">
                <a:latin typeface="Tahoma" panose="020B0604030504040204" pitchFamily="34" charset="0"/>
              </a:rPr>
              <a:t>( </a:t>
            </a:r>
            <a:r>
              <a:rPr lang="en-US" altLang="zh-CN" sz="2000" kern="0" dirty="0" err="1" smtClean="0">
                <a:latin typeface="Tahoma" panose="020B0604030504040204" pitchFamily="34" charset="0"/>
              </a:rPr>
              <a:t>int</a:t>
            </a:r>
            <a:r>
              <a:rPr lang="en-US" altLang="zh-CN" sz="2000" kern="0" dirty="0" smtClean="0">
                <a:latin typeface="Tahoma" panose="020B0604030504040204" pitchFamily="34" charset="0"/>
              </a:rPr>
              <a:t> </a:t>
            </a:r>
            <a:r>
              <a:rPr lang="en-US" altLang="zh-CN" sz="2000" kern="0" dirty="0" err="1" smtClean="0">
                <a:latin typeface="Tahoma" panose="020B0604030504040204" pitchFamily="34" charset="0"/>
              </a:rPr>
              <a:t>i</a:t>
            </a:r>
            <a:r>
              <a:rPr lang="en-US" altLang="zh-CN" sz="2000" kern="0" dirty="0" smtClean="0">
                <a:latin typeface="Tahoma" panose="020B0604030504040204" pitchFamily="34" charset="0"/>
              </a:rPr>
              <a:t>, </a:t>
            </a:r>
            <a:r>
              <a:rPr lang="en-US" altLang="zh-CN" sz="2000" kern="0" dirty="0" err="1" smtClean="0">
                <a:latin typeface="Tahoma" panose="020B0604030504040204" pitchFamily="34" charset="0"/>
              </a:rPr>
              <a:t>int</a:t>
            </a:r>
            <a:r>
              <a:rPr lang="en-US" altLang="zh-CN" sz="2000" kern="0" dirty="0" smtClean="0">
                <a:latin typeface="Tahoma" panose="020B0604030504040204" pitchFamily="34" charset="0"/>
              </a:rPr>
              <a:t>, j, </a:t>
            </a:r>
            <a:r>
              <a:rPr lang="en-US" altLang="zh-CN" sz="2000" kern="0" dirty="0" err="1" smtClean="0">
                <a:latin typeface="Tahoma" panose="020B0604030504040204" pitchFamily="34" charset="0"/>
              </a:rPr>
              <a:t>int</a:t>
            </a:r>
            <a:r>
              <a:rPr lang="en-US" altLang="zh-CN" sz="2000" kern="0" dirty="0" smtClean="0">
                <a:latin typeface="Tahoma" panose="020B0604030504040204" pitchFamily="34" charset="0"/>
              </a:rPr>
              <a:t> p[])</a:t>
            </a:r>
            <a:endParaRPr lang="en-US" altLang="zh-CN" sz="2000" kern="0" dirty="0" smtClean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kern="0" dirty="0" smtClean="0">
                <a:latin typeface="Tahoma" panose="020B0604030504040204" pitchFamily="34" charset="0"/>
              </a:rPr>
              <a:t>{</a:t>
            </a:r>
            <a:endParaRPr lang="en-US" altLang="zh-CN" sz="2000" kern="0" dirty="0" smtClean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kern="0" dirty="0" smtClean="0">
                <a:latin typeface="Tahoma" panose="020B0604030504040204" pitchFamily="34" charset="0"/>
              </a:rPr>
              <a:t>   if </a:t>
            </a:r>
            <a:r>
              <a:rPr lang="en-US" altLang="zh-CN" sz="2000" u="sng" kern="0" dirty="0" smtClean="0">
                <a:latin typeface="Tahoma" panose="020B0604030504040204" pitchFamily="34" charset="0"/>
              </a:rPr>
              <a:t>(                )</a:t>
            </a:r>
            <a:r>
              <a:rPr lang="en-US" altLang="zh-CN" sz="2000" kern="0" dirty="0" smtClean="0">
                <a:latin typeface="Tahoma" panose="020B0604030504040204" pitchFamily="34" charset="0"/>
              </a:rPr>
              <a:t> return 0;</a:t>
            </a:r>
            <a:endParaRPr lang="en-US" altLang="zh-CN" sz="2000" kern="0" dirty="0" smtClean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kern="0" dirty="0" smtClean="0">
                <a:latin typeface="Tahoma" panose="020B0604030504040204" pitchFamily="34" charset="0"/>
              </a:rPr>
              <a:t>   </a:t>
            </a:r>
            <a:r>
              <a:rPr lang="en-US" altLang="zh-CN" sz="2000" kern="0" err="1" smtClean="0">
                <a:latin typeface="Tahoma" panose="020B0604030504040204" pitchFamily="34" charset="0"/>
              </a:rPr>
              <a:t>int</a:t>
            </a:r>
            <a:r>
              <a:rPr lang="en-US" altLang="zh-CN" sz="2000" kern="0" smtClean="0">
                <a:latin typeface="Tahoma" panose="020B0604030504040204" pitchFamily="34" charset="0"/>
              </a:rPr>
              <a:t> </a:t>
            </a:r>
            <a:r>
              <a:rPr lang="en-US" altLang="zh-CN" sz="2000" kern="0" smtClean="0">
                <a:solidFill>
                  <a:srgbClr val="FF0000"/>
                </a:solidFill>
                <a:latin typeface="Tahoma" panose="020B0604030504040204" pitchFamily="34" charset="0"/>
              </a:rPr>
              <a:t>u</a:t>
            </a:r>
            <a:r>
              <a:rPr lang="en-US" altLang="zh-CN" sz="2000" kern="0" smtClean="0">
                <a:latin typeface="Tahoma" panose="020B0604030504040204" pitchFamily="34" charset="0"/>
              </a:rPr>
              <a:t>=RecurMatrixChain(i</a:t>
            </a:r>
            <a:r>
              <a:rPr lang="en-US" altLang="zh-CN" sz="2000" kern="0" dirty="0" smtClean="0">
                <a:latin typeface="Tahoma" panose="020B0604030504040204" pitchFamily="34" charset="0"/>
              </a:rPr>
              <a:t>, </a:t>
            </a:r>
            <a:r>
              <a:rPr lang="en-US" altLang="zh-CN" sz="2000" kern="0" dirty="0" err="1" smtClean="0">
                <a:latin typeface="Tahoma" panose="020B0604030504040204" pitchFamily="34" charset="0"/>
              </a:rPr>
              <a:t>i</a:t>
            </a:r>
            <a:r>
              <a:rPr lang="en-US" altLang="zh-CN" sz="2000" kern="0" smtClean="0">
                <a:latin typeface="Tahoma" panose="020B0604030504040204" pitchFamily="34" charset="0"/>
              </a:rPr>
              <a:t>)+RecurMatrixChain(i+1,j,p</a:t>
            </a:r>
            <a:r>
              <a:rPr lang="en-US" altLang="zh-CN" sz="2000" kern="0" dirty="0" smtClean="0">
                <a:latin typeface="Tahoma" panose="020B0604030504040204" pitchFamily="34" charset="0"/>
              </a:rPr>
              <a:t>) </a:t>
            </a:r>
            <a:endParaRPr lang="en-US" altLang="zh-CN" sz="2000" kern="0" dirty="0" smtClean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kern="0" dirty="0" smtClean="0">
                <a:latin typeface="Tahoma" panose="020B0604030504040204" pitchFamily="34" charset="0"/>
              </a:rPr>
              <a:t>            +p[i-1]*p[</a:t>
            </a:r>
            <a:r>
              <a:rPr lang="en-US" altLang="zh-CN" sz="2000" kern="0" dirty="0" err="1" smtClean="0">
                <a:latin typeface="Tahoma" panose="020B0604030504040204" pitchFamily="34" charset="0"/>
              </a:rPr>
              <a:t>i</a:t>
            </a:r>
            <a:r>
              <a:rPr lang="en-US" altLang="zh-CN" sz="2000" kern="0" dirty="0" smtClean="0">
                <a:latin typeface="Tahoma" panose="020B0604030504040204" pitchFamily="34" charset="0"/>
              </a:rPr>
              <a:t>]*p[j];</a:t>
            </a:r>
            <a:endParaRPr lang="en-US" altLang="zh-CN" sz="2000" kern="0" dirty="0" smtClean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kern="0" dirty="0" smtClean="0">
                <a:latin typeface="Tahoma" panose="020B0604030504040204" pitchFamily="34" charset="0"/>
              </a:rPr>
              <a:t>   s[</a:t>
            </a:r>
            <a:r>
              <a:rPr lang="en-US" altLang="zh-CN" sz="2000" kern="0" dirty="0" err="1" smtClean="0">
                <a:latin typeface="Tahoma" panose="020B0604030504040204" pitchFamily="34" charset="0"/>
              </a:rPr>
              <a:t>i</a:t>
            </a:r>
            <a:r>
              <a:rPr lang="en-US" altLang="zh-CN" sz="2000" kern="0" dirty="0" smtClean="0">
                <a:latin typeface="Tahoma" panose="020B0604030504040204" pitchFamily="34" charset="0"/>
              </a:rPr>
              <a:t>][j]=</a:t>
            </a:r>
            <a:r>
              <a:rPr lang="en-US" altLang="zh-CN" sz="2000" kern="0" dirty="0" err="1" smtClean="0">
                <a:latin typeface="Tahoma" panose="020B0604030504040204" pitchFamily="34" charset="0"/>
              </a:rPr>
              <a:t>i</a:t>
            </a:r>
            <a:r>
              <a:rPr lang="en-US" altLang="zh-CN" sz="2000" kern="0" dirty="0" smtClean="0">
                <a:latin typeface="Tahoma" panose="020B0604030504040204" pitchFamily="34" charset="0"/>
              </a:rPr>
              <a:t>;</a:t>
            </a:r>
            <a:endParaRPr lang="en-US" altLang="zh-CN" sz="2000" kern="0" dirty="0" smtClean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kern="0" dirty="0" smtClean="0">
                <a:latin typeface="Tahoma" panose="020B0604030504040204" pitchFamily="34" charset="0"/>
              </a:rPr>
              <a:t>  for(</a:t>
            </a:r>
            <a:r>
              <a:rPr lang="en-US" altLang="zh-CN" sz="2000" kern="0" dirty="0" err="1" smtClean="0">
                <a:latin typeface="Tahoma" panose="020B0604030504040204" pitchFamily="34" charset="0"/>
              </a:rPr>
              <a:t>int</a:t>
            </a:r>
            <a:r>
              <a:rPr lang="en-US" altLang="zh-CN" sz="2000" kern="0" dirty="0" smtClean="0">
                <a:latin typeface="Tahoma" panose="020B0604030504040204" pitchFamily="34" charset="0"/>
              </a:rPr>
              <a:t> </a:t>
            </a:r>
            <a:r>
              <a:rPr lang="en-US" altLang="zh-CN" sz="2000" kern="0" dirty="0" smtClean="0">
                <a:solidFill>
                  <a:srgbClr val="3907F1"/>
                </a:solidFill>
                <a:latin typeface="Tahoma" panose="020B0604030504040204" pitchFamily="34" charset="0"/>
              </a:rPr>
              <a:t>k=i+1; k&lt;j</a:t>
            </a:r>
            <a:r>
              <a:rPr lang="en-US" altLang="zh-CN" sz="2000" kern="0" dirty="0" smtClean="0">
                <a:latin typeface="Tahoma" panose="020B0604030504040204" pitchFamily="34" charset="0"/>
              </a:rPr>
              <a:t>; k++){</a:t>
            </a:r>
            <a:endParaRPr lang="en-US" altLang="zh-CN" sz="2000" kern="0" dirty="0" smtClean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kern="0" dirty="0" smtClean="0">
                <a:latin typeface="Tahoma" panose="020B0604030504040204" pitchFamily="34" charset="0"/>
              </a:rPr>
              <a:t>       </a:t>
            </a:r>
            <a:r>
              <a:rPr lang="en-US" altLang="zh-CN" sz="2000" kern="0" err="1" smtClean="0">
                <a:latin typeface="Tahoma" panose="020B0604030504040204" pitchFamily="34" charset="0"/>
              </a:rPr>
              <a:t>int</a:t>
            </a:r>
            <a:r>
              <a:rPr lang="en-US" altLang="zh-CN" sz="2000" kern="0" smtClean="0">
                <a:latin typeface="Tahoma" panose="020B0604030504040204" pitchFamily="34" charset="0"/>
              </a:rPr>
              <a:t> </a:t>
            </a:r>
            <a:r>
              <a:rPr lang="en-US" altLang="zh-CN" sz="2000" kern="0" smtClean="0">
                <a:solidFill>
                  <a:srgbClr val="FF0000"/>
                </a:solidFill>
                <a:latin typeface="Tahoma" panose="020B0604030504040204" pitchFamily="34" charset="0"/>
              </a:rPr>
              <a:t>t</a:t>
            </a:r>
            <a:r>
              <a:rPr lang="en-US" altLang="zh-CN" sz="2000" kern="0" smtClean="0">
                <a:latin typeface="Tahoma" panose="020B0604030504040204" pitchFamily="34" charset="0"/>
              </a:rPr>
              <a:t>=RecurMatrixChain(i,k)+RecurMatrixChain(k+1,j,p</a:t>
            </a:r>
            <a:r>
              <a:rPr lang="en-US" altLang="zh-CN" sz="2000" kern="0" dirty="0" smtClean="0">
                <a:latin typeface="Tahoma" panose="020B0604030504040204" pitchFamily="34" charset="0"/>
              </a:rPr>
              <a:t>)</a:t>
            </a:r>
            <a:endParaRPr lang="en-US" altLang="zh-CN" sz="2000" kern="0" dirty="0" smtClean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kern="0" dirty="0" smtClean="0">
                <a:latin typeface="Tahoma" panose="020B0604030504040204" pitchFamily="34" charset="0"/>
              </a:rPr>
              <a:t>               +p[i-1]*p[</a:t>
            </a:r>
            <a:r>
              <a:rPr lang="en-US" altLang="zh-CN" sz="2000" kern="0" dirty="0">
                <a:latin typeface="Tahoma" panose="020B0604030504040204" pitchFamily="34" charset="0"/>
              </a:rPr>
              <a:t>k</a:t>
            </a:r>
            <a:r>
              <a:rPr lang="en-US" altLang="zh-CN" sz="2000" kern="0" dirty="0" smtClean="0">
                <a:latin typeface="Tahoma" panose="020B0604030504040204" pitchFamily="34" charset="0"/>
              </a:rPr>
              <a:t>]*p[j];</a:t>
            </a:r>
            <a:endParaRPr lang="en-US" altLang="zh-CN" sz="2000" kern="0" dirty="0" smtClean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kern="0" dirty="0" smtClean="0">
                <a:latin typeface="Tahoma" panose="020B0604030504040204" pitchFamily="34" charset="0"/>
              </a:rPr>
              <a:t>       if (</a:t>
            </a:r>
            <a:r>
              <a:rPr lang="en-US" altLang="zh-CN" sz="2000" kern="0" dirty="0" smtClean="0">
                <a:solidFill>
                  <a:srgbClr val="C00000"/>
                </a:solidFill>
                <a:latin typeface="Tahoma" panose="020B0604030504040204" pitchFamily="34" charset="0"/>
              </a:rPr>
              <a:t>t&lt;u</a:t>
            </a:r>
            <a:r>
              <a:rPr lang="en-US" altLang="zh-CN" sz="2000" kern="0" dirty="0" smtClean="0">
                <a:latin typeface="Tahoma" panose="020B0604030504040204" pitchFamily="34" charset="0"/>
              </a:rPr>
              <a:t>) {</a:t>
            </a:r>
            <a:endParaRPr lang="en-US" altLang="zh-CN" sz="2000" kern="0" dirty="0" smtClean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kern="0" dirty="0" smtClean="0">
                <a:latin typeface="Tahoma" panose="020B0604030504040204" pitchFamily="34" charset="0"/>
              </a:rPr>
              <a:t>             u=t;</a:t>
            </a:r>
            <a:endParaRPr lang="en-US" altLang="zh-CN" sz="2000" kern="0" dirty="0" smtClean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kern="0" dirty="0" smtClean="0">
                <a:latin typeface="Tahoma" panose="020B0604030504040204" pitchFamily="34" charset="0"/>
              </a:rPr>
              <a:t>             s[</a:t>
            </a:r>
            <a:r>
              <a:rPr lang="en-US" altLang="zh-CN" sz="2000" kern="0" dirty="0" err="1" smtClean="0">
                <a:latin typeface="Tahoma" panose="020B0604030504040204" pitchFamily="34" charset="0"/>
              </a:rPr>
              <a:t>i</a:t>
            </a:r>
            <a:r>
              <a:rPr lang="en-US" altLang="zh-CN" sz="2000" kern="0" dirty="0" smtClean="0">
                <a:latin typeface="Tahoma" panose="020B0604030504040204" pitchFamily="34" charset="0"/>
              </a:rPr>
              <a:t>][j]=k;}</a:t>
            </a:r>
            <a:endParaRPr lang="en-US" altLang="zh-CN" sz="2000" kern="0" dirty="0" smtClean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kern="0" dirty="0" smtClean="0">
                <a:latin typeface="Tahoma" panose="020B0604030504040204" pitchFamily="34" charset="0"/>
              </a:rPr>
              <a:t>      }</a:t>
            </a:r>
            <a:endParaRPr lang="en-US" altLang="zh-CN" sz="2000" kern="0" dirty="0" smtClean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kern="0" dirty="0" smtClean="0">
                <a:latin typeface="Tahoma" panose="020B0604030504040204" pitchFamily="34" charset="0"/>
              </a:rPr>
              <a:t>    return u;</a:t>
            </a:r>
            <a:endParaRPr lang="en-US" altLang="zh-CN" sz="2000" kern="0" dirty="0" smtClean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kern="0" dirty="0" smtClean="0">
                <a:latin typeface="Tahoma" panose="020B0604030504040204" pitchFamily="34" charset="0"/>
              </a:rPr>
              <a:t>}</a:t>
            </a:r>
            <a:endParaRPr lang="en-US" altLang="zh-CN" sz="2000" kern="0" dirty="0" smtClean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000" kern="0" dirty="0">
              <a:latin typeface="Tahoma" panose="020B0604030504040204" pitchFamily="34" charset="0"/>
            </a:endParaRPr>
          </a:p>
        </p:txBody>
      </p:sp>
      <p:sp>
        <p:nvSpPr>
          <p:cNvPr id="4" name="AutoShape 4"/>
          <p:cNvSpPr/>
          <p:nvPr/>
        </p:nvSpPr>
        <p:spPr bwMode="auto">
          <a:xfrm>
            <a:off x="5549359" y="552450"/>
            <a:ext cx="2876550" cy="403225"/>
          </a:xfrm>
          <a:prstGeom prst="borderCallout1">
            <a:avLst>
              <a:gd name="adj1" fmla="val 28347"/>
              <a:gd name="adj2" fmla="val -2648"/>
              <a:gd name="adj3" fmla="val 239102"/>
              <a:gd name="adj4" fmla="val -62726"/>
            </a:avLst>
          </a:prstGeom>
          <a:solidFill>
            <a:srgbClr val="FFFFCC"/>
          </a:solidFill>
          <a:ln w="38100">
            <a:solidFill>
              <a:schemeClr val="folHlink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latin typeface="Comic Sans MS" panose="030F0702030302020204" pitchFamily="66" charset="0"/>
              </a:rPr>
              <a:t>参加运算矩阵链起始位置</a:t>
            </a:r>
            <a:endParaRPr lang="zh-CN" altLang="en-US" b="1">
              <a:latin typeface="Comic Sans MS" panose="030F0702030302020204" pitchFamily="66" charset="0"/>
            </a:endParaRPr>
          </a:p>
        </p:txBody>
      </p:sp>
      <p:sp>
        <p:nvSpPr>
          <p:cNvPr id="5" name="AutoShape 5"/>
          <p:cNvSpPr/>
          <p:nvPr/>
        </p:nvSpPr>
        <p:spPr bwMode="auto">
          <a:xfrm>
            <a:off x="6227763" y="1080294"/>
            <a:ext cx="2232025" cy="360362"/>
          </a:xfrm>
          <a:prstGeom prst="borderCallout2">
            <a:avLst>
              <a:gd name="adj1" fmla="val 31718"/>
              <a:gd name="adj2" fmla="val -3412"/>
              <a:gd name="adj3" fmla="val 37689"/>
              <a:gd name="adj4" fmla="val -51860"/>
              <a:gd name="adj5" fmla="val 122177"/>
              <a:gd name="adj6" fmla="val -79757"/>
            </a:avLst>
          </a:prstGeom>
          <a:solidFill>
            <a:srgbClr val="FFFFCC"/>
          </a:solidFill>
          <a:ln w="38100">
            <a:solidFill>
              <a:schemeClr val="folHlink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latin typeface="Comic Sans MS" panose="030F0702030302020204" pitchFamily="66" charset="0"/>
              </a:rPr>
              <a:t>矩阵链终止位置</a:t>
            </a:r>
            <a:endParaRPr lang="zh-CN" altLang="en-US" b="1">
              <a:latin typeface="Comic Sans MS" panose="030F0702030302020204" pitchFamily="66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476375" y="2060575"/>
            <a:ext cx="619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871B28"/>
                </a:solidFill>
              </a:rPr>
              <a:t>i==j</a:t>
            </a:r>
            <a:endParaRPr lang="en-US" altLang="zh-CN" sz="2000" b="1">
              <a:solidFill>
                <a:srgbClr val="871B28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55650" y="2420938"/>
            <a:ext cx="7488758" cy="576262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944563" y="3357563"/>
            <a:ext cx="1150937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AutoShape 10"/>
          <p:cNvSpPr/>
          <p:nvPr/>
        </p:nvSpPr>
        <p:spPr bwMode="auto">
          <a:xfrm>
            <a:off x="0" y="4005262"/>
            <a:ext cx="611188" cy="2304057"/>
          </a:xfrm>
          <a:prstGeom prst="borderCallout2">
            <a:avLst>
              <a:gd name="adj1" fmla="val 5477"/>
              <a:gd name="adj2" fmla="val 112468"/>
              <a:gd name="adj3" fmla="val 1275"/>
              <a:gd name="adj4" fmla="val 123900"/>
              <a:gd name="adj5" fmla="val -35331"/>
              <a:gd name="adj6" fmla="val 144618"/>
            </a:avLst>
          </a:prstGeom>
          <a:solidFill>
            <a:srgbClr val="FFFFCC"/>
          </a:solidFill>
          <a:ln w="38100">
            <a:solidFill>
              <a:schemeClr val="folHlink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 dirty="0">
                <a:latin typeface="Comic Sans MS" panose="030F0702030302020204" pitchFamily="66" charset="0"/>
              </a:rPr>
              <a:t>记录</a:t>
            </a:r>
            <a:r>
              <a:rPr lang="zh-CN" altLang="en-US" b="1" dirty="0">
                <a:solidFill>
                  <a:srgbClr val="C00000"/>
                </a:solidFill>
                <a:latin typeface="Comic Sans MS" panose="030F0702030302020204" pitchFamily="66" charset="0"/>
              </a:rPr>
              <a:t>当前断开位置</a:t>
            </a:r>
            <a:endParaRPr lang="zh-CN" altLang="en-US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116013" y="3644900"/>
            <a:ext cx="7488237" cy="576188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12"/>
          <p:cNvSpPr/>
          <p:nvPr/>
        </p:nvSpPr>
        <p:spPr bwMode="auto">
          <a:xfrm>
            <a:off x="6808788" y="4899025"/>
            <a:ext cx="1795462" cy="609600"/>
          </a:xfrm>
          <a:prstGeom prst="borderCallout2">
            <a:avLst>
              <a:gd name="adj1" fmla="val 18750"/>
              <a:gd name="adj2" fmla="val -4245"/>
              <a:gd name="adj3" fmla="val 18750"/>
              <a:gd name="adj4" fmla="val -35722"/>
              <a:gd name="adj5" fmla="val -99481"/>
              <a:gd name="adj6" fmla="val -68435"/>
            </a:avLst>
          </a:prstGeom>
          <a:solidFill>
            <a:srgbClr val="FFFFCC"/>
          </a:solidFill>
          <a:ln w="38100">
            <a:solidFill>
              <a:schemeClr val="folHlink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Comic Sans MS" panose="030F0702030302020204" pitchFamily="66" charset="0"/>
              </a:rPr>
              <a:t>循环</a:t>
            </a:r>
            <a:r>
              <a:rPr lang="zh-CN" altLang="en-US" b="1" dirty="0">
                <a:latin typeface="Comic Sans MS" panose="030F0702030302020204" pitchFamily="66" charset="0"/>
              </a:rPr>
              <a:t>取</a:t>
            </a:r>
            <a:r>
              <a:rPr lang="en-US" altLang="zh-CN" b="1" dirty="0">
                <a:latin typeface="Comic Sans MS" panose="030F0702030302020204" pitchFamily="66" charset="0"/>
              </a:rPr>
              <a:t>k</a:t>
            </a:r>
            <a:r>
              <a:rPr lang="zh-CN" altLang="en-US" b="1" dirty="0">
                <a:latin typeface="Comic Sans MS" panose="030F0702030302020204" pitchFamily="66" charset="0"/>
              </a:rPr>
              <a:t>的可取断开位置</a:t>
            </a:r>
            <a:endParaRPr lang="zh-CN" altLang="en-US" b="1" dirty="0">
              <a:latin typeface="Comic Sans MS" panose="030F0702030302020204" pitchFamily="66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467544" y="282798"/>
            <a:ext cx="4968552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4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采用</a:t>
            </a:r>
            <a:r>
              <a:rPr lang="zh-CN" altLang="en-US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递归</a:t>
            </a:r>
            <a:r>
              <a:rPr lang="zh-CN" altLang="en-US" sz="4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方法计算</a:t>
            </a:r>
            <a:endParaRPr lang="zh-CN" altLang="en-US" sz="4200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</a:endParaRPr>
          </a:p>
        </p:txBody>
      </p:sp>
      <p:sp>
        <p:nvSpPr>
          <p:cNvPr id="8" name="AutoShape 8"/>
          <p:cNvSpPr/>
          <p:nvPr/>
        </p:nvSpPr>
        <p:spPr bwMode="auto">
          <a:xfrm>
            <a:off x="0" y="650875"/>
            <a:ext cx="1835150" cy="609600"/>
          </a:xfrm>
          <a:prstGeom prst="borderCallout2">
            <a:avLst>
              <a:gd name="adj1" fmla="val 66397"/>
              <a:gd name="adj2" fmla="val 100050"/>
              <a:gd name="adj3" fmla="val 68162"/>
              <a:gd name="adj4" fmla="val 115955"/>
              <a:gd name="adj5" fmla="val 290366"/>
              <a:gd name="adj6" fmla="val 119898"/>
            </a:avLst>
          </a:prstGeom>
          <a:solidFill>
            <a:srgbClr val="FFFFCC"/>
          </a:solidFill>
          <a:ln w="38100">
            <a:solidFill>
              <a:schemeClr val="folHlink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latin typeface="Comic Sans MS" panose="030F0702030302020204" pitchFamily="66" charset="0"/>
              </a:rPr>
              <a:t>取第一个断开位置时计算量</a:t>
            </a:r>
            <a:endParaRPr lang="zh-CN" altLang="en-US" b="1">
              <a:latin typeface="Comic Sans MS" panose="030F0702030302020204" pitchFamily="66" charset="0"/>
            </a:endParaRPr>
          </a:p>
        </p:txBody>
      </p:sp>
      <p:sp>
        <p:nvSpPr>
          <p:cNvPr id="13" name="AutoShape 12"/>
          <p:cNvSpPr/>
          <p:nvPr/>
        </p:nvSpPr>
        <p:spPr bwMode="auto">
          <a:xfrm>
            <a:off x="3602298" y="5703198"/>
            <a:ext cx="2049822" cy="609600"/>
          </a:xfrm>
          <a:prstGeom prst="borderCallout2">
            <a:avLst>
              <a:gd name="adj1" fmla="val 18750"/>
              <a:gd name="adj2" fmla="val -4245"/>
              <a:gd name="adj3" fmla="val 18750"/>
              <a:gd name="adj4" fmla="val -35722"/>
              <a:gd name="adj5" fmla="val -99481"/>
              <a:gd name="adj6" fmla="val -68435"/>
            </a:avLst>
          </a:prstGeom>
          <a:solidFill>
            <a:srgbClr val="FFFFCC"/>
          </a:solidFill>
          <a:ln w="38100">
            <a:solidFill>
              <a:schemeClr val="folHlink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 dirty="0">
                <a:latin typeface="Comic Sans MS" panose="030F0702030302020204" pitchFamily="66" charset="0"/>
              </a:rPr>
              <a:t>记录</a:t>
            </a:r>
            <a:r>
              <a:rPr lang="zh-CN" altLang="en-US" b="1" dirty="0" smtClean="0">
                <a:latin typeface="Comic Sans MS" panose="030F0702030302020204" pitchFamily="66" charset="0"/>
              </a:rPr>
              <a:t>计算量最小的值及断开的位置</a:t>
            </a:r>
            <a:endParaRPr lang="zh-CN" altLang="en-US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10" grpId="0" animBg="1"/>
      <p:bldP spid="11" grpId="0" animBg="1"/>
      <p:bldP spid="12" grpId="0" animBg="1"/>
      <p:bldP spid="8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67544" y="282798"/>
            <a:ext cx="4968552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4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递归</a:t>
            </a:r>
            <a:r>
              <a:rPr lang="zh-CN" altLang="en-US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树</a:t>
            </a:r>
            <a:endParaRPr lang="zh-CN" altLang="en-US" sz="4200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563938" y="1341438"/>
            <a:ext cx="720725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1</a:t>
            </a:r>
            <a:r>
              <a:rPr lang="en-US" altLang="zh-CN" dirty="0" smtClean="0">
                <a:cs typeface="Arial" panose="020B0604020202020204" pitchFamily="34" charset="0"/>
              </a:rPr>
              <a:t>·····</a:t>
            </a:r>
            <a:r>
              <a:rPr lang="en-US" altLang="zh-CN" dirty="0">
                <a:latin typeface="Comic Sans MS" panose="030F0702030302020204" pitchFamily="66" charset="0"/>
              </a:rPr>
              <a:t>4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850" y="2278063"/>
            <a:ext cx="719138" cy="358775"/>
          </a:xfrm>
          <a:prstGeom prst="rect">
            <a:avLst/>
          </a:prstGeom>
          <a:solidFill>
            <a:srgbClr val="BCE6E5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1</a:t>
            </a:r>
            <a:r>
              <a:rPr lang="en-US" altLang="zh-CN" dirty="0" smtClean="0">
                <a:cs typeface="Arial" panose="020B0604020202020204" pitchFamily="34" charset="0"/>
              </a:rPr>
              <a:t>·····</a:t>
            </a:r>
            <a:r>
              <a:rPr lang="en-US" altLang="zh-CN" dirty="0">
                <a:latin typeface="Comic Sans MS" panose="030F0702030302020204" pitchFamily="66" charset="0"/>
              </a:rPr>
              <a:t>1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51050" y="2278063"/>
            <a:ext cx="649288" cy="358775"/>
          </a:xfrm>
          <a:prstGeom prst="rect">
            <a:avLst/>
          </a:prstGeom>
          <a:solidFill>
            <a:srgbClr val="BCE6E5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2</a:t>
            </a:r>
            <a:r>
              <a:rPr lang="en-US" altLang="zh-CN" dirty="0" smtClean="0">
                <a:cs typeface="Arial" panose="020B0604020202020204" pitchFamily="34" charset="0"/>
              </a:rPr>
              <a:t>····</a:t>
            </a:r>
            <a:r>
              <a:rPr lang="en-US" altLang="zh-CN" dirty="0">
                <a:latin typeface="Comic Sans MS" panose="030F0702030302020204" pitchFamily="66" charset="0"/>
              </a:rPr>
              <a:t>4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563938" y="2278063"/>
            <a:ext cx="647700" cy="358775"/>
          </a:xfrm>
          <a:prstGeom prst="rect">
            <a:avLst/>
          </a:prstGeom>
          <a:solidFill>
            <a:srgbClr val="DF9DA3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1</a:t>
            </a:r>
            <a:r>
              <a:rPr lang="en-US" altLang="zh-CN" dirty="0" smtClean="0">
                <a:cs typeface="Arial" panose="020B0604020202020204" pitchFamily="34" charset="0"/>
              </a:rPr>
              <a:t>····</a:t>
            </a:r>
            <a:r>
              <a:rPr lang="en-US" altLang="zh-CN" dirty="0">
                <a:latin typeface="Comic Sans MS" panose="030F0702030302020204" pitchFamily="66" charset="0"/>
              </a:rPr>
              <a:t>2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076825" y="2278063"/>
            <a:ext cx="720725" cy="358775"/>
          </a:xfrm>
          <a:prstGeom prst="rect">
            <a:avLst/>
          </a:prstGeom>
          <a:solidFill>
            <a:srgbClr val="DF9DA3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3</a:t>
            </a:r>
            <a:r>
              <a:rPr lang="en-US" altLang="zh-CN" dirty="0" smtClean="0">
                <a:cs typeface="Arial" panose="020B0604020202020204" pitchFamily="34" charset="0"/>
              </a:rPr>
              <a:t>····</a:t>
            </a:r>
            <a:r>
              <a:rPr lang="en-US" altLang="zh-CN" dirty="0" smtClean="0">
                <a:latin typeface="Comic Sans MS" panose="030F0702030302020204" pitchFamily="66" charset="0"/>
              </a:rPr>
              <a:t>4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516688" y="2278063"/>
            <a:ext cx="720725" cy="3587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1</a:t>
            </a:r>
            <a:r>
              <a:rPr lang="en-US" altLang="zh-CN" dirty="0" smtClean="0">
                <a:cs typeface="Arial" panose="020B0604020202020204" pitchFamily="34" charset="0"/>
              </a:rPr>
              <a:t>····</a:t>
            </a:r>
            <a:r>
              <a:rPr lang="en-US" altLang="zh-CN" dirty="0">
                <a:latin typeface="Comic Sans MS" panose="030F0702030302020204" pitchFamily="66" charset="0"/>
              </a:rPr>
              <a:t>3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885113" y="2278063"/>
            <a:ext cx="647700" cy="3587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4</a:t>
            </a:r>
            <a:r>
              <a:rPr lang="en-US" altLang="zh-CN" dirty="0" smtClean="0">
                <a:cs typeface="Arial" panose="020B0604020202020204" pitchFamily="34" charset="0"/>
              </a:rPr>
              <a:t>····</a:t>
            </a:r>
            <a:r>
              <a:rPr lang="en-US" altLang="zh-CN" dirty="0">
                <a:latin typeface="Comic Sans MS" panose="030F0702030302020204" pitchFamily="66" charset="0"/>
              </a:rPr>
              <a:t>4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3068638"/>
            <a:ext cx="720725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2</a:t>
            </a:r>
            <a:r>
              <a:rPr lang="en-US" altLang="zh-CN" dirty="0" smtClean="0">
                <a:cs typeface="Arial" panose="020B0604020202020204" pitchFamily="34" charset="0"/>
              </a:rPr>
              <a:t>·····</a:t>
            </a:r>
            <a:r>
              <a:rPr lang="en-US" altLang="zh-CN" dirty="0">
                <a:latin typeface="Comic Sans MS" panose="030F0702030302020204" pitchFamily="66" charset="0"/>
              </a:rPr>
              <a:t>2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900113" y="3071813"/>
            <a:ext cx="649287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3</a:t>
            </a:r>
            <a:r>
              <a:rPr lang="en-US" altLang="zh-CN" dirty="0" smtClean="0">
                <a:cs typeface="Arial" panose="020B0604020202020204" pitchFamily="34" charset="0"/>
              </a:rPr>
              <a:t>····</a:t>
            </a:r>
            <a:r>
              <a:rPr lang="en-US" altLang="zh-CN" dirty="0">
                <a:latin typeface="Comic Sans MS" panose="030F0702030302020204" pitchFamily="66" charset="0"/>
              </a:rPr>
              <a:t>4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619250" y="3070225"/>
            <a:ext cx="649288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2</a:t>
            </a:r>
            <a:r>
              <a:rPr lang="en-US" altLang="zh-CN" dirty="0" smtClean="0">
                <a:cs typeface="Arial" panose="020B0604020202020204" pitchFamily="34" charset="0"/>
              </a:rPr>
              <a:t>····</a:t>
            </a:r>
            <a:r>
              <a:rPr lang="en-US" altLang="zh-CN" dirty="0">
                <a:latin typeface="Comic Sans MS" panose="030F0702030302020204" pitchFamily="66" charset="0"/>
              </a:rPr>
              <a:t>3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2339975" y="3071813"/>
            <a:ext cx="649288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4</a:t>
            </a:r>
            <a:r>
              <a:rPr lang="en-US" altLang="zh-CN" dirty="0" smtClean="0">
                <a:cs typeface="Arial" panose="020B0604020202020204" pitchFamily="34" charset="0"/>
              </a:rPr>
              <a:t>····</a:t>
            </a:r>
            <a:r>
              <a:rPr lang="en-US" altLang="zh-CN" dirty="0">
                <a:latin typeface="Comic Sans MS" panose="030F0702030302020204" pitchFamily="66" charset="0"/>
              </a:rPr>
              <a:t>4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132138" y="3071813"/>
            <a:ext cx="649287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1</a:t>
            </a:r>
            <a:r>
              <a:rPr lang="en-US" altLang="zh-CN" dirty="0" smtClean="0">
                <a:cs typeface="Arial" panose="020B0604020202020204" pitchFamily="34" charset="0"/>
              </a:rPr>
              <a:t>·····</a:t>
            </a:r>
            <a:r>
              <a:rPr lang="en-US" altLang="zh-CN" dirty="0">
                <a:latin typeface="Comic Sans MS" panose="030F0702030302020204" pitchFamily="66" charset="0"/>
              </a:rPr>
              <a:t>1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924300" y="3070225"/>
            <a:ext cx="649288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2</a:t>
            </a:r>
            <a:r>
              <a:rPr lang="en-US" altLang="zh-CN" dirty="0" smtClean="0">
                <a:cs typeface="Arial" panose="020B0604020202020204" pitchFamily="34" charset="0"/>
              </a:rPr>
              <a:t>····</a:t>
            </a:r>
            <a:r>
              <a:rPr lang="en-US" altLang="zh-CN" dirty="0">
                <a:latin typeface="Comic Sans MS" panose="030F0702030302020204" pitchFamily="66" charset="0"/>
              </a:rPr>
              <a:t>2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4716463" y="3071813"/>
            <a:ext cx="649287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3</a:t>
            </a:r>
            <a:r>
              <a:rPr lang="en-US" altLang="zh-CN" dirty="0" smtClean="0">
                <a:cs typeface="Arial" panose="020B0604020202020204" pitchFamily="34" charset="0"/>
              </a:rPr>
              <a:t>····</a:t>
            </a:r>
            <a:r>
              <a:rPr lang="en-US" altLang="zh-CN" dirty="0">
                <a:latin typeface="Comic Sans MS" panose="030F0702030302020204" pitchFamily="66" charset="0"/>
              </a:rPr>
              <a:t>3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508625" y="3071813"/>
            <a:ext cx="649288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4</a:t>
            </a:r>
            <a:r>
              <a:rPr lang="en-US" altLang="zh-CN" dirty="0" smtClean="0">
                <a:cs typeface="Arial" panose="020B0604020202020204" pitchFamily="34" charset="0"/>
              </a:rPr>
              <a:t>····</a:t>
            </a:r>
            <a:r>
              <a:rPr lang="en-US" altLang="zh-CN" dirty="0">
                <a:latin typeface="Comic Sans MS" panose="030F0702030302020204" pitchFamily="66" charset="0"/>
              </a:rPr>
              <a:t>4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227763" y="3071813"/>
            <a:ext cx="649287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1</a:t>
            </a:r>
            <a:r>
              <a:rPr lang="en-US" altLang="zh-CN" dirty="0" smtClean="0">
                <a:cs typeface="Arial" panose="020B0604020202020204" pitchFamily="34" charset="0"/>
              </a:rPr>
              <a:t>·····</a:t>
            </a:r>
            <a:r>
              <a:rPr lang="en-US" altLang="zh-CN" dirty="0">
                <a:latin typeface="Comic Sans MS" panose="030F0702030302020204" pitchFamily="66" charset="0"/>
              </a:rPr>
              <a:t>1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6948488" y="3071813"/>
            <a:ext cx="649287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2</a:t>
            </a:r>
            <a:r>
              <a:rPr lang="en-US" altLang="zh-CN" dirty="0" smtClean="0">
                <a:cs typeface="Arial" panose="020B0604020202020204" pitchFamily="34" charset="0"/>
              </a:rPr>
              <a:t>····</a:t>
            </a:r>
            <a:r>
              <a:rPr lang="en-US" altLang="zh-CN" dirty="0">
                <a:latin typeface="Comic Sans MS" panose="030F0702030302020204" pitchFamily="66" charset="0"/>
              </a:rPr>
              <a:t>3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7740650" y="3071813"/>
            <a:ext cx="649288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1</a:t>
            </a:r>
            <a:r>
              <a:rPr lang="en-US" altLang="zh-CN" dirty="0" smtClean="0">
                <a:cs typeface="Arial" panose="020B0604020202020204" pitchFamily="34" charset="0"/>
              </a:rPr>
              <a:t>····</a:t>
            </a:r>
            <a:r>
              <a:rPr lang="en-US" altLang="zh-CN" dirty="0">
                <a:latin typeface="Comic Sans MS" panose="030F0702030302020204" pitchFamily="66" charset="0"/>
              </a:rPr>
              <a:t>2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8494713" y="3068638"/>
            <a:ext cx="649287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3</a:t>
            </a:r>
            <a:r>
              <a:rPr lang="en-US" altLang="zh-CN" dirty="0" smtClean="0">
                <a:cs typeface="Arial" panose="020B0604020202020204" pitchFamily="34" charset="0"/>
              </a:rPr>
              <a:t>····</a:t>
            </a:r>
            <a:r>
              <a:rPr lang="en-US" altLang="zh-CN" dirty="0" smtClean="0">
                <a:latin typeface="Comic Sans MS" panose="030F0702030302020204" pitchFamily="66" charset="0"/>
              </a:rPr>
              <a:t>3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900113" y="4008438"/>
            <a:ext cx="649287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3</a:t>
            </a:r>
            <a:r>
              <a:rPr lang="en-US" altLang="zh-CN" dirty="0" smtClean="0">
                <a:cs typeface="Arial" panose="020B0604020202020204" pitchFamily="34" charset="0"/>
              </a:rPr>
              <a:t>····</a:t>
            </a:r>
            <a:r>
              <a:rPr lang="en-US" altLang="zh-CN" dirty="0">
                <a:latin typeface="Comic Sans MS" panose="030F0702030302020204" pitchFamily="66" charset="0"/>
              </a:rPr>
              <a:t>3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1619250" y="4008438"/>
            <a:ext cx="649288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4</a:t>
            </a:r>
            <a:r>
              <a:rPr lang="en-US" altLang="zh-CN" dirty="0" smtClean="0">
                <a:cs typeface="Arial" panose="020B0604020202020204" pitchFamily="34" charset="0"/>
              </a:rPr>
              <a:t>····</a:t>
            </a:r>
            <a:r>
              <a:rPr lang="en-US" altLang="zh-CN" dirty="0">
                <a:latin typeface="Comic Sans MS" panose="030F0702030302020204" pitchFamily="66" charset="0"/>
              </a:rPr>
              <a:t>4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2339975" y="4008438"/>
            <a:ext cx="649288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2</a:t>
            </a:r>
            <a:r>
              <a:rPr lang="en-US" altLang="zh-CN" dirty="0" smtClean="0">
                <a:cs typeface="Arial" panose="020B0604020202020204" pitchFamily="34" charset="0"/>
              </a:rPr>
              <a:t>····</a:t>
            </a:r>
            <a:r>
              <a:rPr lang="en-US" altLang="zh-CN" dirty="0">
                <a:latin typeface="Comic Sans MS" panose="030F0702030302020204" pitchFamily="66" charset="0"/>
              </a:rPr>
              <a:t>2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3059113" y="4008438"/>
            <a:ext cx="649287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3</a:t>
            </a:r>
            <a:r>
              <a:rPr lang="en-US" altLang="zh-CN" dirty="0" smtClean="0">
                <a:cs typeface="Arial" panose="020B0604020202020204" pitchFamily="34" charset="0"/>
              </a:rPr>
              <a:t>····</a:t>
            </a:r>
            <a:r>
              <a:rPr lang="en-US" altLang="zh-CN" dirty="0">
                <a:latin typeface="Comic Sans MS" panose="030F0702030302020204" pitchFamily="66" charset="0"/>
              </a:rPr>
              <a:t>3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5362575" y="4006850"/>
            <a:ext cx="649288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2</a:t>
            </a:r>
            <a:r>
              <a:rPr lang="en-US" altLang="zh-CN" dirty="0" smtClean="0">
                <a:cs typeface="Arial" panose="020B0604020202020204" pitchFamily="34" charset="0"/>
              </a:rPr>
              <a:t>····</a:t>
            </a:r>
            <a:r>
              <a:rPr lang="en-US" altLang="zh-CN" dirty="0">
                <a:latin typeface="Comic Sans MS" panose="030F0702030302020204" pitchFamily="66" charset="0"/>
              </a:rPr>
              <a:t>2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156325" y="4006850"/>
            <a:ext cx="649288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3</a:t>
            </a:r>
            <a:r>
              <a:rPr lang="en-US" altLang="zh-CN" dirty="0" smtClean="0">
                <a:cs typeface="Arial" panose="020B0604020202020204" pitchFamily="34" charset="0"/>
              </a:rPr>
              <a:t>····</a:t>
            </a:r>
            <a:r>
              <a:rPr lang="en-US" altLang="zh-CN" dirty="0">
                <a:latin typeface="Comic Sans MS" panose="030F0702030302020204" pitchFamily="66" charset="0"/>
              </a:rPr>
              <a:t>3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6948488" y="4006850"/>
            <a:ext cx="649287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1</a:t>
            </a:r>
            <a:r>
              <a:rPr lang="en-US" altLang="zh-CN" dirty="0" smtClean="0">
                <a:cs typeface="Arial" panose="020B0604020202020204" pitchFamily="34" charset="0"/>
              </a:rPr>
              <a:t>····</a:t>
            </a:r>
            <a:r>
              <a:rPr lang="en-US" altLang="zh-CN" dirty="0">
                <a:latin typeface="Comic Sans MS" panose="030F0702030302020204" pitchFamily="66" charset="0"/>
              </a:rPr>
              <a:t>1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7740650" y="4006850"/>
            <a:ext cx="649288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2</a:t>
            </a:r>
            <a:r>
              <a:rPr lang="en-US" altLang="zh-CN" dirty="0" smtClean="0">
                <a:cs typeface="Arial" panose="020B0604020202020204" pitchFamily="34" charset="0"/>
              </a:rPr>
              <a:t>····</a:t>
            </a:r>
            <a:r>
              <a:rPr lang="en-US" altLang="zh-CN" dirty="0">
                <a:latin typeface="Comic Sans MS" panose="030F0702030302020204" pitchFamily="66" charset="0"/>
              </a:rPr>
              <a:t>2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V="1">
            <a:off x="827088" y="1700213"/>
            <a:ext cx="2881312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flipV="1">
            <a:off x="2195513" y="1701800"/>
            <a:ext cx="1512887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3851275" y="17018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>
            <a:off x="3995738" y="1701800"/>
            <a:ext cx="13684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4140200" y="1701800"/>
            <a:ext cx="2592388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4211638" y="1701800"/>
            <a:ext cx="388937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 flipV="1">
            <a:off x="468313" y="2638425"/>
            <a:ext cx="18002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V="1">
            <a:off x="1331913" y="2638425"/>
            <a:ext cx="9366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V="1">
            <a:off x="1979613" y="2638425"/>
            <a:ext cx="2889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Line 39"/>
          <p:cNvSpPr>
            <a:spLocks noChangeShapeType="1"/>
          </p:cNvSpPr>
          <p:nvPr/>
        </p:nvSpPr>
        <p:spPr bwMode="auto">
          <a:xfrm>
            <a:off x="2268538" y="2638425"/>
            <a:ext cx="3587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 flipH="1">
            <a:off x="3348038" y="2638425"/>
            <a:ext cx="50323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>
            <a:off x="3851275" y="2638425"/>
            <a:ext cx="5048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2"/>
          <p:cNvSpPr>
            <a:spLocks noChangeShapeType="1"/>
          </p:cNvSpPr>
          <p:nvPr/>
        </p:nvSpPr>
        <p:spPr bwMode="auto">
          <a:xfrm flipH="1">
            <a:off x="5148263" y="2638425"/>
            <a:ext cx="3603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>
            <a:off x="5508625" y="2638425"/>
            <a:ext cx="28733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44"/>
          <p:cNvSpPr>
            <a:spLocks noChangeShapeType="1"/>
          </p:cNvSpPr>
          <p:nvPr/>
        </p:nvSpPr>
        <p:spPr bwMode="auto">
          <a:xfrm flipH="1">
            <a:off x="6443663" y="2638425"/>
            <a:ext cx="43338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45"/>
          <p:cNvSpPr>
            <a:spLocks noChangeShapeType="1"/>
          </p:cNvSpPr>
          <p:nvPr/>
        </p:nvSpPr>
        <p:spPr bwMode="auto">
          <a:xfrm>
            <a:off x="6948488" y="2638425"/>
            <a:ext cx="3603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46"/>
          <p:cNvSpPr>
            <a:spLocks noChangeShapeType="1"/>
          </p:cNvSpPr>
          <p:nvPr/>
        </p:nvSpPr>
        <p:spPr bwMode="auto">
          <a:xfrm>
            <a:off x="6948488" y="2638425"/>
            <a:ext cx="12239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Line 47"/>
          <p:cNvSpPr>
            <a:spLocks noChangeShapeType="1"/>
          </p:cNvSpPr>
          <p:nvPr/>
        </p:nvSpPr>
        <p:spPr bwMode="auto">
          <a:xfrm>
            <a:off x="7019925" y="2638425"/>
            <a:ext cx="187325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Line 48"/>
          <p:cNvSpPr>
            <a:spLocks noChangeShapeType="1"/>
          </p:cNvSpPr>
          <p:nvPr/>
        </p:nvSpPr>
        <p:spPr bwMode="auto">
          <a:xfrm flipH="1">
            <a:off x="1042988" y="3430588"/>
            <a:ext cx="144462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49"/>
          <p:cNvSpPr>
            <a:spLocks noChangeShapeType="1"/>
          </p:cNvSpPr>
          <p:nvPr/>
        </p:nvSpPr>
        <p:spPr bwMode="auto">
          <a:xfrm>
            <a:off x="1187450" y="3430588"/>
            <a:ext cx="792163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Line 50"/>
          <p:cNvSpPr>
            <a:spLocks noChangeShapeType="1"/>
          </p:cNvSpPr>
          <p:nvPr/>
        </p:nvSpPr>
        <p:spPr bwMode="auto">
          <a:xfrm>
            <a:off x="2051050" y="3430588"/>
            <a:ext cx="576263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51"/>
          <p:cNvSpPr>
            <a:spLocks noChangeShapeType="1"/>
          </p:cNvSpPr>
          <p:nvPr/>
        </p:nvSpPr>
        <p:spPr bwMode="auto">
          <a:xfrm flipH="1" flipV="1">
            <a:off x="2051050" y="3430588"/>
            <a:ext cx="1296988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Line 52"/>
          <p:cNvSpPr>
            <a:spLocks noChangeShapeType="1"/>
          </p:cNvSpPr>
          <p:nvPr/>
        </p:nvSpPr>
        <p:spPr bwMode="auto">
          <a:xfrm flipH="1">
            <a:off x="5651500" y="3430588"/>
            <a:ext cx="144145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53"/>
          <p:cNvSpPr>
            <a:spLocks noChangeShapeType="1"/>
          </p:cNvSpPr>
          <p:nvPr/>
        </p:nvSpPr>
        <p:spPr bwMode="auto">
          <a:xfrm flipH="1">
            <a:off x="6443663" y="3430588"/>
            <a:ext cx="72072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Line 54"/>
          <p:cNvSpPr>
            <a:spLocks noChangeShapeType="1"/>
          </p:cNvSpPr>
          <p:nvPr/>
        </p:nvSpPr>
        <p:spPr bwMode="auto">
          <a:xfrm flipH="1">
            <a:off x="7235825" y="3430588"/>
            <a:ext cx="792163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Line 55"/>
          <p:cNvSpPr>
            <a:spLocks noChangeShapeType="1"/>
          </p:cNvSpPr>
          <p:nvPr/>
        </p:nvSpPr>
        <p:spPr bwMode="auto">
          <a:xfrm>
            <a:off x="8027988" y="3430588"/>
            <a:ext cx="7302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7" grpId="1" animBg="1"/>
      <p:bldP spid="8" grpId="0" animBg="1"/>
      <p:bldP spid="9" grpId="0" animBg="1"/>
      <p:bldP spid="10" grpId="0" animBg="1"/>
      <p:bldP spid="10" grpId="1" animBg="1"/>
      <p:bldP spid="11" grpId="0" animBg="1"/>
      <p:bldP spid="11" grpId="1" animBg="1"/>
      <p:bldP spid="11" grpId="2" animBg="1"/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4" grpId="1" animBg="1"/>
      <p:bldP spid="35" grpId="0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"/>
          <p:cNvSpPr txBox="1">
            <a:spLocks noChangeArrowheads="1"/>
          </p:cNvSpPr>
          <p:nvPr/>
        </p:nvSpPr>
        <p:spPr>
          <a:xfrm>
            <a:off x="467544" y="175419"/>
            <a:ext cx="7415213" cy="2029445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800" kern="0" dirty="0" smtClean="0"/>
              <a:t>可以证明该算法的计算时间</a:t>
            </a:r>
            <a:r>
              <a:rPr lang="en-US" altLang="zh-CN" sz="2800" kern="0" dirty="0" smtClean="0"/>
              <a:t>T(n)</a:t>
            </a:r>
            <a:r>
              <a:rPr lang="zh-CN" altLang="en-US" sz="2800" kern="0" dirty="0" smtClean="0"/>
              <a:t>有</a:t>
            </a:r>
            <a:r>
              <a:rPr lang="zh-CN" altLang="en-US" sz="2800" kern="0" dirty="0" smtClean="0">
                <a:solidFill>
                  <a:srgbClr val="FF0000"/>
                </a:solidFill>
              </a:rPr>
              <a:t>指数</a:t>
            </a:r>
            <a:r>
              <a:rPr lang="zh-CN" altLang="en-US" sz="2800" kern="0" dirty="0" smtClean="0"/>
              <a:t>下界，设算法中判断语句和赋值语句花费常数时间，则由算法的递归部分可得关</a:t>
            </a:r>
            <a:r>
              <a:rPr lang="en-US" altLang="zh-CN" sz="2800" kern="0" dirty="0" smtClean="0"/>
              <a:t>T(n)</a:t>
            </a:r>
            <a:r>
              <a:rPr lang="zh-CN" altLang="en-US" sz="2800" kern="0" dirty="0" smtClean="0"/>
              <a:t>的递归不等式如下：</a:t>
            </a:r>
            <a:endParaRPr lang="zh-CN" altLang="en-US" sz="2800" kern="0" dirty="0" smtClean="0"/>
          </a:p>
          <a:p>
            <a:pPr>
              <a:buFontTx/>
              <a:buNone/>
            </a:pPr>
            <a:r>
              <a:rPr lang="zh-CN" altLang="en-US" sz="2800" kern="0" dirty="0" smtClean="0"/>
              <a:t> </a:t>
            </a:r>
            <a:endParaRPr lang="zh-CN" altLang="en-US" sz="2800" kern="0" dirty="0"/>
          </a:p>
        </p:txBody>
      </p:sp>
      <p:graphicFrame>
        <p:nvGraphicFramePr>
          <p:cNvPr id="57" name="Object 3"/>
          <p:cNvGraphicFramePr>
            <a:graphicFrameLocks noChangeAspect="1"/>
          </p:cNvGraphicFramePr>
          <p:nvPr/>
        </p:nvGraphicFramePr>
        <p:xfrm>
          <a:off x="2149475" y="2244725"/>
          <a:ext cx="5311775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69" name="公式" r:id="rId1" imgW="2692400" imgH="635000" progId="Equation.3">
                  <p:embed/>
                </p:oleObj>
              </mc:Choice>
              <mc:Fallback>
                <p:oleObj name="公式" r:id="rId1" imgW="2692400" imgH="635000" progId="Equation.3">
                  <p:embed/>
                  <p:pic>
                    <p:nvPicPr>
                      <p:cNvPr id="0" name="Picture 9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2244725"/>
                        <a:ext cx="5311775" cy="144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900113" y="3573463"/>
            <a:ext cx="2938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Comic Sans MS" panose="030F0702030302020204" pitchFamily="66" charset="0"/>
              </a:rPr>
              <a:t>因此，当</a:t>
            </a:r>
            <a:r>
              <a:rPr lang="en-US" altLang="zh-CN" sz="2800" b="1">
                <a:latin typeface="Comic Sans MS" panose="030F0702030302020204" pitchFamily="66" charset="0"/>
              </a:rPr>
              <a:t>n&gt;1</a:t>
            </a:r>
            <a:r>
              <a:rPr lang="zh-CN" altLang="en-US" sz="2800" b="1">
                <a:latin typeface="Comic Sans MS" panose="030F0702030302020204" pitchFamily="66" charset="0"/>
              </a:rPr>
              <a:t>时，</a:t>
            </a:r>
            <a:endParaRPr lang="zh-CN" altLang="en-US" sz="2800" b="1">
              <a:latin typeface="Comic Sans MS" panose="030F0702030302020204" pitchFamily="66" charset="0"/>
            </a:endParaRPr>
          </a:p>
        </p:txBody>
      </p:sp>
      <p:graphicFrame>
        <p:nvGraphicFramePr>
          <p:cNvPr id="59" name="Object 5"/>
          <p:cNvGraphicFramePr>
            <a:graphicFrameLocks noChangeAspect="1"/>
          </p:cNvGraphicFramePr>
          <p:nvPr/>
        </p:nvGraphicFramePr>
        <p:xfrm>
          <a:off x="2124075" y="4365625"/>
          <a:ext cx="6408738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70" name="公式" r:id="rId3" imgW="3429000" imgH="431800" progId="Equation.3">
                  <p:embed/>
                </p:oleObj>
              </mc:Choice>
              <mc:Fallback>
                <p:oleObj name="公式" r:id="rId3" imgW="3429000" imgH="431800" progId="Equation.3">
                  <p:embed/>
                  <p:pic>
                    <p:nvPicPr>
                      <p:cNvPr id="0" name="Picture 9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365625"/>
                        <a:ext cx="6408738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 Box 6"/>
          <p:cNvSpPr txBox="1">
            <a:spLocks noChangeArrowheads="1"/>
          </p:cNvSpPr>
          <p:nvPr/>
        </p:nvSpPr>
        <p:spPr bwMode="auto">
          <a:xfrm>
            <a:off x="2319338" y="566737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>
              <a:latin typeface="Comic Sans MS" panose="030F0702030302020204" pitchFamily="66" charset="0"/>
            </a:endParaRPr>
          </a:p>
        </p:txBody>
      </p:sp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971550" y="5373688"/>
            <a:ext cx="2962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latin typeface="Comic Sans MS" panose="030F0702030302020204" pitchFamily="66" charset="0"/>
              </a:rPr>
              <a:t>可用数学归纳法证明</a:t>
            </a:r>
            <a:endParaRPr lang="zh-CN" altLang="en-US" sz="2400" b="1">
              <a:latin typeface="Comic Sans MS" panose="030F0702030302020204" pitchFamily="66" charset="0"/>
            </a:endParaRPr>
          </a:p>
        </p:txBody>
      </p:sp>
      <p:graphicFrame>
        <p:nvGraphicFramePr>
          <p:cNvPr id="62" name="Object 8"/>
          <p:cNvGraphicFramePr>
            <a:graphicFrameLocks noChangeAspect="1"/>
          </p:cNvGraphicFramePr>
          <p:nvPr/>
        </p:nvGraphicFramePr>
        <p:xfrm>
          <a:off x="3995738" y="5516563"/>
          <a:ext cx="28082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71" name="公式" r:id="rId5" imgW="1270000" imgH="228600" progId="Equation.3">
                  <p:embed/>
                </p:oleObj>
              </mc:Choice>
              <mc:Fallback>
                <p:oleObj name="公式" r:id="rId5" imgW="1270000" imgH="228600" progId="Equation.3">
                  <p:embed/>
                  <p:pic>
                    <p:nvPicPr>
                      <p:cNvPr id="0" name="Picture 9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5516563"/>
                        <a:ext cx="2808287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椭圆 8"/>
          <p:cNvSpPr/>
          <p:nvPr/>
        </p:nvSpPr>
        <p:spPr>
          <a:xfrm>
            <a:off x="4932040" y="5433252"/>
            <a:ext cx="1944216" cy="6600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463203" y="188640"/>
            <a:ext cx="6269037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黑体" panose="02010609060101010101" pitchFamily="2" charset="-122"/>
              </a:rPr>
              <a:t>计算最优值</a:t>
            </a:r>
            <a:endParaRPr lang="ja-JP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323528" y="1124744"/>
            <a:ext cx="7772400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Verdana" panose="020B0604030504040204" pitchFamily="34" charset="0"/>
                <a:ea typeface="楷体_GB2312" pitchFamily="49" charset="-122"/>
              </a:rPr>
              <a:t>对于</a:t>
            </a:r>
            <a:r>
              <a:rPr lang="en-US" altLang="zh-CN" sz="2400" dirty="0">
                <a:latin typeface="Verdana" panose="020B0604030504040204" pitchFamily="34" charset="0"/>
                <a:ea typeface="楷体_GB2312" pitchFamily="49" charset="-122"/>
              </a:rPr>
              <a:t>1≤i≤j≤n</a:t>
            </a:r>
            <a:r>
              <a:rPr lang="zh-CN" altLang="en-US" sz="2400" dirty="0">
                <a:latin typeface="Verdana" panose="020B0604030504040204" pitchFamily="34" charset="0"/>
                <a:ea typeface="楷体_GB2312" pitchFamily="49" charset="-122"/>
              </a:rPr>
              <a:t>不同的</a:t>
            </a:r>
            <a:r>
              <a:rPr lang="zh-CN" altLang="en-US" sz="2400" dirty="0">
                <a:solidFill>
                  <a:srgbClr val="2605A1"/>
                </a:solidFill>
                <a:latin typeface="Verdana" panose="020B0604030504040204" pitchFamily="34" charset="0"/>
                <a:ea typeface="楷体_GB2312" pitchFamily="49" charset="-122"/>
              </a:rPr>
              <a:t>有序对</a:t>
            </a:r>
            <a:r>
              <a:rPr lang="en-US" altLang="zh-CN" sz="2400" dirty="0">
                <a:latin typeface="Verdana" panose="020B0604030504040204" pitchFamily="34" charset="0"/>
                <a:ea typeface="楷体_GB2312" pitchFamily="49" charset="-122"/>
              </a:rPr>
              <a:t>(</a:t>
            </a:r>
            <a:r>
              <a:rPr lang="en-US" altLang="zh-CN" sz="2400" dirty="0" err="1">
                <a:latin typeface="Verdana" panose="020B0604030504040204" pitchFamily="34" charset="0"/>
                <a:ea typeface="楷体_GB2312" pitchFamily="49" charset="-122"/>
              </a:rPr>
              <a:t>i,j</a:t>
            </a:r>
            <a:r>
              <a:rPr lang="en-US" altLang="zh-CN" sz="2400" dirty="0">
                <a:latin typeface="Verdana" panose="020B0604030504040204" pitchFamily="34" charset="0"/>
                <a:ea typeface="楷体_GB2312" pitchFamily="49" charset="-122"/>
              </a:rPr>
              <a:t>)</a:t>
            </a:r>
            <a:r>
              <a:rPr lang="zh-CN" altLang="en-US" sz="2400" dirty="0">
                <a:latin typeface="Verdana" panose="020B0604030504040204" pitchFamily="34" charset="0"/>
                <a:ea typeface="楷体_GB2312" pitchFamily="49" charset="-122"/>
              </a:rPr>
              <a:t>对应于不同的子问题。因此，不同子问题的个数最多只有</a:t>
            </a:r>
            <a:endParaRPr lang="zh-CN" altLang="en-US" sz="2400" dirty="0">
              <a:latin typeface="Verdana" panose="020B0604030504040204" pitchFamily="34" charset="0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</a:pPr>
            <a:endParaRPr lang="zh-CN" altLang="en-US" sz="2400" dirty="0">
              <a:latin typeface="Verdana" panose="020B0604030504040204" pitchFamily="34" charset="0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</a:pPr>
            <a:endParaRPr lang="zh-CN" altLang="en-US" sz="2400" dirty="0">
              <a:latin typeface="Verdana" panose="020B0604030504040204" pitchFamily="34" charset="0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Verdana" panose="020B0604030504040204" pitchFamily="34" charset="0"/>
                <a:ea typeface="楷体_GB2312" pitchFamily="49" charset="-122"/>
              </a:rPr>
              <a:t>由此可见，在递归计算时，</a:t>
            </a:r>
            <a:r>
              <a:rPr lang="zh-CN" altLang="en-US" sz="2400" b="1" dirty="0">
                <a:latin typeface="Verdana" panose="020B0604030504040204" pitchFamily="34" charset="0"/>
                <a:ea typeface="黑体" panose="02010609060101010101" pitchFamily="2" charset="-122"/>
              </a:rPr>
              <a:t>许多子问题被重复计算多次</a:t>
            </a:r>
            <a:r>
              <a:rPr lang="zh-CN" altLang="en-US" sz="2400" dirty="0">
                <a:latin typeface="Verdana" panose="020B0604030504040204" pitchFamily="34" charset="0"/>
                <a:ea typeface="楷体_GB2312" pitchFamily="49" charset="-122"/>
              </a:rPr>
              <a:t>。这也是该问题可用动态规划算法求解的</a:t>
            </a:r>
            <a:r>
              <a:rPr lang="zh-CN" altLang="en-US" sz="2400" b="1" dirty="0">
                <a:solidFill>
                  <a:srgbClr val="2605A1"/>
                </a:solidFill>
                <a:latin typeface="Verdana" panose="020B0604030504040204" pitchFamily="34" charset="0"/>
                <a:ea typeface="楷体_GB2312" pitchFamily="49" charset="-122"/>
              </a:rPr>
              <a:t>又一显著特征</a:t>
            </a:r>
            <a:r>
              <a:rPr lang="zh-CN" altLang="en-US" sz="2400" dirty="0">
                <a:latin typeface="Verdana" panose="020B0604030504040204" pitchFamily="34" charset="0"/>
                <a:ea typeface="楷体_GB2312" pitchFamily="49" charset="-122"/>
              </a:rPr>
              <a:t>。</a:t>
            </a:r>
            <a:endParaRPr lang="zh-CN" altLang="en-US" sz="2400" dirty="0">
              <a:latin typeface="Verdana" panose="020B0604030504040204" pitchFamily="34" charset="0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Verdana" panose="020B0604030504040204" pitchFamily="34" charset="0"/>
                <a:ea typeface="楷体_GB2312" pitchFamily="49" charset="-122"/>
              </a:rPr>
              <a:t>用</a:t>
            </a:r>
            <a:r>
              <a:rPr lang="zh-CN" altLang="en-US" sz="2400" dirty="0">
                <a:solidFill>
                  <a:srgbClr val="3907F1"/>
                </a:solidFill>
                <a:latin typeface="Verdana" panose="020B0604030504040204" pitchFamily="34" charset="0"/>
                <a:ea typeface="楷体_GB2312" pitchFamily="49" charset="-122"/>
              </a:rPr>
              <a:t>动态规划算法</a:t>
            </a:r>
            <a:r>
              <a:rPr lang="zh-CN" altLang="en-US" sz="2400" dirty="0">
                <a:latin typeface="Verdana" panose="020B0604030504040204" pitchFamily="34" charset="0"/>
                <a:ea typeface="楷体_GB2312" pitchFamily="49" charset="-122"/>
              </a:rPr>
              <a:t>解此问题，可依据其</a:t>
            </a:r>
            <a:r>
              <a:rPr lang="zh-CN" altLang="en-US" sz="2400" dirty="0">
                <a:solidFill>
                  <a:srgbClr val="C00000"/>
                </a:solidFill>
                <a:latin typeface="Verdana" panose="020B0604030504040204" pitchFamily="34" charset="0"/>
                <a:ea typeface="楷体_GB2312" pitchFamily="49" charset="-122"/>
              </a:rPr>
              <a:t>递归式</a:t>
            </a:r>
            <a:r>
              <a:rPr lang="zh-CN" altLang="en-US" sz="2400" dirty="0">
                <a:latin typeface="Verdana" panose="020B0604030504040204" pitchFamily="34" charset="0"/>
                <a:ea typeface="楷体_GB2312" pitchFamily="49" charset="-122"/>
              </a:rPr>
              <a:t>以</a:t>
            </a:r>
            <a:r>
              <a:rPr lang="zh-CN" altLang="en-US" sz="2400" dirty="0">
                <a:solidFill>
                  <a:srgbClr val="FF0000"/>
                </a:solidFill>
                <a:latin typeface="Verdana" panose="020B0604030504040204" pitchFamily="34" charset="0"/>
                <a:ea typeface="楷体_GB2312" pitchFamily="49" charset="-122"/>
              </a:rPr>
              <a:t>自底向上</a:t>
            </a:r>
            <a:r>
              <a:rPr lang="zh-CN" altLang="en-US" sz="2400" dirty="0">
                <a:latin typeface="Verdana" panose="020B0604030504040204" pitchFamily="34" charset="0"/>
                <a:ea typeface="楷体_GB2312" pitchFamily="49" charset="-122"/>
              </a:rPr>
              <a:t>的方式进行计算。在计算过程中，保存已解决的子问题答案。每个子问题只计算一次，而在后面需要时只要简单查一下，从而避免大量的重复计算，最终得到</a:t>
            </a:r>
            <a:r>
              <a:rPr lang="zh-CN" altLang="en-US" sz="2400" dirty="0">
                <a:solidFill>
                  <a:srgbClr val="FF0000"/>
                </a:solidFill>
                <a:latin typeface="Verdana" panose="020B0604030504040204" pitchFamily="34" charset="0"/>
                <a:ea typeface="楷体_GB2312" pitchFamily="49" charset="-122"/>
              </a:rPr>
              <a:t>多项式时间</a:t>
            </a:r>
            <a:r>
              <a:rPr lang="zh-CN" altLang="en-US" sz="2400" dirty="0">
                <a:latin typeface="Verdana" panose="020B0604030504040204" pitchFamily="34" charset="0"/>
                <a:ea typeface="楷体_GB2312" pitchFamily="49" charset="-122"/>
              </a:rPr>
              <a:t>的算法</a:t>
            </a:r>
            <a:endParaRPr lang="zh-CN" altLang="en-US" sz="2400" dirty="0">
              <a:latin typeface="Verdana" panose="020B0604030504040204" pitchFamily="34" charset="0"/>
              <a:ea typeface="楷体_GB2312" pitchFamily="49" charset="-122"/>
            </a:endParaRPr>
          </a:p>
        </p:txBody>
      </p:sp>
      <p:graphicFrame>
        <p:nvGraphicFramePr>
          <p:cNvPr id="294916" name="Object 4"/>
          <p:cNvGraphicFramePr>
            <a:graphicFrameLocks noChangeAspect="1"/>
          </p:cNvGraphicFramePr>
          <p:nvPr/>
        </p:nvGraphicFramePr>
        <p:xfrm>
          <a:off x="2874963" y="1844824"/>
          <a:ext cx="2224087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75" name="数式" r:id="rId1" imgW="1002665" imgH="457200" progId="Equation.3">
                  <p:embed/>
                </p:oleObj>
              </mc:Choice>
              <mc:Fallback>
                <p:oleObj name="数式" r:id="rId1" imgW="1002665" imgH="457200" progId="Equation.3">
                  <p:embed/>
                  <p:pic>
                    <p:nvPicPr>
                      <p:cNvPr id="0" name="Picture 6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4963" y="1844824"/>
                        <a:ext cx="2224087" cy="1014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463203" y="188640"/>
            <a:ext cx="6269037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黑体" panose="02010609060101010101" pitchFamily="2" charset="-122"/>
              </a:rPr>
              <a:t>计算最优值</a:t>
            </a:r>
            <a:endParaRPr lang="ja-JP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64163" y="3500438"/>
            <a:ext cx="649287" cy="358775"/>
          </a:xfrm>
          <a:prstGeom prst="rect">
            <a:avLst/>
          </a:prstGeom>
          <a:solidFill>
            <a:srgbClr val="9FE6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2</a:t>
            </a:r>
            <a:r>
              <a:rPr lang="en-US" altLang="zh-CN" dirty="0" smtClean="0">
                <a:cs typeface="Arial" panose="020B0604020202020204" pitchFamily="34" charset="0"/>
              </a:rPr>
              <a:t>····</a:t>
            </a:r>
            <a:r>
              <a:rPr lang="en-US" altLang="zh-CN" dirty="0">
                <a:latin typeface="Comic Sans MS" panose="030F0702030302020204" pitchFamily="66" charset="0"/>
              </a:rPr>
              <a:t>4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348038" y="5373688"/>
            <a:ext cx="720725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2</a:t>
            </a:r>
            <a:r>
              <a:rPr lang="en-US" altLang="zh-CN" dirty="0" smtClean="0">
                <a:cs typeface="Arial" panose="020B0604020202020204" pitchFamily="34" charset="0"/>
              </a:rPr>
              <a:t>····</a:t>
            </a:r>
            <a:r>
              <a:rPr lang="en-US" altLang="zh-CN" dirty="0">
                <a:latin typeface="Comic Sans MS" panose="030F0702030302020204" pitchFamily="66" charset="0"/>
              </a:rPr>
              <a:t>2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124075" y="4437063"/>
            <a:ext cx="649288" cy="358775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1</a:t>
            </a:r>
            <a:r>
              <a:rPr lang="en-US" altLang="zh-CN" dirty="0" smtClean="0">
                <a:cs typeface="Arial" panose="020B0604020202020204" pitchFamily="34" charset="0"/>
              </a:rPr>
              <a:t>····</a:t>
            </a:r>
            <a:r>
              <a:rPr lang="en-US" altLang="zh-CN" dirty="0">
                <a:latin typeface="Comic Sans MS" panose="030F0702030302020204" pitchFamily="66" charset="0"/>
              </a:rPr>
              <a:t>2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508625" y="5373688"/>
            <a:ext cx="649288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3</a:t>
            </a:r>
            <a:r>
              <a:rPr lang="en-US" altLang="zh-CN" dirty="0" smtClean="0">
                <a:cs typeface="Arial" panose="020B0604020202020204" pitchFamily="34" charset="0"/>
              </a:rPr>
              <a:t>····</a:t>
            </a:r>
            <a:r>
              <a:rPr lang="en-US" altLang="zh-CN" dirty="0" smtClean="0">
                <a:latin typeface="Comic Sans MS" panose="030F0702030302020204" pitchFamily="66" charset="0"/>
              </a:rPr>
              <a:t>3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7885113" y="5373688"/>
            <a:ext cx="649287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4</a:t>
            </a:r>
            <a:r>
              <a:rPr lang="en-US" altLang="zh-CN" dirty="0" smtClean="0">
                <a:cs typeface="Arial" panose="020B0604020202020204" pitchFamily="34" charset="0"/>
              </a:rPr>
              <a:t>····</a:t>
            </a:r>
            <a:r>
              <a:rPr lang="en-US" altLang="zh-CN" dirty="0">
                <a:latin typeface="Comic Sans MS" panose="030F0702030302020204" pitchFamily="66" charset="0"/>
              </a:rPr>
              <a:t>4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827584" y="5373688"/>
            <a:ext cx="649287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1</a:t>
            </a:r>
            <a:r>
              <a:rPr lang="en-US" altLang="zh-CN" dirty="0" smtClean="0">
                <a:cs typeface="Arial" panose="020B0604020202020204" pitchFamily="34" charset="0"/>
              </a:rPr>
              <a:t>····</a:t>
            </a:r>
            <a:r>
              <a:rPr lang="en-US" altLang="zh-CN" dirty="0">
                <a:latin typeface="Comic Sans MS" panose="030F0702030302020204" pitchFamily="66" charset="0"/>
              </a:rPr>
              <a:t>1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708400" y="1196975"/>
            <a:ext cx="720725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1</a:t>
            </a:r>
            <a:r>
              <a:rPr lang="en-US" altLang="zh-CN" dirty="0" smtClean="0">
                <a:cs typeface="Arial" panose="020B0604020202020204" pitchFamily="34" charset="0"/>
              </a:rPr>
              <a:t>·····</a:t>
            </a:r>
            <a:r>
              <a:rPr lang="en-US" altLang="zh-CN" dirty="0">
                <a:latin typeface="Comic Sans MS" panose="030F0702030302020204" pitchFamily="66" charset="0"/>
              </a:rPr>
              <a:t>4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1224756" y="4797423"/>
            <a:ext cx="899319" cy="576263"/>
          </a:xfrm>
          <a:prstGeom prst="line">
            <a:avLst/>
          </a:prstGeom>
          <a:noFill/>
          <a:ln w="25400">
            <a:solidFill>
              <a:srgbClr val="5629F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2773363" y="4795838"/>
            <a:ext cx="717550" cy="504825"/>
          </a:xfrm>
          <a:prstGeom prst="line">
            <a:avLst/>
          </a:prstGeom>
          <a:noFill/>
          <a:ln w="25400">
            <a:solidFill>
              <a:srgbClr val="5629F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V="1">
            <a:off x="3924300" y="4795838"/>
            <a:ext cx="719137" cy="504825"/>
          </a:xfrm>
          <a:prstGeom prst="line">
            <a:avLst/>
          </a:prstGeom>
          <a:noFill/>
          <a:ln w="25400">
            <a:solidFill>
              <a:srgbClr val="5629F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H="1" flipV="1">
            <a:off x="5003800" y="4797425"/>
            <a:ext cx="792163" cy="503238"/>
          </a:xfrm>
          <a:prstGeom prst="line">
            <a:avLst/>
          </a:prstGeom>
          <a:noFill/>
          <a:ln w="25400">
            <a:solidFill>
              <a:srgbClr val="5629F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6011863" y="4868863"/>
            <a:ext cx="792162" cy="431800"/>
          </a:xfrm>
          <a:prstGeom prst="line">
            <a:avLst/>
          </a:prstGeom>
          <a:noFill/>
          <a:ln w="25400">
            <a:solidFill>
              <a:srgbClr val="5629F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7164388" y="4797425"/>
            <a:ext cx="1008062" cy="504825"/>
          </a:xfrm>
          <a:prstGeom prst="line">
            <a:avLst/>
          </a:prstGeom>
          <a:noFill/>
          <a:ln w="25400">
            <a:solidFill>
              <a:srgbClr val="5629F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 flipV="1">
            <a:off x="3492499" y="3900674"/>
            <a:ext cx="2016125" cy="1546039"/>
          </a:xfrm>
          <a:prstGeom prst="line">
            <a:avLst/>
          </a:prstGeom>
          <a:noFill/>
          <a:ln w="57150">
            <a:solidFill>
              <a:srgbClr val="871B2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V="1">
            <a:off x="3635375" y="3716337"/>
            <a:ext cx="1728788" cy="1584325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 flipV="1">
            <a:off x="5940425" y="3860800"/>
            <a:ext cx="720725" cy="576263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V="1">
            <a:off x="5076825" y="3895725"/>
            <a:ext cx="323056" cy="471488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H="1" flipV="1">
            <a:off x="6084888" y="3860800"/>
            <a:ext cx="2160587" cy="1439863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3007734" y="3500438"/>
            <a:ext cx="720725" cy="358775"/>
          </a:xfrm>
          <a:prstGeom prst="rect">
            <a:avLst/>
          </a:prstGeom>
          <a:solidFill>
            <a:srgbClr val="9FE6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1</a:t>
            </a:r>
            <a:r>
              <a:rPr lang="en-US" altLang="zh-CN" dirty="0" smtClean="0">
                <a:cs typeface="Arial" panose="020B0604020202020204" pitchFamily="34" charset="0"/>
              </a:rPr>
              <a:t>····</a:t>
            </a:r>
            <a:r>
              <a:rPr lang="en-US" altLang="zh-CN" dirty="0">
                <a:latin typeface="Comic Sans MS" panose="030F0702030302020204" pitchFamily="66" charset="0"/>
              </a:rPr>
              <a:t>3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4570785" y="4437063"/>
            <a:ext cx="649287" cy="358775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2</a:t>
            </a:r>
            <a:r>
              <a:rPr lang="en-US" altLang="zh-CN" dirty="0" smtClean="0">
                <a:cs typeface="Arial" panose="020B0604020202020204" pitchFamily="34" charset="0"/>
              </a:rPr>
              <a:t>····</a:t>
            </a:r>
            <a:r>
              <a:rPr lang="en-US" altLang="zh-CN" dirty="0">
                <a:latin typeface="Comic Sans MS" panose="030F0702030302020204" pitchFamily="66" charset="0"/>
              </a:rPr>
              <a:t>3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 flipV="1">
            <a:off x="1187451" y="3721286"/>
            <a:ext cx="1820284" cy="1580964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 flipH="1" flipV="1">
            <a:off x="3728458" y="3721286"/>
            <a:ext cx="914979" cy="718251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 flipV="1">
            <a:off x="2699791" y="3900674"/>
            <a:ext cx="503783" cy="536389"/>
          </a:xfrm>
          <a:prstGeom prst="line">
            <a:avLst/>
          </a:prstGeom>
          <a:noFill/>
          <a:ln w="57150">
            <a:solidFill>
              <a:srgbClr val="871B2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V="1">
            <a:off x="3348037" y="1557337"/>
            <a:ext cx="719137" cy="1943099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 flipH="1" flipV="1">
            <a:off x="4500563" y="1484313"/>
            <a:ext cx="3889375" cy="381635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 flipV="1">
            <a:off x="1116013" y="1557338"/>
            <a:ext cx="2592387" cy="37449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 flipH="1" flipV="1">
            <a:off x="4283868" y="1557337"/>
            <a:ext cx="1296194" cy="18716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 flipV="1">
            <a:off x="2448719" y="1557338"/>
            <a:ext cx="1475581" cy="2879725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H="1" flipV="1">
            <a:off x="4356100" y="1557338"/>
            <a:ext cx="2449513" cy="2808287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588125" y="4437063"/>
            <a:ext cx="649288" cy="358775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3</a:t>
            </a:r>
            <a:r>
              <a:rPr lang="en-US" altLang="zh-CN" dirty="0" smtClean="0">
                <a:cs typeface="Arial" panose="020B0604020202020204" pitchFamily="34" charset="0"/>
              </a:rPr>
              <a:t>····</a:t>
            </a:r>
            <a:r>
              <a:rPr lang="en-US" altLang="zh-CN" dirty="0">
                <a:latin typeface="Comic Sans MS" panose="030F0702030302020204" pitchFamily="66" charset="0"/>
              </a:rPr>
              <a:t>4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8" grpId="1" animBg="1"/>
      <p:bldP spid="8" grpId="2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3" grpId="1" animBg="1"/>
      <p:bldP spid="34" grpId="0" animBg="1"/>
      <p:bldP spid="34" grpId="1" animBg="1"/>
      <p:bldP spid="7" grpId="0" animBg="1"/>
      <p:bldP spid="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463203" y="188640"/>
            <a:ext cx="6269037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黑体" panose="02010609060101010101" pitchFamily="2" charset="-122"/>
              </a:rPr>
              <a:t>计算最优值</a:t>
            </a:r>
            <a:endParaRPr lang="ja-JP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179388" y="2349500"/>
            <a:ext cx="8964612" cy="3860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</a:pPr>
            <a:r>
              <a:rPr lang="zh-CN" altLang="en-US" sz="2400" kern="0" dirty="0" smtClean="0"/>
              <a:t>对于</a:t>
            </a:r>
            <a:r>
              <a:rPr lang="en-US" altLang="zh-CN" sz="2400" kern="0" dirty="0" smtClean="0"/>
              <a:t>m[1][n]</a:t>
            </a:r>
            <a:r>
              <a:rPr lang="zh-CN" altLang="en-US" sz="2400" kern="0" dirty="0" smtClean="0"/>
              <a:t>可以按照下面顺序构成</a:t>
            </a:r>
            <a:endParaRPr lang="zh-CN" altLang="en-US" sz="2400" kern="0" dirty="0" smtClean="0"/>
          </a:p>
          <a:p>
            <a:pPr>
              <a:buFontTx/>
              <a:buNone/>
            </a:pPr>
            <a:r>
              <a:rPr lang="en-US" altLang="zh-CN" sz="2400" kern="0" dirty="0" smtClean="0"/>
              <a:t>m[1][2]  m[2][3]  m[3][4]  m[4][5] …… m[n-1][n]</a:t>
            </a:r>
            <a:endParaRPr lang="en-US" altLang="zh-CN" sz="2400" kern="0" dirty="0" smtClean="0"/>
          </a:p>
          <a:p>
            <a:pPr>
              <a:buFontTx/>
              <a:buNone/>
            </a:pPr>
            <a:r>
              <a:rPr lang="en-US" altLang="zh-CN" sz="2400" kern="0" dirty="0" smtClean="0"/>
              <a:t>m[1][3]  m[2][4]  m[3][5]  ……  m[n-2][n]</a:t>
            </a:r>
            <a:endParaRPr lang="en-US" altLang="zh-CN" sz="2400" kern="0" dirty="0" smtClean="0"/>
          </a:p>
          <a:p>
            <a:pPr>
              <a:buFontTx/>
              <a:buNone/>
            </a:pPr>
            <a:r>
              <a:rPr lang="en-US" altLang="zh-CN" sz="2400" kern="0" dirty="0" smtClean="0"/>
              <a:t>m[1][4]  m[2][5]  m[3][6]…… m[n-3][n]</a:t>
            </a:r>
            <a:endParaRPr lang="en-US" altLang="zh-CN" sz="2400" kern="0" dirty="0" smtClean="0"/>
          </a:p>
          <a:p>
            <a:pPr>
              <a:buFontTx/>
              <a:buNone/>
            </a:pPr>
            <a:endParaRPr lang="en-US" altLang="zh-CN" sz="2400" kern="0" dirty="0" smtClean="0"/>
          </a:p>
          <a:p>
            <a:pPr>
              <a:buFontTx/>
              <a:buNone/>
            </a:pPr>
            <a:r>
              <a:rPr lang="en-US" altLang="zh-CN" sz="2400" kern="0" dirty="0" smtClean="0"/>
              <a:t>m[1][n-1]  m[2][n]</a:t>
            </a:r>
            <a:endParaRPr lang="en-US" altLang="zh-CN" sz="2400" kern="0" dirty="0" smtClean="0"/>
          </a:p>
          <a:p>
            <a:pPr>
              <a:buFontTx/>
              <a:buNone/>
            </a:pPr>
            <a:r>
              <a:rPr lang="en-US" altLang="zh-CN" sz="2400" kern="0" dirty="0" smtClean="0"/>
              <a:t>m[1][n]</a:t>
            </a:r>
            <a:endParaRPr lang="en-US" altLang="zh-CN" sz="2400" kern="0" dirty="0" smtClean="0"/>
          </a:p>
          <a:p>
            <a:pPr>
              <a:buFontTx/>
              <a:buNone/>
            </a:pPr>
            <a:endParaRPr lang="en-US" altLang="zh-CN" sz="2400" kern="0" dirty="0"/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179387" y="1125538"/>
            <a:ext cx="8361767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871B28"/>
                </a:solidFill>
              </a:rPr>
              <a:t>计算</a:t>
            </a:r>
            <a:r>
              <a:rPr lang="en-US" altLang="zh-CN" sz="2800" b="1" dirty="0">
                <a:solidFill>
                  <a:srgbClr val="871B28"/>
                </a:solidFill>
              </a:rPr>
              <a:t>m[ </a:t>
            </a:r>
            <a:r>
              <a:rPr lang="en-US" altLang="zh-CN" sz="2800" b="1" dirty="0" err="1">
                <a:solidFill>
                  <a:srgbClr val="871B28"/>
                </a:solidFill>
              </a:rPr>
              <a:t>i</a:t>
            </a:r>
            <a:r>
              <a:rPr lang="en-US" altLang="zh-CN" sz="2800" b="1" dirty="0">
                <a:solidFill>
                  <a:srgbClr val="871B28"/>
                </a:solidFill>
              </a:rPr>
              <a:t> ][ j ]</a:t>
            </a:r>
            <a:r>
              <a:rPr lang="zh-CN" altLang="en-US" sz="2800" b="1" dirty="0">
                <a:solidFill>
                  <a:srgbClr val="871B28"/>
                </a:solidFill>
              </a:rPr>
              <a:t>时，只用到已计算出的</a:t>
            </a:r>
            <a:r>
              <a:rPr lang="en-US" altLang="zh-CN" sz="2800" b="1" dirty="0">
                <a:solidFill>
                  <a:srgbClr val="871B28"/>
                </a:solidFill>
              </a:rPr>
              <a:t>m[ </a:t>
            </a:r>
            <a:r>
              <a:rPr lang="en-US" altLang="zh-CN" sz="2800" b="1" dirty="0" err="1">
                <a:solidFill>
                  <a:srgbClr val="871B28"/>
                </a:solidFill>
              </a:rPr>
              <a:t>i</a:t>
            </a:r>
            <a:r>
              <a:rPr lang="en-US" altLang="zh-CN" sz="2800" b="1" dirty="0">
                <a:solidFill>
                  <a:srgbClr val="871B28"/>
                </a:solidFill>
              </a:rPr>
              <a:t> ][ k ]</a:t>
            </a:r>
            <a:r>
              <a:rPr lang="zh-CN" altLang="en-US" sz="2800" b="1" dirty="0">
                <a:solidFill>
                  <a:srgbClr val="871B28"/>
                </a:solidFill>
              </a:rPr>
              <a:t>和</a:t>
            </a:r>
            <a:r>
              <a:rPr lang="en-US" altLang="zh-CN" sz="2800" b="1" dirty="0">
                <a:solidFill>
                  <a:srgbClr val="871B28"/>
                </a:solidFill>
              </a:rPr>
              <a:t>m[ k+1 ][ j ]</a:t>
            </a:r>
            <a:endParaRPr lang="en-US" altLang="zh-CN" sz="2800" b="1" dirty="0">
              <a:solidFill>
                <a:srgbClr val="871B2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404664"/>
            <a:ext cx="8569325" cy="603250"/>
          </a:xfrm>
        </p:spPr>
        <p:txBody>
          <a:bodyPr/>
          <a:lstStyle/>
          <a:p>
            <a:r>
              <a:rPr lang="zh-CN" altLang="en-US" dirty="0" smtClean="0"/>
              <a:t> 学习要点</a:t>
            </a:r>
            <a:endParaRPr lang="zh-CN" altLang="en-US" dirty="0"/>
          </a:p>
        </p:txBody>
      </p:sp>
      <p:sp>
        <p:nvSpPr>
          <p:cNvPr id="336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理解动态规划算法的概念。</a:t>
            </a:r>
            <a:endParaRPr lang="zh-CN" altLang="en-US" dirty="0" smtClean="0"/>
          </a:p>
          <a:p>
            <a:r>
              <a:rPr lang="zh-CN" altLang="en-US" dirty="0" smtClean="0"/>
              <a:t>掌握动态规划算法的</a:t>
            </a:r>
            <a:r>
              <a:rPr lang="zh-CN" altLang="en-US" dirty="0" smtClean="0">
                <a:solidFill>
                  <a:srgbClr val="2605A1"/>
                </a:solidFill>
              </a:rPr>
              <a:t>基本要素</a:t>
            </a:r>
            <a:endParaRPr lang="zh-CN" altLang="en-US" dirty="0" smtClean="0">
              <a:solidFill>
                <a:srgbClr val="2605A1"/>
              </a:solidFill>
            </a:endParaRPr>
          </a:p>
          <a:p>
            <a:pPr marL="471170" lvl="1" indent="0">
              <a:buNone/>
            </a:pPr>
            <a:r>
              <a:rPr lang="en-US" altLang="zh-CN" dirty="0"/>
              <a:t>(1)</a:t>
            </a:r>
            <a:r>
              <a:rPr lang="zh-CN" altLang="en-US" dirty="0" smtClean="0"/>
              <a:t>最优子结构性质</a:t>
            </a:r>
            <a:endParaRPr lang="zh-CN" altLang="en-US" dirty="0" smtClean="0"/>
          </a:p>
          <a:p>
            <a:pPr marL="471170" lvl="1" indent="0">
              <a:buNone/>
            </a:pPr>
            <a:r>
              <a:rPr lang="en-US" altLang="zh-CN" dirty="0" smtClean="0"/>
              <a:t>(2)</a:t>
            </a:r>
            <a:r>
              <a:rPr lang="zh-CN" altLang="en-US" dirty="0" smtClean="0"/>
              <a:t>重叠子问题性质</a:t>
            </a:r>
            <a:endParaRPr lang="zh-CN" altLang="en-US" dirty="0" smtClean="0">
              <a:sym typeface="Symbol" panose="05050102010706020507" pitchFamily="18" charset="2"/>
            </a:endParaRPr>
          </a:p>
          <a:p>
            <a:r>
              <a:rPr lang="zh-CN" altLang="en-US" dirty="0" smtClean="0"/>
              <a:t>掌握设计动态规划算法的</a:t>
            </a:r>
            <a:r>
              <a:rPr lang="zh-CN" altLang="en-US" dirty="0" smtClean="0">
                <a:solidFill>
                  <a:srgbClr val="2605A1"/>
                </a:solidFill>
              </a:rPr>
              <a:t>步骤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pPr marL="471170" lvl="1" indent="0">
              <a:buNone/>
            </a:pPr>
            <a:r>
              <a:rPr lang="en-US" altLang="zh-CN" dirty="0" smtClean="0"/>
              <a:t>(1)</a:t>
            </a:r>
            <a:r>
              <a:rPr lang="zh-CN" altLang="en-US" dirty="0" smtClean="0"/>
              <a:t>找出最优解的性质，并刻划其结构特征。</a:t>
            </a:r>
            <a:endParaRPr lang="zh-CN" altLang="en-US" dirty="0" smtClean="0"/>
          </a:p>
          <a:p>
            <a:pPr marL="471170" lvl="1" indent="0">
              <a:buNone/>
            </a:pPr>
            <a:r>
              <a:rPr lang="en-US" altLang="zh-CN" dirty="0" smtClean="0"/>
              <a:t>(2)</a:t>
            </a:r>
            <a:r>
              <a:rPr lang="zh-CN" altLang="en-US" dirty="0" smtClean="0"/>
              <a:t>递归地定义最优值。</a:t>
            </a:r>
            <a:endParaRPr lang="zh-CN" altLang="en-US" dirty="0" smtClean="0"/>
          </a:p>
          <a:p>
            <a:pPr marL="471170" lvl="1" indent="0">
              <a:buNone/>
            </a:pPr>
            <a:r>
              <a:rPr lang="en-US" altLang="zh-CN" dirty="0" smtClean="0"/>
              <a:t>(3)</a:t>
            </a:r>
            <a:r>
              <a:rPr lang="zh-CN" altLang="en-US" dirty="0" smtClean="0"/>
              <a:t>以自底向上的方式计算出最优值。</a:t>
            </a:r>
            <a:endParaRPr lang="zh-CN" altLang="en-US" dirty="0" smtClean="0"/>
          </a:p>
          <a:p>
            <a:pPr marL="471170" lvl="1" indent="0">
              <a:buNone/>
            </a:pPr>
            <a:r>
              <a:rPr lang="en-US" altLang="zh-CN" dirty="0" smtClean="0"/>
              <a:t>(4)</a:t>
            </a:r>
            <a:r>
              <a:rPr lang="zh-CN" altLang="en-US" dirty="0" smtClean="0"/>
              <a:t>根据计算最优值时得到的信息，构造最优解。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463203" y="188640"/>
            <a:ext cx="6269037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黑体" panose="02010609060101010101" pitchFamily="2" charset="-122"/>
              </a:rPr>
              <a:t>计算最优值</a:t>
            </a:r>
            <a:endParaRPr lang="ja-JP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179388" y="2492375"/>
            <a:ext cx="8569325" cy="3860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kern="0" dirty="0" smtClean="0"/>
              <a:t>置所有</a:t>
            </a:r>
            <a:r>
              <a:rPr lang="zh-CN" altLang="en-US" sz="2400" kern="0" dirty="0" smtClean="0">
                <a:solidFill>
                  <a:srgbClr val="3907F1"/>
                </a:solidFill>
              </a:rPr>
              <a:t>只有一个矩阵</a:t>
            </a:r>
            <a:r>
              <a:rPr lang="zh-CN" altLang="en-US" sz="2400" kern="0" dirty="0" smtClean="0"/>
              <a:t>的矩阵链</a:t>
            </a:r>
            <a:r>
              <a:rPr lang="zh-CN" altLang="en-US" sz="2400" kern="0" dirty="0" smtClean="0">
                <a:solidFill>
                  <a:srgbClr val="3907F1"/>
                </a:solidFill>
              </a:rPr>
              <a:t>计算量为</a:t>
            </a:r>
            <a:r>
              <a:rPr lang="en-US" altLang="zh-CN" sz="2400" kern="0" dirty="0" smtClean="0">
                <a:solidFill>
                  <a:srgbClr val="3907F1"/>
                </a:solidFill>
              </a:rPr>
              <a:t>0</a:t>
            </a:r>
            <a:r>
              <a:rPr lang="zh-CN" altLang="en-US" sz="2400" kern="0" dirty="0" smtClean="0"/>
              <a:t>，即</a:t>
            </a:r>
            <a:r>
              <a:rPr lang="en-US" altLang="zh-CN" sz="2400" kern="0" dirty="0" smtClean="0">
                <a:solidFill>
                  <a:srgbClr val="3907F1"/>
                </a:solidFill>
              </a:rPr>
              <a:t>m[</a:t>
            </a:r>
            <a:r>
              <a:rPr lang="en-US" altLang="zh-CN" sz="2400" kern="0" dirty="0" err="1" smtClean="0">
                <a:solidFill>
                  <a:srgbClr val="3907F1"/>
                </a:solidFill>
              </a:rPr>
              <a:t>i</a:t>
            </a:r>
            <a:r>
              <a:rPr lang="en-US" altLang="zh-CN" sz="2400" kern="0" dirty="0" smtClean="0">
                <a:solidFill>
                  <a:srgbClr val="3907F1"/>
                </a:solidFill>
              </a:rPr>
              <a:t>][</a:t>
            </a:r>
            <a:r>
              <a:rPr lang="en-US" altLang="zh-CN" sz="2400" kern="0" dirty="0" err="1" smtClean="0">
                <a:solidFill>
                  <a:srgbClr val="3907F1"/>
                </a:solidFill>
              </a:rPr>
              <a:t>i</a:t>
            </a:r>
            <a:r>
              <a:rPr lang="en-US" altLang="zh-CN" sz="2400" kern="0" dirty="0" smtClean="0">
                <a:solidFill>
                  <a:srgbClr val="3907F1"/>
                </a:solidFill>
              </a:rPr>
              <a:t>]=0</a:t>
            </a:r>
            <a:r>
              <a:rPr lang="zh-CN" altLang="en-US" sz="2400" kern="0" dirty="0" smtClean="0"/>
              <a:t>， </a:t>
            </a:r>
            <a:r>
              <a:rPr lang="en-US" altLang="zh-CN" sz="2400" kern="0" dirty="0" err="1" smtClean="0"/>
              <a:t>i</a:t>
            </a:r>
            <a:r>
              <a:rPr lang="en-US" altLang="zh-CN" sz="2400" kern="0" dirty="0" smtClean="0"/>
              <a:t>=1,2,···,n</a:t>
            </a:r>
            <a:r>
              <a:rPr lang="zh-CN" altLang="en-US" sz="2400" kern="0" dirty="0" smtClean="0"/>
              <a:t>。</a:t>
            </a:r>
            <a:endParaRPr lang="zh-CN" altLang="en-US" sz="2400" kern="0" dirty="0" smtClean="0"/>
          </a:p>
          <a:p>
            <a:r>
              <a:rPr lang="zh-CN" altLang="en-US" sz="2400" kern="0" dirty="0" smtClean="0"/>
              <a:t>通过上一步的结果可以得到所有</a:t>
            </a:r>
            <a:r>
              <a:rPr lang="zh-CN" altLang="en-US" sz="2400" kern="0" dirty="0" smtClean="0">
                <a:solidFill>
                  <a:srgbClr val="3907F1"/>
                </a:solidFill>
              </a:rPr>
              <a:t>矩阵链长度为</a:t>
            </a:r>
            <a:r>
              <a:rPr lang="en-US" altLang="zh-CN" sz="2400" kern="0" dirty="0" smtClean="0">
                <a:solidFill>
                  <a:srgbClr val="3907F1"/>
                </a:solidFill>
              </a:rPr>
              <a:t>2</a:t>
            </a:r>
            <a:r>
              <a:rPr lang="zh-CN" altLang="en-US" sz="2400" kern="0" dirty="0" smtClean="0"/>
              <a:t>的</a:t>
            </a:r>
            <a:r>
              <a:rPr lang="zh-CN" altLang="en-US" sz="2400" kern="0" dirty="0" smtClean="0">
                <a:solidFill>
                  <a:srgbClr val="3907F1"/>
                </a:solidFill>
              </a:rPr>
              <a:t>子问题的最优计算量</a:t>
            </a:r>
            <a:r>
              <a:rPr lang="zh-CN" altLang="en-US" sz="2400" kern="0" dirty="0" smtClean="0"/>
              <a:t>。</a:t>
            </a:r>
            <a:endParaRPr lang="zh-CN" altLang="en-US" sz="2400" kern="0" dirty="0" smtClean="0"/>
          </a:p>
          <a:p>
            <a:r>
              <a:rPr lang="zh-CN" altLang="en-US" sz="2400" kern="0" dirty="0" smtClean="0"/>
              <a:t>通过上两步的结果可以得到所有</a:t>
            </a:r>
            <a:r>
              <a:rPr lang="zh-CN" altLang="en-US" sz="2400" kern="0" dirty="0" smtClean="0">
                <a:solidFill>
                  <a:srgbClr val="3907F1"/>
                </a:solidFill>
              </a:rPr>
              <a:t>矩阵链长度为</a:t>
            </a:r>
            <a:r>
              <a:rPr lang="en-US" altLang="zh-CN" sz="2400" kern="0" dirty="0" smtClean="0">
                <a:solidFill>
                  <a:srgbClr val="3907F1"/>
                </a:solidFill>
              </a:rPr>
              <a:t>3</a:t>
            </a:r>
            <a:r>
              <a:rPr lang="zh-CN" altLang="en-US" sz="2400" kern="0" dirty="0" smtClean="0"/>
              <a:t>的子问题的</a:t>
            </a:r>
            <a:r>
              <a:rPr lang="zh-CN" altLang="en-US" sz="2400" kern="0" dirty="0" smtClean="0">
                <a:solidFill>
                  <a:srgbClr val="3907F1"/>
                </a:solidFill>
              </a:rPr>
              <a:t>最优计算量</a:t>
            </a:r>
            <a:endParaRPr lang="zh-CN" altLang="en-US" sz="2400" kern="0" dirty="0" smtClean="0">
              <a:solidFill>
                <a:srgbClr val="3907F1"/>
              </a:solidFill>
            </a:endParaRPr>
          </a:p>
          <a:p>
            <a:pPr>
              <a:buFontTx/>
              <a:buNone/>
            </a:pPr>
            <a:r>
              <a:rPr lang="zh-CN" altLang="en-US" sz="2400" kern="0" dirty="0" smtClean="0"/>
              <a:t> </a:t>
            </a:r>
            <a:r>
              <a:rPr lang="en-US" altLang="zh-CN" sz="2400" kern="0" dirty="0" smtClean="0"/>
              <a:t>………………………………</a:t>
            </a:r>
            <a:endParaRPr lang="en-US" altLang="zh-CN" sz="2400" kern="0" dirty="0"/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179388" y="1268413"/>
            <a:ext cx="8713787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871B28"/>
                </a:solidFill>
              </a:rPr>
              <a:t>计算</a:t>
            </a:r>
            <a:r>
              <a:rPr lang="en-US" altLang="zh-CN" sz="2800" b="1">
                <a:solidFill>
                  <a:srgbClr val="871B28"/>
                </a:solidFill>
              </a:rPr>
              <a:t>m[ i ][ j ]</a:t>
            </a:r>
            <a:r>
              <a:rPr lang="zh-CN" altLang="en-US" sz="2800" b="1">
                <a:solidFill>
                  <a:srgbClr val="871B28"/>
                </a:solidFill>
              </a:rPr>
              <a:t>时，只用到已计算出的</a:t>
            </a:r>
            <a:r>
              <a:rPr lang="en-US" altLang="zh-CN" sz="2800" b="1">
                <a:solidFill>
                  <a:srgbClr val="871B28"/>
                </a:solidFill>
              </a:rPr>
              <a:t>m[ i ][ k ]</a:t>
            </a:r>
            <a:r>
              <a:rPr lang="zh-CN" altLang="en-US" sz="2800" b="1">
                <a:solidFill>
                  <a:srgbClr val="871B28"/>
                </a:solidFill>
              </a:rPr>
              <a:t>和</a:t>
            </a:r>
            <a:r>
              <a:rPr lang="en-US" altLang="zh-CN" sz="2800" b="1">
                <a:solidFill>
                  <a:srgbClr val="871B28"/>
                </a:solidFill>
              </a:rPr>
              <a:t>m[ k+1 ][ j ]</a:t>
            </a:r>
            <a:endParaRPr lang="en-US" altLang="zh-CN" sz="2800" b="1">
              <a:solidFill>
                <a:srgbClr val="871B2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463203" y="188640"/>
            <a:ext cx="6269037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黑体" panose="02010609060101010101" pitchFamily="2" charset="-122"/>
              </a:rPr>
              <a:t>计算最优值</a:t>
            </a:r>
            <a:endParaRPr lang="ja-JP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39" name="Group 31"/>
          <p:cNvGraphicFramePr>
            <a:graphicFrameLocks noGrp="1"/>
          </p:cNvGraphicFramePr>
          <p:nvPr/>
        </p:nvGraphicFramePr>
        <p:xfrm>
          <a:off x="3635896" y="188640"/>
          <a:ext cx="5472608" cy="808990"/>
        </p:xfrm>
        <a:graphic>
          <a:graphicData uri="http://schemas.openxmlformats.org/drawingml/2006/table">
            <a:tbl>
              <a:tblPr/>
              <a:tblGrid>
                <a:gridCol w="925048"/>
                <a:gridCol w="925048"/>
                <a:gridCol w="783818"/>
                <a:gridCol w="783818"/>
                <a:gridCol w="925048"/>
                <a:gridCol w="1129828"/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35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35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1042988" y="1331690"/>
            <a:ext cx="6624637" cy="4545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b="1" dirty="0">
                <a:latin typeface="Comic Sans MS" panose="030F0702030302020204" pitchFamily="66" charset="0"/>
              </a:rPr>
              <a:t>         1        2         3         4        5        6 </a:t>
            </a:r>
            <a:endParaRPr lang="en-US" altLang="zh-CN" b="1" dirty="0">
              <a:latin typeface="Comic Sans MS" panose="030F0702030302020204" pitchFamily="66" charset="0"/>
            </a:endParaRPr>
          </a:p>
          <a:p>
            <a:pPr>
              <a:lnSpc>
                <a:spcPct val="14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CN" b="1" dirty="0">
                <a:latin typeface="Comic Sans MS" panose="030F0702030302020204" pitchFamily="66" charset="0"/>
              </a:rPr>
              <a:t>  </a:t>
            </a:r>
            <a:endParaRPr lang="en-US" altLang="zh-CN" b="1" dirty="0">
              <a:latin typeface="Comic Sans MS" panose="030F0702030302020204" pitchFamily="66" charset="0"/>
            </a:endParaRPr>
          </a:p>
          <a:p>
            <a:pPr>
              <a:lnSpc>
                <a:spcPct val="14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CN" b="1" dirty="0">
                <a:latin typeface="Comic Sans MS" panose="030F0702030302020204" pitchFamily="66" charset="0"/>
              </a:rPr>
              <a:t> </a:t>
            </a:r>
            <a:endParaRPr lang="en-US" altLang="zh-CN" b="1" dirty="0">
              <a:latin typeface="Comic Sans MS" panose="030F0702030302020204" pitchFamily="66" charset="0"/>
            </a:endParaRPr>
          </a:p>
          <a:p>
            <a:pPr>
              <a:lnSpc>
                <a:spcPct val="14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CN" b="1" dirty="0">
                <a:latin typeface="Comic Sans MS" panose="030F0702030302020204" pitchFamily="66" charset="0"/>
              </a:rPr>
              <a:t> </a:t>
            </a:r>
            <a:endParaRPr lang="en-US" altLang="zh-CN" b="1" dirty="0">
              <a:latin typeface="Comic Sans MS" panose="030F0702030302020204" pitchFamily="66" charset="0"/>
            </a:endParaRPr>
          </a:p>
          <a:p>
            <a:pPr>
              <a:lnSpc>
                <a:spcPct val="14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CN" b="1" dirty="0">
                <a:latin typeface="Comic Sans MS" panose="030F0702030302020204" pitchFamily="66" charset="0"/>
              </a:rPr>
              <a:t> </a:t>
            </a:r>
            <a:endParaRPr lang="en-US" altLang="zh-CN" b="1" dirty="0">
              <a:latin typeface="Comic Sans MS" panose="030F0702030302020204" pitchFamily="66" charset="0"/>
            </a:endParaRPr>
          </a:p>
          <a:p>
            <a:pPr>
              <a:lnSpc>
                <a:spcPct val="14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CN" b="1" dirty="0">
                <a:latin typeface="Comic Sans MS" panose="030F0702030302020204" pitchFamily="66" charset="0"/>
              </a:rPr>
              <a:t> </a:t>
            </a:r>
            <a:endParaRPr lang="en-US" altLang="zh-CN" b="1" dirty="0">
              <a:latin typeface="Comic Sans MS" panose="030F0702030302020204" pitchFamily="66" charset="0"/>
            </a:endParaRPr>
          </a:p>
          <a:p>
            <a:pPr>
              <a:lnSpc>
                <a:spcPct val="14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CN" b="1" dirty="0">
                <a:latin typeface="Comic Sans MS" panose="030F0702030302020204" pitchFamily="66" charset="0"/>
              </a:rPr>
              <a:t> </a:t>
            </a:r>
            <a:endParaRPr lang="en-US" altLang="zh-CN" b="1" dirty="0">
              <a:latin typeface="Comic Sans MS" panose="030F0702030302020204" pitchFamily="66" charset="0"/>
            </a:endParaRPr>
          </a:p>
          <a:p>
            <a:pPr>
              <a:lnSpc>
                <a:spcPct val="140000"/>
              </a:lnSpc>
              <a:spcBef>
                <a:spcPct val="50000"/>
              </a:spcBef>
              <a:buFontTx/>
              <a:buChar char="•"/>
            </a:pPr>
            <a:endParaRPr lang="en-US" altLang="zh-CN" b="1" dirty="0"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zh-CN" b="1" dirty="0">
              <a:latin typeface="Comic Sans MS" panose="030F0702030302020204" pitchFamily="66" charset="0"/>
            </a:endParaRPr>
          </a:p>
        </p:txBody>
      </p:sp>
      <p:sp>
        <p:nvSpPr>
          <p:cNvPr id="50" name="Line 6"/>
          <p:cNvSpPr>
            <a:spLocks noChangeShapeType="1"/>
          </p:cNvSpPr>
          <p:nvPr/>
        </p:nvSpPr>
        <p:spPr bwMode="auto">
          <a:xfrm>
            <a:off x="755650" y="1844452"/>
            <a:ext cx="698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7"/>
          <p:cNvSpPr>
            <a:spLocks noChangeShapeType="1"/>
          </p:cNvSpPr>
          <p:nvPr/>
        </p:nvSpPr>
        <p:spPr bwMode="auto">
          <a:xfrm>
            <a:off x="1476375" y="1268190"/>
            <a:ext cx="0" cy="3529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2" name="Group 30"/>
          <p:cNvGrpSpPr/>
          <p:nvPr/>
        </p:nvGrpSpPr>
        <p:grpSpPr bwMode="auto">
          <a:xfrm>
            <a:off x="1835150" y="1988915"/>
            <a:ext cx="5329238" cy="2736850"/>
            <a:chOff x="1156" y="1661"/>
            <a:chExt cx="3357" cy="1724"/>
          </a:xfrm>
        </p:grpSpPr>
        <p:sp>
          <p:nvSpPr>
            <p:cNvPr id="53" name="Rectangle 8"/>
            <p:cNvSpPr>
              <a:spLocks noChangeArrowheads="1"/>
            </p:cNvSpPr>
            <p:nvPr/>
          </p:nvSpPr>
          <p:spPr bwMode="auto">
            <a:xfrm>
              <a:off x="1156" y="1661"/>
              <a:ext cx="31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rgbClr val="2605A1"/>
                  </a:solidFill>
                  <a:latin typeface="Comic Sans MS" panose="030F0702030302020204" pitchFamily="66" charset="0"/>
                </a:rPr>
                <a:t>0</a:t>
              </a:r>
              <a:endParaRPr lang="en-US" altLang="zh-CN" b="1" dirty="0">
                <a:solidFill>
                  <a:srgbClr val="2605A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54" name="Rectangle 9"/>
            <p:cNvSpPr>
              <a:spLocks noChangeArrowheads="1"/>
            </p:cNvSpPr>
            <p:nvPr/>
          </p:nvSpPr>
          <p:spPr bwMode="auto">
            <a:xfrm>
              <a:off x="1746" y="1933"/>
              <a:ext cx="31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Comic Sans MS" panose="030F0702030302020204" pitchFamily="66" charset="0"/>
                </a:rPr>
                <a:t>0</a:t>
              </a:r>
              <a:endParaRPr lang="en-US" altLang="zh-CN" b="1">
                <a:latin typeface="Comic Sans MS" panose="030F0702030302020204" pitchFamily="66" charset="0"/>
              </a:endParaRPr>
            </a:p>
          </p:txBody>
        </p:sp>
        <p:sp>
          <p:nvSpPr>
            <p:cNvPr id="55" name="Rectangle 10"/>
            <p:cNvSpPr>
              <a:spLocks noChangeArrowheads="1"/>
            </p:cNvSpPr>
            <p:nvPr/>
          </p:nvSpPr>
          <p:spPr bwMode="auto">
            <a:xfrm>
              <a:off x="2381" y="2205"/>
              <a:ext cx="31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0</a:t>
              </a:r>
              <a:endPara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3016" y="2523"/>
              <a:ext cx="31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Comic Sans MS" panose="030F0702030302020204" pitchFamily="66" charset="0"/>
                </a:rPr>
                <a:t>0</a:t>
              </a:r>
              <a:endParaRPr lang="en-US" altLang="zh-CN" b="1">
                <a:latin typeface="Comic Sans MS" panose="030F0702030302020204" pitchFamily="66" charset="0"/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3651" y="2885"/>
              <a:ext cx="31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Comic Sans MS" panose="030F0702030302020204" pitchFamily="66" charset="0"/>
                </a:rPr>
                <a:t>0</a:t>
              </a:r>
              <a:endParaRPr lang="en-US" altLang="zh-CN" b="1">
                <a:latin typeface="Comic Sans MS" panose="030F0702030302020204" pitchFamily="66" charset="0"/>
              </a:endParaRPr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4195" y="3158"/>
              <a:ext cx="31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Comic Sans MS" panose="030F0702030302020204" pitchFamily="66" charset="0"/>
                </a:rPr>
                <a:t>0</a:t>
              </a:r>
              <a:endParaRPr lang="en-US" altLang="zh-CN" b="1">
                <a:latin typeface="Comic Sans MS" panose="030F0702030302020204" pitchFamily="66" charset="0"/>
              </a:endParaRPr>
            </a:p>
          </p:txBody>
        </p:sp>
      </p:grp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2771775" y="1917477"/>
            <a:ext cx="5048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</a:rPr>
              <a:t>15750</a:t>
            </a:r>
            <a:endParaRPr lang="en-US" altLang="zh-CN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3779838" y="2349277"/>
            <a:ext cx="5048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>
                <a:solidFill>
                  <a:srgbClr val="2605A1"/>
                </a:solidFill>
                <a:latin typeface="Comic Sans MS" panose="030F0702030302020204" pitchFamily="66" charset="0"/>
              </a:rPr>
              <a:t>2625</a:t>
            </a:r>
            <a:endParaRPr lang="en-US" altLang="zh-CN" b="1" dirty="0">
              <a:solidFill>
                <a:srgbClr val="2605A1"/>
              </a:solidFill>
              <a:latin typeface="Comic Sans MS" panose="030F0702030302020204" pitchFamily="66" charset="0"/>
            </a:endParaRPr>
          </a:p>
        </p:txBody>
      </p:sp>
      <p:sp>
        <p:nvSpPr>
          <p:cNvPr id="61" name="Rectangle 16"/>
          <p:cNvSpPr>
            <a:spLocks noChangeArrowheads="1"/>
          </p:cNvSpPr>
          <p:nvPr/>
        </p:nvSpPr>
        <p:spPr bwMode="auto">
          <a:xfrm>
            <a:off x="4787900" y="2852515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latin typeface="Comic Sans MS" panose="030F0702030302020204" pitchFamily="66" charset="0"/>
              </a:rPr>
              <a:t>750</a:t>
            </a:r>
            <a:endParaRPr lang="en-US" altLang="zh-CN" b="1">
              <a:latin typeface="Comic Sans MS" panose="030F0702030302020204" pitchFamily="66" charset="0"/>
            </a:endParaRPr>
          </a:p>
        </p:txBody>
      </p:sp>
      <p:sp>
        <p:nvSpPr>
          <p:cNvPr id="62" name="Rectangle 17"/>
          <p:cNvSpPr>
            <a:spLocks noChangeArrowheads="1"/>
          </p:cNvSpPr>
          <p:nvPr/>
        </p:nvSpPr>
        <p:spPr bwMode="auto">
          <a:xfrm>
            <a:off x="5722938" y="3357340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latin typeface="Comic Sans MS" panose="030F0702030302020204" pitchFamily="66" charset="0"/>
              </a:rPr>
              <a:t>1000</a:t>
            </a:r>
            <a:endParaRPr lang="en-US" altLang="zh-CN" b="1">
              <a:latin typeface="Comic Sans MS" panose="030F0702030302020204" pitchFamily="66" charset="0"/>
            </a:endParaRPr>
          </a:p>
        </p:txBody>
      </p:sp>
      <p:sp>
        <p:nvSpPr>
          <p:cNvPr id="63" name="Rectangle 18"/>
          <p:cNvSpPr>
            <a:spLocks noChangeArrowheads="1"/>
          </p:cNvSpPr>
          <p:nvPr/>
        </p:nvSpPr>
        <p:spPr bwMode="auto">
          <a:xfrm>
            <a:off x="6659563" y="3932015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latin typeface="Comic Sans MS" panose="030F0702030302020204" pitchFamily="66" charset="0"/>
              </a:rPr>
              <a:t>5000</a:t>
            </a:r>
            <a:endParaRPr lang="en-US" altLang="zh-CN" b="1">
              <a:latin typeface="Comic Sans MS" panose="030F0702030302020204" pitchFamily="66" charset="0"/>
            </a:endParaRPr>
          </a:p>
        </p:txBody>
      </p:sp>
      <p:sp>
        <p:nvSpPr>
          <p:cNvPr id="64" name="Text Box 19"/>
          <p:cNvSpPr txBox="1">
            <a:spLocks noChangeArrowheads="1"/>
          </p:cNvSpPr>
          <p:nvPr/>
        </p:nvSpPr>
        <p:spPr bwMode="auto">
          <a:xfrm>
            <a:off x="1476375" y="5045100"/>
            <a:ext cx="6624638" cy="11922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Comic Sans MS" panose="030F0702030302020204" pitchFamily="66" charset="0"/>
              </a:rPr>
              <a:t>                m[1][1] + m[2][3</a:t>
            </a:r>
            <a:r>
              <a:rPr lang="en-US" altLang="zh-CN" b="1" dirty="0" smtClean="0">
                <a:latin typeface="Comic Sans MS" panose="030F0702030302020204" pitchFamily="66" charset="0"/>
              </a:rPr>
              <a:t>] + p0p1p3=7875</a:t>
            </a:r>
            <a:endParaRPr lang="en-US" altLang="zh-CN" b="1" dirty="0"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Comic Sans MS" panose="030F0702030302020204" pitchFamily="66" charset="0"/>
              </a:rPr>
              <a:t>m[1][3]=min</a:t>
            </a:r>
            <a:endParaRPr lang="en-US" altLang="zh-CN" b="1" dirty="0"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Comic Sans MS" panose="030F0702030302020204" pitchFamily="66" charset="0"/>
              </a:rPr>
              <a:t>                m[1][2] + m[3][3] + p0p2p3=15750</a:t>
            </a:r>
            <a:endParaRPr lang="en-US" altLang="zh-CN" b="1" dirty="0">
              <a:latin typeface="Comic Sans MS" panose="030F0702030302020204" pitchFamily="66" charset="0"/>
            </a:endParaRPr>
          </a:p>
        </p:txBody>
      </p:sp>
      <p:sp>
        <p:nvSpPr>
          <p:cNvPr id="65" name="Rectangle 21"/>
          <p:cNvSpPr>
            <a:spLocks noChangeArrowheads="1"/>
          </p:cNvSpPr>
          <p:nvPr/>
        </p:nvSpPr>
        <p:spPr bwMode="auto">
          <a:xfrm>
            <a:off x="4787900" y="1917477"/>
            <a:ext cx="5048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latin typeface="Comic Sans MS" panose="030F0702030302020204" pitchFamily="66" charset="0"/>
              </a:rPr>
              <a:t>9375</a:t>
            </a:r>
            <a:endParaRPr lang="en-US" altLang="zh-CN" b="1">
              <a:latin typeface="Comic Sans MS" panose="030F0702030302020204" pitchFamily="66" charset="0"/>
            </a:endParaRPr>
          </a:p>
        </p:txBody>
      </p:sp>
      <p:sp>
        <p:nvSpPr>
          <p:cNvPr id="66" name="Rectangle 22"/>
          <p:cNvSpPr>
            <a:spLocks noChangeArrowheads="1"/>
          </p:cNvSpPr>
          <p:nvPr/>
        </p:nvSpPr>
        <p:spPr bwMode="auto">
          <a:xfrm>
            <a:off x="5722938" y="1915890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latin typeface="Comic Sans MS" panose="030F0702030302020204" pitchFamily="66" charset="0"/>
              </a:rPr>
              <a:t>11875</a:t>
            </a:r>
            <a:endParaRPr lang="en-US" altLang="zh-CN" b="1">
              <a:latin typeface="Comic Sans MS" panose="030F0702030302020204" pitchFamily="66" charset="0"/>
            </a:endParaRPr>
          </a:p>
        </p:txBody>
      </p:sp>
      <p:sp>
        <p:nvSpPr>
          <p:cNvPr id="67" name="Rectangle 23"/>
          <p:cNvSpPr>
            <a:spLocks noChangeArrowheads="1"/>
          </p:cNvSpPr>
          <p:nvPr/>
        </p:nvSpPr>
        <p:spPr bwMode="auto">
          <a:xfrm>
            <a:off x="6731000" y="1915890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latin typeface="Comic Sans MS" panose="030F0702030302020204" pitchFamily="66" charset="0"/>
              </a:rPr>
              <a:t>15125</a:t>
            </a:r>
            <a:endParaRPr lang="en-US" altLang="zh-CN" b="1">
              <a:latin typeface="Comic Sans MS" panose="030F0702030302020204" pitchFamily="66" charset="0"/>
            </a:endParaRPr>
          </a:p>
        </p:txBody>
      </p:sp>
      <p:sp>
        <p:nvSpPr>
          <p:cNvPr id="68" name="Rectangle 24"/>
          <p:cNvSpPr>
            <a:spLocks noChangeArrowheads="1"/>
          </p:cNvSpPr>
          <p:nvPr/>
        </p:nvSpPr>
        <p:spPr bwMode="auto">
          <a:xfrm>
            <a:off x="4787900" y="2349277"/>
            <a:ext cx="5048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latin typeface="Comic Sans MS" panose="030F0702030302020204" pitchFamily="66" charset="0"/>
              </a:rPr>
              <a:t>4375</a:t>
            </a:r>
            <a:endParaRPr lang="en-US" altLang="zh-CN" b="1">
              <a:latin typeface="Comic Sans MS" panose="030F0702030302020204" pitchFamily="66" charset="0"/>
            </a:endParaRPr>
          </a:p>
        </p:txBody>
      </p:sp>
      <p:sp>
        <p:nvSpPr>
          <p:cNvPr id="69" name="Rectangle 25"/>
          <p:cNvSpPr>
            <a:spLocks noChangeArrowheads="1"/>
          </p:cNvSpPr>
          <p:nvPr/>
        </p:nvSpPr>
        <p:spPr bwMode="auto">
          <a:xfrm>
            <a:off x="5795963" y="2347690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latin typeface="Comic Sans MS" panose="030F0702030302020204" pitchFamily="66" charset="0"/>
              </a:rPr>
              <a:t>7125</a:t>
            </a:r>
            <a:endParaRPr lang="en-US" altLang="zh-CN" b="1">
              <a:latin typeface="Comic Sans MS" panose="030F0702030302020204" pitchFamily="66" charset="0"/>
            </a:endParaRPr>
          </a:p>
        </p:txBody>
      </p:sp>
      <p:sp>
        <p:nvSpPr>
          <p:cNvPr id="70" name="Rectangle 26"/>
          <p:cNvSpPr>
            <a:spLocks noChangeArrowheads="1"/>
          </p:cNvSpPr>
          <p:nvPr/>
        </p:nvSpPr>
        <p:spPr bwMode="auto">
          <a:xfrm>
            <a:off x="6659563" y="2347690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latin typeface="Comic Sans MS" panose="030F0702030302020204" pitchFamily="66" charset="0"/>
              </a:rPr>
              <a:t>10500</a:t>
            </a:r>
            <a:endParaRPr lang="en-US" altLang="zh-CN" b="1">
              <a:latin typeface="Comic Sans MS" panose="030F0702030302020204" pitchFamily="66" charset="0"/>
            </a:endParaRPr>
          </a:p>
        </p:txBody>
      </p:sp>
      <p:sp>
        <p:nvSpPr>
          <p:cNvPr id="71" name="Rectangle 27"/>
          <p:cNvSpPr>
            <a:spLocks noChangeArrowheads="1"/>
          </p:cNvSpPr>
          <p:nvPr/>
        </p:nvSpPr>
        <p:spPr bwMode="auto">
          <a:xfrm>
            <a:off x="5795963" y="2852515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latin typeface="Comic Sans MS" panose="030F0702030302020204" pitchFamily="66" charset="0"/>
              </a:rPr>
              <a:t>2500</a:t>
            </a:r>
            <a:endParaRPr lang="en-US" altLang="zh-CN" b="1">
              <a:latin typeface="Comic Sans MS" panose="030F0702030302020204" pitchFamily="66" charset="0"/>
            </a:endParaRPr>
          </a:p>
        </p:txBody>
      </p:sp>
      <p:sp>
        <p:nvSpPr>
          <p:cNvPr id="72" name="Rectangle 28"/>
          <p:cNvSpPr>
            <a:spLocks noChangeArrowheads="1"/>
          </p:cNvSpPr>
          <p:nvPr/>
        </p:nvSpPr>
        <p:spPr bwMode="auto">
          <a:xfrm>
            <a:off x="6659563" y="2852515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latin typeface="Comic Sans MS" panose="030F0702030302020204" pitchFamily="66" charset="0"/>
              </a:rPr>
              <a:t>5375</a:t>
            </a:r>
            <a:endParaRPr lang="en-US" altLang="zh-CN" b="1">
              <a:latin typeface="Comic Sans MS" panose="030F0702030302020204" pitchFamily="66" charset="0"/>
            </a:endParaRPr>
          </a:p>
        </p:txBody>
      </p:sp>
      <p:sp>
        <p:nvSpPr>
          <p:cNvPr id="73" name="Rectangle 29"/>
          <p:cNvSpPr>
            <a:spLocks noChangeArrowheads="1"/>
          </p:cNvSpPr>
          <p:nvPr/>
        </p:nvSpPr>
        <p:spPr bwMode="auto">
          <a:xfrm>
            <a:off x="6659563" y="3357340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latin typeface="Comic Sans MS" panose="030F0702030302020204" pitchFamily="66" charset="0"/>
              </a:rPr>
              <a:t>3500</a:t>
            </a:r>
            <a:endParaRPr lang="en-US" altLang="zh-CN" b="1">
              <a:latin typeface="Comic Sans MS" panose="030F0702030302020204" pitchFamily="66" charset="0"/>
            </a:endParaRPr>
          </a:p>
        </p:txBody>
      </p:sp>
      <p:sp>
        <p:nvSpPr>
          <p:cNvPr id="74" name="Rectangle 31"/>
          <p:cNvSpPr>
            <a:spLocks noChangeArrowheads="1"/>
          </p:cNvSpPr>
          <p:nvPr/>
        </p:nvSpPr>
        <p:spPr bwMode="auto">
          <a:xfrm>
            <a:off x="3779838" y="1915890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>
                <a:latin typeface="Comic Sans MS" panose="030F0702030302020204" pitchFamily="66" charset="0"/>
              </a:rPr>
              <a:t>7875</a:t>
            </a:r>
            <a:endParaRPr lang="en-US" altLang="zh-CN" b="1" dirty="0">
              <a:latin typeface="Comic Sans MS" panose="030F0702030302020204" pitchFamily="66" charset="0"/>
            </a:endParaRPr>
          </a:p>
        </p:txBody>
      </p:sp>
      <p:sp>
        <p:nvSpPr>
          <p:cNvPr id="75" name="Line 32"/>
          <p:cNvSpPr>
            <a:spLocks noChangeShapeType="1"/>
          </p:cNvSpPr>
          <p:nvPr/>
        </p:nvSpPr>
        <p:spPr bwMode="auto">
          <a:xfrm flipH="1" flipV="1">
            <a:off x="827088" y="1341215"/>
            <a:ext cx="649287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Text Box 33"/>
          <p:cNvSpPr txBox="1">
            <a:spLocks noChangeArrowheads="1"/>
          </p:cNvSpPr>
          <p:nvPr/>
        </p:nvSpPr>
        <p:spPr bwMode="auto">
          <a:xfrm>
            <a:off x="684213" y="1485677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77" name="Text Box 34"/>
          <p:cNvSpPr txBox="1">
            <a:spLocks noChangeArrowheads="1"/>
          </p:cNvSpPr>
          <p:nvPr/>
        </p:nvSpPr>
        <p:spPr bwMode="auto">
          <a:xfrm>
            <a:off x="1116013" y="1196752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j</a:t>
            </a:r>
            <a:endParaRPr lang="en-US" altLang="zh-CN"/>
          </a:p>
        </p:txBody>
      </p:sp>
      <p:sp>
        <p:nvSpPr>
          <p:cNvPr id="78" name="AutoShape 35"/>
          <p:cNvSpPr/>
          <p:nvPr/>
        </p:nvSpPr>
        <p:spPr bwMode="auto">
          <a:xfrm>
            <a:off x="2987675" y="5300687"/>
            <a:ext cx="71438" cy="792163"/>
          </a:xfrm>
          <a:prstGeom prst="leftBrace">
            <a:avLst>
              <a:gd name="adj1" fmla="val 92407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 animBg="1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963" name="Picture 27" descr="t3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073029"/>
            <a:ext cx="6948487" cy="188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5938" name="Rectangle 2"/>
          <p:cNvSpPr>
            <a:spLocks noChangeArrowheads="1"/>
          </p:cNvSpPr>
          <p:nvPr/>
        </p:nvSpPr>
        <p:spPr bwMode="auto">
          <a:xfrm>
            <a:off x="467544" y="257398"/>
            <a:ext cx="5634037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用动态规划法求最优解</a:t>
            </a:r>
            <a:endParaRPr lang="ja-JP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</a:endParaRPr>
          </a:p>
        </p:txBody>
      </p:sp>
      <p:sp>
        <p:nvSpPr>
          <p:cNvPr id="295939" name="Rectangle 3"/>
          <p:cNvSpPr>
            <a:spLocks noChangeArrowheads="1"/>
          </p:cNvSpPr>
          <p:nvPr/>
        </p:nvSpPr>
        <p:spPr bwMode="auto">
          <a:xfrm>
            <a:off x="-468560" y="1011262"/>
            <a:ext cx="9793088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kumimoji="1" lang="en-US" altLang="zh-CN" sz="1600" dirty="0"/>
              <a:t>void </a:t>
            </a:r>
            <a:r>
              <a:rPr kumimoji="1" lang="en-US" altLang="zh-CN" sz="1600" b="1" dirty="0" err="1" smtClean="0"/>
              <a:t>MatrixChain</a:t>
            </a:r>
            <a:r>
              <a:rPr kumimoji="1" lang="en-US" altLang="zh-CN" sz="1600" dirty="0" smtClean="0"/>
              <a:t>(</a:t>
            </a:r>
            <a:r>
              <a:rPr kumimoji="1" lang="en-US" altLang="zh-CN" sz="1600" dirty="0" err="1" smtClean="0"/>
              <a:t>int</a:t>
            </a:r>
            <a:r>
              <a:rPr kumimoji="1" lang="en-US" altLang="zh-CN" sz="1600" dirty="0" smtClean="0"/>
              <a:t> </a:t>
            </a:r>
            <a:r>
              <a:rPr kumimoji="1" lang="en-US" altLang="zh-CN" sz="1600" dirty="0"/>
              <a:t>*p</a:t>
            </a:r>
            <a:r>
              <a:rPr kumimoji="1" lang="zh-CN" altLang="en-US" sz="1600" dirty="0"/>
              <a:t>，</a:t>
            </a:r>
            <a:r>
              <a:rPr kumimoji="1" lang="en-US" altLang="zh-CN" sz="1600" dirty="0" err="1"/>
              <a:t>int</a:t>
            </a:r>
            <a:r>
              <a:rPr kumimoji="1" lang="en-US" altLang="zh-CN" sz="1600" dirty="0"/>
              <a:t> n</a:t>
            </a:r>
            <a:r>
              <a:rPr kumimoji="1" lang="zh-CN" altLang="en-US" sz="1600" dirty="0"/>
              <a:t>，</a:t>
            </a:r>
            <a:r>
              <a:rPr kumimoji="1" lang="en-US" altLang="zh-CN" sz="1600" dirty="0" err="1"/>
              <a:t>int</a:t>
            </a:r>
            <a:r>
              <a:rPr kumimoji="1" lang="en-US" altLang="zh-CN" sz="1600" dirty="0"/>
              <a:t> **m</a:t>
            </a:r>
            <a:r>
              <a:rPr kumimoji="1" lang="zh-CN" altLang="en-US" sz="1600" dirty="0"/>
              <a:t>，</a:t>
            </a:r>
            <a:r>
              <a:rPr kumimoji="1" lang="en-US" altLang="zh-CN" sz="1600" dirty="0" err="1"/>
              <a:t>int</a:t>
            </a:r>
            <a:r>
              <a:rPr kumimoji="1" lang="en-US" altLang="zh-CN" sz="1600" dirty="0"/>
              <a:t> **s)</a:t>
            </a:r>
            <a:endParaRPr kumimoji="1" lang="en-US" altLang="zh-CN" sz="1600" dirty="0"/>
          </a:p>
          <a:p>
            <a:pPr lvl="1">
              <a:lnSpc>
                <a:spcPct val="150000"/>
              </a:lnSpc>
            </a:pPr>
            <a:r>
              <a:rPr kumimoji="1" lang="en-US" altLang="zh-CN" sz="1600" dirty="0"/>
              <a:t>{</a:t>
            </a:r>
            <a:endParaRPr kumimoji="1" lang="en-US" altLang="zh-CN" sz="1600" dirty="0"/>
          </a:p>
          <a:p>
            <a:pPr>
              <a:lnSpc>
                <a:spcPct val="150000"/>
              </a:lnSpc>
            </a:pPr>
            <a:r>
              <a:rPr kumimoji="1" lang="en-US" altLang="zh-CN" sz="1600" dirty="0" smtClean="0"/>
              <a:t>        for (</a:t>
            </a:r>
            <a:r>
              <a:rPr kumimoji="1" lang="en-US" altLang="zh-CN" sz="1600" dirty="0" err="1" smtClean="0"/>
              <a:t>int</a:t>
            </a:r>
            <a:r>
              <a:rPr kumimoji="1" lang="en-US" altLang="zh-CN" sz="1600" dirty="0" smtClean="0"/>
              <a:t> </a:t>
            </a:r>
            <a:r>
              <a:rPr kumimoji="1" lang="en-US" altLang="zh-CN" sz="1600" dirty="0" err="1" smtClean="0"/>
              <a:t>i</a:t>
            </a:r>
            <a:r>
              <a:rPr kumimoji="1" lang="en-US" altLang="zh-CN" sz="1600" dirty="0" smtClean="0"/>
              <a:t> = 1; </a:t>
            </a:r>
            <a:r>
              <a:rPr kumimoji="1" lang="en-US" altLang="zh-CN" sz="1600" dirty="0" err="1" smtClean="0"/>
              <a:t>i</a:t>
            </a:r>
            <a:r>
              <a:rPr kumimoji="1" lang="en-US" altLang="zh-CN" sz="1600" dirty="0" smtClean="0"/>
              <a:t> &lt;= n; </a:t>
            </a:r>
            <a:r>
              <a:rPr kumimoji="1" lang="en-US" altLang="zh-CN" sz="1600" dirty="0" err="1" smtClean="0"/>
              <a:t>i</a:t>
            </a:r>
            <a:r>
              <a:rPr kumimoji="1" lang="en-US" altLang="zh-CN" sz="1600" dirty="0" smtClean="0"/>
              <a:t>++) m[</a:t>
            </a:r>
            <a:r>
              <a:rPr kumimoji="1" lang="en-US" altLang="zh-CN" sz="1600" dirty="0" err="1" smtClean="0"/>
              <a:t>i</a:t>
            </a:r>
            <a:r>
              <a:rPr kumimoji="1" lang="en-US" altLang="zh-CN" sz="1600" dirty="0" smtClean="0"/>
              <a:t>][</a:t>
            </a:r>
            <a:r>
              <a:rPr kumimoji="1" lang="en-US" altLang="zh-CN" sz="1600" dirty="0" err="1" smtClean="0"/>
              <a:t>i</a:t>
            </a:r>
            <a:r>
              <a:rPr kumimoji="1" lang="en-US" altLang="zh-CN" sz="1600" dirty="0" smtClean="0"/>
              <a:t>] = 0;</a:t>
            </a:r>
            <a:r>
              <a:rPr kumimoji="1" lang="zh-CN" altLang="en-US" sz="1600" dirty="0" smtClean="0"/>
              <a:t>   </a:t>
            </a:r>
            <a:r>
              <a:rPr kumimoji="1" lang="en-US" altLang="zh-CN" sz="1600" dirty="0" smtClean="0"/>
              <a:t>//</a:t>
            </a:r>
            <a:r>
              <a:rPr kumimoji="1" lang="zh-CN" altLang="en-US" sz="1600" dirty="0" smtClean="0"/>
              <a:t>单个</a:t>
            </a:r>
            <a:r>
              <a:rPr kumimoji="1" lang="zh-CN" altLang="en-US" sz="1600" dirty="0"/>
              <a:t>矩阵的计算</a:t>
            </a:r>
            <a:r>
              <a:rPr kumimoji="1" lang="zh-CN" altLang="en-US" sz="1600" dirty="0" smtClean="0"/>
              <a:t>量</a:t>
            </a:r>
            <a:endParaRPr kumimoji="1" lang="en-US" altLang="zh-CN" sz="1600" dirty="0" smtClean="0"/>
          </a:p>
          <a:p>
            <a:pPr>
              <a:lnSpc>
                <a:spcPct val="150000"/>
              </a:lnSpc>
            </a:pPr>
            <a:r>
              <a:rPr kumimoji="1" lang="en-US" altLang="zh-CN" sz="1600" dirty="0" smtClean="0"/>
              <a:t>        </a:t>
            </a:r>
            <a:r>
              <a:rPr kumimoji="1" lang="en-US" altLang="zh-CN" sz="1600" dirty="0">
                <a:solidFill>
                  <a:srgbClr val="2605A1"/>
                </a:solidFill>
              </a:rPr>
              <a:t>for (</a:t>
            </a:r>
            <a:r>
              <a:rPr kumimoji="1" lang="en-US" altLang="zh-CN" sz="1600" dirty="0" err="1">
                <a:solidFill>
                  <a:srgbClr val="2605A1"/>
                </a:solidFill>
              </a:rPr>
              <a:t>int</a:t>
            </a:r>
            <a:r>
              <a:rPr kumimoji="1" lang="en-US" altLang="zh-CN" sz="1600" dirty="0">
                <a:solidFill>
                  <a:srgbClr val="2605A1"/>
                </a:solidFill>
              </a:rPr>
              <a:t> r = 2; r &lt;= n; r</a:t>
            </a:r>
            <a:r>
              <a:rPr kumimoji="1" lang="en-US" altLang="zh-CN" sz="1600" dirty="0" smtClean="0">
                <a:solidFill>
                  <a:srgbClr val="2605A1"/>
                </a:solidFill>
              </a:rPr>
              <a:t>++)</a:t>
            </a:r>
            <a:r>
              <a:rPr kumimoji="1" lang="zh-CN" altLang="en-US" sz="1600" dirty="0">
                <a:solidFill>
                  <a:srgbClr val="2605A1"/>
                </a:solidFill>
              </a:rPr>
              <a:t> </a:t>
            </a:r>
            <a:r>
              <a:rPr kumimoji="1" lang="en-US" altLang="zh-CN" sz="1600" dirty="0" smtClean="0"/>
              <a:t>//</a:t>
            </a:r>
            <a:r>
              <a:rPr kumimoji="1" lang="en-US" altLang="zh-CN" sz="1600" dirty="0">
                <a:solidFill>
                  <a:srgbClr val="2605A1"/>
                </a:solidFill>
              </a:rPr>
              <a:t>r</a:t>
            </a:r>
            <a:r>
              <a:rPr kumimoji="1" lang="zh-CN" altLang="en-US" sz="1600" dirty="0">
                <a:solidFill>
                  <a:srgbClr val="2605A1"/>
                </a:solidFill>
              </a:rPr>
              <a:t>为每次</a:t>
            </a:r>
            <a:r>
              <a:rPr kumimoji="1" lang="zh-CN" altLang="en-US" sz="1600" b="1" dirty="0">
                <a:solidFill>
                  <a:srgbClr val="2605A1"/>
                </a:solidFill>
              </a:rPr>
              <a:t>循环矩阵链的长度</a:t>
            </a:r>
            <a:endParaRPr kumimoji="1" lang="en-US" altLang="zh-CN" sz="1600" b="1" dirty="0">
              <a:solidFill>
                <a:srgbClr val="2605A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 dirty="0"/>
              <a:t>           for (</a:t>
            </a:r>
            <a:r>
              <a:rPr kumimoji="1" lang="en-US" altLang="zh-CN" sz="1600" dirty="0" err="1"/>
              <a:t>int</a:t>
            </a:r>
            <a:r>
              <a:rPr kumimoji="1" lang="en-US" altLang="zh-CN" sz="1600" dirty="0"/>
              <a:t> i = 1; i &lt;= </a:t>
            </a:r>
            <a:r>
              <a:rPr kumimoji="1" lang="en-US" altLang="zh-CN" sz="1600" dirty="0">
                <a:solidFill>
                  <a:srgbClr val="2605A1"/>
                </a:solidFill>
              </a:rPr>
              <a:t>n - r+1</a:t>
            </a:r>
            <a:r>
              <a:rPr kumimoji="1" lang="en-US" altLang="zh-CN" sz="1600" dirty="0"/>
              <a:t>; i++) {</a:t>
            </a:r>
            <a:endParaRPr kumimoji="1" lang="en-US" altLang="zh-CN" sz="1600" dirty="0"/>
          </a:p>
          <a:p>
            <a:pPr>
              <a:lnSpc>
                <a:spcPct val="150000"/>
              </a:lnSpc>
            </a:pPr>
            <a:r>
              <a:rPr kumimoji="1" lang="en-US" altLang="zh-CN" sz="1600" dirty="0"/>
              <a:t>              </a:t>
            </a:r>
            <a:r>
              <a:rPr kumimoji="1" lang="en-US" altLang="zh-CN" sz="1600" dirty="0" err="1"/>
              <a:t>int</a:t>
            </a:r>
            <a:r>
              <a:rPr kumimoji="1" lang="en-US" altLang="zh-CN" sz="1600" dirty="0"/>
              <a:t> j=i+r-1</a:t>
            </a:r>
            <a:r>
              <a:rPr kumimoji="1" lang="en-US" altLang="zh-CN" sz="1600" dirty="0" smtClean="0"/>
              <a:t>; //</a:t>
            </a:r>
            <a:r>
              <a:rPr kumimoji="1" lang="zh-CN" altLang="en-US" sz="1600" dirty="0" smtClean="0">
                <a:solidFill>
                  <a:srgbClr val="3907F1"/>
                </a:solidFill>
              </a:rPr>
              <a:t>子矩阵连结束位置</a:t>
            </a:r>
            <a:endParaRPr kumimoji="1" lang="en-US" altLang="zh-CN" sz="1600" dirty="0">
              <a:solidFill>
                <a:srgbClr val="3907F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 dirty="0"/>
              <a:t>              m[i][j] = </a:t>
            </a:r>
            <a:r>
              <a:rPr kumimoji="1" lang="en-US" altLang="zh-CN" sz="1600" dirty="0" smtClean="0">
                <a:solidFill>
                  <a:srgbClr val="3907F1"/>
                </a:solidFill>
              </a:rPr>
              <a:t>m[</a:t>
            </a:r>
            <a:r>
              <a:rPr kumimoji="1" lang="en-US" altLang="zh-CN" sz="1600" dirty="0" err="1" smtClean="0">
                <a:solidFill>
                  <a:srgbClr val="3907F1"/>
                </a:solidFill>
              </a:rPr>
              <a:t>i</a:t>
            </a:r>
            <a:r>
              <a:rPr kumimoji="1" lang="en-US" altLang="zh-CN" sz="1600" dirty="0" smtClean="0">
                <a:solidFill>
                  <a:srgbClr val="3907F1"/>
                </a:solidFill>
              </a:rPr>
              <a:t>][</a:t>
            </a:r>
            <a:r>
              <a:rPr kumimoji="1" lang="en-US" altLang="zh-CN" sz="1600" dirty="0" err="1" smtClean="0">
                <a:solidFill>
                  <a:srgbClr val="3907F1"/>
                </a:solidFill>
              </a:rPr>
              <a:t>i</a:t>
            </a:r>
            <a:r>
              <a:rPr kumimoji="1" lang="en-US" altLang="zh-CN" sz="1600" dirty="0" smtClean="0">
                <a:solidFill>
                  <a:srgbClr val="3907F1"/>
                </a:solidFill>
              </a:rPr>
              <a:t>]</a:t>
            </a:r>
            <a:r>
              <a:rPr kumimoji="1" lang="en-US" altLang="zh-CN" sz="1600" dirty="0" smtClean="0"/>
              <a:t>+m[i+1</a:t>
            </a:r>
            <a:r>
              <a:rPr kumimoji="1" lang="en-US" altLang="zh-CN" sz="1600" dirty="0"/>
              <a:t>][j]+ p[i-1]*p[i]*p[j</a:t>
            </a:r>
            <a:r>
              <a:rPr kumimoji="1" lang="en-US" altLang="zh-CN" sz="1600" dirty="0" smtClean="0"/>
              <a:t>];  </a:t>
            </a:r>
            <a:r>
              <a:rPr kumimoji="1" lang="en-US" altLang="zh-CN" sz="1600" dirty="0" smtClean="0">
                <a:solidFill>
                  <a:srgbClr val="2605A1"/>
                </a:solidFill>
              </a:rPr>
              <a:t>//</a:t>
            </a:r>
            <a:r>
              <a:rPr kumimoji="1" lang="zh-CN" altLang="en-US" sz="1600" dirty="0">
                <a:solidFill>
                  <a:srgbClr val="2605A1"/>
                </a:solidFill>
              </a:rPr>
              <a:t>取</a:t>
            </a:r>
            <a:r>
              <a:rPr kumimoji="1" lang="zh-CN" altLang="en-US" sz="1600" b="1" dirty="0">
                <a:solidFill>
                  <a:srgbClr val="2605A1"/>
                </a:solidFill>
              </a:rPr>
              <a:t>第一个</a:t>
            </a:r>
            <a:r>
              <a:rPr kumimoji="1" lang="zh-CN" altLang="en-US" sz="1600" dirty="0">
                <a:solidFill>
                  <a:srgbClr val="2605A1"/>
                </a:solidFill>
              </a:rPr>
              <a:t>可取位置，即断开位置为</a:t>
            </a:r>
            <a:r>
              <a:rPr kumimoji="1" lang="en-US" altLang="zh-CN" sz="1600" dirty="0" err="1" smtClean="0">
                <a:solidFill>
                  <a:srgbClr val="2605A1"/>
                </a:solidFill>
              </a:rPr>
              <a:t>i</a:t>
            </a:r>
            <a:endParaRPr kumimoji="1" lang="en-US" altLang="zh-CN" sz="1600" dirty="0">
              <a:solidFill>
                <a:srgbClr val="2605A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 dirty="0"/>
              <a:t>              s[i][j] = </a:t>
            </a:r>
            <a:r>
              <a:rPr kumimoji="1" lang="en-US" altLang="zh-CN" sz="1600" dirty="0" err="1"/>
              <a:t>i</a:t>
            </a:r>
            <a:r>
              <a:rPr kumimoji="1" lang="en-US" altLang="zh-CN" sz="1600" dirty="0" smtClean="0"/>
              <a:t>;            </a:t>
            </a:r>
            <a:r>
              <a:rPr kumimoji="1" lang="en-US" altLang="zh-CN" sz="1600" dirty="0" smtClean="0">
                <a:solidFill>
                  <a:srgbClr val="2605A1"/>
                </a:solidFill>
              </a:rPr>
              <a:t>//</a:t>
            </a:r>
            <a:r>
              <a:rPr kumimoji="1" lang="zh-CN" altLang="en-US" sz="1600" dirty="0" smtClean="0">
                <a:solidFill>
                  <a:srgbClr val="2605A1"/>
                </a:solidFill>
              </a:rPr>
              <a:t>记录断开位置</a:t>
            </a:r>
            <a:endParaRPr kumimoji="1" lang="en-US" altLang="zh-CN" sz="1600" dirty="0">
              <a:solidFill>
                <a:srgbClr val="2605A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 dirty="0"/>
              <a:t>              for (</a:t>
            </a:r>
            <a:r>
              <a:rPr kumimoji="1" lang="en-US" altLang="zh-CN" sz="1600" dirty="0" err="1"/>
              <a:t>int</a:t>
            </a:r>
            <a:r>
              <a:rPr kumimoji="1" lang="en-US" altLang="zh-CN" sz="1600" dirty="0"/>
              <a:t> k = i+1; k &lt; j; k++) </a:t>
            </a:r>
            <a:r>
              <a:rPr kumimoji="1" lang="en-US" altLang="zh-CN" sz="1600" dirty="0" smtClean="0">
                <a:solidFill>
                  <a:srgbClr val="2605A1"/>
                </a:solidFill>
              </a:rPr>
              <a:t>{//</a:t>
            </a:r>
            <a:r>
              <a:rPr lang="zh-CN" altLang="en-US" sz="1600" dirty="0" smtClean="0">
                <a:solidFill>
                  <a:srgbClr val="2605A1"/>
                </a:solidFill>
              </a:rPr>
              <a:t>循环</a:t>
            </a:r>
            <a:r>
              <a:rPr lang="zh-CN" altLang="en-US" sz="1600" dirty="0">
                <a:solidFill>
                  <a:srgbClr val="2605A1"/>
                </a:solidFill>
              </a:rPr>
              <a:t>取</a:t>
            </a:r>
            <a:r>
              <a:rPr lang="en-US" altLang="zh-CN" sz="1600" dirty="0">
                <a:solidFill>
                  <a:srgbClr val="2605A1"/>
                </a:solidFill>
              </a:rPr>
              <a:t>k</a:t>
            </a:r>
            <a:r>
              <a:rPr lang="zh-CN" altLang="en-US" sz="1600" dirty="0">
                <a:solidFill>
                  <a:srgbClr val="2605A1"/>
                </a:solidFill>
              </a:rPr>
              <a:t>的可取</a:t>
            </a:r>
            <a:r>
              <a:rPr lang="zh-CN" altLang="en-US" sz="1600" dirty="0" smtClean="0">
                <a:solidFill>
                  <a:srgbClr val="2605A1"/>
                </a:solidFill>
              </a:rPr>
              <a:t>位置</a:t>
            </a:r>
            <a:endParaRPr kumimoji="1" lang="en-US" altLang="zh-CN" sz="1600" dirty="0">
              <a:solidFill>
                <a:srgbClr val="2605A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 dirty="0"/>
              <a:t>                 </a:t>
            </a:r>
            <a:r>
              <a:rPr kumimoji="1" lang="en-US" altLang="zh-CN" sz="1600" dirty="0" err="1"/>
              <a:t>int</a:t>
            </a:r>
            <a:r>
              <a:rPr kumimoji="1" lang="en-US" altLang="zh-CN" sz="1600" dirty="0"/>
              <a:t> t = m[i][k] + m[k+1][j] + p[i-1]*p[k]*p[j];</a:t>
            </a:r>
            <a:endParaRPr kumimoji="1" lang="en-US" altLang="zh-CN" sz="1600" dirty="0"/>
          </a:p>
          <a:p>
            <a:pPr>
              <a:lnSpc>
                <a:spcPct val="150000"/>
              </a:lnSpc>
            </a:pPr>
            <a:r>
              <a:rPr kumimoji="1" lang="en-US" altLang="zh-CN" sz="1600" dirty="0"/>
              <a:t>                 if (t &lt; m[i][j]) { m[i][j] = t; s[i][j] = k;}</a:t>
            </a:r>
            <a:endParaRPr kumimoji="1" lang="en-US" altLang="zh-CN" sz="1600" dirty="0"/>
          </a:p>
          <a:p>
            <a:pPr>
              <a:lnSpc>
                <a:spcPct val="150000"/>
              </a:lnSpc>
            </a:pPr>
            <a:r>
              <a:rPr kumimoji="1" lang="en-US" altLang="zh-CN" sz="1600" dirty="0"/>
              <a:t>              }</a:t>
            </a:r>
            <a:endParaRPr kumimoji="1" lang="en-US" altLang="zh-CN" sz="1600" dirty="0"/>
          </a:p>
          <a:p>
            <a:pPr>
              <a:lnSpc>
                <a:spcPct val="150000"/>
              </a:lnSpc>
            </a:pPr>
            <a:r>
              <a:rPr kumimoji="1" lang="en-US" altLang="zh-CN" sz="1600" dirty="0"/>
              <a:t>          }</a:t>
            </a:r>
            <a:endParaRPr kumimoji="1" lang="en-US" altLang="zh-CN" sz="1600" dirty="0"/>
          </a:p>
          <a:p>
            <a:pPr lvl="1">
              <a:lnSpc>
                <a:spcPct val="150000"/>
              </a:lnSpc>
            </a:pPr>
            <a:r>
              <a:rPr kumimoji="1" lang="en-US" altLang="zh-CN" sz="1600" dirty="0"/>
              <a:t>}</a:t>
            </a:r>
            <a:endParaRPr kumimoji="1" lang="en-US" altLang="zh-CN" sz="1600" dirty="0"/>
          </a:p>
        </p:txBody>
      </p:sp>
      <p:graphicFrame>
        <p:nvGraphicFramePr>
          <p:cNvPr id="295967" name="Group 31"/>
          <p:cNvGraphicFramePr>
            <a:graphicFrameLocks noGrp="1"/>
          </p:cNvGraphicFramePr>
          <p:nvPr/>
        </p:nvGraphicFramePr>
        <p:xfrm>
          <a:off x="3635896" y="188640"/>
          <a:ext cx="5472608" cy="808990"/>
        </p:xfrm>
        <a:graphic>
          <a:graphicData uri="http://schemas.openxmlformats.org/drawingml/2006/table">
            <a:tbl>
              <a:tblPr/>
              <a:tblGrid>
                <a:gridCol w="925048"/>
                <a:gridCol w="925048"/>
                <a:gridCol w="783818"/>
                <a:gridCol w="783818"/>
                <a:gridCol w="925048"/>
                <a:gridCol w="1129828"/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35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35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95964" name="Rectangle 28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" name="椭圆形标注 24"/>
          <p:cNvSpPr/>
          <p:nvPr/>
        </p:nvSpPr>
        <p:spPr bwMode="auto">
          <a:xfrm>
            <a:off x="2555776" y="1412776"/>
            <a:ext cx="3456384" cy="360040"/>
          </a:xfrm>
          <a:prstGeom prst="wedgeEllipseCallout">
            <a:avLst>
              <a:gd name="adj1" fmla="val -48698"/>
              <a:gd name="adj2" fmla="val -6521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r>
              <a:rPr lang="zh-CN" altLang="en-US" dirty="0"/>
              <a:t>矩阵的</a:t>
            </a:r>
            <a:r>
              <a:rPr lang="zh-CN" altLang="en-US" dirty="0" smtClean="0"/>
              <a:t>维数</a:t>
            </a:r>
            <a:r>
              <a:rPr lang="en-US" altLang="zh-CN" dirty="0" smtClean="0"/>
              <a:t>:p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,p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…</a:t>
            </a:r>
            <a:r>
              <a:rPr lang="en-US" altLang="zh-CN" dirty="0" err="1" smtClean="0"/>
              <a:t>p</a:t>
            </a:r>
            <a:r>
              <a:rPr lang="en-US" altLang="zh-CN" baseline="-25000" dirty="0" err="1" smtClean="0"/>
              <a:t>n</a:t>
            </a:r>
            <a:endParaRPr lang="zh-CN" altLang="en-US" baseline="-25000" dirty="0"/>
          </a:p>
        </p:txBody>
      </p:sp>
      <p:pic>
        <p:nvPicPr>
          <p:cNvPr id="9" name="Picture 27" descr="t3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073029"/>
            <a:ext cx="6948487" cy="188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椭圆 9"/>
          <p:cNvSpPr/>
          <p:nvPr/>
        </p:nvSpPr>
        <p:spPr>
          <a:xfrm>
            <a:off x="6152803" y="5517232"/>
            <a:ext cx="507429" cy="18002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直角三角形 10"/>
          <p:cNvSpPr/>
          <p:nvPr/>
        </p:nvSpPr>
        <p:spPr bwMode="auto">
          <a:xfrm>
            <a:off x="6948264" y="5445224"/>
            <a:ext cx="2016224" cy="1296144"/>
          </a:xfrm>
          <a:prstGeom prst="rtTriangle">
            <a:avLst/>
          </a:prstGeom>
          <a:noFill/>
          <a:ln w="381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0799999"/>
            </a:camera>
            <a:lightRig rig="threePt" dir="t"/>
          </a:scene3d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5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5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536" y="1196752"/>
            <a:ext cx="8382000" cy="5184775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kern="0" dirty="0" smtClean="0">
                <a:latin typeface="Tahoma" panose="020B0604030504040204" pitchFamily="34" charset="0"/>
              </a:rPr>
              <a:t>先计算出</a:t>
            </a:r>
            <a:r>
              <a:rPr lang="en-US" altLang="zh-CN" sz="2400" kern="0" dirty="0" smtClean="0">
                <a:latin typeface="Tahoma" panose="020B0604030504040204" pitchFamily="34" charset="0"/>
              </a:rPr>
              <a:t>m[</a:t>
            </a:r>
            <a:r>
              <a:rPr lang="en-US" altLang="zh-CN" sz="2400" kern="0" dirty="0" err="1" smtClean="0">
                <a:latin typeface="Tahoma" panose="020B0604030504040204" pitchFamily="34" charset="0"/>
              </a:rPr>
              <a:t>i</a:t>
            </a:r>
            <a:r>
              <a:rPr lang="en-US" altLang="zh-CN" sz="2400" kern="0" dirty="0" smtClean="0">
                <a:latin typeface="Tahoma" panose="020B0604030504040204" pitchFamily="34" charset="0"/>
              </a:rPr>
              <a:t>][</a:t>
            </a:r>
            <a:r>
              <a:rPr lang="en-US" altLang="zh-CN" sz="2400" kern="0" dirty="0" err="1" smtClean="0">
                <a:latin typeface="Tahoma" panose="020B0604030504040204" pitchFamily="34" charset="0"/>
              </a:rPr>
              <a:t>i</a:t>
            </a:r>
            <a:r>
              <a:rPr lang="en-US" altLang="zh-CN" sz="2400" kern="0" dirty="0" smtClean="0">
                <a:latin typeface="Tahoma" panose="020B0604030504040204" pitchFamily="34" charset="0"/>
              </a:rPr>
              <a:t>]=0, </a:t>
            </a:r>
            <a:r>
              <a:rPr lang="en-US" altLang="zh-CN" sz="2400" kern="0" dirty="0" err="1" smtClean="0">
                <a:latin typeface="Tahoma" panose="020B0604030504040204" pitchFamily="34" charset="0"/>
              </a:rPr>
              <a:t>i</a:t>
            </a:r>
            <a:r>
              <a:rPr lang="en-US" altLang="zh-CN" sz="2400" kern="0" dirty="0" smtClean="0">
                <a:latin typeface="Tahoma" panose="020B0604030504040204" pitchFamily="34" charset="0"/>
              </a:rPr>
              <a:t>=1,2,···,n,</a:t>
            </a:r>
            <a:r>
              <a:rPr lang="zh-CN" altLang="en-US" sz="2400" kern="0" dirty="0" smtClean="0">
                <a:latin typeface="Tahoma" panose="020B0604030504040204" pitchFamily="34" charset="0"/>
              </a:rPr>
              <a:t>然后，依次计算</a:t>
            </a:r>
            <a:r>
              <a:rPr lang="en-US" altLang="zh-CN" sz="2400" kern="0" dirty="0" smtClean="0">
                <a:latin typeface="Tahoma" panose="020B0604030504040204" pitchFamily="34" charset="0"/>
              </a:rPr>
              <a:t>m[</a:t>
            </a:r>
            <a:r>
              <a:rPr lang="en-US" altLang="zh-CN" sz="2400" kern="0" dirty="0" err="1" smtClean="0">
                <a:latin typeface="Tahoma" panose="020B0604030504040204" pitchFamily="34" charset="0"/>
              </a:rPr>
              <a:t>i</a:t>
            </a:r>
            <a:r>
              <a:rPr lang="en-US" altLang="zh-CN" sz="2400" kern="0" dirty="0" smtClean="0">
                <a:latin typeface="Tahoma" panose="020B0604030504040204" pitchFamily="34" charset="0"/>
              </a:rPr>
              <a:t>][i+1],</a:t>
            </a:r>
            <a:r>
              <a:rPr lang="en-US" altLang="zh-CN" sz="2400" kern="0" dirty="0" err="1" smtClean="0">
                <a:latin typeface="Tahoma" panose="020B0604030504040204" pitchFamily="34" charset="0"/>
              </a:rPr>
              <a:t>i</a:t>
            </a:r>
            <a:r>
              <a:rPr lang="en-US" altLang="zh-CN" sz="2400" kern="0" dirty="0" smtClean="0">
                <a:latin typeface="Tahoma" panose="020B0604030504040204" pitchFamily="34" charset="0"/>
              </a:rPr>
              <a:t>=1,2,···,n-1(</a:t>
            </a:r>
            <a:r>
              <a:rPr lang="zh-CN" altLang="en-US" sz="2400" kern="0" dirty="0" smtClean="0">
                <a:latin typeface="Tahoma" panose="020B0604030504040204" pitchFamily="34" charset="0"/>
              </a:rPr>
              <a:t>矩阵长度为</a:t>
            </a:r>
            <a:r>
              <a:rPr lang="en-US" altLang="zh-CN" sz="2400" kern="0" dirty="0" smtClean="0">
                <a:latin typeface="Tahoma" panose="020B0604030504040204" pitchFamily="34" charset="0"/>
              </a:rPr>
              <a:t>2)</a:t>
            </a:r>
            <a:r>
              <a:rPr lang="zh-CN" altLang="en-US" sz="2400" kern="0" dirty="0" smtClean="0">
                <a:latin typeface="Tahoma" panose="020B0604030504040204" pitchFamily="34" charset="0"/>
              </a:rPr>
              <a:t>；</a:t>
            </a:r>
            <a:r>
              <a:rPr lang="en-US" altLang="zh-CN" sz="2400" kern="0" dirty="0" smtClean="0">
                <a:latin typeface="Tahoma" panose="020B0604030504040204" pitchFamily="34" charset="0"/>
              </a:rPr>
              <a:t>m[</a:t>
            </a:r>
            <a:r>
              <a:rPr lang="en-US" altLang="zh-CN" sz="2400" kern="0" dirty="0" err="1" smtClean="0">
                <a:latin typeface="Tahoma" panose="020B0604030504040204" pitchFamily="34" charset="0"/>
              </a:rPr>
              <a:t>i</a:t>
            </a:r>
            <a:r>
              <a:rPr lang="en-US" altLang="zh-CN" sz="2400" kern="0" dirty="0" smtClean="0">
                <a:latin typeface="Tahoma" panose="020B0604030504040204" pitchFamily="34" charset="0"/>
              </a:rPr>
              <a:t>][i+2],</a:t>
            </a:r>
            <a:r>
              <a:rPr lang="en-US" altLang="zh-CN" sz="2400" kern="0" dirty="0" err="1" smtClean="0">
                <a:latin typeface="Tahoma" panose="020B0604030504040204" pitchFamily="34" charset="0"/>
              </a:rPr>
              <a:t>i</a:t>
            </a:r>
            <a:r>
              <a:rPr lang="en-US" altLang="zh-CN" sz="2400" kern="0" dirty="0" smtClean="0">
                <a:latin typeface="Tahoma" panose="020B0604030504040204" pitchFamily="34" charset="0"/>
              </a:rPr>
              <a:t>=1,2,···,n-2,(</a:t>
            </a:r>
            <a:r>
              <a:rPr lang="zh-CN" altLang="en-US" sz="2400" kern="0" dirty="0" smtClean="0">
                <a:latin typeface="Tahoma" panose="020B0604030504040204" pitchFamily="34" charset="0"/>
              </a:rPr>
              <a:t>矩阵链长度为</a:t>
            </a:r>
            <a:r>
              <a:rPr lang="en-US" altLang="zh-CN" sz="2400" kern="0" dirty="0" smtClean="0">
                <a:latin typeface="Tahoma" panose="020B0604030504040204" pitchFamily="34" charset="0"/>
              </a:rPr>
              <a:t>3)</a:t>
            </a:r>
            <a:r>
              <a:rPr lang="zh-CN" altLang="en-US" sz="2400" kern="0" dirty="0" smtClean="0">
                <a:latin typeface="Tahoma" panose="020B0604030504040204" pitchFamily="34" charset="0"/>
              </a:rPr>
              <a:t>；</a:t>
            </a:r>
            <a:r>
              <a:rPr lang="en-US" altLang="zh-CN" sz="2400" kern="0" dirty="0" smtClean="0">
                <a:latin typeface="Tahoma" panose="020B0604030504040204" pitchFamily="34" charset="0"/>
              </a:rPr>
              <a:t>···.</a:t>
            </a:r>
            <a:endParaRPr lang="en-US" altLang="zh-CN" sz="2400" kern="0" dirty="0" smtClean="0">
              <a:latin typeface="Tahoma" panose="020B060403050404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kern="0" dirty="0">
                <a:latin typeface="Tahoma" panose="020B0604030504040204" pitchFamily="34" charset="0"/>
              </a:rPr>
              <a:t> </a:t>
            </a:r>
            <a:r>
              <a:rPr lang="en-US" altLang="zh-CN" sz="2400" kern="0" dirty="0" smtClean="0">
                <a:latin typeface="Tahoma" panose="020B0604030504040204" pitchFamily="34" charset="0"/>
              </a:rPr>
              <a:t>    </a:t>
            </a:r>
            <a:r>
              <a:rPr lang="zh-CN" altLang="en-US" sz="2400" kern="0" dirty="0" smtClean="0">
                <a:latin typeface="Tahoma" panose="020B0604030504040204" pitchFamily="34" charset="0"/>
              </a:rPr>
              <a:t>每次计算只用到已计算出的</a:t>
            </a:r>
            <a:r>
              <a:rPr lang="en-US" altLang="zh-CN" sz="2400" kern="0" dirty="0" smtClean="0">
                <a:latin typeface="Tahoma" panose="020B0604030504040204" pitchFamily="34" charset="0"/>
              </a:rPr>
              <a:t>m[</a:t>
            </a:r>
            <a:r>
              <a:rPr lang="en-US" altLang="zh-CN" sz="2400" kern="0" dirty="0" err="1" smtClean="0">
                <a:latin typeface="Tahoma" panose="020B0604030504040204" pitchFamily="34" charset="0"/>
              </a:rPr>
              <a:t>i</a:t>
            </a:r>
            <a:r>
              <a:rPr lang="en-US" altLang="zh-CN" sz="2400" kern="0" dirty="0" smtClean="0">
                <a:latin typeface="Tahoma" panose="020B0604030504040204" pitchFamily="34" charset="0"/>
              </a:rPr>
              <a:t>][k]</a:t>
            </a:r>
            <a:r>
              <a:rPr lang="zh-CN" altLang="en-US" sz="2400" kern="0" dirty="0" smtClean="0">
                <a:latin typeface="Tahoma" panose="020B0604030504040204" pitchFamily="34" charset="0"/>
              </a:rPr>
              <a:t>和</a:t>
            </a:r>
            <a:r>
              <a:rPr lang="en-US" altLang="zh-CN" sz="2400" kern="0" dirty="0" smtClean="0">
                <a:latin typeface="Tahoma" panose="020B0604030504040204" pitchFamily="34" charset="0"/>
              </a:rPr>
              <a:t>m[k+1][j]</a:t>
            </a:r>
            <a:endParaRPr lang="en-US" altLang="zh-CN" sz="2400" kern="0" dirty="0" smtClean="0"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400" kern="0" dirty="0" smtClean="0">
                <a:latin typeface="Tahoma" panose="020B0604030504040204" pitchFamily="34" charset="0"/>
              </a:rPr>
              <a:t>计算顺序</a:t>
            </a:r>
            <a:endParaRPr lang="zh-CN" altLang="en-US" sz="2400" kern="0" dirty="0" smtClean="0"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kern="0" dirty="0" smtClean="0">
                <a:latin typeface="Tahoma" panose="020B0604030504040204" pitchFamily="34" charset="0"/>
              </a:rPr>
              <a:t>      </a:t>
            </a:r>
            <a:r>
              <a:rPr lang="en-US" altLang="zh-CN" sz="2400" kern="0" dirty="0" smtClean="0">
                <a:latin typeface="Tahoma" panose="020B0604030504040204" pitchFamily="34" charset="0"/>
              </a:rPr>
              <a:t>m[1][1],m[2][2],m[3][3]….m[n][n]</a:t>
            </a:r>
            <a:endParaRPr lang="en-US" altLang="zh-CN" sz="2400" kern="0" dirty="0" smtClean="0"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kern="0" dirty="0" smtClean="0">
                <a:latin typeface="Tahoma" panose="020B0604030504040204" pitchFamily="34" charset="0"/>
              </a:rPr>
              <a:t>      m[1][2],m[2][3],m[3][4]····m[n-1][n]</a:t>
            </a:r>
            <a:endParaRPr lang="en-US" altLang="zh-CN" sz="2400" kern="0" dirty="0" smtClean="0"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kern="0" dirty="0" smtClean="0">
                <a:latin typeface="Tahoma" panose="020B0604030504040204" pitchFamily="34" charset="0"/>
              </a:rPr>
              <a:t>      m[1][3],m[2][4],m[3][5]····m[n-2][n]</a:t>
            </a:r>
            <a:endParaRPr lang="en-US" altLang="zh-CN" sz="2400" kern="0" dirty="0" smtClean="0"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kern="0" dirty="0" smtClean="0">
                <a:latin typeface="Tahoma" panose="020B0604030504040204" pitchFamily="34" charset="0"/>
              </a:rPr>
              <a:t>                         ·····</a:t>
            </a:r>
            <a:endParaRPr lang="en-US" altLang="zh-CN" sz="2400" kern="0" dirty="0" smtClean="0"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kern="0" dirty="0" smtClean="0">
                <a:latin typeface="Tahoma" panose="020B0604030504040204" pitchFamily="34" charset="0"/>
              </a:rPr>
              <a:t>      m[1][n-1],m[2][n]</a:t>
            </a:r>
            <a:endParaRPr lang="en-US" altLang="zh-CN" sz="2400" kern="0" dirty="0" smtClean="0"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kern="0" dirty="0" smtClean="0">
                <a:latin typeface="Tahoma" panose="020B0604030504040204" pitchFamily="34" charset="0"/>
              </a:rPr>
              <a:t>      m[1][n]</a:t>
            </a:r>
            <a:endParaRPr lang="en-US" altLang="zh-CN" sz="2400" kern="0" dirty="0">
              <a:latin typeface="Tahoma" panose="020B060403050404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67544" y="257398"/>
            <a:ext cx="5634037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4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计算过程</a:t>
            </a:r>
            <a:endParaRPr lang="ja-JP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963" name="Picture 27" descr="t3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001021"/>
            <a:ext cx="6948487" cy="188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5938" name="Rectangle 2"/>
          <p:cNvSpPr>
            <a:spLocks noChangeArrowheads="1"/>
          </p:cNvSpPr>
          <p:nvPr/>
        </p:nvSpPr>
        <p:spPr bwMode="auto">
          <a:xfrm>
            <a:off x="467544" y="257398"/>
            <a:ext cx="5634037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用动态规划法求最优解</a:t>
            </a:r>
            <a:endParaRPr lang="ja-JP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</a:endParaRPr>
          </a:p>
        </p:txBody>
      </p:sp>
      <p:sp>
        <p:nvSpPr>
          <p:cNvPr id="295939" name="Rectangle 3"/>
          <p:cNvSpPr>
            <a:spLocks noChangeArrowheads="1"/>
          </p:cNvSpPr>
          <p:nvPr/>
        </p:nvSpPr>
        <p:spPr bwMode="auto">
          <a:xfrm>
            <a:off x="-468560" y="1011262"/>
            <a:ext cx="8424863" cy="522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lnSpc>
                <a:spcPct val="150000"/>
              </a:lnSpc>
            </a:pPr>
            <a:r>
              <a:rPr kumimoji="1" lang="en-US" altLang="zh-CN" sz="1600"/>
              <a:t>void </a:t>
            </a:r>
            <a:r>
              <a:rPr kumimoji="1" lang="en-US" altLang="zh-CN" sz="1600" b="1" smtClean="0"/>
              <a:t>MatrixChain</a:t>
            </a:r>
            <a:r>
              <a:rPr kumimoji="1" lang="en-US" altLang="zh-CN" sz="1600" smtClean="0"/>
              <a:t>(int </a:t>
            </a:r>
            <a:r>
              <a:rPr kumimoji="1" lang="en-US" altLang="zh-CN" sz="1600" dirty="0"/>
              <a:t>*p</a:t>
            </a:r>
            <a:r>
              <a:rPr kumimoji="1" lang="zh-CN" altLang="en-US" sz="1600" dirty="0"/>
              <a:t>，</a:t>
            </a:r>
            <a:r>
              <a:rPr kumimoji="1" lang="en-US" altLang="zh-CN" sz="1600" dirty="0" err="1"/>
              <a:t>int</a:t>
            </a:r>
            <a:r>
              <a:rPr kumimoji="1" lang="en-US" altLang="zh-CN" sz="1600" dirty="0"/>
              <a:t> n</a:t>
            </a:r>
            <a:r>
              <a:rPr kumimoji="1" lang="zh-CN" altLang="en-US" sz="1600" dirty="0"/>
              <a:t>，</a:t>
            </a:r>
            <a:r>
              <a:rPr kumimoji="1" lang="en-US" altLang="zh-CN" sz="1600" dirty="0" err="1"/>
              <a:t>int</a:t>
            </a:r>
            <a:r>
              <a:rPr kumimoji="1" lang="en-US" altLang="zh-CN" sz="1600" dirty="0"/>
              <a:t> **m</a:t>
            </a:r>
            <a:r>
              <a:rPr kumimoji="1" lang="zh-CN" altLang="en-US" sz="1600" dirty="0"/>
              <a:t>，</a:t>
            </a:r>
            <a:r>
              <a:rPr kumimoji="1" lang="en-US" altLang="zh-CN" sz="1600" dirty="0" err="1"/>
              <a:t>int</a:t>
            </a:r>
            <a:r>
              <a:rPr kumimoji="1" lang="en-US" altLang="zh-CN" sz="1600" dirty="0"/>
              <a:t> **s)</a:t>
            </a:r>
            <a:endParaRPr kumimoji="1" lang="en-US" altLang="zh-CN" sz="1600" dirty="0"/>
          </a:p>
          <a:p>
            <a:pPr lvl="1">
              <a:lnSpc>
                <a:spcPct val="150000"/>
              </a:lnSpc>
            </a:pPr>
            <a:r>
              <a:rPr kumimoji="1" lang="en-US" altLang="zh-CN" sz="1600" dirty="0"/>
              <a:t>{</a:t>
            </a:r>
            <a:endParaRPr kumimoji="1" lang="en-US" altLang="zh-CN" sz="1600" dirty="0"/>
          </a:p>
          <a:p>
            <a:pPr>
              <a:lnSpc>
                <a:spcPct val="150000"/>
              </a:lnSpc>
            </a:pPr>
            <a:r>
              <a:rPr kumimoji="1" lang="en-US" altLang="zh-CN" sz="1600" dirty="0"/>
              <a:t>        for (</a:t>
            </a:r>
            <a:r>
              <a:rPr kumimoji="1" lang="en-US" altLang="zh-CN" sz="1600" dirty="0" err="1"/>
              <a:t>int</a:t>
            </a:r>
            <a:r>
              <a:rPr kumimoji="1" lang="en-US" altLang="zh-CN" sz="1600" dirty="0"/>
              <a:t> i = 1; i &lt;= n; i++) m[i][i] = 0;</a:t>
            </a:r>
            <a:endParaRPr kumimoji="1" lang="en-US" altLang="zh-CN" sz="1600" dirty="0"/>
          </a:p>
          <a:p>
            <a:pPr>
              <a:lnSpc>
                <a:spcPct val="150000"/>
              </a:lnSpc>
            </a:pPr>
            <a:r>
              <a:rPr kumimoji="1" lang="en-US" altLang="zh-CN" sz="1600" dirty="0"/>
              <a:t>        for (</a:t>
            </a:r>
            <a:r>
              <a:rPr kumimoji="1" lang="en-US" altLang="zh-CN" sz="1600" dirty="0" err="1"/>
              <a:t>int</a:t>
            </a:r>
            <a:r>
              <a:rPr kumimoji="1" lang="en-US" altLang="zh-CN" sz="1600" dirty="0"/>
              <a:t> r = 2; r &lt;= n; r++)</a:t>
            </a:r>
            <a:endParaRPr kumimoji="1" lang="en-US" altLang="zh-CN" sz="1600" dirty="0"/>
          </a:p>
          <a:p>
            <a:pPr>
              <a:lnSpc>
                <a:spcPct val="150000"/>
              </a:lnSpc>
            </a:pPr>
            <a:r>
              <a:rPr kumimoji="1" lang="en-US" altLang="zh-CN" sz="1600" dirty="0"/>
              <a:t>           for (</a:t>
            </a:r>
            <a:r>
              <a:rPr kumimoji="1" lang="en-US" altLang="zh-CN" sz="1600" dirty="0" err="1"/>
              <a:t>int</a:t>
            </a:r>
            <a:r>
              <a:rPr kumimoji="1" lang="en-US" altLang="zh-CN" sz="1600" dirty="0"/>
              <a:t> i = 1; i &lt;= n - r+1; i++) {</a:t>
            </a:r>
            <a:endParaRPr kumimoji="1" lang="en-US" altLang="zh-CN" sz="1600" dirty="0"/>
          </a:p>
          <a:p>
            <a:pPr>
              <a:lnSpc>
                <a:spcPct val="150000"/>
              </a:lnSpc>
            </a:pPr>
            <a:r>
              <a:rPr kumimoji="1" lang="en-US" altLang="zh-CN" sz="1600" dirty="0"/>
              <a:t>              </a:t>
            </a:r>
            <a:r>
              <a:rPr kumimoji="1" lang="en-US" altLang="zh-CN" sz="1600" dirty="0" err="1"/>
              <a:t>int</a:t>
            </a:r>
            <a:r>
              <a:rPr kumimoji="1" lang="en-US" altLang="zh-CN" sz="1600" dirty="0"/>
              <a:t> j=i+r-1;</a:t>
            </a:r>
            <a:endParaRPr kumimoji="1" lang="en-US" altLang="zh-CN" sz="1600" dirty="0"/>
          </a:p>
          <a:p>
            <a:pPr>
              <a:lnSpc>
                <a:spcPct val="150000"/>
              </a:lnSpc>
            </a:pPr>
            <a:r>
              <a:rPr kumimoji="1" lang="en-US" altLang="zh-CN" sz="1600" dirty="0"/>
              <a:t>              m[i][j] = </a:t>
            </a:r>
            <a:r>
              <a:rPr kumimoji="1"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m[</a:t>
            </a:r>
            <a:r>
              <a:rPr kumimoji="1" lang="en-US" altLang="zh-CN" sz="16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kumimoji="1"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][</a:t>
            </a:r>
            <a:r>
              <a:rPr kumimoji="1" lang="en-US" altLang="zh-CN" sz="16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kumimoji="1"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]+</a:t>
            </a:r>
            <a:r>
              <a:rPr kumimoji="1" lang="en-US" altLang="zh-CN" sz="1600" dirty="0" smtClean="0"/>
              <a:t>m[i+1</a:t>
            </a:r>
            <a:r>
              <a:rPr kumimoji="1" lang="en-US" altLang="zh-CN" sz="1600" dirty="0"/>
              <a:t>][j]+ p[i-1]*p[i]*p[j];</a:t>
            </a:r>
            <a:endParaRPr kumimoji="1" lang="en-US" altLang="zh-CN" sz="1600" dirty="0"/>
          </a:p>
          <a:p>
            <a:pPr>
              <a:lnSpc>
                <a:spcPct val="150000"/>
              </a:lnSpc>
            </a:pPr>
            <a:r>
              <a:rPr kumimoji="1" lang="en-US" altLang="zh-CN" sz="1600" dirty="0"/>
              <a:t>              s[i][j] = i;</a:t>
            </a:r>
            <a:endParaRPr kumimoji="1" lang="en-US" altLang="zh-CN" sz="1600" dirty="0"/>
          </a:p>
          <a:p>
            <a:pPr>
              <a:lnSpc>
                <a:spcPct val="150000"/>
              </a:lnSpc>
            </a:pPr>
            <a:r>
              <a:rPr kumimoji="1" lang="en-US" altLang="zh-CN" sz="1600" dirty="0"/>
              <a:t>              for (</a:t>
            </a:r>
            <a:r>
              <a:rPr kumimoji="1" lang="en-US" altLang="zh-CN" sz="1600" dirty="0" err="1"/>
              <a:t>int</a:t>
            </a:r>
            <a:r>
              <a:rPr kumimoji="1" lang="en-US" altLang="zh-CN" sz="1600" dirty="0"/>
              <a:t> k = i+1; k &lt; j; k++) {</a:t>
            </a:r>
            <a:endParaRPr kumimoji="1" lang="en-US" altLang="zh-CN" sz="1600" dirty="0"/>
          </a:p>
          <a:p>
            <a:pPr>
              <a:lnSpc>
                <a:spcPct val="150000"/>
              </a:lnSpc>
            </a:pPr>
            <a:r>
              <a:rPr kumimoji="1" lang="en-US" altLang="zh-CN" sz="1600" dirty="0"/>
              <a:t>                 </a:t>
            </a:r>
            <a:r>
              <a:rPr kumimoji="1" lang="en-US" altLang="zh-CN" sz="1600" dirty="0" err="1"/>
              <a:t>int</a:t>
            </a:r>
            <a:r>
              <a:rPr kumimoji="1" lang="en-US" altLang="zh-CN" sz="1600" dirty="0"/>
              <a:t> t = m[i][k] + m[k+1][j] + p[i-1]*p[k]*p[j];</a:t>
            </a:r>
            <a:endParaRPr kumimoji="1" lang="en-US" altLang="zh-CN" sz="1600" dirty="0"/>
          </a:p>
          <a:p>
            <a:pPr>
              <a:lnSpc>
                <a:spcPct val="150000"/>
              </a:lnSpc>
            </a:pPr>
            <a:r>
              <a:rPr kumimoji="1" lang="en-US" altLang="zh-CN" sz="1600" dirty="0"/>
              <a:t>                 if (t &lt; m[i][j]) { m[i][j] = t; s[i][j] = k;}</a:t>
            </a:r>
            <a:endParaRPr kumimoji="1" lang="en-US" altLang="zh-CN" sz="1600" dirty="0"/>
          </a:p>
          <a:p>
            <a:pPr>
              <a:lnSpc>
                <a:spcPct val="150000"/>
              </a:lnSpc>
            </a:pPr>
            <a:r>
              <a:rPr kumimoji="1" lang="en-US" altLang="zh-CN" sz="1600" dirty="0"/>
              <a:t>              }</a:t>
            </a:r>
            <a:endParaRPr kumimoji="1" lang="en-US" altLang="zh-CN" sz="1600" dirty="0"/>
          </a:p>
          <a:p>
            <a:pPr>
              <a:lnSpc>
                <a:spcPct val="150000"/>
              </a:lnSpc>
            </a:pPr>
            <a:r>
              <a:rPr kumimoji="1" lang="en-US" altLang="zh-CN" sz="1600" dirty="0"/>
              <a:t>          }</a:t>
            </a:r>
            <a:endParaRPr kumimoji="1" lang="en-US" altLang="zh-CN" sz="1600" dirty="0"/>
          </a:p>
          <a:p>
            <a:pPr lvl="1">
              <a:lnSpc>
                <a:spcPct val="150000"/>
              </a:lnSpc>
            </a:pPr>
            <a:r>
              <a:rPr kumimoji="1" lang="en-US" altLang="zh-CN" sz="1600" dirty="0"/>
              <a:t>}</a:t>
            </a:r>
            <a:endParaRPr kumimoji="1" lang="en-US" altLang="zh-CN" sz="1600" dirty="0"/>
          </a:p>
        </p:txBody>
      </p:sp>
      <p:graphicFrame>
        <p:nvGraphicFramePr>
          <p:cNvPr id="295967" name="Group 31"/>
          <p:cNvGraphicFramePr>
            <a:graphicFrameLocks noGrp="1"/>
          </p:cNvGraphicFramePr>
          <p:nvPr/>
        </p:nvGraphicFramePr>
        <p:xfrm>
          <a:off x="3635896" y="188640"/>
          <a:ext cx="5472608" cy="808990"/>
        </p:xfrm>
        <a:graphic>
          <a:graphicData uri="http://schemas.openxmlformats.org/drawingml/2006/table">
            <a:tbl>
              <a:tblPr/>
              <a:tblGrid>
                <a:gridCol w="925048"/>
                <a:gridCol w="925048"/>
                <a:gridCol w="783818"/>
                <a:gridCol w="783818"/>
                <a:gridCol w="925048"/>
                <a:gridCol w="1129828"/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35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35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95964" name="Rectangle 28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5966" name="Text Box 30"/>
          <p:cNvSpPr txBox="1">
            <a:spLocks noChangeArrowheads="1"/>
          </p:cNvSpPr>
          <p:nvPr/>
        </p:nvSpPr>
        <p:spPr bwMode="auto">
          <a:xfrm>
            <a:off x="3816796" y="3137073"/>
            <a:ext cx="5219700" cy="1516063"/>
          </a:xfrm>
          <a:prstGeom prst="rect">
            <a:avLst/>
          </a:prstGeom>
          <a:solidFill>
            <a:srgbClr val="9FE6FF"/>
          </a:solidFill>
          <a:ln w="50800">
            <a:solidFill>
              <a:srgbClr val="FF6600"/>
            </a:solidFill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b="1" dirty="0">
                <a:latin typeface="Verdana" panose="020B0604030504040204" pitchFamily="34" charset="0"/>
                <a:ea typeface="黑体" panose="02010609060101010101" pitchFamily="2" charset="-122"/>
              </a:rPr>
              <a:t>算法复杂度分析：</a:t>
            </a:r>
            <a:endParaRPr lang="zh-CN" altLang="en-US" b="1" dirty="0">
              <a:latin typeface="Verdana" panose="020B0604030504040204" pitchFamily="34" charset="0"/>
              <a:ea typeface="黑体" panose="02010609060101010101" pitchFamily="2" charset="-122"/>
            </a:endParaRPr>
          </a:p>
          <a:p>
            <a:r>
              <a:rPr lang="zh-CN" altLang="en-US">
                <a:ea typeface="楷体_GB2312" pitchFamily="49" charset="-122"/>
              </a:rPr>
              <a:t>算法</a:t>
            </a:r>
            <a:r>
              <a:rPr lang="en-US" altLang="zh-CN" b="1" smtClean="0">
                <a:ea typeface="楷体_GB2312" pitchFamily="49" charset="-122"/>
              </a:rPr>
              <a:t>matrixChain</a:t>
            </a:r>
            <a:r>
              <a:rPr lang="zh-CN" altLang="en-US" dirty="0">
                <a:ea typeface="楷体_GB2312" pitchFamily="49" charset="-122"/>
              </a:rPr>
              <a:t>的主要计算量取决于算法中对</a:t>
            </a:r>
            <a:r>
              <a:rPr lang="en-US" altLang="zh-CN" dirty="0">
                <a:ea typeface="楷体_GB2312" pitchFamily="49" charset="-122"/>
              </a:rPr>
              <a:t>r</a:t>
            </a:r>
            <a:r>
              <a:rPr lang="zh-CN" altLang="en-US" dirty="0">
                <a:ea typeface="楷体_GB2312" pitchFamily="49" charset="-122"/>
              </a:rPr>
              <a:t>，</a:t>
            </a:r>
            <a:r>
              <a:rPr lang="en-US" altLang="zh-CN" dirty="0">
                <a:ea typeface="楷体_GB2312" pitchFamily="49" charset="-122"/>
              </a:rPr>
              <a:t>i</a:t>
            </a:r>
            <a:r>
              <a:rPr lang="zh-CN" altLang="en-US" dirty="0">
                <a:ea typeface="楷体_GB2312" pitchFamily="49" charset="-122"/>
              </a:rPr>
              <a:t>和</a:t>
            </a:r>
            <a:r>
              <a:rPr lang="en-US" altLang="zh-CN" dirty="0">
                <a:ea typeface="楷体_GB2312" pitchFamily="49" charset="-122"/>
              </a:rPr>
              <a:t>k</a:t>
            </a:r>
            <a:r>
              <a:rPr lang="zh-CN" altLang="en-US" dirty="0">
                <a:ea typeface="楷体_GB2312" pitchFamily="49" charset="-122"/>
              </a:rPr>
              <a:t>的</a:t>
            </a:r>
            <a:r>
              <a:rPr lang="en-US" altLang="zh-CN" dirty="0">
                <a:ea typeface="楷体_GB2312" pitchFamily="49" charset="-122"/>
              </a:rPr>
              <a:t>3</a:t>
            </a:r>
            <a:r>
              <a:rPr lang="zh-CN" altLang="en-US" dirty="0">
                <a:ea typeface="楷体_GB2312" pitchFamily="49" charset="-122"/>
              </a:rPr>
              <a:t>重循环。循环体内的计算量为</a:t>
            </a:r>
            <a:r>
              <a:rPr lang="en-US" altLang="zh-CN" dirty="0">
                <a:ea typeface="楷体_GB2312" pitchFamily="49" charset="-122"/>
              </a:rPr>
              <a:t>O(1)</a:t>
            </a:r>
            <a:r>
              <a:rPr lang="zh-CN" altLang="en-US" dirty="0">
                <a:ea typeface="楷体_GB2312" pitchFamily="49" charset="-122"/>
              </a:rPr>
              <a:t>，而</a:t>
            </a:r>
            <a:r>
              <a:rPr lang="en-US" altLang="zh-CN" dirty="0">
                <a:ea typeface="楷体_GB2312" pitchFamily="49" charset="-122"/>
              </a:rPr>
              <a:t>3</a:t>
            </a:r>
            <a:r>
              <a:rPr lang="zh-CN" altLang="en-US" dirty="0">
                <a:ea typeface="楷体_GB2312" pitchFamily="49" charset="-122"/>
              </a:rPr>
              <a:t>重循环的总次数为</a:t>
            </a:r>
            <a:r>
              <a:rPr lang="en-US" altLang="zh-CN" dirty="0">
                <a:ea typeface="楷体_GB2312" pitchFamily="49" charset="-122"/>
              </a:rPr>
              <a:t>O(n</a:t>
            </a:r>
            <a:r>
              <a:rPr lang="en-US" altLang="zh-CN" baseline="30000" dirty="0">
                <a:ea typeface="楷体_GB2312" pitchFamily="49" charset="-122"/>
              </a:rPr>
              <a:t>3</a:t>
            </a:r>
            <a:r>
              <a:rPr lang="en-US" altLang="zh-CN" dirty="0">
                <a:ea typeface="楷体_GB2312" pitchFamily="49" charset="-122"/>
              </a:rPr>
              <a:t>)</a:t>
            </a:r>
            <a:r>
              <a:rPr lang="zh-CN" altLang="en-US" dirty="0">
                <a:ea typeface="楷体_GB2312" pitchFamily="49" charset="-122"/>
              </a:rPr>
              <a:t>。因此算法的计算时间上界为</a:t>
            </a:r>
            <a:r>
              <a:rPr lang="en-US" altLang="zh-CN" dirty="0">
                <a:ea typeface="楷体_GB2312" pitchFamily="49" charset="-122"/>
              </a:rPr>
              <a:t>O(n</a:t>
            </a:r>
            <a:r>
              <a:rPr lang="en-US" altLang="zh-CN" baseline="30000" dirty="0">
                <a:ea typeface="楷体_GB2312" pitchFamily="49" charset="-122"/>
              </a:rPr>
              <a:t>3</a:t>
            </a:r>
            <a:r>
              <a:rPr lang="en-US" altLang="zh-CN" dirty="0">
                <a:ea typeface="楷体_GB2312" pitchFamily="49" charset="-122"/>
              </a:rPr>
              <a:t>)</a:t>
            </a:r>
            <a:r>
              <a:rPr lang="zh-CN" altLang="en-US" dirty="0">
                <a:ea typeface="楷体_GB2312" pitchFamily="49" charset="-122"/>
              </a:rPr>
              <a:t>。算法所占用的空间显然为</a:t>
            </a:r>
            <a:r>
              <a:rPr lang="en-US" altLang="zh-CN" dirty="0">
                <a:ea typeface="楷体_GB2312" pitchFamily="49" charset="-122"/>
              </a:rPr>
              <a:t>O(n</a:t>
            </a:r>
            <a:r>
              <a:rPr lang="en-US" altLang="zh-CN" baseline="30000" dirty="0">
                <a:ea typeface="楷体_GB2312" pitchFamily="49" charset="-122"/>
              </a:rPr>
              <a:t>2</a:t>
            </a:r>
            <a:r>
              <a:rPr lang="en-US" altLang="zh-CN" dirty="0">
                <a:ea typeface="楷体_GB2312" pitchFamily="49" charset="-122"/>
              </a:rPr>
              <a:t>)</a:t>
            </a:r>
            <a:r>
              <a:rPr lang="zh-CN" altLang="en-US" dirty="0">
                <a:ea typeface="楷体_GB2312" pitchFamily="49" charset="-122"/>
              </a:rPr>
              <a:t>。</a:t>
            </a:r>
            <a:endParaRPr lang="en-US" altLang="zh-CN" dirty="0">
              <a:ea typeface="楷体_GB2312" pitchFamily="49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913781" y="2204864"/>
            <a:ext cx="273843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129805" y="2544263"/>
            <a:ext cx="273843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345829" y="4005064"/>
            <a:ext cx="273843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152803" y="5445224"/>
            <a:ext cx="507429" cy="18002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直角三角形 3"/>
          <p:cNvSpPr/>
          <p:nvPr/>
        </p:nvSpPr>
        <p:spPr bwMode="auto">
          <a:xfrm>
            <a:off x="6948264" y="5373216"/>
            <a:ext cx="2016224" cy="1296144"/>
          </a:xfrm>
          <a:prstGeom prst="rtTriangle">
            <a:avLst/>
          </a:prstGeom>
          <a:noFill/>
          <a:ln w="381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0799999"/>
            </a:camera>
            <a:lightRig rig="threePt" dir="t"/>
          </a:scene3d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5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5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9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66" grpId="0" animBg="1"/>
      <p:bldP spid="10" grpId="0" animBg="1"/>
      <p:bldP spid="11" grpId="0" animBg="1"/>
      <p:bldP spid="12" grpId="0" animBg="1"/>
      <p:bldP spid="13" grpId="0" animBg="1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ChangeArrowheads="1"/>
          </p:cNvSpPr>
          <p:nvPr/>
        </p:nvSpPr>
        <p:spPr bwMode="auto">
          <a:xfrm>
            <a:off x="467544" y="257398"/>
            <a:ext cx="5634037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用动态规划法求最优解</a:t>
            </a:r>
            <a:endParaRPr lang="ja-JP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</a:endParaRPr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>
          <a:xfrm>
            <a:off x="611560" y="1223242"/>
            <a:ext cx="8062913" cy="4479925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09600" indent="-609600">
              <a:buFontTx/>
              <a:buNone/>
            </a:pPr>
            <a:r>
              <a:rPr lang="en-US" altLang="zh-CN" sz="1800" kern="0" dirty="0" smtClean="0"/>
              <a:t>     1    2    3    4    5    6</a:t>
            </a:r>
            <a:endParaRPr lang="en-US" altLang="zh-CN" sz="1800" kern="0" dirty="0" smtClean="0"/>
          </a:p>
          <a:p>
            <a:pPr marL="609600" indent="-609600">
              <a:buFontTx/>
              <a:buAutoNum type="arabicPlain"/>
            </a:pPr>
            <a:r>
              <a:rPr lang="en-US" altLang="zh-CN" sz="1800" kern="0" dirty="0" smtClean="0"/>
              <a:t>0    1     1    3    3    3</a:t>
            </a:r>
            <a:endParaRPr lang="en-US" altLang="zh-CN" sz="1800" kern="0" dirty="0" smtClean="0"/>
          </a:p>
          <a:p>
            <a:pPr marL="609600" indent="-609600">
              <a:buFontTx/>
              <a:buAutoNum type="arabicPlain"/>
            </a:pPr>
            <a:r>
              <a:rPr lang="en-US" altLang="zh-CN" sz="1800" kern="0" dirty="0" smtClean="0"/>
              <a:t>      0    2    3    3    3</a:t>
            </a:r>
            <a:endParaRPr lang="en-US" altLang="zh-CN" sz="1800" kern="0" dirty="0" smtClean="0"/>
          </a:p>
          <a:p>
            <a:pPr marL="609600" indent="-609600">
              <a:buFontTx/>
              <a:buAutoNum type="arabicPlain"/>
            </a:pPr>
            <a:r>
              <a:rPr lang="en-US" altLang="zh-CN" sz="1800" kern="0" dirty="0" smtClean="0"/>
              <a:t>           0    3    3    3</a:t>
            </a:r>
            <a:endParaRPr lang="en-US" altLang="zh-CN" sz="1800" kern="0" dirty="0" smtClean="0"/>
          </a:p>
          <a:p>
            <a:pPr marL="609600" indent="-609600">
              <a:buFontTx/>
              <a:buAutoNum type="arabicPlain"/>
            </a:pPr>
            <a:r>
              <a:rPr lang="en-US" altLang="zh-CN" sz="1800" kern="0" dirty="0" smtClean="0"/>
              <a:t>                0    4    5</a:t>
            </a:r>
            <a:endParaRPr lang="en-US" altLang="zh-CN" sz="1800" kern="0" dirty="0" smtClean="0"/>
          </a:p>
          <a:p>
            <a:pPr marL="609600" indent="-609600">
              <a:buFontTx/>
              <a:buAutoNum type="arabicPlain"/>
            </a:pPr>
            <a:r>
              <a:rPr lang="en-US" altLang="zh-CN" sz="1800" kern="0" dirty="0" smtClean="0"/>
              <a:t>                     0    5</a:t>
            </a:r>
            <a:endParaRPr lang="en-US" altLang="zh-CN" sz="1800" kern="0" dirty="0" smtClean="0"/>
          </a:p>
          <a:p>
            <a:pPr marL="609600" indent="-609600">
              <a:buFontTx/>
              <a:buAutoNum type="arabicPlain"/>
            </a:pPr>
            <a:r>
              <a:rPr lang="en-US" altLang="zh-CN" sz="1800" kern="0" dirty="0" smtClean="0"/>
              <a:t>                          0</a:t>
            </a:r>
            <a:endParaRPr lang="en-US" altLang="zh-CN" sz="1800" kern="0" dirty="0"/>
          </a:p>
        </p:txBody>
      </p:sp>
      <p:sp>
        <p:nvSpPr>
          <p:cNvPr id="42" name="Line 4"/>
          <p:cNvSpPr>
            <a:spLocks noChangeShapeType="1"/>
          </p:cNvSpPr>
          <p:nvPr/>
        </p:nvSpPr>
        <p:spPr bwMode="auto">
          <a:xfrm>
            <a:off x="960884" y="1195461"/>
            <a:ext cx="4762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5"/>
          <p:cNvSpPr>
            <a:spLocks noChangeShapeType="1"/>
          </p:cNvSpPr>
          <p:nvPr/>
        </p:nvSpPr>
        <p:spPr bwMode="auto">
          <a:xfrm flipH="1">
            <a:off x="5713858" y="1195461"/>
            <a:ext cx="9525" cy="25215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 flipH="1" flipV="1">
            <a:off x="960884" y="3716333"/>
            <a:ext cx="4723107" cy="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Oval 7"/>
          <p:cNvSpPr>
            <a:spLocks noChangeArrowheads="1"/>
          </p:cNvSpPr>
          <p:nvPr/>
        </p:nvSpPr>
        <p:spPr bwMode="auto">
          <a:xfrm>
            <a:off x="6001196" y="2360686"/>
            <a:ext cx="2951162" cy="936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考虑计算</a:t>
            </a:r>
            <a:r>
              <a:rPr lang="en-US" altLang="zh-CN" b="1"/>
              <a:t>A[1][6]</a:t>
            </a:r>
            <a:r>
              <a:rPr lang="zh-CN" altLang="en-US" b="1"/>
              <a:t>时的顺序</a:t>
            </a:r>
            <a:endParaRPr lang="zh-CN" altLang="en-US" b="1"/>
          </a:p>
        </p:txBody>
      </p:sp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251520" y="4881959"/>
            <a:ext cx="116284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S[1][6] </a:t>
            </a:r>
            <a:endParaRPr lang="en-US" altLang="zh-CN" dirty="0"/>
          </a:p>
        </p:txBody>
      </p: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205233" y="5313759"/>
            <a:ext cx="2160588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(A</a:t>
            </a:r>
            <a:r>
              <a:rPr lang="en-US" altLang="zh-CN" b="1" baseline="-25000"/>
              <a:t>1</a:t>
            </a:r>
            <a:r>
              <a:rPr lang="en-US" altLang="zh-CN" b="1"/>
              <a:t>…A</a:t>
            </a:r>
            <a:r>
              <a:rPr lang="en-US" altLang="zh-CN" b="1" baseline="-25000"/>
              <a:t>3</a:t>
            </a:r>
            <a:r>
              <a:rPr lang="en-US" altLang="zh-CN" b="1"/>
              <a:t>) (A</a:t>
            </a:r>
            <a:r>
              <a:rPr lang="en-US" altLang="zh-CN" b="1" baseline="-25000"/>
              <a:t>4</a:t>
            </a:r>
            <a:r>
              <a:rPr lang="en-US" altLang="zh-CN" b="1"/>
              <a:t>…A</a:t>
            </a:r>
            <a:r>
              <a:rPr lang="en-US" altLang="zh-CN" b="1" baseline="-25000"/>
              <a:t>6</a:t>
            </a:r>
            <a:r>
              <a:rPr lang="en-US" altLang="zh-CN" b="1"/>
              <a:t>)</a:t>
            </a:r>
            <a:endParaRPr lang="en-US" altLang="zh-CN" b="1"/>
          </a:p>
          <a:p>
            <a:pPr>
              <a:spcBef>
                <a:spcPct val="50000"/>
              </a:spcBef>
            </a:pPr>
            <a:endParaRPr lang="en-US" altLang="zh-CN" b="1"/>
          </a:p>
        </p:txBody>
      </p:sp>
      <p:sp>
        <p:nvSpPr>
          <p:cNvPr id="48" name="Text Box 10"/>
          <p:cNvSpPr txBox="1">
            <a:spLocks noChangeArrowheads="1"/>
          </p:cNvSpPr>
          <p:nvPr/>
        </p:nvSpPr>
        <p:spPr bwMode="auto">
          <a:xfrm>
            <a:off x="2182869" y="4497745"/>
            <a:ext cx="1006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S[1][3] </a:t>
            </a:r>
            <a:endParaRPr lang="en-US" altLang="zh-CN" dirty="0"/>
          </a:p>
        </p:txBody>
      </p:sp>
      <p:sp>
        <p:nvSpPr>
          <p:cNvPr id="49" name="Text Box 11"/>
          <p:cNvSpPr txBox="1">
            <a:spLocks noChangeArrowheads="1"/>
          </p:cNvSpPr>
          <p:nvPr/>
        </p:nvSpPr>
        <p:spPr bwMode="auto">
          <a:xfrm>
            <a:off x="2115700" y="4881959"/>
            <a:ext cx="1356716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/>
              <a:t>A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(A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A</a:t>
            </a:r>
            <a:r>
              <a:rPr lang="en-US" altLang="zh-CN" b="1" baseline="-25000" dirty="0"/>
              <a:t>3</a:t>
            </a:r>
            <a:r>
              <a:rPr lang="en-US" altLang="zh-CN" b="1" dirty="0"/>
              <a:t>)</a:t>
            </a:r>
            <a:endParaRPr lang="en-US" altLang="zh-CN" b="1" dirty="0"/>
          </a:p>
          <a:p>
            <a:pPr>
              <a:spcBef>
                <a:spcPct val="50000"/>
              </a:spcBef>
            </a:pPr>
            <a:endParaRPr lang="en-US" altLang="zh-CN" dirty="0"/>
          </a:p>
        </p:txBody>
      </p: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2115699" y="5523309"/>
            <a:ext cx="1140816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S[4][6] </a:t>
            </a:r>
            <a:endParaRPr lang="en-US" altLang="zh-CN" dirty="0"/>
          </a:p>
        </p:txBody>
      </p:sp>
      <p:sp>
        <p:nvSpPr>
          <p:cNvPr id="51" name="Text Box 13"/>
          <p:cNvSpPr txBox="1">
            <a:spLocks noChangeArrowheads="1"/>
          </p:cNvSpPr>
          <p:nvPr/>
        </p:nvSpPr>
        <p:spPr bwMode="auto">
          <a:xfrm>
            <a:off x="2063032" y="5902721"/>
            <a:ext cx="15728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/>
              <a:t>(A</a:t>
            </a:r>
            <a:r>
              <a:rPr lang="en-US" altLang="zh-CN" b="1" baseline="-25000" dirty="0"/>
              <a:t>4</a:t>
            </a:r>
            <a:r>
              <a:rPr lang="en-US" altLang="zh-CN" b="1" dirty="0"/>
              <a:t>A</a:t>
            </a:r>
            <a:r>
              <a:rPr lang="en-US" altLang="zh-CN" b="1" baseline="-25000" dirty="0"/>
              <a:t>5</a:t>
            </a:r>
            <a:r>
              <a:rPr lang="en-US" altLang="zh-CN" b="1" dirty="0"/>
              <a:t>)</a:t>
            </a:r>
            <a:r>
              <a:rPr lang="en-US" altLang="zh-CN" b="1" baseline="-25000" dirty="0"/>
              <a:t> </a:t>
            </a:r>
            <a:r>
              <a:rPr lang="en-US" altLang="zh-CN" b="1" dirty="0" smtClean="0"/>
              <a:t>A</a:t>
            </a:r>
            <a:r>
              <a:rPr lang="en-US" altLang="zh-CN" b="1" baseline="-25000" dirty="0" smtClean="0"/>
              <a:t>6</a:t>
            </a:r>
            <a:endParaRPr lang="en-US" altLang="zh-CN" b="1" dirty="0"/>
          </a:p>
        </p:txBody>
      </p:sp>
      <p:sp>
        <p:nvSpPr>
          <p:cNvPr id="52" name="Text Box 14"/>
          <p:cNvSpPr txBox="1">
            <a:spLocks noChangeArrowheads="1"/>
          </p:cNvSpPr>
          <p:nvPr/>
        </p:nvSpPr>
        <p:spPr bwMode="auto">
          <a:xfrm>
            <a:off x="4200971" y="4232671"/>
            <a:ext cx="14398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S[1][1]=0 </a:t>
            </a:r>
            <a:endParaRPr lang="en-US" altLang="zh-CN" dirty="0"/>
          </a:p>
        </p:txBody>
      </p:sp>
      <p:sp>
        <p:nvSpPr>
          <p:cNvPr id="53" name="Text Box 15"/>
          <p:cNvSpPr txBox="1">
            <a:spLocks noChangeArrowheads="1"/>
          </p:cNvSpPr>
          <p:nvPr/>
        </p:nvSpPr>
        <p:spPr bwMode="auto">
          <a:xfrm>
            <a:off x="4200971" y="4593034"/>
            <a:ext cx="14398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S[2][3</a:t>
            </a:r>
            <a:r>
              <a:rPr lang="en-US" altLang="zh-CN" dirty="0" smtClean="0"/>
              <a:t>]=2 </a:t>
            </a:r>
            <a:endParaRPr lang="en-US" altLang="zh-CN" dirty="0"/>
          </a:p>
        </p:txBody>
      </p:sp>
      <p:sp>
        <p:nvSpPr>
          <p:cNvPr id="54" name="Text Box 16"/>
          <p:cNvSpPr txBox="1">
            <a:spLocks noChangeArrowheads="1"/>
          </p:cNvSpPr>
          <p:nvPr/>
        </p:nvSpPr>
        <p:spPr bwMode="auto">
          <a:xfrm>
            <a:off x="4056508" y="4953396"/>
            <a:ext cx="19446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/>
              <a:t>A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((A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)(A</a:t>
            </a:r>
            <a:r>
              <a:rPr lang="en-US" altLang="zh-CN" b="1" baseline="-25000" dirty="0"/>
              <a:t>3</a:t>
            </a:r>
            <a:r>
              <a:rPr lang="en-US" altLang="zh-CN" b="1" dirty="0" smtClean="0"/>
              <a:t>))</a:t>
            </a:r>
            <a:endParaRPr lang="en-US" altLang="zh-CN" dirty="0"/>
          </a:p>
        </p:txBody>
      </p:sp>
      <p:sp>
        <p:nvSpPr>
          <p:cNvPr id="55" name="Text Box 17"/>
          <p:cNvSpPr txBox="1">
            <a:spLocks noChangeArrowheads="1"/>
          </p:cNvSpPr>
          <p:nvPr/>
        </p:nvSpPr>
        <p:spPr bwMode="auto">
          <a:xfrm>
            <a:off x="5652144" y="4593034"/>
            <a:ext cx="2808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S[2][2]= S[3][3]= 0 </a:t>
            </a:r>
            <a:endParaRPr lang="en-US" altLang="zh-CN"/>
          </a:p>
        </p:txBody>
      </p:sp>
      <p:sp>
        <p:nvSpPr>
          <p:cNvPr id="56" name="Text Box 18"/>
          <p:cNvSpPr txBox="1">
            <a:spLocks noChangeArrowheads="1"/>
          </p:cNvSpPr>
          <p:nvPr/>
        </p:nvSpPr>
        <p:spPr bwMode="auto">
          <a:xfrm>
            <a:off x="4273996" y="5469334"/>
            <a:ext cx="14398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S[6][6]=0 </a:t>
            </a:r>
            <a:endParaRPr lang="en-US" altLang="zh-CN"/>
          </a:p>
        </p:txBody>
      </p:sp>
      <p:sp>
        <p:nvSpPr>
          <p:cNvPr id="57" name="Text Box 19"/>
          <p:cNvSpPr txBox="1">
            <a:spLocks noChangeArrowheads="1"/>
          </p:cNvSpPr>
          <p:nvPr/>
        </p:nvSpPr>
        <p:spPr bwMode="auto">
          <a:xfrm>
            <a:off x="4273996" y="5829696"/>
            <a:ext cx="14398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S[4][5</a:t>
            </a:r>
            <a:r>
              <a:rPr lang="en-US" altLang="zh-CN" dirty="0" smtClean="0"/>
              <a:t>]=4 </a:t>
            </a:r>
            <a:endParaRPr lang="en-US" altLang="zh-CN" dirty="0"/>
          </a:p>
        </p:txBody>
      </p:sp>
      <p:sp>
        <p:nvSpPr>
          <p:cNvPr id="58" name="Text Box 21"/>
          <p:cNvSpPr txBox="1">
            <a:spLocks noChangeArrowheads="1"/>
          </p:cNvSpPr>
          <p:nvPr/>
        </p:nvSpPr>
        <p:spPr bwMode="auto">
          <a:xfrm>
            <a:off x="4200971" y="6105921"/>
            <a:ext cx="19446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/>
              <a:t>((A</a:t>
            </a:r>
            <a:r>
              <a:rPr lang="en-US" altLang="zh-CN" b="1" baseline="-25000" dirty="0"/>
              <a:t>4</a:t>
            </a:r>
            <a:r>
              <a:rPr lang="en-US" altLang="zh-CN" b="1" dirty="0"/>
              <a:t>)(A</a:t>
            </a:r>
            <a:r>
              <a:rPr lang="en-US" altLang="zh-CN" b="1" baseline="-25000" dirty="0"/>
              <a:t>5</a:t>
            </a:r>
            <a:r>
              <a:rPr lang="en-US" altLang="zh-CN" b="1" dirty="0"/>
              <a:t>))</a:t>
            </a:r>
            <a:r>
              <a:rPr lang="en-US" altLang="zh-CN" b="1" baseline="-25000" dirty="0"/>
              <a:t> </a:t>
            </a:r>
            <a:r>
              <a:rPr lang="en-US" altLang="zh-CN" b="1" dirty="0" smtClean="0"/>
              <a:t>A</a:t>
            </a:r>
            <a:r>
              <a:rPr lang="en-US" altLang="zh-CN" b="1" baseline="-25000" dirty="0" smtClean="0"/>
              <a:t>6</a:t>
            </a:r>
            <a:endParaRPr lang="en-US" altLang="zh-CN" b="1" dirty="0"/>
          </a:p>
        </p:txBody>
      </p:sp>
      <p:sp>
        <p:nvSpPr>
          <p:cNvPr id="59" name="Text Box 22"/>
          <p:cNvSpPr txBox="1">
            <a:spLocks noChangeArrowheads="1"/>
          </p:cNvSpPr>
          <p:nvPr/>
        </p:nvSpPr>
        <p:spPr bwMode="auto">
          <a:xfrm>
            <a:off x="5640833" y="5523309"/>
            <a:ext cx="2808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S[4][4]= S[5][5]= 0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23850" y="1340545"/>
            <a:ext cx="8458200" cy="3384599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 kern="0" dirty="0" smtClean="0">
                <a:latin typeface="Tahoma" panose="020B0604030504040204" pitchFamily="34" charset="0"/>
              </a:rPr>
              <a:t>Void </a:t>
            </a:r>
            <a:r>
              <a:rPr lang="en-US" altLang="zh-CN" sz="2400" b="0" kern="0" dirty="0" err="1" smtClean="0">
                <a:latin typeface="Tahoma" panose="020B0604030504040204" pitchFamily="34" charset="0"/>
              </a:rPr>
              <a:t>Traceback</a:t>
            </a:r>
            <a:r>
              <a:rPr lang="en-US" altLang="zh-CN" sz="2400" b="0" kern="0" dirty="0" smtClean="0">
                <a:latin typeface="Tahoma" panose="020B0604030504040204" pitchFamily="34" charset="0"/>
              </a:rPr>
              <a:t>(</a:t>
            </a:r>
            <a:r>
              <a:rPr lang="en-US" altLang="zh-CN" sz="2400" b="0" kern="0" dirty="0" err="1" smtClean="0">
                <a:latin typeface="Tahoma" panose="020B0604030504040204" pitchFamily="34" charset="0"/>
              </a:rPr>
              <a:t>int</a:t>
            </a:r>
            <a:r>
              <a:rPr lang="en-US" altLang="zh-CN" sz="2400" b="0" kern="0" dirty="0" smtClean="0">
                <a:latin typeface="Tahoma" panose="020B0604030504040204" pitchFamily="34" charset="0"/>
              </a:rPr>
              <a:t> </a:t>
            </a:r>
            <a:r>
              <a:rPr lang="en-US" altLang="zh-CN" sz="2400" b="0" kern="0" dirty="0" err="1" smtClean="0">
                <a:latin typeface="Tahoma" panose="020B0604030504040204" pitchFamily="34" charset="0"/>
              </a:rPr>
              <a:t>i</a:t>
            </a:r>
            <a:r>
              <a:rPr lang="en-US" altLang="zh-CN" sz="2400" b="0" kern="0" dirty="0" smtClean="0">
                <a:latin typeface="Tahoma" panose="020B0604030504040204" pitchFamily="34" charset="0"/>
              </a:rPr>
              <a:t>, </a:t>
            </a:r>
            <a:r>
              <a:rPr lang="en-US" altLang="zh-CN" sz="2400" b="0" kern="0" dirty="0" err="1" smtClean="0">
                <a:latin typeface="Tahoma" panose="020B0604030504040204" pitchFamily="34" charset="0"/>
              </a:rPr>
              <a:t>int</a:t>
            </a:r>
            <a:r>
              <a:rPr lang="en-US" altLang="zh-CN" sz="2400" b="0" kern="0" dirty="0" smtClean="0">
                <a:latin typeface="Tahoma" panose="020B0604030504040204" pitchFamily="34" charset="0"/>
              </a:rPr>
              <a:t> j, </a:t>
            </a:r>
            <a:r>
              <a:rPr lang="en-US" altLang="zh-CN" sz="2400" b="0" kern="0" dirty="0" err="1" smtClean="0">
                <a:latin typeface="Tahoma" panose="020B0604030504040204" pitchFamily="34" charset="0"/>
              </a:rPr>
              <a:t>int</a:t>
            </a:r>
            <a:r>
              <a:rPr lang="en-US" altLang="zh-CN" sz="2400" b="0" kern="0" dirty="0" smtClean="0">
                <a:latin typeface="Tahoma" panose="020B0604030504040204" pitchFamily="34" charset="0"/>
              </a:rPr>
              <a:t> * * s)</a:t>
            </a:r>
            <a:endParaRPr lang="en-US" altLang="zh-CN" sz="2400" b="0" kern="0" dirty="0" smtClean="0"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 kern="0" dirty="0" smtClean="0">
                <a:latin typeface="Tahoma" panose="020B0604030504040204" pitchFamily="34" charset="0"/>
              </a:rPr>
              <a:t>{</a:t>
            </a:r>
            <a:endParaRPr lang="en-US" altLang="zh-CN" sz="2400" b="0" kern="0" dirty="0" smtClean="0"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 kern="0" dirty="0" smtClean="0">
                <a:latin typeface="Tahoma" panose="020B0604030504040204" pitchFamily="34" charset="0"/>
              </a:rPr>
              <a:t>      if (</a:t>
            </a:r>
            <a:r>
              <a:rPr lang="en-US" altLang="zh-CN" sz="2400" b="0" kern="0" dirty="0" err="1" smtClean="0">
                <a:latin typeface="Tahoma" panose="020B0604030504040204" pitchFamily="34" charset="0"/>
              </a:rPr>
              <a:t>i</a:t>
            </a:r>
            <a:r>
              <a:rPr lang="en-US" altLang="zh-CN" sz="2400" b="0" kern="0" dirty="0" smtClean="0">
                <a:latin typeface="Tahoma" panose="020B0604030504040204" pitchFamily="34" charset="0"/>
              </a:rPr>
              <a:t>==j) return;</a:t>
            </a:r>
            <a:endParaRPr lang="en-US" altLang="zh-CN" sz="2400" b="0" kern="0" dirty="0" smtClean="0"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 kern="0" dirty="0" smtClean="0">
                <a:latin typeface="Tahoma" panose="020B0604030504040204" pitchFamily="34" charset="0"/>
              </a:rPr>
              <a:t>      </a:t>
            </a:r>
            <a:r>
              <a:rPr lang="en-US" altLang="zh-CN" sz="2400" b="0" kern="0" dirty="0" err="1" smtClean="0">
                <a:latin typeface="Tahoma" panose="020B0604030504040204" pitchFamily="34" charset="0"/>
              </a:rPr>
              <a:t>Traceback</a:t>
            </a:r>
            <a:r>
              <a:rPr lang="en-US" altLang="zh-CN" sz="2400" b="0" kern="0" dirty="0" smtClean="0">
                <a:latin typeface="Tahoma" panose="020B0604030504040204" pitchFamily="34" charset="0"/>
              </a:rPr>
              <a:t>(</a:t>
            </a:r>
            <a:r>
              <a:rPr lang="en-US" altLang="zh-CN" sz="2400" b="0" kern="0" dirty="0" err="1" smtClean="0">
                <a:latin typeface="Tahoma" panose="020B0604030504040204" pitchFamily="34" charset="0"/>
              </a:rPr>
              <a:t>i</a:t>
            </a:r>
            <a:r>
              <a:rPr lang="en-US" altLang="zh-CN" sz="2400" b="0" kern="0" dirty="0" smtClean="0">
                <a:latin typeface="Tahoma" panose="020B0604030504040204" pitchFamily="34" charset="0"/>
              </a:rPr>
              <a:t>, s[</a:t>
            </a:r>
            <a:r>
              <a:rPr lang="en-US" altLang="zh-CN" sz="2400" b="0" kern="0" dirty="0" err="1" smtClean="0">
                <a:latin typeface="Tahoma" panose="020B0604030504040204" pitchFamily="34" charset="0"/>
              </a:rPr>
              <a:t>i</a:t>
            </a:r>
            <a:r>
              <a:rPr lang="en-US" altLang="zh-CN" sz="2400" b="0" kern="0" dirty="0" smtClean="0">
                <a:latin typeface="Tahoma" panose="020B0604030504040204" pitchFamily="34" charset="0"/>
              </a:rPr>
              <a:t>][j], s);</a:t>
            </a:r>
            <a:endParaRPr lang="en-US" altLang="zh-CN" sz="2400" b="0" kern="0" dirty="0" smtClean="0"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 kern="0" dirty="0" smtClean="0">
                <a:latin typeface="Tahoma" panose="020B0604030504040204" pitchFamily="34" charset="0"/>
              </a:rPr>
              <a:t>      </a:t>
            </a:r>
            <a:r>
              <a:rPr lang="en-US" altLang="zh-CN" sz="2400" b="0" kern="0" dirty="0" err="1" smtClean="0">
                <a:latin typeface="Tahoma" panose="020B0604030504040204" pitchFamily="34" charset="0"/>
              </a:rPr>
              <a:t>Traceback</a:t>
            </a:r>
            <a:r>
              <a:rPr lang="en-US" altLang="zh-CN" sz="2400" b="0" kern="0" dirty="0" smtClean="0">
                <a:latin typeface="Tahoma" panose="020B0604030504040204" pitchFamily="34" charset="0"/>
              </a:rPr>
              <a:t>(s[</a:t>
            </a:r>
            <a:r>
              <a:rPr lang="en-US" altLang="zh-CN" sz="2400" b="0" kern="0" dirty="0" err="1" smtClean="0">
                <a:latin typeface="Tahoma" panose="020B0604030504040204" pitchFamily="34" charset="0"/>
              </a:rPr>
              <a:t>i</a:t>
            </a:r>
            <a:r>
              <a:rPr lang="en-US" altLang="zh-CN" sz="2400" b="0" kern="0" dirty="0" smtClean="0">
                <a:latin typeface="Tahoma" panose="020B0604030504040204" pitchFamily="34" charset="0"/>
              </a:rPr>
              <a:t>][j]+1, j, s);</a:t>
            </a:r>
            <a:endParaRPr lang="en-US" altLang="zh-CN" sz="2400" b="0" kern="0" dirty="0" smtClean="0"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 kern="0" dirty="0" smtClean="0">
                <a:latin typeface="Tahoma" panose="020B0604030504040204" pitchFamily="34" charset="0"/>
              </a:rPr>
              <a:t>       </a:t>
            </a:r>
            <a:r>
              <a:rPr lang="en-US" altLang="zh-CN" sz="2400" b="0" kern="0" dirty="0" err="1" smtClean="0">
                <a:latin typeface="Tahoma" panose="020B0604030504040204" pitchFamily="34" charset="0"/>
              </a:rPr>
              <a:t>cout</a:t>
            </a:r>
            <a:r>
              <a:rPr lang="en-US" altLang="zh-CN" sz="2400" b="0" kern="0" dirty="0" smtClean="0">
                <a:latin typeface="Tahoma" panose="020B0604030504040204" pitchFamily="34" charset="0"/>
              </a:rPr>
              <a:t> &lt;&lt; “Multiply A” &lt;&lt; </a:t>
            </a:r>
            <a:r>
              <a:rPr lang="en-US" altLang="zh-CN" sz="2400" b="0" kern="0" dirty="0" err="1" smtClean="0">
                <a:latin typeface="Tahoma" panose="020B0604030504040204" pitchFamily="34" charset="0"/>
              </a:rPr>
              <a:t>i</a:t>
            </a:r>
            <a:r>
              <a:rPr lang="en-US" altLang="zh-CN" sz="2400" b="0" kern="0" dirty="0" smtClean="0">
                <a:latin typeface="Tahoma" panose="020B0604030504040204" pitchFamily="34" charset="0"/>
              </a:rPr>
              <a:t> &lt;&lt; “,” &lt;&lt; s[</a:t>
            </a:r>
            <a:r>
              <a:rPr lang="en-US" altLang="zh-CN" sz="2400" b="0" kern="0" dirty="0" err="1" smtClean="0">
                <a:latin typeface="Tahoma" panose="020B0604030504040204" pitchFamily="34" charset="0"/>
              </a:rPr>
              <a:t>i</a:t>
            </a:r>
            <a:r>
              <a:rPr lang="en-US" altLang="zh-CN" sz="2400" b="0" kern="0" dirty="0" smtClean="0">
                <a:latin typeface="Tahoma" panose="020B0604030504040204" pitchFamily="34" charset="0"/>
              </a:rPr>
              <a:t>][j];</a:t>
            </a:r>
            <a:endParaRPr lang="en-US" altLang="zh-CN" sz="2400" b="0" kern="0" dirty="0" smtClean="0"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 kern="0" dirty="0" smtClean="0">
                <a:latin typeface="Tahoma" panose="020B0604030504040204" pitchFamily="34" charset="0"/>
              </a:rPr>
              <a:t>       </a:t>
            </a:r>
            <a:r>
              <a:rPr lang="en-US" altLang="zh-CN" sz="2400" b="0" kern="0" dirty="0" err="1" smtClean="0">
                <a:latin typeface="Tahoma" panose="020B0604030504040204" pitchFamily="34" charset="0"/>
              </a:rPr>
              <a:t>cout</a:t>
            </a:r>
            <a:r>
              <a:rPr lang="en-US" altLang="zh-CN" sz="2400" b="0" kern="0" dirty="0" smtClean="0">
                <a:latin typeface="Tahoma" panose="020B0604030504040204" pitchFamily="34" charset="0"/>
              </a:rPr>
              <a:t> &lt;&lt; “and A” &lt;&lt; (s[</a:t>
            </a:r>
            <a:r>
              <a:rPr lang="en-US" altLang="zh-CN" sz="2400" b="0" kern="0" dirty="0" err="1" smtClean="0">
                <a:latin typeface="Tahoma" panose="020B0604030504040204" pitchFamily="34" charset="0"/>
              </a:rPr>
              <a:t>i</a:t>
            </a:r>
            <a:r>
              <a:rPr lang="en-US" altLang="zh-CN" sz="2400" b="0" kern="0" dirty="0" smtClean="0">
                <a:latin typeface="Tahoma" panose="020B0604030504040204" pitchFamily="34" charset="0"/>
              </a:rPr>
              <a:t>][j] +1) &lt;&lt; “,” &lt;&lt; j; &lt;&lt; </a:t>
            </a:r>
            <a:r>
              <a:rPr lang="en-US" altLang="zh-CN" sz="2400" b="0" kern="0" dirty="0" err="1" smtClean="0">
                <a:latin typeface="Tahoma" panose="020B0604030504040204" pitchFamily="34" charset="0"/>
              </a:rPr>
              <a:t>endl</a:t>
            </a:r>
            <a:r>
              <a:rPr lang="en-US" altLang="zh-CN" sz="2400" b="0" kern="0" dirty="0" smtClean="0">
                <a:latin typeface="Tahoma" panose="020B0604030504040204" pitchFamily="34" charset="0"/>
              </a:rPr>
              <a:t>;</a:t>
            </a:r>
            <a:endParaRPr lang="en-US" altLang="zh-CN" sz="2400" b="0" kern="0" dirty="0" smtClean="0"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 kern="0" dirty="0" smtClean="0">
                <a:latin typeface="Tahoma" panose="020B0604030504040204" pitchFamily="34" charset="0"/>
              </a:rPr>
              <a:t>     }</a:t>
            </a:r>
            <a:endParaRPr lang="en-US" altLang="zh-CN" sz="2400" b="0" kern="0" dirty="0" smtClean="0">
              <a:latin typeface="Tahoma" panose="020B0604030504040204" pitchFamily="34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67544" y="5448300"/>
            <a:ext cx="7058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调用</a:t>
            </a:r>
            <a:r>
              <a:rPr lang="en-US" altLang="zh-CN" sz="2400" b="1" dirty="0" err="1"/>
              <a:t>Traceback</a:t>
            </a:r>
            <a:r>
              <a:rPr lang="en-US" altLang="zh-CN" sz="2400" b="1" dirty="0"/>
              <a:t>(1, n, s)</a:t>
            </a:r>
            <a:r>
              <a:rPr lang="zh-CN" altLang="en-US" sz="2400" b="1" dirty="0"/>
              <a:t>即可得到</a:t>
            </a:r>
            <a:r>
              <a:rPr lang="en-US" altLang="zh-CN" sz="2400" b="1" dirty="0"/>
              <a:t>A[1:n]</a:t>
            </a:r>
            <a:endParaRPr lang="en-US" altLang="zh-CN" sz="2400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7544" y="257398"/>
            <a:ext cx="6624736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4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根据</a:t>
            </a:r>
            <a:r>
              <a:rPr lang="zh-CN" altLang="en-US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最优值算法构造最优解</a:t>
            </a:r>
            <a:endParaRPr lang="ja-JP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454047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 A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 A</a:t>
            </a:r>
            <a:r>
              <a:rPr lang="en-US" altLang="zh-CN" baseline="-25000" dirty="0" smtClean="0"/>
              <a:t>3  </a:t>
            </a:r>
            <a:r>
              <a:rPr lang="en-US" altLang="zh-CN" dirty="0" smtClean="0">
                <a:solidFill>
                  <a:srgbClr val="FF0000"/>
                </a:solidFill>
              </a:rPr>
              <a:t>   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4</a:t>
            </a:r>
            <a:r>
              <a:rPr lang="en-US" altLang="zh-CN" dirty="0" smtClean="0"/>
              <a:t>  A</a:t>
            </a:r>
            <a:r>
              <a:rPr lang="en-US" altLang="zh-CN" baseline="-25000" dirty="0" smtClean="0"/>
              <a:t>5 </a:t>
            </a:r>
            <a:r>
              <a:rPr lang="en-US" altLang="zh-CN" dirty="0" smtClean="0"/>
              <a:t> A</a:t>
            </a:r>
            <a:r>
              <a:rPr lang="en-US" altLang="zh-CN" baseline="-25000" dirty="0" smtClean="0"/>
              <a:t>6   </a:t>
            </a:r>
            <a:r>
              <a:rPr lang="en-US" altLang="zh-CN" dirty="0" smtClean="0"/>
              <a:t>)</a:t>
            </a:r>
            <a:endParaRPr lang="zh-CN" altLang="en-US" baseline="-25000" dirty="0"/>
          </a:p>
        </p:txBody>
      </p:sp>
      <p:sp>
        <p:nvSpPr>
          <p:cNvPr id="8" name="矩形 7"/>
          <p:cNvSpPr/>
          <p:nvPr/>
        </p:nvSpPr>
        <p:spPr>
          <a:xfrm>
            <a:off x="5580112" y="4540478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803418" y="4540478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947434" y="4549770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243578" y="4549770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12160" y="4549770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605A1"/>
                </a:solidFill>
              </a:rPr>
              <a:t>(</a:t>
            </a:r>
            <a:endParaRPr lang="zh-CN" altLang="en-US" dirty="0">
              <a:solidFill>
                <a:srgbClr val="2605A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32240" y="4549770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605A1"/>
                </a:solidFill>
              </a:rPr>
              <a:t>)</a:t>
            </a:r>
            <a:endParaRPr lang="zh-CN" altLang="en-US" dirty="0">
              <a:solidFill>
                <a:srgbClr val="2605A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19442" y="4549770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(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811530" y="4549770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)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ChangeArrowheads="1"/>
          </p:cNvSpPr>
          <p:nvPr/>
        </p:nvSpPr>
        <p:spPr bwMode="auto">
          <a:xfrm>
            <a:off x="467544" y="257398"/>
            <a:ext cx="6408737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动态规划算法的基本要素</a:t>
            </a:r>
            <a:endParaRPr lang="ja-JP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</a:endParaRPr>
          </a:p>
        </p:txBody>
      </p:sp>
      <p:sp>
        <p:nvSpPr>
          <p:cNvPr id="296963" name="Text Box 3"/>
          <p:cNvSpPr txBox="1">
            <a:spLocks noChangeArrowheads="1"/>
          </p:cNvSpPr>
          <p:nvPr/>
        </p:nvSpPr>
        <p:spPr bwMode="auto">
          <a:xfrm>
            <a:off x="235793" y="1121370"/>
            <a:ext cx="3040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一、最优子结构</a:t>
            </a:r>
            <a:endParaRPr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296964" name="Text Box 4"/>
          <p:cNvSpPr txBox="1">
            <a:spLocks noChangeArrowheads="1"/>
          </p:cNvSpPr>
          <p:nvPr/>
        </p:nvSpPr>
        <p:spPr bwMode="auto">
          <a:xfrm>
            <a:off x="250825" y="1772816"/>
            <a:ext cx="8569325" cy="341632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ea typeface="楷体_GB2312" pitchFamily="49" charset="-122"/>
              </a:rPr>
              <a:t>矩阵连乘计算次序问题的</a:t>
            </a:r>
            <a:r>
              <a:rPr kumimoji="1" lang="zh-CN" altLang="en-US" sz="2400" b="1" dirty="0">
                <a:solidFill>
                  <a:srgbClr val="3907F1"/>
                </a:solidFill>
                <a:ea typeface="楷体_GB2312" pitchFamily="49" charset="-122"/>
              </a:rPr>
              <a:t>最优解</a:t>
            </a:r>
            <a:r>
              <a:rPr kumimoji="1"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包含着</a:t>
            </a:r>
            <a:r>
              <a:rPr kumimoji="1" lang="zh-CN" altLang="en-US" sz="2400" b="1" dirty="0">
                <a:solidFill>
                  <a:srgbClr val="3907F1"/>
                </a:solidFill>
                <a:ea typeface="楷体_GB2312" pitchFamily="49" charset="-122"/>
              </a:rPr>
              <a:t>其子问题的最优解</a:t>
            </a:r>
            <a:r>
              <a:rPr kumimoji="1" lang="zh-CN" altLang="en-US" sz="2400" dirty="0">
                <a:ea typeface="楷体_GB2312" pitchFamily="49" charset="-122"/>
              </a:rPr>
              <a:t>。这种性质称为</a:t>
            </a:r>
            <a:r>
              <a:rPr kumimoji="1" lang="zh-CN" altLang="en-US" sz="2400" b="1" dirty="0">
                <a:ea typeface="黑体" panose="02010609060101010101" pitchFamily="2" charset="-122"/>
              </a:rPr>
              <a:t>最优子结构性质</a:t>
            </a:r>
            <a:r>
              <a:rPr kumimoji="1" lang="zh-CN" altLang="en-US" sz="2400" dirty="0">
                <a:ea typeface="楷体_GB2312" pitchFamily="49" charset="-122"/>
              </a:rPr>
              <a:t>。</a:t>
            </a:r>
            <a:endParaRPr lang="zh-CN" altLang="en-US" sz="2400" dirty="0">
              <a:ea typeface="楷体_GB2312" pitchFamily="49" charset="-122"/>
            </a:endParaRP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ea typeface="楷体_GB2312" pitchFamily="49" charset="-122"/>
              </a:rPr>
              <a:t>在分析问题的最优子结构性质时，所用的方法具有普遍性：首先</a:t>
            </a:r>
            <a:r>
              <a:rPr lang="zh-CN" altLang="en-US" sz="2400" dirty="0">
                <a:solidFill>
                  <a:srgbClr val="2605A1"/>
                </a:solidFill>
                <a:ea typeface="楷体_GB2312" pitchFamily="49" charset="-122"/>
              </a:rPr>
              <a:t>假设</a:t>
            </a:r>
            <a:r>
              <a:rPr lang="zh-CN" altLang="en-US" sz="2400" dirty="0">
                <a:ea typeface="楷体_GB2312" pitchFamily="49" charset="-122"/>
              </a:rPr>
              <a:t>由问题的最优解导出的子问题的解不是最优的，然后再设法说明在这个假设下可构造出比原问题最优解更好的解，从而</a:t>
            </a:r>
            <a:r>
              <a:rPr lang="zh-CN" altLang="en-US" sz="2400" dirty="0">
                <a:solidFill>
                  <a:srgbClr val="2605A1"/>
                </a:solidFill>
                <a:ea typeface="楷体_GB2312" pitchFamily="49" charset="-122"/>
              </a:rPr>
              <a:t>导致矛盾</a:t>
            </a:r>
            <a:r>
              <a:rPr lang="zh-CN" altLang="en-US" sz="2400" dirty="0">
                <a:ea typeface="楷体_GB2312" pitchFamily="49" charset="-122"/>
              </a:rPr>
              <a:t>。 </a:t>
            </a:r>
            <a:endParaRPr lang="zh-CN" altLang="en-US" sz="2400" dirty="0">
              <a:ea typeface="楷体_GB2312" pitchFamily="49" charset="-122"/>
            </a:endParaRP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ea typeface="楷体_GB2312" pitchFamily="49" charset="-122"/>
              </a:rPr>
              <a:t>利用问题的最优子结构性质，以</a:t>
            </a:r>
            <a:r>
              <a:rPr lang="zh-CN" altLang="en-US" sz="2400" dirty="0">
                <a:solidFill>
                  <a:srgbClr val="2605A1"/>
                </a:solidFill>
                <a:ea typeface="楷体_GB2312" pitchFamily="49" charset="-122"/>
              </a:rPr>
              <a:t>自底向上</a:t>
            </a:r>
            <a:r>
              <a:rPr lang="zh-CN" altLang="en-US" sz="2400" dirty="0">
                <a:ea typeface="楷体_GB2312" pitchFamily="49" charset="-122"/>
              </a:rPr>
              <a:t>的方式递归地从子问题的最优解逐步构造出整个问题的最优解。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最优子结构</a:t>
            </a:r>
            <a:r>
              <a:rPr lang="zh-CN" altLang="en-US" sz="2400" dirty="0">
                <a:ea typeface="楷体_GB2312" pitchFamily="49" charset="-122"/>
              </a:rPr>
              <a:t>是问题能用动态规划算法求解的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前提</a:t>
            </a:r>
            <a:r>
              <a:rPr lang="zh-CN" altLang="en-US" sz="2400" dirty="0">
                <a:ea typeface="楷体_GB2312" pitchFamily="49" charset="-122"/>
              </a:rPr>
              <a:t>。</a:t>
            </a:r>
            <a:endParaRPr lang="zh-CN" altLang="en-US" sz="2400" dirty="0">
              <a:ea typeface="楷体_GB2312" pitchFamily="49" charset="-122"/>
            </a:endParaRPr>
          </a:p>
        </p:txBody>
      </p:sp>
      <p:sp>
        <p:nvSpPr>
          <p:cNvPr id="296965" name="Text Box 5"/>
          <p:cNvSpPr txBox="1">
            <a:spLocks noChangeArrowheads="1"/>
          </p:cNvSpPr>
          <p:nvPr/>
        </p:nvSpPr>
        <p:spPr bwMode="auto">
          <a:xfrm>
            <a:off x="323850" y="5445224"/>
            <a:ext cx="8424863" cy="873125"/>
          </a:xfrm>
          <a:prstGeom prst="rect">
            <a:avLst/>
          </a:prstGeom>
          <a:solidFill>
            <a:srgbClr val="9FE6FF"/>
          </a:solidFill>
          <a:ln w="50800">
            <a:solidFill>
              <a:srgbClr val="FF6600"/>
            </a:solidFill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>
                <a:ea typeface="黑体" panose="02010609060101010101" pitchFamily="2" charset="-122"/>
              </a:rPr>
              <a:t>同一个问题可以有多种</a:t>
            </a:r>
            <a:r>
              <a:rPr kumimoji="1" lang="zh-CN" altLang="zh-CN" sz="2400">
                <a:ea typeface="黑体" panose="02010609060101010101" pitchFamily="2" charset="-122"/>
              </a:rPr>
              <a:t>方式刻划</a:t>
            </a:r>
            <a:r>
              <a:rPr kumimoji="1" lang="zh-CN" altLang="zh-CN" sz="2400">
                <a:ea typeface="楷体_GB2312" pitchFamily="49" charset="-122"/>
              </a:rPr>
              <a:t>它</a:t>
            </a:r>
            <a:r>
              <a:rPr kumimoji="1" lang="zh-CN" altLang="zh-CN" sz="2400">
                <a:ea typeface="黑体" panose="02010609060101010101" pitchFamily="2" charset="-122"/>
              </a:rPr>
              <a:t>的最优子结构，有些表示方法的求解速度更快（空间占用小，问题的维度低）</a:t>
            </a:r>
            <a:endParaRPr kumimoji="1" lang="en-US" altLang="zh-CN" sz="2400"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96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ChangeArrowheads="1"/>
          </p:cNvSpPr>
          <p:nvPr/>
        </p:nvSpPr>
        <p:spPr bwMode="auto">
          <a:xfrm>
            <a:off x="467519" y="257398"/>
            <a:ext cx="6408737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动态规划算法的基本要素</a:t>
            </a:r>
            <a:endParaRPr lang="ja-JP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</a:endParaRPr>
          </a:p>
        </p:txBody>
      </p:sp>
      <p:sp>
        <p:nvSpPr>
          <p:cNvPr id="297987" name="Text Box 3"/>
          <p:cNvSpPr txBox="1">
            <a:spLocks noChangeArrowheads="1"/>
          </p:cNvSpPr>
          <p:nvPr/>
        </p:nvSpPr>
        <p:spPr bwMode="auto">
          <a:xfrm>
            <a:off x="246906" y="112137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二、重叠子问题</a:t>
            </a:r>
            <a:endParaRPr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297988" name="Text Box 4"/>
          <p:cNvSpPr txBox="1">
            <a:spLocks noChangeArrowheads="1"/>
          </p:cNvSpPr>
          <p:nvPr/>
        </p:nvSpPr>
        <p:spPr bwMode="auto">
          <a:xfrm>
            <a:off x="250825" y="1813321"/>
            <a:ext cx="8569325" cy="2677656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ea typeface="楷体_GB2312" pitchFamily="49" charset="-122"/>
              </a:rPr>
              <a:t>递归算法求解问题时，每次产生的子问题</a:t>
            </a:r>
            <a:r>
              <a:rPr lang="zh-CN" altLang="en-US" sz="2400" dirty="0">
                <a:solidFill>
                  <a:srgbClr val="2605A1"/>
                </a:solidFill>
                <a:ea typeface="楷体_GB2312" pitchFamily="49" charset="-122"/>
              </a:rPr>
              <a:t>并不总是新问题</a:t>
            </a:r>
            <a:r>
              <a:rPr lang="zh-CN" altLang="en-US" sz="2400" dirty="0">
                <a:ea typeface="楷体_GB2312" pitchFamily="49" charset="-122"/>
              </a:rPr>
              <a:t>，有些子问题被反复计算多次。</a:t>
            </a:r>
            <a:r>
              <a:rPr kumimoji="1" lang="zh-CN" altLang="en-US" sz="2400" dirty="0">
                <a:ea typeface="楷体_GB2312" pitchFamily="49" charset="-122"/>
              </a:rPr>
              <a:t>这种性质称为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子问题的重叠性质</a:t>
            </a:r>
            <a:r>
              <a:rPr kumimoji="1" lang="zh-CN" altLang="en-US" sz="2400" dirty="0">
                <a:ea typeface="楷体_GB2312" pitchFamily="49" charset="-122"/>
              </a:rPr>
              <a:t>。</a:t>
            </a:r>
            <a:endParaRPr kumimoji="1" lang="zh-CN" altLang="en-US" sz="2400" dirty="0">
              <a:ea typeface="楷体_GB2312" pitchFamily="49" charset="-122"/>
            </a:endParaRP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ea typeface="楷体_GB2312" pitchFamily="49" charset="-122"/>
              </a:rPr>
              <a:t>动态规划算法，对每一个子问题</a:t>
            </a:r>
            <a:r>
              <a:rPr kumimoji="1" lang="zh-CN" altLang="en-US" sz="2400" dirty="0">
                <a:solidFill>
                  <a:srgbClr val="2605A1"/>
                </a:solidFill>
                <a:ea typeface="楷体_GB2312" pitchFamily="49" charset="-122"/>
              </a:rPr>
              <a:t>只解一次</a:t>
            </a:r>
            <a:r>
              <a:rPr kumimoji="1" lang="zh-CN" altLang="en-US" sz="2400" dirty="0">
                <a:ea typeface="楷体_GB2312" pitchFamily="49" charset="-122"/>
              </a:rPr>
              <a:t>，而后将其解保存在一个</a:t>
            </a:r>
            <a:r>
              <a:rPr kumimoji="1" lang="zh-CN" altLang="en-US" sz="2400" dirty="0">
                <a:solidFill>
                  <a:srgbClr val="2605A1"/>
                </a:solidFill>
                <a:ea typeface="楷体_GB2312" pitchFamily="49" charset="-122"/>
              </a:rPr>
              <a:t>表格</a:t>
            </a:r>
            <a:r>
              <a:rPr kumimoji="1" lang="zh-CN" altLang="en-US" sz="2400" dirty="0">
                <a:ea typeface="楷体_GB2312" pitchFamily="49" charset="-122"/>
              </a:rPr>
              <a:t>中，当再次需要解此子问题时，只是简单地用常数时间查看一下结果。 </a:t>
            </a:r>
            <a:endParaRPr kumimoji="1" lang="zh-CN" altLang="en-US" sz="2400" dirty="0">
              <a:ea typeface="楷体_GB2312" pitchFamily="49" charset="-122"/>
            </a:endParaRP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ea typeface="楷体_GB2312" pitchFamily="49" charset="-122"/>
              </a:rPr>
              <a:t>通常不同的子问题个数随问题的大小呈多项式增长。因此用动态规划算法只需要多项式时间，从而获得较高的解题效率。 </a:t>
            </a:r>
            <a:endParaRPr kumimoji="1" lang="zh-CN" altLang="en-US" sz="2400" dirty="0">
              <a:ea typeface="楷体_GB2312" pitchFamily="49" charset="-122"/>
            </a:endParaRPr>
          </a:p>
        </p:txBody>
      </p:sp>
      <p:graphicFrame>
        <p:nvGraphicFramePr>
          <p:cNvPr id="297989" name="Object 5"/>
          <p:cNvGraphicFramePr>
            <a:graphicFrameLocks noChangeAspect="1"/>
          </p:cNvGraphicFramePr>
          <p:nvPr/>
        </p:nvGraphicFramePr>
        <p:xfrm>
          <a:off x="1835150" y="4469209"/>
          <a:ext cx="5329238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23" name="位图图像" r:id="rId1" imgW="3429000" imgH="1457325" progId="PBrush">
                  <p:embed/>
                </p:oleObj>
              </mc:Choice>
              <mc:Fallback>
                <p:oleObj name="位图图像" r:id="rId1" imgW="3429000" imgH="1457325" progId="PBrush">
                  <p:embed/>
                  <p:pic>
                    <p:nvPicPr>
                      <p:cNvPr id="0" name="Picture 6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469209"/>
                        <a:ext cx="5329238" cy="226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ChangeArrowheads="1"/>
          </p:cNvSpPr>
          <p:nvPr/>
        </p:nvSpPr>
        <p:spPr bwMode="auto">
          <a:xfrm>
            <a:off x="467519" y="257398"/>
            <a:ext cx="6408737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动态规划算法的基本要素</a:t>
            </a:r>
            <a:endParaRPr lang="ja-JP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</a:endParaRPr>
          </a:p>
        </p:txBody>
      </p:sp>
      <p:sp>
        <p:nvSpPr>
          <p:cNvPr id="297987" name="Text Box 3"/>
          <p:cNvSpPr txBox="1">
            <a:spLocks noChangeArrowheads="1"/>
          </p:cNvSpPr>
          <p:nvPr/>
        </p:nvSpPr>
        <p:spPr bwMode="auto">
          <a:xfrm>
            <a:off x="246906" y="112137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二、重叠子问题</a:t>
            </a:r>
            <a:endParaRPr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297988" name="Text Box 4"/>
          <p:cNvSpPr txBox="1">
            <a:spLocks noChangeArrowheads="1"/>
          </p:cNvSpPr>
          <p:nvPr/>
        </p:nvSpPr>
        <p:spPr bwMode="auto">
          <a:xfrm>
            <a:off x="250825" y="1813321"/>
            <a:ext cx="8569325" cy="2677656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ea typeface="楷体_GB2312" pitchFamily="49" charset="-122"/>
              </a:rPr>
              <a:t>递归算法求解问题时，每次产生的子问题</a:t>
            </a:r>
            <a:r>
              <a:rPr lang="zh-CN" altLang="en-US" sz="2400" dirty="0">
                <a:solidFill>
                  <a:srgbClr val="2605A1"/>
                </a:solidFill>
                <a:ea typeface="楷体_GB2312" pitchFamily="49" charset="-122"/>
              </a:rPr>
              <a:t>并不总是新问题</a:t>
            </a:r>
            <a:r>
              <a:rPr lang="zh-CN" altLang="en-US" sz="2400" dirty="0">
                <a:ea typeface="楷体_GB2312" pitchFamily="49" charset="-122"/>
              </a:rPr>
              <a:t>，有些子问题被反复计算多次。</a:t>
            </a:r>
            <a:r>
              <a:rPr kumimoji="1" lang="zh-CN" altLang="en-US" sz="2400" dirty="0">
                <a:ea typeface="楷体_GB2312" pitchFamily="49" charset="-122"/>
              </a:rPr>
              <a:t>这种性质称为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子问题的重叠性质</a:t>
            </a:r>
            <a:r>
              <a:rPr kumimoji="1" lang="zh-CN" altLang="en-US" sz="2400" dirty="0">
                <a:ea typeface="楷体_GB2312" pitchFamily="49" charset="-122"/>
              </a:rPr>
              <a:t>。</a:t>
            </a:r>
            <a:endParaRPr kumimoji="1" lang="zh-CN" altLang="en-US" sz="2400" dirty="0">
              <a:ea typeface="楷体_GB2312" pitchFamily="49" charset="-122"/>
            </a:endParaRP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ea typeface="楷体_GB2312" pitchFamily="49" charset="-122"/>
              </a:rPr>
              <a:t>动态规划算法，对每一个子问题只解一次，而后将其解保存在一个表格中，当再次需要解此子问题时，只是简单地用常数时间查看一下结果。 </a:t>
            </a:r>
            <a:endParaRPr kumimoji="1" lang="zh-CN" altLang="en-US" sz="2400" dirty="0">
              <a:ea typeface="楷体_GB2312" pitchFamily="49" charset="-122"/>
            </a:endParaRP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ea typeface="楷体_GB2312" pitchFamily="49" charset="-122"/>
              </a:rPr>
              <a:t>通常不同的子问题个数随问题的大小呈多项式增长。因此用动态规划算法只需要多项式时间，从而获得较高的解题效率。 </a:t>
            </a:r>
            <a:endParaRPr kumimoji="1" lang="zh-CN" altLang="en-US" sz="2400" dirty="0">
              <a:ea typeface="楷体_GB2312" pitchFamily="49" charset="-122"/>
            </a:endParaRPr>
          </a:p>
        </p:txBody>
      </p:sp>
      <p:graphicFrame>
        <p:nvGraphicFramePr>
          <p:cNvPr id="297989" name="Object 5"/>
          <p:cNvGraphicFramePr>
            <a:graphicFrameLocks noChangeAspect="1"/>
          </p:cNvGraphicFramePr>
          <p:nvPr/>
        </p:nvGraphicFramePr>
        <p:xfrm>
          <a:off x="1835150" y="4469209"/>
          <a:ext cx="5329238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76" name="位图图像" r:id="rId1" imgW="3429000" imgH="1457325" progId="PBrush">
                  <p:embed/>
                </p:oleObj>
              </mc:Choice>
              <mc:Fallback>
                <p:oleObj name="位图图像" r:id="rId1" imgW="3429000" imgH="1457325" progId="PBrush">
                  <p:embed/>
                  <p:pic>
                    <p:nvPicPr>
                      <p:cNvPr id="0" name="Picture 2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469209"/>
                        <a:ext cx="5329238" cy="226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116914" y="116632"/>
            <a:ext cx="8057501" cy="4247317"/>
          </a:xfrm>
          <a:prstGeom prst="rect">
            <a:avLst/>
          </a:prstGeom>
          <a:solidFill>
            <a:srgbClr val="9FE6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dirty="0"/>
              <a:t> </a:t>
            </a:r>
            <a:r>
              <a:rPr lang="en-US" altLang="zh-CN" err="1"/>
              <a:t>int</a:t>
            </a:r>
            <a:r>
              <a:rPr lang="en-US" altLang="zh-CN"/>
              <a:t> </a:t>
            </a:r>
            <a:r>
              <a:rPr lang="en-US" altLang="zh-CN" smtClean="0"/>
              <a:t>recurMatrixChain(int </a:t>
            </a:r>
            <a:r>
              <a:rPr lang="en-US" altLang="zh-CN" dirty="0" err="1"/>
              <a:t>i,int</a:t>
            </a:r>
            <a:r>
              <a:rPr lang="en-US" altLang="zh-CN" dirty="0"/>
              <a:t> j)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If (</a:t>
            </a:r>
            <a:r>
              <a:rPr lang="en-US" altLang="zh-CN" dirty="0" err="1"/>
              <a:t>i</a:t>
            </a:r>
            <a:r>
              <a:rPr lang="en-US" altLang="zh-CN" dirty="0"/>
              <a:t>==j)return 0;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u </a:t>
            </a:r>
            <a:r>
              <a:rPr lang="en-US" altLang="zh-CN"/>
              <a:t>= </a:t>
            </a:r>
            <a:r>
              <a:rPr lang="en-US" altLang="zh-CN" smtClean="0"/>
              <a:t>recurMatrixChain(i,i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en-US" altLang="zh-CN" smtClean="0"/>
              <a:t>+recurMatrixChain(i+1,j</a:t>
            </a:r>
            <a:r>
              <a:rPr lang="en-US" altLang="zh-CN" dirty="0"/>
              <a:t>)+</a:t>
            </a:r>
            <a:r>
              <a:rPr lang="en-US" altLang="zh-CN" dirty="0">
                <a:solidFill>
                  <a:srgbClr val="C00000"/>
                </a:solidFill>
              </a:rPr>
              <a:t>p[i-1]*p[</a:t>
            </a:r>
            <a:r>
              <a:rPr lang="en-US" altLang="zh-CN" dirty="0" err="1">
                <a:solidFill>
                  <a:srgbClr val="C00000"/>
                </a:solidFill>
              </a:rPr>
              <a:t>i</a:t>
            </a:r>
            <a:r>
              <a:rPr lang="en-US" altLang="zh-CN" dirty="0">
                <a:solidFill>
                  <a:srgbClr val="C00000"/>
                </a:solidFill>
              </a:rPr>
              <a:t>]*p[j]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s[</a:t>
            </a:r>
            <a:r>
              <a:rPr lang="en-US" altLang="zh-CN" dirty="0" err="1"/>
              <a:t>i</a:t>
            </a:r>
            <a:r>
              <a:rPr lang="en-US" altLang="zh-CN" dirty="0"/>
              <a:t>][j]=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for(</a:t>
            </a:r>
            <a:r>
              <a:rPr lang="en-US" altLang="zh-CN" dirty="0" err="1"/>
              <a:t>int</a:t>
            </a:r>
            <a:r>
              <a:rPr lang="en-US" altLang="zh-CN" dirty="0"/>
              <a:t> k=i+1;k&lt;</a:t>
            </a:r>
            <a:r>
              <a:rPr lang="en-US" altLang="zh-CN" dirty="0" err="1"/>
              <a:t>j;k</a:t>
            </a:r>
            <a:r>
              <a:rPr lang="en-US" altLang="zh-CN" dirty="0"/>
              <a:t>++){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t </a:t>
            </a:r>
            <a:r>
              <a:rPr lang="en-US" altLang="zh-CN"/>
              <a:t>= </a:t>
            </a:r>
            <a:r>
              <a:rPr lang="en-US" altLang="zh-CN" smtClean="0"/>
              <a:t>recurMatrixChain(i,k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</a:t>
            </a:r>
            <a:r>
              <a:rPr lang="en-US" altLang="zh-CN" smtClean="0"/>
              <a:t>+recurMatrixChain(k+1,j</a:t>
            </a:r>
            <a:r>
              <a:rPr lang="en-US" altLang="zh-CN" dirty="0"/>
              <a:t>)+</a:t>
            </a:r>
            <a:r>
              <a:rPr lang="en-US" altLang="zh-CN" dirty="0">
                <a:solidFill>
                  <a:srgbClr val="C00000"/>
                </a:solidFill>
              </a:rPr>
              <a:t>p[i-1]*p[k]*p[j]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    if(t&lt;u){</a:t>
            </a:r>
            <a:endParaRPr lang="zh-CN" altLang="zh-CN" dirty="0"/>
          </a:p>
          <a:p>
            <a:r>
              <a:rPr lang="en-US" altLang="zh-CN" dirty="0"/>
              <a:t>            u=t; s[</a:t>
            </a:r>
            <a:r>
              <a:rPr lang="en-US" altLang="zh-CN" dirty="0" err="1"/>
              <a:t>i</a:t>
            </a:r>
            <a:r>
              <a:rPr lang="en-US" altLang="zh-CN" dirty="0"/>
              <a:t>][j]=k;</a:t>
            </a:r>
            <a:endParaRPr lang="zh-CN" altLang="zh-CN" dirty="0"/>
          </a:p>
          <a:p>
            <a:r>
              <a:rPr lang="en-US" altLang="zh-CN" dirty="0"/>
              <a:t>        }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    return u;</a:t>
            </a:r>
            <a:endParaRPr lang="zh-CN" altLang="zh-CN" dirty="0"/>
          </a:p>
          <a:p>
            <a:r>
              <a:rPr lang="en-US" altLang="zh-CN" dirty="0"/>
              <a:t> }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76672"/>
            <a:ext cx="8569325" cy="55451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通过应用</a:t>
            </a:r>
            <a:r>
              <a:rPr lang="zh-CN" altLang="en-US" dirty="0" smtClean="0">
                <a:solidFill>
                  <a:srgbClr val="2605A1"/>
                </a:solidFill>
              </a:rPr>
              <a:t>范例</a:t>
            </a:r>
            <a:r>
              <a:rPr lang="zh-CN" altLang="en-US" dirty="0" smtClean="0"/>
              <a:t>学习动态规划算法设计策略。</a:t>
            </a:r>
            <a:endParaRPr lang="zh-CN" altLang="en-US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）矩阵连乘问题；</a:t>
            </a:r>
            <a:endParaRPr lang="zh-CN" altLang="en-US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）最长公共子序列；</a:t>
            </a:r>
            <a:endParaRPr lang="zh-CN" altLang="en-US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）最大子段和</a:t>
            </a:r>
            <a:endParaRPr lang="zh-CN" altLang="en-US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）凸多边形最优三角剖分；</a:t>
            </a:r>
            <a:endParaRPr lang="zh-CN" altLang="en-US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）多边形游戏； </a:t>
            </a:r>
            <a:endParaRPr lang="zh-CN" altLang="en-US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）图像压缩；</a:t>
            </a:r>
            <a:endParaRPr lang="zh-CN" altLang="en-US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）电路布线；</a:t>
            </a:r>
            <a:endParaRPr lang="zh-CN" altLang="en-US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）流水作业调度；</a:t>
            </a:r>
            <a:endParaRPr lang="zh-CN" altLang="en-US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9</a:t>
            </a:r>
            <a:r>
              <a:rPr lang="zh-CN" altLang="en-US" dirty="0" smtClean="0"/>
              <a:t>）背包问题；</a:t>
            </a:r>
            <a:endParaRPr lang="zh-CN" altLang="en-US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）最优二叉搜索树。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ChangeArrowheads="1"/>
          </p:cNvSpPr>
          <p:nvPr/>
        </p:nvSpPr>
        <p:spPr bwMode="auto">
          <a:xfrm>
            <a:off x="467544" y="257398"/>
            <a:ext cx="6408737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动态规划算法的基本要素</a:t>
            </a:r>
            <a:endParaRPr lang="ja-JP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</a:endParaRPr>
          </a:p>
        </p:txBody>
      </p:sp>
      <p:sp>
        <p:nvSpPr>
          <p:cNvPr id="299011" name="Text Box 3"/>
          <p:cNvSpPr txBox="1">
            <a:spLocks noChangeArrowheads="1"/>
          </p:cNvSpPr>
          <p:nvPr/>
        </p:nvSpPr>
        <p:spPr bwMode="auto">
          <a:xfrm>
            <a:off x="235793" y="1121370"/>
            <a:ext cx="3040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三、备忘录方法</a:t>
            </a:r>
            <a:endParaRPr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299012" name="Text Box 4"/>
          <p:cNvSpPr txBox="1">
            <a:spLocks noChangeArrowheads="1"/>
          </p:cNvSpPr>
          <p:nvPr/>
        </p:nvSpPr>
        <p:spPr bwMode="auto">
          <a:xfrm>
            <a:off x="250825" y="1809502"/>
            <a:ext cx="8569325" cy="1200329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ea typeface="楷体_GB2312" pitchFamily="49" charset="-122"/>
              </a:rPr>
              <a:t>备忘录方法的</a:t>
            </a:r>
            <a:r>
              <a:rPr kumimoji="1" lang="zh-CN" altLang="en-US" sz="2400" dirty="0">
                <a:solidFill>
                  <a:srgbClr val="3907F1"/>
                </a:solidFill>
                <a:ea typeface="楷体_GB2312" pitchFamily="49" charset="-122"/>
              </a:rPr>
              <a:t>控制结构与直接递归方法的控制结构相同</a:t>
            </a:r>
            <a:r>
              <a:rPr kumimoji="1" lang="zh-CN" altLang="en-US" sz="2400" dirty="0">
                <a:ea typeface="楷体_GB2312" pitchFamily="49" charset="-122"/>
              </a:rPr>
              <a:t>，</a:t>
            </a:r>
            <a:r>
              <a:rPr kumimoji="1" lang="zh-CN" altLang="en-US" sz="2400" dirty="0">
                <a:solidFill>
                  <a:srgbClr val="C00000"/>
                </a:solidFill>
                <a:ea typeface="楷体_GB2312" pitchFamily="49" charset="-122"/>
              </a:rPr>
              <a:t>区别</a:t>
            </a:r>
            <a:r>
              <a:rPr kumimoji="1" lang="zh-CN" altLang="en-US" sz="2400" dirty="0">
                <a:ea typeface="楷体_GB2312" pitchFamily="49" charset="-122"/>
              </a:rPr>
              <a:t>在于备忘录方法为每个解过的子问题建立了备忘录以备需要时查看，</a:t>
            </a:r>
            <a:r>
              <a:rPr kumimoji="1" lang="zh-CN" altLang="en-US" sz="2400" dirty="0">
                <a:solidFill>
                  <a:srgbClr val="2605A1"/>
                </a:solidFill>
                <a:ea typeface="楷体_GB2312" pitchFamily="49" charset="-122"/>
              </a:rPr>
              <a:t>避免</a:t>
            </a:r>
            <a:r>
              <a:rPr kumimoji="1" lang="zh-CN" altLang="en-US" sz="2400" dirty="0">
                <a:ea typeface="楷体_GB2312" pitchFamily="49" charset="-122"/>
              </a:rPr>
              <a:t>了相同子问题的重复求解。</a:t>
            </a:r>
            <a:endParaRPr kumimoji="1" lang="zh-CN" altLang="en-US" sz="2400" dirty="0">
              <a:ea typeface="楷体_GB2312" pitchFamily="49" charset="-122"/>
            </a:endParaRPr>
          </a:p>
        </p:txBody>
      </p:sp>
      <p:sp>
        <p:nvSpPr>
          <p:cNvPr id="299013" name="Rectangle 5"/>
          <p:cNvSpPr>
            <a:spLocks noChangeArrowheads="1"/>
          </p:cNvSpPr>
          <p:nvPr/>
        </p:nvSpPr>
        <p:spPr bwMode="auto">
          <a:xfrm>
            <a:off x="505742" y="3171607"/>
            <a:ext cx="8058616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1600" dirty="0" err="1"/>
              <a:t>int</a:t>
            </a:r>
            <a:r>
              <a:rPr kumimoji="1" lang="en-US" altLang="zh-CN" sz="1600" dirty="0"/>
              <a:t> </a:t>
            </a:r>
            <a:r>
              <a:rPr kumimoji="1" lang="en-US" altLang="zh-CN" sz="1600" b="1" dirty="0" err="1"/>
              <a:t>LookupChain</a:t>
            </a:r>
            <a:r>
              <a:rPr kumimoji="1" lang="en-US" altLang="zh-CN" sz="1600" dirty="0"/>
              <a:t>(</a:t>
            </a:r>
            <a:r>
              <a:rPr kumimoji="1" lang="en-US" altLang="zh-CN" sz="1600" dirty="0" err="1"/>
              <a:t>int</a:t>
            </a:r>
            <a:r>
              <a:rPr kumimoji="1" lang="en-US" altLang="zh-CN" sz="1600" dirty="0"/>
              <a:t> i</a:t>
            </a:r>
            <a:r>
              <a:rPr kumimoji="1" lang="zh-CN" altLang="en-US" sz="1600" dirty="0"/>
              <a:t>，</a:t>
            </a:r>
            <a:r>
              <a:rPr kumimoji="1" lang="en-US" altLang="zh-CN" sz="1600" dirty="0" err="1"/>
              <a:t>int</a:t>
            </a:r>
            <a:r>
              <a:rPr kumimoji="1" lang="en-US" altLang="zh-CN" sz="1600" dirty="0"/>
              <a:t> j)</a:t>
            </a:r>
            <a:endParaRPr kumimoji="1" lang="en-US" altLang="zh-CN" sz="1600" dirty="0"/>
          </a:p>
          <a:p>
            <a:r>
              <a:rPr kumimoji="1" lang="en-US" altLang="zh-CN" sz="1600" dirty="0"/>
              <a:t>{</a:t>
            </a:r>
            <a:endParaRPr kumimoji="1" lang="en-US" altLang="zh-CN" sz="1600" dirty="0"/>
          </a:p>
          <a:p>
            <a:r>
              <a:rPr kumimoji="1" lang="en-US" altLang="zh-CN" sz="1600" dirty="0"/>
              <a:t>       </a:t>
            </a:r>
            <a:r>
              <a:rPr kumimoji="1" lang="en-US" altLang="zh-CN" sz="1600" dirty="0">
                <a:solidFill>
                  <a:srgbClr val="C00000"/>
                </a:solidFill>
              </a:rPr>
              <a:t>if (m[i][j] &gt; 0) return m[i][j];</a:t>
            </a:r>
            <a:endParaRPr kumimoji="1" lang="en-US" altLang="zh-CN" sz="1600" dirty="0">
              <a:solidFill>
                <a:srgbClr val="C00000"/>
              </a:solidFill>
            </a:endParaRPr>
          </a:p>
          <a:p>
            <a:r>
              <a:rPr kumimoji="1" lang="en-US" altLang="zh-CN" sz="1600" dirty="0"/>
              <a:t>       if (i == j) return 0;</a:t>
            </a:r>
            <a:endParaRPr kumimoji="1" lang="en-US" altLang="zh-CN" sz="1600" dirty="0"/>
          </a:p>
          <a:p>
            <a:r>
              <a:rPr kumimoji="1" lang="en-US" altLang="zh-CN" sz="1600" dirty="0"/>
              <a:t>       </a:t>
            </a:r>
            <a:r>
              <a:rPr kumimoji="1" lang="en-US" altLang="zh-CN" sz="1600" dirty="0" err="1"/>
              <a:t>int</a:t>
            </a:r>
            <a:r>
              <a:rPr kumimoji="1" lang="en-US" altLang="zh-CN" sz="1600" dirty="0"/>
              <a:t> u = </a:t>
            </a:r>
            <a:r>
              <a:rPr kumimoji="1" lang="en-US" altLang="zh-CN" sz="1600" dirty="0" err="1"/>
              <a:t>LookupChain</a:t>
            </a:r>
            <a:r>
              <a:rPr kumimoji="1" lang="en-US" altLang="zh-CN" sz="1600" dirty="0"/>
              <a:t>(i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i) + </a:t>
            </a:r>
            <a:r>
              <a:rPr kumimoji="1" lang="en-US" altLang="zh-CN" sz="1600" dirty="0" err="1"/>
              <a:t>LookupChain</a:t>
            </a:r>
            <a:r>
              <a:rPr kumimoji="1" lang="en-US" altLang="zh-CN" sz="1600" dirty="0"/>
              <a:t>(i+1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j) + p[i-1]*p[i]*p[j];</a:t>
            </a:r>
            <a:endParaRPr kumimoji="1" lang="en-US" altLang="zh-CN" sz="1600" dirty="0"/>
          </a:p>
          <a:p>
            <a:r>
              <a:rPr kumimoji="1" lang="en-US" altLang="zh-CN" sz="1600" dirty="0"/>
              <a:t>       s[i][j] = i;</a:t>
            </a:r>
            <a:endParaRPr kumimoji="1" lang="en-US" altLang="zh-CN" sz="1600" dirty="0"/>
          </a:p>
          <a:p>
            <a:r>
              <a:rPr kumimoji="1" lang="en-US" altLang="zh-CN" sz="1600" dirty="0"/>
              <a:t>       for (</a:t>
            </a:r>
            <a:r>
              <a:rPr kumimoji="1" lang="en-US" altLang="zh-CN" sz="1600" dirty="0" err="1"/>
              <a:t>int</a:t>
            </a:r>
            <a:r>
              <a:rPr kumimoji="1" lang="en-US" altLang="zh-CN" sz="1600" dirty="0"/>
              <a:t> k = i+1; k &lt; j; k++) {</a:t>
            </a:r>
            <a:endParaRPr kumimoji="1" lang="en-US" altLang="zh-CN" sz="1600" dirty="0"/>
          </a:p>
          <a:p>
            <a:r>
              <a:rPr kumimoji="1" lang="en-US" altLang="zh-CN" sz="1600" dirty="0"/>
              <a:t>         </a:t>
            </a:r>
            <a:r>
              <a:rPr kumimoji="1" lang="en-US" altLang="zh-CN" sz="1600" dirty="0" err="1"/>
              <a:t>int</a:t>
            </a:r>
            <a:r>
              <a:rPr kumimoji="1" lang="en-US" altLang="zh-CN" sz="1600" dirty="0"/>
              <a:t> t = </a:t>
            </a:r>
            <a:r>
              <a:rPr kumimoji="1" lang="en-US" altLang="zh-CN" sz="1600" dirty="0" err="1"/>
              <a:t>LookupChain</a:t>
            </a:r>
            <a:r>
              <a:rPr kumimoji="1" lang="en-US" altLang="zh-CN" sz="1600" dirty="0"/>
              <a:t>(i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k) + </a:t>
            </a:r>
            <a:r>
              <a:rPr kumimoji="1" lang="en-US" altLang="zh-CN" sz="1600" dirty="0" err="1"/>
              <a:t>LookupChain</a:t>
            </a:r>
            <a:r>
              <a:rPr kumimoji="1" lang="en-US" altLang="zh-CN" sz="1600" dirty="0"/>
              <a:t>(k+1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j) + p[i-1]*p[k]*p[j];</a:t>
            </a:r>
            <a:endParaRPr kumimoji="1" lang="en-US" altLang="zh-CN" sz="1600" dirty="0"/>
          </a:p>
          <a:p>
            <a:r>
              <a:rPr kumimoji="1" lang="en-US" altLang="zh-CN" sz="1600" dirty="0"/>
              <a:t>         if (t &lt; u) { u = t; s[i][j] = k;}</a:t>
            </a:r>
            <a:endParaRPr kumimoji="1" lang="en-US" altLang="zh-CN" sz="1600" dirty="0"/>
          </a:p>
          <a:p>
            <a:r>
              <a:rPr kumimoji="1" lang="en-US" altLang="zh-CN" sz="1600" dirty="0"/>
              <a:t>       </a:t>
            </a:r>
            <a:r>
              <a:rPr kumimoji="1" lang="en-US" altLang="zh-CN" sz="1600" dirty="0" smtClean="0"/>
              <a:t>}</a:t>
            </a:r>
            <a:endParaRPr kumimoji="1" lang="en-US" altLang="zh-CN" sz="1600" dirty="0"/>
          </a:p>
          <a:p>
            <a:r>
              <a:rPr kumimoji="1" lang="en-US" altLang="zh-CN" sz="1600" dirty="0"/>
              <a:t>       </a:t>
            </a:r>
            <a:r>
              <a:rPr kumimoji="1" lang="en-US" altLang="zh-CN" sz="1600" dirty="0">
                <a:solidFill>
                  <a:srgbClr val="3907F1"/>
                </a:solidFill>
              </a:rPr>
              <a:t>m[i][j] = u;</a:t>
            </a:r>
            <a:endParaRPr kumimoji="1" lang="en-US" altLang="zh-CN" sz="1600" dirty="0">
              <a:solidFill>
                <a:srgbClr val="3907F1"/>
              </a:solidFill>
            </a:endParaRPr>
          </a:p>
          <a:p>
            <a:r>
              <a:rPr kumimoji="1" lang="en-US" altLang="zh-CN" sz="1600" dirty="0"/>
              <a:t>       return u;</a:t>
            </a:r>
            <a:endParaRPr kumimoji="1" lang="en-US" altLang="zh-CN" sz="1600" dirty="0"/>
          </a:p>
          <a:p>
            <a:r>
              <a:rPr kumimoji="1" lang="en-US" altLang="zh-CN" sz="1600" dirty="0"/>
              <a:t>}</a:t>
            </a:r>
            <a:endParaRPr kumimoji="1" lang="en-US" altLang="zh-CN" sz="16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436097" y="3356992"/>
            <a:ext cx="3384054" cy="523220"/>
          </a:xfrm>
          <a:prstGeom prst="rect">
            <a:avLst/>
          </a:prstGeom>
          <a:solidFill>
            <a:srgbClr val="9FE6FF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初始化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m[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][j]=0</a:t>
            </a:r>
            <a:endParaRPr lang="en-US" altLang="zh-CN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6084168" y="5805264"/>
            <a:ext cx="122413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自顶向下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ChangeArrowheads="1"/>
          </p:cNvSpPr>
          <p:nvPr/>
        </p:nvSpPr>
        <p:spPr bwMode="auto">
          <a:xfrm>
            <a:off x="467544" y="257398"/>
            <a:ext cx="6408737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最长公共子序列</a:t>
            </a:r>
            <a:endParaRPr lang="ja-JP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</a:endParaRPr>
          </a:p>
        </p:txBody>
      </p:sp>
      <p:sp>
        <p:nvSpPr>
          <p:cNvPr id="300035" name="Text Box 3"/>
          <p:cNvSpPr txBox="1">
            <a:spLocks noChangeArrowheads="1"/>
          </p:cNvSpPr>
          <p:nvPr/>
        </p:nvSpPr>
        <p:spPr bwMode="auto">
          <a:xfrm>
            <a:off x="250825" y="1268760"/>
            <a:ext cx="864235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FontTx/>
              <a:buChar char="•"/>
            </a:pPr>
            <a:r>
              <a:rPr lang="zh-CN" altLang="en-US" sz="2400" dirty="0">
                <a:ea typeface="楷体_GB2312" pitchFamily="49" charset="-122"/>
              </a:rPr>
              <a:t>若给定</a:t>
            </a:r>
            <a:r>
              <a:rPr lang="zh-CN" altLang="en-US" sz="2400" dirty="0" smtClean="0">
                <a:ea typeface="楷体_GB2312" pitchFamily="49" charset="-122"/>
              </a:rPr>
              <a:t>序列</a:t>
            </a:r>
            <a:r>
              <a:rPr lang="en-US" altLang="zh-CN" sz="2400" dirty="0" smtClean="0">
                <a:ea typeface="楷体_GB2312" pitchFamily="49" charset="-122"/>
              </a:rPr>
              <a:t>X={x</a:t>
            </a:r>
            <a:r>
              <a:rPr lang="en-US" altLang="zh-CN" sz="2400" baseline="-25000" dirty="0" smtClean="0">
                <a:ea typeface="楷体_GB2312" pitchFamily="49" charset="-122"/>
              </a:rPr>
              <a:t>1</a:t>
            </a:r>
            <a:r>
              <a:rPr lang="en-US" altLang="zh-CN" sz="2400" dirty="0" smtClean="0">
                <a:ea typeface="楷体_GB2312" pitchFamily="49" charset="-122"/>
              </a:rPr>
              <a:t>,x</a:t>
            </a:r>
            <a:r>
              <a:rPr lang="en-US" altLang="zh-CN" sz="2400" baseline="-25000" dirty="0" smtClean="0">
                <a:ea typeface="楷体_GB2312" pitchFamily="49" charset="-122"/>
              </a:rPr>
              <a:t>2</a:t>
            </a:r>
            <a:r>
              <a:rPr lang="en-US" altLang="zh-CN" sz="2400" dirty="0" smtClean="0">
                <a:ea typeface="楷体_GB2312" pitchFamily="49" charset="-122"/>
              </a:rPr>
              <a:t>,…,</a:t>
            </a:r>
            <a:r>
              <a:rPr lang="en-US" altLang="zh-CN" sz="2400" dirty="0" err="1" smtClean="0">
                <a:ea typeface="楷体_GB2312" pitchFamily="49" charset="-122"/>
              </a:rPr>
              <a:t>x</a:t>
            </a:r>
            <a:r>
              <a:rPr lang="en-US" altLang="zh-CN" sz="2400" baseline="-25000" dirty="0" err="1" smtClean="0">
                <a:ea typeface="楷体_GB2312" pitchFamily="49" charset="-122"/>
              </a:rPr>
              <a:t>m</a:t>
            </a:r>
            <a:r>
              <a:rPr lang="en-US" altLang="zh-CN" sz="2400" dirty="0">
                <a:ea typeface="楷体_GB2312" pitchFamily="49" charset="-122"/>
              </a:rPr>
              <a:t>}</a:t>
            </a:r>
            <a:r>
              <a:rPr lang="zh-CN" altLang="en-US" sz="2400" dirty="0">
                <a:ea typeface="楷体_GB2312" pitchFamily="49" charset="-122"/>
              </a:rPr>
              <a:t>，则另一序列</a:t>
            </a:r>
            <a:r>
              <a:rPr lang="en-US" altLang="zh-CN" sz="2400" dirty="0">
                <a:ea typeface="楷体_GB2312" pitchFamily="49" charset="-122"/>
              </a:rPr>
              <a:t>Z={z</a:t>
            </a:r>
            <a:r>
              <a:rPr lang="en-US" altLang="zh-CN" sz="2400" baseline="-25000" dirty="0">
                <a:ea typeface="楷体_GB2312" pitchFamily="49" charset="-122"/>
              </a:rPr>
              <a:t>1</a:t>
            </a:r>
            <a:r>
              <a:rPr lang="en-US" altLang="zh-CN" sz="2400" dirty="0">
                <a:ea typeface="楷体_GB2312" pitchFamily="49" charset="-122"/>
              </a:rPr>
              <a:t>,z</a:t>
            </a:r>
            <a:r>
              <a:rPr lang="en-US" altLang="zh-CN" sz="2400" baseline="-25000" dirty="0">
                <a:ea typeface="楷体_GB2312" pitchFamily="49" charset="-122"/>
              </a:rPr>
              <a:t>2</a:t>
            </a:r>
            <a:r>
              <a:rPr lang="en-US" altLang="zh-CN" sz="2400" dirty="0">
                <a:ea typeface="楷体_GB2312" pitchFamily="49" charset="-122"/>
              </a:rPr>
              <a:t>,…,</a:t>
            </a:r>
            <a:r>
              <a:rPr lang="en-US" altLang="zh-CN" sz="2400" dirty="0" err="1">
                <a:ea typeface="楷体_GB2312" pitchFamily="49" charset="-122"/>
              </a:rPr>
              <a:t>z</a:t>
            </a:r>
            <a:r>
              <a:rPr lang="en-US" altLang="zh-CN" sz="2400" baseline="-25000" dirty="0" err="1">
                <a:ea typeface="楷体_GB2312" pitchFamily="49" charset="-122"/>
              </a:rPr>
              <a:t>k</a:t>
            </a:r>
            <a:r>
              <a:rPr lang="en-US" altLang="zh-CN" sz="2400" dirty="0">
                <a:ea typeface="楷体_GB2312" pitchFamily="49" charset="-122"/>
              </a:rPr>
              <a:t>}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zh-CN" altLang="en-US" sz="2400" dirty="0" smtClean="0">
                <a:ea typeface="楷体_GB2312" pitchFamily="49" charset="-122"/>
              </a:rPr>
              <a:t>是</a:t>
            </a:r>
            <a:r>
              <a:rPr lang="en-US" altLang="zh-CN" sz="2400" dirty="0" smtClean="0">
                <a:ea typeface="楷体_GB2312" pitchFamily="49" charset="-122"/>
              </a:rPr>
              <a:t>X</a:t>
            </a:r>
            <a:r>
              <a:rPr lang="zh-CN" altLang="en-US" sz="2400" dirty="0" smtClean="0">
                <a:ea typeface="楷体_GB2312" pitchFamily="49" charset="-122"/>
              </a:rPr>
              <a:t>的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子序列</a:t>
            </a:r>
            <a:r>
              <a:rPr lang="zh-CN" altLang="en-US" sz="2400" dirty="0">
                <a:solidFill>
                  <a:srgbClr val="2605A1"/>
                </a:solidFill>
                <a:ea typeface="楷体_GB2312" pitchFamily="49" charset="-122"/>
              </a:rPr>
              <a:t>是指</a:t>
            </a:r>
            <a:r>
              <a:rPr lang="zh-CN" altLang="en-US" sz="2400" dirty="0">
                <a:ea typeface="楷体_GB2312" pitchFamily="49" charset="-122"/>
              </a:rPr>
              <a:t>存在一个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严格递增</a:t>
            </a:r>
            <a:r>
              <a:rPr lang="zh-CN" altLang="en-US" sz="2400" dirty="0">
                <a:ea typeface="楷体_GB2312" pitchFamily="49" charset="-122"/>
              </a:rPr>
              <a:t>下标序列</a:t>
            </a:r>
            <a:r>
              <a:rPr lang="en-US" altLang="zh-CN" sz="2400" dirty="0">
                <a:ea typeface="楷体_GB2312" pitchFamily="49" charset="-122"/>
              </a:rPr>
              <a:t>{i</a:t>
            </a:r>
            <a:r>
              <a:rPr lang="en-US" altLang="zh-CN" sz="2400" baseline="-25000" dirty="0">
                <a:ea typeface="楷体_GB2312" pitchFamily="49" charset="-122"/>
              </a:rPr>
              <a:t>1</a:t>
            </a:r>
            <a:r>
              <a:rPr lang="en-US" altLang="zh-CN" sz="2400" dirty="0">
                <a:ea typeface="楷体_GB2312" pitchFamily="49" charset="-122"/>
              </a:rPr>
              <a:t>,i</a:t>
            </a:r>
            <a:r>
              <a:rPr lang="en-US" altLang="zh-CN" sz="2400" baseline="-25000" dirty="0">
                <a:ea typeface="楷体_GB2312" pitchFamily="49" charset="-122"/>
              </a:rPr>
              <a:t>2</a:t>
            </a:r>
            <a:r>
              <a:rPr lang="en-US" altLang="zh-CN" sz="2400" dirty="0">
                <a:ea typeface="楷体_GB2312" pitchFamily="49" charset="-122"/>
              </a:rPr>
              <a:t>,…,</a:t>
            </a:r>
            <a:r>
              <a:rPr lang="en-US" altLang="zh-CN" sz="2400" dirty="0" err="1">
                <a:ea typeface="楷体_GB2312" pitchFamily="49" charset="-122"/>
              </a:rPr>
              <a:t>i</a:t>
            </a:r>
            <a:r>
              <a:rPr lang="en-US" altLang="zh-CN" sz="2400" baseline="-25000" dirty="0" err="1">
                <a:ea typeface="楷体_GB2312" pitchFamily="49" charset="-122"/>
              </a:rPr>
              <a:t>k</a:t>
            </a:r>
            <a:r>
              <a:rPr lang="en-US" altLang="zh-CN" sz="2400" dirty="0">
                <a:ea typeface="楷体_GB2312" pitchFamily="49" charset="-122"/>
              </a:rPr>
              <a:t>}</a:t>
            </a:r>
            <a:r>
              <a:rPr lang="zh-CN" altLang="en-US" sz="2400" dirty="0">
                <a:ea typeface="楷体_GB2312" pitchFamily="49" charset="-122"/>
              </a:rPr>
              <a:t>使得对于所有</a:t>
            </a:r>
            <a:r>
              <a:rPr lang="en-US" altLang="zh-CN" sz="2400" dirty="0">
                <a:ea typeface="楷体_GB2312" pitchFamily="49" charset="-122"/>
              </a:rPr>
              <a:t>j=1,2,…,k</a:t>
            </a:r>
            <a:r>
              <a:rPr lang="zh-CN" altLang="en-US" sz="2400" dirty="0">
                <a:ea typeface="楷体_GB2312" pitchFamily="49" charset="-122"/>
              </a:rPr>
              <a:t>有：</a:t>
            </a:r>
            <a:r>
              <a:rPr lang="en-US" altLang="zh-CN" sz="2400" dirty="0" err="1" smtClean="0">
                <a:solidFill>
                  <a:srgbClr val="2605A1"/>
                </a:solidFill>
                <a:ea typeface="楷体_GB2312" pitchFamily="49" charset="-122"/>
              </a:rPr>
              <a:t>z</a:t>
            </a:r>
            <a:r>
              <a:rPr lang="en-US" altLang="zh-CN" sz="2400" baseline="-25000" dirty="0" err="1" smtClean="0">
                <a:solidFill>
                  <a:srgbClr val="2605A1"/>
                </a:solidFill>
                <a:ea typeface="楷体_GB2312" pitchFamily="49" charset="-122"/>
              </a:rPr>
              <a:t>j</a:t>
            </a:r>
            <a:r>
              <a:rPr lang="en-US" altLang="zh-CN" sz="2400" dirty="0" smtClean="0">
                <a:solidFill>
                  <a:srgbClr val="2605A1"/>
                </a:solidFill>
                <a:ea typeface="楷体_GB2312" pitchFamily="49" charset="-122"/>
              </a:rPr>
              <a:t>=</a:t>
            </a:r>
            <a:r>
              <a:rPr lang="en-US" altLang="zh-CN" sz="2400" dirty="0" err="1" smtClean="0">
                <a:solidFill>
                  <a:srgbClr val="2605A1"/>
                </a:solidFill>
                <a:ea typeface="楷体_GB2312" pitchFamily="49" charset="-122"/>
              </a:rPr>
              <a:t>x</a:t>
            </a:r>
            <a:r>
              <a:rPr lang="en-US" altLang="zh-CN" sz="2400" baseline="-25000" dirty="0" err="1" smtClean="0">
                <a:solidFill>
                  <a:srgbClr val="2605A1"/>
                </a:solidFill>
                <a:ea typeface="楷体_GB2312" pitchFamily="49" charset="-122"/>
              </a:rPr>
              <a:t>i</a:t>
            </a:r>
            <a:r>
              <a:rPr lang="en-US" altLang="zh-CN" sz="2400" baseline="-50000" dirty="0" err="1" smtClean="0">
                <a:solidFill>
                  <a:srgbClr val="2605A1"/>
                </a:solidFill>
                <a:ea typeface="楷体_GB2312" pitchFamily="49" charset="-122"/>
              </a:rPr>
              <a:t>j</a:t>
            </a:r>
            <a:r>
              <a:rPr lang="zh-CN" altLang="en-US" sz="2400" dirty="0" smtClean="0">
                <a:ea typeface="楷体_GB2312" pitchFamily="49" charset="-122"/>
              </a:rPr>
              <a:t>。</a:t>
            </a:r>
            <a:endParaRPr lang="en-US" altLang="zh-CN" sz="2400" dirty="0" smtClean="0">
              <a:ea typeface="楷体_GB2312" pitchFamily="49" charset="-122"/>
            </a:endParaRPr>
          </a:p>
          <a:p>
            <a:pPr>
              <a:buClr>
                <a:schemeClr val="accent2"/>
              </a:buClr>
              <a:buFontTx/>
              <a:buChar char="•"/>
            </a:pPr>
            <a:endParaRPr lang="en-US" altLang="zh-CN" sz="2400" dirty="0">
              <a:ea typeface="楷体_GB2312" pitchFamily="49" charset="-122"/>
            </a:endParaRPr>
          </a:p>
          <a:p>
            <a:pPr>
              <a:buClr>
                <a:schemeClr val="accent2"/>
              </a:buClr>
            </a:pPr>
            <a:r>
              <a:rPr lang="zh-CN" altLang="en-US" sz="2400" dirty="0" smtClean="0">
                <a:ea typeface="楷体_GB2312" pitchFamily="49" charset="-122"/>
              </a:rPr>
              <a:t>例如</a:t>
            </a:r>
            <a:r>
              <a:rPr lang="zh-CN" altLang="en-US" sz="2400" dirty="0">
                <a:ea typeface="楷体_GB2312" pitchFamily="49" charset="-122"/>
              </a:rPr>
              <a:t>，序列</a:t>
            </a:r>
            <a:r>
              <a:rPr lang="en-US" altLang="zh-CN" sz="2400" dirty="0">
                <a:ea typeface="楷体_GB2312" pitchFamily="49" charset="-122"/>
              </a:rPr>
              <a:t>Z={B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C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D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B}</a:t>
            </a:r>
            <a:r>
              <a:rPr lang="zh-CN" altLang="en-US" sz="2400" dirty="0">
                <a:ea typeface="楷体_GB2312" pitchFamily="49" charset="-122"/>
              </a:rPr>
              <a:t>是</a:t>
            </a:r>
            <a:r>
              <a:rPr lang="zh-CN" altLang="en-US" sz="2400" dirty="0" smtClean="0">
                <a:ea typeface="楷体_GB2312" pitchFamily="49" charset="-122"/>
              </a:rPr>
              <a:t>序列</a:t>
            </a:r>
            <a:r>
              <a:rPr lang="en-US" altLang="zh-CN" sz="2400" dirty="0" smtClean="0">
                <a:ea typeface="楷体_GB2312" pitchFamily="49" charset="-122"/>
              </a:rPr>
              <a:t>X={</a:t>
            </a:r>
            <a:r>
              <a:rPr lang="en-US" altLang="zh-CN" sz="2400" dirty="0">
                <a:ea typeface="楷体_GB2312" pitchFamily="49" charset="-122"/>
              </a:rPr>
              <a:t>A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2605A1"/>
                </a:solidFill>
                <a:ea typeface="楷体_GB2312" pitchFamily="49" charset="-122"/>
              </a:rPr>
              <a:t>B</a:t>
            </a:r>
            <a:r>
              <a:rPr lang="zh-CN" altLang="en-US" sz="2400" dirty="0">
                <a:solidFill>
                  <a:srgbClr val="2605A1"/>
                </a:solidFill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2605A1"/>
                </a:solidFill>
                <a:ea typeface="楷体_GB2312" pitchFamily="49" charset="-122"/>
              </a:rPr>
              <a:t>C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B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2605A1"/>
                </a:solidFill>
                <a:ea typeface="楷体_GB2312" pitchFamily="49" charset="-122"/>
              </a:rPr>
              <a:t>D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A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2605A1"/>
                </a:solidFill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}</a:t>
            </a:r>
            <a:r>
              <a:rPr lang="zh-CN" altLang="en-US" sz="2400" dirty="0">
                <a:ea typeface="楷体_GB2312" pitchFamily="49" charset="-122"/>
              </a:rPr>
              <a:t>的子序列，相应的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递增</a:t>
            </a:r>
            <a:r>
              <a:rPr lang="zh-CN" altLang="en-US" sz="2400" dirty="0">
                <a:ea typeface="楷体_GB2312" pitchFamily="49" charset="-122"/>
              </a:rPr>
              <a:t>下标序列为</a:t>
            </a:r>
            <a:r>
              <a:rPr lang="en-US" altLang="zh-CN" sz="2400" dirty="0">
                <a:ea typeface="楷体_GB2312" pitchFamily="49" charset="-122"/>
              </a:rPr>
              <a:t>{2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3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5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7}</a:t>
            </a:r>
            <a:r>
              <a:rPr lang="zh-CN" altLang="en-US" sz="2400" dirty="0">
                <a:ea typeface="楷体_GB2312" pitchFamily="49" charset="-122"/>
              </a:rPr>
              <a:t>。</a:t>
            </a:r>
            <a:endParaRPr lang="zh-CN" altLang="en-US" sz="2400" dirty="0">
              <a:ea typeface="楷体_GB2312" pitchFamily="49" charset="-122"/>
            </a:endParaRPr>
          </a:p>
          <a:p>
            <a:pPr>
              <a:buClr>
                <a:schemeClr val="accent2"/>
              </a:buClr>
              <a:buFontTx/>
              <a:buChar char="•"/>
            </a:pPr>
            <a:endParaRPr lang="en-US" altLang="zh-CN" sz="2400" dirty="0" smtClean="0">
              <a:ea typeface="楷体_GB2312" pitchFamily="49" charset="-122"/>
            </a:endParaRPr>
          </a:p>
          <a:p>
            <a:pPr>
              <a:buClr>
                <a:schemeClr val="accent2"/>
              </a:buClr>
              <a:buFontTx/>
              <a:buChar char="•"/>
            </a:pPr>
            <a:r>
              <a:rPr lang="zh-CN" altLang="en-US" sz="2400" dirty="0" smtClean="0">
                <a:ea typeface="楷体_GB2312" pitchFamily="49" charset="-122"/>
              </a:rPr>
              <a:t>给定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个</a:t>
            </a:r>
            <a:r>
              <a:rPr lang="zh-CN" altLang="en-US" sz="2400" dirty="0" smtClean="0">
                <a:ea typeface="楷体_GB2312" pitchFamily="49" charset="-122"/>
              </a:rPr>
              <a:t>序列</a:t>
            </a:r>
            <a:r>
              <a:rPr lang="en-US" altLang="zh-CN" sz="2400" dirty="0" smtClean="0">
                <a:ea typeface="楷体_GB2312" pitchFamily="49" charset="-122"/>
              </a:rPr>
              <a:t>X</a:t>
            </a:r>
            <a:r>
              <a:rPr lang="zh-CN" altLang="en-US" sz="2400" dirty="0" smtClean="0">
                <a:ea typeface="楷体_GB2312" pitchFamily="49" charset="-122"/>
              </a:rPr>
              <a:t>和</a:t>
            </a:r>
            <a:r>
              <a:rPr lang="en-US" altLang="zh-CN" sz="2400" dirty="0">
                <a:ea typeface="楷体_GB2312" pitchFamily="49" charset="-122"/>
              </a:rPr>
              <a:t>Y</a:t>
            </a:r>
            <a:r>
              <a:rPr lang="zh-CN" altLang="en-US" sz="2400" dirty="0">
                <a:ea typeface="楷体_GB2312" pitchFamily="49" charset="-122"/>
              </a:rPr>
              <a:t>，当另一序列</a:t>
            </a:r>
            <a:r>
              <a:rPr lang="en-US" altLang="zh-CN" sz="2400" dirty="0">
                <a:ea typeface="楷体_GB2312" pitchFamily="49" charset="-122"/>
              </a:rPr>
              <a:t>Z</a:t>
            </a:r>
            <a:r>
              <a:rPr lang="zh-CN" altLang="en-US" sz="2400" dirty="0" smtClean="0">
                <a:ea typeface="楷体_GB2312" pitchFamily="49" charset="-122"/>
              </a:rPr>
              <a:t>既是</a:t>
            </a:r>
            <a:r>
              <a:rPr lang="en-US" altLang="zh-CN" sz="2400" dirty="0" smtClean="0">
                <a:ea typeface="楷体_GB2312" pitchFamily="49" charset="-122"/>
              </a:rPr>
              <a:t>X</a:t>
            </a:r>
            <a:r>
              <a:rPr lang="zh-CN" altLang="en-US" sz="2400" dirty="0" smtClean="0">
                <a:ea typeface="楷体_GB2312" pitchFamily="49" charset="-122"/>
              </a:rPr>
              <a:t>的</a:t>
            </a:r>
            <a:r>
              <a:rPr lang="zh-CN" altLang="en-US" sz="2400" dirty="0">
                <a:ea typeface="楷体_GB2312" pitchFamily="49" charset="-122"/>
              </a:rPr>
              <a:t>子序列又是</a:t>
            </a:r>
            <a:r>
              <a:rPr lang="en-US" altLang="zh-CN" sz="2400" dirty="0">
                <a:ea typeface="楷体_GB2312" pitchFamily="49" charset="-122"/>
              </a:rPr>
              <a:t>Y</a:t>
            </a:r>
            <a:r>
              <a:rPr lang="zh-CN" altLang="en-US" sz="2400" dirty="0">
                <a:ea typeface="楷体_GB2312" pitchFamily="49" charset="-122"/>
              </a:rPr>
              <a:t>的子序列时，称</a:t>
            </a:r>
            <a:r>
              <a:rPr lang="en-US" altLang="zh-CN" sz="2400" dirty="0">
                <a:ea typeface="楷体_GB2312" pitchFamily="49" charset="-122"/>
              </a:rPr>
              <a:t>Z</a:t>
            </a:r>
            <a:r>
              <a:rPr lang="zh-CN" altLang="en-US" sz="2400" dirty="0">
                <a:ea typeface="楷体_GB2312" pitchFamily="49" charset="-122"/>
              </a:rPr>
              <a:t>是</a:t>
            </a:r>
            <a:r>
              <a:rPr lang="zh-CN" altLang="en-US" sz="2400" dirty="0" smtClean="0">
                <a:ea typeface="楷体_GB2312" pitchFamily="49" charset="-122"/>
              </a:rPr>
              <a:t>序列</a:t>
            </a:r>
            <a:r>
              <a:rPr lang="en-US" altLang="zh-CN" sz="2400" dirty="0" smtClean="0">
                <a:ea typeface="楷体_GB2312" pitchFamily="49" charset="-122"/>
              </a:rPr>
              <a:t>X</a:t>
            </a:r>
            <a:r>
              <a:rPr lang="zh-CN" altLang="en-US" sz="2400" dirty="0" smtClean="0">
                <a:ea typeface="楷体_GB2312" pitchFamily="49" charset="-122"/>
              </a:rPr>
              <a:t>和</a:t>
            </a:r>
            <a:r>
              <a:rPr lang="en-US" altLang="zh-CN" sz="2400" dirty="0">
                <a:ea typeface="楷体_GB2312" pitchFamily="49" charset="-122"/>
              </a:rPr>
              <a:t>Y</a:t>
            </a:r>
            <a:r>
              <a:rPr lang="zh-CN" altLang="en-US" sz="2400" dirty="0">
                <a:ea typeface="楷体_GB2312" pitchFamily="49" charset="-122"/>
              </a:rPr>
              <a:t>的</a:t>
            </a:r>
            <a:r>
              <a:rPr lang="zh-CN" altLang="en-US" sz="2400" b="1" dirty="0">
                <a:solidFill>
                  <a:srgbClr val="2605A1"/>
                </a:solidFill>
                <a:ea typeface="黑体" panose="02010609060101010101" pitchFamily="2" charset="-122"/>
              </a:rPr>
              <a:t>公共</a:t>
            </a:r>
            <a:r>
              <a:rPr lang="zh-CN" altLang="en-US" sz="2400" b="1" dirty="0">
                <a:ea typeface="黑体" panose="02010609060101010101" pitchFamily="2" charset="-122"/>
              </a:rPr>
              <a:t>子序列</a:t>
            </a:r>
            <a:r>
              <a:rPr lang="zh-CN" altLang="en-US" sz="2400" dirty="0" smtClean="0">
                <a:ea typeface="楷体_GB2312" pitchFamily="49" charset="-122"/>
              </a:rPr>
              <a:t>。</a:t>
            </a:r>
            <a:endParaRPr lang="en-US" altLang="zh-CN" sz="2400" dirty="0" smtClean="0">
              <a:ea typeface="楷体_GB2312" pitchFamily="49" charset="-122"/>
            </a:endParaRPr>
          </a:p>
          <a:p>
            <a:pPr>
              <a:buClr>
                <a:schemeClr val="accent2"/>
              </a:buClr>
              <a:buFontTx/>
              <a:buChar char="•"/>
            </a:pPr>
            <a:endParaRPr lang="en-US" altLang="zh-CN" sz="2400" dirty="0">
              <a:latin typeface="黑体" panose="02010609060101010101" pitchFamily="2" charset="-122"/>
              <a:ea typeface="楷体_GB2312" pitchFamily="49" charset="-122"/>
            </a:endParaRPr>
          </a:p>
          <a:p>
            <a:pPr>
              <a:buClr>
                <a:schemeClr val="accent2"/>
              </a:buClr>
              <a:buFontTx/>
              <a:buChar char="•"/>
            </a:pPr>
            <a:r>
              <a:rPr lang="en-US" altLang="zh-CN" sz="2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个</a:t>
            </a:r>
            <a:r>
              <a:rPr lang="zh-CN" altLang="en-US" sz="2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序列</a:t>
            </a:r>
            <a:r>
              <a:rPr lang="en-US" altLang="zh-CN" sz="2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X={x</a:t>
            </a:r>
            <a:r>
              <a:rPr lang="en-US" altLang="zh-CN" sz="2400" baseline="-25000" dirty="0" smtClean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en-US" altLang="zh-CN" sz="2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,x</a:t>
            </a:r>
            <a:r>
              <a:rPr lang="en-US" altLang="zh-CN" sz="2400" baseline="-25000" dirty="0" smtClean="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en-US" altLang="zh-CN" sz="2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en-US" altLang="zh-CN" sz="2400" dirty="0" smtClean="0">
                <a:latin typeface="Arial" panose="020B0604020202020204"/>
                <a:ea typeface="黑体" panose="02010609060101010101" pitchFamily="2" charset="-122"/>
              </a:rPr>
              <a:t>…</a:t>
            </a:r>
            <a:r>
              <a:rPr lang="en-US" altLang="zh-CN" sz="2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en-US" altLang="zh-CN" sz="2400" dirty="0" err="1" smtClean="0">
                <a:latin typeface="黑体" panose="02010609060101010101" pitchFamily="2" charset="-122"/>
                <a:ea typeface="黑体" panose="02010609060101010101" pitchFamily="2" charset="-122"/>
              </a:rPr>
              <a:t>x</a:t>
            </a:r>
            <a:r>
              <a:rPr lang="en-US" altLang="zh-CN" sz="2400" baseline="-25000" dirty="0" err="1" smtClean="0">
                <a:latin typeface="黑体" panose="02010609060101010101" pitchFamily="2" charset="-122"/>
                <a:ea typeface="黑体" panose="02010609060101010101" pitchFamily="2" charset="-122"/>
              </a:rPr>
              <a:t>m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}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Y={y</a:t>
            </a:r>
            <a:r>
              <a:rPr lang="en-US" altLang="zh-CN" sz="2400" baseline="-25000" dirty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,y</a:t>
            </a:r>
            <a:r>
              <a:rPr lang="en-US" altLang="zh-CN" sz="2400" baseline="-25000" dirty="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en-US" altLang="zh-CN" sz="2400" dirty="0">
                <a:latin typeface="Arial" panose="020B0604020202020204"/>
                <a:ea typeface="黑体" panose="02010609060101010101" pitchFamily="2" charset="-122"/>
              </a:rPr>
              <a:t>…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en-US" altLang="zh-CN" sz="2400" dirty="0" err="1">
                <a:latin typeface="黑体" panose="02010609060101010101" pitchFamily="2" charset="-122"/>
                <a:ea typeface="黑体" panose="02010609060101010101" pitchFamily="2" charset="-122"/>
              </a:rPr>
              <a:t>y</a:t>
            </a:r>
            <a:r>
              <a:rPr lang="en-US" altLang="zh-CN" sz="2400" baseline="-25000" dirty="0" err="1">
                <a:latin typeface="黑体" panose="02010609060101010101" pitchFamily="2" charset="-122"/>
                <a:ea typeface="黑体" panose="02010609060101010101" pitchFamily="2" charset="-122"/>
              </a:rPr>
              <a:t>n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}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zh-CN" altLang="en-US" sz="2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找出</a:t>
            </a:r>
            <a:r>
              <a:rPr lang="en-US" altLang="zh-CN" sz="2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X</a:t>
            </a:r>
            <a:r>
              <a:rPr lang="zh-CN" altLang="en-US" sz="2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Y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最长</a:t>
            </a:r>
            <a:r>
              <a:rPr lang="zh-CN" altLang="en-US" sz="2400" dirty="0">
                <a:solidFill>
                  <a:srgbClr val="3907F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公共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子序列。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endParaRPr lang="zh-CN" altLang="en-US" sz="2400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ChangeArrowheads="1"/>
          </p:cNvSpPr>
          <p:nvPr/>
        </p:nvSpPr>
        <p:spPr bwMode="auto">
          <a:xfrm>
            <a:off x="467544" y="257398"/>
            <a:ext cx="6408737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最长公共子序列的结构</a:t>
            </a:r>
            <a:endParaRPr lang="ja-JP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</a:endParaRPr>
          </a:p>
        </p:txBody>
      </p:sp>
      <p:sp>
        <p:nvSpPr>
          <p:cNvPr id="301059" name="Text Box 3"/>
          <p:cNvSpPr txBox="1">
            <a:spLocks noChangeArrowheads="1"/>
          </p:cNvSpPr>
          <p:nvPr/>
        </p:nvSpPr>
        <p:spPr bwMode="auto">
          <a:xfrm>
            <a:off x="374525" y="1216025"/>
            <a:ext cx="858996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设</a:t>
            </a:r>
            <a:r>
              <a:rPr lang="zh-CN" altLang="en-US" sz="2400" dirty="0" smtClean="0">
                <a:ea typeface="楷体_GB2312" pitchFamily="49" charset="-122"/>
              </a:rPr>
              <a:t>序列</a:t>
            </a:r>
            <a:r>
              <a:rPr lang="en-US" altLang="zh-CN" sz="2400" dirty="0" smtClean="0">
                <a:ea typeface="楷体_GB2312" pitchFamily="49" charset="-122"/>
              </a:rPr>
              <a:t>X={x</a:t>
            </a:r>
            <a:r>
              <a:rPr lang="en-US" altLang="zh-CN" sz="2400" baseline="-25000" dirty="0" smtClean="0">
                <a:ea typeface="楷体_GB2312" pitchFamily="49" charset="-122"/>
              </a:rPr>
              <a:t>1</a:t>
            </a:r>
            <a:r>
              <a:rPr lang="en-US" altLang="zh-CN" sz="2400" dirty="0" smtClean="0">
                <a:ea typeface="楷体_GB2312" pitchFamily="49" charset="-122"/>
              </a:rPr>
              <a:t>,x</a:t>
            </a:r>
            <a:r>
              <a:rPr lang="en-US" altLang="zh-CN" sz="2400" baseline="-25000" dirty="0" smtClean="0">
                <a:ea typeface="楷体_GB2312" pitchFamily="49" charset="-122"/>
              </a:rPr>
              <a:t>2</a:t>
            </a:r>
            <a:r>
              <a:rPr lang="en-US" altLang="zh-CN" sz="2400" dirty="0" smtClean="0">
                <a:ea typeface="楷体_GB2312" pitchFamily="49" charset="-122"/>
              </a:rPr>
              <a:t>,…,</a:t>
            </a:r>
            <a:r>
              <a:rPr lang="en-US" altLang="zh-CN" sz="2400" dirty="0" err="1" smtClean="0">
                <a:ea typeface="楷体_GB2312" pitchFamily="49" charset="-122"/>
              </a:rPr>
              <a:t>x</a:t>
            </a:r>
            <a:r>
              <a:rPr lang="en-US" altLang="zh-CN" sz="2400" baseline="-25000" dirty="0" err="1" smtClean="0">
                <a:ea typeface="楷体_GB2312" pitchFamily="49" charset="-122"/>
              </a:rPr>
              <a:t>m</a:t>
            </a:r>
            <a:r>
              <a:rPr lang="en-US" altLang="zh-CN" sz="2400" dirty="0">
                <a:ea typeface="楷体_GB2312" pitchFamily="49" charset="-122"/>
              </a:rPr>
              <a:t>}</a:t>
            </a:r>
            <a:r>
              <a:rPr lang="zh-CN" altLang="en-US" sz="2400" dirty="0">
                <a:ea typeface="楷体_GB2312" pitchFamily="49" charset="-122"/>
              </a:rPr>
              <a:t>和</a:t>
            </a:r>
            <a:r>
              <a:rPr lang="en-US" altLang="zh-CN" sz="2400" dirty="0">
                <a:ea typeface="楷体_GB2312" pitchFamily="49" charset="-122"/>
              </a:rPr>
              <a:t>Y={y</a:t>
            </a:r>
            <a:r>
              <a:rPr lang="en-US" altLang="zh-CN" sz="2400" baseline="-25000" dirty="0">
                <a:ea typeface="楷体_GB2312" pitchFamily="49" charset="-122"/>
              </a:rPr>
              <a:t>1</a:t>
            </a:r>
            <a:r>
              <a:rPr lang="en-US" altLang="zh-CN" sz="2400" dirty="0">
                <a:ea typeface="楷体_GB2312" pitchFamily="49" charset="-122"/>
              </a:rPr>
              <a:t>,y</a:t>
            </a:r>
            <a:r>
              <a:rPr lang="en-US" altLang="zh-CN" sz="2400" baseline="-25000" dirty="0">
                <a:ea typeface="楷体_GB2312" pitchFamily="49" charset="-122"/>
              </a:rPr>
              <a:t>2</a:t>
            </a:r>
            <a:r>
              <a:rPr lang="en-US" altLang="zh-CN" sz="2400" dirty="0">
                <a:ea typeface="楷体_GB2312" pitchFamily="49" charset="-122"/>
              </a:rPr>
              <a:t>,…,</a:t>
            </a:r>
            <a:r>
              <a:rPr lang="en-US" altLang="zh-CN" sz="2400" dirty="0" err="1">
                <a:ea typeface="楷体_GB2312" pitchFamily="49" charset="-122"/>
              </a:rPr>
              <a:t>y</a:t>
            </a:r>
            <a:r>
              <a:rPr lang="en-US" altLang="zh-CN" sz="2400" baseline="-25000" dirty="0" err="1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}</a:t>
            </a:r>
            <a:r>
              <a:rPr lang="zh-CN" altLang="en-US" sz="2400" dirty="0">
                <a:ea typeface="楷体_GB2312" pitchFamily="49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最长</a:t>
            </a:r>
            <a:r>
              <a:rPr lang="zh-CN" altLang="en-US" sz="2400" dirty="0">
                <a:ea typeface="楷体_GB2312" pitchFamily="49" charset="-122"/>
              </a:rPr>
              <a:t>公共子序列为</a:t>
            </a:r>
            <a:r>
              <a:rPr lang="en-US" altLang="zh-CN" sz="2400" dirty="0">
                <a:ea typeface="楷体_GB2312" pitchFamily="49" charset="-122"/>
              </a:rPr>
              <a:t>Z={z</a:t>
            </a:r>
            <a:r>
              <a:rPr lang="en-US" altLang="zh-CN" sz="2400" baseline="-25000" dirty="0">
                <a:ea typeface="楷体_GB2312" pitchFamily="49" charset="-122"/>
              </a:rPr>
              <a:t>1</a:t>
            </a:r>
            <a:r>
              <a:rPr lang="en-US" altLang="zh-CN" sz="2400" dirty="0">
                <a:ea typeface="楷体_GB2312" pitchFamily="49" charset="-122"/>
              </a:rPr>
              <a:t>,z</a:t>
            </a:r>
            <a:r>
              <a:rPr lang="en-US" altLang="zh-CN" sz="2400" baseline="-25000" dirty="0">
                <a:ea typeface="楷体_GB2312" pitchFamily="49" charset="-122"/>
              </a:rPr>
              <a:t>2</a:t>
            </a:r>
            <a:r>
              <a:rPr lang="en-US" altLang="zh-CN" sz="2400" dirty="0">
                <a:ea typeface="楷体_GB2312" pitchFamily="49" charset="-122"/>
              </a:rPr>
              <a:t>,…,</a:t>
            </a:r>
            <a:r>
              <a:rPr lang="en-US" altLang="zh-CN" sz="2400" dirty="0" err="1">
                <a:ea typeface="楷体_GB2312" pitchFamily="49" charset="-122"/>
              </a:rPr>
              <a:t>z</a:t>
            </a:r>
            <a:r>
              <a:rPr lang="en-US" altLang="zh-CN" sz="2400" baseline="-25000" dirty="0" err="1">
                <a:ea typeface="楷体_GB2312" pitchFamily="49" charset="-122"/>
              </a:rPr>
              <a:t>k</a:t>
            </a:r>
            <a:r>
              <a:rPr lang="en-US" altLang="zh-CN" sz="2400" dirty="0">
                <a:ea typeface="楷体_GB2312" pitchFamily="49" charset="-122"/>
              </a:rPr>
              <a:t>} 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zh-CN" altLang="en-US" sz="2400" dirty="0" smtClean="0">
                <a:ea typeface="楷体_GB2312" pitchFamily="49" charset="-122"/>
              </a:rPr>
              <a:t>则</a:t>
            </a:r>
            <a:endParaRPr lang="en-US" altLang="zh-CN" sz="2400" dirty="0" smtClean="0">
              <a:ea typeface="楷体_GB2312" pitchFamily="49" charset="-122"/>
            </a:endParaRPr>
          </a:p>
          <a:p>
            <a:endParaRPr lang="zh-CN" altLang="en-US" sz="2400" dirty="0"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楷体_GB2312" pitchFamily="49" charset="-122"/>
              </a:rPr>
              <a:t>(1)</a:t>
            </a:r>
            <a:r>
              <a:rPr lang="zh-CN" altLang="en-US" sz="2400" dirty="0" smtClean="0">
                <a:ea typeface="楷体_GB2312" pitchFamily="49" charset="-122"/>
              </a:rPr>
              <a:t>若</a:t>
            </a:r>
            <a:r>
              <a:rPr lang="en-US" altLang="zh-CN" sz="2400" dirty="0" err="1" smtClean="0">
                <a:solidFill>
                  <a:srgbClr val="3907F1"/>
                </a:solidFill>
                <a:ea typeface="楷体_GB2312" pitchFamily="49" charset="-122"/>
              </a:rPr>
              <a:t>x</a:t>
            </a:r>
            <a:r>
              <a:rPr lang="en-US" altLang="zh-CN" sz="2400" baseline="-25000" dirty="0" err="1" smtClean="0">
                <a:solidFill>
                  <a:srgbClr val="3907F1"/>
                </a:solidFill>
                <a:ea typeface="楷体_GB2312" pitchFamily="49" charset="-122"/>
              </a:rPr>
              <a:t>m</a:t>
            </a:r>
            <a:r>
              <a:rPr lang="en-US" altLang="zh-CN" sz="2400" dirty="0" smtClean="0">
                <a:solidFill>
                  <a:srgbClr val="3907F1"/>
                </a:solidFill>
                <a:ea typeface="楷体_GB2312" pitchFamily="49" charset="-122"/>
              </a:rPr>
              <a:t>=</a:t>
            </a:r>
            <a:r>
              <a:rPr lang="en-US" altLang="zh-CN" sz="2400" dirty="0" err="1" smtClean="0">
                <a:solidFill>
                  <a:srgbClr val="3907F1"/>
                </a:solidFill>
                <a:ea typeface="楷体_GB2312" pitchFamily="49" charset="-122"/>
              </a:rPr>
              <a:t>y</a:t>
            </a:r>
            <a:r>
              <a:rPr lang="en-US" altLang="zh-CN" sz="2400" baseline="-25000" dirty="0" err="1" smtClean="0">
                <a:solidFill>
                  <a:srgbClr val="3907F1"/>
                </a:solidFill>
                <a:ea typeface="楷体_GB2312" pitchFamily="49" charset="-122"/>
              </a:rPr>
              <a:t>n</a:t>
            </a:r>
            <a:r>
              <a:rPr lang="zh-CN" altLang="en-US" sz="2400" dirty="0">
                <a:ea typeface="楷体_GB2312" pitchFamily="49" charset="-122"/>
              </a:rPr>
              <a:t>，则</a:t>
            </a:r>
            <a:r>
              <a:rPr lang="en-US" altLang="zh-CN" sz="2400" dirty="0" err="1" smtClean="0">
                <a:ea typeface="楷体_GB2312" pitchFamily="49" charset="-122"/>
              </a:rPr>
              <a:t>z</a:t>
            </a:r>
            <a:r>
              <a:rPr lang="en-US" altLang="zh-CN" sz="2400" baseline="-25000" dirty="0" err="1" smtClean="0">
                <a:ea typeface="楷体_GB2312" pitchFamily="49" charset="-122"/>
              </a:rPr>
              <a:t>k</a:t>
            </a:r>
            <a:r>
              <a:rPr lang="en-US" altLang="zh-CN" sz="2400" dirty="0" smtClean="0">
                <a:ea typeface="楷体_GB2312" pitchFamily="49" charset="-122"/>
              </a:rPr>
              <a:t>=</a:t>
            </a:r>
            <a:r>
              <a:rPr lang="en-US" altLang="zh-CN" sz="2400" dirty="0" err="1" smtClean="0">
                <a:ea typeface="楷体_GB2312" pitchFamily="49" charset="-122"/>
              </a:rPr>
              <a:t>x</a:t>
            </a:r>
            <a:r>
              <a:rPr lang="en-US" altLang="zh-CN" sz="2400" baseline="-25000" dirty="0" err="1" smtClean="0">
                <a:ea typeface="楷体_GB2312" pitchFamily="49" charset="-122"/>
              </a:rPr>
              <a:t>m</a:t>
            </a:r>
            <a:r>
              <a:rPr lang="en-US" altLang="zh-CN" sz="2400" dirty="0" smtClean="0">
                <a:ea typeface="楷体_GB2312" pitchFamily="49" charset="-122"/>
              </a:rPr>
              <a:t>=</a:t>
            </a:r>
            <a:r>
              <a:rPr lang="en-US" altLang="zh-CN" sz="2400" dirty="0" err="1" smtClean="0">
                <a:ea typeface="楷体_GB2312" pitchFamily="49" charset="-122"/>
              </a:rPr>
              <a:t>y</a:t>
            </a:r>
            <a:r>
              <a:rPr lang="en-US" altLang="zh-CN" sz="2400" baseline="-25000" dirty="0" err="1" smtClean="0">
                <a:ea typeface="楷体_GB2312" pitchFamily="49" charset="-122"/>
              </a:rPr>
              <a:t>n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zh-CN" altLang="en-US" sz="2400" dirty="0" smtClean="0">
                <a:ea typeface="楷体_GB2312" pitchFamily="49" charset="-122"/>
              </a:rPr>
              <a:t>且</a:t>
            </a:r>
            <a:r>
              <a:rPr lang="en-US" altLang="zh-CN" sz="2400" dirty="0" smtClean="0">
                <a:ea typeface="楷体_GB2312" pitchFamily="49" charset="-122"/>
              </a:rPr>
              <a:t>Z</a:t>
            </a:r>
            <a:r>
              <a:rPr lang="en-US" altLang="zh-CN" sz="2400" baseline="-25000" dirty="0" smtClean="0">
                <a:ea typeface="楷体_GB2312" pitchFamily="49" charset="-122"/>
              </a:rPr>
              <a:t>k-1</a:t>
            </a:r>
            <a:r>
              <a:rPr lang="zh-CN" altLang="en-US" sz="2400" dirty="0" smtClean="0">
                <a:ea typeface="楷体_GB2312" pitchFamily="49" charset="-122"/>
              </a:rPr>
              <a:t>是</a:t>
            </a:r>
            <a:r>
              <a:rPr lang="en-US" altLang="zh-CN" sz="2400" dirty="0" smtClean="0">
                <a:solidFill>
                  <a:srgbClr val="3907F1"/>
                </a:solidFill>
                <a:ea typeface="楷体_GB2312" pitchFamily="49" charset="-122"/>
              </a:rPr>
              <a:t>X</a:t>
            </a:r>
            <a:r>
              <a:rPr lang="en-US" altLang="zh-CN" sz="2400" baseline="-25000" dirty="0" smtClean="0">
                <a:solidFill>
                  <a:srgbClr val="3907F1"/>
                </a:solidFill>
                <a:ea typeface="楷体_GB2312" pitchFamily="49" charset="-122"/>
              </a:rPr>
              <a:t>m-1</a:t>
            </a:r>
            <a:r>
              <a:rPr lang="zh-CN" altLang="en-US" sz="2400" dirty="0" smtClean="0">
                <a:solidFill>
                  <a:srgbClr val="3907F1"/>
                </a:solidFill>
                <a:ea typeface="楷体_GB2312" pitchFamily="49" charset="-122"/>
              </a:rPr>
              <a:t>和</a:t>
            </a:r>
            <a:r>
              <a:rPr lang="en-US" altLang="zh-CN" sz="2400" dirty="0" smtClean="0">
                <a:solidFill>
                  <a:srgbClr val="3907F1"/>
                </a:solidFill>
                <a:ea typeface="楷体_GB2312" pitchFamily="49" charset="-122"/>
              </a:rPr>
              <a:t>Y</a:t>
            </a:r>
            <a:r>
              <a:rPr lang="en-US" altLang="zh-CN" sz="2400" baseline="-25000" dirty="0" smtClean="0">
                <a:solidFill>
                  <a:srgbClr val="3907F1"/>
                </a:solidFill>
                <a:ea typeface="楷体_GB2312" pitchFamily="49" charset="-122"/>
              </a:rPr>
              <a:t>n-1</a:t>
            </a:r>
            <a:r>
              <a:rPr lang="zh-CN" altLang="en-US" sz="2400" dirty="0">
                <a:ea typeface="楷体_GB2312" pitchFamily="49" charset="-122"/>
              </a:rPr>
              <a:t>的最长公共子序列。</a:t>
            </a:r>
            <a:endParaRPr lang="zh-CN" altLang="en-US" sz="2400" dirty="0"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楷体_GB2312" pitchFamily="49" charset="-122"/>
              </a:rPr>
              <a:t>(2)</a:t>
            </a:r>
            <a:r>
              <a:rPr lang="zh-CN" altLang="en-US" sz="2400" dirty="0" smtClean="0">
                <a:ea typeface="楷体_GB2312" pitchFamily="49" charset="-122"/>
              </a:rPr>
              <a:t>若</a:t>
            </a:r>
            <a:r>
              <a:rPr lang="en-US" altLang="zh-CN" sz="2400" dirty="0" err="1" smtClean="0">
                <a:ea typeface="楷体_GB2312" pitchFamily="49" charset="-122"/>
              </a:rPr>
              <a:t>x</a:t>
            </a:r>
            <a:r>
              <a:rPr lang="en-US" altLang="zh-CN" sz="2400" baseline="-25000" dirty="0" err="1" smtClean="0">
                <a:ea typeface="楷体_GB2312" pitchFamily="49" charset="-122"/>
              </a:rPr>
              <a:t>m</a:t>
            </a:r>
            <a:r>
              <a:rPr lang="en-US" altLang="zh-CN" sz="2400" dirty="0" err="1">
                <a:ea typeface="楷体_GB2312" pitchFamily="49" charset="-122"/>
              </a:rPr>
              <a:t>≠y</a:t>
            </a:r>
            <a:r>
              <a:rPr lang="en-US" altLang="zh-CN" sz="2400" baseline="-25000" dirty="0" err="1">
                <a:ea typeface="楷体_GB2312" pitchFamily="49" charset="-122"/>
              </a:rPr>
              <a:t>n</a:t>
            </a:r>
            <a:r>
              <a:rPr lang="zh-CN" altLang="en-US" sz="2400" dirty="0">
                <a:ea typeface="楷体_GB2312" pitchFamily="49" charset="-122"/>
              </a:rPr>
              <a:t>且</a:t>
            </a:r>
            <a:r>
              <a:rPr lang="en-US" altLang="zh-CN" sz="2400" dirty="0" err="1">
                <a:solidFill>
                  <a:srgbClr val="3907F1"/>
                </a:solidFill>
                <a:ea typeface="楷体_GB2312" pitchFamily="49" charset="-122"/>
              </a:rPr>
              <a:t>z</a:t>
            </a:r>
            <a:r>
              <a:rPr lang="en-US" altLang="zh-CN" sz="2400" baseline="-25000" dirty="0" err="1">
                <a:solidFill>
                  <a:srgbClr val="3907F1"/>
                </a:solidFill>
                <a:ea typeface="楷体_GB2312" pitchFamily="49" charset="-122"/>
              </a:rPr>
              <a:t>k</a:t>
            </a:r>
            <a:r>
              <a:rPr lang="en-US" altLang="zh-CN" sz="2400" dirty="0" err="1" smtClean="0">
                <a:solidFill>
                  <a:srgbClr val="3907F1"/>
                </a:solidFill>
                <a:ea typeface="楷体_GB2312" pitchFamily="49" charset="-122"/>
              </a:rPr>
              <a:t>≠x</a:t>
            </a:r>
            <a:r>
              <a:rPr lang="en-US" altLang="zh-CN" sz="2400" baseline="-25000" dirty="0" err="1" smtClean="0">
                <a:solidFill>
                  <a:srgbClr val="3907F1"/>
                </a:solidFill>
                <a:ea typeface="楷体_GB2312" pitchFamily="49" charset="-122"/>
              </a:rPr>
              <a:t>m</a:t>
            </a:r>
            <a:r>
              <a:rPr lang="zh-CN" altLang="en-US" sz="2400" dirty="0">
                <a:ea typeface="楷体_GB2312" pitchFamily="49" charset="-122"/>
              </a:rPr>
              <a:t>，则</a:t>
            </a:r>
            <a:r>
              <a:rPr lang="en-US" altLang="zh-CN" sz="2400" dirty="0">
                <a:ea typeface="楷体_GB2312" pitchFamily="49" charset="-122"/>
              </a:rPr>
              <a:t>Z</a:t>
            </a:r>
            <a:r>
              <a:rPr lang="zh-CN" altLang="en-US" sz="2400" dirty="0" smtClean="0">
                <a:ea typeface="楷体_GB2312" pitchFamily="49" charset="-122"/>
              </a:rPr>
              <a:t>是</a:t>
            </a:r>
            <a:r>
              <a:rPr lang="en-US" altLang="zh-CN" sz="2400" dirty="0" smtClean="0">
                <a:solidFill>
                  <a:srgbClr val="3907F1"/>
                </a:solidFill>
                <a:ea typeface="楷体_GB2312" pitchFamily="49" charset="-122"/>
              </a:rPr>
              <a:t>X</a:t>
            </a:r>
            <a:r>
              <a:rPr lang="en-US" altLang="zh-CN" sz="2400" baseline="-25000" dirty="0" smtClean="0">
                <a:solidFill>
                  <a:srgbClr val="3907F1"/>
                </a:solidFill>
                <a:ea typeface="楷体_GB2312" pitchFamily="49" charset="-122"/>
              </a:rPr>
              <a:t>m-1</a:t>
            </a:r>
            <a:r>
              <a:rPr lang="zh-CN" altLang="en-US" sz="2400" dirty="0">
                <a:ea typeface="楷体_GB2312" pitchFamily="49" charset="-122"/>
              </a:rPr>
              <a:t>和</a:t>
            </a:r>
            <a:r>
              <a:rPr lang="en-US" altLang="zh-CN" sz="2400" dirty="0">
                <a:ea typeface="楷体_GB2312" pitchFamily="49" charset="-122"/>
              </a:rPr>
              <a:t>Y</a:t>
            </a:r>
            <a:r>
              <a:rPr lang="zh-CN" altLang="en-US" sz="2400" dirty="0">
                <a:ea typeface="楷体_GB2312" pitchFamily="49" charset="-122"/>
              </a:rPr>
              <a:t>的最长公共子序列。</a:t>
            </a:r>
            <a:endParaRPr lang="zh-CN" altLang="en-US" sz="2400" dirty="0"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楷体_GB2312" pitchFamily="49" charset="-122"/>
              </a:rPr>
              <a:t>(3)</a:t>
            </a:r>
            <a:r>
              <a:rPr lang="zh-CN" altLang="en-US" sz="2400" dirty="0" smtClean="0">
                <a:ea typeface="楷体_GB2312" pitchFamily="49" charset="-122"/>
              </a:rPr>
              <a:t>若</a:t>
            </a:r>
            <a:r>
              <a:rPr lang="en-US" altLang="zh-CN" sz="2400" dirty="0" err="1" smtClean="0">
                <a:ea typeface="楷体_GB2312" pitchFamily="49" charset="-122"/>
              </a:rPr>
              <a:t>x</a:t>
            </a:r>
            <a:r>
              <a:rPr lang="en-US" altLang="zh-CN" sz="2400" baseline="-25000" dirty="0" err="1" smtClean="0">
                <a:ea typeface="楷体_GB2312" pitchFamily="49" charset="-122"/>
              </a:rPr>
              <a:t>m</a:t>
            </a:r>
            <a:r>
              <a:rPr lang="en-US" altLang="zh-CN" sz="2400" dirty="0" err="1">
                <a:ea typeface="楷体_GB2312" pitchFamily="49" charset="-122"/>
              </a:rPr>
              <a:t>≠y</a:t>
            </a:r>
            <a:r>
              <a:rPr lang="en-US" altLang="zh-CN" sz="2400" baseline="-25000" dirty="0" err="1">
                <a:ea typeface="楷体_GB2312" pitchFamily="49" charset="-122"/>
              </a:rPr>
              <a:t>n</a:t>
            </a:r>
            <a:r>
              <a:rPr lang="zh-CN" altLang="en-US" sz="2400" dirty="0">
                <a:ea typeface="楷体_GB2312" pitchFamily="49" charset="-122"/>
              </a:rPr>
              <a:t>且</a:t>
            </a:r>
            <a:r>
              <a:rPr lang="en-US" altLang="zh-CN" sz="2400" dirty="0" err="1">
                <a:solidFill>
                  <a:srgbClr val="3907F1"/>
                </a:solidFill>
                <a:ea typeface="楷体_GB2312" pitchFamily="49" charset="-122"/>
              </a:rPr>
              <a:t>z</a:t>
            </a:r>
            <a:r>
              <a:rPr lang="en-US" altLang="zh-CN" sz="2400" baseline="-25000" dirty="0" err="1">
                <a:solidFill>
                  <a:srgbClr val="3907F1"/>
                </a:solidFill>
                <a:ea typeface="楷体_GB2312" pitchFamily="49" charset="-122"/>
              </a:rPr>
              <a:t>k</a:t>
            </a:r>
            <a:r>
              <a:rPr lang="en-US" altLang="zh-CN" sz="2400" dirty="0" err="1">
                <a:solidFill>
                  <a:srgbClr val="3907F1"/>
                </a:solidFill>
                <a:ea typeface="楷体_GB2312" pitchFamily="49" charset="-122"/>
              </a:rPr>
              <a:t>≠y</a:t>
            </a:r>
            <a:r>
              <a:rPr lang="en-US" altLang="zh-CN" sz="2400" baseline="-25000" dirty="0" err="1">
                <a:solidFill>
                  <a:srgbClr val="3907F1"/>
                </a:solidFill>
                <a:ea typeface="楷体_GB2312" pitchFamily="49" charset="-122"/>
              </a:rPr>
              <a:t>n</a:t>
            </a:r>
            <a:r>
              <a:rPr lang="zh-CN" altLang="en-US" sz="2400" dirty="0">
                <a:ea typeface="楷体_GB2312" pitchFamily="49" charset="-122"/>
              </a:rPr>
              <a:t>，则</a:t>
            </a:r>
            <a:r>
              <a:rPr lang="en-US" altLang="zh-CN" sz="2400" dirty="0">
                <a:ea typeface="楷体_GB2312" pitchFamily="49" charset="-122"/>
              </a:rPr>
              <a:t>Z</a:t>
            </a:r>
            <a:r>
              <a:rPr lang="zh-CN" altLang="en-US" sz="2400" dirty="0" smtClean="0">
                <a:ea typeface="楷体_GB2312" pitchFamily="49" charset="-122"/>
              </a:rPr>
              <a:t>是</a:t>
            </a:r>
            <a:r>
              <a:rPr lang="en-US" altLang="zh-CN" sz="2400" dirty="0" smtClean="0">
                <a:ea typeface="楷体_GB2312" pitchFamily="49" charset="-122"/>
              </a:rPr>
              <a:t>X</a:t>
            </a:r>
            <a:r>
              <a:rPr lang="zh-CN" altLang="en-US" sz="2400" dirty="0" smtClean="0">
                <a:ea typeface="楷体_GB2312" pitchFamily="49" charset="-122"/>
              </a:rPr>
              <a:t>和</a:t>
            </a:r>
            <a:r>
              <a:rPr lang="en-US" altLang="zh-CN" sz="2400" dirty="0" smtClean="0">
                <a:solidFill>
                  <a:srgbClr val="3907F1"/>
                </a:solidFill>
                <a:ea typeface="楷体_GB2312" pitchFamily="49" charset="-122"/>
              </a:rPr>
              <a:t>Y</a:t>
            </a:r>
            <a:r>
              <a:rPr lang="en-US" altLang="zh-CN" sz="2400" baseline="-25000" dirty="0" smtClean="0">
                <a:solidFill>
                  <a:srgbClr val="3907F1"/>
                </a:solidFill>
                <a:ea typeface="楷体_GB2312" pitchFamily="49" charset="-122"/>
              </a:rPr>
              <a:t>n-1</a:t>
            </a:r>
            <a:r>
              <a:rPr lang="zh-CN" altLang="en-US" sz="2400" dirty="0">
                <a:ea typeface="楷体_GB2312" pitchFamily="49" charset="-122"/>
              </a:rPr>
              <a:t>的最长公共子序列。</a:t>
            </a:r>
            <a:endParaRPr lang="zh-CN" altLang="en-US" sz="2400" dirty="0">
              <a:ea typeface="楷体_GB2312" pitchFamily="49" charset="-122"/>
            </a:endParaRPr>
          </a:p>
        </p:txBody>
      </p:sp>
      <p:sp>
        <p:nvSpPr>
          <p:cNvPr id="301060" name="Rectangle 4"/>
          <p:cNvSpPr>
            <a:spLocks noChangeArrowheads="1"/>
          </p:cNvSpPr>
          <p:nvPr/>
        </p:nvSpPr>
        <p:spPr bwMode="auto">
          <a:xfrm>
            <a:off x="324172" y="4827399"/>
            <a:ext cx="8496300" cy="1200329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sz="2400" dirty="0">
                <a:ea typeface="楷体_GB2312" pitchFamily="49" charset="-122"/>
              </a:rPr>
              <a:t>由此可见，</a:t>
            </a:r>
            <a:r>
              <a:rPr kumimoji="1" lang="en-US" altLang="zh-CN" sz="2400" dirty="0">
                <a:ea typeface="楷体_GB2312" pitchFamily="49" charset="-122"/>
              </a:rPr>
              <a:t>2</a:t>
            </a:r>
            <a:r>
              <a:rPr kumimoji="1" lang="zh-CN" altLang="en-US" sz="2400" dirty="0">
                <a:ea typeface="楷体_GB2312" pitchFamily="49" charset="-122"/>
              </a:rPr>
              <a:t>个序列的最长公共子序列包含了这</a:t>
            </a:r>
            <a:r>
              <a:rPr kumimoji="1" lang="en-US" altLang="zh-CN" sz="2400" dirty="0">
                <a:ea typeface="楷体_GB2312" pitchFamily="49" charset="-122"/>
              </a:rPr>
              <a:t>2</a:t>
            </a:r>
            <a:r>
              <a:rPr kumimoji="1" lang="zh-CN" altLang="en-US" sz="2400" dirty="0">
                <a:ea typeface="楷体_GB2312" pitchFamily="49" charset="-122"/>
              </a:rPr>
              <a:t>个序列的</a:t>
            </a:r>
            <a:r>
              <a:rPr kumimoji="1" lang="zh-CN" altLang="en-US" sz="2400" b="1" dirty="0">
                <a:solidFill>
                  <a:srgbClr val="3907F1"/>
                </a:solidFill>
                <a:ea typeface="楷体_GB2312" pitchFamily="49" charset="-122"/>
              </a:rPr>
              <a:t>前缀</a:t>
            </a:r>
            <a:r>
              <a:rPr kumimoji="1" lang="zh-CN" altLang="en-US" sz="2400" dirty="0">
                <a:ea typeface="楷体_GB2312" pitchFamily="49" charset="-122"/>
              </a:rPr>
              <a:t>的最长公共子序列。因此，最长公共子序列问题具有</a:t>
            </a:r>
            <a:r>
              <a:rPr kumimoji="1" lang="zh-CN" altLang="en-US" sz="2400" b="1" dirty="0">
                <a:ea typeface="黑体" panose="02010609060101010101" pitchFamily="2" charset="-122"/>
              </a:rPr>
              <a:t>最优子结构性质</a:t>
            </a:r>
            <a:r>
              <a:rPr kumimoji="1" lang="zh-CN" altLang="en-US" sz="2400" dirty="0">
                <a:ea typeface="楷体_GB2312" pitchFamily="49" charset="-122"/>
              </a:rPr>
              <a:t>。 </a:t>
            </a:r>
            <a:endParaRPr kumimoji="1" lang="zh-CN" altLang="en-US" sz="2400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6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ChangeArrowheads="1"/>
          </p:cNvSpPr>
          <p:nvPr/>
        </p:nvSpPr>
        <p:spPr bwMode="auto">
          <a:xfrm>
            <a:off x="395511" y="257398"/>
            <a:ext cx="6408737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子问题的递归结构</a:t>
            </a:r>
            <a:endParaRPr lang="ja-JP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</a:endParaRPr>
          </a:p>
        </p:txBody>
      </p:sp>
      <p:sp>
        <p:nvSpPr>
          <p:cNvPr id="302083" name="Text Box 3"/>
          <p:cNvSpPr txBox="1">
            <a:spLocks noChangeArrowheads="1"/>
          </p:cNvSpPr>
          <p:nvPr/>
        </p:nvSpPr>
        <p:spPr bwMode="auto">
          <a:xfrm>
            <a:off x="303213" y="1367284"/>
            <a:ext cx="8589267" cy="2308324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由最长公共子序列问题的</a:t>
            </a:r>
            <a:r>
              <a:rPr lang="zh-CN" altLang="en-US" sz="2400" dirty="0">
                <a:solidFill>
                  <a:srgbClr val="3907F1"/>
                </a:solidFill>
                <a:ea typeface="楷体_GB2312" pitchFamily="49" charset="-122"/>
              </a:rPr>
              <a:t>最优子结构性质</a:t>
            </a:r>
            <a:r>
              <a:rPr lang="zh-CN" altLang="en-US" sz="2400" dirty="0">
                <a:ea typeface="楷体_GB2312" pitchFamily="49" charset="-122"/>
              </a:rPr>
              <a:t>建立子问题</a:t>
            </a:r>
            <a:r>
              <a:rPr lang="zh-CN" altLang="en-US" sz="2400" dirty="0">
                <a:solidFill>
                  <a:srgbClr val="3907F1"/>
                </a:solidFill>
                <a:ea typeface="楷体_GB2312" pitchFamily="49" charset="-122"/>
              </a:rPr>
              <a:t>最优值的递归关系</a:t>
            </a:r>
            <a:r>
              <a:rPr lang="zh-CN" altLang="en-US" sz="2400" dirty="0" smtClean="0">
                <a:ea typeface="楷体_GB2312" pitchFamily="49" charset="-122"/>
              </a:rPr>
              <a:t>。</a:t>
            </a:r>
            <a:endParaRPr lang="en-US" altLang="zh-CN" sz="2400" dirty="0" smtClean="0">
              <a:ea typeface="楷体_GB2312" pitchFamily="49" charset="-122"/>
            </a:endParaRPr>
          </a:p>
          <a:p>
            <a:r>
              <a:rPr lang="zh-CN" altLang="en-US" sz="2400" dirty="0" smtClean="0">
                <a:ea typeface="楷体_GB2312" pitchFamily="49" charset="-122"/>
              </a:rPr>
              <a:t>用</a:t>
            </a:r>
            <a:r>
              <a:rPr lang="en-US" altLang="zh-CN" sz="2400" dirty="0">
                <a:ea typeface="楷体_GB2312" pitchFamily="49" charset="-122"/>
              </a:rPr>
              <a:t>c[i][j]</a:t>
            </a:r>
            <a:r>
              <a:rPr lang="zh-CN" altLang="en-US" sz="2400">
                <a:ea typeface="楷体_GB2312" pitchFamily="49" charset="-122"/>
              </a:rPr>
              <a:t>记录</a:t>
            </a:r>
            <a:r>
              <a:rPr lang="zh-CN" altLang="en-US" sz="2400" smtClean="0">
                <a:ea typeface="楷体_GB2312" pitchFamily="49" charset="-122"/>
              </a:rPr>
              <a:t>序列</a:t>
            </a:r>
            <a:r>
              <a:rPr lang="en-US" altLang="zh-CN" sz="2400" smtClean="0">
                <a:ea typeface="楷体_GB2312" pitchFamily="49" charset="-122"/>
              </a:rPr>
              <a:t>X</a:t>
            </a:r>
            <a:r>
              <a:rPr lang="en-US" altLang="zh-CN" sz="2400" baseline="-25000" smtClean="0">
                <a:ea typeface="楷体_GB2312" pitchFamily="49" charset="-122"/>
              </a:rPr>
              <a:t>i</a:t>
            </a:r>
            <a:r>
              <a:rPr lang="zh-CN" altLang="en-US" sz="2400" dirty="0" smtClean="0">
                <a:ea typeface="楷体_GB2312" pitchFamily="49" charset="-122"/>
              </a:rPr>
              <a:t>和</a:t>
            </a:r>
            <a:r>
              <a:rPr lang="en-US" altLang="zh-CN" sz="2400" dirty="0" err="1">
                <a:ea typeface="楷体_GB2312" pitchFamily="49" charset="-122"/>
              </a:rPr>
              <a:t>Y</a:t>
            </a:r>
            <a:r>
              <a:rPr lang="en-US" altLang="zh-CN" sz="2400" baseline="-25000" dirty="0" err="1">
                <a:ea typeface="楷体_GB2312" pitchFamily="49" charset="-122"/>
              </a:rPr>
              <a:t>j</a:t>
            </a:r>
            <a:r>
              <a:rPr lang="zh-CN" altLang="en-US" sz="2400" dirty="0" smtClean="0">
                <a:ea typeface="楷体_GB2312" pitchFamily="49" charset="-122"/>
              </a:rPr>
              <a:t>的</a:t>
            </a:r>
            <a:r>
              <a:rPr lang="zh-CN" altLang="en-US" sz="2400" dirty="0">
                <a:solidFill>
                  <a:srgbClr val="2605A1"/>
                </a:solidFill>
                <a:ea typeface="楷体_GB2312" pitchFamily="49" charset="-122"/>
              </a:rPr>
              <a:t>最长公共子序列</a:t>
            </a:r>
            <a:r>
              <a:rPr lang="zh-CN" altLang="en-US" sz="2400" dirty="0">
                <a:ea typeface="楷体_GB2312" pitchFamily="49" charset="-122"/>
              </a:rPr>
              <a:t>的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长度</a:t>
            </a:r>
            <a:r>
              <a:rPr lang="zh-CN" altLang="en-US" sz="2400" dirty="0">
                <a:ea typeface="楷体_GB2312" pitchFamily="49" charset="-122"/>
              </a:rPr>
              <a:t>。其中</a:t>
            </a:r>
            <a:r>
              <a:rPr lang="zh-CN" altLang="en-US" sz="2400">
                <a:ea typeface="楷体_GB2312" pitchFamily="49" charset="-122"/>
              </a:rPr>
              <a:t>， </a:t>
            </a:r>
            <a:r>
              <a:rPr lang="en-US" altLang="zh-CN" sz="2400" smtClean="0">
                <a:ea typeface="楷体_GB2312" pitchFamily="49" charset="-122"/>
              </a:rPr>
              <a:t>X</a:t>
            </a:r>
            <a:r>
              <a:rPr lang="en-US" altLang="zh-CN" sz="2400" baseline="-25000" smtClean="0">
                <a:ea typeface="楷体_GB2312" pitchFamily="49" charset="-122"/>
              </a:rPr>
              <a:t>i</a:t>
            </a:r>
            <a:r>
              <a:rPr lang="en-US" altLang="zh-CN" sz="2400" smtClean="0">
                <a:ea typeface="楷体_GB2312" pitchFamily="49" charset="-122"/>
              </a:rPr>
              <a:t>={x</a:t>
            </a:r>
            <a:r>
              <a:rPr lang="en-US" altLang="zh-CN" sz="2400" baseline="-25000" smtClean="0">
                <a:ea typeface="楷体_GB2312" pitchFamily="49" charset="-122"/>
              </a:rPr>
              <a:t>1</a:t>
            </a:r>
            <a:r>
              <a:rPr lang="en-US" altLang="zh-CN" sz="2400" smtClean="0">
                <a:ea typeface="楷体_GB2312" pitchFamily="49" charset="-122"/>
              </a:rPr>
              <a:t>,x</a:t>
            </a:r>
            <a:r>
              <a:rPr lang="en-US" altLang="zh-CN" sz="2400" baseline="-25000" smtClean="0">
                <a:ea typeface="楷体_GB2312" pitchFamily="49" charset="-122"/>
              </a:rPr>
              <a:t>2</a:t>
            </a:r>
            <a:r>
              <a:rPr lang="en-US" altLang="zh-CN" sz="2400" smtClean="0">
                <a:ea typeface="楷体_GB2312" pitchFamily="49" charset="-122"/>
              </a:rPr>
              <a:t>,…,x</a:t>
            </a:r>
            <a:r>
              <a:rPr lang="en-US" altLang="zh-CN" sz="2400" baseline="-25000" smtClean="0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}</a:t>
            </a:r>
            <a:r>
              <a:rPr lang="zh-CN" altLang="en-US" sz="2400" dirty="0">
                <a:ea typeface="楷体_GB2312" pitchFamily="49" charset="-122"/>
              </a:rPr>
              <a:t>；</a:t>
            </a:r>
            <a:r>
              <a:rPr lang="en-US" altLang="zh-CN" sz="2400" dirty="0" err="1">
                <a:ea typeface="楷体_GB2312" pitchFamily="49" charset="-122"/>
              </a:rPr>
              <a:t>Y</a:t>
            </a:r>
            <a:r>
              <a:rPr lang="en-US" altLang="zh-CN" sz="2400" baseline="-25000" dirty="0" err="1">
                <a:ea typeface="楷体_GB2312" pitchFamily="49" charset="-122"/>
              </a:rPr>
              <a:t>j</a:t>
            </a:r>
            <a:r>
              <a:rPr lang="en-US" altLang="zh-CN" sz="2400" dirty="0">
                <a:ea typeface="楷体_GB2312" pitchFamily="49" charset="-122"/>
              </a:rPr>
              <a:t>={y</a:t>
            </a:r>
            <a:r>
              <a:rPr lang="en-US" altLang="zh-CN" sz="2400" baseline="-25000" dirty="0">
                <a:ea typeface="楷体_GB2312" pitchFamily="49" charset="-122"/>
              </a:rPr>
              <a:t>1</a:t>
            </a:r>
            <a:r>
              <a:rPr lang="en-US" altLang="zh-CN" sz="2400" dirty="0">
                <a:ea typeface="楷体_GB2312" pitchFamily="49" charset="-122"/>
              </a:rPr>
              <a:t>,y</a:t>
            </a:r>
            <a:r>
              <a:rPr lang="en-US" altLang="zh-CN" sz="2400" baseline="-25000" dirty="0">
                <a:ea typeface="楷体_GB2312" pitchFamily="49" charset="-122"/>
              </a:rPr>
              <a:t>2</a:t>
            </a:r>
            <a:r>
              <a:rPr lang="en-US" altLang="zh-CN" sz="2400" dirty="0">
                <a:ea typeface="楷体_GB2312" pitchFamily="49" charset="-122"/>
              </a:rPr>
              <a:t>,…,</a:t>
            </a:r>
            <a:r>
              <a:rPr lang="en-US" altLang="zh-CN" sz="2400" dirty="0" err="1">
                <a:ea typeface="楷体_GB2312" pitchFamily="49" charset="-122"/>
              </a:rPr>
              <a:t>y</a:t>
            </a:r>
            <a:r>
              <a:rPr lang="en-US" altLang="zh-CN" sz="2400" baseline="-25000" dirty="0" err="1">
                <a:ea typeface="楷体_GB2312" pitchFamily="49" charset="-122"/>
              </a:rPr>
              <a:t>j</a:t>
            </a:r>
            <a:r>
              <a:rPr lang="en-US" altLang="zh-CN" sz="2400" dirty="0">
                <a:ea typeface="楷体_GB2312" pitchFamily="49" charset="-122"/>
              </a:rPr>
              <a:t>}</a:t>
            </a:r>
            <a:r>
              <a:rPr lang="zh-CN" altLang="en-US" sz="2400" dirty="0">
                <a:ea typeface="楷体_GB2312" pitchFamily="49" charset="-122"/>
              </a:rPr>
              <a:t>。当</a:t>
            </a:r>
            <a:r>
              <a:rPr lang="en-US" altLang="zh-CN" sz="2400" dirty="0">
                <a:solidFill>
                  <a:srgbClr val="3907F1"/>
                </a:solidFill>
                <a:ea typeface="楷体_GB2312" pitchFamily="49" charset="-122"/>
              </a:rPr>
              <a:t>i=0</a:t>
            </a:r>
            <a:r>
              <a:rPr lang="zh-CN" altLang="en-US" sz="2400" dirty="0">
                <a:solidFill>
                  <a:srgbClr val="3907F1"/>
                </a:solidFill>
                <a:ea typeface="楷体_GB2312" pitchFamily="49" charset="-122"/>
              </a:rPr>
              <a:t>或</a:t>
            </a:r>
            <a:r>
              <a:rPr lang="en-US" altLang="zh-CN" sz="2400" dirty="0">
                <a:solidFill>
                  <a:srgbClr val="3907F1"/>
                </a:solidFill>
                <a:ea typeface="楷体_GB2312" pitchFamily="49" charset="-122"/>
              </a:rPr>
              <a:t>j=0</a:t>
            </a:r>
            <a:r>
              <a:rPr lang="zh-CN" altLang="en-US" sz="2400" dirty="0">
                <a:ea typeface="楷体_GB2312" pitchFamily="49" charset="-122"/>
              </a:rPr>
              <a:t>时，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空</a:t>
            </a:r>
            <a:r>
              <a:rPr lang="zh-CN" altLang="en-US" sz="2400">
                <a:solidFill>
                  <a:srgbClr val="C00000"/>
                </a:solidFill>
                <a:ea typeface="楷体_GB2312" pitchFamily="49" charset="-122"/>
              </a:rPr>
              <a:t>序列</a:t>
            </a:r>
            <a:r>
              <a:rPr lang="zh-CN" altLang="en-US" sz="2400" smtClean="0">
                <a:ea typeface="楷体_GB2312" pitchFamily="49" charset="-122"/>
              </a:rPr>
              <a:t>是</a:t>
            </a:r>
            <a:r>
              <a:rPr lang="en-US" altLang="zh-CN" sz="2400" smtClean="0">
                <a:ea typeface="楷体_GB2312" pitchFamily="49" charset="-122"/>
              </a:rPr>
              <a:t>X</a:t>
            </a:r>
            <a:r>
              <a:rPr lang="en-US" altLang="zh-CN" sz="2400" baseline="-25000" smtClean="0">
                <a:ea typeface="楷体_GB2312" pitchFamily="49" charset="-122"/>
              </a:rPr>
              <a:t>i</a:t>
            </a:r>
            <a:r>
              <a:rPr lang="zh-CN" altLang="en-US" sz="2400" dirty="0">
                <a:ea typeface="楷体_GB2312" pitchFamily="49" charset="-122"/>
              </a:rPr>
              <a:t>和</a:t>
            </a:r>
            <a:r>
              <a:rPr lang="en-US" altLang="zh-CN" sz="2400" dirty="0" err="1">
                <a:ea typeface="楷体_GB2312" pitchFamily="49" charset="-122"/>
              </a:rPr>
              <a:t>Y</a:t>
            </a:r>
            <a:r>
              <a:rPr lang="en-US" altLang="zh-CN" sz="2400" baseline="-25000" dirty="0" err="1">
                <a:ea typeface="楷体_GB2312" pitchFamily="49" charset="-122"/>
              </a:rPr>
              <a:t>j</a:t>
            </a:r>
            <a:r>
              <a:rPr lang="zh-CN" altLang="en-US" sz="2400" dirty="0">
                <a:ea typeface="楷体_GB2312" pitchFamily="49" charset="-122"/>
              </a:rPr>
              <a:t>的最长公共子序列。故此时</a:t>
            </a:r>
            <a:r>
              <a:rPr lang="en-US" altLang="zh-CN" sz="2400" dirty="0">
                <a:ea typeface="楷体_GB2312" pitchFamily="49" charset="-122"/>
              </a:rPr>
              <a:t>C[i][j]=0</a:t>
            </a:r>
            <a:r>
              <a:rPr lang="zh-CN" altLang="en-US" sz="2400" dirty="0">
                <a:ea typeface="楷体_GB2312" pitchFamily="49" charset="-122"/>
              </a:rPr>
              <a:t>。其它情况下，由最优子结构性质可建立递归关系如下：</a:t>
            </a:r>
            <a:endParaRPr lang="zh-CN" altLang="en-US" sz="2400" dirty="0">
              <a:ea typeface="楷体_GB2312" pitchFamily="49" charset="-122"/>
            </a:endParaRPr>
          </a:p>
        </p:txBody>
      </p:sp>
      <p:sp>
        <p:nvSpPr>
          <p:cNvPr id="302084" name="Rectangle 4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2085" name="Object 5"/>
          <p:cNvGraphicFramePr>
            <a:graphicFrameLocks noChangeAspect="1"/>
          </p:cNvGraphicFramePr>
          <p:nvPr/>
        </p:nvGraphicFramePr>
        <p:xfrm>
          <a:off x="395288" y="3716338"/>
          <a:ext cx="8027987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47" name="公式" r:id="rId1" imgW="3390900" imgH="736600" progId="Equation.3">
                  <p:embed/>
                </p:oleObj>
              </mc:Choice>
              <mc:Fallback>
                <p:oleObj name="公式" r:id="rId1" imgW="3390900" imgH="736600" progId="Equation.3">
                  <p:embed/>
                  <p:pic>
                    <p:nvPicPr>
                      <p:cNvPr id="0" name="Picture 6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716338"/>
                        <a:ext cx="8027987" cy="173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ChangeArrowheads="1"/>
          </p:cNvSpPr>
          <p:nvPr/>
        </p:nvSpPr>
        <p:spPr bwMode="auto">
          <a:xfrm>
            <a:off x="467544" y="257398"/>
            <a:ext cx="6408737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计算最优值</a:t>
            </a:r>
            <a:endParaRPr lang="ja-JP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</a:endParaRPr>
          </a:p>
        </p:txBody>
      </p:sp>
      <p:sp>
        <p:nvSpPr>
          <p:cNvPr id="303107" name="Text Box 3"/>
          <p:cNvSpPr txBox="1">
            <a:spLocks noChangeArrowheads="1"/>
          </p:cNvSpPr>
          <p:nvPr/>
        </p:nvSpPr>
        <p:spPr bwMode="auto">
          <a:xfrm>
            <a:off x="230634" y="1017414"/>
            <a:ext cx="88058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由于在所考虑的子问题空间中，总共有</a:t>
            </a:r>
            <a:r>
              <a:rPr lang="en-US" altLang="zh-CN" sz="2400" dirty="0">
                <a:solidFill>
                  <a:srgbClr val="C00000"/>
                </a:solidFill>
                <a:ea typeface="楷体_GB2312" pitchFamily="49" charset="-122"/>
              </a:rPr>
              <a:t>θ(</a:t>
            </a:r>
            <a:r>
              <a:rPr lang="en-US" altLang="zh-CN" sz="2400" dirty="0" err="1">
                <a:solidFill>
                  <a:srgbClr val="C00000"/>
                </a:solidFill>
                <a:ea typeface="楷体_GB2312" pitchFamily="49" charset="-122"/>
              </a:rPr>
              <a:t>mn</a:t>
            </a:r>
            <a:r>
              <a:rPr lang="en-US" altLang="zh-CN" sz="2400" dirty="0">
                <a:solidFill>
                  <a:srgbClr val="C00000"/>
                </a:solidFill>
                <a:ea typeface="楷体_GB2312" pitchFamily="49" charset="-122"/>
              </a:rPr>
              <a:t>)</a:t>
            </a:r>
            <a:r>
              <a:rPr lang="zh-CN" altLang="en-US" sz="2400" dirty="0">
                <a:ea typeface="楷体_GB2312" pitchFamily="49" charset="-122"/>
              </a:rPr>
              <a:t>个不同的子问题，因此，用动态规划算法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自底向上</a:t>
            </a:r>
            <a:r>
              <a:rPr lang="zh-CN" altLang="en-US" sz="2400" dirty="0">
                <a:ea typeface="楷体_GB2312" pitchFamily="49" charset="-122"/>
              </a:rPr>
              <a:t>地计算最优值能提高算法的效率。 </a:t>
            </a:r>
            <a:endParaRPr lang="zh-CN" altLang="en-US" sz="2400" dirty="0">
              <a:ea typeface="楷体_GB2312" pitchFamily="49" charset="-122"/>
            </a:endParaRPr>
          </a:p>
        </p:txBody>
      </p:sp>
      <p:sp>
        <p:nvSpPr>
          <p:cNvPr id="303108" name="Rectangle 4"/>
          <p:cNvSpPr>
            <a:spLocks noChangeArrowheads="1"/>
          </p:cNvSpPr>
          <p:nvPr/>
        </p:nvSpPr>
        <p:spPr bwMode="auto">
          <a:xfrm>
            <a:off x="216024" y="1844824"/>
            <a:ext cx="4355976" cy="50167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kumimoji="1" lang="en-US" altLang="zh-CN" sz="1600" dirty="0"/>
              <a:t>void </a:t>
            </a:r>
            <a:r>
              <a:rPr kumimoji="1" lang="en-US" altLang="zh-CN" sz="1600" b="1" dirty="0" err="1"/>
              <a:t>LCSLength</a:t>
            </a:r>
            <a:r>
              <a:rPr kumimoji="1" lang="en-US" altLang="zh-CN" sz="1600" dirty="0"/>
              <a:t>(</a:t>
            </a:r>
            <a:r>
              <a:rPr kumimoji="1" lang="en-US" altLang="zh-CN" sz="1600" dirty="0" err="1"/>
              <a:t>int</a:t>
            </a:r>
            <a:r>
              <a:rPr kumimoji="1" lang="en-US" altLang="zh-CN" sz="1600" dirty="0"/>
              <a:t> m</a:t>
            </a:r>
            <a:r>
              <a:rPr kumimoji="1" lang="zh-CN" altLang="en-US" sz="1600" dirty="0"/>
              <a:t>，</a:t>
            </a:r>
            <a:r>
              <a:rPr kumimoji="1" lang="en-US" altLang="zh-CN" sz="1600" dirty="0" err="1"/>
              <a:t>int</a:t>
            </a:r>
            <a:r>
              <a:rPr kumimoji="1" lang="en-US" altLang="zh-CN" sz="1600" dirty="0"/>
              <a:t> n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char </a:t>
            </a:r>
            <a:r>
              <a:rPr kumimoji="1" lang="en-US" altLang="zh-CN" sz="1600" dirty="0" smtClean="0"/>
              <a:t>*x</a:t>
            </a:r>
            <a:r>
              <a:rPr kumimoji="1" lang="zh-CN" altLang="en-US" sz="1600" dirty="0" smtClean="0"/>
              <a:t>，</a:t>
            </a:r>
            <a:r>
              <a:rPr kumimoji="1" lang="en-US" altLang="zh-CN" sz="1600" dirty="0"/>
              <a:t>char *y</a:t>
            </a:r>
            <a:r>
              <a:rPr kumimoji="1" lang="zh-CN" altLang="en-US" sz="1600" dirty="0"/>
              <a:t>，</a:t>
            </a:r>
            <a:r>
              <a:rPr kumimoji="1" lang="en-US" altLang="zh-CN" sz="1600" dirty="0" err="1"/>
              <a:t>int</a:t>
            </a:r>
            <a:r>
              <a:rPr kumimoji="1" lang="en-US" altLang="zh-CN" sz="1600" dirty="0"/>
              <a:t> **c</a:t>
            </a:r>
            <a:r>
              <a:rPr kumimoji="1" lang="zh-CN" altLang="en-US" sz="1600" dirty="0"/>
              <a:t>，</a:t>
            </a:r>
            <a:r>
              <a:rPr kumimoji="1" lang="en-US" altLang="zh-CN" sz="1600" dirty="0" err="1"/>
              <a:t>int</a:t>
            </a:r>
            <a:r>
              <a:rPr kumimoji="1" lang="en-US" altLang="zh-CN" sz="1600" dirty="0"/>
              <a:t> **b)</a:t>
            </a:r>
            <a:endParaRPr kumimoji="1" lang="en-US" altLang="zh-CN" sz="1600" dirty="0"/>
          </a:p>
          <a:p>
            <a:r>
              <a:rPr kumimoji="1" lang="en-US" altLang="zh-CN" sz="1600" dirty="0"/>
              <a:t>{  </a:t>
            </a:r>
            <a:endParaRPr kumimoji="1" lang="en-US" altLang="zh-CN" sz="1600" dirty="0"/>
          </a:p>
          <a:p>
            <a:r>
              <a:rPr kumimoji="1" lang="en-US" altLang="zh-CN" sz="1600" dirty="0"/>
              <a:t>       </a:t>
            </a:r>
            <a:r>
              <a:rPr kumimoji="1" lang="en-US" altLang="zh-CN" sz="1600" dirty="0" err="1"/>
              <a:t>int</a:t>
            </a:r>
            <a:r>
              <a:rPr kumimoji="1" lang="en-US" altLang="zh-CN" sz="1600" dirty="0"/>
              <a:t> i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j;</a:t>
            </a:r>
            <a:endParaRPr kumimoji="1" lang="en-US" altLang="zh-CN" sz="1600" dirty="0"/>
          </a:p>
          <a:p>
            <a:r>
              <a:rPr kumimoji="1" lang="en-US" altLang="zh-CN" sz="1600" dirty="0">
                <a:solidFill>
                  <a:schemeClr val="accent6">
                    <a:lumMod val="50000"/>
                  </a:schemeClr>
                </a:solidFill>
              </a:rPr>
              <a:t>       for (i = 0; i &lt;= m; i++) c[i][0] = 0;</a:t>
            </a:r>
            <a:endParaRPr kumimoji="1" lang="en-US" altLang="zh-CN" sz="16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kumimoji="1" lang="en-US" altLang="zh-CN" sz="1600" dirty="0">
                <a:solidFill>
                  <a:schemeClr val="accent6">
                    <a:lumMod val="50000"/>
                  </a:schemeClr>
                </a:solidFill>
              </a:rPr>
              <a:t>       for (i = 0; i &lt;= n; i++) c[0][i] = 0;</a:t>
            </a:r>
            <a:endParaRPr kumimoji="1" lang="en-US" altLang="zh-CN" sz="16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kumimoji="1" lang="en-US" altLang="zh-CN" sz="1600" dirty="0"/>
              <a:t>       for (i = 1; i &lt;= m; i++)</a:t>
            </a:r>
            <a:endParaRPr kumimoji="1" lang="en-US" altLang="zh-CN" sz="1600" dirty="0"/>
          </a:p>
          <a:p>
            <a:r>
              <a:rPr kumimoji="1" lang="en-US" altLang="zh-CN" sz="1600" dirty="0"/>
              <a:t>          for (j = 1; j &lt;= n; j++) {</a:t>
            </a:r>
            <a:endParaRPr kumimoji="1" lang="en-US" altLang="zh-CN" sz="1600" dirty="0"/>
          </a:p>
          <a:p>
            <a:r>
              <a:rPr kumimoji="1" lang="en-US" altLang="zh-CN" sz="1600" dirty="0"/>
              <a:t>             if </a:t>
            </a:r>
            <a:r>
              <a:rPr kumimoji="1" lang="en-US" altLang="zh-CN" sz="1600" dirty="0" smtClean="0"/>
              <a:t>(</a:t>
            </a:r>
            <a:r>
              <a:rPr kumimoji="1" lang="en-US" altLang="zh-CN" sz="1600" dirty="0" smtClean="0">
                <a:solidFill>
                  <a:srgbClr val="3907F1"/>
                </a:solidFill>
              </a:rPr>
              <a:t>x[</a:t>
            </a:r>
            <a:r>
              <a:rPr kumimoji="1" lang="en-US" altLang="zh-CN" sz="1600" dirty="0" err="1" smtClean="0">
                <a:solidFill>
                  <a:srgbClr val="3907F1"/>
                </a:solidFill>
              </a:rPr>
              <a:t>i</a:t>
            </a:r>
            <a:r>
              <a:rPr kumimoji="1" lang="en-US" altLang="zh-CN" sz="1600" dirty="0">
                <a:solidFill>
                  <a:srgbClr val="3907F1"/>
                </a:solidFill>
              </a:rPr>
              <a:t>]==y[j]</a:t>
            </a:r>
            <a:r>
              <a:rPr kumimoji="1" lang="en-US" altLang="zh-CN" sz="1600" dirty="0"/>
              <a:t>) </a:t>
            </a:r>
            <a:endParaRPr kumimoji="1" lang="en-US" altLang="zh-CN" sz="1600" dirty="0" smtClean="0"/>
          </a:p>
          <a:p>
            <a:pPr lvl="2"/>
            <a:r>
              <a:rPr kumimoji="1" lang="en-US" altLang="zh-CN" sz="1600" dirty="0" smtClean="0"/>
              <a:t>{ </a:t>
            </a:r>
            <a:endParaRPr kumimoji="1" lang="en-US" altLang="zh-CN" sz="1600" dirty="0"/>
          </a:p>
          <a:p>
            <a:r>
              <a:rPr kumimoji="1" lang="en-US" altLang="zh-CN" sz="1600" dirty="0"/>
              <a:t>                  c[i][j]=c[i-1][j-1]</a:t>
            </a:r>
            <a:r>
              <a:rPr kumimoji="1" lang="en-US" altLang="zh-CN" sz="1600" dirty="0">
                <a:solidFill>
                  <a:srgbClr val="3907F1"/>
                </a:solidFill>
              </a:rPr>
              <a:t>+1</a:t>
            </a:r>
            <a:r>
              <a:rPr kumimoji="1" lang="en-US" altLang="zh-CN" sz="1600" dirty="0"/>
              <a:t>;</a:t>
            </a:r>
            <a:endParaRPr kumimoji="1" lang="en-US" altLang="zh-CN" sz="1600" dirty="0"/>
          </a:p>
          <a:p>
            <a:r>
              <a:rPr kumimoji="1" lang="en-US" altLang="zh-CN" sz="1600" dirty="0"/>
              <a:t>                  b[i][j]=1;}</a:t>
            </a:r>
            <a:endParaRPr kumimoji="1" lang="en-US" altLang="zh-CN" sz="1600" dirty="0"/>
          </a:p>
          <a:p>
            <a:r>
              <a:rPr kumimoji="1" lang="en-US" altLang="zh-CN" sz="1600" dirty="0"/>
              <a:t>             else if (c[i-1][j]</a:t>
            </a:r>
            <a:r>
              <a:rPr kumimoji="1" lang="en-US" altLang="zh-CN" sz="1600" dirty="0">
                <a:solidFill>
                  <a:srgbClr val="FF0000"/>
                </a:solidFill>
              </a:rPr>
              <a:t>&gt;=</a:t>
            </a:r>
            <a:r>
              <a:rPr kumimoji="1" lang="en-US" altLang="zh-CN" sz="1600" dirty="0"/>
              <a:t>c[i][j-1]) {</a:t>
            </a:r>
            <a:endParaRPr kumimoji="1" lang="en-US" altLang="zh-CN" sz="1600" dirty="0"/>
          </a:p>
          <a:p>
            <a:r>
              <a:rPr kumimoji="1" lang="en-US" altLang="zh-CN" sz="1600" dirty="0"/>
              <a:t>                  c[i][j]=c[i-1][j]; b[i][j]=2;}</a:t>
            </a:r>
            <a:endParaRPr kumimoji="1" lang="en-US" altLang="zh-CN" sz="1600" dirty="0"/>
          </a:p>
          <a:p>
            <a:r>
              <a:rPr kumimoji="1" lang="en-US" altLang="zh-CN" sz="1600" dirty="0"/>
              <a:t>             else { </a:t>
            </a:r>
            <a:endParaRPr kumimoji="1" lang="en-US" altLang="zh-CN" sz="1600" dirty="0"/>
          </a:p>
          <a:p>
            <a:pPr lvl="3"/>
            <a:r>
              <a:rPr kumimoji="1" lang="en-US" altLang="zh-CN" sz="1600" dirty="0" smtClean="0"/>
              <a:t>c[i</a:t>
            </a:r>
            <a:r>
              <a:rPr kumimoji="1" lang="en-US" altLang="zh-CN" sz="1600" dirty="0"/>
              <a:t>][j]=c[i][j-1</a:t>
            </a:r>
            <a:r>
              <a:rPr kumimoji="1" lang="en-US" altLang="zh-CN" sz="1600" dirty="0" smtClean="0"/>
              <a:t>];</a:t>
            </a:r>
            <a:endParaRPr kumimoji="1" lang="en-US" altLang="zh-CN" sz="1600" dirty="0" smtClean="0"/>
          </a:p>
          <a:p>
            <a:pPr lvl="3"/>
            <a:r>
              <a:rPr kumimoji="1" lang="en-US" altLang="zh-CN" sz="1600" dirty="0" smtClean="0"/>
              <a:t>b[i</a:t>
            </a:r>
            <a:r>
              <a:rPr kumimoji="1" lang="en-US" altLang="zh-CN" sz="1600" dirty="0"/>
              <a:t>][j]=3</a:t>
            </a:r>
            <a:r>
              <a:rPr kumimoji="1" lang="en-US" altLang="zh-CN" sz="1600" dirty="0" smtClean="0"/>
              <a:t>;</a:t>
            </a:r>
            <a:endParaRPr kumimoji="1" lang="en-US" altLang="zh-CN" sz="1600" dirty="0" smtClean="0"/>
          </a:p>
          <a:p>
            <a:pPr lvl="2"/>
            <a:r>
              <a:rPr kumimoji="1" lang="en-US" altLang="zh-CN" sz="1600" dirty="0" smtClean="0"/>
              <a:t>}</a:t>
            </a:r>
            <a:endParaRPr kumimoji="1" lang="en-US" altLang="zh-CN" sz="1600" dirty="0"/>
          </a:p>
          <a:p>
            <a:r>
              <a:rPr kumimoji="1" lang="en-US" altLang="zh-CN" sz="1600" dirty="0"/>
              <a:t>       </a:t>
            </a:r>
            <a:r>
              <a:rPr kumimoji="1" lang="en-US" altLang="zh-CN" sz="1600" dirty="0" smtClean="0"/>
              <a:t>   }</a:t>
            </a:r>
            <a:endParaRPr kumimoji="1" lang="en-US" altLang="zh-CN" sz="1600" dirty="0"/>
          </a:p>
          <a:p>
            <a:r>
              <a:rPr kumimoji="1" lang="en-US" altLang="zh-CN" sz="1600" dirty="0"/>
              <a:t>}</a:t>
            </a:r>
            <a:endParaRPr kumimoji="1" lang="en-US" altLang="zh-CN" sz="1600" dirty="0"/>
          </a:p>
        </p:txBody>
      </p:sp>
      <p:sp>
        <p:nvSpPr>
          <p:cNvPr id="303109" name="Text Box 5"/>
          <p:cNvSpPr txBox="1">
            <a:spLocks noChangeArrowheads="1"/>
          </p:cNvSpPr>
          <p:nvPr/>
        </p:nvSpPr>
        <p:spPr bwMode="auto">
          <a:xfrm>
            <a:off x="4716016" y="2132856"/>
            <a:ext cx="4216026" cy="42534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ea typeface="黑体" panose="02010609060101010101" pitchFamily="2" charset="-122"/>
              </a:rPr>
              <a:t>构造最长公共子序列</a:t>
            </a:r>
            <a:endParaRPr lang="en-US" altLang="zh-CN" sz="1600" b="1" dirty="0">
              <a:ea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600" dirty="0"/>
              <a:t>void </a:t>
            </a:r>
            <a:r>
              <a:rPr kumimoji="1" lang="en-US" altLang="zh-CN" sz="1600" b="1" dirty="0"/>
              <a:t>LCS</a:t>
            </a:r>
            <a:r>
              <a:rPr kumimoji="1" lang="en-US" altLang="zh-CN" sz="1600" dirty="0"/>
              <a:t>(</a:t>
            </a:r>
            <a:r>
              <a:rPr kumimoji="1" lang="en-US" altLang="zh-CN" sz="1600" dirty="0" err="1"/>
              <a:t>int</a:t>
            </a:r>
            <a:r>
              <a:rPr kumimoji="1" lang="en-US" altLang="zh-CN" sz="1600" dirty="0"/>
              <a:t> i</a:t>
            </a:r>
            <a:r>
              <a:rPr kumimoji="1" lang="zh-CN" altLang="en-US" sz="1600" dirty="0"/>
              <a:t>，</a:t>
            </a:r>
            <a:r>
              <a:rPr kumimoji="1" lang="en-US" altLang="zh-CN" sz="1600" dirty="0" err="1"/>
              <a:t>int</a:t>
            </a:r>
            <a:r>
              <a:rPr kumimoji="1" lang="en-US" altLang="zh-CN" sz="1600" dirty="0"/>
              <a:t> j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char </a:t>
            </a:r>
            <a:r>
              <a:rPr kumimoji="1" lang="en-US" altLang="zh-CN" sz="1600" dirty="0" smtClean="0"/>
              <a:t>*x</a:t>
            </a:r>
            <a:r>
              <a:rPr kumimoji="1" lang="zh-CN" altLang="en-US" sz="1600" dirty="0" smtClean="0"/>
              <a:t>，</a:t>
            </a:r>
            <a:r>
              <a:rPr kumimoji="1" lang="en-US" altLang="zh-CN" sz="1600" dirty="0" err="1"/>
              <a:t>int</a:t>
            </a:r>
            <a:r>
              <a:rPr kumimoji="1" lang="en-US" altLang="zh-CN" sz="1600" dirty="0"/>
              <a:t> **b)</a:t>
            </a:r>
            <a:endParaRPr kumimoji="1" lang="en-US" altLang="zh-CN" sz="1600" dirty="0"/>
          </a:p>
          <a:p>
            <a:pPr>
              <a:lnSpc>
                <a:spcPct val="130000"/>
              </a:lnSpc>
            </a:pPr>
            <a:r>
              <a:rPr kumimoji="1" lang="en-US" altLang="zh-CN" sz="1600" dirty="0"/>
              <a:t>{</a:t>
            </a:r>
            <a:endParaRPr kumimoji="1" lang="en-US" altLang="zh-CN" sz="1600" dirty="0"/>
          </a:p>
          <a:p>
            <a:pPr>
              <a:lnSpc>
                <a:spcPct val="130000"/>
              </a:lnSpc>
            </a:pPr>
            <a:r>
              <a:rPr kumimoji="1" lang="en-US" altLang="zh-CN" sz="1600" dirty="0"/>
              <a:t>      if (i ==0 || j==0) return;</a:t>
            </a:r>
            <a:endParaRPr kumimoji="1" lang="en-US" altLang="zh-CN" sz="1600" dirty="0"/>
          </a:p>
          <a:p>
            <a:pPr>
              <a:lnSpc>
                <a:spcPct val="130000"/>
              </a:lnSpc>
            </a:pPr>
            <a:r>
              <a:rPr kumimoji="1" lang="en-US" altLang="zh-CN" sz="1600" dirty="0"/>
              <a:t>      if (b[i][j]== 1){ </a:t>
            </a:r>
            <a:endParaRPr kumimoji="1" lang="en-US" altLang="zh-CN" sz="1600" dirty="0"/>
          </a:p>
          <a:p>
            <a:pPr>
              <a:lnSpc>
                <a:spcPct val="130000"/>
              </a:lnSpc>
            </a:pPr>
            <a:r>
              <a:rPr kumimoji="1" lang="en-US" altLang="zh-CN" sz="1600" dirty="0"/>
              <a:t>            LCS(i-1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j-1</a:t>
            </a:r>
            <a:r>
              <a:rPr kumimoji="1" lang="zh-CN" altLang="en-US" sz="1600" dirty="0" smtClean="0"/>
              <a:t>，</a:t>
            </a:r>
            <a:r>
              <a:rPr kumimoji="1" lang="en-US" altLang="zh-CN" sz="1600" dirty="0" smtClean="0"/>
              <a:t>x</a:t>
            </a:r>
            <a:r>
              <a:rPr kumimoji="1" lang="zh-CN" altLang="en-US" sz="1600" dirty="0" smtClean="0"/>
              <a:t>，</a:t>
            </a:r>
            <a:r>
              <a:rPr kumimoji="1" lang="en-US" altLang="zh-CN" sz="1600" dirty="0"/>
              <a:t>b); </a:t>
            </a:r>
            <a:endParaRPr kumimoji="1" lang="en-US" altLang="zh-CN" sz="1600" dirty="0"/>
          </a:p>
          <a:p>
            <a:pPr>
              <a:lnSpc>
                <a:spcPct val="130000"/>
              </a:lnSpc>
            </a:pPr>
            <a:r>
              <a:rPr kumimoji="1" lang="en-US" altLang="zh-CN" sz="1600" dirty="0"/>
              <a:t>            </a:t>
            </a:r>
            <a:r>
              <a:rPr kumimoji="1" lang="en-US" altLang="zh-CN" sz="1600" dirty="0" err="1"/>
              <a:t>cout</a:t>
            </a:r>
            <a:r>
              <a:rPr kumimoji="1" lang="en-US" altLang="zh-CN" sz="1600" dirty="0" smtClean="0"/>
              <a:t>&lt;&lt;x[</a:t>
            </a:r>
            <a:r>
              <a:rPr kumimoji="1" lang="en-US" altLang="zh-CN" sz="1600" dirty="0" err="1" smtClean="0"/>
              <a:t>i</a:t>
            </a:r>
            <a:r>
              <a:rPr kumimoji="1" lang="en-US" altLang="zh-CN" sz="1600" dirty="0"/>
              <a:t>]; </a:t>
            </a:r>
            <a:endParaRPr kumimoji="1" lang="en-US" altLang="zh-CN" sz="1600" dirty="0"/>
          </a:p>
          <a:p>
            <a:pPr>
              <a:lnSpc>
                <a:spcPct val="130000"/>
              </a:lnSpc>
            </a:pPr>
            <a:r>
              <a:rPr kumimoji="1" lang="en-US" altLang="zh-CN" sz="1600" dirty="0"/>
              <a:t>      }</a:t>
            </a:r>
            <a:endParaRPr kumimoji="1" lang="en-US" altLang="zh-CN" sz="1600" dirty="0"/>
          </a:p>
          <a:p>
            <a:pPr>
              <a:lnSpc>
                <a:spcPct val="130000"/>
              </a:lnSpc>
            </a:pPr>
            <a:r>
              <a:rPr kumimoji="1" lang="en-US" altLang="zh-CN" sz="1600" dirty="0"/>
              <a:t>      else if (b[i][j]== </a:t>
            </a:r>
            <a:r>
              <a:rPr kumimoji="1" lang="en-US" altLang="zh-CN" sz="1600" dirty="0" smtClean="0"/>
              <a:t>2)</a:t>
            </a:r>
            <a:endParaRPr kumimoji="1" lang="en-US" altLang="zh-CN" sz="1600" dirty="0" smtClean="0"/>
          </a:p>
          <a:p>
            <a:pPr>
              <a:lnSpc>
                <a:spcPct val="130000"/>
              </a:lnSpc>
            </a:pPr>
            <a:r>
              <a:rPr kumimoji="1" lang="en-US" altLang="zh-CN" sz="1600" dirty="0"/>
              <a:t>	</a:t>
            </a:r>
            <a:r>
              <a:rPr kumimoji="1" lang="en-US" altLang="zh-CN" sz="1600" dirty="0" smtClean="0"/>
              <a:t>LCS(i-1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j</a:t>
            </a:r>
            <a:r>
              <a:rPr kumimoji="1" lang="zh-CN" altLang="en-US" sz="1600" dirty="0" smtClean="0"/>
              <a:t>，</a:t>
            </a:r>
            <a:r>
              <a:rPr kumimoji="1" lang="en-US" altLang="zh-CN" sz="1600" dirty="0" smtClean="0"/>
              <a:t>x</a:t>
            </a:r>
            <a:r>
              <a:rPr kumimoji="1" lang="zh-CN" altLang="en-US" sz="1600" dirty="0" smtClean="0"/>
              <a:t>，</a:t>
            </a:r>
            <a:r>
              <a:rPr kumimoji="1" lang="en-US" altLang="zh-CN" sz="1600" dirty="0"/>
              <a:t>b);</a:t>
            </a:r>
            <a:endParaRPr kumimoji="1" lang="en-US" altLang="zh-CN" sz="1600" dirty="0"/>
          </a:p>
          <a:p>
            <a:pPr>
              <a:lnSpc>
                <a:spcPct val="130000"/>
              </a:lnSpc>
            </a:pPr>
            <a:r>
              <a:rPr kumimoji="1" lang="en-US" altLang="zh-CN" sz="1600" dirty="0"/>
              <a:t>      </a:t>
            </a:r>
            <a:r>
              <a:rPr kumimoji="1" lang="en-US" altLang="zh-CN" sz="1600" dirty="0" smtClean="0"/>
              <a:t>else</a:t>
            </a:r>
            <a:endParaRPr kumimoji="1" lang="en-US" altLang="zh-CN" sz="1600" dirty="0" smtClean="0"/>
          </a:p>
          <a:p>
            <a:pPr>
              <a:lnSpc>
                <a:spcPct val="130000"/>
              </a:lnSpc>
            </a:pPr>
            <a:r>
              <a:rPr kumimoji="1" lang="en-US" altLang="zh-CN" sz="1600" dirty="0"/>
              <a:t>	</a:t>
            </a:r>
            <a:r>
              <a:rPr kumimoji="1" lang="en-US" altLang="zh-CN" sz="1600" dirty="0" smtClean="0"/>
              <a:t>LCS(i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j-1</a:t>
            </a:r>
            <a:r>
              <a:rPr kumimoji="1" lang="zh-CN" altLang="en-US" sz="1600" dirty="0" smtClean="0"/>
              <a:t>，</a:t>
            </a:r>
            <a:r>
              <a:rPr kumimoji="1" lang="en-US" altLang="zh-CN" sz="1600" dirty="0" smtClean="0"/>
              <a:t>x</a:t>
            </a:r>
            <a:r>
              <a:rPr kumimoji="1" lang="zh-CN" altLang="en-US" sz="1600" dirty="0" smtClean="0"/>
              <a:t>，</a:t>
            </a:r>
            <a:r>
              <a:rPr kumimoji="1" lang="en-US" altLang="zh-CN" sz="1600" dirty="0"/>
              <a:t>b);</a:t>
            </a:r>
            <a:endParaRPr kumimoji="1" lang="en-US" altLang="zh-CN" sz="1600" dirty="0"/>
          </a:p>
          <a:p>
            <a:pPr>
              <a:lnSpc>
                <a:spcPct val="130000"/>
              </a:lnSpc>
            </a:pPr>
            <a:r>
              <a:rPr kumimoji="1" lang="en-US" altLang="zh-CN" sz="1600" dirty="0"/>
              <a:t>}</a:t>
            </a:r>
            <a:endParaRPr kumimoji="1" lang="en-US" altLang="zh-CN" sz="16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476375" y="6309320"/>
            <a:ext cx="3095625" cy="519112"/>
          </a:xfrm>
          <a:prstGeom prst="rect">
            <a:avLst/>
          </a:prstGeom>
          <a:solidFill>
            <a:srgbClr val="9FE6FF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复杂度：</a:t>
            </a:r>
            <a:r>
              <a:rPr lang="en-US" altLang="zh-CN" sz="2800" dirty="0" smtClean="0"/>
              <a:t>O(</a:t>
            </a:r>
            <a:r>
              <a:rPr lang="en-US" altLang="zh-CN" sz="2800" dirty="0" err="1" smtClean="0"/>
              <a:t>mn</a:t>
            </a:r>
            <a:r>
              <a:rPr lang="en-US" altLang="zh-CN" sz="2800" dirty="0" smtClean="0"/>
              <a:t>)</a:t>
            </a:r>
            <a:endParaRPr lang="en-US" altLang="zh-CN" sz="2800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836417" y="6309320"/>
            <a:ext cx="3095625" cy="519112"/>
          </a:xfrm>
          <a:prstGeom prst="rect">
            <a:avLst/>
          </a:prstGeom>
          <a:solidFill>
            <a:srgbClr val="9FE6FF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复杂度：</a:t>
            </a:r>
            <a:r>
              <a:rPr lang="en-US" altLang="zh-CN" sz="2800" dirty="0" smtClean="0"/>
              <a:t>O(</a:t>
            </a:r>
            <a:r>
              <a:rPr lang="en-US" altLang="zh-CN" sz="2800" dirty="0" err="1" smtClean="0"/>
              <a:t>m+n</a:t>
            </a:r>
            <a:r>
              <a:rPr lang="en-US" altLang="zh-CN" sz="2800" dirty="0" smtClean="0"/>
              <a:t>)</a:t>
            </a:r>
            <a:endParaRPr lang="en-US" altLang="zh-CN" sz="2800" dirty="0"/>
          </a:p>
        </p:txBody>
      </p:sp>
      <p:sp>
        <p:nvSpPr>
          <p:cNvPr id="8" name="椭圆 7"/>
          <p:cNvSpPr/>
          <p:nvPr/>
        </p:nvSpPr>
        <p:spPr>
          <a:xfrm>
            <a:off x="1129805" y="3305625"/>
            <a:ext cx="273843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331640" y="3573016"/>
            <a:ext cx="273843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4614103" y="116632"/>
            <a:ext cx="4521284" cy="4642174"/>
            <a:chOff x="4614103" y="116632"/>
            <a:chExt cx="4521284" cy="464217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4103" y="116632"/>
              <a:ext cx="4521284" cy="4642174"/>
            </a:xfrm>
            <a:prstGeom prst="rect">
              <a:avLst/>
            </a:prstGeom>
          </p:spPr>
        </p:pic>
        <p:cxnSp>
          <p:nvCxnSpPr>
            <p:cNvPr id="4" name="直接连接符 3"/>
            <p:cNvCxnSpPr/>
            <p:nvPr/>
          </p:nvCxnSpPr>
          <p:spPr bwMode="auto">
            <a:xfrm>
              <a:off x="5836416" y="1336830"/>
              <a:ext cx="276803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 bwMode="auto">
            <a:xfrm>
              <a:off x="5724128" y="1336830"/>
              <a:ext cx="0" cy="331630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50752E-6 L -0.51181 -0.0023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90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0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9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ChangeArrowheads="1"/>
          </p:cNvSpPr>
          <p:nvPr/>
        </p:nvSpPr>
        <p:spPr bwMode="auto">
          <a:xfrm>
            <a:off x="467544" y="257398"/>
            <a:ext cx="6408737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算法的改进</a:t>
            </a:r>
            <a:endParaRPr lang="ja-JP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</a:endParaRPr>
          </a:p>
        </p:txBody>
      </p:sp>
      <p:sp>
        <p:nvSpPr>
          <p:cNvPr id="304131" name="Text Box 3"/>
          <p:cNvSpPr txBox="1">
            <a:spLocks noChangeArrowheads="1"/>
          </p:cNvSpPr>
          <p:nvPr/>
        </p:nvSpPr>
        <p:spPr bwMode="auto">
          <a:xfrm>
            <a:off x="323528" y="1375816"/>
            <a:ext cx="8516938" cy="478948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sz="2800" dirty="0">
                <a:ea typeface="楷体_GB2312" pitchFamily="49" charset="-122"/>
              </a:rPr>
              <a:t>在算法</a:t>
            </a:r>
            <a:r>
              <a:rPr lang="en-US" altLang="zh-CN" sz="2800" b="1" dirty="0" err="1">
                <a:ea typeface="楷体_GB2312" pitchFamily="49" charset="-122"/>
              </a:rPr>
              <a:t>lcsLength</a:t>
            </a:r>
            <a:r>
              <a:rPr lang="zh-CN" altLang="en-US" sz="2800" dirty="0">
                <a:ea typeface="楷体_GB2312" pitchFamily="49" charset="-122"/>
              </a:rPr>
              <a:t>和</a:t>
            </a:r>
            <a:r>
              <a:rPr lang="en-US" altLang="zh-CN" sz="2800" b="1" dirty="0" err="1">
                <a:ea typeface="楷体_GB2312" pitchFamily="49" charset="-122"/>
              </a:rPr>
              <a:t>lcs</a:t>
            </a:r>
            <a:r>
              <a:rPr lang="zh-CN" altLang="en-US" sz="2800" dirty="0">
                <a:ea typeface="楷体_GB2312" pitchFamily="49" charset="-122"/>
              </a:rPr>
              <a:t>中，可进一步将数组</a:t>
            </a:r>
            <a:r>
              <a:rPr lang="en-US" altLang="zh-CN" sz="2800" dirty="0">
                <a:ea typeface="楷体_GB2312" pitchFamily="49" charset="-122"/>
              </a:rPr>
              <a:t>b</a:t>
            </a:r>
            <a:r>
              <a:rPr lang="zh-CN" altLang="en-US" sz="2800" dirty="0">
                <a:ea typeface="楷体_GB2312" pitchFamily="49" charset="-122"/>
              </a:rPr>
              <a:t>省去。事实上，数组元素</a:t>
            </a:r>
            <a:r>
              <a:rPr lang="en-US" altLang="zh-CN" sz="2800" dirty="0">
                <a:solidFill>
                  <a:srgbClr val="3907F1"/>
                </a:solidFill>
                <a:ea typeface="楷体_GB2312" pitchFamily="49" charset="-122"/>
              </a:rPr>
              <a:t>c[i][j]</a:t>
            </a:r>
            <a:r>
              <a:rPr lang="zh-CN" altLang="en-US" sz="2800" dirty="0">
                <a:solidFill>
                  <a:srgbClr val="3907F1"/>
                </a:solidFill>
                <a:ea typeface="楷体_GB2312" pitchFamily="49" charset="-122"/>
              </a:rPr>
              <a:t>的值</a:t>
            </a:r>
            <a:r>
              <a:rPr lang="zh-CN" altLang="en-US" sz="2800" dirty="0">
                <a:ea typeface="楷体_GB2312" pitchFamily="49" charset="-122"/>
              </a:rPr>
              <a:t>仅由</a:t>
            </a:r>
            <a:r>
              <a:rPr lang="en-US" altLang="zh-CN" sz="2800" dirty="0">
                <a:solidFill>
                  <a:srgbClr val="3907F1"/>
                </a:solidFill>
                <a:ea typeface="楷体_GB2312" pitchFamily="49" charset="-122"/>
              </a:rPr>
              <a:t>c[i-1][j-1]</a:t>
            </a:r>
            <a:r>
              <a:rPr lang="zh-CN" altLang="en-US" sz="2800" dirty="0">
                <a:solidFill>
                  <a:srgbClr val="3907F1"/>
                </a:solidFill>
                <a:ea typeface="楷体_GB2312" pitchFamily="49" charset="-122"/>
              </a:rPr>
              <a:t>，</a:t>
            </a:r>
            <a:r>
              <a:rPr lang="en-US" altLang="zh-CN" sz="2800" dirty="0">
                <a:solidFill>
                  <a:srgbClr val="3907F1"/>
                </a:solidFill>
                <a:ea typeface="楷体_GB2312" pitchFamily="49" charset="-122"/>
              </a:rPr>
              <a:t>c[i-1][j]</a:t>
            </a:r>
            <a:r>
              <a:rPr lang="zh-CN" altLang="en-US" sz="2800" dirty="0">
                <a:solidFill>
                  <a:srgbClr val="3907F1"/>
                </a:solidFill>
                <a:ea typeface="楷体_GB2312" pitchFamily="49" charset="-122"/>
              </a:rPr>
              <a:t>和</a:t>
            </a:r>
            <a:r>
              <a:rPr lang="en-US" altLang="zh-CN" sz="2800" dirty="0">
                <a:solidFill>
                  <a:srgbClr val="3907F1"/>
                </a:solidFill>
                <a:ea typeface="楷体_GB2312" pitchFamily="49" charset="-122"/>
              </a:rPr>
              <a:t>c[i][j-1]</a:t>
            </a:r>
            <a:r>
              <a:rPr lang="zh-CN" altLang="en-US" sz="2800" dirty="0">
                <a:ea typeface="楷体_GB2312" pitchFamily="49" charset="-122"/>
              </a:rPr>
              <a:t>这</a:t>
            </a:r>
            <a:r>
              <a:rPr lang="en-US" altLang="zh-CN" sz="2800" dirty="0">
                <a:ea typeface="楷体_GB2312" pitchFamily="49" charset="-122"/>
              </a:rPr>
              <a:t>3</a:t>
            </a:r>
            <a:r>
              <a:rPr lang="zh-CN" altLang="en-US" sz="2800" dirty="0">
                <a:ea typeface="楷体_GB2312" pitchFamily="49" charset="-122"/>
              </a:rPr>
              <a:t>个数组元素的</a:t>
            </a:r>
            <a:r>
              <a:rPr lang="zh-CN" altLang="en-US" sz="2800" dirty="0">
                <a:solidFill>
                  <a:srgbClr val="3907F1"/>
                </a:solidFill>
                <a:ea typeface="楷体_GB2312" pitchFamily="49" charset="-122"/>
              </a:rPr>
              <a:t>值</a:t>
            </a:r>
            <a:r>
              <a:rPr lang="zh-CN" altLang="en-US" sz="2800" dirty="0">
                <a:ea typeface="楷体_GB2312" pitchFamily="49" charset="-122"/>
              </a:rPr>
              <a:t>所确定。对于给定的数组元素</a:t>
            </a:r>
            <a:r>
              <a:rPr lang="en-US" altLang="zh-CN" sz="2800" dirty="0">
                <a:ea typeface="楷体_GB2312" pitchFamily="49" charset="-122"/>
              </a:rPr>
              <a:t>c[i][j]</a:t>
            </a:r>
            <a:r>
              <a:rPr lang="zh-CN" altLang="en-US" sz="2800" dirty="0">
                <a:ea typeface="楷体_GB2312" pitchFamily="49" charset="-122"/>
              </a:rPr>
              <a:t>，可以不借助于数组</a:t>
            </a:r>
            <a:r>
              <a:rPr lang="en-US" altLang="zh-CN" sz="2800" dirty="0">
                <a:ea typeface="楷体_GB2312" pitchFamily="49" charset="-122"/>
              </a:rPr>
              <a:t>b</a:t>
            </a:r>
            <a:r>
              <a:rPr lang="zh-CN" altLang="en-US" sz="2800" dirty="0">
                <a:ea typeface="楷体_GB2312" pitchFamily="49" charset="-122"/>
              </a:rPr>
              <a:t>而仅借助于</a:t>
            </a:r>
            <a:r>
              <a:rPr lang="en-US" altLang="zh-CN" sz="2800" dirty="0">
                <a:ea typeface="楷体_GB2312" pitchFamily="49" charset="-122"/>
              </a:rPr>
              <a:t>c</a:t>
            </a:r>
            <a:r>
              <a:rPr lang="zh-CN" altLang="en-US" sz="2800" dirty="0">
                <a:ea typeface="楷体_GB2312" pitchFamily="49" charset="-122"/>
              </a:rPr>
              <a:t>本身</a:t>
            </a:r>
            <a:r>
              <a:rPr lang="zh-CN" altLang="en-US" sz="2800" dirty="0" smtClean="0">
                <a:ea typeface="楷体_GB2312" pitchFamily="49" charset="-122"/>
              </a:rPr>
              <a:t>在</a:t>
            </a:r>
            <a:r>
              <a:rPr lang="en-US" altLang="zh-CN" sz="2800" dirty="0" smtClean="0">
                <a:ea typeface="楷体_GB2312" pitchFamily="49" charset="-122"/>
              </a:rPr>
              <a:t>O(1)</a:t>
            </a:r>
            <a:r>
              <a:rPr lang="zh-CN" altLang="en-US" sz="2800" dirty="0" smtClean="0">
                <a:ea typeface="楷体_GB2312" pitchFamily="49" charset="-122"/>
              </a:rPr>
              <a:t>时间</a:t>
            </a:r>
            <a:r>
              <a:rPr lang="zh-CN" altLang="en-US" sz="2800" dirty="0">
                <a:ea typeface="楷体_GB2312" pitchFamily="49" charset="-122"/>
              </a:rPr>
              <a:t>内确定</a:t>
            </a:r>
            <a:r>
              <a:rPr lang="en-US" altLang="zh-CN" sz="2800" dirty="0">
                <a:ea typeface="楷体_GB2312" pitchFamily="49" charset="-122"/>
              </a:rPr>
              <a:t>c[i][j]</a:t>
            </a:r>
            <a:r>
              <a:rPr lang="zh-CN" altLang="en-US" sz="2800" dirty="0">
                <a:ea typeface="楷体_GB2312" pitchFamily="49" charset="-122"/>
              </a:rPr>
              <a:t>的值是由</a:t>
            </a:r>
            <a:r>
              <a:rPr lang="en-US" altLang="zh-CN" sz="2800" dirty="0">
                <a:ea typeface="楷体_GB2312" pitchFamily="49" charset="-122"/>
              </a:rPr>
              <a:t>c[i-1][j-1]</a:t>
            </a:r>
            <a:r>
              <a:rPr lang="zh-CN" altLang="en-US" sz="2800" dirty="0">
                <a:ea typeface="楷体_GB2312" pitchFamily="49" charset="-122"/>
              </a:rPr>
              <a:t>，</a:t>
            </a:r>
            <a:r>
              <a:rPr lang="en-US" altLang="zh-CN" sz="2800" dirty="0">
                <a:ea typeface="楷体_GB2312" pitchFamily="49" charset="-122"/>
              </a:rPr>
              <a:t>c[i-1][j]</a:t>
            </a:r>
            <a:r>
              <a:rPr lang="zh-CN" altLang="en-US" sz="2800" dirty="0">
                <a:ea typeface="楷体_GB2312" pitchFamily="49" charset="-122"/>
              </a:rPr>
              <a:t>和</a:t>
            </a:r>
            <a:r>
              <a:rPr lang="en-US" altLang="zh-CN" sz="2800" dirty="0">
                <a:ea typeface="楷体_GB2312" pitchFamily="49" charset="-122"/>
              </a:rPr>
              <a:t>c[i][j-1]</a:t>
            </a:r>
            <a:r>
              <a:rPr lang="zh-CN" altLang="en-US" sz="2800" dirty="0">
                <a:ea typeface="楷体_GB2312" pitchFamily="49" charset="-122"/>
              </a:rPr>
              <a:t>中哪一个值所确定的。</a:t>
            </a:r>
            <a:endParaRPr lang="zh-CN" altLang="en-US" sz="2800" dirty="0">
              <a:ea typeface="楷体_GB2312" pitchFamily="49" charset="-122"/>
            </a:endParaRPr>
          </a:p>
          <a:p>
            <a:pPr>
              <a:buFontTx/>
              <a:buChar char="•"/>
            </a:pPr>
            <a:r>
              <a:rPr lang="zh-CN" altLang="en-US" sz="2800" dirty="0">
                <a:ea typeface="楷体_GB2312" pitchFamily="49" charset="-122"/>
              </a:rPr>
              <a:t>如果</a:t>
            </a:r>
            <a:r>
              <a:rPr lang="zh-CN" altLang="en-US" sz="2800" b="1" u="sng" dirty="0">
                <a:solidFill>
                  <a:srgbClr val="C00000"/>
                </a:solidFill>
                <a:ea typeface="楷体_GB2312" pitchFamily="49" charset="-122"/>
              </a:rPr>
              <a:t>只需要</a:t>
            </a:r>
            <a:r>
              <a:rPr lang="zh-CN" altLang="en-US" sz="2800" b="1" u="sng" dirty="0">
                <a:ea typeface="楷体_GB2312" pitchFamily="49" charset="-122"/>
              </a:rPr>
              <a:t>计算最长公共子序列的长度</a:t>
            </a:r>
            <a:r>
              <a:rPr lang="zh-CN" altLang="en-US" sz="2800" dirty="0">
                <a:ea typeface="楷体_GB2312" pitchFamily="49" charset="-122"/>
              </a:rPr>
              <a:t>，则算法的空间需求可大大减少。事实上，在计算</a:t>
            </a:r>
            <a:r>
              <a:rPr lang="en-US" altLang="zh-CN" sz="2800" dirty="0">
                <a:ea typeface="楷体_GB2312" pitchFamily="49" charset="-122"/>
              </a:rPr>
              <a:t>c[i][j]</a:t>
            </a:r>
            <a:r>
              <a:rPr lang="zh-CN" altLang="en-US" sz="2800" dirty="0">
                <a:ea typeface="楷体_GB2312" pitchFamily="49" charset="-122"/>
              </a:rPr>
              <a:t>时，只用到数组</a:t>
            </a:r>
            <a:r>
              <a:rPr lang="en-US" altLang="zh-CN" sz="2800" dirty="0">
                <a:ea typeface="楷体_GB2312" pitchFamily="49" charset="-122"/>
              </a:rPr>
              <a:t>c</a:t>
            </a:r>
            <a:r>
              <a:rPr lang="zh-CN" altLang="en-US" sz="2800" dirty="0">
                <a:ea typeface="楷体_GB2312" pitchFamily="49" charset="-122"/>
              </a:rPr>
              <a:t>的第</a:t>
            </a:r>
            <a:r>
              <a:rPr lang="en-US" altLang="zh-CN" sz="2800" dirty="0">
                <a:ea typeface="楷体_GB2312" pitchFamily="49" charset="-122"/>
              </a:rPr>
              <a:t>i</a:t>
            </a:r>
            <a:r>
              <a:rPr lang="zh-CN" altLang="en-US" sz="2800" dirty="0">
                <a:ea typeface="楷体_GB2312" pitchFamily="49" charset="-122"/>
              </a:rPr>
              <a:t>行和第</a:t>
            </a:r>
            <a:r>
              <a:rPr lang="en-US" altLang="zh-CN" sz="2800" dirty="0">
                <a:ea typeface="楷体_GB2312" pitchFamily="49" charset="-122"/>
              </a:rPr>
              <a:t>i-1</a:t>
            </a:r>
            <a:r>
              <a:rPr lang="zh-CN" altLang="en-US" sz="2800" dirty="0">
                <a:ea typeface="楷体_GB2312" pitchFamily="49" charset="-122"/>
              </a:rPr>
              <a:t>行。因此，用</a:t>
            </a:r>
            <a:r>
              <a:rPr lang="en-US" altLang="zh-CN" sz="2800" dirty="0">
                <a:ea typeface="楷体_GB2312" pitchFamily="49" charset="-122"/>
              </a:rPr>
              <a:t>2</a:t>
            </a:r>
            <a:r>
              <a:rPr lang="zh-CN" altLang="en-US" sz="2800" dirty="0">
                <a:ea typeface="楷体_GB2312" pitchFamily="49" charset="-122"/>
              </a:rPr>
              <a:t>行的数组空间就可以计算出最长公共子序列的长度。进一步的分析还可将</a:t>
            </a:r>
            <a:r>
              <a:rPr lang="zh-CN" altLang="en-US" sz="2800" dirty="0">
                <a:solidFill>
                  <a:srgbClr val="C00000"/>
                </a:solidFill>
                <a:ea typeface="楷体_GB2312" pitchFamily="49" charset="-122"/>
              </a:rPr>
              <a:t>空间需求</a:t>
            </a:r>
            <a:r>
              <a:rPr lang="zh-CN" altLang="en-US" sz="2800" dirty="0">
                <a:ea typeface="楷体_GB2312" pitchFamily="49" charset="-122"/>
              </a:rPr>
              <a:t>减至</a:t>
            </a:r>
            <a:r>
              <a:rPr lang="en-US" altLang="zh-CN" sz="2800" dirty="0">
                <a:ea typeface="楷体_GB2312" pitchFamily="49" charset="-122"/>
              </a:rPr>
              <a:t>O(min(</a:t>
            </a:r>
            <a:r>
              <a:rPr lang="en-US" altLang="zh-CN" sz="2800" dirty="0" err="1">
                <a:ea typeface="楷体_GB2312" pitchFamily="49" charset="-122"/>
              </a:rPr>
              <a:t>m,n</a:t>
            </a:r>
            <a:r>
              <a:rPr lang="en-US" altLang="zh-CN" sz="2800" dirty="0">
                <a:ea typeface="楷体_GB2312" pitchFamily="49" charset="-122"/>
              </a:rPr>
              <a:t>))</a:t>
            </a:r>
            <a:r>
              <a:rPr lang="zh-CN" altLang="en-US" sz="2800" dirty="0">
                <a:ea typeface="楷体_GB2312" pitchFamily="49" charset="-122"/>
              </a:rPr>
              <a:t>。</a:t>
            </a:r>
            <a:endParaRPr lang="zh-CN" altLang="en-US" sz="2800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171" y="449486"/>
            <a:ext cx="8569325" cy="603250"/>
          </a:xfrm>
        </p:spPr>
        <p:txBody>
          <a:bodyPr/>
          <a:lstStyle/>
          <a:p>
            <a:r>
              <a:rPr lang="zh-CN" altLang="en-US" sz="4200" b="0" kern="1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  <a:cs typeface="+mn-cs"/>
              </a:rPr>
              <a:t>最大子段和</a:t>
            </a:r>
            <a:endParaRPr lang="zh-CN" altLang="en-US" sz="4200" b="0" kern="1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231"/>
            <a:ext cx="8569325" cy="388895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/>
              <a:t>给定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个整数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可能为负整数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组成的序列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,a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,…,a</a:t>
            </a:r>
            <a:r>
              <a:rPr lang="en-US" altLang="zh-CN" baseline="-25000" dirty="0" smtClean="0"/>
              <a:t>n</a:t>
            </a:r>
            <a:r>
              <a:rPr lang="zh-CN" altLang="en-US" dirty="0" smtClean="0"/>
              <a:t>，求序列</a:t>
            </a:r>
            <a:r>
              <a:rPr lang="zh-CN" altLang="en-US" u="sng" dirty="0" smtClean="0">
                <a:solidFill>
                  <a:srgbClr val="C00000"/>
                </a:solidFill>
              </a:rPr>
              <a:t>连续</a:t>
            </a:r>
            <a:r>
              <a:rPr lang="zh-CN" altLang="en-US" u="sng" dirty="0" smtClean="0">
                <a:solidFill>
                  <a:srgbClr val="3907F1"/>
                </a:solidFill>
              </a:rPr>
              <a:t>若干元素和</a:t>
            </a:r>
            <a:r>
              <a:rPr lang="zh-CN" altLang="en-US" dirty="0" smtClean="0"/>
              <a:t>的最大值</a:t>
            </a:r>
            <a:endParaRPr lang="zh-CN" altLang="en-US" dirty="0" smtClean="0"/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/>
              <a:t>例如：序列</a:t>
            </a:r>
            <a:r>
              <a:rPr lang="en-US" altLang="zh-CN" dirty="0" smtClean="0"/>
              <a:t>(-2, </a:t>
            </a:r>
            <a:r>
              <a:rPr lang="en-US" altLang="zh-CN" dirty="0" smtClean="0">
                <a:solidFill>
                  <a:srgbClr val="3907F1"/>
                </a:solidFill>
              </a:rPr>
              <a:t>11, -4, 13</a:t>
            </a:r>
            <a:r>
              <a:rPr lang="en-US" altLang="zh-CN" dirty="0" smtClean="0"/>
              <a:t>, -5, -2)</a:t>
            </a:r>
            <a:r>
              <a:rPr lang="zh-CN" altLang="en-US" dirty="0" smtClean="0"/>
              <a:t>的做大子段和为</a:t>
            </a:r>
            <a:r>
              <a:rPr lang="en-US" altLang="zh-CN" dirty="0" smtClean="0"/>
              <a:t>sum(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3907F1"/>
                </a:solidFill>
              </a:rPr>
              <a:t>k=2,3,4</a:t>
            </a:r>
            <a:r>
              <a:rPr lang="en-US" altLang="zh-CN" dirty="0" smtClean="0"/>
              <a:t>)=20</a:t>
            </a:r>
            <a:endParaRPr lang="en-US" altLang="zh-CN" baseline="-25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1691680" y="2198230"/>
            <a:ext cx="5976664" cy="972861"/>
            <a:chOff x="2339752" y="2198230"/>
            <a:chExt cx="5976664" cy="972861"/>
          </a:xfrm>
        </p:grpSpPr>
        <p:grpSp>
          <p:nvGrpSpPr>
            <p:cNvPr id="5" name="组合 4"/>
            <p:cNvGrpSpPr/>
            <p:nvPr/>
          </p:nvGrpSpPr>
          <p:grpSpPr>
            <a:xfrm>
              <a:off x="2339752" y="2198230"/>
              <a:ext cx="4778872" cy="968535"/>
              <a:chOff x="4788024" y="2170442"/>
              <a:chExt cx="4778872" cy="96853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5508104" y="2170442"/>
                    <a:ext cx="929870" cy="96853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ctrlPr>
                                <a:rPr lang="el-GR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b="1" i="1" smtClean="0"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𝒋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l-GR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nary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>
              <p:sp>
                <p:nvSpPr>
                  <p:cNvPr id="3" name="Text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8104" y="2170442"/>
                    <a:ext cx="929870" cy="968535"/>
                  </a:xfrm>
                  <a:prstGeom prst="rect">
                    <a:avLst/>
                  </a:prstGeom>
                  <a:blipFill rotWithShape="1">
                    <a:blip r:embed="rId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p:sp>
            <p:nvSpPr>
              <p:cNvPr id="4" name="TextBox 3"/>
              <p:cNvSpPr txBox="1"/>
              <p:nvPr/>
            </p:nvSpPr>
            <p:spPr>
              <a:xfrm>
                <a:off x="4788024" y="2420888"/>
                <a:ext cx="47788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/>
                  <a:t>形</a:t>
                </a:r>
                <a:r>
                  <a:rPr lang="zh-CN" altLang="en-US" sz="2800" b="1" dirty="0" smtClean="0"/>
                  <a:t>如      子段和的最大值：  </a:t>
                </a:r>
                <a:endParaRPr lang="zh-CN" altLang="en-US" sz="2800" b="1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608704" y="2204864"/>
                  <a:ext cx="1707712" cy="9662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/>
                                    <a:ea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sz="2000" b="1" i="1" smtClean="0">
                                    <a:latin typeface="Cambria Math"/>
                                    <a:ea typeface="Cambria Math"/>
                                  </a:rPr>
                                  <m:t>𝟏</m:t>
                                </m:r>
                                <m:r>
                                  <a:rPr lang="en-US" altLang="zh-CN" sz="2000" b="1" i="1" smtClean="0">
                                    <a:latin typeface="Cambria Math"/>
                                    <a:ea typeface="Cambria Math"/>
                                  </a:rPr>
                                  <m:t>≤</m:t>
                                </m:r>
                                <m:r>
                                  <a:rPr lang="en-US" altLang="zh-CN" sz="2000" b="1" i="1" smtClean="0">
                                    <a:latin typeface="Cambria Math"/>
                                    <a:ea typeface="Cambria Math"/>
                                  </a:rPr>
                                  <m:t>𝒊</m:t>
                                </m:r>
                                <m:r>
                                  <a:rPr lang="en-US" altLang="zh-CN" sz="2000" b="1" i="1" smtClean="0">
                                    <a:latin typeface="Cambria Math"/>
                                    <a:ea typeface="Cambria Math"/>
                                  </a:rPr>
                                  <m:t>≤</m:t>
                                </m:r>
                                <m:r>
                                  <a:rPr lang="en-US" altLang="zh-CN" sz="2000" b="1" i="1" smtClean="0">
                                    <a:latin typeface="Cambria Math"/>
                                    <a:ea typeface="Cambria Math"/>
                                  </a:rPr>
                                  <m:t>𝒋</m:t>
                                </m:r>
                                <m:r>
                                  <a:rPr lang="en-US" altLang="zh-CN" sz="2000" b="1" i="1" smtClean="0">
                                    <a:latin typeface="Cambria Math"/>
                                    <a:ea typeface="Cambria Math"/>
                                  </a:rPr>
                                  <m:t>≤</m:t>
                                </m:r>
                                <m:r>
                                  <a:rPr lang="en-US" altLang="zh-CN" sz="2000" b="1" i="1" smtClean="0">
                                    <a:latin typeface="Cambria Math"/>
                                    <a:ea typeface="Cambria Math"/>
                                  </a:rPr>
                                  <m:t>𝒏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ctrlPr>
                                  <a:rPr lang="el-GR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2000" b="1" i="1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𝒋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l-GR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atin typeface="Cambria Math"/>
                                      </a:rPr>
                                      <m:t>𝒌</m:t>
                                    </m:r>
                                  </m:sub>
                                </m:sSub>
                              </m:e>
                            </m:nary>
                          </m:e>
                        </m:func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8704" y="2204864"/>
                  <a:ext cx="1707712" cy="96622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171" y="449486"/>
            <a:ext cx="8569325" cy="603250"/>
          </a:xfrm>
        </p:spPr>
        <p:txBody>
          <a:bodyPr/>
          <a:lstStyle/>
          <a:p>
            <a:r>
              <a:rPr lang="zh-CN" altLang="en-US" sz="4200" b="0" kern="1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  <a:cs typeface="+mn-cs"/>
              </a:rPr>
              <a:t>最大子段和</a:t>
            </a:r>
            <a:endParaRPr lang="zh-CN" altLang="en-US" sz="4200" b="0" kern="1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231"/>
            <a:ext cx="8569325" cy="3888953"/>
          </a:xfrm>
        </p:spPr>
        <p:txBody>
          <a:bodyPr/>
          <a:lstStyle/>
          <a:p>
            <a:pPr>
              <a:buNone/>
            </a:pPr>
            <a:r>
              <a:rPr lang="zh-CN" altLang="en-US" sz="2400" dirty="0" smtClean="0">
                <a:solidFill>
                  <a:srgbClr val="2605A1"/>
                </a:solidFill>
              </a:rPr>
              <a:t>枚举法</a:t>
            </a:r>
            <a:r>
              <a:rPr lang="zh-CN" altLang="en-US" sz="2400" dirty="0"/>
              <a:t>思路如下：</a:t>
            </a:r>
            <a:endParaRPr lang="zh-CN" altLang="en-US" sz="2400" dirty="0"/>
          </a:p>
          <a:p>
            <a:pPr>
              <a:buNone/>
            </a:pPr>
            <a:r>
              <a:rPr lang="zh-CN" altLang="en-US" sz="2000" dirty="0" smtClean="0"/>
              <a:t>以</a:t>
            </a:r>
            <a:r>
              <a:rPr lang="en-US" altLang="zh-CN" sz="2000" dirty="0"/>
              <a:t>a[0]</a:t>
            </a:r>
            <a:r>
              <a:rPr lang="zh-CN" altLang="en-US" sz="2000" dirty="0">
                <a:solidFill>
                  <a:srgbClr val="2605A1"/>
                </a:solidFill>
              </a:rPr>
              <a:t>开始</a:t>
            </a:r>
            <a:r>
              <a:rPr lang="en-US" altLang="zh-CN" sz="2000" dirty="0"/>
              <a:t>: {</a:t>
            </a:r>
            <a:r>
              <a:rPr lang="en-US" altLang="zh-CN" sz="2000" dirty="0">
                <a:solidFill>
                  <a:srgbClr val="2605A1"/>
                </a:solidFill>
              </a:rPr>
              <a:t>a[0</a:t>
            </a:r>
            <a:r>
              <a:rPr lang="en-US" altLang="zh-CN" sz="2000" dirty="0" smtClean="0">
                <a:solidFill>
                  <a:srgbClr val="2605A1"/>
                </a:solidFill>
              </a:rPr>
              <a:t>]</a:t>
            </a:r>
            <a:r>
              <a:rPr lang="en-US" altLang="zh-CN" sz="2000" dirty="0" smtClean="0"/>
              <a:t>},{</a:t>
            </a:r>
            <a:r>
              <a:rPr lang="en-US" altLang="zh-CN" sz="2000" dirty="0">
                <a:solidFill>
                  <a:srgbClr val="2605A1"/>
                </a:solidFill>
              </a:rPr>
              <a:t>a[0],</a:t>
            </a:r>
            <a:r>
              <a:rPr lang="en-US" altLang="zh-CN" sz="2000" dirty="0"/>
              <a:t>a[1]},{</a:t>
            </a:r>
            <a:r>
              <a:rPr lang="en-US" altLang="zh-CN" sz="2000" dirty="0">
                <a:solidFill>
                  <a:srgbClr val="2605A1"/>
                </a:solidFill>
              </a:rPr>
              <a:t>a[0]</a:t>
            </a:r>
            <a:r>
              <a:rPr lang="en-US" altLang="zh-CN" sz="2000" dirty="0"/>
              <a:t>,a[1],a[2]}……{</a:t>
            </a:r>
            <a:r>
              <a:rPr lang="en-US" altLang="zh-CN" sz="2000" dirty="0">
                <a:solidFill>
                  <a:srgbClr val="2605A1"/>
                </a:solidFill>
              </a:rPr>
              <a:t>a[0],</a:t>
            </a:r>
            <a:r>
              <a:rPr lang="en-US" altLang="zh-CN" sz="2000" dirty="0"/>
              <a:t>a[1],……</a:t>
            </a:r>
            <a:r>
              <a:rPr lang="en-US" altLang="zh-CN" sz="2000" dirty="0" smtClean="0"/>
              <a:t>a[n-1]}</a:t>
            </a:r>
            <a:r>
              <a:rPr lang="zh-CN" altLang="en-US" sz="2000" dirty="0"/>
              <a:t>共</a:t>
            </a:r>
            <a:r>
              <a:rPr lang="en-US" altLang="zh-CN" sz="2000" dirty="0"/>
              <a:t>n</a:t>
            </a:r>
            <a:r>
              <a:rPr lang="zh-CN" altLang="en-US" sz="2000" dirty="0"/>
              <a:t>个</a:t>
            </a:r>
            <a:endParaRPr lang="zh-CN" altLang="en-US" sz="2000" dirty="0"/>
          </a:p>
          <a:p>
            <a:pPr>
              <a:buNone/>
            </a:pPr>
            <a:endParaRPr lang="zh-CN" altLang="en-US" sz="2000" dirty="0"/>
          </a:p>
          <a:p>
            <a:pPr>
              <a:buNone/>
            </a:pPr>
            <a:r>
              <a:rPr lang="zh-CN" altLang="en-US" sz="2000" dirty="0" smtClean="0"/>
              <a:t>以</a:t>
            </a:r>
            <a:r>
              <a:rPr lang="en-US" altLang="zh-CN" sz="2000" dirty="0"/>
              <a:t>a[1]</a:t>
            </a:r>
            <a:r>
              <a:rPr lang="zh-CN" altLang="en-US" sz="2000" dirty="0">
                <a:solidFill>
                  <a:srgbClr val="2605A1"/>
                </a:solidFill>
              </a:rPr>
              <a:t>开始</a:t>
            </a:r>
            <a:r>
              <a:rPr lang="en-US" altLang="zh-CN" sz="2000" dirty="0"/>
              <a:t>: {a[1</a:t>
            </a:r>
            <a:r>
              <a:rPr lang="en-US" altLang="zh-CN" sz="2000" dirty="0" smtClean="0"/>
              <a:t>]},{</a:t>
            </a:r>
            <a:r>
              <a:rPr lang="en-US" altLang="zh-CN" sz="2000" dirty="0"/>
              <a:t>a[1],a[2]},{a[1],a[2],a[3]}……{a[1],a[2],……</a:t>
            </a:r>
            <a:r>
              <a:rPr lang="en-US" altLang="zh-CN" sz="2000" dirty="0" smtClean="0"/>
              <a:t>a[n-1]}</a:t>
            </a:r>
            <a:r>
              <a:rPr lang="zh-CN" altLang="en-US" sz="2000" dirty="0"/>
              <a:t>共</a:t>
            </a:r>
            <a:r>
              <a:rPr lang="en-US" altLang="zh-CN" sz="2000" dirty="0"/>
              <a:t>n-1</a:t>
            </a:r>
            <a:r>
              <a:rPr lang="zh-CN" altLang="en-US" sz="2000" dirty="0"/>
              <a:t>个</a:t>
            </a:r>
            <a:endParaRPr lang="zh-CN" altLang="en-US" sz="2000" dirty="0"/>
          </a:p>
          <a:p>
            <a:pPr>
              <a:buNone/>
            </a:pPr>
            <a:r>
              <a:rPr lang="zh-CN" altLang="en-US" sz="2000" dirty="0" smtClean="0"/>
              <a:t>     </a:t>
            </a:r>
            <a:r>
              <a:rPr lang="en-US" altLang="zh-CN" sz="2000" dirty="0"/>
              <a:t>……</a:t>
            </a:r>
            <a:endParaRPr lang="en-US" altLang="zh-CN" sz="2000" dirty="0"/>
          </a:p>
          <a:p>
            <a:pPr>
              <a:buNone/>
            </a:pPr>
            <a:endParaRPr lang="en-US" altLang="zh-CN" sz="2000" dirty="0"/>
          </a:p>
          <a:p>
            <a:pPr>
              <a:buNone/>
            </a:pPr>
            <a:r>
              <a:rPr lang="zh-CN" altLang="en-US" sz="2000" dirty="0" smtClean="0"/>
              <a:t>以</a:t>
            </a:r>
            <a:r>
              <a:rPr lang="en-US" altLang="zh-CN" sz="2000" dirty="0" smtClean="0"/>
              <a:t>a[n-1]</a:t>
            </a:r>
            <a:r>
              <a:rPr lang="zh-CN" altLang="en-US" sz="2000" dirty="0">
                <a:solidFill>
                  <a:srgbClr val="2605A1"/>
                </a:solidFill>
              </a:rPr>
              <a:t>开始</a:t>
            </a:r>
            <a:r>
              <a:rPr lang="en-US" altLang="zh-CN" sz="2000" dirty="0"/>
              <a:t>:{</a:t>
            </a:r>
            <a:r>
              <a:rPr lang="en-US" altLang="zh-CN" sz="2000" dirty="0" smtClean="0"/>
              <a:t>a[n-1]}</a:t>
            </a:r>
            <a:r>
              <a:rPr lang="zh-CN" altLang="en-US" sz="2000" dirty="0"/>
              <a:t>共</a:t>
            </a:r>
            <a:r>
              <a:rPr lang="en-US" altLang="zh-CN" sz="2000" dirty="0"/>
              <a:t>1</a:t>
            </a:r>
            <a:r>
              <a:rPr lang="zh-CN" altLang="en-US" sz="2000" dirty="0"/>
              <a:t>个</a:t>
            </a:r>
            <a:endParaRPr lang="zh-CN" altLang="en-US" sz="2000" dirty="0"/>
          </a:p>
          <a:p>
            <a:pPr>
              <a:buNone/>
            </a:pPr>
            <a:endParaRPr lang="zh-CN" altLang="en-US" sz="2000" dirty="0"/>
          </a:p>
          <a:p>
            <a:pPr>
              <a:buNone/>
            </a:pPr>
            <a:r>
              <a:rPr lang="zh-CN" altLang="en-US" sz="2000" dirty="0" smtClean="0"/>
              <a:t>一共</a:t>
            </a:r>
            <a:r>
              <a:rPr lang="en-US" altLang="zh-CN" sz="2000" dirty="0">
                <a:solidFill>
                  <a:srgbClr val="2605A1"/>
                </a:solidFill>
              </a:rPr>
              <a:t>(n+1)*n/2</a:t>
            </a:r>
            <a:r>
              <a:rPr lang="zh-CN" altLang="en-US" sz="2000" dirty="0">
                <a:solidFill>
                  <a:srgbClr val="C00000"/>
                </a:solidFill>
              </a:rPr>
              <a:t>个</a:t>
            </a:r>
            <a:r>
              <a:rPr lang="zh-CN" altLang="en-US" sz="2000" dirty="0">
                <a:solidFill>
                  <a:srgbClr val="3907F1"/>
                </a:solidFill>
              </a:rPr>
              <a:t>连续子段</a:t>
            </a:r>
            <a:r>
              <a:rPr lang="zh-CN" altLang="en-US" sz="2000" dirty="0"/>
              <a:t>，使用枚举，那么应该可以得到以下算法：</a:t>
            </a:r>
            <a:endParaRPr lang="en-US" altLang="zh-CN" sz="2000" baseline="-25000" dirty="0"/>
          </a:p>
        </p:txBody>
      </p:sp>
      <p:sp>
        <p:nvSpPr>
          <p:cNvPr id="2" name="矩形 1"/>
          <p:cNvSpPr/>
          <p:nvPr/>
        </p:nvSpPr>
        <p:spPr>
          <a:xfrm>
            <a:off x="4355976" y="1241002"/>
            <a:ext cx="3841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序列</a:t>
            </a:r>
            <a:r>
              <a:rPr lang="en-US" altLang="zh-CN" sz="2000" b="1" dirty="0"/>
              <a:t>(-2, 11, -4, 13, -5, -2)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171" y="449486"/>
            <a:ext cx="8569325" cy="603250"/>
          </a:xfrm>
        </p:spPr>
        <p:txBody>
          <a:bodyPr/>
          <a:lstStyle/>
          <a:p>
            <a:r>
              <a:rPr lang="zh-CN" altLang="en-US" sz="4200" b="0" kern="1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  <a:cs typeface="+mn-cs"/>
              </a:rPr>
              <a:t>简单算法</a:t>
            </a:r>
            <a:endParaRPr lang="zh-CN" altLang="en-US" sz="4200" b="0" kern="1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 smtClean="0">
                <a:latin typeface="Courier New" panose="02070309020205020404" charset="0"/>
              </a:rPr>
              <a:t>int</a:t>
            </a:r>
            <a:r>
              <a:rPr lang="en-US" altLang="zh-CN" sz="2000" b="1" dirty="0" smtClean="0">
                <a:latin typeface="Courier New" panose="02070309020205020404" charset="0"/>
              </a:rPr>
              <a:t> </a:t>
            </a:r>
            <a:r>
              <a:rPr lang="en-US" altLang="zh-CN" sz="2000" b="1" dirty="0" err="1" smtClean="0">
                <a:latin typeface="Courier New" panose="02070309020205020404" charset="0"/>
              </a:rPr>
              <a:t>MaxSum</a:t>
            </a:r>
            <a:r>
              <a:rPr lang="en-US" altLang="zh-CN" sz="2000" b="1" dirty="0" smtClean="0">
                <a:latin typeface="Courier New" panose="02070309020205020404" charset="0"/>
              </a:rPr>
              <a:t>() {</a:t>
            </a:r>
            <a:endParaRPr lang="en-US" altLang="zh-CN" sz="2000" b="1" dirty="0" smtClean="0">
              <a:latin typeface="Courier New" panose="0207030902020502040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Courier New" panose="02070309020205020404" charset="0"/>
              </a:rPr>
              <a:t>  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Courier New" panose="02070309020205020404" charset="0"/>
              </a:rPr>
              <a:t>int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anose="02070309020205020404" charset="0"/>
              </a:rPr>
              <a:t> sum = 0;</a:t>
            </a:r>
            <a:endParaRPr lang="en-US" altLang="zh-CN" sz="2000" b="1" dirty="0" smtClean="0">
              <a:solidFill>
                <a:srgbClr val="C00000"/>
              </a:solidFill>
              <a:latin typeface="Courier New" panose="0207030902020502040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Courier New" panose="02070309020205020404" charset="0"/>
              </a:rPr>
              <a:t>  for (</a:t>
            </a:r>
            <a:r>
              <a:rPr lang="en-US" altLang="zh-CN" sz="2000" b="1" dirty="0" err="1" smtClean="0">
                <a:latin typeface="Courier New" panose="02070309020205020404" charset="0"/>
              </a:rPr>
              <a:t>int</a:t>
            </a:r>
            <a:r>
              <a:rPr lang="en-US" altLang="zh-CN" sz="2000" b="1" dirty="0" smtClean="0">
                <a:latin typeface="Courier New" panose="02070309020205020404" charset="0"/>
              </a:rPr>
              <a:t> i = 1; i &lt;= n; i++)//</a:t>
            </a:r>
            <a:r>
              <a:rPr lang="zh-CN" altLang="en-US" sz="2000" dirty="0">
                <a:latin typeface="Courier New" panose="02070309020205020404" charset="0"/>
              </a:rPr>
              <a:t>开始</a:t>
            </a:r>
            <a:r>
              <a:rPr lang="zh-CN" altLang="en-US" sz="2000" dirty="0" smtClean="0">
                <a:latin typeface="Courier New" panose="02070309020205020404" charset="0"/>
              </a:rPr>
              <a:t>位置</a:t>
            </a:r>
            <a:endParaRPr lang="en-US" altLang="zh-CN" sz="2000" b="1" dirty="0" smtClean="0">
              <a:latin typeface="Courier New" panose="0207030902020502040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Courier New" panose="02070309020205020404" charset="0"/>
              </a:rPr>
              <a:t>    for (</a:t>
            </a:r>
            <a:r>
              <a:rPr lang="en-US" altLang="zh-CN" sz="2000" b="1" dirty="0" err="1" smtClean="0">
                <a:latin typeface="Courier New" panose="02070309020205020404" charset="0"/>
              </a:rPr>
              <a:t>int</a:t>
            </a:r>
            <a:r>
              <a:rPr lang="en-US" altLang="zh-CN" sz="2000" b="1" dirty="0" smtClean="0">
                <a:latin typeface="Courier New" panose="02070309020205020404" charset="0"/>
              </a:rPr>
              <a:t> j = i; j &lt;=n; j++) {</a:t>
            </a:r>
            <a:r>
              <a:rPr lang="en-US" altLang="zh-CN" sz="2000" dirty="0" smtClean="0">
                <a:latin typeface="Courier New" panose="02070309020205020404" charset="0"/>
              </a:rPr>
              <a:t>//</a:t>
            </a:r>
            <a:r>
              <a:rPr lang="zh-CN" altLang="en-US" sz="2000" dirty="0" smtClean="0">
                <a:latin typeface="Courier New" panose="02070309020205020404" charset="0"/>
              </a:rPr>
              <a:t>结束位置</a:t>
            </a:r>
            <a:endParaRPr lang="en-US" altLang="zh-CN" sz="2000" b="1" dirty="0" smtClean="0">
              <a:latin typeface="Courier New" panose="0207030902020502040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b="1" dirty="0" smtClean="0">
                <a:solidFill>
                  <a:srgbClr val="3907F1"/>
                </a:solidFill>
                <a:latin typeface="Courier New" panose="02070309020205020404" charset="0"/>
              </a:rPr>
              <a:t>      </a:t>
            </a:r>
            <a:r>
              <a:rPr lang="en-US" altLang="zh-CN" sz="2000" dirty="0" smtClean="0">
                <a:solidFill>
                  <a:srgbClr val="3907F1"/>
                </a:solidFill>
                <a:latin typeface="Courier New" panose="02070309020205020404" charset="0"/>
              </a:rPr>
              <a:t>//</a:t>
            </a:r>
            <a:r>
              <a:rPr lang="zh-CN" altLang="en-US" sz="2000" dirty="0">
                <a:solidFill>
                  <a:srgbClr val="3907F1"/>
                </a:solidFill>
                <a:latin typeface="Courier New" panose="02070309020205020404" charset="0"/>
              </a:rPr>
              <a:t>计算相应子段</a:t>
            </a:r>
            <a:r>
              <a:rPr lang="zh-CN" altLang="en-US" sz="2000" dirty="0" smtClean="0">
                <a:solidFill>
                  <a:srgbClr val="3907F1"/>
                </a:solidFill>
                <a:latin typeface="Courier New" panose="02070309020205020404" charset="0"/>
              </a:rPr>
              <a:t>和 </a:t>
            </a:r>
            <a:r>
              <a:rPr lang="en-US" altLang="zh-CN" sz="2000" dirty="0" err="1" smtClean="0">
                <a:solidFill>
                  <a:srgbClr val="3907F1"/>
                </a:solidFill>
                <a:latin typeface="Courier New" panose="02070309020205020404" charset="0"/>
              </a:rPr>
              <a:t>tsum</a:t>
            </a:r>
            <a:endParaRPr lang="en-US" altLang="zh-CN" sz="2000" b="1" dirty="0" smtClean="0">
              <a:solidFill>
                <a:srgbClr val="3907F1"/>
              </a:solidFill>
              <a:latin typeface="Courier New" panose="0207030902020502040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3907F1"/>
                </a:solidFill>
                <a:latin typeface="Courier New" panose="02070309020205020404" charset="0"/>
              </a:rPr>
              <a:t> </a:t>
            </a:r>
            <a:r>
              <a:rPr lang="en-US" altLang="zh-CN" sz="2000" dirty="0" smtClean="0">
                <a:solidFill>
                  <a:srgbClr val="3907F1"/>
                </a:solidFill>
                <a:latin typeface="Courier New" panose="02070309020205020404" charset="0"/>
              </a:rPr>
              <a:t>     </a:t>
            </a:r>
            <a:r>
              <a:rPr lang="en-US" altLang="zh-CN" sz="2000" b="1" dirty="0" err="1" smtClean="0">
                <a:solidFill>
                  <a:srgbClr val="3907F1"/>
                </a:solidFill>
                <a:latin typeface="Courier New" panose="02070309020205020404" charset="0"/>
              </a:rPr>
              <a:t>int</a:t>
            </a:r>
            <a:r>
              <a:rPr lang="en-US" altLang="zh-CN" sz="2000" b="1" dirty="0" smtClean="0">
                <a:solidFill>
                  <a:srgbClr val="3907F1"/>
                </a:solidFill>
                <a:latin typeface="Courier New" panose="02070309020205020404" charset="0"/>
              </a:rPr>
              <a:t> </a:t>
            </a:r>
            <a:r>
              <a:rPr lang="en-US" altLang="zh-CN" sz="2000" b="1" dirty="0" err="1" smtClean="0">
                <a:solidFill>
                  <a:srgbClr val="3907F1"/>
                </a:solidFill>
                <a:latin typeface="Courier New" panose="02070309020205020404" charset="0"/>
              </a:rPr>
              <a:t>tsum</a:t>
            </a:r>
            <a:r>
              <a:rPr lang="en-US" altLang="zh-CN" sz="2000" b="1" dirty="0" smtClean="0">
                <a:solidFill>
                  <a:srgbClr val="3907F1"/>
                </a:solidFill>
                <a:latin typeface="Courier New" panose="02070309020205020404" charset="0"/>
              </a:rPr>
              <a:t> = 0;</a:t>
            </a:r>
            <a:endParaRPr lang="en-US" altLang="zh-CN" sz="2000" b="1" dirty="0" smtClean="0">
              <a:solidFill>
                <a:srgbClr val="3907F1"/>
              </a:solidFill>
              <a:latin typeface="Courier New" panose="0207030902020502040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rgbClr val="3907F1"/>
                </a:solidFill>
                <a:latin typeface="Courier New" panose="02070309020205020404" charset="0"/>
              </a:rPr>
              <a:t>      for (</a:t>
            </a:r>
            <a:r>
              <a:rPr lang="en-US" altLang="zh-CN" sz="2000" b="1" dirty="0" err="1" smtClean="0">
                <a:solidFill>
                  <a:srgbClr val="3907F1"/>
                </a:solidFill>
                <a:latin typeface="Courier New" panose="02070309020205020404" charset="0"/>
              </a:rPr>
              <a:t>int</a:t>
            </a:r>
            <a:r>
              <a:rPr lang="en-US" altLang="zh-CN" sz="2000" b="1" dirty="0" smtClean="0">
                <a:solidFill>
                  <a:srgbClr val="3907F1"/>
                </a:solidFill>
                <a:latin typeface="Courier New" panose="02070309020205020404" charset="0"/>
              </a:rPr>
              <a:t> k = </a:t>
            </a:r>
            <a:r>
              <a:rPr lang="en-US" altLang="zh-CN" sz="2000" b="1" dirty="0" err="1" smtClean="0">
                <a:solidFill>
                  <a:srgbClr val="3907F1"/>
                </a:solidFill>
                <a:latin typeface="Courier New" panose="02070309020205020404" charset="0"/>
              </a:rPr>
              <a:t>i</a:t>
            </a:r>
            <a:r>
              <a:rPr lang="en-US" altLang="zh-CN" sz="2000" b="1" dirty="0" smtClean="0">
                <a:solidFill>
                  <a:srgbClr val="3907F1"/>
                </a:solidFill>
                <a:latin typeface="Courier New" panose="02070309020205020404" charset="0"/>
              </a:rPr>
              <a:t>; k &lt;= j; k++) </a:t>
            </a:r>
            <a:r>
              <a:rPr lang="en-US" altLang="zh-CN" sz="2000" b="1" dirty="0" err="1" smtClean="0">
                <a:solidFill>
                  <a:srgbClr val="3907F1"/>
                </a:solidFill>
                <a:latin typeface="Courier New" panose="02070309020205020404" charset="0"/>
              </a:rPr>
              <a:t>tsum</a:t>
            </a:r>
            <a:r>
              <a:rPr lang="en-US" altLang="zh-CN" sz="2000" b="1" dirty="0" smtClean="0">
                <a:solidFill>
                  <a:srgbClr val="3907F1"/>
                </a:solidFill>
                <a:latin typeface="Courier New" panose="02070309020205020404" charset="0"/>
              </a:rPr>
              <a:t> += a[k];</a:t>
            </a:r>
            <a:endParaRPr lang="en-US" altLang="zh-CN" sz="2000" b="1" dirty="0" smtClean="0">
              <a:solidFill>
                <a:srgbClr val="3907F1"/>
              </a:solidFill>
              <a:latin typeface="Courier New" panose="0207030902020502040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rgbClr val="2605A1"/>
                </a:solidFill>
                <a:latin typeface="Courier New" panose="02070309020205020404" charset="0"/>
              </a:rPr>
              <a:t>      </a:t>
            </a:r>
            <a:r>
              <a:rPr lang="en-US" altLang="zh-CN" sz="2000" b="1" dirty="0" smtClean="0">
                <a:latin typeface="Courier New" panose="02070309020205020404" charset="0"/>
              </a:rPr>
              <a:t>if (</a:t>
            </a:r>
            <a:r>
              <a:rPr lang="en-US" altLang="zh-CN" sz="2000" b="1" dirty="0" err="1" smtClean="0">
                <a:solidFill>
                  <a:srgbClr val="3907F1"/>
                </a:solidFill>
                <a:latin typeface="Courier New" panose="02070309020205020404" charset="0"/>
              </a:rPr>
              <a:t>tsum</a:t>
            </a:r>
            <a:r>
              <a:rPr lang="en-US" altLang="zh-CN" sz="2000" b="1" dirty="0" smtClean="0">
                <a:latin typeface="Courier New" panose="02070309020205020404" charset="0"/>
              </a:rPr>
              <a:t> &gt; 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anose="02070309020205020404" charset="0"/>
              </a:rPr>
              <a:t>sum</a:t>
            </a:r>
            <a:r>
              <a:rPr lang="en-US" altLang="zh-CN" sz="2000" b="1" dirty="0" smtClean="0">
                <a:latin typeface="Courier New" panose="02070309020205020404" charset="0"/>
              </a:rPr>
              <a:t>) {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anose="02070309020205020404" charset="0"/>
              </a:rPr>
              <a:t>//</a:t>
            </a:r>
            <a:r>
              <a:rPr lang="zh-CN" altLang="en-US" sz="2000" b="1" dirty="0" smtClean="0">
                <a:solidFill>
                  <a:srgbClr val="C00000"/>
                </a:solidFill>
                <a:latin typeface="Courier New" panose="02070309020205020404" charset="0"/>
              </a:rPr>
              <a:t>选取最大子段和</a:t>
            </a:r>
            <a:endParaRPr lang="en-US" altLang="zh-CN" sz="2000" b="1" dirty="0" smtClean="0">
              <a:solidFill>
                <a:srgbClr val="C00000"/>
              </a:solidFill>
              <a:latin typeface="Courier New" panose="0207030902020502040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latin typeface="Courier New" panose="02070309020205020404" charset="0"/>
              </a:rPr>
              <a:t>        sum = 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Courier New" panose="02070309020205020404" charset="0"/>
              </a:rPr>
              <a:t>tsum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anose="02070309020205020404" charset="0"/>
              </a:rPr>
              <a:t>;</a:t>
            </a:r>
            <a:endParaRPr lang="en-US" altLang="zh-CN" sz="2000" b="1" dirty="0" smtClean="0">
              <a:solidFill>
                <a:srgbClr val="C00000"/>
              </a:solidFill>
              <a:latin typeface="Courier New" panose="0207030902020502040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latin typeface="Courier New" panose="02070309020205020404" charset="0"/>
              </a:rPr>
              <a:t>        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Courier New" panose="02070309020205020404" charset="0"/>
              </a:rPr>
              <a:t>besti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anose="02070309020205020404" charset="0"/>
              </a:rPr>
              <a:t> = 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Courier New" panose="02070309020205020404" charset="0"/>
              </a:rPr>
              <a:t>i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anose="02070309020205020404" charset="0"/>
              </a:rPr>
              <a:t>; </a:t>
            </a:r>
            <a:endParaRPr lang="en-US" altLang="zh-CN" sz="2000" b="1" dirty="0" smtClean="0">
              <a:solidFill>
                <a:srgbClr val="C00000"/>
              </a:solidFill>
              <a:latin typeface="Courier New" panose="0207030902020502040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latin typeface="Courier New" panose="02070309020205020404" charset="0"/>
              </a:rPr>
              <a:t>        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Courier New" panose="02070309020205020404" charset="0"/>
              </a:rPr>
              <a:t>bestj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anose="02070309020205020404" charset="0"/>
              </a:rPr>
              <a:t> = j;</a:t>
            </a:r>
            <a:endParaRPr lang="en-US" altLang="zh-CN" sz="2000" b="1" dirty="0" smtClean="0">
              <a:solidFill>
                <a:srgbClr val="C00000"/>
              </a:solidFill>
              <a:latin typeface="Courier New" panose="0207030902020502040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Courier New" panose="02070309020205020404" charset="0"/>
              </a:rPr>
              <a:t>      }</a:t>
            </a:r>
            <a:endParaRPr lang="en-US" altLang="zh-CN" sz="2000" b="1" dirty="0" smtClean="0">
              <a:latin typeface="Courier New" panose="0207030902020502040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Courier New" panose="02070309020205020404" charset="0"/>
              </a:rPr>
              <a:t>    }</a:t>
            </a:r>
            <a:endParaRPr lang="en-US" altLang="zh-CN" sz="2000" b="1" dirty="0" smtClean="0">
              <a:latin typeface="Courier New" panose="0207030902020502040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Courier New" panose="02070309020205020404" charset="0"/>
              </a:rPr>
              <a:t>  return sum;</a:t>
            </a:r>
            <a:endParaRPr lang="en-US" altLang="zh-CN" sz="2000" b="1" dirty="0" smtClean="0">
              <a:latin typeface="Courier New" panose="0207030902020502040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Courier New" panose="02070309020205020404" charset="0"/>
              </a:rPr>
              <a:t>}</a:t>
            </a:r>
            <a:endParaRPr lang="en-US" altLang="zh-CN" sz="2000" b="1" dirty="0">
              <a:latin typeface="Courier New" panose="02070309020205020404" charset="0"/>
            </a:endParaRPr>
          </a:p>
        </p:txBody>
      </p:sp>
      <p:sp>
        <p:nvSpPr>
          <p:cNvPr id="349188" name="Text Box 4"/>
          <p:cNvSpPr txBox="1">
            <a:spLocks noChangeArrowheads="1"/>
          </p:cNvSpPr>
          <p:nvPr/>
        </p:nvSpPr>
        <p:spPr bwMode="auto">
          <a:xfrm>
            <a:off x="4500563" y="4652963"/>
            <a:ext cx="3095625" cy="519112"/>
          </a:xfrm>
          <a:prstGeom prst="rect">
            <a:avLst/>
          </a:prstGeom>
          <a:solidFill>
            <a:srgbClr val="9FE6FF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复杂度：</a:t>
            </a:r>
            <a:r>
              <a:rPr lang="en-US" altLang="zh-CN" sz="2800" dirty="0"/>
              <a:t>O(n^3)</a:t>
            </a:r>
            <a:endParaRPr lang="en-US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5436096" y="1084094"/>
            <a:ext cx="331236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-</a:t>
            </a:r>
            <a:r>
              <a:rPr lang="en-US" altLang="zh-CN" dirty="0"/>
              <a:t>2, 11, -4, 13, -5, -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49486"/>
            <a:ext cx="8569325" cy="603250"/>
          </a:xfrm>
        </p:spPr>
        <p:txBody>
          <a:bodyPr/>
          <a:lstStyle/>
          <a:p>
            <a:r>
              <a:rPr lang="zh-CN" altLang="en-US" sz="4200" b="0" kern="1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  <a:cs typeface="+mn-cs"/>
              </a:rPr>
              <a:t>一个简单改进</a:t>
            </a:r>
            <a:endParaRPr lang="zh-CN" altLang="en-US" sz="4200" b="0" kern="1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50212" name="Rectangle 4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 smtClean="0">
                <a:latin typeface="Courier New" panose="02070309020205020404" charset="0"/>
              </a:rPr>
              <a:t>int</a:t>
            </a:r>
            <a:r>
              <a:rPr lang="en-US" altLang="zh-CN" sz="2000" b="1" dirty="0" smtClean="0">
                <a:latin typeface="Courier New" panose="02070309020205020404" charset="0"/>
              </a:rPr>
              <a:t> </a:t>
            </a:r>
            <a:r>
              <a:rPr lang="en-US" altLang="zh-CN" sz="2000" b="1" dirty="0" err="1" smtClean="0">
                <a:latin typeface="Courier New" panose="02070309020205020404" charset="0"/>
              </a:rPr>
              <a:t>MaxSum</a:t>
            </a:r>
            <a:r>
              <a:rPr lang="en-US" altLang="zh-CN" sz="2000" b="1" dirty="0" smtClean="0">
                <a:latin typeface="Courier New" panose="02070309020205020404" charset="0"/>
              </a:rPr>
              <a:t>() {</a:t>
            </a:r>
            <a:endParaRPr lang="en-US" altLang="zh-CN" sz="2000" b="1" dirty="0" smtClean="0">
              <a:latin typeface="Courier New" panose="0207030902020502040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Courier New" panose="02070309020205020404" charset="0"/>
              </a:rPr>
              <a:t>  </a:t>
            </a:r>
            <a:r>
              <a:rPr lang="en-US" altLang="zh-CN" sz="2000" b="1" dirty="0" err="1" smtClean="0">
                <a:latin typeface="Courier New" panose="02070309020205020404" charset="0"/>
              </a:rPr>
              <a:t>int</a:t>
            </a:r>
            <a:r>
              <a:rPr lang="en-US" altLang="zh-CN" sz="2000" b="1" dirty="0" smtClean="0">
                <a:latin typeface="Courier New" panose="02070309020205020404" charset="0"/>
              </a:rPr>
              <a:t> 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anose="02070309020205020404" charset="0"/>
              </a:rPr>
              <a:t>sum</a:t>
            </a:r>
            <a:r>
              <a:rPr lang="en-US" altLang="zh-CN" sz="2000" b="1" dirty="0" smtClean="0">
                <a:latin typeface="Courier New" panose="02070309020205020404" charset="0"/>
              </a:rPr>
              <a:t> = 0;</a:t>
            </a:r>
            <a:endParaRPr lang="en-US" altLang="zh-CN" sz="2000" b="1" dirty="0" smtClean="0">
              <a:latin typeface="Courier New" panose="0207030902020502040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Courier New" panose="02070309020205020404" charset="0"/>
              </a:rPr>
              <a:t>  for (</a:t>
            </a:r>
            <a:r>
              <a:rPr lang="en-US" altLang="zh-CN" sz="2000" b="1" dirty="0" err="1" smtClean="0">
                <a:latin typeface="Courier New" panose="02070309020205020404" charset="0"/>
              </a:rPr>
              <a:t>int</a:t>
            </a:r>
            <a:r>
              <a:rPr lang="en-US" altLang="zh-CN" sz="2000" b="1" dirty="0" smtClean="0">
                <a:latin typeface="Courier New" panose="02070309020205020404" charset="0"/>
              </a:rPr>
              <a:t> i = 1; i &lt;= n; i++) {</a:t>
            </a:r>
            <a:endParaRPr lang="en-US" altLang="zh-CN" sz="2000" b="1" dirty="0" smtClean="0">
              <a:latin typeface="Courier New" panose="0207030902020502040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Courier New" panose="02070309020205020404" charset="0"/>
              </a:rPr>
              <a:t>    </a:t>
            </a:r>
            <a:r>
              <a:rPr lang="en-US" altLang="zh-CN" sz="2000" b="1" dirty="0" err="1" smtClean="0">
                <a:solidFill>
                  <a:srgbClr val="3907F1"/>
                </a:solidFill>
                <a:latin typeface="Courier New" panose="02070309020205020404" charset="0"/>
              </a:rPr>
              <a:t>int</a:t>
            </a:r>
            <a:r>
              <a:rPr lang="en-US" altLang="zh-CN" sz="2000" b="1" dirty="0" smtClean="0">
                <a:solidFill>
                  <a:srgbClr val="3907F1"/>
                </a:solidFill>
                <a:latin typeface="Courier New" panose="02070309020205020404" charset="0"/>
              </a:rPr>
              <a:t> </a:t>
            </a:r>
            <a:r>
              <a:rPr lang="en-US" altLang="zh-CN" sz="2000" b="1" dirty="0" err="1" smtClean="0">
                <a:solidFill>
                  <a:srgbClr val="3907F1"/>
                </a:solidFill>
                <a:latin typeface="Courier New" panose="02070309020205020404" charset="0"/>
              </a:rPr>
              <a:t>tsum</a:t>
            </a:r>
            <a:r>
              <a:rPr lang="en-US" altLang="zh-CN" sz="2000" b="1" dirty="0" smtClean="0">
                <a:solidFill>
                  <a:srgbClr val="3907F1"/>
                </a:solidFill>
                <a:latin typeface="Courier New" panose="02070309020205020404" charset="0"/>
              </a:rPr>
              <a:t> = 0;</a:t>
            </a:r>
            <a:endParaRPr lang="en-US" altLang="zh-CN" sz="2000" b="1" dirty="0" smtClean="0">
              <a:solidFill>
                <a:srgbClr val="3907F1"/>
              </a:solidFill>
              <a:latin typeface="Courier New" panose="0207030902020502040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Courier New" panose="02070309020205020404" charset="0"/>
              </a:rPr>
              <a:t>    for (</a:t>
            </a:r>
            <a:r>
              <a:rPr lang="en-US" altLang="zh-CN" sz="2000" b="1" dirty="0" err="1" smtClean="0">
                <a:latin typeface="Courier New" panose="02070309020205020404" charset="0"/>
              </a:rPr>
              <a:t>int</a:t>
            </a:r>
            <a:r>
              <a:rPr lang="en-US" altLang="zh-CN" sz="2000" b="1" dirty="0" smtClean="0">
                <a:latin typeface="Courier New" panose="02070309020205020404" charset="0"/>
              </a:rPr>
              <a:t> j = i; j &lt;=n; j++) {</a:t>
            </a:r>
            <a:endParaRPr lang="en-US" altLang="zh-CN" sz="2000" b="1" dirty="0" smtClean="0">
              <a:latin typeface="Courier New" panose="0207030902020502040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Courier New" panose="02070309020205020404" charset="0"/>
              </a:rPr>
              <a:t>      </a:t>
            </a:r>
            <a:r>
              <a:rPr lang="en-US" altLang="zh-CN" sz="2000" b="1" dirty="0" err="1" smtClean="0">
                <a:solidFill>
                  <a:srgbClr val="3907F1"/>
                </a:solidFill>
                <a:latin typeface="Courier New" panose="02070309020205020404" charset="0"/>
              </a:rPr>
              <a:t>tsum</a:t>
            </a:r>
            <a:r>
              <a:rPr lang="en-US" altLang="zh-CN" sz="2000" b="1" dirty="0" smtClean="0">
                <a:solidFill>
                  <a:srgbClr val="3907F1"/>
                </a:solidFill>
                <a:latin typeface="Courier New" panose="02070309020205020404" charset="0"/>
              </a:rPr>
              <a:t> += a[j];</a:t>
            </a:r>
            <a:endParaRPr lang="en-US" altLang="zh-CN" sz="2000" b="1" dirty="0" smtClean="0">
              <a:solidFill>
                <a:srgbClr val="3907F1"/>
              </a:solidFill>
              <a:latin typeface="Courier New" panose="0207030902020502040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Courier New" panose="02070309020205020404" charset="0"/>
              </a:rPr>
              <a:t>      if (</a:t>
            </a:r>
            <a:r>
              <a:rPr lang="en-US" altLang="zh-CN" sz="2000" b="1" dirty="0" err="1" smtClean="0">
                <a:solidFill>
                  <a:srgbClr val="3907F1"/>
                </a:solidFill>
                <a:latin typeface="Courier New" panose="02070309020205020404" charset="0"/>
              </a:rPr>
              <a:t>tsum</a:t>
            </a:r>
            <a:r>
              <a:rPr lang="en-US" altLang="zh-CN" sz="2000" b="1" dirty="0" smtClean="0">
                <a:latin typeface="Courier New" panose="02070309020205020404" charset="0"/>
              </a:rPr>
              <a:t> &gt; 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anose="02070309020205020404" charset="0"/>
              </a:rPr>
              <a:t>sum</a:t>
            </a:r>
            <a:r>
              <a:rPr lang="en-US" altLang="zh-CN" sz="2000" b="1" dirty="0" smtClean="0">
                <a:latin typeface="Courier New" panose="02070309020205020404" charset="0"/>
              </a:rPr>
              <a:t>) {</a:t>
            </a:r>
            <a:endParaRPr lang="en-US" altLang="zh-CN" sz="2000" b="1" dirty="0" smtClean="0">
              <a:latin typeface="Courier New" panose="0207030902020502040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rgbClr val="2605A1"/>
                </a:solidFill>
                <a:latin typeface="Courier New" panose="02070309020205020404" charset="0"/>
              </a:rPr>
              <a:t>        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anose="02070309020205020404" charset="0"/>
              </a:rPr>
              <a:t>sum = 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Courier New" panose="02070309020205020404" charset="0"/>
              </a:rPr>
              <a:t>tsum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anose="02070309020205020404" charset="0"/>
              </a:rPr>
              <a:t>;</a:t>
            </a:r>
            <a:endParaRPr lang="en-US" altLang="zh-CN" sz="2000" b="1" dirty="0" smtClean="0">
              <a:solidFill>
                <a:srgbClr val="C00000"/>
              </a:solidFill>
              <a:latin typeface="Courier New" panose="0207030902020502040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latin typeface="Courier New" panose="02070309020205020404" charset="0"/>
              </a:rPr>
              <a:t>        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Courier New" panose="02070309020205020404" charset="0"/>
              </a:rPr>
              <a:t>besti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anose="02070309020205020404" charset="0"/>
              </a:rPr>
              <a:t> = i; </a:t>
            </a:r>
            <a:endParaRPr lang="en-US" altLang="zh-CN" sz="2000" b="1" dirty="0" smtClean="0">
              <a:solidFill>
                <a:srgbClr val="C00000"/>
              </a:solidFill>
              <a:latin typeface="Courier New" panose="0207030902020502040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latin typeface="Courier New" panose="02070309020205020404" charset="0"/>
              </a:rPr>
              <a:t>        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Courier New" panose="02070309020205020404" charset="0"/>
              </a:rPr>
              <a:t>bestj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anose="02070309020205020404" charset="0"/>
              </a:rPr>
              <a:t> = j;</a:t>
            </a:r>
            <a:endParaRPr lang="en-US" altLang="zh-CN" sz="2000" b="1" dirty="0" smtClean="0">
              <a:solidFill>
                <a:srgbClr val="C00000"/>
              </a:solidFill>
              <a:latin typeface="Courier New" panose="0207030902020502040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rgbClr val="2605A1"/>
                </a:solidFill>
                <a:latin typeface="Courier New" panose="02070309020205020404" charset="0"/>
              </a:rPr>
              <a:t>      }</a:t>
            </a:r>
            <a:endParaRPr lang="en-US" altLang="zh-CN" sz="2000" b="1" dirty="0" smtClean="0">
              <a:solidFill>
                <a:srgbClr val="2605A1"/>
              </a:solidFill>
              <a:latin typeface="Courier New" panose="0207030902020502040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Courier New" panose="02070309020205020404" charset="0"/>
              </a:rPr>
              <a:t>    }</a:t>
            </a:r>
            <a:endParaRPr lang="en-US" altLang="zh-CN" sz="2000" b="1" dirty="0" smtClean="0">
              <a:latin typeface="Courier New" panose="0207030902020502040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Courier New" panose="02070309020205020404" charset="0"/>
              </a:rPr>
              <a:t>  }</a:t>
            </a:r>
            <a:endParaRPr lang="en-US" altLang="zh-CN" sz="2000" b="1" dirty="0" smtClean="0">
              <a:latin typeface="Courier New" panose="0207030902020502040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Courier New" panose="02070309020205020404" charset="0"/>
              </a:rPr>
              <a:t>  return sum;</a:t>
            </a:r>
            <a:endParaRPr lang="en-US" altLang="zh-CN" sz="2000" b="1" dirty="0" smtClean="0">
              <a:latin typeface="Courier New" panose="0207030902020502040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Courier New" panose="02070309020205020404" charset="0"/>
              </a:rPr>
              <a:t>}</a:t>
            </a:r>
            <a:endParaRPr lang="en-US" altLang="zh-CN" sz="2000" b="1" dirty="0">
              <a:latin typeface="Courier New" panose="02070309020205020404" charset="0"/>
            </a:endParaRPr>
          </a:p>
        </p:txBody>
      </p:sp>
      <p:sp>
        <p:nvSpPr>
          <p:cNvPr id="350213" name="Text Box 5"/>
          <p:cNvSpPr txBox="1">
            <a:spLocks noChangeArrowheads="1"/>
          </p:cNvSpPr>
          <p:nvPr/>
        </p:nvSpPr>
        <p:spPr bwMode="auto">
          <a:xfrm>
            <a:off x="4500563" y="4652963"/>
            <a:ext cx="3095625" cy="519112"/>
          </a:xfrm>
          <a:prstGeom prst="rect">
            <a:avLst/>
          </a:prstGeom>
          <a:solidFill>
            <a:srgbClr val="9FE6FF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复杂度：</a:t>
            </a:r>
            <a:r>
              <a:rPr lang="en-US" altLang="zh-CN" sz="2800"/>
              <a:t>O(n^2)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ChangeArrowheads="1"/>
          </p:cNvSpPr>
          <p:nvPr/>
        </p:nvSpPr>
        <p:spPr bwMode="auto">
          <a:xfrm>
            <a:off x="323528" y="126876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动态规划算法与</a:t>
            </a:r>
            <a:r>
              <a:rPr lang="zh-CN" altLang="en-US" sz="2400" u="sng" dirty="0">
                <a:solidFill>
                  <a:srgbClr val="3907F1"/>
                </a:solidFill>
                <a:latin typeface="楷体_GB2312" pitchFamily="49" charset="-122"/>
                <a:ea typeface="楷体_GB2312" pitchFamily="49" charset="-122"/>
              </a:rPr>
              <a:t>分治法</a:t>
            </a:r>
            <a:r>
              <a:rPr lang="zh-CN" altLang="en-US" sz="2400" dirty="0">
                <a:solidFill>
                  <a:srgbClr val="3907F1"/>
                </a:solidFill>
                <a:latin typeface="楷体_GB2312" pitchFamily="49" charset="-122"/>
                <a:ea typeface="楷体_GB2312" pitchFamily="49" charset="-122"/>
              </a:rPr>
              <a:t>类似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，其基本思想也是将待求解问题分解成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若干个子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问题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4675" name="Rectangle 3"/>
          <p:cNvSpPr>
            <a:spLocks noChangeArrowheads="1"/>
          </p:cNvSpPr>
          <p:nvPr/>
        </p:nvSpPr>
        <p:spPr bwMode="auto">
          <a:xfrm>
            <a:off x="467544" y="12576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算法总体思想</a:t>
            </a:r>
            <a:endParaRPr lang="zh-CN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</a:endParaRPr>
          </a:p>
        </p:txBody>
      </p:sp>
      <p:grpSp>
        <p:nvGrpSpPr>
          <p:cNvPr id="284676" name="Group 4"/>
          <p:cNvGrpSpPr/>
          <p:nvPr/>
        </p:nvGrpSpPr>
        <p:grpSpPr bwMode="auto">
          <a:xfrm>
            <a:off x="323528" y="2852936"/>
            <a:ext cx="8715375" cy="3200400"/>
            <a:chOff x="270" y="2025"/>
            <a:chExt cx="5490" cy="2016"/>
          </a:xfrm>
        </p:grpSpPr>
        <p:sp>
          <p:nvSpPr>
            <p:cNvPr id="284677" name="Oval 5"/>
            <p:cNvSpPr>
              <a:spLocks noChangeArrowheads="1"/>
            </p:cNvSpPr>
            <p:nvPr/>
          </p:nvSpPr>
          <p:spPr bwMode="auto">
            <a:xfrm>
              <a:off x="2699" y="2205"/>
              <a:ext cx="504" cy="38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3200">
                  <a:latin typeface="Arial Rounded MT Bold" pitchFamily="34" charset="0"/>
                </a:rPr>
                <a:t>n</a:t>
              </a:r>
              <a:endParaRPr lang="en-US" altLang="zh-CN" sz="3200">
                <a:latin typeface="Arial Rounded MT Bold" pitchFamily="34" charset="0"/>
              </a:endParaRPr>
            </a:p>
          </p:txBody>
        </p:sp>
        <p:cxnSp>
          <p:nvCxnSpPr>
            <p:cNvPr id="284678" name="AutoShape 6"/>
            <p:cNvCxnSpPr>
              <a:cxnSpLocks noChangeShapeType="1"/>
              <a:stCxn id="284677" idx="4"/>
              <a:endCxn id="284685" idx="0"/>
            </p:cNvCxnSpPr>
            <p:nvPr/>
          </p:nvCxnSpPr>
          <p:spPr bwMode="auto">
            <a:xfrm>
              <a:off x="2951" y="2595"/>
              <a:ext cx="2281" cy="51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84679" name="AutoShape 7"/>
            <p:cNvCxnSpPr>
              <a:cxnSpLocks noChangeShapeType="1"/>
              <a:stCxn id="284677" idx="4"/>
              <a:endCxn id="284682" idx="0"/>
            </p:cNvCxnSpPr>
            <p:nvPr/>
          </p:nvCxnSpPr>
          <p:spPr bwMode="auto">
            <a:xfrm flipH="1">
              <a:off x="798" y="2595"/>
              <a:ext cx="2153" cy="48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84680" name="AutoShape 8"/>
            <p:cNvCxnSpPr>
              <a:cxnSpLocks noChangeShapeType="1"/>
              <a:stCxn id="284677" idx="4"/>
              <a:endCxn id="284683" idx="0"/>
            </p:cNvCxnSpPr>
            <p:nvPr/>
          </p:nvCxnSpPr>
          <p:spPr bwMode="auto">
            <a:xfrm flipH="1">
              <a:off x="2276" y="2595"/>
              <a:ext cx="675" cy="51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84681" name="AutoShape 9"/>
            <p:cNvCxnSpPr>
              <a:cxnSpLocks noChangeShapeType="1"/>
              <a:stCxn id="284677" idx="4"/>
              <a:endCxn id="284684" idx="0"/>
            </p:cNvCxnSpPr>
            <p:nvPr/>
          </p:nvCxnSpPr>
          <p:spPr bwMode="auto">
            <a:xfrm>
              <a:off x="2951" y="2595"/>
              <a:ext cx="803" cy="51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84682" name="AutoShape 10"/>
            <p:cNvSpPr>
              <a:spLocks noChangeArrowheads="1"/>
            </p:cNvSpPr>
            <p:nvPr/>
          </p:nvSpPr>
          <p:spPr bwMode="auto">
            <a:xfrm>
              <a:off x="270" y="3081"/>
              <a:ext cx="1056" cy="92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latin typeface="Arial Rounded MT Bold" pitchFamily="34" charset="0"/>
                </a:rPr>
                <a:t>T(n/2)</a:t>
              </a:r>
              <a:endParaRPr lang="en-US" altLang="zh-CN" sz="2800" b="1">
                <a:latin typeface="Arial Rounded MT Bold" pitchFamily="34" charset="0"/>
              </a:endParaRPr>
            </a:p>
          </p:txBody>
        </p:sp>
        <p:sp>
          <p:nvSpPr>
            <p:cNvPr id="284683" name="AutoShape 11"/>
            <p:cNvSpPr>
              <a:spLocks noChangeArrowheads="1"/>
            </p:cNvSpPr>
            <p:nvPr/>
          </p:nvSpPr>
          <p:spPr bwMode="auto">
            <a:xfrm>
              <a:off x="1748" y="3113"/>
              <a:ext cx="1056" cy="92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latin typeface="Arial Rounded MT Bold" pitchFamily="34" charset="0"/>
                </a:rPr>
                <a:t>T(n/2)</a:t>
              </a:r>
              <a:endParaRPr lang="en-US" altLang="zh-CN" sz="2800" b="1">
                <a:latin typeface="Arial Rounded MT Bold" pitchFamily="34" charset="0"/>
              </a:endParaRPr>
            </a:p>
          </p:txBody>
        </p:sp>
        <p:sp>
          <p:nvSpPr>
            <p:cNvPr id="284684" name="AutoShape 12"/>
            <p:cNvSpPr>
              <a:spLocks noChangeArrowheads="1"/>
            </p:cNvSpPr>
            <p:nvPr/>
          </p:nvSpPr>
          <p:spPr bwMode="auto">
            <a:xfrm>
              <a:off x="3226" y="3113"/>
              <a:ext cx="1056" cy="92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latin typeface="Arial Rounded MT Bold" pitchFamily="34" charset="0"/>
                </a:rPr>
                <a:t>T(n/2)</a:t>
              </a:r>
              <a:endParaRPr lang="en-US" altLang="zh-CN" sz="2800" b="1">
                <a:latin typeface="Arial Rounded MT Bold" pitchFamily="34" charset="0"/>
              </a:endParaRPr>
            </a:p>
          </p:txBody>
        </p:sp>
        <p:sp>
          <p:nvSpPr>
            <p:cNvPr id="284685" name="AutoShape 13"/>
            <p:cNvSpPr>
              <a:spLocks noChangeArrowheads="1"/>
            </p:cNvSpPr>
            <p:nvPr/>
          </p:nvSpPr>
          <p:spPr bwMode="auto">
            <a:xfrm>
              <a:off x="4704" y="3113"/>
              <a:ext cx="1056" cy="92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latin typeface="Arial Rounded MT Bold" pitchFamily="34" charset="0"/>
                </a:rPr>
                <a:t>T(n/2)</a:t>
              </a:r>
              <a:endParaRPr lang="en-US" altLang="zh-CN" sz="2800" b="1">
                <a:latin typeface="Arial Rounded MT Bold" pitchFamily="34" charset="0"/>
              </a:endParaRPr>
            </a:p>
          </p:txBody>
        </p:sp>
        <p:sp>
          <p:nvSpPr>
            <p:cNvPr id="284686" name="AutoShape 14"/>
            <p:cNvSpPr>
              <a:spLocks noChangeArrowheads="1"/>
            </p:cNvSpPr>
            <p:nvPr/>
          </p:nvSpPr>
          <p:spPr bwMode="auto">
            <a:xfrm>
              <a:off x="384" y="2025"/>
              <a:ext cx="816" cy="67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3200">
                  <a:latin typeface="Arial Rounded MT Bold" pitchFamily="34" charset="0"/>
                </a:rPr>
                <a:t>T(n)</a:t>
              </a:r>
              <a:endParaRPr lang="en-US" altLang="zh-CN" sz="3200">
                <a:latin typeface="Arial Rounded MT Bold" pitchFamily="34" charset="0"/>
              </a:endParaRPr>
            </a:p>
          </p:txBody>
        </p:sp>
        <p:sp>
          <p:nvSpPr>
            <p:cNvPr id="284687" name="Text Box 15"/>
            <p:cNvSpPr txBox="1">
              <a:spLocks noChangeArrowheads="1"/>
            </p:cNvSpPr>
            <p:nvPr/>
          </p:nvSpPr>
          <p:spPr bwMode="auto">
            <a:xfrm>
              <a:off x="1824" y="2236"/>
              <a:ext cx="6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3200">
                  <a:latin typeface="Arial Rounded MT Bold" pitchFamily="34" charset="0"/>
                </a:rPr>
                <a:t>=</a:t>
              </a:r>
              <a:endParaRPr lang="zh-CN" altLang="en-US" sz="3200">
                <a:latin typeface="Arial Rounded MT Bold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171" y="449486"/>
            <a:ext cx="8569325" cy="603250"/>
          </a:xfrm>
        </p:spPr>
        <p:txBody>
          <a:bodyPr/>
          <a:lstStyle/>
          <a:p>
            <a:r>
              <a:rPr lang="zh-CN" altLang="en-US" sz="4200" b="0" kern="1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  <a:cs typeface="+mn-cs"/>
              </a:rPr>
              <a:t>分治算法</a:t>
            </a:r>
            <a:endParaRPr lang="zh-CN" altLang="en-US" sz="4200" b="0" kern="1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None/>
            </a:pPr>
            <a:r>
              <a:rPr lang="zh-CN" altLang="en-US" dirty="0" smtClean="0"/>
              <a:t>将序列</a:t>
            </a:r>
            <a:r>
              <a:rPr lang="en-US" altLang="zh-CN" dirty="0" smtClean="0"/>
              <a:t>a[1:n]</a:t>
            </a:r>
            <a:r>
              <a:rPr lang="zh-CN" altLang="en-US" dirty="0" smtClean="0"/>
              <a:t>分成</a:t>
            </a:r>
            <a:r>
              <a:rPr lang="zh-CN" altLang="en-US" dirty="0" smtClean="0">
                <a:solidFill>
                  <a:srgbClr val="3907F1"/>
                </a:solidFill>
              </a:rPr>
              <a:t>长度相等的两段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3907F1"/>
                </a:solidFill>
              </a:rPr>
              <a:t>a[1:n/2]</a:t>
            </a:r>
            <a:r>
              <a:rPr lang="zh-CN" altLang="en-US" dirty="0" smtClean="0"/>
              <a:t>和</a:t>
            </a:r>
            <a:r>
              <a:rPr lang="en-US" altLang="zh-CN" dirty="0" smtClean="0">
                <a:solidFill>
                  <a:srgbClr val="3907F1"/>
                </a:solidFill>
              </a:rPr>
              <a:t>a[n/2+1:n]</a:t>
            </a:r>
            <a:r>
              <a:rPr lang="zh-CN" altLang="en-US" dirty="0" smtClean="0"/>
              <a:t>，分别求最大子段和，有以下</a:t>
            </a:r>
            <a:r>
              <a:rPr lang="en-US" altLang="zh-CN" dirty="0" smtClean="0">
                <a:solidFill>
                  <a:srgbClr val="C00000"/>
                </a:solidFill>
              </a:rPr>
              <a:t>3</a:t>
            </a:r>
            <a:r>
              <a:rPr lang="zh-CN" altLang="en-US" dirty="0" smtClean="0">
                <a:solidFill>
                  <a:srgbClr val="C00000"/>
                </a:solidFill>
              </a:rPr>
              <a:t>种情况：</a:t>
            </a:r>
            <a:endParaRPr lang="zh-CN" altLang="en-US" dirty="0" smtClean="0">
              <a:solidFill>
                <a:srgbClr val="C00000"/>
              </a:solidFill>
            </a:endParaRPr>
          </a:p>
          <a:p>
            <a:pPr marL="571500" indent="-571500"/>
            <a:endParaRPr lang="zh-CN" altLang="en-US" dirty="0" smtClean="0"/>
          </a:p>
          <a:p>
            <a:pPr marL="571500" indent="-571500">
              <a:buFont typeface="Wingdings" panose="05000000000000000000" pitchFamily="2" charset="2"/>
              <a:buAutoNum type="arabicPeriod"/>
            </a:pPr>
            <a:r>
              <a:rPr lang="en-US" altLang="zh-CN" dirty="0" smtClean="0"/>
              <a:t>a[1:n]</a:t>
            </a:r>
            <a:r>
              <a:rPr lang="zh-CN" altLang="en-US" dirty="0" smtClean="0"/>
              <a:t>的最大子段和与</a:t>
            </a:r>
            <a:r>
              <a:rPr lang="en-US" altLang="zh-CN" dirty="0" smtClean="0"/>
              <a:t>a[1:n/2]</a:t>
            </a:r>
            <a:r>
              <a:rPr lang="zh-CN" altLang="en-US" dirty="0" smtClean="0"/>
              <a:t>的最大子段和相同</a:t>
            </a:r>
            <a:endParaRPr lang="zh-CN" altLang="en-US" dirty="0" smtClean="0"/>
          </a:p>
          <a:p>
            <a:pPr marL="571500" indent="-571500">
              <a:buFont typeface="Wingdings" panose="05000000000000000000" pitchFamily="2" charset="2"/>
              <a:buAutoNum type="arabicPeriod"/>
            </a:pPr>
            <a:r>
              <a:rPr lang="en-US" altLang="zh-CN" dirty="0" smtClean="0"/>
              <a:t>a[1:n]</a:t>
            </a:r>
            <a:r>
              <a:rPr lang="zh-CN" altLang="en-US" dirty="0" smtClean="0"/>
              <a:t>的最大子段和与</a:t>
            </a:r>
            <a:r>
              <a:rPr lang="en-US" altLang="zh-CN" dirty="0" smtClean="0"/>
              <a:t>a[n/2+1:n]</a:t>
            </a:r>
            <a:r>
              <a:rPr lang="zh-CN" altLang="en-US" dirty="0" smtClean="0"/>
              <a:t>的最大子段和相同</a:t>
            </a:r>
            <a:endParaRPr lang="zh-CN" altLang="en-US" dirty="0" smtClean="0"/>
          </a:p>
          <a:p>
            <a:pPr marL="571500" indent="-571500">
              <a:buFont typeface="Wingdings" panose="05000000000000000000" pitchFamily="2" charset="2"/>
              <a:buAutoNum type="arabicPeriod"/>
            </a:pPr>
            <a:r>
              <a:rPr lang="en-US" altLang="zh-CN" dirty="0" smtClean="0"/>
              <a:t>a[1:n]</a:t>
            </a:r>
            <a:r>
              <a:rPr lang="zh-CN" altLang="en-US" dirty="0" smtClean="0"/>
              <a:t>的最大子段和</a:t>
            </a:r>
            <a:r>
              <a:rPr lang="zh-CN" altLang="en-US" dirty="0" smtClean="0">
                <a:solidFill>
                  <a:srgbClr val="3907F1"/>
                </a:solidFill>
              </a:rPr>
              <a:t>跨越</a:t>
            </a:r>
            <a:r>
              <a:rPr lang="zh-CN" altLang="en-US" dirty="0" smtClean="0"/>
              <a:t>了两个子段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种情况下，一定是</a:t>
            </a:r>
            <a:r>
              <a:rPr lang="en-US" altLang="zh-CN" dirty="0" smtClean="0"/>
              <a:t>a[1:n/2]</a:t>
            </a:r>
            <a:r>
              <a:rPr lang="zh-CN" altLang="en-US" dirty="0" smtClean="0"/>
              <a:t>中的</a:t>
            </a:r>
            <a:r>
              <a:rPr lang="zh-CN" altLang="en-US" dirty="0" smtClean="0">
                <a:solidFill>
                  <a:srgbClr val="C00000"/>
                </a:solidFill>
              </a:rPr>
              <a:t>包含最右元素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3907F1"/>
                </a:solidFill>
              </a:rPr>
              <a:t>最大子段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a[n/2+1:n]</a:t>
            </a:r>
            <a:r>
              <a:rPr lang="zh-CN" altLang="en-US" dirty="0" smtClean="0"/>
              <a:t>中</a:t>
            </a:r>
            <a:r>
              <a:rPr lang="zh-CN" altLang="en-US" dirty="0" smtClean="0">
                <a:solidFill>
                  <a:srgbClr val="C00000"/>
                </a:solidFill>
              </a:rPr>
              <a:t>包含最左元素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3907F1"/>
                </a:solidFill>
              </a:rPr>
              <a:t>最大子段</a:t>
            </a:r>
            <a:endParaRPr lang="zh-CN" altLang="en-US" dirty="0" smtClean="0">
              <a:solidFill>
                <a:srgbClr val="3907F1"/>
              </a:solidFill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复杂度：</a:t>
            </a:r>
            <a:r>
              <a:rPr lang="en-US" altLang="zh-CN" dirty="0" smtClean="0">
                <a:solidFill>
                  <a:srgbClr val="C00000"/>
                </a:solidFill>
              </a:rPr>
              <a:t>T(n) = O(</a:t>
            </a:r>
            <a:r>
              <a:rPr lang="en-US" altLang="zh-CN" dirty="0" err="1" smtClean="0">
                <a:solidFill>
                  <a:srgbClr val="C00000"/>
                </a:solidFill>
              </a:rPr>
              <a:t>nlogn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  <a:endParaRPr lang="en-US" altLang="zh-CN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409395" y="4725144"/>
                <a:ext cx="5317097" cy="936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zh-CN" sz="2800" i="1">
                                  <a:latin typeface="Cambria Math"/>
                                </a:rPr>
                                <m:t>                      </m:t>
                              </m:r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en-US" altLang="zh-CN" sz="28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n-US" altLang="zh-CN" sz="2800" i="1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zh-CN" sz="2800" i="1">
                                  <a:latin typeface="Cambria Math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/2</m:t>
                                  </m:r>
                                </m:e>
                              </m:d>
                              <m:r>
                                <a:rPr lang="en-US" altLang="zh-CN" sz="28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sz="2800" i="1">
                                  <a:latin typeface="Cambria Math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sz="2800" i="1"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en-US" altLang="zh-CN" sz="28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altLang="zh-CN" sz="2800" i="1">
                                  <a:latin typeface="Cambria Math"/>
                                </a:rPr>
                                <m:t>𝑐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395" y="4725144"/>
                <a:ext cx="5317097" cy="936218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010" y="2237000"/>
            <a:ext cx="3048000" cy="2390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171" y="449486"/>
            <a:ext cx="8569325" cy="603250"/>
          </a:xfrm>
        </p:spPr>
        <p:txBody>
          <a:bodyPr/>
          <a:lstStyle/>
          <a:p>
            <a:r>
              <a:rPr lang="zh-CN" altLang="en-US" sz="4200" b="0" kern="1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  <a:cs typeface="+mn-cs"/>
              </a:rPr>
              <a:t>动态规划算法</a:t>
            </a:r>
            <a:endParaRPr lang="zh-CN" altLang="en-US" sz="4200" b="0" kern="1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令</a:t>
            </a:r>
            <a:r>
              <a:rPr lang="en-US" altLang="zh-CN" dirty="0" smtClean="0"/>
              <a:t>b[</a:t>
            </a:r>
            <a:r>
              <a:rPr lang="en-US" altLang="zh-CN" dirty="0" smtClean="0">
                <a:solidFill>
                  <a:srgbClr val="C00000"/>
                </a:solidFill>
              </a:rPr>
              <a:t>j</a:t>
            </a:r>
            <a:r>
              <a:rPr lang="en-US" altLang="zh-CN" dirty="0" smtClean="0"/>
              <a:t>]</a:t>
            </a:r>
            <a:r>
              <a:rPr lang="zh-CN" altLang="en-US" dirty="0" smtClean="0"/>
              <a:t>为：以</a:t>
            </a:r>
            <a:r>
              <a:rPr lang="en-US" altLang="zh-CN" dirty="0" smtClean="0"/>
              <a:t>a[</a:t>
            </a:r>
            <a:r>
              <a:rPr lang="en-US" altLang="zh-CN" dirty="0" smtClean="0">
                <a:solidFill>
                  <a:srgbClr val="C00000"/>
                </a:solidFill>
              </a:rPr>
              <a:t>j</a:t>
            </a:r>
            <a:r>
              <a:rPr lang="en-US" altLang="zh-CN" dirty="0" smtClean="0"/>
              <a:t>]</a:t>
            </a:r>
            <a:r>
              <a:rPr lang="zh-CN" altLang="en-US" dirty="0" smtClean="0"/>
              <a:t>为</a:t>
            </a:r>
            <a:r>
              <a:rPr lang="zh-CN" altLang="en-US" dirty="0" smtClean="0">
                <a:solidFill>
                  <a:srgbClr val="C00000"/>
                </a:solidFill>
              </a:rPr>
              <a:t>最右</a:t>
            </a:r>
            <a:r>
              <a:rPr lang="zh-CN" altLang="en-US" dirty="0" smtClean="0"/>
              <a:t>元素的</a:t>
            </a:r>
            <a:r>
              <a:rPr lang="zh-CN" altLang="en-US" dirty="0" smtClean="0">
                <a:solidFill>
                  <a:srgbClr val="3907F1"/>
                </a:solidFill>
              </a:rPr>
              <a:t>最大子段和</a:t>
            </a:r>
            <a:r>
              <a:rPr lang="zh-CN" altLang="en-US" dirty="0" smtClean="0"/>
              <a:t>，即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容易得出动态规划</a:t>
            </a:r>
            <a:r>
              <a:rPr lang="zh-CN" altLang="en-US" u="sng" dirty="0" smtClean="0">
                <a:solidFill>
                  <a:srgbClr val="2605A1"/>
                </a:solidFill>
              </a:rPr>
              <a:t>递归式</a:t>
            </a:r>
            <a:r>
              <a:rPr lang="zh-CN" altLang="en-US" dirty="0" smtClean="0"/>
              <a:t>：</a:t>
            </a:r>
            <a:br>
              <a:rPr lang="zh-CN" altLang="en-US" dirty="0" smtClean="0"/>
            </a:br>
            <a:r>
              <a:rPr lang="en-US" altLang="zh-CN" dirty="0" smtClean="0"/>
              <a:t>b[j] = max{b[j-1]+a[j], a[j]}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则序列的最大子段和为 </a:t>
            </a:r>
            <a:r>
              <a:rPr lang="en-US" altLang="zh-CN" dirty="0" smtClean="0"/>
              <a:t>max(b[j])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02" y="1779662"/>
            <a:ext cx="3790950" cy="8572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852936"/>
            <a:ext cx="5334000" cy="7905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3995936" y="2782441"/>
            <a:ext cx="1584176" cy="934591"/>
          </a:xfrm>
          <a:prstGeom prst="rect">
            <a:avLst/>
          </a:prstGeom>
          <a:noFill/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椭圆形标注 3"/>
          <p:cNvSpPr/>
          <p:nvPr/>
        </p:nvSpPr>
        <p:spPr bwMode="auto">
          <a:xfrm>
            <a:off x="6084168" y="8040"/>
            <a:ext cx="2592288" cy="1044696"/>
          </a:xfrm>
          <a:prstGeom prst="wedgeEllipseCallout">
            <a:avLst>
              <a:gd name="adj1" fmla="val -73374"/>
              <a:gd name="adj2" fmla="val 70824"/>
            </a:avLst>
          </a:prstGeom>
          <a:solidFill>
            <a:srgbClr val="9FE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normAutofit/>
          </a:bodyPr>
          <a:lstStyle/>
          <a:p>
            <a:r>
              <a:rPr lang="en-US" altLang="zh-CN" b="1" dirty="0" smtClean="0"/>
              <a:t>a[</a:t>
            </a:r>
            <a:r>
              <a:rPr lang="en-US" altLang="zh-CN" b="1" dirty="0" smtClean="0">
                <a:solidFill>
                  <a:srgbClr val="C00000"/>
                </a:solidFill>
              </a:rPr>
              <a:t>j</a:t>
            </a:r>
            <a:r>
              <a:rPr lang="en-US" altLang="zh-CN" b="1" dirty="0" smtClean="0"/>
              <a:t>]</a:t>
            </a:r>
            <a:r>
              <a:rPr lang="zh-CN" altLang="en-US" b="1" dirty="0" smtClean="0"/>
              <a:t>是必须包含在</a:t>
            </a:r>
            <a:endParaRPr lang="en-US" altLang="zh-CN" b="1" dirty="0" smtClean="0"/>
          </a:p>
          <a:p>
            <a:r>
              <a:rPr lang="zh-CN" altLang="en-US" b="1" dirty="0" smtClean="0"/>
              <a:t>子段</a:t>
            </a:r>
            <a:r>
              <a:rPr lang="en-US" altLang="zh-CN" b="1" dirty="0" smtClean="0"/>
              <a:t>b[</a:t>
            </a:r>
            <a:r>
              <a:rPr lang="en-US" altLang="zh-CN" b="1" dirty="0" smtClean="0">
                <a:solidFill>
                  <a:srgbClr val="C00000"/>
                </a:solidFill>
              </a:rPr>
              <a:t>j</a:t>
            </a:r>
            <a:r>
              <a:rPr lang="en-US" altLang="zh-CN" b="1" dirty="0" smtClean="0"/>
              <a:t>]</a:t>
            </a:r>
            <a:r>
              <a:rPr lang="zh-CN" altLang="en-US" b="1" dirty="0" smtClean="0"/>
              <a:t>中的元素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3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3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54308" name="Rectangle 4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err="1" smtClean="0">
                <a:latin typeface="Courier New" panose="02070309020205020404" charset="0"/>
              </a:rPr>
              <a:t>int</a:t>
            </a:r>
            <a:r>
              <a:rPr lang="en-US" altLang="zh-CN" sz="2000" b="1" smtClean="0">
                <a:latin typeface="Courier New" panose="02070309020205020404" charset="0"/>
              </a:rPr>
              <a:t> MaxSum</a:t>
            </a:r>
            <a:r>
              <a:rPr lang="en-US" altLang="zh-CN" sz="2000" b="1" dirty="0" smtClean="0">
                <a:latin typeface="Courier New" panose="02070309020205020404" charset="0"/>
              </a:rPr>
              <a:t>() {</a:t>
            </a:r>
            <a:endParaRPr lang="en-US" altLang="zh-CN" sz="2000" b="1" dirty="0" smtClean="0">
              <a:latin typeface="Courier New" panose="0207030902020502040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Courier New" panose="02070309020205020404" charset="0"/>
              </a:rPr>
              <a:t>  </a:t>
            </a:r>
            <a:r>
              <a:rPr lang="en-US" altLang="zh-CN" sz="2000" b="1" dirty="0" err="1" smtClean="0">
                <a:latin typeface="Courier New" panose="02070309020205020404" charset="0"/>
              </a:rPr>
              <a:t>int</a:t>
            </a:r>
            <a:r>
              <a:rPr lang="en-US" altLang="zh-CN" sz="2000" b="1" dirty="0" smtClean="0">
                <a:latin typeface="Courier New" panose="02070309020205020404" charset="0"/>
              </a:rPr>
              <a:t> </a:t>
            </a:r>
            <a:r>
              <a:rPr lang="en-US" altLang="zh-CN" sz="2000" b="1" dirty="0" smtClean="0">
                <a:solidFill>
                  <a:srgbClr val="3907F1"/>
                </a:solidFill>
                <a:latin typeface="Courier New" panose="02070309020205020404" charset="0"/>
              </a:rPr>
              <a:t>sum = 0</a:t>
            </a:r>
            <a:r>
              <a:rPr lang="en-US" altLang="zh-CN" sz="2000" b="1" dirty="0" smtClean="0">
                <a:latin typeface="Courier New" panose="02070309020205020404" charset="0"/>
              </a:rPr>
              <a:t>, </a:t>
            </a:r>
            <a:r>
              <a:rPr lang="en-US" altLang="zh-CN" sz="2000" b="1" dirty="0" smtClean="0">
                <a:solidFill>
                  <a:srgbClr val="3907F1"/>
                </a:solidFill>
                <a:latin typeface="Courier New" panose="02070309020205020404" charset="0"/>
              </a:rPr>
              <a:t>b = 0</a:t>
            </a:r>
            <a:r>
              <a:rPr lang="en-US" altLang="zh-CN" sz="2000" b="1" dirty="0" smtClean="0">
                <a:latin typeface="Courier New" panose="02070309020205020404" charset="0"/>
              </a:rPr>
              <a:t>;</a:t>
            </a:r>
            <a:endParaRPr lang="en-US" altLang="zh-CN" sz="2000" b="1" dirty="0" smtClean="0">
              <a:latin typeface="Courier New" panose="0207030902020502040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Courier New" panose="02070309020205020404" charset="0"/>
              </a:rPr>
              <a:t>  for (</a:t>
            </a:r>
            <a:r>
              <a:rPr lang="en-US" altLang="zh-CN" sz="2000" b="1" dirty="0" err="1" smtClean="0">
                <a:latin typeface="Courier New" panose="02070309020205020404" charset="0"/>
              </a:rPr>
              <a:t>int</a:t>
            </a:r>
            <a:r>
              <a:rPr lang="en-US" altLang="zh-CN" sz="2000" b="1" dirty="0" smtClean="0">
                <a:latin typeface="Courier New" panose="02070309020205020404" charset="0"/>
              </a:rPr>
              <a:t> </a:t>
            </a:r>
            <a:r>
              <a:rPr lang="en-US" altLang="zh-CN" sz="2000" b="1" dirty="0" err="1" smtClean="0">
                <a:latin typeface="Courier New" panose="02070309020205020404" charset="0"/>
              </a:rPr>
              <a:t>i</a:t>
            </a:r>
            <a:r>
              <a:rPr lang="en-US" altLang="zh-CN" sz="2000" b="1" dirty="0" smtClean="0">
                <a:latin typeface="Courier New" panose="02070309020205020404" charset="0"/>
              </a:rPr>
              <a:t> = 1; </a:t>
            </a:r>
            <a:r>
              <a:rPr lang="en-US" altLang="zh-CN" sz="2000" b="1" dirty="0" err="1" smtClean="0">
                <a:latin typeface="Courier New" panose="02070309020205020404" charset="0"/>
              </a:rPr>
              <a:t>i</a:t>
            </a:r>
            <a:r>
              <a:rPr lang="en-US" altLang="zh-CN" sz="2000" b="1" dirty="0" smtClean="0">
                <a:latin typeface="Courier New" panose="02070309020205020404" charset="0"/>
              </a:rPr>
              <a:t> &lt;= n; </a:t>
            </a:r>
            <a:r>
              <a:rPr lang="en-US" altLang="zh-CN" sz="2000" b="1" dirty="0" err="1" smtClean="0">
                <a:latin typeface="Courier New" panose="02070309020205020404" charset="0"/>
              </a:rPr>
              <a:t>i</a:t>
            </a:r>
            <a:r>
              <a:rPr lang="en-US" altLang="zh-CN" sz="2000" b="1" dirty="0" smtClean="0">
                <a:latin typeface="Courier New" panose="02070309020205020404" charset="0"/>
              </a:rPr>
              <a:t>++) {</a:t>
            </a:r>
            <a:endParaRPr lang="en-US" altLang="zh-CN" sz="2000" b="1" dirty="0" smtClean="0">
              <a:latin typeface="Courier New" panose="0207030902020502040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Courier New" panose="02070309020205020404" charset="0"/>
              </a:rPr>
              <a:t>    if (b &gt; 0)  </a:t>
            </a:r>
            <a:r>
              <a:rPr lang="en-US" altLang="zh-CN" sz="2000" dirty="0" smtClean="0">
                <a:latin typeface="Courier New" panose="02070309020205020404" charset="0"/>
              </a:rPr>
              <a:t>//</a:t>
            </a:r>
            <a:r>
              <a:rPr lang="zh-CN" altLang="en-US" sz="2000" dirty="0" smtClean="0">
                <a:latin typeface="Courier New" panose="02070309020205020404" charset="0"/>
              </a:rPr>
              <a:t>求以</a:t>
            </a:r>
            <a:r>
              <a:rPr lang="en-US" altLang="zh-CN" sz="2000" dirty="0" smtClean="0">
                <a:latin typeface="Courier New" panose="02070309020205020404" charset="0"/>
              </a:rPr>
              <a:t>b[j]</a:t>
            </a:r>
            <a:r>
              <a:rPr lang="zh-CN" altLang="en-US" sz="2000" dirty="0" smtClean="0">
                <a:latin typeface="Courier New" panose="02070309020205020404" charset="0"/>
              </a:rPr>
              <a:t>为最</a:t>
            </a:r>
            <a:r>
              <a:rPr lang="zh-CN" altLang="en-US" sz="2000" dirty="0" smtClean="0">
                <a:solidFill>
                  <a:srgbClr val="C00000"/>
                </a:solidFill>
                <a:latin typeface="Courier New" panose="02070309020205020404" charset="0"/>
              </a:rPr>
              <a:t>右</a:t>
            </a:r>
            <a:r>
              <a:rPr lang="zh-CN" altLang="en-US" sz="2000" dirty="0" smtClean="0">
                <a:latin typeface="Courier New" panose="02070309020205020404" charset="0"/>
              </a:rPr>
              <a:t>元素的</a:t>
            </a:r>
            <a:r>
              <a:rPr lang="zh-CN" altLang="en-US" sz="2000" dirty="0"/>
              <a:t>最大子段和</a:t>
            </a:r>
            <a:endParaRPr lang="en-US" altLang="zh-CN" sz="2000" b="1" dirty="0" smtClean="0">
              <a:latin typeface="Courier New" panose="0207030902020502040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urier New" panose="02070309020205020404" charset="0"/>
              </a:rPr>
              <a:t> </a:t>
            </a:r>
            <a:r>
              <a:rPr lang="en-US" altLang="zh-CN" sz="2000" dirty="0" smtClean="0">
                <a:latin typeface="Courier New" panose="02070309020205020404" charset="0"/>
              </a:rPr>
              <a:t>      </a:t>
            </a:r>
            <a:r>
              <a:rPr lang="en-US" altLang="zh-CN" sz="2000" b="1" dirty="0" smtClean="0">
                <a:latin typeface="Courier New" panose="02070309020205020404" charset="0"/>
              </a:rPr>
              <a:t>b += a[</a:t>
            </a:r>
            <a:r>
              <a:rPr lang="en-US" altLang="zh-CN" sz="2000" b="1" dirty="0" err="1" smtClean="0">
                <a:latin typeface="Courier New" panose="02070309020205020404" charset="0"/>
              </a:rPr>
              <a:t>i</a:t>
            </a:r>
            <a:r>
              <a:rPr lang="en-US" altLang="zh-CN" sz="2000" b="1" dirty="0" smtClean="0">
                <a:latin typeface="Courier New" panose="02070309020205020404" charset="0"/>
              </a:rPr>
              <a:t>];</a:t>
            </a:r>
            <a:endParaRPr lang="en-US" altLang="zh-CN" sz="2000" b="1" dirty="0" smtClean="0">
              <a:latin typeface="Courier New" panose="0207030902020502040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Courier New" panose="02070309020205020404" charset="0"/>
              </a:rPr>
              <a:t>    else </a:t>
            </a:r>
            <a:endParaRPr lang="en-US" altLang="zh-CN" sz="2000" b="1" dirty="0" smtClean="0">
              <a:latin typeface="Courier New" panose="0207030902020502040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urier New" panose="02070309020205020404" charset="0"/>
              </a:rPr>
              <a:t> </a:t>
            </a:r>
            <a:r>
              <a:rPr lang="en-US" altLang="zh-CN" sz="2000" dirty="0" smtClean="0">
                <a:latin typeface="Courier New" panose="02070309020205020404" charset="0"/>
              </a:rPr>
              <a:t>      </a:t>
            </a:r>
            <a:r>
              <a:rPr lang="en-US" altLang="zh-CN" sz="2000" b="1" dirty="0" smtClean="0">
                <a:latin typeface="Courier New" panose="02070309020205020404" charset="0"/>
              </a:rPr>
              <a:t>b = a[</a:t>
            </a:r>
            <a:r>
              <a:rPr lang="en-US" altLang="zh-CN" sz="2000" b="1" dirty="0" err="1" smtClean="0">
                <a:latin typeface="Courier New" panose="02070309020205020404" charset="0"/>
              </a:rPr>
              <a:t>i</a:t>
            </a:r>
            <a:r>
              <a:rPr lang="en-US" altLang="zh-CN" sz="2000" b="1" dirty="0" smtClean="0">
                <a:latin typeface="Courier New" panose="02070309020205020404" charset="0"/>
              </a:rPr>
              <a:t>];</a:t>
            </a:r>
            <a:endParaRPr lang="en-US" altLang="zh-CN" sz="2000" b="1" dirty="0" smtClean="0">
              <a:latin typeface="Courier New" panose="0207030902020502040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Courier New" panose="02070309020205020404" charset="0"/>
              </a:rPr>
              <a:t>    if (b &gt; sum) sum = b; //</a:t>
            </a:r>
            <a:r>
              <a:rPr lang="zh-CN" altLang="en-US" sz="2000" b="1" dirty="0" smtClean="0">
                <a:latin typeface="Courier New" panose="02070309020205020404" charset="0"/>
              </a:rPr>
              <a:t>寻找</a:t>
            </a:r>
            <a:r>
              <a:rPr lang="en-US" altLang="zh-CN" sz="2000" b="1" dirty="0" smtClean="0">
                <a:latin typeface="Courier New" panose="02070309020205020404" charset="0"/>
              </a:rPr>
              <a:t>b[j]</a:t>
            </a:r>
            <a:r>
              <a:rPr lang="zh-CN" altLang="en-US" sz="2000" b="1" dirty="0" smtClean="0">
                <a:latin typeface="Courier New" panose="02070309020205020404" charset="0"/>
              </a:rPr>
              <a:t>的最大值</a:t>
            </a:r>
            <a:endParaRPr lang="en-US" altLang="zh-CN" sz="2000" b="1" dirty="0" smtClean="0">
              <a:latin typeface="Courier New" panose="0207030902020502040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Courier New" panose="02070309020205020404" charset="0"/>
              </a:rPr>
              <a:t>  }</a:t>
            </a:r>
            <a:endParaRPr lang="en-US" altLang="zh-CN" sz="2000" b="1" dirty="0" smtClean="0">
              <a:latin typeface="Courier New" panose="0207030902020502040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Courier New" panose="02070309020205020404" charset="0"/>
              </a:rPr>
              <a:t>  return sum;</a:t>
            </a:r>
            <a:endParaRPr lang="en-US" altLang="zh-CN" sz="2000" b="1" dirty="0" smtClean="0">
              <a:latin typeface="Courier New" panose="0207030902020502040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Courier New" panose="02070309020205020404" charset="0"/>
              </a:rPr>
              <a:t>}</a:t>
            </a:r>
            <a:endParaRPr lang="en-US" altLang="zh-CN" sz="2000" b="1" dirty="0">
              <a:latin typeface="Courier New" panose="02070309020205020404" charset="0"/>
            </a:endParaRPr>
          </a:p>
        </p:txBody>
      </p:sp>
      <p:sp>
        <p:nvSpPr>
          <p:cNvPr id="354309" name="Text Box 5"/>
          <p:cNvSpPr txBox="1">
            <a:spLocks noChangeArrowheads="1"/>
          </p:cNvSpPr>
          <p:nvPr/>
        </p:nvSpPr>
        <p:spPr bwMode="auto">
          <a:xfrm>
            <a:off x="4500563" y="4652963"/>
            <a:ext cx="3095625" cy="519112"/>
          </a:xfrm>
          <a:prstGeom prst="rect">
            <a:avLst/>
          </a:prstGeom>
          <a:solidFill>
            <a:srgbClr val="9FE6FF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复杂度：</a:t>
            </a:r>
            <a:r>
              <a:rPr lang="en-US" altLang="zh-CN" sz="2800" dirty="0"/>
              <a:t>O(n)</a:t>
            </a:r>
            <a:endParaRPr lang="en-US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4644008" y="1117203"/>
            <a:ext cx="43075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序列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3907F1"/>
                </a:solidFill>
              </a:rPr>
              <a:t>-2</a:t>
            </a:r>
            <a:r>
              <a:rPr lang="en-US" altLang="zh-CN" sz="2400" dirty="0"/>
              <a:t>, 11, -4, 13, -5, -2)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9" grpId="0" animBg="1"/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ChangeArrowheads="1"/>
          </p:cNvSpPr>
          <p:nvPr/>
        </p:nvSpPr>
        <p:spPr bwMode="auto">
          <a:xfrm>
            <a:off x="467544" y="257398"/>
            <a:ext cx="6408737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凸多边形最优三角剖分</a:t>
            </a:r>
            <a:endParaRPr lang="ja-JP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</a:endParaRPr>
          </a:p>
        </p:txBody>
      </p:sp>
      <p:sp>
        <p:nvSpPr>
          <p:cNvPr id="305155" name="Text Box 3"/>
          <p:cNvSpPr txBox="1">
            <a:spLocks noChangeArrowheads="1"/>
          </p:cNvSpPr>
          <p:nvPr/>
        </p:nvSpPr>
        <p:spPr bwMode="auto">
          <a:xfrm>
            <a:off x="250824" y="1053827"/>
            <a:ext cx="889317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zh-CN" altLang="en-US" sz="2400" dirty="0">
                <a:ea typeface="楷体_GB2312" pitchFamily="49" charset="-122"/>
              </a:rPr>
              <a:t>用多边形顶点的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逆时针</a:t>
            </a:r>
            <a:r>
              <a:rPr lang="zh-CN" altLang="en-US" sz="2400" dirty="0">
                <a:ea typeface="楷体_GB2312" pitchFamily="49" charset="-122"/>
              </a:rPr>
              <a:t>序列表示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凸</a:t>
            </a:r>
            <a:r>
              <a:rPr lang="zh-CN" altLang="en-US" sz="2400" dirty="0">
                <a:ea typeface="楷体_GB2312" pitchFamily="49" charset="-122"/>
              </a:rPr>
              <a:t>多边形，即</a:t>
            </a:r>
            <a:r>
              <a:rPr lang="en-US" altLang="zh-CN" sz="2400" dirty="0">
                <a:ea typeface="楷体_GB2312" pitchFamily="49" charset="-122"/>
              </a:rPr>
              <a:t>P={v</a:t>
            </a:r>
            <a:r>
              <a:rPr lang="en-US" altLang="zh-CN" sz="2400" baseline="-25000" dirty="0">
                <a:ea typeface="楷体_GB2312" pitchFamily="49" charset="-122"/>
              </a:rPr>
              <a:t>0</a:t>
            </a:r>
            <a:r>
              <a:rPr lang="en-US" altLang="zh-CN" sz="2400" dirty="0">
                <a:ea typeface="楷体_GB2312" pitchFamily="49" charset="-122"/>
              </a:rPr>
              <a:t>,v</a:t>
            </a:r>
            <a:r>
              <a:rPr lang="en-US" altLang="zh-CN" sz="2400" baseline="-25000" dirty="0">
                <a:ea typeface="楷体_GB2312" pitchFamily="49" charset="-122"/>
              </a:rPr>
              <a:t>1</a:t>
            </a:r>
            <a:r>
              <a:rPr lang="en-US" altLang="zh-CN" sz="2400" dirty="0">
                <a:ea typeface="楷体_GB2312" pitchFamily="49" charset="-122"/>
              </a:rPr>
              <a:t>,…,v</a:t>
            </a:r>
            <a:r>
              <a:rPr lang="en-US" altLang="zh-CN" sz="2400" baseline="-25000" dirty="0">
                <a:ea typeface="楷体_GB2312" pitchFamily="49" charset="-122"/>
              </a:rPr>
              <a:t>n-1</a:t>
            </a:r>
            <a:r>
              <a:rPr lang="en-US" altLang="zh-CN" sz="2400" dirty="0">
                <a:ea typeface="楷体_GB2312" pitchFamily="49" charset="-122"/>
              </a:rPr>
              <a:t>}</a:t>
            </a:r>
            <a:r>
              <a:rPr lang="zh-CN" altLang="en-US" sz="2400" dirty="0">
                <a:ea typeface="楷体_GB2312" pitchFamily="49" charset="-122"/>
              </a:rPr>
              <a:t>表示具有</a:t>
            </a:r>
            <a:r>
              <a:rPr lang="en-US" altLang="zh-CN" sz="2400" dirty="0">
                <a:solidFill>
                  <a:srgbClr val="3907F1"/>
                </a:solidFill>
                <a:ea typeface="楷体_GB2312" pitchFamily="49" charset="-122"/>
              </a:rPr>
              <a:t>n</a:t>
            </a:r>
            <a:r>
              <a:rPr lang="zh-CN" altLang="en-US" sz="2400" dirty="0">
                <a:solidFill>
                  <a:srgbClr val="3907F1"/>
                </a:solidFill>
                <a:ea typeface="楷体_GB2312" pitchFamily="49" charset="-122"/>
              </a:rPr>
              <a:t>条边</a:t>
            </a:r>
            <a:r>
              <a:rPr lang="zh-CN" altLang="en-US" sz="2400" dirty="0">
                <a:ea typeface="楷体_GB2312" pitchFamily="49" charset="-122"/>
              </a:rPr>
              <a:t>的凸多边形。</a:t>
            </a:r>
            <a:endParaRPr lang="zh-CN" altLang="en-US" sz="2400" dirty="0">
              <a:ea typeface="楷体_GB2312" pitchFamily="49" charset="-122"/>
            </a:endParaRPr>
          </a:p>
          <a:p>
            <a:pPr>
              <a:buFontTx/>
              <a:buChar char="•"/>
            </a:pPr>
            <a:r>
              <a:rPr lang="zh-CN" altLang="en-US" sz="2400" dirty="0">
                <a:ea typeface="楷体_GB2312" pitchFamily="49" charset="-122"/>
              </a:rPr>
              <a:t>若</a:t>
            </a:r>
            <a:r>
              <a:rPr lang="en-US" altLang="zh-CN" sz="2400" dirty="0">
                <a:ea typeface="楷体_GB2312" pitchFamily="49" charset="-122"/>
              </a:rPr>
              <a:t>v</a:t>
            </a:r>
            <a:r>
              <a:rPr lang="en-US" altLang="zh-CN" sz="2400" baseline="-25000" dirty="0">
                <a:ea typeface="楷体_GB2312" pitchFamily="49" charset="-122"/>
              </a:rPr>
              <a:t>i</a:t>
            </a:r>
            <a:r>
              <a:rPr lang="zh-CN" altLang="en-US" sz="2400" dirty="0">
                <a:ea typeface="楷体_GB2312" pitchFamily="49" charset="-122"/>
              </a:rPr>
              <a:t>与</a:t>
            </a:r>
            <a:r>
              <a:rPr lang="en-US" altLang="zh-CN" sz="2400" dirty="0" err="1">
                <a:ea typeface="楷体_GB2312" pitchFamily="49" charset="-122"/>
              </a:rPr>
              <a:t>v</a:t>
            </a:r>
            <a:r>
              <a:rPr lang="en-US" altLang="zh-CN" sz="2400" baseline="-25000" dirty="0" err="1">
                <a:ea typeface="楷体_GB2312" pitchFamily="49" charset="-122"/>
              </a:rPr>
              <a:t>j</a:t>
            </a:r>
            <a:r>
              <a:rPr lang="zh-CN" altLang="en-US" sz="2400" dirty="0">
                <a:ea typeface="楷体_GB2312" pitchFamily="49" charset="-122"/>
              </a:rPr>
              <a:t>是多边形上不相邻的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个顶点，则线段</a:t>
            </a:r>
            <a:r>
              <a:rPr lang="en-US" altLang="zh-CN" sz="2400" dirty="0" err="1">
                <a:ea typeface="楷体_GB2312" pitchFamily="49" charset="-122"/>
              </a:rPr>
              <a:t>v</a:t>
            </a:r>
            <a:r>
              <a:rPr lang="en-US" altLang="zh-CN" sz="2400" baseline="-25000" dirty="0" err="1">
                <a:ea typeface="楷体_GB2312" pitchFamily="49" charset="-122"/>
              </a:rPr>
              <a:t>i</a:t>
            </a:r>
            <a:r>
              <a:rPr lang="en-US" altLang="zh-CN" sz="2400" dirty="0" err="1">
                <a:ea typeface="楷体_GB2312" pitchFamily="49" charset="-122"/>
              </a:rPr>
              <a:t>v</a:t>
            </a:r>
            <a:r>
              <a:rPr lang="en-US" altLang="zh-CN" sz="2400" baseline="-25000" dirty="0" err="1">
                <a:ea typeface="楷体_GB2312" pitchFamily="49" charset="-122"/>
              </a:rPr>
              <a:t>j</a:t>
            </a:r>
            <a:r>
              <a:rPr lang="zh-CN" altLang="en-US" sz="2400" dirty="0">
                <a:ea typeface="楷体_GB2312" pitchFamily="49" charset="-122"/>
              </a:rPr>
              <a:t>称为多边形的一条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弦</a:t>
            </a:r>
            <a:r>
              <a:rPr lang="zh-CN" altLang="en-US" sz="2400" dirty="0">
                <a:ea typeface="楷体_GB2312" pitchFamily="49" charset="-122"/>
              </a:rPr>
              <a:t>。</a:t>
            </a:r>
            <a:r>
              <a:rPr lang="zh-CN" altLang="en-US" sz="2400" dirty="0">
                <a:solidFill>
                  <a:srgbClr val="3907F1"/>
                </a:solidFill>
                <a:ea typeface="楷体_GB2312" pitchFamily="49" charset="-122"/>
              </a:rPr>
              <a:t>弦将多边形分割成</a:t>
            </a:r>
            <a:r>
              <a:rPr lang="en-US" altLang="zh-CN" sz="2400" dirty="0">
                <a:solidFill>
                  <a:srgbClr val="3907F1"/>
                </a:solidFill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3907F1"/>
                </a:solidFill>
                <a:ea typeface="楷体_GB2312" pitchFamily="49" charset="-122"/>
              </a:rPr>
              <a:t>个多边形</a:t>
            </a:r>
            <a:r>
              <a:rPr lang="en-US" altLang="zh-CN" sz="2400" dirty="0">
                <a:ea typeface="楷体_GB2312" pitchFamily="49" charset="-122"/>
              </a:rPr>
              <a:t>{</a:t>
            </a:r>
            <a:r>
              <a:rPr lang="en-US" altLang="zh-CN" sz="2400" dirty="0">
                <a:solidFill>
                  <a:srgbClr val="3907F1"/>
                </a:solidFill>
                <a:ea typeface="楷体_GB2312" pitchFamily="49" charset="-122"/>
              </a:rPr>
              <a:t>v</a:t>
            </a:r>
            <a:r>
              <a:rPr lang="en-US" altLang="zh-CN" sz="2400" baseline="-25000" dirty="0">
                <a:solidFill>
                  <a:srgbClr val="3907F1"/>
                </a:solidFill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,v</a:t>
            </a:r>
            <a:r>
              <a:rPr lang="en-US" altLang="zh-CN" sz="2400" baseline="-25000" dirty="0">
                <a:ea typeface="楷体_GB2312" pitchFamily="49" charset="-122"/>
              </a:rPr>
              <a:t>i+1</a:t>
            </a:r>
            <a:r>
              <a:rPr lang="en-US" altLang="zh-CN" sz="2400" dirty="0">
                <a:ea typeface="楷体_GB2312" pitchFamily="49" charset="-122"/>
              </a:rPr>
              <a:t>,…,</a:t>
            </a:r>
            <a:r>
              <a:rPr lang="en-US" altLang="zh-CN" sz="2400" dirty="0" err="1">
                <a:solidFill>
                  <a:srgbClr val="3907F1"/>
                </a:solidFill>
                <a:ea typeface="楷体_GB2312" pitchFamily="49" charset="-122"/>
              </a:rPr>
              <a:t>v</a:t>
            </a:r>
            <a:r>
              <a:rPr lang="en-US" altLang="zh-CN" sz="2400" baseline="-25000" dirty="0" err="1">
                <a:solidFill>
                  <a:srgbClr val="3907F1"/>
                </a:solidFill>
                <a:ea typeface="楷体_GB2312" pitchFamily="49" charset="-122"/>
              </a:rPr>
              <a:t>j</a:t>
            </a:r>
            <a:r>
              <a:rPr lang="en-US" altLang="zh-CN" sz="2400" dirty="0">
                <a:ea typeface="楷体_GB2312" pitchFamily="49" charset="-122"/>
              </a:rPr>
              <a:t>}</a:t>
            </a:r>
            <a:r>
              <a:rPr lang="zh-CN" altLang="en-US" sz="2400" dirty="0">
                <a:ea typeface="楷体_GB2312" pitchFamily="49" charset="-122"/>
              </a:rPr>
              <a:t>和</a:t>
            </a:r>
            <a:r>
              <a:rPr lang="en-US" altLang="zh-CN" sz="2400" dirty="0">
                <a:ea typeface="楷体_GB2312" pitchFamily="49" charset="-122"/>
              </a:rPr>
              <a:t>{</a:t>
            </a:r>
            <a:r>
              <a:rPr lang="en-US" altLang="zh-CN" sz="2400" dirty="0">
                <a:solidFill>
                  <a:srgbClr val="3907F1"/>
                </a:solidFill>
                <a:ea typeface="楷体_GB2312" pitchFamily="49" charset="-122"/>
              </a:rPr>
              <a:t>v</a:t>
            </a:r>
            <a:r>
              <a:rPr lang="en-US" altLang="zh-CN" sz="2400" baseline="-25000" dirty="0">
                <a:solidFill>
                  <a:srgbClr val="3907F1"/>
                </a:solidFill>
                <a:ea typeface="楷体_GB2312" pitchFamily="49" charset="-122"/>
              </a:rPr>
              <a:t>j</a:t>
            </a:r>
            <a:r>
              <a:rPr lang="en-US" altLang="zh-CN" sz="2400" dirty="0">
                <a:ea typeface="楷体_GB2312" pitchFamily="49" charset="-122"/>
              </a:rPr>
              <a:t>,v</a:t>
            </a:r>
            <a:r>
              <a:rPr lang="en-US" altLang="zh-CN" sz="2400" baseline="-25000" dirty="0">
                <a:ea typeface="楷体_GB2312" pitchFamily="49" charset="-122"/>
              </a:rPr>
              <a:t>j+1</a:t>
            </a:r>
            <a:r>
              <a:rPr lang="en-US" altLang="zh-CN" sz="2400" dirty="0">
                <a:ea typeface="楷体_GB2312" pitchFamily="49" charset="-122"/>
              </a:rPr>
              <a:t>,…</a:t>
            </a:r>
            <a:r>
              <a:rPr lang="en-US" altLang="zh-CN" sz="2400" dirty="0">
                <a:solidFill>
                  <a:srgbClr val="3907F1"/>
                </a:solidFill>
                <a:ea typeface="楷体_GB2312" pitchFamily="49" charset="-122"/>
              </a:rPr>
              <a:t>v</a:t>
            </a:r>
            <a:r>
              <a:rPr lang="en-US" altLang="zh-CN" sz="2400" baseline="-25000" dirty="0">
                <a:solidFill>
                  <a:srgbClr val="3907F1"/>
                </a:solidFill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}</a:t>
            </a:r>
            <a:r>
              <a:rPr lang="zh-CN" altLang="en-US" sz="2400" dirty="0">
                <a:ea typeface="楷体_GB2312" pitchFamily="49" charset="-122"/>
              </a:rPr>
              <a:t>。</a:t>
            </a:r>
            <a:endParaRPr lang="zh-CN" altLang="en-US" sz="2400" dirty="0">
              <a:ea typeface="楷体_GB2312" pitchFamily="49" charset="-122"/>
            </a:endParaRPr>
          </a:p>
          <a:p>
            <a:pPr>
              <a:buFontTx/>
              <a:buChar char="•"/>
            </a:pPr>
            <a:r>
              <a:rPr lang="zh-CN" altLang="en-US" sz="2400" b="1" dirty="0">
                <a:ea typeface="黑体" panose="02010609060101010101" pitchFamily="2" charset="-122"/>
              </a:rPr>
              <a:t>多边形的三角剖分</a:t>
            </a:r>
            <a:r>
              <a:rPr lang="zh-CN" altLang="en-US" sz="2400" dirty="0">
                <a:ea typeface="楷体_GB2312" pitchFamily="49" charset="-122"/>
              </a:rPr>
              <a:t>是将多边形分割成</a:t>
            </a:r>
            <a:r>
              <a:rPr lang="zh-CN" altLang="en-US" sz="2400" u="sng" dirty="0">
                <a:solidFill>
                  <a:srgbClr val="3907F1"/>
                </a:solidFill>
                <a:ea typeface="楷体_GB2312" pitchFamily="49" charset="-122"/>
              </a:rPr>
              <a:t>互不相交的三角形</a:t>
            </a:r>
            <a:r>
              <a:rPr lang="zh-CN" altLang="en-US" sz="2400" dirty="0">
                <a:ea typeface="楷体_GB2312" pitchFamily="49" charset="-122"/>
              </a:rPr>
              <a:t>的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弦的集合</a:t>
            </a:r>
            <a:r>
              <a:rPr lang="en-US" altLang="zh-CN" sz="2400" dirty="0">
                <a:solidFill>
                  <a:srgbClr val="C00000"/>
                </a:solidFill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。</a:t>
            </a:r>
            <a:endParaRPr lang="zh-CN" altLang="en-US" sz="2400" dirty="0">
              <a:ea typeface="楷体_GB2312" pitchFamily="49" charset="-122"/>
            </a:endParaRPr>
          </a:p>
          <a:p>
            <a:pPr>
              <a:buFontTx/>
              <a:buChar char="•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给定凸多边形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P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，以及定义在由多边形的</a:t>
            </a:r>
            <a:r>
              <a:rPr lang="zh-CN" altLang="en-US" sz="2400" dirty="0">
                <a:solidFill>
                  <a:srgbClr val="2605A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边和弦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组成的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三角形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上的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权函数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w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。要求确定该凸多边形的三角剖分，使得即该三角剖分中</a:t>
            </a:r>
            <a:r>
              <a:rPr lang="zh-CN" altLang="en-US" sz="2400" dirty="0">
                <a:solidFill>
                  <a:srgbClr val="3907F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诸三角形上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权之和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为最小。 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305156" name="Picture 4" descr="t3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836368"/>
            <a:ext cx="47529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839480"/>
            <a:ext cx="2357382" cy="19018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716016" y="4385757"/>
                <a:ext cx="3926651" cy="411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𝑤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=|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|+|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|+|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4385757"/>
                <a:ext cx="3926651" cy="411395"/>
              </a:xfrm>
              <a:prstGeom prst="rect">
                <a:avLst/>
              </a:prstGeom>
              <a:blipFill rotWithShape="1"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884368" y="5142537"/>
            <a:ext cx="1151681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/>
              <a:t>最小弦长三角剖分</a:t>
            </a:r>
            <a:endParaRPr lang="zh-CN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0825" y="5096370"/>
            <a:ext cx="304321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n-3 </a:t>
            </a:r>
            <a:r>
              <a:rPr lang="zh-CN" altLang="en-US" dirty="0" smtClean="0"/>
              <a:t>条弦，</a:t>
            </a:r>
            <a:r>
              <a:rPr lang="en-US" altLang="zh-CN" dirty="0" smtClean="0"/>
              <a:t>n-2 </a:t>
            </a:r>
            <a:r>
              <a:rPr lang="zh-CN" altLang="en-US" dirty="0" smtClean="0"/>
              <a:t>个三角形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5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178" name="Picture 2" descr="t3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365104"/>
            <a:ext cx="5472113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6179" name="Rectangle 3"/>
          <p:cNvSpPr>
            <a:spLocks noChangeArrowheads="1"/>
          </p:cNvSpPr>
          <p:nvPr/>
        </p:nvSpPr>
        <p:spPr bwMode="auto">
          <a:xfrm>
            <a:off x="467544" y="257398"/>
            <a:ext cx="7345362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三角剖分的结构及其相关问题</a:t>
            </a:r>
            <a:endParaRPr lang="ja-JP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 flipH="1">
            <a:off x="4499497" y="4748039"/>
            <a:ext cx="648072" cy="1512168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rgbClr val="7030A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连接符 6"/>
          <p:cNvCxnSpPr/>
          <p:nvPr/>
        </p:nvCxnSpPr>
        <p:spPr bwMode="auto">
          <a:xfrm flipV="1">
            <a:off x="4499497" y="5036071"/>
            <a:ext cx="1224136" cy="1224136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rgbClr val="7030A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连接符 9"/>
          <p:cNvCxnSpPr/>
          <p:nvPr/>
        </p:nvCxnSpPr>
        <p:spPr bwMode="auto">
          <a:xfrm>
            <a:off x="5147569" y="4748039"/>
            <a:ext cx="576064" cy="288032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rgbClr val="7030A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 useBgFill="1">
        <p:nvSpPr>
          <p:cNvPr id="2" name="矩形 1"/>
          <p:cNvSpPr/>
          <p:nvPr/>
        </p:nvSpPr>
        <p:spPr bwMode="auto">
          <a:xfrm>
            <a:off x="3707904" y="4532015"/>
            <a:ext cx="2520280" cy="201622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721820" y="3429000"/>
            <a:ext cx="34612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22124" y="3717032"/>
            <a:ext cx="893492" cy="5186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588224" y="4725144"/>
                <a:ext cx="23762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𝐴</m:t>
                    </m:r>
                    <m:r>
                      <a:rPr lang="en-US" altLang="zh-CN" sz="2000" i="1" baseline="-2500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sz="2000" dirty="0" smtClean="0"/>
                  <a:t>的维数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4725144"/>
                <a:ext cx="2376264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10606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300192" y="5172001"/>
                <a:ext cx="2880320" cy="694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给定三角形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latin typeface="Cambria Math"/>
                      </a:rPr>
                      <m:t>的权函数</m:t>
                    </m:r>
                  </m:oMath>
                </a14:m>
                <a:endParaRPr lang="en-US" altLang="zh-CN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/>
                            </a:rPr>
                            <m:t>𝜔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5172001"/>
                <a:ext cx="2880320" cy="694742"/>
              </a:xfrm>
              <a:prstGeom prst="rect">
                <a:avLst/>
              </a:prstGeom>
              <a:blipFill rotWithShape="1">
                <a:blip r:embed="rId3"/>
                <a:stretch>
                  <a:fillRect l="-1691" t="-6140" r="-846"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06180" name="Text Box 4"/>
          <p:cNvSpPr txBox="1">
            <a:spLocks noChangeArrowheads="1"/>
          </p:cNvSpPr>
          <p:nvPr/>
        </p:nvSpPr>
        <p:spPr bwMode="auto">
          <a:xfrm>
            <a:off x="179512" y="1020792"/>
            <a:ext cx="8784976" cy="3416320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zh-CN" altLang="en-US" sz="2400" dirty="0">
                <a:ea typeface="楷体_GB2312" pitchFamily="49" charset="-122"/>
              </a:rPr>
              <a:t>一个表达式的</a:t>
            </a:r>
            <a:r>
              <a:rPr lang="zh-CN" altLang="en-US" sz="2400" dirty="0">
                <a:solidFill>
                  <a:srgbClr val="3907F1"/>
                </a:solidFill>
                <a:ea typeface="楷体_GB2312" pitchFamily="49" charset="-122"/>
              </a:rPr>
              <a:t>完全加括号方式</a:t>
            </a:r>
            <a:r>
              <a:rPr lang="zh-CN" altLang="en-US" sz="2400" dirty="0">
                <a:ea typeface="楷体_GB2312" pitchFamily="49" charset="-122"/>
              </a:rPr>
              <a:t>相应于一棵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完全二叉树</a:t>
            </a:r>
            <a:r>
              <a:rPr lang="zh-CN" altLang="en-US" sz="2400" dirty="0">
                <a:ea typeface="楷体_GB2312" pitchFamily="49" charset="-122"/>
              </a:rPr>
              <a:t>，称为表达式的语法树。例如，完全加括号的矩阵连乘积</a:t>
            </a:r>
            <a:r>
              <a:rPr lang="en-US" altLang="zh-CN" sz="2400" dirty="0">
                <a:ea typeface="楷体_GB2312" pitchFamily="49" charset="-122"/>
              </a:rPr>
              <a:t>((A</a:t>
            </a:r>
            <a:r>
              <a:rPr lang="en-US" altLang="zh-CN" sz="2400" baseline="-25000" dirty="0">
                <a:ea typeface="楷体_GB2312" pitchFamily="49" charset="-122"/>
              </a:rPr>
              <a:t>1</a:t>
            </a:r>
            <a:r>
              <a:rPr lang="en-US" altLang="zh-CN" sz="2400" dirty="0">
                <a:ea typeface="楷体_GB2312" pitchFamily="49" charset="-122"/>
              </a:rPr>
              <a:t>(A</a:t>
            </a:r>
            <a:r>
              <a:rPr lang="en-US" altLang="zh-CN" sz="2400" baseline="-25000" dirty="0">
                <a:ea typeface="楷体_GB2312" pitchFamily="49" charset="-122"/>
              </a:rPr>
              <a:t>2</a:t>
            </a:r>
            <a:r>
              <a:rPr lang="en-US" altLang="zh-CN" sz="2400" dirty="0">
                <a:ea typeface="楷体_GB2312" pitchFamily="49" charset="-122"/>
              </a:rPr>
              <a:t>A</a:t>
            </a:r>
            <a:r>
              <a:rPr lang="en-US" altLang="zh-CN" sz="2400" baseline="-25000" dirty="0">
                <a:ea typeface="楷体_GB2312" pitchFamily="49" charset="-122"/>
              </a:rPr>
              <a:t>3</a:t>
            </a:r>
            <a:r>
              <a:rPr lang="en-US" altLang="zh-CN" sz="2400" dirty="0">
                <a:ea typeface="楷体_GB2312" pitchFamily="49" charset="-122"/>
              </a:rPr>
              <a:t>))(A</a:t>
            </a:r>
            <a:r>
              <a:rPr lang="en-US" altLang="zh-CN" sz="2400" baseline="-25000" dirty="0">
                <a:ea typeface="楷体_GB2312" pitchFamily="49" charset="-122"/>
              </a:rPr>
              <a:t>4</a:t>
            </a:r>
            <a:r>
              <a:rPr lang="en-US" altLang="zh-CN" sz="2400" dirty="0">
                <a:ea typeface="楷体_GB2312" pitchFamily="49" charset="-122"/>
              </a:rPr>
              <a:t>(A</a:t>
            </a:r>
            <a:r>
              <a:rPr lang="en-US" altLang="zh-CN" sz="2400" baseline="-25000" dirty="0">
                <a:ea typeface="楷体_GB2312" pitchFamily="49" charset="-122"/>
              </a:rPr>
              <a:t>5</a:t>
            </a:r>
            <a:r>
              <a:rPr lang="en-US" altLang="zh-CN" sz="2400" dirty="0">
                <a:ea typeface="楷体_GB2312" pitchFamily="49" charset="-122"/>
              </a:rPr>
              <a:t>A</a:t>
            </a:r>
            <a:r>
              <a:rPr lang="en-US" altLang="zh-CN" sz="2400" baseline="-25000" dirty="0">
                <a:ea typeface="楷体_GB2312" pitchFamily="49" charset="-122"/>
              </a:rPr>
              <a:t>6</a:t>
            </a:r>
            <a:r>
              <a:rPr lang="en-US" altLang="zh-CN" sz="2400" dirty="0">
                <a:ea typeface="楷体_GB2312" pitchFamily="49" charset="-122"/>
              </a:rPr>
              <a:t>)))</a:t>
            </a:r>
            <a:r>
              <a:rPr lang="zh-CN" altLang="en-US" sz="2400" dirty="0">
                <a:ea typeface="楷体_GB2312" pitchFamily="49" charset="-122"/>
              </a:rPr>
              <a:t>所相应的语法树如图</a:t>
            </a:r>
            <a:r>
              <a:rPr lang="en-US" altLang="zh-CN" sz="2400" dirty="0">
                <a:ea typeface="楷体_GB2312" pitchFamily="49" charset="-122"/>
              </a:rPr>
              <a:t> (a)</a:t>
            </a:r>
            <a:r>
              <a:rPr lang="zh-CN" altLang="en-US" sz="2400" dirty="0">
                <a:ea typeface="楷体_GB2312" pitchFamily="49" charset="-122"/>
              </a:rPr>
              <a:t>所示。</a:t>
            </a:r>
            <a:endParaRPr lang="zh-CN" altLang="en-US" sz="2400" dirty="0">
              <a:ea typeface="楷体_GB2312" pitchFamily="49" charset="-122"/>
            </a:endParaRPr>
          </a:p>
          <a:p>
            <a:pPr>
              <a:buFontTx/>
              <a:buChar char="•"/>
            </a:pPr>
            <a:r>
              <a:rPr lang="zh-CN" altLang="en-US" sz="2400" dirty="0">
                <a:ea typeface="楷体_GB2312" pitchFamily="49" charset="-122"/>
              </a:rPr>
              <a:t>凸多边形</a:t>
            </a:r>
            <a:r>
              <a:rPr lang="en-US" altLang="zh-CN" sz="2400" dirty="0">
                <a:ea typeface="楷体_GB2312" pitchFamily="49" charset="-122"/>
              </a:rPr>
              <a:t>{v</a:t>
            </a:r>
            <a:r>
              <a:rPr lang="en-US" altLang="zh-CN" sz="2400" baseline="-25000" dirty="0">
                <a:ea typeface="楷体_GB2312" pitchFamily="49" charset="-122"/>
              </a:rPr>
              <a:t>0</a:t>
            </a:r>
            <a:r>
              <a:rPr lang="en-US" altLang="zh-CN" sz="2400" dirty="0">
                <a:ea typeface="楷体_GB2312" pitchFamily="49" charset="-122"/>
              </a:rPr>
              <a:t>,v</a:t>
            </a:r>
            <a:r>
              <a:rPr lang="en-US" altLang="zh-CN" sz="2400" baseline="-25000" dirty="0">
                <a:ea typeface="楷体_GB2312" pitchFamily="49" charset="-122"/>
              </a:rPr>
              <a:t>1</a:t>
            </a:r>
            <a:r>
              <a:rPr lang="en-US" altLang="zh-CN" sz="2400" dirty="0">
                <a:ea typeface="楷体_GB2312" pitchFamily="49" charset="-122"/>
              </a:rPr>
              <a:t>,…v</a:t>
            </a:r>
            <a:r>
              <a:rPr lang="en-US" altLang="zh-CN" sz="2400" baseline="-25000" dirty="0">
                <a:ea typeface="楷体_GB2312" pitchFamily="49" charset="-122"/>
              </a:rPr>
              <a:t>n-1</a:t>
            </a:r>
            <a:r>
              <a:rPr lang="en-US" altLang="zh-CN" sz="2400" dirty="0">
                <a:ea typeface="楷体_GB2312" pitchFamily="49" charset="-122"/>
              </a:rPr>
              <a:t>}</a:t>
            </a:r>
            <a:r>
              <a:rPr lang="zh-CN" altLang="en-US" sz="2400" dirty="0">
                <a:ea typeface="楷体_GB2312" pitchFamily="49" charset="-122"/>
              </a:rPr>
              <a:t>的</a:t>
            </a:r>
            <a:r>
              <a:rPr lang="zh-CN" altLang="en-US" sz="2400" dirty="0">
                <a:solidFill>
                  <a:srgbClr val="3907F1"/>
                </a:solidFill>
                <a:ea typeface="楷体_GB2312" pitchFamily="49" charset="-122"/>
              </a:rPr>
              <a:t>三角剖分也可以用语法树</a:t>
            </a:r>
            <a:r>
              <a:rPr lang="zh-CN" altLang="en-US" sz="2400" dirty="0">
                <a:ea typeface="楷体_GB2312" pitchFamily="49" charset="-122"/>
              </a:rPr>
              <a:t>表示</a:t>
            </a:r>
            <a:r>
              <a:rPr lang="zh-CN" altLang="en-US" sz="2400" dirty="0" smtClean="0">
                <a:ea typeface="楷体_GB2312" pitchFamily="49" charset="-122"/>
              </a:rPr>
              <a:t>。</a:t>
            </a:r>
            <a:endParaRPr lang="en-US" altLang="zh-CN" sz="2400" dirty="0" smtClean="0">
              <a:ea typeface="楷体_GB2312" pitchFamily="49" charset="-122"/>
            </a:endParaRPr>
          </a:p>
          <a:p>
            <a:r>
              <a:rPr lang="zh-CN" altLang="en-US" sz="2400" dirty="0" smtClean="0">
                <a:ea typeface="楷体_GB2312" pitchFamily="49" charset="-122"/>
              </a:rPr>
              <a:t>例如</a:t>
            </a:r>
            <a:r>
              <a:rPr lang="zh-CN" altLang="en-US" sz="2400" dirty="0">
                <a:ea typeface="楷体_GB2312" pitchFamily="49" charset="-122"/>
              </a:rPr>
              <a:t>，图</a:t>
            </a:r>
            <a:r>
              <a:rPr lang="en-US" altLang="zh-CN" sz="2400" dirty="0">
                <a:ea typeface="楷体_GB2312" pitchFamily="49" charset="-122"/>
              </a:rPr>
              <a:t> (b)</a:t>
            </a:r>
            <a:r>
              <a:rPr lang="zh-CN" altLang="en-US" sz="2400" dirty="0">
                <a:ea typeface="楷体_GB2312" pitchFamily="49" charset="-122"/>
              </a:rPr>
              <a:t>中凸多边形的三角剖分可用图</a:t>
            </a:r>
            <a:r>
              <a:rPr lang="en-US" altLang="zh-CN" sz="2400" dirty="0">
                <a:ea typeface="楷体_GB2312" pitchFamily="49" charset="-122"/>
              </a:rPr>
              <a:t> (a)</a:t>
            </a:r>
            <a:r>
              <a:rPr lang="zh-CN" altLang="en-US" sz="2400" dirty="0">
                <a:ea typeface="楷体_GB2312" pitchFamily="49" charset="-122"/>
              </a:rPr>
              <a:t>所示的语法树表示。 </a:t>
            </a:r>
            <a:endParaRPr lang="zh-CN" altLang="en-US" sz="2400" dirty="0">
              <a:ea typeface="楷体_GB2312" pitchFamily="49" charset="-122"/>
            </a:endParaRPr>
          </a:p>
          <a:p>
            <a:pPr>
              <a:buFontTx/>
              <a:buChar char="•"/>
            </a:pPr>
            <a:r>
              <a:rPr lang="zh-CN" altLang="en-US" sz="2400" dirty="0">
                <a:ea typeface="楷体_GB2312" pitchFamily="49" charset="-122"/>
              </a:rPr>
              <a:t>矩阵连乘积中的每个矩阵</a:t>
            </a:r>
            <a:r>
              <a:rPr lang="en-US" altLang="zh-CN" sz="2400" dirty="0">
                <a:solidFill>
                  <a:srgbClr val="2605A1"/>
                </a:solidFill>
                <a:ea typeface="楷体_GB2312" pitchFamily="49" charset="-122"/>
              </a:rPr>
              <a:t>A</a:t>
            </a:r>
            <a:r>
              <a:rPr lang="en-US" altLang="zh-CN" sz="2400" baseline="-25000" dirty="0">
                <a:solidFill>
                  <a:srgbClr val="2605A1"/>
                </a:solidFill>
                <a:ea typeface="楷体_GB2312" pitchFamily="49" charset="-122"/>
              </a:rPr>
              <a:t>i</a:t>
            </a:r>
            <a:r>
              <a:rPr lang="zh-CN" altLang="en-US" sz="2400" dirty="0">
                <a:ea typeface="楷体_GB2312" pitchFamily="49" charset="-122"/>
              </a:rPr>
              <a:t>对应于凸</a:t>
            </a:r>
            <a:r>
              <a:rPr lang="en-US" altLang="zh-CN" sz="2400" dirty="0">
                <a:ea typeface="楷体_GB2312" pitchFamily="49" charset="-122"/>
              </a:rPr>
              <a:t>(n+1)</a:t>
            </a:r>
            <a:r>
              <a:rPr lang="zh-CN" altLang="en-US" sz="2400" dirty="0">
                <a:ea typeface="楷体_GB2312" pitchFamily="49" charset="-122"/>
              </a:rPr>
              <a:t>边形中的一条</a:t>
            </a:r>
            <a:r>
              <a:rPr lang="zh-CN" altLang="en-US" sz="2400" dirty="0" smtClean="0">
                <a:solidFill>
                  <a:srgbClr val="2605A1"/>
                </a:solidFill>
                <a:ea typeface="楷体_GB2312" pitchFamily="49" charset="-122"/>
              </a:rPr>
              <a:t>边</a:t>
            </a:r>
            <a:endParaRPr lang="en-US" altLang="zh-CN" sz="2400" dirty="0" smtClean="0">
              <a:solidFill>
                <a:srgbClr val="2605A1"/>
              </a:solidFill>
              <a:ea typeface="楷体_GB2312" pitchFamily="49" charset="-122"/>
            </a:endParaRPr>
          </a:p>
          <a:p>
            <a:r>
              <a:rPr lang="en-US" altLang="zh-CN" sz="2400" dirty="0" smtClean="0">
                <a:solidFill>
                  <a:srgbClr val="2605A1"/>
                </a:solidFill>
                <a:ea typeface="楷体_GB2312" pitchFamily="49" charset="-122"/>
              </a:rPr>
              <a:t>v</a:t>
            </a:r>
            <a:r>
              <a:rPr lang="en-US" altLang="zh-CN" sz="2400" baseline="-25000" dirty="0" smtClean="0">
                <a:solidFill>
                  <a:srgbClr val="2605A1"/>
                </a:solidFill>
                <a:ea typeface="楷体_GB2312" pitchFamily="49" charset="-122"/>
              </a:rPr>
              <a:t>i-1</a:t>
            </a:r>
            <a:r>
              <a:rPr lang="en-US" altLang="zh-CN" sz="2400" dirty="0" smtClean="0">
                <a:solidFill>
                  <a:srgbClr val="2605A1"/>
                </a:solidFill>
                <a:ea typeface="楷体_GB2312" pitchFamily="49" charset="-122"/>
              </a:rPr>
              <a:t>v</a:t>
            </a:r>
            <a:r>
              <a:rPr lang="en-US" altLang="zh-CN" sz="2400" baseline="-25000" dirty="0" smtClean="0">
                <a:solidFill>
                  <a:srgbClr val="2605A1"/>
                </a:solidFill>
                <a:ea typeface="楷体_GB2312" pitchFamily="49" charset="-122"/>
              </a:rPr>
              <a:t>i</a:t>
            </a:r>
            <a:r>
              <a:rPr lang="zh-CN" altLang="en-US" sz="2400" dirty="0">
                <a:ea typeface="楷体_GB2312" pitchFamily="49" charset="-122"/>
              </a:rPr>
              <a:t>。三角剖分中的一条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弦</a:t>
            </a:r>
            <a:r>
              <a:rPr lang="en-US" altLang="zh-CN" sz="2400" dirty="0" err="1">
                <a:solidFill>
                  <a:srgbClr val="C00000"/>
                </a:solidFill>
                <a:ea typeface="楷体_GB2312" pitchFamily="49" charset="-122"/>
              </a:rPr>
              <a:t>v</a:t>
            </a:r>
            <a:r>
              <a:rPr lang="en-US" altLang="zh-CN" sz="2400" baseline="-25000" dirty="0" err="1">
                <a:solidFill>
                  <a:srgbClr val="C00000"/>
                </a:solidFill>
                <a:ea typeface="楷体_GB2312" pitchFamily="49" charset="-122"/>
              </a:rPr>
              <a:t>i</a:t>
            </a:r>
            <a:r>
              <a:rPr lang="en-US" altLang="zh-CN" sz="2400" dirty="0" err="1">
                <a:solidFill>
                  <a:srgbClr val="C00000"/>
                </a:solidFill>
                <a:ea typeface="楷体_GB2312" pitchFamily="49" charset="-122"/>
              </a:rPr>
              <a:t>v</a:t>
            </a:r>
            <a:r>
              <a:rPr lang="en-US" altLang="zh-CN" sz="2400" baseline="-25000" dirty="0" err="1">
                <a:solidFill>
                  <a:srgbClr val="C00000"/>
                </a:solidFill>
                <a:ea typeface="楷体_GB2312" pitchFamily="49" charset="-122"/>
              </a:rPr>
              <a:t>j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i&lt;j</a:t>
            </a:r>
            <a:r>
              <a:rPr lang="zh-CN" altLang="en-US" sz="2400" dirty="0">
                <a:ea typeface="楷体_GB2312" pitchFamily="49" charset="-122"/>
              </a:rPr>
              <a:t>，对应于矩阵连乘积</a:t>
            </a:r>
            <a:r>
              <a:rPr lang="en-US" altLang="zh-CN" sz="2400" dirty="0">
                <a:solidFill>
                  <a:srgbClr val="C00000"/>
                </a:solidFill>
                <a:ea typeface="楷体_GB2312" pitchFamily="49" charset="-122"/>
              </a:rPr>
              <a:t>A[i+1:j]</a:t>
            </a:r>
            <a:r>
              <a:rPr lang="zh-CN" altLang="en-US" sz="2400" dirty="0">
                <a:ea typeface="楷体_GB2312" pitchFamily="49" charset="-122"/>
              </a:rPr>
              <a:t>。</a:t>
            </a:r>
            <a:endParaRPr lang="zh-CN" altLang="en-US" sz="2400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6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6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6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6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6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6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6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6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6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6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6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6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 animBg="1"/>
      <p:bldP spid="11" grpId="0" animBg="1"/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467544" y="257398"/>
            <a:ext cx="7345362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最优子结构性质</a:t>
            </a:r>
            <a:endParaRPr lang="ja-JP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</a:endParaRPr>
          </a:p>
        </p:txBody>
      </p:sp>
      <p:sp>
        <p:nvSpPr>
          <p:cNvPr id="307203" name="Text Box 3"/>
          <p:cNvSpPr txBox="1">
            <a:spLocks noChangeArrowheads="1"/>
          </p:cNvSpPr>
          <p:nvPr/>
        </p:nvSpPr>
        <p:spPr bwMode="auto">
          <a:xfrm>
            <a:off x="144338" y="1220554"/>
            <a:ext cx="8892158" cy="5016758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zh-CN" altLang="en-US" sz="3200" dirty="0">
                <a:ea typeface="楷体_GB2312" pitchFamily="49" charset="-122"/>
              </a:rPr>
              <a:t>凸多边形的最优三角剖分问题有最优子结构性质。</a:t>
            </a:r>
            <a:endParaRPr lang="zh-CN" altLang="en-US" sz="3200" dirty="0">
              <a:ea typeface="楷体_GB2312" pitchFamily="49" charset="-122"/>
            </a:endParaRPr>
          </a:p>
          <a:p>
            <a:pPr>
              <a:buFontTx/>
              <a:buChar char="•"/>
            </a:pPr>
            <a:r>
              <a:rPr lang="zh-CN" altLang="en-US" sz="3200" dirty="0">
                <a:ea typeface="楷体_GB2312" pitchFamily="49" charset="-122"/>
              </a:rPr>
              <a:t>事实上，若凸</a:t>
            </a:r>
            <a:r>
              <a:rPr lang="en-US" altLang="zh-CN" sz="3200" dirty="0">
                <a:ea typeface="楷体_GB2312" pitchFamily="49" charset="-122"/>
              </a:rPr>
              <a:t>(n+1)</a:t>
            </a:r>
            <a:r>
              <a:rPr lang="zh-CN" altLang="en-US" sz="3200" dirty="0">
                <a:ea typeface="楷体_GB2312" pitchFamily="49" charset="-122"/>
              </a:rPr>
              <a:t>边形</a:t>
            </a:r>
            <a:r>
              <a:rPr lang="en-US" altLang="zh-CN" sz="3200" dirty="0">
                <a:ea typeface="楷体_GB2312" pitchFamily="49" charset="-122"/>
              </a:rPr>
              <a:t>P={v</a:t>
            </a:r>
            <a:r>
              <a:rPr lang="en-US" altLang="zh-CN" sz="3200" baseline="-25000" dirty="0">
                <a:ea typeface="楷体_GB2312" pitchFamily="49" charset="-122"/>
              </a:rPr>
              <a:t>0</a:t>
            </a:r>
            <a:r>
              <a:rPr lang="en-US" altLang="zh-CN" sz="3200" dirty="0">
                <a:ea typeface="楷体_GB2312" pitchFamily="49" charset="-122"/>
              </a:rPr>
              <a:t>,v</a:t>
            </a:r>
            <a:r>
              <a:rPr lang="en-US" altLang="zh-CN" sz="3200" baseline="-25000" dirty="0">
                <a:ea typeface="楷体_GB2312" pitchFamily="49" charset="-122"/>
              </a:rPr>
              <a:t>1</a:t>
            </a:r>
            <a:r>
              <a:rPr lang="en-US" altLang="zh-CN" sz="3200" dirty="0">
                <a:ea typeface="楷体_GB2312" pitchFamily="49" charset="-122"/>
              </a:rPr>
              <a:t>,…,</a:t>
            </a:r>
            <a:r>
              <a:rPr lang="en-US" altLang="zh-CN" sz="3200" dirty="0" err="1" smtClean="0">
                <a:ea typeface="楷体_GB2312" pitchFamily="49" charset="-122"/>
              </a:rPr>
              <a:t>v</a:t>
            </a:r>
            <a:r>
              <a:rPr lang="en-US" altLang="zh-CN" sz="3200" baseline="-25000" dirty="0" err="1" smtClean="0">
                <a:ea typeface="楷体_GB2312" pitchFamily="49" charset="-122"/>
              </a:rPr>
              <a:t>n</a:t>
            </a:r>
            <a:r>
              <a:rPr lang="en-US" altLang="zh-CN" sz="3200" dirty="0" smtClean="0">
                <a:ea typeface="楷体_GB2312" pitchFamily="49" charset="-122"/>
              </a:rPr>
              <a:t>}</a:t>
            </a:r>
            <a:r>
              <a:rPr lang="zh-CN" altLang="en-US" sz="3200" dirty="0">
                <a:ea typeface="楷体_GB2312" pitchFamily="49" charset="-122"/>
              </a:rPr>
              <a:t>的</a:t>
            </a: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最优</a:t>
            </a:r>
            <a:r>
              <a:rPr lang="zh-CN" altLang="en-US" sz="3200" dirty="0">
                <a:ea typeface="楷体_GB2312" pitchFamily="49" charset="-122"/>
              </a:rPr>
              <a:t>三角剖分</a:t>
            </a:r>
            <a:r>
              <a:rPr lang="en-US" altLang="zh-CN" sz="3200" dirty="0">
                <a:ea typeface="楷体_GB2312" pitchFamily="49" charset="-122"/>
              </a:rPr>
              <a:t>T</a:t>
            </a:r>
            <a:r>
              <a:rPr lang="zh-CN" altLang="en-US" sz="3200" dirty="0">
                <a:ea typeface="楷体_GB2312" pitchFamily="49" charset="-122"/>
              </a:rPr>
              <a:t>包含三角形</a:t>
            </a:r>
            <a:r>
              <a:rPr lang="en-US" altLang="zh-CN" sz="3200" dirty="0">
                <a:ea typeface="楷体_GB2312" pitchFamily="49" charset="-122"/>
              </a:rPr>
              <a:t>v</a:t>
            </a:r>
            <a:r>
              <a:rPr lang="en-US" altLang="zh-CN" sz="3200" baseline="-25000" dirty="0">
                <a:ea typeface="楷体_GB2312" pitchFamily="49" charset="-122"/>
              </a:rPr>
              <a:t>0</a:t>
            </a:r>
            <a:r>
              <a:rPr lang="en-US" altLang="zh-CN" sz="3200" dirty="0">
                <a:ea typeface="楷体_GB2312" pitchFamily="49" charset="-122"/>
              </a:rPr>
              <a:t>v</a:t>
            </a:r>
            <a:r>
              <a:rPr lang="en-US" altLang="zh-CN" sz="3200" baseline="-25000" dirty="0">
                <a:ea typeface="楷体_GB2312" pitchFamily="49" charset="-122"/>
              </a:rPr>
              <a:t>k</a:t>
            </a:r>
            <a:r>
              <a:rPr lang="en-US" altLang="zh-CN" sz="3200" dirty="0">
                <a:ea typeface="楷体_GB2312" pitchFamily="49" charset="-122"/>
              </a:rPr>
              <a:t>v</a:t>
            </a:r>
            <a:r>
              <a:rPr lang="en-US" altLang="zh-CN" sz="3200" baseline="-25000" dirty="0">
                <a:ea typeface="楷体_GB2312" pitchFamily="49" charset="-122"/>
              </a:rPr>
              <a:t>n</a:t>
            </a:r>
            <a:r>
              <a:rPr lang="zh-CN" altLang="en-US" sz="3200" dirty="0">
                <a:ea typeface="楷体_GB2312" pitchFamily="49" charset="-122"/>
              </a:rPr>
              <a:t>，</a:t>
            </a:r>
            <a:r>
              <a:rPr lang="en-US" altLang="zh-CN" sz="3200" dirty="0">
                <a:ea typeface="楷体_GB2312" pitchFamily="49" charset="-122"/>
              </a:rPr>
              <a:t>1≤k≤n-1</a:t>
            </a:r>
            <a:r>
              <a:rPr lang="zh-CN" altLang="en-US" sz="3200" dirty="0">
                <a:ea typeface="楷体_GB2312" pitchFamily="49" charset="-122"/>
              </a:rPr>
              <a:t>，则</a:t>
            </a:r>
            <a:r>
              <a:rPr lang="en-US" altLang="zh-CN" sz="3200" dirty="0">
                <a:ea typeface="楷体_GB2312" pitchFamily="49" charset="-122"/>
              </a:rPr>
              <a:t>T</a:t>
            </a:r>
            <a:r>
              <a:rPr lang="zh-CN" altLang="en-US" sz="3200" dirty="0">
                <a:ea typeface="楷体_GB2312" pitchFamily="49" charset="-122"/>
              </a:rPr>
              <a:t>的</a:t>
            </a:r>
            <a:r>
              <a:rPr lang="zh-CN" altLang="en-US" sz="3200" dirty="0">
                <a:solidFill>
                  <a:srgbClr val="C00000"/>
                </a:solidFill>
                <a:ea typeface="楷体_GB2312" pitchFamily="49" charset="-122"/>
              </a:rPr>
              <a:t>权</a:t>
            </a:r>
            <a:r>
              <a:rPr lang="zh-CN" altLang="en-US" sz="3200" dirty="0">
                <a:ea typeface="楷体_GB2312" pitchFamily="49" charset="-122"/>
              </a:rPr>
              <a:t>为</a:t>
            </a:r>
            <a:r>
              <a:rPr lang="en-US" altLang="zh-CN" sz="3200" dirty="0">
                <a:ea typeface="楷体_GB2312" pitchFamily="49" charset="-122"/>
              </a:rPr>
              <a:t>3</a:t>
            </a:r>
            <a:r>
              <a:rPr lang="zh-CN" altLang="en-US" sz="3200" dirty="0">
                <a:ea typeface="楷体_GB2312" pitchFamily="49" charset="-122"/>
              </a:rPr>
              <a:t>个部分权的和：</a:t>
            </a:r>
            <a:r>
              <a:rPr lang="zh-CN" altLang="en-US" sz="3200" dirty="0">
                <a:solidFill>
                  <a:srgbClr val="2605A1"/>
                </a:solidFill>
                <a:ea typeface="楷体_GB2312" pitchFamily="49" charset="-122"/>
              </a:rPr>
              <a:t>三角形</a:t>
            </a:r>
            <a:r>
              <a:rPr lang="en-US" altLang="zh-CN" sz="3200" dirty="0">
                <a:solidFill>
                  <a:srgbClr val="2605A1"/>
                </a:solidFill>
                <a:ea typeface="楷体_GB2312" pitchFamily="49" charset="-122"/>
              </a:rPr>
              <a:t>v</a:t>
            </a:r>
            <a:r>
              <a:rPr lang="en-US" altLang="zh-CN" sz="3200" baseline="-25000" dirty="0">
                <a:solidFill>
                  <a:srgbClr val="2605A1"/>
                </a:solidFill>
                <a:ea typeface="楷体_GB2312" pitchFamily="49" charset="-122"/>
              </a:rPr>
              <a:t>0</a:t>
            </a:r>
            <a:r>
              <a:rPr lang="en-US" altLang="zh-CN" sz="3200" dirty="0">
                <a:solidFill>
                  <a:srgbClr val="2605A1"/>
                </a:solidFill>
                <a:ea typeface="楷体_GB2312" pitchFamily="49" charset="-122"/>
              </a:rPr>
              <a:t>v</a:t>
            </a:r>
            <a:r>
              <a:rPr lang="en-US" altLang="zh-CN" sz="3200" baseline="-25000" dirty="0">
                <a:solidFill>
                  <a:srgbClr val="2605A1"/>
                </a:solidFill>
                <a:ea typeface="楷体_GB2312" pitchFamily="49" charset="-122"/>
              </a:rPr>
              <a:t>k</a:t>
            </a:r>
            <a:r>
              <a:rPr lang="en-US" altLang="zh-CN" sz="3200" dirty="0">
                <a:solidFill>
                  <a:srgbClr val="2605A1"/>
                </a:solidFill>
                <a:ea typeface="楷体_GB2312" pitchFamily="49" charset="-122"/>
              </a:rPr>
              <a:t>v</a:t>
            </a:r>
            <a:r>
              <a:rPr lang="en-US" altLang="zh-CN" sz="3200" baseline="-25000" dirty="0">
                <a:solidFill>
                  <a:srgbClr val="2605A1"/>
                </a:solidFill>
                <a:ea typeface="楷体_GB2312" pitchFamily="49" charset="-122"/>
              </a:rPr>
              <a:t>n</a:t>
            </a:r>
            <a:r>
              <a:rPr lang="zh-CN" altLang="en-US" sz="3200" dirty="0">
                <a:ea typeface="楷体_GB2312" pitchFamily="49" charset="-122"/>
              </a:rPr>
              <a:t>的</a:t>
            </a:r>
            <a:r>
              <a:rPr lang="zh-CN" altLang="en-US" sz="3200" dirty="0">
                <a:solidFill>
                  <a:srgbClr val="C00000"/>
                </a:solidFill>
                <a:ea typeface="楷体_GB2312" pitchFamily="49" charset="-122"/>
              </a:rPr>
              <a:t>权</a:t>
            </a:r>
            <a:r>
              <a:rPr lang="zh-CN" altLang="en-US" sz="3200" dirty="0">
                <a:ea typeface="楷体_GB2312" pitchFamily="49" charset="-122"/>
              </a:rPr>
              <a:t>，</a:t>
            </a:r>
            <a:r>
              <a:rPr lang="zh-CN" altLang="en-US" sz="3200" dirty="0">
                <a:solidFill>
                  <a:srgbClr val="2605A1"/>
                </a:solidFill>
                <a:ea typeface="楷体_GB2312" pitchFamily="49" charset="-122"/>
              </a:rPr>
              <a:t>子多边形</a:t>
            </a:r>
            <a:r>
              <a:rPr lang="en-US" altLang="zh-CN" sz="3200" dirty="0">
                <a:solidFill>
                  <a:srgbClr val="2605A1"/>
                </a:solidFill>
                <a:ea typeface="楷体_GB2312" pitchFamily="49" charset="-122"/>
              </a:rPr>
              <a:t>{v</a:t>
            </a:r>
            <a:r>
              <a:rPr lang="en-US" altLang="zh-CN" sz="3200" baseline="-25000" dirty="0">
                <a:solidFill>
                  <a:srgbClr val="2605A1"/>
                </a:solidFill>
                <a:ea typeface="楷体_GB2312" pitchFamily="49" charset="-122"/>
              </a:rPr>
              <a:t>0</a:t>
            </a:r>
            <a:r>
              <a:rPr lang="en-US" altLang="zh-CN" sz="3200" dirty="0">
                <a:solidFill>
                  <a:srgbClr val="2605A1"/>
                </a:solidFill>
                <a:ea typeface="楷体_GB2312" pitchFamily="49" charset="-122"/>
              </a:rPr>
              <a:t>,v</a:t>
            </a:r>
            <a:r>
              <a:rPr lang="en-US" altLang="zh-CN" sz="3200" baseline="-25000" dirty="0">
                <a:solidFill>
                  <a:srgbClr val="2605A1"/>
                </a:solidFill>
                <a:ea typeface="楷体_GB2312" pitchFamily="49" charset="-122"/>
              </a:rPr>
              <a:t>1</a:t>
            </a:r>
            <a:r>
              <a:rPr lang="en-US" altLang="zh-CN" sz="3200" dirty="0">
                <a:solidFill>
                  <a:srgbClr val="2605A1"/>
                </a:solidFill>
                <a:ea typeface="楷体_GB2312" pitchFamily="49" charset="-122"/>
              </a:rPr>
              <a:t>,…,</a:t>
            </a:r>
            <a:r>
              <a:rPr lang="en-US" altLang="zh-CN" sz="3200" dirty="0" err="1">
                <a:solidFill>
                  <a:srgbClr val="2605A1"/>
                </a:solidFill>
                <a:ea typeface="楷体_GB2312" pitchFamily="49" charset="-122"/>
              </a:rPr>
              <a:t>v</a:t>
            </a:r>
            <a:r>
              <a:rPr lang="en-US" altLang="zh-CN" sz="3200" baseline="-25000" dirty="0" err="1">
                <a:solidFill>
                  <a:srgbClr val="2605A1"/>
                </a:solidFill>
                <a:ea typeface="楷体_GB2312" pitchFamily="49" charset="-122"/>
              </a:rPr>
              <a:t>k</a:t>
            </a:r>
            <a:r>
              <a:rPr lang="en-US" altLang="zh-CN" sz="3200" dirty="0">
                <a:solidFill>
                  <a:srgbClr val="2605A1"/>
                </a:solidFill>
                <a:ea typeface="楷体_GB2312" pitchFamily="49" charset="-122"/>
              </a:rPr>
              <a:t>}</a:t>
            </a:r>
            <a:r>
              <a:rPr lang="zh-CN" altLang="en-US" sz="3200" dirty="0">
                <a:ea typeface="楷体_GB2312" pitchFamily="49" charset="-122"/>
              </a:rPr>
              <a:t>和</a:t>
            </a:r>
            <a:r>
              <a:rPr lang="en-US" altLang="zh-CN" sz="3200" dirty="0">
                <a:solidFill>
                  <a:srgbClr val="2605A1"/>
                </a:solidFill>
                <a:ea typeface="楷体_GB2312" pitchFamily="49" charset="-122"/>
              </a:rPr>
              <a:t>{v</a:t>
            </a:r>
            <a:r>
              <a:rPr lang="en-US" altLang="zh-CN" sz="3200" baseline="-25000" dirty="0">
                <a:solidFill>
                  <a:srgbClr val="2605A1"/>
                </a:solidFill>
                <a:ea typeface="楷体_GB2312" pitchFamily="49" charset="-122"/>
              </a:rPr>
              <a:t>k</a:t>
            </a:r>
            <a:r>
              <a:rPr lang="en-US" altLang="zh-CN" sz="3200" dirty="0">
                <a:solidFill>
                  <a:srgbClr val="2605A1"/>
                </a:solidFill>
                <a:ea typeface="楷体_GB2312" pitchFamily="49" charset="-122"/>
              </a:rPr>
              <a:t>,v</a:t>
            </a:r>
            <a:r>
              <a:rPr lang="en-US" altLang="zh-CN" sz="3200" baseline="-25000" dirty="0">
                <a:solidFill>
                  <a:srgbClr val="2605A1"/>
                </a:solidFill>
                <a:ea typeface="楷体_GB2312" pitchFamily="49" charset="-122"/>
              </a:rPr>
              <a:t>k+1</a:t>
            </a:r>
            <a:r>
              <a:rPr lang="en-US" altLang="zh-CN" sz="3200" dirty="0">
                <a:solidFill>
                  <a:srgbClr val="2605A1"/>
                </a:solidFill>
                <a:ea typeface="楷体_GB2312" pitchFamily="49" charset="-122"/>
              </a:rPr>
              <a:t>,…,</a:t>
            </a:r>
            <a:r>
              <a:rPr lang="en-US" altLang="zh-CN" sz="3200" dirty="0" err="1">
                <a:solidFill>
                  <a:srgbClr val="2605A1"/>
                </a:solidFill>
                <a:ea typeface="楷体_GB2312" pitchFamily="49" charset="-122"/>
              </a:rPr>
              <a:t>v</a:t>
            </a:r>
            <a:r>
              <a:rPr lang="en-US" altLang="zh-CN" sz="3200" baseline="-25000" dirty="0" err="1">
                <a:solidFill>
                  <a:srgbClr val="2605A1"/>
                </a:solidFill>
                <a:ea typeface="楷体_GB2312" pitchFamily="49" charset="-122"/>
              </a:rPr>
              <a:t>n</a:t>
            </a:r>
            <a:r>
              <a:rPr lang="en-US" altLang="zh-CN" sz="3200" dirty="0">
                <a:solidFill>
                  <a:srgbClr val="2605A1"/>
                </a:solidFill>
                <a:ea typeface="楷体_GB2312" pitchFamily="49" charset="-122"/>
              </a:rPr>
              <a:t>}</a:t>
            </a:r>
            <a:r>
              <a:rPr lang="zh-CN" altLang="en-US" sz="3200" dirty="0">
                <a:ea typeface="楷体_GB2312" pitchFamily="49" charset="-122"/>
              </a:rPr>
              <a:t>的</a:t>
            </a:r>
            <a:r>
              <a:rPr lang="zh-CN" altLang="en-US" sz="3200" dirty="0">
                <a:solidFill>
                  <a:srgbClr val="C00000"/>
                </a:solidFill>
                <a:ea typeface="楷体_GB2312" pitchFamily="49" charset="-122"/>
              </a:rPr>
              <a:t>权之和</a:t>
            </a:r>
            <a:r>
              <a:rPr lang="zh-CN" altLang="en-US" sz="3200" dirty="0">
                <a:ea typeface="楷体_GB2312" pitchFamily="49" charset="-122"/>
              </a:rPr>
              <a:t>。可以断言，由</a:t>
            </a:r>
            <a:r>
              <a:rPr lang="en-US" altLang="zh-CN" sz="3200" dirty="0">
                <a:ea typeface="楷体_GB2312" pitchFamily="49" charset="-122"/>
              </a:rPr>
              <a:t>T</a:t>
            </a:r>
            <a:r>
              <a:rPr lang="zh-CN" altLang="en-US" sz="3200" dirty="0">
                <a:ea typeface="楷体_GB2312" pitchFamily="49" charset="-122"/>
              </a:rPr>
              <a:t>所确定的这</a:t>
            </a:r>
            <a:r>
              <a:rPr lang="en-US" altLang="zh-CN" sz="3200" u="sng" dirty="0">
                <a:ea typeface="楷体_GB2312" pitchFamily="49" charset="-122"/>
              </a:rPr>
              <a:t>2</a:t>
            </a:r>
            <a:r>
              <a:rPr lang="zh-CN" altLang="en-US" sz="3200" u="sng" dirty="0">
                <a:ea typeface="楷体_GB2312" pitchFamily="49" charset="-122"/>
              </a:rPr>
              <a:t>个子多边形</a:t>
            </a:r>
            <a:r>
              <a:rPr lang="zh-CN" altLang="en-US" sz="3200" dirty="0">
                <a:ea typeface="楷体_GB2312" pitchFamily="49" charset="-122"/>
              </a:rPr>
              <a:t>的</a:t>
            </a:r>
            <a:r>
              <a:rPr lang="zh-CN" altLang="en-US" sz="3200" u="sng" dirty="0">
                <a:ea typeface="楷体_GB2312" pitchFamily="49" charset="-122"/>
              </a:rPr>
              <a:t>三角剖分也是最优的</a:t>
            </a:r>
            <a:r>
              <a:rPr lang="zh-CN" altLang="en-US" sz="3200" dirty="0" smtClean="0">
                <a:ea typeface="楷体_GB2312" pitchFamily="49" charset="-122"/>
              </a:rPr>
              <a:t>。</a:t>
            </a:r>
            <a:endParaRPr lang="en-US" altLang="zh-CN" sz="3200" dirty="0" smtClean="0">
              <a:ea typeface="楷体_GB2312" pitchFamily="49" charset="-122"/>
            </a:endParaRPr>
          </a:p>
          <a:p>
            <a:r>
              <a:rPr lang="zh-CN" altLang="en-US" sz="3200" dirty="0" smtClean="0">
                <a:ea typeface="楷体_GB2312" pitchFamily="49" charset="-122"/>
              </a:rPr>
              <a:t>因为</a:t>
            </a:r>
            <a:r>
              <a:rPr lang="zh-CN" altLang="en-US" sz="3200" dirty="0">
                <a:ea typeface="楷体_GB2312" pitchFamily="49" charset="-122"/>
              </a:rPr>
              <a:t>若有</a:t>
            </a:r>
            <a:r>
              <a:rPr lang="en-US" altLang="zh-CN" sz="3200" dirty="0">
                <a:ea typeface="楷体_GB2312" pitchFamily="49" charset="-122"/>
              </a:rPr>
              <a:t>{v</a:t>
            </a:r>
            <a:r>
              <a:rPr lang="en-US" altLang="zh-CN" sz="3200" baseline="-25000" dirty="0">
                <a:ea typeface="楷体_GB2312" pitchFamily="49" charset="-122"/>
              </a:rPr>
              <a:t>0</a:t>
            </a:r>
            <a:r>
              <a:rPr lang="en-US" altLang="zh-CN" sz="3200" dirty="0">
                <a:ea typeface="楷体_GB2312" pitchFamily="49" charset="-122"/>
              </a:rPr>
              <a:t>,v</a:t>
            </a:r>
            <a:r>
              <a:rPr lang="en-US" altLang="zh-CN" sz="3200" baseline="-25000" dirty="0">
                <a:ea typeface="楷体_GB2312" pitchFamily="49" charset="-122"/>
              </a:rPr>
              <a:t>1</a:t>
            </a:r>
            <a:r>
              <a:rPr lang="en-US" altLang="zh-CN" sz="3200" dirty="0">
                <a:ea typeface="楷体_GB2312" pitchFamily="49" charset="-122"/>
              </a:rPr>
              <a:t>,…,</a:t>
            </a:r>
            <a:r>
              <a:rPr lang="en-US" altLang="zh-CN" sz="3200" dirty="0" err="1">
                <a:ea typeface="楷体_GB2312" pitchFamily="49" charset="-122"/>
              </a:rPr>
              <a:t>v</a:t>
            </a:r>
            <a:r>
              <a:rPr lang="en-US" altLang="zh-CN" sz="3200" baseline="-25000" dirty="0" err="1">
                <a:ea typeface="楷体_GB2312" pitchFamily="49" charset="-122"/>
              </a:rPr>
              <a:t>k</a:t>
            </a:r>
            <a:r>
              <a:rPr lang="en-US" altLang="zh-CN" sz="3200" dirty="0">
                <a:ea typeface="楷体_GB2312" pitchFamily="49" charset="-122"/>
              </a:rPr>
              <a:t>}</a:t>
            </a:r>
            <a:r>
              <a:rPr lang="zh-CN" altLang="en-US" sz="3200" dirty="0">
                <a:ea typeface="楷体_GB2312" pitchFamily="49" charset="-122"/>
              </a:rPr>
              <a:t>或</a:t>
            </a:r>
            <a:r>
              <a:rPr lang="en-US" altLang="zh-CN" sz="3200" dirty="0">
                <a:ea typeface="楷体_GB2312" pitchFamily="49" charset="-122"/>
              </a:rPr>
              <a:t>{v</a:t>
            </a:r>
            <a:r>
              <a:rPr lang="en-US" altLang="zh-CN" sz="3200" baseline="-25000" dirty="0">
                <a:ea typeface="楷体_GB2312" pitchFamily="49" charset="-122"/>
              </a:rPr>
              <a:t>k</a:t>
            </a:r>
            <a:r>
              <a:rPr lang="en-US" altLang="zh-CN" sz="3200" dirty="0">
                <a:ea typeface="楷体_GB2312" pitchFamily="49" charset="-122"/>
              </a:rPr>
              <a:t>,v</a:t>
            </a:r>
            <a:r>
              <a:rPr lang="en-US" altLang="zh-CN" sz="3200" baseline="-25000" dirty="0">
                <a:ea typeface="楷体_GB2312" pitchFamily="49" charset="-122"/>
              </a:rPr>
              <a:t>k+1</a:t>
            </a:r>
            <a:r>
              <a:rPr lang="en-US" altLang="zh-CN" sz="3200" dirty="0">
                <a:ea typeface="楷体_GB2312" pitchFamily="49" charset="-122"/>
              </a:rPr>
              <a:t>,…,</a:t>
            </a:r>
            <a:r>
              <a:rPr lang="en-US" altLang="zh-CN" sz="3200" dirty="0" err="1">
                <a:ea typeface="楷体_GB2312" pitchFamily="49" charset="-122"/>
              </a:rPr>
              <a:t>v</a:t>
            </a:r>
            <a:r>
              <a:rPr lang="en-US" altLang="zh-CN" sz="3200" baseline="-25000" dirty="0" err="1">
                <a:ea typeface="楷体_GB2312" pitchFamily="49" charset="-122"/>
              </a:rPr>
              <a:t>n</a:t>
            </a:r>
            <a:r>
              <a:rPr lang="en-US" altLang="zh-CN" sz="3200" dirty="0">
                <a:ea typeface="楷体_GB2312" pitchFamily="49" charset="-122"/>
              </a:rPr>
              <a:t>}</a:t>
            </a:r>
            <a:r>
              <a:rPr lang="zh-CN" altLang="en-US" sz="3200" dirty="0">
                <a:ea typeface="楷体_GB2312" pitchFamily="49" charset="-122"/>
              </a:rPr>
              <a:t>的更小权的</a:t>
            </a:r>
            <a:r>
              <a:rPr lang="zh-CN" altLang="en-US" sz="3200" dirty="0" smtClean="0">
                <a:ea typeface="楷体_GB2312" pitchFamily="49" charset="-122"/>
              </a:rPr>
              <a:t>三角剖分</a:t>
            </a:r>
            <a:r>
              <a:rPr lang="en-US" altLang="zh-CN" sz="3200" dirty="0" smtClean="0">
                <a:ea typeface="楷体_GB2312" pitchFamily="49" charset="-122"/>
              </a:rPr>
              <a:t>,</a:t>
            </a:r>
            <a:r>
              <a:rPr lang="zh-CN" altLang="en-US" sz="3200" dirty="0" smtClean="0">
                <a:ea typeface="楷体_GB2312" pitchFamily="49" charset="-122"/>
              </a:rPr>
              <a:t>将</a:t>
            </a:r>
            <a:r>
              <a:rPr lang="zh-CN" altLang="en-US" sz="3200" dirty="0">
                <a:ea typeface="楷体_GB2312" pitchFamily="49" charset="-122"/>
              </a:rPr>
              <a:t>导致</a:t>
            </a:r>
            <a:r>
              <a:rPr lang="en-US" altLang="zh-CN" sz="3200" dirty="0">
                <a:ea typeface="楷体_GB2312" pitchFamily="49" charset="-122"/>
              </a:rPr>
              <a:t>T</a:t>
            </a:r>
            <a:r>
              <a:rPr lang="zh-CN" altLang="en-US" sz="3200" dirty="0">
                <a:ea typeface="楷体_GB2312" pitchFamily="49" charset="-122"/>
              </a:rPr>
              <a:t>不是最优三角剖分的矛盾。 </a:t>
            </a:r>
            <a:endParaRPr lang="zh-CN" altLang="en-US" sz="3200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ChangeArrowheads="1"/>
          </p:cNvSpPr>
          <p:nvPr/>
        </p:nvSpPr>
        <p:spPr bwMode="auto">
          <a:xfrm>
            <a:off x="467544" y="257398"/>
            <a:ext cx="7345362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最优三角剖分的递归结构</a:t>
            </a:r>
            <a:endParaRPr lang="ja-JP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</a:endParaRPr>
          </a:p>
        </p:txBody>
      </p:sp>
      <p:sp>
        <p:nvSpPr>
          <p:cNvPr id="308227" name="Text Box 3"/>
          <p:cNvSpPr txBox="1">
            <a:spLocks noChangeArrowheads="1"/>
          </p:cNvSpPr>
          <p:nvPr/>
        </p:nvSpPr>
        <p:spPr bwMode="auto">
          <a:xfrm>
            <a:off x="323850" y="1125835"/>
            <a:ext cx="858996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sz="2400" dirty="0">
                <a:ea typeface="楷体_GB2312" pitchFamily="49" charset="-122"/>
              </a:rPr>
              <a:t>定义</a:t>
            </a:r>
            <a:r>
              <a:rPr lang="en-US" altLang="zh-CN" sz="2400" dirty="0">
                <a:solidFill>
                  <a:srgbClr val="C00000"/>
                </a:solidFill>
                <a:ea typeface="楷体_GB2312" pitchFamily="49" charset="-122"/>
              </a:rPr>
              <a:t>t[i][j]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1≤i&lt;</a:t>
            </a:r>
            <a:r>
              <a:rPr lang="en-US" altLang="zh-CN" sz="2400" dirty="0" err="1">
                <a:ea typeface="楷体_GB2312" pitchFamily="49" charset="-122"/>
              </a:rPr>
              <a:t>j≤n</a:t>
            </a:r>
            <a:r>
              <a:rPr lang="zh-CN" altLang="en-US" sz="2400" dirty="0">
                <a:ea typeface="楷体_GB2312" pitchFamily="49" charset="-122"/>
              </a:rPr>
              <a:t>为凸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子多边形</a:t>
            </a:r>
            <a:r>
              <a:rPr lang="en-US" altLang="zh-CN" sz="2400" dirty="0">
                <a:ea typeface="楷体_GB2312" pitchFamily="49" charset="-122"/>
              </a:rPr>
              <a:t>{v</a:t>
            </a:r>
            <a:r>
              <a:rPr lang="en-US" altLang="zh-CN" sz="2400" baseline="-25000" dirty="0">
                <a:ea typeface="楷体_GB2312" pitchFamily="49" charset="-122"/>
              </a:rPr>
              <a:t>i-1</a:t>
            </a:r>
            <a:r>
              <a:rPr lang="en-US" altLang="zh-CN" sz="2400" dirty="0">
                <a:ea typeface="楷体_GB2312" pitchFamily="49" charset="-122"/>
              </a:rPr>
              <a:t>,v</a:t>
            </a:r>
            <a:r>
              <a:rPr lang="en-US" altLang="zh-CN" sz="2400" baseline="-25000" dirty="0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,…,</a:t>
            </a:r>
            <a:r>
              <a:rPr lang="en-US" altLang="zh-CN" sz="2400" dirty="0" err="1">
                <a:ea typeface="楷体_GB2312" pitchFamily="49" charset="-122"/>
              </a:rPr>
              <a:t>v</a:t>
            </a:r>
            <a:r>
              <a:rPr lang="en-US" altLang="zh-CN" sz="2400" baseline="-25000" dirty="0" err="1">
                <a:ea typeface="楷体_GB2312" pitchFamily="49" charset="-122"/>
              </a:rPr>
              <a:t>j</a:t>
            </a:r>
            <a:r>
              <a:rPr lang="en-US" altLang="zh-CN" sz="2400" dirty="0">
                <a:ea typeface="楷体_GB2312" pitchFamily="49" charset="-122"/>
              </a:rPr>
              <a:t>}</a:t>
            </a:r>
            <a:r>
              <a:rPr lang="zh-CN" altLang="en-US" sz="2400" dirty="0">
                <a:ea typeface="楷体_GB2312" pitchFamily="49" charset="-122"/>
              </a:rPr>
              <a:t>的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最优</a:t>
            </a:r>
            <a:r>
              <a:rPr lang="zh-CN" altLang="en-US" sz="2400" dirty="0">
                <a:ea typeface="楷体_GB2312" pitchFamily="49" charset="-122"/>
              </a:rPr>
              <a:t>三角剖分所对应的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权函数值</a:t>
            </a:r>
            <a:r>
              <a:rPr lang="zh-CN" altLang="en-US" sz="2400" dirty="0">
                <a:ea typeface="楷体_GB2312" pitchFamily="49" charset="-122"/>
              </a:rPr>
              <a:t>，即其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最优值</a:t>
            </a:r>
            <a:r>
              <a:rPr lang="zh-CN" altLang="en-US" sz="2400" dirty="0">
                <a:ea typeface="楷体_GB2312" pitchFamily="49" charset="-122"/>
              </a:rPr>
              <a:t>。为方便起见，设退化的多边形</a:t>
            </a:r>
            <a:r>
              <a:rPr lang="en-US" altLang="zh-CN" sz="2400" dirty="0">
                <a:ea typeface="楷体_GB2312" pitchFamily="49" charset="-122"/>
              </a:rPr>
              <a:t>{v</a:t>
            </a:r>
            <a:r>
              <a:rPr lang="en-US" altLang="zh-CN" sz="2400" baseline="-25000" dirty="0">
                <a:ea typeface="楷体_GB2312" pitchFamily="49" charset="-122"/>
              </a:rPr>
              <a:t>i-1</a:t>
            </a:r>
            <a:r>
              <a:rPr lang="en-US" altLang="zh-CN" sz="2400" dirty="0">
                <a:ea typeface="楷体_GB2312" pitchFamily="49" charset="-122"/>
              </a:rPr>
              <a:t>,v</a:t>
            </a:r>
            <a:r>
              <a:rPr lang="en-US" altLang="zh-CN" sz="2400" baseline="-25000" dirty="0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}</a:t>
            </a:r>
            <a:r>
              <a:rPr lang="zh-CN" altLang="en-US" sz="2400" dirty="0">
                <a:ea typeface="楷体_GB2312" pitchFamily="49" charset="-122"/>
              </a:rPr>
              <a:t>具有权值</a:t>
            </a:r>
            <a:r>
              <a:rPr lang="en-US" altLang="zh-CN" sz="2400" dirty="0">
                <a:ea typeface="楷体_GB2312" pitchFamily="49" charset="-122"/>
              </a:rPr>
              <a:t>0</a:t>
            </a:r>
            <a:r>
              <a:rPr lang="zh-CN" altLang="en-US" sz="2400" dirty="0">
                <a:ea typeface="楷体_GB2312" pitchFamily="49" charset="-122"/>
              </a:rPr>
              <a:t>。据此定义，要计算的凸</a:t>
            </a:r>
            <a:r>
              <a:rPr lang="en-US" altLang="zh-CN" sz="2400" dirty="0">
                <a:ea typeface="楷体_GB2312" pitchFamily="49" charset="-122"/>
              </a:rPr>
              <a:t>(n+1)</a:t>
            </a:r>
            <a:r>
              <a:rPr lang="zh-CN" altLang="en-US" sz="2400" dirty="0">
                <a:ea typeface="楷体_GB2312" pitchFamily="49" charset="-122"/>
              </a:rPr>
              <a:t>边形</a:t>
            </a:r>
            <a:r>
              <a:rPr lang="en-US" altLang="zh-CN" sz="2400" dirty="0">
                <a:ea typeface="楷体_GB2312" pitchFamily="49" charset="-122"/>
              </a:rPr>
              <a:t>P</a:t>
            </a:r>
            <a:r>
              <a:rPr lang="zh-CN" altLang="en-US" sz="2400" dirty="0">
                <a:ea typeface="楷体_GB2312" pitchFamily="49" charset="-122"/>
              </a:rPr>
              <a:t>的最优权值为</a:t>
            </a:r>
            <a:r>
              <a:rPr lang="en-US" altLang="zh-CN" sz="2400" dirty="0">
                <a:solidFill>
                  <a:srgbClr val="C00000"/>
                </a:solidFill>
                <a:ea typeface="楷体_GB2312" pitchFamily="49" charset="-122"/>
              </a:rPr>
              <a:t>t[1][n]</a:t>
            </a:r>
            <a:r>
              <a:rPr lang="zh-CN" altLang="en-US" sz="2400" dirty="0">
                <a:ea typeface="楷体_GB2312" pitchFamily="49" charset="-122"/>
              </a:rPr>
              <a:t>。</a:t>
            </a:r>
            <a:endParaRPr lang="zh-CN" altLang="en-US" sz="2400" dirty="0">
              <a:ea typeface="楷体_GB2312" pitchFamily="49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ea typeface="楷体_GB2312" pitchFamily="49" charset="-122"/>
              </a:rPr>
              <a:t>t[i][j]</a:t>
            </a:r>
            <a:r>
              <a:rPr lang="zh-CN" altLang="en-US" sz="2400" dirty="0">
                <a:ea typeface="楷体_GB2312" pitchFamily="49" charset="-122"/>
              </a:rPr>
              <a:t>的值可以利用最优子结构性质递归地计算。当</a:t>
            </a:r>
            <a:r>
              <a:rPr lang="en-US" altLang="zh-CN" sz="2400" dirty="0">
                <a:ea typeface="楷体_GB2312" pitchFamily="49" charset="-122"/>
              </a:rPr>
              <a:t>j-i≥1</a:t>
            </a:r>
            <a:r>
              <a:rPr lang="zh-CN" altLang="en-US" sz="2400" dirty="0">
                <a:ea typeface="楷体_GB2312" pitchFamily="49" charset="-122"/>
              </a:rPr>
              <a:t>时，凸子多边形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至少</a:t>
            </a:r>
            <a:r>
              <a:rPr lang="zh-CN" altLang="en-US" sz="2400" dirty="0">
                <a:ea typeface="楷体_GB2312" pitchFamily="49" charset="-122"/>
              </a:rPr>
              <a:t>有</a:t>
            </a:r>
            <a:r>
              <a:rPr lang="en-US" altLang="zh-CN" sz="2400" dirty="0">
                <a:solidFill>
                  <a:srgbClr val="C00000"/>
                </a:solidFill>
                <a:ea typeface="楷体_GB2312" pitchFamily="49" charset="-122"/>
              </a:rPr>
              <a:t>3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个</a:t>
            </a:r>
            <a:r>
              <a:rPr lang="zh-CN" altLang="en-US" sz="2400" dirty="0">
                <a:ea typeface="楷体_GB2312" pitchFamily="49" charset="-122"/>
              </a:rPr>
              <a:t>顶点。由最优子结构性质，</a:t>
            </a:r>
            <a:r>
              <a:rPr lang="en-US" altLang="zh-CN" sz="2400" dirty="0">
                <a:ea typeface="楷体_GB2312" pitchFamily="49" charset="-122"/>
              </a:rPr>
              <a:t>t[i][j]</a:t>
            </a:r>
            <a:r>
              <a:rPr lang="zh-CN" altLang="en-US" sz="2400" dirty="0">
                <a:ea typeface="楷体_GB2312" pitchFamily="49" charset="-122"/>
              </a:rPr>
              <a:t>的值应为</a:t>
            </a:r>
            <a:r>
              <a:rPr lang="en-US" altLang="zh-CN" sz="2400" u="sng" dirty="0">
                <a:ea typeface="楷体_GB2312" pitchFamily="49" charset="-122"/>
              </a:rPr>
              <a:t>t[i][k]</a:t>
            </a:r>
            <a:r>
              <a:rPr lang="zh-CN" altLang="en-US" sz="2400" u="sng" dirty="0">
                <a:ea typeface="楷体_GB2312" pitchFamily="49" charset="-122"/>
              </a:rPr>
              <a:t>的值</a:t>
            </a:r>
            <a:r>
              <a:rPr lang="zh-CN" altLang="en-US" sz="2400" dirty="0">
                <a:ea typeface="楷体_GB2312" pitchFamily="49" charset="-122"/>
              </a:rPr>
              <a:t>加上</a:t>
            </a:r>
            <a:r>
              <a:rPr lang="en-US" altLang="zh-CN" sz="2400" u="sng" dirty="0">
                <a:ea typeface="楷体_GB2312" pitchFamily="49" charset="-122"/>
              </a:rPr>
              <a:t>t[k+1][j]</a:t>
            </a:r>
            <a:r>
              <a:rPr lang="zh-CN" altLang="en-US" sz="2400" u="sng" dirty="0">
                <a:ea typeface="楷体_GB2312" pitchFamily="49" charset="-122"/>
              </a:rPr>
              <a:t>的值</a:t>
            </a:r>
            <a:r>
              <a:rPr lang="zh-CN" altLang="en-US" sz="2400" dirty="0">
                <a:ea typeface="楷体_GB2312" pitchFamily="49" charset="-122"/>
              </a:rPr>
              <a:t>，再加上</a:t>
            </a:r>
            <a:r>
              <a:rPr lang="zh-CN" altLang="en-US" sz="2400" u="sng" dirty="0">
                <a:ea typeface="楷体_GB2312" pitchFamily="49" charset="-122"/>
              </a:rPr>
              <a:t>三角形</a:t>
            </a:r>
            <a:r>
              <a:rPr lang="en-US" altLang="zh-CN" sz="2400" u="sng" dirty="0">
                <a:ea typeface="楷体_GB2312" pitchFamily="49" charset="-122"/>
              </a:rPr>
              <a:t>v</a:t>
            </a:r>
            <a:r>
              <a:rPr lang="en-US" altLang="zh-CN" sz="2400" u="sng" baseline="-25000" dirty="0">
                <a:ea typeface="楷体_GB2312" pitchFamily="49" charset="-122"/>
              </a:rPr>
              <a:t>i-1</a:t>
            </a:r>
            <a:r>
              <a:rPr lang="en-US" altLang="zh-CN" sz="2400" u="sng" dirty="0">
                <a:ea typeface="楷体_GB2312" pitchFamily="49" charset="-122"/>
              </a:rPr>
              <a:t>v</a:t>
            </a:r>
            <a:r>
              <a:rPr lang="en-US" altLang="zh-CN" sz="2400" u="sng" baseline="-25000" dirty="0">
                <a:ea typeface="楷体_GB2312" pitchFamily="49" charset="-122"/>
              </a:rPr>
              <a:t>k</a:t>
            </a:r>
            <a:r>
              <a:rPr lang="en-US" altLang="zh-CN" sz="2400" u="sng" dirty="0">
                <a:ea typeface="楷体_GB2312" pitchFamily="49" charset="-122"/>
              </a:rPr>
              <a:t>v</a:t>
            </a:r>
            <a:r>
              <a:rPr lang="en-US" altLang="zh-CN" sz="2400" u="sng" baseline="-25000" dirty="0">
                <a:ea typeface="楷体_GB2312" pitchFamily="49" charset="-122"/>
              </a:rPr>
              <a:t>j</a:t>
            </a:r>
            <a:r>
              <a:rPr lang="zh-CN" altLang="en-US" sz="2400" u="sng" dirty="0">
                <a:ea typeface="楷体_GB2312" pitchFamily="49" charset="-122"/>
              </a:rPr>
              <a:t>的权值</a:t>
            </a:r>
            <a:r>
              <a:rPr lang="zh-CN" altLang="en-US" sz="2400" dirty="0">
                <a:ea typeface="楷体_GB2312" pitchFamily="49" charset="-122"/>
              </a:rPr>
              <a:t>，其中</a:t>
            </a:r>
            <a:r>
              <a:rPr lang="en-US" altLang="zh-CN" sz="2400" dirty="0">
                <a:ea typeface="楷体_GB2312" pitchFamily="49" charset="-122"/>
              </a:rPr>
              <a:t>i≤k≤j-1</a:t>
            </a:r>
            <a:r>
              <a:rPr lang="zh-CN" altLang="en-US" sz="2400" dirty="0">
                <a:ea typeface="楷体_GB2312" pitchFamily="49" charset="-122"/>
              </a:rPr>
              <a:t>。由于在计算时还不知道</a:t>
            </a:r>
            <a:r>
              <a:rPr lang="en-US" altLang="zh-CN" sz="2400" dirty="0">
                <a:ea typeface="楷体_GB2312" pitchFamily="49" charset="-122"/>
              </a:rPr>
              <a:t>k</a:t>
            </a:r>
            <a:r>
              <a:rPr lang="zh-CN" altLang="en-US" sz="2400" dirty="0">
                <a:ea typeface="楷体_GB2312" pitchFamily="49" charset="-122"/>
              </a:rPr>
              <a:t>的确切位置，而</a:t>
            </a:r>
            <a:r>
              <a:rPr lang="en-US" altLang="zh-CN" sz="2400" dirty="0">
                <a:ea typeface="楷体_GB2312" pitchFamily="49" charset="-122"/>
              </a:rPr>
              <a:t>k</a:t>
            </a:r>
            <a:r>
              <a:rPr lang="zh-CN" altLang="en-US" sz="2400" dirty="0">
                <a:ea typeface="楷体_GB2312" pitchFamily="49" charset="-122"/>
              </a:rPr>
              <a:t>的所有可能位置只有</a:t>
            </a:r>
            <a:r>
              <a:rPr lang="en-US" altLang="zh-CN" sz="2400" dirty="0">
                <a:solidFill>
                  <a:srgbClr val="C00000"/>
                </a:solidFill>
                <a:ea typeface="楷体_GB2312" pitchFamily="49" charset="-122"/>
              </a:rPr>
              <a:t>j-i</a:t>
            </a:r>
            <a:r>
              <a:rPr lang="zh-CN" altLang="en-US" sz="2400" dirty="0">
                <a:ea typeface="楷体_GB2312" pitchFamily="49" charset="-122"/>
              </a:rPr>
              <a:t>个，因此可以在这</a:t>
            </a:r>
            <a:r>
              <a:rPr lang="en-US" altLang="zh-CN" sz="2400" dirty="0">
                <a:ea typeface="楷体_GB2312" pitchFamily="49" charset="-122"/>
              </a:rPr>
              <a:t>j-i</a:t>
            </a:r>
            <a:r>
              <a:rPr lang="zh-CN" altLang="en-US" sz="2400" dirty="0">
                <a:ea typeface="楷体_GB2312" pitchFamily="49" charset="-122"/>
              </a:rPr>
              <a:t>个位置中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选出</a:t>
            </a:r>
            <a:r>
              <a:rPr lang="zh-CN" altLang="en-US" sz="2400" dirty="0">
                <a:ea typeface="楷体_GB2312" pitchFamily="49" charset="-122"/>
              </a:rPr>
              <a:t>使</a:t>
            </a:r>
            <a:r>
              <a:rPr lang="en-US" altLang="zh-CN" sz="2400" dirty="0">
                <a:ea typeface="楷体_GB2312" pitchFamily="49" charset="-122"/>
              </a:rPr>
              <a:t>t[i][j]</a:t>
            </a:r>
            <a:r>
              <a:rPr lang="zh-CN" altLang="en-US" sz="2400" dirty="0">
                <a:ea typeface="楷体_GB2312" pitchFamily="49" charset="-122"/>
              </a:rPr>
              <a:t>值达到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最小的位置</a:t>
            </a:r>
            <a:r>
              <a:rPr lang="zh-CN" altLang="en-US" sz="2400" dirty="0">
                <a:ea typeface="楷体_GB2312" pitchFamily="49" charset="-122"/>
              </a:rPr>
              <a:t>。由此，</a:t>
            </a:r>
            <a:r>
              <a:rPr lang="en-US" altLang="zh-CN" sz="2400" dirty="0">
                <a:ea typeface="楷体_GB2312" pitchFamily="49" charset="-122"/>
              </a:rPr>
              <a:t>t[i][j]</a:t>
            </a:r>
            <a:r>
              <a:rPr lang="zh-CN" altLang="en-US" sz="2400" dirty="0">
                <a:ea typeface="楷体_GB2312" pitchFamily="49" charset="-122"/>
              </a:rPr>
              <a:t>可递归地定义为：</a:t>
            </a:r>
            <a:endParaRPr lang="zh-CN" altLang="en-US" sz="2400" dirty="0">
              <a:ea typeface="楷体_GB2312" pitchFamily="49" charset="-122"/>
            </a:endParaRPr>
          </a:p>
        </p:txBody>
      </p:sp>
      <p:sp>
        <p:nvSpPr>
          <p:cNvPr id="308228" name="Rectangle 4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8229" name="Object 5"/>
          <p:cNvGraphicFramePr>
            <a:graphicFrameLocks noChangeAspect="1"/>
          </p:cNvGraphicFramePr>
          <p:nvPr/>
        </p:nvGraphicFramePr>
        <p:xfrm>
          <a:off x="684213" y="5013176"/>
          <a:ext cx="7848600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73" name="Equation" r:id="rId1" imgW="3327400" imgH="533400" progId="Equation.3">
                  <p:embed/>
                </p:oleObj>
              </mc:Choice>
              <mc:Fallback>
                <p:oleObj name="Equation" r:id="rId1" imgW="3327400" imgH="533400" progId="Equation.3">
                  <p:embed/>
                  <p:pic>
                    <p:nvPicPr>
                      <p:cNvPr id="0" name="Picture 6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013176"/>
                        <a:ext cx="7848600" cy="1258887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椭圆 5"/>
          <p:cNvSpPr/>
          <p:nvPr/>
        </p:nvSpPr>
        <p:spPr>
          <a:xfrm>
            <a:off x="5724128" y="5445645"/>
            <a:ext cx="1728192" cy="72084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7092280" y="3356992"/>
            <a:ext cx="1821533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7030A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连接符 8"/>
          <p:cNvCxnSpPr/>
          <p:nvPr/>
        </p:nvCxnSpPr>
        <p:spPr bwMode="auto">
          <a:xfrm>
            <a:off x="467544" y="3717032"/>
            <a:ext cx="8374261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2267744" y="6381328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时间复杂</a:t>
            </a:r>
            <a:r>
              <a:rPr lang="zh-CN" altLang="en-US" dirty="0" smtClean="0"/>
              <a:t>度：</a:t>
            </a:r>
            <a:r>
              <a:rPr lang="en-US" altLang="zh-CN" dirty="0" smtClean="0"/>
              <a:t>O(n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), </a:t>
            </a:r>
            <a:r>
              <a:rPr lang="zh-CN" altLang="en-US" dirty="0" smtClean="0"/>
              <a:t>空间复杂度：</a:t>
            </a:r>
            <a:r>
              <a:rPr lang="en-US" altLang="zh-CN" dirty="0" smtClean="0"/>
              <a:t>O(n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8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8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1" name="Rectangle 3"/>
          <p:cNvSpPr>
            <a:spLocks noChangeArrowheads="1"/>
          </p:cNvSpPr>
          <p:nvPr/>
        </p:nvSpPr>
        <p:spPr bwMode="auto">
          <a:xfrm>
            <a:off x="250825" y="1162303"/>
            <a:ext cx="846296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269875"/>
            <a:r>
              <a:rPr kumimoji="1" lang="zh-CN" altLang="en-US" sz="2400" dirty="0">
                <a:ea typeface="楷体_GB2312" pitchFamily="49" charset="-122"/>
              </a:rPr>
              <a:t>多边形游戏是一个单人玩的游戏，开始时有一个由</a:t>
            </a:r>
            <a:r>
              <a:rPr kumimoji="1" lang="en-US" altLang="zh-CN" sz="2400" dirty="0">
                <a:ea typeface="楷体_GB2312" pitchFamily="49" charset="-122"/>
              </a:rPr>
              <a:t>n</a:t>
            </a:r>
            <a:r>
              <a:rPr kumimoji="1" lang="zh-CN" altLang="en-US" sz="2400" dirty="0">
                <a:ea typeface="楷体_GB2312" pitchFamily="49" charset="-122"/>
              </a:rPr>
              <a:t>个顶点构成的多边形。每个</a:t>
            </a:r>
            <a:r>
              <a:rPr kumimoji="1" lang="zh-CN" altLang="en-US" sz="2400" dirty="0">
                <a:solidFill>
                  <a:srgbClr val="C00000"/>
                </a:solidFill>
                <a:ea typeface="楷体_GB2312" pitchFamily="49" charset="-122"/>
              </a:rPr>
              <a:t>顶点</a:t>
            </a:r>
            <a:r>
              <a:rPr kumimoji="1" lang="zh-CN" altLang="en-US" sz="2400" dirty="0">
                <a:ea typeface="楷体_GB2312" pitchFamily="49" charset="-122"/>
              </a:rPr>
              <a:t>被赋予一个</a:t>
            </a:r>
            <a:r>
              <a:rPr kumimoji="1" lang="zh-CN" altLang="en-US" sz="2400" dirty="0">
                <a:solidFill>
                  <a:srgbClr val="C00000"/>
                </a:solidFill>
                <a:ea typeface="楷体_GB2312" pitchFamily="49" charset="-122"/>
              </a:rPr>
              <a:t>整数值</a:t>
            </a:r>
            <a:r>
              <a:rPr kumimoji="1" lang="zh-CN" altLang="en-US" sz="2400" dirty="0">
                <a:ea typeface="楷体_GB2312" pitchFamily="49" charset="-122"/>
              </a:rPr>
              <a:t>，每条</a:t>
            </a:r>
            <a:r>
              <a:rPr kumimoji="1" lang="zh-CN" altLang="en-US" sz="2400" dirty="0">
                <a:solidFill>
                  <a:srgbClr val="C00000"/>
                </a:solidFill>
                <a:ea typeface="楷体_GB2312" pitchFamily="49" charset="-122"/>
              </a:rPr>
              <a:t>边</a:t>
            </a:r>
            <a:r>
              <a:rPr kumimoji="1" lang="zh-CN" altLang="en-US" sz="2400" dirty="0">
                <a:ea typeface="楷体_GB2312" pitchFamily="49" charset="-122"/>
              </a:rPr>
              <a:t>被赋予一个</a:t>
            </a:r>
            <a:r>
              <a:rPr kumimoji="1" lang="zh-CN" altLang="en-US" sz="2400" dirty="0">
                <a:solidFill>
                  <a:srgbClr val="C00000"/>
                </a:solidFill>
                <a:ea typeface="楷体_GB2312" pitchFamily="49" charset="-122"/>
              </a:rPr>
              <a:t>运算符“</a:t>
            </a:r>
            <a:r>
              <a:rPr kumimoji="1" lang="en-US" altLang="zh-CN" sz="2400" dirty="0">
                <a:solidFill>
                  <a:srgbClr val="C00000"/>
                </a:solidFill>
                <a:ea typeface="楷体_GB2312" pitchFamily="49" charset="-122"/>
              </a:rPr>
              <a:t>+”</a:t>
            </a:r>
            <a:r>
              <a:rPr kumimoji="1" lang="zh-CN" altLang="en-US" sz="2400" dirty="0">
                <a:solidFill>
                  <a:srgbClr val="C00000"/>
                </a:solidFill>
                <a:ea typeface="楷体_GB2312" pitchFamily="49" charset="-122"/>
              </a:rPr>
              <a:t>或“*”</a:t>
            </a:r>
            <a:r>
              <a:rPr kumimoji="1" lang="zh-CN" altLang="en-US" sz="2400" dirty="0">
                <a:ea typeface="楷体_GB2312" pitchFamily="49" charset="-122"/>
              </a:rPr>
              <a:t>。所有边依次用整数从</a:t>
            </a:r>
            <a:r>
              <a:rPr kumimoji="1" lang="en-US" altLang="zh-CN" sz="2400" dirty="0">
                <a:ea typeface="楷体_GB2312" pitchFamily="49" charset="-122"/>
              </a:rPr>
              <a:t>1</a:t>
            </a:r>
            <a:r>
              <a:rPr kumimoji="1" lang="zh-CN" altLang="en-US" sz="2400" dirty="0">
                <a:ea typeface="楷体_GB2312" pitchFamily="49" charset="-122"/>
              </a:rPr>
              <a:t>到</a:t>
            </a:r>
            <a:r>
              <a:rPr kumimoji="1" lang="en-US" altLang="zh-CN" sz="2400" dirty="0">
                <a:ea typeface="楷体_GB2312" pitchFamily="49" charset="-122"/>
              </a:rPr>
              <a:t>n</a:t>
            </a:r>
            <a:r>
              <a:rPr kumimoji="1" lang="zh-CN" altLang="en-US" sz="2400" dirty="0">
                <a:ea typeface="楷体_GB2312" pitchFamily="49" charset="-122"/>
              </a:rPr>
              <a:t>编号。</a:t>
            </a:r>
            <a:endParaRPr kumimoji="1" lang="zh-CN" altLang="en-US" sz="2400" dirty="0">
              <a:ea typeface="楷体_GB2312" pitchFamily="49" charset="-122"/>
            </a:endParaRPr>
          </a:p>
          <a:p>
            <a:pPr indent="269875"/>
            <a:r>
              <a:rPr kumimoji="1" lang="zh-CN" altLang="en-US" sz="2400" dirty="0">
                <a:ea typeface="楷体_GB2312" pitchFamily="49" charset="-122"/>
              </a:rPr>
              <a:t>游戏第</a:t>
            </a:r>
            <a:r>
              <a:rPr kumimoji="1" lang="en-US" altLang="zh-CN" sz="2400" dirty="0">
                <a:solidFill>
                  <a:srgbClr val="C00000"/>
                </a:solidFill>
                <a:ea typeface="楷体_GB2312" pitchFamily="49" charset="-122"/>
              </a:rPr>
              <a:t>1</a:t>
            </a:r>
            <a:r>
              <a:rPr kumimoji="1" lang="zh-CN" altLang="en-US" sz="2400" dirty="0">
                <a:ea typeface="楷体_GB2312" pitchFamily="49" charset="-122"/>
              </a:rPr>
              <a:t>步，将一条边删除。</a:t>
            </a:r>
            <a:endParaRPr kumimoji="1" lang="zh-CN" altLang="en-US" sz="2400" dirty="0">
              <a:ea typeface="楷体_GB2312" pitchFamily="49" charset="-122"/>
            </a:endParaRPr>
          </a:p>
          <a:p>
            <a:pPr indent="269875"/>
            <a:r>
              <a:rPr kumimoji="1" lang="zh-CN" altLang="en-US" sz="2400" dirty="0">
                <a:ea typeface="楷体_GB2312" pitchFamily="49" charset="-122"/>
              </a:rPr>
              <a:t>随后</a:t>
            </a:r>
            <a:r>
              <a:rPr kumimoji="1" lang="en-US" altLang="zh-CN" sz="2400" dirty="0">
                <a:solidFill>
                  <a:srgbClr val="C00000"/>
                </a:solidFill>
                <a:ea typeface="楷体_GB2312" pitchFamily="49" charset="-122"/>
              </a:rPr>
              <a:t>n-1</a:t>
            </a:r>
            <a:r>
              <a:rPr kumimoji="1" lang="zh-CN" altLang="en-US" sz="2400" dirty="0">
                <a:ea typeface="楷体_GB2312" pitchFamily="49" charset="-122"/>
              </a:rPr>
              <a:t>步按以下方式操作：</a:t>
            </a:r>
            <a:endParaRPr kumimoji="1" lang="zh-CN" altLang="en-US" sz="2400" dirty="0">
              <a:ea typeface="楷体_GB2312" pitchFamily="49" charset="-122"/>
            </a:endParaRPr>
          </a:p>
          <a:p>
            <a:pPr indent="269875"/>
            <a:r>
              <a:rPr kumimoji="1"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(1)</a:t>
            </a:r>
            <a:r>
              <a:rPr kumimoji="1"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选择一条边</a:t>
            </a:r>
            <a:r>
              <a:rPr kumimoji="1"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E</a:t>
            </a:r>
            <a:r>
              <a:rPr kumimoji="1"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以及由</a:t>
            </a:r>
            <a:r>
              <a:rPr kumimoji="1"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E</a:t>
            </a:r>
            <a:r>
              <a:rPr kumimoji="1"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连接着的</a:t>
            </a:r>
            <a:r>
              <a:rPr kumimoji="1"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kumimoji="1"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个顶点</a:t>
            </a:r>
            <a:r>
              <a:rPr kumimoji="1"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V</a:t>
            </a:r>
            <a:r>
              <a:rPr kumimoji="1" lang="en-US" altLang="zh-CN" sz="2400" baseline="-25000" dirty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kumimoji="1"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kumimoji="1"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V</a:t>
            </a:r>
            <a:r>
              <a:rPr kumimoji="1" lang="en-US" altLang="zh-CN" sz="2400" baseline="-25000" dirty="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kumimoji="1"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；</a:t>
            </a:r>
            <a:endParaRPr kumimoji="1" lang="zh-CN" altLang="en-US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indent="269875"/>
            <a:r>
              <a:rPr kumimoji="1"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(2)</a:t>
            </a:r>
            <a:r>
              <a:rPr kumimoji="1"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用一个新的顶点取代边</a:t>
            </a:r>
            <a:r>
              <a:rPr kumimoji="1"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E</a:t>
            </a:r>
            <a:r>
              <a:rPr kumimoji="1"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以及由</a:t>
            </a:r>
            <a:r>
              <a:rPr kumimoji="1"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E</a:t>
            </a:r>
            <a:r>
              <a:rPr kumimoji="1"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连接着的</a:t>
            </a:r>
            <a:r>
              <a:rPr kumimoji="1"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kumimoji="1"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个顶点</a:t>
            </a:r>
            <a:r>
              <a:rPr kumimoji="1"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V</a:t>
            </a:r>
            <a:r>
              <a:rPr kumimoji="1" lang="en-US" altLang="zh-CN" sz="2400" baseline="-25000" dirty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kumimoji="1"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kumimoji="1"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V</a:t>
            </a:r>
            <a:r>
              <a:rPr kumimoji="1" lang="en-US" altLang="zh-CN" sz="2400" baseline="-25000" dirty="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kumimoji="1"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。将由顶点</a:t>
            </a:r>
            <a:r>
              <a:rPr kumimoji="1" lang="en-US" altLang="zh-CN" sz="2400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V</a:t>
            </a:r>
            <a:r>
              <a:rPr kumimoji="1" lang="en-US" altLang="zh-CN" sz="2400" baseline="-25000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kumimoji="1" lang="en-US" altLang="zh-CN" sz="2400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V</a:t>
            </a:r>
            <a:r>
              <a:rPr kumimoji="1" lang="en-US" altLang="zh-CN" sz="2400" baseline="-25000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的整数值</a:t>
            </a:r>
            <a:r>
              <a:rPr kumimoji="1"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通过边</a:t>
            </a:r>
            <a:r>
              <a:rPr kumimoji="1" lang="en-US" altLang="zh-CN" sz="2400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上的运算</a:t>
            </a:r>
            <a:r>
              <a:rPr kumimoji="1"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得到的结果</a:t>
            </a:r>
            <a:r>
              <a:rPr kumimoji="1" lang="zh-CN" altLang="en-US" sz="2400" dirty="0">
                <a:solidFill>
                  <a:srgbClr val="2605A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赋予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新顶点</a:t>
            </a:r>
            <a:r>
              <a:rPr kumimoji="1"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kumimoji="1" lang="zh-CN" altLang="en-US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indent="269875"/>
            <a:r>
              <a:rPr kumimoji="1" lang="zh-CN" altLang="en-US" sz="2400" dirty="0">
                <a:ea typeface="楷体_GB2312" pitchFamily="49" charset="-122"/>
              </a:rPr>
              <a:t>最后，所有边都被删除，游戏结束。游戏的得分就是</a:t>
            </a:r>
            <a:r>
              <a:rPr kumimoji="1" lang="zh-CN" altLang="en-US" sz="2400" dirty="0">
                <a:solidFill>
                  <a:srgbClr val="C00000"/>
                </a:solidFill>
                <a:ea typeface="楷体_GB2312" pitchFamily="49" charset="-122"/>
              </a:rPr>
              <a:t>所剩顶点上的整数值</a:t>
            </a:r>
            <a:r>
              <a:rPr kumimoji="1" lang="zh-CN" altLang="en-US" sz="2400" dirty="0">
                <a:ea typeface="楷体_GB2312" pitchFamily="49" charset="-122"/>
              </a:rPr>
              <a:t>。</a:t>
            </a:r>
            <a:endParaRPr kumimoji="1" lang="zh-CN" altLang="en-US" sz="2400" dirty="0">
              <a:ea typeface="楷体_GB2312" pitchFamily="49" charset="-122"/>
            </a:endParaRPr>
          </a:p>
          <a:p>
            <a:pPr indent="269875"/>
            <a:r>
              <a:rPr kumimoji="1"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问题</a:t>
            </a:r>
            <a:r>
              <a:rPr kumimoji="1"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  <a:r>
              <a:rPr kumimoji="1"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对于给定的多边形，计算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最高</a:t>
            </a:r>
            <a:r>
              <a:rPr kumimoji="1"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得分。</a:t>
            </a:r>
            <a:endParaRPr kumimoji="1" lang="zh-CN" altLang="en-US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5805264"/>
            <a:ext cx="6768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ea typeface="楷体_GB2312" pitchFamily="49" charset="-122"/>
              </a:rPr>
              <a:t>假设</a:t>
            </a:r>
            <a:r>
              <a:rPr kumimoji="1" lang="zh-CN" altLang="en-US" sz="2400" dirty="0">
                <a:ea typeface="楷体_GB2312" pitchFamily="49" charset="-122"/>
              </a:rPr>
              <a:t>给</a:t>
            </a:r>
            <a:r>
              <a:rPr kumimoji="1" lang="zh-CN" altLang="en-US" sz="2400" dirty="0" smtClean="0">
                <a:ea typeface="楷体_GB2312" pitchFamily="49" charset="-122"/>
              </a:rPr>
              <a:t>定多边形的顶点和边的</a:t>
            </a:r>
            <a:r>
              <a:rPr kumimoji="1" lang="zh-CN" altLang="en-US" sz="2400" b="1" dirty="0">
                <a:solidFill>
                  <a:srgbClr val="3907F1"/>
                </a:solidFill>
                <a:ea typeface="楷体_GB2312" pitchFamily="49" charset="-122"/>
              </a:rPr>
              <a:t>顺时针序列</a:t>
            </a:r>
            <a:r>
              <a:rPr kumimoji="1" lang="zh-CN" altLang="en-US" sz="2400" dirty="0">
                <a:ea typeface="楷体_GB2312" pitchFamily="49" charset="-122"/>
              </a:rPr>
              <a:t>为</a:t>
            </a:r>
            <a:r>
              <a:rPr kumimoji="1" lang="zh-CN" altLang="en-US" sz="2400" dirty="0" smtClean="0">
                <a:ea typeface="楷体_GB2312" pitchFamily="49" charset="-122"/>
              </a:rPr>
              <a:t>：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endParaRPr lang="en-US" altLang="zh-CN" sz="2400" dirty="0" smtClean="0">
              <a:ea typeface="楷体_GB2312" pitchFamily="49" charset="-122"/>
            </a:endParaRPr>
          </a:p>
          <a:p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smtClean="0">
                <a:ea typeface="楷体_GB2312" pitchFamily="49" charset="-122"/>
              </a:rPr>
              <a:t>   op[1], v[1], op[2], v[2], …, op[n], v[n]</a:t>
            </a:r>
            <a:endParaRPr kumimoji="1" lang="zh-CN" altLang="en-US" sz="2400" dirty="0">
              <a:ea typeface="楷体_GB2312" pitchFamily="49" charset="-122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79512" y="257398"/>
            <a:ext cx="7345362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多边形游戏</a:t>
            </a:r>
            <a:endParaRPr lang="ja-JP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2039"/>
            <a:ext cx="7964250" cy="2925643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2912822" y="58203"/>
            <a:ext cx="1008112" cy="178662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225190" y="188640"/>
            <a:ext cx="504056" cy="46642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环形箭头 3"/>
          <p:cNvSpPr/>
          <p:nvPr/>
        </p:nvSpPr>
        <p:spPr bwMode="auto">
          <a:xfrm>
            <a:off x="251520" y="188640"/>
            <a:ext cx="1512168" cy="1440160"/>
          </a:xfrm>
          <a:prstGeom prst="circularArrow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051720" y="188639"/>
            <a:ext cx="1008112" cy="720081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004048" y="295026"/>
            <a:ext cx="864096" cy="720081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8532" y="1988840"/>
            <a:ext cx="864096" cy="720081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193585" y="1988840"/>
            <a:ext cx="864096" cy="720081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1" grpId="0" animBg="1"/>
      <p:bldP spid="4" grpId="0" animBg="1"/>
      <p:bldP spid="9" grpId="0" animBg="1"/>
      <p:bldP spid="12" grpId="0" animBg="1"/>
      <p:bldP spid="13" grpId="0" animBg="1"/>
      <p:bldP spid="1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ChangeArrowheads="1"/>
          </p:cNvSpPr>
          <p:nvPr/>
        </p:nvSpPr>
        <p:spPr bwMode="auto">
          <a:xfrm>
            <a:off x="467544" y="257398"/>
            <a:ext cx="7345362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最优子结构性质</a:t>
            </a:r>
            <a:endParaRPr lang="ja-JP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</a:endParaRPr>
          </a:p>
        </p:txBody>
      </p:sp>
      <p:sp>
        <p:nvSpPr>
          <p:cNvPr id="310275" name="Text Box 3"/>
          <p:cNvSpPr txBox="1">
            <a:spLocks noChangeArrowheads="1"/>
          </p:cNvSpPr>
          <p:nvPr/>
        </p:nvSpPr>
        <p:spPr bwMode="auto">
          <a:xfrm>
            <a:off x="250825" y="1105495"/>
            <a:ext cx="8588375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FontTx/>
              <a:buChar char="•"/>
            </a:pPr>
            <a:r>
              <a:rPr lang="zh-CN" altLang="en-US" sz="2400" dirty="0">
                <a:ea typeface="楷体_GB2312" pitchFamily="49" charset="-122"/>
              </a:rPr>
              <a:t>在所给多边形中，从顶点</a:t>
            </a:r>
            <a:r>
              <a:rPr lang="en-US" altLang="zh-CN" sz="2400" dirty="0">
                <a:ea typeface="楷体_GB2312" pitchFamily="49" charset="-122"/>
              </a:rPr>
              <a:t>i(1≤i≤n)</a:t>
            </a:r>
            <a:r>
              <a:rPr lang="zh-CN" altLang="en-US" sz="2400" dirty="0">
                <a:ea typeface="楷体_GB2312" pitchFamily="49" charset="-122"/>
              </a:rPr>
              <a:t>开始，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长度为</a:t>
            </a:r>
            <a:r>
              <a:rPr lang="en-US" altLang="zh-CN" sz="2400" dirty="0">
                <a:solidFill>
                  <a:srgbClr val="C00000"/>
                </a:solidFill>
                <a:ea typeface="楷体_GB2312" pitchFamily="49" charset="-122"/>
              </a:rPr>
              <a:t>j</a:t>
            </a:r>
            <a:r>
              <a:rPr lang="en-US" altLang="zh-CN" sz="2400" dirty="0">
                <a:ea typeface="楷体_GB2312" pitchFamily="49" charset="-122"/>
              </a:rPr>
              <a:t>(</a:t>
            </a:r>
            <a:r>
              <a:rPr lang="zh-CN" altLang="en-US" sz="2400" dirty="0">
                <a:solidFill>
                  <a:srgbClr val="3907F1"/>
                </a:solidFill>
                <a:ea typeface="楷体_GB2312" pitchFamily="49" charset="-122"/>
              </a:rPr>
              <a:t>链中有</a:t>
            </a:r>
            <a:r>
              <a:rPr lang="en-US" altLang="zh-CN" sz="2400" dirty="0">
                <a:solidFill>
                  <a:srgbClr val="3907F1"/>
                </a:solidFill>
                <a:ea typeface="楷体_GB2312" pitchFamily="49" charset="-122"/>
              </a:rPr>
              <a:t>j</a:t>
            </a:r>
            <a:r>
              <a:rPr lang="zh-CN" altLang="en-US" sz="2400" dirty="0">
                <a:solidFill>
                  <a:srgbClr val="3907F1"/>
                </a:solidFill>
                <a:ea typeface="楷体_GB2312" pitchFamily="49" charset="-122"/>
              </a:rPr>
              <a:t>个顶点</a:t>
            </a:r>
            <a:r>
              <a:rPr lang="en-US" altLang="zh-CN" sz="2400" dirty="0">
                <a:ea typeface="楷体_GB2312" pitchFamily="49" charset="-122"/>
              </a:rPr>
              <a:t>)</a:t>
            </a:r>
            <a:r>
              <a:rPr lang="zh-CN" altLang="en-US" sz="2400" dirty="0">
                <a:ea typeface="楷体_GB2312" pitchFamily="49" charset="-122"/>
              </a:rPr>
              <a:t>的顺时针链</a:t>
            </a:r>
            <a:r>
              <a:rPr lang="en-US" altLang="zh-CN" sz="2400" dirty="0">
                <a:ea typeface="楷体_GB2312" pitchFamily="49" charset="-122"/>
              </a:rPr>
              <a:t>p(i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j) </a:t>
            </a:r>
            <a:r>
              <a:rPr lang="zh-CN" altLang="en-US" sz="2400" dirty="0">
                <a:ea typeface="楷体_GB2312" pitchFamily="49" charset="-122"/>
              </a:rPr>
              <a:t>可表示为</a:t>
            </a:r>
            <a:r>
              <a:rPr lang="en-US" altLang="zh-CN" sz="2400" dirty="0">
                <a:ea typeface="楷体_GB2312" pitchFamily="49" charset="-122"/>
              </a:rPr>
              <a:t>v[</a:t>
            </a:r>
            <a:r>
              <a:rPr lang="en-US" altLang="zh-CN" sz="2400" dirty="0">
                <a:solidFill>
                  <a:srgbClr val="5629F9"/>
                </a:solidFill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]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op[i+1]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…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v[</a:t>
            </a:r>
            <a:r>
              <a:rPr lang="en-US" altLang="zh-CN" sz="2400" dirty="0">
                <a:solidFill>
                  <a:srgbClr val="2605A1"/>
                </a:solidFill>
                <a:ea typeface="楷体_GB2312" pitchFamily="49" charset="-122"/>
              </a:rPr>
              <a:t>i+j-1</a:t>
            </a:r>
            <a:r>
              <a:rPr lang="en-US" altLang="zh-CN" sz="2400" dirty="0">
                <a:ea typeface="楷体_GB2312" pitchFamily="49" charset="-122"/>
              </a:rPr>
              <a:t>]</a:t>
            </a:r>
            <a:r>
              <a:rPr lang="zh-CN" altLang="en-US" sz="2400" dirty="0">
                <a:ea typeface="楷体_GB2312" pitchFamily="49" charset="-122"/>
              </a:rPr>
              <a:t>。</a:t>
            </a:r>
            <a:endParaRPr lang="zh-CN" altLang="en-US" sz="2400" dirty="0">
              <a:ea typeface="楷体_GB2312" pitchFamily="49" charset="-122"/>
            </a:endParaRPr>
          </a:p>
          <a:p>
            <a:pPr>
              <a:buClr>
                <a:schemeClr val="accent2"/>
              </a:buClr>
              <a:buFontTx/>
              <a:buChar char="•"/>
            </a:pPr>
            <a:r>
              <a:rPr lang="zh-CN" altLang="en-US" sz="2400" dirty="0">
                <a:ea typeface="楷体_GB2312" pitchFamily="49" charset="-122"/>
              </a:rPr>
              <a:t>如果这条链的最后一次合并运算在</a:t>
            </a:r>
            <a:r>
              <a:rPr lang="en-US" altLang="zh-CN" sz="2400" dirty="0">
                <a:ea typeface="楷体_GB2312" pitchFamily="49" charset="-122"/>
              </a:rPr>
              <a:t>op[</a:t>
            </a:r>
            <a:r>
              <a:rPr lang="en-US" altLang="zh-CN" sz="2400" dirty="0" err="1">
                <a:ea typeface="楷体_GB2312" pitchFamily="49" charset="-122"/>
              </a:rPr>
              <a:t>i+</a:t>
            </a:r>
            <a:r>
              <a:rPr lang="en-US" altLang="zh-CN" sz="2400" dirty="0" err="1">
                <a:solidFill>
                  <a:srgbClr val="5629F9"/>
                </a:solidFill>
                <a:ea typeface="楷体_GB2312" pitchFamily="49" charset="-122"/>
              </a:rPr>
              <a:t>s</a:t>
            </a:r>
            <a:r>
              <a:rPr lang="en-US" altLang="zh-CN" sz="2400" dirty="0">
                <a:ea typeface="楷体_GB2312" pitchFamily="49" charset="-122"/>
              </a:rPr>
              <a:t>]</a:t>
            </a:r>
            <a:r>
              <a:rPr lang="zh-CN" altLang="en-US" sz="2400" dirty="0">
                <a:ea typeface="楷体_GB2312" pitchFamily="49" charset="-122"/>
              </a:rPr>
              <a:t>处发生</a:t>
            </a:r>
            <a:r>
              <a:rPr lang="en-US" altLang="zh-CN" sz="2400" dirty="0">
                <a:ea typeface="楷体_GB2312" pitchFamily="49" charset="-122"/>
              </a:rPr>
              <a:t>(1≤s≤j-1)</a:t>
            </a:r>
            <a:r>
              <a:rPr lang="zh-CN" altLang="en-US" sz="2400" dirty="0">
                <a:ea typeface="楷体_GB2312" pitchFamily="49" charset="-122"/>
              </a:rPr>
              <a:t>，则可在</a:t>
            </a:r>
            <a:r>
              <a:rPr lang="en-US" altLang="zh-CN" sz="2400" dirty="0">
                <a:ea typeface="楷体_GB2312" pitchFamily="49" charset="-122"/>
              </a:rPr>
              <a:t>op[</a:t>
            </a:r>
            <a:r>
              <a:rPr lang="en-US" altLang="zh-CN" sz="2400" dirty="0" err="1">
                <a:ea typeface="楷体_GB2312" pitchFamily="49" charset="-122"/>
              </a:rPr>
              <a:t>i+s</a:t>
            </a:r>
            <a:r>
              <a:rPr lang="en-US" altLang="zh-CN" sz="2400" dirty="0">
                <a:ea typeface="楷体_GB2312" pitchFamily="49" charset="-122"/>
              </a:rPr>
              <a:t>]</a:t>
            </a:r>
            <a:r>
              <a:rPr lang="zh-CN" altLang="en-US" sz="2400" dirty="0">
                <a:ea typeface="楷体_GB2312" pitchFamily="49" charset="-122"/>
              </a:rPr>
              <a:t>处将链分割为</a:t>
            </a:r>
            <a:r>
              <a:rPr lang="en-US" altLang="zh-CN" sz="2400" dirty="0">
                <a:solidFill>
                  <a:srgbClr val="C00000"/>
                </a:solidFill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个子链</a:t>
            </a:r>
            <a:r>
              <a:rPr lang="en-US" altLang="zh-CN" sz="2400" dirty="0">
                <a:ea typeface="楷体_GB2312" pitchFamily="49" charset="-122"/>
              </a:rPr>
              <a:t>p(i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s)</a:t>
            </a:r>
            <a:r>
              <a:rPr lang="zh-CN" altLang="en-US" sz="2400" dirty="0">
                <a:ea typeface="楷体_GB2312" pitchFamily="49" charset="-122"/>
              </a:rPr>
              <a:t>和</a:t>
            </a:r>
            <a:r>
              <a:rPr lang="en-US" altLang="zh-CN" sz="2400" dirty="0">
                <a:ea typeface="楷体_GB2312" pitchFamily="49" charset="-122"/>
              </a:rPr>
              <a:t>p(</a:t>
            </a:r>
            <a:r>
              <a:rPr lang="en-US" altLang="zh-CN" sz="2400" dirty="0" err="1">
                <a:ea typeface="楷体_GB2312" pitchFamily="49" charset="-122"/>
              </a:rPr>
              <a:t>i+s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j-s)</a:t>
            </a:r>
            <a:r>
              <a:rPr lang="zh-CN" altLang="en-US" sz="2400" dirty="0">
                <a:ea typeface="楷体_GB2312" pitchFamily="49" charset="-122"/>
              </a:rPr>
              <a:t>。</a:t>
            </a:r>
            <a:endParaRPr lang="zh-CN" altLang="en-US" sz="2400" dirty="0">
              <a:ea typeface="楷体_GB2312" pitchFamily="49" charset="-122"/>
            </a:endParaRPr>
          </a:p>
          <a:p>
            <a:pPr>
              <a:buClr>
                <a:schemeClr val="accent2"/>
              </a:buClr>
              <a:buFontTx/>
              <a:buChar char="•"/>
            </a:pPr>
            <a:r>
              <a:rPr lang="zh-CN" altLang="en-US" sz="2400" dirty="0">
                <a:ea typeface="楷体_GB2312" pitchFamily="49" charset="-122"/>
              </a:rPr>
              <a:t>设</a:t>
            </a:r>
            <a:r>
              <a:rPr lang="en-US" altLang="zh-CN" sz="2400" dirty="0">
                <a:ea typeface="楷体_GB2312" pitchFamily="49" charset="-122"/>
              </a:rPr>
              <a:t>m</a:t>
            </a:r>
            <a:r>
              <a:rPr lang="en-US" altLang="zh-CN" sz="2400" baseline="-250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是对子链</a:t>
            </a:r>
            <a:r>
              <a:rPr lang="en-US" altLang="zh-CN" sz="2400" dirty="0">
                <a:ea typeface="楷体_GB2312" pitchFamily="49" charset="-122"/>
              </a:rPr>
              <a:t>p(i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s)</a:t>
            </a:r>
            <a:r>
              <a:rPr lang="zh-CN" altLang="en-US" sz="2400" dirty="0">
                <a:ea typeface="楷体_GB2312" pitchFamily="49" charset="-122"/>
              </a:rPr>
              <a:t>的</a:t>
            </a:r>
            <a:r>
              <a:rPr lang="zh-CN" altLang="en-US" sz="2400" u="sng" dirty="0">
                <a:solidFill>
                  <a:srgbClr val="2605A1"/>
                </a:solidFill>
                <a:ea typeface="楷体_GB2312" pitchFamily="49" charset="-122"/>
              </a:rPr>
              <a:t>任意一种合并方式</a:t>
            </a:r>
            <a:r>
              <a:rPr lang="zh-CN" altLang="en-US" sz="2400" dirty="0">
                <a:ea typeface="楷体_GB2312" pitchFamily="49" charset="-122"/>
              </a:rPr>
              <a:t>得到的值，而</a:t>
            </a:r>
            <a:r>
              <a:rPr lang="en-US" altLang="zh-CN" sz="2400" dirty="0">
                <a:ea typeface="楷体_GB2312" pitchFamily="49" charset="-122"/>
              </a:rPr>
              <a:t>a</a:t>
            </a:r>
            <a:r>
              <a:rPr lang="zh-CN" altLang="en-US" sz="2400" dirty="0">
                <a:ea typeface="楷体_GB2312" pitchFamily="49" charset="-122"/>
              </a:rPr>
              <a:t>和</a:t>
            </a:r>
            <a:r>
              <a:rPr lang="en-US" altLang="zh-CN" sz="2400" dirty="0">
                <a:ea typeface="楷体_GB2312" pitchFamily="49" charset="-122"/>
              </a:rPr>
              <a:t>b</a:t>
            </a:r>
            <a:r>
              <a:rPr lang="zh-CN" altLang="en-US" sz="2400" dirty="0">
                <a:ea typeface="楷体_GB2312" pitchFamily="49" charset="-122"/>
              </a:rPr>
              <a:t>分别是在所有可能的合并中得到的</a:t>
            </a:r>
            <a:r>
              <a:rPr lang="zh-CN" altLang="en-US" sz="2400" dirty="0">
                <a:solidFill>
                  <a:srgbClr val="2605A1"/>
                </a:solidFill>
                <a:ea typeface="楷体_GB2312" pitchFamily="49" charset="-122"/>
              </a:rPr>
              <a:t>最小值和最大值</a:t>
            </a:r>
            <a:r>
              <a:rPr lang="zh-CN" altLang="en-US" sz="2400" dirty="0" smtClean="0">
                <a:ea typeface="楷体_GB2312" pitchFamily="49" charset="-122"/>
              </a:rPr>
              <a:t>。</a:t>
            </a:r>
            <a:endParaRPr lang="en-US" altLang="zh-CN" sz="2400" dirty="0" smtClean="0">
              <a:ea typeface="楷体_GB2312" pitchFamily="49" charset="-122"/>
            </a:endParaRPr>
          </a:p>
          <a:p>
            <a:pPr>
              <a:buClr>
                <a:schemeClr val="accent2"/>
              </a:buClr>
              <a:buFontTx/>
              <a:buChar char="•"/>
            </a:pPr>
            <a:r>
              <a:rPr lang="zh-CN" altLang="en-US" sz="2400" dirty="0">
                <a:ea typeface="楷体_GB2312" pitchFamily="49" charset="-122"/>
              </a:rPr>
              <a:t>设</a:t>
            </a:r>
            <a:r>
              <a:rPr lang="en-US" altLang="zh-CN" sz="2400" dirty="0" smtClean="0">
                <a:ea typeface="楷体_GB2312" pitchFamily="49" charset="-122"/>
              </a:rPr>
              <a:t>m</a:t>
            </a:r>
            <a:r>
              <a:rPr lang="en-US" altLang="zh-CN" sz="2400" baseline="-25000" dirty="0" smtClean="0">
                <a:ea typeface="楷体_GB2312" pitchFamily="49" charset="-122"/>
              </a:rPr>
              <a:t>2</a:t>
            </a:r>
            <a:r>
              <a:rPr lang="zh-CN" altLang="en-US" sz="2400" dirty="0" smtClean="0">
                <a:ea typeface="楷体_GB2312" pitchFamily="49" charset="-122"/>
              </a:rPr>
              <a:t>是子</a:t>
            </a:r>
            <a:r>
              <a:rPr lang="zh-CN" altLang="en-US" sz="2400" dirty="0">
                <a:ea typeface="楷体_GB2312" pitchFamily="49" charset="-122"/>
              </a:rPr>
              <a:t>链</a:t>
            </a:r>
            <a:r>
              <a:rPr lang="en-US" altLang="zh-CN" sz="2400" dirty="0" smtClean="0">
                <a:ea typeface="楷体_GB2312" pitchFamily="49" charset="-122"/>
              </a:rPr>
              <a:t>p(</a:t>
            </a:r>
            <a:r>
              <a:rPr lang="en-US" altLang="zh-CN" sz="2400" dirty="0" err="1" smtClean="0">
                <a:ea typeface="楷体_GB2312" pitchFamily="49" charset="-122"/>
              </a:rPr>
              <a:t>i+s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j-s)</a:t>
            </a:r>
            <a:r>
              <a:rPr lang="zh-CN" altLang="en-US" sz="2400" dirty="0">
                <a:ea typeface="楷体_GB2312" pitchFamily="49" charset="-122"/>
              </a:rPr>
              <a:t>的</a:t>
            </a:r>
            <a:r>
              <a:rPr lang="zh-CN" altLang="en-US" sz="2400" u="sng" dirty="0">
                <a:solidFill>
                  <a:srgbClr val="2605A1"/>
                </a:solidFill>
                <a:ea typeface="楷体_GB2312" pitchFamily="49" charset="-122"/>
              </a:rPr>
              <a:t>任意一种合并方式</a:t>
            </a:r>
            <a:r>
              <a:rPr lang="zh-CN" altLang="en-US" sz="2400" dirty="0">
                <a:ea typeface="楷体_GB2312" pitchFamily="49" charset="-122"/>
              </a:rPr>
              <a:t>得到的值，而</a:t>
            </a:r>
            <a:r>
              <a:rPr lang="en-US" altLang="zh-CN" sz="2400" dirty="0">
                <a:ea typeface="楷体_GB2312" pitchFamily="49" charset="-122"/>
              </a:rPr>
              <a:t>c</a:t>
            </a:r>
            <a:r>
              <a:rPr lang="zh-CN" altLang="en-US" sz="2400" dirty="0">
                <a:ea typeface="楷体_GB2312" pitchFamily="49" charset="-122"/>
              </a:rPr>
              <a:t>和</a:t>
            </a:r>
            <a:r>
              <a:rPr lang="en-US" altLang="zh-CN" sz="2400" dirty="0">
                <a:ea typeface="楷体_GB2312" pitchFamily="49" charset="-122"/>
              </a:rPr>
              <a:t>d</a:t>
            </a:r>
            <a:r>
              <a:rPr lang="zh-CN" altLang="en-US" sz="2400" dirty="0">
                <a:ea typeface="楷体_GB2312" pitchFamily="49" charset="-122"/>
              </a:rPr>
              <a:t>分别是在所有可能的合并中得到的</a:t>
            </a:r>
            <a:r>
              <a:rPr lang="zh-CN" altLang="en-US" sz="2400" dirty="0">
                <a:solidFill>
                  <a:srgbClr val="2605A1"/>
                </a:solidFill>
                <a:ea typeface="楷体_GB2312" pitchFamily="49" charset="-122"/>
              </a:rPr>
              <a:t>最小值和最大值</a:t>
            </a:r>
            <a:r>
              <a:rPr lang="zh-CN" altLang="en-US" sz="2400" dirty="0" smtClean="0">
                <a:ea typeface="楷体_GB2312" pitchFamily="49" charset="-122"/>
              </a:rPr>
              <a:t>。</a:t>
            </a:r>
            <a:endParaRPr lang="en-US" altLang="zh-CN" sz="2400" dirty="0" smtClean="0">
              <a:ea typeface="楷体_GB2312" pitchFamily="49" charset="-122"/>
            </a:endParaRPr>
          </a:p>
          <a:p>
            <a:pPr>
              <a:buClr>
                <a:schemeClr val="accent2"/>
              </a:buClr>
            </a:pPr>
            <a:r>
              <a:rPr lang="zh-CN" altLang="en-US" sz="2400" dirty="0" smtClean="0">
                <a:ea typeface="楷体_GB2312" pitchFamily="49" charset="-122"/>
              </a:rPr>
              <a:t>依</a:t>
            </a:r>
            <a:r>
              <a:rPr lang="zh-CN" altLang="en-US" sz="2400" dirty="0">
                <a:ea typeface="楷体_GB2312" pitchFamily="49" charset="-122"/>
              </a:rPr>
              <a:t>此定义</a:t>
            </a:r>
            <a:r>
              <a:rPr lang="zh-CN" altLang="en-US" sz="2400" dirty="0" smtClean="0">
                <a:ea typeface="楷体_GB2312" pitchFamily="49" charset="-122"/>
              </a:rPr>
              <a:t>有   </a:t>
            </a:r>
            <a:r>
              <a:rPr lang="en-US" altLang="zh-CN" sz="2400" dirty="0" smtClean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≤m</a:t>
            </a:r>
            <a:r>
              <a:rPr lang="en-US" altLang="zh-CN" sz="2400" baseline="-25000" dirty="0">
                <a:ea typeface="楷体_GB2312" pitchFamily="49" charset="-122"/>
              </a:rPr>
              <a:t>1</a:t>
            </a:r>
            <a:r>
              <a:rPr lang="en-US" altLang="zh-CN" sz="2400" dirty="0">
                <a:ea typeface="楷体_GB2312" pitchFamily="49" charset="-122"/>
              </a:rPr>
              <a:t>≤b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c≤m</a:t>
            </a:r>
            <a:r>
              <a:rPr lang="en-US" altLang="zh-CN" sz="2400" baseline="-25000" dirty="0">
                <a:ea typeface="楷体_GB2312" pitchFamily="49" charset="-122"/>
              </a:rPr>
              <a:t>2</a:t>
            </a:r>
            <a:r>
              <a:rPr lang="en-US" altLang="zh-CN" sz="2400" dirty="0">
                <a:ea typeface="楷体_GB2312" pitchFamily="49" charset="-122"/>
              </a:rPr>
              <a:t>≤d</a:t>
            </a:r>
            <a:endParaRPr lang="en-US" altLang="zh-CN" sz="2400" dirty="0">
              <a:ea typeface="楷体_GB2312" pitchFamily="49" charset="-122"/>
            </a:endParaRPr>
          </a:p>
          <a:p>
            <a:pPr lvl="1">
              <a:buClr>
                <a:schemeClr val="accent2"/>
              </a:buClr>
            </a:pPr>
            <a:r>
              <a:rPr lang="en-US" altLang="zh-CN" sz="2400" dirty="0">
                <a:ea typeface="楷体_GB2312" pitchFamily="49" charset="-122"/>
              </a:rPr>
              <a:t>(1)</a:t>
            </a:r>
            <a:r>
              <a:rPr lang="zh-CN" altLang="en-US" sz="2400" dirty="0">
                <a:ea typeface="楷体_GB2312" pitchFamily="49" charset="-122"/>
              </a:rPr>
              <a:t>当</a:t>
            </a:r>
            <a:r>
              <a:rPr lang="en-US" altLang="zh-CN" sz="2400" dirty="0">
                <a:ea typeface="楷体_GB2312" pitchFamily="49" charset="-122"/>
              </a:rPr>
              <a:t>op[</a:t>
            </a:r>
            <a:r>
              <a:rPr lang="en-US" altLang="zh-CN" sz="2400" dirty="0" err="1">
                <a:ea typeface="楷体_GB2312" pitchFamily="49" charset="-122"/>
              </a:rPr>
              <a:t>i+s</a:t>
            </a:r>
            <a:r>
              <a:rPr lang="en-US" altLang="zh-CN" sz="2400" dirty="0">
                <a:ea typeface="楷体_GB2312" pitchFamily="49" charset="-122"/>
              </a:rPr>
              <a:t>]='+'</a:t>
            </a:r>
            <a:r>
              <a:rPr lang="zh-CN" altLang="en-US" sz="2400" dirty="0">
                <a:ea typeface="楷体_GB2312" pitchFamily="49" charset="-122"/>
              </a:rPr>
              <a:t>时，显然有</a:t>
            </a:r>
            <a:r>
              <a:rPr lang="en-US" altLang="zh-CN" sz="2400" dirty="0" err="1">
                <a:ea typeface="楷体_GB2312" pitchFamily="49" charset="-122"/>
              </a:rPr>
              <a:t>a+c≤m≤b+d</a:t>
            </a:r>
            <a:endParaRPr lang="en-US" altLang="zh-CN" sz="2400" dirty="0">
              <a:ea typeface="楷体_GB2312" pitchFamily="49" charset="-122"/>
            </a:endParaRPr>
          </a:p>
          <a:p>
            <a:pPr lvl="1">
              <a:buClr>
                <a:schemeClr val="accent2"/>
              </a:buClr>
            </a:pPr>
            <a:r>
              <a:rPr lang="en-US" altLang="zh-CN" sz="2400" dirty="0">
                <a:ea typeface="楷体_GB2312" pitchFamily="49" charset="-122"/>
              </a:rPr>
              <a:t>(2)</a:t>
            </a:r>
            <a:r>
              <a:rPr lang="zh-CN" altLang="en-US" sz="2400" dirty="0">
                <a:ea typeface="楷体_GB2312" pitchFamily="49" charset="-122"/>
              </a:rPr>
              <a:t>当</a:t>
            </a:r>
            <a:r>
              <a:rPr lang="en-US" altLang="zh-CN" sz="2400" dirty="0">
                <a:ea typeface="楷体_GB2312" pitchFamily="49" charset="-122"/>
              </a:rPr>
              <a:t>op[</a:t>
            </a:r>
            <a:r>
              <a:rPr lang="en-US" altLang="zh-CN" sz="2400" dirty="0" err="1">
                <a:ea typeface="楷体_GB2312" pitchFamily="49" charset="-122"/>
              </a:rPr>
              <a:t>i+s</a:t>
            </a:r>
            <a:r>
              <a:rPr lang="en-US" altLang="zh-CN" sz="2400" dirty="0">
                <a:ea typeface="楷体_GB2312" pitchFamily="49" charset="-122"/>
              </a:rPr>
              <a:t>]='*'</a:t>
            </a:r>
            <a:r>
              <a:rPr lang="zh-CN" altLang="en-US" sz="2400" dirty="0">
                <a:ea typeface="楷体_GB2312" pitchFamily="49" charset="-122"/>
              </a:rPr>
              <a:t>时，有</a:t>
            </a:r>
            <a:r>
              <a:rPr lang="en-US" altLang="zh-CN" sz="2400" dirty="0">
                <a:ea typeface="楷体_GB2312" pitchFamily="49" charset="-122"/>
              </a:rPr>
              <a:t>min{ac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ad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 err="1">
                <a:ea typeface="楷体_GB2312" pitchFamily="49" charset="-122"/>
              </a:rPr>
              <a:t>bc</a:t>
            </a:r>
            <a:r>
              <a:rPr lang="zh-CN" altLang="en-US" sz="2400" dirty="0" smtClean="0">
                <a:ea typeface="楷体_GB2312" pitchFamily="49" charset="-122"/>
              </a:rPr>
              <a:t>，</a:t>
            </a:r>
            <a:r>
              <a:rPr lang="en-US" altLang="zh-CN" sz="2400" dirty="0" err="1" smtClean="0">
                <a:ea typeface="楷体_GB2312" pitchFamily="49" charset="-122"/>
              </a:rPr>
              <a:t>bd</a:t>
            </a:r>
            <a:r>
              <a:rPr lang="en-US" altLang="zh-CN" sz="2400" dirty="0">
                <a:ea typeface="楷体_GB2312" pitchFamily="49" charset="-122"/>
              </a:rPr>
              <a:t>}≤</a:t>
            </a:r>
            <a:r>
              <a:rPr lang="en-US" altLang="zh-CN" sz="2400" dirty="0" err="1">
                <a:ea typeface="楷体_GB2312" pitchFamily="49" charset="-122"/>
              </a:rPr>
              <a:t>m≤</a:t>
            </a:r>
            <a:r>
              <a:rPr lang="en-US" altLang="zh-CN" sz="2400" dirty="0" err="1" smtClean="0">
                <a:ea typeface="楷体_GB2312" pitchFamily="49" charset="-122"/>
              </a:rPr>
              <a:t>max</a:t>
            </a:r>
            <a:r>
              <a:rPr lang="en-US" altLang="zh-CN" sz="2400" dirty="0" smtClean="0">
                <a:ea typeface="楷体_GB2312" pitchFamily="49" charset="-122"/>
              </a:rPr>
              <a:t>{ac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ad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 err="1">
                <a:ea typeface="楷体_GB2312" pitchFamily="49" charset="-122"/>
              </a:rPr>
              <a:t>bc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 err="1">
                <a:ea typeface="楷体_GB2312" pitchFamily="49" charset="-122"/>
              </a:rPr>
              <a:t>bd</a:t>
            </a:r>
            <a:r>
              <a:rPr lang="en-US" altLang="zh-CN" sz="2400" dirty="0">
                <a:ea typeface="楷体_GB2312" pitchFamily="49" charset="-122"/>
              </a:rPr>
              <a:t>} </a:t>
            </a:r>
            <a:endParaRPr lang="en-US" altLang="zh-CN" sz="2400" dirty="0">
              <a:ea typeface="楷体_GB2312" pitchFamily="49" charset="-122"/>
            </a:endParaRPr>
          </a:p>
          <a:p>
            <a:pPr>
              <a:buClr>
                <a:schemeClr val="accent2"/>
              </a:buClr>
              <a:buFontTx/>
              <a:buChar char="•"/>
            </a:pPr>
            <a:r>
              <a:rPr lang="zh-CN" altLang="en-US" sz="2400" dirty="0">
                <a:ea typeface="黑体" panose="02010609060101010101" pitchFamily="2" charset="-122"/>
              </a:rPr>
              <a:t>换句话说，主链的最大值和最小值可由子链的最大值和最小值得到。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endParaRPr lang="zh-CN" altLang="en-US" sz="2400" dirty="0">
              <a:ea typeface="楷体_GB2312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43808" y="1907540"/>
            <a:ext cx="626469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楷体_GB2312" pitchFamily="49" charset="-122"/>
              </a:rPr>
              <a:t>v[</a:t>
            </a:r>
            <a:r>
              <a:rPr lang="en-US" altLang="zh-CN" dirty="0" err="1">
                <a:solidFill>
                  <a:srgbClr val="C00000"/>
                </a:solidFill>
                <a:ea typeface="楷体_GB2312" pitchFamily="49" charset="-122"/>
              </a:rPr>
              <a:t>i</a:t>
            </a:r>
            <a:r>
              <a:rPr lang="en-US" altLang="zh-CN" dirty="0">
                <a:solidFill>
                  <a:srgbClr val="C00000"/>
                </a:solidFill>
                <a:ea typeface="楷体_GB2312" pitchFamily="49" charset="-122"/>
              </a:rPr>
              <a:t>] </a:t>
            </a:r>
            <a:r>
              <a:rPr lang="zh-CN" altLang="en-US" dirty="0" smtClean="0">
                <a:solidFill>
                  <a:srgbClr val="C00000"/>
                </a:solidFill>
                <a:ea typeface="楷体_GB2312" pitchFamily="49" charset="-122"/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  <a:ea typeface="楷体_GB2312" pitchFamily="49" charset="-122"/>
              </a:rPr>
              <a:t>….</a:t>
            </a:r>
            <a:r>
              <a:rPr lang="zh-CN" altLang="en-US" dirty="0" smtClean="0">
                <a:solidFill>
                  <a:srgbClr val="C00000"/>
                </a:solidFill>
                <a:ea typeface="楷体_GB2312" pitchFamily="49" charset="-122"/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  <a:ea typeface="楷体_GB2312" pitchFamily="49" charset="-122"/>
              </a:rPr>
              <a:t>v[i+s-1]</a:t>
            </a:r>
            <a:r>
              <a:rPr lang="zh-CN" altLang="en-US" dirty="0">
                <a:solidFill>
                  <a:srgbClr val="C00000"/>
                </a:solidFill>
                <a:ea typeface="楷体_GB2312" pitchFamily="49" charset="-122"/>
              </a:rPr>
              <a:t>，</a:t>
            </a:r>
            <a:r>
              <a:rPr lang="en-US" altLang="zh-CN" dirty="0" smtClean="0">
                <a:ea typeface="楷体_GB2312" pitchFamily="49" charset="-122"/>
              </a:rPr>
              <a:t>op[</a:t>
            </a:r>
            <a:r>
              <a:rPr lang="en-US" altLang="zh-CN" dirty="0" err="1" smtClean="0">
                <a:solidFill>
                  <a:srgbClr val="5629F9"/>
                </a:solidFill>
                <a:ea typeface="楷体_GB2312" pitchFamily="49" charset="-122"/>
              </a:rPr>
              <a:t>i+s</a:t>
            </a:r>
            <a:r>
              <a:rPr lang="en-US" altLang="zh-CN" dirty="0" smtClean="0">
                <a:ea typeface="楷体_GB2312" pitchFamily="49" charset="-122"/>
              </a:rPr>
              <a:t>]</a:t>
            </a:r>
            <a:r>
              <a:rPr lang="en-US" altLang="zh-CN" dirty="0">
                <a:ea typeface="楷体_GB2312" pitchFamily="49" charset="-122"/>
              </a:rPr>
              <a:t> </a:t>
            </a:r>
            <a:r>
              <a:rPr lang="zh-CN" altLang="en-US" dirty="0" smtClean="0">
                <a:ea typeface="楷体_GB2312" pitchFamily="49" charset="-122"/>
              </a:rPr>
              <a:t>，</a:t>
            </a:r>
            <a:r>
              <a:rPr lang="en-US" altLang="zh-CN" dirty="0">
                <a:solidFill>
                  <a:srgbClr val="C00000"/>
                </a:solidFill>
                <a:ea typeface="楷体_GB2312" pitchFamily="49" charset="-122"/>
              </a:rPr>
              <a:t>v</a:t>
            </a:r>
            <a:r>
              <a:rPr lang="en-US" altLang="zh-CN" dirty="0" smtClean="0">
                <a:solidFill>
                  <a:srgbClr val="C00000"/>
                </a:solidFill>
                <a:ea typeface="楷体_GB2312" pitchFamily="49" charset="-122"/>
              </a:rPr>
              <a:t>[</a:t>
            </a:r>
            <a:r>
              <a:rPr lang="en-US" altLang="zh-CN" dirty="0" err="1" smtClean="0">
                <a:solidFill>
                  <a:srgbClr val="C00000"/>
                </a:solidFill>
                <a:ea typeface="楷体_GB2312" pitchFamily="49" charset="-122"/>
              </a:rPr>
              <a:t>i+s</a:t>
            </a:r>
            <a:r>
              <a:rPr lang="en-US" altLang="zh-CN" dirty="0" smtClean="0">
                <a:solidFill>
                  <a:srgbClr val="C00000"/>
                </a:solidFill>
                <a:ea typeface="楷体_GB2312" pitchFamily="49" charset="-122"/>
              </a:rPr>
              <a:t>]</a:t>
            </a:r>
            <a:r>
              <a:rPr lang="zh-CN" altLang="en-US" dirty="0" smtClean="0">
                <a:solidFill>
                  <a:srgbClr val="C00000"/>
                </a:solidFill>
                <a:ea typeface="楷体_GB2312" pitchFamily="49" charset="-122"/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  <a:ea typeface="楷体_GB2312" pitchFamily="49" charset="-122"/>
              </a:rPr>
              <a:t>….</a:t>
            </a:r>
            <a:r>
              <a:rPr lang="zh-CN" altLang="en-US" dirty="0" smtClean="0">
                <a:solidFill>
                  <a:srgbClr val="C00000"/>
                </a:solidFill>
                <a:ea typeface="楷体_GB2312" pitchFamily="49" charset="-122"/>
              </a:rPr>
              <a:t>，</a:t>
            </a:r>
            <a:r>
              <a:rPr lang="en-US" altLang="zh-CN" dirty="0">
                <a:solidFill>
                  <a:srgbClr val="C00000"/>
                </a:solidFill>
                <a:ea typeface="楷体_GB2312" pitchFamily="49" charset="-122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ea typeface="楷体_GB2312" pitchFamily="49" charset="-122"/>
              </a:rPr>
              <a:t>v[i+j-1]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5076056" y="2636912"/>
            <a:ext cx="367240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连接符 7"/>
          <p:cNvCxnSpPr/>
          <p:nvPr/>
        </p:nvCxnSpPr>
        <p:spPr bwMode="auto">
          <a:xfrm>
            <a:off x="4355976" y="2996952"/>
            <a:ext cx="39604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ChangeArrowheads="1"/>
          </p:cNvSpPr>
          <p:nvPr/>
        </p:nvSpPr>
        <p:spPr bwMode="auto">
          <a:xfrm>
            <a:off x="323528" y="126876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但是经分解得到的</a:t>
            </a:r>
            <a:r>
              <a:rPr lang="zh-CN" altLang="en-US" sz="2400" u="sng" dirty="0">
                <a:latin typeface="楷体_GB2312" pitchFamily="49" charset="-122"/>
                <a:ea typeface="楷体_GB2312" pitchFamily="49" charset="-122"/>
              </a:rPr>
              <a:t>子问题往往</a:t>
            </a:r>
            <a:r>
              <a:rPr lang="zh-CN" altLang="en-US" sz="2400" u="sng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不是互相独立的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。若采用分治方法求解，会耗费</a:t>
            </a:r>
            <a:r>
              <a:rPr lang="zh-CN" altLang="en-US" sz="2400" b="1" dirty="0" smtClean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指数时间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。但不同</a:t>
            </a:r>
            <a:r>
              <a:rPr lang="zh-CN" altLang="en-US" sz="2400" dirty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子问题的</a:t>
            </a:r>
            <a:r>
              <a:rPr lang="zh-CN" altLang="en-US" sz="2400" dirty="0" smtClean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数目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通常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只有</a:t>
            </a:r>
            <a:r>
              <a:rPr lang="zh-CN" altLang="en-US" sz="2400" dirty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多项式量级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。在用分治法求解时，有些子问题被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重复计算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了许多次。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5699" name="Rectangle 3"/>
          <p:cNvSpPr>
            <a:spLocks noChangeArrowheads="1"/>
          </p:cNvSpPr>
          <p:nvPr/>
        </p:nvSpPr>
        <p:spPr bwMode="auto">
          <a:xfrm>
            <a:off x="467544" y="116632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算法总体思想</a:t>
            </a:r>
            <a:endParaRPr lang="zh-CN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</a:endParaRPr>
          </a:p>
        </p:txBody>
      </p:sp>
      <p:grpSp>
        <p:nvGrpSpPr>
          <p:cNvPr id="285700" name="Group 4"/>
          <p:cNvGrpSpPr/>
          <p:nvPr/>
        </p:nvGrpSpPr>
        <p:grpSpPr bwMode="auto">
          <a:xfrm>
            <a:off x="107504" y="2852936"/>
            <a:ext cx="8893175" cy="3221037"/>
            <a:chOff x="158" y="2025"/>
            <a:chExt cx="5602" cy="2029"/>
          </a:xfrm>
        </p:grpSpPr>
        <p:sp>
          <p:nvSpPr>
            <p:cNvPr id="285701" name="Oval 5"/>
            <p:cNvSpPr>
              <a:spLocks noChangeArrowheads="1"/>
            </p:cNvSpPr>
            <p:nvPr/>
          </p:nvSpPr>
          <p:spPr bwMode="auto">
            <a:xfrm>
              <a:off x="2699" y="2205"/>
              <a:ext cx="504" cy="38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3200">
                  <a:latin typeface="Arial Rounded MT Bold" pitchFamily="34" charset="0"/>
                </a:rPr>
                <a:t>n</a:t>
              </a:r>
              <a:endParaRPr lang="en-US" altLang="zh-CN" sz="3200">
                <a:latin typeface="Arial Rounded MT Bold" pitchFamily="34" charset="0"/>
              </a:endParaRPr>
            </a:p>
          </p:txBody>
        </p:sp>
        <p:cxnSp>
          <p:nvCxnSpPr>
            <p:cNvPr id="285702" name="AutoShape 6"/>
            <p:cNvCxnSpPr>
              <a:cxnSpLocks noChangeShapeType="1"/>
              <a:stCxn id="285701" idx="4"/>
            </p:cNvCxnSpPr>
            <p:nvPr/>
          </p:nvCxnSpPr>
          <p:spPr bwMode="auto">
            <a:xfrm>
              <a:off x="2951" y="2595"/>
              <a:ext cx="2281" cy="51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85703" name="AutoShape 7"/>
            <p:cNvCxnSpPr>
              <a:cxnSpLocks noChangeShapeType="1"/>
              <a:stCxn id="285701" idx="4"/>
            </p:cNvCxnSpPr>
            <p:nvPr/>
          </p:nvCxnSpPr>
          <p:spPr bwMode="auto">
            <a:xfrm flipH="1">
              <a:off x="798" y="2595"/>
              <a:ext cx="2153" cy="48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85704" name="AutoShape 8"/>
            <p:cNvCxnSpPr>
              <a:cxnSpLocks noChangeShapeType="1"/>
              <a:stCxn id="285701" idx="4"/>
            </p:cNvCxnSpPr>
            <p:nvPr/>
          </p:nvCxnSpPr>
          <p:spPr bwMode="auto">
            <a:xfrm flipH="1">
              <a:off x="2276" y="2595"/>
              <a:ext cx="675" cy="51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85705" name="AutoShape 9"/>
            <p:cNvCxnSpPr>
              <a:cxnSpLocks noChangeShapeType="1"/>
              <a:stCxn id="285701" idx="4"/>
            </p:cNvCxnSpPr>
            <p:nvPr/>
          </p:nvCxnSpPr>
          <p:spPr bwMode="auto">
            <a:xfrm>
              <a:off x="2951" y="2595"/>
              <a:ext cx="803" cy="51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85706" name="AutoShape 10"/>
            <p:cNvSpPr>
              <a:spLocks noChangeArrowheads="1"/>
            </p:cNvSpPr>
            <p:nvPr/>
          </p:nvSpPr>
          <p:spPr bwMode="auto">
            <a:xfrm>
              <a:off x="384" y="2025"/>
              <a:ext cx="816" cy="67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3200">
                  <a:latin typeface="Arial Rounded MT Bold" pitchFamily="34" charset="0"/>
                </a:rPr>
                <a:t>T(n)</a:t>
              </a:r>
              <a:endParaRPr lang="en-US" altLang="zh-CN" sz="3200">
                <a:latin typeface="Arial Rounded MT Bold" pitchFamily="34" charset="0"/>
              </a:endParaRPr>
            </a:p>
          </p:txBody>
        </p:sp>
        <p:sp>
          <p:nvSpPr>
            <p:cNvPr id="285707" name="Text Box 11"/>
            <p:cNvSpPr txBox="1">
              <a:spLocks noChangeArrowheads="1"/>
            </p:cNvSpPr>
            <p:nvPr/>
          </p:nvSpPr>
          <p:spPr bwMode="auto">
            <a:xfrm>
              <a:off x="1824" y="2236"/>
              <a:ext cx="6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3200">
                  <a:latin typeface="Arial Rounded MT Bold" pitchFamily="34" charset="0"/>
                </a:rPr>
                <a:t>=</a:t>
              </a:r>
              <a:endParaRPr lang="zh-CN" altLang="en-US" sz="3200">
                <a:latin typeface="Arial Rounded MT Bold" pitchFamily="34" charset="0"/>
              </a:endParaRPr>
            </a:p>
          </p:txBody>
        </p:sp>
        <p:grpSp>
          <p:nvGrpSpPr>
            <p:cNvPr id="285708" name="Group 12"/>
            <p:cNvGrpSpPr/>
            <p:nvPr/>
          </p:nvGrpSpPr>
          <p:grpSpPr bwMode="auto">
            <a:xfrm>
              <a:off x="158" y="3158"/>
              <a:ext cx="1248" cy="896"/>
              <a:chOff x="96" y="1296"/>
              <a:chExt cx="1488" cy="1104"/>
            </a:xfrm>
          </p:grpSpPr>
          <p:sp>
            <p:nvSpPr>
              <p:cNvPr id="285709" name="Oval 13"/>
              <p:cNvSpPr>
                <a:spLocks noChangeArrowheads="1"/>
              </p:cNvSpPr>
              <p:nvPr/>
            </p:nvSpPr>
            <p:spPr bwMode="auto">
              <a:xfrm>
                <a:off x="624" y="1296"/>
                <a:ext cx="504" cy="384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800">
                    <a:latin typeface="Arial Rounded MT Bold" pitchFamily="34" charset="0"/>
                  </a:rPr>
                  <a:t>n/2</a:t>
                </a:r>
                <a:endParaRPr lang="en-US" altLang="zh-CN" sz="2800">
                  <a:latin typeface="Arial Rounded MT Bold" pitchFamily="34" charset="0"/>
                </a:endParaRPr>
              </a:p>
            </p:txBody>
          </p:sp>
          <p:cxnSp>
            <p:nvCxnSpPr>
              <p:cNvPr id="285710" name="AutoShape 14"/>
              <p:cNvCxnSpPr>
                <a:cxnSpLocks noChangeShapeType="1"/>
                <a:stCxn id="285709" idx="4"/>
                <a:endCxn id="285717" idx="0"/>
              </p:cNvCxnSpPr>
              <p:nvPr/>
            </p:nvCxnSpPr>
            <p:spPr bwMode="auto">
              <a:xfrm>
                <a:off x="876" y="1686"/>
                <a:ext cx="576" cy="50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5711" name="AutoShape 15"/>
              <p:cNvCxnSpPr>
                <a:cxnSpLocks noChangeShapeType="1"/>
                <a:stCxn id="285709" idx="4"/>
                <a:endCxn id="285714" idx="0"/>
              </p:cNvCxnSpPr>
              <p:nvPr/>
            </p:nvCxnSpPr>
            <p:spPr bwMode="auto">
              <a:xfrm flipH="1">
                <a:off x="228" y="1686"/>
                <a:ext cx="648" cy="50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5712" name="AutoShape 16"/>
              <p:cNvCxnSpPr>
                <a:cxnSpLocks noChangeShapeType="1"/>
                <a:stCxn id="285709" idx="4"/>
                <a:endCxn id="285715" idx="0"/>
              </p:cNvCxnSpPr>
              <p:nvPr/>
            </p:nvCxnSpPr>
            <p:spPr bwMode="auto">
              <a:xfrm flipH="1">
                <a:off x="636" y="1686"/>
                <a:ext cx="240" cy="50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5713" name="AutoShape 17"/>
              <p:cNvCxnSpPr>
                <a:cxnSpLocks noChangeShapeType="1"/>
                <a:stCxn id="285709" idx="4"/>
                <a:endCxn id="285716" idx="0"/>
              </p:cNvCxnSpPr>
              <p:nvPr/>
            </p:nvCxnSpPr>
            <p:spPr bwMode="auto">
              <a:xfrm>
                <a:off x="876" y="1686"/>
                <a:ext cx="168" cy="50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285714" name="AutoShape 18"/>
              <p:cNvSpPr>
                <a:spLocks noChangeArrowheads="1"/>
              </p:cNvSpPr>
              <p:nvPr/>
            </p:nvSpPr>
            <p:spPr bwMode="auto">
              <a:xfrm>
                <a:off x="96" y="2192"/>
                <a:ext cx="264" cy="20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Arial Rounded MT Bold" pitchFamily="34" charset="0"/>
                  </a:rPr>
                  <a:t>T(n/4)</a:t>
                </a:r>
                <a:endParaRPr lang="en-US" altLang="zh-CN" sz="1600" b="1">
                  <a:latin typeface="Arial Rounded MT Bold" pitchFamily="34" charset="0"/>
                </a:endParaRPr>
              </a:p>
            </p:txBody>
          </p:sp>
          <p:sp>
            <p:nvSpPr>
              <p:cNvPr id="285715" name="AutoShape 19"/>
              <p:cNvSpPr>
                <a:spLocks noChangeArrowheads="1"/>
              </p:cNvSpPr>
              <p:nvPr/>
            </p:nvSpPr>
            <p:spPr bwMode="auto">
              <a:xfrm>
                <a:off x="504" y="2192"/>
                <a:ext cx="264" cy="20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Arial Rounded MT Bold" pitchFamily="34" charset="0"/>
                  </a:rPr>
                  <a:t>T(n/4)</a:t>
                </a:r>
                <a:endParaRPr lang="en-US" altLang="zh-CN" sz="1600" b="1">
                  <a:latin typeface="Arial Rounded MT Bold" pitchFamily="34" charset="0"/>
                </a:endParaRPr>
              </a:p>
            </p:txBody>
          </p:sp>
          <p:sp>
            <p:nvSpPr>
              <p:cNvPr id="285716" name="AutoShape 20"/>
              <p:cNvSpPr>
                <a:spLocks noChangeArrowheads="1"/>
              </p:cNvSpPr>
              <p:nvPr/>
            </p:nvSpPr>
            <p:spPr bwMode="auto">
              <a:xfrm>
                <a:off x="912" y="2192"/>
                <a:ext cx="264" cy="20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Arial Rounded MT Bold" pitchFamily="34" charset="0"/>
                  </a:rPr>
                  <a:t>T(n/4)</a:t>
                </a:r>
                <a:endParaRPr lang="en-US" altLang="zh-CN" sz="1600" b="1">
                  <a:latin typeface="Arial Rounded MT Bold" pitchFamily="34" charset="0"/>
                </a:endParaRPr>
              </a:p>
            </p:txBody>
          </p:sp>
          <p:sp>
            <p:nvSpPr>
              <p:cNvPr id="285717" name="AutoShape 21"/>
              <p:cNvSpPr>
                <a:spLocks noChangeArrowheads="1"/>
              </p:cNvSpPr>
              <p:nvPr/>
            </p:nvSpPr>
            <p:spPr bwMode="auto">
              <a:xfrm>
                <a:off x="1320" y="2192"/>
                <a:ext cx="264" cy="20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Arial Rounded MT Bold" pitchFamily="34" charset="0"/>
                  </a:rPr>
                  <a:t>T(n/4)</a:t>
                </a:r>
                <a:endParaRPr lang="en-US" altLang="zh-CN" sz="1600" b="1">
                  <a:latin typeface="Arial Rounded MT Bold" pitchFamily="34" charset="0"/>
                </a:endParaRPr>
              </a:p>
            </p:txBody>
          </p:sp>
        </p:grpSp>
        <p:grpSp>
          <p:nvGrpSpPr>
            <p:cNvPr id="285718" name="Group 22"/>
            <p:cNvGrpSpPr/>
            <p:nvPr/>
          </p:nvGrpSpPr>
          <p:grpSpPr bwMode="auto">
            <a:xfrm>
              <a:off x="1655" y="3158"/>
              <a:ext cx="1248" cy="896"/>
              <a:chOff x="96" y="1296"/>
              <a:chExt cx="1488" cy="1104"/>
            </a:xfrm>
          </p:grpSpPr>
          <p:sp>
            <p:nvSpPr>
              <p:cNvPr id="285719" name="Oval 23"/>
              <p:cNvSpPr>
                <a:spLocks noChangeArrowheads="1"/>
              </p:cNvSpPr>
              <p:nvPr/>
            </p:nvSpPr>
            <p:spPr bwMode="auto">
              <a:xfrm>
                <a:off x="624" y="1296"/>
                <a:ext cx="504" cy="384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800">
                    <a:latin typeface="Arial Rounded MT Bold" pitchFamily="34" charset="0"/>
                  </a:rPr>
                  <a:t>n/2</a:t>
                </a:r>
                <a:endParaRPr lang="en-US" altLang="zh-CN" sz="2800">
                  <a:latin typeface="Arial Rounded MT Bold" pitchFamily="34" charset="0"/>
                </a:endParaRPr>
              </a:p>
            </p:txBody>
          </p:sp>
          <p:cxnSp>
            <p:nvCxnSpPr>
              <p:cNvPr id="285720" name="AutoShape 24"/>
              <p:cNvCxnSpPr>
                <a:cxnSpLocks noChangeShapeType="1"/>
                <a:stCxn id="285719" idx="4"/>
                <a:endCxn id="285727" idx="0"/>
              </p:cNvCxnSpPr>
              <p:nvPr/>
            </p:nvCxnSpPr>
            <p:spPr bwMode="auto">
              <a:xfrm>
                <a:off x="876" y="1686"/>
                <a:ext cx="576" cy="50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5721" name="AutoShape 25"/>
              <p:cNvCxnSpPr>
                <a:cxnSpLocks noChangeShapeType="1"/>
                <a:stCxn id="285719" idx="4"/>
                <a:endCxn id="285724" idx="0"/>
              </p:cNvCxnSpPr>
              <p:nvPr/>
            </p:nvCxnSpPr>
            <p:spPr bwMode="auto">
              <a:xfrm flipH="1">
                <a:off x="228" y="1686"/>
                <a:ext cx="648" cy="50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5722" name="AutoShape 26"/>
              <p:cNvCxnSpPr>
                <a:cxnSpLocks noChangeShapeType="1"/>
                <a:stCxn id="285719" idx="4"/>
                <a:endCxn id="285725" idx="0"/>
              </p:cNvCxnSpPr>
              <p:nvPr/>
            </p:nvCxnSpPr>
            <p:spPr bwMode="auto">
              <a:xfrm flipH="1">
                <a:off x="636" y="1686"/>
                <a:ext cx="240" cy="50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5723" name="AutoShape 27"/>
              <p:cNvCxnSpPr>
                <a:cxnSpLocks noChangeShapeType="1"/>
                <a:stCxn id="285719" idx="4"/>
                <a:endCxn id="285726" idx="0"/>
              </p:cNvCxnSpPr>
              <p:nvPr/>
            </p:nvCxnSpPr>
            <p:spPr bwMode="auto">
              <a:xfrm>
                <a:off x="876" y="1686"/>
                <a:ext cx="168" cy="50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285724" name="AutoShape 28"/>
              <p:cNvSpPr>
                <a:spLocks noChangeArrowheads="1"/>
              </p:cNvSpPr>
              <p:nvPr/>
            </p:nvSpPr>
            <p:spPr bwMode="auto">
              <a:xfrm>
                <a:off x="96" y="2192"/>
                <a:ext cx="264" cy="20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Arial Rounded MT Bold" pitchFamily="34" charset="0"/>
                  </a:rPr>
                  <a:t>T(n/4)</a:t>
                </a:r>
                <a:endParaRPr lang="en-US" altLang="zh-CN" sz="1600" b="1">
                  <a:latin typeface="Arial Rounded MT Bold" pitchFamily="34" charset="0"/>
                </a:endParaRPr>
              </a:p>
            </p:txBody>
          </p:sp>
          <p:sp>
            <p:nvSpPr>
              <p:cNvPr id="285725" name="AutoShape 29"/>
              <p:cNvSpPr>
                <a:spLocks noChangeArrowheads="1"/>
              </p:cNvSpPr>
              <p:nvPr/>
            </p:nvSpPr>
            <p:spPr bwMode="auto">
              <a:xfrm>
                <a:off x="504" y="2192"/>
                <a:ext cx="264" cy="20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Arial Rounded MT Bold" pitchFamily="34" charset="0"/>
                  </a:rPr>
                  <a:t>T(n/4)</a:t>
                </a:r>
                <a:endParaRPr lang="en-US" altLang="zh-CN" sz="1600" b="1">
                  <a:latin typeface="Arial Rounded MT Bold" pitchFamily="34" charset="0"/>
                </a:endParaRPr>
              </a:p>
            </p:txBody>
          </p:sp>
          <p:sp>
            <p:nvSpPr>
              <p:cNvPr id="285726" name="AutoShape 30"/>
              <p:cNvSpPr>
                <a:spLocks noChangeArrowheads="1"/>
              </p:cNvSpPr>
              <p:nvPr/>
            </p:nvSpPr>
            <p:spPr bwMode="auto">
              <a:xfrm>
                <a:off x="912" y="2192"/>
                <a:ext cx="264" cy="20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Arial Rounded MT Bold" pitchFamily="34" charset="0"/>
                  </a:rPr>
                  <a:t>T(n/4)</a:t>
                </a:r>
                <a:endParaRPr lang="en-US" altLang="zh-CN" sz="1600" b="1">
                  <a:latin typeface="Arial Rounded MT Bold" pitchFamily="34" charset="0"/>
                </a:endParaRPr>
              </a:p>
            </p:txBody>
          </p:sp>
          <p:sp>
            <p:nvSpPr>
              <p:cNvPr id="285727" name="AutoShape 31"/>
              <p:cNvSpPr>
                <a:spLocks noChangeArrowheads="1"/>
              </p:cNvSpPr>
              <p:nvPr/>
            </p:nvSpPr>
            <p:spPr bwMode="auto">
              <a:xfrm>
                <a:off x="1320" y="2192"/>
                <a:ext cx="264" cy="20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Arial Rounded MT Bold" pitchFamily="34" charset="0"/>
                  </a:rPr>
                  <a:t>T(n/4)</a:t>
                </a:r>
                <a:endParaRPr lang="en-US" altLang="zh-CN" sz="1600" b="1">
                  <a:latin typeface="Arial Rounded MT Bold" pitchFamily="34" charset="0"/>
                </a:endParaRPr>
              </a:p>
            </p:txBody>
          </p:sp>
        </p:grpSp>
        <p:grpSp>
          <p:nvGrpSpPr>
            <p:cNvPr id="285728" name="Group 32"/>
            <p:cNvGrpSpPr/>
            <p:nvPr/>
          </p:nvGrpSpPr>
          <p:grpSpPr bwMode="auto">
            <a:xfrm>
              <a:off x="3107" y="3158"/>
              <a:ext cx="1248" cy="896"/>
              <a:chOff x="96" y="1296"/>
              <a:chExt cx="1488" cy="1104"/>
            </a:xfrm>
          </p:grpSpPr>
          <p:sp>
            <p:nvSpPr>
              <p:cNvPr id="285729" name="Oval 33"/>
              <p:cNvSpPr>
                <a:spLocks noChangeArrowheads="1"/>
              </p:cNvSpPr>
              <p:nvPr/>
            </p:nvSpPr>
            <p:spPr bwMode="auto">
              <a:xfrm>
                <a:off x="624" y="1296"/>
                <a:ext cx="504" cy="384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800">
                    <a:latin typeface="Arial Rounded MT Bold" pitchFamily="34" charset="0"/>
                  </a:rPr>
                  <a:t>n/2</a:t>
                </a:r>
                <a:endParaRPr lang="en-US" altLang="zh-CN" sz="2800">
                  <a:latin typeface="Arial Rounded MT Bold" pitchFamily="34" charset="0"/>
                </a:endParaRPr>
              </a:p>
            </p:txBody>
          </p:sp>
          <p:cxnSp>
            <p:nvCxnSpPr>
              <p:cNvPr id="285730" name="AutoShape 34"/>
              <p:cNvCxnSpPr>
                <a:cxnSpLocks noChangeShapeType="1"/>
                <a:stCxn id="285729" idx="4"/>
                <a:endCxn id="285737" idx="0"/>
              </p:cNvCxnSpPr>
              <p:nvPr/>
            </p:nvCxnSpPr>
            <p:spPr bwMode="auto">
              <a:xfrm>
                <a:off x="876" y="1686"/>
                <a:ext cx="576" cy="50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5731" name="AutoShape 35"/>
              <p:cNvCxnSpPr>
                <a:cxnSpLocks noChangeShapeType="1"/>
                <a:stCxn id="285729" idx="4"/>
                <a:endCxn id="285734" idx="0"/>
              </p:cNvCxnSpPr>
              <p:nvPr/>
            </p:nvCxnSpPr>
            <p:spPr bwMode="auto">
              <a:xfrm flipH="1">
                <a:off x="228" y="1686"/>
                <a:ext cx="648" cy="50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5732" name="AutoShape 36"/>
              <p:cNvCxnSpPr>
                <a:cxnSpLocks noChangeShapeType="1"/>
                <a:stCxn id="285729" idx="4"/>
                <a:endCxn id="285735" idx="0"/>
              </p:cNvCxnSpPr>
              <p:nvPr/>
            </p:nvCxnSpPr>
            <p:spPr bwMode="auto">
              <a:xfrm flipH="1">
                <a:off x="636" y="1686"/>
                <a:ext cx="240" cy="50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5733" name="AutoShape 37"/>
              <p:cNvCxnSpPr>
                <a:cxnSpLocks noChangeShapeType="1"/>
                <a:stCxn id="285729" idx="4"/>
                <a:endCxn id="285736" idx="0"/>
              </p:cNvCxnSpPr>
              <p:nvPr/>
            </p:nvCxnSpPr>
            <p:spPr bwMode="auto">
              <a:xfrm>
                <a:off x="876" y="1686"/>
                <a:ext cx="168" cy="50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285734" name="AutoShape 38"/>
              <p:cNvSpPr>
                <a:spLocks noChangeArrowheads="1"/>
              </p:cNvSpPr>
              <p:nvPr/>
            </p:nvSpPr>
            <p:spPr bwMode="auto">
              <a:xfrm>
                <a:off x="96" y="2192"/>
                <a:ext cx="264" cy="20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Arial Rounded MT Bold" pitchFamily="34" charset="0"/>
                  </a:rPr>
                  <a:t>T(n/4)</a:t>
                </a:r>
                <a:endParaRPr lang="en-US" altLang="zh-CN" sz="1600" b="1">
                  <a:latin typeface="Arial Rounded MT Bold" pitchFamily="34" charset="0"/>
                </a:endParaRPr>
              </a:p>
            </p:txBody>
          </p:sp>
          <p:sp>
            <p:nvSpPr>
              <p:cNvPr id="285735" name="AutoShape 39"/>
              <p:cNvSpPr>
                <a:spLocks noChangeArrowheads="1"/>
              </p:cNvSpPr>
              <p:nvPr/>
            </p:nvSpPr>
            <p:spPr bwMode="auto">
              <a:xfrm>
                <a:off x="504" y="2192"/>
                <a:ext cx="264" cy="20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Arial Rounded MT Bold" pitchFamily="34" charset="0"/>
                  </a:rPr>
                  <a:t>T(n/4)</a:t>
                </a:r>
                <a:endParaRPr lang="en-US" altLang="zh-CN" sz="1600" b="1">
                  <a:latin typeface="Arial Rounded MT Bold" pitchFamily="34" charset="0"/>
                </a:endParaRPr>
              </a:p>
            </p:txBody>
          </p:sp>
          <p:sp>
            <p:nvSpPr>
              <p:cNvPr id="285736" name="AutoShape 40"/>
              <p:cNvSpPr>
                <a:spLocks noChangeArrowheads="1"/>
              </p:cNvSpPr>
              <p:nvPr/>
            </p:nvSpPr>
            <p:spPr bwMode="auto">
              <a:xfrm>
                <a:off x="912" y="2192"/>
                <a:ext cx="264" cy="20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Arial Rounded MT Bold" pitchFamily="34" charset="0"/>
                  </a:rPr>
                  <a:t>T(n/4)</a:t>
                </a:r>
                <a:endParaRPr lang="en-US" altLang="zh-CN" sz="1600" b="1">
                  <a:latin typeface="Arial Rounded MT Bold" pitchFamily="34" charset="0"/>
                </a:endParaRPr>
              </a:p>
            </p:txBody>
          </p:sp>
          <p:sp>
            <p:nvSpPr>
              <p:cNvPr id="285737" name="AutoShape 41"/>
              <p:cNvSpPr>
                <a:spLocks noChangeArrowheads="1"/>
              </p:cNvSpPr>
              <p:nvPr/>
            </p:nvSpPr>
            <p:spPr bwMode="auto">
              <a:xfrm>
                <a:off x="1320" y="2192"/>
                <a:ext cx="264" cy="20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Arial Rounded MT Bold" pitchFamily="34" charset="0"/>
                  </a:rPr>
                  <a:t>T(n/4)</a:t>
                </a:r>
                <a:endParaRPr lang="en-US" altLang="zh-CN" sz="1600" b="1">
                  <a:latin typeface="Arial Rounded MT Bold" pitchFamily="34" charset="0"/>
                </a:endParaRPr>
              </a:p>
            </p:txBody>
          </p:sp>
        </p:grpSp>
        <p:grpSp>
          <p:nvGrpSpPr>
            <p:cNvPr id="285738" name="Group 42"/>
            <p:cNvGrpSpPr/>
            <p:nvPr/>
          </p:nvGrpSpPr>
          <p:grpSpPr bwMode="auto">
            <a:xfrm>
              <a:off x="4512" y="3158"/>
              <a:ext cx="1248" cy="896"/>
              <a:chOff x="96" y="1296"/>
              <a:chExt cx="1488" cy="1104"/>
            </a:xfrm>
          </p:grpSpPr>
          <p:sp>
            <p:nvSpPr>
              <p:cNvPr id="285739" name="Oval 43"/>
              <p:cNvSpPr>
                <a:spLocks noChangeArrowheads="1"/>
              </p:cNvSpPr>
              <p:nvPr/>
            </p:nvSpPr>
            <p:spPr bwMode="auto">
              <a:xfrm>
                <a:off x="624" y="1296"/>
                <a:ext cx="504" cy="384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800">
                    <a:latin typeface="Arial Rounded MT Bold" pitchFamily="34" charset="0"/>
                  </a:rPr>
                  <a:t>n/2</a:t>
                </a:r>
                <a:endParaRPr lang="en-US" altLang="zh-CN" sz="2800">
                  <a:latin typeface="Arial Rounded MT Bold" pitchFamily="34" charset="0"/>
                </a:endParaRPr>
              </a:p>
            </p:txBody>
          </p:sp>
          <p:cxnSp>
            <p:nvCxnSpPr>
              <p:cNvPr id="285740" name="AutoShape 44"/>
              <p:cNvCxnSpPr>
                <a:cxnSpLocks noChangeShapeType="1"/>
                <a:stCxn id="285739" idx="4"/>
                <a:endCxn id="285747" idx="0"/>
              </p:cNvCxnSpPr>
              <p:nvPr/>
            </p:nvCxnSpPr>
            <p:spPr bwMode="auto">
              <a:xfrm>
                <a:off x="876" y="1686"/>
                <a:ext cx="576" cy="50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5741" name="AutoShape 45"/>
              <p:cNvCxnSpPr>
                <a:cxnSpLocks noChangeShapeType="1"/>
                <a:stCxn id="285739" idx="4"/>
                <a:endCxn id="285744" idx="0"/>
              </p:cNvCxnSpPr>
              <p:nvPr/>
            </p:nvCxnSpPr>
            <p:spPr bwMode="auto">
              <a:xfrm flipH="1">
                <a:off x="228" y="1686"/>
                <a:ext cx="648" cy="50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5742" name="AutoShape 46"/>
              <p:cNvCxnSpPr>
                <a:cxnSpLocks noChangeShapeType="1"/>
                <a:stCxn id="285739" idx="4"/>
                <a:endCxn id="285745" idx="0"/>
              </p:cNvCxnSpPr>
              <p:nvPr/>
            </p:nvCxnSpPr>
            <p:spPr bwMode="auto">
              <a:xfrm flipH="1">
                <a:off x="636" y="1686"/>
                <a:ext cx="240" cy="50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5743" name="AutoShape 47"/>
              <p:cNvCxnSpPr>
                <a:cxnSpLocks noChangeShapeType="1"/>
                <a:stCxn id="285739" idx="4"/>
                <a:endCxn id="285746" idx="0"/>
              </p:cNvCxnSpPr>
              <p:nvPr/>
            </p:nvCxnSpPr>
            <p:spPr bwMode="auto">
              <a:xfrm>
                <a:off x="876" y="1686"/>
                <a:ext cx="168" cy="50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285744" name="AutoShape 48"/>
              <p:cNvSpPr>
                <a:spLocks noChangeArrowheads="1"/>
              </p:cNvSpPr>
              <p:nvPr/>
            </p:nvSpPr>
            <p:spPr bwMode="auto">
              <a:xfrm>
                <a:off x="96" y="2192"/>
                <a:ext cx="264" cy="20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Arial Rounded MT Bold" pitchFamily="34" charset="0"/>
                  </a:rPr>
                  <a:t>T(n/4)</a:t>
                </a:r>
                <a:endParaRPr lang="en-US" altLang="zh-CN" sz="1600" b="1">
                  <a:latin typeface="Arial Rounded MT Bold" pitchFamily="34" charset="0"/>
                </a:endParaRPr>
              </a:p>
            </p:txBody>
          </p:sp>
          <p:sp>
            <p:nvSpPr>
              <p:cNvPr id="285745" name="AutoShape 49"/>
              <p:cNvSpPr>
                <a:spLocks noChangeArrowheads="1"/>
              </p:cNvSpPr>
              <p:nvPr/>
            </p:nvSpPr>
            <p:spPr bwMode="auto">
              <a:xfrm>
                <a:off x="504" y="2192"/>
                <a:ext cx="264" cy="20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Arial Rounded MT Bold" pitchFamily="34" charset="0"/>
                  </a:rPr>
                  <a:t>T(n/4)</a:t>
                </a:r>
                <a:endParaRPr lang="en-US" altLang="zh-CN" sz="1600" b="1">
                  <a:latin typeface="Arial Rounded MT Bold" pitchFamily="34" charset="0"/>
                </a:endParaRPr>
              </a:p>
            </p:txBody>
          </p:sp>
          <p:sp>
            <p:nvSpPr>
              <p:cNvPr id="285746" name="AutoShape 50"/>
              <p:cNvSpPr>
                <a:spLocks noChangeArrowheads="1"/>
              </p:cNvSpPr>
              <p:nvPr/>
            </p:nvSpPr>
            <p:spPr bwMode="auto">
              <a:xfrm>
                <a:off x="912" y="2192"/>
                <a:ext cx="264" cy="20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>
                    <a:latin typeface="Arial Rounded MT Bold" pitchFamily="34" charset="0"/>
                  </a:rPr>
                  <a:t>T(n/4)</a:t>
                </a:r>
                <a:endParaRPr lang="en-US" altLang="zh-CN" sz="1600" b="1">
                  <a:latin typeface="Arial Rounded MT Bold" pitchFamily="34" charset="0"/>
                </a:endParaRPr>
              </a:p>
            </p:txBody>
          </p:sp>
          <p:sp>
            <p:nvSpPr>
              <p:cNvPr id="285747" name="AutoShape 51"/>
              <p:cNvSpPr>
                <a:spLocks noChangeArrowheads="1"/>
              </p:cNvSpPr>
              <p:nvPr/>
            </p:nvSpPr>
            <p:spPr bwMode="auto">
              <a:xfrm>
                <a:off x="1320" y="2192"/>
                <a:ext cx="264" cy="20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600" b="1" dirty="0">
                    <a:latin typeface="Arial Rounded MT Bold" pitchFamily="34" charset="0"/>
                  </a:rPr>
                  <a:t>T(n/4)</a:t>
                </a:r>
                <a:endParaRPr lang="en-US" altLang="zh-CN" sz="1600" b="1" dirty="0">
                  <a:latin typeface="Arial Rounded MT Bold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ChangeArrowheads="1"/>
          </p:cNvSpPr>
          <p:nvPr/>
        </p:nvSpPr>
        <p:spPr bwMode="auto">
          <a:xfrm>
            <a:off x="467544" y="257398"/>
            <a:ext cx="7345362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图像压缩</a:t>
            </a:r>
            <a:endParaRPr lang="ja-JP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</a:endParaRPr>
          </a:p>
        </p:txBody>
      </p:sp>
      <p:sp>
        <p:nvSpPr>
          <p:cNvPr id="31130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535908" y="5790455"/>
            <a:ext cx="5400601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>
                <a:ea typeface="楷体_GB2312" pitchFamily="49" charset="-122"/>
              </a:rPr>
              <a:t>p</a:t>
            </a:r>
            <a:r>
              <a:rPr lang="en-US" altLang="zh-CN" sz="2400" baseline="-25000" dirty="0" smtClean="0">
                <a:ea typeface="楷体_GB2312" pitchFamily="49" charset="-122"/>
              </a:rPr>
              <a:t>i</a:t>
            </a:r>
            <a:r>
              <a:rPr lang="zh-CN" altLang="en-US" sz="2400" dirty="0" smtClean="0"/>
              <a:t>表示像素点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的灰度值：</a:t>
            </a:r>
            <a:r>
              <a:rPr lang="en-US" altLang="zh-CN" sz="2400" dirty="0" smtClean="0">
                <a:solidFill>
                  <a:srgbClr val="2605A1"/>
                </a:solidFill>
                <a:ea typeface="楷体_GB2312" pitchFamily="49" charset="-122"/>
              </a:rPr>
              <a:t>0</a:t>
            </a:r>
            <a:r>
              <a:rPr lang="en-US" altLang="zh-CN" sz="2400" dirty="0">
                <a:solidFill>
                  <a:srgbClr val="2605A1"/>
                </a:solidFill>
                <a:ea typeface="楷体_GB2312" pitchFamily="49" charset="-122"/>
              </a:rPr>
              <a:t>≤p</a:t>
            </a:r>
            <a:r>
              <a:rPr lang="en-US" altLang="zh-CN" sz="2400" baseline="-25000" dirty="0">
                <a:solidFill>
                  <a:srgbClr val="2605A1"/>
                </a:solidFill>
                <a:ea typeface="楷体_GB2312" pitchFamily="49" charset="-122"/>
              </a:rPr>
              <a:t>i</a:t>
            </a:r>
            <a:r>
              <a:rPr lang="en-US" altLang="zh-CN" sz="2400" dirty="0">
                <a:solidFill>
                  <a:srgbClr val="2605A1"/>
                </a:solidFill>
                <a:ea typeface="楷体_GB2312" pitchFamily="49" charset="-122"/>
              </a:rPr>
              <a:t>≤255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6084168" y="1340768"/>
            <a:ext cx="2695737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/>
              <a:t>灰度图像：</a:t>
            </a:r>
            <a:r>
              <a:rPr lang="en-US" altLang="zh-CN" sz="2400" dirty="0" smtClean="0">
                <a:solidFill>
                  <a:srgbClr val="FF0000"/>
                </a:solidFill>
              </a:rPr>
              <a:t>”0”</a:t>
            </a:r>
            <a:r>
              <a:rPr lang="zh-CN" altLang="en-US" sz="2400" dirty="0" smtClean="0"/>
              <a:t>表示</a:t>
            </a:r>
            <a:r>
              <a:rPr lang="zh-CN" altLang="en-US" sz="2400" dirty="0"/>
              <a:t>纯黑色</a:t>
            </a:r>
            <a:r>
              <a:rPr lang="zh-CN" altLang="en-US" sz="2400" dirty="0" smtClean="0"/>
              <a:t>，</a:t>
            </a:r>
            <a:r>
              <a:rPr lang="en-US" altLang="zh-CN" sz="2400" dirty="0" smtClean="0">
                <a:solidFill>
                  <a:srgbClr val="FF0000"/>
                </a:solidFill>
              </a:rPr>
              <a:t>”255</a:t>
            </a:r>
            <a:r>
              <a:rPr lang="en-US" altLang="zh-CN" sz="2400" dirty="0">
                <a:solidFill>
                  <a:srgbClr val="FF0000"/>
                </a:solidFill>
              </a:rPr>
              <a:t>”</a:t>
            </a:r>
            <a:r>
              <a:rPr lang="zh-CN" altLang="en-US" sz="2400" dirty="0"/>
              <a:t>表示纯白色，中间的数字从小到大表示由黑到白的过渡</a:t>
            </a:r>
            <a:r>
              <a:rPr lang="zh-CN" altLang="en-US" sz="2400" dirty="0" smtClean="0"/>
              <a:t>色，</a:t>
            </a:r>
            <a:r>
              <a:rPr lang="zh-CN" altLang="en-US" sz="2400" dirty="0">
                <a:ea typeface="楷体_GB2312" pitchFamily="49" charset="-122"/>
              </a:rPr>
              <a:t>所以需要</a:t>
            </a: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</a:rPr>
              <a:t>8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位</a:t>
            </a:r>
            <a:r>
              <a:rPr lang="zh-CN" altLang="en-US" sz="2400" dirty="0">
                <a:ea typeface="楷体_GB2312" pitchFamily="49" charset="-122"/>
              </a:rPr>
              <a:t>表示一个像素</a:t>
            </a:r>
            <a:r>
              <a:rPr lang="zh-CN" altLang="en-US" sz="2400" dirty="0" smtClean="0">
                <a:ea typeface="楷体_GB2312" pitchFamily="49" charset="-122"/>
              </a:rPr>
              <a:t>。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86" y="1340768"/>
            <a:ext cx="5100977" cy="4221088"/>
          </a:xfrm>
          <a:prstGeom prst="rect">
            <a:avLst/>
          </a:prstGeom>
        </p:spPr>
      </p:pic>
      <p:pic>
        <p:nvPicPr>
          <p:cNvPr id="1587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86992"/>
            <a:ext cx="405765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432036" y="48691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86501" y="4638738"/>
            <a:ext cx="2766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512x512x8=256kbyte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ChangeArrowheads="1"/>
          </p:cNvSpPr>
          <p:nvPr/>
        </p:nvSpPr>
        <p:spPr bwMode="auto">
          <a:xfrm>
            <a:off x="467544" y="257398"/>
            <a:ext cx="7345362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图像压缩</a:t>
            </a:r>
            <a:endParaRPr lang="ja-JP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</a:endParaRPr>
          </a:p>
        </p:txBody>
      </p:sp>
      <p:sp>
        <p:nvSpPr>
          <p:cNvPr id="31130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51520" y="5325015"/>
            <a:ext cx="81197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图像压缩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问题要求</a:t>
            </a:r>
            <a:r>
              <a:rPr lang="zh-CN" altLang="en-US" sz="2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确定像素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序列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{p</a:t>
            </a:r>
            <a:r>
              <a:rPr lang="en-US" altLang="zh-CN" sz="2400" baseline="-25000" dirty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,p</a:t>
            </a:r>
            <a:r>
              <a:rPr lang="en-US" altLang="zh-CN" sz="2400" baseline="-25000" dirty="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en-US" altLang="zh-CN" sz="2400" dirty="0">
                <a:latin typeface="Arial" panose="020B0604020202020204"/>
                <a:ea typeface="黑体" panose="02010609060101010101" pitchFamily="2" charset="-122"/>
              </a:rPr>
              <a:t>…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en-US" altLang="zh-CN" sz="2400" dirty="0" err="1">
                <a:latin typeface="黑体" panose="02010609060101010101" pitchFamily="2" charset="-122"/>
                <a:ea typeface="黑体" panose="02010609060101010101" pitchFamily="2" charset="-122"/>
              </a:rPr>
              <a:t>p</a:t>
            </a:r>
            <a:r>
              <a:rPr lang="en-US" altLang="zh-CN" sz="2400" baseline="-25000" dirty="0" err="1">
                <a:latin typeface="黑体" panose="02010609060101010101" pitchFamily="2" charset="-122"/>
                <a:ea typeface="黑体" panose="02010609060101010101" pitchFamily="2" charset="-122"/>
              </a:rPr>
              <a:t>n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}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最优分段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，使得</a:t>
            </a:r>
            <a:r>
              <a:rPr lang="zh-CN" altLang="en-US" sz="2400" dirty="0">
                <a:solidFill>
                  <a:srgbClr val="3907F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依此分段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所需的存储空间最少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r>
              <a:rPr lang="zh-CN" altLang="en-US" sz="2400" dirty="0">
                <a:solidFill>
                  <a:srgbClr val="3907F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每个分段的长度不超过</a:t>
            </a:r>
            <a:r>
              <a:rPr lang="en-US" altLang="zh-CN" sz="2400" dirty="0">
                <a:solidFill>
                  <a:srgbClr val="3907F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256</a:t>
            </a:r>
            <a:r>
              <a:rPr lang="zh-CN" altLang="en-US" sz="2400" dirty="0">
                <a:solidFill>
                  <a:srgbClr val="3907F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</a:t>
            </a:r>
            <a:r>
              <a:rPr lang="zh-CN" altLang="en-US" sz="2400" dirty="0" smtClean="0">
                <a:solidFill>
                  <a:srgbClr val="3907F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2400" dirty="0">
              <a:solidFill>
                <a:srgbClr val="3907F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矩形标注 4"/>
          <p:cNvSpPr/>
          <p:nvPr/>
        </p:nvSpPr>
        <p:spPr bwMode="auto">
          <a:xfrm rot="10800000" flipV="1">
            <a:off x="142194" y="128799"/>
            <a:ext cx="1584175" cy="923330"/>
          </a:xfrm>
          <a:prstGeom prst="wedgeRectCallout">
            <a:avLst>
              <a:gd name="adj1" fmla="val 9964"/>
              <a:gd name="adj2" fmla="val 27042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 smtClean="0"/>
              <a:t>表示第</a:t>
            </a:r>
            <a:r>
              <a:rPr lang="en-US" altLang="zh-CN" dirty="0" smtClean="0"/>
              <a:t>i</a:t>
            </a:r>
            <a:r>
              <a:rPr lang="zh-CN" altLang="en-US" dirty="0" smtClean="0"/>
              <a:t>段中</a:t>
            </a:r>
            <a:r>
              <a:rPr lang="zh-CN" altLang="en-US" b="1" dirty="0" smtClean="0">
                <a:solidFill>
                  <a:srgbClr val="FF0000"/>
                </a:solidFill>
              </a:rPr>
              <a:t>最大像素值</a:t>
            </a:r>
            <a:r>
              <a:rPr lang="zh-CN" altLang="en-US" dirty="0" smtClean="0"/>
              <a:t>需要的存储位数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11299" name="Text Box 3"/>
          <p:cNvSpPr txBox="1">
            <a:spLocks noChangeArrowheads="1"/>
          </p:cNvSpPr>
          <p:nvPr/>
        </p:nvSpPr>
        <p:spPr bwMode="auto">
          <a:xfrm>
            <a:off x="250825" y="1177582"/>
            <a:ext cx="8497639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ea typeface="楷体_GB2312" pitchFamily="49" charset="-122"/>
              </a:rPr>
              <a:t>图像的</a:t>
            </a:r>
            <a:r>
              <a:rPr lang="zh-CN" altLang="en-US" sz="2400" dirty="0">
                <a:ea typeface="楷体_GB2312" pitchFamily="49" charset="-122"/>
              </a:rPr>
              <a:t>变位压缩存储格式将所给</a:t>
            </a:r>
            <a:r>
              <a:rPr lang="zh-CN" altLang="en-US" sz="2400" dirty="0" smtClean="0">
                <a:ea typeface="楷体_GB2312" pitchFamily="49" charset="-122"/>
              </a:rPr>
              <a:t>的</a:t>
            </a:r>
            <a:r>
              <a:rPr lang="zh-CN" altLang="en-US" sz="2400" dirty="0" smtClean="0">
                <a:solidFill>
                  <a:srgbClr val="2605A1"/>
                </a:solidFill>
                <a:ea typeface="楷体_GB2312" pitchFamily="49" charset="-122"/>
              </a:rPr>
              <a:t>像素</a:t>
            </a:r>
            <a:r>
              <a:rPr lang="zh-CN" altLang="en-US" sz="2400" dirty="0">
                <a:solidFill>
                  <a:srgbClr val="2605A1"/>
                </a:solidFill>
                <a:ea typeface="楷体_GB2312" pitchFamily="49" charset="-122"/>
              </a:rPr>
              <a:t>点序列</a:t>
            </a:r>
            <a:r>
              <a:rPr lang="en-US" altLang="zh-CN" sz="2400" dirty="0">
                <a:ea typeface="楷体_GB2312" pitchFamily="49" charset="-122"/>
              </a:rPr>
              <a:t>{p</a:t>
            </a:r>
            <a:r>
              <a:rPr lang="en-US" altLang="zh-CN" sz="2400" baseline="-25000" dirty="0">
                <a:ea typeface="楷体_GB2312" pitchFamily="49" charset="-122"/>
              </a:rPr>
              <a:t>1</a:t>
            </a:r>
            <a:r>
              <a:rPr lang="en-US" altLang="zh-CN" sz="2400" dirty="0">
                <a:ea typeface="楷体_GB2312" pitchFamily="49" charset="-122"/>
              </a:rPr>
              <a:t>,p</a:t>
            </a:r>
            <a:r>
              <a:rPr lang="en-US" altLang="zh-CN" sz="2400" baseline="-25000" dirty="0">
                <a:ea typeface="楷体_GB2312" pitchFamily="49" charset="-122"/>
              </a:rPr>
              <a:t>2</a:t>
            </a:r>
            <a:r>
              <a:rPr lang="en-US" altLang="zh-CN" sz="2400" dirty="0">
                <a:ea typeface="楷体_GB2312" pitchFamily="49" charset="-122"/>
              </a:rPr>
              <a:t>,…,</a:t>
            </a:r>
            <a:r>
              <a:rPr lang="en-US" altLang="zh-CN" sz="2400" dirty="0" err="1">
                <a:ea typeface="楷体_GB2312" pitchFamily="49" charset="-122"/>
              </a:rPr>
              <a:t>p</a:t>
            </a:r>
            <a:r>
              <a:rPr lang="en-US" altLang="zh-CN" sz="2400" baseline="-25000" dirty="0" err="1">
                <a:ea typeface="楷体_GB2312" pitchFamily="49" charset="-122"/>
              </a:rPr>
              <a:t>n</a:t>
            </a:r>
            <a:r>
              <a:rPr lang="en-US" altLang="zh-CN" sz="2400" dirty="0" smtClean="0">
                <a:ea typeface="楷体_GB2312" pitchFamily="49" charset="-122"/>
              </a:rPr>
              <a:t>}, </a:t>
            </a:r>
            <a:r>
              <a:rPr lang="zh-CN" altLang="en-US" sz="2400" dirty="0" smtClean="0">
                <a:ea typeface="楷体_GB2312" pitchFamily="49" charset="-122"/>
              </a:rPr>
              <a:t>分割</a:t>
            </a:r>
            <a:r>
              <a:rPr lang="zh-CN" altLang="en-US" sz="2400" dirty="0">
                <a:ea typeface="楷体_GB2312" pitchFamily="49" charset="-122"/>
              </a:rPr>
              <a:t>成</a:t>
            </a:r>
            <a:r>
              <a:rPr lang="en-US" altLang="zh-CN" sz="2400" dirty="0">
                <a:solidFill>
                  <a:srgbClr val="C00000"/>
                </a:solidFill>
                <a:ea typeface="楷体_GB2312" pitchFamily="49" charset="-122"/>
              </a:rPr>
              <a:t>m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个连续段</a:t>
            </a:r>
            <a:r>
              <a:rPr lang="en-US" altLang="zh-CN" sz="2400" dirty="0">
                <a:ea typeface="楷体_GB2312" pitchFamily="49" charset="-122"/>
              </a:rPr>
              <a:t>S</a:t>
            </a:r>
            <a:r>
              <a:rPr lang="en-US" altLang="zh-CN" sz="2400" baseline="-25000" dirty="0">
                <a:ea typeface="楷体_GB2312" pitchFamily="49" charset="-122"/>
              </a:rPr>
              <a:t>1</a:t>
            </a:r>
            <a:r>
              <a:rPr lang="en-US" altLang="zh-CN" sz="2400" dirty="0">
                <a:ea typeface="楷体_GB2312" pitchFamily="49" charset="-122"/>
              </a:rPr>
              <a:t>,S</a:t>
            </a:r>
            <a:r>
              <a:rPr lang="en-US" altLang="zh-CN" sz="2400" baseline="-25000" dirty="0">
                <a:ea typeface="楷体_GB2312" pitchFamily="49" charset="-122"/>
              </a:rPr>
              <a:t>2</a:t>
            </a:r>
            <a:r>
              <a:rPr lang="en-US" altLang="zh-CN" sz="2400" dirty="0">
                <a:ea typeface="楷体_GB2312" pitchFamily="49" charset="-122"/>
              </a:rPr>
              <a:t>,…,</a:t>
            </a:r>
            <a:r>
              <a:rPr lang="en-US" altLang="zh-CN" sz="2400" dirty="0" err="1">
                <a:ea typeface="楷体_GB2312" pitchFamily="49" charset="-122"/>
              </a:rPr>
              <a:t>S</a:t>
            </a:r>
            <a:r>
              <a:rPr lang="en-US" altLang="zh-CN" sz="2400" baseline="-25000" dirty="0" err="1">
                <a:ea typeface="楷体_GB2312" pitchFamily="49" charset="-122"/>
              </a:rPr>
              <a:t>m</a:t>
            </a:r>
            <a:r>
              <a:rPr lang="zh-CN" altLang="en-US" sz="2400" dirty="0">
                <a:ea typeface="楷体_GB2312" pitchFamily="49" charset="-122"/>
              </a:rPr>
              <a:t>。第</a:t>
            </a:r>
            <a:r>
              <a:rPr lang="en-US" altLang="zh-CN" sz="2400" dirty="0" err="1">
                <a:ea typeface="楷体_GB2312" pitchFamily="49" charset="-122"/>
              </a:rPr>
              <a:t>i</a:t>
            </a:r>
            <a:r>
              <a:rPr lang="zh-CN" altLang="en-US" sz="2400" dirty="0" smtClean="0">
                <a:ea typeface="楷体_GB2312" pitchFamily="49" charset="-122"/>
              </a:rPr>
              <a:t>个像素</a:t>
            </a:r>
            <a:r>
              <a:rPr lang="zh-CN" altLang="en-US" sz="2400" dirty="0">
                <a:ea typeface="楷体_GB2312" pitchFamily="49" charset="-122"/>
              </a:rPr>
              <a:t>段</a:t>
            </a:r>
            <a:r>
              <a:rPr lang="en-US" altLang="zh-CN" sz="2400" dirty="0">
                <a:ea typeface="楷体_GB2312" pitchFamily="49" charset="-122"/>
              </a:rPr>
              <a:t>S</a:t>
            </a:r>
            <a:r>
              <a:rPr lang="en-US" altLang="zh-CN" sz="2400" baseline="-25000" dirty="0">
                <a:ea typeface="楷体_GB2312" pitchFamily="49" charset="-122"/>
              </a:rPr>
              <a:t>i</a:t>
            </a:r>
            <a:r>
              <a:rPr lang="zh-CN" altLang="en-US" sz="2400" dirty="0">
                <a:ea typeface="楷体_GB2312" pitchFamily="49" charset="-122"/>
              </a:rPr>
              <a:t>中</a:t>
            </a:r>
            <a:r>
              <a:rPr lang="en-US" altLang="zh-CN" sz="2400" dirty="0">
                <a:ea typeface="楷体_GB2312" pitchFamily="49" charset="-122"/>
              </a:rPr>
              <a:t>(1≤i≤m)</a:t>
            </a:r>
            <a:r>
              <a:rPr lang="zh-CN" altLang="en-US" sz="2400" dirty="0">
                <a:ea typeface="楷体_GB2312" pitchFamily="49" charset="-122"/>
              </a:rPr>
              <a:t>，有</a:t>
            </a:r>
            <a:r>
              <a:rPr lang="en-US" altLang="zh-CN" sz="2400" dirty="0">
                <a:ea typeface="楷体_GB2312" pitchFamily="49" charset="-122"/>
              </a:rPr>
              <a:t>l[i]</a:t>
            </a:r>
            <a:r>
              <a:rPr lang="zh-CN" altLang="en-US" sz="2400" dirty="0" smtClean="0">
                <a:ea typeface="楷体_GB2312" pitchFamily="49" charset="-122"/>
              </a:rPr>
              <a:t>个像素</a:t>
            </a:r>
            <a:r>
              <a:rPr lang="en-US" altLang="zh-CN" sz="2400" dirty="0">
                <a:ea typeface="楷体_GB2312" pitchFamily="49" charset="-122"/>
              </a:rPr>
              <a:t>,</a:t>
            </a:r>
            <a:r>
              <a:rPr lang="zh-CN" altLang="en-US" sz="2400" dirty="0">
                <a:ea typeface="楷体_GB2312" pitchFamily="49" charset="-122"/>
              </a:rPr>
              <a:t>且</a:t>
            </a:r>
            <a:r>
              <a:rPr lang="zh-CN" altLang="en-US" sz="2400" dirty="0">
                <a:solidFill>
                  <a:srgbClr val="3907F1"/>
                </a:solidFill>
                <a:ea typeface="楷体_GB2312" pitchFamily="49" charset="-122"/>
              </a:rPr>
              <a:t>该段中</a:t>
            </a:r>
            <a:r>
              <a:rPr lang="zh-CN" altLang="en-US" sz="2400" dirty="0" smtClean="0">
                <a:solidFill>
                  <a:srgbClr val="3907F1"/>
                </a:solidFill>
                <a:ea typeface="楷体_GB2312" pitchFamily="49" charset="-122"/>
              </a:rPr>
              <a:t>每个像素</a:t>
            </a:r>
            <a:r>
              <a:rPr lang="zh-CN" altLang="en-US" sz="2400" dirty="0">
                <a:solidFill>
                  <a:srgbClr val="3907F1"/>
                </a:solidFill>
                <a:ea typeface="楷体_GB2312" pitchFamily="49" charset="-122"/>
              </a:rPr>
              <a:t>都只用</a:t>
            </a:r>
            <a:r>
              <a:rPr lang="en-US" altLang="zh-CN" sz="2400" dirty="0">
                <a:solidFill>
                  <a:srgbClr val="3907F1"/>
                </a:solidFill>
                <a:ea typeface="楷体_GB2312" pitchFamily="49" charset="-122"/>
              </a:rPr>
              <a:t>b[i]</a:t>
            </a:r>
            <a:r>
              <a:rPr lang="zh-CN" altLang="en-US" sz="2400" dirty="0">
                <a:solidFill>
                  <a:srgbClr val="3907F1"/>
                </a:solidFill>
                <a:ea typeface="楷体_GB2312" pitchFamily="49" charset="-122"/>
              </a:rPr>
              <a:t>位表示</a:t>
            </a:r>
            <a:r>
              <a:rPr lang="zh-CN" altLang="en-US" sz="2400" dirty="0" smtClean="0">
                <a:ea typeface="楷体_GB2312" pitchFamily="49" charset="-122"/>
              </a:rPr>
              <a:t>。</a:t>
            </a:r>
            <a:endParaRPr lang="en-US" altLang="zh-CN" sz="2400" dirty="0" smtClean="0"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ea typeface="楷体_GB2312" pitchFamily="49" charset="-122"/>
              </a:rPr>
              <a:t>设             </a:t>
            </a:r>
            <a:r>
              <a:rPr lang="en-US" altLang="zh-CN" sz="2400" dirty="0" smtClean="0">
                <a:ea typeface="楷体_GB2312" pitchFamily="49" charset="-122"/>
              </a:rPr>
              <a:t>,</a:t>
            </a:r>
            <a:r>
              <a:rPr lang="zh-CN" altLang="en-US" sz="2400" dirty="0" smtClean="0">
                <a:ea typeface="楷体_GB2312" pitchFamily="49" charset="-122"/>
              </a:rPr>
              <a:t>则</a:t>
            </a:r>
            <a:r>
              <a:rPr lang="zh-CN" altLang="en-US" sz="2400" dirty="0">
                <a:ea typeface="楷体_GB2312" pitchFamily="49" charset="-122"/>
              </a:rPr>
              <a:t>第</a:t>
            </a:r>
            <a:r>
              <a:rPr lang="en-US" altLang="zh-CN" sz="2400" dirty="0" err="1">
                <a:ea typeface="楷体_GB2312" pitchFamily="49" charset="-122"/>
              </a:rPr>
              <a:t>i</a:t>
            </a:r>
            <a:r>
              <a:rPr lang="zh-CN" altLang="en-US" sz="2400" dirty="0" smtClean="0">
                <a:ea typeface="楷体_GB2312" pitchFamily="49" charset="-122"/>
              </a:rPr>
              <a:t>个像素</a:t>
            </a:r>
            <a:r>
              <a:rPr lang="zh-CN" altLang="en-US" sz="2400" dirty="0">
                <a:ea typeface="楷体_GB2312" pitchFamily="49" charset="-122"/>
              </a:rPr>
              <a:t>段</a:t>
            </a:r>
            <a:r>
              <a:rPr lang="en-US" altLang="zh-CN" sz="2400" dirty="0">
                <a:ea typeface="楷体_GB2312" pitchFamily="49" charset="-122"/>
              </a:rPr>
              <a:t>S</a:t>
            </a:r>
            <a:r>
              <a:rPr lang="en-US" altLang="zh-CN" sz="2400" baseline="-25000" dirty="0">
                <a:ea typeface="楷体_GB2312" pitchFamily="49" charset="-122"/>
              </a:rPr>
              <a:t>i</a:t>
            </a:r>
            <a:r>
              <a:rPr lang="zh-CN" altLang="en-US" sz="2400" dirty="0">
                <a:ea typeface="楷体_GB2312" pitchFamily="49" charset="-122"/>
              </a:rPr>
              <a:t>为</a:t>
            </a:r>
            <a:endParaRPr lang="zh-CN" altLang="en-US" sz="2400" dirty="0"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ea typeface="楷体_GB2312" pitchFamily="49" charset="-122"/>
              </a:rPr>
              <a:t>设                           ，</a:t>
            </a:r>
            <a:r>
              <a:rPr lang="zh-CN" altLang="en-US" sz="2400" dirty="0">
                <a:ea typeface="楷体_GB2312" pitchFamily="49" charset="-122"/>
              </a:rPr>
              <a:t>则</a:t>
            </a:r>
            <a:r>
              <a:rPr lang="en-US" altLang="zh-CN" sz="2400" dirty="0" err="1">
                <a:ea typeface="楷体_GB2312" pitchFamily="49" charset="-122"/>
              </a:rPr>
              <a:t>h</a:t>
            </a:r>
            <a:r>
              <a:rPr lang="en-US" altLang="zh-CN" sz="2400" baseline="-25000" dirty="0" err="1">
                <a:ea typeface="楷体_GB2312" pitchFamily="49" charset="-122"/>
              </a:rPr>
              <a:t>i</a:t>
            </a:r>
            <a:r>
              <a:rPr lang="en-US" altLang="zh-CN" sz="2400" dirty="0" err="1">
                <a:ea typeface="楷体_GB2312" pitchFamily="49" charset="-122"/>
                <a:sym typeface="Symbol" panose="05050102010706020507" pitchFamily="18" charset="2"/>
              </a:rPr>
              <a:t></a:t>
            </a:r>
            <a:r>
              <a:rPr lang="en-US" altLang="zh-CN" sz="2400" dirty="0" err="1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[i]</a:t>
            </a:r>
            <a:r>
              <a:rPr lang="en-US" altLang="zh-CN" sz="2400" dirty="0">
                <a:ea typeface="楷体_GB2312" pitchFamily="49" charset="-122"/>
                <a:sym typeface="Symbol" panose="05050102010706020507" pitchFamily="18" charset="2"/>
              </a:rPr>
              <a:t></a:t>
            </a:r>
            <a:r>
              <a:rPr lang="en-US" altLang="zh-CN" sz="2400" dirty="0">
                <a:ea typeface="楷体_GB2312" pitchFamily="49" charset="-122"/>
              </a:rPr>
              <a:t>8</a:t>
            </a:r>
            <a:r>
              <a:rPr lang="zh-CN" altLang="en-US" sz="2400" dirty="0" smtClean="0">
                <a:ea typeface="楷体_GB2312" pitchFamily="49" charset="-122"/>
              </a:rPr>
              <a:t>。</a:t>
            </a:r>
            <a:r>
              <a:rPr lang="zh-CN" altLang="en-US" sz="2400" dirty="0" smtClean="0">
                <a:solidFill>
                  <a:srgbClr val="C00000"/>
                </a:solidFill>
                <a:ea typeface="楷体_GB2312" pitchFamily="49" charset="-122"/>
              </a:rPr>
              <a:t>因此</a:t>
            </a:r>
            <a:r>
              <a:rPr lang="zh-CN" altLang="en-US" sz="2400" dirty="0">
                <a:ea typeface="楷体_GB2312" pitchFamily="49" charset="-122"/>
              </a:rPr>
              <a:t>需要</a:t>
            </a:r>
            <a:r>
              <a:rPr lang="zh-CN" altLang="en-US" sz="2400" dirty="0">
                <a:solidFill>
                  <a:srgbClr val="3907F1"/>
                </a:solidFill>
                <a:ea typeface="楷体_GB2312" pitchFamily="49" charset="-122"/>
              </a:rPr>
              <a:t>用</a:t>
            </a:r>
            <a:r>
              <a:rPr lang="en-US" altLang="zh-CN" sz="2400" dirty="0">
                <a:solidFill>
                  <a:srgbClr val="3907F1"/>
                </a:solidFill>
                <a:ea typeface="楷体_GB2312" pitchFamily="49" charset="-122"/>
              </a:rPr>
              <a:t>3</a:t>
            </a:r>
            <a:r>
              <a:rPr lang="zh-CN" altLang="en-US" sz="2400" dirty="0">
                <a:solidFill>
                  <a:srgbClr val="3907F1"/>
                </a:solidFill>
                <a:ea typeface="楷体_GB2312" pitchFamily="49" charset="-122"/>
              </a:rPr>
              <a:t>位表示</a:t>
            </a:r>
            <a:r>
              <a:rPr lang="en-US" altLang="zh-CN" sz="2400" dirty="0">
                <a:solidFill>
                  <a:srgbClr val="3907F1"/>
                </a:solidFill>
                <a:ea typeface="楷体_GB2312" pitchFamily="49" charset="-122"/>
              </a:rPr>
              <a:t>b[</a:t>
            </a:r>
            <a:r>
              <a:rPr lang="en-US" altLang="zh-CN" sz="2400" dirty="0" err="1">
                <a:solidFill>
                  <a:srgbClr val="3907F1"/>
                </a:solidFill>
                <a:ea typeface="楷体_GB2312" pitchFamily="49" charset="-122"/>
              </a:rPr>
              <a:t>i</a:t>
            </a:r>
            <a:r>
              <a:rPr lang="en-US" altLang="zh-CN" sz="2400" dirty="0" smtClean="0">
                <a:solidFill>
                  <a:srgbClr val="3907F1"/>
                </a:solidFill>
                <a:ea typeface="楷体_GB2312" pitchFamily="49" charset="-122"/>
              </a:rPr>
              <a:t>]</a:t>
            </a:r>
            <a:r>
              <a:rPr lang="zh-CN" altLang="en-US" sz="2400" dirty="0">
                <a:ea typeface="楷体_GB2312" pitchFamily="49" charset="-122"/>
              </a:rPr>
              <a:t>。</a:t>
            </a:r>
            <a:r>
              <a:rPr lang="zh-CN" altLang="en-US" sz="2400" dirty="0" smtClean="0">
                <a:ea typeface="楷体_GB2312" pitchFamily="49" charset="-122"/>
              </a:rPr>
              <a:t>如果</a:t>
            </a:r>
            <a:r>
              <a:rPr lang="zh-CN" altLang="en-US" sz="2400" dirty="0">
                <a:ea typeface="楷体_GB2312" pitchFamily="49" charset="-122"/>
              </a:rPr>
              <a:t>限制</a:t>
            </a:r>
            <a:r>
              <a:rPr lang="en-US" altLang="zh-CN" sz="2400" dirty="0">
                <a:solidFill>
                  <a:srgbClr val="3907F1"/>
                </a:solidFill>
                <a:ea typeface="楷体_GB2312" pitchFamily="49" charset="-122"/>
              </a:rPr>
              <a:t>1</a:t>
            </a:r>
            <a:r>
              <a:rPr lang="en-US" altLang="zh-CN" sz="2400" dirty="0">
                <a:solidFill>
                  <a:srgbClr val="3907F1"/>
                </a:solidFill>
                <a:ea typeface="楷体_GB2312" pitchFamily="49" charset="-122"/>
                <a:sym typeface="Symbol" panose="05050102010706020507" pitchFamily="18" charset="2"/>
              </a:rPr>
              <a:t></a:t>
            </a:r>
            <a:r>
              <a:rPr lang="en-US" altLang="zh-CN" sz="2400" dirty="0">
                <a:solidFill>
                  <a:srgbClr val="3907F1"/>
                </a:solidFill>
                <a:ea typeface="楷体_GB2312" pitchFamily="49" charset="-122"/>
              </a:rPr>
              <a:t>l[i]</a:t>
            </a:r>
            <a:r>
              <a:rPr lang="en-US" altLang="zh-CN" sz="2400" dirty="0">
                <a:solidFill>
                  <a:srgbClr val="3907F1"/>
                </a:solidFill>
                <a:ea typeface="楷体_GB2312" pitchFamily="49" charset="-122"/>
                <a:sym typeface="Symbol" panose="05050102010706020507" pitchFamily="18" charset="2"/>
              </a:rPr>
              <a:t></a:t>
            </a:r>
            <a:r>
              <a:rPr lang="en-US" altLang="zh-CN" sz="2400" dirty="0">
                <a:solidFill>
                  <a:srgbClr val="3907F1"/>
                </a:solidFill>
                <a:ea typeface="楷体_GB2312" pitchFamily="49" charset="-122"/>
              </a:rPr>
              <a:t>255</a:t>
            </a:r>
            <a:r>
              <a:rPr lang="zh-CN" altLang="en-US" sz="2400" dirty="0">
                <a:ea typeface="楷体_GB2312" pitchFamily="49" charset="-122"/>
              </a:rPr>
              <a:t>，则需要</a:t>
            </a:r>
            <a:r>
              <a:rPr lang="zh-CN" altLang="en-US" sz="2400" dirty="0">
                <a:solidFill>
                  <a:srgbClr val="3907F1"/>
                </a:solidFill>
                <a:ea typeface="楷体_GB2312" pitchFamily="49" charset="-122"/>
              </a:rPr>
              <a:t>用</a:t>
            </a:r>
            <a:r>
              <a:rPr lang="en-US" altLang="zh-CN" sz="2400" dirty="0">
                <a:solidFill>
                  <a:srgbClr val="3907F1"/>
                </a:solidFill>
                <a:ea typeface="楷体_GB2312" pitchFamily="49" charset="-122"/>
              </a:rPr>
              <a:t>8</a:t>
            </a:r>
            <a:r>
              <a:rPr lang="zh-CN" altLang="en-US" sz="2400" dirty="0">
                <a:solidFill>
                  <a:srgbClr val="3907F1"/>
                </a:solidFill>
                <a:ea typeface="楷体_GB2312" pitchFamily="49" charset="-122"/>
              </a:rPr>
              <a:t>位表示</a:t>
            </a:r>
            <a:r>
              <a:rPr lang="en-US" altLang="zh-CN" sz="2400" dirty="0">
                <a:solidFill>
                  <a:srgbClr val="3907F1"/>
                </a:solidFill>
                <a:ea typeface="楷体_GB2312" pitchFamily="49" charset="-122"/>
              </a:rPr>
              <a:t>l[i]</a:t>
            </a:r>
            <a:r>
              <a:rPr lang="zh-CN" altLang="en-US" sz="2400" dirty="0">
                <a:ea typeface="楷体_GB2312" pitchFamily="49" charset="-122"/>
              </a:rPr>
              <a:t>。因此，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第</a:t>
            </a:r>
            <a:r>
              <a:rPr lang="en-US" altLang="zh-CN" sz="2400" dirty="0" err="1">
                <a:solidFill>
                  <a:srgbClr val="C00000"/>
                </a:solidFill>
                <a:ea typeface="楷体_GB2312" pitchFamily="49" charset="-122"/>
              </a:rPr>
              <a:t>i</a:t>
            </a:r>
            <a:r>
              <a:rPr lang="zh-CN" altLang="en-US" sz="2400" dirty="0" smtClean="0">
                <a:solidFill>
                  <a:srgbClr val="C00000"/>
                </a:solidFill>
                <a:ea typeface="楷体_GB2312" pitchFamily="49" charset="-122"/>
              </a:rPr>
              <a:t>个</a:t>
            </a:r>
            <a:r>
              <a:rPr lang="zh-CN" altLang="en-US" sz="2400" dirty="0" smtClean="0">
                <a:ea typeface="楷体_GB2312" pitchFamily="49" charset="-122"/>
              </a:rPr>
              <a:t>像素</a:t>
            </a:r>
            <a:r>
              <a:rPr lang="zh-CN" altLang="en-US" sz="2400" dirty="0">
                <a:ea typeface="楷体_GB2312" pitchFamily="49" charset="-122"/>
              </a:rPr>
              <a:t>段所需的存储空间为</a:t>
            </a:r>
            <a:r>
              <a:rPr lang="en-US" altLang="zh-CN" sz="2400" dirty="0">
                <a:ea typeface="楷体_GB2312" pitchFamily="49" charset="-122"/>
              </a:rPr>
              <a:t>l[i]*b[i]+11</a:t>
            </a:r>
            <a:r>
              <a:rPr lang="zh-CN" altLang="en-US" sz="2400" dirty="0">
                <a:ea typeface="楷体_GB2312" pitchFamily="49" charset="-122"/>
              </a:rPr>
              <a:t>位。按此格式</a:t>
            </a:r>
            <a:r>
              <a:rPr lang="zh-CN" altLang="en-US" sz="2400" dirty="0" smtClean="0">
                <a:ea typeface="楷体_GB2312" pitchFamily="49" charset="-122"/>
              </a:rPr>
              <a:t>存储像素</a:t>
            </a:r>
            <a:r>
              <a:rPr lang="zh-CN" altLang="en-US" sz="2400" dirty="0">
                <a:ea typeface="楷体_GB2312" pitchFamily="49" charset="-122"/>
              </a:rPr>
              <a:t>序列</a:t>
            </a:r>
            <a:r>
              <a:rPr lang="en-US" altLang="zh-CN" sz="2400" dirty="0">
                <a:ea typeface="楷体_GB2312" pitchFamily="49" charset="-122"/>
              </a:rPr>
              <a:t>{p</a:t>
            </a:r>
            <a:r>
              <a:rPr lang="en-US" altLang="zh-CN" sz="2400" baseline="-25000" dirty="0">
                <a:ea typeface="楷体_GB2312" pitchFamily="49" charset="-122"/>
              </a:rPr>
              <a:t>1</a:t>
            </a:r>
            <a:r>
              <a:rPr lang="en-US" altLang="zh-CN" sz="2400" dirty="0">
                <a:ea typeface="楷体_GB2312" pitchFamily="49" charset="-122"/>
              </a:rPr>
              <a:t>,p</a:t>
            </a:r>
            <a:r>
              <a:rPr lang="en-US" altLang="zh-CN" sz="2400" baseline="-25000" dirty="0">
                <a:ea typeface="楷体_GB2312" pitchFamily="49" charset="-122"/>
              </a:rPr>
              <a:t>2</a:t>
            </a:r>
            <a:r>
              <a:rPr lang="en-US" altLang="zh-CN" sz="2400" dirty="0">
                <a:ea typeface="楷体_GB2312" pitchFamily="49" charset="-122"/>
              </a:rPr>
              <a:t>,…,</a:t>
            </a:r>
            <a:r>
              <a:rPr lang="en-US" altLang="zh-CN" sz="2400" dirty="0" err="1">
                <a:ea typeface="楷体_GB2312" pitchFamily="49" charset="-122"/>
              </a:rPr>
              <a:t>p</a:t>
            </a:r>
            <a:r>
              <a:rPr lang="en-US" altLang="zh-CN" sz="2400" baseline="-25000" dirty="0" err="1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}</a:t>
            </a:r>
            <a:r>
              <a:rPr lang="zh-CN" altLang="en-US" sz="2400" dirty="0">
                <a:ea typeface="楷体_GB2312" pitchFamily="49" charset="-122"/>
              </a:rPr>
              <a:t>，需要                   </a:t>
            </a:r>
            <a:r>
              <a:rPr lang="zh-CN" altLang="en-US" sz="2400" dirty="0" smtClean="0">
                <a:ea typeface="楷体_GB2312" pitchFamily="49" charset="-122"/>
              </a:rPr>
              <a:t> 位</a:t>
            </a:r>
            <a:r>
              <a:rPr lang="zh-CN" altLang="en-US" sz="2400" dirty="0">
                <a:ea typeface="楷体_GB2312" pitchFamily="49" charset="-122"/>
              </a:rPr>
              <a:t>的存储空间。</a:t>
            </a:r>
            <a:endParaRPr lang="zh-CN" altLang="en-US" sz="2400" dirty="0">
              <a:ea typeface="楷体_GB2312" pitchFamily="49" charset="-122"/>
            </a:endParaRPr>
          </a:p>
          <a:p>
            <a:r>
              <a:rPr lang="zh-CN" altLang="en-US" sz="2400" dirty="0">
                <a:ea typeface="楷体_GB2312" pitchFamily="49" charset="-122"/>
              </a:rPr>
              <a:t> </a:t>
            </a:r>
            <a:endParaRPr lang="zh-CN" altLang="en-US" sz="2400" dirty="0">
              <a:ea typeface="楷体_GB2312" pitchFamily="49" charset="-122"/>
            </a:endParaRPr>
          </a:p>
        </p:txBody>
      </p:sp>
      <p:sp>
        <p:nvSpPr>
          <p:cNvPr id="311300" name="Rectangle 4"/>
          <p:cNvSpPr>
            <a:spLocks noChangeArrowheads="1"/>
          </p:cNvSpPr>
          <p:nvPr/>
        </p:nvSpPr>
        <p:spPr bwMode="auto">
          <a:xfrm>
            <a:off x="0" y="297949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1301" name="Object 5"/>
          <p:cNvGraphicFramePr>
            <a:graphicFrameLocks noChangeAspect="1"/>
          </p:cNvGraphicFramePr>
          <p:nvPr/>
        </p:nvGraphicFramePr>
        <p:xfrm>
          <a:off x="683568" y="2257702"/>
          <a:ext cx="1368425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0" name="公式" r:id="rId1" imgW="787400" imgH="431800" progId="Equation.3">
                  <p:embed/>
                </p:oleObj>
              </mc:Choice>
              <mc:Fallback>
                <p:oleObj name="公式" r:id="rId1" imgW="787400" imgH="431800" progId="Equation.3">
                  <p:embed/>
                  <p:pic>
                    <p:nvPicPr>
                      <p:cNvPr id="0" name="Picture 5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257702"/>
                        <a:ext cx="1368425" cy="741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2" name="Object 6"/>
          <p:cNvGraphicFramePr>
            <a:graphicFrameLocks noChangeAspect="1"/>
          </p:cNvGraphicFramePr>
          <p:nvPr/>
        </p:nvGraphicFramePr>
        <p:xfrm>
          <a:off x="4716453" y="2401718"/>
          <a:ext cx="3129192" cy="530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1" name="Equation" r:id="rId3" imgW="1422400" imgH="241300" progId="Equation.3">
                  <p:embed/>
                </p:oleObj>
              </mc:Choice>
              <mc:Fallback>
                <p:oleObj name="Equation" r:id="rId3" imgW="1422400" imgH="241300" progId="Equation.3">
                  <p:embed/>
                  <p:pic>
                    <p:nvPicPr>
                      <p:cNvPr id="0" name="Picture 5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53" y="2401718"/>
                        <a:ext cx="3129192" cy="530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303" name="Rectangle 7"/>
          <p:cNvSpPr>
            <a:spLocks noChangeArrowheads="1"/>
          </p:cNvSpPr>
          <p:nvPr/>
        </p:nvSpPr>
        <p:spPr bwMode="auto">
          <a:xfrm>
            <a:off x="0" y="298901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1304" name="Object 8"/>
          <p:cNvGraphicFramePr>
            <a:graphicFrameLocks noChangeAspect="1"/>
          </p:cNvGraphicFramePr>
          <p:nvPr/>
        </p:nvGraphicFramePr>
        <p:xfrm>
          <a:off x="683568" y="2905774"/>
          <a:ext cx="2923502" cy="653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2" name="公式" r:id="rId5" imgW="1815465" imgH="406400" progId="Equation.3">
                  <p:embed/>
                </p:oleObj>
              </mc:Choice>
              <mc:Fallback>
                <p:oleObj name="公式" r:id="rId5" imgW="1815465" imgH="406400" progId="Equation.3">
                  <p:embed/>
                  <p:pic>
                    <p:nvPicPr>
                      <p:cNvPr id="0" name="Picture 5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905774"/>
                        <a:ext cx="2923502" cy="6537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306" name="Rectangle 10"/>
          <p:cNvSpPr>
            <a:spLocks noChangeArrowheads="1"/>
          </p:cNvSpPr>
          <p:nvPr/>
        </p:nvSpPr>
        <p:spPr bwMode="auto">
          <a:xfrm>
            <a:off x="0" y="297949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1307" name="Object 11"/>
          <p:cNvGraphicFramePr>
            <a:graphicFrameLocks noChangeAspect="1"/>
          </p:cNvGraphicFramePr>
          <p:nvPr/>
        </p:nvGraphicFramePr>
        <p:xfrm>
          <a:off x="4211960" y="4437112"/>
          <a:ext cx="2039870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3" name="公式" r:id="rId7" imgW="1104900" imgH="431800" progId="Equation.3">
                  <p:embed/>
                </p:oleObj>
              </mc:Choice>
              <mc:Fallback>
                <p:oleObj name="公式" r:id="rId7" imgW="1104900" imgH="431800" progId="Equation.3">
                  <p:embed/>
                  <p:pic>
                    <p:nvPicPr>
                      <p:cNvPr id="0" name="Picture 5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4437112"/>
                        <a:ext cx="2039870" cy="792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椭圆 13"/>
          <p:cNvSpPr/>
          <p:nvPr/>
        </p:nvSpPr>
        <p:spPr>
          <a:xfrm>
            <a:off x="3851920" y="4005064"/>
            <a:ext cx="2160240" cy="57606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436096" y="3466629"/>
            <a:ext cx="324036" cy="46642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7272300" y="2924944"/>
            <a:ext cx="324036" cy="46642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187624" y="2204864"/>
            <a:ext cx="576064" cy="79208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863228" y="4437111"/>
            <a:ext cx="2508972" cy="88790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171343" y="6207695"/>
            <a:ext cx="5109091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目标是确定两个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序列，即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l[</a:t>
            </a:r>
            <a:r>
              <a:rPr lang="en-US" altLang="zh-CN" sz="2400" dirty="0" err="1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]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b[</a:t>
            </a:r>
            <a:r>
              <a:rPr lang="en-US" altLang="zh-CN" sz="2400" dirty="0" err="1" smtClean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]</a:t>
            </a:r>
            <a:endParaRPr lang="zh-CN" altLang="en-US" sz="2400" dirty="0">
              <a:solidFill>
                <a:srgbClr val="C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1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1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311300" grpId="0"/>
      <p:bldP spid="311303" grpId="0"/>
      <p:bldP spid="311306" grpId="0"/>
      <p:bldP spid="14" grpId="0" animBg="1"/>
      <p:bldP spid="14" grpId="1" animBg="1"/>
      <p:bldP spid="15" grpId="0" animBg="1"/>
      <p:bldP spid="17" grpId="0" animBg="1"/>
      <p:bldP spid="19" grpId="0" animBg="1"/>
      <p:bldP spid="18" grpId="0" animBg="1"/>
      <p:bldP spid="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ChangeArrowheads="1"/>
          </p:cNvSpPr>
          <p:nvPr/>
        </p:nvSpPr>
        <p:spPr bwMode="auto">
          <a:xfrm>
            <a:off x="467544" y="257398"/>
            <a:ext cx="7345362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图像压缩</a:t>
            </a:r>
            <a:endParaRPr lang="ja-JP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</a:endParaRPr>
          </a:p>
        </p:txBody>
      </p:sp>
      <p:sp>
        <p:nvSpPr>
          <p:cNvPr id="312323" name="Text Box 3"/>
          <p:cNvSpPr txBox="1">
            <a:spLocks noChangeArrowheads="1"/>
          </p:cNvSpPr>
          <p:nvPr/>
        </p:nvSpPr>
        <p:spPr bwMode="auto">
          <a:xfrm>
            <a:off x="467544" y="1052736"/>
            <a:ext cx="8496944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设</a:t>
            </a:r>
            <a:r>
              <a:rPr lang="en-US" altLang="zh-CN" sz="2400" i="1" dirty="0">
                <a:ea typeface="楷体_GB2312" pitchFamily="49" charset="-122"/>
              </a:rPr>
              <a:t>l</a:t>
            </a:r>
            <a:r>
              <a:rPr lang="en-US" altLang="zh-CN" sz="2400" dirty="0">
                <a:ea typeface="楷体_GB2312" pitchFamily="49" charset="-122"/>
              </a:rPr>
              <a:t>[i]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b[i]</a:t>
            </a:r>
            <a:r>
              <a:rPr lang="zh-CN" altLang="en-US" sz="2400" dirty="0" smtClean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 2≤i≤m</a:t>
            </a:r>
            <a:r>
              <a:rPr lang="zh-CN" altLang="en-US" sz="2400" dirty="0" smtClean="0">
                <a:ea typeface="楷体_GB2312" pitchFamily="49" charset="-122"/>
              </a:rPr>
              <a:t>是</a:t>
            </a:r>
            <a:r>
              <a:rPr lang="en-US" altLang="zh-CN" sz="2400" dirty="0">
                <a:ea typeface="楷体_GB2312" pitchFamily="49" charset="-122"/>
              </a:rPr>
              <a:t>{p</a:t>
            </a:r>
            <a:r>
              <a:rPr lang="en-US" altLang="zh-CN" sz="2400" baseline="-25000" dirty="0">
                <a:ea typeface="楷体_GB2312" pitchFamily="49" charset="-122"/>
              </a:rPr>
              <a:t>1</a:t>
            </a:r>
            <a:r>
              <a:rPr lang="en-US" altLang="zh-CN" sz="2400" dirty="0">
                <a:ea typeface="楷体_GB2312" pitchFamily="49" charset="-122"/>
              </a:rPr>
              <a:t>,p</a:t>
            </a:r>
            <a:r>
              <a:rPr lang="en-US" altLang="zh-CN" sz="2400" baseline="-25000" dirty="0">
                <a:ea typeface="楷体_GB2312" pitchFamily="49" charset="-122"/>
              </a:rPr>
              <a:t>2</a:t>
            </a:r>
            <a:r>
              <a:rPr lang="en-US" altLang="zh-CN" sz="2400" dirty="0">
                <a:ea typeface="楷体_GB2312" pitchFamily="49" charset="-122"/>
              </a:rPr>
              <a:t>,…,</a:t>
            </a:r>
            <a:r>
              <a:rPr lang="en-US" altLang="zh-CN" sz="2400" dirty="0" err="1">
                <a:ea typeface="楷体_GB2312" pitchFamily="49" charset="-122"/>
              </a:rPr>
              <a:t>p</a:t>
            </a:r>
            <a:r>
              <a:rPr lang="en-US" altLang="zh-CN" sz="2400" baseline="-25000" dirty="0" err="1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}</a:t>
            </a:r>
            <a:r>
              <a:rPr lang="zh-CN" altLang="en-US" sz="2400" dirty="0">
                <a:ea typeface="楷体_GB2312" pitchFamily="49" charset="-122"/>
              </a:rPr>
              <a:t>的最优分段。显而易见，</a:t>
            </a:r>
            <a:r>
              <a:rPr lang="en-US" altLang="zh-CN" sz="2400" i="1" dirty="0">
                <a:ea typeface="楷体_GB2312" pitchFamily="49" charset="-122"/>
              </a:rPr>
              <a:t>l</a:t>
            </a:r>
            <a:r>
              <a:rPr lang="en-US" altLang="zh-CN" sz="2400" dirty="0">
                <a:ea typeface="楷体_GB2312" pitchFamily="49" charset="-122"/>
              </a:rPr>
              <a:t>[1]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b[1]</a:t>
            </a:r>
            <a:r>
              <a:rPr lang="zh-CN" altLang="en-US" sz="2400" dirty="0">
                <a:ea typeface="楷体_GB2312" pitchFamily="49" charset="-122"/>
              </a:rPr>
              <a:t>是</a:t>
            </a:r>
            <a:r>
              <a:rPr lang="en-US" altLang="zh-CN" sz="2400" dirty="0">
                <a:ea typeface="楷体_GB2312" pitchFamily="49" charset="-122"/>
              </a:rPr>
              <a:t>{p</a:t>
            </a:r>
            <a:r>
              <a:rPr lang="en-US" altLang="zh-CN" sz="2400" baseline="-25000" dirty="0">
                <a:ea typeface="楷体_GB2312" pitchFamily="49" charset="-122"/>
              </a:rPr>
              <a:t>1</a:t>
            </a:r>
            <a:r>
              <a:rPr lang="en-US" altLang="zh-CN" sz="2400" dirty="0">
                <a:ea typeface="楷体_GB2312" pitchFamily="49" charset="-122"/>
              </a:rPr>
              <a:t>,…,</a:t>
            </a:r>
            <a:r>
              <a:rPr lang="en-US" altLang="zh-CN" sz="2400" dirty="0" err="1">
                <a:ea typeface="楷体_GB2312" pitchFamily="49" charset="-122"/>
              </a:rPr>
              <a:t>p</a:t>
            </a:r>
            <a:r>
              <a:rPr lang="en-US" altLang="zh-CN" sz="2400" baseline="-25000" dirty="0" err="1">
                <a:ea typeface="楷体_GB2312" pitchFamily="49" charset="-122"/>
              </a:rPr>
              <a:t>l</a:t>
            </a:r>
            <a:r>
              <a:rPr lang="en-US" altLang="zh-CN" sz="2400" baseline="-25000" dirty="0">
                <a:ea typeface="楷体_GB2312" pitchFamily="49" charset="-122"/>
              </a:rPr>
              <a:t>[1]</a:t>
            </a:r>
            <a:r>
              <a:rPr lang="en-US" altLang="zh-CN" sz="2400" dirty="0">
                <a:ea typeface="楷体_GB2312" pitchFamily="49" charset="-122"/>
              </a:rPr>
              <a:t>}</a:t>
            </a:r>
            <a:r>
              <a:rPr lang="zh-CN" altLang="en-US" sz="2400" dirty="0">
                <a:ea typeface="楷体_GB2312" pitchFamily="49" charset="-122"/>
              </a:rPr>
              <a:t>的最优分段，且</a:t>
            </a:r>
            <a:r>
              <a:rPr lang="en-US" altLang="zh-CN" sz="2400" i="1" dirty="0">
                <a:ea typeface="楷体_GB2312" pitchFamily="49" charset="-122"/>
              </a:rPr>
              <a:t>l</a:t>
            </a:r>
            <a:r>
              <a:rPr lang="en-US" altLang="zh-CN" sz="2400" dirty="0">
                <a:ea typeface="楷体_GB2312" pitchFamily="49" charset="-122"/>
              </a:rPr>
              <a:t>[i]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b[i]</a:t>
            </a:r>
            <a:r>
              <a:rPr lang="zh-CN" altLang="en-US" sz="2400" dirty="0" smtClean="0">
                <a:ea typeface="楷体_GB2312" pitchFamily="49" charset="-122"/>
              </a:rPr>
              <a:t>，</a:t>
            </a:r>
            <a:r>
              <a:rPr lang="en-US" altLang="zh-CN" sz="2400" dirty="0" smtClean="0">
                <a:ea typeface="楷体_GB2312" pitchFamily="49" charset="-122"/>
              </a:rPr>
              <a:t>2</a:t>
            </a:r>
            <a:r>
              <a:rPr lang="en-US" altLang="zh-CN" sz="2400" dirty="0">
                <a:ea typeface="楷体_GB2312" pitchFamily="49" charset="-122"/>
              </a:rPr>
              <a:t>≤</a:t>
            </a:r>
            <a:r>
              <a:rPr lang="en-US" altLang="zh-CN" sz="2400" dirty="0" smtClean="0">
                <a:ea typeface="楷体_GB2312" pitchFamily="49" charset="-122"/>
              </a:rPr>
              <a:t>i≤m</a:t>
            </a:r>
            <a:r>
              <a:rPr lang="zh-CN" altLang="en-US" sz="2400" dirty="0" smtClean="0">
                <a:ea typeface="楷体_GB2312" pitchFamily="49" charset="-122"/>
              </a:rPr>
              <a:t>是</a:t>
            </a:r>
            <a:r>
              <a:rPr lang="en-US" altLang="zh-CN" sz="2400" dirty="0">
                <a:ea typeface="楷体_GB2312" pitchFamily="49" charset="-122"/>
              </a:rPr>
              <a:t>{</a:t>
            </a:r>
            <a:r>
              <a:rPr lang="en-US" altLang="zh-CN" sz="2400" dirty="0" err="1">
                <a:ea typeface="楷体_GB2312" pitchFamily="49" charset="-122"/>
              </a:rPr>
              <a:t>p</a:t>
            </a:r>
            <a:r>
              <a:rPr lang="en-US" altLang="zh-CN" sz="2400" baseline="-25000" dirty="0" err="1">
                <a:ea typeface="楷体_GB2312" pitchFamily="49" charset="-122"/>
              </a:rPr>
              <a:t>l</a:t>
            </a:r>
            <a:r>
              <a:rPr lang="en-US" altLang="zh-CN" sz="2400" baseline="-25000" dirty="0">
                <a:ea typeface="楷体_GB2312" pitchFamily="49" charset="-122"/>
              </a:rPr>
              <a:t>[1]+1</a:t>
            </a:r>
            <a:r>
              <a:rPr lang="en-US" altLang="zh-CN" sz="2400" dirty="0">
                <a:ea typeface="楷体_GB2312" pitchFamily="49" charset="-122"/>
              </a:rPr>
              <a:t>,…,</a:t>
            </a:r>
            <a:r>
              <a:rPr lang="en-US" altLang="zh-CN" sz="2400" dirty="0" err="1">
                <a:ea typeface="楷体_GB2312" pitchFamily="49" charset="-122"/>
              </a:rPr>
              <a:t>p</a:t>
            </a:r>
            <a:r>
              <a:rPr lang="en-US" altLang="zh-CN" sz="2400" baseline="-25000" dirty="0" err="1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}</a:t>
            </a:r>
            <a:r>
              <a:rPr lang="zh-CN" altLang="en-US" sz="2400" dirty="0">
                <a:ea typeface="楷体_GB2312" pitchFamily="49" charset="-122"/>
              </a:rPr>
              <a:t>的最优分段</a:t>
            </a:r>
            <a:r>
              <a:rPr lang="zh-CN" altLang="en-US" sz="2400" dirty="0" smtClean="0">
                <a:ea typeface="楷体_GB2312" pitchFamily="49" charset="-122"/>
              </a:rPr>
              <a:t>。即图像压缩</a:t>
            </a:r>
            <a:r>
              <a:rPr lang="zh-CN" altLang="en-US" sz="2400" dirty="0">
                <a:ea typeface="楷体_GB2312" pitchFamily="49" charset="-122"/>
              </a:rPr>
              <a:t>问题</a:t>
            </a:r>
            <a:r>
              <a:rPr lang="zh-CN" altLang="en-US" sz="2400" dirty="0">
                <a:solidFill>
                  <a:srgbClr val="2605A1"/>
                </a:solidFill>
                <a:ea typeface="楷体_GB2312" pitchFamily="49" charset="-122"/>
              </a:rPr>
              <a:t>满足最优子结构性质</a:t>
            </a:r>
            <a:r>
              <a:rPr lang="zh-CN" altLang="en-US" sz="2400" dirty="0" smtClean="0">
                <a:ea typeface="楷体_GB2312" pitchFamily="49" charset="-122"/>
              </a:rPr>
              <a:t>。</a:t>
            </a:r>
            <a:endParaRPr lang="en-US" altLang="zh-CN" sz="2400" dirty="0">
              <a:ea typeface="楷体_GB2312" pitchFamily="49" charset="-122"/>
            </a:endParaRPr>
          </a:p>
          <a:p>
            <a:r>
              <a:rPr lang="zh-CN" altLang="en-US" sz="2400" dirty="0" smtClean="0">
                <a:ea typeface="楷体_GB2312" pitchFamily="49" charset="-122"/>
              </a:rPr>
              <a:t>设</a:t>
            </a:r>
            <a:r>
              <a:rPr lang="en-US" altLang="zh-CN" sz="2400" dirty="0">
                <a:solidFill>
                  <a:srgbClr val="2605A1"/>
                </a:solidFill>
                <a:ea typeface="楷体_GB2312" pitchFamily="49" charset="-122"/>
              </a:rPr>
              <a:t>s[i]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1≤i≤n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zh-CN" altLang="en-US" sz="2400" dirty="0" smtClean="0">
                <a:ea typeface="楷体_GB2312" pitchFamily="49" charset="-122"/>
              </a:rPr>
              <a:t>是像素</a:t>
            </a:r>
            <a:r>
              <a:rPr lang="zh-CN" altLang="en-US" sz="2400" dirty="0">
                <a:ea typeface="楷体_GB2312" pitchFamily="49" charset="-122"/>
              </a:rPr>
              <a:t>序列</a:t>
            </a:r>
            <a:r>
              <a:rPr lang="en-US" altLang="zh-CN" sz="2400" dirty="0">
                <a:ea typeface="楷体_GB2312" pitchFamily="49" charset="-122"/>
              </a:rPr>
              <a:t>{p</a:t>
            </a:r>
            <a:r>
              <a:rPr lang="en-US" altLang="zh-CN" sz="2400" baseline="-25000" dirty="0">
                <a:ea typeface="楷体_GB2312" pitchFamily="49" charset="-122"/>
              </a:rPr>
              <a:t>1</a:t>
            </a:r>
            <a:r>
              <a:rPr lang="en-US" altLang="zh-CN" sz="2400" dirty="0">
                <a:ea typeface="楷体_GB2312" pitchFamily="49" charset="-122"/>
              </a:rPr>
              <a:t>,…,</a:t>
            </a:r>
            <a:r>
              <a:rPr lang="en-US" altLang="zh-CN" sz="2400" dirty="0" smtClean="0">
                <a:ea typeface="楷体_GB2312" pitchFamily="49" charset="-122"/>
              </a:rPr>
              <a:t>p</a:t>
            </a:r>
            <a:r>
              <a:rPr lang="en-US" altLang="zh-CN" sz="2400" baseline="-25000" dirty="0" smtClean="0">
                <a:ea typeface="楷体_GB2312" pitchFamily="49" charset="-122"/>
              </a:rPr>
              <a:t>i</a:t>
            </a:r>
            <a:r>
              <a:rPr lang="en-US" altLang="zh-CN" sz="2400" dirty="0" smtClean="0">
                <a:ea typeface="楷体_GB2312" pitchFamily="49" charset="-122"/>
              </a:rPr>
              <a:t>}</a:t>
            </a:r>
            <a:r>
              <a:rPr lang="zh-CN" altLang="en-US" sz="2400" dirty="0">
                <a:ea typeface="楷体_GB2312" pitchFamily="49" charset="-122"/>
              </a:rPr>
              <a:t>的最优分段所需的</a:t>
            </a:r>
            <a:r>
              <a:rPr lang="zh-CN" altLang="en-US" sz="2400" u="sng" dirty="0">
                <a:solidFill>
                  <a:srgbClr val="2605A1"/>
                </a:solidFill>
                <a:ea typeface="楷体_GB2312" pitchFamily="49" charset="-122"/>
              </a:rPr>
              <a:t>存储位数</a:t>
            </a:r>
            <a:r>
              <a:rPr lang="zh-CN" altLang="en-US" sz="2400" dirty="0" smtClean="0">
                <a:ea typeface="楷体_GB2312" pitchFamily="49" charset="-122"/>
              </a:rPr>
              <a:t>。</a:t>
            </a:r>
            <a:endParaRPr lang="en-US" altLang="zh-CN" sz="2400" dirty="0" smtClean="0">
              <a:ea typeface="楷体_GB2312" pitchFamily="49" charset="-122"/>
            </a:endParaRPr>
          </a:p>
          <a:p>
            <a:r>
              <a:rPr lang="zh-CN" altLang="en-US" sz="2400" dirty="0" smtClean="0">
                <a:ea typeface="楷体_GB2312" pitchFamily="49" charset="-122"/>
              </a:rPr>
              <a:t>对于</a:t>
            </a:r>
            <a:r>
              <a:rPr lang="zh-CN" altLang="en-US" sz="2400" dirty="0">
                <a:ea typeface="楷体_GB2312" pitchFamily="49" charset="-122"/>
              </a:rPr>
              <a:t>每一个点，对于其之前的</a:t>
            </a:r>
            <a:r>
              <a:rPr lang="en-US" altLang="zh-CN" sz="2400" dirty="0">
                <a:ea typeface="楷体_GB2312" pitchFamily="49" charset="-122"/>
              </a:rPr>
              <a:t>255</a:t>
            </a:r>
            <a:r>
              <a:rPr lang="zh-CN" altLang="en-US" sz="2400" dirty="0">
                <a:ea typeface="楷体_GB2312" pitchFamily="49" charset="-122"/>
              </a:rPr>
              <a:t>个点进行分析，</a:t>
            </a:r>
            <a:r>
              <a:rPr lang="zh-CN" altLang="en-US" sz="2400" b="1" dirty="0">
                <a:solidFill>
                  <a:srgbClr val="C00000"/>
                </a:solidFill>
                <a:ea typeface="楷体_GB2312" pitchFamily="49" charset="-122"/>
              </a:rPr>
              <a:t>决定</a:t>
            </a:r>
            <a:r>
              <a:rPr lang="zh-CN" altLang="en-US" sz="2400" dirty="0">
                <a:ea typeface="楷体_GB2312" pitchFamily="49" charset="-122"/>
              </a:rPr>
              <a:t>截止于该点的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最后一段的</a:t>
            </a:r>
            <a:r>
              <a:rPr lang="zh-CN" altLang="en-US" sz="2400" dirty="0" smtClean="0">
                <a:solidFill>
                  <a:srgbClr val="C00000"/>
                </a:solidFill>
                <a:ea typeface="楷体_GB2312" pitchFamily="49" charset="-122"/>
              </a:rPr>
              <a:t>长度。</a:t>
            </a:r>
            <a:r>
              <a:rPr lang="zh-CN" altLang="en-US" sz="2400" dirty="0" smtClean="0">
                <a:ea typeface="楷体_GB2312" pitchFamily="49" charset="-122"/>
              </a:rPr>
              <a:t>由</a:t>
            </a:r>
            <a:r>
              <a:rPr lang="zh-CN" altLang="en-US" sz="2400" dirty="0">
                <a:ea typeface="楷体_GB2312" pitchFamily="49" charset="-122"/>
              </a:rPr>
              <a:t>最优子结构性质易知：</a:t>
            </a:r>
            <a:endParaRPr lang="zh-CN" altLang="en-US" sz="2400" dirty="0">
              <a:ea typeface="楷体_GB2312" pitchFamily="49" charset="-122"/>
            </a:endParaRPr>
          </a:p>
          <a:p>
            <a:endParaRPr lang="zh-CN" altLang="en-US" sz="2400" dirty="0">
              <a:ea typeface="楷体_GB2312" pitchFamily="49" charset="-122"/>
            </a:endParaRPr>
          </a:p>
          <a:p>
            <a:endParaRPr lang="zh-CN" altLang="en-US" sz="2400" dirty="0">
              <a:ea typeface="楷体_GB2312" pitchFamily="49" charset="-122"/>
            </a:endParaRPr>
          </a:p>
          <a:p>
            <a:endParaRPr lang="zh-CN" altLang="en-US" sz="2400" dirty="0">
              <a:ea typeface="楷体_GB2312" pitchFamily="49" charset="-122"/>
            </a:endParaRPr>
          </a:p>
          <a:p>
            <a:endParaRPr lang="en-US" altLang="zh-CN" sz="2400" dirty="0" smtClean="0">
              <a:ea typeface="楷体_GB2312" pitchFamily="49" charset="-122"/>
            </a:endParaRPr>
          </a:p>
          <a:p>
            <a:endParaRPr lang="en-US" altLang="zh-CN" sz="2400" dirty="0" smtClean="0">
              <a:ea typeface="楷体_GB2312" pitchFamily="49" charset="-122"/>
            </a:endParaRPr>
          </a:p>
          <a:p>
            <a:endParaRPr lang="en-US" altLang="zh-CN" sz="2400" dirty="0" smtClean="0">
              <a:ea typeface="楷体_GB2312" pitchFamily="49" charset="-122"/>
            </a:endParaRPr>
          </a:p>
          <a:p>
            <a:r>
              <a:rPr lang="zh-CN" altLang="en-US" sz="2400" dirty="0" smtClean="0">
                <a:ea typeface="楷体_GB2312" pitchFamily="49" charset="-122"/>
              </a:rPr>
              <a:t>其中</a:t>
            </a:r>
            <a:endParaRPr lang="zh-CN" altLang="en-US" sz="2400" dirty="0">
              <a:ea typeface="楷体_GB2312" pitchFamily="49" charset="-122"/>
            </a:endParaRPr>
          </a:p>
        </p:txBody>
      </p:sp>
      <p:graphicFrame>
        <p:nvGraphicFramePr>
          <p:cNvPr id="312325" name="Object 5"/>
          <p:cNvGraphicFramePr>
            <a:graphicFrameLocks noChangeAspect="1"/>
          </p:cNvGraphicFramePr>
          <p:nvPr/>
        </p:nvGraphicFramePr>
        <p:xfrm>
          <a:off x="1337232" y="4077072"/>
          <a:ext cx="7056438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38" name="公式" r:id="rId1" imgW="3187700" imgH="292100" progId="Equation.3">
                  <p:embed/>
                </p:oleObj>
              </mc:Choice>
              <mc:Fallback>
                <p:oleObj name="公式" r:id="rId1" imgW="3187700" imgH="292100" progId="Equation.3">
                  <p:embed/>
                  <p:pic>
                    <p:nvPicPr>
                      <p:cNvPr id="0" name="Picture 1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7232" y="4077072"/>
                        <a:ext cx="7056438" cy="652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27" name="Object 7"/>
          <p:cNvGraphicFramePr>
            <a:graphicFrameLocks noChangeAspect="1"/>
          </p:cNvGraphicFramePr>
          <p:nvPr/>
        </p:nvGraphicFramePr>
        <p:xfrm>
          <a:off x="1259012" y="6093296"/>
          <a:ext cx="38608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39" name="公式" r:id="rId3" imgW="2019300" imgH="406400" progId="Equation.3">
                  <p:embed/>
                </p:oleObj>
              </mc:Choice>
              <mc:Fallback>
                <p:oleObj name="公式" r:id="rId3" imgW="2019300" imgH="406400" progId="Equation.3">
                  <p:embed/>
                  <p:pic>
                    <p:nvPicPr>
                      <p:cNvPr id="0" name="Picture 1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012" y="6093296"/>
                        <a:ext cx="3860800" cy="77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标注 1"/>
          <p:cNvSpPr/>
          <p:nvPr/>
        </p:nvSpPr>
        <p:spPr bwMode="auto">
          <a:xfrm>
            <a:off x="5868144" y="6093296"/>
            <a:ext cx="1584176" cy="646331"/>
          </a:xfrm>
          <a:prstGeom prst="wedgeRectCallout">
            <a:avLst>
              <a:gd name="adj1" fmla="val -100715"/>
              <a:gd name="adj2" fmla="val -248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zh-CN" altLang="en-US" dirty="0" smtClean="0"/>
              <a:t>最大</a:t>
            </a:r>
            <a:r>
              <a:rPr lang="zh-CN" altLang="en-US" dirty="0"/>
              <a:t>像素需要的存储位数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31640" y="4735884"/>
            <a:ext cx="7200800" cy="12003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s[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dirty="0">
                <a:solidFill>
                  <a:schemeClr val="tx1"/>
                </a:solidFill>
              </a:rPr>
              <a:t>表示截止于第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点的所需最小空间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k</a:t>
            </a:r>
            <a:r>
              <a:rPr lang="zh-CN" altLang="en-US" dirty="0" smtClean="0">
                <a:solidFill>
                  <a:schemeClr val="tx1"/>
                </a:solidFill>
              </a:rPr>
              <a:t>表示</a:t>
            </a:r>
            <a:r>
              <a:rPr lang="zh-CN" altLang="en-US" dirty="0">
                <a:solidFill>
                  <a:schemeClr val="tx1"/>
                </a:solidFill>
              </a:rPr>
              <a:t>包含第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点的分段的段长，</a:t>
            </a:r>
            <a:r>
              <a:rPr lang="zh-CN" altLang="en-US" dirty="0" smtClean="0">
                <a:solidFill>
                  <a:schemeClr val="tx1"/>
                </a:solidFill>
              </a:rPr>
              <a:t>对</a:t>
            </a:r>
            <a:r>
              <a:rPr lang="en-US" altLang="zh-CN" dirty="0" smtClean="0">
                <a:solidFill>
                  <a:schemeClr val="tx1"/>
                </a:solidFill>
              </a:rPr>
              <a:t>k</a:t>
            </a:r>
            <a:r>
              <a:rPr lang="zh-CN" altLang="en-US" dirty="0" smtClean="0">
                <a:solidFill>
                  <a:schemeClr val="tx1"/>
                </a:solidFill>
              </a:rPr>
              <a:t>进行</a:t>
            </a:r>
            <a:r>
              <a:rPr lang="zh-CN" altLang="en-US" dirty="0">
                <a:solidFill>
                  <a:schemeClr val="tx1"/>
                </a:solidFill>
              </a:rPr>
              <a:t>从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到最多</a:t>
            </a:r>
            <a:r>
              <a:rPr lang="en-US" altLang="zh-CN" dirty="0">
                <a:solidFill>
                  <a:schemeClr val="tx1"/>
                </a:solidFill>
              </a:rPr>
              <a:t>256</a:t>
            </a:r>
            <a:r>
              <a:rPr lang="zh-CN" altLang="en-US" dirty="0">
                <a:solidFill>
                  <a:schemeClr val="tx1"/>
                </a:solidFill>
              </a:rPr>
              <a:t>（如果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大于</a:t>
            </a:r>
            <a:r>
              <a:rPr lang="en-US" altLang="zh-CN" dirty="0">
                <a:solidFill>
                  <a:schemeClr val="tx1"/>
                </a:solidFill>
              </a:rPr>
              <a:t>256</a:t>
            </a:r>
            <a:r>
              <a:rPr lang="zh-CN" altLang="en-US" dirty="0">
                <a:solidFill>
                  <a:schemeClr val="tx1"/>
                </a:solidFill>
              </a:rPr>
              <a:t>）的枚举以找出最优值，</a:t>
            </a:r>
            <a:r>
              <a:rPr lang="en-US" altLang="zh-CN" dirty="0" err="1">
                <a:solidFill>
                  <a:schemeClr val="tx1"/>
                </a:solidFill>
              </a:rPr>
              <a:t>bmax</a:t>
            </a:r>
            <a:r>
              <a:rPr lang="zh-CN" altLang="en-US" dirty="0">
                <a:solidFill>
                  <a:schemeClr val="tx1"/>
                </a:solidFill>
              </a:rPr>
              <a:t>为当当前点为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，段长</a:t>
            </a:r>
            <a:r>
              <a:rPr lang="zh-CN" altLang="en-US" dirty="0" smtClean="0">
                <a:solidFill>
                  <a:schemeClr val="tx1"/>
                </a:solidFill>
              </a:rPr>
              <a:t>为</a:t>
            </a:r>
            <a:r>
              <a:rPr lang="en-US" altLang="zh-CN" dirty="0" smtClean="0">
                <a:solidFill>
                  <a:schemeClr val="tx1"/>
                </a:solidFill>
              </a:rPr>
              <a:t>k</a:t>
            </a:r>
            <a:r>
              <a:rPr lang="zh-CN" altLang="en-US" dirty="0" smtClean="0">
                <a:solidFill>
                  <a:schemeClr val="tx1"/>
                </a:solidFill>
              </a:rPr>
              <a:t>时</a:t>
            </a:r>
            <a:r>
              <a:rPr lang="zh-CN" altLang="en-US" dirty="0">
                <a:solidFill>
                  <a:schemeClr val="tx1"/>
                </a:solidFill>
              </a:rPr>
              <a:t>，该段中</a:t>
            </a:r>
            <a:r>
              <a:rPr lang="zh-CN" altLang="en-US" dirty="0">
                <a:solidFill>
                  <a:srgbClr val="2605A1"/>
                </a:solidFill>
              </a:rPr>
              <a:t>灰度值最大的点</a:t>
            </a:r>
            <a:r>
              <a:rPr lang="zh-CN" altLang="en-US" dirty="0">
                <a:solidFill>
                  <a:schemeClr val="tx1"/>
                </a:solidFill>
              </a:rPr>
              <a:t>所需要的存储区间</a:t>
            </a:r>
            <a:r>
              <a:rPr lang="zh-CN" altLang="en-US" dirty="0" smtClean="0">
                <a:solidFill>
                  <a:schemeClr val="tx1"/>
                </a:solidFill>
              </a:rPr>
              <a:t>位数。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2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2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23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ChangeArrowheads="1"/>
          </p:cNvSpPr>
          <p:nvPr/>
        </p:nvSpPr>
        <p:spPr bwMode="auto">
          <a:xfrm>
            <a:off x="467544" y="257398"/>
            <a:ext cx="7345362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图像压缩</a:t>
            </a:r>
            <a:endParaRPr lang="ja-JP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</a:endParaRPr>
          </a:p>
        </p:txBody>
      </p:sp>
      <p:sp>
        <p:nvSpPr>
          <p:cNvPr id="312323" name="Text Box 3"/>
          <p:cNvSpPr txBox="1">
            <a:spLocks noChangeArrowheads="1"/>
          </p:cNvSpPr>
          <p:nvPr/>
        </p:nvSpPr>
        <p:spPr bwMode="auto">
          <a:xfrm>
            <a:off x="158750" y="1052736"/>
            <a:ext cx="880573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设</a:t>
            </a:r>
            <a:r>
              <a:rPr lang="en-US" altLang="zh-CN" sz="2400" i="1" dirty="0">
                <a:ea typeface="楷体_GB2312" pitchFamily="49" charset="-122"/>
              </a:rPr>
              <a:t>l</a:t>
            </a:r>
            <a:r>
              <a:rPr lang="en-US" altLang="zh-CN" sz="2400" dirty="0">
                <a:ea typeface="楷体_GB2312" pitchFamily="49" charset="-122"/>
              </a:rPr>
              <a:t>[i]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b[i]</a:t>
            </a:r>
            <a:r>
              <a:rPr lang="zh-CN" altLang="en-US" sz="2400" dirty="0" smtClean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 2≤i≤m</a:t>
            </a:r>
            <a:r>
              <a:rPr lang="zh-CN" altLang="en-US" sz="2400" dirty="0" smtClean="0">
                <a:ea typeface="楷体_GB2312" pitchFamily="49" charset="-122"/>
              </a:rPr>
              <a:t>是</a:t>
            </a:r>
            <a:r>
              <a:rPr lang="en-US" altLang="zh-CN" sz="2400" dirty="0">
                <a:ea typeface="楷体_GB2312" pitchFamily="49" charset="-122"/>
              </a:rPr>
              <a:t>{p</a:t>
            </a:r>
            <a:r>
              <a:rPr lang="en-US" altLang="zh-CN" sz="2400" baseline="-25000" dirty="0">
                <a:ea typeface="楷体_GB2312" pitchFamily="49" charset="-122"/>
              </a:rPr>
              <a:t>1</a:t>
            </a:r>
            <a:r>
              <a:rPr lang="en-US" altLang="zh-CN" sz="2400" dirty="0">
                <a:ea typeface="楷体_GB2312" pitchFamily="49" charset="-122"/>
              </a:rPr>
              <a:t>,p</a:t>
            </a:r>
            <a:r>
              <a:rPr lang="en-US" altLang="zh-CN" sz="2400" baseline="-25000" dirty="0">
                <a:ea typeface="楷体_GB2312" pitchFamily="49" charset="-122"/>
              </a:rPr>
              <a:t>2</a:t>
            </a:r>
            <a:r>
              <a:rPr lang="en-US" altLang="zh-CN" sz="2400" dirty="0">
                <a:ea typeface="楷体_GB2312" pitchFamily="49" charset="-122"/>
              </a:rPr>
              <a:t>,…,</a:t>
            </a:r>
            <a:r>
              <a:rPr lang="en-US" altLang="zh-CN" sz="2400" dirty="0" err="1">
                <a:ea typeface="楷体_GB2312" pitchFamily="49" charset="-122"/>
              </a:rPr>
              <a:t>p</a:t>
            </a:r>
            <a:r>
              <a:rPr lang="en-US" altLang="zh-CN" sz="2400" baseline="-25000" dirty="0" err="1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}</a:t>
            </a:r>
            <a:r>
              <a:rPr lang="zh-CN" altLang="en-US" sz="2400" dirty="0">
                <a:ea typeface="楷体_GB2312" pitchFamily="49" charset="-122"/>
              </a:rPr>
              <a:t>的最优分段。显而易见，</a:t>
            </a:r>
            <a:r>
              <a:rPr lang="en-US" altLang="zh-CN" sz="2400" i="1" dirty="0">
                <a:ea typeface="楷体_GB2312" pitchFamily="49" charset="-122"/>
              </a:rPr>
              <a:t>l</a:t>
            </a:r>
            <a:r>
              <a:rPr lang="en-US" altLang="zh-CN" sz="2400" dirty="0">
                <a:ea typeface="楷体_GB2312" pitchFamily="49" charset="-122"/>
              </a:rPr>
              <a:t>[1]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b[1]</a:t>
            </a:r>
            <a:r>
              <a:rPr lang="zh-CN" altLang="en-US" sz="2400" dirty="0">
                <a:ea typeface="楷体_GB2312" pitchFamily="49" charset="-122"/>
              </a:rPr>
              <a:t>是</a:t>
            </a:r>
            <a:r>
              <a:rPr lang="en-US" altLang="zh-CN" sz="2400" dirty="0">
                <a:ea typeface="楷体_GB2312" pitchFamily="49" charset="-122"/>
              </a:rPr>
              <a:t>{p</a:t>
            </a:r>
            <a:r>
              <a:rPr lang="en-US" altLang="zh-CN" sz="2400" baseline="-25000" dirty="0">
                <a:ea typeface="楷体_GB2312" pitchFamily="49" charset="-122"/>
              </a:rPr>
              <a:t>1</a:t>
            </a:r>
            <a:r>
              <a:rPr lang="en-US" altLang="zh-CN" sz="2400" dirty="0">
                <a:ea typeface="楷体_GB2312" pitchFamily="49" charset="-122"/>
              </a:rPr>
              <a:t>,…,</a:t>
            </a:r>
            <a:r>
              <a:rPr lang="en-US" altLang="zh-CN" sz="2400" dirty="0" err="1">
                <a:ea typeface="楷体_GB2312" pitchFamily="49" charset="-122"/>
              </a:rPr>
              <a:t>p</a:t>
            </a:r>
            <a:r>
              <a:rPr lang="en-US" altLang="zh-CN" sz="2400" baseline="-25000" dirty="0" err="1">
                <a:ea typeface="楷体_GB2312" pitchFamily="49" charset="-122"/>
              </a:rPr>
              <a:t>l</a:t>
            </a:r>
            <a:r>
              <a:rPr lang="en-US" altLang="zh-CN" sz="2400" baseline="-25000" dirty="0">
                <a:ea typeface="楷体_GB2312" pitchFamily="49" charset="-122"/>
              </a:rPr>
              <a:t>[1]</a:t>
            </a:r>
            <a:r>
              <a:rPr lang="en-US" altLang="zh-CN" sz="2400" dirty="0">
                <a:ea typeface="楷体_GB2312" pitchFamily="49" charset="-122"/>
              </a:rPr>
              <a:t>}</a:t>
            </a:r>
            <a:r>
              <a:rPr lang="zh-CN" altLang="en-US" sz="2400" dirty="0">
                <a:ea typeface="楷体_GB2312" pitchFamily="49" charset="-122"/>
              </a:rPr>
              <a:t>的最优分段，且</a:t>
            </a:r>
            <a:r>
              <a:rPr lang="en-US" altLang="zh-CN" sz="2400" i="1" dirty="0">
                <a:ea typeface="楷体_GB2312" pitchFamily="49" charset="-122"/>
              </a:rPr>
              <a:t>l</a:t>
            </a:r>
            <a:r>
              <a:rPr lang="en-US" altLang="zh-CN" sz="2400" dirty="0">
                <a:ea typeface="楷体_GB2312" pitchFamily="49" charset="-122"/>
              </a:rPr>
              <a:t>[i]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b[i]</a:t>
            </a:r>
            <a:r>
              <a:rPr lang="zh-CN" altLang="en-US" sz="2400" dirty="0" smtClean="0">
                <a:ea typeface="楷体_GB2312" pitchFamily="49" charset="-122"/>
              </a:rPr>
              <a:t>，</a:t>
            </a:r>
            <a:r>
              <a:rPr lang="en-US" altLang="zh-CN" sz="2400" dirty="0" smtClean="0">
                <a:ea typeface="楷体_GB2312" pitchFamily="49" charset="-122"/>
              </a:rPr>
              <a:t>2</a:t>
            </a:r>
            <a:r>
              <a:rPr lang="en-US" altLang="zh-CN" sz="2400" dirty="0">
                <a:ea typeface="楷体_GB2312" pitchFamily="49" charset="-122"/>
              </a:rPr>
              <a:t>≤</a:t>
            </a:r>
            <a:r>
              <a:rPr lang="en-US" altLang="zh-CN" sz="2400" dirty="0" smtClean="0">
                <a:ea typeface="楷体_GB2312" pitchFamily="49" charset="-122"/>
              </a:rPr>
              <a:t>i≤m</a:t>
            </a:r>
            <a:r>
              <a:rPr lang="zh-CN" altLang="en-US" sz="2400" dirty="0" smtClean="0">
                <a:ea typeface="楷体_GB2312" pitchFamily="49" charset="-122"/>
              </a:rPr>
              <a:t>是</a:t>
            </a:r>
            <a:r>
              <a:rPr lang="en-US" altLang="zh-CN" sz="2400" dirty="0">
                <a:ea typeface="楷体_GB2312" pitchFamily="49" charset="-122"/>
              </a:rPr>
              <a:t>{</a:t>
            </a:r>
            <a:r>
              <a:rPr lang="en-US" altLang="zh-CN" sz="2400" dirty="0" err="1">
                <a:ea typeface="楷体_GB2312" pitchFamily="49" charset="-122"/>
              </a:rPr>
              <a:t>p</a:t>
            </a:r>
            <a:r>
              <a:rPr lang="en-US" altLang="zh-CN" sz="2400" baseline="-25000" dirty="0" err="1">
                <a:ea typeface="楷体_GB2312" pitchFamily="49" charset="-122"/>
              </a:rPr>
              <a:t>l</a:t>
            </a:r>
            <a:r>
              <a:rPr lang="en-US" altLang="zh-CN" sz="2400" baseline="-25000" dirty="0">
                <a:ea typeface="楷体_GB2312" pitchFamily="49" charset="-122"/>
              </a:rPr>
              <a:t>[1]+1</a:t>
            </a:r>
            <a:r>
              <a:rPr lang="en-US" altLang="zh-CN" sz="2400" dirty="0">
                <a:ea typeface="楷体_GB2312" pitchFamily="49" charset="-122"/>
              </a:rPr>
              <a:t>,…,</a:t>
            </a:r>
            <a:r>
              <a:rPr lang="en-US" altLang="zh-CN" sz="2400" dirty="0" err="1">
                <a:ea typeface="楷体_GB2312" pitchFamily="49" charset="-122"/>
              </a:rPr>
              <a:t>p</a:t>
            </a:r>
            <a:r>
              <a:rPr lang="en-US" altLang="zh-CN" sz="2400" baseline="-25000" dirty="0" err="1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}</a:t>
            </a:r>
            <a:r>
              <a:rPr lang="zh-CN" altLang="en-US" sz="2400" dirty="0">
                <a:ea typeface="楷体_GB2312" pitchFamily="49" charset="-122"/>
              </a:rPr>
              <a:t>的最优分段</a:t>
            </a:r>
            <a:r>
              <a:rPr lang="zh-CN" altLang="en-US" sz="2400" dirty="0" smtClean="0">
                <a:ea typeface="楷体_GB2312" pitchFamily="49" charset="-122"/>
              </a:rPr>
              <a:t>。</a:t>
            </a:r>
            <a:endParaRPr lang="en-US" altLang="zh-CN" sz="2400" dirty="0" smtClean="0">
              <a:ea typeface="楷体_GB2312" pitchFamily="49" charset="-122"/>
            </a:endParaRPr>
          </a:p>
          <a:p>
            <a:r>
              <a:rPr lang="zh-CN" altLang="en-US" sz="2400" dirty="0" smtClean="0">
                <a:ea typeface="楷体_GB2312" pitchFamily="49" charset="-122"/>
              </a:rPr>
              <a:t>即图像压缩</a:t>
            </a:r>
            <a:r>
              <a:rPr lang="zh-CN" altLang="en-US" sz="2400" dirty="0">
                <a:ea typeface="楷体_GB2312" pitchFamily="49" charset="-122"/>
              </a:rPr>
              <a:t>问题</a:t>
            </a:r>
            <a:r>
              <a:rPr lang="zh-CN" altLang="en-US" sz="2400" dirty="0">
                <a:solidFill>
                  <a:srgbClr val="2605A1"/>
                </a:solidFill>
                <a:ea typeface="楷体_GB2312" pitchFamily="49" charset="-122"/>
              </a:rPr>
              <a:t>满足最优子结构性质</a:t>
            </a:r>
            <a:r>
              <a:rPr lang="zh-CN" altLang="en-US" sz="2400" dirty="0">
                <a:ea typeface="楷体_GB2312" pitchFamily="49" charset="-122"/>
              </a:rPr>
              <a:t>。</a:t>
            </a:r>
            <a:endParaRPr lang="zh-CN" altLang="en-US" sz="2400" dirty="0">
              <a:ea typeface="楷体_GB2312" pitchFamily="49" charset="-122"/>
            </a:endParaRPr>
          </a:p>
          <a:p>
            <a:r>
              <a:rPr lang="zh-CN" altLang="en-US" sz="2400" dirty="0">
                <a:ea typeface="楷体_GB2312" pitchFamily="49" charset="-122"/>
              </a:rPr>
              <a:t>设</a:t>
            </a:r>
            <a:r>
              <a:rPr lang="en-US" altLang="zh-CN" sz="2400" dirty="0">
                <a:solidFill>
                  <a:srgbClr val="2605A1"/>
                </a:solidFill>
                <a:ea typeface="楷体_GB2312" pitchFamily="49" charset="-122"/>
              </a:rPr>
              <a:t>s[i]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1≤i≤n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zh-CN" altLang="en-US" sz="2400" dirty="0" smtClean="0">
                <a:ea typeface="楷体_GB2312" pitchFamily="49" charset="-122"/>
              </a:rPr>
              <a:t>是像素</a:t>
            </a:r>
            <a:r>
              <a:rPr lang="zh-CN" altLang="en-US" sz="2400" dirty="0">
                <a:ea typeface="楷体_GB2312" pitchFamily="49" charset="-122"/>
              </a:rPr>
              <a:t>序列</a:t>
            </a:r>
            <a:r>
              <a:rPr lang="en-US" altLang="zh-CN" sz="2400" dirty="0">
                <a:ea typeface="楷体_GB2312" pitchFamily="49" charset="-122"/>
              </a:rPr>
              <a:t>{p</a:t>
            </a:r>
            <a:r>
              <a:rPr lang="en-US" altLang="zh-CN" sz="2400" baseline="-25000" dirty="0">
                <a:ea typeface="楷体_GB2312" pitchFamily="49" charset="-122"/>
              </a:rPr>
              <a:t>1</a:t>
            </a:r>
            <a:r>
              <a:rPr lang="en-US" altLang="zh-CN" sz="2400" dirty="0">
                <a:ea typeface="楷体_GB2312" pitchFamily="49" charset="-122"/>
              </a:rPr>
              <a:t>,…,</a:t>
            </a:r>
            <a:r>
              <a:rPr lang="en-US" altLang="zh-CN" sz="2400" dirty="0" smtClean="0">
                <a:ea typeface="楷体_GB2312" pitchFamily="49" charset="-122"/>
              </a:rPr>
              <a:t>p</a:t>
            </a:r>
            <a:r>
              <a:rPr lang="en-US" altLang="zh-CN" sz="2400" baseline="-25000" dirty="0" smtClean="0">
                <a:ea typeface="楷体_GB2312" pitchFamily="49" charset="-122"/>
              </a:rPr>
              <a:t>i</a:t>
            </a:r>
            <a:r>
              <a:rPr lang="en-US" altLang="zh-CN" sz="2400" dirty="0" smtClean="0">
                <a:ea typeface="楷体_GB2312" pitchFamily="49" charset="-122"/>
              </a:rPr>
              <a:t>}</a:t>
            </a:r>
            <a:r>
              <a:rPr lang="zh-CN" altLang="en-US" sz="2400" dirty="0">
                <a:ea typeface="楷体_GB2312" pitchFamily="49" charset="-122"/>
              </a:rPr>
              <a:t>的最优分段所需的</a:t>
            </a:r>
            <a:r>
              <a:rPr lang="zh-CN" altLang="en-US" sz="2400" u="sng" dirty="0">
                <a:solidFill>
                  <a:srgbClr val="2605A1"/>
                </a:solidFill>
                <a:ea typeface="楷体_GB2312" pitchFamily="49" charset="-122"/>
              </a:rPr>
              <a:t>存储位数</a:t>
            </a:r>
            <a:r>
              <a:rPr lang="zh-CN" altLang="en-US" sz="2400" dirty="0">
                <a:ea typeface="楷体_GB2312" pitchFamily="49" charset="-122"/>
              </a:rPr>
              <a:t>。由最优子结构性质易知：</a:t>
            </a:r>
            <a:endParaRPr lang="zh-CN" altLang="en-US" sz="2400" dirty="0">
              <a:ea typeface="楷体_GB2312" pitchFamily="49" charset="-122"/>
            </a:endParaRPr>
          </a:p>
          <a:p>
            <a:endParaRPr lang="zh-CN" altLang="en-US" sz="2400" dirty="0">
              <a:ea typeface="楷体_GB2312" pitchFamily="49" charset="-122"/>
            </a:endParaRPr>
          </a:p>
          <a:p>
            <a:endParaRPr lang="zh-CN" altLang="en-US" sz="2400" dirty="0">
              <a:ea typeface="楷体_GB2312" pitchFamily="49" charset="-122"/>
            </a:endParaRPr>
          </a:p>
          <a:p>
            <a:endParaRPr lang="zh-CN" altLang="en-US" sz="2400" dirty="0">
              <a:ea typeface="楷体_GB2312" pitchFamily="49" charset="-122"/>
            </a:endParaRPr>
          </a:p>
          <a:p>
            <a:r>
              <a:rPr lang="zh-CN" altLang="en-US" sz="2400" dirty="0" smtClean="0">
                <a:ea typeface="楷体_GB2312" pitchFamily="49" charset="-122"/>
              </a:rPr>
              <a:t>其中</a:t>
            </a:r>
            <a:endParaRPr lang="zh-CN" altLang="en-US" sz="2400" dirty="0">
              <a:ea typeface="楷体_GB2312" pitchFamily="49" charset="-122"/>
            </a:endParaRPr>
          </a:p>
        </p:txBody>
      </p:sp>
      <p:sp>
        <p:nvSpPr>
          <p:cNvPr id="312324" name="Rectangle 4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2325" name="Object 5"/>
          <p:cNvGraphicFramePr>
            <a:graphicFrameLocks noChangeAspect="1"/>
          </p:cNvGraphicFramePr>
          <p:nvPr/>
        </p:nvGraphicFramePr>
        <p:xfrm>
          <a:off x="756468" y="3496617"/>
          <a:ext cx="7056438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02" name="公式" r:id="rId1" imgW="3187700" imgH="292100" progId="Equation.3">
                  <p:embed/>
                </p:oleObj>
              </mc:Choice>
              <mc:Fallback>
                <p:oleObj name="公式" r:id="rId1" imgW="3187700" imgH="292100" progId="Equation.3">
                  <p:embed/>
                  <p:pic>
                    <p:nvPicPr>
                      <p:cNvPr id="0" name="图片 1589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468" y="3496617"/>
                        <a:ext cx="7056438" cy="652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326" name="Rectangle 6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2327" name="Object 7"/>
          <p:cNvGraphicFramePr>
            <a:graphicFrameLocks noChangeAspect="1"/>
          </p:cNvGraphicFramePr>
          <p:nvPr/>
        </p:nvGraphicFramePr>
        <p:xfrm>
          <a:off x="1042988" y="4293096"/>
          <a:ext cx="38608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03" name="公式" r:id="rId3" imgW="2019300" imgH="406400" progId="Equation.3">
                  <p:embed/>
                </p:oleObj>
              </mc:Choice>
              <mc:Fallback>
                <p:oleObj name="公式" r:id="rId3" imgW="2019300" imgH="406400" progId="Equation.3">
                  <p:embed/>
                  <p:pic>
                    <p:nvPicPr>
                      <p:cNvPr id="0" name="图片 1589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293096"/>
                        <a:ext cx="3860800" cy="77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328" name="Text Box 8"/>
          <p:cNvSpPr txBox="1">
            <a:spLocks noChangeArrowheads="1"/>
          </p:cNvSpPr>
          <p:nvPr/>
        </p:nvSpPr>
        <p:spPr bwMode="auto">
          <a:xfrm>
            <a:off x="972765" y="5137993"/>
            <a:ext cx="7559675" cy="1603375"/>
          </a:xfrm>
          <a:prstGeom prst="rect">
            <a:avLst/>
          </a:prstGeom>
          <a:solidFill>
            <a:srgbClr val="9FE6FF"/>
          </a:solidFill>
          <a:ln w="50800">
            <a:solidFill>
              <a:srgbClr val="FF6600"/>
            </a:solidFill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400" b="1" dirty="0">
                <a:latin typeface="Verdana" panose="020B0604030504040204" pitchFamily="34" charset="0"/>
                <a:ea typeface="黑体" panose="02010609060101010101" pitchFamily="2" charset="-122"/>
              </a:rPr>
              <a:t>算法复杂度分析：</a:t>
            </a:r>
            <a:endParaRPr lang="zh-CN" altLang="en-US" sz="2400" b="1" dirty="0">
              <a:latin typeface="Verdana" panose="020B0604030504040204" pitchFamily="34" charset="0"/>
              <a:ea typeface="黑体" panose="02010609060101010101" pitchFamily="2" charset="-122"/>
            </a:endParaRPr>
          </a:p>
          <a:p>
            <a:r>
              <a:rPr lang="zh-CN" altLang="en-US" sz="2400" dirty="0">
                <a:ea typeface="楷体_GB2312" pitchFamily="49" charset="-122"/>
              </a:rPr>
              <a:t>由于算法</a:t>
            </a:r>
            <a:r>
              <a:rPr lang="en-US" altLang="zh-CN" sz="2400" b="1" dirty="0">
                <a:ea typeface="楷体_GB2312" pitchFamily="49" charset="-122"/>
              </a:rPr>
              <a:t>compress</a:t>
            </a:r>
            <a:r>
              <a:rPr lang="zh-CN" altLang="en-US" sz="2400" dirty="0">
                <a:ea typeface="楷体_GB2312" pitchFamily="49" charset="-122"/>
              </a:rPr>
              <a:t>中对</a:t>
            </a:r>
            <a:r>
              <a:rPr lang="en-US" altLang="zh-CN" sz="2400" dirty="0">
                <a:solidFill>
                  <a:srgbClr val="C00000"/>
                </a:solidFill>
                <a:ea typeface="楷体_GB2312" pitchFamily="49" charset="-122"/>
              </a:rPr>
              <a:t>k</a:t>
            </a:r>
            <a:r>
              <a:rPr lang="zh-CN" altLang="en-US" sz="2400" dirty="0">
                <a:ea typeface="楷体_GB2312" pitchFamily="49" charset="-122"/>
              </a:rPr>
              <a:t>的循环次数不超这</a:t>
            </a:r>
            <a:r>
              <a:rPr lang="en-US" altLang="zh-CN" sz="2400" dirty="0">
                <a:ea typeface="楷体_GB2312" pitchFamily="49" charset="-122"/>
              </a:rPr>
              <a:t>256</a:t>
            </a:r>
            <a:r>
              <a:rPr lang="zh-CN" altLang="en-US" sz="2400" dirty="0">
                <a:ea typeface="楷体_GB2312" pitchFamily="49" charset="-122"/>
              </a:rPr>
              <a:t>，故对每一个确定的</a:t>
            </a:r>
            <a:r>
              <a:rPr lang="en-US" altLang="zh-CN" sz="2400" dirty="0">
                <a:ea typeface="楷体_GB2312" pitchFamily="49" charset="-122"/>
              </a:rPr>
              <a:t>i</a:t>
            </a:r>
            <a:r>
              <a:rPr lang="zh-CN" altLang="en-US" sz="2400" dirty="0">
                <a:ea typeface="楷体_GB2312" pitchFamily="49" charset="-122"/>
              </a:rPr>
              <a:t>，可在时间</a:t>
            </a:r>
            <a:r>
              <a:rPr lang="en-US" altLang="zh-CN" sz="2400" dirty="0">
                <a:ea typeface="楷体_GB2312" pitchFamily="49" charset="-122"/>
              </a:rPr>
              <a:t>O(1)</a:t>
            </a:r>
            <a:r>
              <a:rPr lang="zh-CN" altLang="en-US" sz="2400" dirty="0">
                <a:ea typeface="楷体_GB2312" pitchFamily="49" charset="-122"/>
              </a:rPr>
              <a:t>内完成的计算。因此整个算法所需的计算时间为</a:t>
            </a:r>
            <a:r>
              <a:rPr lang="en-US" altLang="zh-CN" sz="2400" dirty="0">
                <a:ea typeface="楷体_GB2312" pitchFamily="49" charset="-122"/>
              </a:rPr>
              <a:t>O(n)</a:t>
            </a:r>
            <a:r>
              <a:rPr lang="zh-CN" altLang="en-US" sz="2400" dirty="0">
                <a:ea typeface="楷体_GB2312" pitchFamily="49" charset="-122"/>
              </a:rPr>
              <a:t>。 </a:t>
            </a:r>
            <a:endParaRPr lang="en-US" altLang="zh-CN" sz="2400" dirty="0">
              <a:ea typeface="楷体_GB2312" pitchFamily="49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331640" y="3140967"/>
            <a:ext cx="6552728" cy="129788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矩形标注 1"/>
          <p:cNvSpPr/>
          <p:nvPr/>
        </p:nvSpPr>
        <p:spPr bwMode="auto">
          <a:xfrm>
            <a:off x="5652120" y="4438853"/>
            <a:ext cx="1584176" cy="646331"/>
          </a:xfrm>
          <a:prstGeom prst="wedgeRectCallout">
            <a:avLst>
              <a:gd name="adj1" fmla="val -102438"/>
              <a:gd name="adj2" fmla="val -236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zh-CN" altLang="en-US" dirty="0" smtClean="0"/>
              <a:t>最大</a:t>
            </a:r>
            <a:r>
              <a:rPr lang="zh-CN" altLang="en-US" dirty="0"/>
              <a:t>像素需要的存储位数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ChangeArrowheads="1"/>
          </p:cNvSpPr>
          <p:nvPr/>
        </p:nvSpPr>
        <p:spPr bwMode="auto">
          <a:xfrm>
            <a:off x="467544" y="257398"/>
            <a:ext cx="7345362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电路布线</a:t>
            </a:r>
            <a:endParaRPr lang="ja-JP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</a:endParaRPr>
          </a:p>
        </p:txBody>
      </p:sp>
      <p:sp>
        <p:nvSpPr>
          <p:cNvPr id="313347" name="Text Box 3"/>
          <p:cNvSpPr txBox="1">
            <a:spLocks noChangeArrowheads="1"/>
          </p:cNvSpPr>
          <p:nvPr/>
        </p:nvSpPr>
        <p:spPr bwMode="auto">
          <a:xfrm>
            <a:off x="303213" y="1208013"/>
            <a:ext cx="84455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在一块电路板的上、下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端分别有</a:t>
            </a:r>
            <a:r>
              <a:rPr lang="en-US" altLang="zh-CN" sz="2400" dirty="0">
                <a:ea typeface="楷体_GB2312" pitchFamily="49" charset="-122"/>
              </a:rPr>
              <a:t>n</a:t>
            </a:r>
            <a:r>
              <a:rPr lang="zh-CN" altLang="en-US" sz="2400" dirty="0">
                <a:ea typeface="楷体_GB2312" pitchFamily="49" charset="-122"/>
              </a:rPr>
              <a:t>个接线柱。根据电路设计，要求用导线</a:t>
            </a:r>
            <a:r>
              <a:rPr lang="en-US" altLang="zh-CN" sz="2400" dirty="0">
                <a:ea typeface="楷体_GB2312" pitchFamily="49" charset="-122"/>
              </a:rPr>
              <a:t>(i,π(i))</a:t>
            </a:r>
            <a:r>
              <a:rPr lang="zh-CN" altLang="en-US" sz="2400" dirty="0">
                <a:ea typeface="楷体_GB2312" pitchFamily="49" charset="-122"/>
              </a:rPr>
              <a:t>将上端接线柱与下端接线柱相连，如图所示。其中</a:t>
            </a:r>
            <a:r>
              <a:rPr lang="en-US" altLang="en-US" sz="2400" dirty="0">
                <a:ea typeface="楷体_GB2312" pitchFamily="49" charset="-122"/>
              </a:rPr>
              <a:t>π</a:t>
            </a:r>
            <a:r>
              <a:rPr lang="en-US" altLang="zh-CN" sz="2400" dirty="0">
                <a:ea typeface="楷体_GB2312" pitchFamily="49" charset="-122"/>
              </a:rPr>
              <a:t>(i)</a:t>
            </a:r>
            <a:r>
              <a:rPr lang="zh-CN" altLang="en-US" sz="2400" dirty="0">
                <a:ea typeface="楷体_GB2312" pitchFamily="49" charset="-122"/>
              </a:rPr>
              <a:t>是</a:t>
            </a:r>
            <a:r>
              <a:rPr lang="en-US" altLang="zh-CN" sz="2400" dirty="0">
                <a:ea typeface="楷体_GB2312" pitchFamily="49" charset="-122"/>
              </a:rPr>
              <a:t>{1,2,…,n}</a:t>
            </a:r>
            <a:r>
              <a:rPr lang="zh-CN" altLang="en-US" sz="2400" dirty="0">
                <a:ea typeface="楷体_GB2312" pitchFamily="49" charset="-122"/>
              </a:rPr>
              <a:t>的一个排列。</a:t>
            </a:r>
            <a:r>
              <a:rPr lang="zh-CN" altLang="en-US" sz="2400" dirty="0">
                <a:solidFill>
                  <a:srgbClr val="2605A1"/>
                </a:solidFill>
                <a:ea typeface="楷体_GB2312" pitchFamily="49" charset="-122"/>
              </a:rPr>
              <a:t>导线</a:t>
            </a:r>
            <a:r>
              <a:rPr lang="en-US" altLang="zh-CN" sz="2400" dirty="0">
                <a:ea typeface="楷体_GB2312" pitchFamily="49" charset="-122"/>
              </a:rPr>
              <a:t>(i,π(i))</a:t>
            </a:r>
            <a:r>
              <a:rPr lang="zh-CN" altLang="en-US" sz="2400" dirty="0">
                <a:ea typeface="楷体_GB2312" pitchFamily="49" charset="-122"/>
              </a:rPr>
              <a:t>称为该电路板上的</a:t>
            </a:r>
            <a:r>
              <a:rPr lang="zh-CN" altLang="en-US" sz="2400" dirty="0">
                <a:solidFill>
                  <a:srgbClr val="2605A1"/>
                </a:solidFill>
                <a:ea typeface="楷体_GB2312" pitchFamily="49" charset="-122"/>
              </a:rPr>
              <a:t>第</a:t>
            </a:r>
            <a:r>
              <a:rPr lang="en-US" altLang="zh-CN" sz="2400" dirty="0">
                <a:solidFill>
                  <a:srgbClr val="2605A1"/>
                </a:solidFill>
                <a:ea typeface="楷体_GB2312" pitchFamily="49" charset="-122"/>
              </a:rPr>
              <a:t>i</a:t>
            </a:r>
            <a:r>
              <a:rPr lang="zh-CN" altLang="en-US" sz="2400" dirty="0">
                <a:solidFill>
                  <a:srgbClr val="2605A1"/>
                </a:solidFill>
                <a:ea typeface="楷体_GB2312" pitchFamily="49" charset="-122"/>
              </a:rPr>
              <a:t>条连线</a:t>
            </a:r>
            <a:r>
              <a:rPr lang="zh-CN" altLang="en-US" sz="2400" dirty="0">
                <a:ea typeface="楷体_GB2312" pitchFamily="49" charset="-122"/>
              </a:rPr>
              <a:t>。对于任何</a:t>
            </a:r>
            <a:r>
              <a:rPr lang="en-US" altLang="zh-CN" sz="2400" dirty="0">
                <a:ea typeface="楷体_GB2312" pitchFamily="49" charset="-122"/>
              </a:rPr>
              <a:t>1≤i&lt;</a:t>
            </a:r>
            <a:r>
              <a:rPr lang="en-US" altLang="zh-CN" sz="2400" dirty="0" err="1">
                <a:ea typeface="楷体_GB2312" pitchFamily="49" charset="-122"/>
              </a:rPr>
              <a:t>j≤n</a:t>
            </a:r>
            <a:r>
              <a:rPr lang="zh-CN" altLang="en-US" sz="2400" dirty="0">
                <a:ea typeface="楷体_GB2312" pitchFamily="49" charset="-122"/>
              </a:rPr>
              <a:t>，第</a:t>
            </a:r>
            <a:r>
              <a:rPr lang="en-US" altLang="zh-CN" sz="2400" dirty="0">
                <a:ea typeface="楷体_GB2312" pitchFamily="49" charset="-122"/>
              </a:rPr>
              <a:t>i</a:t>
            </a:r>
            <a:r>
              <a:rPr lang="zh-CN" altLang="en-US" sz="2400" dirty="0">
                <a:ea typeface="楷体_GB2312" pitchFamily="49" charset="-122"/>
              </a:rPr>
              <a:t>条连线和第</a:t>
            </a:r>
            <a:r>
              <a:rPr lang="en-US" altLang="zh-CN" sz="2400" dirty="0">
                <a:ea typeface="楷体_GB2312" pitchFamily="49" charset="-122"/>
              </a:rPr>
              <a:t>j</a:t>
            </a:r>
            <a:r>
              <a:rPr lang="zh-CN" altLang="en-US" sz="2400" dirty="0">
                <a:ea typeface="楷体_GB2312" pitchFamily="49" charset="-122"/>
              </a:rPr>
              <a:t>条连线</a:t>
            </a:r>
            <a:r>
              <a:rPr lang="zh-CN" altLang="en-US" sz="2400" u="sng" dirty="0">
                <a:solidFill>
                  <a:srgbClr val="C00000"/>
                </a:solidFill>
                <a:ea typeface="楷体_GB2312" pitchFamily="49" charset="-122"/>
              </a:rPr>
              <a:t>相交的充分且必要</a:t>
            </a:r>
            <a:r>
              <a:rPr lang="zh-CN" altLang="en-US" sz="2400" dirty="0">
                <a:ea typeface="楷体_GB2312" pitchFamily="49" charset="-122"/>
              </a:rPr>
              <a:t>的条件是</a:t>
            </a:r>
            <a:r>
              <a:rPr lang="en-US" altLang="zh-CN" sz="2400" b="1" dirty="0">
                <a:solidFill>
                  <a:srgbClr val="C00000"/>
                </a:solidFill>
                <a:ea typeface="楷体_GB2312" pitchFamily="49" charset="-122"/>
              </a:rPr>
              <a:t>π(i)&gt;π(j)</a:t>
            </a:r>
            <a:r>
              <a:rPr lang="zh-CN" altLang="en-US" sz="2400" dirty="0">
                <a:ea typeface="楷体_GB2312" pitchFamily="49" charset="-122"/>
              </a:rPr>
              <a:t>。</a:t>
            </a:r>
            <a:endParaRPr lang="zh-CN" altLang="en-US" sz="2400" dirty="0">
              <a:ea typeface="楷体_GB2312" pitchFamily="49" charset="-122"/>
            </a:endParaRPr>
          </a:p>
          <a:p>
            <a:r>
              <a:rPr lang="zh-CN" altLang="en-US" sz="2400" dirty="0">
                <a:ea typeface="黑体" panose="02010609060101010101" pitchFamily="2" charset="-122"/>
              </a:rPr>
              <a:t>电路布线问题要确定将</a:t>
            </a:r>
            <a:r>
              <a:rPr lang="zh-CN" altLang="en-US" sz="2400" dirty="0">
                <a:solidFill>
                  <a:srgbClr val="3907F1"/>
                </a:solidFill>
                <a:ea typeface="黑体" panose="02010609060101010101" pitchFamily="2" charset="-122"/>
              </a:rPr>
              <a:t>哪些连线安排在第一层</a:t>
            </a:r>
            <a:r>
              <a:rPr lang="zh-CN" altLang="en-US" sz="2400" dirty="0">
                <a:ea typeface="黑体" panose="02010609060101010101" pitchFamily="2" charset="-122"/>
              </a:rPr>
              <a:t>上，使得</a:t>
            </a:r>
            <a:r>
              <a:rPr lang="zh-CN" altLang="en-US" sz="2400" dirty="0">
                <a:solidFill>
                  <a:srgbClr val="3907F1"/>
                </a:solidFill>
                <a:ea typeface="黑体" panose="02010609060101010101" pitchFamily="2" charset="-122"/>
              </a:rPr>
              <a:t>该层上有尽可能多的连</a:t>
            </a:r>
            <a:r>
              <a:rPr lang="zh-CN" altLang="en-US" sz="2400" dirty="0" smtClean="0">
                <a:solidFill>
                  <a:srgbClr val="3907F1"/>
                </a:solidFill>
                <a:ea typeface="黑体" panose="02010609060101010101" pitchFamily="2" charset="-122"/>
              </a:rPr>
              <a:t>线</a:t>
            </a:r>
            <a:r>
              <a:rPr lang="zh-CN" altLang="en-US" sz="2400" dirty="0" smtClean="0">
                <a:ea typeface="黑体" panose="02010609060101010101" pitchFamily="2" charset="-122"/>
              </a:rPr>
              <a:t>（</a:t>
            </a:r>
            <a:r>
              <a:rPr lang="zh-CN" altLang="en-US" sz="2400" dirty="0" smtClean="0">
                <a:solidFill>
                  <a:srgbClr val="3907F1"/>
                </a:solidFill>
                <a:ea typeface="黑体" panose="02010609060101010101" pitchFamily="2" charset="-122"/>
              </a:rPr>
              <a:t>同一层的线不相交</a:t>
            </a:r>
            <a:r>
              <a:rPr lang="zh-CN" altLang="en-US" sz="2400" dirty="0" smtClean="0">
                <a:ea typeface="黑体" panose="02010609060101010101" pitchFamily="2" charset="-122"/>
              </a:rPr>
              <a:t>）。</a:t>
            </a:r>
            <a:r>
              <a:rPr lang="zh-CN" altLang="en-US" sz="2400" dirty="0">
                <a:ea typeface="黑体" panose="02010609060101010101" pitchFamily="2" charset="-122"/>
              </a:rPr>
              <a:t>换句话说，该问题要求确定</a:t>
            </a:r>
            <a:r>
              <a:rPr lang="zh-CN" altLang="en-US" sz="2400" dirty="0">
                <a:solidFill>
                  <a:srgbClr val="C00000"/>
                </a:solidFill>
                <a:ea typeface="黑体" panose="02010609060101010101" pitchFamily="2" charset="-122"/>
              </a:rPr>
              <a:t>导线集</a:t>
            </a:r>
            <a:r>
              <a:rPr lang="en-US" altLang="zh-CN" sz="2400" dirty="0">
                <a:solidFill>
                  <a:srgbClr val="C00000"/>
                </a:solidFill>
                <a:ea typeface="黑体" panose="02010609060101010101" pitchFamily="2" charset="-122"/>
              </a:rPr>
              <a:t>Nets</a:t>
            </a:r>
            <a:r>
              <a:rPr lang="en-US" altLang="zh-CN" sz="2400" dirty="0">
                <a:ea typeface="黑体" panose="02010609060101010101" pitchFamily="2" charset="-122"/>
              </a:rPr>
              <a:t>={(i,</a:t>
            </a:r>
            <a:r>
              <a:rPr lang="en-US" altLang="en-US" sz="2400" dirty="0">
                <a:ea typeface="楷体_GB2312" pitchFamily="49" charset="-122"/>
              </a:rPr>
              <a:t>π</a:t>
            </a:r>
            <a:r>
              <a:rPr lang="en-US" altLang="zh-CN" sz="2400" dirty="0">
                <a:ea typeface="楷体_GB2312" pitchFamily="49" charset="-122"/>
              </a:rPr>
              <a:t>(i)),1≤i≤n}</a:t>
            </a:r>
            <a:r>
              <a:rPr lang="zh-CN" altLang="en-US" sz="2400" dirty="0">
                <a:ea typeface="黑体" panose="02010609060101010101" pitchFamily="2" charset="-122"/>
              </a:rPr>
              <a:t>的</a:t>
            </a:r>
            <a:r>
              <a:rPr lang="zh-CN" altLang="en-US" sz="2400" dirty="0">
                <a:solidFill>
                  <a:srgbClr val="3907F1"/>
                </a:solidFill>
                <a:ea typeface="黑体" panose="02010609060101010101" pitchFamily="2" charset="-122"/>
              </a:rPr>
              <a:t>最大不相交子集</a:t>
            </a:r>
            <a:r>
              <a:rPr lang="zh-CN" altLang="en-US" sz="2400" dirty="0">
                <a:ea typeface="黑体" panose="02010609060101010101" pitchFamily="2" charset="-122"/>
              </a:rPr>
              <a:t>。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endParaRPr lang="zh-CN" altLang="en-US" sz="2400" dirty="0">
              <a:ea typeface="楷体_GB2312" pitchFamily="49" charset="-122"/>
            </a:endParaRPr>
          </a:p>
        </p:txBody>
      </p:sp>
      <p:pic>
        <p:nvPicPr>
          <p:cNvPr id="313348" name="Picture 4" descr="t3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4508202"/>
            <a:ext cx="5040313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/>
        </p:nvCxnSpPr>
        <p:spPr bwMode="auto">
          <a:xfrm flipV="1">
            <a:off x="4140225" y="5085184"/>
            <a:ext cx="0" cy="936104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接连接符 5"/>
          <p:cNvCxnSpPr/>
          <p:nvPr/>
        </p:nvCxnSpPr>
        <p:spPr bwMode="auto">
          <a:xfrm flipV="1">
            <a:off x="2267744" y="5112260"/>
            <a:ext cx="2376264" cy="765012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连接符 8"/>
          <p:cNvCxnSpPr/>
          <p:nvPr/>
        </p:nvCxnSpPr>
        <p:spPr bwMode="auto">
          <a:xfrm flipV="1">
            <a:off x="4428331" y="5112260"/>
            <a:ext cx="215677" cy="765012"/>
          </a:xfrm>
          <a:prstGeom prst="line">
            <a:avLst/>
          </a:prstGeom>
          <a:solidFill>
            <a:schemeClr val="accent1"/>
          </a:solidFill>
          <a:ln w="69850" cap="flat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Text Box 2"/>
          <p:cNvSpPr txBox="1">
            <a:spLocks noChangeArrowheads="1"/>
          </p:cNvSpPr>
          <p:nvPr/>
        </p:nvSpPr>
        <p:spPr bwMode="auto">
          <a:xfrm>
            <a:off x="250825" y="1052736"/>
            <a:ext cx="8353425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dirty="0" smtClean="0">
                <a:latin typeface="Arial" panose="020B0604020202020204" pitchFamily="34" charset="0"/>
                <a:ea typeface="楷体_GB2312" pitchFamily="49" charset="-122"/>
              </a:rPr>
              <a:t>记导线集                                                       。</a:t>
            </a:r>
            <a:endParaRPr kumimoji="0" lang="en-US" altLang="zh-CN" dirty="0" smtClean="0"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kumimoji="0" lang="en-US" altLang="zh-CN" dirty="0" smtClean="0"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kumimoji="0"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N(</a:t>
            </a:r>
            <a:r>
              <a:rPr kumimoji="0" lang="en-US" altLang="zh-CN" dirty="0" err="1" smtClean="0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i,j</a:t>
            </a:r>
            <a:r>
              <a:rPr kumimoji="0"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)</a:t>
            </a:r>
            <a:r>
              <a:rPr kumimoji="0" lang="zh-CN" altLang="en-US" dirty="0">
                <a:latin typeface="Arial" panose="020B0604020202020204" pitchFamily="34" charset="0"/>
                <a:ea typeface="楷体_GB2312" pitchFamily="49" charset="-122"/>
              </a:rPr>
              <a:t>的</a:t>
            </a:r>
            <a:r>
              <a:rPr kumimoji="0"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最大不相交子集</a:t>
            </a:r>
            <a:r>
              <a:rPr kumimoji="0" lang="zh-CN" altLang="en-US" dirty="0">
                <a:latin typeface="Arial" panose="020B0604020202020204" pitchFamily="34" charset="0"/>
                <a:ea typeface="楷体_GB2312" pitchFamily="49" charset="-122"/>
              </a:rPr>
              <a:t>为</a:t>
            </a:r>
            <a:r>
              <a:rPr kumimoji="0"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MNS(</a:t>
            </a:r>
            <a:r>
              <a:rPr kumimoji="0" lang="en-US" altLang="zh-CN" dirty="0" err="1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i,j</a:t>
            </a:r>
            <a:r>
              <a:rPr kumimoji="0"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)</a:t>
            </a:r>
            <a:r>
              <a:rPr kumimoji="0" lang="zh-CN" altLang="en-US" dirty="0">
                <a:latin typeface="Arial" panose="020B0604020202020204" pitchFamily="34" charset="0"/>
                <a:ea typeface="楷体_GB2312" pitchFamily="49" charset="-122"/>
              </a:rPr>
              <a:t>。</a:t>
            </a:r>
            <a:r>
              <a:rPr kumimoji="0" lang="en-US" altLang="zh-CN" dirty="0">
                <a:latin typeface="Arial" panose="020B0604020202020204" pitchFamily="34" charset="0"/>
                <a:ea typeface="楷体_GB2312" pitchFamily="49" charset="-122"/>
              </a:rPr>
              <a:t>Size(</a:t>
            </a:r>
            <a:r>
              <a:rPr kumimoji="0" lang="en-US" altLang="zh-CN" dirty="0" err="1">
                <a:latin typeface="Arial" panose="020B0604020202020204" pitchFamily="34" charset="0"/>
                <a:ea typeface="楷体_GB2312" pitchFamily="49" charset="-122"/>
              </a:rPr>
              <a:t>i,j</a:t>
            </a:r>
            <a:r>
              <a:rPr kumimoji="0" lang="en-US" altLang="zh-CN" dirty="0">
                <a:latin typeface="Arial" panose="020B0604020202020204" pitchFamily="34" charset="0"/>
                <a:ea typeface="楷体_GB2312" pitchFamily="49" charset="-122"/>
              </a:rPr>
              <a:t>)=|MNS(</a:t>
            </a:r>
            <a:r>
              <a:rPr kumimoji="0" lang="en-US" altLang="zh-CN" dirty="0" err="1">
                <a:latin typeface="Arial" panose="020B0604020202020204" pitchFamily="34" charset="0"/>
                <a:ea typeface="楷体_GB2312" pitchFamily="49" charset="-122"/>
              </a:rPr>
              <a:t>i,j</a:t>
            </a:r>
            <a:r>
              <a:rPr kumimoji="0" lang="en-US" altLang="zh-CN" dirty="0">
                <a:latin typeface="Arial" panose="020B0604020202020204" pitchFamily="34" charset="0"/>
                <a:ea typeface="楷体_GB2312" pitchFamily="49" charset="-122"/>
              </a:rPr>
              <a:t>)|</a:t>
            </a:r>
            <a:r>
              <a:rPr kumimoji="0" lang="zh-CN" altLang="en-US" dirty="0">
                <a:latin typeface="Arial" panose="020B0604020202020204" pitchFamily="34" charset="0"/>
                <a:ea typeface="楷体_GB2312" pitchFamily="49" charset="-122"/>
              </a:rPr>
              <a:t>。</a:t>
            </a:r>
            <a:endParaRPr kumimoji="0" lang="zh-CN" altLang="en-US" dirty="0">
              <a:latin typeface="Arial" panose="020B0604020202020204" pitchFamily="34" charset="0"/>
              <a:ea typeface="楷体_GB2312" pitchFamily="49" charset="-122"/>
            </a:endParaRPr>
          </a:p>
          <a:p>
            <a:endParaRPr kumimoji="0" lang="en-US" altLang="zh-CN" dirty="0" smtClean="0"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kumimoji="0" lang="en-US" altLang="zh-CN" dirty="0" smtClean="0">
                <a:latin typeface="Arial" panose="020B0604020202020204" pitchFamily="34" charset="0"/>
                <a:ea typeface="楷体_GB2312" pitchFamily="49" charset="-122"/>
              </a:rPr>
              <a:t>(</a:t>
            </a:r>
            <a:r>
              <a:rPr kumimoji="0" lang="en-US" altLang="zh-CN" dirty="0">
                <a:latin typeface="Arial" panose="020B0604020202020204" pitchFamily="34" charset="0"/>
                <a:ea typeface="楷体_GB2312" pitchFamily="49" charset="-122"/>
              </a:rPr>
              <a:t>1)</a:t>
            </a:r>
            <a:r>
              <a:rPr kumimoji="0" lang="zh-CN" altLang="en-US" dirty="0">
                <a:latin typeface="Arial" panose="020B0604020202020204" pitchFamily="34" charset="0"/>
                <a:ea typeface="楷体_GB2312" pitchFamily="49" charset="-122"/>
              </a:rPr>
              <a:t>当</a:t>
            </a:r>
            <a:r>
              <a:rPr kumimoji="0" lang="en-US" altLang="zh-CN" dirty="0">
                <a:latin typeface="Arial" panose="020B0604020202020204" pitchFamily="34" charset="0"/>
                <a:ea typeface="楷体_GB2312" pitchFamily="49" charset="-122"/>
              </a:rPr>
              <a:t>i=1</a:t>
            </a:r>
            <a:r>
              <a:rPr kumimoji="0" lang="zh-CN" altLang="en-US" dirty="0">
                <a:latin typeface="Arial" panose="020B0604020202020204" pitchFamily="34" charset="0"/>
                <a:ea typeface="楷体_GB2312" pitchFamily="49" charset="-122"/>
              </a:rPr>
              <a:t>时，</a:t>
            </a:r>
            <a:endParaRPr kumimoji="0" lang="zh-CN" altLang="en-US" dirty="0">
              <a:latin typeface="Arial" panose="020B0604020202020204" pitchFamily="34" charset="0"/>
              <a:ea typeface="楷体_GB2312" pitchFamily="49" charset="-122"/>
            </a:endParaRPr>
          </a:p>
          <a:p>
            <a:endParaRPr kumimoji="0" lang="en-US" altLang="zh-CN" dirty="0"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kumimoji="0" lang="en-US" altLang="zh-CN" dirty="0">
                <a:latin typeface="Arial" panose="020B0604020202020204" pitchFamily="34" charset="0"/>
                <a:ea typeface="楷体_GB2312" pitchFamily="49" charset="-122"/>
              </a:rPr>
              <a:t>(2)</a:t>
            </a:r>
            <a:r>
              <a:rPr kumimoji="0" lang="zh-CN" altLang="en-US" dirty="0">
                <a:latin typeface="Arial" panose="020B0604020202020204" pitchFamily="34" charset="0"/>
                <a:ea typeface="楷体_GB2312" pitchFamily="49" charset="-122"/>
              </a:rPr>
              <a:t>当</a:t>
            </a:r>
            <a:r>
              <a:rPr kumimoji="0" lang="en-US" altLang="zh-CN" dirty="0">
                <a:latin typeface="Arial" panose="020B0604020202020204" pitchFamily="34" charset="0"/>
                <a:ea typeface="楷体_GB2312" pitchFamily="49" charset="-122"/>
              </a:rPr>
              <a:t>i&gt;1</a:t>
            </a:r>
            <a:r>
              <a:rPr kumimoji="0" lang="zh-CN" altLang="en-US" dirty="0">
                <a:latin typeface="Arial" panose="020B0604020202020204" pitchFamily="34" charset="0"/>
                <a:ea typeface="楷体_GB2312" pitchFamily="49" charset="-122"/>
              </a:rPr>
              <a:t>时，</a:t>
            </a:r>
            <a:endParaRPr kumimoji="0" lang="zh-CN" altLang="en-US" dirty="0"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kumimoji="0" lang="en-US" altLang="zh-CN" dirty="0">
                <a:latin typeface="Arial" panose="020B0604020202020204" pitchFamily="34" charset="0"/>
                <a:ea typeface="楷体_GB2312" pitchFamily="49" charset="-122"/>
              </a:rPr>
              <a:t>2.1 j&lt;π(i)</a:t>
            </a:r>
            <a:r>
              <a:rPr kumimoji="0" lang="zh-CN" altLang="en-US" dirty="0">
                <a:latin typeface="Arial" panose="020B0604020202020204" pitchFamily="34" charset="0"/>
                <a:ea typeface="楷体_GB2312" pitchFamily="49" charset="-122"/>
              </a:rPr>
              <a:t>。</a:t>
            </a:r>
            <a:r>
              <a:rPr kumimoji="0" lang="zh-CN" altLang="en-US" dirty="0" smtClean="0">
                <a:latin typeface="Arial" panose="020B0604020202020204" pitchFamily="34" charset="0"/>
                <a:ea typeface="楷体_GB2312" pitchFamily="49" charset="-122"/>
              </a:rPr>
              <a:t>此时，                          </a:t>
            </a:r>
            <a:r>
              <a:rPr kumimoji="0" lang="zh-CN" altLang="en-US" dirty="0">
                <a:latin typeface="Arial" panose="020B0604020202020204" pitchFamily="34" charset="0"/>
                <a:ea typeface="楷体_GB2312" pitchFamily="49" charset="-122"/>
              </a:rPr>
              <a:t>。故在这种情况下，</a:t>
            </a:r>
            <a:r>
              <a:rPr kumimoji="0" lang="en-US" altLang="zh-CN" dirty="0">
                <a:latin typeface="Arial" panose="020B0604020202020204" pitchFamily="34" charset="0"/>
                <a:ea typeface="楷体_GB2312" pitchFamily="49" charset="-122"/>
              </a:rPr>
              <a:t>N(</a:t>
            </a:r>
            <a:r>
              <a:rPr kumimoji="0" lang="en-US" altLang="zh-CN" dirty="0" err="1">
                <a:latin typeface="Arial" panose="020B0604020202020204" pitchFamily="34" charset="0"/>
                <a:ea typeface="楷体_GB2312" pitchFamily="49" charset="-122"/>
              </a:rPr>
              <a:t>i,j</a:t>
            </a:r>
            <a:r>
              <a:rPr kumimoji="0" lang="en-US" altLang="zh-CN" dirty="0">
                <a:latin typeface="Arial" panose="020B0604020202020204" pitchFamily="34" charset="0"/>
                <a:ea typeface="楷体_GB2312" pitchFamily="49" charset="-122"/>
              </a:rPr>
              <a:t>)=N(i-1,j)</a:t>
            </a:r>
            <a:r>
              <a:rPr kumimoji="0" lang="zh-CN" altLang="en-US" dirty="0">
                <a:latin typeface="Arial" panose="020B0604020202020204" pitchFamily="34" charset="0"/>
                <a:ea typeface="楷体_GB2312" pitchFamily="49" charset="-122"/>
              </a:rPr>
              <a:t>，从而</a:t>
            </a:r>
            <a:r>
              <a:rPr kumimoji="0"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Size(</a:t>
            </a:r>
            <a:r>
              <a:rPr kumimoji="0" lang="en-US" altLang="zh-CN" dirty="0" err="1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i,j</a:t>
            </a:r>
            <a:r>
              <a:rPr kumimoji="0"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)=Size(i-1,j)</a:t>
            </a:r>
            <a:r>
              <a:rPr kumimoji="0" lang="zh-CN" altLang="en-US" dirty="0">
                <a:latin typeface="Arial" panose="020B0604020202020204" pitchFamily="34" charset="0"/>
                <a:ea typeface="楷体_GB2312" pitchFamily="49" charset="-122"/>
              </a:rPr>
              <a:t>。</a:t>
            </a:r>
            <a:endParaRPr kumimoji="0" lang="zh-CN" altLang="en-US" dirty="0"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kumimoji="0" lang="en-US" altLang="zh-CN" dirty="0">
                <a:latin typeface="Arial" panose="020B0604020202020204" pitchFamily="34" charset="0"/>
                <a:ea typeface="楷体_GB2312" pitchFamily="49" charset="-122"/>
              </a:rPr>
              <a:t>2.2 j≥π(i)</a:t>
            </a:r>
            <a:r>
              <a:rPr kumimoji="0" lang="zh-CN" altLang="en-US" dirty="0" smtClean="0">
                <a:latin typeface="Arial" panose="020B0604020202020204" pitchFamily="34" charset="0"/>
                <a:ea typeface="楷体_GB2312" pitchFamily="49" charset="-122"/>
              </a:rPr>
              <a:t>，</a:t>
            </a:r>
            <a:endParaRPr kumimoji="0" lang="en-US" altLang="zh-CN" dirty="0" smtClean="0"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kumimoji="0" lang="en-US" altLang="zh-CN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kumimoji="0" lang="en-US" altLang="zh-CN" dirty="0" smtClean="0">
                <a:latin typeface="Arial" panose="020B0604020202020204" pitchFamily="34" charset="0"/>
                <a:ea typeface="楷体_GB2312" pitchFamily="49" charset="-122"/>
              </a:rPr>
              <a:t>     </a:t>
            </a:r>
            <a:r>
              <a:rPr kumimoji="0" lang="zh-CN" altLang="en-US" dirty="0" smtClean="0">
                <a:latin typeface="Arial" panose="020B0604020202020204" pitchFamily="34" charset="0"/>
                <a:ea typeface="楷体_GB2312" pitchFamily="49" charset="-122"/>
              </a:rPr>
              <a:t>有</a:t>
            </a:r>
            <a:r>
              <a:rPr kumimoji="0" lang="en-US" altLang="zh-CN" dirty="0">
                <a:latin typeface="Arial" panose="020B0604020202020204" pitchFamily="34" charset="0"/>
                <a:ea typeface="楷体_GB2312" pitchFamily="49" charset="-122"/>
              </a:rPr>
              <a:t>t&lt;i</a:t>
            </a:r>
            <a:r>
              <a:rPr kumimoji="0" lang="zh-CN" altLang="en-US" dirty="0">
                <a:latin typeface="Arial" panose="020B0604020202020204" pitchFamily="34" charset="0"/>
                <a:ea typeface="楷体_GB2312" pitchFamily="49" charset="-122"/>
              </a:rPr>
              <a:t>且</a:t>
            </a:r>
            <a:r>
              <a:rPr kumimoji="0" lang="en-US" altLang="zh-CN" dirty="0">
                <a:latin typeface="Arial" panose="020B0604020202020204" pitchFamily="34" charset="0"/>
                <a:ea typeface="楷体_GB2312" pitchFamily="49" charset="-122"/>
              </a:rPr>
              <a:t>π(t)&lt;π(i)</a:t>
            </a:r>
            <a:r>
              <a:rPr kumimoji="0" lang="zh-CN" altLang="en-US" dirty="0">
                <a:latin typeface="Arial" panose="020B0604020202020204" pitchFamily="34" charset="0"/>
                <a:ea typeface="楷体_GB2312" pitchFamily="49" charset="-122"/>
              </a:rPr>
              <a:t>。在这种情况下</a:t>
            </a:r>
            <a:r>
              <a:rPr kumimoji="0" lang="en-US" altLang="zh-CN" dirty="0">
                <a:solidFill>
                  <a:srgbClr val="2605A1"/>
                </a:solidFill>
                <a:latin typeface="Arial" panose="020B0604020202020204" pitchFamily="34" charset="0"/>
                <a:ea typeface="楷体_GB2312" pitchFamily="49" charset="-122"/>
              </a:rPr>
              <a:t>MNS(</a:t>
            </a:r>
            <a:r>
              <a:rPr kumimoji="0" lang="en-US" altLang="zh-CN" dirty="0" err="1">
                <a:solidFill>
                  <a:srgbClr val="2605A1"/>
                </a:solidFill>
                <a:latin typeface="Arial" panose="020B0604020202020204" pitchFamily="34" charset="0"/>
                <a:ea typeface="楷体_GB2312" pitchFamily="49" charset="-122"/>
              </a:rPr>
              <a:t>i,j</a:t>
            </a:r>
            <a:r>
              <a:rPr kumimoji="0" lang="en-US" altLang="zh-CN" dirty="0">
                <a:solidFill>
                  <a:srgbClr val="2605A1"/>
                </a:solidFill>
                <a:latin typeface="Arial" panose="020B0604020202020204" pitchFamily="34" charset="0"/>
                <a:ea typeface="楷体_GB2312" pitchFamily="49" charset="-122"/>
              </a:rPr>
              <a:t>)-{(i,π(i))}</a:t>
            </a:r>
            <a:r>
              <a:rPr kumimoji="0" lang="zh-CN" altLang="en-US" dirty="0">
                <a:latin typeface="Arial" panose="020B0604020202020204" pitchFamily="34" charset="0"/>
                <a:ea typeface="楷体_GB2312" pitchFamily="49" charset="-122"/>
              </a:rPr>
              <a:t>是</a:t>
            </a:r>
            <a:r>
              <a:rPr kumimoji="0" lang="en-US" altLang="zh-CN" dirty="0">
                <a:solidFill>
                  <a:srgbClr val="2605A1"/>
                </a:solidFill>
                <a:latin typeface="Arial" panose="020B0604020202020204" pitchFamily="34" charset="0"/>
                <a:ea typeface="楷体_GB2312" pitchFamily="49" charset="-122"/>
              </a:rPr>
              <a:t>N(i-1,π(i)-1)</a:t>
            </a:r>
            <a:r>
              <a:rPr kumimoji="0" lang="zh-CN" altLang="en-US" dirty="0">
                <a:latin typeface="Arial" panose="020B0604020202020204" pitchFamily="34" charset="0"/>
                <a:ea typeface="楷体_GB2312" pitchFamily="49" charset="-122"/>
              </a:rPr>
              <a:t>的最大不相交子集。 </a:t>
            </a:r>
            <a:r>
              <a:rPr kumimoji="0" lang="en-US" altLang="zh-CN" u="sng" dirty="0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Size(</a:t>
            </a:r>
            <a:r>
              <a:rPr kumimoji="0" lang="en-US" altLang="zh-CN" u="sng" dirty="0" err="1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i,j</a:t>
            </a:r>
            <a:r>
              <a:rPr kumimoji="0" lang="en-US" altLang="zh-CN" u="sng" dirty="0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)=Size(i-1</a:t>
            </a:r>
            <a:r>
              <a:rPr kumimoji="0" lang="en-US" altLang="zh-CN" u="sng" dirty="0" smtClean="0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,</a:t>
            </a:r>
            <a:r>
              <a:rPr kumimoji="0" lang="en-US" altLang="zh-CN" u="sng" dirty="0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kumimoji="0" lang="en-US" altLang="zh-CN" u="sng" dirty="0" smtClean="0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π(i)-1)+1</a:t>
            </a:r>
            <a:endParaRPr kumimoji="0" lang="zh-CN" altLang="en-US" u="sng" dirty="0" smtClean="0">
              <a:solidFill>
                <a:srgbClr val="C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kumimoji="0" lang="en-US" altLang="zh-CN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kumimoji="0" lang="en-US" altLang="zh-CN" dirty="0" smtClean="0">
                <a:latin typeface="Arial" panose="020B0604020202020204" pitchFamily="34" charset="0"/>
                <a:ea typeface="楷体_GB2312" pitchFamily="49" charset="-122"/>
              </a:rPr>
              <a:t>     </a:t>
            </a:r>
            <a:r>
              <a:rPr kumimoji="0" lang="zh-CN" altLang="en-US" dirty="0" smtClean="0">
                <a:solidFill>
                  <a:srgbClr val="2605A1"/>
                </a:solidFill>
                <a:latin typeface="Arial" panose="020B0604020202020204" pitchFamily="34" charset="0"/>
                <a:ea typeface="楷体_GB2312" pitchFamily="49" charset="-122"/>
              </a:rPr>
              <a:t>若    </a:t>
            </a:r>
            <a:r>
              <a:rPr kumimoji="0" lang="zh-CN" altLang="en-US" dirty="0" smtClean="0">
                <a:latin typeface="Arial" panose="020B0604020202020204" pitchFamily="34" charset="0"/>
                <a:ea typeface="楷体_GB2312" pitchFamily="49" charset="-122"/>
              </a:rPr>
              <a:t>                         ，则对任意</a:t>
            </a:r>
            <a:r>
              <a:rPr kumimoji="0" lang="en-US" altLang="zh-CN" dirty="0" smtClean="0">
                <a:latin typeface="Arial" panose="020B0604020202020204" pitchFamily="34" charset="0"/>
                <a:ea typeface="楷体_GB2312" pitchFamily="49" charset="-122"/>
              </a:rPr>
              <a:t>(t,π(t))</a:t>
            </a:r>
            <a:r>
              <a:rPr kumimoji="0" lang="zh-CN" altLang="zh-CN" dirty="0" smtClean="0">
                <a:latin typeface="Arial" panose="020B0604020202020204" pitchFamily="34" charset="0"/>
                <a:ea typeface="楷体_GB2312" pitchFamily="49" charset="-122"/>
              </a:rPr>
              <a:t>∈</a:t>
            </a:r>
            <a:r>
              <a:rPr kumimoji="0" lang="zh-CN" altLang="en-US" dirty="0" smtClean="0">
                <a:latin typeface="Arial" panose="020B0604020202020204" pitchFamily="34" charset="0"/>
                <a:ea typeface="楷体_GB2312" pitchFamily="49" charset="-122"/>
              </a:rPr>
              <a:t>M</a:t>
            </a:r>
            <a:r>
              <a:rPr kumimoji="0" lang="en-US" altLang="zh-CN" dirty="0" smtClean="0">
                <a:latin typeface="Arial" panose="020B0604020202020204" pitchFamily="34" charset="0"/>
                <a:ea typeface="楷体_GB2312" pitchFamily="49" charset="-122"/>
              </a:rPr>
              <a:t>NS(</a:t>
            </a:r>
            <a:r>
              <a:rPr kumimoji="0" lang="en-US" altLang="zh-CN" dirty="0" err="1" smtClean="0">
                <a:latin typeface="Arial" panose="020B0604020202020204" pitchFamily="34" charset="0"/>
                <a:ea typeface="楷体_GB2312" pitchFamily="49" charset="-122"/>
              </a:rPr>
              <a:t>i,j</a:t>
            </a:r>
            <a:r>
              <a:rPr kumimoji="0" lang="en-US" altLang="zh-CN" dirty="0" smtClean="0">
                <a:latin typeface="Arial" panose="020B0604020202020204" pitchFamily="34" charset="0"/>
                <a:ea typeface="楷体_GB2312" pitchFamily="49" charset="-122"/>
              </a:rPr>
              <a:t>)</a:t>
            </a:r>
            <a:r>
              <a:rPr kumimoji="0" lang="zh-CN" altLang="en-US" dirty="0" smtClean="0">
                <a:latin typeface="Arial" panose="020B0604020202020204" pitchFamily="34" charset="0"/>
                <a:ea typeface="楷体_GB2312" pitchFamily="49" charset="-122"/>
              </a:rPr>
              <a:t>有</a:t>
            </a:r>
            <a:endParaRPr kumimoji="0" lang="zh-CN" altLang="en-US" dirty="0" smtClean="0"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kumimoji="0" lang="en-US" altLang="zh-CN" dirty="0" smtClean="0">
                <a:latin typeface="Arial" panose="020B0604020202020204" pitchFamily="34" charset="0"/>
                <a:ea typeface="楷体_GB2312" pitchFamily="49" charset="-122"/>
              </a:rPr>
              <a:t>      </a:t>
            </a:r>
            <a:r>
              <a:rPr kumimoji="0" lang="en-US" altLang="zh-CN" dirty="0">
                <a:latin typeface="Arial" panose="020B0604020202020204" pitchFamily="34" charset="0"/>
                <a:ea typeface="楷体_GB2312" pitchFamily="49" charset="-122"/>
              </a:rPr>
              <a:t>t&lt;i</a:t>
            </a:r>
            <a:r>
              <a:rPr kumimoji="0" lang="zh-CN" altLang="en-US" dirty="0">
                <a:latin typeface="Arial" panose="020B0604020202020204" pitchFamily="34" charset="0"/>
                <a:ea typeface="楷体_GB2312" pitchFamily="49" charset="-122"/>
              </a:rPr>
              <a:t>。</a:t>
            </a:r>
            <a:r>
              <a:rPr kumimoji="0" lang="zh-CN" altLang="en-US" dirty="0" smtClean="0">
                <a:latin typeface="Arial" panose="020B0604020202020204" pitchFamily="34" charset="0"/>
                <a:ea typeface="楷体_GB2312" pitchFamily="49" charset="-122"/>
              </a:rPr>
              <a:t>从而                            </a:t>
            </a:r>
            <a:r>
              <a:rPr kumimoji="0" lang="zh-CN" altLang="en-US" dirty="0">
                <a:latin typeface="Arial" panose="020B0604020202020204" pitchFamily="34" charset="0"/>
                <a:ea typeface="楷体_GB2312" pitchFamily="49" charset="-122"/>
              </a:rPr>
              <a:t>。因此，</a:t>
            </a:r>
            <a:r>
              <a:rPr kumimoji="0" lang="en-US" altLang="zh-CN" dirty="0">
                <a:latin typeface="Arial" panose="020B0604020202020204" pitchFamily="34" charset="0"/>
                <a:ea typeface="楷体_GB2312" pitchFamily="49" charset="-122"/>
              </a:rPr>
              <a:t>Size(</a:t>
            </a:r>
            <a:r>
              <a:rPr kumimoji="0" lang="en-US" altLang="zh-CN" dirty="0" err="1">
                <a:latin typeface="Arial" panose="020B0604020202020204" pitchFamily="34" charset="0"/>
                <a:ea typeface="楷体_GB2312" pitchFamily="49" charset="-122"/>
              </a:rPr>
              <a:t>i,j</a:t>
            </a:r>
            <a:r>
              <a:rPr kumimoji="0" lang="en-US" altLang="zh-CN" dirty="0">
                <a:latin typeface="Arial" panose="020B0604020202020204" pitchFamily="34" charset="0"/>
                <a:ea typeface="楷体_GB2312" pitchFamily="49" charset="-122"/>
              </a:rPr>
              <a:t>)≤Size(i-1,j)</a:t>
            </a:r>
            <a:r>
              <a:rPr kumimoji="0" lang="zh-CN" altLang="en-US" dirty="0">
                <a:latin typeface="Arial" panose="020B0604020202020204" pitchFamily="34" charset="0"/>
                <a:ea typeface="楷体_GB2312" pitchFamily="49" charset="-122"/>
              </a:rPr>
              <a:t>。</a:t>
            </a:r>
            <a:endParaRPr kumimoji="0" lang="zh-CN" altLang="en-US" dirty="0"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kumimoji="0" lang="zh-CN" altLang="en-US" dirty="0">
                <a:latin typeface="Arial" panose="020B0604020202020204" pitchFamily="34" charset="0"/>
                <a:ea typeface="楷体_GB2312" pitchFamily="49" charset="-122"/>
              </a:rPr>
              <a:t>      </a:t>
            </a:r>
            <a:r>
              <a:rPr kumimoji="0" lang="zh-CN" altLang="en-US" dirty="0" smtClean="0">
                <a:latin typeface="Arial" panose="020B0604020202020204" pitchFamily="34" charset="0"/>
                <a:ea typeface="楷体_GB2312" pitchFamily="49" charset="-122"/>
              </a:rPr>
              <a:t>另一方面                            </a:t>
            </a:r>
            <a:r>
              <a:rPr kumimoji="0" lang="zh-CN" altLang="en-US" dirty="0">
                <a:latin typeface="Arial" panose="020B0604020202020204" pitchFamily="34" charset="0"/>
                <a:ea typeface="楷体_GB2312" pitchFamily="49" charset="-122"/>
              </a:rPr>
              <a:t>，故又有</a:t>
            </a:r>
            <a:r>
              <a:rPr kumimoji="0" lang="en-US" altLang="zh-CN" dirty="0">
                <a:latin typeface="Arial" panose="020B0604020202020204" pitchFamily="34" charset="0"/>
                <a:ea typeface="楷体_GB2312" pitchFamily="49" charset="-122"/>
              </a:rPr>
              <a:t>Size(</a:t>
            </a:r>
            <a:r>
              <a:rPr kumimoji="0" lang="en-US" altLang="zh-CN" dirty="0" err="1">
                <a:latin typeface="Arial" panose="020B0604020202020204" pitchFamily="34" charset="0"/>
                <a:ea typeface="楷体_GB2312" pitchFamily="49" charset="-122"/>
              </a:rPr>
              <a:t>i,j</a:t>
            </a:r>
            <a:r>
              <a:rPr kumimoji="0" lang="en-US" altLang="zh-CN" dirty="0">
                <a:latin typeface="Arial" panose="020B0604020202020204" pitchFamily="34" charset="0"/>
                <a:ea typeface="楷体_GB2312" pitchFamily="49" charset="-122"/>
              </a:rPr>
              <a:t>)</a:t>
            </a:r>
            <a:r>
              <a:rPr kumimoji="0" lang="en-US" altLang="en-US" dirty="0">
                <a:latin typeface="Arial" panose="020B0604020202020204" pitchFamily="34" charset="0"/>
                <a:ea typeface="楷体_GB2312" pitchFamily="49" charset="-122"/>
              </a:rPr>
              <a:t>≥</a:t>
            </a:r>
            <a:r>
              <a:rPr kumimoji="0" lang="en-US" altLang="zh-CN" dirty="0">
                <a:latin typeface="Arial" panose="020B0604020202020204" pitchFamily="34" charset="0"/>
                <a:ea typeface="楷体_GB2312" pitchFamily="49" charset="-122"/>
              </a:rPr>
              <a:t>Size(i-1,j)</a:t>
            </a:r>
            <a:r>
              <a:rPr kumimoji="0" lang="zh-CN" altLang="en-US" dirty="0">
                <a:latin typeface="Arial" panose="020B0604020202020204" pitchFamily="34" charset="0"/>
                <a:ea typeface="楷体_GB2312" pitchFamily="49" charset="-122"/>
              </a:rPr>
              <a:t>，</a:t>
            </a:r>
            <a:endParaRPr kumimoji="0" lang="zh-CN" altLang="en-US" dirty="0"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kumimoji="0" lang="zh-CN" altLang="en-US" dirty="0">
                <a:latin typeface="Arial" panose="020B0604020202020204" pitchFamily="34" charset="0"/>
                <a:ea typeface="楷体_GB2312" pitchFamily="49" charset="-122"/>
              </a:rPr>
              <a:t>      从而</a:t>
            </a:r>
            <a:r>
              <a:rPr kumimoji="0" lang="en-US" altLang="zh-CN" u="sng" dirty="0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Size(</a:t>
            </a:r>
            <a:r>
              <a:rPr kumimoji="0" lang="en-US" altLang="zh-CN" u="sng" dirty="0" err="1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i,j</a:t>
            </a:r>
            <a:r>
              <a:rPr kumimoji="0" lang="en-US" altLang="zh-CN" u="sng" dirty="0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)=Size(i-1,j)</a:t>
            </a:r>
            <a:r>
              <a:rPr kumimoji="0" lang="zh-CN" altLang="en-US" dirty="0">
                <a:latin typeface="Arial" panose="020B0604020202020204" pitchFamily="34" charset="0"/>
                <a:ea typeface="楷体_GB2312" pitchFamily="49" charset="-122"/>
              </a:rPr>
              <a:t>。</a:t>
            </a:r>
            <a:endParaRPr kumimoji="0" lang="en-US" altLang="zh-CN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314372" name="Object 4"/>
          <p:cNvGraphicFramePr>
            <a:graphicFrameLocks noChangeAspect="1"/>
          </p:cNvGraphicFramePr>
          <p:nvPr/>
        </p:nvGraphicFramePr>
        <p:xfrm>
          <a:off x="1619672" y="1106711"/>
          <a:ext cx="4608512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64" name="公式" r:id="rId1" imgW="2603500" imgH="203200" progId="Equation.3">
                  <p:embed/>
                </p:oleObj>
              </mc:Choice>
              <mc:Fallback>
                <p:oleObj name="公式" r:id="rId1" imgW="2603500" imgH="203200" progId="Equation.3">
                  <p:embed/>
                  <p:pic>
                    <p:nvPicPr>
                      <p:cNvPr id="0" name="Picture 36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106711"/>
                        <a:ext cx="4608512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73" name="Rectangle 5"/>
          <p:cNvSpPr>
            <a:spLocks noChangeArrowheads="1"/>
          </p:cNvSpPr>
          <p:nvPr/>
        </p:nvSpPr>
        <p:spPr bwMode="auto">
          <a:xfrm>
            <a:off x="0" y="332603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4374" name="Object 6"/>
          <p:cNvGraphicFramePr>
            <a:graphicFrameLocks noChangeAspect="1"/>
          </p:cNvGraphicFramePr>
          <p:nvPr/>
        </p:nvGraphicFramePr>
        <p:xfrm>
          <a:off x="2051050" y="2043212"/>
          <a:ext cx="446563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65" name="公式" r:id="rId3" imgW="2857500" imgH="457200" progId="Equation.3">
                  <p:embed/>
                </p:oleObj>
              </mc:Choice>
              <mc:Fallback>
                <p:oleObj name="公式" r:id="rId3" imgW="2857500" imgH="457200" progId="Equation.3">
                  <p:embed/>
                  <p:pic>
                    <p:nvPicPr>
                      <p:cNvPr id="0" name="Picture 36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043212"/>
                        <a:ext cx="4465638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75" name="Object 7"/>
          <p:cNvGraphicFramePr>
            <a:graphicFrameLocks noChangeAspect="1"/>
          </p:cNvGraphicFramePr>
          <p:nvPr/>
        </p:nvGraphicFramePr>
        <p:xfrm>
          <a:off x="2627784" y="3267075"/>
          <a:ext cx="24717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66" name="Equation" r:id="rId5" imgW="1054100" imgH="203200" progId="Equation.3">
                  <p:embed/>
                </p:oleObj>
              </mc:Choice>
              <mc:Fallback>
                <p:oleObj name="Equation" r:id="rId5" imgW="1054100" imgH="203200" progId="Equation.3">
                  <p:embed/>
                  <p:pic>
                    <p:nvPicPr>
                      <p:cNvPr id="0" name="Picture 36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267075"/>
                        <a:ext cx="2471738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76" name="Object 8"/>
          <p:cNvGraphicFramePr>
            <a:graphicFrameLocks noChangeAspect="1"/>
          </p:cNvGraphicFramePr>
          <p:nvPr/>
        </p:nvGraphicFramePr>
        <p:xfrm>
          <a:off x="1450975" y="5108258"/>
          <a:ext cx="25209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67" name="Equation" r:id="rId7" imgW="1054100" imgH="203200" progId="Equation.3">
                  <p:embed/>
                </p:oleObj>
              </mc:Choice>
              <mc:Fallback>
                <p:oleObj name="Equation" r:id="rId7" imgW="1054100" imgH="203200" progId="Equation.3">
                  <p:embed/>
                  <p:pic>
                    <p:nvPicPr>
                      <p:cNvPr id="0" name="Picture 36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975" y="5108258"/>
                        <a:ext cx="2520950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77" name="Rectangle 9"/>
          <p:cNvSpPr>
            <a:spLocks noChangeArrowheads="1"/>
          </p:cNvSpPr>
          <p:nvPr/>
        </p:nvSpPr>
        <p:spPr bwMode="auto">
          <a:xfrm>
            <a:off x="0" y="34546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4378" name="Object 10"/>
          <p:cNvGraphicFramePr>
            <a:graphicFrameLocks noChangeAspect="1"/>
          </p:cNvGraphicFramePr>
          <p:nvPr/>
        </p:nvGraphicFramePr>
        <p:xfrm>
          <a:off x="1158686" y="5547911"/>
          <a:ext cx="230346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68" name="公式" r:id="rId9" imgW="1422400" imgH="203200" progId="Equation.3">
                  <p:embed/>
                </p:oleObj>
              </mc:Choice>
              <mc:Fallback>
                <p:oleObj name="公式" r:id="rId9" imgW="1422400" imgH="203200" progId="Equation.3">
                  <p:embed/>
                  <p:pic>
                    <p:nvPicPr>
                      <p:cNvPr id="0" name="Picture 36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686" y="5547911"/>
                        <a:ext cx="2303463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79" name="Object 11"/>
          <p:cNvGraphicFramePr>
            <a:graphicFrameLocks noChangeAspect="1"/>
          </p:cNvGraphicFramePr>
          <p:nvPr/>
        </p:nvGraphicFramePr>
        <p:xfrm>
          <a:off x="2124521" y="5932711"/>
          <a:ext cx="230346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69" name="公式" r:id="rId11" imgW="1422400" imgH="203200" progId="Equation.3">
                  <p:embed/>
                </p:oleObj>
              </mc:Choice>
              <mc:Fallback>
                <p:oleObj name="公式" r:id="rId11" imgW="1422400" imgH="203200" progId="Equation.3">
                  <p:embed/>
                  <p:pic>
                    <p:nvPicPr>
                      <p:cNvPr id="0" name="Picture 36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521" y="5932711"/>
                        <a:ext cx="2303463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80" name="Rectangle 12"/>
          <p:cNvSpPr>
            <a:spLocks noChangeArrowheads="1"/>
          </p:cNvSpPr>
          <p:nvPr/>
        </p:nvSpPr>
        <p:spPr bwMode="auto">
          <a:xfrm>
            <a:off x="0" y="332603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4381" name="Rectangle 13"/>
          <p:cNvSpPr>
            <a:spLocks noChangeArrowheads="1"/>
          </p:cNvSpPr>
          <p:nvPr/>
        </p:nvSpPr>
        <p:spPr bwMode="auto">
          <a:xfrm>
            <a:off x="0" y="332603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467544" y="257398"/>
            <a:ext cx="7345362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电路布线</a:t>
            </a:r>
            <a:endParaRPr lang="ja-JP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571355" y="908720"/>
            <a:ext cx="1584176" cy="64807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131840" y="57398"/>
            <a:ext cx="5904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</a:t>
            </a:r>
            <a:r>
              <a:rPr lang="zh-CN" altLang="en-US" dirty="0" smtClean="0"/>
              <a:t>表示上端的接线柱</a:t>
            </a:r>
            <a:endParaRPr lang="en-US" altLang="zh-CN" dirty="0" smtClean="0"/>
          </a:p>
          <a:p>
            <a:r>
              <a:rPr lang="en-US" altLang="zh-CN" dirty="0" smtClean="0"/>
              <a:t>j</a:t>
            </a:r>
            <a:r>
              <a:rPr lang="zh-CN" altLang="en-US" dirty="0" smtClean="0"/>
              <a:t>表示下端的接线柱</a:t>
            </a:r>
            <a:endParaRPr lang="en-US" altLang="zh-CN" dirty="0" smtClean="0"/>
          </a:p>
          <a:p>
            <a:r>
              <a:rPr lang="en-US" altLang="zh-CN" dirty="0"/>
              <a:t>MNS(</a:t>
            </a:r>
            <a:r>
              <a:rPr lang="en-US" altLang="zh-CN" dirty="0" err="1"/>
              <a:t>i,j</a:t>
            </a:r>
            <a:r>
              <a:rPr lang="en-US" altLang="zh-CN" dirty="0" smtClean="0"/>
              <a:t>)</a:t>
            </a:r>
            <a:r>
              <a:rPr lang="zh-CN" altLang="en-US" dirty="0">
                <a:solidFill>
                  <a:srgbClr val="3907F1"/>
                </a:solidFill>
              </a:rPr>
              <a:t>上端接线柱</a:t>
            </a:r>
            <a:r>
              <a:rPr lang="en-US" altLang="zh-CN" dirty="0" err="1">
                <a:solidFill>
                  <a:srgbClr val="3907F1"/>
                </a:solidFill>
              </a:rPr>
              <a:t>i</a:t>
            </a:r>
            <a:r>
              <a:rPr lang="zh-CN" altLang="en-US" dirty="0">
                <a:solidFill>
                  <a:srgbClr val="3907F1"/>
                </a:solidFill>
              </a:rPr>
              <a:t>与下端接线柱</a:t>
            </a:r>
            <a:r>
              <a:rPr lang="en-US" altLang="zh-CN" dirty="0">
                <a:solidFill>
                  <a:srgbClr val="3907F1"/>
                </a:solidFill>
              </a:rPr>
              <a:t>j</a:t>
            </a:r>
            <a:r>
              <a:rPr lang="zh-CN" altLang="en-US" dirty="0">
                <a:solidFill>
                  <a:srgbClr val="C00000"/>
                </a:solidFill>
              </a:rPr>
              <a:t>前</a:t>
            </a:r>
            <a:r>
              <a:rPr lang="zh-CN" altLang="en-US" dirty="0"/>
              <a:t>的最大不相交子集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4644008" y="116632"/>
            <a:ext cx="4499992" cy="1865193"/>
            <a:chOff x="4644008" y="8161"/>
            <a:chExt cx="4499992" cy="1865193"/>
          </a:xfrm>
        </p:grpSpPr>
        <p:pic>
          <p:nvPicPr>
            <p:cNvPr id="23" name="Picture 4" descr="t35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8161"/>
              <a:ext cx="4499992" cy="1865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4" name="直接连接符 23"/>
            <p:cNvCxnSpPr/>
            <p:nvPr/>
          </p:nvCxnSpPr>
          <p:spPr bwMode="auto">
            <a:xfrm flipH="1" flipV="1">
              <a:off x="4932040" y="558251"/>
              <a:ext cx="3024336" cy="674505"/>
            </a:xfrm>
            <a:prstGeom prst="line">
              <a:avLst/>
            </a:prstGeom>
            <a:solidFill>
              <a:schemeClr val="accent1"/>
            </a:solidFill>
            <a:ln w="69850" cap="flat" cmpd="sng" algn="ctr">
              <a:solidFill>
                <a:srgbClr val="C000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" name="矩形 11"/>
          <p:cNvSpPr/>
          <p:nvPr/>
        </p:nvSpPr>
        <p:spPr>
          <a:xfrm>
            <a:off x="2650237" y="5147900"/>
            <a:ext cx="118173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M</a:t>
            </a:r>
            <a:r>
              <a:rPr lang="en-US" altLang="zh-CN" sz="2000" dirty="0" smtClean="0">
                <a:latin typeface="Arial" panose="020B0604020202020204" pitchFamily="34" charset="0"/>
                <a:ea typeface="楷体_GB2312" pitchFamily="49" charset="-122"/>
              </a:rPr>
              <a:t>NS(</a:t>
            </a:r>
            <a:r>
              <a:rPr lang="en-US" altLang="zh-CN" sz="2000" dirty="0" err="1" smtClean="0"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000" dirty="0" smtClean="0">
                <a:latin typeface="Arial" panose="020B0604020202020204" pitchFamily="34" charset="0"/>
                <a:ea typeface="楷体_GB2312" pitchFamily="49" charset="-122"/>
              </a:rPr>
              <a:t>, j)</a:t>
            </a:r>
            <a:endParaRPr lang="zh-CN" altLang="en-US" sz="2000" dirty="0"/>
          </a:p>
        </p:txBody>
      </p:sp>
      <p:sp>
        <p:nvSpPr>
          <p:cNvPr id="20" name="椭圆 19"/>
          <p:cNvSpPr/>
          <p:nvPr/>
        </p:nvSpPr>
        <p:spPr>
          <a:xfrm>
            <a:off x="2326201" y="5096629"/>
            <a:ext cx="324036" cy="46642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63688" y="3975447"/>
            <a:ext cx="6606208" cy="822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2605A1"/>
                </a:solidFill>
                <a:latin typeface="Arial" panose="020B0604020202020204" pitchFamily="34" charset="0"/>
                <a:ea typeface="楷体_GB2312" pitchFamily="49" charset="-122"/>
              </a:rPr>
              <a:t>若</a:t>
            </a:r>
            <a:r>
              <a:rPr lang="en-US" altLang="zh-CN" sz="2400" dirty="0">
                <a:latin typeface="Arial" panose="020B0604020202020204" pitchFamily="34" charset="0"/>
                <a:ea typeface="楷体_GB2312" pitchFamily="49" charset="-122"/>
              </a:rPr>
              <a:t>(</a:t>
            </a:r>
            <a:r>
              <a:rPr lang="en-US" altLang="zh-CN" sz="2400" dirty="0" err="1"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楷体_GB2312" pitchFamily="49" charset="-122"/>
              </a:rPr>
              <a:t>,π(</a:t>
            </a:r>
            <a:r>
              <a:rPr lang="en-US" altLang="zh-CN" sz="2400" dirty="0" err="1"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楷体_GB2312" pitchFamily="49" charset="-122"/>
              </a:rPr>
              <a:t>))</a:t>
            </a:r>
            <a:r>
              <a:rPr lang="zh-CN" altLang="zh-CN" sz="2400" b="1" dirty="0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∈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M</a:t>
            </a:r>
            <a:r>
              <a:rPr lang="en-US" altLang="zh-CN" sz="2400" dirty="0">
                <a:latin typeface="Arial" panose="020B0604020202020204" pitchFamily="34" charset="0"/>
                <a:ea typeface="楷体_GB2312" pitchFamily="49" charset="-122"/>
              </a:rPr>
              <a:t>NS(</a:t>
            </a:r>
            <a:r>
              <a:rPr lang="en-US" altLang="zh-CN" sz="2400" dirty="0" err="1">
                <a:latin typeface="Arial" panose="020B0604020202020204" pitchFamily="34" charset="0"/>
                <a:ea typeface="楷体_GB2312" pitchFamily="49" charset="-122"/>
              </a:rPr>
              <a:t>i,j</a:t>
            </a:r>
            <a:r>
              <a:rPr lang="en-US" altLang="zh-CN" sz="2400" dirty="0">
                <a:latin typeface="Arial" panose="020B0604020202020204" pitchFamily="34" charset="0"/>
                <a:ea typeface="楷体_GB2312" pitchFamily="49" charset="-122"/>
              </a:rPr>
              <a:t>)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。则对任意</a:t>
            </a:r>
            <a:r>
              <a:rPr lang="en-US" altLang="zh-CN" sz="2400" dirty="0">
                <a:latin typeface="Arial" panose="020B0604020202020204" pitchFamily="34" charset="0"/>
                <a:ea typeface="楷体_GB2312" pitchFamily="49" charset="-122"/>
              </a:rPr>
              <a:t>(t,π</a:t>
            </a:r>
            <a:r>
              <a:rPr lang="en-US" altLang="zh-CN" sz="2400" dirty="0">
                <a:latin typeface="Arial" panose="020B0604020202020204" pitchFamily="34" charset="0"/>
                <a:ea typeface="楷体_GB2312" pitchFamily="49" charset="-122"/>
                <a:sym typeface="+mn-ea"/>
              </a:rPr>
              <a:t>)</a:t>
            </a:r>
            <a:r>
              <a:rPr lang="zh-CN" altLang="zh-CN" sz="2400" dirty="0">
                <a:latin typeface="Arial" panose="020B0604020202020204" pitchFamily="34" charset="0"/>
                <a:ea typeface="楷体_GB2312" pitchFamily="49" charset="-122"/>
                <a:sym typeface="+mn-ea"/>
              </a:rPr>
              <a:t>∈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  <a:sym typeface="+mn-ea"/>
              </a:rPr>
              <a:t>M</a:t>
            </a:r>
            <a:r>
              <a:rPr lang="en-US" altLang="zh-CN" sz="2400" dirty="0">
                <a:latin typeface="Arial" panose="020B0604020202020204" pitchFamily="34" charset="0"/>
                <a:ea typeface="楷体_GB2312" pitchFamily="49" charset="-122"/>
                <a:sym typeface="+mn-ea"/>
              </a:rPr>
              <a:t>NS(</a:t>
            </a:r>
            <a:r>
              <a:rPr lang="en-US" altLang="zh-CN" sz="2400" dirty="0" err="1">
                <a:latin typeface="Arial" panose="020B0604020202020204" pitchFamily="34" charset="0"/>
                <a:ea typeface="楷体_GB2312" pitchFamily="49" charset="-122"/>
                <a:sym typeface="+mn-ea"/>
              </a:rPr>
              <a:t>i,j</a:t>
            </a:r>
            <a:r>
              <a:rPr lang="en-US" altLang="zh-CN" sz="2400" dirty="0">
                <a:latin typeface="Arial" panose="020B0604020202020204" pitchFamily="34" charset="0"/>
                <a:ea typeface="楷体_GB2312" pitchFamily="49" charset="-122"/>
                <a:sym typeface="+mn-ea"/>
              </a:rPr>
              <a:t>)</a:t>
            </a:r>
            <a:endParaRPr lang="zh-CN" altLang="en-US" sz="2400" dirty="0"/>
          </a:p>
          <a:p>
            <a:r>
              <a:rPr lang="en-US" altLang="zh-CN" sz="2400" dirty="0">
                <a:latin typeface="Arial" panose="020B0604020202020204" pitchFamily="34" charset="0"/>
                <a:ea typeface="楷体_GB2312" pitchFamily="49" charset="-122"/>
              </a:rPr>
              <a:t>(t)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4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4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4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4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4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4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4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4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4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4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4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4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43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43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4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4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4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4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4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4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4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4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4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4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  <p:bldP spid="20" grpId="0" animBg="1"/>
      <p:bldP spid="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Text Box 2"/>
          <p:cNvSpPr txBox="1">
            <a:spLocks noChangeArrowheads="1"/>
          </p:cNvSpPr>
          <p:nvPr/>
        </p:nvSpPr>
        <p:spPr bwMode="auto">
          <a:xfrm>
            <a:off x="250825" y="1052736"/>
            <a:ext cx="8353425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dirty="0">
                <a:latin typeface="Arial" panose="020B0604020202020204" pitchFamily="34" charset="0"/>
                <a:ea typeface="楷体_GB2312" pitchFamily="49" charset="-122"/>
              </a:rPr>
              <a:t>记                                                       。</a:t>
            </a:r>
            <a:r>
              <a:rPr kumimoji="0" lang="en-US" altLang="zh-CN" dirty="0">
                <a:latin typeface="Arial" panose="020B0604020202020204" pitchFamily="34" charset="0"/>
                <a:ea typeface="楷体_GB2312" pitchFamily="49" charset="-122"/>
              </a:rPr>
              <a:t>N(</a:t>
            </a:r>
            <a:r>
              <a:rPr kumimoji="0" lang="en-US" altLang="zh-CN" dirty="0" err="1">
                <a:latin typeface="Arial" panose="020B0604020202020204" pitchFamily="34" charset="0"/>
                <a:ea typeface="楷体_GB2312" pitchFamily="49" charset="-122"/>
              </a:rPr>
              <a:t>i,j</a:t>
            </a:r>
            <a:r>
              <a:rPr kumimoji="0" lang="en-US" altLang="zh-CN" dirty="0">
                <a:latin typeface="Arial" panose="020B0604020202020204" pitchFamily="34" charset="0"/>
                <a:ea typeface="楷体_GB2312" pitchFamily="49" charset="-122"/>
              </a:rPr>
              <a:t>)</a:t>
            </a:r>
            <a:r>
              <a:rPr kumimoji="0" lang="zh-CN" altLang="en-US" dirty="0">
                <a:latin typeface="Arial" panose="020B0604020202020204" pitchFamily="34" charset="0"/>
                <a:ea typeface="楷体_GB2312" pitchFamily="49" charset="-122"/>
              </a:rPr>
              <a:t>的最大不相交子集为</a:t>
            </a:r>
            <a:r>
              <a:rPr kumimoji="0" lang="en-US" altLang="zh-CN" dirty="0">
                <a:latin typeface="Arial" panose="020B0604020202020204" pitchFamily="34" charset="0"/>
                <a:ea typeface="楷体_GB2312" pitchFamily="49" charset="-122"/>
              </a:rPr>
              <a:t>MNS(</a:t>
            </a:r>
            <a:r>
              <a:rPr kumimoji="0" lang="en-US" altLang="zh-CN" dirty="0" err="1">
                <a:latin typeface="Arial" panose="020B0604020202020204" pitchFamily="34" charset="0"/>
                <a:ea typeface="楷体_GB2312" pitchFamily="49" charset="-122"/>
              </a:rPr>
              <a:t>i,j</a:t>
            </a:r>
            <a:r>
              <a:rPr kumimoji="0" lang="en-US" altLang="zh-CN" dirty="0">
                <a:latin typeface="Arial" panose="020B0604020202020204" pitchFamily="34" charset="0"/>
                <a:ea typeface="楷体_GB2312" pitchFamily="49" charset="-122"/>
              </a:rPr>
              <a:t>)</a:t>
            </a:r>
            <a:r>
              <a:rPr kumimoji="0" lang="zh-CN" altLang="en-US" dirty="0">
                <a:latin typeface="Arial" panose="020B0604020202020204" pitchFamily="34" charset="0"/>
                <a:ea typeface="楷体_GB2312" pitchFamily="49" charset="-122"/>
              </a:rPr>
              <a:t>。</a:t>
            </a:r>
            <a:r>
              <a:rPr kumimoji="0" lang="en-US" altLang="zh-CN" dirty="0">
                <a:latin typeface="Arial" panose="020B0604020202020204" pitchFamily="34" charset="0"/>
                <a:ea typeface="楷体_GB2312" pitchFamily="49" charset="-122"/>
              </a:rPr>
              <a:t>Size(</a:t>
            </a:r>
            <a:r>
              <a:rPr kumimoji="0" lang="en-US" altLang="zh-CN" dirty="0" err="1">
                <a:latin typeface="Arial" panose="020B0604020202020204" pitchFamily="34" charset="0"/>
                <a:ea typeface="楷体_GB2312" pitchFamily="49" charset="-122"/>
              </a:rPr>
              <a:t>i,j</a:t>
            </a:r>
            <a:r>
              <a:rPr kumimoji="0" lang="en-US" altLang="zh-CN" dirty="0">
                <a:latin typeface="Arial" panose="020B0604020202020204" pitchFamily="34" charset="0"/>
                <a:ea typeface="楷体_GB2312" pitchFamily="49" charset="-122"/>
              </a:rPr>
              <a:t>)=|MNS(</a:t>
            </a:r>
            <a:r>
              <a:rPr kumimoji="0" lang="en-US" altLang="zh-CN" dirty="0" err="1">
                <a:latin typeface="Arial" panose="020B0604020202020204" pitchFamily="34" charset="0"/>
                <a:ea typeface="楷体_GB2312" pitchFamily="49" charset="-122"/>
              </a:rPr>
              <a:t>i,j</a:t>
            </a:r>
            <a:r>
              <a:rPr kumimoji="0" lang="en-US" altLang="zh-CN" dirty="0">
                <a:latin typeface="Arial" panose="020B0604020202020204" pitchFamily="34" charset="0"/>
                <a:ea typeface="楷体_GB2312" pitchFamily="49" charset="-122"/>
              </a:rPr>
              <a:t>)|</a:t>
            </a:r>
            <a:r>
              <a:rPr kumimoji="0" lang="zh-CN" altLang="en-US" dirty="0">
                <a:latin typeface="Arial" panose="020B0604020202020204" pitchFamily="34" charset="0"/>
                <a:ea typeface="楷体_GB2312" pitchFamily="49" charset="-122"/>
              </a:rPr>
              <a:t>。</a:t>
            </a:r>
            <a:endParaRPr kumimoji="0" lang="zh-CN" altLang="en-US" dirty="0">
              <a:latin typeface="Arial" panose="020B0604020202020204" pitchFamily="34" charset="0"/>
              <a:ea typeface="楷体_GB2312" pitchFamily="49" charset="-122"/>
            </a:endParaRPr>
          </a:p>
          <a:p>
            <a:endParaRPr kumimoji="0" lang="en-US" altLang="zh-CN" dirty="0" smtClean="0"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kumimoji="0" lang="en-US" altLang="zh-CN" dirty="0" smtClean="0">
                <a:latin typeface="Arial" panose="020B0604020202020204" pitchFamily="34" charset="0"/>
                <a:ea typeface="楷体_GB2312" pitchFamily="49" charset="-122"/>
              </a:rPr>
              <a:t>(</a:t>
            </a:r>
            <a:r>
              <a:rPr kumimoji="0" lang="en-US" altLang="zh-CN" dirty="0">
                <a:latin typeface="Arial" panose="020B0604020202020204" pitchFamily="34" charset="0"/>
                <a:ea typeface="楷体_GB2312" pitchFamily="49" charset="-122"/>
              </a:rPr>
              <a:t>1)</a:t>
            </a:r>
            <a:r>
              <a:rPr kumimoji="0" lang="zh-CN" altLang="en-US" dirty="0">
                <a:latin typeface="Arial" panose="020B0604020202020204" pitchFamily="34" charset="0"/>
                <a:ea typeface="楷体_GB2312" pitchFamily="49" charset="-122"/>
              </a:rPr>
              <a:t>当</a:t>
            </a:r>
            <a:r>
              <a:rPr kumimoji="0" lang="en-US" altLang="zh-CN" dirty="0">
                <a:latin typeface="Arial" panose="020B0604020202020204" pitchFamily="34" charset="0"/>
                <a:ea typeface="楷体_GB2312" pitchFamily="49" charset="-122"/>
              </a:rPr>
              <a:t>i=1</a:t>
            </a:r>
            <a:r>
              <a:rPr kumimoji="0" lang="zh-CN" altLang="en-US" dirty="0">
                <a:latin typeface="Arial" panose="020B0604020202020204" pitchFamily="34" charset="0"/>
                <a:ea typeface="楷体_GB2312" pitchFamily="49" charset="-122"/>
              </a:rPr>
              <a:t>时，</a:t>
            </a:r>
            <a:endParaRPr kumimoji="0" lang="zh-CN" altLang="en-US" dirty="0">
              <a:latin typeface="Arial" panose="020B0604020202020204" pitchFamily="34" charset="0"/>
              <a:ea typeface="楷体_GB2312" pitchFamily="49" charset="-122"/>
            </a:endParaRPr>
          </a:p>
          <a:p>
            <a:endParaRPr kumimoji="0" lang="en-US" altLang="zh-CN" dirty="0"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kumimoji="0" lang="en-US" altLang="zh-CN" dirty="0">
                <a:latin typeface="Arial" panose="020B0604020202020204" pitchFamily="34" charset="0"/>
                <a:ea typeface="楷体_GB2312" pitchFamily="49" charset="-122"/>
              </a:rPr>
              <a:t>(2)</a:t>
            </a:r>
            <a:r>
              <a:rPr kumimoji="0" lang="zh-CN" altLang="en-US" dirty="0">
                <a:latin typeface="Arial" panose="020B0604020202020204" pitchFamily="34" charset="0"/>
                <a:ea typeface="楷体_GB2312" pitchFamily="49" charset="-122"/>
              </a:rPr>
              <a:t>当</a:t>
            </a:r>
            <a:r>
              <a:rPr kumimoji="0" lang="en-US" altLang="zh-CN" dirty="0">
                <a:latin typeface="Arial" panose="020B0604020202020204" pitchFamily="34" charset="0"/>
                <a:ea typeface="楷体_GB2312" pitchFamily="49" charset="-122"/>
              </a:rPr>
              <a:t>i&gt;1</a:t>
            </a:r>
            <a:r>
              <a:rPr kumimoji="0" lang="zh-CN" altLang="en-US" dirty="0">
                <a:latin typeface="Arial" panose="020B0604020202020204" pitchFamily="34" charset="0"/>
                <a:ea typeface="楷体_GB2312" pitchFamily="49" charset="-122"/>
              </a:rPr>
              <a:t>时，</a:t>
            </a:r>
            <a:endParaRPr kumimoji="0" lang="zh-CN" altLang="en-US" dirty="0"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kumimoji="0" lang="en-US" altLang="zh-CN" dirty="0">
                <a:latin typeface="Arial" panose="020B0604020202020204" pitchFamily="34" charset="0"/>
                <a:ea typeface="楷体_GB2312" pitchFamily="49" charset="-122"/>
              </a:rPr>
              <a:t>2.1 j&lt;π(i)</a:t>
            </a:r>
            <a:r>
              <a:rPr kumimoji="0" lang="zh-CN" altLang="en-US" dirty="0">
                <a:latin typeface="Arial" panose="020B0604020202020204" pitchFamily="34" charset="0"/>
                <a:ea typeface="楷体_GB2312" pitchFamily="49" charset="-122"/>
              </a:rPr>
              <a:t>。</a:t>
            </a:r>
            <a:r>
              <a:rPr kumimoji="0" lang="zh-CN" altLang="en-US" dirty="0" smtClean="0">
                <a:latin typeface="Arial" panose="020B0604020202020204" pitchFamily="34" charset="0"/>
                <a:ea typeface="楷体_GB2312" pitchFamily="49" charset="-122"/>
              </a:rPr>
              <a:t>此时，                          </a:t>
            </a:r>
            <a:r>
              <a:rPr kumimoji="0" lang="zh-CN" altLang="en-US" dirty="0">
                <a:latin typeface="Arial" panose="020B0604020202020204" pitchFamily="34" charset="0"/>
                <a:ea typeface="楷体_GB2312" pitchFamily="49" charset="-122"/>
              </a:rPr>
              <a:t>。故在这种情况下，</a:t>
            </a:r>
            <a:r>
              <a:rPr kumimoji="0" lang="en-US" altLang="zh-CN" dirty="0">
                <a:latin typeface="Arial" panose="020B0604020202020204" pitchFamily="34" charset="0"/>
                <a:ea typeface="楷体_GB2312" pitchFamily="49" charset="-122"/>
              </a:rPr>
              <a:t>N(</a:t>
            </a:r>
            <a:r>
              <a:rPr kumimoji="0" lang="en-US" altLang="zh-CN" dirty="0" err="1">
                <a:latin typeface="Arial" panose="020B0604020202020204" pitchFamily="34" charset="0"/>
                <a:ea typeface="楷体_GB2312" pitchFamily="49" charset="-122"/>
              </a:rPr>
              <a:t>i,j</a:t>
            </a:r>
            <a:r>
              <a:rPr kumimoji="0" lang="en-US" altLang="zh-CN" dirty="0">
                <a:latin typeface="Arial" panose="020B0604020202020204" pitchFamily="34" charset="0"/>
                <a:ea typeface="楷体_GB2312" pitchFamily="49" charset="-122"/>
              </a:rPr>
              <a:t>)=N(i-1,j)</a:t>
            </a:r>
            <a:r>
              <a:rPr kumimoji="0" lang="zh-CN" altLang="en-US" dirty="0">
                <a:latin typeface="Arial" panose="020B0604020202020204" pitchFamily="34" charset="0"/>
                <a:ea typeface="楷体_GB2312" pitchFamily="49" charset="-122"/>
              </a:rPr>
              <a:t>，从而</a:t>
            </a:r>
            <a:r>
              <a:rPr kumimoji="0"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Size(</a:t>
            </a:r>
            <a:r>
              <a:rPr kumimoji="0" lang="en-US" altLang="zh-CN" dirty="0" err="1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i,j</a:t>
            </a:r>
            <a:r>
              <a:rPr kumimoji="0"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)=Size(i-1,j)</a:t>
            </a:r>
            <a:r>
              <a:rPr kumimoji="0" lang="zh-CN" altLang="en-US" dirty="0">
                <a:latin typeface="Arial" panose="020B0604020202020204" pitchFamily="34" charset="0"/>
                <a:ea typeface="楷体_GB2312" pitchFamily="49" charset="-122"/>
              </a:rPr>
              <a:t>。</a:t>
            </a:r>
            <a:endParaRPr kumimoji="0" lang="zh-CN" altLang="en-US" dirty="0"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kumimoji="0" lang="en-US" altLang="zh-CN" dirty="0">
                <a:latin typeface="Arial" panose="020B0604020202020204" pitchFamily="34" charset="0"/>
                <a:ea typeface="楷体_GB2312" pitchFamily="49" charset="-122"/>
              </a:rPr>
              <a:t>2.2 j≥π(i)</a:t>
            </a:r>
            <a:r>
              <a:rPr kumimoji="0" lang="zh-CN" altLang="en-US" dirty="0" smtClean="0"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kumimoji="0" lang="zh-CN" altLang="en-US" dirty="0" smtClean="0">
                <a:solidFill>
                  <a:srgbClr val="2605A1"/>
                </a:solidFill>
                <a:latin typeface="Arial" panose="020B0604020202020204" pitchFamily="34" charset="0"/>
                <a:ea typeface="楷体_GB2312" pitchFamily="49" charset="-122"/>
              </a:rPr>
              <a:t>若</a:t>
            </a:r>
            <a:r>
              <a:rPr kumimoji="0" lang="en-US" altLang="zh-CN" dirty="0" smtClean="0">
                <a:latin typeface="Arial" panose="020B0604020202020204" pitchFamily="34" charset="0"/>
                <a:ea typeface="楷体_GB2312" pitchFamily="49" charset="-122"/>
              </a:rPr>
              <a:t>(</a:t>
            </a:r>
            <a:r>
              <a:rPr kumimoji="0" lang="en-US" altLang="zh-CN" dirty="0">
                <a:latin typeface="Arial" panose="020B0604020202020204" pitchFamily="34" charset="0"/>
                <a:ea typeface="楷体_GB2312" pitchFamily="49" charset="-122"/>
              </a:rPr>
              <a:t>i,π(i))</a:t>
            </a:r>
            <a:r>
              <a:rPr kumimoji="0" lang="zh-CN" altLang="zh-CN" dirty="0">
                <a:latin typeface="Arial" panose="020B0604020202020204" pitchFamily="34" charset="0"/>
                <a:ea typeface="楷体_GB2312" pitchFamily="49" charset="-122"/>
              </a:rPr>
              <a:t>∈</a:t>
            </a:r>
            <a:r>
              <a:rPr kumimoji="0" lang="zh-CN" altLang="en-US" dirty="0">
                <a:latin typeface="Arial" panose="020B0604020202020204" pitchFamily="34" charset="0"/>
                <a:ea typeface="楷体_GB2312" pitchFamily="49" charset="-122"/>
              </a:rPr>
              <a:t>M</a:t>
            </a:r>
            <a:r>
              <a:rPr kumimoji="0" lang="en-US" altLang="zh-CN" dirty="0">
                <a:latin typeface="Arial" panose="020B0604020202020204" pitchFamily="34" charset="0"/>
                <a:ea typeface="楷体_GB2312" pitchFamily="49" charset="-122"/>
              </a:rPr>
              <a:t>NS(</a:t>
            </a:r>
            <a:r>
              <a:rPr kumimoji="0" lang="en-US" altLang="zh-CN" dirty="0" err="1">
                <a:latin typeface="Arial" panose="020B0604020202020204" pitchFamily="34" charset="0"/>
                <a:ea typeface="楷体_GB2312" pitchFamily="49" charset="-122"/>
              </a:rPr>
              <a:t>i,j</a:t>
            </a:r>
            <a:r>
              <a:rPr kumimoji="0" lang="en-US" altLang="zh-CN" dirty="0" smtClean="0">
                <a:latin typeface="Arial" panose="020B0604020202020204" pitchFamily="34" charset="0"/>
                <a:ea typeface="楷体_GB2312" pitchFamily="49" charset="-122"/>
              </a:rPr>
              <a:t>)</a:t>
            </a:r>
            <a:r>
              <a:rPr kumimoji="0" lang="zh-CN" altLang="en-US" dirty="0" smtClean="0">
                <a:latin typeface="Arial" panose="020B0604020202020204" pitchFamily="34" charset="0"/>
                <a:ea typeface="楷体_GB2312" pitchFamily="49" charset="-122"/>
              </a:rPr>
              <a:t>。则</a:t>
            </a:r>
            <a:r>
              <a:rPr kumimoji="0" lang="zh-CN" altLang="en-US" dirty="0">
                <a:latin typeface="Arial" panose="020B0604020202020204" pitchFamily="34" charset="0"/>
                <a:ea typeface="楷体_GB2312" pitchFamily="49" charset="-122"/>
              </a:rPr>
              <a:t>对任意</a:t>
            </a:r>
            <a:r>
              <a:rPr kumimoji="0" lang="en-US" altLang="zh-CN" dirty="0">
                <a:latin typeface="Arial" panose="020B0604020202020204" pitchFamily="34" charset="0"/>
                <a:ea typeface="楷体_GB2312" pitchFamily="49" charset="-122"/>
              </a:rPr>
              <a:t>(t,π(t</a:t>
            </a:r>
            <a:r>
              <a:rPr kumimoji="0" lang="en-US" altLang="zh-CN" dirty="0" smtClean="0">
                <a:latin typeface="Arial" panose="020B0604020202020204" pitchFamily="34" charset="0"/>
                <a:ea typeface="楷体_GB2312" pitchFamily="49" charset="-122"/>
              </a:rPr>
              <a:t>))</a:t>
            </a:r>
            <a:r>
              <a:rPr kumimoji="0" lang="zh-CN" altLang="zh-CN" dirty="0" smtClean="0">
                <a:latin typeface="Arial" panose="020B0604020202020204" pitchFamily="34" charset="0"/>
                <a:ea typeface="楷体_GB2312" pitchFamily="49" charset="-122"/>
              </a:rPr>
              <a:t>∈</a:t>
            </a:r>
            <a:r>
              <a:rPr kumimoji="0" lang="zh-CN" altLang="en-US" dirty="0">
                <a:latin typeface="Arial" panose="020B0604020202020204" pitchFamily="34" charset="0"/>
                <a:ea typeface="楷体_GB2312" pitchFamily="49" charset="-122"/>
              </a:rPr>
              <a:t>M</a:t>
            </a:r>
            <a:r>
              <a:rPr kumimoji="0" lang="en-US" altLang="zh-CN" dirty="0">
                <a:latin typeface="Arial" panose="020B0604020202020204" pitchFamily="34" charset="0"/>
                <a:ea typeface="楷体_GB2312" pitchFamily="49" charset="-122"/>
              </a:rPr>
              <a:t>NS(</a:t>
            </a:r>
            <a:r>
              <a:rPr kumimoji="0" lang="en-US" altLang="zh-CN" dirty="0" err="1">
                <a:latin typeface="Arial" panose="020B0604020202020204" pitchFamily="34" charset="0"/>
                <a:ea typeface="楷体_GB2312" pitchFamily="49" charset="-122"/>
              </a:rPr>
              <a:t>i,j</a:t>
            </a:r>
            <a:r>
              <a:rPr kumimoji="0" lang="en-US" altLang="zh-CN" dirty="0">
                <a:latin typeface="Arial" panose="020B0604020202020204" pitchFamily="34" charset="0"/>
                <a:ea typeface="楷体_GB2312" pitchFamily="49" charset="-122"/>
              </a:rPr>
              <a:t>)</a:t>
            </a:r>
            <a:r>
              <a:rPr kumimoji="0" lang="zh-CN" altLang="en-US" dirty="0">
                <a:latin typeface="Arial" panose="020B0604020202020204" pitchFamily="34" charset="0"/>
                <a:ea typeface="楷体_GB2312" pitchFamily="49" charset="-122"/>
              </a:rPr>
              <a:t>有</a:t>
            </a:r>
            <a:r>
              <a:rPr kumimoji="0" lang="en-US" altLang="zh-CN" dirty="0">
                <a:latin typeface="Arial" panose="020B0604020202020204" pitchFamily="34" charset="0"/>
                <a:ea typeface="楷体_GB2312" pitchFamily="49" charset="-122"/>
              </a:rPr>
              <a:t>t&lt;i</a:t>
            </a:r>
            <a:r>
              <a:rPr kumimoji="0" lang="zh-CN" altLang="en-US" dirty="0">
                <a:latin typeface="Arial" panose="020B0604020202020204" pitchFamily="34" charset="0"/>
                <a:ea typeface="楷体_GB2312" pitchFamily="49" charset="-122"/>
              </a:rPr>
              <a:t>且</a:t>
            </a:r>
            <a:r>
              <a:rPr kumimoji="0" lang="en-US" altLang="zh-CN" dirty="0">
                <a:latin typeface="Arial" panose="020B0604020202020204" pitchFamily="34" charset="0"/>
                <a:ea typeface="楷体_GB2312" pitchFamily="49" charset="-122"/>
              </a:rPr>
              <a:t>π(t)&lt;π(i)</a:t>
            </a:r>
            <a:r>
              <a:rPr kumimoji="0" lang="zh-CN" altLang="en-US" dirty="0">
                <a:latin typeface="Arial" panose="020B0604020202020204" pitchFamily="34" charset="0"/>
                <a:ea typeface="楷体_GB2312" pitchFamily="49" charset="-122"/>
              </a:rPr>
              <a:t>。在这种情况下</a:t>
            </a:r>
            <a:r>
              <a:rPr kumimoji="0" lang="en-US" altLang="zh-CN" dirty="0">
                <a:solidFill>
                  <a:srgbClr val="2605A1"/>
                </a:solidFill>
                <a:latin typeface="Arial" panose="020B0604020202020204" pitchFamily="34" charset="0"/>
                <a:ea typeface="楷体_GB2312" pitchFamily="49" charset="-122"/>
              </a:rPr>
              <a:t>MNS(</a:t>
            </a:r>
            <a:r>
              <a:rPr kumimoji="0" lang="en-US" altLang="zh-CN" dirty="0" err="1">
                <a:solidFill>
                  <a:srgbClr val="2605A1"/>
                </a:solidFill>
                <a:latin typeface="Arial" panose="020B0604020202020204" pitchFamily="34" charset="0"/>
                <a:ea typeface="楷体_GB2312" pitchFamily="49" charset="-122"/>
              </a:rPr>
              <a:t>i,j</a:t>
            </a:r>
            <a:r>
              <a:rPr kumimoji="0" lang="en-US" altLang="zh-CN" dirty="0">
                <a:solidFill>
                  <a:srgbClr val="2605A1"/>
                </a:solidFill>
                <a:latin typeface="Arial" panose="020B0604020202020204" pitchFamily="34" charset="0"/>
                <a:ea typeface="楷体_GB2312" pitchFamily="49" charset="-122"/>
              </a:rPr>
              <a:t>)-{(i,π(i))}</a:t>
            </a:r>
            <a:r>
              <a:rPr kumimoji="0" lang="zh-CN" altLang="en-US" dirty="0">
                <a:latin typeface="Arial" panose="020B0604020202020204" pitchFamily="34" charset="0"/>
                <a:ea typeface="楷体_GB2312" pitchFamily="49" charset="-122"/>
              </a:rPr>
              <a:t>是</a:t>
            </a:r>
            <a:r>
              <a:rPr kumimoji="0" lang="en-US" altLang="zh-CN" dirty="0">
                <a:solidFill>
                  <a:srgbClr val="2605A1"/>
                </a:solidFill>
                <a:latin typeface="Arial" panose="020B0604020202020204" pitchFamily="34" charset="0"/>
                <a:ea typeface="楷体_GB2312" pitchFamily="49" charset="-122"/>
              </a:rPr>
              <a:t>N(i-1,π(i)-1)</a:t>
            </a:r>
            <a:r>
              <a:rPr kumimoji="0" lang="zh-CN" altLang="en-US" dirty="0">
                <a:latin typeface="Arial" panose="020B0604020202020204" pitchFamily="34" charset="0"/>
                <a:ea typeface="楷体_GB2312" pitchFamily="49" charset="-122"/>
              </a:rPr>
              <a:t>的最大不相交子集。 </a:t>
            </a:r>
            <a:r>
              <a:rPr kumimoji="0" lang="en-US" altLang="zh-CN" u="sng" dirty="0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Size(</a:t>
            </a:r>
            <a:r>
              <a:rPr kumimoji="0" lang="en-US" altLang="zh-CN" u="sng" dirty="0" err="1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i,j</a:t>
            </a:r>
            <a:r>
              <a:rPr kumimoji="0" lang="en-US" altLang="zh-CN" u="sng" dirty="0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)=Size(i-1</a:t>
            </a:r>
            <a:r>
              <a:rPr kumimoji="0" lang="en-US" altLang="zh-CN" u="sng" dirty="0" smtClean="0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,</a:t>
            </a:r>
            <a:r>
              <a:rPr kumimoji="0" lang="en-US" altLang="zh-CN" u="sng" dirty="0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kumimoji="0" lang="en-US" altLang="zh-CN" u="sng" dirty="0" smtClean="0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π(i)-1)+1</a:t>
            </a:r>
            <a:endParaRPr kumimoji="0" lang="zh-CN" altLang="en-US" u="sng" dirty="0" smtClean="0">
              <a:solidFill>
                <a:srgbClr val="C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kumimoji="0" lang="en-US" altLang="zh-CN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kumimoji="0" lang="en-US" altLang="zh-CN" dirty="0" smtClean="0">
                <a:latin typeface="Arial" panose="020B0604020202020204" pitchFamily="34" charset="0"/>
                <a:ea typeface="楷体_GB2312" pitchFamily="49" charset="-122"/>
              </a:rPr>
              <a:t>     </a:t>
            </a:r>
            <a:r>
              <a:rPr kumimoji="0" lang="zh-CN" altLang="en-US" dirty="0" smtClean="0">
                <a:solidFill>
                  <a:srgbClr val="2605A1"/>
                </a:solidFill>
                <a:latin typeface="Arial" panose="020B0604020202020204" pitchFamily="34" charset="0"/>
                <a:ea typeface="楷体_GB2312" pitchFamily="49" charset="-122"/>
              </a:rPr>
              <a:t>若    </a:t>
            </a:r>
            <a:r>
              <a:rPr kumimoji="0" lang="zh-CN" altLang="en-US" dirty="0" smtClean="0">
                <a:latin typeface="Arial" panose="020B0604020202020204" pitchFamily="34" charset="0"/>
                <a:ea typeface="楷体_GB2312" pitchFamily="49" charset="-122"/>
              </a:rPr>
              <a:t>                         ，则对任意</a:t>
            </a:r>
            <a:r>
              <a:rPr kumimoji="0" lang="en-US" altLang="zh-CN" dirty="0" smtClean="0">
                <a:latin typeface="Arial" panose="020B0604020202020204" pitchFamily="34" charset="0"/>
                <a:ea typeface="楷体_GB2312" pitchFamily="49" charset="-122"/>
              </a:rPr>
              <a:t>(t,π(t))</a:t>
            </a:r>
            <a:r>
              <a:rPr kumimoji="0" lang="zh-CN" altLang="zh-CN" dirty="0" smtClean="0">
                <a:latin typeface="Arial" panose="020B0604020202020204" pitchFamily="34" charset="0"/>
                <a:ea typeface="楷体_GB2312" pitchFamily="49" charset="-122"/>
              </a:rPr>
              <a:t>∈</a:t>
            </a:r>
            <a:r>
              <a:rPr kumimoji="0" lang="zh-CN" altLang="en-US" dirty="0" smtClean="0">
                <a:latin typeface="Arial" panose="020B0604020202020204" pitchFamily="34" charset="0"/>
                <a:ea typeface="楷体_GB2312" pitchFamily="49" charset="-122"/>
              </a:rPr>
              <a:t>M</a:t>
            </a:r>
            <a:r>
              <a:rPr kumimoji="0" lang="en-US" altLang="zh-CN" dirty="0" smtClean="0">
                <a:latin typeface="Arial" panose="020B0604020202020204" pitchFamily="34" charset="0"/>
                <a:ea typeface="楷体_GB2312" pitchFamily="49" charset="-122"/>
              </a:rPr>
              <a:t>NS(</a:t>
            </a:r>
            <a:r>
              <a:rPr kumimoji="0" lang="en-US" altLang="zh-CN" dirty="0" err="1" smtClean="0">
                <a:latin typeface="Arial" panose="020B0604020202020204" pitchFamily="34" charset="0"/>
                <a:ea typeface="楷体_GB2312" pitchFamily="49" charset="-122"/>
              </a:rPr>
              <a:t>i,j</a:t>
            </a:r>
            <a:r>
              <a:rPr kumimoji="0" lang="en-US" altLang="zh-CN" dirty="0" smtClean="0">
                <a:latin typeface="Arial" panose="020B0604020202020204" pitchFamily="34" charset="0"/>
                <a:ea typeface="楷体_GB2312" pitchFamily="49" charset="-122"/>
              </a:rPr>
              <a:t>)</a:t>
            </a:r>
            <a:r>
              <a:rPr kumimoji="0" lang="zh-CN" altLang="en-US" dirty="0" smtClean="0">
                <a:latin typeface="Arial" panose="020B0604020202020204" pitchFamily="34" charset="0"/>
                <a:ea typeface="楷体_GB2312" pitchFamily="49" charset="-122"/>
              </a:rPr>
              <a:t>有</a:t>
            </a:r>
            <a:endParaRPr kumimoji="0" lang="zh-CN" altLang="en-US" dirty="0" smtClean="0"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kumimoji="0" lang="en-US" altLang="zh-CN" dirty="0" smtClean="0">
                <a:latin typeface="Arial" panose="020B0604020202020204" pitchFamily="34" charset="0"/>
                <a:ea typeface="楷体_GB2312" pitchFamily="49" charset="-122"/>
              </a:rPr>
              <a:t>      </a:t>
            </a:r>
            <a:r>
              <a:rPr kumimoji="0" lang="en-US" altLang="zh-CN" dirty="0">
                <a:latin typeface="Arial" panose="020B0604020202020204" pitchFamily="34" charset="0"/>
                <a:ea typeface="楷体_GB2312" pitchFamily="49" charset="-122"/>
              </a:rPr>
              <a:t>t&lt;i</a:t>
            </a:r>
            <a:r>
              <a:rPr kumimoji="0" lang="zh-CN" altLang="en-US" dirty="0">
                <a:latin typeface="Arial" panose="020B0604020202020204" pitchFamily="34" charset="0"/>
                <a:ea typeface="楷体_GB2312" pitchFamily="49" charset="-122"/>
              </a:rPr>
              <a:t>。</a:t>
            </a:r>
            <a:r>
              <a:rPr kumimoji="0" lang="zh-CN" altLang="en-US" dirty="0" smtClean="0">
                <a:latin typeface="Arial" panose="020B0604020202020204" pitchFamily="34" charset="0"/>
                <a:ea typeface="楷体_GB2312" pitchFamily="49" charset="-122"/>
              </a:rPr>
              <a:t>从而                            </a:t>
            </a:r>
            <a:r>
              <a:rPr kumimoji="0" lang="zh-CN" altLang="en-US" dirty="0">
                <a:latin typeface="Arial" panose="020B0604020202020204" pitchFamily="34" charset="0"/>
                <a:ea typeface="楷体_GB2312" pitchFamily="49" charset="-122"/>
              </a:rPr>
              <a:t>。因此，</a:t>
            </a:r>
            <a:r>
              <a:rPr kumimoji="0" lang="en-US" altLang="zh-CN" dirty="0">
                <a:latin typeface="Arial" panose="020B0604020202020204" pitchFamily="34" charset="0"/>
                <a:ea typeface="楷体_GB2312" pitchFamily="49" charset="-122"/>
              </a:rPr>
              <a:t>Size(</a:t>
            </a:r>
            <a:r>
              <a:rPr kumimoji="0" lang="en-US" altLang="zh-CN" dirty="0" err="1">
                <a:latin typeface="Arial" panose="020B0604020202020204" pitchFamily="34" charset="0"/>
                <a:ea typeface="楷体_GB2312" pitchFamily="49" charset="-122"/>
              </a:rPr>
              <a:t>i,j</a:t>
            </a:r>
            <a:r>
              <a:rPr kumimoji="0" lang="en-US" altLang="zh-CN" dirty="0">
                <a:latin typeface="Arial" panose="020B0604020202020204" pitchFamily="34" charset="0"/>
                <a:ea typeface="楷体_GB2312" pitchFamily="49" charset="-122"/>
              </a:rPr>
              <a:t>)≤Size(i-1,j)</a:t>
            </a:r>
            <a:r>
              <a:rPr kumimoji="0" lang="zh-CN" altLang="en-US" dirty="0">
                <a:latin typeface="Arial" panose="020B0604020202020204" pitchFamily="34" charset="0"/>
                <a:ea typeface="楷体_GB2312" pitchFamily="49" charset="-122"/>
              </a:rPr>
              <a:t>。</a:t>
            </a:r>
            <a:endParaRPr kumimoji="0" lang="zh-CN" altLang="en-US" dirty="0"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kumimoji="0" lang="zh-CN" altLang="en-US" dirty="0">
                <a:latin typeface="Arial" panose="020B0604020202020204" pitchFamily="34" charset="0"/>
                <a:ea typeface="楷体_GB2312" pitchFamily="49" charset="-122"/>
              </a:rPr>
              <a:t>      </a:t>
            </a:r>
            <a:r>
              <a:rPr kumimoji="0" lang="zh-CN" altLang="en-US" dirty="0" smtClean="0">
                <a:latin typeface="Arial" panose="020B0604020202020204" pitchFamily="34" charset="0"/>
                <a:ea typeface="楷体_GB2312" pitchFamily="49" charset="-122"/>
              </a:rPr>
              <a:t>另一方面                            </a:t>
            </a:r>
            <a:r>
              <a:rPr kumimoji="0" lang="zh-CN" altLang="en-US" dirty="0">
                <a:latin typeface="Arial" panose="020B0604020202020204" pitchFamily="34" charset="0"/>
                <a:ea typeface="楷体_GB2312" pitchFamily="49" charset="-122"/>
              </a:rPr>
              <a:t>，故又有</a:t>
            </a:r>
            <a:r>
              <a:rPr kumimoji="0" lang="en-US" altLang="zh-CN" dirty="0">
                <a:latin typeface="Arial" panose="020B0604020202020204" pitchFamily="34" charset="0"/>
                <a:ea typeface="楷体_GB2312" pitchFamily="49" charset="-122"/>
              </a:rPr>
              <a:t>Size(</a:t>
            </a:r>
            <a:r>
              <a:rPr kumimoji="0" lang="en-US" altLang="zh-CN" dirty="0" err="1">
                <a:latin typeface="Arial" panose="020B0604020202020204" pitchFamily="34" charset="0"/>
                <a:ea typeface="楷体_GB2312" pitchFamily="49" charset="-122"/>
              </a:rPr>
              <a:t>i,j</a:t>
            </a:r>
            <a:r>
              <a:rPr kumimoji="0" lang="en-US" altLang="zh-CN" dirty="0">
                <a:latin typeface="Arial" panose="020B0604020202020204" pitchFamily="34" charset="0"/>
                <a:ea typeface="楷体_GB2312" pitchFamily="49" charset="-122"/>
              </a:rPr>
              <a:t>)</a:t>
            </a:r>
            <a:r>
              <a:rPr kumimoji="0" lang="en-US" altLang="en-US" dirty="0">
                <a:latin typeface="Arial" panose="020B0604020202020204" pitchFamily="34" charset="0"/>
                <a:ea typeface="楷体_GB2312" pitchFamily="49" charset="-122"/>
              </a:rPr>
              <a:t>≥</a:t>
            </a:r>
            <a:r>
              <a:rPr kumimoji="0" lang="en-US" altLang="zh-CN" dirty="0">
                <a:latin typeface="Arial" panose="020B0604020202020204" pitchFamily="34" charset="0"/>
                <a:ea typeface="楷体_GB2312" pitchFamily="49" charset="-122"/>
              </a:rPr>
              <a:t>Size(i-1,j)</a:t>
            </a:r>
            <a:r>
              <a:rPr kumimoji="0" lang="zh-CN" altLang="en-US" dirty="0">
                <a:latin typeface="Arial" panose="020B0604020202020204" pitchFamily="34" charset="0"/>
                <a:ea typeface="楷体_GB2312" pitchFamily="49" charset="-122"/>
              </a:rPr>
              <a:t>，</a:t>
            </a:r>
            <a:endParaRPr kumimoji="0" lang="zh-CN" altLang="en-US" dirty="0"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kumimoji="0" lang="zh-CN" altLang="en-US" dirty="0">
                <a:latin typeface="Arial" panose="020B0604020202020204" pitchFamily="34" charset="0"/>
                <a:ea typeface="楷体_GB2312" pitchFamily="49" charset="-122"/>
              </a:rPr>
              <a:t>      从而</a:t>
            </a:r>
            <a:r>
              <a:rPr kumimoji="0" lang="en-US" altLang="zh-CN" u="sng" dirty="0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Size(</a:t>
            </a:r>
            <a:r>
              <a:rPr kumimoji="0" lang="en-US" altLang="zh-CN" u="sng" dirty="0" err="1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i,j</a:t>
            </a:r>
            <a:r>
              <a:rPr kumimoji="0" lang="en-US" altLang="zh-CN" u="sng" dirty="0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)=Size(i-1,j)</a:t>
            </a:r>
            <a:r>
              <a:rPr kumimoji="0" lang="zh-CN" altLang="en-US" dirty="0">
                <a:latin typeface="Arial" panose="020B0604020202020204" pitchFamily="34" charset="0"/>
                <a:ea typeface="楷体_GB2312" pitchFamily="49" charset="-122"/>
              </a:rPr>
              <a:t>。</a:t>
            </a:r>
            <a:endParaRPr kumimoji="0" lang="en-US" altLang="zh-CN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314372" name="Object 4"/>
          <p:cNvGraphicFramePr>
            <a:graphicFrameLocks noChangeAspect="1"/>
          </p:cNvGraphicFramePr>
          <p:nvPr/>
        </p:nvGraphicFramePr>
        <p:xfrm>
          <a:off x="684213" y="1106711"/>
          <a:ext cx="4608512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90" name="公式" r:id="rId1" imgW="2603500" imgH="203200" progId="Equation.3">
                  <p:embed/>
                </p:oleObj>
              </mc:Choice>
              <mc:Fallback>
                <p:oleObj name="公式" r:id="rId1" imgW="2603500" imgH="203200" progId="Equation.3">
                  <p:embed/>
                  <p:pic>
                    <p:nvPicPr>
                      <p:cNvPr id="0" name="Picture 19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106711"/>
                        <a:ext cx="4608512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73" name="Rectangle 5"/>
          <p:cNvSpPr>
            <a:spLocks noChangeArrowheads="1"/>
          </p:cNvSpPr>
          <p:nvPr/>
        </p:nvSpPr>
        <p:spPr bwMode="auto">
          <a:xfrm>
            <a:off x="0" y="332603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4374" name="Object 6"/>
          <p:cNvGraphicFramePr>
            <a:graphicFrameLocks noChangeAspect="1"/>
          </p:cNvGraphicFramePr>
          <p:nvPr/>
        </p:nvGraphicFramePr>
        <p:xfrm>
          <a:off x="2051050" y="2043212"/>
          <a:ext cx="446563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91" name="公式" r:id="rId3" imgW="2857500" imgH="457200" progId="Equation.3">
                  <p:embed/>
                </p:oleObj>
              </mc:Choice>
              <mc:Fallback>
                <p:oleObj name="公式" r:id="rId3" imgW="2857500" imgH="457200" progId="Equation.3">
                  <p:embed/>
                  <p:pic>
                    <p:nvPicPr>
                      <p:cNvPr id="0" name="Picture 19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043212"/>
                        <a:ext cx="4465638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75" name="Object 7"/>
          <p:cNvGraphicFramePr>
            <a:graphicFrameLocks noChangeAspect="1"/>
          </p:cNvGraphicFramePr>
          <p:nvPr/>
        </p:nvGraphicFramePr>
        <p:xfrm>
          <a:off x="2627784" y="3267075"/>
          <a:ext cx="24717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92" name="Equation" r:id="rId5" imgW="1054100" imgH="203200" progId="Equation.3">
                  <p:embed/>
                </p:oleObj>
              </mc:Choice>
              <mc:Fallback>
                <p:oleObj name="Equation" r:id="rId5" imgW="1054100" imgH="203200" progId="Equation.3">
                  <p:embed/>
                  <p:pic>
                    <p:nvPicPr>
                      <p:cNvPr id="0" name="Picture 19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267075"/>
                        <a:ext cx="2471738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76" name="Object 8"/>
          <p:cNvGraphicFramePr>
            <a:graphicFrameLocks noChangeAspect="1"/>
          </p:cNvGraphicFramePr>
          <p:nvPr/>
        </p:nvGraphicFramePr>
        <p:xfrm>
          <a:off x="1187450" y="5103813"/>
          <a:ext cx="25209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93" name="Equation" r:id="rId7" imgW="1054100" imgH="203200" progId="Equation.3">
                  <p:embed/>
                </p:oleObj>
              </mc:Choice>
              <mc:Fallback>
                <p:oleObj name="Equation" r:id="rId7" imgW="1054100" imgH="203200" progId="Equation.3">
                  <p:embed/>
                  <p:pic>
                    <p:nvPicPr>
                      <p:cNvPr id="0" name="Picture 19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103813"/>
                        <a:ext cx="2520950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77" name="Rectangle 9"/>
          <p:cNvSpPr>
            <a:spLocks noChangeArrowheads="1"/>
          </p:cNvSpPr>
          <p:nvPr/>
        </p:nvSpPr>
        <p:spPr bwMode="auto">
          <a:xfrm>
            <a:off x="0" y="34546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4378" name="Object 10"/>
          <p:cNvGraphicFramePr>
            <a:graphicFrameLocks noChangeAspect="1"/>
          </p:cNvGraphicFramePr>
          <p:nvPr/>
        </p:nvGraphicFramePr>
        <p:xfrm>
          <a:off x="2124521" y="5536481"/>
          <a:ext cx="230346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94" name="公式" r:id="rId9" imgW="1422400" imgH="203200" progId="Equation.3">
                  <p:embed/>
                </p:oleObj>
              </mc:Choice>
              <mc:Fallback>
                <p:oleObj name="公式" r:id="rId9" imgW="1422400" imgH="203200" progId="Equation.3">
                  <p:embed/>
                  <p:pic>
                    <p:nvPicPr>
                      <p:cNvPr id="0" name="Picture 19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521" y="5536481"/>
                        <a:ext cx="2303463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79" name="Object 11"/>
          <p:cNvGraphicFramePr>
            <a:graphicFrameLocks noChangeAspect="1"/>
          </p:cNvGraphicFramePr>
          <p:nvPr/>
        </p:nvGraphicFramePr>
        <p:xfrm>
          <a:off x="2124521" y="5932711"/>
          <a:ext cx="230346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95" name="公式" r:id="rId11" imgW="1422400" imgH="203200" progId="Equation.3">
                  <p:embed/>
                </p:oleObj>
              </mc:Choice>
              <mc:Fallback>
                <p:oleObj name="公式" r:id="rId11" imgW="1422400" imgH="203200" progId="Equation.3">
                  <p:embed/>
                  <p:pic>
                    <p:nvPicPr>
                      <p:cNvPr id="0" name="Picture 19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521" y="5932711"/>
                        <a:ext cx="2303463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80" name="Rectangle 12"/>
          <p:cNvSpPr>
            <a:spLocks noChangeArrowheads="1"/>
          </p:cNvSpPr>
          <p:nvPr/>
        </p:nvSpPr>
        <p:spPr bwMode="auto">
          <a:xfrm>
            <a:off x="0" y="332603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4381" name="Rectangle 13"/>
          <p:cNvSpPr>
            <a:spLocks noChangeArrowheads="1"/>
          </p:cNvSpPr>
          <p:nvPr/>
        </p:nvSpPr>
        <p:spPr bwMode="auto">
          <a:xfrm>
            <a:off x="0" y="332603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467544" y="257398"/>
            <a:ext cx="7345362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电路布线</a:t>
            </a:r>
            <a:endParaRPr lang="ja-JP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635896" y="908720"/>
            <a:ext cx="1584176" cy="64807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131840" y="57398"/>
            <a:ext cx="5904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</a:t>
            </a:r>
            <a:r>
              <a:rPr lang="zh-CN" altLang="en-US" dirty="0" smtClean="0"/>
              <a:t>表示上端的接线柱</a:t>
            </a:r>
            <a:endParaRPr lang="en-US" altLang="zh-CN" dirty="0" smtClean="0"/>
          </a:p>
          <a:p>
            <a:r>
              <a:rPr lang="en-US" altLang="zh-CN" dirty="0" smtClean="0"/>
              <a:t>j</a:t>
            </a:r>
            <a:r>
              <a:rPr lang="zh-CN" altLang="en-US" dirty="0" smtClean="0"/>
              <a:t>表示下端的接线柱</a:t>
            </a:r>
            <a:endParaRPr lang="en-US" altLang="zh-CN" dirty="0" smtClean="0"/>
          </a:p>
          <a:p>
            <a:r>
              <a:rPr lang="en-US" altLang="zh-CN" dirty="0"/>
              <a:t>MNS(</a:t>
            </a:r>
            <a:r>
              <a:rPr lang="en-US" altLang="zh-CN" dirty="0" err="1"/>
              <a:t>i,j</a:t>
            </a:r>
            <a:r>
              <a:rPr lang="en-US" altLang="zh-CN" dirty="0" smtClean="0"/>
              <a:t>)</a:t>
            </a:r>
            <a:r>
              <a:rPr lang="zh-CN" altLang="en-US" dirty="0"/>
              <a:t>上端接线柱</a:t>
            </a:r>
            <a:r>
              <a:rPr lang="en-US" altLang="zh-CN" dirty="0" err="1"/>
              <a:t>i</a:t>
            </a:r>
            <a:r>
              <a:rPr lang="zh-CN" altLang="en-US" dirty="0"/>
              <a:t>与下端接线柱</a:t>
            </a:r>
            <a:r>
              <a:rPr lang="en-US" altLang="zh-CN" dirty="0"/>
              <a:t>j</a:t>
            </a:r>
            <a:r>
              <a:rPr lang="zh-CN" altLang="en-US" dirty="0"/>
              <a:t>前的最大不相交子集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650237" y="5147900"/>
            <a:ext cx="118173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Arial" panose="020B0604020202020204" pitchFamily="34" charset="0"/>
                <a:ea typeface="楷体_GB2312" pitchFamily="49" charset="-122"/>
              </a:rPr>
              <a:t>M</a:t>
            </a:r>
            <a:r>
              <a:rPr lang="en-US" altLang="zh-CN" sz="2000" dirty="0" smtClean="0">
                <a:latin typeface="Arial" panose="020B0604020202020204" pitchFamily="34" charset="0"/>
                <a:ea typeface="楷体_GB2312" pitchFamily="49" charset="-122"/>
              </a:rPr>
              <a:t>NS(</a:t>
            </a:r>
            <a:r>
              <a:rPr lang="en-US" altLang="zh-CN" sz="2000" dirty="0" err="1" smtClean="0"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000" dirty="0" smtClean="0">
                <a:latin typeface="Arial" panose="020B0604020202020204" pitchFamily="34" charset="0"/>
                <a:ea typeface="楷体_GB2312" pitchFamily="49" charset="-122"/>
              </a:rPr>
              <a:t>, j)</a:t>
            </a:r>
            <a:endParaRPr lang="zh-CN" altLang="en-US" sz="2000" dirty="0"/>
          </a:p>
        </p:txBody>
      </p:sp>
      <p:grpSp>
        <p:nvGrpSpPr>
          <p:cNvPr id="20" name="Group 14"/>
          <p:cNvGrpSpPr/>
          <p:nvPr/>
        </p:nvGrpSpPr>
        <p:grpSpPr bwMode="auto">
          <a:xfrm>
            <a:off x="828749" y="2756644"/>
            <a:ext cx="7559675" cy="1968500"/>
            <a:chOff x="431" y="1480"/>
            <a:chExt cx="4762" cy="1240"/>
          </a:xfrm>
          <a:solidFill>
            <a:srgbClr val="9FE6FF"/>
          </a:solidFill>
        </p:grpSpPr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431" y="1480"/>
              <a:ext cx="4762" cy="1240"/>
            </a:xfrm>
            <a:prstGeom prst="rect">
              <a:avLst/>
            </a:prstGeom>
            <a:grpFill/>
            <a:ln w="50800">
              <a:solidFill>
                <a:srgbClr val="FF66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144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3716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8288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>
                  <a:latin typeface="Arial" panose="020B0604020202020204" pitchFamily="34" charset="0"/>
                  <a:ea typeface="楷体_GB2312" pitchFamily="49" charset="-122"/>
                </a:rPr>
                <a:t>(1)</a:t>
              </a:r>
              <a:r>
                <a:rPr kumimoji="0" lang="zh-CN" altLang="en-US">
                  <a:latin typeface="Arial" panose="020B0604020202020204" pitchFamily="34" charset="0"/>
                  <a:ea typeface="楷体_GB2312" pitchFamily="49" charset="-122"/>
                </a:rPr>
                <a:t>当</a:t>
              </a:r>
              <a:r>
                <a:rPr kumimoji="0" lang="en-US" altLang="zh-CN">
                  <a:latin typeface="Arial" panose="020B0604020202020204" pitchFamily="34" charset="0"/>
                  <a:ea typeface="楷体_GB2312" pitchFamily="49" charset="-122"/>
                </a:rPr>
                <a:t>i=1</a:t>
              </a:r>
              <a:r>
                <a:rPr kumimoji="0" lang="zh-CN" altLang="en-US">
                  <a:latin typeface="Arial" panose="020B0604020202020204" pitchFamily="34" charset="0"/>
                  <a:ea typeface="楷体_GB2312" pitchFamily="49" charset="-122"/>
                </a:rPr>
                <a:t>时</a:t>
              </a:r>
              <a:endParaRPr kumimoji="0" lang="zh-CN" altLang="en-US">
                <a:latin typeface="Arial" panose="020B0604020202020204" pitchFamily="34" charset="0"/>
                <a:ea typeface="楷体_GB2312" pitchFamily="49" charset="-122"/>
              </a:endParaRPr>
            </a:p>
            <a:p>
              <a:endParaRPr kumimoji="0" lang="en-US" altLang="zh-CN">
                <a:latin typeface="Arial" panose="020B0604020202020204" pitchFamily="34" charset="0"/>
                <a:ea typeface="楷体_GB2312" pitchFamily="49" charset="-122"/>
              </a:endParaRPr>
            </a:p>
            <a:p>
              <a:r>
                <a:rPr kumimoji="0" lang="en-US" altLang="zh-CN">
                  <a:latin typeface="Arial" panose="020B0604020202020204" pitchFamily="34" charset="0"/>
                  <a:ea typeface="楷体_GB2312" pitchFamily="49" charset="-122"/>
                </a:rPr>
                <a:t>(2)</a:t>
              </a:r>
              <a:r>
                <a:rPr kumimoji="0" lang="zh-CN" altLang="en-US">
                  <a:latin typeface="Arial" panose="020B0604020202020204" pitchFamily="34" charset="0"/>
                  <a:ea typeface="楷体_GB2312" pitchFamily="49" charset="-122"/>
                </a:rPr>
                <a:t>当</a:t>
              </a:r>
              <a:r>
                <a:rPr kumimoji="0" lang="en-US" altLang="zh-CN">
                  <a:latin typeface="Arial" panose="020B0604020202020204" pitchFamily="34" charset="0"/>
                  <a:ea typeface="楷体_GB2312" pitchFamily="49" charset="-122"/>
                </a:rPr>
                <a:t>i&gt;1</a:t>
              </a:r>
              <a:r>
                <a:rPr kumimoji="0" lang="zh-CN" altLang="en-US">
                  <a:latin typeface="Arial" panose="020B0604020202020204" pitchFamily="34" charset="0"/>
                  <a:ea typeface="楷体_GB2312" pitchFamily="49" charset="-122"/>
                </a:rPr>
                <a:t>时</a:t>
              </a:r>
              <a:endParaRPr kumimoji="0" lang="zh-CN" altLang="en-US">
                <a:latin typeface="Arial" panose="020B0604020202020204" pitchFamily="34" charset="0"/>
                <a:ea typeface="楷体_GB2312" pitchFamily="49" charset="-122"/>
              </a:endParaRPr>
            </a:p>
            <a:p>
              <a:endParaRPr kumimoji="0" lang="en-US" altLang="zh-CN">
                <a:latin typeface="Arial" panose="020B0604020202020204" pitchFamily="34" charset="0"/>
                <a:ea typeface="楷体_GB2312" pitchFamily="49" charset="-122"/>
              </a:endParaRPr>
            </a:p>
            <a:p>
              <a:endParaRPr kumimoji="0" lang="en-US" altLang="zh-CN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aphicFrame>
          <p:nvGraphicFramePr>
            <p:cNvPr id="22" name="Object 16"/>
            <p:cNvGraphicFramePr>
              <a:graphicFrameLocks noChangeAspect="1"/>
            </p:cNvGraphicFramePr>
            <p:nvPr/>
          </p:nvGraphicFramePr>
          <p:xfrm>
            <a:off x="1610" y="1507"/>
            <a:ext cx="2041" cy="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888" name="公式" r:id="rId13" imgW="1917700" imgH="457200" progId="Equation.3">
                    <p:embed/>
                  </p:oleObj>
                </mc:Choice>
                <mc:Fallback>
                  <p:oleObj name="公式" r:id="rId13" imgW="1917700" imgH="457200" progId="Equation.3">
                    <p:embed/>
                    <p:pic>
                      <p:nvPicPr>
                        <p:cNvPr id="0" name="Picture 19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1507"/>
                          <a:ext cx="2041" cy="4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17"/>
            <p:cNvGraphicFramePr>
              <a:graphicFrameLocks noChangeAspect="1"/>
            </p:cNvGraphicFramePr>
            <p:nvPr/>
          </p:nvGraphicFramePr>
          <p:xfrm>
            <a:off x="884" y="2160"/>
            <a:ext cx="4082" cy="4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889" name="公式" r:id="rId15" imgW="3848100" imgH="457200" progId="Equation.3">
                    <p:embed/>
                  </p:oleObj>
                </mc:Choice>
                <mc:Fallback>
                  <p:oleObj name="公式" r:id="rId15" imgW="3848100" imgH="457200" progId="Equation.3">
                    <p:embed/>
                    <p:pic>
                      <p:nvPicPr>
                        <p:cNvPr id="0" name="Picture 19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2160"/>
                          <a:ext cx="4082" cy="4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组合 25"/>
          <p:cNvGrpSpPr/>
          <p:nvPr/>
        </p:nvGrpSpPr>
        <p:grpSpPr>
          <a:xfrm>
            <a:off x="4644008" y="8161"/>
            <a:ext cx="4499992" cy="1865193"/>
            <a:chOff x="4644008" y="8161"/>
            <a:chExt cx="4499992" cy="1865193"/>
          </a:xfrm>
        </p:grpSpPr>
        <p:pic>
          <p:nvPicPr>
            <p:cNvPr id="27" name="Picture 4" descr="t35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8161"/>
              <a:ext cx="4499992" cy="1865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8" name="直接连接符 27"/>
            <p:cNvCxnSpPr/>
            <p:nvPr/>
          </p:nvCxnSpPr>
          <p:spPr bwMode="auto">
            <a:xfrm flipH="1" flipV="1">
              <a:off x="5724128" y="558252"/>
              <a:ext cx="504056" cy="782516"/>
            </a:xfrm>
            <a:prstGeom prst="line">
              <a:avLst/>
            </a:prstGeom>
            <a:solidFill>
              <a:schemeClr val="accent1"/>
            </a:solidFill>
            <a:ln w="69850" cap="flat" cmpd="sng" algn="ctr">
              <a:solidFill>
                <a:srgbClr val="C000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接连接符 28"/>
            <p:cNvCxnSpPr/>
            <p:nvPr/>
          </p:nvCxnSpPr>
          <p:spPr bwMode="auto">
            <a:xfrm flipH="1" flipV="1">
              <a:off x="8353763" y="571468"/>
              <a:ext cx="466709" cy="674504"/>
            </a:xfrm>
            <a:prstGeom prst="line">
              <a:avLst/>
            </a:prstGeom>
            <a:solidFill>
              <a:schemeClr val="accent1"/>
            </a:solidFill>
            <a:ln w="69850" cap="flat" cmpd="sng" algn="ctr">
              <a:solidFill>
                <a:srgbClr val="C000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接连接符 29"/>
            <p:cNvCxnSpPr/>
            <p:nvPr/>
          </p:nvCxnSpPr>
          <p:spPr bwMode="auto">
            <a:xfrm flipH="1" flipV="1">
              <a:off x="7489668" y="558251"/>
              <a:ext cx="898756" cy="782517"/>
            </a:xfrm>
            <a:prstGeom prst="line">
              <a:avLst/>
            </a:prstGeom>
            <a:solidFill>
              <a:schemeClr val="accent1"/>
            </a:solidFill>
            <a:ln w="69850" cap="flat" cmpd="sng" algn="ctr">
              <a:solidFill>
                <a:srgbClr val="C000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直接连接符 30"/>
            <p:cNvCxnSpPr/>
            <p:nvPr/>
          </p:nvCxnSpPr>
          <p:spPr bwMode="auto">
            <a:xfrm flipV="1">
              <a:off x="6660232" y="558251"/>
              <a:ext cx="0" cy="741727"/>
            </a:xfrm>
            <a:prstGeom prst="line">
              <a:avLst/>
            </a:prstGeom>
            <a:solidFill>
              <a:schemeClr val="accent1"/>
            </a:solidFill>
            <a:ln w="69850" cap="flat" cmpd="sng" algn="ctr">
              <a:solidFill>
                <a:srgbClr val="C000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ChangeArrowheads="1"/>
          </p:cNvSpPr>
          <p:nvPr/>
        </p:nvSpPr>
        <p:spPr bwMode="auto">
          <a:xfrm>
            <a:off x="467544" y="257398"/>
            <a:ext cx="7345362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流水作业调度</a:t>
            </a:r>
            <a:endParaRPr lang="ja-JP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</a:endParaRPr>
          </a:p>
        </p:txBody>
      </p:sp>
      <p:sp>
        <p:nvSpPr>
          <p:cNvPr id="315395" name="Text Box 3"/>
          <p:cNvSpPr txBox="1">
            <a:spLocks noChangeArrowheads="1"/>
          </p:cNvSpPr>
          <p:nvPr/>
        </p:nvSpPr>
        <p:spPr bwMode="auto">
          <a:xfrm>
            <a:off x="323850" y="1092596"/>
            <a:ext cx="856932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n</a:t>
            </a:r>
            <a:r>
              <a:rPr lang="zh-CN" altLang="en-US" sz="2400" dirty="0">
                <a:ea typeface="楷体_GB2312" pitchFamily="49" charset="-122"/>
              </a:rPr>
              <a:t>个作业</a:t>
            </a:r>
            <a:r>
              <a:rPr lang="en-US" altLang="zh-CN" sz="2400" dirty="0">
                <a:ea typeface="楷体_GB2312" pitchFamily="49" charset="-122"/>
              </a:rPr>
              <a:t>{1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…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n}</a:t>
            </a:r>
            <a:r>
              <a:rPr lang="zh-CN" altLang="en-US" sz="2400" dirty="0">
                <a:ea typeface="楷体_GB2312" pitchFamily="49" charset="-122"/>
              </a:rPr>
              <a:t>要在由</a:t>
            </a: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台机器</a:t>
            </a: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</a:rPr>
              <a:t>M</a:t>
            </a:r>
            <a:r>
              <a:rPr lang="en-US" altLang="zh-CN" sz="2400" baseline="-25000" dirty="0">
                <a:solidFill>
                  <a:srgbClr val="FF0000"/>
                </a:solidFill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</a:rPr>
              <a:t>M</a:t>
            </a:r>
            <a:r>
              <a:rPr lang="en-US" altLang="zh-CN" sz="2400" baseline="-25000" dirty="0">
                <a:solidFill>
                  <a:srgbClr val="FF0000"/>
                </a:solidFill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组成的流水线上</a:t>
            </a:r>
            <a:r>
              <a:rPr lang="zh-CN" altLang="en-US" sz="2400" dirty="0">
                <a:solidFill>
                  <a:srgbClr val="3907F1"/>
                </a:solidFill>
                <a:ea typeface="楷体_GB2312" pitchFamily="49" charset="-122"/>
              </a:rPr>
              <a:t>完成加工</a:t>
            </a:r>
            <a:r>
              <a:rPr lang="zh-CN" altLang="en-US" sz="2400" dirty="0">
                <a:ea typeface="楷体_GB2312" pitchFamily="49" charset="-122"/>
              </a:rPr>
              <a:t>。每个作业</a:t>
            </a:r>
            <a:r>
              <a:rPr lang="zh-CN" altLang="en-US" sz="2400" dirty="0">
                <a:solidFill>
                  <a:srgbClr val="3907F1"/>
                </a:solidFill>
                <a:ea typeface="楷体_GB2312" pitchFamily="49" charset="-122"/>
              </a:rPr>
              <a:t>加工的顺序都是先在</a:t>
            </a:r>
            <a:r>
              <a:rPr lang="en-US" altLang="zh-CN" sz="2400" dirty="0">
                <a:solidFill>
                  <a:srgbClr val="3907F1"/>
                </a:solidFill>
                <a:ea typeface="楷体_GB2312" pitchFamily="49" charset="-122"/>
              </a:rPr>
              <a:t>M</a:t>
            </a:r>
            <a:r>
              <a:rPr lang="en-US" altLang="zh-CN" sz="2400" baseline="-25000" dirty="0">
                <a:solidFill>
                  <a:srgbClr val="3907F1"/>
                </a:solidFill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3907F1"/>
                </a:solidFill>
                <a:ea typeface="楷体_GB2312" pitchFamily="49" charset="-122"/>
              </a:rPr>
              <a:t>上加工，然后在</a:t>
            </a:r>
            <a:r>
              <a:rPr lang="en-US" altLang="zh-CN" sz="2400" dirty="0">
                <a:solidFill>
                  <a:srgbClr val="3907F1"/>
                </a:solidFill>
                <a:ea typeface="楷体_GB2312" pitchFamily="49" charset="-122"/>
              </a:rPr>
              <a:t>M</a:t>
            </a:r>
            <a:r>
              <a:rPr lang="en-US" altLang="zh-CN" sz="2400" baseline="-25000" dirty="0">
                <a:solidFill>
                  <a:srgbClr val="3907F1"/>
                </a:solidFill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3907F1"/>
                </a:solidFill>
                <a:ea typeface="楷体_GB2312" pitchFamily="49" charset="-122"/>
              </a:rPr>
              <a:t>上加工</a:t>
            </a:r>
            <a:r>
              <a:rPr lang="zh-CN" altLang="en-US" sz="2400" dirty="0">
                <a:ea typeface="楷体_GB2312" pitchFamily="49" charset="-122"/>
              </a:rPr>
              <a:t>。</a:t>
            </a:r>
            <a:r>
              <a:rPr lang="en-US" altLang="zh-CN" sz="2400" dirty="0">
                <a:ea typeface="楷体_GB2312" pitchFamily="49" charset="-122"/>
              </a:rPr>
              <a:t>M</a:t>
            </a:r>
            <a:r>
              <a:rPr lang="en-US" altLang="zh-CN" sz="2400" baseline="-250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和</a:t>
            </a:r>
            <a:r>
              <a:rPr lang="en-US" altLang="zh-CN" sz="2400" dirty="0">
                <a:ea typeface="楷体_GB2312" pitchFamily="49" charset="-122"/>
              </a:rPr>
              <a:t>M</a:t>
            </a:r>
            <a:r>
              <a:rPr lang="en-US" altLang="zh-CN" sz="2400" baseline="-250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加工作业</a:t>
            </a:r>
            <a:r>
              <a:rPr lang="en-US" altLang="zh-CN" sz="2400" dirty="0">
                <a:ea typeface="楷体_GB2312" pitchFamily="49" charset="-122"/>
              </a:rPr>
              <a:t>i</a:t>
            </a:r>
            <a:r>
              <a:rPr lang="zh-CN" altLang="en-US" sz="2400" dirty="0">
                <a:ea typeface="楷体_GB2312" pitchFamily="49" charset="-122"/>
              </a:rPr>
              <a:t>所需的时间分别为</a:t>
            </a:r>
            <a:r>
              <a:rPr lang="en-US" altLang="zh-CN" sz="2400" dirty="0" err="1">
                <a:solidFill>
                  <a:srgbClr val="FF0000"/>
                </a:solidFill>
                <a:ea typeface="楷体_GB2312" pitchFamily="49" charset="-122"/>
              </a:rPr>
              <a:t>a</a:t>
            </a:r>
            <a:r>
              <a:rPr lang="en-US" altLang="zh-CN" sz="2400" baseline="-25000" dirty="0" err="1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</a:rPr>
              <a:t>b</a:t>
            </a:r>
            <a:r>
              <a:rPr lang="en-US" altLang="zh-CN" sz="2400" baseline="-25000" dirty="0">
                <a:solidFill>
                  <a:srgbClr val="3907F1"/>
                </a:solidFill>
                <a:ea typeface="楷体_GB2312" pitchFamily="49" charset="-122"/>
              </a:rPr>
              <a:t>i</a:t>
            </a:r>
            <a:r>
              <a:rPr lang="zh-CN" altLang="en-US" sz="2400" dirty="0">
                <a:ea typeface="楷体_GB2312" pitchFamily="49" charset="-122"/>
              </a:rPr>
              <a:t>。</a:t>
            </a:r>
            <a:endParaRPr lang="zh-CN" altLang="en-US" sz="2400" dirty="0">
              <a:ea typeface="楷体_GB2312" pitchFamily="49" charset="-122"/>
            </a:endParaRPr>
          </a:p>
          <a:p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流水作业调度问题要求确定这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n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个作业的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最优加工顺序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，使得从</a:t>
            </a:r>
            <a:r>
              <a:rPr lang="zh-CN" altLang="en-US" sz="2400" u="sng" dirty="0">
                <a:latin typeface="黑体" panose="02010609060101010101" pitchFamily="2" charset="-122"/>
                <a:ea typeface="黑体" panose="02010609060101010101" pitchFamily="2" charset="-122"/>
              </a:rPr>
              <a:t>第一个作业在机器</a:t>
            </a:r>
            <a:r>
              <a:rPr lang="en-US" altLang="zh-CN" sz="2400" u="sng" dirty="0">
                <a:latin typeface="黑体" panose="02010609060101010101" pitchFamily="2" charset="-122"/>
                <a:ea typeface="黑体" panose="02010609060101010101" pitchFamily="2" charset="-122"/>
              </a:rPr>
              <a:t>M</a:t>
            </a:r>
            <a:r>
              <a:rPr lang="en-US" altLang="zh-CN" sz="2400" u="sng" baseline="-25000" dirty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400" u="sng" dirty="0">
                <a:latin typeface="黑体" panose="02010609060101010101" pitchFamily="2" charset="-122"/>
                <a:ea typeface="黑体" panose="02010609060101010101" pitchFamily="2" charset="-122"/>
              </a:rPr>
              <a:t>上开始加工，到最后一个作业在机器</a:t>
            </a:r>
            <a:r>
              <a:rPr lang="en-US" altLang="zh-CN" sz="2400" u="sng" dirty="0">
                <a:latin typeface="黑体" panose="02010609060101010101" pitchFamily="2" charset="-122"/>
                <a:ea typeface="黑体" panose="02010609060101010101" pitchFamily="2" charset="-122"/>
              </a:rPr>
              <a:t>M</a:t>
            </a:r>
            <a:r>
              <a:rPr lang="en-US" altLang="zh-CN" sz="2400" u="sng" baseline="-25000" dirty="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400" u="sng" dirty="0">
                <a:latin typeface="黑体" panose="02010609060101010101" pitchFamily="2" charset="-122"/>
                <a:ea typeface="黑体" panose="02010609060101010101" pitchFamily="2" charset="-122"/>
              </a:rPr>
              <a:t>上加工完成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所需的时间最少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15396" name="Text Box 4"/>
          <p:cNvSpPr txBox="1">
            <a:spLocks noChangeArrowheads="1"/>
          </p:cNvSpPr>
          <p:nvPr/>
        </p:nvSpPr>
        <p:spPr bwMode="auto">
          <a:xfrm>
            <a:off x="468313" y="3384376"/>
            <a:ext cx="8351837" cy="3429000"/>
          </a:xfrm>
          <a:prstGeom prst="rect">
            <a:avLst/>
          </a:prstGeom>
          <a:solidFill>
            <a:srgbClr val="9FE6FF"/>
          </a:solidFill>
          <a:ln w="50800">
            <a:solidFill>
              <a:srgbClr val="FF6600"/>
            </a:solidFill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400" b="1" dirty="0">
                <a:latin typeface="Verdana" panose="020B0604030504040204" pitchFamily="34" charset="0"/>
                <a:ea typeface="黑体" panose="02010609060101010101" pitchFamily="2" charset="-122"/>
              </a:rPr>
              <a:t>分析：</a:t>
            </a:r>
            <a:endParaRPr lang="zh-CN" altLang="en-US" sz="2400" b="1" dirty="0">
              <a:latin typeface="Verdana" panose="020B0604030504040204" pitchFamily="34" charset="0"/>
              <a:ea typeface="黑体" panose="02010609060101010101" pitchFamily="2" charset="-122"/>
            </a:endParaRPr>
          </a:p>
          <a:p>
            <a:pPr>
              <a:buFontTx/>
              <a:buChar char="•"/>
            </a:pPr>
            <a:r>
              <a:rPr lang="zh-CN" altLang="en-US" sz="2400" dirty="0">
                <a:ea typeface="楷体_GB2312" pitchFamily="49" charset="-122"/>
              </a:rPr>
              <a:t>直观上，一个最优调度应使机器</a:t>
            </a:r>
            <a:r>
              <a:rPr lang="en-US" altLang="zh-CN" sz="2400" dirty="0">
                <a:solidFill>
                  <a:srgbClr val="3907F1"/>
                </a:solidFill>
                <a:ea typeface="楷体_GB2312" pitchFamily="49" charset="-122"/>
              </a:rPr>
              <a:t>M</a:t>
            </a:r>
            <a:r>
              <a:rPr lang="en-US" altLang="zh-CN" sz="2400" baseline="-25000" dirty="0">
                <a:solidFill>
                  <a:srgbClr val="3907F1"/>
                </a:solidFill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3907F1"/>
                </a:solidFill>
                <a:ea typeface="楷体_GB2312" pitchFamily="49" charset="-122"/>
              </a:rPr>
              <a:t>没有空闲时间</a:t>
            </a:r>
            <a:r>
              <a:rPr lang="zh-CN" altLang="en-US" sz="2400" dirty="0">
                <a:ea typeface="楷体_GB2312" pitchFamily="49" charset="-122"/>
              </a:rPr>
              <a:t>，且机器</a:t>
            </a:r>
            <a:r>
              <a:rPr lang="en-US" altLang="zh-CN" sz="2400" dirty="0">
                <a:solidFill>
                  <a:srgbClr val="3907F1"/>
                </a:solidFill>
                <a:ea typeface="楷体_GB2312" pitchFamily="49" charset="-122"/>
              </a:rPr>
              <a:t>M</a:t>
            </a:r>
            <a:r>
              <a:rPr lang="en-US" altLang="zh-CN" sz="2400" baseline="-25000" dirty="0">
                <a:solidFill>
                  <a:srgbClr val="3907F1"/>
                </a:solidFill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3907F1"/>
                </a:solidFill>
                <a:ea typeface="楷体_GB2312" pitchFamily="49" charset="-122"/>
              </a:rPr>
              <a:t>的空闲时间最少</a:t>
            </a:r>
            <a:r>
              <a:rPr lang="zh-CN" altLang="en-US" sz="2400" dirty="0">
                <a:ea typeface="楷体_GB2312" pitchFamily="49" charset="-122"/>
              </a:rPr>
              <a:t>。在一般情况下，机器</a:t>
            </a:r>
            <a:r>
              <a:rPr lang="en-US" altLang="zh-CN" sz="2400" dirty="0">
                <a:ea typeface="楷体_GB2312" pitchFamily="49" charset="-122"/>
              </a:rPr>
              <a:t>M</a:t>
            </a:r>
            <a:r>
              <a:rPr lang="en-US" altLang="zh-CN" sz="2400" baseline="-250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上会有</a:t>
            </a:r>
            <a:r>
              <a:rPr lang="zh-CN" altLang="en-US" sz="2400" dirty="0">
                <a:solidFill>
                  <a:srgbClr val="3907F1"/>
                </a:solidFill>
                <a:ea typeface="楷体_GB2312" pitchFamily="49" charset="-122"/>
              </a:rPr>
              <a:t>机器空闲</a:t>
            </a:r>
            <a:r>
              <a:rPr lang="zh-CN" altLang="en-US" sz="2400" dirty="0">
                <a:ea typeface="楷体_GB2312" pitchFamily="49" charset="-122"/>
              </a:rPr>
              <a:t>和</a:t>
            </a:r>
            <a:r>
              <a:rPr lang="zh-CN" altLang="en-US" sz="2400" dirty="0">
                <a:solidFill>
                  <a:srgbClr val="3907F1"/>
                </a:solidFill>
                <a:ea typeface="楷体_GB2312" pitchFamily="49" charset="-122"/>
              </a:rPr>
              <a:t>作业积压</a:t>
            </a:r>
            <a:r>
              <a:rPr lang="en-US" altLang="zh-CN" sz="2400" dirty="0">
                <a:solidFill>
                  <a:srgbClr val="C00000"/>
                </a:solidFill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种</a:t>
            </a:r>
            <a:r>
              <a:rPr lang="zh-CN" altLang="en-US" sz="2400" dirty="0">
                <a:ea typeface="楷体_GB2312" pitchFamily="49" charset="-122"/>
              </a:rPr>
              <a:t>情况。</a:t>
            </a:r>
            <a:endParaRPr lang="zh-CN" altLang="en-US" sz="2400" dirty="0">
              <a:ea typeface="楷体_GB2312" pitchFamily="49" charset="-122"/>
            </a:endParaRPr>
          </a:p>
          <a:p>
            <a:pPr>
              <a:buFontTx/>
              <a:buChar char="•"/>
            </a:pPr>
            <a:r>
              <a:rPr lang="zh-CN" altLang="en-US" sz="2400" dirty="0">
                <a:ea typeface="楷体_GB2312" pitchFamily="49" charset="-122"/>
              </a:rPr>
              <a:t>设全部作业的集合为</a:t>
            </a:r>
            <a:r>
              <a:rPr lang="en-US" altLang="zh-CN" sz="2400" dirty="0">
                <a:ea typeface="楷体_GB2312" pitchFamily="49" charset="-122"/>
              </a:rPr>
              <a:t>N={1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…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n}</a:t>
            </a:r>
            <a:r>
              <a:rPr lang="zh-CN" altLang="en-US" sz="2400" dirty="0">
                <a:ea typeface="楷体_GB2312" pitchFamily="49" charset="-122"/>
              </a:rPr>
              <a:t>。</a:t>
            </a:r>
            <a:r>
              <a:rPr lang="en-US" altLang="zh-CN" sz="2400" dirty="0">
                <a:ea typeface="楷体_GB2312" pitchFamily="49" charset="-122"/>
              </a:rPr>
              <a:t>S</a:t>
            </a:r>
            <a:r>
              <a:rPr lang="en-US" altLang="zh-CN" sz="2400" dirty="0">
                <a:ea typeface="楷体_GB2312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ea typeface="楷体_GB2312" pitchFamily="49" charset="-122"/>
              </a:rPr>
              <a:t>N</a:t>
            </a:r>
            <a:r>
              <a:rPr lang="zh-CN" altLang="en-US" sz="2400" dirty="0">
                <a:ea typeface="楷体_GB2312" pitchFamily="49" charset="-122"/>
              </a:rPr>
              <a:t>是</a:t>
            </a:r>
            <a:r>
              <a:rPr lang="en-US" altLang="zh-CN" sz="2400" dirty="0">
                <a:ea typeface="楷体_GB2312" pitchFamily="49" charset="-122"/>
              </a:rPr>
              <a:t>N</a:t>
            </a:r>
            <a:r>
              <a:rPr lang="zh-CN" altLang="en-US" sz="2400" dirty="0">
                <a:ea typeface="楷体_GB2312" pitchFamily="49" charset="-122"/>
              </a:rPr>
              <a:t>的作业</a:t>
            </a:r>
            <a:r>
              <a:rPr lang="zh-CN" altLang="en-US" sz="2400" b="1" dirty="0">
                <a:solidFill>
                  <a:srgbClr val="3907F1"/>
                </a:solidFill>
                <a:ea typeface="楷体_GB2312" pitchFamily="49" charset="-122"/>
              </a:rPr>
              <a:t>子集</a:t>
            </a:r>
            <a:r>
              <a:rPr lang="zh-CN" altLang="en-US" sz="2400" dirty="0">
                <a:ea typeface="楷体_GB2312" pitchFamily="49" charset="-122"/>
              </a:rPr>
              <a:t>。在一般情况下，机器</a:t>
            </a:r>
            <a:r>
              <a:rPr lang="en-US" altLang="zh-CN" sz="2400" dirty="0">
                <a:ea typeface="楷体_GB2312" pitchFamily="49" charset="-122"/>
              </a:rPr>
              <a:t>M</a:t>
            </a:r>
            <a:r>
              <a:rPr lang="en-US" altLang="zh-CN" sz="2400" baseline="-25000" dirty="0"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3907F1"/>
                </a:solidFill>
                <a:ea typeface="楷体_GB2312" pitchFamily="49" charset="-122"/>
              </a:rPr>
              <a:t>开始加工</a:t>
            </a:r>
            <a:r>
              <a:rPr lang="en-US" altLang="zh-CN" sz="2400" dirty="0">
                <a:ea typeface="楷体_GB2312" pitchFamily="49" charset="-122"/>
              </a:rPr>
              <a:t>S</a:t>
            </a:r>
            <a:r>
              <a:rPr lang="zh-CN" altLang="en-US" sz="2400" dirty="0">
                <a:ea typeface="楷体_GB2312" pitchFamily="49" charset="-122"/>
              </a:rPr>
              <a:t>中作业时，机器</a:t>
            </a:r>
            <a:r>
              <a:rPr lang="en-US" altLang="zh-CN" sz="2400" dirty="0">
                <a:ea typeface="楷体_GB2312" pitchFamily="49" charset="-122"/>
              </a:rPr>
              <a:t>M</a:t>
            </a:r>
            <a:r>
              <a:rPr lang="en-US" altLang="zh-CN" sz="2400" baseline="-250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还在加工其它作业</a:t>
            </a:r>
            <a:r>
              <a:rPr lang="zh-CN" altLang="en-US" sz="2400" b="1" dirty="0">
                <a:solidFill>
                  <a:srgbClr val="3907F1"/>
                </a:solidFill>
                <a:ea typeface="楷体_GB2312" pitchFamily="49" charset="-122"/>
              </a:rPr>
              <a:t>可能还尚未</a:t>
            </a:r>
            <a:r>
              <a:rPr lang="zh-CN" altLang="en-US" sz="2400" dirty="0">
                <a:solidFill>
                  <a:srgbClr val="3907F1"/>
                </a:solidFill>
                <a:ea typeface="楷体_GB2312" pitchFamily="49" charset="-122"/>
              </a:rPr>
              <a:t>完成</a:t>
            </a:r>
            <a:r>
              <a:rPr lang="zh-CN" altLang="en-US" sz="2400" dirty="0">
                <a:ea typeface="楷体_GB2312" pitchFamily="49" charset="-122"/>
              </a:rPr>
              <a:t>，要</a:t>
            </a:r>
            <a:r>
              <a:rPr lang="zh-CN" altLang="en-US" sz="2400" b="1" dirty="0">
                <a:solidFill>
                  <a:srgbClr val="C00000"/>
                </a:solidFill>
                <a:ea typeface="楷体_GB2312" pitchFamily="49" charset="-122"/>
              </a:rPr>
              <a:t>等时间</a:t>
            </a:r>
            <a:r>
              <a:rPr lang="en-US" altLang="zh-CN" sz="2400" b="1" dirty="0">
                <a:solidFill>
                  <a:srgbClr val="C00000"/>
                </a:solidFill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后才可利用。将这种情况下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完成</a:t>
            </a:r>
            <a:r>
              <a:rPr lang="en-US" altLang="zh-CN" sz="2400" dirty="0">
                <a:solidFill>
                  <a:srgbClr val="C00000"/>
                </a:solidFill>
                <a:ea typeface="楷体_GB2312" pitchFamily="49" charset="-122"/>
              </a:rPr>
              <a:t>S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中作业</a:t>
            </a:r>
            <a:r>
              <a:rPr lang="zh-CN" altLang="en-US" sz="2400" dirty="0">
                <a:ea typeface="楷体_GB2312" pitchFamily="49" charset="-122"/>
              </a:rPr>
              <a:t>所需的</a:t>
            </a:r>
            <a:r>
              <a:rPr lang="zh-CN" altLang="en-US" sz="2400" b="1" u="sng" dirty="0">
                <a:solidFill>
                  <a:srgbClr val="C00000"/>
                </a:solidFill>
                <a:ea typeface="楷体_GB2312" pitchFamily="49" charset="-122"/>
              </a:rPr>
              <a:t>最短时间</a:t>
            </a:r>
            <a:r>
              <a:rPr lang="zh-CN" altLang="en-US" sz="2400" u="sng" dirty="0">
                <a:ea typeface="楷体_GB2312" pitchFamily="49" charset="-122"/>
              </a:rPr>
              <a:t>记为</a:t>
            </a:r>
            <a:r>
              <a:rPr lang="en-US" altLang="zh-CN" sz="2400" u="sng" dirty="0">
                <a:solidFill>
                  <a:srgbClr val="C00000"/>
                </a:solidFill>
                <a:ea typeface="楷体_GB2312" pitchFamily="49" charset="-122"/>
              </a:rPr>
              <a:t>T(</a:t>
            </a:r>
            <a:r>
              <a:rPr lang="en-US" altLang="zh-CN" sz="2400" u="sng" dirty="0" err="1">
                <a:solidFill>
                  <a:srgbClr val="C00000"/>
                </a:solidFill>
                <a:ea typeface="楷体_GB2312" pitchFamily="49" charset="-122"/>
              </a:rPr>
              <a:t>S,t</a:t>
            </a:r>
            <a:r>
              <a:rPr lang="en-US" altLang="zh-CN" sz="2400" u="sng" dirty="0">
                <a:solidFill>
                  <a:srgbClr val="C00000"/>
                </a:solidFill>
                <a:ea typeface="楷体_GB2312" pitchFamily="49" charset="-122"/>
              </a:rPr>
              <a:t>)</a:t>
            </a:r>
            <a:r>
              <a:rPr lang="zh-CN" altLang="en-US" sz="2400" dirty="0">
                <a:ea typeface="楷体_GB2312" pitchFamily="49" charset="-122"/>
              </a:rPr>
              <a:t>。流水作业调度问题的最优值为</a:t>
            </a:r>
            <a:r>
              <a:rPr lang="en-US" altLang="zh-CN" sz="2400" dirty="0">
                <a:solidFill>
                  <a:srgbClr val="C00000"/>
                </a:solidFill>
                <a:ea typeface="楷体_GB2312" pitchFamily="49" charset="-122"/>
              </a:rPr>
              <a:t>T(N,0)</a:t>
            </a:r>
            <a:r>
              <a:rPr lang="zh-CN" altLang="en-US" sz="2400" dirty="0" smtClean="0">
                <a:ea typeface="楷体_GB2312" pitchFamily="49" charset="-122"/>
              </a:rPr>
              <a:t>。（</a:t>
            </a:r>
            <a:r>
              <a:rPr lang="en-US" altLang="zh-CN" sz="2400" u="sng" dirty="0"/>
              <a:t>t</a:t>
            </a:r>
            <a:r>
              <a:rPr lang="zh-CN" altLang="en-US" sz="2400" u="sng" dirty="0"/>
              <a:t>也可以为</a:t>
            </a:r>
            <a:r>
              <a:rPr lang="en-US" altLang="zh-CN" sz="2400" u="sng" dirty="0"/>
              <a:t>0</a:t>
            </a:r>
            <a:r>
              <a:rPr lang="zh-CN" altLang="en-US" sz="2400" u="sng" dirty="0"/>
              <a:t>即无须等待</a:t>
            </a:r>
            <a:r>
              <a:rPr lang="zh-CN" altLang="en-US" sz="2400" dirty="0" smtClean="0">
                <a:ea typeface="楷体_GB2312" pitchFamily="49" charset="-122"/>
              </a:rPr>
              <a:t>）</a:t>
            </a:r>
            <a:endParaRPr lang="en-US" altLang="zh-CN" sz="2400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5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5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5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5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5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5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9" name="Text Box 3"/>
          <p:cNvSpPr txBox="1">
            <a:spLocks noChangeArrowheads="1"/>
          </p:cNvSpPr>
          <p:nvPr/>
        </p:nvSpPr>
        <p:spPr bwMode="auto">
          <a:xfrm>
            <a:off x="250825" y="1012329"/>
            <a:ext cx="8661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设</a:t>
            </a:r>
            <a:r>
              <a:rPr lang="zh-CN" altLang="en-US" sz="2400" dirty="0">
                <a:ea typeface="楷体_GB2312" pitchFamily="49" charset="-122"/>
                <a:sym typeface="Symbol" panose="05050102010706020507" pitchFamily="18" charset="2"/>
              </a:rPr>
              <a:t></a:t>
            </a:r>
            <a:r>
              <a:rPr lang="zh-CN" altLang="en-US" sz="2400" dirty="0">
                <a:ea typeface="楷体_GB2312" pitchFamily="49" charset="-122"/>
              </a:rPr>
              <a:t>是所给</a:t>
            </a:r>
            <a:r>
              <a:rPr lang="en-US" altLang="zh-CN" sz="2400" dirty="0">
                <a:ea typeface="楷体_GB2312" pitchFamily="49" charset="-122"/>
              </a:rPr>
              <a:t>n</a:t>
            </a:r>
            <a:r>
              <a:rPr lang="zh-CN" altLang="en-US" sz="2400" dirty="0">
                <a:ea typeface="楷体_GB2312" pitchFamily="49" charset="-122"/>
              </a:rPr>
              <a:t>个流水作业的一个</a:t>
            </a:r>
            <a:r>
              <a:rPr lang="zh-CN" altLang="en-US" sz="2400" b="1" dirty="0">
                <a:solidFill>
                  <a:srgbClr val="5629F9"/>
                </a:solidFill>
                <a:ea typeface="楷体_GB2312" pitchFamily="49" charset="-122"/>
              </a:rPr>
              <a:t>最优</a:t>
            </a:r>
            <a:r>
              <a:rPr lang="zh-CN" altLang="en-US" sz="2400" dirty="0">
                <a:ea typeface="楷体_GB2312" pitchFamily="49" charset="-122"/>
              </a:rPr>
              <a:t>调度，它所需的加工时间为 </a:t>
            </a:r>
            <a:r>
              <a:rPr lang="en-US" altLang="zh-CN" sz="2400" dirty="0">
                <a:ea typeface="楷体_GB2312" pitchFamily="49" charset="-122"/>
              </a:rPr>
              <a:t>a</a:t>
            </a:r>
            <a:r>
              <a:rPr lang="zh-CN" altLang="en-US" sz="2400" baseline="-25000" dirty="0">
                <a:ea typeface="楷体_GB2312" pitchFamily="49" charset="-122"/>
                <a:sym typeface="Symbol" panose="05050102010706020507" pitchFamily="18" charset="2"/>
              </a:rPr>
              <a:t></a:t>
            </a:r>
            <a:r>
              <a:rPr lang="en-US" altLang="zh-CN" sz="2400" baseline="-25000" dirty="0">
                <a:ea typeface="楷体_GB2312" pitchFamily="49" charset="-122"/>
                <a:sym typeface="Symbol" panose="05050102010706020507" pitchFamily="18" charset="2"/>
              </a:rPr>
              <a:t>(1)</a:t>
            </a:r>
            <a:r>
              <a:rPr lang="en-US" altLang="zh-CN" sz="2400" dirty="0">
                <a:ea typeface="楷体_GB2312" pitchFamily="49" charset="-122"/>
                <a:sym typeface="Symbol" panose="05050102010706020507" pitchFamily="18" charset="2"/>
              </a:rPr>
              <a:t>+T’</a:t>
            </a:r>
            <a:r>
              <a:rPr lang="zh-CN" altLang="en-US" sz="2400" dirty="0">
                <a:ea typeface="楷体_GB2312" pitchFamily="49" charset="-122"/>
              </a:rPr>
              <a:t>。其中</a:t>
            </a:r>
            <a:r>
              <a:rPr lang="en-US" altLang="zh-CN" sz="2400" dirty="0">
                <a:solidFill>
                  <a:srgbClr val="3907F1"/>
                </a:solidFill>
                <a:ea typeface="楷体_GB2312" pitchFamily="49" charset="-122"/>
              </a:rPr>
              <a:t>T’</a:t>
            </a:r>
            <a:r>
              <a:rPr lang="zh-CN" altLang="en-US" sz="2400" dirty="0">
                <a:ea typeface="楷体_GB2312" pitchFamily="49" charset="-122"/>
              </a:rPr>
              <a:t>是在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机器</a:t>
            </a:r>
            <a:r>
              <a:rPr lang="en-US" altLang="zh-CN" sz="2400" dirty="0">
                <a:solidFill>
                  <a:srgbClr val="C00000"/>
                </a:solidFill>
                <a:ea typeface="楷体_GB2312" pitchFamily="49" charset="-122"/>
              </a:rPr>
              <a:t>M</a:t>
            </a:r>
            <a:r>
              <a:rPr lang="en-US" altLang="zh-CN" sz="2400" baseline="-25000" dirty="0">
                <a:solidFill>
                  <a:srgbClr val="C00000"/>
                </a:solidFill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的等待时间为</a:t>
            </a:r>
            <a:r>
              <a:rPr lang="en-US" altLang="zh-CN" sz="2400" dirty="0">
                <a:solidFill>
                  <a:srgbClr val="C00000"/>
                </a:solidFill>
                <a:ea typeface="楷体_GB2312" pitchFamily="49" charset="-122"/>
              </a:rPr>
              <a:t>b</a:t>
            </a:r>
            <a:r>
              <a:rPr lang="zh-CN" altLang="en-US" sz="2400" baseline="-25000" dirty="0">
                <a:solidFill>
                  <a:srgbClr val="C00000"/>
                </a:solidFill>
                <a:ea typeface="楷体_GB2312" pitchFamily="49" charset="-122"/>
                <a:sym typeface="Symbol" panose="05050102010706020507" pitchFamily="18" charset="2"/>
              </a:rPr>
              <a:t></a:t>
            </a:r>
            <a:r>
              <a:rPr lang="en-US" altLang="zh-CN" sz="2400" baseline="-25000" dirty="0">
                <a:solidFill>
                  <a:srgbClr val="C00000"/>
                </a:solidFill>
                <a:ea typeface="楷体_GB2312" pitchFamily="49" charset="-122"/>
                <a:sym typeface="Symbol" panose="05050102010706020507" pitchFamily="18" charset="2"/>
              </a:rPr>
              <a:t>(1)</a:t>
            </a:r>
            <a:r>
              <a:rPr lang="zh-CN" altLang="en-US" sz="2400" dirty="0">
                <a:ea typeface="楷体_GB2312" pitchFamily="49" charset="-122"/>
              </a:rPr>
              <a:t>时，</a:t>
            </a:r>
            <a:r>
              <a:rPr lang="zh-CN" altLang="en-US" sz="2400" dirty="0">
                <a:solidFill>
                  <a:srgbClr val="3907F1"/>
                </a:solidFill>
                <a:ea typeface="楷体_GB2312" pitchFamily="49" charset="-122"/>
              </a:rPr>
              <a:t>安排作业</a:t>
            </a:r>
            <a:r>
              <a:rPr lang="zh-CN" altLang="en-US" sz="2400" dirty="0">
                <a:solidFill>
                  <a:srgbClr val="3907F1"/>
                </a:solidFill>
                <a:ea typeface="楷体_GB2312" pitchFamily="49" charset="-122"/>
                <a:sym typeface="Symbol" panose="05050102010706020507" pitchFamily="18" charset="2"/>
              </a:rPr>
              <a:t></a:t>
            </a:r>
            <a:r>
              <a:rPr lang="en-US" altLang="zh-CN" sz="2400" dirty="0">
                <a:solidFill>
                  <a:srgbClr val="3907F1"/>
                </a:solidFill>
                <a:ea typeface="楷体_GB2312" pitchFamily="49" charset="-122"/>
              </a:rPr>
              <a:t>(2)</a:t>
            </a:r>
            <a:r>
              <a:rPr lang="zh-CN" altLang="en-US" sz="2400" dirty="0">
                <a:solidFill>
                  <a:srgbClr val="3907F1"/>
                </a:solidFill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3907F1"/>
                </a:solidFill>
                <a:ea typeface="楷体_GB2312" pitchFamily="49" charset="-122"/>
              </a:rPr>
              <a:t>…</a:t>
            </a:r>
            <a:r>
              <a:rPr lang="zh-CN" altLang="en-US" sz="2400" dirty="0">
                <a:solidFill>
                  <a:srgbClr val="3907F1"/>
                </a:solidFill>
                <a:ea typeface="楷体_GB2312" pitchFamily="49" charset="-122"/>
              </a:rPr>
              <a:t>，</a:t>
            </a:r>
            <a:r>
              <a:rPr lang="zh-CN" altLang="en-US" sz="2400" dirty="0">
                <a:solidFill>
                  <a:srgbClr val="3907F1"/>
                </a:solidFill>
                <a:ea typeface="楷体_GB2312" pitchFamily="49" charset="-122"/>
                <a:sym typeface="Symbol" panose="05050102010706020507" pitchFamily="18" charset="2"/>
              </a:rPr>
              <a:t></a:t>
            </a:r>
            <a:r>
              <a:rPr lang="en-US" altLang="zh-CN" sz="2400" dirty="0">
                <a:solidFill>
                  <a:srgbClr val="3907F1"/>
                </a:solidFill>
                <a:ea typeface="楷体_GB2312" pitchFamily="49" charset="-122"/>
              </a:rPr>
              <a:t>(n)</a:t>
            </a:r>
            <a:r>
              <a:rPr lang="zh-CN" altLang="en-US" sz="2400" dirty="0">
                <a:solidFill>
                  <a:srgbClr val="3907F1"/>
                </a:solidFill>
                <a:ea typeface="楷体_GB2312" pitchFamily="49" charset="-122"/>
              </a:rPr>
              <a:t>所需的时间</a:t>
            </a:r>
            <a:r>
              <a:rPr lang="zh-CN" altLang="en-US" sz="2400" dirty="0">
                <a:ea typeface="楷体_GB2312" pitchFamily="49" charset="-122"/>
              </a:rPr>
              <a:t>。</a:t>
            </a:r>
            <a:endParaRPr lang="zh-CN" altLang="en-US" sz="2400" dirty="0">
              <a:ea typeface="楷体_GB2312" pitchFamily="49" charset="-122"/>
            </a:endParaRPr>
          </a:p>
          <a:p>
            <a:r>
              <a:rPr lang="zh-CN" altLang="en-US" sz="2400" dirty="0">
                <a:ea typeface="楷体_GB2312" pitchFamily="49" charset="-122"/>
              </a:rPr>
              <a:t>记</a:t>
            </a:r>
            <a:r>
              <a:rPr lang="en-US" altLang="zh-CN" sz="2400" dirty="0">
                <a:solidFill>
                  <a:srgbClr val="5629F9"/>
                </a:solidFill>
                <a:ea typeface="楷体_GB2312" pitchFamily="49" charset="-122"/>
              </a:rPr>
              <a:t>S</a:t>
            </a:r>
            <a:r>
              <a:rPr lang="en-US" altLang="zh-CN" sz="2400" dirty="0">
                <a:ea typeface="楷体_GB2312" pitchFamily="49" charset="-122"/>
              </a:rPr>
              <a:t>=N-{</a:t>
            </a:r>
            <a:r>
              <a:rPr lang="en-US" altLang="zh-CN" sz="2400" dirty="0">
                <a:ea typeface="楷体_GB2312" pitchFamily="49" charset="-122"/>
                <a:sym typeface="Symbol" panose="05050102010706020507" pitchFamily="18" charset="2"/>
              </a:rPr>
              <a:t></a:t>
            </a:r>
            <a:r>
              <a:rPr lang="en-US" altLang="zh-CN" sz="2400" dirty="0">
                <a:ea typeface="楷体_GB2312" pitchFamily="49" charset="-122"/>
              </a:rPr>
              <a:t>(1)}</a:t>
            </a:r>
            <a:r>
              <a:rPr lang="zh-CN" altLang="en-US" sz="2400" dirty="0">
                <a:ea typeface="楷体_GB2312" pitchFamily="49" charset="-122"/>
              </a:rPr>
              <a:t>，则有</a:t>
            </a:r>
            <a:r>
              <a:rPr lang="en-US" altLang="zh-CN" sz="2400" b="1" dirty="0">
                <a:solidFill>
                  <a:srgbClr val="C00000"/>
                </a:solidFill>
                <a:ea typeface="楷体_GB2312" pitchFamily="49" charset="-122"/>
              </a:rPr>
              <a:t>T’=T(S</a:t>
            </a:r>
            <a:r>
              <a:rPr lang="en-US" altLang="zh-CN" sz="2400" b="1" dirty="0" smtClean="0">
                <a:solidFill>
                  <a:srgbClr val="C00000"/>
                </a:solidFill>
                <a:ea typeface="楷体_GB2312" pitchFamily="49" charset="-122"/>
              </a:rPr>
              <a:t>, b</a:t>
            </a:r>
            <a:r>
              <a:rPr lang="zh-CN" altLang="en-US" sz="2400" b="1" baseline="-25000" dirty="0">
                <a:solidFill>
                  <a:srgbClr val="C00000"/>
                </a:solidFill>
                <a:ea typeface="楷体_GB2312" pitchFamily="49" charset="-122"/>
                <a:sym typeface="Symbol" panose="05050102010706020507" pitchFamily="18" charset="2"/>
              </a:rPr>
              <a:t></a:t>
            </a:r>
            <a:r>
              <a:rPr lang="en-US" altLang="zh-CN" sz="2400" b="1" baseline="-25000" dirty="0">
                <a:solidFill>
                  <a:srgbClr val="C00000"/>
                </a:solidFill>
                <a:ea typeface="楷体_GB2312" pitchFamily="49" charset="-122"/>
                <a:sym typeface="Symbol" panose="05050102010706020507" pitchFamily="18" charset="2"/>
              </a:rPr>
              <a:t>(1)</a:t>
            </a:r>
            <a:r>
              <a:rPr lang="en-US" altLang="zh-CN" sz="2400" b="1" dirty="0">
                <a:solidFill>
                  <a:srgbClr val="C00000"/>
                </a:solidFill>
                <a:ea typeface="楷体_GB2312" pitchFamily="49" charset="-122"/>
              </a:rPr>
              <a:t>)</a:t>
            </a:r>
            <a:r>
              <a:rPr lang="zh-CN" altLang="en-US" sz="2400" dirty="0">
                <a:ea typeface="楷体_GB2312" pitchFamily="49" charset="-122"/>
              </a:rPr>
              <a:t>。</a:t>
            </a:r>
            <a:endParaRPr lang="zh-CN" altLang="en-US" sz="2400" dirty="0">
              <a:ea typeface="楷体_GB2312" pitchFamily="49" charset="-122"/>
            </a:endParaRPr>
          </a:p>
        </p:txBody>
      </p:sp>
      <p:sp>
        <p:nvSpPr>
          <p:cNvPr id="316420" name="Text Box 4"/>
          <p:cNvSpPr txBox="1">
            <a:spLocks noChangeArrowheads="1"/>
          </p:cNvSpPr>
          <p:nvPr/>
        </p:nvSpPr>
        <p:spPr bwMode="auto">
          <a:xfrm>
            <a:off x="303783" y="2920876"/>
            <a:ext cx="8516689" cy="2308324"/>
          </a:xfrm>
          <a:prstGeom prst="rect">
            <a:avLst/>
          </a:prstGeom>
          <a:solidFill>
            <a:srgbClr val="9FE6FF"/>
          </a:solidFill>
          <a:ln w="50800">
            <a:solidFill>
              <a:srgbClr val="FF66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Verdana" panose="020B0604030504040204" pitchFamily="34" charset="0"/>
                <a:ea typeface="黑体" panose="02010609060101010101" pitchFamily="2" charset="-122"/>
              </a:rPr>
              <a:t>证明：</a:t>
            </a:r>
            <a:r>
              <a:rPr lang="zh-CN" altLang="en-US" sz="2400" dirty="0">
                <a:ea typeface="楷体_GB2312" pitchFamily="49" charset="-122"/>
              </a:rPr>
              <a:t>事实上，由</a:t>
            </a:r>
            <a:r>
              <a:rPr lang="en-US" altLang="zh-CN" sz="2400" dirty="0">
                <a:solidFill>
                  <a:srgbClr val="C00000"/>
                </a:solidFill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的定义知</a:t>
            </a:r>
            <a:r>
              <a:rPr lang="en-US" altLang="zh-CN" sz="2400" dirty="0">
                <a:solidFill>
                  <a:srgbClr val="2605A1"/>
                </a:solidFill>
                <a:ea typeface="楷体_GB2312" pitchFamily="49" charset="-122"/>
              </a:rPr>
              <a:t>T’</a:t>
            </a:r>
            <a:r>
              <a:rPr lang="en-US" altLang="zh-CN" sz="2400" dirty="0">
                <a:solidFill>
                  <a:srgbClr val="2605A1"/>
                </a:solidFill>
                <a:ea typeface="楷体_GB2312" pitchFamily="49" charset="-122"/>
                <a:sym typeface="Symbol" panose="05050102010706020507" pitchFamily="18" charset="2"/>
              </a:rPr>
              <a:t></a:t>
            </a:r>
            <a:r>
              <a:rPr lang="en-US" altLang="zh-CN" sz="2400" dirty="0">
                <a:solidFill>
                  <a:srgbClr val="2605A1"/>
                </a:solidFill>
                <a:ea typeface="楷体_GB2312" pitchFamily="49" charset="-122"/>
              </a:rPr>
              <a:t>T(</a:t>
            </a:r>
            <a:r>
              <a:rPr lang="en-US" altLang="zh-CN" sz="2400" dirty="0" err="1">
                <a:solidFill>
                  <a:srgbClr val="2605A1"/>
                </a:solidFill>
                <a:ea typeface="楷体_GB2312" pitchFamily="49" charset="-122"/>
              </a:rPr>
              <a:t>S,b</a:t>
            </a:r>
            <a:r>
              <a:rPr lang="zh-CN" altLang="en-US" sz="2400" baseline="-25000" dirty="0">
                <a:solidFill>
                  <a:srgbClr val="2605A1"/>
                </a:solidFill>
                <a:ea typeface="楷体_GB2312" pitchFamily="49" charset="-122"/>
                <a:sym typeface="Symbol" panose="05050102010706020507" pitchFamily="18" charset="2"/>
              </a:rPr>
              <a:t></a:t>
            </a:r>
            <a:r>
              <a:rPr lang="en-US" altLang="zh-CN" sz="2400" baseline="-25000" dirty="0">
                <a:solidFill>
                  <a:srgbClr val="2605A1"/>
                </a:solidFill>
                <a:ea typeface="楷体_GB2312" pitchFamily="49" charset="-122"/>
                <a:sym typeface="Symbol" panose="05050102010706020507" pitchFamily="18" charset="2"/>
              </a:rPr>
              <a:t>(1)</a:t>
            </a:r>
            <a:r>
              <a:rPr lang="en-US" altLang="zh-CN" sz="2400" dirty="0">
                <a:solidFill>
                  <a:srgbClr val="2605A1"/>
                </a:solidFill>
                <a:ea typeface="楷体_GB2312" pitchFamily="49" charset="-122"/>
              </a:rPr>
              <a:t>)</a:t>
            </a:r>
            <a:r>
              <a:rPr lang="zh-CN" altLang="en-US" sz="2400" dirty="0">
                <a:ea typeface="楷体_GB2312" pitchFamily="49" charset="-122"/>
              </a:rPr>
              <a:t>。若</a:t>
            </a:r>
            <a:r>
              <a:rPr lang="en-US" altLang="zh-CN" sz="2400" dirty="0">
                <a:ea typeface="楷体_GB2312" pitchFamily="49" charset="-122"/>
              </a:rPr>
              <a:t>T’&gt;T(</a:t>
            </a:r>
            <a:r>
              <a:rPr lang="en-US" altLang="zh-CN" sz="2400" dirty="0" err="1">
                <a:ea typeface="楷体_GB2312" pitchFamily="49" charset="-122"/>
              </a:rPr>
              <a:t>S,b</a:t>
            </a:r>
            <a:r>
              <a:rPr lang="zh-CN" altLang="en-US" sz="2400" baseline="-25000" dirty="0">
                <a:ea typeface="楷体_GB2312" pitchFamily="49" charset="-122"/>
                <a:sym typeface="Symbol" panose="05050102010706020507" pitchFamily="18" charset="2"/>
              </a:rPr>
              <a:t></a:t>
            </a:r>
            <a:r>
              <a:rPr lang="en-US" altLang="zh-CN" sz="2400" baseline="-25000" dirty="0">
                <a:ea typeface="楷体_GB2312" pitchFamily="49" charset="-122"/>
                <a:sym typeface="Symbol" panose="05050102010706020507" pitchFamily="18" charset="2"/>
              </a:rPr>
              <a:t>(1)</a:t>
            </a:r>
            <a:r>
              <a:rPr lang="en-US" altLang="zh-CN" sz="2400" dirty="0">
                <a:ea typeface="楷体_GB2312" pitchFamily="49" charset="-122"/>
              </a:rPr>
              <a:t>)</a:t>
            </a:r>
            <a:r>
              <a:rPr lang="zh-CN" altLang="en-US" sz="2400" dirty="0">
                <a:ea typeface="楷体_GB2312" pitchFamily="49" charset="-122"/>
              </a:rPr>
              <a:t>，设</a:t>
            </a:r>
            <a:r>
              <a:rPr lang="zh-CN" altLang="en-US" sz="2400" dirty="0">
                <a:ea typeface="楷体_GB2312" pitchFamily="49" charset="-122"/>
                <a:sym typeface="Symbol" panose="05050102010706020507" pitchFamily="18" charset="2"/>
              </a:rPr>
              <a:t></a:t>
            </a:r>
            <a:r>
              <a:rPr lang="en-US" altLang="zh-CN" sz="2400" dirty="0">
                <a:ea typeface="楷体_GB2312" pitchFamily="49" charset="-122"/>
                <a:sym typeface="Symbol" panose="05050102010706020507" pitchFamily="18" charset="2"/>
              </a:rPr>
              <a:t>’</a:t>
            </a:r>
            <a:r>
              <a:rPr lang="zh-CN" altLang="en-US" sz="2400" dirty="0">
                <a:ea typeface="楷体_GB2312" pitchFamily="49" charset="-122"/>
              </a:rPr>
              <a:t>是作业集</a:t>
            </a:r>
            <a:r>
              <a:rPr lang="en-US" altLang="zh-CN" sz="2400" dirty="0">
                <a:ea typeface="楷体_GB2312" pitchFamily="49" charset="-122"/>
              </a:rPr>
              <a:t>S</a:t>
            </a:r>
            <a:r>
              <a:rPr lang="zh-CN" altLang="en-US" sz="2400" dirty="0">
                <a:ea typeface="楷体_GB2312" pitchFamily="49" charset="-122"/>
              </a:rPr>
              <a:t>在机器</a:t>
            </a:r>
            <a:r>
              <a:rPr lang="en-US" altLang="zh-CN" sz="2400" dirty="0">
                <a:ea typeface="楷体_GB2312" pitchFamily="49" charset="-122"/>
              </a:rPr>
              <a:t>M</a:t>
            </a:r>
            <a:r>
              <a:rPr lang="en-US" altLang="zh-CN" sz="2400" baseline="-250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的等待时间为</a:t>
            </a:r>
            <a:r>
              <a:rPr lang="en-US" altLang="zh-CN" sz="2400" dirty="0">
                <a:ea typeface="楷体_GB2312" pitchFamily="49" charset="-122"/>
              </a:rPr>
              <a:t>b</a:t>
            </a:r>
            <a:r>
              <a:rPr lang="zh-CN" altLang="en-US" sz="2400" baseline="-25000" dirty="0">
                <a:ea typeface="楷体_GB2312" pitchFamily="49" charset="-122"/>
                <a:sym typeface="Symbol" panose="05050102010706020507" pitchFamily="18" charset="2"/>
              </a:rPr>
              <a:t></a:t>
            </a:r>
            <a:r>
              <a:rPr lang="en-US" altLang="zh-CN" sz="2400" baseline="-25000" dirty="0">
                <a:ea typeface="楷体_GB2312" pitchFamily="49" charset="-122"/>
                <a:sym typeface="Symbol" panose="05050102010706020507" pitchFamily="18" charset="2"/>
              </a:rPr>
              <a:t>(1)</a:t>
            </a:r>
            <a:r>
              <a:rPr lang="zh-CN" altLang="en-US" sz="2400" dirty="0">
                <a:ea typeface="楷体_GB2312" pitchFamily="49" charset="-122"/>
              </a:rPr>
              <a:t>情况下的一个最优调度。则</a:t>
            </a:r>
            <a:r>
              <a:rPr lang="zh-CN" altLang="en-US" sz="2400" dirty="0">
                <a:ea typeface="楷体_GB2312" pitchFamily="49" charset="-122"/>
                <a:sym typeface="Symbol" panose="05050102010706020507" pitchFamily="18" charset="2"/>
              </a:rPr>
              <a:t></a:t>
            </a:r>
            <a:r>
              <a:rPr lang="en-US" altLang="zh-CN" sz="2400" dirty="0">
                <a:ea typeface="楷体_GB2312" pitchFamily="49" charset="-122"/>
              </a:rPr>
              <a:t>(1)</a:t>
            </a:r>
            <a:r>
              <a:rPr lang="zh-CN" altLang="en-US" sz="2400" dirty="0">
                <a:ea typeface="楷体_GB2312" pitchFamily="49" charset="-122"/>
              </a:rPr>
              <a:t>， </a:t>
            </a:r>
            <a:r>
              <a:rPr lang="zh-CN" altLang="en-US" sz="2400" dirty="0">
                <a:ea typeface="楷体_GB2312" pitchFamily="49" charset="-122"/>
                <a:sym typeface="Symbol" panose="05050102010706020507" pitchFamily="18" charset="2"/>
              </a:rPr>
              <a:t></a:t>
            </a:r>
            <a:r>
              <a:rPr lang="en-US" altLang="zh-CN" sz="2400" dirty="0">
                <a:ea typeface="楷体_GB2312" pitchFamily="49" charset="-122"/>
                <a:sym typeface="Symbol" panose="05050102010706020507" pitchFamily="18" charset="2"/>
              </a:rPr>
              <a:t>’</a:t>
            </a:r>
            <a:r>
              <a:rPr lang="en-US" altLang="zh-CN" sz="2400" dirty="0">
                <a:ea typeface="楷体_GB2312" pitchFamily="49" charset="-122"/>
              </a:rPr>
              <a:t>(2)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…</a:t>
            </a:r>
            <a:r>
              <a:rPr lang="zh-CN" altLang="en-US" sz="2400" dirty="0">
                <a:ea typeface="楷体_GB2312" pitchFamily="49" charset="-122"/>
              </a:rPr>
              <a:t>， </a:t>
            </a:r>
            <a:r>
              <a:rPr lang="zh-CN" altLang="en-US" sz="2400" dirty="0">
                <a:ea typeface="楷体_GB2312" pitchFamily="49" charset="-122"/>
                <a:sym typeface="Symbol" panose="05050102010706020507" pitchFamily="18" charset="2"/>
              </a:rPr>
              <a:t></a:t>
            </a:r>
            <a:r>
              <a:rPr lang="en-US" altLang="zh-CN" sz="2400" dirty="0">
                <a:ea typeface="楷体_GB2312" pitchFamily="49" charset="-122"/>
                <a:sym typeface="Symbol" panose="05050102010706020507" pitchFamily="18" charset="2"/>
              </a:rPr>
              <a:t>’</a:t>
            </a:r>
            <a:r>
              <a:rPr lang="en-US" altLang="zh-CN" sz="2400" dirty="0">
                <a:ea typeface="楷体_GB2312" pitchFamily="49" charset="-122"/>
              </a:rPr>
              <a:t>(n)</a:t>
            </a:r>
            <a:r>
              <a:rPr lang="zh-CN" altLang="en-US" sz="2400" dirty="0">
                <a:ea typeface="楷体_GB2312" pitchFamily="49" charset="-122"/>
              </a:rPr>
              <a:t>是</a:t>
            </a:r>
            <a:r>
              <a:rPr lang="en-US" altLang="zh-CN" sz="2400" dirty="0">
                <a:ea typeface="楷体_GB2312" pitchFamily="49" charset="-122"/>
              </a:rPr>
              <a:t>N</a:t>
            </a:r>
            <a:r>
              <a:rPr lang="zh-CN" altLang="en-US" sz="2400" dirty="0">
                <a:ea typeface="楷体_GB2312" pitchFamily="49" charset="-122"/>
              </a:rPr>
              <a:t>的一个调度，且该调度所需的时间为</a:t>
            </a:r>
            <a:r>
              <a:rPr lang="en-US" altLang="zh-CN" sz="2400" dirty="0">
                <a:ea typeface="楷体_GB2312" pitchFamily="49" charset="-122"/>
              </a:rPr>
              <a:t>a</a:t>
            </a:r>
            <a:r>
              <a:rPr lang="zh-CN" altLang="en-US" sz="2400" baseline="-25000" dirty="0">
                <a:ea typeface="楷体_GB2312" pitchFamily="49" charset="-122"/>
                <a:sym typeface="Symbol" panose="05050102010706020507" pitchFamily="18" charset="2"/>
              </a:rPr>
              <a:t></a:t>
            </a:r>
            <a:r>
              <a:rPr lang="en-US" altLang="zh-CN" sz="2400" baseline="-25000" dirty="0">
                <a:ea typeface="楷体_GB2312" pitchFamily="49" charset="-122"/>
                <a:sym typeface="Symbol" panose="05050102010706020507" pitchFamily="18" charset="2"/>
              </a:rPr>
              <a:t>(1)</a:t>
            </a:r>
            <a:r>
              <a:rPr lang="en-US" altLang="zh-CN" sz="2400" dirty="0">
                <a:ea typeface="楷体_GB2312" pitchFamily="49" charset="-122"/>
              </a:rPr>
              <a:t>+T(</a:t>
            </a:r>
            <a:r>
              <a:rPr lang="en-US" altLang="zh-CN" sz="2400" dirty="0" err="1">
                <a:ea typeface="楷体_GB2312" pitchFamily="49" charset="-122"/>
              </a:rPr>
              <a:t>S,b</a:t>
            </a:r>
            <a:r>
              <a:rPr lang="zh-CN" altLang="en-US" sz="2400" baseline="-25000" dirty="0">
                <a:ea typeface="楷体_GB2312" pitchFamily="49" charset="-122"/>
                <a:sym typeface="Symbol" panose="05050102010706020507" pitchFamily="18" charset="2"/>
              </a:rPr>
              <a:t></a:t>
            </a:r>
            <a:r>
              <a:rPr lang="en-US" altLang="zh-CN" sz="2400" baseline="-25000" dirty="0">
                <a:ea typeface="楷体_GB2312" pitchFamily="49" charset="-122"/>
                <a:sym typeface="Symbol" panose="05050102010706020507" pitchFamily="18" charset="2"/>
              </a:rPr>
              <a:t>(1)</a:t>
            </a:r>
            <a:r>
              <a:rPr lang="en-US" altLang="zh-CN" sz="2400" dirty="0">
                <a:ea typeface="楷体_GB2312" pitchFamily="49" charset="-122"/>
              </a:rPr>
              <a:t>)&lt;a</a:t>
            </a:r>
            <a:r>
              <a:rPr lang="zh-CN" altLang="en-US" sz="2400" baseline="-25000" dirty="0">
                <a:ea typeface="楷体_GB2312" pitchFamily="49" charset="-122"/>
                <a:sym typeface="Symbol" panose="05050102010706020507" pitchFamily="18" charset="2"/>
              </a:rPr>
              <a:t></a:t>
            </a:r>
            <a:r>
              <a:rPr lang="en-US" altLang="zh-CN" sz="2400" baseline="-25000" dirty="0">
                <a:ea typeface="楷体_GB2312" pitchFamily="49" charset="-122"/>
                <a:sym typeface="Symbol" panose="05050102010706020507" pitchFamily="18" charset="2"/>
              </a:rPr>
              <a:t>(1)</a:t>
            </a:r>
            <a:r>
              <a:rPr lang="en-US" altLang="zh-CN" sz="2400" dirty="0">
                <a:ea typeface="楷体_GB2312" pitchFamily="49" charset="-122"/>
              </a:rPr>
              <a:t>+T’</a:t>
            </a:r>
            <a:r>
              <a:rPr lang="zh-CN" altLang="en-US" sz="2400" dirty="0">
                <a:ea typeface="楷体_GB2312" pitchFamily="49" charset="-122"/>
              </a:rPr>
              <a:t>。这与</a:t>
            </a:r>
            <a:r>
              <a:rPr lang="zh-CN" altLang="en-US" sz="2400" dirty="0">
                <a:ea typeface="楷体_GB2312" pitchFamily="49" charset="-122"/>
                <a:sym typeface="Symbol" panose="05050102010706020507" pitchFamily="18" charset="2"/>
              </a:rPr>
              <a:t></a:t>
            </a:r>
            <a:r>
              <a:rPr lang="zh-CN" altLang="en-US" sz="2400" dirty="0">
                <a:ea typeface="楷体_GB2312" pitchFamily="49" charset="-122"/>
              </a:rPr>
              <a:t>是</a:t>
            </a:r>
            <a:r>
              <a:rPr lang="en-US" altLang="zh-CN" sz="2400" dirty="0">
                <a:ea typeface="楷体_GB2312" pitchFamily="49" charset="-122"/>
              </a:rPr>
              <a:t>N</a:t>
            </a:r>
            <a:r>
              <a:rPr lang="zh-CN" altLang="en-US" sz="2400" dirty="0">
                <a:ea typeface="楷体_GB2312" pitchFamily="49" charset="-122"/>
              </a:rPr>
              <a:t>的最优调度矛盾。故</a:t>
            </a:r>
            <a:r>
              <a:rPr lang="en-US" altLang="zh-CN" sz="2400" dirty="0">
                <a:solidFill>
                  <a:srgbClr val="2605A1"/>
                </a:solidFill>
                <a:ea typeface="楷体_GB2312" pitchFamily="49" charset="-122"/>
              </a:rPr>
              <a:t>T’</a:t>
            </a:r>
            <a:r>
              <a:rPr lang="en-US" altLang="zh-CN" sz="2400" dirty="0">
                <a:solidFill>
                  <a:srgbClr val="2605A1"/>
                </a:solidFill>
                <a:ea typeface="楷体_GB2312" pitchFamily="49" charset="-122"/>
                <a:sym typeface="Symbol" panose="05050102010706020507" pitchFamily="18" charset="2"/>
              </a:rPr>
              <a:t></a:t>
            </a:r>
            <a:r>
              <a:rPr lang="en-US" altLang="zh-CN" sz="2400" dirty="0">
                <a:solidFill>
                  <a:srgbClr val="2605A1"/>
                </a:solidFill>
                <a:ea typeface="楷体_GB2312" pitchFamily="49" charset="-122"/>
              </a:rPr>
              <a:t>T(</a:t>
            </a:r>
            <a:r>
              <a:rPr lang="en-US" altLang="zh-CN" sz="2400" dirty="0" err="1">
                <a:solidFill>
                  <a:srgbClr val="2605A1"/>
                </a:solidFill>
                <a:ea typeface="楷体_GB2312" pitchFamily="49" charset="-122"/>
              </a:rPr>
              <a:t>S,b</a:t>
            </a:r>
            <a:r>
              <a:rPr lang="zh-CN" altLang="en-US" sz="2400" baseline="-25000" dirty="0">
                <a:solidFill>
                  <a:srgbClr val="2605A1"/>
                </a:solidFill>
                <a:ea typeface="楷体_GB2312" pitchFamily="49" charset="-122"/>
                <a:sym typeface="Symbol" panose="05050102010706020507" pitchFamily="18" charset="2"/>
              </a:rPr>
              <a:t></a:t>
            </a:r>
            <a:r>
              <a:rPr lang="en-US" altLang="zh-CN" sz="2400" baseline="-25000" dirty="0">
                <a:solidFill>
                  <a:srgbClr val="2605A1"/>
                </a:solidFill>
                <a:ea typeface="楷体_GB2312" pitchFamily="49" charset="-122"/>
                <a:sym typeface="Symbol" panose="05050102010706020507" pitchFamily="18" charset="2"/>
              </a:rPr>
              <a:t>(1)</a:t>
            </a:r>
            <a:r>
              <a:rPr lang="en-US" altLang="zh-CN" sz="2400" dirty="0">
                <a:solidFill>
                  <a:srgbClr val="2605A1"/>
                </a:solidFill>
                <a:ea typeface="楷体_GB2312" pitchFamily="49" charset="-122"/>
              </a:rPr>
              <a:t>)</a:t>
            </a:r>
            <a:r>
              <a:rPr lang="zh-CN" altLang="en-US" sz="2400" dirty="0">
                <a:ea typeface="楷体_GB2312" pitchFamily="49" charset="-122"/>
              </a:rPr>
              <a:t>。从而</a:t>
            </a:r>
            <a:r>
              <a:rPr lang="en-US" altLang="zh-CN" sz="2400" dirty="0">
                <a:solidFill>
                  <a:srgbClr val="C00000"/>
                </a:solidFill>
                <a:ea typeface="楷体_GB2312" pitchFamily="49" charset="-122"/>
              </a:rPr>
              <a:t>T’=T(</a:t>
            </a:r>
            <a:r>
              <a:rPr lang="en-US" altLang="zh-CN" sz="2400" dirty="0" err="1">
                <a:solidFill>
                  <a:srgbClr val="C00000"/>
                </a:solidFill>
                <a:ea typeface="楷体_GB2312" pitchFamily="49" charset="-122"/>
              </a:rPr>
              <a:t>S,b</a:t>
            </a:r>
            <a:r>
              <a:rPr lang="zh-CN" altLang="en-US" sz="2400" baseline="-25000" dirty="0">
                <a:solidFill>
                  <a:srgbClr val="C00000"/>
                </a:solidFill>
                <a:ea typeface="楷体_GB2312" pitchFamily="49" charset="-122"/>
                <a:sym typeface="Symbol" panose="05050102010706020507" pitchFamily="18" charset="2"/>
              </a:rPr>
              <a:t></a:t>
            </a:r>
            <a:r>
              <a:rPr lang="en-US" altLang="zh-CN" sz="2400" baseline="-25000" dirty="0">
                <a:solidFill>
                  <a:srgbClr val="C00000"/>
                </a:solidFill>
                <a:ea typeface="楷体_GB2312" pitchFamily="49" charset="-122"/>
                <a:sym typeface="Symbol" panose="05050102010706020507" pitchFamily="18" charset="2"/>
              </a:rPr>
              <a:t>(1)</a:t>
            </a:r>
            <a:r>
              <a:rPr lang="en-US" altLang="zh-CN" sz="2400" dirty="0">
                <a:solidFill>
                  <a:srgbClr val="C00000"/>
                </a:solidFill>
                <a:ea typeface="楷体_GB2312" pitchFamily="49" charset="-122"/>
              </a:rPr>
              <a:t>)</a:t>
            </a:r>
            <a:r>
              <a:rPr lang="zh-CN" altLang="en-US" sz="2400" dirty="0">
                <a:ea typeface="楷体_GB2312" pitchFamily="49" charset="-122"/>
              </a:rPr>
              <a:t>。这就证明了流水作业调度问题具有最优子结构的性质。</a:t>
            </a:r>
            <a:endParaRPr lang="en-US" altLang="zh-CN" sz="2400" dirty="0">
              <a:ea typeface="楷体_GB2312" pitchFamily="49" charset="-122"/>
            </a:endParaRPr>
          </a:p>
        </p:txBody>
      </p:sp>
      <p:sp>
        <p:nvSpPr>
          <p:cNvPr id="316422" name="Rectangle 6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6424" name="Rectangle 8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67544" y="257398"/>
            <a:ext cx="7345362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流水作业调度</a:t>
            </a:r>
            <a:endParaRPr lang="ja-JP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2392" y="5589240"/>
            <a:ext cx="83780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在</a:t>
            </a:r>
            <a:r>
              <a:rPr lang="zh-CN" altLang="en-US" sz="2000" dirty="0"/>
              <a:t>所确定的最优调度的排列中去掉第一个执行作业后，剩下的作业排列仍然还是一个最优调度，即该问题</a:t>
            </a:r>
            <a:r>
              <a:rPr lang="zh-CN" altLang="en-US" sz="2000" b="1" dirty="0"/>
              <a:t>具有最优子结构的性质</a:t>
            </a:r>
            <a:endParaRPr lang="zh-CN" altLang="en-US" sz="2000" b="1" dirty="0"/>
          </a:p>
        </p:txBody>
      </p:sp>
      <p:sp>
        <p:nvSpPr>
          <p:cNvPr id="3" name="矩形 2"/>
          <p:cNvSpPr/>
          <p:nvPr/>
        </p:nvSpPr>
        <p:spPr>
          <a:xfrm>
            <a:off x="4168949" y="285734"/>
            <a:ext cx="4743275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ea typeface="楷体_GB2312" pitchFamily="49" charset="-122"/>
              </a:rPr>
              <a:t>完成</a:t>
            </a:r>
            <a:r>
              <a:rPr lang="en-US" altLang="zh-CN" sz="2000" dirty="0">
                <a:solidFill>
                  <a:srgbClr val="C00000"/>
                </a:solidFill>
                <a:ea typeface="楷体_GB2312" pitchFamily="49" charset="-122"/>
              </a:rPr>
              <a:t>S</a:t>
            </a:r>
            <a:r>
              <a:rPr lang="zh-CN" altLang="en-US" sz="2000" dirty="0">
                <a:solidFill>
                  <a:srgbClr val="C00000"/>
                </a:solidFill>
                <a:ea typeface="楷体_GB2312" pitchFamily="49" charset="-122"/>
              </a:rPr>
              <a:t>中作业</a:t>
            </a:r>
            <a:r>
              <a:rPr lang="zh-CN" altLang="en-US" sz="2000" dirty="0">
                <a:ea typeface="楷体_GB2312" pitchFamily="49" charset="-122"/>
              </a:rPr>
              <a:t>所需的</a:t>
            </a:r>
            <a:r>
              <a:rPr lang="zh-CN" altLang="en-US" sz="2000" b="1" u="sng" dirty="0">
                <a:solidFill>
                  <a:srgbClr val="C00000"/>
                </a:solidFill>
                <a:ea typeface="楷体_GB2312" pitchFamily="49" charset="-122"/>
              </a:rPr>
              <a:t>最短时间</a:t>
            </a:r>
            <a:r>
              <a:rPr lang="zh-CN" altLang="en-US" sz="2000" u="sng" dirty="0">
                <a:ea typeface="楷体_GB2312" pitchFamily="49" charset="-122"/>
              </a:rPr>
              <a:t>记为</a:t>
            </a:r>
            <a:r>
              <a:rPr lang="en-US" altLang="zh-CN" sz="2000" u="sng" dirty="0">
                <a:solidFill>
                  <a:srgbClr val="C00000"/>
                </a:solidFill>
                <a:ea typeface="楷体_GB2312" pitchFamily="49" charset="-122"/>
              </a:rPr>
              <a:t>T(</a:t>
            </a:r>
            <a:r>
              <a:rPr lang="en-US" altLang="zh-CN" sz="2000" u="sng" dirty="0" err="1">
                <a:solidFill>
                  <a:srgbClr val="C00000"/>
                </a:solidFill>
                <a:ea typeface="楷体_GB2312" pitchFamily="49" charset="-122"/>
              </a:rPr>
              <a:t>S,t</a:t>
            </a:r>
            <a:r>
              <a:rPr lang="en-US" altLang="zh-CN" sz="2000" u="sng" dirty="0">
                <a:solidFill>
                  <a:srgbClr val="C00000"/>
                </a:solidFill>
                <a:ea typeface="楷体_GB2312" pitchFamily="49" charset="-122"/>
              </a:rPr>
              <a:t>)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 bwMode="auto">
          <a:xfrm>
            <a:off x="3419872" y="2060848"/>
            <a:ext cx="2304256" cy="576064"/>
          </a:xfrm>
          <a:prstGeom prst="rect">
            <a:avLst/>
          </a:prstGeom>
          <a:noFill/>
          <a:ln w="28575" cap="flat" cmpd="sng" algn="ctr">
            <a:solidFill>
              <a:srgbClr val="2605A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6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6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6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6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0" grpId="0" animBg="1"/>
      <p:bldP spid="316422" grpId="0"/>
      <p:bldP spid="316424" grpId="0"/>
      <p:bldP spid="2" grpId="0"/>
      <p:bldP spid="3" grpId="0" animBg="1"/>
      <p:bldP spid="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 bwMode="auto">
          <a:xfrm>
            <a:off x="323528" y="1124744"/>
            <a:ext cx="8352928" cy="12241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r>
              <a:rPr lang="zh-CN" altLang="en-US" sz="2000" dirty="0"/>
              <a:t>设全部作业的集合为</a:t>
            </a:r>
            <a:r>
              <a:rPr lang="en-US" altLang="zh-CN" sz="2000" dirty="0"/>
              <a:t>N={1</a:t>
            </a:r>
            <a:r>
              <a:rPr lang="zh-CN" altLang="en-US" sz="2000" dirty="0"/>
              <a:t>，</a:t>
            </a:r>
            <a:r>
              <a:rPr lang="en-US" altLang="zh-CN" sz="2000" dirty="0"/>
              <a:t>2</a:t>
            </a:r>
            <a:r>
              <a:rPr lang="zh-CN" altLang="en-US" sz="2000" dirty="0"/>
              <a:t>，</a:t>
            </a:r>
            <a:r>
              <a:rPr lang="en-US" altLang="zh-CN" sz="2000" dirty="0"/>
              <a:t>…</a:t>
            </a:r>
            <a:r>
              <a:rPr lang="zh-CN" altLang="en-US" sz="2000" dirty="0"/>
              <a:t>，</a:t>
            </a:r>
            <a:r>
              <a:rPr lang="en-US" altLang="zh-CN" sz="2000" dirty="0"/>
              <a:t>n}</a:t>
            </a:r>
            <a:r>
              <a:rPr lang="zh-CN" altLang="en-US" sz="2000" dirty="0"/>
              <a:t>。</a:t>
            </a:r>
            <a:r>
              <a:rPr lang="en-US" altLang="zh-CN" sz="2000" dirty="0"/>
              <a:t>S</a:t>
            </a:r>
            <a:r>
              <a:rPr lang="en-US" altLang="zh-CN" sz="2000" dirty="0">
                <a:ea typeface="楷体_GB2312" pitchFamily="49" charset="-122"/>
                <a:sym typeface="Symbol" panose="05050102010706020507" pitchFamily="18" charset="2"/>
              </a:rPr>
              <a:t>  </a:t>
            </a:r>
            <a:r>
              <a:rPr lang="en-US" altLang="zh-CN" sz="2000" dirty="0"/>
              <a:t>N</a:t>
            </a:r>
            <a:r>
              <a:rPr lang="zh-CN" altLang="en-US" sz="2000" dirty="0"/>
              <a:t>是</a:t>
            </a:r>
            <a:r>
              <a:rPr lang="en-US" altLang="zh-CN" sz="2000" dirty="0"/>
              <a:t>N</a:t>
            </a:r>
            <a:r>
              <a:rPr lang="zh-CN" altLang="en-US" sz="2000" dirty="0"/>
              <a:t>的作业子集。在一般情况下，机器</a:t>
            </a:r>
            <a:r>
              <a:rPr lang="en-US" altLang="zh-CN" sz="2000" dirty="0"/>
              <a:t>M1</a:t>
            </a:r>
            <a:r>
              <a:rPr lang="zh-CN" altLang="en-US" sz="2000" dirty="0"/>
              <a:t>开始加工</a:t>
            </a:r>
            <a:r>
              <a:rPr lang="en-US" altLang="zh-CN" sz="2000" dirty="0"/>
              <a:t>S</a:t>
            </a:r>
            <a:r>
              <a:rPr lang="zh-CN" altLang="en-US" sz="2000" dirty="0"/>
              <a:t>中作业时，机器</a:t>
            </a:r>
            <a:r>
              <a:rPr lang="en-US" altLang="zh-CN" sz="2000" dirty="0"/>
              <a:t>M2</a:t>
            </a:r>
            <a:r>
              <a:rPr lang="zh-CN" altLang="en-US" sz="2000" dirty="0"/>
              <a:t>还在加工其它作业可能还尚未完成，要等时间</a:t>
            </a:r>
            <a:r>
              <a:rPr lang="en-US" altLang="zh-CN" sz="2000" dirty="0">
                <a:solidFill>
                  <a:srgbClr val="C00000"/>
                </a:solidFill>
              </a:rPr>
              <a:t>t</a:t>
            </a:r>
            <a:r>
              <a:rPr lang="zh-CN" altLang="en-US" sz="2000" dirty="0"/>
              <a:t>后才可利用。将这种情况下完成</a:t>
            </a:r>
            <a:r>
              <a:rPr lang="en-US" altLang="zh-CN" sz="2000" dirty="0">
                <a:solidFill>
                  <a:srgbClr val="C00000"/>
                </a:solidFill>
              </a:rPr>
              <a:t>S</a:t>
            </a:r>
            <a:r>
              <a:rPr lang="zh-CN" altLang="en-US" sz="2000" dirty="0">
                <a:solidFill>
                  <a:srgbClr val="C00000"/>
                </a:solidFill>
              </a:rPr>
              <a:t>中作业</a:t>
            </a:r>
            <a:r>
              <a:rPr lang="zh-CN" altLang="en-US" sz="2000" dirty="0"/>
              <a:t>所需的最短时间记为</a:t>
            </a:r>
            <a:r>
              <a:rPr lang="en-US" altLang="zh-CN" sz="2000" dirty="0">
                <a:solidFill>
                  <a:srgbClr val="C00000"/>
                </a:solidFill>
              </a:rPr>
              <a:t>T(</a:t>
            </a:r>
            <a:r>
              <a:rPr lang="en-US" altLang="zh-CN" sz="2000" dirty="0" err="1">
                <a:solidFill>
                  <a:srgbClr val="C00000"/>
                </a:solidFill>
              </a:rPr>
              <a:t>S,t</a:t>
            </a:r>
            <a:r>
              <a:rPr lang="en-US" altLang="zh-CN" sz="2000" dirty="0">
                <a:solidFill>
                  <a:srgbClr val="C00000"/>
                </a:solidFill>
              </a:rPr>
              <a:t>)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  <p:sp>
        <p:nvSpPr>
          <p:cNvPr id="316422" name="Rectangle 6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6424" name="Rectangle 8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67544" y="257398"/>
            <a:ext cx="7345362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流水作业调度</a:t>
            </a:r>
            <a:endParaRPr lang="ja-JP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2348880"/>
            <a:ext cx="84969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现</a:t>
            </a:r>
            <a:r>
              <a:rPr lang="zh-CN" altLang="en-US" sz="2400" dirty="0"/>
              <a:t>选定作业</a:t>
            </a:r>
            <a:r>
              <a:rPr lang="en-US" altLang="zh-CN" sz="2400" dirty="0" err="1">
                <a:solidFill>
                  <a:srgbClr val="3907F1"/>
                </a:solidFill>
              </a:rPr>
              <a:t>i</a:t>
            </a:r>
            <a:r>
              <a:rPr lang="zh-CN" altLang="en-US" sz="2400" dirty="0"/>
              <a:t>为</a:t>
            </a:r>
            <a:r>
              <a:rPr lang="en-US" altLang="zh-CN" sz="2400" dirty="0"/>
              <a:t>S</a:t>
            </a:r>
            <a:r>
              <a:rPr lang="zh-CN" altLang="en-US" sz="2400" dirty="0"/>
              <a:t>中第一个加工作业之后，在</a:t>
            </a:r>
            <a:r>
              <a:rPr lang="zh-CN" altLang="en-US" sz="2400" dirty="0" smtClean="0"/>
              <a:t>机器</a:t>
            </a:r>
            <a:r>
              <a:rPr lang="en-US" altLang="zh-CN" sz="2400" dirty="0" smtClean="0"/>
              <a:t>M</a:t>
            </a:r>
            <a:r>
              <a:rPr lang="en-US" altLang="zh-CN" sz="2400" baseline="-25000" dirty="0" smtClean="0"/>
              <a:t>2</a:t>
            </a:r>
            <a:r>
              <a:rPr lang="zh-CN" altLang="en-US" sz="2400" dirty="0"/>
              <a:t>上开始对</a:t>
            </a:r>
            <a:r>
              <a:rPr lang="en-US" altLang="zh-CN" sz="2400" dirty="0">
                <a:solidFill>
                  <a:srgbClr val="3907F1"/>
                </a:solidFill>
              </a:rPr>
              <a:t>S-{</a:t>
            </a:r>
            <a:r>
              <a:rPr lang="en-US" altLang="zh-CN" sz="2400" dirty="0" err="1">
                <a:solidFill>
                  <a:srgbClr val="3907F1"/>
                </a:solidFill>
              </a:rPr>
              <a:t>i</a:t>
            </a:r>
            <a:r>
              <a:rPr lang="en-US" altLang="zh-CN" sz="2400" dirty="0">
                <a:solidFill>
                  <a:srgbClr val="3907F1"/>
                </a:solidFill>
              </a:rPr>
              <a:t>}</a:t>
            </a:r>
            <a:r>
              <a:rPr lang="zh-CN" altLang="en-US" sz="2400" dirty="0"/>
              <a:t>中的作业进行加工之前，</a:t>
            </a:r>
            <a:r>
              <a:rPr lang="zh-CN" altLang="en-US" sz="2400" dirty="0">
                <a:solidFill>
                  <a:srgbClr val="3907F1"/>
                </a:solidFill>
              </a:rPr>
              <a:t>所需要的等待时间</a:t>
            </a:r>
            <a:r>
              <a:rPr lang="zh-CN" altLang="en-US" sz="2400" dirty="0" smtClean="0"/>
              <a:t>为</a:t>
            </a:r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3907F1"/>
                </a:solidFill>
              </a:rPr>
              <a:t>                                                   </a:t>
            </a:r>
            <a:r>
              <a:rPr lang="en-US" altLang="zh-CN" sz="2400" dirty="0" err="1" smtClean="0">
                <a:solidFill>
                  <a:srgbClr val="3907F1"/>
                </a:solidFill>
              </a:rPr>
              <a:t>b</a:t>
            </a:r>
            <a:r>
              <a:rPr lang="en-US" altLang="zh-CN" sz="2400" baseline="-25000" dirty="0" err="1" smtClean="0">
                <a:solidFill>
                  <a:srgbClr val="3907F1"/>
                </a:solidFill>
              </a:rPr>
              <a:t>i</a:t>
            </a:r>
            <a:r>
              <a:rPr lang="en-US" altLang="zh-CN" sz="2400" dirty="0" err="1" smtClean="0">
                <a:solidFill>
                  <a:srgbClr val="3907F1"/>
                </a:solidFill>
              </a:rPr>
              <a:t>+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max</a:t>
            </a:r>
            <a:r>
              <a:rPr lang="en-US" altLang="zh-CN" sz="2400" dirty="0" smtClean="0">
                <a:solidFill>
                  <a:srgbClr val="C00000"/>
                </a:solidFill>
              </a:rPr>
              <a:t>{t-a</a:t>
            </a:r>
            <a:r>
              <a:rPr lang="en-US" altLang="zh-CN" sz="2400" baseline="-25000" dirty="0" smtClean="0">
                <a:solidFill>
                  <a:srgbClr val="C00000"/>
                </a:solidFill>
              </a:rPr>
              <a:t>i</a:t>
            </a:r>
            <a:r>
              <a:rPr lang="en-US" altLang="zh-CN" sz="2400" dirty="0" smtClean="0">
                <a:solidFill>
                  <a:srgbClr val="C00000"/>
                </a:solidFill>
              </a:rPr>
              <a:t>,0}</a:t>
            </a:r>
            <a:endParaRPr lang="en-US" altLang="zh-CN" sz="2400" dirty="0" smtClean="0"/>
          </a:p>
          <a:p>
            <a:r>
              <a:rPr lang="zh-CN" altLang="en-US" sz="2400" dirty="0" smtClean="0"/>
              <a:t>若</a:t>
            </a:r>
            <a:r>
              <a:rPr lang="en-US" altLang="zh-CN" sz="2400" dirty="0"/>
              <a:t>M</a:t>
            </a:r>
            <a:r>
              <a:rPr lang="en-US" altLang="zh-CN" sz="2400" baseline="-25000" dirty="0" smtClean="0"/>
              <a:t>2</a:t>
            </a:r>
            <a:r>
              <a:rPr lang="zh-CN" altLang="en-US" sz="2400" dirty="0"/>
              <a:t>在开始加工</a:t>
            </a:r>
            <a:r>
              <a:rPr lang="en-US" altLang="zh-CN" sz="2400" dirty="0"/>
              <a:t>S</a:t>
            </a:r>
            <a:r>
              <a:rPr lang="zh-CN" altLang="en-US" sz="2400" dirty="0"/>
              <a:t>中的作业之前需等待</a:t>
            </a:r>
            <a:r>
              <a:rPr lang="en-US" altLang="zh-CN" sz="2400" dirty="0"/>
              <a:t>t</a:t>
            </a:r>
            <a:r>
              <a:rPr lang="zh-CN" altLang="en-US" sz="2400" dirty="0"/>
              <a:t>个时间单位且</a:t>
            </a:r>
            <a:r>
              <a:rPr lang="en-US" altLang="zh-CN" sz="2400" dirty="0" smtClean="0">
                <a:solidFill>
                  <a:srgbClr val="3907F1"/>
                </a:solidFill>
              </a:rPr>
              <a:t>t&gt;</a:t>
            </a:r>
            <a:r>
              <a:rPr lang="en-US" altLang="zh-CN" sz="2400" dirty="0" err="1" smtClean="0">
                <a:solidFill>
                  <a:srgbClr val="3907F1"/>
                </a:solidFill>
              </a:rPr>
              <a:t>a</a:t>
            </a:r>
            <a:r>
              <a:rPr lang="en-US" altLang="zh-CN" sz="2400" baseline="-25000" dirty="0" err="1" smtClean="0"/>
              <a:t>i</a:t>
            </a:r>
            <a:r>
              <a:rPr lang="zh-CN" altLang="en-US" sz="2400" dirty="0"/>
              <a:t>，则作业</a:t>
            </a:r>
            <a:r>
              <a:rPr lang="en-US" altLang="zh-CN" sz="2400" dirty="0" err="1"/>
              <a:t>i</a:t>
            </a:r>
            <a:r>
              <a:rPr lang="zh-CN" altLang="en-US" sz="2400" dirty="0" smtClean="0"/>
              <a:t>在</a:t>
            </a:r>
            <a:r>
              <a:rPr lang="en-US" altLang="zh-CN" sz="2400" dirty="0"/>
              <a:t>M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/>
              <a:t>上加工完毕（需时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</a:t>
            </a:r>
            <a:r>
              <a:rPr lang="zh-CN" altLang="en-US" sz="2400" dirty="0"/>
              <a:t>）之后，还要</a:t>
            </a:r>
            <a:r>
              <a:rPr lang="zh-CN" altLang="en-US" sz="2400" dirty="0">
                <a:solidFill>
                  <a:srgbClr val="3907F1"/>
                </a:solidFill>
              </a:rPr>
              <a:t>再等</a:t>
            </a:r>
            <a:r>
              <a:rPr lang="en-US" altLang="zh-CN" sz="2400" dirty="0">
                <a:solidFill>
                  <a:srgbClr val="3907F1"/>
                </a:solidFill>
              </a:rPr>
              <a:t>t-</a:t>
            </a:r>
            <a:r>
              <a:rPr lang="en-US" altLang="zh-CN" sz="2400" dirty="0" err="1">
                <a:solidFill>
                  <a:srgbClr val="3907F1"/>
                </a:solidFill>
              </a:rPr>
              <a:t>a</a:t>
            </a:r>
            <a:r>
              <a:rPr lang="en-US" altLang="zh-CN" sz="2400" baseline="-25000" dirty="0" err="1">
                <a:solidFill>
                  <a:srgbClr val="3907F1"/>
                </a:solidFill>
              </a:rPr>
              <a:t>i</a:t>
            </a:r>
            <a:r>
              <a:rPr lang="zh-CN" altLang="en-US" sz="2400" dirty="0">
                <a:solidFill>
                  <a:srgbClr val="3907F1"/>
                </a:solidFill>
              </a:rPr>
              <a:t>个时间单位才能开始</a:t>
            </a:r>
            <a:r>
              <a:rPr lang="zh-CN" altLang="en-US" sz="2400" dirty="0" smtClean="0">
                <a:solidFill>
                  <a:srgbClr val="3907F1"/>
                </a:solidFill>
              </a:rPr>
              <a:t>在</a:t>
            </a:r>
            <a:r>
              <a:rPr lang="en-US" altLang="zh-CN" sz="2400" dirty="0">
                <a:solidFill>
                  <a:srgbClr val="2605A1"/>
                </a:solidFill>
              </a:rPr>
              <a:t>M</a:t>
            </a:r>
            <a:r>
              <a:rPr lang="en-US" altLang="zh-CN" sz="2400" baseline="-25000" dirty="0" smtClean="0">
                <a:solidFill>
                  <a:srgbClr val="2605A1"/>
                </a:solidFill>
              </a:rPr>
              <a:t>2</a:t>
            </a:r>
            <a:r>
              <a:rPr lang="zh-CN" altLang="en-US" sz="2400" dirty="0">
                <a:solidFill>
                  <a:srgbClr val="2605A1"/>
                </a:solidFill>
              </a:rPr>
              <a:t>上</a:t>
            </a:r>
            <a:r>
              <a:rPr lang="zh-CN" altLang="en-US" sz="2400" dirty="0">
                <a:solidFill>
                  <a:srgbClr val="3907F1"/>
                </a:solidFill>
              </a:rPr>
              <a:t>加工</a:t>
            </a:r>
            <a:r>
              <a:rPr lang="zh-CN" altLang="en-US" sz="2400" dirty="0"/>
              <a:t>；若</a:t>
            </a:r>
            <a:r>
              <a:rPr lang="en-US" altLang="zh-CN" sz="2400" dirty="0" err="1">
                <a:solidFill>
                  <a:srgbClr val="3907F1"/>
                </a:solidFill>
              </a:rPr>
              <a:t>t≤a</a:t>
            </a:r>
            <a:r>
              <a:rPr lang="en-US" altLang="zh-CN" sz="2400" baseline="-25000" dirty="0" err="1">
                <a:solidFill>
                  <a:srgbClr val="3907F1"/>
                </a:solidFill>
              </a:rPr>
              <a:t>i</a:t>
            </a:r>
            <a:r>
              <a:rPr lang="zh-CN" altLang="en-US" sz="2400" dirty="0"/>
              <a:t>，则作业</a:t>
            </a:r>
            <a:r>
              <a:rPr lang="en-US" altLang="zh-CN" sz="2400" dirty="0" err="1"/>
              <a:t>i</a:t>
            </a:r>
            <a:r>
              <a:rPr lang="zh-CN" altLang="en-US" sz="2400" dirty="0" smtClean="0"/>
              <a:t>在</a:t>
            </a:r>
            <a:r>
              <a:rPr lang="en-US" altLang="zh-CN" sz="2400" dirty="0"/>
              <a:t>M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/>
              <a:t>上加工完毕之后，</a:t>
            </a:r>
            <a:r>
              <a:rPr lang="zh-CN" altLang="en-US" sz="2400" dirty="0">
                <a:solidFill>
                  <a:srgbClr val="3907F1"/>
                </a:solidFill>
              </a:rPr>
              <a:t>立即可以在</a:t>
            </a:r>
            <a:r>
              <a:rPr lang="en-US" altLang="zh-CN" sz="2400" dirty="0">
                <a:solidFill>
                  <a:srgbClr val="3907F1"/>
                </a:solidFill>
              </a:rPr>
              <a:t>P</a:t>
            </a:r>
            <a:r>
              <a:rPr lang="en-US" altLang="zh-CN" sz="2400" baseline="-25000" dirty="0">
                <a:solidFill>
                  <a:srgbClr val="3907F1"/>
                </a:solidFill>
              </a:rPr>
              <a:t>2</a:t>
            </a:r>
            <a:r>
              <a:rPr lang="zh-CN" altLang="en-US" sz="2400" dirty="0">
                <a:solidFill>
                  <a:srgbClr val="3907F1"/>
                </a:solidFill>
              </a:rPr>
              <a:t>上加工</a:t>
            </a:r>
            <a:r>
              <a:rPr lang="zh-CN" altLang="en-US" sz="2400" dirty="0"/>
              <a:t>，等待时间为</a:t>
            </a:r>
            <a:r>
              <a:rPr lang="en-US" altLang="zh-CN" sz="2400" dirty="0"/>
              <a:t>0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故</a:t>
            </a:r>
            <a:r>
              <a:rPr lang="en-US" altLang="zh-CN" sz="2400" dirty="0">
                <a:solidFill>
                  <a:srgbClr val="2605A1"/>
                </a:solidFill>
              </a:rPr>
              <a:t>M</a:t>
            </a:r>
            <a:r>
              <a:rPr lang="en-US" altLang="zh-CN" sz="2400" baseline="-25000" dirty="0" smtClean="0">
                <a:solidFill>
                  <a:srgbClr val="2605A1"/>
                </a:solidFill>
              </a:rPr>
              <a:t>2</a:t>
            </a:r>
            <a:r>
              <a:rPr lang="zh-CN" altLang="en-US" sz="2400" dirty="0"/>
              <a:t>在开始对</a:t>
            </a:r>
            <a:r>
              <a:rPr lang="en-US" altLang="zh-CN" sz="2400" dirty="0"/>
              <a:t>S-{</a:t>
            </a:r>
            <a:r>
              <a:rPr lang="en-US" altLang="zh-CN" sz="2400" dirty="0" err="1"/>
              <a:t>i</a:t>
            </a:r>
            <a:r>
              <a:rPr lang="en-US" altLang="zh-CN" sz="2400" dirty="0"/>
              <a:t>}</a:t>
            </a:r>
            <a:r>
              <a:rPr lang="zh-CN" altLang="en-US" sz="2400" dirty="0"/>
              <a:t>中的作业进行加工之前，所需要的等待时间为</a:t>
            </a:r>
            <a:r>
              <a:rPr lang="en-US" altLang="zh-CN" sz="2400" dirty="0">
                <a:solidFill>
                  <a:srgbClr val="C00000"/>
                </a:solidFill>
              </a:rPr>
              <a:t>t’= </a:t>
            </a:r>
            <a:r>
              <a:rPr lang="en-US" altLang="zh-CN" sz="2400" dirty="0" err="1">
                <a:solidFill>
                  <a:srgbClr val="C00000"/>
                </a:solidFill>
              </a:rPr>
              <a:t>b</a:t>
            </a:r>
            <a:r>
              <a:rPr lang="en-US" altLang="zh-CN" sz="2400" baseline="-250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 err="1">
                <a:solidFill>
                  <a:srgbClr val="C00000"/>
                </a:solidFill>
              </a:rPr>
              <a:t>+max</a:t>
            </a:r>
            <a:r>
              <a:rPr lang="en-US" altLang="zh-CN" sz="2400" dirty="0">
                <a:solidFill>
                  <a:srgbClr val="C00000"/>
                </a:solidFill>
              </a:rPr>
              <a:t>{t-a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i</a:t>
            </a:r>
            <a:r>
              <a:rPr lang="en-US" altLang="zh-CN" sz="2400" dirty="0">
                <a:solidFill>
                  <a:srgbClr val="C00000"/>
                </a:solidFill>
              </a:rPr>
              <a:t>,0</a:t>
            </a:r>
            <a:r>
              <a:rPr lang="en-US" altLang="zh-CN" sz="2400" dirty="0" smtClean="0">
                <a:solidFill>
                  <a:srgbClr val="C00000"/>
                </a:solidFill>
              </a:rPr>
              <a:t>}</a:t>
            </a:r>
            <a:r>
              <a:rPr lang="en-US" altLang="zh-CN" sz="2400" dirty="0" smtClean="0"/>
              <a:t>(b</a:t>
            </a:r>
            <a:r>
              <a:rPr lang="en-US" altLang="zh-CN" sz="2400" baseline="-25000" dirty="0" smtClean="0"/>
              <a:t>i</a:t>
            </a:r>
            <a:r>
              <a:rPr lang="zh-CN" altLang="en-US" sz="2400" dirty="0"/>
              <a:t>是作业</a:t>
            </a:r>
            <a:r>
              <a:rPr lang="en-US" altLang="zh-CN" sz="2400" dirty="0" err="1"/>
              <a:t>i</a:t>
            </a:r>
            <a:r>
              <a:rPr lang="zh-CN" altLang="en-US" sz="2400" dirty="0" smtClean="0"/>
              <a:t>在</a:t>
            </a:r>
            <a:r>
              <a:rPr lang="en-US" altLang="zh-CN" sz="2400" dirty="0"/>
              <a:t>M</a:t>
            </a:r>
            <a:r>
              <a:rPr lang="en-US" altLang="zh-CN" sz="2400" baseline="-25000" dirty="0" smtClean="0"/>
              <a:t>2</a:t>
            </a:r>
            <a:r>
              <a:rPr lang="zh-CN" altLang="en-US" sz="2400" dirty="0"/>
              <a:t>上加工所需的</a:t>
            </a:r>
            <a:r>
              <a:rPr lang="zh-CN" altLang="en-US" sz="2400" dirty="0" smtClean="0"/>
              <a:t>时间</a:t>
            </a:r>
            <a:r>
              <a:rPr lang="en-US" altLang="zh-CN" sz="2400" dirty="0"/>
              <a:t>)</a:t>
            </a:r>
            <a:endParaRPr lang="en-US" altLang="zh-CN" sz="2400" dirty="0" smtClean="0"/>
          </a:p>
          <a:p>
            <a:r>
              <a:rPr lang="zh-CN" altLang="en-US" sz="2400" dirty="0" smtClean="0"/>
              <a:t>所以</a:t>
            </a:r>
            <a:r>
              <a:rPr lang="zh-CN" altLang="en-US" sz="2400" dirty="0"/>
              <a:t>，假定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</a:t>
            </a:r>
            <a:r>
              <a:rPr lang="zh-CN" altLang="en-US" sz="2400" dirty="0"/>
              <a:t>为已知的</a:t>
            </a:r>
            <a:r>
              <a:rPr lang="zh-CN" altLang="en-US" sz="2400" dirty="0" smtClean="0"/>
              <a:t>使得</a:t>
            </a:r>
            <a:r>
              <a:rPr lang="en-US" altLang="zh-CN" sz="2400" dirty="0" smtClean="0">
                <a:solidFill>
                  <a:srgbClr val="C00000"/>
                </a:solidFill>
              </a:rPr>
              <a:t>T(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S,t</a:t>
            </a:r>
            <a:r>
              <a:rPr lang="en-US" altLang="zh-CN" sz="2400" dirty="0">
                <a:solidFill>
                  <a:srgbClr val="C00000"/>
                </a:solidFill>
              </a:rPr>
              <a:t>)</a:t>
            </a:r>
            <a:r>
              <a:rPr lang="zh-CN" altLang="en-US" sz="2400" dirty="0">
                <a:solidFill>
                  <a:srgbClr val="C00000"/>
                </a:solidFill>
              </a:rPr>
              <a:t>值最小</a:t>
            </a:r>
            <a:r>
              <a:rPr lang="zh-CN" altLang="en-US" sz="2400" dirty="0"/>
              <a:t>的第一个执行的作业，可以得到</a:t>
            </a:r>
            <a:endParaRPr lang="zh-CN" altLang="en-US" sz="2400" dirty="0"/>
          </a:p>
          <a:p>
            <a:r>
              <a:rPr lang="en-US" altLang="zh-CN" sz="2400" dirty="0"/>
              <a:t>            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6421" name="Text Box 5"/>
              <p:cNvSpPr txBox="1">
                <a:spLocks noChangeArrowheads="1"/>
              </p:cNvSpPr>
              <p:nvPr/>
            </p:nvSpPr>
            <p:spPr bwMode="auto">
              <a:xfrm>
                <a:off x="1691680" y="6207695"/>
                <a:ext cx="6264696" cy="46166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  <a:ea typeface="楷体_GB2312" pitchFamily="49" charset="-122"/>
                        </a:rPr>
                        <m:t>𝑇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  <a:ea typeface="楷体_GB2312" pitchFamily="49" charset="-122"/>
                            </a:rPr>
                            <m:t>𝑆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楷体_GB2312" pitchFamily="49" charset="-122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楷体_GB2312" pitchFamily="49" charset="-122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  <a:ea typeface="楷体_GB2312" pitchFamily="49" charset="-122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  <a:ea typeface="楷体_GB2312" pitchFamily="49" charset="-122"/>
                        </a:rPr>
                        <m:t>𝑎𝑖</m:t>
                      </m:r>
                      <m:r>
                        <a:rPr lang="en-US" altLang="zh-CN" sz="2400" b="0" i="1" smtClean="0">
                          <a:latin typeface="Cambria Math"/>
                          <a:ea typeface="楷体_GB2312" pitchFamily="49" charset="-122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/>
                          <a:ea typeface="楷体_GB2312" pitchFamily="49" charset="-122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/>
                          <a:ea typeface="楷体_GB2312" pitchFamily="49" charset="-122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/>
                          <a:ea typeface="楷体_GB2312" pitchFamily="49" charset="-122"/>
                        </a:rPr>
                        <m:t>𝑆</m:t>
                      </m:r>
                      <m:r>
                        <a:rPr lang="en-US" altLang="zh-CN" sz="2400" b="0" i="1" smtClean="0">
                          <a:latin typeface="Cambria Math"/>
                          <a:ea typeface="楷体_GB2312" pitchFamily="49" charset="-122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  <a:ea typeface="楷体_GB2312" pitchFamily="49" charset="-122"/>
                            </a:rPr>
                            <m:t>𝑖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  <a:ea typeface="楷体_GB2312" pitchFamily="49" charset="-122"/>
                        </a:rPr>
                        <m:t>, </m:t>
                      </m:r>
                      <m:r>
                        <a:rPr lang="en-US" altLang="zh-CN" sz="2400" b="0" i="1" smtClean="0">
                          <a:latin typeface="Cambria Math"/>
                          <a:ea typeface="楷体_GB2312" pitchFamily="49" charset="-122"/>
                        </a:rPr>
                        <m:t>𝑏𝑖</m:t>
                      </m:r>
                      <m:r>
                        <a:rPr lang="en-US" altLang="zh-CN" sz="2400" b="0" i="1" smtClean="0">
                          <a:latin typeface="Cambria Math"/>
                          <a:ea typeface="楷体_GB2312" pitchFamily="49" charset="-122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/>
                          <a:ea typeface="楷体_GB2312" pitchFamily="49" charset="-122"/>
                        </a:rPr>
                        <m:t>max</m:t>
                      </m:r>
                      <m:r>
                        <a:rPr lang="en-US" altLang="zh-CN" sz="2400" b="0" i="1" smtClean="0">
                          <a:latin typeface="Cambria Math"/>
                          <a:ea typeface="楷体_GB2312" pitchFamily="49" charset="-122"/>
                        </a:rPr>
                        <m:t>⁡{</m:t>
                      </m:r>
                      <m:r>
                        <a:rPr lang="en-US" altLang="zh-CN" sz="2400" b="0" i="1" smtClean="0">
                          <a:latin typeface="Cambria Math"/>
                          <a:ea typeface="楷体_GB2312" pitchFamily="49" charset="-122"/>
                        </a:rPr>
                        <m:t>𝑡</m:t>
                      </m:r>
                      <m:r>
                        <a:rPr lang="en-US" altLang="zh-CN" sz="2400" b="0" i="1" smtClean="0">
                          <a:latin typeface="Cambria Math"/>
                          <a:ea typeface="楷体_GB2312" pitchFamily="49" charset="-122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/>
                          <a:ea typeface="楷体_GB2312" pitchFamily="49" charset="-122"/>
                        </a:rPr>
                        <m:t>𝑎𝑖</m:t>
                      </m:r>
                      <m:r>
                        <a:rPr lang="en-US" altLang="zh-CN" sz="2400" b="0" i="1" smtClean="0">
                          <a:latin typeface="Cambria Math"/>
                          <a:ea typeface="楷体_GB2312" pitchFamily="49" charset="-122"/>
                        </a:rPr>
                        <m:t> , 0})</m:t>
                      </m:r>
                    </m:oMath>
                  </m:oMathPara>
                </a14:m>
                <a:endParaRPr lang="zh-CN" altLang="en-US" sz="2400" dirty="0">
                  <a:ea typeface="楷体_GB2312" pitchFamily="49" charset="-122"/>
                </a:endParaRPr>
              </a:p>
            </p:txBody>
          </p:sp>
        </mc:Choice>
        <mc:Fallback>
          <p:sp>
            <p:nvSpPr>
              <p:cNvPr id="316421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1680" y="6207695"/>
                <a:ext cx="6264696" cy="461665"/>
              </a:xfrm>
              <a:prstGeom prst="rect">
                <a:avLst/>
              </a:prstGeom>
              <a:blipFill rotWithShape="1">
                <a:blip r:embed="rId1"/>
                <a:stretch>
                  <a:fillRect b="-1973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6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6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6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6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6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6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2" grpId="0"/>
      <p:bldP spid="316424" grpId="0"/>
      <p:bldP spid="3164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ChangeArrowheads="1"/>
          </p:cNvSpPr>
          <p:nvPr/>
        </p:nvSpPr>
        <p:spPr bwMode="auto">
          <a:xfrm>
            <a:off x="323528" y="126876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如果能够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保存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已解决的</a:t>
            </a:r>
            <a:r>
              <a:rPr lang="zh-CN" altLang="en-US" sz="2400" dirty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子问题的答案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，而在需要时再</a:t>
            </a:r>
            <a:r>
              <a:rPr lang="zh-CN" altLang="en-US" sz="2400" u="sng" dirty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找出已求得的答案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，就可以</a:t>
            </a:r>
            <a:r>
              <a:rPr lang="zh-CN" altLang="en-US" sz="2400" dirty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避免大量重复计算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，从而得到</a:t>
            </a:r>
            <a:r>
              <a:rPr lang="zh-CN" altLang="en-US" sz="2400" b="1" dirty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多项式时间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算法。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6723" name="Rectangle 3"/>
          <p:cNvSpPr>
            <a:spLocks noChangeArrowheads="1"/>
          </p:cNvSpPr>
          <p:nvPr/>
        </p:nvSpPr>
        <p:spPr bwMode="auto">
          <a:xfrm>
            <a:off x="467544" y="116632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算法总体思想</a:t>
            </a:r>
            <a:endParaRPr lang="zh-CN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</a:endParaRPr>
          </a:p>
        </p:txBody>
      </p:sp>
      <p:grpSp>
        <p:nvGrpSpPr>
          <p:cNvPr id="286724" name="Group 4"/>
          <p:cNvGrpSpPr/>
          <p:nvPr/>
        </p:nvGrpSpPr>
        <p:grpSpPr bwMode="auto">
          <a:xfrm>
            <a:off x="685032" y="3138686"/>
            <a:ext cx="7983537" cy="2935288"/>
            <a:chOff x="521" y="2204"/>
            <a:chExt cx="5029" cy="1849"/>
          </a:xfrm>
        </p:grpSpPr>
        <p:sp>
          <p:nvSpPr>
            <p:cNvPr id="286725" name="Oval 5"/>
            <p:cNvSpPr>
              <a:spLocks noChangeArrowheads="1"/>
            </p:cNvSpPr>
            <p:nvPr/>
          </p:nvSpPr>
          <p:spPr bwMode="auto">
            <a:xfrm>
              <a:off x="2699" y="2204"/>
              <a:ext cx="504" cy="38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3200">
                  <a:latin typeface="Arial Rounded MT Bold" pitchFamily="34" charset="0"/>
                </a:rPr>
                <a:t>n</a:t>
              </a:r>
              <a:endParaRPr lang="en-US" altLang="zh-CN" sz="3200">
                <a:latin typeface="Arial Rounded MT Bold" pitchFamily="34" charset="0"/>
              </a:endParaRPr>
            </a:p>
          </p:txBody>
        </p:sp>
        <p:cxnSp>
          <p:nvCxnSpPr>
            <p:cNvPr id="286726" name="AutoShape 6"/>
            <p:cNvCxnSpPr>
              <a:cxnSpLocks noChangeShapeType="1"/>
              <a:stCxn id="286725" idx="4"/>
              <a:endCxn id="286752" idx="0"/>
            </p:cNvCxnSpPr>
            <p:nvPr/>
          </p:nvCxnSpPr>
          <p:spPr bwMode="auto">
            <a:xfrm>
              <a:off x="2951" y="2594"/>
              <a:ext cx="2216" cy="557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86727" name="AutoShape 7"/>
            <p:cNvCxnSpPr>
              <a:cxnSpLocks noChangeShapeType="1"/>
              <a:stCxn id="286725" idx="4"/>
              <a:endCxn id="286731" idx="0"/>
            </p:cNvCxnSpPr>
            <p:nvPr/>
          </p:nvCxnSpPr>
          <p:spPr bwMode="auto">
            <a:xfrm flipH="1">
              <a:off x="1051" y="2594"/>
              <a:ext cx="1900" cy="558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86728" name="AutoShape 8"/>
            <p:cNvCxnSpPr>
              <a:cxnSpLocks noChangeShapeType="1"/>
              <a:stCxn id="286725" idx="4"/>
              <a:endCxn id="286740" idx="0"/>
            </p:cNvCxnSpPr>
            <p:nvPr/>
          </p:nvCxnSpPr>
          <p:spPr bwMode="auto">
            <a:xfrm flipH="1">
              <a:off x="2774" y="2594"/>
              <a:ext cx="177" cy="558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86729" name="AutoShape 9"/>
            <p:cNvCxnSpPr>
              <a:cxnSpLocks noChangeShapeType="1"/>
              <a:stCxn id="286725" idx="4"/>
              <a:endCxn id="286745" idx="0"/>
            </p:cNvCxnSpPr>
            <p:nvPr/>
          </p:nvCxnSpPr>
          <p:spPr bwMode="auto">
            <a:xfrm>
              <a:off x="2951" y="2594"/>
              <a:ext cx="811" cy="557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86730" name="Text Box 10"/>
            <p:cNvSpPr txBox="1">
              <a:spLocks noChangeArrowheads="1"/>
            </p:cNvSpPr>
            <p:nvPr/>
          </p:nvSpPr>
          <p:spPr bwMode="auto">
            <a:xfrm>
              <a:off x="1824" y="2235"/>
              <a:ext cx="6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3200">
                  <a:latin typeface="Arial Rounded MT Bold" pitchFamily="34" charset="0"/>
                </a:rPr>
                <a:t>=</a:t>
              </a:r>
              <a:endParaRPr lang="zh-CN" altLang="en-US" sz="3200">
                <a:latin typeface="Arial Rounded MT Bold" pitchFamily="34" charset="0"/>
              </a:endParaRPr>
            </a:p>
          </p:txBody>
        </p:sp>
        <p:sp>
          <p:nvSpPr>
            <p:cNvPr id="286731" name="Oval 11"/>
            <p:cNvSpPr>
              <a:spLocks noChangeArrowheads="1"/>
            </p:cNvSpPr>
            <p:nvPr/>
          </p:nvSpPr>
          <p:spPr bwMode="auto">
            <a:xfrm>
              <a:off x="839" y="3158"/>
              <a:ext cx="423" cy="31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>
                  <a:latin typeface="Arial Rounded MT Bold" pitchFamily="34" charset="0"/>
                </a:rPr>
                <a:t>n/2</a:t>
              </a:r>
              <a:endParaRPr lang="en-US" altLang="zh-CN" sz="2800">
                <a:latin typeface="Arial Rounded MT Bold" pitchFamily="34" charset="0"/>
              </a:endParaRPr>
            </a:p>
          </p:txBody>
        </p:sp>
        <p:cxnSp>
          <p:nvCxnSpPr>
            <p:cNvPr id="286732" name="AutoShape 12"/>
            <p:cNvCxnSpPr>
              <a:cxnSpLocks noChangeShapeType="1"/>
              <a:stCxn id="286731" idx="4"/>
              <a:endCxn id="286739" idx="0"/>
            </p:cNvCxnSpPr>
            <p:nvPr/>
          </p:nvCxnSpPr>
          <p:spPr bwMode="auto">
            <a:xfrm>
              <a:off x="1051" y="3476"/>
              <a:ext cx="1305" cy="40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86733" name="AutoShape 13"/>
            <p:cNvCxnSpPr>
              <a:cxnSpLocks noChangeShapeType="1"/>
              <a:stCxn id="286731" idx="4"/>
              <a:endCxn id="286736" idx="0"/>
            </p:cNvCxnSpPr>
            <p:nvPr/>
          </p:nvCxnSpPr>
          <p:spPr bwMode="auto">
            <a:xfrm flipH="1">
              <a:off x="632" y="3476"/>
              <a:ext cx="419" cy="40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86734" name="AutoShape 14"/>
            <p:cNvCxnSpPr>
              <a:cxnSpLocks noChangeShapeType="1"/>
              <a:stCxn id="286731" idx="4"/>
              <a:endCxn id="286737" idx="0"/>
            </p:cNvCxnSpPr>
            <p:nvPr/>
          </p:nvCxnSpPr>
          <p:spPr bwMode="auto">
            <a:xfrm>
              <a:off x="1051" y="3476"/>
              <a:ext cx="126" cy="40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86735" name="AutoShape 15"/>
            <p:cNvCxnSpPr>
              <a:cxnSpLocks noChangeShapeType="1"/>
              <a:stCxn id="286731" idx="4"/>
              <a:endCxn id="286738" idx="0"/>
            </p:cNvCxnSpPr>
            <p:nvPr/>
          </p:nvCxnSpPr>
          <p:spPr bwMode="auto">
            <a:xfrm>
              <a:off x="1051" y="3476"/>
              <a:ext cx="806" cy="40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86736" name="AutoShape 16"/>
            <p:cNvSpPr>
              <a:spLocks noChangeArrowheads="1"/>
            </p:cNvSpPr>
            <p:nvPr/>
          </p:nvSpPr>
          <p:spPr bwMode="auto">
            <a:xfrm>
              <a:off x="521" y="3884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  <a:endParaRPr lang="en-US" altLang="zh-CN" sz="1600" b="1">
                <a:latin typeface="Arial Rounded MT Bold" pitchFamily="34" charset="0"/>
              </a:endParaRPr>
            </a:p>
          </p:txBody>
        </p:sp>
        <p:sp>
          <p:nvSpPr>
            <p:cNvPr id="286737" name="AutoShape 17"/>
            <p:cNvSpPr>
              <a:spLocks noChangeArrowheads="1"/>
            </p:cNvSpPr>
            <p:nvPr/>
          </p:nvSpPr>
          <p:spPr bwMode="auto">
            <a:xfrm>
              <a:off x="1066" y="3884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  <a:endParaRPr lang="en-US" altLang="zh-CN" sz="1600" b="1">
                <a:latin typeface="Arial Rounded MT Bold" pitchFamily="34" charset="0"/>
              </a:endParaRPr>
            </a:p>
          </p:txBody>
        </p:sp>
        <p:sp>
          <p:nvSpPr>
            <p:cNvPr id="286738" name="AutoShape 18"/>
            <p:cNvSpPr>
              <a:spLocks noChangeArrowheads="1"/>
            </p:cNvSpPr>
            <p:nvPr/>
          </p:nvSpPr>
          <p:spPr bwMode="auto">
            <a:xfrm>
              <a:off x="1746" y="3884"/>
              <a:ext cx="222" cy="16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9050">
              <a:solidFill>
                <a:schemeClr val="accent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  <a:endParaRPr lang="en-US" altLang="zh-CN" sz="1600" b="1">
                <a:latin typeface="Arial Rounded MT Bold" pitchFamily="34" charset="0"/>
              </a:endParaRPr>
            </a:p>
          </p:txBody>
        </p:sp>
        <p:sp>
          <p:nvSpPr>
            <p:cNvPr id="286739" name="AutoShape 19"/>
            <p:cNvSpPr>
              <a:spLocks noChangeArrowheads="1"/>
            </p:cNvSpPr>
            <p:nvPr/>
          </p:nvSpPr>
          <p:spPr bwMode="auto">
            <a:xfrm>
              <a:off x="2245" y="3884"/>
              <a:ext cx="221" cy="16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9050">
              <a:solidFill>
                <a:schemeClr val="accent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  <a:endParaRPr lang="en-US" altLang="zh-CN" sz="1600" b="1">
                <a:latin typeface="Arial Rounded MT Bold" pitchFamily="34" charset="0"/>
              </a:endParaRPr>
            </a:p>
          </p:txBody>
        </p:sp>
        <p:sp>
          <p:nvSpPr>
            <p:cNvPr id="286740" name="Oval 20"/>
            <p:cNvSpPr>
              <a:spLocks noChangeArrowheads="1"/>
            </p:cNvSpPr>
            <p:nvPr/>
          </p:nvSpPr>
          <p:spPr bwMode="auto">
            <a:xfrm>
              <a:off x="2562" y="3158"/>
              <a:ext cx="423" cy="31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>
                  <a:latin typeface="Arial Rounded MT Bold" pitchFamily="34" charset="0"/>
                </a:rPr>
                <a:t>n/2</a:t>
              </a:r>
              <a:endParaRPr lang="en-US" altLang="zh-CN" sz="2800">
                <a:latin typeface="Arial Rounded MT Bold" pitchFamily="34" charset="0"/>
              </a:endParaRPr>
            </a:p>
          </p:txBody>
        </p:sp>
        <p:cxnSp>
          <p:nvCxnSpPr>
            <p:cNvPr id="286741" name="AutoShape 21"/>
            <p:cNvCxnSpPr>
              <a:cxnSpLocks noChangeShapeType="1"/>
              <a:stCxn id="286740" idx="4"/>
            </p:cNvCxnSpPr>
            <p:nvPr/>
          </p:nvCxnSpPr>
          <p:spPr bwMode="auto">
            <a:xfrm>
              <a:off x="2774" y="3476"/>
              <a:ext cx="483" cy="405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86742" name="AutoShape 22"/>
            <p:cNvCxnSpPr>
              <a:cxnSpLocks noChangeShapeType="1"/>
              <a:stCxn id="286740" idx="4"/>
              <a:endCxn id="286738" idx="0"/>
            </p:cNvCxnSpPr>
            <p:nvPr/>
          </p:nvCxnSpPr>
          <p:spPr bwMode="auto">
            <a:xfrm flipH="1">
              <a:off x="1857" y="3476"/>
              <a:ext cx="917" cy="40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86743" name="AutoShape 23"/>
            <p:cNvCxnSpPr>
              <a:cxnSpLocks noChangeShapeType="1"/>
              <a:stCxn id="286740" idx="4"/>
              <a:endCxn id="286739" idx="0"/>
            </p:cNvCxnSpPr>
            <p:nvPr/>
          </p:nvCxnSpPr>
          <p:spPr bwMode="auto">
            <a:xfrm flipH="1">
              <a:off x="2356" y="3476"/>
              <a:ext cx="418" cy="40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86744" name="AutoShape 24"/>
            <p:cNvCxnSpPr>
              <a:cxnSpLocks noChangeShapeType="1"/>
              <a:stCxn id="286740" idx="4"/>
              <a:endCxn id="286760" idx="0"/>
            </p:cNvCxnSpPr>
            <p:nvPr/>
          </p:nvCxnSpPr>
          <p:spPr bwMode="auto">
            <a:xfrm>
              <a:off x="2774" y="3476"/>
              <a:ext cx="81" cy="40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86745" name="Oval 25"/>
            <p:cNvSpPr>
              <a:spLocks noChangeArrowheads="1"/>
            </p:cNvSpPr>
            <p:nvPr/>
          </p:nvSpPr>
          <p:spPr bwMode="auto">
            <a:xfrm>
              <a:off x="3550" y="3157"/>
              <a:ext cx="423" cy="31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>
                  <a:latin typeface="Arial Rounded MT Bold" pitchFamily="34" charset="0"/>
                </a:rPr>
                <a:t>n/2</a:t>
              </a:r>
              <a:endParaRPr lang="en-US" altLang="zh-CN" sz="2800">
                <a:latin typeface="Arial Rounded MT Bold" pitchFamily="34" charset="0"/>
              </a:endParaRPr>
            </a:p>
          </p:txBody>
        </p:sp>
        <p:cxnSp>
          <p:nvCxnSpPr>
            <p:cNvPr id="286746" name="AutoShape 26"/>
            <p:cNvCxnSpPr>
              <a:cxnSpLocks noChangeShapeType="1"/>
              <a:stCxn id="286745" idx="4"/>
              <a:endCxn id="286757" idx="0"/>
            </p:cNvCxnSpPr>
            <p:nvPr/>
          </p:nvCxnSpPr>
          <p:spPr bwMode="auto">
            <a:xfrm>
              <a:off x="3762" y="3475"/>
              <a:ext cx="635" cy="40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86747" name="AutoShape 27"/>
            <p:cNvCxnSpPr>
              <a:cxnSpLocks noChangeShapeType="1"/>
              <a:stCxn id="286745" idx="4"/>
            </p:cNvCxnSpPr>
            <p:nvPr/>
          </p:nvCxnSpPr>
          <p:spPr bwMode="auto">
            <a:xfrm flipH="1">
              <a:off x="3218" y="3474"/>
              <a:ext cx="543" cy="405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86748" name="AutoShape 28"/>
            <p:cNvCxnSpPr>
              <a:cxnSpLocks noChangeShapeType="1"/>
              <a:stCxn id="286745" idx="4"/>
              <a:endCxn id="286750" idx="0"/>
            </p:cNvCxnSpPr>
            <p:nvPr/>
          </p:nvCxnSpPr>
          <p:spPr bwMode="auto">
            <a:xfrm flipH="1">
              <a:off x="3671" y="3475"/>
              <a:ext cx="91" cy="40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86749" name="AutoShape 29"/>
            <p:cNvCxnSpPr>
              <a:cxnSpLocks noChangeShapeType="1"/>
              <a:stCxn id="286745" idx="4"/>
              <a:endCxn id="286751" idx="0"/>
            </p:cNvCxnSpPr>
            <p:nvPr/>
          </p:nvCxnSpPr>
          <p:spPr bwMode="auto">
            <a:xfrm>
              <a:off x="3762" y="3475"/>
              <a:ext cx="272" cy="40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86750" name="AutoShape 30"/>
            <p:cNvSpPr>
              <a:spLocks noChangeArrowheads="1"/>
            </p:cNvSpPr>
            <p:nvPr/>
          </p:nvSpPr>
          <p:spPr bwMode="auto">
            <a:xfrm>
              <a:off x="3560" y="3884"/>
              <a:ext cx="222" cy="16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9050">
              <a:solidFill>
                <a:schemeClr val="accent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  <a:endParaRPr lang="en-US" altLang="zh-CN" sz="1600" b="1">
                <a:latin typeface="Arial Rounded MT Bold" pitchFamily="34" charset="0"/>
              </a:endParaRPr>
            </a:p>
          </p:txBody>
        </p:sp>
        <p:sp>
          <p:nvSpPr>
            <p:cNvPr id="286751" name="AutoShape 31"/>
            <p:cNvSpPr>
              <a:spLocks noChangeArrowheads="1"/>
            </p:cNvSpPr>
            <p:nvPr/>
          </p:nvSpPr>
          <p:spPr bwMode="auto">
            <a:xfrm>
              <a:off x="3923" y="3884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  <a:endParaRPr lang="en-US" altLang="zh-CN" sz="1600" b="1">
                <a:latin typeface="Arial Rounded MT Bold" pitchFamily="34" charset="0"/>
              </a:endParaRPr>
            </a:p>
          </p:txBody>
        </p:sp>
        <p:sp>
          <p:nvSpPr>
            <p:cNvPr id="286752" name="Oval 32"/>
            <p:cNvSpPr>
              <a:spLocks noChangeArrowheads="1"/>
            </p:cNvSpPr>
            <p:nvPr/>
          </p:nvSpPr>
          <p:spPr bwMode="auto">
            <a:xfrm>
              <a:off x="4955" y="3157"/>
              <a:ext cx="423" cy="31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>
                  <a:latin typeface="Arial Rounded MT Bold" pitchFamily="34" charset="0"/>
                </a:rPr>
                <a:t>n/2</a:t>
              </a:r>
              <a:endParaRPr lang="en-US" altLang="zh-CN" sz="2800">
                <a:latin typeface="Arial Rounded MT Bold" pitchFamily="34" charset="0"/>
              </a:endParaRPr>
            </a:p>
          </p:txBody>
        </p:sp>
        <p:cxnSp>
          <p:nvCxnSpPr>
            <p:cNvPr id="286753" name="AutoShape 33"/>
            <p:cNvCxnSpPr>
              <a:cxnSpLocks noChangeShapeType="1"/>
              <a:stCxn id="286752" idx="4"/>
              <a:endCxn id="286759" idx="0"/>
            </p:cNvCxnSpPr>
            <p:nvPr/>
          </p:nvCxnSpPr>
          <p:spPr bwMode="auto">
            <a:xfrm>
              <a:off x="5167" y="3475"/>
              <a:ext cx="273" cy="40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86754" name="AutoShape 34"/>
            <p:cNvCxnSpPr>
              <a:cxnSpLocks noChangeShapeType="1"/>
              <a:stCxn id="286752" idx="4"/>
              <a:endCxn id="286757" idx="0"/>
            </p:cNvCxnSpPr>
            <p:nvPr/>
          </p:nvCxnSpPr>
          <p:spPr bwMode="auto">
            <a:xfrm flipH="1">
              <a:off x="4397" y="3475"/>
              <a:ext cx="770" cy="40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86755" name="AutoShape 35"/>
            <p:cNvCxnSpPr>
              <a:cxnSpLocks noChangeShapeType="1"/>
              <a:stCxn id="286752" idx="4"/>
              <a:endCxn id="286758" idx="0"/>
            </p:cNvCxnSpPr>
            <p:nvPr/>
          </p:nvCxnSpPr>
          <p:spPr bwMode="auto">
            <a:xfrm flipH="1">
              <a:off x="4851" y="3475"/>
              <a:ext cx="316" cy="40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86756" name="AutoShape 36"/>
            <p:cNvCxnSpPr>
              <a:cxnSpLocks noChangeShapeType="1"/>
              <a:stCxn id="286752" idx="4"/>
              <a:endCxn id="286750" idx="0"/>
            </p:cNvCxnSpPr>
            <p:nvPr/>
          </p:nvCxnSpPr>
          <p:spPr bwMode="auto">
            <a:xfrm flipH="1">
              <a:off x="3671" y="3475"/>
              <a:ext cx="1496" cy="40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86757" name="AutoShape 37"/>
            <p:cNvSpPr>
              <a:spLocks noChangeArrowheads="1"/>
            </p:cNvSpPr>
            <p:nvPr/>
          </p:nvSpPr>
          <p:spPr bwMode="auto">
            <a:xfrm>
              <a:off x="4286" y="3884"/>
              <a:ext cx="221" cy="16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9050">
              <a:solidFill>
                <a:schemeClr val="accent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  <a:endParaRPr lang="en-US" altLang="zh-CN" sz="1600" b="1">
                <a:latin typeface="Arial Rounded MT Bold" pitchFamily="34" charset="0"/>
              </a:endParaRPr>
            </a:p>
          </p:txBody>
        </p:sp>
        <p:sp>
          <p:nvSpPr>
            <p:cNvPr id="286758" name="AutoShape 38"/>
            <p:cNvSpPr>
              <a:spLocks noChangeArrowheads="1"/>
            </p:cNvSpPr>
            <p:nvPr/>
          </p:nvSpPr>
          <p:spPr bwMode="auto">
            <a:xfrm>
              <a:off x="4740" y="3884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  <a:endParaRPr lang="en-US" altLang="zh-CN" sz="1600" b="1">
                <a:latin typeface="Arial Rounded MT Bold" pitchFamily="34" charset="0"/>
              </a:endParaRPr>
            </a:p>
          </p:txBody>
        </p:sp>
        <p:sp>
          <p:nvSpPr>
            <p:cNvPr id="286759" name="AutoShape 39"/>
            <p:cNvSpPr>
              <a:spLocks noChangeArrowheads="1"/>
            </p:cNvSpPr>
            <p:nvPr/>
          </p:nvSpPr>
          <p:spPr bwMode="auto">
            <a:xfrm>
              <a:off x="5329" y="3884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  <a:endParaRPr lang="en-US" altLang="zh-CN" sz="1600" b="1">
                <a:latin typeface="Arial Rounded MT Bold" pitchFamily="34" charset="0"/>
              </a:endParaRPr>
            </a:p>
          </p:txBody>
        </p:sp>
        <p:sp>
          <p:nvSpPr>
            <p:cNvPr id="286760" name="AutoShape 40"/>
            <p:cNvSpPr>
              <a:spLocks noChangeArrowheads="1"/>
            </p:cNvSpPr>
            <p:nvPr/>
          </p:nvSpPr>
          <p:spPr bwMode="auto">
            <a:xfrm>
              <a:off x="2744" y="3884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  <a:endParaRPr lang="en-US" altLang="zh-CN" sz="1600" b="1">
                <a:latin typeface="Arial Rounded MT Bold" pitchFamily="34" charset="0"/>
              </a:endParaRPr>
            </a:p>
          </p:txBody>
        </p:sp>
        <p:sp>
          <p:nvSpPr>
            <p:cNvPr id="286761" name="AutoShape 41"/>
            <p:cNvSpPr>
              <a:spLocks noChangeArrowheads="1"/>
            </p:cNvSpPr>
            <p:nvPr/>
          </p:nvSpPr>
          <p:spPr bwMode="auto">
            <a:xfrm>
              <a:off x="3152" y="3884"/>
              <a:ext cx="221" cy="16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9050">
              <a:solidFill>
                <a:schemeClr val="accent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Arial Rounded MT Bold" pitchFamily="34" charset="0"/>
                </a:rPr>
                <a:t>T(n/4)</a:t>
              </a:r>
              <a:endParaRPr lang="en-US" altLang="zh-CN" sz="1600" b="1">
                <a:latin typeface="Arial Rounded MT Bold" pitchFamily="34" charset="0"/>
              </a:endParaRPr>
            </a:p>
          </p:txBody>
        </p:sp>
      </p:grpSp>
      <p:sp>
        <p:nvSpPr>
          <p:cNvPr id="286762" name="AutoShape 42"/>
          <p:cNvSpPr>
            <a:spLocks noChangeArrowheads="1"/>
          </p:cNvSpPr>
          <p:nvPr/>
        </p:nvSpPr>
        <p:spPr bwMode="auto">
          <a:xfrm>
            <a:off x="467544" y="2852936"/>
            <a:ext cx="1295400" cy="1066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3200">
                <a:latin typeface="Arial Rounded MT Bold" pitchFamily="34" charset="0"/>
              </a:rPr>
              <a:t>T(n)</a:t>
            </a:r>
            <a:endParaRPr lang="en-US" altLang="zh-CN" sz="320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 bwMode="auto">
          <a:xfrm>
            <a:off x="323528" y="1124744"/>
            <a:ext cx="8352928" cy="12241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r>
              <a:rPr lang="zh-CN" altLang="en-US" sz="2000" dirty="0"/>
              <a:t>设全部作业的集合为</a:t>
            </a:r>
            <a:r>
              <a:rPr lang="en-US" altLang="zh-CN" sz="2000" dirty="0"/>
              <a:t>N={1</a:t>
            </a:r>
            <a:r>
              <a:rPr lang="zh-CN" altLang="en-US" sz="2000" dirty="0"/>
              <a:t>，</a:t>
            </a:r>
            <a:r>
              <a:rPr lang="en-US" altLang="zh-CN" sz="2000" dirty="0"/>
              <a:t>2</a:t>
            </a:r>
            <a:r>
              <a:rPr lang="zh-CN" altLang="en-US" sz="2000" dirty="0"/>
              <a:t>，</a:t>
            </a:r>
            <a:r>
              <a:rPr lang="en-US" altLang="zh-CN" sz="2000" dirty="0"/>
              <a:t>…</a:t>
            </a:r>
            <a:r>
              <a:rPr lang="zh-CN" altLang="en-US" sz="2000" dirty="0"/>
              <a:t>，</a:t>
            </a:r>
            <a:r>
              <a:rPr lang="en-US" altLang="zh-CN" sz="2000" dirty="0"/>
              <a:t>n}</a:t>
            </a:r>
            <a:r>
              <a:rPr lang="zh-CN" altLang="en-US" sz="2000" dirty="0"/>
              <a:t>。</a:t>
            </a:r>
            <a:r>
              <a:rPr lang="en-US" altLang="zh-CN" sz="2000" dirty="0"/>
              <a:t>S</a:t>
            </a:r>
            <a:r>
              <a:rPr lang="en-US" altLang="zh-CN" sz="2000" dirty="0">
                <a:ea typeface="楷体_GB2312" pitchFamily="49" charset="-122"/>
                <a:sym typeface="Symbol" panose="05050102010706020507" pitchFamily="18" charset="2"/>
              </a:rPr>
              <a:t>  </a:t>
            </a:r>
            <a:r>
              <a:rPr lang="en-US" altLang="zh-CN" sz="2000" dirty="0"/>
              <a:t>N</a:t>
            </a:r>
            <a:r>
              <a:rPr lang="zh-CN" altLang="en-US" sz="2000" dirty="0"/>
              <a:t>是</a:t>
            </a:r>
            <a:r>
              <a:rPr lang="en-US" altLang="zh-CN" sz="2000" dirty="0"/>
              <a:t>N</a:t>
            </a:r>
            <a:r>
              <a:rPr lang="zh-CN" altLang="en-US" sz="2000" dirty="0"/>
              <a:t>的作业子集。在一般情况下，机器</a:t>
            </a:r>
            <a:r>
              <a:rPr lang="en-US" altLang="zh-CN" sz="2000" dirty="0"/>
              <a:t>M1</a:t>
            </a:r>
            <a:r>
              <a:rPr lang="zh-CN" altLang="en-US" sz="2000" dirty="0"/>
              <a:t>开始加工</a:t>
            </a:r>
            <a:r>
              <a:rPr lang="en-US" altLang="zh-CN" sz="2000" dirty="0"/>
              <a:t>S</a:t>
            </a:r>
            <a:r>
              <a:rPr lang="zh-CN" altLang="en-US" sz="2000" dirty="0"/>
              <a:t>中作业时，机器</a:t>
            </a:r>
            <a:r>
              <a:rPr lang="en-US" altLang="zh-CN" sz="2000" dirty="0"/>
              <a:t>M2</a:t>
            </a:r>
            <a:r>
              <a:rPr lang="zh-CN" altLang="en-US" sz="2000" dirty="0"/>
              <a:t>还在加工其它作业可能还尚未完成，要等时间</a:t>
            </a:r>
            <a:r>
              <a:rPr lang="en-US" altLang="zh-CN" sz="2000" dirty="0">
                <a:solidFill>
                  <a:srgbClr val="C00000"/>
                </a:solidFill>
              </a:rPr>
              <a:t>t</a:t>
            </a:r>
            <a:r>
              <a:rPr lang="zh-CN" altLang="en-US" sz="2000" dirty="0"/>
              <a:t>后才可利用。将这种情况下完成</a:t>
            </a:r>
            <a:r>
              <a:rPr lang="en-US" altLang="zh-CN" sz="2000" dirty="0">
                <a:solidFill>
                  <a:srgbClr val="C00000"/>
                </a:solidFill>
              </a:rPr>
              <a:t>S</a:t>
            </a:r>
            <a:r>
              <a:rPr lang="zh-CN" altLang="en-US" sz="2000" dirty="0">
                <a:solidFill>
                  <a:srgbClr val="C00000"/>
                </a:solidFill>
              </a:rPr>
              <a:t>中作业</a:t>
            </a:r>
            <a:r>
              <a:rPr lang="zh-CN" altLang="en-US" sz="2000" dirty="0"/>
              <a:t>所需的最短时间记为</a:t>
            </a:r>
            <a:r>
              <a:rPr lang="en-US" altLang="zh-CN" sz="2000" dirty="0">
                <a:solidFill>
                  <a:srgbClr val="C00000"/>
                </a:solidFill>
              </a:rPr>
              <a:t>T(</a:t>
            </a:r>
            <a:r>
              <a:rPr lang="en-US" altLang="zh-CN" sz="2000" dirty="0" err="1">
                <a:solidFill>
                  <a:srgbClr val="C00000"/>
                </a:solidFill>
              </a:rPr>
              <a:t>S,t</a:t>
            </a:r>
            <a:r>
              <a:rPr lang="en-US" altLang="zh-CN" sz="2000" dirty="0">
                <a:solidFill>
                  <a:srgbClr val="C00000"/>
                </a:solidFill>
              </a:rPr>
              <a:t>)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  <p:sp>
        <p:nvSpPr>
          <p:cNvPr id="316422" name="Rectangle 6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6424" name="Rectangle 8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67544" y="257398"/>
            <a:ext cx="7345362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流水作业调度</a:t>
            </a:r>
            <a:endParaRPr lang="ja-JP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2348880"/>
            <a:ext cx="84969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现</a:t>
            </a:r>
            <a:r>
              <a:rPr lang="zh-CN" altLang="en-US" sz="2400" dirty="0"/>
              <a:t>选定作业</a:t>
            </a:r>
            <a:r>
              <a:rPr lang="en-US" altLang="zh-CN" sz="2400" dirty="0" err="1">
                <a:solidFill>
                  <a:srgbClr val="3907F1"/>
                </a:solidFill>
              </a:rPr>
              <a:t>i</a:t>
            </a:r>
            <a:r>
              <a:rPr lang="zh-CN" altLang="en-US" sz="2400" dirty="0"/>
              <a:t>为</a:t>
            </a:r>
            <a:r>
              <a:rPr lang="en-US" altLang="zh-CN" sz="2400" dirty="0"/>
              <a:t>S</a:t>
            </a:r>
            <a:r>
              <a:rPr lang="zh-CN" altLang="en-US" sz="2400" dirty="0"/>
              <a:t>中第一个加工作业之后，在</a:t>
            </a:r>
            <a:r>
              <a:rPr lang="zh-CN" altLang="en-US" sz="2400" dirty="0" smtClean="0"/>
              <a:t>机器</a:t>
            </a:r>
            <a:r>
              <a:rPr lang="en-US" altLang="zh-CN" sz="2400" dirty="0" smtClean="0"/>
              <a:t>M</a:t>
            </a:r>
            <a:r>
              <a:rPr lang="en-US" altLang="zh-CN" sz="2400" baseline="-25000" dirty="0" smtClean="0"/>
              <a:t>2</a:t>
            </a:r>
            <a:r>
              <a:rPr lang="zh-CN" altLang="en-US" sz="2400" dirty="0"/>
              <a:t>上开始对</a:t>
            </a:r>
            <a:r>
              <a:rPr lang="en-US" altLang="zh-CN" sz="2400" dirty="0">
                <a:solidFill>
                  <a:srgbClr val="3907F1"/>
                </a:solidFill>
              </a:rPr>
              <a:t>S-{</a:t>
            </a:r>
            <a:r>
              <a:rPr lang="en-US" altLang="zh-CN" sz="2400" dirty="0" err="1">
                <a:solidFill>
                  <a:srgbClr val="3907F1"/>
                </a:solidFill>
              </a:rPr>
              <a:t>i</a:t>
            </a:r>
            <a:r>
              <a:rPr lang="en-US" altLang="zh-CN" sz="2400" dirty="0">
                <a:solidFill>
                  <a:srgbClr val="3907F1"/>
                </a:solidFill>
              </a:rPr>
              <a:t>}</a:t>
            </a:r>
            <a:r>
              <a:rPr lang="zh-CN" altLang="en-US" sz="2400" dirty="0"/>
              <a:t>中的作业进行加工之前，</a:t>
            </a:r>
            <a:r>
              <a:rPr lang="zh-CN" altLang="en-US" sz="2400" dirty="0">
                <a:solidFill>
                  <a:srgbClr val="3907F1"/>
                </a:solidFill>
              </a:rPr>
              <a:t>所需要的等待时间</a:t>
            </a:r>
            <a:r>
              <a:rPr lang="zh-CN" altLang="en-US" sz="2400" dirty="0" smtClean="0"/>
              <a:t>为</a:t>
            </a:r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3907F1"/>
                </a:solidFill>
              </a:rPr>
              <a:t>                                                   </a:t>
            </a:r>
            <a:r>
              <a:rPr lang="en-US" altLang="zh-CN" sz="2400" dirty="0" err="1" smtClean="0">
                <a:solidFill>
                  <a:srgbClr val="3907F1"/>
                </a:solidFill>
              </a:rPr>
              <a:t>b</a:t>
            </a:r>
            <a:r>
              <a:rPr lang="en-US" altLang="zh-CN" sz="2400" baseline="-25000" dirty="0" err="1" smtClean="0">
                <a:solidFill>
                  <a:srgbClr val="3907F1"/>
                </a:solidFill>
              </a:rPr>
              <a:t>i</a:t>
            </a:r>
            <a:r>
              <a:rPr lang="en-US" altLang="zh-CN" sz="2400" dirty="0" err="1" smtClean="0">
                <a:solidFill>
                  <a:srgbClr val="3907F1"/>
                </a:solidFill>
              </a:rPr>
              <a:t>+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max</a:t>
            </a:r>
            <a:r>
              <a:rPr lang="en-US" altLang="zh-CN" sz="2400" dirty="0" smtClean="0">
                <a:solidFill>
                  <a:srgbClr val="C00000"/>
                </a:solidFill>
              </a:rPr>
              <a:t>{t-a</a:t>
            </a:r>
            <a:r>
              <a:rPr lang="en-US" altLang="zh-CN" sz="2400" baseline="-25000" dirty="0" smtClean="0">
                <a:solidFill>
                  <a:srgbClr val="C00000"/>
                </a:solidFill>
              </a:rPr>
              <a:t>i</a:t>
            </a:r>
            <a:r>
              <a:rPr lang="en-US" altLang="zh-CN" sz="2400" dirty="0" smtClean="0">
                <a:solidFill>
                  <a:srgbClr val="C00000"/>
                </a:solidFill>
              </a:rPr>
              <a:t>,0}</a:t>
            </a:r>
            <a:endParaRPr lang="en-US" altLang="zh-CN" sz="2400" dirty="0" smtClean="0"/>
          </a:p>
          <a:p>
            <a:r>
              <a:rPr lang="zh-CN" altLang="en-US" sz="2400" dirty="0" smtClean="0"/>
              <a:t>若</a:t>
            </a:r>
            <a:r>
              <a:rPr lang="en-US" altLang="zh-CN" sz="2400" dirty="0"/>
              <a:t>M</a:t>
            </a:r>
            <a:r>
              <a:rPr lang="en-US" altLang="zh-CN" sz="2400" baseline="-25000" dirty="0" smtClean="0"/>
              <a:t>2</a:t>
            </a:r>
            <a:r>
              <a:rPr lang="zh-CN" altLang="en-US" sz="2400" dirty="0"/>
              <a:t>在开始加工</a:t>
            </a:r>
            <a:r>
              <a:rPr lang="en-US" altLang="zh-CN" sz="2400" dirty="0"/>
              <a:t>S</a:t>
            </a:r>
            <a:r>
              <a:rPr lang="zh-CN" altLang="en-US" sz="2400" dirty="0"/>
              <a:t>中的作业之前需等待</a:t>
            </a:r>
            <a:r>
              <a:rPr lang="en-US" altLang="zh-CN" sz="2400" dirty="0"/>
              <a:t>t</a:t>
            </a:r>
            <a:r>
              <a:rPr lang="zh-CN" altLang="en-US" sz="2400" dirty="0"/>
              <a:t>个时间单位且</a:t>
            </a:r>
            <a:r>
              <a:rPr lang="en-US" altLang="zh-CN" sz="2400" dirty="0" smtClean="0">
                <a:solidFill>
                  <a:srgbClr val="3907F1"/>
                </a:solidFill>
              </a:rPr>
              <a:t>t&gt;</a:t>
            </a:r>
            <a:r>
              <a:rPr lang="en-US" altLang="zh-CN" sz="2400" dirty="0" err="1" smtClean="0">
                <a:solidFill>
                  <a:srgbClr val="3907F1"/>
                </a:solidFill>
              </a:rPr>
              <a:t>a</a:t>
            </a:r>
            <a:r>
              <a:rPr lang="en-US" altLang="zh-CN" sz="2400" baseline="-25000" dirty="0" err="1" smtClean="0"/>
              <a:t>i</a:t>
            </a:r>
            <a:r>
              <a:rPr lang="zh-CN" altLang="en-US" sz="2400" dirty="0"/>
              <a:t>，则作业</a:t>
            </a:r>
            <a:r>
              <a:rPr lang="en-US" altLang="zh-CN" sz="2400" dirty="0" err="1"/>
              <a:t>i</a:t>
            </a:r>
            <a:r>
              <a:rPr lang="zh-CN" altLang="en-US" sz="2400" dirty="0" smtClean="0"/>
              <a:t>在</a:t>
            </a:r>
            <a:r>
              <a:rPr lang="en-US" altLang="zh-CN" sz="2400" dirty="0"/>
              <a:t>M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/>
              <a:t>上加工完毕（需时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</a:t>
            </a:r>
            <a:r>
              <a:rPr lang="zh-CN" altLang="en-US" sz="2400" dirty="0"/>
              <a:t>）之后，还要</a:t>
            </a:r>
            <a:r>
              <a:rPr lang="zh-CN" altLang="en-US" sz="2400" dirty="0">
                <a:solidFill>
                  <a:srgbClr val="3907F1"/>
                </a:solidFill>
              </a:rPr>
              <a:t>再等</a:t>
            </a:r>
            <a:r>
              <a:rPr lang="en-US" altLang="zh-CN" sz="2400" dirty="0">
                <a:solidFill>
                  <a:srgbClr val="3907F1"/>
                </a:solidFill>
              </a:rPr>
              <a:t>t-</a:t>
            </a:r>
            <a:r>
              <a:rPr lang="en-US" altLang="zh-CN" sz="2400" dirty="0" err="1">
                <a:solidFill>
                  <a:srgbClr val="3907F1"/>
                </a:solidFill>
              </a:rPr>
              <a:t>a</a:t>
            </a:r>
            <a:r>
              <a:rPr lang="en-US" altLang="zh-CN" sz="2400" baseline="-25000" dirty="0" err="1">
                <a:solidFill>
                  <a:srgbClr val="3907F1"/>
                </a:solidFill>
              </a:rPr>
              <a:t>i</a:t>
            </a:r>
            <a:r>
              <a:rPr lang="zh-CN" altLang="en-US" sz="2400" dirty="0">
                <a:solidFill>
                  <a:srgbClr val="3907F1"/>
                </a:solidFill>
              </a:rPr>
              <a:t>个时间单位才能开始</a:t>
            </a:r>
            <a:r>
              <a:rPr lang="zh-CN" altLang="en-US" sz="2400" dirty="0" smtClean="0">
                <a:solidFill>
                  <a:srgbClr val="3907F1"/>
                </a:solidFill>
              </a:rPr>
              <a:t>在</a:t>
            </a:r>
            <a:r>
              <a:rPr lang="en-US" altLang="zh-CN" sz="2400" dirty="0">
                <a:solidFill>
                  <a:srgbClr val="2605A1"/>
                </a:solidFill>
              </a:rPr>
              <a:t>M</a:t>
            </a:r>
            <a:r>
              <a:rPr lang="en-US" altLang="zh-CN" sz="2400" baseline="-25000" dirty="0" smtClean="0">
                <a:solidFill>
                  <a:srgbClr val="2605A1"/>
                </a:solidFill>
              </a:rPr>
              <a:t>2</a:t>
            </a:r>
            <a:r>
              <a:rPr lang="zh-CN" altLang="en-US" sz="2400" dirty="0">
                <a:solidFill>
                  <a:srgbClr val="2605A1"/>
                </a:solidFill>
              </a:rPr>
              <a:t>上</a:t>
            </a:r>
            <a:r>
              <a:rPr lang="zh-CN" altLang="en-US" sz="2400" dirty="0">
                <a:solidFill>
                  <a:srgbClr val="3907F1"/>
                </a:solidFill>
              </a:rPr>
              <a:t>加工</a:t>
            </a:r>
            <a:r>
              <a:rPr lang="zh-CN" altLang="en-US" sz="2400" dirty="0"/>
              <a:t>；若</a:t>
            </a:r>
            <a:r>
              <a:rPr lang="en-US" altLang="zh-CN" sz="2400" dirty="0" err="1">
                <a:solidFill>
                  <a:srgbClr val="3907F1"/>
                </a:solidFill>
              </a:rPr>
              <a:t>t≤a</a:t>
            </a:r>
            <a:r>
              <a:rPr lang="en-US" altLang="zh-CN" sz="2400" baseline="-25000" dirty="0" err="1">
                <a:solidFill>
                  <a:srgbClr val="3907F1"/>
                </a:solidFill>
              </a:rPr>
              <a:t>i</a:t>
            </a:r>
            <a:r>
              <a:rPr lang="zh-CN" altLang="en-US" sz="2400" dirty="0"/>
              <a:t>，则作业</a:t>
            </a:r>
            <a:r>
              <a:rPr lang="en-US" altLang="zh-CN" sz="2400" dirty="0" err="1"/>
              <a:t>i</a:t>
            </a:r>
            <a:r>
              <a:rPr lang="zh-CN" altLang="en-US" sz="2400" dirty="0" smtClean="0"/>
              <a:t>在</a:t>
            </a:r>
            <a:r>
              <a:rPr lang="en-US" altLang="zh-CN" sz="2400" dirty="0"/>
              <a:t>M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/>
              <a:t>上加工完毕之后，</a:t>
            </a:r>
            <a:r>
              <a:rPr lang="zh-CN" altLang="en-US" sz="2400" dirty="0">
                <a:solidFill>
                  <a:srgbClr val="3907F1"/>
                </a:solidFill>
              </a:rPr>
              <a:t>立即可以在</a:t>
            </a:r>
            <a:r>
              <a:rPr lang="en-US" altLang="zh-CN" sz="2400" dirty="0">
                <a:solidFill>
                  <a:srgbClr val="3907F1"/>
                </a:solidFill>
              </a:rPr>
              <a:t>P</a:t>
            </a:r>
            <a:r>
              <a:rPr lang="en-US" altLang="zh-CN" sz="2400" baseline="-25000" dirty="0">
                <a:solidFill>
                  <a:srgbClr val="3907F1"/>
                </a:solidFill>
              </a:rPr>
              <a:t>2</a:t>
            </a:r>
            <a:r>
              <a:rPr lang="zh-CN" altLang="en-US" sz="2400" dirty="0">
                <a:solidFill>
                  <a:srgbClr val="3907F1"/>
                </a:solidFill>
              </a:rPr>
              <a:t>上加工</a:t>
            </a:r>
            <a:r>
              <a:rPr lang="zh-CN" altLang="en-US" sz="2400" dirty="0"/>
              <a:t>，等待时间为</a:t>
            </a:r>
            <a:r>
              <a:rPr lang="en-US" altLang="zh-CN" sz="2400" dirty="0"/>
              <a:t>0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故</a:t>
            </a:r>
            <a:r>
              <a:rPr lang="en-US" altLang="zh-CN" sz="2400" dirty="0">
                <a:solidFill>
                  <a:srgbClr val="2605A1"/>
                </a:solidFill>
              </a:rPr>
              <a:t>M</a:t>
            </a:r>
            <a:r>
              <a:rPr lang="en-US" altLang="zh-CN" sz="2400" baseline="-25000" dirty="0" smtClean="0">
                <a:solidFill>
                  <a:srgbClr val="2605A1"/>
                </a:solidFill>
              </a:rPr>
              <a:t>2</a:t>
            </a:r>
            <a:r>
              <a:rPr lang="zh-CN" altLang="en-US" sz="2400" dirty="0"/>
              <a:t>在开始对</a:t>
            </a:r>
            <a:r>
              <a:rPr lang="en-US" altLang="zh-CN" sz="2400" dirty="0"/>
              <a:t>S-{</a:t>
            </a:r>
            <a:r>
              <a:rPr lang="en-US" altLang="zh-CN" sz="2400" dirty="0" err="1"/>
              <a:t>i</a:t>
            </a:r>
            <a:r>
              <a:rPr lang="en-US" altLang="zh-CN" sz="2400" dirty="0"/>
              <a:t>}</a:t>
            </a:r>
            <a:r>
              <a:rPr lang="zh-CN" altLang="en-US" sz="2400" dirty="0"/>
              <a:t>中的作业进行加工之前，所需要的等待时间为</a:t>
            </a:r>
            <a:r>
              <a:rPr lang="en-US" altLang="zh-CN" sz="2400" dirty="0">
                <a:solidFill>
                  <a:srgbClr val="C00000"/>
                </a:solidFill>
              </a:rPr>
              <a:t>t’= </a:t>
            </a:r>
            <a:r>
              <a:rPr lang="en-US" altLang="zh-CN" sz="2400" dirty="0" err="1">
                <a:solidFill>
                  <a:srgbClr val="C00000"/>
                </a:solidFill>
              </a:rPr>
              <a:t>b</a:t>
            </a:r>
            <a:r>
              <a:rPr lang="en-US" altLang="zh-CN" sz="2400" baseline="-250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 err="1">
                <a:solidFill>
                  <a:srgbClr val="C00000"/>
                </a:solidFill>
              </a:rPr>
              <a:t>+max</a:t>
            </a:r>
            <a:r>
              <a:rPr lang="en-US" altLang="zh-CN" sz="2400" dirty="0">
                <a:solidFill>
                  <a:srgbClr val="C00000"/>
                </a:solidFill>
              </a:rPr>
              <a:t>{t-a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i</a:t>
            </a:r>
            <a:r>
              <a:rPr lang="en-US" altLang="zh-CN" sz="2400" dirty="0">
                <a:solidFill>
                  <a:srgbClr val="C00000"/>
                </a:solidFill>
              </a:rPr>
              <a:t>,0</a:t>
            </a:r>
            <a:r>
              <a:rPr lang="en-US" altLang="zh-CN" sz="2400" dirty="0" smtClean="0">
                <a:solidFill>
                  <a:srgbClr val="C00000"/>
                </a:solidFill>
              </a:rPr>
              <a:t>}</a:t>
            </a:r>
            <a:r>
              <a:rPr lang="en-US" altLang="zh-CN" sz="2400" dirty="0" smtClean="0"/>
              <a:t>(b</a:t>
            </a:r>
            <a:r>
              <a:rPr lang="en-US" altLang="zh-CN" sz="2400" baseline="-25000" dirty="0" smtClean="0"/>
              <a:t>i</a:t>
            </a:r>
            <a:r>
              <a:rPr lang="zh-CN" altLang="en-US" sz="2400" dirty="0"/>
              <a:t>是作业</a:t>
            </a:r>
            <a:r>
              <a:rPr lang="en-US" altLang="zh-CN" sz="2400" dirty="0" err="1"/>
              <a:t>i</a:t>
            </a:r>
            <a:r>
              <a:rPr lang="zh-CN" altLang="en-US" sz="2400" dirty="0" smtClean="0"/>
              <a:t>在</a:t>
            </a:r>
            <a:r>
              <a:rPr lang="en-US" altLang="zh-CN" sz="2400" dirty="0"/>
              <a:t>M</a:t>
            </a:r>
            <a:r>
              <a:rPr lang="en-US" altLang="zh-CN" sz="2400" baseline="-25000" dirty="0" smtClean="0"/>
              <a:t>2</a:t>
            </a:r>
            <a:r>
              <a:rPr lang="zh-CN" altLang="en-US" sz="2400" dirty="0"/>
              <a:t>上加工所需的</a:t>
            </a:r>
            <a:r>
              <a:rPr lang="zh-CN" altLang="en-US" sz="2400" dirty="0" smtClean="0"/>
              <a:t>时间</a:t>
            </a:r>
            <a:r>
              <a:rPr lang="en-US" altLang="zh-CN" sz="2400" dirty="0"/>
              <a:t>)</a:t>
            </a:r>
            <a:endParaRPr lang="en-US" altLang="zh-CN" sz="2400" dirty="0" smtClean="0"/>
          </a:p>
          <a:p>
            <a:r>
              <a:rPr lang="zh-CN" altLang="en-US" sz="2400" dirty="0" smtClean="0"/>
              <a:t>所以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rgbClr val="2605A1"/>
                </a:solidFill>
              </a:rPr>
              <a:t>假定</a:t>
            </a:r>
            <a:r>
              <a:rPr lang="en-US" altLang="zh-CN" sz="2400" dirty="0" err="1">
                <a:solidFill>
                  <a:srgbClr val="2605A1"/>
                </a:solidFill>
              </a:rPr>
              <a:t>a</a:t>
            </a:r>
            <a:r>
              <a:rPr lang="en-US" altLang="zh-CN" sz="2400" baseline="-25000" dirty="0" err="1">
                <a:solidFill>
                  <a:srgbClr val="2605A1"/>
                </a:solidFill>
              </a:rPr>
              <a:t>i</a:t>
            </a:r>
            <a:r>
              <a:rPr lang="zh-CN" altLang="en-US" sz="2400" dirty="0"/>
              <a:t>为已知的</a:t>
            </a:r>
            <a:r>
              <a:rPr lang="zh-CN" altLang="en-US" sz="2400" dirty="0" smtClean="0"/>
              <a:t>使得</a:t>
            </a:r>
            <a:r>
              <a:rPr lang="en-US" altLang="zh-CN" sz="2400" dirty="0" smtClean="0">
                <a:solidFill>
                  <a:srgbClr val="C00000"/>
                </a:solidFill>
              </a:rPr>
              <a:t>T(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S,t</a:t>
            </a:r>
            <a:r>
              <a:rPr lang="en-US" altLang="zh-CN" sz="2400" dirty="0">
                <a:solidFill>
                  <a:srgbClr val="C00000"/>
                </a:solidFill>
              </a:rPr>
              <a:t>)</a:t>
            </a:r>
            <a:r>
              <a:rPr lang="zh-CN" altLang="en-US" sz="2400" dirty="0">
                <a:solidFill>
                  <a:srgbClr val="C00000"/>
                </a:solidFill>
              </a:rPr>
              <a:t>值最小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2605A1"/>
                </a:solidFill>
              </a:rPr>
              <a:t>第一个执行</a:t>
            </a:r>
            <a:r>
              <a:rPr lang="zh-CN" altLang="en-US" sz="2400" dirty="0"/>
              <a:t>的作业，可以得到</a:t>
            </a:r>
            <a:endParaRPr lang="zh-CN" altLang="en-US" sz="2400" dirty="0"/>
          </a:p>
          <a:p>
            <a:r>
              <a:rPr lang="en-US" altLang="zh-CN" sz="2400" dirty="0"/>
              <a:t>            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6421" name="Text Box 5"/>
              <p:cNvSpPr txBox="1">
                <a:spLocks noChangeArrowheads="1"/>
              </p:cNvSpPr>
              <p:nvPr/>
            </p:nvSpPr>
            <p:spPr bwMode="auto">
              <a:xfrm>
                <a:off x="1691680" y="6207695"/>
                <a:ext cx="6264696" cy="46166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  <a:ea typeface="楷体_GB2312" pitchFamily="49" charset="-122"/>
                        </a:rPr>
                        <m:t>𝑇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  <a:ea typeface="楷体_GB2312" pitchFamily="49" charset="-122"/>
                            </a:rPr>
                            <m:t>𝑆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楷体_GB2312" pitchFamily="49" charset="-122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楷体_GB2312" pitchFamily="49" charset="-122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  <a:ea typeface="楷体_GB2312" pitchFamily="49" charset="-122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  <a:ea typeface="楷体_GB2312" pitchFamily="49" charset="-122"/>
                        </a:rPr>
                        <m:t>𝑎𝑖</m:t>
                      </m:r>
                      <m:r>
                        <a:rPr lang="en-US" altLang="zh-CN" sz="2400" b="0" i="1" smtClean="0">
                          <a:latin typeface="Cambria Math"/>
                          <a:ea typeface="楷体_GB2312" pitchFamily="49" charset="-122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/>
                          <a:ea typeface="楷体_GB2312" pitchFamily="49" charset="-122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/>
                          <a:ea typeface="楷体_GB2312" pitchFamily="49" charset="-122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/>
                          <a:ea typeface="楷体_GB2312" pitchFamily="49" charset="-122"/>
                        </a:rPr>
                        <m:t>𝑆</m:t>
                      </m:r>
                      <m:r>
                        <a:rPr lang="en-US" altLang="zh-CN" sz="2400" b="0" i="1" smtClean="0">
                          <a:latin typeface="Cambria Math"/>
                          <a:ea typeface="楷体_GB2312" pitchFamily="49" charset="-122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  <a:ea typeface="楷体_GB2312" pitchFamily="49" charset="-122"/>
                            </a:rPr>
                            <m:t>𝑖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  <a:ea typeface="楷体_GB2312" pitchFamily="49" charset="-122"/>
                        </a:rPr>
                        <m:t>, </m:t>
                      </m:r>
                      <m:r>
                        <a:rPr lang="en-US" altLang="zh-CN" sz="2400" b="0" i="1" smtClean="0">
                          <a:latin typeface="Cambria Math"/>
                          <a:ea typeface="楷体_GB2312" pitchFamily="49" charset="-122"/>
                        </a:rPr>
                        <m:t>𝑏𝑖</m:t>
                      </m:r>
                      <m:r>
                        <a:rPr lang="en-US" altLang="zh-CN" sz="2400" b="0" i="1" smtClean="0">
                          <a:latin typeface="Cambria Math"/>
                          <a:ea typeface="楷体_GB2312" pitchFamily="49" charset="-122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/>
                          <a:ea typeface="楷体_GB2312" pitchFamily="49" charset="-122"/>
                        </a:rPr>
                        <m:t>max</m:t>
                      </m:r>
                      <m:r>
                        <a:rPr lang="en-US" altLang="zh-CN" sz="2400" b="0" i="1" smtClean="0">
                          <a:latin typeface="Cambria Math"/>
                          <a:ea typeface="楷体_GB2312" pitchFamily="49" charset="-122"/>
                        </a:rPr>
                        <m:t>⁡{</m:t>
                      </m:r>
                      <m:r>
                        <a:rPr lang="en-US" altLang="zh-CN" sz="2400" b="0" i="1" smtClean="0">
                          <a:latin typeface="Cambria Math"/>
                          <a:ea typeface="楷体_GB2312" pitchFamily="49" charset="-122"/>
                        </a:rPr>
                        <m:t>𝑡</m:t>
                      </m:r>
                      <m:r>
                        <a:rPr lang="en-US" altLang="zh-CN" sz="2400" b="0" i="1" smtClean="0">
                          <a:latin typeface="Cambria Math"/>
                          <a:ea typeface="楷体_GB2312" pitchFamily="49" charset="-122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/>
                          <a:ea typeface="楷体_GB2312" pitchFamily="49" charset="-122"/>
                        </a:rPr>
                        <m:t>𝑎𝑖</m:t>
                      </m:r>
                      <m:r>
                        <a:rPr lang="en-US" altLang="zh-CN" sz="2400" b="0" i="1" smtClean="0">
                          <a:latin typeface="Cambria Math"/>
                          <a:ea typeface="楷体_GB2312" pitchFamily="49" charset="-122"/>
                        </a:rPr>
                        <m:t> , 0})</m:t>
                      </m:r>
                    </m:oMath>
                  </m:oMathPara>
                </a14:m>
                <a:endParaRPr lang="zh-CN" altLang="en-US" sz="2400" dirty="0">
                  <a:ea typeface="楷体_GB2312" pitchFamily="49" charset="-122"/>
                </a:endParaRPr>
              </a:p>
            </p:txBody>
          </p:sp>
        </mc:Choice>
        <mc:Fallback>
          <p:sp>
            <p:nvSpPr>
              <p:cNvPr id="316421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1680" y="6207695"/>
                <a:ext cx="6264696" cy="461665"/>
              </a:xfrm>
              <a:prstGeom prst="rect">
                <a:avLst/>
              </a:prstGeom>
              <a:blipFill rotWithShape="1">
                <a:blip r:embed="rId1"/>
                <a:stretch>
                  <a:fillRect b="-1973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115616" y="3356992"/>
            <a:ext cx="7219950" cy="155257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由流水作业调度问题的最优子结构性质可知，</a:t>
            </a:r>
            <a:endParaRPr lang="zh-CN" altLang="en-US" sz="2400" dirty="0">
              <a:ea typeface="楷体_GB2312" pitchFamily="49" charset="-122"/>
            </a:endParaRPr>
          </a:p>
          <a:p>
            <a:endParaRPr lang="zh-CN" altLang="en-US" sz="2400" dirty="0">
              <a:ea typeface="楷体_GB2312" pitchFamily="49" charset="-122"/>
            </a:endParaRPr>
          </a:p>
          <a:p>
            <a:endParaRPr lang="zh-CN" altLang="en-US" sz="2400" dirty="0">
              <a:ea typeface="楷体_GB2312" pitchFamily="49" charset="-122"/>
            </a:endParaRPr>
          </a:p>
          <a:p>
            <a:endParaRPr lang="zh-CN" altLang="en-US" sz="2400" dirty="0">
              <a:ea typeface="楷体_GB2312" pitchFamily="49" charset="-122"/>
            </a:endParaRPr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1691879" y="3820393"/>
          <a:ext cx="3455987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06" name="公式" r:id="rId2" imgW="2095500" imgH="279400" progId="Equation.3">
                  <p:embed/>
                </p:oleObj>
              </mc:Choice>
              <mc:Fallback>
                <p:oleObj name="公式" r:id="rId2" imgW="2095500" imgH="279400" progId="Equation.3">
                  <p:embed/>
                  <p:pic>
                    <p:nvPicPr>
                      <p:cNvPr id="0" name="图片 1609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879" y="3820393"/>
                        <a:ext cx="3455987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618854" y="4341093"/>
          <a:ext cx="590550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07" name="公式" r:id="rId4" imgW="2984500" imgH="279400" progId="Equation.3">
                  <p:embed/>
                </p:oleObj>
              </mc:Choice>
              <mc:Fallback>
                <p:oleObj name="公式" r:id="rId4" imgW="2984500" imgH="279400" progId="Equation.3">
                  <p:embed/>
                  <p:pic>
                    <p:nvPicPr>
                      <p:cNvPr id="0" name="图片 1609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8854" y="4341093"/>
                        <a:ext cx="5905500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椭圆 11"/>
          <p:cNvSpPr/>
          <p:nvPr/>
        </p:nvSpPr>
        <p:spPr>
          <a:xfrm>
            <a:off x="2813402" y="4630466"/>
            <a:ext cx="409595" cy="27910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720550" y="4217877"/>
            <a:ext cx="3731770" cy="59035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67544" y="257398"/>
            <a:ext cx="7345362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流水作业调度</a:t>
            </a:r>
            <a:endParaRPr lang="ja-JP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980728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            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304736" y="1069052"/>
            <a:ext cx="85157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假定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</a:t>
            </a:r>
            <a:r>
              <a:rPr lang="zh-CN" altLang="en-US" sz="2400" dirty="0"/>
              <a:t>为已知的使得</a:t>
            </a:r>
            <a:r>
              <a:rPr lang="en-US" altLang="zh-CN" sz="2400" dirty="0">
                <a:solidFill>
                  <a:srgbClr val="C00000"/>
                </a:solidFill>
              </a:rPr>
              <a:t>T(</a:t>
            </a:r>
            <a:r>
              <a:rPr lang="en-US" altLang="zh-CN" sz="2400" dirty="0" err="1">
                <a:solidFill>
                  <a:srgbClr val="C00000"/>
                </a:solidFill>
              </a:rPr>
              <a:t>S,t</a:t>
            </a:r>
            <a:r>
              <a:rPr lang="en-US" altLang="zh-CN" sz="2400" dirty="0">
                <a:solidFill>
                  <a:srgbClr val="C00000"/>
                </a:solidFill>
              </a:rPr>
              <a:t>)</a:t>
            </a:r>
            <a:r>
              <a:rPr lang="zh-CN" altLang="en-US" sz="2400" dirty="0">
                <a:solidFill>
                  <a:srgbClr val="C00000"/>
                </a:solidFill>
              </a:rPr>
              <a:t>值最小</a:t>
            </a:r>
            <a:r>
              <a:rPr lang="zh-CN" altLang="en-US" sz="2400" dirty="0"/>
              <a:t>的第一个执行的作业，可以得到</a:t>
            </a:r>
            <a:endParaRPr lang="zh-CN" altLang="en-US" sz="2400" dirty="0"/>
          </a:p>
          <a:p>
            <a:r>
              <a:rPr lang="en-US" altLang="zh-CN" sz="2400" dirty="0"/>
              <a:t>            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 Box 5"/>
              <p:cNvSpPr txBox="1">
                <a:spLocks noChangeArrowheads="1"/>
              </p:cNvSpPr>
              <p:nvPr/>
            </p:nvSpPr>
            <p:spPr bwMode="auto">
              <a:xfrm>
                <a:off x="1187624" y="1644273"/>
                <a:ext cx="7219950" cy="46166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/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  <a:ea typeface="楷体_GB2312" pitchFamily="49" charset="-122"/>
                        </a:rPr>
                        <m:t>𝑇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  <a:ea typeface="楷体_GB2312" pitchFamily="49" charset="-122"/>
                            </a:rPr>
                            <m:t>𝑆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楷体_GB2312" pitchFamily="49" charset="-122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楷体_GB2312" pitchFamily="49" charset="-122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  <a:ea typeface="楷体_GB2312" pitchFamily="49" charset="-122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  <a:ea typeface="楷体_GB2312" pitchFamily="49" charset="-122"/>
                        </a:rPr>
                        <m:t>𝑎𝑖</m:t>
                      </m:r>
                      <m:r>
                        <a:rPr lang="en-US" altLang="zh-CN" sz="2400" b="0" i="1" smtClean="0">
                          <a:latin typeface="Cambria Math"/>
                          <a:ea typeface="楷体_GB2312" pitchFamily="49" charset="-122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/>
                          <a:ea typeface="楷体_GB2312" pitchFamily="49" charset="-122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/>
                          <a:ea typeface="楷体_GB2312" pitchFamily="49" charset="-122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/>
                          <a:ea typeface="楷体_GB2312" pitchFamily="49" charset="-122"/>
                        </a:rPr>
                        <m:t>𝑆</m:t>
                      </m:r>
                      <m:r>
                        <a:rPr lang="en-US" altLang="zh-CN" sz="2400" b="0" i="1" smtClean="0">
                          <a:latin typeface="Cambria Math"/>
                          <a:ea typeface="楷体_GB2312" pitchFamily="49" charset="-122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  <a:ea typeface="楷体_GB2312" pitchFamily="49" charset="-122"/>
                            </a:rPr>
                            <m:t>𝑖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  <a:ea typeface="楷体_GB2312" pitchFamily="49" charset="-122"/>
                        </a:rPr>
                        <m:t>, </m:t>
                      </m:r>
                      <m:r>
                        <a:rPr lang="en-US" altLang="zh-CN" sz="2400" b="0" i="1" smtClean="0">
                          <a:latin typeface="Cambria Math"/>
                          <a:ea typeface="楷体_GB2312" pitchFamily="49" charset="-122"/>
                        </a:rPr>
                        <m:t>𝑏𝑖</m:t>
                      </m:r>
                      <m:r>
                        <a:rPr lang="en-US" altLang="zh-CN" sz="2400" b="0" i="1" smtClean="0">
                          <a:latin typeface="Cambria Math"/>
                          <a:ea typeface="楷体_GB2312" pitchFamily="49" charset="-122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/>
                          <a:ea typeface="楷体_GB2312" pitchFamily="49" charset="-122"/>
                        </a:rPr>
                        <m:t>max</m:t>
                      </m:r>
                      <m:r>
                        <a:rPr lang="en-US" altLang="zh-CN" sz="2400" b="0" i="1" smtClean="0">
                          <a:latin typeface="Cambria Math"/>
                          <a:ea typeface="楷体_GB2312" pitchFamily="49" charset="-122"/>
                        </a:rPr>
                        <m:t>⁡{</m:t>
                      </m:r>
                      <m:r>
                        <a:rPr lang="en-US" altLang="zh-CN" sz="2400" b="0" i="1" smtClean="0">
                          <a:latin typeface="Cambria Math"/>
                          <a:ea typeface="楷体_GB2312" pitchFamily="49" charset="-122"/>
                        </a:rPr>
                        <m:t>𝑡</m:t>
                      </m:r>
                      <m:r>
                        <a:rPr lang="en-US" altLang="zh-CN" sz="2400" b="0" i="1" smtClean="0">
                          <a:latin typeface="Cambria Math"/>
                          <a:ea typeface="楷体_GB2312" pitchFamily="49" charset="-122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/>
                          <a:ea typeface="楷体_GB2312" pitchFamily="49" charset="-122"/>
                        </a:rPr>
                        <m:t>𝑎𝑖</m:t>
                      </m:r>
                      <m:r>
                        <a:rPr lang="en-US" altLang="zh-CN" sz="2400" b="0" i="1" smtClean="0">
                          <a:latin typeface="Cambria Math"/>
                          <a:ea typeface="楷体_GB2312" pitchFamily="49" charset="-122"/>
                        </a:rPr>
                        <m:t> , 0})</m:t>
                      </m:r>
                    </m:oMath>
                  </m:oMathPara>
                </a14:m>
                <a:endParaRPr lang="zh-CN" altLang="en-US" sz="2400" dirty="0">
                  <a:ea typeface="楷体_GB2312" pitchFamily="49" charset="-122"/>
                </a:endParaRPr>
              </a:p>
            </p:txBody>
          </p:sp>
        </mc:Choice>
        <mc:Fallback>
          <p:sp>
            <p:nvSpPr>
              <p:cNvPr id="14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624" y="1644273"/>
                <a:ext cx="7219950" cy="461665"/>
              </a:xfrm>
              <a:prstGeom prst="rect">
                <a:avLst/>
              </a:prstGeom>
              <a:blipFill rotWithShape="1">
                <a:blip r:embed="rId1"/>
                <a:stretch>
                  <a:fillRect b="-2133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323528" y="2708920"/>
                <a:ext cx="8496944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 smtClean="0"/>
                  <a:t>将以上结论推广，现在我们安排首先执行作业</a:t>
                </a:r>
                <a:r>
                  <a:rPr lang="en-US" altLang="zh-CN" sz="2400" dirty="0" err="1"/>
                  <a:t>i</a:t>
                </a:r>
                <a:r>
                  <a:rPr lang="zh-CN" altLang="en-US" sz="2400" dirty="0"/>
                  <a:t>，再执行作业</a:t>
                </a:r>
                <a:r>
                  <a:rPr lang="en-US" altLang="zh-CN" sz="2400" dirty="0"/>
                  <a:t>j</a:t>
                </a:r>
                <a:r>
                  <a:rPr lang="zh-CN" altLang="en-US" sz="2400" dirty="0" smtClean="0"/>
                  <a:t>，</a:t>
                </a:r>
                <a:r>
                  <a:rPr lang="en-US" altLang="zh-CN" sz="2400" dirty="0" smtClean="0"/>
                  <a:t>M</a:t>
                </a:r>
                <a:r>
                  <a:rPr lang="en-US" altLang="zh-CN" sz="2400" baseline="-25000" dirty="0" smtClean="0"/>
                  <a:t>2</a:t>
                </a:r>
                <a:r>
                  <a:rPr lang="zh-CN" altLang="en-US" sz="2400" dirty="0"/>
                  <a:t>需等待</a:t>
                </a:r>
                <a:r>
                  <a:rPr lang="en-US" altLang="zh-CN" sz="2400" dirty="0"/>
                  <a:t>t</a:t>
                </a:r>
                <a:r>
                  <a:rPr lang="zh-CN" altLang="en-US" sz="2400" dirty="0"/>
                  <a:t>个时间单位以后才可以用于</a:t>
                </a:r>
                <a:r>
                  <a:rPr lang="en-US" altLang="zh-CN" sz="2400" dirty="0"/>
                  <a:t>S</a:t>
                </a:r>
                <a:r>
                  <a:rPr lang="zh-CN" altLang="en-US" sz="2400" dirty="0"/>
                  <a:t>中的作业加工</a:t>
                </a:r>
                <a:r>
                  <a:rPr lang="zh-CN" altLang="en-US" sz="2400" dirty="0" smtClean="0"/>
                  <a:t>。</a:t>
                </a:r>
                <a:endParaRPr lang="en-US" altLang="zh-CN" sz="2400" dirty="0" smtClean="0"/>
              </a:p>
              <a:p>
                <a:endParaRPr lang="en-US" altLang="zh-CN" sz="2400" dirty="0"/>
              </a:p>
              <a:p>
                <a:r>
                  <a:rPr lang="zh-CN" altLang="en-US" sz="2400" dirty="0" smtClean="0"/>
                  <a:t>则由</a:t>
                </a:r>
                <a:r>
                  <a:rPr lang="zh-CN" altLang="en-US" sz="2400" dirty="0"/>
                  <a:t>上</a:t>
                </a:r>
                <a:r>
                  <a:rPr lang="zh-CN" altLang="en-US" sz="2400" dirty="0" smtClean="0"/>
                  <a:t>式的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/>
                      </a:rPr>
                      <m:t>𝑇</m:t>
                    </m:r>
                    <m:r>
                      <a:rPr lang="en-US" altLang="zh-CN" sz="2400" i="1" dirty="0" smtClean="0">
                        <a:latin typeface="Cambria Math"/>
                      </a:rPr>
                      <m:t>(</m:t>
                    </m:r>
                    <m:r>
                      <a:rPr lang="en-US" altLang="zh-CN" sz="2400" i="1" dirty="0" err="1" smtClean="0">
                        <a:latin typeface="Cambria Math"/>
                      </a:rPr>
                      <m:t>𝑆</m:t>
                    </m:r>
                    <m:r>
                      <a:rPr lang="en-US" altLang="zh-CN" sz="2400" i="1" dirty="0" err="1" smtClean="0">
                        <a:latin typeface="Cambria Math"/>
                      </a:rPr>
                      <m:t>,</m:t>
                    </m:r>
                    <m:r>
                      <a:rPr lang="en-US" altLang="zh-CN" sz="2400" i="1" dirty="0" err="1" smtClean="0">
                        <a:latin typeface="Cambria Math"/>
                      </a:rPr>
                      <m:t>𝑡</m:t>
                    </m:r>
                    <m:r>
                      <a:rPr lang="en-US" altLang="zh-CN" sz="24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400" dirty="0"/>
                  <a:t>可写为</a:t>
                </a:r>
              </a:p>
              <a:p>
                <a:r>
                  <a:rPr lang="zh-CN" altLang="en-US" sz="2400" dirty="0"/>
                  <a:t>             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𝑆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r>
                      <a:rPr lang="en-US" altLang="zh-CN" sz="2400" b="0" i="1" smtClean="0">
                        <a:latin typeface="Cambria Math"/>
                      </a:rPr>
                      <m:t>𝑎𝑖</m:t>
                    </m:r>
                    <m:r>
                      <a:rPr lang="en-US" altLang="zh-CN" sz="2400" b="0" i="1" smtClean="0">
                        <a:latin typeface="Cambria Math"/>
                      </a:rPr>
                      <m:t>+</m:t>
                    </m:r>
                    <m:r>
                      <a:rPr lang="en-US" altLang="zh-CN" sz="24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𝑆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/>
                      </a:rPr>
                      <m:t>                                                </m:t>
                    </m:r>
                  </m:oMath>
                </a14:m>
                <a:endParaRPr lang="en-US" altLang="zh-CN" sz="24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𝑎𝑖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𝑎𝑗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𝑆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𝑏𝑗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𝑎𝑗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,0</m:t>
                              </m:r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sz="2400" dirty="0" smtClean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 </a:t>
                </a: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708920"/>
                <a:ext cx="8496944" cy="3046988"/>
              </a:xfrm>
              <a:prstGeom prst="rect">
                <a:avLst/>
              </a:prstGeom>
              <a:blipFill rotWithShape="1">
                <a:blip r:embed="rId2"/>
                <a:stretch>
                  <a:fillRect l="-1076" t="-2000" r="-23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440545" y="5134870"/>
            <a:ext cx="8379926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max{}</a:t>
            </a:r>
            <a:r>
              <a:rPr lang="zh-CN" altLang="en-US" dirty="0"/>
              <a:t>运算有这个性质：</a:t>
            </a:r>
            <a:r>
              <a:rPr lang="en-US" altLang="zh-CN" dirty="0"/>
              <a:t>x+ max{y</a:t>
            </a:r>
            <a:r>
              <a:rPr lang="en-US" altLang="zh-CN" baseline="-25000" dirty="0"/>
              <a:t>1</a:t>
            </a:r>
            <a:r>
              <a:rPr lang="en-US" altLang="zh-CN" dirty="0"/>
              <a:t>, y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n</a:t>
            </a:r>
            <a:r>
              <a:rPr lang="en-US" altLang="zh-CN" dirty="0"/>
              <a:t>}= max{x+y</a:t>
            </a:r>
            <a:r>
              <a:rPr lang="en-US" altLang="zh-CN" baseline="-25000" dirty="0"/>
              <a:t>1</a:t>
            </a:r>
            <a:r>
              <a:rPr lang="en-US" altLang="zh-CN" dirty="0"/>
              <a:t>,x+y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dirty="0" err="1"/>
              <a:t>x+y</a:t>
            </a:r>
            <a:r>
              <a:rPr lang="en-US" altLang="zh-CN" baseline="-25000" dirty="0" err="1"/>
              <a:t>n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4860032" y="4148732"/>
            <a:ext cx="409595" cy="5044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644008" y="4365104"/>
            <a:ext cx="2736304" cy="81041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024993" y="1469897"/>
            <a:ext cx="2736304" cy="81041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67544" y="257398"/>
            <a:ext cx="7345362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流水作业调度</a:t>
            </a:r>
            <a:endParaRPr lang="ja-JP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980728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            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539552" y="1430059"/>
            <a:ext cx="80648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  </a:t>
            </a:r>
            <a:r>
              <a:rPr lang="en-US" altLang="zh-CN" sz="2400" dirty="0" err="1"/>
              <a:t>b</a:t>
            </a:r>
            <a:r>
              <a:rPr lang="en-US" altLang="zh-CN" sz="2400" baseline="-25000" dirty="0" err="1"/>
              <a:t>j</a:t>
            </a:r>
            <a:r>
              <a:rPr lang="en-US" altLang="zh-CN" sz="2400" dirty="0" err="1"/>
              <a:t>+max</a:t>
            </a:r>
            <a:r>
              <a:rPr lang="en-US" altLang="zh-CN" sz="2400" dirty="0"/>
              <a:t>{</a:t>
            </a:r>
            <a:r>
              <a:rPr lang="en-US" altLang="zh-CN" sz="2400" dirty="0">
                <a:solidFill>
                  <a:srgbClr val="3907F1"/>
                </a:solidFill>
              </a:rPr>
              <a:t>t’</a:t>
            </a:r>
            <a:r>
              <a:rPr lang="en-US" altLang="zh-CN" sz="2400" dirty="0"/>
              <a:t>-a</a:t>
            </a:r>
            <a:r>
              <a:rPr lang="en-US" altLang="zh-CN" sz="2400" baseline="-25000" dirty="0"/>
              <a:t>j</a:t>
            </a:r>
            <a:r>
              <a:rPr lang="en-US" altLang="zh-CN" sz="2400" dirty="0"/>
              <a:t>,0}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               = </a:t>
            </a:r>
            <a:r>
              <a:rPr lang="en-US" altLang="zh-CN" sz="2400" dirty="0" err="1"/>
              <a:t>b</a:t>
            </a:r>
            <a:r>
              <a:rPr lang="en-US" altLang="zh-CN" sz="2400" baseline="-25000" dirty="0" err="1"/>
              <a:t>j</a:t>
            </a:r>
            <a:r>
              <a:rPr lang="en-US" altLang="zh-CN" sz="2400" dirty="0"/>
              <a:t> + max{</a:t>
            </a:r>
            <a:r>
              <a:rPr lang="en-US" altLang="zh-CN" sz="2400" dirty="0" err="1">
                <a:solidFill>
                  <a:srgbClr val="3907F1"/>
                </a:solidFill>
              </a:rPr>
              <a:t>b</a:t>
            </a:r>
            <a:r>
              <a:rPr lang="en-US" altLang="zh-CN" sz="2400" baseline="-25000" dirty="0" err="1">
                <a:solidFill>
                  <a:srgbClr val="3907F1"/>
                </a:solidFill>
              </a:rPr>
              <a:t>i</a:t>
            </a:r>
            <a:r>
              <a:rPr lang="en-US" altLang="zh-CN" sz="2400" dirty="0" err="1">
                <a:solidFill>
                  <a:srgbClr val="3907F1"/>
                </a:solidFill>
              </a:rPr>
              <a:t>+max</a:t>
            </a:r>
            <a:r>
              <a:rPr lang="en-US" altLang="zh-CN" sz="2400" dirty="0">
                <a:solidFill>
                  <a:srgbClr val="3907F1"/>
                </a:solidFill>
              </a:rPr>
              <a:t>{t-a</a:t>
            </a:r>
            <a:r>
              <a:rPr lang="en-US" altLang="zh-CN" sz="2400" baseline="-25000" dirty="0">
                <a:solidFill>
                  <a:srgbClr val="3907F1"/>
                </a:solidFill>
              </a:rPr>
              <a:t>i</a:t>
            </a:r>
            <a:r>
              <a:rPr lang="en-US" altLang="zh-CN" sz="2400" dirty="0">
                <a:solidFill>
                  <a:srgbClr val="3907F1"/>
                </a:solidFill>
              </a:rPr>
              <a:t>,0}</a:t>
            </a:r>
            <a:r>
              <a:rPr lang="en-US" altLang="zh-CN" sz="2400" dirty="0"/>
              <a:t>-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j</a:t>
            </a:r>
            <a:r>
              <a:rPr lang="en-US" altLang="zh-CN" sz="2400" dirty="0"/>
              <a:t>, 0}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               = </a:t>
            </a:r>
            <a:r>
              <a:rPr lang="en-US" altLang="zh-CN" sz="2400" dirty="0" err="1"/>
              <a:t>b</a:t>
            </a:r>
            <a:r>
              <a:rPr lang="en-US" altLang="zh-CN" sz="2400" baseline="-25000" dirty="0" err="1"/>
              <a:t>j</a:t>
            </a:r>
            <a:r>
              <a:rPr lang="en-US" altLang="zh-CN" sz="2400" baseline="-25000" dirty="0"/>
              <a:t> </a:t>
            </a:r>
            <a:r>
              <a:rPr lang="en-US" altLang="zh-CN" sz="2400" dirty="0"/>
              <a:t>+ b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 - 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j</a:t>
            </a:r>
            <a:r>
              <a:rPr lang="en-US" altLang="zh-CN" sz="2400" dirty="0"/>
              <a:t>+ max{max{t-a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,0},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j</a:t>
            </a:r>
            <a:r>
              <a:rPr lang="en-US" altLang="zh-CN" sz="2400" dirty="0"/>
              <a:t>-b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}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               = </a:t>
            </a:r>
            <a:r>
              <a:rPr lang="en-US" altLang="zh-CN" sz="2400" dirty="0" err="1"/>
              <a:t>b</a:t>
            </a:r>
            <a:r>
              <a:rPr lang="en-US" altLang="zh-CN" sz="2400" baseline="-25000" dirty="0" err="1"/>
              <a:t>j</a:t>
            </a:r>
            <a:r>
              <a:rPr lang="en-US" altLang="zh-CN" sz="2400" dirty="0"/>
              <a:t> + b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 - 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j</a:t>
            </a:r>
            <a:r>
              <a:rPr lang="en-US" altLang="zh-CN" sz="2400" dirty="0"/>
              <a:t> + max{t-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, 0, 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j</a:t>
            </a:r>
            <a:r>
              <a:rPr lang="en-US" altLang="zh-CN" sz="2400" dirty="0"/>
              <a:t>-b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}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               = </a:t>
            </a:r>
            <a:r>
              <a:rPr lang="en-US" altLang="zh-CN" sz="2400" dirty="0" err="1"/>
              <a:t>b</a:t>
            </a:r>
            <a:r>
              <a:rPr lang="en-US" altLang="zh-CN" sz="2400" baseline="-25000" dirty="0" err="1"/>
              <a:t>j</a:t>
            </a:r>
            <a:r>
              <a:rPr lang="en-US" altLang="zh-CN" sz="2400" dirty="0"/>
              <a:t>+ b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 - 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j</a:t>
            </a:r>
            <a:r>
              <a:rPr lang="en-US" altLang="zh-CN" sz="2400" dirty="0"/>
              <a:t> - 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 + max{t, 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</a:t>
            </a:r>
            <a:r>
              <a:rPr lang="en-US" altLang="zh-CN" sz="2400" dirty="0" err="1"/>
              <a:t>+a</a:t>
            </a:r>
            <a:r>
              <a:rPr lang="en-US" altLang="zh-CN" sz="2400" baseline="-25000" dirty="0" err="1"/>
              <a:t>j</a:t>
            </a:r>
            <a:r>
              <a:rPr lang="en-US" altLang="zh-CN" sz="2400" dirty="0" err="1"/>
              <a:t>-b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}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 </a:t>
            </a:r>
            <a:r>
              <a:rPr lang="zh-CN" altLang="en-US" sz="2400" dirty="0" smtClean="0"/>
              <a:t>记</a:t>
            </a:r>
            <a:r>
              <a:rPr lang="en-US" altLang="zh-CN" sz="2400" dirty="0" err="1">
                <a:solidFill>
                  <a:srgbClr val="C00000"/>
                </a:solidFill>
              </a:rPr>
              <a:t>t</a:t>
            </a:r>
            <a:r>
              <a:rPr lang="en-US" altLang="zh-CN" sz="2400" baseline="-25000" dirty="0" err="1">
                <a:solidFill>
                  <a:srgbClr val="C00000"/>
                </a:solidFill>
              </a:rPr>
              <a:t>ij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b</a:t>
            </a:r>
            <a:r>
              <a:rPr lang="en-US" altLang="zh-CN" sz="2400" baseline="-25000" dirty="0" err="1"/>
              <a:t>j</a:t>
            </a:r>
            <a:r>
              <a:rPr lang="en-US" altLang="zh-CN" sz="2400" dirty="0"/>
              <a:t>+ b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 - 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j</a:t>
            </a:r>
            <a:r>
              <a:rPr lang="en-US" altLang="zh-CN" sz="2400" dirty="0"/>
              <a:t>- 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 +max{t, 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</a:t>
            </a:r>
            <a:r>
              <a:rPr lang="en-US" altLang="zh-CN" sz="2400" dirty="0" err="1"/>
              <a:t>+a</a:t>
            </a:r>
            <a:r>
              <a:rPr lang="en-US" altLang="zh-CN" sz="2400" baseline="-25000" dirty="0" err="1"/>
              <a:t>j</a:t>
            </a:r>
            <a:r>
              <a:rPr lang="en-US" altLang="zh-CN" sz="2400" dirty="0" err="1"/>
              <a:t>-b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}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则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          T(</a:t>
            </a:r>
            <a:r>
              <a:rPr lang="en-US" altLang="zh-CN" sz="2400" dirty="0" err="1" smtClean="0"/>
              <a:t>S,t</a:t>
            </a:r>
            <a:r>
              <a:rPr lang="en-US" altLang="zh-CN" sz="2400" dirty="0"/>
              <a:t>)= </a:t>
            </a:r>
            <a:r>
              <a:rPr lang="en-US" altLang="zh-CN" sz="2400" dirty="0" err="1" smtClean="0"/>
              <a:t>a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err="1" smtClean="0"/>
              <a:t>+a</a:t>
            </a:r>
            <a:r>
              <a:rPr lang="en-US" altLang="zh-CN" sz="2400" baseline="-25000" dirty="0" err="1" smtClean="0"/>
              <a:t>j</a:t>
            </a:r>
            <a:r>
              <a:rPr lang="en-US" altLang="zh-CN" sz="2400" dirty="0" err="1" smtClean="0"/>
              <a:t>+T</a:t>
            </a:r>
            <a:r>
              <a:rPr lang="en-US" altLang="zh-CN" sz="2400" dirty="0" smtClean="0"/>
              <a:t>(S-</a:t>
            </a:r>
            <a:r>
              <a:rPr lang="en-US" altLang="zh-CN" sz="2400" dirty="0"/>
              <a:t>{</a:t>
            </a:r>
            <a:r>
              <a:rPr lang="en-US" altLang="zh-CN" sz="2400" dirty="0" err="1"/>
              <a:t>i,j</a:t>
            </a:r>
            <a:r>
              <a:rPr lang="en-US" altLang="zh-CN" sz="2400" dirty="0"/>
              <a:t>}, 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ij</a:t>
            </a:r>
            <a:r>
              <a:rPr lang="en-US" altLang="zh-CN" sz="2400" dirty="0"/>
              <a:t>)</a:t>
            </a:r>
            <a:endParaRPr lang="en-US" altLang="zh-CN" sz="2400" dirty="0"/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2627784" y="4221088"/>
            <a:ext cx="540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3907F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连接符 7"/>
          <p:cNvCxnSpPr/>
          <p:nvPr/>
        </p:nvCxnSpPr>
        <p:spPr bwMode="auto">
          <a:xfrm>
            <a:off x="827584" y="2060848"/>
            <a:ext cx="244827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3907F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67544" y="257398"/>
            <a:ext cx="7345362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流水作业调度</a:t>
            </a:r>
            <a:endParaRPr lang="ja-JP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1268760"/>
            <a:ext cx="86409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若是先调度</a:t>
            </a:r>
            <a:r>
              <a:rPr lang="en-US" altLang="zh-CN" sz="2400" dirty="0"/>
              <a:t>j</a:t>
            </a:r>
            <a:r>
              <a:rPr lang="zh-CN" altLang="en-US" sz="2400" dirty="0"/>
              <a:t>作业再调度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作业，我们可以</a:t>
            </a:r>
            <a:r>
              <a:rPr lang="zh-CN" altLang="en-US" sz="2400" dirty="0" smtClean="0"/>
              <a:t>得到</a:t>
            </a:r>
            <a:r>
              <a:rPr lang="en-US" altLang="zh-CN" sz="2400" dirty="0" smtClean="0"/>
              <a:t>T’(</a:t>
            </a:r>
            <a:r>
              <a:rPr lang="en-US" altLang="zh-CN" sz="2400" dirty="0" err="1"/>
              <a:t>S,t</a:t>
            </a:r>
            <a:r>
              <a:rPr lang="en-US" altLang="zh-CN" sz="2400" dirty="0"/>
              <a:t>)=</a:t>
            </a:r>
            <a:r>
              <a:rPr lang="en-US" altLang="zh-CN" sz="2400" dirty="0" err="1" smtClean="0"/>
              <a:t>a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err="1" smtClean="0"/>
              <a:t>+a</a:t>
            </a:r>
            <a:r>
              <a:rPr lang="en-US" altLang="zh-CN" sz="2400" baseline="-25000" dirty="0" err="1" smtClean="0"/>
              <a:t>j</a:t>
            </a:r>
            <a:r>
              <a:rPr lang="en-US" altLang="zh-CN" sz="2400" dirty="0" err="1" smtClean="0"/>
              <a:t>+T</a:t>
            </a:r>
            <a:r>
              <a:rPr lang="en-US" altLang="zh-CN" sz="2400" dirty="0" smtClean="0"/>
              <a:t>(S-</a:t>
            </a:r>
            <a:r>
              <a:rPr lang="en-US" altLang="zh-CN" sz="2400" dirty="0"/>
              <a:t>{</a:t>
            </a:r>
            <a:r>
              <a:rPr lang="en-US" altLang="zh-CN" sz="2400" dirty="0" err="1"/>
              <a:t>i,j</a:t>
            </a:r>
            <a:r>
              <a:rPr lang="en-US" altLang="zh-CN" sz="2400" dirty="0"/>
              <a:t>}, 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ji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       </a:t>
            </a:r>
            <a:endParaRPr lang="en-US" altLang="zh-CN" sz="2400" dirty="0" smtClean="0"/>
          </a:p>
          <a:p>
            <a:r>
              <a:rPr lang="zh-CN" altLang="en-US" sz="2400" dirty="0" smtClean="0"/>
              <a:t>比较</a:t>
            </a:r>
            <a:r>
              <a:rPr lang="en-US" altLang="zh-CN" sz="2400" dirty="0" smtClean="0"/>
              <a:t>T(</a:t>
            </a:r>
            <a:r>
              <a:rPr lang="en-US" altLang="zh-CN" sz="2400" dirty="0" err="1" smtClean="0"/>
              <a:t>S,t</a:t>
            </a:r>
            <a:r>
              <a:rPr lang="en-US" altLang="zh-CN" sz="2400" dirty="0"/>
              <a:t>)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T’(</a:t>
            </a:r>
            <a:r>
              <a:rPr lang="en-US" altLang="zh-CN" sz="2400" dirty="0" err="1"/>
              <a:t>S,t</a:t>
            </a:r>
            <a:r>
              <a:rPr lang="en-US" altLang="zh-CN" sz="2400" dirty="0"/>
              <a:t>)</a:t>
            </a:r>
            <a:r>
              <a:rPr lang="zh-CN" altLang="en-US" sz="2400" dirty="0"/>
              <a:t>两式，显然，就是比较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ij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ji</a:t>
            </a:r>
            <a:r>
              <a:rPr lang="zh-CN" altLang="en-US" sz="2400" dirty="0" smtClean="0"/>
              <a:t>。</a:t>
            </a:r>
            <a:r>
              <a:rPr lang="zh-CN" altLang="en-US" sz="2400" dirty="0"/>
              <a:t> 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</a:t>
            </a:r>
            <a:r>
              <a:rPr lang="en-US" altLang="zh-CN" sz="2400" dirty="0"/>
              <a:t> 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ij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b</a:t>
            </a:r>
            <a:r>
              <a:rPr lang="en-US" altLang="zh-CN" sz="2400" baseline="-25000" dirty="0" err="1"/>
              <a:t>j</a:t>
            </a:r>
            <a:r>
              <a:rPr lang="en-US" altLang="zh-CN" sz="2400" dirty="0"/>
              <a:t>+ b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 - 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j</a:t>
            </a:r>
            <a:r>
              <a:rPr lang="en-US" altLang="zh-CN" sz="2400" dirty="0"/>
              <a:t> - 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 +max{t, </a:t>
            </a:r>
            <a:r>
              <a:rPr lang="en-US" altLang="zh-CN" sz="2400" dirty="0" err="1">
                <a:solidFill>
                  <a:srgbClr val="2605A1"/>
                </a:solidFill>
              </a:rPr>
              <a:t>a</a:t>
            </a:r>
            <a:r>
              <a:rPr lang="en-US" altLang="zh-CN" sz="2400" baseline="-25000" dirty="0" err="1">
                <a:solidFill>
                  <a:srgbClr val="2605A1"/>
                </a:solidFill>
              </a:rPr>
              <a:t>i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</a:t>
            </a:r>
            <a:r>
              <a:rPr lang="en-US" altLang="zh-CN" sz="2400" dirty="0" err="1"/>
              <a:t>+a</a:t>
            </a:r>
            <a:r>
              <a:rPr lang="en-US" altLang="zh-CN" sz="2400" baseline="-25000" dirty="0" err="1"/>
              <a:t>j</a:t>
            </a:r>
            <a:r>
              <a:rPr lang="en-US" altLang="zh-CN" sz="2400" dirty="0" err="1"/>
              <a:t>-</a:t>
            </a:r>
            <a:r>
              <a:rPr lang="en-US" altLang="zh-CN" sz="2400" dirty="0" err="1">
                <a:solidFill>
                  <a:srgbClr val="2605A1"/>
                </a:solidFill>
              </a:rPr>
              <a:t>b</a:t>
            </a:r>
            <a:r>
              <a:rPr lang="en-US" altLang="zh-CN" sz="2400" baseline="-25000" dirty="0" err="1">
                <a:solidFill>
                  <a:srgbClr val="2605A1"/>
                </a:solidFill>
              </a:rPr>
              <a:t>i</a:t>
            </a:r>
            <a:r>
              <a:rPr lang="en-US" altLang="zh-CN" sz="2400" dirty="0"/>
              <a:t>}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r>
              <a:rPr lang="en-US" altLang="zh-CN" sz="2400" dirty="0"/>
              <a:t>         </a:t>
            </a:r>
            <a:r>
              <a:rPr lang="en-US" altLang="zh-CN" sz="2400" dirty="0" err="1" smtClean="0"/>
              <a:t>t</a:t>
            </a:r>
            <a:r>
              <a:rPr lang="en-US" altLang="zh-CN" sz="2400" baseline="-25000" dirty="0" err="1" smtClean="0"/>
              <a:t>ji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b</a:t>
            </a:r>
            <a:r>
              <a:rPr lang="en-US" altLang="zh-CN" sz="2400" baseline="-25000" dirty="0" err="1"/>
              <a:t>j</a:t>
            </a:r>
            <a:r>
              <a:rPr lang="en-US" altLang="zh-CN" sz="2400" dirty="0"/>
              <a:t>+ b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 - 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j</a:t>
            </a:r>
            <a:r>
              <a:rPr lang="en-US" altLang="zh-CN" sz="2400" dirty="0"/>
              <a:t> - 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 + max{t, </a:t>
            </a:r>
            <a:r>
              <a:rPr lang="en-US" altLang="zh-CN" sz="2400" dirty="0" err="1">
                <a:solidFill>
                  <a:srgbClr val="2605A1"/>
                </a:solidFill>
              </a:rPr>
              <a:t>a</a:t>
            </a:r>
            <a:r>
              <a:rPr lang="en-US" altLang="zh-CN" sz="2400" baseline="-25000" dirty="0" err="1">
                <a:solidFill>
                  <a:srgbClr val="2605A1"/>
                </a:solidFill>
              </a:rPr>
              <a:t>j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</a:t>
            </a:r>
            <a:r>
              <a:rPr lang="en-US" altLang="zh-CN" sz="2400" dirty="0" err="1"/>
              <a:t>+a</a:t>
            </a:r>
            <a:r>
              <a:rPr lang="en-US" altLang="zh-CN" sz="2400" baseline="-25000" dirty="0" err="1"/>
              <a:t>j</a:t>
            </a:r>
            <a:r>
              <a:rPr lang="en-US" altLang="zh-CN" sz="2400" dirty="0" err="1"/>
              <a:t>-</a:t>
            </a:r>
            <a:r>
              <a:rPr lang="en-US" altLang="zh-CN" sz="2400" dirty="0" err="1">
                <a:solidFill>
                  <a:srgbClr val="2605A1"/>
                </a:solidFill>
              </a:rPr>
              <a:t>b</a:t>
            </a:r>
            <a:r>
              <a:rPr lang="en-US" altLang="zh-CN" sz="2400" baseline="-25000" dirty="0" err="1">
                <a:solidFill>
                  <a:srgbClr val="2605A1"/>
                </a:solidFill>
              </a:rPr>
              <a:t>j</a:t>
            </a:r>
            <a:r>
              <a:rPr lang="en-US" altLang="zh-CN" sz="2400" dirty="0"/>
              <a:t>}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故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ij</a:t>
            </a:r>
            <a:r>
              <a:rPr lang="en-US" altLang="zh-CN" sz="2400" dirty="0" err="1"/>
              <a:t>-t</a:t>
            </a:r>
            <a:r>
              <a:rPr lang="en-US" altLang="zh-CN" sz="2400" baseline="-25000" dirty="0" err="1"/>
              <a:t>ji</a:t>
            </a:r>
            <a:r>
              <a:rPr lang="en-US" altLang="zh-CN" sz="2400" dirty="0"/>
              <a:t>= max{t, 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</a:t>
            </a:r>
            <a:r>
              <a:rPr lang="en-US" altLang="zh-CN" sz="2400" dirty="0" err="1"/>
              <a:t>+a</a:t>
            </a:r>
            <a:r>
              <a:rPr lang="en-US" altLang="zh-CN" sz="2400" baseline="-25000" dirty="0" err="1"/>
              <a:t>j</a:t>
            </a:r>
            <a:r>
              <a:rPr lang="en-US" altLang="zh-CN" sz="2400" dirty="0" err="1"/>
              <a:t>-b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} - max{t, 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j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</a:t>
            </a:r>
            <a:r>
              <a:rPr lang="en-US" altLang="zh-CN" sz="2400" dirty="0" err="1"/>
              <a:t>+a</a:t>
            </a:r>
            <a:r>
              <a:rPr lang="en-US" altLang="zh-CN" sz="2400" baseline="-25000" dirty="0" err="1"/>
              <a:t>j</a:t>
            </a:r>
            <a:r>
              <a:rPr lang="en-US" altLang="zh-CN" sz="2400" dirty="0" err="1"/>
              <a:t>-b</a:t>
            </a:r>
            <a:r>
              <a:rPr lang="en-US" altLang="zh-CN" sz="2400" baseline="-25000" dirty="0" err="1"/>
              <a:t>j</a:t>
            </a:r>
            <a:r>
              <a:rPr lang="en-US" altLang="zh-CN" sz="2400" dirty="0"/>
              <a:t>}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因此</a:t>
            </a:r>
            <a:r>
              <a:rPr lang="zh-CN" altLang="en-US" sz="2400" dirty="0"/>
              <a:t>我们</a:t>
            </a:r>
            <a:r>
              <a:rPr lang="zh-CN" altLang="en-US" sz="2400" dirty="0">
                <a:solidFill>
                  <a:srgbClr val="C00000"/>
                </a:solidFill>
              </a:rPr>
              <a:t>只要比较</a:t>
            </a:r>
            <a:r>
              <a:rPr lang="en-US" altLang="zh-CN" sz="2400" dirty="0"/>
              <a:t>max{t, 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</a:t>
            </a:r>
            <a:r>
              <a:rPr lang="en-US" altLang="zh-CN" sz="2400" dirty="0" err="1"/>
              <a:t>+a</a:t>
            </a:r>
            <a:r>
              <a:rPr lang="en-US" altLang="zh-CN" sz="2400" baseline="-25000" dirty="0" err="1"/>
              <a:t>j</a:t>
            </a:r>
            <a:r>
              <a:rPr lang="en-US" altLang="zh-CN" sz="2400" dirty="0" err="1"/>
              <a:t>-b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}</a:t>
            </a:r>
            <a:r>
              <a:rPr lang="zh-CN" altLang="en-US" sz="2400" dirty="0"/>
              <a:t>与</a:t>
            </a:r>
            <a:r>
              <a:rPr lang="en-US" altLang="zh-CN" sz="2400" dirty="0"/>
              <a:t>max{t, 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j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</a:t>
            </a:r>
            <a:r>
              <a:rPr lang="en-US" altLang="zh-CN" sz="2400" dirty="0" err="1"/>
              <a:t>+a</a:t>
            </a:r>
            <a:r>
              <a:rPr lang="en-US" altLang="zh-CN" sz="2400" baseline="-25000" dirty="0" err="1"/>
              <a:t>j</a:t>
            </a:r>
            <a:r>
              <a:rPr lang="en-US" altLang="zh-CN" sz="2400" dirty="0" err="1"/>
              <a:t>-b</a:t>
            </a:r>
            <a:r>
              <a:rPr lang="en-US" altLang="zh-CN" sz="2400" baseline="-25000" dirty="0" err="1"/>
              <a:t>j</a:t>
            </a:r>
            <a:r>
              <a:rPr lang="en-US" altLang="zh-CN" sz="2400" dirty="0"/>
              <a:t>}</a:t>
            </a:r>
            <a:r>
              <a:rPr lang="zh-CN" altLang="en-US" sz="2400" dirty="0"/>
              <a:t>的大小就可以</a:t>
            </a:r>
            <a:r>
              <a:rPr lang="zh-CN" altLang="en-US" sz="2400" dirty="0" smtClean="0"/>
              <a:t>了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即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ij</a:t>
            </a:r>
            <a:r>
              <a:rPr lang="en-US" altLang="zh-CN" sz="2400" dirty="0"/>
              <a:t>≦ 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ji</a:t>
            </a:r>
            <a:r>
              <a:rPr lang="zh-CN" altLang="en-US" sz="2400" dirty="0"/>
              <a:t>当且仅当</a:t>
            </a:r>
            <a:r>
              <a:rPr lang="en-US" altLang="zh-CN" sz="2400" dirty="0">
                <a:solidFill>
                  <a:srgbClr val="C00000"/>
                </a:solidFill>
              </a:rPr>
              <a:t>max{t, </a:t>
            </a:r>
            <a:r>
              <a:rPr lang="en-US" altLang="zh-CN" sz="2400" dirty="0" err="1">
                <a:solidFill>
                  <a:srgbClr val="C00000"/>
                </a:solidFill>
              </a:rPr>
              <a:t>a</a:t>
            </a:r>
            <a:r>
              <a:rPr lang="en-US" altLang="zh-CN" sz="2400" baseline="-250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>
                <a:solidFill>
                  <a:srgbClr val="C00000"/>
                </a:solidFill>
              </a:rPr>
              <a:t>, </a:t>
            </a:r>
            <a:r>
              <a:rPr lang="en-US" altLang="zh-CN" sz="2400" dirty="0" err="1">
                <a:solidFill>
                  <a:srgbClr val="C00000"/>
                </a:solidFill>
              </a:rPr>
              <a:t>a</a:t>
            </a:r>
            <a:r>
              <a:rPr lang="en-US" altLang="zh-CN" sz="2400" baseline="-250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 err="1">
                <a:solidFill>
                  <a:srgbClr val="C00000"/>
                </a:solidFill>
              </a:rPr>
              <a:t>+a</a:t>
            </a:r>
            <a:r>
              <a:rPr lang="en-US" altLang="zh-CN" sz="2400" baseline="-25000" dirty="0" err="1">
                <a:solidFill>
                  <a:srgbClr val="C00000"/>
                </a:solidFill>
              </a:rPr>
              <a:t>j</a:t>
            </a:r>
            <a:r>
              <a:rPr lang="en-US" altLang="zh-CN" sz="2400" dirty="0" err="1">
                <a:solidFill>
                  <a:srgbClr val="C00000"/>
                </a:solidFill>
              </a:rPr>
              <a:t>-b</a:t>
            </a:r>
            <a:r>
              <a:rPr lang="en-US" altLang="zh-CN" sz="2400" baseline="-250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>
                <a:solidFill>
                  <a:srgbClr val="C00000"/>
                </a:solidFill>
              </a:rPr>
              <a:t>} ≤max{t, </a:t>
            </a:r>
            <a:r>
              <a:rPr lang="en-US" altLang="zh-CN" sz="2400" dirty="0" err="1">
                <a:solidFill>
                  <a:srgbClr val="C00000"/>
                </a:solidFill>
              </a:rPr>
              <a:t>a</a:t>
            </a:r>
            <a:r>
              <a:rPr lang="en-US" altLang="zh-CN" sz="2400" baseline="-25000" dirty="0" err="1">
                <a:solidFill>
                  <a:srgbClr val="C00000"/>
                </a:solidFill>
              </a:rPr>
              <a:t>j</a:t>
            </a:r>
            <a:r>
              <a:rPr lang="en-US" altLang="zh-CN" sz="2400" dirty="0">
                <a:solidFill>
                  <a:srgbClr val="C00000"/>
                </a:solidFill>
              </a:rPr>
              <a:t>, </a:t>
            </a:r>
            <a:r>
              <a:rPr lang="en-US" altLang="zh-CN" sz="2400" dirty="0" err="1">
                <a:solidFill>
                  <a:srgbClr val="C00000"/>
                </a:solidFill>
              </a:rPr>
              <a:t>a</a:t>
            </a:r>
            <a:r>
              <a:rPr lang="en-US" altLang="zh-CN" sz="2400" baseline="-250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 err="1">
                <a:solidFill>
                  <a:srgbClr val="C00000"/>
                </a:solidFill>
              </a:rPr>
              <a:t>+a</a:t>
            </a:r>
            <a:r>
              <a:rPr lang="en-US" altLang="zh-CN" sz="2400" baseline="-25000" dirty="0" err="1">
                <a:solidFill>
                  <a:srgbClr val="C00000"/>
                </a:solidFill>
              </a:rPr>
              <a:t>j</a:t>
            </a:r>
            <a:r>
              <a:rPr lang="en-US" altLang="zh-CN" sz="2400" dirty="0" err="1">
                <a:solidFill>
                  <a:srgbClr val="C00000"/>
                </a:solidFill>
              </a:rPr>
              <a:t>-b</a:t>
            </a:r>
            <a:r>
              <a:rPr lang="en-US" altLang="zh-CN" sz="2400" baseline="-25000" dirty="0" err="1">
                <a:solidFill>
                  <a:srgbClr val="C00000"/>
                </a:solidFill>
              </a:rPr>
              <a:t>j</a:t>
            </a:r>
            <a:r>
              <a:rPr lang="en-US" altLang="zh-CN" sz="2400" dirty="0">
                <a:solidFill>
                  <a:srgbClr val="C00000"/>
                </a:solidFill>
              </a:rPr>
              <a:t>}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4175784" y="369251"/>
            <a:ext cx="4434419" cy="571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T(</a:t>
            </a:r>
            <a:r>
              <a:rPr lang="en-US" altLang="zh-CN" sz="2400" dirty="0" err="1"/>
              <a:t>S,t</a:t>
            </a:r>
            <a:r>
              <a:rPr lang="en-US" altLang="zh-CN" sz="2400" dirty="0"/>
              <a:t>)= 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</a:t>
            </a:r>
            <a:r>
              <a:rPr lang="en-US" altLang="zh-CN" sz="2400" dirty="0" err="1"/>
              <a:t>+a</a:t>
            </a:r>
            <a:r>
              <a:rPr lang="en-US" altLang="zh-CN" sz="2400" baseline="-25000" dirty="0" err="1"/>
              <a:t>j</a:t>
            </a:r>
            <a:r>
              <a:rPr lang="en-US" altLang="zh-CN" sz="2400" dirty="0" err="1"/>
              <a:t>+T</a:t>
            </a:r>
            <a:r>
              <a:rPr lang="en-US" altLang="zh-CN" sz="2400" dirty="0"/>
              <a:t>(S-{</a:t>
            </a:r>
            <a:r>
              <a:rPr lang="en-US" altLang="zh-CN" sz="2400" dirty="0" err="1"/>
              <a:t>i,j</a:t>
            </a:r>
            <a:r>
              <a:rPr lang="en-US" altLang="zh-CN" sz="2400" dirty="0"/>
              <a:t>}, 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ij</a:t>
            </a:r>
            <a:r>
              <a:rPr lang="en-US" altLang="zh-CN" sz="2400" dirty="0"/>
              <a:t>)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67544" y="257398"/>
            <a:ext cx="7345362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流水作业调度</a:t>
            </a:r>
            <a:endParaRPr lang="ja-JP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916832"/>
            <a:ext cx="87129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由于</a:t>
            </a:r>
            <a:r>
              <a:rPr lang="en-US" altLang="zh-CN" sz="2400" dirty="0"/>
              <a:t>max{t, 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</a:t>
            </a:r>
            <a:r>
              <a:rPr lang="en-US" altLang="zh-CN" sz="2400" dirty="0" err="1"/>
              <a:t>+a</a:t>
            </a:r>
            <a:r>
              <a:rPr lang="en-US" altLang="zh-CN" sz="2400" baseline="-25000" dirty="0" err="1"/>
              <a:t>j</a:t>
            </a:r>
            <a:r>
              <a:rPr lang="en-US" altLang="zh-CN" sz="2400" dirty="0" err="1"/>
              <a:t>-b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}≤ max{t, 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j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</a:t>
            </a:r>
            <a:r>
              <a:rPr lang="en-US" altLang="zh-CN" sz="2400" dirty="0" err="1"/>
              <a:t>+a</a:t>
            </a:r>
            <a:r>
              <a:rPr lang="en-US" altLang="zh-CN" sz="2400" baseline="-25000" dirty="0" err="1"/>
              <a:t>j</a:t>
            </a:r>
            <a:r>
              <a:rPr lang="en-US" altLang="zh-CN" sz="2400" dirty="0" err="1"/>
              <a:t>-b</a:t>
            </a:r>
            <a:r>
              <a:rPr lang="en-US" altLang="zh-CN" sz="2400" baseline="-25000" dirty="0" err="1"/>
              <a:t>j</a:t>
            </a:r>
            <a:r>
              <a:rPr lang="en-US" altLang="zh-CN" sz="2400" dirty="0" smtClean="0"/>
              <a:t>} </a:t>
            </a:r>
            <a:r>
              <a:rPr lang="zh-CN" altLang="en-US" sz="2400" dirty="0" smtClean="0"/>
              <a:t>对</a:t>
            </a:r>
            <a:r>
              <a:rPr lang="zh-CN" altLang="en-US" sz="2400" dirty="0"/>
              <a:t>任何</a:t>
            </a:r>
            <a:r>
              <a:rPr lang="en-US" altLang="zh-CN" sz="2400" dirty="0"/>
              <a:t>t≧ 0</a:t>
            </a:r>
            <a:r>
              <a:rPr lang="zh-CN" altLang="en-US" sz="2400" dirty="0"/>
              <a:t>成立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当且仅当</a:t>
            </a:r>
            <a:endParaRPr lang="zh-CN" altLang="en-US" sz="2400" dirty="0"/>
          </a:p>
          <a:p>
            <a:r>
              <a:rPr lang="zh-CN" altLang="en-US" sz="2400" dirty="0"/>
              <a:t>        </a:t>
            </a:r>
            <a:r>
              <a:rPr lang="en-US" altLang="zh-CN" sz="2400" dirty="0" smtClean="0"/>
              <a:t>max{</a:t>
            </a:r>
            <a:r>
              <a:rPr lang="en-US" altLang="zh-CN" sz="2400" dirty="0" err="1" smtClean="0"/>
              <a:t>a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</a:t>
            </a:r>
            <a:r>
              <a:rPr lang="en-US" altLang="zh-CN" sz="2400" dirty="0" err="1"/>
              <a:t>+a</a:t>
            </a:r>
            <a:r>
              <a:rPr lang="en-US" altLang="zh-CN" sz="2400" baseline="-25000" dirty="0" err="1"/>
              <a:t>j</a:t>
            </a:r>
            <a:r>
              <a:rPr lang="en-US" altLang="zh-CN" sz="2400" dirty="0" err="1"/>
              <a:t>-b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}≤ max{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j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</a:t>
            </a:r>
            <a:r>
              <a:rPr lang="en-US" altLang="zh-CN" sz="2400" dirty="0" err="1"/>
              <a:t>+a</a:t>
            </a:r>
            <a:r>
              <a:rPr lang="en-US" altLang="zh-CN" sz="2400" baseline="-25000" dirty="0" err="1"/>
              <a:t>j</a:t>
            </a:r>
            <a:r>
              <a:rPr lang="en-US" altLang="zh-CN" sz="2400" dirty="0" err="1"/>
              <a:t>-b</a:t>
            </a:r>
            <a:r>
              <a:rPr lang="en-US" altLang="zh-CN" sz="2400" baseline="-25000" dirty="0" err="1"/>
              <a:t>j</a:t>
            </a:r>
            <a:r>
              <a:rPr lang="en-US" altLang="zh-CN" sz="2400" dirty="0"/>
              <a:t>}</a:t>
            </a:r>
            <a:r>
              <a:rPr lang="zh-CN" altLang="en-US" sz="2400" dirty="0"/>
              <a:t>成立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r>
              <a:rPr lang="zh-CN" altLang="en-US" sz="2400" dirty="0" smtClean="0"/>
              <a:t>当且仅当</a:t>
            </a:r>
            <a:endParaRPr lang="zh-CN" altLang="en-US" sz="2400" dirty="0"/>
          </a:p>
          <a:p>
            <a:r>
              <a:rPr lang="zh-CN" altLang="en-US" sz="2400" dirty="0"/>
              <a:t>     </a:t>
            </a:r>
            <a:r>
              <a:rPr lang="en-US" altLang="zh-CN" sz="2400" dirty="0" err="1" smtClean="0"/>
              <a:t>a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err="1" smtClean="0"/>
              <a:t>+a</a:t>
            </a:r>
            <a:r>
              <a:rPr lang="en-US" altLang="zh-CN" sz="2400" baseline="-25000" dirty="0" err="1" smtClean="0"/>
              <a:t>j</a:t>
            </a:r>
            <a:r>
              <a:rPr lang="en-US" altLang="zh-CN" sz="2400" dirty="0" err="1" smtClean="0"/>
              <a:t>+max</a:t>
            </a:r>
            <a:r>
              <a:rPr lang="en-US" altLang="zh-CN" sz="2400" dirty="0"/>
              <a:t>{-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j</a:t>
            </a:r>
            <a:r>
              <a:rPr lang="en-US" altLang="zh-CN" sz="2400" dirty="0"/>
              <a:t>, -b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}≦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</a:t>
            </a:r>
            <a:r>
              <a:rPr lang="en-US" altLang="zh-CN" sz="2400" dirty="0" err="1"/>
              <a:t>+a</a:t>
            </a:r>
            <a:r>
              <a:rPr lang="en-US" altLang="zh-CN" sz="2400" baseline="-25000" dirty="0" err="1"/>
              <a:t>j</a:t>
            </a:r>
            <a:r>
              <a:rPr lang="en-US" altLang="zh-CN" sz="2400" dirty="0" err="1"/>
              <a:t>+max</a:t>
            </a:r>
            <a:r>
              <a:rPr lang="en-US" altLang="zh-CN" sz="2400" dirty="0"/>
              <a:t>{-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, -</a:t>
            </a:r>
            <a:r>
              <a:rPr lang="en-US" altLang="zh-CN" sz="2400" dirty="0" err="1"/>
              <a:t>b</a:t>
            </a:r>
            <a:r>
              <a:rPr lang="en-US" altLang="zh-CN" sz="2400" baseline="-25000" dirty="0" err="1"/>
              <a:t>j</a:t>
            </a:r>
            <a:r>
              <a:rPr lang="en-US" altLang="zh-CN" sz="2400" dirty="0"/>
              <a:t>}</a:t>
            </a:r>
            <a:r>
              <a:rPr lang="zh-CN" altLang="en-US" sz="2400" dirty="0"/>
              <a:t>成立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r>
              <a:rPr lang="zh-CN" altLang="en-US" sz="2400" dirty="0" smtClean="0"/>
              <a:t>当且仅当</a:t>
            </a:r>
            <a:endParaRPr lang="zh-CN" altLang="en-US" sz="2400" dirty="0"/>
          </a:p>
          <a:p>
            <a:r>
              <a:rPr lang="zh-CN" altLang="en-US" sz="2400" dirty="0"/>
              <a:t>           </a:t>
            </a:r>
            <a:r>
              <a:rPr lang="en-US" altLang="zh-CN" sz="2400" dirty="0" smtClean="0"/>
              <a:t>max</a:t>
            </a:r>
            <a:r>
              <a:rPr lang="en-US" altLang="zh-CN" sz="2400" dirty="0"/>
              <a:t>{-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j</a:t>
            </a:r>
            <a:r>
              <a:rPr lang="en-US" altLang="zh-CN" sz="2400" dirty="0"/>
              <a:t>, -b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}≦ max{-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, -</a:t>
            </a:r>
            <a:r>
              <a:rPr lang="en-US" altLang="zh-CN" sz="2400" dirty="0" err="1"/>
              <a:t>b</a:t>
            </a:r>
            <a:r>
              <a:rPr lang="en-US" altLang="zh-CN" sz="2400" baseline="-25000" dirty="0" err="1"/>
              <a:t>j</a:t>
            </a:r>
            <a:r>
              <a:rPr lang="en-US" altLang="zh-CN" sz="2400" dirty="0"/>
              <a:t>}</a:t>
            </a:r>
            <a:r>
              <a:rPr lang="zh-CN" altLang="en-US" sz="2400" dirty="0"/>
              <a:t>成立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2605A1"/>
                </a:solidFill>
              </a:rPr>
              <a:t>当且仅当</a:t>
            </a:r>
            <a:endParaRPr lang="zh-CN" altLang="en-US" sz="2400" dirty="0">
              <a:solidFill>
                <a:srgbClr val="2605A1"/>
              </a:solidFill>
            </a:endParaRPr>
          </a:p>
          <a:p>
            <a:r>
              <a:rPr lang="zh-CN" altLang="en-US" sz="2400" dirty="0"/>
              <a:t>       </a:t>
            </a:r>
            <a:r>
              <a:rPr lang="zh-CN" altLang="en-US" sz="2400" dirty="0">
                <a:solidFill>
                  <a:srgbClr val="C00000"/>
                </a:solidFill>
              </a:rPr>
              <a:t> 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min{</a:t>
            </a:r>
            <a:r>
              <a:rPr lang="en-US" altLang="zh-CN" sz="2400" b="1" dirty="0" err="1" smtClean="0">
                <a:solidFill>
                  <a:srgbClr val="C00000"/>
                </a:solidFill>
              </a:rPr>
              <a:t>a</a:t>
            </a:r>
            <a:r>
              <a:rPr lang="en-US" altLang="zh-CN" sz="2400" b="1" baseline="-25000" dirty="0" err="1" smtClean="0">
                <a:solidFill>
                  <a:srgbClr val="C00000"/>
                </a:solidFill>
              </a:rPr>
              <a:t>j</a:t>
            </a:r>
            <a:r>
              <a:rPr lang="en-US" altLang="zh-CN" sz="2400" b="1" dirty="0">
                <a:solidFill>
                  <a:srgbClr val="C00000"/>
                </a:solidFill>
              </a:rPr>
              <a:t>, b</a:t>
            </a:r>
            <a:r>
              <a:rPr lang="en-US" altLang="zh-CN" sz="2400" b="1" baseline="-25000" dirty="0">
                <a:solidFill>
                  <a:srgbClr val="C00000"/>
                </a:solidFill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</a:rPr>
              <a:t>}≧ min{</a:t>
            </a:r>
            <a:r>
              <a:rPr lang="en-US" altLang="zh-CN" sz="2400" b="1" dirty="0" err="1">
                <a:solidFill>
                  <a:srgbClr val="C00000"/>
                </a:solidFill>
              </a:rPr>
              <a:t>a</a:t>
            </a:r>
            <a:r>
              <a:rPr lang="en-US" altLang="zh-CN" sz="2400" b="1" baseline="-25000" dirty="0" err="1">
                <a:solidFill>
                  <a:srgbClr val="C00000"/>
                </a:solidFill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</a:rPr>
              <a:t>, </a:t>
            </a:r>
            <a:r>
              <a:rPr lang="en-US" altLang="zh-CN" sz="2400" b="1" dirty="0" err="1">
                <a:solidFill>
                  <a:srgbClr val="C00000"/>
                </a:solidFill>
              </a:rPr>
              <a:t>b</a:t>
            </a:r>
            <a:r>
              <a:rPr lang="en-US" altLang="zh-CN" sz="2400" b="1" baseline="-25000" dirty="0" err="1">
                <a:solidFill>
                  <a:srgbClr val="C00000"/>
                </a:solidFill>
              </a:rPr>
              <a:t>j</a:t>
            </a:r>
            <a:r>
              <a:rPr lang="en-US" altLang="zh-CN" sz="2400" b="1" dirty="0">
                <a:solidFill>
                  <a:srgbClr val="C00000"/>
                </a:solidFill>
              </a:rPr>
              <a:t>}</a:t>
            </a:r>
            <a:r>
              <a:rPr lang="zh-CN" altLang="en-US" sz="2400" dirty="0" smtClean="0"/>
              <a:t>成立</a:t>
            </a:r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zh-CN" altLang="en-US" sz="2400" dirty="0"/>
              <a:t>此式称为</a:t>
            </a:r>
            <a:r>
              <a:rPr lang="en-US" altLang="zh-CN" sz="2400" dirty="0"/>
              <a:t>Johnson</a:t>
            </a:r>
            <a:r>
              <a:rPr lang="zh-CN" altLang="en-US" sz="2400" dirty="0"/>
              <a:t>不等式）。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79512" y="1268760"/>
            <a:ext cx="89755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即</a:t>
            </a:r>
            <a:r>
              <a:rPr lang="en-US" altLang="zh-CN" sz="2400" b="1" dirty="0" err="1">
                <a:solidFill>
                  <a:srgbClr val="C00000"/>
                </a:solidFill>
              </a:rPr>
              <a:t>t</a:t>
            </a:r>
            <a:r>
              <a:rPr lang="en-US" altLang="zh-CN" sz="2400" b="1" baseline="-25000" dirty="0" err="1">
                <a:solidFill>
                  <a:srgbClr val="C00000"/>
                </a:solidFill>
              </a:rPr>
              <a:t>ij</a:t>
            </a:r>
            <a:r>
              <a:rPr lang="en-US" altLang="zh-CN" sz="2400" b="1" dirty="0">
                <a:solidFill>
                  <a:srgbClr val="C00000"/>
                </a:solidFill>
              </a:rPr>
              <a:t>≦ </a:t>
            </a:r>
            <a:r>
              <a:rPr lang="en-US" altLang="zh-CN" sz="2400" b="1" dirty="0" err="1">
                <a:solidFill>
                  <a:srgbClr val="C00000"/>
                </a:solidFill>
              </a:rPr>
              <a:t>t</a:t>
            </a:r>
            <a:r>
              <a:rPr lang="en-US" altLang="zh-CN" sz="2400" b="1" baseline="-25000" dirty="0" err="1">
                <a:solidFill>
                  <a:srgbClr val="C00000"/>
                </a:solidFill>
              </a:rPr>
              <a:t>ji</a:t>
            </a:r>
            <a:r>
              <a:rPr lang="zh-CN" altLang="en-US" sz="2400" dirty="0"/>
              <a:t>当且仅当</a:t>
            </a:r>
            <a:r>
              <a:rPr lang="en-US" altLang="zh-CN" sz="2400" dirty="0">
                <a:solidFill>
                  <a:srgbClr val="2605A1"/>
                </a:solidFill>
              </a:rPr>
              <a:t>max{t, </a:t>
            </a:r>
            <a:r>
              <a:rPr lang="en-US" altLang="zh-CN" sz="2400" dirty="0" err="1">
                <a:solidFill>
                  <a:srgbClr val="2605A1"/>
                </a:solidFill>
              </a:rPr>
              <a:t>a</a:t>
            </a:r>
            <a:r>
              <a:rPr lang="en-US" altLang="zh-CN" sz="2400" baseline="-25000" dirty="0" err="1">
                <a:solidFill>
                  <a:srgbClr val="2605A1"/>
                </a:solidFill>
              </a:rPr>
              <a:t>i</a:t>
            </a:r>
            <a:r>
              <a:rPr lang="en-US" altLang="zh-CN" sz="2400" dirty="0">
                <a:solidFill>
                  <a:srgbClr val="2605A1"/>
                </a:solidFill>
              </a:rPr>
              <a:t>, </a:t>
            </a:r>
            <a:r>
              <a:rPr lang="en-US" altLang="zh-CN" sz="2400" dirty="0" err="1">
                <a:solidFill>
                  <a:srgbClr val="2605A1"/>
                </a:solidFill>
              </a:rPr>
              <a:t>a</a:t>
            </a:r>
            <a:r>
              <a:rPr lang="en-US" altLang="zh-CN" sz="2400" baseline="-25000" dirty="0" err="1">
                <a:solidFill>
                  <a:srgbClr val="2605A1"/>
                </a:solidFill>
              </a:rPr>
              <a:t>i</a:t>
            </a:r>
            <a:r>
              <a:rPr lang="en-US" altLang="zh-CN" sz="2400" dirty="0" err="1">
                <a:solidFill>
                  <a:srgbClr val="2605A1"/>
                </a:solidFill>
              </a:rPr>
              <a:t>+a</a:t>
            </a:r>
            <a:r>
              <a:rPr lang="en-US" altLang="zh-CN" sz="2400" baseline="-25000" dirty="0" err="1">
                <a:solidFill>
                  <a:srgbClr val="2605A1"/>
                </a:solidFill>
              </a:rPr>
              <a:t>j</a:t>
            </a:r>
            <a:r>
              <a:rPr lang="en-US" altLang="zh-CN" sz="2400" dirty="0" err="1">
                <a:solidFill>
                  <a:srgbClr val="2605A1"/>
                </a:solidFill>
              </a:rPr>
              <a:t>-b</a:t>
            </a:r>
            <a:r>
              <a:rPr lang="en-US" altLang="zh-CN" sz="2400" baseline="-25000" dirty="0" err="1">
                <a:solidFill>
                  <a:srgbClr val="2605A1"/>
                </a:solidFill>
              </a:rPr>
              <a:t>i</a:t>
            </a:r>
            <a:r>
              <a:rPr lang="en-US" altLang="zh-CN" sz="2400" dirty="0">
                <a:solidFill>
                  <a:srgbClr val="2605A1"/>
                </a:solidFill>
              </a:rPr>
              <a:t>} ≤max{t, </a:t>
            </a:r>
            <a:r>
              <a:rPr lang="en-US" altLang="zh-CN" sz="2400" dirty="0" err="1">
                <a:solidFill>
                  <a:srgbClr val="2605A1"/>
                </a:solidFill>
              </a:rPr>
              <a:t>a</a:t>
            </a:r>
            <a:r>
              <a:rPr lang="en-US" altLang="zh-CN" sz="2400" baseline="-25000" dirty="0" err="1">
                <a:solidFill>
                  <a:srgbClr val="2605A1"/>
                </a:solidFill>
              </a:rPr>
              <a:t>j</a:t>
            </a:r>
            <a:r>
              <a:rPr lang="en-US" altLang="zh-CN" sz="2400" dirty="0">
                <a:solidFill>
                  <a:srgbClr val="2605A1"/>
                </a:solidFill>
              </a:rPr>
              <a:t>, </a:t>
            </a:r>
            <a:r>
              <a:rPr lang="en-US" altLang="zh-CN" sz="2400" dirty="0" err="1">
                <a:solidFill>
                  <a:srgbClr val="2605A1"/>
                </a:solidFill>
              </a:rPr>
              <a:t>a</a:t>
            </a:r>
            <a:r>
              <a:rPr lang="en-US" altLang="zh-CN" sz="2400" baseline="-25000" dirty="0" err="1">
                <a:solidFill>
                  <a:srgbClr val="2605A1"/>
                </a:solidFill>
              </a:rPr>
              <a:t>i</a:t>
            </a:r>
            <a:r>
              <a:rPr lang="en-US" altLang="zh-CN" sz="2400" dirty="0" err="1">
                <a:solidFill>
                  <a:srgbClr val="2605A1"/>
                </a:solidFill>
              </a:rPr>
              <a:t>+a</a:t>
            </a:r>
            <a:r>
              <a:rPr lang="en-US" altLang="zh-CN" sz="2400" baseline="-25000" dirty="0" err="1">
                <a:solidFill>
                  <a:srgbClr val="2605A1"/>
                </a:solidFill>
              </a:rPr>
              <a:t>j</a:t>
            </a:r>
            <a:r>
              <a:rPr lang="en-US" altLang="zh-CN" sz="2400" dirty="0" err="1">
                <a:solidFill>
                  <a:srgbClr val="2605A1"/>
                </a:solidFill>
              </a:rPr>
              <a:t>-b</a:t>
            </a:r>
            <a:r>
              <a:rPr lang="en-US" altLang="zh-CN" sz="2400" baseline="-25000" dirty="0" err="1">
                <a:solidFill>
                  <a:srgbClr val="2605A1"/>
                </a:solidFill>
              </a:rPr>
              <a:t>j</a:t>
            </a:r>
            <a:r>
              <a:rPr lang="en-US" altLang="zh-CN" sz="2400" dirty="0">
                <a:solidFill>
                  <a:srgbClr val="2605A1"/>
                </a:solidFill>
              </a:rPr>
              <a:t>}</a:t>
            </a:r>
            <a:endParaRPr lang="zh-CN" altLang="en-US" sz="2400" dirty="0">
              <a:solidFill>
                <a:srgbClr val="2605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ChangeArrowheads="1"/>
          </p:cNvSpPr>
          <p:nvPr/>
        </p:nvSpPr>
        <p:spPr bwMode="auto">
          <a:xfrm>
            <a:off x="539552" y="185390"/>
            <a:ext cx="7345362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zh-CN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Johnson</a:t>
            </a:r>
            <a:r>
              <a:rPr lang="zh-CN" altLang="en-US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不等式</a:t>
            </a:r>
            <a:endParaRPr lang="ja-JP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</a:endParaRPr>
          </a:p>
        </p:txBody>
      </p:sp>
      <p:sp>
        <p:nvSpPr>
          <p:cNvPr id="317443" name="Text Box 3"/>
          <p:cNvSpPr txBox="1">
            <a:spLocks noChangeArrowheads="1"/>
          </p:cNvSpPr>
          <p:nvPr/>
        </p:nvSpPr>
        <p:spPr bwMode="auto">
          <a:xfrm>
            <a:off x="158750" y="961558"/>
            <a:ext cx="8734425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对递归式的深入分析表明，算法可进一步得到简化。</a:t>
            </a:r>
            <a:endParaRPr lang="zh-CN" altLang="en-US" sz="2400" dirty="0"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设</a:t>
            </a:r>
            <a:r>
              <a:rPr lang="zh-CN" altLang="en-US" sz="2400" dirty="0">
                <a:ea typeface="楷体_GB2312" pitchFamily="49" charset="-122"/>
                <a:sym typeface="Symbol" panose="05050102010706020507" pitchFamily="18" charset="2"/>
              </a:rPr>
              <a:t></a:t>
            </a:r>
            <a:r>
              <a:rPr lang="zh-CN" altLang="en-US" sz="2400" dirty="0">
                <a:ea typeface="楷体_GB2312" pitchFamily="49" charset="-122"/>
              </a:rPr>
              <a:t>是作业集</a:t>
            </a:r>
            <a:r>
              <a:rPr lang="en-US" altLang="zh-CN" sz="2400" dirty="0">
                <a:ea typeface="楷体_GB2312" pitchFamily="49" charset="-122"/>
              </a:rPr>
              <a:t>S</a:t>
            </a:r>
            <a:r>
              <a:rPr lang="zh-CN" altLang="en-US" sz="2400" dirty="0">
                <a:ea typeface="楷体_GB2312" pitchFamily="49" charset="-122"/>
              </a:rPr>
              <a:t>在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机器</a:t>
            </a:r>
            <a:r>
              <a:rPr lang="en-US" altLang="zh-CN" sz="2400" dirty="0">
                <a:solidFill>
                  <a:srgbClr val="C00000"/>
                </a:solidFill>
                <a:ea typeface="楷体_GB2312" pitchFamily="49" charset="-122"/>
              </a:rPr>
              <a:t>M</a:t>
            </a:r>
            <a:r>
              <a:rPr lang="en-US" altLang="zh-CN" sz="2400" baseline="-25000" dirty="0">
                <a:solidFill>
                  <a:srgbClr val="C00000"/>
                </a:solidFill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的等待时间为</a:t>
            </a:r>
            <a:r>
              <a:rPr lang="en-US" altLang="zh-CN" sz="2400" dirty="0">
                <a:solidFill>
                  <a:srgbClr val="C00000"/>
                </a:solidFill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时的任一最优调度。若</a:t>
            </a:r>
            <a:r>
              <a:rPr lang="zh-CN" altLang="en-US" sz="2400" dirty="0">
                <a:ea typeface="楷体_GB2312" pitchFamily="49" charset="-122"/>
                <a:sym typeface="Symbol" panose="05050102010706020507" pitchFamily="18" charset="2"/>
              </a:rPr>
              <a:t></a:t>
            </a:r>
            <a:r>
              <a:rPr lang="en-US" altLang="zh-CN" sz="2400" dirty="0">
                <a:ea typeface="楷体_GB2312" pitchFamily="49" charset="-122"/>
              </a:rPr>
              <a:t>(1)=i, </a:t>
            </a:r>
            <a:r>
              <a:rPr lang="zh-CN" altLang="en-US" sz="2400" dirty="0">
                <a:ea typeface="楷体_GB2312" pitchFamily="49" charset="-122"/>
                <a:sym typeface="Symbol" panose="05050102010706020507" pitchFamily="18" charset="2"/>
              </a:rPr>
              <a:t></a:t>
            </a:r>
            <a:r>
              <a:rPr lang="en-US" altLang="zh-CN" sz="2400" dirty="0">
                <a:ea typeface="楷体_GB2312" pitchFamily="49" charset="-122"/>
              </a:rPr>
              <a:t>(2)=j</a:t>
            </a:r>
            <a:r>
              <a:rPr lang="zh-CN" altLang="en-US" sz="2400" dirty="0">
                <a:ea typeface="楷体_GB2312" pitchFamily="49" charset="-122"/>
              </a:rPr>
              <a:t>。则由动态规划递归式可得</a:t>
            </a:r>
            <a:r>
              <a:rPr lang="en-US" altLang="zh-CN" sz="2400" dirty="0">
                <a:ea typeface="楷体_GB2312" pitchFamily="49" charset="-122"/>
              </a:rPr>
              <a:t>:</a:t>
            </a:r>
            <a:endParaRPr lang="en-US" altLang="zh-CN" sz="2400" dirty="0"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楷体_GB2312" pitchFamily="49" charset="-122"/>
              </a:rPr>
              <a:t>T(</a:t>
            </a:r>
            <a:r>
              <a:rPr lang="en-US" altLang="zh-CN" sz="2400" dirty="0" err="1">
                <a:ea typeface="楷体_GB2312" pitchFamily="49" charset="-122"/>
              </a:rPr>
              <a:t>S,t</a:t>
            </a:r>
            <a:r>
              <a:rPr lang="en-US" altLang="zh-CN" sz="2400" dirty="0">
                <a:ea typeface="楷体_GB2312" pitchFamily="49" charset="-122"/>
              </a:rPr>
              <a:t>)=</a:t>
            </a:r>
            <a:r>
              <a:rPr lang="en-US" altLang="zh-CN" sz="2400" dirty="0" err="1" smtClean="0">
                <a:ea typeface="楷体_GB2312" pitchFamily="49" charset="-122"/>
              </a:rPr>
              <a:t>a</a:t>
            </a:r>
            <a:r>
              <a:rPr lang="en-US" altLang="zh-CN" sz="2400" baseline="-25000" dirty="0" err="1" smtClean="0">
                <a:ea typeface="楷体_GB2312" pitchFamily="49" charset="-122"/>
              </a:rPr>
              <a:t>i</a:t>
            </a:r>
            <a:r>
              <a:rPr lang="en-US" altLang="zh-CN" sz="2400" dirty="0" err="1" smtClean="0">
                <a:ea typeface="楷体_GB2312" pitchFamily="49" charset="-122"/>
              </a:rPr>
              <a:t>+T</a:t>
            </a:r>
            <a:r>
              <a:rPr lang="en-US" altLang="zh-CN" sz="2400" dirty="0" smtClean="0">
                <a:ea typeface="楷体_GB2312" pitchFamily="49" charset="-122"/>
              </a:rPr>
              <a:t>(</a:t>
            </a:r>
            <a:r>
              <a:rPr lang="en-US" altLang="zh-CN" sz="2400" dirty="0" smtClean="0">
                <a:solidFill>
                  <a:srgbClr val="5629F9"/>
                </a:solidFill>
                <a:ea typeface="楷体_GB2312" pitchFamily="49" charset="-122"/>
              </a:rPr>
              <a:t>S-</a:t>
            </a:r>
            <a:r>
              <a:rPr lang="en-US" altLang="zh-CN" sz="2400" dirty="0">
                <a:solidFill>
                  <a:srgbClr val="5629F9"/>
                </a:solidFill>
                <a:ea typeface="楷体_GB2312" pitchFamily="49" charset="-122"/>
              </a:rPr>
              <a:t>{</a:t>
            </a:r>
            <a:r>
              <a:rPr lang="en-US" altLang="zh-CN" sz="2400" dirty="0" err="1" smtClean="0">
                <a:solidFill>
                  <a:srgbClr val="5629F9"/>
                </a:solidFill>
                <a:ea typeface="楷体_GB2312" pitchFamily="49" charset="-122"/>
              </a:rPr>
              <a:t>i</a:t>
            </a:r>
            <a:r>
              <a:rPr lang="en-US" altLang="zh-CN" sz="2400" dirty="0" smtClean="0">
                <a:solidFill>
                  <a:srgbClr val="5629F9"/>
                </a:solidFill>
                <a:ea typeface="楷体_GB2312" pitchFamily="49" charset="-122"/>
              </a:rPr>
              <a:t>}</a:t>
            </a:r>
            <a:r>
              <a:rPr lang="en-US" altLang="zh-CN" sz="2400" dirty="0" smtClean="0">
                <a:ea typeface="楷体_GB2312" pitchFamily="49" charset="-122"/>
              </a:rPr>
              <a:t>,</a:t>
            </a:r>
            <a:r>
              <a:rPr lang="en-US" altLang="zh-CN" sz="2400" dirty="0" err="1" smtClean="0">
                <a:solidFill>
                  <a:srgbClr val="FF0000"/>
                </a:solidFill>
                <a:ea typeface="楷体_GB2312" pitchFamily="49" charset="-122"/>
              </a:rPr>
              <a:t>b</a:t>
            </a:r>
            <a:r>
              <a:rPr lang="en-US" altLang="zh-CN" sz="2400" baseline="-25000" dirty="0" err="1" smtClean="0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lang="en-US" altLang="zh-CN" sz="2400" dirty="0" err="1" smtClean="0">
                <a:solidFill>
                  <a:srgbClr val="FF0000"/>
                </a:solidFill>
                <a:ea typeface="楷体_GB2312" pitchFamily="49" charset="-122"/>
              </a:rPr>
              <a:t>+max</a:t>
            </a:r>
            <a:r>
              <a:rPr lang="en-US" altLang="zh-CN" sz="2400" dirty="0" smtClean="0">
                <a:solidFill>
                  <a:srgbClr val="FF0000"/>
                </a:solidFill>
                <a:ea typeface="楷体_GB2312" pitchFamily="49" charset="-122"/>
              </a:rPr>
              <a:t>{t-a</a:t>
            </a:r>
            <a:r>
              <a:rPr lang="en-US" altLang="zh-CN" sz="2400" baseline="-25000" dirty="0" smtClean="0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lang="en-US" altLang="zh-CN" sz="2400" dirty="0" smtClean="0">
                <a:solidFill>
                  <a:srgbClr val="FF0000"/>
                </a:solidFill>
                <a:ea typeface="楷体_GB2312" pitchFamily="49" charset="-122"/>
              </a:rPr>
              <a:t>,0}</a:t>
            </a:r>
            <a:r>
              <a:rPr lang="en-US" altLang="zh-CN" sz="2400" dirty="0" smtClean="0">
                <a:ea typeface="楷体_GB2312" pitchFamily="49" charset="-122"/>
              </a:rPr>
              <a:t>)</a:t>
            </a:r>
            <a:endParaRPr lang="en-US" altLang="zh-CN" sz="2400" dirty="0" smtClean="0"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ea typeface="楷体_GB2312" pitchFamily="49" charset="-122"/>
              </a:rPr>
              <a:t>         =</a:t>
            </a:r>
            <a:r>
              <a:rPr lang="en-US" altLang="zh-CN" sz="2400" dirty="0" err="1">
                <a:ea typeface="楷体_GB2312" pitchFamily="49" charset="-122"/>
              </a:rPr>
              <a:t>a</a:t>
            </a:r>
            <a:r>
              <a:rPr lang="en-US" altLang="zh-CN" sz="2400" baseline="-25000" dirty="0" err="1">
                <a:ea typeface="楷体_GB2312" pitchFamily="49" charset="-122"/>
              </a:rPr>
              <a:t>i</a:t>
            </a:r>
            <a:r>
              <a:rPr lang="en-US" altLang="zh-CN" sz="2400" dirty="0" err="1">
                <a:ea typeface="楷体_GB2312" pitchFamily="49" charset="-122"/>
              </a:rPr>
              <a:t>+a</a:t>
            </a:r>
            <a:r>
              <a:rPr lang="en-US" altLang="zh-CN" sz="2400" baseline="-25000" dirty="0" err="1">
                <a:ea typeface="楷体_GB2312" pitchFamily="49" charset="-122"/>
              </a:rPr>
              <a:t>j</a:t>
            </a:r>
            <a:r>
              <a:rPr lang="en-US" altLang="zh-CN" sz="2400" dirty="0" err="1">
                <a:ea typeface="楷体_GB2312" pitchFamily="49" charset="-122"/>
              </a:rPr>
              <a:t>+T</a:t>
            </a:r>
            <a:r>
              <a:rPr lang="en-US" altLang="zh-CN" sz="2400" dirty="0">
                <a:ea typeface="楷体_GB2312" pitchFamily="49" charset="-122"/>
              </a:rPr>
              <a:t>(S-{</a:t>
            </a:r>
            <a:r>
              <a:rPr lang="en-US" altLang="zh-CN" sz="2400" dirty="0" err="1">
                <a:ea typeface="楷体_GB2312" pitchFamily="49" charset="-122"/>
              </a:rPr>
              <a:t>i,j</a:t>
            </a:r>
            <a:r>
              <a:rPr lang="en-US" altLang="zh-CN" sz="2400" dirty="0">
                <a:ea typeface="楷体_GB2312" pitchFamily="49" charset="-122"/>
              </a:rPr>
              <a:t>},</a:t>
            </a:r>
            <a:r>
              <a:rPr lang="en-US" altLang="zh-CN" sz="2400" dirty="0" err="1">
                <a:ea typeface="楷体_GB2312" pitchFamily="49" charset="-122"/>
              </a:rPr>
              <a:t>t</a:t>
            </a:r>
            <a:r>
              <a:rPr lang="en-US" altLang="zh-CN" sz="2400" baseline="-25000" dirty="0" err="1">
                <a:ea typeface="楷体_GB2312" pitchFamily="49" charset="-122"/>
              </a:rPr>
              <a:t>ij</a:t>
            </a:r>
            <a:r>
              <a:rPr lang="en-US" altLang="zh-CN" sz="2400" dirty="0">
                <a:ea typeface="楷体_GB2312" pitchFamily="49" charset="-122"/>
              </a:rPr>
              <a:t>)</a:t>
            </a:r>
            <a:endParaRPr lang="en-US" altLang="zh-CN" sz="2400" dirty="0"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其中，</a:t>
            </a:r>
            <a:endParaRPr lang="zh-CN" altLang="en-US" sz="2400" dirty="0">
              <a:ea typeface="楷体_GB2312" pitchFamily="49" charset="-122"/>
            </a:endParaRPr>
          </a:p>
          <a:p>
            <a:endParaRPr lang="en-US" altLang="zh-CN" sz="2400" dirty="0">
              <a:ea typeface="楷体_GB2312" pitchFamily="49" charset="-122"/>
            </a:endParaRPr>
          </a:p>
          <a:p>
            <a:endParaRPr lang="en-US" altLang="zh-CN" sz="2400" dirty="0">
              <a:ea typeface="楷体_GB2312" pitchFamily="49" charset="-122"/>
            </a:endParaRPr>
          </a:p>
          <a:p>
            <a:endParaRPr lang="en-US" altLang="zh-CN" sz="2400" dirty="0">
              <a:ea typeface="楷体_GB2312" pitchFamily="49" charset="-122"/>
            </a:endParaRPr>
          </a:p>
          <a:p>
            <a:endParaRPr lang="zh-CN" altLang="en-US" sz="2400" dirty="0">
              <a:ea typeface="楷体_GB2312" pitchFamily="49" charset="-122"/>
            </a:endParaRPr>
          </a:p>
        </p:txBody>
      </p:sp>
      <p:sp>
        <p:nvSpPr>
          <p:cNvPr id="317444" name="Rectangle 4"/>
          <p:cNvSpPr>
            <a:spLocks noChangeArrowheads="1"/>
          </p:cNvSpPr>
          <p:nvPr/>
        </p:nvSpPr>
        <p:spPr bwMode="auto">
          <a:xfrm>
            <a:off x="0" y="369808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445" name="Rectangle 5"/>
          <p:cNvSpPr>
            <a:spLocks noChangeArrowheads="1"/>
          </p:cNvSpPr>
          <p:nvPr/>
        </p:nvSpPr>
        <p:spPr bwMode="auto">
          <a:xfrm>
            <a:off x="0" y="369331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7446" name="Object 6"/>
          <p:cNvGraphicFramePr>
            <a:graphicFrameLocks noChangeAspect="1"/>
          </p:cNvGraphicFramePr>
          <p:nvPr/>
        </p:nvGraphicFramePr>
        <p:xfrm>
          <a:off x="1115616" y="3933056"/>
          <a:ext cx="5184775" cy="171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93" name="公式" r:id="rId1" imgW="2730500" imgH="914400" progId="Equation.3">
                  <p:embed/>
                </p:oleObj>
              </mc:Choice>
              <mc:Fallback>
                <p:oleObj name="公式" r:id="rId1" imgW="2730500" imgH="914400" progId="Equation.3">
                  <p:embed/>
                  <p:pic>
                    <p:nvPicPr>
                      <p:cNvPr id="0" name="Picture 6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933056"/>
                        <a:ext cx="5184775" cy="171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47" name="Rectangle 7"/>
          <p:cNvSpPr>
            <a:spLocks noChangeArrowheads="1"/>
          </p:cNvSpPr>
          <p:nvPr/>
        </p:nvSpPr>
        <p:spPr bwMode="auto">
          <a:xfrm>
            <a:off x="0" y="369331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448" name="Text Box 8"/>
          <p:cNvSpPr txBox="1">
            <a:spLocks noChangeArrowheads="1"/>
          </p:cNvSpPr>
          <p:nvPr/>
        </p:nvSpPr>
        <p:spPr bwMode="auto">
          <a:xfrm>
            <a:off x="376238" y="5805264"/>
            <a:ext cx="8299450" cy="82232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如果作业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i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j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满足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min{</a:t>
            </a:r>
            <a:r>
              <a:rPr lang="en-US" altLang="zh-CN" sz="2400" dirty="0" err="1">
                <a:latin typeface="黑体" panose="02010609060101010101" pitchFamily="2" charset="-122"/>
                <a:ea typeface="黑体" panose="02010609060101010101" pitchFamily="2" charset="-122"/>
              </a:rPr>
              <a:t>b</a:t>
            </a:r>
            <a:r>
              <a:rPr lang="en-US" altLang="zh-CN" sz="2400" baseline="-25000" dirty="0" err="1">
                <a:latin typeface="黑体" panose="02010609060101010101" pitchFamily="2" charset="-122"/>
                <a:ea typeface="黑体" panose="02010609060101010101" pitchFamily="2" charset="-122"/>
              </a:rPr>
              <a:t>i</a:t>
            </a:r>
            <a:r>
              <a:rPr lang="en-US" altLang="zh-CN" sz="2400" dirty="0" err="1">
                <a:latin typeface="黑体" panose="02010609060101010101" pitchFamily="2" charset="-122"/>
                <a:ea typeface="黑体" panose="02010609060101010101" pitchFamily="2" charset="-122"/>
              </a:rPr>
              <a:t>,a</a:t>
            </a:r>
            <a:r>
              <a:rPr lang="en-US" altLang="zh-CN" sz="2400" baseline="-25000" dirty="0" err="1">
                <a:latin typeface="黑体" panose="02010609060101010101" pitchFamily="2" charset="-122"/>
                <a:ea typeface="黑体" panose="02010609060101010101" pitchFamily="2" charset="-122"/>
              </a:rPr>
              <a:t>j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}</a:t>
            </a:r>
            <a:r>
              <a:rPr lang="en-US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≥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min{</a:t>
            </a:r>
            <a:r>
              <a:rPr lang="en-US" altLang="zh-CN" sz="2400" dirty="0" err="1">
                <a:latin typeface="黑体" panose="02010609060101010101" pitchFamily="2" charset="-122"/>
                <a:ea typeface="黑体" panose="02010609060101010101" pitchFamily="2" charset="-122"/>
              </a:rPr>
              <a:t>b</a:t>
            </a:r>
            <a:r>
              <a:rPr lang="en-US" altLang="zh-CN" sz="2400" baseline="-25000" dirty="0" err="1">
                <a:latin typeface="黑体" panose="02010609060101010101" pitchFamily="2" charset="-122"/>
                <a:ea typeface="黑体" panose="02010609060101010101" pitchFamily="2" charset="-122"/>
              </a:rPr>
              <a:t>j</a:t>
            </a:r>
            <a:r>
              <a:rPr lang="en-US" altLang="zh-CN" sz="2400" dirty="0" err="1">
                <a:latin typeface="黑体" panose="02010609060101010101" pitchFamily="2" charset="-122"/>
                <a:ea typeface="黑体" panose="02010609060101010101" pitchFamily="2" charset="-122"/>
              </a:rPr>
              <a:t>,a</a:t>
            </a:r>
            <a:r>
              <a:rPr lang="en-US" altLang="zh-CN" sz="2400" baseline="-25000" dirty="0" err="1">
                <a:latin typeface="黑体" panose="02010609060101010101" pitchFamily="2" charset="-122"/>
                <a:ea typeface="黑体" panose="02010609060101010101" pitchFamily="2" charset="-122"/>
              </a:rPr>
              <a:t>i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}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，则称作业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i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j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满足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Johnson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不等式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2771800" y="4293096"/>
            <a:ext cx="19442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椭圆 9"/>
          <p:cNvSpPr/>
          <p:nvPr/>
        </p:nvSpPr>
        <p:spPr>
          <a:xfrm>
            <a:off x="3851920" y="3136015"/>
            <a:ext cx="432048" cy="725033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6880418" y="4226810"/>
            <a:ext cx="2031265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 bwMode="auto">
          <a:xfrm>
            <a:off x="6876256" y="4126285"/>
            <a:ext cx="0" cy="7200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 bwMode="auto">
          <a:xfrm>
            <a:off x="8119049" y="4155629"/>
            <a:ext cx="0" cy="7200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 bwMode="auto">
          <a:xfrm>
            <a:off x="8911683" y="4154802"/>
            <a:ext cx="0" cy="7200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614993" y="3929486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j</a:t>
            </a:r>
            <a:endParaRPr lang="zh-CN" altLang="en-US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8263065" y="392948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</a:t>
            </a:r>
            <a:r>
              <a:rPr lang="en-US" altLang="zh-CN" baseline="-25000" dirty="0" err="1" smtClean="0"/>
              <a:t>j</a:t>
            </a:r>
            <a:endParaRPr lang="zh-CN" altLang="en-US" baseline="-25000" dirty="0"/>
          </a:p>
        </p:txBody>
      </p:sp>
      <p:cxnSp>
        <p:nvCxnSpPr>
          <p:cNvPr id="39" name="直接连接符 38"/>
          <p:cNvCxnSpPr/>
          <p:nvPr/>
        </p:nvCxnSpPr>
        <p:spPr bwMode="auto">
          <a:xfrm>
            <a:off x="6232717" y="4016823"/>
            <a:ext cx="64779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 bwMode="auto">
          <a:xfrm>
            <a:off x="6232717" y="3944815"/>
            <a:ext cx="0" cy="7200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 bwMode="auto">
          <a:xfrm>
            <a:off x="8032546" y="3944815"/>
            <a:ext cx="0" cy="7200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448468" y="365074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</a:t>
            </a:r>
            <a:endParaRPr lang="zh-CN" altLang="en-US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6952426" y="3650746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en-US" altLang="zh-CN" baseline="-25000" dirty="0"/>
              <a:t>i</a:t>
            </a:r>
            <a:endParaRPr lang="zh-CN" altLang="en-US" baseline="-25000" dirty="0"/>
          </a:p>
        </p:txBody>
      </p:sp>
      <p:cxnSp>
        <p:nvCxnSpPr>
          <p:cNvPr id="47" name="直接连接符 46"/>
          <p:cNvCxnSpPr/>
          <p:nvPr/>
        </p:nvCxnSpPr>
        <p:spPr bwMode="auto">
          <a:xfrm>
            <a:off x="6880418" y="4021140"/>
            <a:ext cx="115212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 bwMode="auto">
          <a:xfrm>
            <a:off x="6880418" y="3944815"/>
            <a:ext cx="0" cy="7200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7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17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8" grpId="0" animBg="1"/>
      <p:bldP spid="10" grpId="0" animBg="1"/>
      <p:bldP spid="37" grpId="0"/>
      <p:bldP spid="38" grpId="0"/>
      <p:bldP spid="45" grpId="0"/>
      <p:bldP spid="4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ChangeArrowheads="1"/>
          </p:cNvSpPr>
          <p:nvPr/>
        </p:nvSpPr>
        <p:spPr bwMode="auto">
          <a:xfrm>
            <a:off x="467544" y="257398"/>
            <a:ext cx="7345362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流水作业调度的</a:t>
            </a:r>
            <a:r>
              <a:rPr lang="en-US" altLang="zh-CN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Johnson</a:t>
            </a:r>
            <a:r>
              <a:rPr lang="zh-CN" altLang="en-US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法则</a:t>
            </a:r>
            <a:endParaRPr lang="ja-JP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</a:endParaRPr>
          </a:p>
        </p:txBody>
      </p:sp>
      <p:sp>
        <p:nvSpPr>
          <p:cNvPr id="318467" name="Text Box 3"/>
          <p:cNvSpPr txBox="1">
            <a:spLocks noChangeArrowheads="1"/>
          </p:cNvSpPr>
          <p:nvPr/>
        </p:nvSpPr>
        <p:spPr bwMode="auto">
          <a:xfrm>
            <a:off x="250825" y="1340768"/>
            <a:ext cx="86614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交换作业</a:t>
            </a:r>
            <a:r>
              <a:rPr lang="en-US" altLang="zh-CN" sz="2400" dirty="0">
                <a:ea typeface="楷体_GB2312" pitchFamily="49" charset="-122"/>
              </a:rPr>
              <a:t>i</a:t>
            </a:r>
            <a:r>
              <a:rPr lang="zh-CN" altLang="en-US" sz="2400" dirty="0">
                <a:ea typeface="楷体_GB2312" pitchFamily="49" charset="-122"/>
              </a:rPr>
              <a:t>和作业</a:t>
            </a:r>
            <a:r>
              <a:rPr lang="en-US" altLang="zh-CN" sz="2400" dirty="0">
                <a:ea typeface="楷体_GB2312" pitchFamily="49" charset="-122"/>
              </a:rPr>
              <a:t>j</a:t>
            </a:r>
            <a:r>
              <a:rPr lang="zh-CN" altLang="en-US" sz="2400" dirty="0">
                <a:ea typeface="楷体_GB2312" pitchFamily="49" charset="-122"/>
              </a:rPr>
              <a:t>的加工顺序，得到作业集</a:t>
            </a:r>
            <a:r>
              <a:rPr lang="en-US" altLang="zh-CN" sz="2400" dirty="0">
                <a:ea typeface="楷体_GB2312" pitchFamily="49" charset="-122"/>
              </a:rPr>
              <a:t>S</a:t>
            </a:r>
            <a:r>
              <a:rPr lang="zh-CN" altLang="en-US" sz="2400" dirty="0">
                <a:ea typeface="楷体_GB2312" pitchFamily="49" charset="-122"/>
              </a:rPr>
              <a:t>的另一调度，它所需的加工时间为</a:t>
            </a:r>
            <a:r>
              <a:rPr lang="en-US" altLang="zh-CN" sz="2400" dirty="0">
                <a:ea typeface="楷体_GB2312" pitchFamily="49" charset="-122"/>
              </a:rPr>
              <a:t>T’(</a:t>
            </a:r>
            <a:r>
              <a:rPr lang="en-US" altLang="zh-CN" sz="2400" dirty="0" err="1">
                <a:ea typeface="楷体_GB2312" pitchFamily="49" charset="-122"/>
              </a:rPr>
              <a:t>S,t</a:t>
            </a:r>
            <a:r>
              <a:rPr lang="en-US" altLang="zh-CN" sz="2400" dirty="0">
                <a:ea typeface="楷体_GB2312" pitchFamily="49" charset="-122"/>
              </a:rPr>
              <a:t>)=</a:t>
            </a:r>
            <a:r>
              <a:rPr lang="en-US" altLang="zh-CN" sz="2400" dirty="0" err="1">
                <a:ea typeface="楷体_GB2312" pitchFamily="49" charset="-122"/>
              </a:rPr>
              <a:t>a</a:t>
            </a:r>
            <a:r>
              <a:rPr lang="en-US" altLang="zh-CN" sz="2400" baseline="-25000" dirty="0" err="1">
                <a:ea typeface="楷体_GB2312" pitchFamily="49" charset="-122"/>
              </a:rPr>
              <a:t>i</a:t>
            </a:r>
            <a:r>
              <a:rPr lang="en-US" altLang="zh-CN" sz="2400" dirty="0" err="1">
                <a:ea typeface="楷体_GB2312" pitchFamily="49" charset="-122"/>
              </a:rPr>
              <a:t>+a</a:t>
            </a:r>
            <a:r>
              <a:rPr lang="en-US" altLang="zh-CN" sz="2400" baseline="-25000" dirty="0" err="1">
                <a:ea typeface="楷体_GB2312" pitchFamily="49" charset="-122"/>
              </a:rPr>
              <a:t>j</a:t>
            </a:r>
            <a:r>
              <a:rPr lang="en-US" altLang="zh-CN" sz="2400" dirty="0" err="1">
                <a:ea typeface="楷体_GB2312" pitchFamily="49" charset="-122"/>
              </a:rPr>
              <a:t>+T</a:t>
            </a:r>
            <a:r>
              <a:rPr lang="en-US" altLang="zh-CN" sz="2400" dirty="0">
                <a:ea typeface="楷体_GB2312" pitchFamily="49" charset="-122"/>
              </a:rPr>
              <a:t>(S-{</a:t>
            </a:r>
            <a:r>
              <a:rPr lang="en-US" altLang="zh-CN" sz="2400" dirty="0" err="1">
                <a:ea typeface="楷体_GB2312" pitchFamily="49" charset="-122"/>
              </a:rPr>
              <a:t>i,j</a:t>
            </a:r>
            <a:r>
              <a:rPr lang="en-US" altLang="zh-CN" sz="2400" dirty="0">
                <a:ea typeface="楷体_GB2312" pitchFamily="49" charset="-122"/>
              </a:rPr>
              <a:t>},</a:t>
            </a:r>
            <a:r>
              <a:rPr lang="en-US" altLang="zh-CN" sz="2400" dirty="0" err="1">
                <a:ea typeface="楷体_GB2312" pitchFamily="49" charset="-122"/>
              </a:rPr>
              <a:t>t</a:t>
            </a:r>
            <a:r>
              <a:rPr lang="en-US" altLang="zh-CN" sz="2400" baseline="-25000" dirty="0" err="1">
                <a:ea typeface="楷体_GB2312" pitchFamily="49" charset="-122"/>
              </a:rPr>
              <a:t>ji</a:t>
            </a:r>
            <a:r>
              <a:rPr lang="en-US" altLang="zh-CN" sz="2400" dirty="0">
                <a:ea typeface="楷体_GB2312" pitchFamily="49" charset="-122"/>
              </a:rPr>
              <a:t>)</a:t>
            </a:r>
            <a:endParaRPr lang="en-US" altLang="zh-CN" sz="2400" dirty="0">
              <a:ea typeface="楷体_GB2312" pitchFamily="49" charset="-122"/>
            </a:endParaRPr>
          </a:p>
          <a:p>
            <a:r>
              <a:rPr lang="zh-CN" altLang="en-US" sz="2400" dirty="0">
                <a:ea typeface="楷体_GB2312" pitchFamily="49" charset="-122"/>
              </a:rPr>
              <a:t>其中，</a:t>
            </a:r>
            <a:endParaRPr lang="en-US" altLang="zh-CN" sz="2400" dirty="0">
              <a:ea typeface="楷体_GB2312" pitchFamily="49" charset="-122"/>
            </a:endParaRPr>
          </a:p>
          <a:p>
            <a:r>
              <a:rPr lang="zh-CN" altLang="en-US" sz="2400" dirty="0">
                <a:ea typeface="楷体_GB2312" pitchFamily="49" charset="-122"/>
              </a:rPr>
              <a:t>当作业</a:t>
            </a:r>
            <a:r>
              <a:rPr lang="en-US" altLang="zh-CN" sz="2400" dirty="0">
                <a:ea typeface="楷体_GB2312" pitchFamily="49" charset="-122"/>
              </a:rPr>
              <a:t>i</a:t>
            </a:r>
            <a:r>
              <a:rPr lang="zh-CN" altLang="en-US" sz="2400" dirty="0">
                <a:ea typeface="楷体_GB2312" pitchFamily="49" charset="-122"/>
              </a:rPr>
              <a:t>和</a:t>
            </a:r>
            <a:r>
              <a:rPr lang="en-US" altLang="zh-CN" sz="2400" dirty="0">
                <a:ea typeface="楷体_GB2312" pitchFamily="49" charset="-122"/>
              </a:rPr>
              <a:t>j</a:t>
            </a:r>
            <a:r>
              <a:rPr lang="zh-CN" altLang="en-US" sz="2400" dirty="0">
                <a:ea typeface="楷体_GB2312" pitchFamily="49" charset="-122"/>
              </a:rPr>
              <a:t>满足</a:t>
            </a:r>
            <a:r>
              <a:rPr lang="en-US" altLang="zh-CN" sz="2400" dirty="0">
                <a:ea typeface="楷体_GB2312" pitchFamily="49" charset="-122"/>
              </a:rPr>
              <a:t>Johnson</a:t>
            </a:r>
            <a:r>
              <a:rPr lang="zh-CN" altLang="en-US" sz="2400" dirty="0">
                <a:ea typeface="楷体_GB2312" pitchFamily="49" charset="-122"/>
              </a:rPr>
              <a:t>不等式时，有</a:t>
            </a:r>
            <a:endParaRPr lang="zh-CN" altLang="en-US" sz="2400" dirty="0">
              <a:ea typeface="楷体_GB2312" pitchFamily="49" charset="-122"/>
            </a:endParaRPr>
          </a:p>
          <a:p>
            <a:endParaRPr lang="zh-CN" altLang="en-US" sz="2400" dirty="0">
              <a:ea typeface="楷体_GB2312" pitchFamily="49" charset="-122"/>
            </a:endParaRPr>
          </a:p>
          <a:p>
            <a:endParaRPr lang="zh-CN" altLang="en-US" sz="2400" dirty="0">
              <a:ea typeface="楷体_GB2312" pitchFamily="49" charset="-122"/>
            </a:endParaRPr>
          </a:p>
          <a:p>
            <a:endParaRPr lang="zh-CN" altLang="en-US" sz="2400" dirty="0">
              <a:ea typeface="楷体_GB2312" pitchFamily="49" charset="-122"/>
            </a:endParaRPr>
          </a:p>
          <a:p>
            <a:endParaRPr lang="zh-CN" altLang="en-US" sz="2400" dirty="0">
              <a:ea typeface="楷体_GB2312" pitchFamily="49" charset="-122"/>
            </a:endParaRPr>
          </a:p>
          <a:p>
            <a:r>
              <a:rPr lang="zh-CN" altLang="en-US" sz="2400" dirty="0">
                <a:ea typeface="楷体_GB2312" pitchFamily="49" charset="-122"/>
              </a:rPr>
              <a:t>由此可见当作业</a:t>
            </a:r>
            <a:r>
              <a:rPr lang="en-US" altLang="zh-CN" sz="2400" dirty="0">
                <a:ea typeface="楷体_GB2312" pitchFamily="49" charset="-122"/>
              </a:rPr>
              <a:t>i</a:t>
            </a:r>
            <a:r>
              <a:rPr lang="zh-CN" altLang="en-US" sz="2400" dirty="0">
                <a:ea typeface="楷体_GB2312" pitchFamily="49" charset="-122"/>
              </a:rPr>
              <a:t>和作业</a:t>
            </a:r>
            <a:r>
              <a:rPr lang="en-US" altLang="zh-CN" sz="2400" dirty="0">
                <a:ea typeface="楷体_GB2312" pitchFamily="49" charset="-122"/>
              </a:rPr>
              <a:t>j</a:t>
            </a:r>
            <a:r>
              <a:rPr lang="zh-CN" altLang="en-US" sz="2400" dirty="0">
                <a:solidFill>
                  <a:srgbClr val="2605A1"/>
                </a:solidFill>
                <a:ea typeface="楷体_GB2312" pitchFamily="49" charset="-122"/>
              </a:rPr>
              <a:t>不满足</a:t>
            </a:r>
            <a:r>
              <a:rPr lang="en-US" altLang="zh-CN" sz="2400" dirty="0">
                <a:solidFill>
                  <a:srgbClr val="2605A1"/>
                </a:solidFill>
                <a:ea typeface="楷体_GB2312" pitchFamily="49" charset="-122"/>
              </a:rPr>
              <a:t>Johnson</a:t>
            </a:r>
            <a:r>
              <a:rPr lang="zh-CN" altLang="en-US" sz="2400" dirty="0">
                <a:solidFill>
                  <a:srgbClr val="2605A1"/>
                </a:solidFill>
                <a:ea typeface="楷体_GB2312" pitchFamily="49" charset="-122"/>
              </a:rPr>
              <a:t>不等式</a:t>
            </a:r>
            <a:r>
              <a:rPr lang="zh-CN" altLang="en-US" sz="2400" dirty="0">
                <a:ea typeface="楷体_GB2312" pitchFamily="49" charset="-122"/>
              </a:rPr>
              <a:t>时，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交换</a:t>
            </a:r>
            <a:r>
              <a:rPr lang="zh-CN" altLang="en-US" sz="2400" dirty="0">
                <a:ea typeface="楷体_GB2312" pitchFamily="49" charset="-122"/>
              </a:rPr>
              <a:t>它们的加工顺序后，</a:t>
            </a:r>
            <a:r>
              <a:rPr lang="zh-CN" altLang="en-US" sz="2400" dirty="0">
                <a:solidFill>
                  <a:srgbClr val="2605A1"/>
                </a:solidFill>
                <a:ea typeface="楷体_GB2312" pitchFamily="49" charset="-122"/>
              </a:rPr>
              <a:t>不增加加工时间</a:t>
            </a:r>
            <a:r>
              <a:rPr lang="zh-CN" altLang="en-US" sz="2400" dirty="0">
                <a:ea typeface="楷体_GB2312" pitchFamily="49" charset="-122"/>
              </a:rPr>
              <a:t>。</a:t>
            </a:r>
            <a:r>
              <a:rPr lang="zh-CN" altLang="en-US" sz="2400" dirty="0">
                <a:solidFill>
                  <a:srgbClr val="3907F1"/>
                </a:solidFill>
                <a:ea typeface="楷体_GB2312" pitchFamily="49" charset="-122"/>
              </a:rPr>
              <a:t>对于流水作业调度问题，必存在最优调度</a:t>
            </a:r>
            <a:r>
              <a:rPr lang="zh-CN" altLang="en-US" sz="2400" dirty="0">
                <a:solidFill>
                  <a:srgbClr val="3907F1"/>
                </a:solidFill>
                <a:ea typeface="楷体_GB2312" pitchFamily="49" charset="-122"/>
                <a:sym typeface="Symbol" panose="05050102010706020507" pitchFamily="18" charset="2"/>
              </a:rPr>
              <a:t></a:t>
            </a:r>
            <a:r>
              <a:rPr lang="zh-CN" altLang="en-US" sz="2400" dirty="0">
                <a:ea typeface="楷体_GB2312" pitchFamily="49" charset="-122"/>
              </a:rPr>
              <a:t> ，使得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作业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  <a:sym typeface="Symbol" panose="05050102010706020507" pitchFamily="18" charset="2"/>
              </a:rPr>
              <a:t></a:t>
            </a:r>
            <a:r>
              <a:rPr lang="en-US" altLang="zh-CN" sz="2400" dirty="0">
                <a:solidFill>
                  <a:srgbClr val="C00000"/>
                </a:solidFill>
                <a:ea typeface="楷体_GB2312" pitchFamily="49" charset="-122"/>
              </a:rPr>
              <a:t>(i)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和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  <a:sym typeface="Symbol" panose="05050102010706020507" pitchFamily="18" charset="2"/>
              </a:rPr>
              <a:t></a:t>
            </a:r>
            <a:r>
              <a:rPr lang="en-US" altLang="zh-CN" sz="2400" dirty="0">
                <a:solidFill>
                  <a:srgbClr val="C00000"/>
                </a:solidFill>
                <a:ea typeface="楷体_GB2312" pitchFamily="49" charset="-122"/>
              </a:rPr>
              <a:t>(i+1)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满足</a:t>
            </a:r>
            <a:r>
              <a:rPr lang="en-US" altLang="zh-CN" sz="2400" dirty="0">
                <a:solidFill>
                  <a:srgbClr val="C00000"/>
                </a:solidFill>
                <a:ea typeface="楷体_GB2312" pitchFamily="49" charset="-122"/>
              </a:rPr>
              <a:t>Johnson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不等式</a:t>
            </a:r>
            <a:r>
              <a:rPr lang="zh-CN" altLang="en-US" sz="2400" dirty="0" smtClean="0">
                <a:ea typeface="楷体_GB2312" pitchFamily="49" charset="-122"/>
              </a:rPr>
              <a:t>。</a:t>
            </a:r>
            <a:endParaRPr lang="en-US" altLang="zh-CN" sz="2400" dirty="0" smtClean="0">
              <a:ea typeface="楷体_GB2312" pitchFamily="49" charset="-122"/>
            </a:endParaRPr>
          </a:p>
          <a:p>
            <a:r>
              <a:rPr lang="zh-CN" altLang="en-US" sz="2400" dirty="0" smtClean="0">
                <a:ea typeface="楷体_GB2312" pitchFamily="49" charset="-122"/>
              </a:rPr>
              <a:t>进一步</a:t>
            </a:r>
            <a:r>
              <a:rPr lang="zh-CN" altLang="en-US" sz="2400" dirty="0">
                <a:ea typeface="楷体_GB2312" pitchFamily="49" charset="-122"/>
              </a:rPr>
              <a:t>还可以证明，调度满足</a:t>
            </a:r>
            <a:r>
              <a:rPr lang="en-US" altLang="zh-CN" sz="2400" dirty="0">
                <a:ea typeface="楷体_GB2312" pitchFamily="49" charset="-122"/>
              </a:rPr>
              <a:t>Johnson</a:t>
            </a:r>
            <a:r>
              <a:rPr lang="zh-CN" altLang="en-US" sz="2400" dirty="0">
                <a:ea typeface="楷体_GB2312" pitchFamily="49" charset="-122"/>
              </a:rPr>
              <a:t>法则当且仅当对任意</a:t>
            </a:r>
            <a:r>
              <a:rPr lang="en-US" altLang="zh-CN" sz="2400" dirty="0">
                <a:ea typeface="楷体_GB2312" pitchFamily="49" charset="-122"/>
              </a:rPr>
              <a:t>i&lt;j</a:t>
            </a:r>
            <a:r>
              <a:rPr lang="zh-CN" altLang="en-US" sz="2400" dirty="0">
                <a:ea typeface="楷体_GB2312" pitchFamily="49" charset="-122"/>
              </a:rPr>
              <a:t>有</a:t>
            </a:r>
            <a:endParaRPr lang="zh-CN" altLang="en-US" sz="2400" dirty="0">
              <a:ea typeface="楷体_GB2312" pitchFamily="49" charset="-122"/>
            </a:endParaRPr>
          </a:p>
          <a:p>
            <a:endParaRPr lang="en-US" altLang="zh-CN" sz="2400" dirty="0" smtClean="0">
              <a:ea typeface="楷体_GB2312" pitchFamily="49" charset="-122"/>
            </a:endParaRPr>
          </a:p>
          <a:p>
            <a:r>
              <a:rPr lang="zh-CN" altLang="en-US" sz="2400" dirty="0" smtClean="0">
                <a:ea typeface="楷体_GB2312" pitchFamily="49" charset="-122"/>
              </a:rPr>
              <a:t>由此可知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所有满足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Johnson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法则的调度均为最优调度。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endParaRPr lang="zh-CN" altLang="en-US" sz="2400" dirty="0">
              <a:ea typeface="楷体_GB2312" pitchFamily="49" charset="-122"/>
            </a:endParaRPr>
          </a:p>
        </p:txBody>
      </p:sp>
      <p:graphicFrame>
        <p:nvGraphicFramePr>
          <p:cNvPr id="318468" name="Object 4"/>
          <p:cNvGraphicFramePr>
            <a:graphicFrameLocks noChangeAspect="1"/>
          </p:cNvGraphicFramePr>
          <p:nvPr/>
        </p:nvGraphicFramePr>
        <p:xfrm>
          <a:off x="1115417" y="2132931"/>
          <a:ext cx="51847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278" name="公式" r:id="rId1" imgW="2857500" imgH="241300" progId="Equation.3">
                  <p:embed/>
                </p:oleObj>
              </mc:Choice>
              <mc:Fallback>
                <p:oleObj name="公式" r:id="rId1" imgW="2857500" imgH="241300" progId="Equation.3">
                  <p:embed/>
                  <p:pic>
                    <p:nvPicPr>
                      <p:cNvPr id="0" name="Picture 24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417" y="2132931"/>
                        <a:ext cx="51847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469" name="Rectangle 5"/>
          <p:cNvSpPr>
            <a:spLocks noChangeArrowheads="1"/>
          </p:cNvSpPr>
          <p:nvPr/>
        </p:nvSpPr>
        <p:spPr bwMode="auto">
          <a:xfrm>
            <a:off x="0" y="345373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8470" name="Object 6"/>
          <p:cNvGraphicFramePr>
            <a:graphicFrameLocks noChangeAspect="1"/>
          </p:cNvGraphicFramePr>
          <p:nvPr/>
        </p:nvGraphicFramePr>
        <p:xfrm>
          <a:off x="323850" y="1046019"/>
          <a:ext cx="49688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279" name="公式" r:id="rId3" imgW="2641600" imgH="241300" progId="Equation.3">
                  <p:embed/>
                </p:oleObj>
              </mc:Choice>
              <mc:Fallback>
                <p:oleObj name="公式" r:id="rId3" imgW="2641600" imgH="241300" progId="Equation.3">
                  <p:embed/>
                  <p:pic>
                    <p:nvPicPr>
                      <p:cNvPr id="0" name="Picture 2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046019"/>
                        <a:ext cx="496887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471" name="Rectangle 7"/>
          <p:cNvSpPr>
            <a:spLocks noChangeArrowheads="1"/>
          </p:cNvSpPr>
          <p:nvPr/>
        </p:nvSpPr>
        <p:spPr bwMode="auto">
          <a:xfrm>
            <a:off x="0" y="345373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8472" name="Object 8"/>
          <p:cNvGraphicFramePr>
            <a:graphicFrameLocks noChangeAspect="1"/>
          </p:cNvGraphicFramePr>
          <p:nvPr/>
        </p:nvGraphicFramePr>
        <p:xfrm>
          <a:off x="1403350" y="2780631"/>
          <a:ext cx="4935538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280" name="公式" r:id="rId5" imgW="2959100" imgH="990600" progId="Equation.3">
                  <p:embed/>
                </p:oleObj>
              </mc:Choice>
              <mc:Fallback>
                <p:oleObj name="公式" r:id="rId5" imgW="2959100" imgH="990600" progId="Equation.3">
                  <p:embed/>
                  <p:pic>
                    <p:nvPicPr>
                      <p:cNvPr id="0" name="Picture 24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780631"/>
                        <a:ext cx="4935538" cy="162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473" name="Rectangle 9"/>
          <p:cNvSpPr>
            <a:spLocks noChangeArrowheads="1"/>
          </p:cNvSpPr>
          <p:nvPr/>
        </p:nvSpPr>
        <p:spPr bwMode="auto">
          <a:xfrm>
            <a:off x="0" y="345373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8474" name="Rectangle 10"/>
          <p:cNvSpPr>
            <a:spLocks noChangeArrowheads="1"/>
          </p:cNvSpPr>
          <p:nvPr/>
        </p:nvSpPr>
        <p:spPr bwMode="auto">
          <a:xfrm>
            <a:off x="0" y="345373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8475" name="Rectangle 11"/>
          <p:cNvSpPr>
            <a:spLocks noChangeArrowheads="1"/>
          </p:cNvSpPr>
          <p:nvPr/>
        </p:nvSpPr>
        <p:spPr bwMode="auto">
          <a:xfrm>
            <a:off x="0" y="345373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8476" name="Object 12"/>
          <p:cNvGraphicFramePr>
            <a:graphicFrameLocks noChangeAspect="1"/>
          </p:cNvGraphicFramePr>
          <p:nvPr/>
        </p:nvGraphicFramePr>
        <p:xfrm>
          <a:off x="756072" y="5832623"/>
          <a:ext cx="5472112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281" name="公式" r:id="rId7" imgW="2108200" imgH="241300" progId="Equation.3">
                  <p:embed/>
                </p:oleObj>
              </mc:Choice>
              <mc:Fallback>
                <p:oleObj name="公式" r:id="rId7" imgW="2108200" imgH="241300" progId="Equation.3">
                  <p:embed/>
                  <p:pic>
                    <p:nvPicPr>
                      <p:cNvPr id="0" name="Picture 24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072" y="5832623"/>
                        <a:ext cx="5472112" cy="62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6394554" y="2492896"/>
            <a:ext cx="2569934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min{</a:t>
            </a:r>
            <a:r>
              <a:rPr lang="en-US" altLang="zh-CN" dirty="0" err="1">
                <a:latin typeface="黑体" panose="02010609060101010101" pitchFamily="2" charset="-122"/>
                <a:ea typeface="黑体" panose="02010609060101010101" pitchFamily="2" charset="-122"/>
              </a:rPr>
              <a:t>b</a:t>
            </a:r>
            <a:r>
              <a:rPr lang="en-US" altLang="zh-CN" baseline="-25000" dirty="0" err="1">
                <a:latin typeface="黑体" panose="02010609060101010101" pitchFamily="2" charset="-122"/>
                <a:ea typeface="黑体" panose="02010609060101010101" pitchFamily="2" charset="-122"/>
              </a:rPr>
              <a:t>i</a:t>
            </a:r>
            <a:r>
              <a:rPr lang="en-US" altLang="zh-CN" dirty="0" err="1">
                <a:latin typeface="黑体" panose="02010609060101010101" pitchFamily="2" charset="-122"/>
                <a:ea typeface="黑体" panose="02010609060101010101" pitchFamily="2" charset="-122"/>
              </a:rPr>
              <a:t>,a</a:t>
            </a:r>
            <a:r>
              <a:rPr lang="en-US" altLang="zh-CN" baseline="-25000" dirty="0" err="1">
                <a:latin typeface="黑体" panose="02010609060101010101" pitchFamily="2" charset="-122"/>
                <a:ea typeface="黑体" panose="02010609060101010101" pitchFamily="2" charset="-122"/>
              </a:rPr>
              <a:t>j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}</a:t>
            </a:r>
            <a:r>
              <a:rPr lang="en-US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≥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min{</a:t>
            </a:r>
            <a:r>
              <a:rPr lang="en-US" altLang="zh-CN" dirty="0" err="1">
                <a:latin typeface="黑体" panose="02010609060101010101" pitchFamily="2" charset="-122"/>
                <a:ea typeface="黑体" panose="02010609060101010101" pitchFamily="2" charset="-122"/>
              </a:rPr>
              <a:t>b</a:t>
            </a:r>
            <a:r>
              <a:rPr lang="en-US" altLang="zh-CN" baseline="-25000" dirty="0" err="1">
                <a:latin typeface="黑体" panose="02010609060101010101" pitchFamily="2" charset="-122"/>
                <a:ea typeface="黑体" panose="02010609060101010101" pitchFamily="2" charset="-122"/>
              </a:rPr>
              <a:t>j</a:t>
            </a:r>
            <a:r>
              <a:rPr lang="en-US" altLang="zh-CN" dirty="0" err="1">
                <a:latin typeface="黑体" panose="02010609060101010101" pitchFamily="2" charset="-122"/>
                <a:ea typeface="黑体" panose="02010609060101010101" pitchFamily="2" charset="-122"/>
              </a:rPr>
              <a:t>,a</a:t>
            </a:r>
            <a:r>
              <a:rPr lang="en-US" altLang="zh-CN" baseline="-25000" dirty="0" err="1">
                <a:latin typeface="黑体" panose="02010609060101010101" pitchFamily="2" charset="-122"/>
                <a:ea typeface="黑体" panose="02010609060101010101" pitchFamily="2" charset="-122"/>
              </a:rPr>
              <a:t>i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}</a:t>
            </a:r>
            <a:endParaRPr lang="zh-CN" altLang="en-US" dirty="0"/>
          </a:p>
        </p:txBody>
      </p:sp>
      <p:sp>
        <p:nvSpPr>
          <p:cNvPr id="3" name="右箭头 2"/>
          <p:cNvSpPr/>
          <p:nvPr/>
        </p:nvSpPr>
        <p:spPr bwMode="auto">
          <a:xfrm>
            <a:off x="6156176" y="4077072"/>
            <a:ext cx="504056" cy="20818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804248" y="3933056"/>
                <a:ext cx="1296144" cy="424796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𝑗𝑖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3933056"/>
                <a:ext cx="1296144" cy="424796"/>
              </a:xfrm>
              <a:prstGeom prst="rect">
                <a:avLst/>
              </a:prstGeom>
              <a:blipFill rotWithShape="1">
                <a:blip r:embed="rId9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8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8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8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8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8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8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ChangeArrowheads="1"/>
          </p:cNvSpPr>
          <p:nvPr/>
        </p:nvSpPr>
        <p:spPr bwMode="auto">
          <a:xfrm>
            <a:off x="467544" y="257398"/>
            <a:ext cx="7345362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算法描述</a:t>
            </a:r>
            <a:endParaRPr lang="ja-JP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</a:endParaRPr>
          </a:p>
        </p:txBody>
      </p:sp>
      <p:sp>
        <p:nvSpPr>
          <p:cNvPr id="319491" name="Text Box 3"/>
          <p:cNvSpPr txBox="1">
            <a:spLocks noChangeArrowheads="1"/>
          </p:cNvSpPr>
          <p:nvPr/>
        </p:nvSpPr>
        <p:spPr bwMode="auto">
          <a:xfrm>
            <a:off x="395288" y="1256060"/>
            <a:ext cx="8353425" cy="3046988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dirty="0">
                <a:ea typeface="黑体" panose="02010609060101010101" pitchFamily="2" charset="-122"/>
              </a:rPr>
              <a:t>流水作业调度问题的</a:t>
            </a:r>
            <a:r>
              <a:rPr lang="en-US" altLang="zh-CN" sz="3200" dirty="0">
                <a:ea typeface="黑体" panose="02010609060101010101" pitchFamily="2" charset="-122"/>
              </a:rPr>
              <a:t>Johnson</a:t>
            </a:r>
            <a:r>
              <a:rPr lang="zh-CN" altLang="en-US" sz="3200" dirty="0">
                <a:ea typeface="黑体" panose="02010609060101010101" pitchFamily="2" charset="-122"/>
              </a:rPr>
              <a:t>算法</a:t>
            </a:r>
            <a:endParaRPr lang="zh-CN" altLang="en-US" sz="3200" dirty="0">
              <a:ea typeface="黑体" panose="02010609060101010101" pitchFamily="2" charset="-122"/>
            </a:endParaRPr>
          </a:p>
          <a:p>
            <a:r>
              <a:rPr lang="en-US" altLang="zh-CN" sz="3200" dirty="0">
                <a:ea typeface="楷体_GB2312" pitchFamily="49" charset="-122"/>
              </a:rPr>
              <a:t>(1)</a:t>
            </a:r>
            <a:r>
              <a:rPr lang="zh-CN" altLang="en-US" sz="3200" dirty="0">
                <a:ea typeface="楷体_GB2312" pitchFamily="49" charset="-122"/>
              </a:rPr>
              <a:t>令</a:t>
            </a:r>
            <a:endParaRPr lang="zh-CN" altLang="en-US" sz="3200" dirty="0">
              <a:ea typeface="楷体_GB2312" pitchFamily="49" charset="-122"/>
            </a:endParaRPr>
          </a:p>
          <a:p>
            <a:r>
              <a:rPr lang="en-US" altLang="zh-CN" sz="3200" dirty="0">
                <a:ea typeface="楷体_GB2312" pitchFamily="49" charset="-122"/>
              </a:rPr>
              <a:t>(2)</a:t>
            </a:r>
            <a:r>
              <a:rPr lang="zh-CN" altLang="en-US" sz="3200" dirty="0">
                <a:ea typeface="楷体_GB2312" pitchFamily="49" charset="-122"/>
              </a:rPr>
              <a:t>将</a:t>
            </a:r>
            <a:r>
              <a:rPr lang="en-US" altLang="zh-CN" sz="3200" dirty="0">
                <a:ea typeface="楷体_GB2312" pitchFamily="49" charset="-122"/>
              </a:rPr>
              <a:t>N</a:t>
            </a:r>
            <a:r>
              <a:rPr lang="en-US" altLang="zh-CN" sz="3200" baseline="-25000" dirty="0">
                <a:ea typeface="楷体_GB2312" pitchFamily="49" charset="-122"/>
              </a:rPr>
              <a:t>1</a:t>
            </a:r>
            <a:r>
              <a:rPr lang="zh-CN" altLang="en-US" sz="3200" dirty="0">
                <a:ea typeface="楷体_GB2312" pitchFamily="49" charset="-122"/>
              </a:rPr>
              <a:t>中作业依</a:t>
            </a:r>
            <a:r>
              <a:rPr lang="en-US" altLang="zh-CN" sz="3200" dirty="0" err="1">
                <a:solidFill>
                  <a:srgbClr val="FF0000"/>
                </a:solidFill>
                <a:ea typeface="楷体_GB2312" pitchFamily="49" charset="-122"/>
              </a:rPr>
              <a:t>a</a:t>
            </a:r>
            <a:r>
              <a:rPr lang="en-US" altLang="zh-CN" sz="3200" baseline="-25000" dirty="0" err="1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lang="zh-CN" altLang="en-US" sz="3200" dirty="0">
                <a:ea typeface="楷体_GB2312" pitchFamily="49" charset="-122"/>
              </a:rPr>
              <a:t>的</a:t>
            </a: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非减序排序</a:t>
            </a:r>
            <a:r>
              <a:rPr lang="zh-CN" altLang="en-US" sz="3200" dirty="0">
                <a:ea typeface="楷体_GB2312" pitchFamily="49" charset="-122"/>
              </a:rPr>
              <a:t>；将</a:t>
            </a:r>
            <a:r>
              <a:rPr lang="en-US" altLang="zh-CN" sz="3200" dirty="0">
                <a:ea typeface="楷体_GB2312" pitchFamily="49" charset="-122"/>
              </a:rPr>
              <a:t>N</a:t>
            </a:r>
            <a:r>
              <a:rPr lang="en-US" altLang="zh-CN" sz="3200" baseline="-25000" dirty="0">
                <a:ea typeface="楷体_GB2312" pitchFamily="49" charset="-122"/>
              </a:rPr>
              <a:t>2</a:t>
            </a:r>
            <a:r>
              <a:rPr lang="zh-CN" altLang="en-US" sz="3200" dirty="0">
                <a:ea typeface="楷体_GB2312" pitchFamily="49" charset="-122"/>
              </a:rPr>
              <a:t>中作业依</a:t>
            </a:r>
            <a:r>
              <a:rPr lang="en-US" altLang="zh-CN" sz="3200" dirty="0">
                <a:solidFill>
                  <a:srgbClr val="FF0000"/>
                </a:solidFill>
                <a:ea typeface="楷体_GB2312" pitchFamily="49" charset="-122"/>
              </a:rPr>
              <a:t>b</a:t>
            </a:r>
            <a:r>
              <a:rPr lang="en-US" altLang="zh-CN" sz="3200" baseline="-25000" dirty="0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lang="zh-CN" altLang="en-US" sz="3200" dirty="0">
                <a:ea typeface="楷体_GB2312" pitchFamily="49" charset="-122"/>
              </a:rPr>
              <a:t>的</a:t>
            </a: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非增序排序</a:t>
            </a:r>
            <a:r>
              <a:rPr lang="zh-CN" altLang="en-US" sz="3200" dirty="0">
                <a:ea typeface="楷体_GB2312" pitchFamily="49" charset="-122"/>
              </a:rPr>
              <a:t>；</a:t>
            </a:r>
            <a:endParaRPr lang="zh-CN" altLang="en-US" sz="3200" dirty="0">
              <a:ea typeface="楷体_GB2312" pitchFamily="49" charset="-122"/>
            </a:endParaRPr>
          </a:p>
          <a:p>
            <a:r>
              <a:rPr lang="en-US" altLang="zh-CN" sz="3200" dirty="0">
                <a:ea typeface="楷体_GB2312" pitchFamily="49" charset="-122"/>
              </a:rPr>
              <a:t>(3)N</a:t>
            </a:r>
            <a:r>
              <a:rPr lang="en-US" altLang="zh-CN" sz="3200" baseline="-25000" dirty="0">
                <a:ea typeface="楷体_GB2312" pitchFamily="49" charset="-122"/>
              </a:rPr>
              <a:t>1</a:t>
            </a:r>
            <a:r>
              <a:rPr lang="zh-CN" altLang="en-US" sz="3200" dirty="0">
                <a:ea typeface="楷体_GB2312" pitchFamily="49" charset="-122"/>
              </a:rPr>
              <a:t>中作业接</a:t>
            </a:r>
            <a:r>
              <a:rPr lang="en-US" altLang="zh-CN" sz="3200" dirty="0">
                <a:ea typeface="楷体_GB2312" pitchFamily="49" charset="-122"/>
              </a:rPr>
              <a:t>N</a:t>
            </a:r>
            <a:r>
              <a:rPr lang="en-US" altLang="zh-CN" sz="3200" baseline="-25000" dirty="0">
                <a:ea typeface="楷体_GB2312" pitchFamily="49" charset="-122"/>
              </a:rPr>
              <a:t>2</a:t>
            </a:r>
            <a:r>
              <a:rPr lang="zh-CN" altLang="en-US" sz="3200" dirty="0">
                <a:ea typeface="楷体_GB2312" pitchFamily="49" charset="-122"/>
              </a:rPr>
              <a:t>中作业构成满足</a:t>
            </a:r>
            <a:r>
              <a:rPr lang="en-US" altLang="zh-CN" sz="3200" dirty="0">
                <a:ea typeface="楷体_GB2312" pitchFamily="49" charset="-122"/>
              </a:rPr>
              <a:t>Johnson</a:t>
            </a:r>
            <a:r>
              <a:rPr lang="zh-CN" altLang="en-US" sz="3200" dirty="0">
                <a:ea typeface="楷体_GB2312" pitchFamily="49" charset="-122"/>
              </a:rPr>
              <a:t>法则的最优调度。</a:t>
            </a:r>
            <a:endParaRPr lang="zh-CN" altLang="en-US" sz="3200" dirty="0">
              <a:ea typeface="楷体_GB2312" pitchFamily="49" charset="-122"/>
            </a:endParaRPr>
          </a:p>
        </p:txBody>
      </p:sp>
      <p:sp>
        <p:nvSpPr>
          <p:cNvPr id="319492" name="Rectangle 4"/>
          <p:cNvSpPr>
            <a:spLocks noChangeArrowheads="1"/>
          </p:cNvSpPr>
          <p:nvPr/>
        </p:nvSpPr>
        <p:spPr bwMode="auto">
          <a:xfrm>
            <a:off x="0" y="34452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9493" name="Object 5"/>
          <p:cNvGraphicFramePr>
            <a:graphicFrameLocks noChangeAspect="1"/>
          </p:cNvGraphicFramePr>
          <p:nvPr/>
        </p:nvGraphicFramePr>
        <p:xfrm>
          <a:off x="1475407" y="1814860"/>
          <a:ext cx="41767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41" name="公式" r:id="rId1" imgW="2044700" imgH="228600" progId="Equation.3">
                  <p:embed/>
                </p:oleObj>
              </mc:Choice>
              <mc:Fallback>
                <p:oleObj name="公式" r:id="rId1" imgW="2044700" imgH="228600" progId="Equation.3">
                  <p:embed/>
                  <p:pic>
                    <p:nvPicPr>
                      <p:cNvPr id="0" name="Picture 6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407" y="1814860"/>
                        <a:ext cx="4176713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494" name="Text Box 6"/>
          <p:cNvSpPr txBox="1">
            <a:spLocks noChangeArrowheads="1"/>
          </p:cNvSpPr>
          <p:nvPr/>
        </p:nvSpPr>
        <p:spPr bwMode="auto">
          <a:xfrm>
            <a:off x="395288" y="4639022"/>
            <a:ext cx="8351837" cy="1238250"/>
          </a:xfrm>
          <a:prstGeom prst="rect">
            <a:avLst/>
          </a:prstGeom>
          <a:solidFill>
            <a:srgbClr val="9FE6FF"/>
          </a:solidFill>
          <a:ln w="50800">
            <a:solidFill>
              <a:srgbClr val="FF6600"/>
            </a:solidFill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400" b="1" dirty="0">
                <a:latin typeface="Verdana" panose="020B0604030504040204" pitchFamily="34" charset="0"/>
                <a:ea typeface="黑体" panose="02010609060101010101" pitchFamily="2" charset="-122"/>
              </a:rPr>
              <a:t>算法复杂度分析：</a:t>
            </a:r>
            <a:endParaRPr lang="zh-CN" altLang="en-US" sz="2400" b="1" dirty="0">
              <a:latin typeface="Verdana" panose="020B0604030504040204" pitchFamily="34" charset="0"/>
              <a:ea typeface="黑体" panose="02010609060101010101" pitchFamily="2" charset="-122"/>
            </a:endParaRPr>
          </a:p>
          <a:p>
            <a:r>
              <a:rPr lang="zh-CN" altLang="en-US" sz="2400" dirty="0">
                <a:ea typeface="楷体_GB2312" pitchFamily="49" charset="-122"/>
              </a:rPr>
              <a:t>算法的主要计算时间花在对作业集的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排序</a:t>
            </a:r>
            <a:r>
              <a:rPr lang="zh-CN" altLang="en-US" sz="2400" dirty="0">
                <a:ea typeface="楷体_GB2312" pitchFamily="49" charset="-122"/>
              </a:rPr>
              <a:t>。因此，在最坏情况下算法所需的计算时间为</a:t>
            </a:r>
            <a:r>
              <a:rPr lang="en-US" altLang="zh-CN" sz="2400" dirty="0">
                <a:ea typeface="楷体_GB2312" pitchFamily="49" charset="-122"/>
              </a:rPr>
              <a:t>O(</a:t>
            </a:r>
            <a:r>
              <a:rPr lang="en-US" altLang="zh-CN" sz="2400" dirty="0" err="1">
                <a:ea typeface="楷体_GB2312" pitchFamily="49" charset="-122"/>
              </a:rPr>
              <a:t>nlogn</a:t>
            </a:r>
            <a:r>
              <a:rPr lang="en-US" altLang="zh-CN" sz="2400" dirty="0">
                <a:ea typeface="楷体_GB2312" pitchFamily="49" charset="-122"/>
              </a:rPr>
              <a:t>)</a:t>
            </a:r>
            <a:r>
              <a:rPr lang="zh-CN" altLang="en-US" sz="2400" dirty="0">
                <a:ea typeface="楷体_GB2312" pitchFamily="49" charset="-122"/>
              </a:rPr>
              <a:t>。所需的空间为</a:t>
            </a:r>
            <a:r>
              <a:rPr lang="en-US" altLang="zh-CN" sz="2400" dirty="0">
                <a:ea typeface="楷体_GB2312" pitchFamily="49" charset="-122"/>
              </a:rPr>
              <a:t>O(n)</a:t>
            </a:r>
            <a:r>
              <a:rPr lang="zh-CN" altLang="en-US" sz="2400" dirty="0">
                <a:ea typeface="楷体_GB2312" pitchFamily="49" charset="-122"/>
              </a:rPr>
              <a:t>。</a:t>
            </a:r>
            <a:endParaRPr lang="en-US" altLang="zh-CN" sz="2400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ChangeArrowheads="1"/>
          </p:cNvSpPr>
          <p:nvPr/>
        </p:nvSpPr>
        <p:spPr bwMode="auto">
          <a:xfrm>
            <a:off x="539552" y="257398"/>
            <a:ext cx="7345362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zh-CN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0-1</a:t>
            </a:r>
            <a:r>
              <a:rPr lang="zh-CN" altLang="en-US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背包问题</a:t>
            </a:r>
            <a:endParaRPr lang="ja-JP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</a:endParaRPr>
          </a:p>
        </p:txBody>
      </p:sp>
      <p:sp>
        <p:nvSpPr>
          <p:cNvPr id="320515" name="Text Box 3"/>
          <p:cNvSpPr txBox="1">
            <a:spLocks noChangeArrowheads="1"/>
          </p:cNvSpPr>
          <p:nvPr/>
        </p:nvSpPr>
        <p:spPr bwMode="auto">
          <a:xfrm>
            <a:off x="231775" y="1151260"/>
            <a:ext cx="851693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给定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n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种物品和一背包。物品</a:t>
            </a:r>
            <a:r>
              <a:rPr lang="en-US" altLang="zh-CN" sz="2400" dirty="0" err="1">
                <a:latin typeface="黑体" panose="02010609060101010101" pitchFamily="2" charset="-122"/>
                <a:ea typeface="黑体" panose="02010609060101010101" pitchFamily="2" charset="-122"/>
              </a:rPr>
              <a:t>i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的重量是</a:t>
            </a:r>
            <a:r>
              <a:rPr lang="en-US" altLang="zh-CN" sz="2400" dirty="0" err="1">
                <a:latin typeface="黑体" panose="02010609060101010101" pitchFamily="2" charset="-122"/>
                <a:ea typeface="黑体" panose="02010609060101010101" pitchFamily="2" charset="-122"/>
              </a:rPr>
              <a:t>w</a:t>
            </a:r>
            <a:r>
              <a:rPr lang="en-US" altLang="zh-CN" sz="2400" baseline="-25000" dirty="0" err="1">
                <a:latin typeface="黑体" panose="02010609060101010101" pitchFamily="2" charset="-122"/>
                <a:ea typeface="黑体" panose="02010609060101010101" pitchFamily="2" charset="-122"/>
              </a:rPr>
              <a:t>i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，其价值为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v</a:t>
            </a:r>
            <a:r>
              <a:rPr lang="en-US" altLang="zh-CN" sz="2400" baseline="-25000" dirty="0">
                <a:latin typeface="黑体" panose="02010609060101010101" pitchFamily="2" charset="-122"/>
                <a:ea typeface="黑体" panose="02010609060101010101" pitchFamily="2" charset="-122"/>
              </a:rPr>
              <a:t>i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，背包的容量为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C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。问应如何选择装入背包的物品，使得装入背包中物品的总价值最大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?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ctr"/>
            <a:r>
              <a:rPr lang="zh-CN" altLang="en-US" sz="2400" b="1" dirty="0">
                <a:ea typeface="楷体_GB2312" pitchFamily="49" charset="-122"/>
              </a:rPr>
              <a:t>找一个</a:t>
            </a:r>
            <a:r>
              <a:rPr lang="en-US" altLang="zh-CN" sz="2400" b="1" dirty="0">
                <a:solidFill>
                  <a:srgbClr val="2605A1"/>
                </a:solidFill>
                <a:ea typeface="楷体_GB2312" pitchFamily="49" charset="-122"/>
              </a:rPr>
              <a:t>n</a:t>
            </a:r>
            <a:r>
              <a:rPr lang="zh-CN" altLang="en-US" sz="2400" b="1" dirty="0">
                <a:solidFill>
                  <a:srgbClr val="2605A1"/>
                </a:solidFill>
                <a:ea typeface="楷体_GB2312" pitchFamily="49" charset="-122"/>
              </a:rPr>
              <a:t>元</a:t>
            </a:r>
            <a:r>
              <a:rPr lang="zh-CN" altLang="en-US" sz="2400" b="1" dirty="0">
                <a:ea typeface="楷体_GB2312" pitchFamily="49" charset="-122"/>
              </a:rPr>
              <a:t>的</a:t>
            </a:r>
            <a:r>
              <a:rPr lang="en-US" altLang="zh-CN" sz="2400" b="1" dirty="0">
                <a:solidFill>
                  <a:srgbClr val="2605A1"/>
                </a:solidFill>
                <a:ea typeface="楷体_GB2312" pitchFamily="49" charset="-122"/>
              </a:rPr>
              <a:t>0-1</a:t>
            </a:r>
            <a:r>
              <a:rPr lang="zh-CN" altLang="en-US" sz="2400" b="1" dirty="0">
                <a:solidFill>
                  <a:srgbClr val="2605A1"/>
                </a:solidFill>
                <a:ea typeface="楷体_GB2312" pitchFamily="49" charset="-122"/>
              </a:rPr>
              <a:t>的向量</a:t>
            </a:r>
            <a:r>
              <a:rPr lang="zh-CN" altLang="en-US" sz="2400" b="1" dirty="0" smtClean="0">
                <a:ea typeface="楷体_GB2312" pitchFamily="49" charset="-122"/>
              </a:rPr>
              <a:t>（</a:t>
            </a:r>
            <a:r>
              <a:rPr lang="en-US" altLang="zh-CN" sz="2400" b="1" dirty="0" smtClean="0">
                <a:ea typeface="楷体_GB2312" pitchFamily="49" charset="-122"/>
              </a:rPr>
              <a:t>x</a:t>
            </a:r>
            <a:r>
              <a:rPr lang="en-US" altLang="zh-CN" sz="2400" b="1" baseline="-25000" dirty="0" smtClean="0">
                <a:ea typeface="楷体_GB2312" pitchFamily="49" charset="-122"/>
              </a:rPr>
              <a:t>1</a:t>
            </a:r>
            <a:r>
              <a:rPr lang="en-US" altLang="zh-CN" sz="2400" b="1" dirty="0" smtClean="0">
                <a:ea typeface="楷体_GB2312" pitchFamily="49" charset="-122"/>
              </a:rPr>
              <a:t>,x</a:t>
            </a:r>
            <a:r>
              <a:rPr lang="en-US" altLang="zh-CN" sz="2400" b="1" baseline="-25000" dirty="0" smtClean="0">
                <a:ea typeface="楷体_GB2312" pitchFamily="49" charset="-122"/>
              </a:rPr>
              <a:t>2</a:t>
            </a:r>
            <a:r>
              <a:rPr lang="en-US" altLang="zh-CN" sz="2400" b="1" dirty="0" smtClean="0">
                <a:ea typeface="楷体_GB2312" pitchFamily="49" charset="-122"/>
              </a:rPr>
              <a:t>,…</a:t>
            </a:r>
            <a:r>
              <a:rPr lang="en-US" altLang="zh-CN" sz="2400" b="1" dirty="0" err="1" smtClean="0">
                <a:ea typeface="楷体_GB2312" pitchFamily="49" charset="-122"/>
              </a:rPr>
              <a:t>x</a:t>
            </a:r>
            <a:r>
              <a:rPr lang="en-US" altLang="zh-CN" sz="2400" b="1" baseline="-25000" dirty="0" err="1" smtClean="0">
                <a:ea typeface="楷体_GB2312" pitchFamily="49" charset="-122"/>
              </a:rPr>
              <a:t>n</a:t>
            </a:r>
            <a:r>
              <a:rPr lang="zh-CN" altLang="en-US" sz="2400" b="1" dirty="0" smtClean="0">
                <a:ea typeface="楷体_GB2312" pitchFamily="49" charset="-122"/>
              </a:rPr>
              <a:t>），</a:t>
            </a:r>
            <a:r>
              <a:rPr lang="en-US" altLang="zh-CN" sz="2400" b="1" dirty="0" smtClean="0">
                <a:ea typeface="楷体_GB2312" pitchFamily="49" charset="-122"/>
              </a:rPr>
              <a:t>x</a:t>
            </a:r>
            <a:r>
              <a:rPr lang="en-US" altLang="zh-CN" sz="2400" b="1" baseline="-25000" dirty="0" smtClean="0">
                <a:ea typeface="楷体_GB2312" pitchFamily="49" charset="-122"/>
              </a:rPr>
              <a:t>i</a:t>
            </a:r>
            <a:r>
              <a:rPr lang="zh-CN" altLang="zh-CN" sz="2400" dirty="0" smtClean="0">
                <a:latin typeface="Arial" panose="020B0604020202020204" pitchFamily="34" charset="0"/>
                <a:ea typeface="楷体_GB2312" pitchFamily="49" charset="-122"/>
              </a:rPr>
              <a:t> ∈</a:t>
            </a:r>
            <a:r>
              <a:rPr lang="en-US" altLang="zh-CN" sz="2400" dirty="0" smtClean="0">
                <a:latin typeface="Arial" panose="020B0604020202020204" pitchFamily="34" charset="0"/>
                <a:ea typeface="楷体_GB2312" pitchFamily="49" charset="-122"/>
              </a:rPr>
              <a:t>{0,1}</a:t>
            </a:r>
            <a:endParaRPr lang="zh-CN" altLang="en-US" sz="2400" b="1" baseline="-250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endParaRPr lang="en-US" altLang="zh-CN" sz="2400" dirty="0" smtClean="0">
              <a:ea typeface="楷体_GB2312" pitchFamily="49" charset="-122"/>
            </a:endParaRPr>
          </a:p>
          <a:p>
            <a:r>
              <a:rPr lang="en-US" altLang="zh-CN" sz="2400" dirty="0" smtClean="0">
                <a:ea typeface="楷体_GB2312" pitchFamily="49" charset="-122"/>
              </a:rPr>
              <a:t>0-1</a:t>
            </a:r>
            <a:r>
              <a:rPr lang="zh-CN" altLang="en-US" sz="2400" dirty="0">
                <a:ea typeface="楷体_GB2312" pitchFamily="49" charset="-122"/>
              </a:rPr>
              <a:t>背包问题是一个特殊的</a:t>
            </a:r>
            <a:r>
              <a:rPr lang="zh-CN" altLang="en-US" sz="2400" b="1" dirty="0">
                <a:ea typeface="楷体_GB2312" pitchFamily="49" charset="-122"/>
              </a:rPr>
              <a:t>整数规划问题</a:t>
            </a:r>
            <a:r>
              <a:rPr lang="zh-CN" altLang="en-US" sz="2400" dirty="0" smtClean="0">
                <a:ea typeface="楷体_GB2312" pitchFamily="49" charset="-122"/>
              </a:rPr>
              <a:t>。</a:t>
            </a:r>
            <a:endParaRPr lang="zh-CN" altLang="en-US" sz="2400" dirty="0">
              <a:ea typeface="楷体_GB2312" pitchFamily="49" charset="-122"/>
            </a:endParaRPr>
          </a:p>
        </p:txBody>
      </p:sp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0517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0518" name="Rectangle 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0519" name="Object 7"/>
          <p:cNvGraphicFramePr>
            <a:graphicFrameLocks noChangeAspect="1"/>
          </p:cNvGraphicFramePr>
          <p:nvPr/>
        </p:nvGraphicFramePr>
        <p:xfrm>
          <a:off x="1394183" y="3531090"/>
          <a:ext cx="1655763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30" name="公式" r:id="rId1" imgW="748665" imgH="431800" progId="Equation.3">
                  <p:embed/>
                </p:oleObj>
              </mc:Choice>
              <mc:Fallback>
                <p:oleObj name="公式" r:id="rId1" imgW="748665" imgH="431800" progId="Equation.3">
                  <p:embed/>
                  <p:pic>
                    <p:nvPicPr>
                      <p:cNvPr id="0" name="Picture 1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4183" y="3531090"/>
                        <a:ext cx="1655763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520" name="Rectangle 8"/>
          <p:cNvSpPr>
            <a:spLocks noChangeArrowheads="1"/>
          </p:cNvSpPr>
          <p:nvPr/>
        </p:nvSpPr>
        <p:spPr bwMode="auto">
          <a:xfrm>
            <a:off x="0" y="3109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0521" name="Object 9"/>
          <p:cNvGraphicFramePr>
            <a:graphicFrameLocks noChangeAspect="1"/>
          </p:cNvGraphicFramePr>
          <p:nvPr/>
        </p:nvGraphicFramePr>
        <p:xfrm>
          <a:off x="899592" y="4508618"/>
          <a:ext cx="2881313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31" name="公式" r:id="rId3" imgW="1218565" imgH="635000" progId="Equation.3">
                  <p:embed/>
                </p:oleObj>
              </mc:Choice>
              <mc:Fallback>
                <p:oleObj name="公式" r:id="rId3" imgW="1218565" imgH="635000" progId="Equation.3">
                  <p:embed/>
                  <p:pic>
                    <p:nvPicPr>
                      <p:cNvPr id="0" name="Picture 1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508618"/>
                        <a:ext cx="2881313" cy="150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851920" y="3631664"/>
            <a:ext cx="5281612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rgbClr val="2605A1"/>
                </a:solidFill>
                <a:latin typeface="Verdana" panose="020B0604030504040204" pitchFamily="34" charset="0"/>
                <a:ea typeface="楷体_GB2312" pitchFamily="49" charset="-122"/>
              </a:rPr>
              <a:t>假设</a:t>
            </a:r>
            <a:r>
              <a:rPr lang="zh-CN" altLang="en-US" sz="2400" dirty="0">
                <a:solidFill>
                  <a:srgbClr val="C00000"/>
                </a:solidFill>
                <a:latin typeface="Verdana" panose="020B0604030504040204" pitchFamily="34" charset="0"/>
                <a:ea typeface="楷体_GB2312" pitchFamily="49" charset="-122"/>
              </a:rPr>
              <a:t>最优解</a:t>
            </a:r>
            <a:r>
              <a:rPr lang="zh-CN" altLang="en-US" sz="2400" dirty="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rPr>
              <a:t>的序列为</a:t>
            </a:r>
            <a:r>
              <a:rPr lang="en-US" altLang="zh-CN" sz="2400" dirty="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rPr>
              <a:t>.....,</a:t>
            </a:r>
            <a:r>
              <a:rPr lang="en-US" altLang="zh-CN" sz="2400" dirty="0" err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rPr>
              <a:t>x</a:t>
            </a:r>
            <a:r>
              <a:rPr lang="en-US" altLang="zh-CN" sz="2400" baseline="-25000" dirty="0" err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rPr>
              <a:t>，能使背包容量</a:t>
            </a:r>
            <a:r>
              <a:rPr lang="en-US" altLang="zh-CN" sz="2400" dirty="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rPr>
              <a:t>C</a:t>
            </a:r>
            <a:r>
              <a:rPr lang="zh-CN" altLang="en-US" sz="2400" dirty="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rPr>
              <a:t>的总价值</a:t>
            </a:r>
            <a:r>
              <a:rPr lang="zh-CN" altLang="en-US" sz="2400" dirty="0" smtClean="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rPr>
              <a:t>最大：</a:t>
            </a:r>
            <a:endParaRPr lang="en-US" altLang="zh-CN" sz="2400" dirty="0" smtClean="0">
              <a:solidFill>
                <a:schemeClr val="tx1"/>
              </a:solidFill>
              <a:latin typeface="Verdana" panose="020B0604030504040204" pitchFamily="34" charset="0"/>
              <a:ea typeface="楷体_GB2312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rgbClr val="2605A1"/>
                </a:solidFill>
                <a:latin typeface="Verdana" panose="020B0604030504040204" pitchFamily="34" charset="0"/>
                <a:ea typeface="楷体_GB2312" pitchFamily="49" charset="-122"/>
              </a:rPr>
              <a:t>如果，</a:t>
            </a:r>
            <a:r>
              <a:rPr lang="en-US" altLang="zh-CN" sz="2400" dirty="0" err="1" smtClean="0">
                <a:solidFill>
                  <a:srgbClr val="2605A1"/>
                </a:solidFill>
                <a:latin typeface="Verdana" panose="020B0604030504040204" pitchFamily="34" charset="0"/>
                <a:ea typeface="楷体_GB2312" pitchFamily="49" charset="-122"/>
              </a:rPr>
              <a:t>x</a:t>
            </a:r>
            <a:r>
              <a:rPr lang="en-US" altLang="zh-CN" sz="2400" baseline="-25000" dirty="0" err="1" smtClean="0">
                <a:solidFill>
                  <a:srgbClr val="2605A1"/>
                </a:solidFill>
                <a:latin typeface="Verdana" panose="020B0604030504040204" pitchFamily="34" charset="0"/>
                <a:ea typeface="楷体_GB2312" pitchFamily="49" charset="-122"/>
              </a:rPr>
              <a:t>n</a:t>
            </a:r>
            <a:r>
              <a:rPr lang="en-US" altLang="zh-CN" sz="2400" dirty="0" smtClean="0">
                <a:solidFill>
                  <a:srgbClr val="2605A1"/>
                </a:solidFill>
                <a:latin typeface="Verdana" panose="020B0604030504040204" pitchFamily="34" charset="0"/>
                <a:ea typeface="楷体_GB2312" pitchFamily="49" charset="-122"/>
              </a:rPr>
              <a:t>=1</a:t>
            </a:r>
            <a:r>
              <a:rPr lang="zh-CN" altLang="en-US" sz="2400" dirty="0">
                <a:solidFill>
                  <a:srgbClr val="2605A1"/>
                </a:solidFill>
                <a:latin typeface="Verdana" panose="020B0604030504040204" pitchFamily="34" charset="0"/>
                <a:ea typeface="楷体_GB2312" pitchFamily="49" charset="-122"/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rPr>
              <a:t>则</a:t>
            </a:r>
            <a:r>
              <a:rPr lang="en-US" altLang="zh-CN" sz="2400" dirty="0" smtClean="0">
                <a:solidFill>
                  <a:srgbClr val="2605A1"/>
                </a:solidFill>
                <a:latin typeface="Verdana" panose="020B0604030504040204" pitchFamily="34" charset="0"/>
                <a:ea typeface="楷体_GB2312" pitchFamily="49" charset="-122"/>
              </a:rPr>
              <a:t>x</a:t>
            </a:r>
            <a:r>
              <a:rPr lang="en-US" altLang="zh-CN" sz="2400" baseline="-25000" dirty="0" smtClean="0">
                <a:solidFill>
                  <a:srgbClr val="2605A1"/>
                </a:solidFill>
                <a:latin typeface="Verdana" panose="020B0604030504040204" pitchFamily="34" charset="0"/>
                <a:ea typeface="楷体_GB2312" pitchFamily="49" charset="-122"/>
              </a:rPr>
              <a:t>1</a:t>
            </a:r>
            <a:r>
              <a:rPr lang="en-US" altLang="zh-CN" sz="2400" dirty="0" smtClean="0">
                <a:solidFill>
                  <a:srgbClr val="2605A1"/>
                </a:solidFill>
                <a:latin typeface="Verdana" panose="020B0604030504040204" pitchFamily="34" charset="0"/>
                <a:ea typeface="楷体_GB2312" pitchFamily="49" charset="-122"/>
              </a:rPr>
              <a:t>,...,x</a:t>
            </a:r>
            <a:r>
              <a:rPr lang="en-US" altLang="zh-CN" sz="2400" baseline="-25000" dirty="0" smtClean="0">
                <a:solidFill>
                  <a:srgbClr val="2605A1"/>
                </a:solidFill>
                <a:latin typeface="Verdana" panose="020B0604030504040204" pitchFamily="34" charset="0"/>
                <a:ea typeface="楷体_GB2312" pitchFamily="49" charset="-122"/>
              </a:rPr>
              <a:t>n-1</a:t>
            </a:r>
            <a:r>
              <a:rPr lang="zh-CN" altLang="en-US" sz="2400" dirty="0" smtClean="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rPr>
              <a:t>是</a:t>
            </a:r>
            <a:r>
              <a:rPr lang="en-US" altLang="zh-CN" sz="2400" dirty="0" smtClean="0">
                <a:solidFill>
                  <a:srgbClr val="C00000"/>
                </a:solidFill>
                <a:latin typeface="Verdana" panose="020B0604030504040204" pitchFamily="34" charset="0"/>
                <a:ea typeface="楷体_GB2312" pitchFamily="49" charset="-122"/>
              </a:rPr>
              <a:t>C-</a:t>
            </a:r>
            <a:r>
              <a:rPr lang="en-US" altLang="zh-CN" sz="2400" dirty="0" err="1" smtClean="0">
                <a:solidFill>
                  <a:srgbClr val="C00000"/>
                </a:solidFill>
                <a:latin typeface="Verdana" panose="020B0604030504040204" pitchFamily="34" charset="0"/>
                <a:ea typeface="楷体_GB2312" pitchFamily="49" charset="-122"/>
              </a:rPr>
              <a:t>w</a:t>
            </a:r>
            <a:r>
              <a:rPr lang="en-US" altLang="zh-CN" sz="2400" baseline="-25000" dirty="0" err="1" smtClean="0">
                <a:solidFill>
                  <a:srgbClr val="C00000"/>
                </a:solidFill>
                <a:latin typeface="Verdana" panose="020B0604030504040204" pitchFamily="34" charset="0"/>
                <a:ea typeface="楷体_GB2312" pitchFamily="49" charset="-122"/>
              </a:rPr>
              <a:t>n</a:t>
            </a:r>
            <a:r>
              <a:rPr lang="zh-CN" altLang="en-US" sz="2400" dirty="0" smtClean="0">
                <a:solidFill>
                  <a:srgbClr val="2605A1"/>
                </a:solidFill>
                <a:latin typeface="Verdana" panose="020B0604030504040204" pitchFamily="34" charset="0"/>
                <a:ea typeface="楷体_GB2312" pitchFamily="49" charset="-122"/>
              </a:rPr>
              <a:t>容量</a:t>
            </a:r>
            <a:r>
              <a:rPr lang="zh-CN" altLang="en-US" sz="2400" dirty="0">
                <a:solidFill>
                  <a:srgbClr val="2605A1"/>
                </a:solidFill>
                <a:latin typeface="Verdana" panose="020B0604030504040204" pitchFamily="34" charset="0"/>
                <a:ea typeface="楷体_GB2312" pitchFamily="49" charset="-122"/>
              </a:rPr>
              <a:t>的背包</a:t>
            </a:r>
            <a:r>
              <a:rPr lang="zh-CN" altLang="en-US" sz="2400" dirty="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rPr>
              <a:t>的</a:t>
            </a:r>
            <a:r>
              <a:rPr lang="zh-CN" altLang="en-US" sz="2400" dirty="0">
                <a:solidFill>
                  <a:srgbClr val="2605A1"/>
                </a:solidFill>
                <a:latin typeface="Verdana" panose="020B0604030504040204" pitchFamily="34" charset="0"/>
                <a:ea typeface="楷体_GB2312" pitchFamily="49" charset="-122"/>
              </a:rPr>
              <a:t>总价值依然是最大</a:t>
            </a:r>
            <a:r>
              <a:rPr lang="zh-CN" altLang="en-US" sz="2400" dirty="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rPr>
              <a:t>的序列；</a:t>
            </a:r>
            <a:br>
              <a:rPr lang="zh-CN" altLang="en-US" sz="2400" dirty="0">
                <a:solidFill>
                  <a:srgbClr val="2605A1"/>
                </a:solidFill>
                <a:latin typeface="Verdana" panose="020B0604030504040204" pitchFamily="34" charset="0"/>
                <a:ea typeface="楷体_GB2312" pitchFamily="49" charset="-122"/>
              </a:rPr>
            </a:br>
            <a:r>
              <a:rPr lang="zh-CN" altLang="en-US" sz="2400" dirty="0" smtClean="0">
                <a:solidFill>
                  <a:srgbClr val="2605A1"/>
                </a:solidFill>
                <a:latin typeface="Verdana" panose="020B0604030504040204" pitchFamily="34" charset="0"/>
                <a:ea typeface="楷体_GB2312" pitchFamily="49" charset="-122"/>
              </a:rPr>
              <a:t>如果</a:t>
            </a:r>
            <a:r>
              <a:rPr lang="zh-CN" altLang="en-US" sz="2400" dirty="0">
                <a:solidFill>
                  <a:srgbClr val="2605A1"/>
                </a:solidFill>
                <a:latin typeface="Verdana" panose="020B0604030504040204" pitchFamily="34" charset="0"/>
                <a:ea typeface="楷体_GB2312" pitchFamily="49" charset="-122"/>
              </a:rPr>
              <a:t>，</a:t>
            </a:r>
            <a:r>
              <a:rPr lang="en-US" altLang="zh-CN" sz="2400" dirty="0" err="1" smtClean="0">
                <a:solidFill>
                  <a:srgbClr val="2605A1"/>
                </a:solidFill>
                <a:latin typeface="Verdana" panose="020B0604030504040204" pitchFamily="34" charset="0"/>
                <a:ea typeface="楷体_GB2312" pitchFamily="49" charset="-122"/>
              </a:rPr>
              <a:t>x</a:t>
            </a:r>
            <a:r>
              <a:rPr lang="en-US" altLang="zh-CN" sz="2400" baseline="-25000" dirty="0" err="1" smtClean="0">
                <a:solidFill>
                  <a:srgbClr val="2605A1"/>
                </a:solidFill>
                <a:latin typeface="Verdana" panose="020B0604030504040204" pitchFamily="34" charset="0"/>
                <a:ea typeface="楷体_GB2312" pitchFamily="49" charset="-122"/>
              </a:rPr>
              <a:t>n</a:t>
            </a:r>
            <a:r>
              <a:rPr lang="en-US" altLang="zh-CN" sz="2400" dirty="0" smtClean="0">
                <a:solidFill>
                  <a:srgbClr val="2605A1"/>
                </a:solidFill>
                <a:latin typeface="Verdana" panose="020B0604030504040204" pitchFamily="34" charset="0"/>
                <a:ea typeface="楷体_GB2312" pitchFamily="49" charset="-122"/>
              </a:rPr>
              <a:t>=0</a:t>
            </a:r>
            <a:r>
              <a:rPr lang="zh-CN" altLang="en-US" sz="2400" dirty="0">
                <a:solidFill>
                  <a:srgbClr val="2605A1"/>
                </a:solidFill>
                <a:latin typeface="Verdana" panose="020B0604030504040204" pitchFamily="34" charset="0"/>
                <a:ea typeface="楷体_GB2312" pitchFamily="49" charset="-122"/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rPr>
              <a:t>则</a:t>
            </a:r>
            <a:r>
              <a:rPr lang="en-US" altLang="zh-CN" sz="2400" dirty="0" smtClean="0">
                <a:solidFill>
                  <a:srgbClr val="2605A1"/>
                </a:solidFill>
                <a:latin typeface="Verdana" panose="020B0604030504040204" pitchFamily="34" charset="0"/>
                <a:ea typeface="楷体_GB2312" pitchFamily="49" charset="-122"/>
              </a:rPr>
              <a:t>x</a:t>
            </a:r>
            <a:r>
              <a:rPr lang="en-US" altLang="zh-CN" sz="2400" baseline="-25000" dirty="0" smtClean="0">
                <a:solidFill>
                  <a:srgbClr val="2605A1"/>
                </a:solidFill>
                <a:latin typeface="Verdana" panose="020B0604030504040204" pitchFamily="34" charset="0"/>
                <a:ea typeface="楷体_GB2312" pitchFamily="49" charset="-122"/>
              </a:rPr>
              <a:t>1</a:t>
            </a:r>
            <a:r>
              <a:rPr lang="en-US" altLang="zh-CN" sz="2400" dirty="0" smtClean="0">
                <a:solidFill>
                  <a:srgbClr val="2605A1"/>
                </a:solidFill>
                <a:latin typeface="Verdana" panose="020B0604030504040204" pitchFamily="34" charset="0"/>
                <a:ea typeface="楷体_GB2312" pitchFamily="49" charset="-122"/>
              </a:rPr>
              <a:t>,....,x</a:t>
            </a:r>
            <a:r>
              <a:rPr lang="en-US" altLang="zh-CN" sz="2400" baseline="-25000" dirty="0" smtClean="0">
                <a:solidFill>
                  <a:srgbClr val="2605A1"/>
                </a:solidFill>
                <a:latin typeface="Verdana" panose="020B0604030504040204" pitchFamily="34" charset="0"/>
                <a:ea typeface="楷体_GB2312" pitchFamily="49" charset="-122"/>
              </a:rPr>
              <a:t>n-1</a:t>
            </a:r>
            <a:r>
              <a:rPr lang="zh-CN" altLang="en-US" sz="2400" dirty="0" smtClean="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rPr>
              <a:t>是</a:t>
            </a:r>
            <a:r>
              <a:rPr lang="en-US" altLang="zh-CN" sz="2400" dirty="0">
                <a:solidFill>
                  <a:srgbClr val="C00000"/>
                </a:solidFill>
                <a:latin typeface="Verdana" panose="020B0604030504040204" pitchFamily="34" charset="0"/>
                <a:ea typeface="楷体_GB2312" pitchFamily="49" charset="-122"/>
              </a:rPr>
              <a:t>C</a:t>
            </a:r>
            <a:r>
              <a:rPr lang="zh-CN" altLang="en-US" sz="2400" dirty="0">
                <a:solidFill>
                  <a:srgbClr val="2605A1"/>
                </a:solidFill>
                <a:latin typeface="Verdana" panose="020B0604030504040204" pitchFamily="34" charset="0"/>
                <a:ea typeface="楷体_GB2312" pitchFamily="49" charset="-122"/>
              </a:rPr>
              <a:t>容量的背包</a:t>
            </a:r>
            <a:r>
              <a:rPr lang="zh-CN" altLang="en-US" sz="2400" dirty="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rPr>
              <a:t>的</a:t>
            </a:r>
            <a:r>
              <a:rPr lang="zh-CN" altLang="en-US" sz="2400" dirty="0">
                <a:solidFill>
                  <a:srgbClr val="2605A1"/>
                </a:solidFill>
                <a:latin typeface="Verdana" panose="020B0604030504040204" pitchFamily="34" charset="0"/>
                <a:ea typeface="楷体_GB2312" pitchFamily="49" charset="-122"/>
              </a:rPr>
              <a:t>总价值依然是最大</a:t>
            </a:r>
            <a:r>
              <a:rPr lang="zh-CN" altLang="en-US" sz="2400" dirty="0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rPr>
              <a:t>的序列。</a:t>
            </a:r>
            <a:endParaRPr lang="zh-CN" altLang="en-US" sz="2400" dirty="0">
              <a:solidFill>
                <a:schemeClr val="tx1"/>
              </a:solidFill>
              <a:latin typeface="Verdana" panose="020B060403050404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0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0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9" name="Text Box 3"/>
          <p:cNvSpPr txBox="1">
            <a:spLocks noChangeArrowheads="1"/>
          </p:cNvSpPr>
          <p:nvPr/>
        </p:nvSpPr>
        <p:spPr bwMode="auto">
          <a:xfrm>
            <a:off x="250825" y="1099592"/>
            <a:ext cx="3978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ea typeface="楷体_GB2312" pitchFamily="49" charset="-122"/>
              </a:rPr>
              <a:t>设所给</a:t>
            </a:r>
            <a:r>
              <a:rPr lang="en-US" altLang="zh-CN" sz="2400">
                <a:ea typeface="楷体_GB2312" pitchFamily="49" charset="-122"/>
              </a:rPr>
              <a:t>0-1</a:t>
            </a:r>
            <a:r>
              <a:rPr lang="zh-CN" altLang="en-US" sz="2400">
                <a:ea typeface="楷体_GB2312" pitchFamily="49" charset="-122"/>
              </a:rPr>
              <a:t>背包问题的子问题</a:t>
            </a: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321540" name="Rectangle 4"/>
          <p:cNvSpPr>
            <a:spLocks noChangeArrowheads="1"/>
          </p:cNvSpPr>
          <p:nvPr/>
        </p:nvSpPr>
        <p:spPr bwMode="auto">
          <a:xfrm>
            <a:off x="0" y="337733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1541" name="Object 5"/>
          <p:cNvGraphicFramePr>
            <a:graphicFrameLocks noChangeAspect="1"/>
          </p:cNvGraphicFramePr>
          <p:nvPr/>
        </p:nvGraphicFramePr>
        <p:xfrm>
          <a:off x="3348038" y="1506935"/>
          <a:ext cx="1439862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94" name="公式" r:id="rId1" imgW="799465" imgH="431800" progId="Equation.3">
                  <p:embed/>
                </p:oleObj>
              </mc:Choice>
              <mc:Fallback>
                <p:oleObj name="公式" r:id="rId1" imgW="799465" imgH="431800" progId="Equation.3">
                  <p:embed/>
                  <p:pic>
                    <p:nvPicPr>
                      <p:cNvPr id="0" name="Picture 23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506935"/>
                        <a:ext cx="1439862" cy="769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542" name="Rectangle 6"/>
          <p:cNvSpPr>
            <a:spLocks noChangeArrowheads="1"/>
          </p:cNvSpPr>
          <p:nvPr/>
        </p:nvSpPr>
        <p:spPr bwMode="auto">
          <a:xfrm>
            <a:off x="0" y="327255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1543" name="Object 7"/>
          <p:cNvGraphicFramePr>
            <a:graphicFrameLocks noChangeAspect="1"/>
          </p:cNvGraphicFramePr>
          <p:nvPr/>
        </p:nvGraphicFramePr>
        <p:xfrm>
          <a:off x="3059113" y="2248346"/>
          <a:ext cx="208915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95" name="公式" r:id="rId3" imgW="1282700" imgH="635000" progId="Equation.3">
                  <p:embed/>
                </p:oleObj>
              </mc:Choice>
              <mc:Fallback>
                <p:oleObj name="公式" r:id="rId3" imgW="1282700" imgH="635000" progId="Equation.3">
                  <p:embed/>
                  <p:pic>
                    <p:nvPicPr>
                      <p:cNvPr id="0" name="Picture 23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248346"/>
                        <a:ext cx="2089150" cy="1036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544" name="Text Box 8"/>
          <p:cNvSpPr txBox="1">
            <a:spLocks noChangeArrowheads="1"/>
          </p:cNvSpPr>
          <p:nvPr/>
        </p:nvSpPr>
        <p:spPr bwMode="auto">
          <a:xfrm>
            <a:off x="231775" y="3466232"/>
            <a:ext cx="8661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的最优值为</a:t>
            </a:r>
            <a:r>
              <a:rPr lang="en-US" altLang="zh-CN" sz="2400" dirty="0">
                <a:ea typeface="楷体_GB2312" pitchFamily="49" charset="-122"/>
              </a:rPr>
              <a:t>m(</a:t>
            </a:r>
            <a:r>
              <a:rPr lang="en-US" altLang="zh-CN" sz="2400" dirty="0" err="1">
                <a:ea typeface="楷体_GB2312" pitchFamily="49" charset="-122"/>
              </a:rPr>
              <a:t>i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C00000"/>
                </a:solidFill>
                <a:ea typeface="楷体_GB2312" pitchFamily="49" charset="-122"/>
              </a:rPr>
              <a:t>j</a:t>
            </a:r>
            <a:r>
              <a:rPr lang="en-US" altLang="zh-CN" sz="2400" dirty="0">
                <a:ea typeface="楷体_GB2312" pitchFamily="49" charset="-122"/>
              </a:rPr>
              <a:t>)</a:t>
            </a:r>
            <a:r>
              <a:rPr lang="zh-CN" altLang="en-US" sz="2400" dirty="0">
                <a:ea typeface="楷体_GB2312" pitchFamily="49" charset="-122"/>
              </a:rPr>
              <a:t>，即</a:t>
            </a:r>
            <a:r>
              <a:rPr lang="en-US" altLang="zh-CN" sz="2400" dirty="0">
                <a:ea typeface="楷体_GB2312" pitchFamily="49" charset="-122"/>
              </a:rPr>
              <a:t>m(</a:t>
            </a:r>
            <a:r>
              <a:rPr lang="en-US" altLang="zh-CN" sz="2400" dirty="0" err="1">
                <a:ea typeface="楷体_GB2312" pitchFamily="49" charset="-122"/>
              </a:rPr>
              <a:t>i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j)</a:t>
            </a:r>
            <a:r>
              <a:rPr lang="zh-CN" altLang="en-US" sz="2400" dirty="0">
                <a:ea typeface="楷体_GB2312" pitchFamily="49" charset="-122"/>
              </a:rPr>
              <a:t>是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背包容量为</a:t>
            </a:r>
            <a:r>
              <a:rPr lang="en-US" altLang="zh-CN" sz="2400" dirty="0">
                <a:solidFill>
                  <a:srgbClr val="C00000"/>
                </a:solidFill>
                <a:ea typeface="楷体_GB2312" pitchFamily="49" charset="-122"/>
              </a:rPr>
              <a:t>j</a:t>
            </a:r>
            <a:r>
              <a:rPr lang="zh-CN" altLang="en-US" sz="2400" dirty="0">
                <a:ea typeface="楷体_GB2312" pitchFamily="49" charset="-122"/>
              </a:rPr>
              <a:t>，可选择物品为</a:t>
            </a:r>
            <a:r>
              <a:rPr lang="en-US" altLang="zh-CN" sz="2400" dirty="0" err="1">
                <a:solidFill>
                  <a:srgbClr val="3907F1"/>
                </a:solidFill>
                <a:ea typeface="楷体_GB2312" pitchFamily="49" charset="-122"/>
              </a:rPr>
              <a:t>i</a:t>
            </a:r>
            <a:r>
              <a:rPr lang="zh-CN" altLang="en-US" sz="2400" dirty="0">
                <a:solidFill>
                  <a:srgbClr val="3907F1"/>
                </a:solidFill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3907F1"/>
                </a:solidFill>
                <a:ea typeface="楷体_GB2312" pitchFamily="49" charset="-122"/>
              </a:rPr>
              <a:t>i+1</a:t>
            </a:r>
            <a:r>
              <a:rPr lang="zh-CN" altLang="en-US" sz="2400" dirty="0">
                <a:solidFill>
                  <a:srgbClr val="3907F1"/>
                </a:solidFill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3907F1"/>
                </a:solidFill>
                <a:ea typeface="楷体_GB2312" pitchFamily="49" charset="-122"/>
              </a:rPr>
              <a:t>…</a:t>
            </a:r>
            <a:r>
              <a:rPr lang="zh-CN" altLang="en-US" sz="2400" dirty="0">
                <a:solidFill>
                  <a:srgbClr val="3907F1"/>
                </a:solidFill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3907F1"/>
                </a:solidFill>
                <a:ea typeface="楷体_GB2312" pitchFamily="49" charset="-122"/>
              </a:rPr>
              <a:t>n</a:t>
            </a:r>
            <a:r>
              <a:rPr lang="zh-CN" altLang="en-US" sz="2400" dirty="0">
                <a:ea typeface="楷体_GB2312" pitchFamily="49" charset="-122"/>
              </a:rPr>
              <a:t>时</a:t>
            </a:r>
            <a:r>
              <a:rPr lang="en-US" altLang="zh-CN" sz="2400" dirty="0">
                <a:ea typeface="楷体_GB2312" pitchFamily="49" charset="-122"/>
              </a:rPr>
              <a:t>0-1</a:t>
            </a:r>
            <a:r>
              <a:rPr lang="zh-CN" altLang="en-US" sz="2400" dirty="0">
                <a:ea typeface="楷体_GB2312" pitchFamily="49" charset="-122"/>
              </a:rPr>
              <a:t>背包问题的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最优值</a:t>
            </a:r>
            <a:r>
              <a:rPr lang="zh-CN" altLang="en-US" sz="2400" dirty="0">
                <a:ea typeface="楷体_GB2312" pitchFamily="49" charset="-122"/>
              </a:rPr>
              <a:t>。由</a:t>
            </a:r>
            <a:r>
              <a:rPr lang="en-US" altLang="zh-CN" sz="2400" dirty="0">
                <a:ea typeface="楷体_GB2312" pitchFamily="49" charset="-122"/>
              </a:rPr>
              <a:t>0-1</a:t>
            </a:r>
            <a:r>
              <a:rPr lang="zh-CN" altLang="en-US" sz="2400" dirty="0">
                <a:ea typeface="楷体_GB2312" pitchFamily="49" charset="-122"/>
              </a:rPr>
              <a:t>背包问题的最优子结构性质，可以建立计算</a:t>
            </a:r>
            <a:r>
              <a:rPr lang="en-US" altLang="zh-CN" sz="2400" dirty="0">
                <a:ea typeface="楷体_GB2312" pitchFamily="49" charset="-122"/>
              </a:rPr>
              <a:t>m(</a:t>
            </a:r>
            <a:r>
              <a:rPr lang="en-US" altLang="zh-CN" sz="2400" dirty="0" err="1">
                <a:ea typeface="楷体_GB2312" pitchFamily="49" charset="-122"/>
              </a:rPr>
              <a:t>i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j)</a:t>
            </a:r>
            <a:r>
              <a:rPr lang="zh-CN" altLang="en-US" sz="2400" dirty="0">
                <a:ea typeface="楷体_GB2312" pitchFamily="49" charset="-122"/>
              </a:rPr>
              <a:t>的递归式如下。</a:t>
            </a:r>
            <a:endParaRPr lang="zh-CN" altLang="en-US" sz="2400" dirty="0">
              <a:ea typeface="楷体_GB2312" pitchFamily="49" charset="-122"/>
            </a:endParaRPr>
          </a:p>
        </p:txBody>
      </p:sp>
      <p:sp>
        <p:nvSpPr>
          <p:cNvPr id="321545" name="Rectangle 9"/>
          <p:cNvSpPr>
            <a:spLocks noChangeArrowheads="1"/>
          </p:cNvSpPr>
          <p:nvPr/>
        </p:nvSpPr>
        <p:spPr bwMode="auto">
          <a:xfrm>
            <a:off x="0" y="33630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1546" name="Object 10"/>
          <p:cNvGraphicFramePr>
            <a:graphicFrameLocks noChangeAspect="1"/>
          </p:cNvGraphicFramePr>
          <p:nvPr/>
        </p:nvGraphicFramePr>
        <p:xfrm>
          <a:off x="1547812" y="4714007"/>
          <a:ext cx="6847073" cy="875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96" name="公式" r:id="rId5" imgW="3581400" imgH="457200" progId="Equation.3">
                  <p:embed/>
                </p:oleObj>
              </mc:Choice>
              <mc:Fallback>
                <p:oleObj name="公式" r:id="rId5" imgW="3581400" imgH="457200" progId="Equation.3">
                  <p:embed/>
                  <p:pic>
                    <p:nvPicPr>
                      <p:cNvPr id="0" name="Picture 23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2" y="4714007"/>
                        <a:ext cx="6847073" cy="8752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547" name="Rectangle 11"/>
          <p:cNvSpPr>
            <a:spLocks noChangeArrowheads="1"/>
          </p:cNvSpPr>
          <p:nvPr/>
        </p:nvSpPr>
        <p:spPr bwMode="auto">
          <a:xfrm>
            <a:off x="0" y="33630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1548" name="Object 12"/>
          <p:cNvGraphicFramePr>
            <a:graphicFrameLocks noChangeAspect="1"/>
          </p:cNvGraphicFramePr>
          <p:nvPr/>
        </p:nvGraphicFramePr>
        <p:xfrm>
          <a:off x="1547813" y="5670515"/>
          <a:ext cx="3240211" cy="92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97" name="公式" r:id="rId7" imgW="1600200" imgH="457200" progId="Equation.3">
                  <p:embed/>
                </p:oleObj>
              </mc:Choice>
              <mc:Fallback>
                <p:oleObj name="公式" r:id="rId7" imgW="1600200" imgH="457200" progId="Equation.3">
                  <p:embed/>
                  <p:pic>
                    <p:nvPicPr>
                      <p:cNvPr id="0" name="Picture 23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670515"/>
                        <a:ext cx="3240211" cy="926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539552" y="257398"/>
            <a:ext cx="7345362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zh-CN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0-1</a:t>
            </a:r>
            <a:r>
              <a:rPr lang="zh-CN" altLang="en-US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背包问题</a:t>
            </a:r>
            <a:endParaRPr lang="ja-JP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516216" y="4509120"/>
            <a:ext cx="432048" cy="725033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508104" y="4509120"/>
            <a:ext cx="792088" cy="725033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1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1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1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1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171" y="449486"/>
            <a:ext cx="8569325" cy="603250"/>
          </a:xfrm>
        </p:spPr>
        <p:txBody>
          <a:bodyPr/>
          <a:lstStyle/>
          <a:p>
            <a:r>
              <a:rPr lang="zh-CN" altLang="en-US" sz="4200" b="0" kern="1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  <a:cs typeface="+mn-cs"/>
              </a:rPr>
              <a:t>动态规划基本步骤</a:t>
            </a:r>
            <a:endParaRPr lang="zh-CN" altLang="en-US" sz="4200" b="0" kern="1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726" y="1208088"/>
            <a:ext cx="8496746" cy="3838575"/>
          </a:xfrm>
          <a:noFill/>
        </p:spPr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找出</a:t>
            </a:r>
            <a:r>
              <a:rPr lang="zh-CN" altLang="en-US" dirty="0" smtClean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最优解</a:t>
            </a:r>
            <a:r>
              <a:rPr lang="zh-CN" altLang="en-US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的性质，并刻划其结构特征。</a:t>
            </a:r>
            <a:endParaRPr lang="zh-CN" altLang="en-US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递归</a:t>
            </a:r>
            <a:r>
              <a:rPr lang="zh-CN" altLang="en-US" dirty="0" smtClean="0">
                <a:solidFill>
                  <a:srgbClr val="2605A1"/>
                </a:solidFill>
                <a:ea typeface="楷体_GB2312" pitchFamily="49" charset="-122"/>
                <a:cs typeface="Times New Roman" panose="02020603050405020304" pitchFamily="18" charset="0"/>
              </a:rPr>
              <a:t>地定义最优值</a:t>
            </a:r>
            <a:r>
              <a:rPr lang="zh-CN" altLang="en-US" dirty="0" smtClean="0"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ea typeface="楷体_GB2312" pitchFamily="49" charset="-122"/>
                <a:cs typeface="Times New Roman" panose="02020603050405020304" pitchFamily="18" charset="0"/>
              </a:rPr>
              <a:t>以</a:t>
            </a:r>
            <a:r>
              <a:rPr lang="zh-CN" altLang="en-US" dirty="0" smtClean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自底向上</a:t>
            </a:r>
            <a:r>
              <a:rPr lang="zh-CN" altLang="en-US" dirty="0" smtClean="0">
                <a:ea typeface="楷体_GB2312" pitchFamily="49" charset="-122"/>
                <a:cs typeface="Times New Roman" panose="02020603050405020304" pitchFamily="18" charset="0"/>
              </a:rPr>
              <a:t>的方式计算出最优值。</a:t>
            </a:r>
            <a:endParaRPr lang="zh-CN" altLang="en-US" dirty="0" smtClean="0"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ea typeface="楷体_GB2312" pitchFamily="49" charset="-122"/>
                <a:cs typeface="Times New Roman" panose="02020603050405020304" pitchFamily="18" charset="0"/>
              </a:rPr>
              <a:t>根据计算最优值时得到的信息，构造</a:t>
            </a:r>
            <a:r>
              <a:rPr lang="zh-CN" altLang="en-US" dirty="0" smtClean="0">
                <a:solidFill>
                  <a:srgbClr val="2605A1"/>
                </a:solidFill>
                <a:ea typeface="楷体_GB2312" pitchFamily="49" charset="-122"/>
                <a:cs typeface="Times New Roman" panose="02020603050405020304" pitchFamily="18" charset="0"/>
              </a:rPr>
              <a:t>最优解</a:t>
            </a:r>
            <a:r>
              <a:rPr lang="zh-CN" altLang="en-US" dirty="0" smtClean="0"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9" name="Text Box 3"/>
          <p:cNvSpPr txBox="1">
            <a:spLocks noChangeArrowheads="1"/>
          </p:cNvSpPr>
          <p:nvPr/>
        </p:nvSpPr>
        <p:spPr bwMode="auto">
          <a:xfrm>
            <a:off x="250825" y="1099592"/>
            <a:ext cx="3978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ea typeface="楷体_GB2312" pitchFamily="49" charset="-122"/>
              </a:rPr>
              <a:t>设所给</a:t>
            </a:r>
            <a:r>
              <a:rPr lang="en-US" altLang="zh-CN" sz="2400">
                <a:ea typeface="楷体_GB2312" pitchFamily="49" charset="-122"/>
              </a:rPr>
              <a:t>0-1</a:t>
            </a:r>
            <a:r>
              <a:rPr lang="zh-CN" altLang="en-US" sz="2400">
                <a:ea typeface="楷体_GB2312" pitchFamily="49" charset="-122"/>
              </a:rPr>
              <a:t>背包问题的子问题</a:t>
            </a: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321540" name="Rectangle 4"/>
          <p:cNvSpPr>
            <a:spLocks noChangeArrowheads="1"/>
          </p:cNvSpPr>
          <p:nvPr/>
        </p:nvSpPr>
        <p:spPr bwMode="auto">
          <a:xfrm>
            <a:off x="0" y="337733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1541" name="Object 5"/>
          <p:cNvGraphicFramePr>
            <a:graphicFrameLocks noChangeAspect="1"/>
          </p:cNvGraphicFramePr>
          <p:nvPr/>
        </p:nvGraphicFramePr>
        <p:xfrm>
          <a:off x="3348038" y="1506935"/>
          <a:ext cx="1439862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306" name="公式" r:id="rId1" imgW="799465" imgH="431800" progId="Equation.3">
                  <p:embed/>
                </p:oleObj>
              </mc:Choice>
              <mc:Fallback>
                <p:oleObj name="公式" r:id="rId1" imgW="799465" imgH="431800" progId="Equation.3">
                  <p:embed/>
                  <p:pic>
                    <p:nvPicPr>
                      <p:cNvPr id="0" name="Picture 3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506935"/>
                        <a:ext cx="1439862" cy="769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542" name="Rectangle 6"/>
          <p:cNvSpPr>
            <a:spLocks noChangeArrowheads="1"/>
          </p:cNvSpPr>
          <p:nvPr/>
        </p:nvSpPr>
        <p:spPr bwMode="auto">
          <a:xfrm>
            <a:off x="0" y="327255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1543" name="Object 7"/>
          <p:cNvGraphicFramePr>
            <a:graphicFrameLocks noChangeAspect="1"/>
          </p:cNvGraphicFramePr>
          <p:nvPr/>
        </p:nvGraphicFramePr>
        <p:xfrm>
          <a:off x="3059113" y="2248346"/>
          <a:ext cx="208915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307" name="公式" r:id="rId3" imgW="1282700" imgH="635000" progId="Equation.3">
                  <p:embed/>
                </p:oleObj>
              </mc:Choice>
              <mc:Fallback>
                <p:oleObj name="公式" r:id="rId3" imgW="1282700" imgH="635000" progId="Equation.3">
                  <p:embed/>
                  <p:pic>
                    <p:nvPicPr>
                      <p:cNvPr id="0" name="Picture 3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248346"/>
                        <a:ext cx="2089150" cy="1036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544" name="Text Box 8"/>
          <p:cNvSpPr txBox="1">
            <a:spLocks noChangeArrowheads="1"/>
          </p:cNvSpPr>
          <p:nvPr/>
        </p:nvSpPr>
        <p:spPr bwMode="auto">
          <a:xfrm>
            <a:off x="231775" y="3466232"/>
            <a:ext cx="8661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的最优值为</a:t>
            </a:r>
            <a:r>
              <a:rPr lang="en-US" altLang="zh-CN" sz="2400" dirty="0">
                <a:ea typeface="楷体_GB2312" pitchFamily="49" charset="-122"/>
              </a:rPr>
              <a:t>m(</a:t>
            </a:r>
            <a:r>
              <a:rPr lang="en-US" altLang="zh-CN" sz="2400" dirty="0" err="1">
                <a:ea typeface="楷体_GB2312" pitchFamily="49" charset="-122"/>
              </a:rPr>
              <a:t>i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C00000"/>
                </a:solidFill>
                <a:ea typeface="楷体_GB2312" pitchFamily="49" charset="-122"/>
              </a:rPr>
              <a:t>j</a:t>
            </a:r>
            <a:r>
              <a:rPr lang="en-US" altLang="zh-CN" sz="2400" dirty="0">
                <a:ea typeface="楷体_GB2312" pitchFamily="49" charset="-122"/>
              </a:rPr>
              <a:t>)</a:t>
            </a:r>
            <a:r>
              <a:rPr lang="zh-CN" altLang="en-US" sz="2400" dirty="0">
                <a:ea typeface="楷体_GB2312" pitchFamily="49" charset="-122"/>
              </a:rPr>
              <a:t>，即</a:t>
            </a:r>
            <a:r>
              <a:rPr lang="en-US" altLang="zh-CN" sz="2400" dirty="0">
                <a:ea typeface="楷体_GB2312" pitchFamily="49" charset="-122"/>
              </a:rPr>
              <a:t>m(</a:t>
            </a:r>
            <a:r>
              <a:rPr lang="en-US" altLang="zh-CN" sz="2400" dirty="0" err="1">
                <a:ea typeface="楷体_GB2312" pitchFamily="49" charset="-122"/>
              </a:rPr>
              <a:t>i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j)</a:t>
            </a:r>
            <a:r>
              <a:rPr lang="zh-CN" altLang="en-US" sz="2400" dirty="0">
                <a:ea typeface="楷体_GB2312" pitchFamily="49" charset="-122"/>
              </a:rPr>
              <a:t>是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背包容量为</a:t>
            </a:r>
            <a:r>
              <a:rPr lang="en-US" altLang="zh-CN" sz="2400" dirty="0">
                <a:solidFill>
                  <a:srgbClr val="C00000"/>
                </a:solidFill>
                <a:ea typeface="楷体_GB2312" pitchFamily="49" charset="-122"/>
              </a:rPr>
              <a:t>j</a:t>
            </a:r>
            <a:r>
              <a:rPr lang="zh-CN" altLang="en-US" sz="2400" dirty="0">
                <a:ea typeface="楷体_GB2312" pitchFamily="49" charset="-122"/>
              </a:rPr>
              <a:t>，可选择物品为</a:t>
            </a:r>
            <a:r>
              <a:rPr lang="en-US" altLang="zh-CN" sz="2400" dirty="0" err="1">
                <a:ea typeface="楷体_GB2312" pitchFamily="49" charset="-122"/>
              </a:rPr>
              <a:t>i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i+1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…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n</a:t>
            </a:r>
            <a:r>
              <a:rPr lang="zh-CN" altLang="en-US" sz="2400" dirty="0">
                <a:ea typeface="楷体_GB2312" pitchFamily="49" charset="-122"/>
              </a:rPr>
              <a:t>时</a:t>
            </a:r>
            <a:r>
              <a:rPr lang="en-US" altLang="zh-CN" sz="2400" dirty="0">
                <a:ea typeface="楷体_GB2312" pitchFamily="49" charset="-122"/>
              </a:rPr>
              <a:t>0-1</a:t>
            </a:r>
            <a:r>
              <a:rPr lang="zh-CN" altLang="en-US" sz="2400" dirty="0">
                <a:ea typeface="楷体_GB2312" pitchFamily="49" charset="-122"/>
              </a:rPr>
              <a:t>背包问题的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最优值</a:t>
            </a:r>
            <a:r>
              <a:rPr lang="zh-CN" altLang="en-US" sz="2400" dirty="0">
                <a:ea typeface="楷体_GB2312" pitchFamily="49" charset="-122"/>
              </a:rPr>
              <a:t>。由</a:t>
            </a:r>
            <a:r>
              <a:rPr lang="en-US" altLang="zh-CN" sz="2400" dirty="0">
                <a:ea typeface="楷体_GB2312" pitchFamily="49" charset="-122"/>
              </a:rPr>
              <a:t>0-1</a:t>
            </a:r>
            <a:r>
              <a:rPr lang="zh-CN" altLang="en-US" sz="2400" dirty="0">
                <a:ea typeface="楷体_GB2312" pitchFamily="49" charset="-122"/>
              </a:rPr>
              <a:t>背包问题的最优子结构性质，可以建立计算</a:t>
            </a:r>
            <a:r>
              <a:rPr lang="en-US" altLang="zh-CN" sz="2400" dirty="0">
                <a:ea typeface="楷体_GB2312" pitchFamily="49" charset="-122"/>
              </a:rPr>
              <a:t>m(</a:t>
            </a:r>
            <a:r>
              <a:rPr lang="en-US" altLang="zh-CN" sz="2400" dirty="0" err="1">
                <a:ea typeface="楷体_GB2312" pitchFamily="49" charset="-122"/>
              </a:rPr>
              <a:t>i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j)</a:t>
            </a:r>
            <a:r>
              <a:rPr lang="zh-CN" altLang="en-US" sz="2400" dirty="0">
                <a:ea typeface="楷体_GB2312" pitchFamily="49" charset="-122"/>
              </a:rPr>
              <a:t>的递归式如下。</a:t>
            </a:r>
            <a:endParaRPr lang="zh-CN" altLang="en-US" sz="2400" dirty="0">
              <a:ea typeface="楷体_GB2312" pitchFamily="49" charset="-122"/>
            </a:endParaRPr>
          </a:p>
        </p:txBody>
      </p:sp>
      <p:sp>
        <p:nvSpPr>
          <p:cNvPr id="321545" name="Rectangle 9"/>
          <p:cNvSpPr>
            <a:spLocks noChangeArrowheads="1"/>
          </p:cNvSpPr>
          <p:nvPr/>
        </p:nvSpPr>
        <p:spPr bwMode="auto">
          <a:xfrm>
            <a:off x="0" y="33630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1546" name="Object 10"/>
          <p:cNvGraphicFramePr>
            <a:graphicFrameLocks noChangeAspect="1"/>
          </p:cNvGraphicFramePr>
          <p:nvPr/>
        </p:nvGraphicFramePr>
        <p:xfrm>
          <a:off x="1547812" y="4714007"/>
          <a:ext cx="6847073" cy="875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308" name="公式" r:id="rId5" imgW="3581400" imgH="457200" progId="Equation.3">
                  <p:embed/>
                </p:oleObj>
              </mc:Choice>
              <mc:Fallback>
                <p:oleObj name="公式" r:id="rId5" imgW="3581400" imgH="457200" progId="Equation.3">
                  <p:embed/>
                  <p:pic>
                    <p:nvPicPr>
                      <p:cNvPr id="0" name="Picture 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2" y="4714007"/>
                        <a:ext cx="6847073" cy="8752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547" name="Rectangle 11"/>
          <p:cNvSpPr>
            <a:spLocks noChangeArrowheads="1"/>
          </p:cNvSpPr>
          <p:nvPr/>
        </p:nvSpPr>
        <p:spPr bwMode="auto">
          <a:xfrm>
            <a:off x="0" y="33630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1548" name="Object 12"/>
          <p:cNvGraphicFramePr>
            <a:graphicFrameLocks noChangeAspect="1"/>
          </p:cNvGraphicFramePr>
          <p:nvPr/>
        </p:nvGraphicFramePr>
        <p:xfrm>
          <a:off x="1547813" y="5670515"/>
          <a:ext cx="3240211" cy="92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309" name="公式" r:id="rId7" imgW="1600200" imgH="457200" progId="Equation.3">
                  <p:embed/>
                </p:oleObj>
              </mc:Choice>
              <mc:Fallback>
                <p:oleObj name="公式" r:id="rId7" imgW="1600200" imgH="457200" progId="Equation.3">
                  <p:embed/>
                  <p:pic>
                    <p:nvPicPr>
                      <p:cNvPr id="0" name="Picture 3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670515"/>
                        <a:ext cx="3240211" cy="926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539552" y="257398"/>
            <a:ext cx="7345362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zh-CN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0-1</a:t>
            </a:r>
            <a:r>
              <a:rPr lang="zh-CN" altLang="en-US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背包问题</a:t>
            </a:r>
            <a:endParaRPr lang="ja-JP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516216" y="4509120"/>
            <a:ext cx="432048" cy="725033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508104" y="4509120"/>
            <a:ext cx="792088" cy="725033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9388" y="0"/>
            <a:ext cx="84248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/>
              <a:t>例</a:t>
            </a:r>
            <a:r>
              <a:rPr lang="en-US" altLang="zh-CN" sz="2400" b="1"/>
              <a:t>: </a:t>
            </a:r>
            <a:r>
              <a:rPr lang="zh-CN" altLang="en-US" sz="2400" b="1"/>
              <a:t>四个物品，背包容积为</a:t>
            </a:r>
            <a:r>
              <a:rPr lang="en-US" altLang="zh-CN" sz="2400" b="1"/>
              <a:t>5</a:t>
            </a:r>
            <a:r>
              <a:rPr lang="zh-CN" altLang="en-US" sz="2400" b="1"/>
              <a:t>，</a:t>
            </a:r>
            <a:r>
              <a:rPr lang="en-US" altLang="zh-CN" sz="2400" b="1"/>
              <a:t>w[4]={2, 1, 3, 2}</a:t>
            </a:r>
            <a:r>
              <a:rPr lang="zh-CN" altLang="en-US" sz="2400" b="1"/>
              <a:t>，</a:t>
            </a:r>
            <a:r>
              <a:rPr lang="en-US" altLang="zh-CN" sz="2400" b="1"/>
              <a:t>v[4]={12, 10, 20, 15}</a:t>
            </a:r>
            <a:r>
              <a:rPr lang="zh-CN" altLang="en-US" sz="2400" b="1"/>
              <a:t>，求最大价值</a:t>
            </a:r>
            <a:r>
              <a:rPr lang="en-US" altLang="zh-CN" sz="2400" b="1"/>
              <a:t>m[1][c]</a:t>
            </a:r>
            <a:r>
              <a:rPr lang="zh-CN" altLang="en-US" sz="2400" b="1"/>
              <a:t>及选取的物品编号</a:t>
            </a:r>
            <a:endParaRPr lang="zh-CN" altLang="en-US" sz="2400" b="1"/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323850" y="1555750"/>
            <a:ext cx="42481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900113" y="836613"/>
            <a:ext cx="0" cy="316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68313" y="1627188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/>
              <a:t>4</a:t>
            </a:r>
            <a:endParaRPr lang="en-US" altLang="zh-CN" sz="2400" b="1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68313" y="2060575"/>
            <a:ext cx="3603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/>
              <a:t>3</a:t>
            </a:r>
            <a:endParaRPr lang="en-US" altLang="zh-CN" sz="2400" b="1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68313" y="2565400"/>
            <a:ext cx="3603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/>
              <a:t>2</a:t>
            </a:r>
            <a:endParaRPr lang="en-US" altLang="zh-CN" sz="2400" b="1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68313" y="3068638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/>
              <a:t>1</a:t>
            </a:r>
            <a:endParaRPr lang="en-US" altLang="zh-CN" sz="2400" b="1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130550" y="112395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/>
              <a:t>4</a:t>
            </a:r>
            <a:endParaRPr lang="en-US" altLang="zh-CN" sz="2400" b="1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557463" y="1123950"/>
            <a:ext cx="3603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/>
              <a:t>3</a:t>
            </a:r>
            <a:endParaRPr lang="en-US" altLang="zh-CN" sz="2400" b="1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979613" y="1123950"/>
            <a:ext cx="3603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/>
              <a:t>2</a:t>
            </a:r>
            <a:endParaRPr lang="en-US" altLang="zh-CN" sz="2400" b="1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476375" y="112395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/>
              <a:t>1</a:t>
            </a:r>
            <a:endParaRPr lang="en-US" altLang="zh-CN" sz="2400" b="1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971550" y="112395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/>
              <a:t>0</a:t>
            </a:r>
            <a:endParaRPr lang="en-US" altLang="zh-CN" sz="2400" b="1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779838" y="1123950"/>
            <a:ext cx="3603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/>
              <a:t>5</a:t>
            </a:r>
            <a:endParaRPr lang="en-US" altLang="zh-CN" sz="2400" b="1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971550" y="16287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/>
              <a:t>0</a:t>
            </a:r>
            <a:endParaRPr lang="en-US" altLang="zh-CN" sz="2400" b="1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973138" y="2060575"/>
            <a:ext cx="3603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/>
              <a:t>0</a:t>
            </a:r>
            <a:endParaRPr lang="en-US" altLang="zh-CN" sz="2400" b="1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971550" y="25654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/>
              <a:t>0</a:t>
            </a:r>
            <a:endParaRPr lang="en-US" altLang="zh-CN" sz="2400" b="1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476375" y="16287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/>
              <a:t>0</a:t>
            </a:r>
            <a:endParaRPr lang="en-US" altLang="zh-CN" sz="2400" b="1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1477963" y="2060575"/>
            <a:ext cx="3603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/>
              <a:t>0</a:t>
            </a:r>
            <a:endParaRPr lang="en-US" altLang="zh-CN" sz="2400" b="1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1476375" y="25654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/>
              <a:t>10</a:t>
            </a:r>
            <a:endParaRPr lang="en-US" altLang="zh-CN" sz="2400" b="1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2051050" y="25654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/>
              <a:t>15</a:t>
            </a:r>
            <a:endParaRPr lang="en-US" altLang="zh-CN" sz="2400" b="1"/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1979613" y="1628775"/>
            <a:ext cx="3603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/>
              <a:t>15</a:t>
            </a:r>
            <a:endParaRPr lang="en-US" altLang="zh-CN" sz="2400" b="1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2555875" y="16287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/>
              <a:t>15</a:t>
            </a:r>
            <a:endParaRPr lang="en-US" altLang="zh-CN" sz="2400" b="1"/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3130550" y="16287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/>
              <a:t>15</a:t>
            </a:r>
            <a:endParaRPr lang="en-US" altLang="zh-CN" sz="2400" b="1"/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3779838" y="1628775"/>
            <a:ext cx="3603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/>
              <a:t>15</a:t>
            </a:r>
            <a:endParaRPr lang="en-US" altLang="zh-CN" sz="2400" b="1"/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981200" y="20605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/>
              <a:t>15</a:t>
            </a:r>
            <a:endParaRPr lang="en-US" altLang="zh-CN" sz="2400" b="1"/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2557463" y="2060575"/>
            <a:ext cx="3603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/>
              <a:t>20</a:t>
            </a:r>
            <a:endParaRPr lang="en-US" altLang="zh-CN" sz="2400" b="1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3203575" y="20605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/>
              <a:t>20</a:t>
            </a:r>
            <a:endParaRPr lang="en-US" altLang="zh-CN" sz="2400" b="1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3781425" y="20605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/>
              <a:t>35</a:t>
            </a:r>
            <a:endParaRPr lang="en-US" altLang="zh-CN" sz="2400" b="1"/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3779838" y="2565400"/>
            <a:ext cx="3603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/>
              <a:t>35</a:t>
            </a:r>
            <a:endParaRPr lang="en-US" altLang="zh-CN" sz="2400" b="1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3203575" y="25654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/>
              <a:t>30</a:t>
            </a:r>
            <a:endParaRPr lang="en-US" altLang="zh-CN" sz="2400" b="1"/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2628900" y="25654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/>
              <a:t>25</a:t>
            </a:r>
            <a:endParaRPr lang="en-US" altLang="zh-CN" sz="2400" b="1"/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3779838" y="3068638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/>
              <a:t>37</a:t>
            </a:r>
            <a:endParaRPr lang="en-US" altLang="zh-CN" sz="2400" b="1"/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252413" y="979488"/>
            <a:ext cx="6477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179388" y="1196975"/>
            <a:ext cx="3603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/>
              <a:t>i</a:t>
            </a:r>
            <a:endParaRPr lang="en-US" altLang="zh-CN" sz="2400" b="1"/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466725" y="90805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/>
              <a:t>j</a:t>
            </a:r>
            <a:endParaRPr lang="en-US" altLang="zh-CN" sz="2400" b="1"/>
          </a:p>
        </p:txBody>
      </p:sp>
      <p:graphicFrame>
        <p:nvGraphicFramePr>
          <p:cNvPr id="37" name="Object 37"/>
          <p:cNvGraphicFramePr>
            <a:graphicFrameLocks noChangeAspect="1"/>
          </p:cNvGraphicFramePr>
          <p:nvPr/>
        </p:nvGraphicFramePr>
        <p:xfrm>
          <a:off x="4932363" y="1989138"/>
          <a:ext cx="2879725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94" name="公式" r:id="rId1" imgW="1625600" imgH="482600" progId="Equation.3">
                  <p:embed/>
                </p:oleObj>
              </mc:Choice>
              <mc:Fallback>
                <p:oleObj name="公式" r:id="rId1" imgW="1625600" imgH="48260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989138"/>
                        <a:ext cx="2879725" cy="855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8"/>
          <p:cNvGraphicFramePr>
            <a:graphicFrameLocks noChangeAspect="1"/>
          </p:cNvGraphicFramePr>
          <p:nvPr/>
        </p:nvGraphicFramePr>
        <p:xfrm>
          <a:off x="4064000" y="1042988"/>
          <a:ext cx="461327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95" name="公式" r:id="rId3" imgW="3289300" imgH="685800" progId="Equation.3">
                  <p:embed/>
                </p:oleObj>
              </mc:Choice>
              <mc:Fallback>
                <p:oleObj name="公式" r:id="rId3" imgW="3289300" imgH="68580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0" y="1042988"/>
                        <a:ext cx="4613275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2843213" y="4221163"/>
            <a:ext cx="4319587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x</a:t>
            </a:r>
            <a:r>
              <a:rPr lang="en-US" altLang="zh-CN" sz="2400" b="1" baseline="-25000"/>
              <a:t>4             </a:t>
            </a:r>
            <a:r>
              <a:rPr lang="en-US" altLang="zh-CN" b="1"/>
              <a:t>X</a:t>
            </a:r>
            <a:r>
              <a:rPr lang="en-US" altLang="zh-CN" b="1" baseline="-25000"/>
              <a:t>3</a:t>
            </a:r>
            <a:r>
              <a:rPr lang="en-US" altLang="zh-CN" b="1"/>
              <a:t>            X</a:t>
            </a:r>
            <a:r>
              <a:rPr lang="en-US" altLang="zh-CN" b="1" baseline="-25000"/>
              <a:t>2</a:t>
            </a:r>
            <a:r>
              <a:rPr lang="en-US" altLang="zh-CN" b="1"/>
              <a:t>           X</a:t>
            </a:r>
            <a:r>
              <a:rPr lang="en-US" altLang="zh-CN" b="1" baseline="-25000"/>
              <a:t>1</a:t>
            </a:r>
            <a:endParaRPr lang="en-US" altLang="zh-CN" b="1"/>
          </a:p>
        </p:txBody>
      </p: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5867400" y="47974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1</a:t>
            </a:r>
            <a:endParaRPr lang="en-US" altLang="zh-CN" b="1"/>
          </a:p>
        </p:txBody>
      </p:sp>
      <p:sp>
        <p:nvSpPr>
          <p:cNvPr id="41" name="AutoShape 41"/>
          <p:cNvSpPr>
            <a:spLocks noChangeArrowheads="1"/>
          </p:cNvSpPr>
          <p:nvPr/>
        </p:nvSpPr>
        <p:spPr bwMode="auto">
          <a:xfrm>
            <a:off x="7092950" y="3213100"/>
            <a:ext cx="1800225" cy="719138"/>
          </a:xfrm>
          <a:prstGeom prst="wedgeRectCallout">
            <a:avLst>
              <a:gd name="adj1" fmla="val -104940"/>
              <a:gd name="adj2" fmla="val 124394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m[1][5]&gt;m[2][5]</a:t>
            </a:r>
            <a:endParaRPr lang="en-US" altLang="zh-CN" b="1"/>
          </a:p>
          <a:p>
            <a:pPr algn="ctr" eaLnBrk="1" hangingPunct="1"/>
            <a:r>
              <a:rPr lang="zh-CN" altLang="en-US" b="1"/>
              <a:t>所以物品</a:t>
            </a:r>
            <a:r>
              <a:rPr lang="en-US" altLang="zh-CN" b="1"/>
              <a:t>1</a:t>
            </a:r>
            <a:r>
              <a:rPr lang="zh-CN" altLang="en-US" b="1"/>
              <a:t>被选</a:t>
            </a:r>
            <a:endParaRPr lang="zh-CN" altLang="en-US" b="1"/>
          </a:p>
        </p:txBody>
      </p:sp>
      <p:sp>
        <p:nvSpPr>
          <p:cNvPr id="42" name="AutoShape 42"/>
          <p:cNvSpPr>
            <a:spLocks noChangeArrowheads="1"/>
          </p:cNvSpPr>
          <p:nvPr/>
        </p:nvSpPr>
        <p:spPr bwMode="auto">
          <a:xfrm>
            <a:off x="4572000" y="3429000"/>
            <a:ext cx="2160588" cy="576263"/>
          </a:xfrm>
          <a:prstGeom prst="wedgeRectCallout">
            <a:avLst>
              <a:gd name="adj1" fmla="val -26417"/>
              <a:gd name="adj2" fmla="val 11528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c – w[1]= 3,</a:t>
            </a:r>
            <a:r>
              <a:rPr lang="zh-CN" altLang="en-US" b="1"/>
              <a:t>查看</a:t>
            </a:r>
            <a:r>
              <a:rPr lang="en-US" altLang="zh-CN" b="1"/>
              <a:t>m[2][3]&gt;m[3][3]</a:t>
            </a:r>
            <a:endParaRPr lang="en-US" altLang="zh-CN" b="1"/>
          </a:p>
        </p:txBody>
      </p:sp>
      <p:sp>
        <p:nvSpPr>
          <p:cNvPr id="43" name="Rectangle 43"/>
          <p:cNvSpPr>
            <a:spLocks noChangeArrowheads="1"/>
          </p:cNvSpPr>
          <p:nvPr/>
        </p:nvSpPr>
        <p:spPr bwMode="auto">
          <a:xfrm>
            <a:off x="4932363" y="47974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1</a:t>
            </a:r>
            <a:endParaRPr lang="en-US" altLang="zh-CN" b="1"/>
          </a:p>
        </p:txBody>
      </p:sp>
      <p:sp>
        <p:nvSpPr>
          <p:cNvPr id="44" name="AutoShape 44"/>
          <p:cNvSpPr>
            <a:spLocks noChangeArrowheads="1"/>
          </p:cNvSpPr>
          <p:nvPr/>
        </p:nvSpPr>
        <p:spPr bwMode="auto">
          <a:xfrm>
            <a:off x="755650" y="5661025"/>
            <a:ext cx="3240088" cy="647700"/>
          </a:xfrm>
          <a:prstGeom prst="wedgeRectCallout">
            <a:avLst>
              <a:gd name="adj1" fmla="val 49218"/>
              <a:gd name="adj2" fmla="val -209806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j – w[2]= 2,</a:t>
            </a:r>
            <a:r>
              <a:rPr lang="zh-CN" altLang="en-US" b="1"/>
              <a:t>查看</a:t>
            </a:r>
            <a:r>
              <a:rPr lang="en-US" altLang="zh-CN" b="1"/>
              <a:t>m[3][2]&gt;m[4][2]</a:t>
            </a:r>
            <a:endParaRPr lang="en-US" altLang="zh-CN" b="1"/>
          </a:p>
        </p:txBody>
      </p:sp>
      <p:sp>
        <p:nvSpPr>
          <p:cNvPr id="45" name="Rectangle 45"/>
          <p:cNvSpPr>
            <a:spLocks noChangeArrowheads="1"/>
          </p:cNvSpPr>
          <p:nvPr/>
        </p:nvSpPr>
        <p:spPr bwMode="auto">
          <a:xfrm>
            <a:off x="3851275" y="4724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0</a:t>
            </a:r>
            <a:endParaRPr lang="en-US" altLang="zh-CN" b="1"/>
          </a:p>
        </p:txBody>
      </p:sp>
      <p:sp>
        <p:nvSpPr>
          <p:cNvPr id="46" name="AutoShape 46"/>
          <p:cNvSpPr>
            <a:spLocks noChangeArrowheads="1"/>
          </p:cNvSpPr>
          <p:nvPr/>
        </p:nvSpPr>
        <p:spPr bwMode="auto">
          <a:xfrm>
            <a:off x="395288" y="4508500"/>
            <a:ext cx="1944687" cy="433388"/>
          </a:xfrm>
          <a:prstGeom prst="wedgeRectCallout">
            <a:avLst>
              <a:gd name="adj1" fmla="val 78083"/>
              <a:gd name="adj2" fmla="val -60625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/>
              <a:t>查看</a:t>
            </a:r>
            <a:r>
              <a:rPr lang="en-US" altLang="zh-CN" b="1"/>
              <a:t>m[4][2]&gt;0</a:t>
            </a:r>
            <a:endParaRPr lang="en-US" altLang="zh-CN" b="1"/>
          </a:p>
        </p:txBody>
      </p:sp>
      <p:sp>
        <p:nvSpPr>
          <p:cNvPr id="47" name="Rectangle 47"/>
          <p:cNvSpPr>
            <a:spLocks noChangeArrowheads="1"/>
          </p:cNvSpPr>
          <p:nvPr/>
        </p:nvSpPr>
        <p:spPr bwMode="auto">
          <a:xfrm>
            <a:off x="2916238" y="4724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1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9" grpId="0" animBg="1"/>
      <p:bldP spid="40" grpId="0"/>
      <p:bldP spid="41" grpId="0" animBg="1"/>
      <p:bldP spid="42" grpId="0" animBg="1"/>
      <p:bldP spid="43" grpId="0"/>
      <p:bldP spid="44" grpId="0" animBg="1"/>
      <p:bldP spid="45" grpId="0"/>
      <p:bldP spid="46" grpId="0" animBg="1"/>
      <p:bldP spid="4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9" name="Text Box 3"/>
          <p:cNvSpPr txBox="1">
            <a:spLocks noChangeArrowheads="1"/>
          </p:cNvSpPr>
          <p:nvPr/>
        </p:nvSpPr>
        <p:spPr bwMode="auto">
          <a:xfrm>
            <a:off x="250825" y="1099592"/>
            <a:ext cx="3978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ea typeface="楷体_GB2312" pitchFamily="49" charset="-122"/>
              </a:rPr>
              <a:t>设所给</a:t>
            </a:r>
            <a:r>
              <a:rPr lang="en-US" altLang="zh-CN" sz="2400">
                <a:ea typeface="楷体_GB2312" pitchFamily="49" charset="-122"/>
              </a:rPr>
              <a:t>0-1</a:t>
            </a:r>
            <a:r>
              <a:rPr lang="zh-CN" altLang="en-US" sz="2400">
                <a:ea typeface="楷体_GB2312" pitchFamily="49" charset="-122"/>
              </a:rPr>
              <a:t>背包问题的子问题</a:t>
            </a: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321540" name="Rectangle 4"/>
          <p:cNvSpPr>
            <a:spLocks noChangeArrowheads="1"/>
          </p:cNvSpPr>
          <p:nvPr/>
        </p:nvSpPr>
        <p:spPr bwMode="auto">
          <a:xfrm>
            <a:off x="0" y="337733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1541" name="Object 5"/>
          <p:cNvGraphicFramePr>
            <a:graphicFrameLocks noChangeAspect="1"/>
          </p:cNvGraphicFramePr>
          <p:nvPr/>
        </p:nvGraphicFramePr>
        <p:xfrm>
          <a:off x="3348038" y="1506935"/>
          <a:ext cx="1439862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34" name="公式" r:id="rId1" imgW="799465" imgH="431800" progId="Equation.3">
                  <p:embed/>
                </p:oleObj>
              </mc:Choice>
              <mc:Fallback>
                <p:oleObj name="公式" r:id="rId1" imgW="799465" imgH="431800" progId="Equation.3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506935"/>
                        <a:ext cx="1439862" cy="769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542" name="Rectangle 6"/>
          <p:cNvSpPr>
            <a:spLocks noChangeArrowheads="1"/>
          </p:cNvSpPr>
          <p:nvPr/>
        </p:nvSpPr>
        <p:spPr bwMode="auto">
          <a:xfrm>
            <a:off x="0" y="327255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1543" name="Object 7"/>
          <p:cNvGraphicFramePr>
            <a:graphicFrameLocks noChangeAspect="1"/>
          </p:cNvGraphicFramePr>
          <p:nvPr/>
        </p:nvGraphicFramePr>
        <p:xfrm>
          <a:off x="3059113" y="2248346"/>
          <a:ext cx="208915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35" name="公式" r:id="rId3" imgW="1282700" imgH="635000" progId="Equation.3">
                  <p:embed/>
                </p:oleObj>
              </mc:Choice>
              <mc:Fallback>
                <p:oleObj name="公式" r:id="rId3" imgW="1282700" imgH="635000" progId="Equation.3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248346"/>
                        <a:ext cx="2089150" cy="1036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544" name="Text Box 8"/>
          <p:cNvSpPr txBox="1">
            <a:spLocks noChangeArrowheads="1"/>
          </p:cNvSpPr>
          <p:nvPr/>
        </p:nvSpPr>
        <p:spPr bwMode="auto">
          <a:xfrm>
            <a:off x="231775" y="3466232"/>
            <a:ext cx="8661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的最优值为</a:t>
            </a:r>
            <a:r>
              <a:rPr lang="en-US" altLang="zh-CN" sz="2400" dirty="0">
                <a:ea typeface="楷体_GB2312" pitchFamily="49" charset="-122"/>
              </a:rPr>
              <a:t>m(</a:t>
            </a:r>
            <a:r>
              <a:rPr lang="en-US" altLang="zh-CN" sz="2400" dirty="0" err="1">
                <a:ea typeface="楷体_GB2312" pitchFamily="49" charset="-122"/>
              </a:rPr>
              <a:t>i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C00000"/>
                </a:solidFill>
                <a:ea typeface="楷体_GB2312" pitchFamily="49" charset="-122"/>
              </a:rPr>
              <a:t>j</a:t>
            </a:r>
            <a:r>
              <a:rPr lang="en-US" altLang="zh-CN" sz="2400" dirty="0">
                <a:ea typeface="楷体_GB2312" pitchFamily="49" charset="-122"/>
              </a:rPr>
              <a:t>)</a:t>
            </a:r>
            <a:r>
              <a:rPr lang="zh-CN" altLang="en-US" sz="2400" dirty="0">
                <a:ea typeface="楷体_GB2312" pitchFamily="49" charset="-122"/>
              </a:rPr>
              <a:t>，即</a:t>
            </a:r>
            <a:r>
              <a:rPr lang="en-US" altLang="zh-CN" sz="2400" dirty="0">
                <a:ea typeface="楷体_GB2312" pitchFamily="49" charset="-122"/>
              </a:rPr>
              <a:t>m(</a:t>
            </a:r>
            <a:r>
              <a:rPr lang="en-US" altLang="zh-CN" sz="2400" dirty="0" err="1">
                <a:ea typeface="楷体_GB2312" pitchFamily="49" charset="-122"/>
              </a:rPr>
              <a:t>i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j)</a:t>
            </a:r>
            <a:r>
              <a:rPr lang="zh-CN" altLang="en-US" sz="2400" dirty="0">
                <a:ea typeface="楷体_GB2312" pitchFamily="49" charset="-122"/>
              </a:rPr>
              <a:t>是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背包容量为</a:t>
            </a:r>
            <a:r>
              <a:rPr lang="en-US" altLang="zh-CN" sz="2400" dirty="0">
                <a:solidFill>
                  <a:srgbClr val="C00000"/>
                </a:solidFill>
                <a:ea typeface="楷体_GB2312" pitchFamily="49" charset="-122"/>
              </a:rPr>
              <a:t>j</a:t>
            </a:r>
            <a:r>
              <a:rPr lang="zh-CN" altLang="en-US" sz="2400" dirty="0">
                <a:ea typeface="楷体_GB2312" pitchFamily="49" charset="-122"/>
              </a:rPr>
              <a:t>，可选择物品为</a:t>
            </a:r>
            <a:r>
              <a:rPr lang="en-US" altLang="zh-CN" sz="2400" dirty="0" err="1">
                <a:ea typeface="楷体_GB2312" pitchFamily="49" charset="-122"/>
              </a:rPr>
              <a:t>i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i+1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…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n</a:t>
            </a:r>
            <a:r>
              <a:rPr lang="zh-CN" altLang="en-US" sz="2400" dirty="0">
                <a:ea typeface="楷体_GB2312" pitchFamily="49" charset="-122"/>
              </a:rPr>
              <a:t>时</a:t>
            </a:r>
            <a:r>
              <a:rPr lang="en-US" altLang="zh-CN" sz="2400" dirty="0">
                <a:ea typeface="楷体_GB2312" pitchFamily="49" charset="-122"/>
              </a:rPr>
              <a:t>0-1</a:t>
            </a:r>
            <a:r>
              <a:rPr lang="zh-CN" altLang="en-US" sz="2400" dirty="0">
                <a:ea typeface="楷体_GB2312" pitchFamily="49" charset="-122"/>
              </a:rPr>
              <a:t>背包问题的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最优值</a:t>
            </a:r>
            <a:r>
              <a:rPr lang="zh-CN" altLang="en-US" sz="2400" dirty="0">
                <a:ea typeface="楷体_GB2312" pitchFamily="49" charset="-122"/>
              </a:rPr>
              <a:t>。由</a:t>
            </a:r>
            <a:r>
              <a:rPr lang="en-US" altLang="zh-CN" sz="2400" dirty="0">
                <a:ea typeface="楷体_GB2312" pitchFamily="49" charset="-122"/>
              </a:rPr>
              <a:t>0-1</a:t>
            </a:r>
            <a:r>
              <a:rPr lang="zh-CN" altLang="en-US" sz="2400" dirty="0">
                <a:ea typeface="楷体_GB2312" pitchFamily="49" charset="-122"/>
              </a:rPr>
              <a:t>背包问题的最优子结构性质，可以建立计算</a:t>
            </a:r>
            <a:r>
              <a:rPr lang="en-US" altLang="zh-CN" sz="2400" dirty="0">
                <a:ea typeface="楷体_GB2312" pitchFamily="49" charset="-122"/>
              </a:rPr>
              <a:t>m(</a:t>
            </a:r>
            <a:r>
              <a:rPr lang="en-US" altLang="zh-CN" sz="2400" dirty="0" err="1">
                <a:ea typeface="楷体_GB2312" pitchFamily="49" charset="-122"/>
              </a:rPr>
              <a:t>i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j)</a:t>
            </a:r>
            <a:r>
              <a:rPr lang="zh-CN" altLang="en-US" sz="2400" dirty="0">
                <a:ea typeface="楷体_GB2312" pitchFamily="49" charset="-122"/>
              </a:rPr>
              <a:t>的递归式如下。</a:t>
            </a:r>
            <a:endParaRPr lang="zh-CN" altLang="en-US" sz="2400" dirty="0">
              <a:ea typeface="楷体_GB2312" pitchFamily="49" charset="-122"/>
            </a:endParaRPr>
          </a:p>
        </p:txBody>
      </p:sp>
      <p:sp>
        <p:nvSpPr>
          <p:cNvPr id="321545" name="Rectangle 9"/>
          <p:cNvSpPr>
            <a:spLocks noChangeArrowheads="1"/>
          </p:cNvSpPr>
          <p:nvPr/>
        </p:nvSpPr>
        <p:spPr bwMode="auto">
          <a:xfrm>
            <a:off x="0" y="33630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1546" name="Object 10"/>
          <p:cNvGraphicFramePr>
            <a:graphicFrameLocks noChangeAspect="1"/>
          </p:cNvGraphicFramePr>
          <p:nvPr/>
        </p:nvGraphicFramePr>
        <p:xfrm>
          <a:off x="1547812" y="4714007"/>
          <a:ext cx="6847073" cy="875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36" name="公式" r:id="rId5" imgW="3581400" imgH="457200" progId="Equation.3">
                  <p:embed/>
                </p:oleObj>
              </mc:Choice>
              <mc:Fallback>
                <p:oleObj name="公式" r:id="rId5" imgW="3581400" imgH="457200" progId="Equation.3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2" y="4714007"/>
                        <a:ext cx="6847073" cy="8752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547" name="Rectangle 11"/>
          <p:cNvSpPr>
            <a:spLocks noChangeArrowheads="1"/>
          </p:cNvSpPr>
          <p:nvPr/>
        </p:nvSpPr>
        <p:spPr bwMode="auto">
          <a:xfrm>
            <a:off x="0" y="33630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1548" name="Object 12"/>
          <p:cNvGraphicFramePr>
            <a:graphicFrameLocks noChangeAspect="1"/>
          </p:cNvGraphicFramePr>
          <p:nvPr/>
        </p:nvGraphicFramePr>
        <p:xfrm>
          <a:off x="1547813" y="5670515"/>
          <a:ext cx="3240211" cy="92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37" name="公式" r:id="rId7" imgW="1600200" imgH="457200" progId="Equation.3">
                  <p:embed/>
                </p:oleObj>
              </mc:Choice>
              <mc:Fallback>
                <p:oleObj name="公式" r:id="rId7" imgW="1600200" imgH="457200" progId="Equation.3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670515"/>
                        <a:ext cx="3240211" cy="926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539552" y="257398"/>
            <a:ext cx="7345362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zh-CN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0-1</a:t>
            </a:r>
            <a:r>
              <a:rPr lang="zh-CN" altLang="en-US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背包问题</a:t>
            </a:r>
            <a:endParaRPr lang="ja-JP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516216" y="4509120"/>
            <a:ext cx="432048" cy="725033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044525" y="2636838"/>
            <a:ext cx="7127875" cy="1603375"/>
          </a:xfrm>
          <a:prstGeom prst="rect">
            <a:avLst/>
          </a:prstGeom>
          <a:solidFill>
            <a:srgbClr val="9FE6FF"/>
          </a:solidFill>
          <a:ln w="50800">
            <a:solidFill>
              <a:srgbClr val="FF6600"/>
            </a:solidFill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400" b="1" dirty="0">
                <a:latin typeface="Verdana" panose="020B0604030504040204" pitchFamily="34" charset="0"/>
                <a:ea typeface="黑体" panose="02010609060101010101" pitchFamily="2" charset="-122"/>
              </a:rPr>
              <a:t>算法复杂度分析：</a:t>
            </a:r>
            <a:endParaRPr lang="zh-CN" altLang="en-US" sz="2400" b="1" dirty="0">
              <a:latin typeface="Verdana" panose="020B0604030504040204" pitchFamily="34" charset="0"/>
              <a:ea typeface="黑体" panose="02010609060101010101" pitchFamily="2" charset="-122"/>
            </a:endParaRPr>
          </a:p>
          <a:p>
            <a:r>
              <a:rPr lang="zh-CN" altLang="en-US" sz="2400" dirty="0">
                <a:ea typeface="楷体_GB2312" pitchFamily="49" charset="-122"/>
              </a:rPr>
              <a:t>从</a:t>
            </a:r>
            <a:r>
              <a:rPr lang="en-US" altLang="zh-CN" sz="2400" dirty="0">
                <a:ea typeface="楷体_GB2312" pitchFamily="49" charset="-122"/>
              </a:rPr>
              <a:t>m(</a:t>
            </a:r>
            <a:r>
              <a:rPr lang="en-US" altLang="zh-CN" sz="2400" dirty="0" err="1">
                <a:ea typeface="楷体_GB2312" pitchFamily="49" charset="-122"/>
              </a:rPr>
              <a:t>i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j)</a:t>
            </a:r>
            <a:r>
              <a:rPr lang="zh-CN" altLang="en-US" sz="2400" dirty="0">
                <a:ea typeface="楷体_GB2312" pitchFamily="49" charset="-122"/>
              </a:rPr>
              <a:t>的递归式容易看出，算法需要</a:t>
            </a:r>
            <a:r>
              <a:rPr lang="en-US" altLang="zh-CN" sz="2400" dirty="0">
                <a:ea typeface="楷体_GB2312" pitchFamily="49" charset="-122"/>
              </a:rPr>
              <a:t>O(</a:t>
            </a:r>
            <a:r>
              <a:rPr lang="en-US" altLang="zh-CN" sz="2400" dirty="0" err="1">
                <a:ea typeface="楷体_GB2312" pitchFamily="49" charset="-122"/>
              </a:rPr>
              <a:t>nc</a:t>
            </a:r>
            <a:r>
              <a:rPr lang="en-US" altLang="zh-CN" sz="2400" dirty="0">
                <a:ea typeface="楷体_GB2312" pitchFamily="49" charset="-122"/>
              </a:rPr>
              <a:t>)</a:t>
            </a:r>
            <a:r>
              <a:rPr lang="zh-CN" altLang="en-US" sz="2400" dirty="0">
                <a:ea typeface="楷体_GB2312" pitchFamily="49" charset="-122"/>
              </a:rPr>
              <a:t>计算时间。当背包容量</a:t>
            </a:r>
            <a:r>
              <a:rPr lang="en-US" altLang="zh-CN" sz="2400" dirty="0">
                <a:ea typeface="楷体_GB2312" pitchFamily="49" charset="-122"/>
              </a:rPr>
              <a:t>c</a:t>
            </a:r>
            <a:r>
              <a:rPr lang="zh-CN" altLang="en-US" sz="2400" dirty="0">
                <a:ea typeface="楷体_GB2312" pitchFamily="49" charset="-122"/>
              </a:rPr>
              <a:t>很大时，算法需要的计算时间较多。例如，当</a:t>
            </a:r>
            <a:r>
              <a:rPr lang="en-US" altLang="zh-CN" sz="2400" dirty="0">
                <a:ea typeface="楷体_GB2312" pitchFamily="49" charset="-122"/>
              </a:rPr>
              <a:t>c&gt;2</a:t>
            </a:r>
            <a:r>
              <a:rPr lang="en-US" altLang="zh-CN" sz="2400" baseline="30000" dirty="0">
                <a:ea typeface="楷体_GB2312" pitchFamily="49" charset="-122"/>
              </a:rPr>
              <a:t>n</a:t>
            </a:r>
            <a:r>
              <a:rPr lang="zh-CN" altLang="en-US" sz="2400" dirty="0">
                <a:ea typeface="楷体_GB2312" pitchFamily="49" charset="-122"/>
              </a:rPr>
              <a:t>时，算法需要</a:t>
            </a:r>
            <a:r>
              <a:rPr lang="zh-CN" altLang="zh-CN" sz="2400" dirty="0">
                <a:ea typeface="楷体_GB2312" pitchFamily="49" charset="-122"/>
              </a:rPr>
              <a:t>Ω</a:t>
            </a:r>
            <a:r>
              <a:rPr lang="zh-CN" altLang="en-US" sz="2400" dirty="0">
                <a:ea typeface="楷体_GB2312" pitchFamily="49" charset="-122"/>
              </a:rPr>
              <a:t>(</a:t>
            </a:r>
            <a:r>
              <a:rPr lang="en-US" altLang="zh-CN" sz="2400" dirty="0">
                <a:ea typeface="楷体_GB2312" pitchFamily="49" charset="-122"/>
              </a:rPr>
              <a:t>n2</a:t>
            </a:r>
            <a:r>
              <a:rPr lang="en-US" altLang="zh-CN" sz="2400" baseline="30000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)</a:t>
            </a:r>
            <a:r>
              <a:rPr lang="zh-CN" altLang="en-US" sz="2400" dirty="0">
                <a:ea typeface="楷体_GB2312" pitchFamily="49" charset="-122"/>
              </a:rPr>
              <a:t>计算时间。 </a:t>
            </a:r>
            <a:endParaRPr lang="en-US" altLang="zh-CN" sz="2400" dirty="0">
              <a:ea typeface="楷体_GB2312" pitchFamily="49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508104" y="4509120"/>
            <a:ext cx="792088" cy="725033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ChangeArrowheads="1"/>
          </p:cNvSpPr>
          <p:nvPr/>
        </p:nvSpPr>
        <p:spPr bwMode="auto">
          <a:xfrm>
            <a:off x="539552" y="257398"/>
            <a:ext cx="7345362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en-US" sz="420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算法改进</a:t>
            </a:r>
            <a:endParaRPr lang="ja-JP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</a:endParaRPr>
          </a:p>
        </p:txBody>
      </p:sp>
      <p:sp>
        <p:nvSpPr>
          <p:cNvPr id="322563" name="Text Box 3"/>
          <p:cNvSpPr txBox="1">
            <a:spLocks noChangeArrowheads="1"/>
          </p:cNvSpPr>
          <p:nvPr/>
        </p:nvSpPr>
        <p:spPr bwMode="auto">
          <a:xfrm>
            <a:off x="250825" y="1142901"/>
            <a:ext cx="851693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由</a:t>
            </a:r>
            <a:r>
              <a:rPr lang="en-US" altLang="zh-CN" sz="2400" dirty="0">
                <a:ea typeface="楷体_GB2312" pitchFamily="49" charset="-122"/>
              </a:rPr>
              <a:t>m(</a:t>
            </a:r>
            <a:r>
              <a:rPr lang="en-US" altLang="zh-CN" sz="2400" dirty="0" err="1">
                <a:ea typeface="楷体_GB2312" pitchFamily="49" charset="-122"/>
              </a:rPr>
              <a:t>i,j</a:t>
            </a:r>
            <a:r>
              <a:rPr lang="en-US" altLang="zh-CN" sz="2400" dirty="0">
                <a:ea typeface="楷体_GB2312" pitchFamily="49" charset="-122"/>
              </a:rPr>
              <a:t>)</a:t>
            </a:r>
            <a:r>
              <a:rPr lang="zh-CN" altLang="en-US" sz="2400" dirty="0">
                <a:ea typeface="楷体_GB2312" pitchFamily="49" charset="-122"/>
              </a:rPr>
              <a:t>的递归式容易证明，在一般情况下，对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每一个确定的</a:t>
            </a:r>
            <a:r>
              <a:rPr lang="en-US" altLang="zh-CN" sz="2400" dirty="0" err="1">
                <a:solidFill>
                  <a:srgbClr val="C00000"/>
                </a:solidFill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(1≤i≤n)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zh-CN" altLang="en-US" sz="2400" dirty="0">
                <a:solidFill>
                  <a:srgbClr val="2605A1"/>
                </a:solidFill>
                <a:ea typeface="楷体_GB2312" pitchFamily="49" charset="-122"/>
              </a:rPr>
              <a:t>函数</a:t>
            </a:r>
            <a:r>
              <a:rPr lang="en-US" altLang="zh-CN" sz="2400" dirty="0">
                <a:solidFill>
                  <a:srgbClr val="2605A1"/>
                </a:solidFill>
                <a:ea typeface="楷体_GB2312" pitchFamily="49" charset="-122"/>
              </a:rPr>
              <a:t>m(</a:t>
            </a:r>
            <a:r>
              <a:rPr lang="en-US" altLang="zh-CN" sz="2400" dirty="0" err="1">
                <a:solidFill>
                  <a:srgbClr val="2605A1"/>
                </a:solidFill>
                <a:ea typeface="楷体_GB2312" pitchFamily="49" charset="-122"/>
              </a:rPr>
              <a:t>i,j</a:t>
            </a:r>
            <a:r>
              <a:rPr lang="en-US" altLang="zh-CN" sz="2400" dirty="0">
                <a:solidFill>
                  <a:srgbClr val="2605A1"/>
                </a:solidFill>
                <a:ea typeface="楷体_GB2312" pitchFamily="49" charset="-122"/>
              </a:rPr>
              <a:t>)</a:t>
            </a:r>
            <a:r>
              <a:rPr lang="zh-CN" altLang="en-US" sz="2400" dirty="0">
                <a:ea typeface="楷体_GB2312" pitchFamily="49" charset="-122"/>
              </a:rPr>
              <a:t>是</a:t>
            </a:r>
            <a:r>
              <a:rPr lang="zh-CN" altLang="en-US" sz="2400" dirty="0">
                <a:solidFill>
                  <a:srgbClr val="2605A1"/>
                </a:solidFill>
                <a:ea typeface="楷体_GB2312" pitchFamily="49" charset="-122"/>
              </a:rPr>
              <a:t>关于变量</a:t>
            </a:r>
            <a:r>
              <a:rPr lang="en-US" altLang="zh-CN" sz="2400" dirty="0">
                <a:solidFill>
                  <a:srgbClr val="2605A1"/>
                </a:solidFill>
                <a:ea typeface="楷体_GB2312" pitchFamily="49" charset="-122"/>
              </a:rPr>
              <a:t>j</a:t>
            </a:r>
            <a:r>
              <a:rPr lang="zh-CN" altLang="en-US" sz="2400" dirty="0">
                <a:ea typeface="楷体_GB2312" pitchFamily="49" charset="-122"/>
              </a:rPr>
              <a:t>的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阶梯状单调不减函数</a:t>
            </a:r>
            <a:r>
              <a:rPr lang="zh-CN" altLang="en-US" sz="2400" dirty="0">
                <a:ea typeface="楷体_GB2312" pitchFamily="49" charset="-122"/>
              </a:rPr>
              <a:t>。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跳跃点</a:t>
            </a:r>
            <a:r>
              <a:rPr lang="zh-CN" altLang="en-US" sz="2400" dirty="0">
                <a:ea typeface="楷体_GB2312" pitchFamily="49" charset="-122"/>
              </a:rPr>
              <a:t>是这一类函数的描述特征。在一般情况下，函数</a:t>
            </a:r>
            <a:r>
              <a:rPr lang="en-US" altLang="zh-CN" sz="2400" dirty="0">
                <a:ea typeface="楷体_GB2312" pitchFamily="49" charset="-122"/>
              </a:rPr>
              <a:t>m(</a:t>
            </a:r>
            <a:r>
              <a:rPr lang="en-US" altLang="zh-CN" sz="2400" dirty="0" err="1">
                <a:ea typeface="楷体_GB2312" pitchFamily="49" charset="-122"/>
              </a:rPr>
              <a:t>i,j</a:t>
            </a:r>
            <a:r>
              <a:rPr lang="en-US" altLang="zh-CN" sz="2400" dirty="0">
                <a:ea typeface="楷体_GB2312" pitchFamily="49" charset="-122"/>
              </a:rPr>
              <a:t>)</a:t>
            </a:r>
            <a:r>
              <a:rPr lang="zh-CN" altLang="en-US" sz="2400" dirty="0">
                <a:ea typeface="楷体_GB2312" pitchFamily="49" charset="-122"/>
              </a:rPr>
              <a:t>由其全部跳跃点唯一确定。如图所示。</a:t>
            </a:r>
            <a:endParaRPr lang="zh-CN" altLang="en-US" sz="2400" dirty="0">
              <a:ea typeface="楷体_GB2312" pitchFamily="49" charset="-122"/>
            </a:endParaRPr>
          </a:p>
        </p:txBody>
      </p:sp>
      <p:pic>
        <p:nvPicPr>
          <p:cNvPr id="322564" name="Picture 4" descr="t3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959" y="2780928"/>
            <a:ext cx="3959225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2565" name="Text Box 5"/>
          <p:cNvSpPr txBox="1">
            <a:spLocks noChangeArrowheads="1"/>
          </p:cNvSpPr>
          <p:nvPr/>
        </p:nvSpPr>
        <p:spPr bwMode="auto">
          <a:xfrm>
            <a:off x="303213" y="5265886"/>
            <a:ext cx="85899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对每一个确定的</a:t>
            </a:r>
            <a:r>
              <a:rPr lang="en-US" altLang="zh-CN" sz="2400" dirty="0">
                <a:ea typeface="楷体_GB2312" pitchFamily="49" charset="-122"/>
              </a:rPr>
              <a:t>i(1≤i≤n)</a:t>
            </a:r>
            <a:r>
              <a:rPr lang="zh-CN" altLang="en-US" sz="2400" dirty="0">
                <a:ea typeface="楷体_GB2312" pitchFamily="49" charset="-122"/>
              </a:rPr>
              <a:t>，用一个表</a:t>
            </a:r>
            <a:r>
              <a:rPr lang="en-US" altLang="zh-CN" sz="2400" dirty="0">
                <a:ea typeface="楷体_GB2312" pitchFamily="49" charset="-122"/>
              </a:rPr>
              <a:t>p[i]</a:t>
            </a:r>
            <a:r>
              <a:rPr lang="zh-CN" altLang="en-US" sz="2400" dirty="0">
                <a:ea typeface="楷体_GB2312" pitchFamily="49" charset="-122"/>
              </a:rPr>
              <a:t>存储函数</a:t>
            </a:r>
            <a:r>
              <a:rPr lang="en-US" altLang="zh-CN" sz="2400" dirty="0">
                <a:ea typeface="楷体_GB2312" pitchFamily="49" charset="-122"/>
              </a:rPr>
              <a:t>m(i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j)</a:t>
            </a:r>
            <a:r>
              <a:rPr lang="zh-CN" altLang="en-US" sz="2400" dirty="0">
                <a:ea typeface="楷体_GB2312" pitchFamily="49" charset="-122"/>
              </a:rPr>
              <a:t>的全部跳跃点。表</a:t>
            </a: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</a:rPr>
              <a:t>p[i]</a:t>
            </a:r>
            <a:r>
              <a:rPr lang="zh-CN" altLang="en-US" sz="2400" dirty="0">
                <a:ea typeface="楷体_GB2312" pitchFamily="49" charset="-122"/>
              </a:rPr>
              <a:t>可依计算</a:t>
            </a:r>
            <a:r>
              <a:rPr lang="en-US" altLang="zh-CN" sz="2400" dirty="0">
                <a:ea typeface="楷体_GB2312" pitchFamily="49" charset="-122"/>
              </a:rPr>
              <a:t>m(i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j)</a:t>
            </a:r>
            <a:r>
              <a:rPr lang="zh-CN" altLang="en-US" sz="2400" dirty="0">
                <a:ea typeface="楷体_GB2312" pitchFamily="49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递归式递归</a:t>
            </a:r>
            <a:r>
              <a:rPr lang="zh-CN" altLang="en-US" sz="2400" dirty="0">
                <a:ea typeface="楷体_GB2312" pitchFamily="49" charset="-122"/>
              </a:rPr>
              <a:t>地由表</a:t>
            </a: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</a:rPr>
              <a:t>p[i+1]</a:t>
            </a:r>
            <a:r>
              <a:rPr lang="zh-CN" altLang="en-US" sz="2400" dirty="0">
                <a:ea typeface="楷体_GB2312" pitchFamily="49" charset="-122"/>
              </a:rPr>
              <a:t>计算，初始时</a:t>
            </a:r>
            <a:r>
              <a:rPr lang="en-US" altLang="zh-CN" sz="2400" dirty="0">
                <a:solidFill>
                  <a:srgbClr val="3907F1"/>
                </a:solidFill>
                <a:ea typeface="楷体_GB2312" pitchFamily="49" charset="-122"/>
              </a:rPr>
              <a:t>p[n+1]={(0</a:t>
            </a:r>
            <a:r>
              <a:rPr lang="zh-CN" altLang="en-US" sz="2400" dirty="0">
                <a:solidFill>
                  <a:srgbClr val="3907F1"/>
                </a:solidFill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3907F1"/>
                </a:solidFill>
                <a:ea typeface="楷体_GB2312" pitchFamily="49" charset="-122"/>
              </a:rPr>
              <a:t>0)}</a:t>
            </a:r>
            <a:r>
              <a:rPr lang="zh-CN" altLang="en-US" sz="2400" dirty="0">
                <a:ea typeface="楷体_GB2312" pitchFamily="49" charset="-122"/>
              </a:rPr>
              <a:t>。 </a:t>
            </a:r>
            <a:endParaRPr lang="zh-CN" altLang="en-US" sz="2400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ChangeArrowheads="1"/>
          </p:cNvSpPr>
          <p:nvPr/>
        </p:nvSpPr>
        <p:spPr bwMode="auto">
          <a:xfrm>
            <a:off x="467544" y="-27384"/>
            <a:ext cx="7345362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en-US" sz="420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一个例子</a:t>
            </a:r>
            <a:endParaRPr lang="ja-JP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</a:endParaRPr>
          </a:p>
        </p:txBody>
      </p:sp>
      <p:sp>
        <p:nvSpPr>
          <p:cNvPr id="323587" name="Text Box 3"/>
          <p:cNvSpPr txBox="1">
            <a:spLocks noChangeArrowheads="1"/>
          </p:cNvSpPr>
          <p:nvPr/>
        </p:nvSpPr>
        <p:spPr bwMode="auto">
          <a:xfrm>
            <a:off x="395288" y="765175"/>
            <a:ext cx="6518962" cy="4572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n=3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c=6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w={4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3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2}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v={5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1}</a:t>
            </a:r>
            <a:r>
              <a:rPr lang="zh-CN" altLang="en-US" sz="2400" dirty="0">
                <a:ea typeface="楷体_GB2312" pitchFamily="49" charset="-122"/>
              </a:rPr>
              <a:t>。</a:t>
            </a:r>
            <a:endParaRPr lang="zh-CN" altLang="en-US" sz="2400" dirty="0">
              <a:ea typeface="楷体_GB2312" pitchFamily="49" charset="-122"/>
            </a:endParaRPr>
          </a:p>
        </p:txBody>
      </p:sp>
      <p:grpSp>
        <p:nvGrpSpPr>
          <p:cNvPr id="323588" name="Group 4"/>
          <p:cNvGrpSpPr/>
          <p:nvPr/>
        </p:nvGrpSpPr>
        <p:grpSpPr bwMode="auto">
          <a:xfrm>
            <a:off x="250825" y="1412875"/>
            <a:ext cx="2195513" cy="1179513"/>
            <a:chOff x="0" y="1056"/>
            <a:chExt cx="2154" cy="1157"/>
          </a:xfrm>
        </p:grpSpPr>
        <p:sp>
          <p:nvSpPr>
            <p:cNvPr id="323589" name="Line 5"/>
            <p:cNvSpPr>
              <a:spLocks noChangeShapeType="1"/>
            </p:cNvSpPr>
            <p:nvPr/>
          </p:nvSpPr>
          <p:spPr bwMode="auto">
            <a:xfrm>
              <a:off x="359" y="1734"/>
              <a:ext cx="17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3590" name="Line 6"/>
            <p:cNvSpPr>
              <a:spLocks noChangeShapeType="1"/>
            </p:cNvSpPr>
            <p:nvPr/>
          </p:nvSpPr>
          <p:spPr bwMode="auto">
            <a:xfrm flipV="1">
              <a:off x="598" y="1176"/>
              <a:ext cx="0" cy="10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3591" name="Line 7"/>
            <p:cNvSpPr>
              <a:spLocks noChangeShapeType="1"/>
            </p:cNvSpPr>
            <p:nvPr/>
          </p:nvSpPr>
          <p:spPr bwMode="auto">
            <a:xfrm>
              <a:off x="0" y="2093"/>
              <a:ext cx="59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3592" name="Text Box 8"/>
            <p:cNvSpPr txBox="1">
              <a:spLocks noChangeArrowheads="1"/>
            </p:cNvSpPr>
            <p:nvPr/>
          </p:nvSpPr>
          <p:spPr bwMode="auto">
            <a:xfrm>
              <a:off x="1913" y="1656"/>
              <a:ext cx="241" cy="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dirty="0" smtClean="0">
                  <a:latin typeface="Times New Roman" panose="02020603050405020304" pitchFamily="18" charset="0"/>
                </a:rPr>
                <a:t>j</a:t>
              </a:r>
              <a:endParaRPr kumimoji="1"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23593" name="Line 9"/>
            <p:cNvSpPr>
              <a:spLocks noChangeShapeType="1"/>
            </p:cNvSpPr>
            <p:nvPr/>
          </p:nvSpPr>
          <p:spPr bwMode="auto">
            <a:xfrm flipV="1">
              <a:off x="598" y="1734"/>
              <a:ext cx="0" cy="35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3594" name="Line 10"/>
            <p:cNvSpPr>
              <a:spLocks noChangeShapeType="1"/>
            </p:cNvSpPr>
            <p:nvPr/>
          </p:nvSpPr>
          <p:spPr bwMode="auto">
            <a:xfrm>
              <a:off x="598" y="1734"/>
              <a:ext cx="1117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3595" name="Text Box 11"/>
            <p:cNvSpPr txBox="1">
              <a:spLocks noChangeArrowheads="1"/>
            </p:cNvSpPr>
            <p:nvPr/>
          </p:nvSpPr>
          <p:spPr bwMode="auto">
            <a:xfrm>
              <a:off x="76" y="1453"/>
              <a:ext cx="1122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(0,0)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23596" name="Text Box 12"/>
            <p:cNvSpPr txBox="1">
              <a:spLocks noChangeArrowheads="1"/>
            </p:cNvSpPr>
            <p:nvPr/>
          </p:nvSpPr>
          <p:spPr bwMode="auto">
            <a:xfrm>
              <a:off x="639" y="1056"/>
              <a:ext cx="1334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 dirty="0" smtClean="0"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000" b="1" dirty="0" err="1" smtClean="0">
                  <a:latin typeface="Times New Roman" panose="02020603050405020304" pitchFamily="18" charset="0"/>
                </a:rPr>
                <a:t>x,m</a:t>
              </a:r>
              <a:r>
                <a:rPr kumimoji="1" lang="en-US" altLang="zh-CN" sz="2000" b="1" dirty="0" smtClean="0">
                  <a:latin typeface="Times New Roman" panose="02020603050405020304" pitchFamily="18" charset="0"/>
                </a:rPr>
                <a:t>(4,j))</a:t>
              </a:r>
              <a:endParaRPr kumimoji="1"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23597" name="Group 13"/>
          <p:cNvGrpSpPr/>
          <p:nvPr/>
        </p:nvGrpSpPr>
        <p:grpSpPr bwMode="auto">
          <a:xfrm>
            <a:off x="2627313" y="1268413"/>
            <a:ext cx="3311525" cy="1441450"/>
            <a:chOff x="1973" y="935"/>
            <a:chExt cx="2631" cy="1145"/>
          </a:xfrm>
        </p:grpSpPr>
        <p:grpSp>
          <p:nvGrpSpPr>
            <p:cNvPr id="323598" name="Group 14"/>
            <p:cNvGrpSpPr/>
            <p:nvPr/>
          </p:nvGrpSpPr>
          <p:grpSpPr bwMode="auto">
            <a:xfrm>
              <a:off x="1973" y="1110"/>
              <a:ext cx="1678" cy="970"/>
              <a:chOff x="1973" y="1110"/>
              <a:chExt cx="2132" cy="1233"/>
            </a:xfrm>
          </p:grpSpPr>
          <p:sp>
            <p:nvSpPr>
              <p:cNvPr id="323599" name="Line 15"/>
              <p:cNvSpPr>
                <a:spLocks noChangeShapeType="1"/>
              </p:cNvSpPr>
              <p:nvPr/>
            </p:nvSpPr>
            <p:spPr bwMode="auto">
              <a:xfrm>
                <a:off x="1973" y="1774"/>
                <a:ext cx="21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3600" name="Line 16"/>
              <p:cNvSpPr>
                <a:spLocks noChangeShapeType="1"/>
              </p:cNvSpPr>
              <p:nvPr/>
            </p:nvSpPr>
            <p:spPr bwMode="auto">
              <a:xfrm flipV="1">
                <a:off x="2257" y="1110"/>
                <a:ext cx="0" cy="1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3601" name="Text Box 17"/>
              <p:cNvSpPr txBox="1">
                <a:spLocks noChangeArrowheads="1"/>
              </p:cNvSpPr>
              <p:nvPr/>
            </p:nvSpPr>
            <p:spPr bwMode="auto">
              <a:xfrm>
                <a:off x="3821" y="1679"/>
                <a:ext cx="284" cy="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b="1" dirty="0" smtClean="0">
                    <a:latin typeface="Times New Roman" panose="02020603050405020304" pitchFamily="18" charset="0"/>
                  </a:rPr>
                  <a:t>j</a:t>
                </a:r>
                <a:endParaRPr kumimoji="1" lang="en-US" altLang="zh-CN" sz="2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3602" name="Line 18"/>
              <p:cNvSpPr>
                <a:spLocks noChangeShapeType="1"/>
              </p:cNvSpPr>
              <p:nvPr/>
            </p:nvSpPr>
            <p:spPr bwMode="auto">
              <a:xfrm>
                <a:off x="1973" y="2011"/>
                <a:ext cx="90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3603" name="Line 19"/>
              <p:cNvSpPr>
                <a:spLocks noChangeShapeType="1"/>
              </p:cNvSpPr>
              <p:nvPr/>
            </p:nvSpPr>
            <p:spPr bwMode="auto">
              <a:xfrm flipV="1">
                <a:off x="2873" y="1632"/>
                <a:ext cx="0" cy="379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3604" name="Line 20"/>
              <p:cNvSpPr>
                <a:spLocks noChangeShapeType="1"/>
              </p:cNvSpPr>
              <p:nvPr/>
            </p:nvSpPr>
            <p:spPr bwMode="auto">
              <a:xfrm>
                <a:off x="2862" y="1639"/>
                <a:ext cx="1043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3605" name="Line 21"/>
              <p:cNvSpPr>
                <a:spLocks noChangeShapeType="1"/>
              </p:cNvSpPr>
              <p:nvPr/>
            </p:nvSpPr>
            <p:spPr bwMode="auto">
              <a:xfrm flipH="1">
                <a:off x="2257" y="1639"/>
                <a:ext cx="616" cy="0"/>
              </a:xfrm>
              <a:prstGeom prst="line">
                <a:avLst/>
              </a:prstGeom>
              <a:noFill/>
              <a:ln w="28575" cap="rnd">
                <a:solidFill>
                  <a:schemeClr val="tx2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3606" name="Text Box 22"/>
              <p:cNvSpPr txBox="1">
                <a:spLocks noChangeArrowheads="1"/>
              </p:cNvSpPr>
              <p:nvPr/>
            </p:nvSpPr>
            <p:spPr bwMode="auto">
              <a:xfrm>
                <a:off x="2502" y="1318"/>
                <a:ext cx="1332" cy="4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 b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(2,1)</a:t>
                </a:r>
                <a:endParaRPr kumimoji="1" lang="en-US" altLang="zh-CN" sz="2000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23607" name="Text Box 23"/>
            <p:cNvSpPr txBox="1">
              <a:spLocks noChangeArrowheads="1"/>
            </p:cNvSpPr>
            <p:nvPr/>
          </p:nvSpPr>
          <p:spPr bwMode="auto">
            <a:xfrm>
              <a:off x="2254" y="935"/>
              <a:ext cx="2350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 dirty="0" smtClean="0">
                  <a:latin typeface="Times New Roman" panose="02020603050405020304" pitchFamily="18" charset="0"/>
                </a:rPr>
                <a:t>m(4,x-2</a:t>
              </a:r>
              <a:r>
                <a:rPr kumimoji="1" lang="en-US" altLang="zh-CN" sz="2000" b="1" dirty="0">
                  <a:latin typeface="Times New Roman" panose="02020603050405020304" pitchFamily="18" charset="0"/>
                </a:rPr>
                <a:t>)+1</a:t>
              </a:r>
              <a:endParaRPr kumimoji="1"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23608" name="Group 24"/>
          <p:cNvGrpSpPr/>
          <p:nvPr/>
        </p:nvGrpSpPr>
        <p:grpSpPr bwMode="auto">
          <a:xfrm>
            <a:off x="0" y="2997200"/>
            <a:ext cx="3563938" cy="1416050"/>
            <a:chOff x="0" y="1842"/>
            <a:chExt cx="2127" cy="845"/>
          </a:xfrm>
        </p:grpSpPr>
        <p:grpSp>
          <p:nvGrpSpPr>
            <p:cNvPr id="323609" name="Group 25"/>
            <p:cNvGrpSpPr/>
            <p:nvPr/>
          </p:nvGrpSpPr>
          <p:grpSpPr bwMode="auto">
            <a:xfrm>
              <a:off x="0" y="1933"/>
              <a:ext cx="1565" cy="754"/>
              <a:chOff x="0" y="2724"/>
              <a:chExt cx="2109" cy="1016"/>
            </a:xfrm>
          </p:grpSpPr>
          <p:sp>
            <p:nvSpPr>
              <p:cNvPr id="323610" name="Line 26"/>
              <p:cNvSpPr>
                <a:spLocks noChangeShapeType="1"/>
              </p:cNvSpPr>
              <p:nvPr/>
            </p:nvSpPr>
            <p:spPr bwMode="auto">
              <a:xfrm>
                <a:off x="0" y="3623"/>
                <a:ext cx="586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23611" name="Group 27"/>
              <p:cNvGrpSpPr/>
              <p:nvPr/>
            </p:nvGrpSpPr>
            <p:grpSpPr bwMode="auto">
              <a:xfrm>
                <a:off x="68" y="2724"/>
                <a:ext cx="2041" cy="1016"/>
                <a:chOff x="68" y="2724"/>
                <a:chExt cx="2041" cy="1016"/>
              </a:xfrm>
            </p:grpSpPr>
            <p:sp>
              <p:nvSpPr>
                <p:cNvPr id="323612" name="Line 28"/>
                <p:cNvSpPr>
                  <a:spLocks noChangeShapeType="1"/>
                </p:cNvSpPr>
                <p:nvPr/>
              </p:nvSpPr>
              <p:spPr bwMode="auto">
                <a:xfrm>
                  <a:off x="352" y="3271"/>
                  <a:ext cx="175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3613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586" y="2724"/>
                  <a:ext cx="0" cy="101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3614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586" y="3271"/>
                  <a:ext cx="0" cy="352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3615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586" y="3271"/>
                  <a:ext cx="503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361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875" y="3194"/>
                  <a:ext cx="234" cy="4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800" b="1" dirty="0" smtClean="0">
                      <a:latin typeface="Times New Roman" panose="02020603050405020304" pitchFamily="18" charset="0"/>
                    </a:rPr>
                    <a:t>j</a:t>
                  </a:r>
                  <a:endParaRPr kumimoji="1" lang="en-US" altLang="zh-CN" sz="28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3617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68" y="2998"/>
                  <a:ext cx="585" cy="3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000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(0,0)</a:t>
                  </a:r>
                  <a:endParaRPr kumimoji="1" lang="en-US" altLang="zh-CN" sz="20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3618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1093" y="3154"/>
                  <a:ext cx="0" cy="117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3619" name="Line 35"/>
                <p:cNvSpPr>
                  <a:spLocks noChangeShapeType="1"/>
                </p:cNvSpPr>
                <p:nvPr/>
              </p:nvSpPr>
              <p:spPr bwMode="auto">
                <a:xfrm>
                  <a:off x="1093" y="3154"/>
                  <a:ext cx="703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3620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852" y="2907"/>
                  <a:ext cx="546" cy="3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000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(2,1)</a:t>
                  </a:r>
                  <a:endParaRPr kumimoji="1" lang="en-US" altLang="zh-CN" sz="2000" b="1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323621" name="Text Box 37"/>
            <p:cNvSpPr txBox="1">
              <a:spLocks noChangeArrowheads="1"/>
            </p:cNvSpPr>
            <p:nvPr/>
          </p:nvSpPr>
          <p:spPr bwMode="auto">
            <a:xfrm>
              <a:off x="476" y="1842"/>
              <a:ext cx="1651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 dirty="0" smtClean="0">
                  <a:latin typeface="Times New Roman" panose="02020603050405020304" pitchFamily="18" charset="0"/>
                </a:rPr>
                <a:t>m(3,x)</a:t>
              </a:r>
              <a:endParaRPr kumimoji="1"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23622" name="Group 38"/>
          <p:cNvGrpSpPr/>
          <p:nvPr/>
        </p:nvGrpSpPr>
        <p:grpSpPr bwMode="auto">
          <a:xfrm>
            <a:off x="2771775" y="2997200"/>
            <a:ext cx="3167063" cy="1454150"/>
            <a:chOff x="3198" y="2523"/>
            <a:chExt cx="1995" cy="916"/>
          </a:xfrm>
        </p:grpSpPr>
        <p:sp>
          <p:nvSpPr>
            <p:cNvPr id="323623" name="Text Box 39"/>
            <p:cNvSpPr txBox="1">
              <a:spLocks noChangeArrowheads="1"/>
            </p:cNvSpPr>
            <p:nvPr/>
          </p:nvSpPr>
          <p:spPr bwMode="auto">
            <a:xfrm>
              <a:off x="3623" y="2788"/>
              <a:ext cx="98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(3,2)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grpSp>
          <p:nvGrpSpPr>
            <p:cNvPr id="323624" name="Group 40"/>
            <p:cNvGrpSpPr/>
            <p:nvPr/>
          </p:nvGrpSpPr>
          <p:grpSpPr bwMode="auto">
            <a:xfrm>
              <a:off x="3198" y="2523"/>
              <a:ext cx="1995" cy="916"/>
              <a:chOff x="3198" y="2523"/>
              <a:chExt cx="1995" cy="916"/>
            </a:xfrm>
          </p:grpSpPr>
          <p:sp>
            <p:nvSpPr>
              <p:cNvPr id="323625" name="Line 41"/>
              <p:cNvSpPr>
                <a:spLocks noChangeShapeType="1"/>
              </p:cNvSpPr>
              <p:nvPr/>
            </p:nvSpPr>
            <p:spPr bwMode="auto">
              <a:xfrm flipV="1">
                <a:off x="3381" y="2645"/>
                <a:ext cx="0" cy="7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3626" name="Text Box 42"/>
              <p:cNvSpPr txBox="1">
                <a:spLocks noChangeArrowheads="1"/>
              </p:cNvSpPr>
              <p:nvPr/>
            </p:nvSpPr>
            <p:spPr bwMode="auto">
              <a:xfrm>
                <a:off x="4512" y="3049"/>
                <a:ext cx="18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b="1" dirty="0" smtClean="0">
                    <a:latin typeface="Times New Roman" panose="02020603050405020304" pitchFamily="18" charset="0"/>
                  </a:rPr>
                  <a:t>j</a:t>
                </a:r>
                <a:endParaRPr kumimoji="1" lang="en-US" altLang="zh-CN" sz="2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3627" name="Line 43"/>
              <p:cNvSpPr>
                <a:spLocks noChangeShapeType="1"/>
              </p:cNvSpPr>
              <p:nvPr/>
            </p:nvSpPr>
            <p:spPr bwMode="auto">
              <a:xfrm>
                <a:off x="3198" y="3073"/>
                <a:ext cx="137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3628" name="Line 44"/>
              <p:cNvSpPr>
                <a:spLocks noChangeShapeType="1"/>
              </p:cNvSpPr>
              <p:nvPr/>
            </p:nvSpPr>
            <p:spPr bwMode="auto">
              <a:xfrm flipV="1">
                <a:off x="3198" y="3173"/>
                <a:ext cx="755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3629" name="Line 45"/>
              <p:cNvSpPr>
                <a:spLocks noChangeShapeType="1"/>
              </p:cNvSpPr>
              <p:nvPr/>
            </p:nvSpPr>
            <p:spPr bwMode="auto">
              <a:xfrm flipV="1">
                <a:off x="3953" y="2897"/>
                <a:ext cx="0" cy="27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3630" name="Line 46"/>
              <p:cNvSpPr>
                <a:spLocks noChangeShapeType="1"/>
              </p:cNvSpPr>
              <p:nvPr/>
            </p:nvSpPr>
            <p:spPr bwMode="auto">
              <a:xfrm flipV="1">
                <a:off x="3953" y="2897"/>
                <a:ext cx="357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3631" name="Line 47"/>
              <p:cNvSpPr>
                <a:spLocks noChangeShapeType="1"/>
              </p:cNvSpPr>
              <p:nvPr/>
            </p:nvSpPr>
            <p:spPr bwMode="auto">
              <a:xfrm flipV="1">
                <a:off x="4312" y="2806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3632" name="Line 48"/>
              <p:cNvSpPr>
                <a:spLocks noChangeShapeType="1"/>
              </p:cNvSpPr>
              <p:nvPr/>
            </p:nvSpPr>
            <p:spPr bwMode="auto">
              <a:xfrm>
                <a:off x="4312" y="2799"/>
                <a:ext cx="321" cy="9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3633" name="Text Box 49"/>
              <p:cNvSpPr txBox="1">
                <a:spLocks noChangeArrowheads="1"/>
              </p:cNvSpPr>
              <p:nvPr/>
            </p:nvSpPr>
            <p:spPr bwMode="auto">
              <a:xfrm>
                <a:off x="3387" y="2523"/>
                <a:ext cx="18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 b="1" dirty="0" smtClean="0">
                    <a:latin typeface="Times New Roman" panose="02020603050405020304" pitchFamily="18" charset="0"/>
                  </a:rPr>
                  <a:t>m(3,x-3</a:t>
                </a:r>
                <a:r>
                  <a:rPr kumimoji="1" lang="en-US" altLang="zh-CN" sz="2000" b="1" dirty="0">
                    <a:latin typeface="Times New Roman" panose="02020603050405020304" pitchFamily="18" charset="0"/>
                  </a:rPr>
                  <a:t>)+2</a:t>
                </a:r>
                <a:endParaRPr kumimoji="1"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3634" name="Text Box 50"/>
              <p:cNvSpPr txBox="1">
                <a:spLocks noChangeArrowheads="1"/>
              </p:cNvSpPr>
              <p:nvPr/>
            </p:nvSpPr>
            <p:spPr bwMode="auto">
              <a:xfrm>
                <a:off x="4136" y="2607"/>
                <a:ext cx="92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(5,3)</a:t>
                </a:r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23635" name="Group 51"/>
          <p:cNvGrpSpPr/>
          <p:nvPr/>
        </p:nvGrpSpPr>
        <p:grpSpPr bwMode="auto">
          <a:xfrm>
            <a:off x="5219700" y="2565400"/>
            <a:ext cx="3059113" cy="2032000"/>
            <a:chOff x="2812" y="1842"/>
            <a:chExt cx="2948" cy="1958"/>
          </a:xfrm>
        </p:grpSpPr>
        <p:sp>
          <p:nvSpPr>
            <p:cNvPr id="323636" name="Text Box 52"/>
            <p:cNvSpPr txBox="1">
              <a:spLocks noChangeArrowheads="1"/>
            </p:cNvSpPr>
            <p:nvPr/>
          </p:nvSpPr>
          <p:spPr bwMode="auto">
            <a:xfrm>
              <a:off x="5459" y="3154"/>
              <a:ext cx="301" cy="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dirty="0" smtClean="0">
                  <a:latin typeface="Times New Roman" panose="02020603050405020304" pitchFamily="18" charset="0"/>
                </a:rPr>
                <a:t>j</a:t>
              </a:r>
              <a:endParaRPr kumimoji="1" lang="en-US" altLang="zh-CN" sz="28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323637" name="Group 53"/>
            <p:cNvGrpSpPr/>
            <p:nvPr/>
          </p:nvGrpSpPr>
          <p:grpSpPr bwMode="auto">
            <a:xfrm>
              <a:off x="2812" y="1842"/>
              <a:ext cx="2948" cy="1958"/>
              <a:chOff x="2812" y="1842"/>
              <a:chExt cx="2948" cy="1958"/>
            </a:xfrm>
          </p:grpSpPr>
          <p:sp>
            <p:nvSpPr>
              <p:cNvPr id="323638" name="Line 54"/>
              <p:cNvSpPr>
                <a:spLocks noChangeShapeType="1"/>
              </p:cNvSpPr>
              <p:nvPr/>
            </p:nvSpPr>
            <p:spPr bwMode="auto">
              <a:xfrm>
                <a:off x="2876" y="3211"/>
                <a:ext cx="281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23639" name="Group 55"/>
              <p:cNvGrpSpPr/>
              <p:nvPr/>
            </p:nvGrpSpPr>
            <p:grpSpPr bwMode="auto">
              <a:xfrm>
                <a:off x="2812" y="1842"/>
                <a:ext cx="2948" cy="1958"/>
                <a:chOff x="2812" y="1842"/>
                <a:chExt cx="2948" cy="1958"/>
              </a:xfrm>
            </p:grpSpPr>
            <p:grpSp>
              <p:nvGrpSpPr>
                <p:cNvPr id="323640" name="Group 56"/>
                <p:cNvGrpSpPr/>
                <p:nvPr/>
              </p:nvGrpSpPr>
              <p:grpSpPr bwMode="auto">
                <a:xfrm>
                  <a:off x="2812" y="1842"/>
                  <a:ext cx="2813" cy="1958"/>
                  <a:chOff x="2812" y="1842"/>
                  <a:chExt cx="2813" cy="1958"/>
                </a:xfrm>
              </p:grpSpPr>
              <p:sp>
                <p:nvSpPr>
                  <p:cNvPr id="323641" name="Line 5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81" y="1842"/>
                    <a:ext cx="0" cy="195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642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2876" y="3663"/>
                    <a:ext cx="6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2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643" name="Line 5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78" y="3211"/>
                    <a:ext cx="0" cy="45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644" name="Line 6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78" y="3211"/>
                    <a:ext cx="647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645" name="Text Box 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12" y="2861"/>
                    <a:ext cx="1066" cy="38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2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kumimoji="1" lang="en-US" altLang="zh-CN" sz="2000" b="1">
                        <a:solidFill>
                          <a:schemeClr val="tx2"/>
                        </a:solidFill>
                        <a:latin typeface="Times New Roman" panose="02020603050405020304" pitchFamily="18" charset="0"/>
                      </a:rPr>
                      <a:t>(0,0)</a:t>
                    </a:r>
                    <a:endParaRPr kumimoji="1" lang="en-US" altLang="zh-CN" sz="2000" b="1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3646" name="Line 6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130" y="3061"/>
                    <a:ext cx="0" cy="15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647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4130" y="3061"/>
                    <a:ext cx="3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648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8" y="2793"/>
                    <a:ext cx="999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2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kumimoji="1" lang="en-US" altLang="zh-CN" sz="2000" b="1">
                        <a:solidFill>
                          <a:schemeClr val="tx2"/>
                        </a:solidFill>
                        <a:latin typeface="Times New Roman" panose="02020603050405020304" pitchFamily="18" charset="0"/>
                      </a:rPr>
                      <a:t>(2,1)</a:t>
                    </a:r>
                    <a:endParaRPr kumimoji="1" lang="en-US" altLang="zh-CN" sz="2000" b="1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3649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03" y="1842"/>
                    <a:ext cx="1735" cy="38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kumimoji="1" lang="en-US" altLang="zh-CN" sz="2000" b="1" dirty="0" smtClean="0">
                        <a:latin typeface="Times New Roman" panose="02020603050405020304" pitchFamily="18" charset="0"/>
                      </a:rPr>
                      <a:t>m(2,x)</a:t>
                    </a:r>
                    <a:endParaRPr kumimoji="1" lang="en-US" altLang="zh-CN" sz="2000" b="1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3650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5073" y="2732"/>
                    <a:ext cx="55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651" name="Line 6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32" y="2894"/>
                    <a:ext cx="647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652" name="Line 6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84" y="2732"/>
                    <a:ext cx="0" cy="15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653" name="Line 6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45" y="2905"/>
                    <a:ext cx="0" cy="15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654" name="Text Box 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81" y="2558"/>
                    <a:ext cx="1195" cy="38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2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kumimoji="1" lang="en-US" altLang="zh-CN" sz="2000" b="1">
                        <a:solidFill>
                          <a:schemeClr val="tx2"/>
                        </a:solidFill>
                        <a:latin typeface="Times New Roman" panose="02020603050405020304" pitchFamily="18" charset="0"/>
                      </a:rPr>
                      <a:t>(3,2)</a:t>
                    </a:r>
                    <a:endParaRPr kumimoji="1" lang="en-US" altLang="zh-CN" sz="2000" b="1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23655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4890" y="2410"/>
                  <a:ext cx="870" cy="3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000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(5,3)</a:t>
                  </a:r>
                  <a:endParaRPr kumimoji="1" lang="en-US" altLang="zh-CN" sz="2000" b="1"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323656" name="Group 72"/>
          <p:cNvGrpSpPr/>
          <p:nvPr/>
        </p:nvGrpSpPr>
        <p:grpSpPr bwMode="auto">
          <a:xfrm>
            <a:off x="3059113" y="4716463"/>
            <a:ext cx="2952750" cy="2141537"/>
            <a:chOff x="3016" y="2160"/>
            <a:chExt cx="2744" cy="1990"/>
          </a:xfrm>
        </p:grpSpPr>
        <p:grpSp>
          <p:nvGrpSpPr>
            <p:cNvPr id="323657" name="Group 73"/>
            <p:cNvGrpSpPr/>
            <p:nvPr/>
          </p:nvGrpSpPr>
          <p:grpSpPr bwMode="auto">
            <a:xfrm>
              <a:off x="3016" y="2160"/>
              <a:ext cx="2744" cy="1990"/>
              <a:chOff x="3016" y="2160"/>
              <a:chExt cx="2744" cy="1990"/>
            </a:xfrm>
          </p:grpSpPr>
          <p:sp>
            <p:nvSpPr>
              <p:cNvPr id="323658" name="Text Box 74"/>
              <p:cNvSpPr txBox="1">
                <a:spLocks noChangeArrowheads="1"/>
              </p:cNvSpPr>
              <p:nvPr/>
            </p:nvSpPr>
            <p:spPr bwMode="auto">
              <a:xfrm>
                <a:off x="5337" y="3667"/>
                <a:ext cx="249" cy="4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b="1" dirty="0" smtClean="0">
                    <a:latin typeface="Times New Roman" panose="02020603050405020304" pitchFamily="18" charset="0"/>
                  </a:rPr>
                  <a:t>j</a:t>
                </a:r>
                <a:endParaRPr kumimoji="1" lang="en-US" altLang="zh-CN" sz="2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3659" name="Line 75"/>
              <p:cNvSpPr>
                <a:spLocks noChangeShapeType="1"/>
              </p:cNvSpPr>
              <p:nvPr/>
            </p:nvSpPr>
            <p:spPr bwMode="auto">
              <a:xfrm flipV="1">
                <a:off x="3016" y="3642"/>
                <a:ext cx="257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3660" name="Line 76"/>
              <p:cNvSpPr>
                <a:spLocks noChangeShapeType="1"/>
              </p:cNvSpPr>
              <p:nvPr/>
            </p:nvSpPr>
            <p:spPr bwMode="auto">
              <a:xfrm flipH="1" flipV="1">
                <a:off x="3223" y="2217"/>
                <a:ext cx="0" cy="161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3661" name="Text Box 77"/>
              <p:cNvSpPr txBox="1">
                <a:spLocks noChangeArrowheads="1"/>
              </p:cNvSpPr>
              <p:nvPr/>
            </p:nvSpPr>
            <p:spPr bwMode="auto">
              <a:xfrm>
                <a:off x="3223" y="2218"/>
                <a:ext cx="2379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 b="1" dirty="0" smtClean="0">
                    <a:latin typeface="Times New Roman" panose="02020603050405020304" pitchFamily="18" charset="0"/>
                  </a:rPr>
                  <a:t>m(2,x-4</a:t>
                </a:r>
                <a:r>
                  <a:rPr kumimoji="1" lang="en-US" altLang="zh-CN" sz="2000" b="1" dirty="0">
                    <a:latin typeface="Times New Roman" panose="02020603050405020304" pitchFamily="18" charset="0"/>
                  </a:rPr>
                  <a:t>)+5</a:t>
                </a:r>
                <a:endParaRPr kumimoji="1"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3662" name="Line 78"/>
              <p:cNvSpPr>
                <a:spLocks noChangeShapeType="1"/>
              </p:cNvSpPr>
              <p:nvPr/>
            </p:nvSpPr>
            <p:spPr bwMode="auto">
              <a:xfrm flipH="1" flipV="1">
                <a:off x="4132" y="2807"/>
                <a:ext cx="3" cy="94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3663" name="Line 79"/>
              <p:cNvSpPr>
                <a:spLocks noChangeShapeType="1"/>
              </p:cNvSpPr>
              <p:nvPr/>
            </p:nvSpPr>
            <p:spPr bwMode="auto">
              <a:xfrm flipV="1">
                <a:off x="4138" y="2810"/>
                <a:ext cx="535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3664" name="Text Box 80"/>
              <p:cNvSpPr txBox="1">
                <a:spLocks noChangeArrowheads="1"/>
              </p:cNvSpPr>
              <p:nvPr/>
            </p:nvSpPr>
            <p:spPr bwMode="auto">
              <a:xfrm>
                <a:off x="3596" y="2630"/>
                <a:ext cx="1145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(4,5)</a:t>
                </a:r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3665" name="Line 81"/>
              <p:cNvSpPr>
                <a:spLocks noChangeShapeType="1"/>
              </p:cNvSpPr>
              <p:nvPr/>
            </p:nvSpPr>
            <p:spPr bwMode="auto">
              <a:xfrm flipV="1">
                <a:off x="4676" y="2686"/>
                <a:ext cx="0" cy="12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3666" name="Line 82"/>
              <p:cNvSpPr>
                <a:spLocks noChangeShapeType="1"/>
              </p:cNvSpPr>
              <p:nvPr/>
            </p:nvSpPr>
            <p:spPr bwMode="auto">
              <a:xfrm>
                <a:off x="4676" y="2686"/>
                <a:ext cx="25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3667" name="Text Box 83"/>
              <p:cNvSpPr txBox="1">
                <a:spLocks noChangeArrowheads="1"/>
              </p:cNvSpPr>
              <p:nvPr/>
            </p:nvSpPr>
            <p:spPr bwMode="auto">
              <a:xfrm>
                <a:off x="4258" y="2465"/>
                <a:ext cx="935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(6,6)</a:t>
                </a:r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3668" name="Line 84"/>
              <p:cNvSpPr>
                <a:spLocks noChangeShapeType="1"/>
              </p:cNvSpPr>
              <p:nvPr/>
            </p:nvSpPr>
            <p:spPr bwMode="auto">
              <a:xfrm>
                <a:off x="5455" y="2415"/>
                <a:ext cx="131" cy="9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3669" name="Line 85"/>
              <p:cNvSpPr>
                <a:spLocks noChangeShapeType="1"/>
              </p:cNvSpPr>
              <p:nvPr/>
            </p:nvSpPr>
            <p:spPr bwMode="auto">
              <a:xfrm flipV="1">
                <a:off x="4926" y="2549"/>
                <a:ext cx="534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3670" name="Line 86"/>
              <p:cNvSpPr>
                <a:spLocks noChangeShapeType="1"/>
              </p:cNvSpPr>
              <p:nvPr/>
            </p:nvSpPr>
            <p:spPr bwMode="auto">
              <a:xfrm flipV="1">
                <a:off x="5465" y="2415"/>
                <a:ext cx="0" cy="12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3671" name="Line 87"/>
              <p:cNvSpPr>
                <a:spLocks noChangeShapeType="1"/>
              </p:cNvSpPr>
              <p:nvPr/>
            </p:nvSpPr>
            <p:spPr bwMode="auto">
              <a:xfrm flipV="1">
                <a:off x="4937" y="2557"/>
                <a:ext cx="0" cy="125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3672" name="Text Box 88"/>
              <p:cNvSpPr txBox="1">
                <a:spLocks noChangeArrowheads="1"/>
              </p:cNvSpPr>
              <p:nvPr/>
            </p:nvSpPr>
            <p:spPr bwMode="auto">
              <a:xfrm>
                <a:off x="4633" y="2281"/>
                <a:ext cx="742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(7,7)</a:t>
                </a:r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3673" name="Text Box 89"/>
              <p:cNvSpPr txBox="1">
                <a:spLocks noChangeArrowheads="1"/>
              </p:cNvSpPr>
              <p:nvPr/>
            </p:nvSpPr>
            <p:spPr bwMode="auto">
              <a:xfrm>
                <a:off x="5134" y="2160"/>
                <a:ext cx="626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(9,8)</a:t>
                </a:r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23674" name="Line 90"/>
            <p:cNvSpPr>
              <a:spLocks noChangeShapeType="1"/>
            </p:cNvSpPr>
            <p:nvPr/>
          </p:nvSpPr>
          <p:spPr bwMode="auto">
            <a:xfrm flipV="1">
              <a:off x="3051" y="3756"/>
              <a:ext cx="107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3675" name="Group 91"/>
          <p:cNvGrpSpPr/>
          <p:nvPr/>
        </p:nvGrpSpPr>
        <p:grpSpPr bwMode="auto">
          <a:xfrm>
            <a:off x="5364163" y="4581525"/>
            <a:ext cx="3779838" cy="2016125"/>
            <a:chOff x="3379" y="2886"/>
            <a:chExt cx="2381" cy="1270"/>
          </a:xfrm>
        </p:grpSpPr>
        <p:sp>
          <p:nvSpPr>
            <p:cNvPr id="323676" name="Line 92"/>
            <p:cNvSpPr>
              <a:spLocks noChangeShapeType="1"/>
            </p:cNvSpPr>
            <p:nvPr/>
          </p:nvSpPr>
          <p:spPr bwMode="auto">
            <a:xfrm flipV="1">
              <a:off x="3492" y="3803"/>
              <a:ext cx="2268" cy="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3677" name="Line 93"/>
            <p:cNvSpPr>
              <a:spLocks noChangeShapeType="1"/>
            </p:cNvSpPr>
            <p:nvPr/>
          </p:nvSpPr>
          <p:spPr bwMode="auto">
            <a:xfrm flipV="1">
              <a:off x="4352" y="3653"/>
              <a:ext cx="344" cy="0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3678" name="Line 94"/>
            <p:cNvSpPr>
              <a:spLocks noChangeShapeType="1"/>
            </p:cNvSpPr>
            <p:nvPr/>
          </p:nvSpPr>
          <p:spPr bwMode="auto">
            <a:xfrm flipH="1" flipV="1">
              <a:off x="3850" y="2886"/>
              <a:ext cx="0" cy="12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3679" name="Line 95"/>
            <p:cNvSpPr>
              <a:spLocks noChangeShapeType="1"/>
            </p:cNvSpPr>
            <p:nvPr/>
          </p:nvSpPr>
          <p:spPr bwMode="auto">
            <a:xfrm>
              <a:off x="3525" y="4072"/>
              <a:ext cx="317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3680" name="Line 96"/>
            <p:cNvSpPr>
              <a:spLocks noChangeShapeType="1"/>
            </p:cNvSpPr>
            <p:nvPr/>
          </p:nvSpPr>
          <p:spPr bwMode="auto">
            <a:xfrm flipH="1" flipV="1">
              <a:off x="3847" y="3812"/>
              <a:ext cx="0" cy="26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3681" name="Line 97"/>
            <p:cNvSpPr>
              <a:spLocks noChangeShapeType="1"/>
            </p:cNvSpPr>
            <p:nvPr/>
          </p:nvSpPr>
          <p:spPr bwMode="auto">
            <a:xfrm flipV="1">
              <a:off x="3842" y="3810"/>
              <a:ext cx="341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3682" name="Text Box 98"/>
            <p:cNvSpPr txBox="1">
              <a:spLocks noChangeArrowheads="1"/>
            </p:cNvSpPr>
            <p:nvPr/>
          </p:nvSpPr>
          <p:spPr bwMode="auto">
            <a:xfrm>
              <a:off x="5583" y="3809"/>
              <a:ext cx="1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 dirty="0" smtClean="0">
                  <a:latin typeface="Times New Roman" panose="02020603050405020304" pitchFamily="18" charset="0"/>
                </a:rPr>
                <a:t>j</a:t>
              </a:r>
              <a:endParaRPr kumimoji="1"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23683" name="Text Box 99"/>
            <p:cNvSpPr txBox="1">
              <a:spLocks noChangeArrowheads="1"/>
            </p:cNvSpPr>
            <p:nvPr/>
          </p:nvSpPr>
          <p:spPr bwMode="auto">
            <a:xfrm>
              <a:off x="3379" y="3566"/>
              <a:ext cx="6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(0, 0)</a:t>
              </a:r>
              <a:endParaRPr kumimoji="1"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23684" name="Line 100"/>
            <p:cNvSpPr>
              <a:spLocks noChangeShapeType="1"/>
            </p:cNvSpPr>
            <p:nvPr/>
          </p:nvSpPr>
          <p:spPr bwMode="auto">
            <a:xfrm flipV="1">
              <a:off x="4186" y="3730"/>
              <a:ext cx="0" cy="8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3685" name="Line 101"/>
            <p:cNvSpPr>
              <a:spLocks noChangeShapeType="1"/>
            </p:cNvSpPr>
            <p:nvPr/>
          </p:nvSpPr>
          <p:spPr bwMode="auto">
            <a:xfrm>
              <a:off x="4186" y="3730"/>
              <a:ext cx="159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3686" name="Text Box 102"/>
            <p:cNvSpPr txBox="1">
              <a:spLocks noChangeArrowheads="1"/>
            </p:cNvSpPr>
            <p:nvPr/>
          </p:nvSpPr>
          <p:spPr bwMode="auto">
            <a:xfrm>
              <a:off x="3766" y="3566"/>
              <a:ext cx="7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(2, 1)</a:t>
              </a:r>
              <a:endParaRPr kumimoji="1"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23687" name="Text Box 103"/>
            <p:cNvSpPr txBox="1">
              <a:spLocks noChangeArrowheads="1"/>
            </p:cNvSpPr>
            <p:nvPr/>
          </p:nvSpPr>
          <p:spPr bwMode="auto">
            <a:xfrm>
              <a:off x="3914" y="2886"/>
              <a:ext cx="10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 dirty="0" smtClean="0">
                  <a:latin typeface="Times New Roman" panose="02020603050405020304" pitchFamily="18" charset="0"/>
                </a:rPr>
                <a:t>m(1,x)</a:t>
              </a:r>
              <a:endParaRPr kumimoji="1"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23688" name="Line 104"/>
            <p:cNvSpPr>
              <a:spLocks noChangeShapeType="1"/>
            </p:cNvSpPr>
            <p:nvPr/>
          </p:nvSpPr>
          <p:spPr bwMode="auto">
            <a:xfrm flipV="1">
              <a:off x="4677" y="3574"/>
              <a:ext cx="957" cy="1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3689" name="Line 105"/>
            <p:cNvSpPr>
              <a:spLocks noChangeShapeType="1"/>
            </p:cNvSpPr>
            <p:nvPr/>
          </p:nvSpPr>
          <p:spPr bwMode="auto">
            <a:xfrm flipV="1">
              <a:off x="4497" y="3404"/>
              <a:ext cx="317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3690" name="Line 106"/>
            <p:cNvSpPr>
              <a:spLocks noChangeShapeType="1"/>
            </p:cNvSpPr>
            <p:nvPr/>
          </p:nvSpPr>
          <p:spPr bwMode="auto">
            <a:xfrm flipV="1">
              <a:off x="5292" y="3164"/>
              <a:ext cx="0" cy="7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3691" name="Line 107"/>
            <p:cNvSpPr>
              <a:spLocks noChangeShapeType="1"/>
            </p:cNvSpPr>
            <p:nvPr/>
          </p:nvSpPr>
          <p:spPr bwMode="auto">
            <a:xfrm flipV="1">
              <a:off x="4346" y="3648"/>
              <a:ext cx="0" cy="7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3692" name="Text Box 108"/>
            <p:cNvSpPr txBox="1">
              <a:spLocks noChangeArrowheads="1"/>
            </p:cNvSpPr>
            <p:nvPr/>
          </p:nvSpPr>
          <p:spPr bwMode="auto">
            <a:xfrm>
              <a:off x="4126" y="3490"/>
              <a:ext cx="6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(3,2)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23693" name="Text Box 109"/>
            <p:cNvSpPr txBox="1">
              <a:spLocks noChangeArrowheads="1"/>
            </p:cNvSpPr>
            <p:nvPr/>
          </p:nvSpPr>
          <p:spPr bwMode="auto">
            <a:xfrm>
              <a:off x="4550" y="3419"/>
              <a:ext cx="7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(5,3)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23694" name="Line 110"/>
            <p:cNvSpPr>
              <a:spLocks noChangeShapeType="1"/>
            </p:cNvSpPr>
            <p:nvPr/>
          </p:nvSpPr>
          <p:spPr bwMode="auto">
            <a:xfrm flipV="1">
              <a:off x="4822" y="3325"/>
              <a:ext cx="0" cy="7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3695" name="Line 111"/>
            <p:cNvSpPr>
              <a:spLocks noChangeShapeType="1"/>
            </p:cNvSpPr>
            <p:nvPr/>
          </p:nvSpPr>
          <p:spPr bwMode="auto">
            <a:xfrm flipV="1">
              <a:off x="4971" y="3245"/>
              <a:ext cx="0" cy="7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3696" name="Line 112"/>
            <p:cNvSpPr>
              <a:spLocks noChangeShapeType="1"/>
            </p:cNvSpPr>
            <p:nvPr/>
          </p:nvSpPr>
          <p:spPr bwMode="auto">
            <a:xfrm>
              <a:off x="4346" y="3648"/>
              <a:ext cx="16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3697" name="Line 113"/>
            <p:cNvSpPr>
              <a:spLocks noChangeShapeType="1"/>
            </p:cNvSpPr>
            <p:nvPr/>
          </p:nvSpPr>
          <p:spPr bwMode="auto">
            <a:xfrm flipV="1">
              <a:off x="4503" y="3410"/>
              <a:ext cx="0" cy="2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3698" name="Text Box 114"/>
            <p:cNvSpPr txBox="1">
              <a:spLocks noChangeArrowheads="1"/>
            </p:cNvSpPr>
            <p:nvPr/>
          </p:nvSpPr>
          <p:spPr bwMode="auto">
            <a:xfrm>
              <a:off x="4311" y="3241"/>
              <a:ext cx="6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(4,5)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23699" name="Text Box 115"/>
            <p:cNvSpPr txBox="1">
              <a:spLocks noChangeArrowheads="1"/>
            </p:cNvSpPr>
            <p:nvPr/>
          </p:nvSpPr>
          <p:spPr bwMode="auto">
            <a:xfrm>
              <a:off x="4577" y="3170"/>
              <a:ext cx="61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(6,6)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23700" name="Line 116"/>
            <p:cNvSpPr>
              <a:spLocks noChangeShapeType="1"/>
            </p:cNvSpPr>
            <p:nvPr/>
          </p:nvSpPr>
          <p:spPr bwMode="auto">
            <a:xfrm>
              <a:off x="4814" y="3325"/>
              <a:ext cx="159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3701" name="Line 117"/>
            <p:cNvSpPr>
              <a:spLocks noChangeShapeType="1"/>
            </p:cNvSpPr>
            <p:nvPr/>
          </p:nvSpPr>
          <p:spPr bwMode="auto">
            <a:xfrm flipV="1">
              <a:off x="4973" y="3246"/>
              <a:ext cx="317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3702" name="Line 118"/>
            <p:cNvSpPr>
              <a:spLocks noChangeShapeType="1"/>
            </p:cNvSpPr>
            <p:nvPr/>
          </p:nvSpPr>
          <p:spPr bwMode="auto">
            <a:xfrm>
              <a:off x="5290" y="3166"/>
              <a:ext cx="42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3703" name="Text Box 119"/>
            <p:cNvSpPr txBox="1">
              <a:spLocks noChangeArrowheads="1"/>
            </p:cNvSpPr>
            <p:nvPr/>
          </p:nvSpPr>
          <p:spPr bwMode="auto">
            <a:xfrm>
              <a:off x="4714" y="3028"/>
              <a:ext cx="5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(7,7)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23704" name="Text Box 120"/>
            <p:cNvSpPr txBox="1">
              <a:spLocks noChangeArrowheads="1"/>
            </p:cNvSpPr>
            <p:nvPr/>
          </p:nvSpPr>
          <p:spPr bwMode="auto">
            <a:xfrm>
              <a:off x="5211" y="2956"/>
              <a:ext cx="5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(9,8)</a:t>
              </a:r>
              <a:endParaRPr kumimoji="1"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23705" name="Line 121"/>
            <p:cNvSpPr>
              <a:spLocks noChangeShapeType="1"/>
            </p:cNvSpPr>
            <p:nvPr/>
          </p:nvSpPr>
          <p:spPr bwMode="auto">
            <a:xfrm flipV="1">
              <a:off x="4682" y="3574"/>
              <a:ext cx="0" cy="79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3706" name="Group 122"/>
          <p:cNvGrpSpPr/>
          <p:nvPr/>
        </p:nvGrpSpPr>
        <p:grpSpPr bwMode="auto">
          <a:xfrm>
            <a:off x="5580063" y="1196975"/>
            <a:ext cx="3563937" cy="1416050"/>
            <a:chOff x="0" y="1842"/>
            <a:chExt cx="2127" cy="845"/>
          </a:xfrm>
        </p:grpSpPr>
        <p:grpSp>
          <p:nvGrpSpPr>
            <p:cNvPr id="323707" name="Group 123"/>
            <p:cNvGrpSpPr/>
            <p:nvPr/>
          </p:nvGrpSpPr>
          <p:grpSpPr bwMode="auto">
            <a:xfrm>
              <a:off x="0" y="1933"/>
              <a:ext cx="1565" cy="754"/>
              <a:chOff x="0" y="2724"/>
              <a:chExt cx="2109" cy="1016"/>
            </a:xfrm>
          </p:grpSpPr>
          <p:sp>
            <p:nvSpPr>
              <p:cNvPr id="323708" name="Line 124"/>
              <p:cNvSpPr>
                <a:spLocks noChangeShapeType="1"/>
              </p:cNvSpPr>
              <p:nvPr/>
            </p:nvSpPr>
            <p:spPr bwMode="auto">
              <a:xfrm>
                <a:off x="0" y="3623"/>
                <a:ext cx="586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23709" name="Group 125"/>
              <p:cNvGrpSpPr/>
              <p:nvPr/>
            </p:nvGrpSpPr>
            <p:grpSpPr bwMode="auto">
              <a:xfrm>
                <a:off x="68" y="2724"/>
                <a:ext cx="2041" cy="1016"/>
                <a:chOff x="68" y="2724"/>
                <a:chExt cx="2041" cy="1016"/>
              </a:xfrm>
            </p:grpSpPr>
            <p:sp>
              <p:nvSpPr>
                <p:cNvPr id="323710" name="Line 126"/>
                <p:cNvSpPr>
                  <a:spLocks noChangeShapeType="1"/>
                </p:cNvSpPr>
                <p:nvPr/>
              </p:nvSpPr>
              <p:spPr bwMode="auto">
                <a:xfrm>
                  <a:off x="352" y="3271"/>
                  <a:ext cx="175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3711" name="Line 127"/>
                <p:cNvSpPr>
                  <a:spLocks noChangeShapeType="1"/>
                </p:cNvSpPr>
                <p:nvPr/>
              </p:nvSpPr>
              <p:spPr bwMode="auto">
                <a:xfrm flipV="1">
                  <a:off x="586" y="2724"/>
                  <a:ext cx="0" cy="101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3712" name="Line 128"/>
                <p:cNvSpPr>
                  <a:spLocks noChangeShapeType="1"/>
                </p:cNvSpPr>
                <p:nvPr/>
              </p:nvSpPr>
              <p:spPr bwMode="auto">
                <a:xfrm flipV="1">
                  <a:off x="586" y="3271"/>
                  <a:ext cx="0" cy="352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3713" name="Line 129"/>
                <p:cNvSpPr>
                  <a:spLocks noChangeShapeType="1"/>
                </p:cNvSpPr>
                <p:nvPr/>
              </p:nvSpPr>
              <p:spPr bwMode="auto">
                <a:xfrm flipV="1">
                  <a:off x="586" y="3271"/>
                  <a:ext cx="503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3714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1875" y="3194"/>
                  <a:ext cx="234" cy="4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800" b="1" dirty="0" smtClean="0">
                      <a:latin typeface="Times New Roman" panose="02020603050405020304" pitchFamily="18" charset="0"/>
                    </a:rPr>
                    <a:t>j</a:t>
                  </a:r>
                  <a:endParaRPr kumimoji="1" lang="en-US" altLang="zh-CN" sz="28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3715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68" y="2998"/>
                  <a:ext cx="585" cy="3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000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(0,0)</a:t>
                  </a:r>
                  <a:endParaRPr kumimoji="1" lang="en-US" altLang="zh-CN" sz="20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3716" name="Line 132"/>
                <p:cNvSpPr>
                  <a:spLocks noChangeShapeType="1"/>
                </p:cNvSpPr>
                <p:nvPr/>
              </p:nvSpPr>
              <p:spPr bwMode="auto">
                <a:xfrm flipV="1">
                  <a:off x="1093" y="3154"/>
                  <a:ext cx="0" cy="117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3717" name="Line 133"/>
                <p:cNvSpPr>
                  <a:spLocks noChangeShapeType="1"/>
                </p:cNvSpPr>
                <p:nvPr/>
              </p:nvSpPr>
              <p:spPr bwMode="auto">
                <a:xfrm>
                  <a:off x="1093" y="3154"/>
                  <a:ext cx="703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3718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852" y="2907"/>
                  <a:ext cx="546" cy="3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000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(2,1)</a:t>
                  </a:r>
                  <a:endParaRPr kumimoji="1" lang="en-US" altLang="zh-CN" sz="2000" b="1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323719" name="Text Box 135"/>
            <p:cNvSpPr txBox="1">
              <a:spLocks noChangeArrowheads="1"/>
            </p:cNvSpPr>
            <p:nvPr/>
          </p:nvSpPr>
          <p:spPr bwMode="auto">
            <a:xfrm>
              <a:off x="476" y="1842"/>
              <a:ext cx="1651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 dirty="0" smtClean="0">
                  <a:latin typeface="Times New Roman" panose="02020603050405020304" pitchFamily="18" charset="0"/>
                </a:rPr>
                <a:t>m(3,x)</a:t>
              </a:r>
              <a:endParaRPr kumimoji="1"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23720" name="Group 136"/>
          <p:cNvGrpSpPr/>
          <p:nvPr/>
        </p:nvGrpSpPr>
        <p:grpSpPr bwMode="auto">
          <a:xfrm>
            <a:off x="0" y="4826000"/>
            <a:ext cx="3059113" cy="2032000"/>
            <a:chOff x="2812" y="1842"/>
            <a:chExt cx="2948" cy="1958"/>
          </a:xfrm>
        </p:grpSpPr>
        <p:sp>
          <p:nvSpPr>
            <p:cNvPr id="323721" name="Text Box 137"/>
            <p:cNvSpPr txBox="1">
              <a:spLocks noChangeArrowheads="1"/>
            </p:cNvSpPr>
            <p:nvPr/>
          </p:nvSpPr>
          <p:spPr bwMode="auto">
            <a:xfrm>
              <a:off x="5459" y="3154"/>
              <a:ext cx="301" cy="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dirty="0" smtClean="0">
                  <a:latin typeface="Times New Roman" panose="02020603050405020304" pitchFamily="18" charset="0"/>
                </a:rPr>
                <a:t>j</a:t>
              </a:r>
              <a:endParaRPr kumimoji="1" lang="en-US" altLang="zh-CN" sz="28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323722" name="Group 138"/>
            <p:cNvGrpSpPr/>
            <p:nvPr/>
          </p:nvGrpSpPr>
          <p:grpSpPr bwMode="auto">
            <a:xfrm>
              <a:off x="2812" y="1842"/>
              <a:ext cx="2948" cy="1958"/>
              <a:chOff x="2812" y="1842"/>
              <a:chExt cx="2948" cy="1958"/>
            </a:xfrm>
          </p:grpSpPr>
          <p:sp>
            <p:nvSpPr>
              <p:cNvPr id="323723" name="Line 139"/>
              <p:cNvSpPr>
                <a:spLocks noChangeShapeType="1"/>
              </p:cNvSpPr>
              <p:nvPr/>
            </p:nvSpPr>
            <p:spPr bwMode="auto">
              <a:xfrm>
                <a:off x="2876" y="3211"/>
                <a:ext cx="281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23724" name="Group 140"/>
              <p:cNvGrpSpPr/>
              <p:nvPr/>
            </p:nvGrpSpPr>
            <p:grpSpPr bwMode="auto">
              <a:xfrm>
                <a:off x="2812" y="1842"/>
                <a:ext cx="2948" cy="1958"/>
                <a:chOff x="2812" y="1842"/>
                <a:chExt cx="2948" cy="1958"/>
              </a:xfrm>
            </p:grpSpPr>
            <p:grpSp>
              <p:nvGrpSpPr>
                <p:cNvPr id="323725" name="Group 141"/>
                <p:cNvGrpSpPr/>
                <p:nvPr/>
              </p:nvGrpSpPr>
              <p:grpSpPr bwMode="auto">
                <a:xfrm>
                  <a:off x="2812" y="1842"/>
                  <a:ext cx="2813" cy="1958"/>
                  <a:chOff x="2812" y="1842"/>
                  <a:chExt cx="2813" cy="1958"/>
                </a:xfrm>
              </p:grpSpPr>
              <p:sp>
                <p:nvSpPr>
                  <p:cNvPr id="323726" name="Line 1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81" y="1842"/>
                    <a:ext cx="0" cy="195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727" name="Line 143"/>
                  <p:cNvSpPr>
                    <a:spLocks noChangeShapeType="1"/>
                  </p:cNvSpPr>
                  <p:nvPr/>
                </p:nvSpPr>
                <p:spPr bwMode="auto">
                  <a:xfrm>
                    <a:off x="2876" y="3663"/>
                    <a:ext cx="6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2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728" name="Line 1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78" y="3211"/>
                    <a:ext cx="0" cy="45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729" name="Line 14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78" y="3211"/>
                    <a:ext cx="647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730" name="Text Box 1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12" y="2861"/>
                    <a:ext cx="1066" cy="38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2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kumimoji="1" lang="en-US" altLang="zh-CN" sz="2000" b="1">
                        <a:solidFill>
                          <a:schemeClr val="tx2"/>
                        </a:solidFill>
                        <a:latin typeface="Times New Roman" panose="02020603050405020304" pitchFamily="18" charset="0"/>
                      </a:rPr>
                      <a:t>(0,0)</a:t>
                    </a:r>
                    <a:endParaRPr kumimoji="1" lang="en-US" altLang="zh-CN" sz="2000" b="1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3731" name="Line 1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130" y="3061"/>
                    <a:ext cx="0" cy="15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732" name="Line 148"/>
                  <p:cNvSpPr>
                    <a:spLocks noChangeShapeType="1"/>
                  </p:cNvSpPr>
                  <p:nvPr/>
                </p:nvSpPr>
                <p:spPr bwMode="auto">
                  <a:xfrm>
                    <a:off x="4130" y="3061"/>
                    <a:ext cx="3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733" name="Text Box 1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8" y="2793"/>
                    <a:ext cx="999" cy="3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2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kumimoji="1" lang="en-US" altLang="zh-CN" sz="2000" b="1">
                        <a:solidFill>
                          <a:schemeClr val="tx2"/>
                        </a:solidFill>
                        <a:latin typeface="Times New Roman" panose="02020603050405020304" pitchFamily="18" charset="0"/>
                      </a:rPr>
                      <a:t>(2,1)</a:t>
                    </a:r>
                    <a:endParaRPr kumimoji="1" lang="en-US" altLang="zh-CN" sz="2000" b="1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3734" name="Text Box 1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03" y="1842"/>
                    <a:ext cx="1735" cy="38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kumimoji="1" lang="en-US" altLang="zh-CN" sz="2000" b="1" dirty="0" smtClean="0">
                        <a:latin typeface="Times New Roman" panose="02020603050405020304" pitchFamily="18" charset="0"/>
                      </a:rPr>
                      <a:t>m(2,x)</a:t>
                    </a:r>
                    <a:endParaRPr kumimoji="1" lang="en-US" altLang="zh-CN" sz="2000" b="1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3735" name="Line 151"/>
                  <p:cNvSpPr>
                    <a:spLocks noChangeShapeType="1"/>
                  </p:cNvSpPr>
                  <p:nvPr/>
                </p:nvSpPr>
                <p:spPr bwMode="auto">
                  <a:xfrm>
                    <a:off x="5073" y="2732"/>
                    <a:ext cx="55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736" name="Line 1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32" y="2894"/>
                    <a:ext cx="647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737" name="Line 15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84" y="2732"/>
                    <a:ext cx="0" cy="15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738" name="Line 15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45" y="2905"/>
                    <a:ext cx="0" cy="15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739" name="Text Box 1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81" y="2558"/>
                    <a:ext cx="1195" cy="38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2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kumimoji="1" lang="en-US" altLang="zh-CN" sz="2000" b="1">
                        <a:solidFill>
                          <a:schemeClr val="tx2"/>
                        </a:solidFill>
                        <a:latin typeface="Times New Roman" panose="02020603050405020304" pitchFamily="18" charset="0"/>
                      </a:rPr>
                      <a:t>(3,2)</a:t>
                    </a:r>
                    <a:endParaRPr kumimoji="1" lang="en-US" altLang="zh-CN" sz="2000" b="1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23740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4890" y="2410"/>
                  <a:ext cx="870" cy="3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000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(5,3)</a:t>
                  </a:r>
                  <a:endParaRPr kumimoji="1" lang="en-US" altLang="zh-CN" sz="2000" b="1"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132460" y="44624"/>
          <a:ext cx="5688012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9" name="公式" r:id="rId1" imgW="3581400" imgH="457200" progId="Equation.3">
                  <p:embed/>
                </p:oleObj>
              </mc:Choice>
              <mc:Fallback>
                <p:oleObj name="公式" r:id="rId1" imgW="3581400" imgH="457200" progId="Equation.3">
                  <p:embed/>
                  <p:pic>
                    <p:nvPicPr>
                      <p:cNvPr id="0" name="Picture 8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460" y="44624"/>
                        <a:ext cx="5688012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012786" y="6444442"/>
            <a:ext cx="103906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ea typeface="楷体_GB2312" pitchFamily="49" charset="-122"/>
              </a:rPr>
              <a:t>p[i+1]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3287055" y="6453336"/>
            <a:ext cx="103906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ea typeface="楷体_GB2312" pitchFamily="49" charset="-122"/>
              </a:rPr>
              <a:t>q[i+1]</a:t>
            </a:r>
            <a:endParaRPr lang="zh-CN" altLang="en-US" b="1" dirty="0"/>
          </a:p>
        </p:txBody>
      </p:sp>
      <p:sp>
        <p:nvSpPr>
          <p:cNvPr id="161" name="矩形 160"/>
          <p:cNvSpPr/>
          <p:nvPr/>
        </p:nvSpPr>
        <p:spPr>
          <a:xfrm>
            <a:off x="6788350" y="6444442"/>
            <a:ext cx="73609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a typeface="楷体_GB2312" pitchFamily="49" charset="-122"/>
              </a:rPr>
              <a:t>p[</a:t>
            </a:r>
            <a:r>
              <a:rPr lang="en-US" altLang="zh-CN" b="1" dirty="0" err="1" smtClean="0">
                <a:solidFill>
                  <a:srgbClr val="C00000"/>
                </a:solidFill>
                <a:ea typeface="楷体_GB2312" pitchFamily="49" charset="-122"/>
              </a:rPr>
              <a:t>i</a:t>
            </a:r>
            <a:r>
              <a:rPr lang="en-US" altLang="zh-CN" b="1" dirty="0" smtClean="0">
                <a:solidFill>
                  <a:srgbClr val="C00000"/>
                </a:solidFill>
                <a:ea typeface="楷体_GB2312" pitchFamily="49" charset="-122"/>
              </a:rPr>
              <a:t>]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2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23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2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2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23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23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23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2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6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Text Box 2"/>
          <p:cNvSpPr txBox="1">
            <a:spLocks noChangeArrowheads="1"/>
          </p:cNvSpPr>
          <p:nvPr/>
        </p:nvSpPr>
        <p:spPr bwMode="auto">
          <a:xfrm>
            <a:off x="179512" y="1037049"/>
            <a:ext cx="8892480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chemeClr val="accent2"/>
              </a:buClr>
              <a:buFontTx/>
              <a:buChar char="•"/>
            </a:pPr>
            <a:r>
              <a:rPr lang="zh-CN" altLang="en-US" sz="2400" dirty="0">
                <a:ea typeface="楷体_GB2312" pitchFamily="49" charset="-122"/>
              </a:rPr>
              <a:t>函数</a:t>
            </a:r>
            <a:r>
              <a:rPr lang="en-US" altLang="zh-CN" sz="2400" dirty="0">
                <a:ea typeface="楷体_GB2312" pitchFamily="49" charset="-122"/>
              </a:rPr>
              <a:t>m(</a:t>
            </a:r>
            <a:r>
              <a:rPr lang="en-US" altLang="zh-CN" sz="2400" dirty="0" err="1">
                <a:ea typeface="楷体_GB2312" pitchFamily="49" charset="-122"/>
              </a:rPr>
              <a:t>i,j</a:t>
            </a:r>
            <a:r>
              <a:rPr lang="en-US" altLang="zh-CN" sz="2400" dirty="0">
                <a:ea typeface="楷体_GB2312" pitchFamily="49" charset="-122"/>
              </a:rPr>
              <a:t>)</a:t>
            </a:r>
            <a:r>
              <a:rPr lang="zh-CN" altLang="en-US" sz="2400" dirty="0">
                <a:ea typeface="楷体_GB2312" pitchFamily="49" charset="-122"/>
              </a:rPr>
              <a:t>是由函数</a:t>
            </a:r>
            <a:r>
              <a:rPr lang="en-US" altLang="zh-CN" sz="2400" dirty="0">
                <a:ea typeface="楷体_GB2312" pitchFamily="49" charset="-122"/>
              </a:rPr>
              <a:t>m(i+1,j)</a:t>
            </a:r>
            <a:r>
              <a:rPr lang="zh-CN" altLang="en-US" sz="2400" dirty="0">
                <a:ea typeface="楷体_GB2312" pitchFamily="49" charset="-122"/>
              </a:rPr>
              <a:t>与函数</a:t>
            </a:r>
            <a:r>
              <a:rPr lang="en-US" altLang="zh-CN" sz="2400" dirty="0">
                <a:ea typeface="楷体_GB2312" pitchFamily="49" charset="-122"/>
              </a:rPr>
              <a:t>m(i+1,j-w</a:t>
            </a:r>
            <a:r>
              <a:rPr lang="en-US" altLang="zh-CN" sz="2400" baseline="-25000" dirty="0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)+v</a:t>
            </a:r>
            <a:r>
              <a:rPr lang="en-US" altLang="zh-CN" sz="2400" baseline="-25000" dirty="0">
                <a:ea typeface="楷体_GB2312" pitchFamily="49" charset="-122"/>
              </a:rPr>
              <a:t>i</a:t>
            </a:r>
            <a:r>
              <a:rPr lang="zh-CN" altLang="en-US" sz="2400" dirty="0">
                <a:ea typeface="楷体_GB2312" pitchFamily="49" charset="-122"/>
              </a:rPr>
              <a:t>作</a:t>
            </a:r>
            <a:r>
              <a:rPr lang="en-US" altLang="zh-CN" sz="2400" dirty="0" smtClean="0">
                <a:ea typeface="楷体_GB2312" pitchFamily="49" charset="-122"/>
              </a:rPr>
              <a:t>max</a:t>
            </a:r>
            <a:r>
              <a:rPr lang="zh-CN" altLang="en-US" sz="2400" dirty="0" smtClean="0">
                <a:ea typeface="楷体_GB2312" pitchFamily="49" charset="-122"/>
              </a:rPr>
              <a:t>运算</a:t>
            </a:r>
            <a:r>
              <a:rPr lang="zh-CN" altLang="en-US" sz="2400" dirty="0">
                <a:ea typeface="楷体_GB2312" pitchFamily="49" charset="-122"/>
              </a:rPr>
              <a:t>得到的</a:t>
            </a:r>
            <a:r>
              <a:rPr lang="zh-CN" altLang="en-US" sz="2400" dirty="0" smtClean="0">
                <a:ea typeface="楷体_GB2312" pitchFamily="49" charset="-122"/>
              </a:rPr>
              <a:t>。</a:t>
            </a:r>
            <a:endParaRPr lang="en-US" altLang="zh-CN" sz="2400" dirty="0" smtClean="0">
              <a:ea typeface="楷体_GB2312" pitchFamily="49" charset="-122"/>
            </a:endParaRPr>
          </a:p>
          <a:p>
            <a:pPr>
              <a:spcBef>
                <a:spcPts val="600"/>
              </a:spcBef>
              <a:buClr>
                <a:schemeClr val="accent2"/>
              </a:buClr>
              <a:buFontTx/>
              <a:buChar char="•"/>
            </a:pPr>
            <a:r>
              <a:rPr lang="zh-CN" altLang="en-US" sz="2400" dirty="0" smtClean="0">
                <a:ea typeface="楷体_GB2312" pitchFamily="49" charset="-122"/>
              </a:rPr>
              <a:t>因此</a:t>
            </a:r>
            <a:r>
              <a:rPr lang="zh-CN" altLang="en-US" sz="2400" dirty="0">
                <a:ea typeface="楷体_GB2312" pitchFamily="49" charset="-122"/>
              </a:rPr>
              <a:t>，函数</a:t>
            </a:r>
            <a:r>
              <a:rPr lang="en-US" altLang="zh-CN" sz="2400" dirty="0">
                <a:solidFill>
                  <a:srgbClr val="C00000"/>
                </a:solidFill>
                <a:ea typeface="楷体_GB2312" pitchFamily="49" charset="-122"/>
              </a:rPr>
              <a:t>m(</a:t>
            </a:r>
            <a:r>
              <a:rPr lang="en-US" altLang="zh-CN" sz="2400" dirty="0" err="1">
                <a:solidFill>
                  <a:srgbClr val="C00000"/>
                </a:solidFill>
                <a:ea typeface="楷体_GB2312" pitchFamily="49" charset="-122"/>
              </a:rPr>
              <a:t>i,j</a:t>
            </a:r>
            <a:r>
              <a:rPr lang="en-US" altLang="zh-CN" sz="2400" dirty="0">
                <a:solidFill>
                  <a:srgbClr val="C00000"/>
                </a:solidFill>
                <a:ea typeface="楷体_GB2312" pitchFamily="49" charset="-122"/>
              </a:rPr>
              <a:t>)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的全部跳跃点</a:t>
            </a:r>
            <a:r>
              <a:rPr lang="zh-CN" altLang="en-US" sz="2400" dirty="0">
                <a:ea typeface="楷体_GB2312" pitchFamily="49" charset="-122"/>
              </a:rPr>
              <a:t>包含于函数</a:t>
            </a:r>
            <a:r>
              <a:rPr lang="en-US" altLang="zh-CN" sz="2400" dirty="0">
                <a:solidFill>
                  <a:srgbClr val="2605A1"/>
                </a:solidFill>
                <a:ea typeface="楷体_GB2312" pitchFamily="49" charset="-122"/>
              </a:rPr>
              <a:t>m(i+1</a:t>
            </a:r>
            <a:r>
              <a:rPr lang="zh-CN" altLang="en-US" sz="2400" dirty="0">
                <a:solidFill>
                  <a:srgbClr val="2605A1"/>
                </a:solidFill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2605A1"/>
                </a:solidFill>
                <a:ea typeface="楷体_GB2312" pitchFamily="49" charset="-122"/>
              </a:rPr>
              <a:t>j)</a:t>
            </a:r>
            <a:r>
              <a:rPr lang="zh-CN" altLang="en-US" sz="2400" dirty="0">
                <a:solidFill>
                  <a:srgbClr val="2605A1"/>
                </a:solidFill>
                <a:ea typeface="楷体_GB2312" pitchFamily="49" charset="-122"/>
              </a:rPr>
              <a:t>的跳跃点集</a:t>
            </a:r>
            <a:r>
              <a:rPr lang="en-US" altLang="zh-CN" sz="2400" dirty="0">
                <a:solidFill>
                  <a:srgbClr val="C00000"/>
                </a:solidFill>
                <a:ea typeface="楷体_GB2312" pitchFamily="49" charset="-122"/>
              </a:rPr>
              <a:t>p[i+1]</a:t>
            </a:r>
            <a:r>
              <a:rPr lang="zh-CN" altLang="en-US" sz="2400" dirty="0">
                <a:ea typeface="楷体_GB2312" pitchFamily="49" charset="-122"/>
              </a:rPr>
              <a:t>与</a:t>
            </a:r>
            <a:r>
              <a:rPr lang="zh-CN" altLang="en-US" sz="2400" dirty="0">
                <a:solidFill>
                  <a:srgbClr val="2605A1"/>
                </a:solidFill>
                <a:ea typeface="楷体_GB2312" pitchFamily="49" charset="-122"/>
              </a:rPr>
              <a:t>函数</a:t>
            </a:r>
            <a:r>
              <a:rPr lang="en-US" altLang="zh-CN" sz="2400" dirty="0">
                <a:solidFill>
                  <a:srgbClr val="2605A1"/>
                </a:solidFill>
                <a:ea typeface="楷体_GB2312" pitchFamily="49" charset="-122"/>
              </a:rPr>
              <a:t>m(i+1</a:t>
            </a:r>
            <a:r>
              <a:rPr lang="zh-CN" altLang="en-US" sz="2400" dirty="0">
                <a:solidFill>
                  <a:srgbClr val="2605A1"/>
                </a:solidFill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2605A1"/>
                </a:solidFill>
                <a:ea typeface="楷体_GB2312" pitchFamily="49" charset="-122"/>
              </a:rPr>
              <a:t>j-</a:t>
            </a:r>
            <a:r>
              <a:rPr lang="en-US" altLang="zh-CN" sz="2400" dirty="0" err="1">
                <a:solidFill>
                  <a:srgbClr val="2605A1"/>
                </a:solidFill>
                <a:ea typeface="楷体_GB2312" pitchFamily="49" charset="-122"/>
              </a:rPr>
              <a:t>w</a:t>
            </a:r>
            <a:r>
              <a:rPr lang="en-US" altLang="zh-CN" sz="2400" baseline="-25000" dirty="0" err="1">
                <a:solidFill>
                  <a:srgbClr val="2605A1"/>
                </a:solidFill>
                <a:ea typeface="楷体_GB2312" pitchFamily="49" charset="-122"/>
              </a:rPr>
              <a:t>i</a:t>
            </a:r>
            <a:r>
              <a:rPr lang="en-US" altLang="zh-CN" sz="2400" dirty="0">
                <a:solidFill>
                  <a:srgbClr val="2605A1"/>
                </a:solidFill>
                <a:ea typeface="楷体_GB2312" pitchFamily="49" charset="-122"/>
              </a:rPr>
              <a:t>)+v</a:t>
            </a:r>
            <a:r>
              <a:rPr lang="en-US" altLang="zh-CN" sz="2400" baseline="-25000" dirty="0">
                <a:solidFill>
                  <a:srgbClr val="2605A1"/>
                </a:solidFill>
                <a:ea typeface="楷体_GB2312" pitchFamily="49" charset="-122"/>
              </a:rPr>
              <a:t>i</a:t>
            </a:r>
            <a:r>
              <a:rPr lang="zh-CN" altLang="en-US" sz="2400" dirty="0">
                <a:solidFill>
                  <a:srgbClr val="2605A1"/>
                </a:solidFill>
                <a:ea typeface="楷体_GB2312" pitchFamily="49" charset="-122"/>
              </a:rPr>
              <a:t>的跳跃点集</a:t>
            </a:r>
            <a:r>
              <a:rPr lang="en-US" altLang="zh-CN" sz="2400" dirty="0">
                <a:solidFill>
                  <a:srgbClr val="C00000"/>
                </a:solidFill>
                <a:ea typeface="楷体_GB2312" pitchFamily="49" charset="-122"/>
              </a:rPr>
              <a:t>q[i+1]</a:t>
            </a:r>
            <a:r>
              <a:rPr lang="zh-CN" altLang="en-US" sz="2400" dirty="0">
                <a:ea typeface="楷体_GB2312" pitchFamily="49" charset="-122"/>
              </a:rPr>
              <a:t>的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并集</a:t>
            </a:r>
            <a:r>
              <a:rPr lang="zh-CN" altLang="en-US" sz="2400" dirty="0">
                <a:ea typeface="楷体_GB2312" pitchFamily="49" charset="-122"/>
              </a:rPr>
              <a:t>中</a:t>
            </a:r>
            <a:r>
              <a:rPr lang="zh-CN" altLang="en-US" sz="2400" dirty="0" smtClean="0">
                <a:ea typeface="楷体_GB2312" pitchFamily="49" charset="-122"/>
              </a:rPr>
              <a:t>。    易</a:t>
            </a:r>
            <a:r>
              <a:rPr lang="zh-CN" altLang="en-US" sz="2400" dirty="0">
                <a:ea typeface="楷体_GB2312" pitchFamily="49" charset="-122"/>
              </a:rPr>
              <a:t>知，</a:t>
            </a:r>
            <a:r>
              <a:rPr lang="en-US" altLang="zh-CN" sz="2400" dirty="0">
                <a:ea typeface="楷体_GB2312" pitchFamily="49" charset="-122"/>
              </a:rPr>
              <a:t>(</a:t>
            </a:r>
            <a:r>
              <a:rPr lang="en-US" altLang="zh-CN" sz="2400" dirty="0" err="1">
                <a:ea typeface="楷体_GB2312" pitchFamily="49" charset="-122"/>
              </a:rPr>
              <a:t>s,t</a:t>
            </a:r>
            <a:r>
              <a:rPr lang="en-US" altLang="zh-CN" sz="2400" dirty="0">
                <a:ea typeface="楷体_GB2312" pitchFamily="49" charset="-122"/>
              </a:rPr>
              <a:t>)</a:t>
            </a:r>
            <a:r>
              <a:rPr lang="en-US" altLang="zh-CN" sz="2400" dirty="0"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ea typeface="楷体_GB2312" pitchFamily="49" charset="-122"/>
              </a:rPr>
              <a:t>q[i+1]</a:t>
            </a:r>
            <a:r>
              <a:rPr lang="zh-CN" altLang="en-US" sz="2400" dirty="0">
                <a:ea typeface="楷体_GB2312" pitchFamily="49" charset="-122"/>
              </a:rPr>
              <a:t>当且仅当</a:t>
            </a:r>
            <a:r>
              <a:rPr lang="en-US" altLang="zh-CN" sz="2400" dirty="0" err="1">
                <a:ea typeface="楷体_GB2312" pitchFamily="49" charset="-122"/>
              </a:rPr>
              <a:t>w</a:t>
            </a:r>
            <a:r>
              <a:rPr lang="en-US" altLang="zh-CN" sz="2400" baseline="-25000" dirty="0" err="1">
                <a:ea typeface="楷体_GB2312" pitchFamily="49" charset="-122"/>
              </a:rPr>
              <a:t>i</a:t>
            </a:r>
            <a:r>
              <a:rPr lang="en-US" altLang="zh-CN" sz="2400" dirty="0" err="1">
                <a:ea typeface="楷体_GB2312" pitchFamily="49" charset="-122"/>
                <a:sym typeface="Symbol" panose="05050102010706020507" pitchFamily="18" charset="2"/>
              </a:rPr>
              <a:t></a:t>
            </a:r>
            <a:r>
              <a:rPr lang="en-US" altLang="zh-CN" sz="2400" dirty="0" err="1">
                <a:ea typeface="楷体_GB2312" pitchFamily="49" charset="-122"/>
              </a:rPr>
              <a:t>s</a:t>
            </a:r>
            <a:r>
              <a:rPr lang="en-US" altLang="zh-CN" sz="2400" dirty="0" err="1">
                <a:ea typeface="楷体_GB2312" pitchFamily="49" charset="-122"/>
                <a:sym typeface="Symbol" panose="05050102010706020507" pitchFamily="18" charset="2"/>
              </a:rPr>
              <a:t></a:t>
            </a:r>
            <a:r>
              <a:rPr lang="en-US" altLang="zh-CN" sz="2400" dirty="0" err="1">
                <a:ea typeface="楷体_GB2312" pitchFamily="49" charset="-122"/>
              </a:rPr>
              <a:t>c</a:t>
            </a:r>
            <a:r>
              <a:rPr lang="zh-CN" altLang="en-US" sz="2400" dirty="0">
                <a:ea typeface="楷体_GB2312" pitchFamily="49" charset="-122"/>
              </a:rPr>
              <a:t>且</a:t>
            </a:r>
            <a:r>
              <a:rPr lang="en-US" altLang="zh-CN" sz="2400" dirty="0">
                <a:ea typeface="楷体_GB2312" pitchFamily="49" charset="-122"/>
              </a:rPr>
              <a:t>(s-</a:t>
            </a:r>
            <a:r>
              <a:rPr lang="en-US" altLang="zh-CN" sz="2400" dirty="0" err="1">
                <a:ea typeface="楷体_GB2312" pitchFamily="49" charset="-122"/>
              </a:rPr>
              <a:t>w</a:t>
            </a:r>
            <a:r>
              <a:rPr lang="en-US" altLang="zh-CN" sz="2400" baseline="-25000" dirty="0" err="1">
                <a:ea typeface="楷体_GB2312" pitchFamily="49" charset="-122"/>
              </a:rPr>
              <a:t>i</a:t>
            </a:r>
            <a:r>
              <a:rPr lang="en-US" altLang="zh-CN" sz="2400" dirty="0" err="1">
                <a:ea typeface="楷体_GB2312" pitchFamily="49" charset="-122"/>
              </a:rPr>
              <a:t>,t</a:t>
            </a:r>
            <a:r>
              <a:rPr lang="en-US" altLang="zh-CN" sz="2400" dirty="0">
                <a:ea typeface="楷体_GB2312" pitchFamily="49" charset="-122"/>
              </a:rPr>
              <a:t>-v</a:t>
            </a:r>
            <a:r>
              <a:rPr lang="en-US" altLang="zh-CN" sz="2400" baseline="-25000" dirty="0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)</a:t>
            </a:r>
            <a:r>
              <a:rPr lang="en-US" altLang="zh-CN" sz="2400" dirty="0"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ea typeface="楷体_GB2312" pitchFamily="49" charset="-122"/>
              </a:rPr>
              <a:t>p[i+1]</a:t>
            </a:r>
            <a:r>
              <a:rPr lang="zh-CN" altLang="en-US" sz="2400" dirty="0" smtClean="0">
                <a:ea typeface="楷体_GB2312" pitchFamily="49" charset="-122"/>
              </a:rPr>
              <a:t>。</a:t>
            </a:r>
            <a:endParaRPr lang="en-US" altLang="zh-CN" sz="2400" dirty="0" smtClean="0">
              <a:ea typeface="楷体_GB2312" pitchFamily="49" charset="-122"/>
            </a:endParaRPr>
          </a:p>
          <a:p>
            <a:pPr>
              <a:spcBef>
                <a:spcPts val="600"/>
              </a:spcBef>
              <a:buClr>
                <a:schemeClr val="accent2"/>
              </a:buClr>
              <a:buFontTx/>
              <a:buChar char="•"/>
            </a:pPr>
            <a:r>
              <a:rPr lang="zh-CN" altLang="en-US" sz="2400" dirty="0" smtClean="0">
                <a:ea typeface="楷体_GB2312" pitchFamily="49" charset="-122"/>
              </a:rPr>
              <a:t>因此</a:t>
            </a:r>
            <a:r>
              <a:rPr lang="zh-CN" altLang="en-US" sz="2400" dirty="0">
                <a:ea typeface="楷体_GB2312" pitchFamily="49" charset="-122"/>
              </a:rPr>
              <a:t>，容易由</a:t>
            </a:r>
            <a:r>
              <a:rPr lang="en-US" altLang="zh-CN" sz="2400" dirty="0">
                <a:solidFill>
                  <a:srgbClr val="C00000"/>
                </a:solidFill>
                <a:ea typeface="楷体_GB2312" pitchFamily="49" charset="-122"/>
              </a:rPr>
              <a:t>p[i+1]</a:t>
            </a:r>
            <a:r>
              <a:rPr lang="zh-CN" altLang="en-US" sz="2400" dirty="0">
                <a:ea typeface="楷体_GB2312" pitchFamily="49" charset="-122"/>
              </a:rPr>
              <a:t>确定跳跃点集</a:t>
            </a:r>
            <a:r>
              <a:rPr lang="en-US" altLang="zh-CN" sz="2400" dirty="0">
                <a:solidFill>
                  <a:srgbClr val="C00000"/>
                </a:solidFill>
                <a:ea typeface="楷体_GB2312" pitchFamily="49" charset="-122"/>
              </a:rPr>
              <a:t>q[i+1]</a:t>
            </a:r>
            <a:r>
              <a:rPr lang="zh-CN" altLang="en-US" sz="2400" dirty="0" smtClean="0">
                <a:ea typeface="楷体_GB2312" pitchFamily="49" charset="-122"/>
              </a:rPr>
              <a:t>如下：</a:t>
            </a:r>
            <a:r>
              <a:rPr lang="en-US" altLang="zh-CN" sz="2200" dirty="0" smtClean="0">
                <a:solidFill>
                  <a:srgbClr val="C00000"/>
                </a:solidFill>
                <a:ea typeface="楷体_GB2312" pitchFamily="49" charset="-122"/>
              </a:rPr>
              <a:t>q[i+1</a:t>
            </a:r>
            <a:r>
              <a:rPr lang="en-US" altLang="zh-CN" sz="2200" dirty="0">
                <a:solidFill>
                  <a:srgbClr val="C00000"/>
                </a:solidFill>
                <a:ea typeface="楷体_GB2312" pitchFamily="49" charset="-122"/>
              </a:rPr>
              <a:t>]</a:t>
            </a:r>
            <a:r>
              <a:rPr lang="en-US" altLang="zh-CN" sz="2200" dirty="0">
                <a:solidFill>
                  <a:srgbClr val="3907F1"/>
                </a:solidFill>
                <a:ea typeface="楷体_GB2312" pitchFamily="49" charset="-122"/>
              </a:rPr>
              <a:t>=p[i+1]</a:t>
            </a:r>
            <a:r>
              <a:rPr lang="en-US" altLang="zh-CN" sz="2200" dirty="0">
                <a:solidFill>
                  <a:srgbClr val="3907F1"/>
                </a:solidFill>
                <a:ea typeface="楷体_GB2312" pitchFamily="49" charset="-122"/>
                <a:sym typeface="Symbol" panose="05050102010706020507" pitchFamily="18" charset="2"/>
              </a:rPr>
              <a:t></a:t>
            </a:r>
            <a:r>
              <a:rPr lang="en-US" altLang="zh-CN" sz="2200" dirty="0">
                <a:solidFill>
                  <a:srgbClr val="3907F1"/>
                </a:solidFill>
                <a:ea typeface="楷体_GB2312" pitchFamily="49" charset="-122"/>
              </a:rPr>
              <a:t>(</a:t>
            </a:r>
            <a:r>
              <a:rPr lang="en-US" altLang="zh-CN" sz="2200" dirty="0" err="1">
                <a:solidFill>
                  <a:srgbClr val="3907F1"/>
                </a:solidFill>
                <a:ea typeface="楷体_GB2312" pitchFamily="49" charset="-122"/>
              </a:rPr>
              <a:t>w</a:t>
            </a:r>
            <a:r>
              <a:rPr lang="en-US" altLang="zh-CN" sz="2200" baseline="-25000" dirty="0" err="1">
                <a:solidFill>
                  <a:srgbClr val="3907F1"/>
                </a:solidFill>
                <a:ea typeface="楷体_GB2312" pitchFamily="49" charset="-122"/>
              </a:rPr>
              <a:t>i</a:t>
            </a:r>
            <a:r>
              <a:rPr lang="en-US" altLang="zh-CN" sz="2200" dirty="0" err="1">
                <a:solidFill>
                  <a:srgbClr val="3907F1"/>
                </a:solidFill>
                <a:ea typeface="楷体_GB2312" pitchFamily="49" charset="-122"/>
              </a:rPr>
              <a:t>,v</a:t>
            </a:r>
            <a:r>
              <a:rPr lang="en-US" altLang="zh-CN" sz="2200" baseline="-25000" dirty="0" err="1">
                <a:solidFill>
                  <a:srgbClr val="3907F1"/>
                </a:solidFill>
                <a:ea typeface="楷体_GB2312" pitchFamily="49" charset="-122"/>
              </a:rPr>
              <a:t>i</a:t>
            </a:r>
            <a:r>
              <a:rPr lang="en-US" altLang="zh-CN" sz="2200" dirty="0">
                <a:solidFill>
                  <a:srgbClr val="3907F1"/>
                </a:solidFill>
                <a:ea typeface="楷体_GB2312" pitchFamily="49" charset="-122"/>
              </a:rPr>
              <a:t>)={(</a:t>
            </a:r>
            <a:r>
              <a:rPr lang="en-US" altLang="zh-CN" sz="2200" dirty="0" err="1">
                <a:solidFill>
                  <a:srgbClr val="3907F1"/>
                </a:solidFill>
                <a:ea typeface="楷体_GB2312" pitchFamily="49" charset="-122"/>
              </a:rPr>
              <a:t>j+w</a:t>
            </a:r>
            <a:r>
              <a:rPr lang="en-US" altLang="zh-CN" sz="2200" baseline="-25000" dirty="0" err="1">
                <a:solidFill>
                  <a:srgbClr val="3907F1"/>
                </a:solidFill>
                <a:ea typeface="楷体_GB2312" pitchFamily="49" charset="-122"/>
              </a:rPr>
              <a:t>i</a:t>
            </a:r>
            <a:r>
              <a:rPr lang="en-US" altLang="zh-CN" sz="2200" dirty="0" err="1">
                <a:solidFill>
                  <a:srgbClr val="3907F1"/>
                </a:solidFill>
                <a:ea typeface="楷体_GB2312" pitchFamily="49" charset="-122"/>
              </a:rPr>
              <a:t>,m</a:t>
            </a:r>
            <a:r>
              <a:rPr lang="en-US" altLang="zh-CN" sz="2200" dirty="0">
                <a:solidFill>
                  <a:srgbClr val="3907F1"/>
                </a:solidFill>
                <a:ea typeface="楷体_GB2312" pitchFamily="49" charset="-122"/>
              </a:rPr>
              <a:t>(</a:t>
            </a:r>
            <a:r>
              <a:rPr lang="en-US" altLang="zh-CN" sz="2200" dirty="0" err="1">
                <a:solidFill>
                  <a:srgbClr val="3907F1"/>
                </a:solidFill>
                <a:ea typeface="楷体_GB2312" pitchFamily="49" charset="-122"/>
              </a:rPr>
              <a:t>i,j</a:t>
            </a:r>
            <a:r>
              <a:rPr lang="en-US" altLang="zh-CN" sz="2200" dirty="0">
                <a:solidFill>
                  <a:srgbClr val="3907F1"/>
                </a:solidFill>
                <a:ea typeface="楷体_GB2312" pitchFamily="49" charset="-122"/>
              </a:rPr>
              <a:t>)+v</a:t>
            </a:r>
            <a:r>
              <a:rPr lang="en-US" altLang="zh-CN" sz="2200" baseline="-25000" dirty="0">
                <a:solidFill>
                  <a:srgbClr val="3907F1"/>
                </a:solidFill>
                <a:ea typeface="楷体_GB2312" pitchFamily="49" charset="-122"/>
              </a:rPr>
              <a:t>i</a:t>
            </a:r>
            <a:r>
              <a:rPr lang="en-US" altLang="zh-CN" sz="2200" dirty="0">
                <a:solidFill>
                  <a:srgbClr val="3907F1"/>
                </a:solidFill>
                <a:ea typeface="楷体_GB2312" pitchFamily="49" charset="-122"/>
              </a:rPr>
              <a:t>)|(</a:t>
            </a:r>
            <a:r>
              <a:rPr lang="en-US" altLang="zh-CN" sz="2200" dirty="0" err="1">
                <a:solidFill>
                  <a:srgbClr val="3907F1"/>
                </a:solidFill>
                <a:ea typeface="楷体_GB2312" pitchFamily="49" charset="-122"/>
              </a:rPr>
              <a:t>j,m</a:t>
            </a:r>
            <a:r>
              <a:rPr lang="en-US" altLang="zh-CN" sz="2200" dirty="0">
                <a:solidFill>
                  <a:srgbClr val="3907F1"/>
                </a:solidFill>
                <a:ea typeface="楷体_GB2312" pitchFamily="49" charset="-122"/>
              </a:rPr>
              <a:t>(</a:t>
            </a:r>
            <a:r>
              <a:rPr lang="en-US" altLang="zh-CN" sz="2200" dirty="0" err="1">
                <a:solidFill>
                  <a:srgbClr val="3907F1"/>
                </a:solidFill>
                <a:ea typeface="楷体_GB2312" pitchFamily="49" charset="-122"/>
              </a:rPr>
              <a:t>i,j</a:t>
            </a:r>
            <a:r>
              <a:rPr lang="en-US" altLang="zh-CN" sz="2200" dirty="0">
                <a:solidFill>
                  <a:srgbClr val="3907F1"/>
                </a:solidFill>
                <a:ea typeface="楷体_GB2312" pitchFamily="49" charset="-122"/>
              </a:rPr>
              <a:t>))</a:t>
            </a:r>
            <a:r>
              <a:rPr lang="en-US" altLang="zh-CN" sz="2200" dirty="0">
                <a:solidFill>
                  <a:srgbClr val="3907F1"/>
                </a:solidFill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200" dirty="0">
                <a:solidFill>
                  <a:srgbClr val="3907F1"/>
                </a:solidFill>
                <a:ea typeface="楷体_GB2312" pitchFamily="49" charset="-122"/>
              </a:rPr>
              <a:t>p[i+1]}</a:t>
            </a:r>
            <a:r>
              <a:rPr lang="zh-CN" altLang="en-US" sz="2200" dirty="0">
                <a:solidFill>
                  <a:srgbClr val="3907F1"/>
                </a:solidFill>
                <a:ea typeface="楷体_GB2312" pitchFamily="49" charset="-122"/>
              </a:rPr>
              <a:t> </a:t>
            </a:r>
            <a:endParaRPr lang="zh-CN" altLang="en-US" sz="2200" dirty="0">
              <a:solidFill>
                <a:srgbClr val="3907F1"/>
              </a:solidFill>
              <a:ea typeface="楷体_GB2312" pitchFamily="49" charset="-122"/>
            </a:endParaRPr>
          </a:p>
          <a:p>
            <a:pPr>
              <a:spcBef>
                <a:spcPts val="600"/>
              </a:spcBef>
              <a:buClr>
                <a:schemeClr val="accent2"/>
              </a:buClr>
              <a:buFontTx/>
              <a:buChar char="•"/>
            </a:pPr>
            <a:r>
              <a:rPr lang="zh-CN" altLang="en-US" sz="2400" dirty="0">
                <a:ea typeface="楷体_GB2312" pitchFamily="49" charset="-122"/>
              </a:rPr>
              <a:t>另一方面，设</a:t>
            </a:r>
            <a:r>
              <a:rPr lang="en-US" altLang="zh-CN" sz="2400" dirty="0">
                <a:ea typeface="楷体_GB2312" pitchFamily="49" charset="-122"/>
              </a:rPr>
              <a:t>(a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b)</a:t>
            </a:r>
            <a:r>
              <a:rPr lang="zh-CN" altLang="en-US" sz="2400" dirty="0">
                <a:ea typeface="楷体_GB2312" pitchFamily="49" charset="-122"/>
              </a:rPr>
              <a:t>和</a:t>
            </a:r>
            <a:r>
              <a:rPr lang="en-US" altLang="zh-CN" sz="2400" dirty="0">
                <a:ea typeface="楷体_GB2312" pitchFamily="49" charset="-122"/>
              </a:rPr>
              <a:t>(c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d)</a:t>
            </a:r>
            <a:r>
              <a:rPr lang="zh-CN" altLang="en-US" sz="2400" dirty="0">
                <a:ea typeface="楷体_GB2312" pitchFamily="49" charset="-122"/>
              </a:rPr>
              <a:t>是</a:t>
            </a:r>
            <a:r>
              <a:rPr lang="en-US" altLang="zh-CN" sz="2400" dirty="0">
                <a:ea typeface="楷体_GB2312" pitchFamily="49" charset="-122"/>
              </a:rPr>
              <a:t>p[i+1]</a:t>
            </a:r>
            <a:r>
              <a:rPr lang="en-US" altLang="zh-CN" sz="2400" dirty="0">
                <a:ea typeface="楷体_GB2312" pitchFamily="49" charset="-122"/>
                <a:sym typeface="Symbol" panose="05050102010706020507" pitchFamily="18" charset="2"/>
              </a:rPr>
              <a:t></a:t>
            </a:r>
            <a:r>
              <a:rPr lang="en-US" altLang="zh-CN" sz="2400" dirty="0">
                <a:ea typeface="楷体_GB2312" pitchFamily="49" charset="-122"/>
              </a:rPr>
              <a:t>q[i+1]</a:t>
            </a:r>
            <a:r>
              <a:rPr lang="zh-CN" altLang="en-US" sz="2400" dirty="0">
                <a:ea typeface="楷体_GB2312" pitchFamily="49" charset="-122"/>
              </a:rPr>
              <a:t>中的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个跳跃点，则当</a:t>
            </a:r>
            <a:r>
              <a:rPr lang="en-US" altLang="zh-CN" sz="2400" dirty="0" err="1">
                <a:solidFill>
                  <a:srgbClr val="2605A1"/>
                </a:solidFill>
                <a:ea typeface="楷体_GB2312" pitchFamily="49" charset="-122"/>
              </a:rPr>
              <a:t>c</a:t>
            </a:r>
            <a:r>
              <a:rPr lang="en-US" altLang="zh-CN" sz="2400" dirty="0" err="1">
                <a:solidFill>
                  <a:srgbClr val="2605A1"/>
                </a:solidFill>
                <a:ea typeface="楷体_GB2312" pitchFamily="49" charset="-122"/>
                <a:sym typeface="Symbol" panose="05050102010706020507" pitchFamily="18" charset="2"/>
              </a:rPr>
              <a:t></a:t>
            </a:r>
            <a:r>
              <a:rPr lang="en-US" altLang="zh-CN" sz="2400" dirty="0" err="1">
                <a:solidFill>
                  <a:srgbClr val="2605A1"/>
                </a:solidFill>
                <a:ea typeface="楷体_GB2312" pitchFamily="49" charset="-122"/>
              </a:rPr>
              <a:t>a</a:t>
            </a:r>
            <a:r>
              <a:rPr lang="zh-CN" altLang="en-US" sz="2400" dirty="0">
                <a:solidFill>
                  <a:srgbClr val="2605A1"/>
                </a:solidFill>
                <a:ea typeface="楷体_GB2312" pitchFamily="49" charset="-122"/>
              </a:rPr>
              <a:t>且</a:t>
            </a:r>
            <a:r>
              <a:rPr lang="en-US" altLang="zh-CN" sz="2400" dirty="0">
                <a:solidFill>
                  <a:srgbClr val="2605A1"/>
                </a:solidFill>
                <a:ea typeface="楷体_GB2312" pitchFamily="49" charset="-122"/>
              </a:rPr>
              <a:t>d&lt;b</a:t>
            </a:r>
            <a:r>
              <a:rPr lang="zh-CN" altLang="en-US" sz="2400" dirty="0">
                <a:solidFill>
                  <a:srgbClr val="2605A1"/>
                </a:solidFill>
                <a:ea typeface="楷体_GB2312" pitchFamily="49" charset="-122"/>
              </a:rPr>
              <a:t>时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(c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d)</a:t>
            </a:r>
            <a:r>
              <a:rPr lang="zh-CN" altLang="en-US" sz="2400" dirty="0">
                <a:solidFill>
                  <a:srgbClr val="2605A1"/>
                </a:solidFill>
                <a:ea typeface="楷体_GB2312" pitchFamily="49" charset="-122"/>
              </a:rPr>
              <a:t>受控于</a:t>
            </a:r>
            <a:r>
              <a:rPr lang="en-US" altLang="zh-CN" sz="2400" dirty="0">
                <a:solidFill>
                  <a:srgbClr val="2605A1"/>
                </a:solidFill>
                <a:ea typeface="楷体_GB2312" pitchFamily="49" charset="-122"/>
              </a:rPr>
              <a:t>(a</a:t>
            </a:r>
            <a:r>
              <a:rPr lang="zh-CN" altLang="en-US" sz="2400" dirty="0">
                <a:solidFill>
                  <a:srgbClr val="2605A1"/>
                </a:solidFill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2605A1"/>
                </a:solidFill>
                <a:ea typeface="楷体_GB2312" pitchFamily="49" charset="-122"/>
              </a:rPr>
              <a:t>b)</a:t>
            </a:r>
            <a:r>
              <a:rPr lang="zh-CN" altLang="en-US" sz="2400" dirty="0">
                <a:ea typeface="楷体_GB2312" pitchFamily="49" charset="-122"/>
              </a:rPr>
              <a:t>，从而</a:t>
            </a:r>
            <a:r>
              <a:rPr lang="en-US" altLang="zh-CN" sz="2400" dirty="0">
                <a:ea typeface="楷体_GB2312" pitchFamily="49" charset="-122"/>
              </a:rPr>
              <a:t>(c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d)</a:t>
            </a:r>
            <a:r>
              <a:rPr lang="zh-CN" altLang="en-US" sz="2400" dirty="0">
                <a:ea typeface="楷体_GB2312" pitchFamily="49" charset="-122"/>
              </a:rPr>
              <a:t>不是</a:t>
            </a:r>
            <a:r>
              <a:rPr lang="en-US" altLang="zh-CN" sz="2400" dirty="0">
                <a:ea typeface="楷体_GB2312" pitchFamily="49" charset="-122"/>
              </a:rPr>
              <a:t>p[i]</a:t>
            </a:r>
            <a:r>
              <a:rPr lang="zh-CN" altLang="en-US" sz="2400" dirty="0">
                <a:ea typeface="楷体_GB2312" pitchFamily="49" charset="-122"/>
              </a:rPr>
              <a:t>中的跳跃点。除受控跳跃点外，</a:t>
            </a:r>
            <a:r>
              <a:rPr lang="en-US" altLang="zh-CN" sz="2400" dirty="0">
                <a:solidFill>
                  <a:srgbClr val="C00000"/>
                </a:solidFill>
                <a:ea typeface="楷体_GB2312" pitchFamily="49" charset="-122"/>
              </a:rPr>
              <a:t>p[i+1]</a:t>
            </a:r>
            <a:r>
              <a:rPr lang="en-US" altLang="zh-CN" sz="2400" dirty="0">
                <a:solidFill>
                  <a:srgbClr val="C00000"/>
                </a:solidFill>
                <a:ea typeface="楷体_GB2312" pitchFamily="49" charset="-122"/>
                <a:sym typeface="Symbol" panose="05050102010706020507" pitchFamily="18" charset="2"/>
              </a:rPr>
              <a:t></a:t>
            </a:r>
            <a:r>
              <a:rPr lang="en-US" altLang="zh-CN" sz="2400" dirty="0">
                <a:solidFill>
                  <a:srgbClr val="C00000"/>
                </a:solidFill>
                <a:ea typeface="楷体_GB2312" pitchFamily="49" charset="-122"/>
              </a:rPr>
              <a:t>q[i+1]</a:t>
            </a:r>
            <a:r>
              <a:rPr lang="zh-CN" altLang="en-US" sz="2400" dirty="0">
                <a:ea typeface="楷体_GB2312" pitchFamily="49" charset="-122"/>
              </a:rPr>
              <a:t>中的其它跳跃点均为</a:t>
            </a:r>
            <a:r>
              <a:rPr lang="en-US" altLang="zh-CN" sz="2400" dirty="0">
                <a:solidFill>
                  <a:srgbClr val="C00000"/>
                </a:solidFill>
                <a:ea typeface="楷体_GB2312" pitchFamily="49" charset="-122"/>
              </a:rPr>
              <a:t>p[i]</a:t>
            </a:r>
            <a:r>
              <a:rPr lang="zh-CN" altLang="en-US" sz="2400" dirty="0">
                <a:ea typeface="楷体_GB2312" pitchFamily="49" charset="-122"/>
              </a:rPr>
              <a:t>中的跳跃点。</a:t>
            </a:r>
            <a:endParaRPr lang="zh-CN" altLang="en-US" sz="2400" dirty="0">
              <a:ea typeface="楷体_GB2312" pitchFamily="49" charset="-122"/>
            </a:endParaRPr>
          </a:p>
          <a:p>
            <a:pPr>
              <a:spcBef>
                <a:spcPts val="600"/>
              </a:spcBef>
              <a:buClr>
                <a:schemeClr val="accent2"/>
              </a:buClr>
              <a:buFontTx/>
              <a:buChar char="•"/>
            </a:pPr>
            <a:r>
              <a:rPr lang="zh-CN" altLang="en-US" sz="2400" dirty="0">
                <a:ea typeface="楷体_GB2312" pitchFamily="49" charset="-122"/>
              </a:rPr>
              <a:t>由此可见，在递归地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由表</a:t>
            </a:r>
            <a:r>
              <a:rPr lang="en-US" altLang="zh-CN" sz="2400" dirty="0">
                <a:solidFill>
                  <a:srgbClr val="C00000"/>
                </a:solidFill>
                <a:ea typeface="楷体_GB2312" pitchFamily="49" charset="-122"/>
              </a:rPr>
              <a:t>p[i+1]</a:t>
            </a:r>
            <a:r>
              <a:rPr lang="zh-CN" altLang="en-US" sz="2400" dirty="0">
                <a:ea typeface="楷体_GB2312" pitchFamily="49" charset="-122"/>
              </a:rPr>
              <a:t>计算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表</a:t>
            </a:r>
            <a:r>
              <a:rPr lang="en-US" altLang="zh-CN" sz="2400" dirty="0">
                <a:solidFill>
                  <a:srgbClr val="C00000"/>
                </a:solidFill>
                <a:ea typeface="楷体_GB2312" pitchFamily="49" charset="-122"/>
              </a:rPr>
              <a:t>p[i]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时</a:t>
            </a:r>
            <a:r>
              <a:rPr lang="zh-CN" altLang="en-US" sz="2400" dirty="0">
                <a:ea typeface="楷体_GB2312" pitchFamily="49" charset="-122"/>
              </a:rPr>
              <a:t>，可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先由</a:t>
            </a:r>
            <a:r>
              <a:rPr lang="en-US" altLang="zh-CN" sz="2400" dirty="0">
                <a:solidFill>
                  <a:srgbClr val="C00000"/>
                </a:solidFill>
                <a:ea typeface="楷体_GB2312" pitchFamily="49" charset="-122"/>
              </a:rPr>
              <a:t>p[i+1]</a:t>
            </a:r>
            <a:r>
              <a:rPr lang="zh-CN" altLang="en-US" sz="2400" dirty="0">
                <a:ea typeface="楷体_GB2312" pitchFamily="49" charset="-122"/>
              </a:rPr>
              <a:t>计算出</a:t>
            </a:r>
            <a:r>
              <a:rPr lang="en-US" altLang="zh-CN" sz="2400" dirty="0">
                <a:solidFill>
                  <a:srgbClr val="C00000"/>
                </a:solidFill>
                <a:ea typeface="楷体_GB2312" pitchFamily="49" charset="-122"/>
              </a:rPr>
              <a:t>q[i+1]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，</a:t>
            </a:r>
            <a:r>
              <a:rPr lang="zh-CN" altLang="en-US" sz="2400" dirty="0">
                <a:ea typeface="楷体_GB2312" pitchFamily="49" charset="-122"/>
              </a:rPr>
              <a:t>然后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合并表</a:t>
            </a:r>
            <a:r>
              <a:rPr lang="en-US" altLang="zh-CN" sz="2400" dirty="0">
                <a:solidFill>
                  <a:srgbClr val="C00000"/>
                </a:solidFill>
                <a:ea typeface="楷体_GB2312" pitchFamily="49" charset="-122"/>
              </a:rPr>
              <a:t>p[i+1]</a:t>
            </a:r>
            <a:r>
              <a:rPr lang="zh-CN" altLang="en-US" sz="2400" dirty="0">
                <a:ea typeface="楷体_GB2312" pitchFamily="49" charset="-122"/>
              </a:rPr>
              <a:t>和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表</a:t>
            </a:r>
            <a:r>
              <a:rPr lang="en-US" altLang="zh-CN" sz="2400" dirty="0">
                <a:solidFill>
                  <a:srgbClr val="C00000"/>
                </a:solidFill>
                <a:ea typeface="楷体_GB2312" pitchFamily="49" charset="-122"/>
              </a:rPr>
              <a:t>q[i+1]</a:t>
            </a:r>
            <a:r>
              <a:rPr lang="zh-CN" altLang="en-US" sz="2400" dirty="0">
                <a:ea typeface="楷体_GB2312" pitchFamily="49" charset="-122"/>
              </a:rPr>
              <a:t>，并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清除</a:t>
            </a:r>
            <a:r>
              <a:rPr lang="zh-CN" altLang="en-US" sz="2400" dirty="0">
                <a:ea typeface="楷体_GB2312" pitchFamily="49" charset="-122"/>
              </a:rPr>
              <a:t>其中的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受控跳跃点</a:t>
            </a:r>
            <a:r>
              <a:rPr lang="zh-CN" altLang="en-US" sz="2400" dirty="0">
                <a:ea typeface="楷体_GB2312" pitchFamily="49" charset="-122"/>
              </a:rPr>
              <a:t>得到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表</a:t>
            </a:r>
            <a:r>
              <a:rPr lang="en-US" altLang="zh-CN" sz="2400" dirty="0">
                <a:solidFill>
                  <a:srgbClr val="C00000"/>
                </a:solidFill>
                <a:ea typeface="楷体_GB2312" pitchFamily="49" charset="-122"/>
              </a:rPr>
              <a:t>p[i]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。</a:t>
            </a:r>
            <a:endParaRPr lang="zh-CN" altLang="en-US" sz="2400" dirty="0">
              <a:solidFill>
                <a:srgbClr val="C00000"/>
              </a:solidFill>
              <a:ea typeface="楷体_GB2312" pitchFamily="49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9552" y="257398"/>
            <a:ext cx="7345362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en-US" sz="420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算法改进</a:t>
            </a:r>
            <a:endParaRPr lang="ja-JP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4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4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4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4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4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4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4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4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5" name="Text Box 3"/>
          <p:cNvSpPr txBox="1">
            <a:spLocks noChangeArrowheads="1"/>
          </p:cNvSpPr>
          <p:nvPr/>
        </p:nvSpPr>
        <p:spPr bwMode="auto">
          <a:xfrm>
            <a:off x="323528" y="765175"/>
            <a:ext cx="8641208" cy="4572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n=5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c=10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w={2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6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5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4}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v={6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3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5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4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6}</a:t>
            </a:r>
            <a:r>
              <a:rPr lang="zh-CN" altLang="en-US" sz="2400" dirty="0">
                <a:ea typeface="楷体_GB2312" pitchFamily="49" charset="-122"/>
              </a:rPr>
              <a:t>。</a:t>
            </a:r>
            <a:endParaRPr lang="zh-CN" altLang="en-US" sz="2400" dirty="0">
              <a:ea typeface="楷体_GB2312" pitchFamily="49" charset="-122"/>
            </a:endParaRPr>
          </a:p>
        </p:txBody>
      </p:sp>
      <p:sp>
        <p:nvSpPr>
          <p:cNvPr id="325636" name="Text Box 4"/>
          <p:cNvSpPr txBox="1">
            <a:spLocks noChangeArrowheads="1"/>
          </p:cNvSpPr>
          <p:nvPr/>
        </p:nvSpPr>
        <p:spPr bwMode="auto">
          <a:xfrm>
            <a:off x="-36512" y="1196975"/>
            <a:ext cx="9217024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初始时</a:t>
            </a:r>
            <a:r>
              <a:rPr lang="en-US" altLang="zh-CN" sz="2400" dirty="0">
                <a:ea typeface="楷体_GB2312" pitchFamily="49" charset="-122"/>
              </a:rPr>
              <a:t>p[6]={(0,0)}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(w5,v5)=(4,6)</a:t>
            </a:r>
            <a:r>
              <a:rPr lang="zh-CN" altLang="en-US" sz="2400" dirty="0">
                <a:ea typeface="楷体_GB2312" pitchFamily="49" charset="-122"/>
              </a:rPr>
              <a:t>。因此，</a:t>
            </a:r>
            <a:r>
              <a:rPr lang="en-US" altLang="zh-CN" sz="2400" dirty="0">
                <a:solidFill>
                  <a:srgbClr val="2605A1"/>
                </a:solidFill>
                <a:ea typeface="楷体_GB2312" pitchFamily="49" charset="-122"/>
              </a:rPr>
              <a:t>q[6]</a:t>
            </a:r>
            <a:r>
              <a:rPr lang="en-US" altLang="zh-CN" sz="2400" dirty="0">
                <a:ea typeface="楷体_GB2312" pitchFamily="49" charset="-122"/>
              </a:rPr>
              <a:t>=p[6]</a:t>
            </a:r>
            <a:r>
              <a:rPr lang="en-US" altLang="zh-CN" sz="2400" dirty="0">
                <a:ea typeface="楷体_GB2312" pitchFamily="49" charset="-122"/>
                <a:sym typeface="Symbol" panose="05050102010706020507" pitchFamily="18" charset="2"/>
              </a:rPr>
              <a:t></a:t>
            </a:r>
            <a:r>
              <a:rPr lang="en-US" altLang="zh-CN" sz="2400" dirty="0">
                <a:ea typeface="楷体_GB2312" pitchFamily="49" charset="-122"/>
              </a:rPr>
              <a:t>(w5,v5)={(4,6)}</a:t>
            </a:r>
            <a:r>
              <a:rPr lang="zh-CN" altLang="en-US" sz="2400" dirty="0">
                <a:ea typeface="楷体_GB2312" pitchFamily="49" charset="-122"/>
              </a:rPr>
              <a:t>。</a:t>
            </a:r>
            <a:endParaRPr lang="zh-CN" altLang="en-US" sz="2400" dirty="0">
              <a:ea typeface="楷体_GB2312" pitchFamily="49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楷体_GB2312" pitchFamily="49" charset="-122"/>
              </a:rPr>
              <a:t>p[5]</a:t>
            </a:r>
            <a:r>
              <a:rPr lang="en-US" altLang="zh-CN" sz="2400" dirty="0">
                <a:ea typeface="楷体_GB2312" pitchFamily="49" charset="-122"/>
              </a:rPr>
              <a:t>={(0,0),(4,6)}</a:t>
            </a:r>
            <a:r>
              <a:rPr lang="zh-CN" altLang="en-US" sz="2400" dirty="0">
                <a:ea typeface="楷体_GB2312" pitchFamily="49" charset="-122"/>
              </a:rPr>
              <a:t>。</a:t>
            </a:r>
            <a:endParaRPr lang="zh-CN" altLang="en-US" sz="2400" dirty="0">
              <a:ea typeface="楷体_GB2312" pitchFamily="49" charset="-122"/>
            </a:endParaRPr>
          </a:p>
          <a:p>
            <a:r>
              <a:rPr lang="en-US" altLang="zh-CN" sz="2400" dirty="0">
                <a:solidFill>
                  <a:srgbClr val="2605A1"/>
                </a:solidFill>
                <a:ea typeface="楷体_GB2312" pitchFamily="49" charset="-122"/>
              </a:rPr>
              <a:t>q[5]</a:t>
            </a:r>
            <a:r>
              <a:rPr lang="en-US" altLang="zh-CN" sz="2400" dirty="0">
                <a:ea typeface="楷体_GB2312" pitchFamily="49" charset="-122"/>
              </a:rPr>
              <a:t>=p[5]</a:t>
            </a:r>
            <a:r>
              <a:rPr lang="en-US" altLang="zh-CN" sz="2400" dirty="0">
                <a:ea typeface="楷体_GB2312" pitchFamily="49" charset="-122"/>
                <a:sym typeface="Symbol" panose="05050102010706020507" pitchFamily="18" charset="2"/>
              </a:rPr>
              <a:t></a:t>
            </a:r>
            <a:r>
              <a:rPr lang="en-US" altLang="zh-CN" sz="2400" dirty="0">
                <a:ea typeface="楷体_GB2312" pitchFamily="49" charset="-122"/>
              </a:rPr>
              <a:t>(w4,v4)={(5,4),(9,10)}</a:t>
            </a:r>
            <a:r>
              <a:rPr lang="zh-CN" altLang="en-US" sz="2400" dirty="0">
                <a:ea typeface="楷体_GB2312" pitchFamily="49" charset="-122"/>
              </a:rPr>
              <a:t>。从跳跃点集</a:t>
            </a:r>
            <a:r>
              <a:rPr lang="en-US" altLang="zh-CN" sz="2400" dirty="0">
                <a:ea typeface="楷体_GB2312" pitchFamily="49" charset="-122"/>
              </a:rPr>
              <a:t>p[5]</a:t>
            </a:r>
            <a:r>
              <a:rPr lang="zh-CN" altLang="en-US" sz="2400" dirty="0">
                <a:ea typeface="楷体_GB2312" pitchFamily="49" charset="-122"/>
              </a:rPr>
              <a:t>与</a:t>
            </a:r>
            <a:r>
              <a:rPr lang="en-US" altLang="zh-CN" sz="2400" dirty="0">
                <a:ea typeface="楷体_GB2312" pitchFamily="49" charset="-122"/>
              </a:rPr>
              <a:t>q[5]</a:t>
            </a:r>
            <a:r>
              <a:rPr lang="zh-CN" altLang="en-US" sz="2400" dirty="0">
                <a:ea typeface="楷体_GB2312" pitchFamily="49" charset="-122"/>
              </a:rPr>
              <a:t>的并集</a:t>
            </a:r>
            <a:r>
              <a:rPr lang="en-US" altLang="zh-CN" sz="2400" dirty="0">
                <a:ea typeface="楷体_GB2312" pitchFamily="49" charset="-122"/>
              </a:rPr>
              <a:t>p[5]</a:t>
            </a:r>
            <a:r>
              <a:rPr lang="en-US" altLang="zh-CN" sz="2400" dirty="0">
                <a:ea typeface="楷体_GB2312" pitchFamily="49" charset="-122"/>
                <a:sym typeface="Symbol" panose="05050102010706020507" pitchFamily="18" charset="2"/>
              </a:rPr>
              <a:t></a:t>
            </a:r>
            <a:r>
              <a:rPr lang="en-US" altLang="zh-CN" sz="2400" dirty="0">
                <a:ea typeface="楷体_GB2312" pitchFamily="49" charset="-122"/>
              </a:rPr>
              <a:t>q[5]={(0,0),(4,6),(5,4),(9,10)}</a:t>
            </a:r>
            <a:r>
              <a:rPr lang="zh-CN" altLang="en-US" sz="2400" dirty="0">
                <a:ea typeface="楷体_GB2312" pitchFamily="49" charset="-122"/>
              </a:rPr>
              <a:t>中看到跳跃点</a:t>
            </a:r>
            <a:r>
              <a:rPr lang="en-US" altLang="zh-CN" sz="2400" dirty="0">
                <a:ea typeface="楷体_GB2312" pitchFamily="49" charset="-122"/>
              </a:rPr>
              <a:t>(5,4)</a:t>
            </a:r>
            <a:r>
              <a:rPr lang="zh-CN" altLang="en-US" sz="2400" dirty="0">
                <a:ea typeface="楷体_GB2312" pitchFamily="49" charset="-122"/>
              </a:rPr>
              <a:t>受控于跳跃点</a:t>
            </a:r>
            <a:r>
              <a:rPr lang="en-US" altLang="zh-CN" sz="2400" dirty="0">
                <a:ea typeface="楷体_GB2312" pitchFamily="49" charset="-122"/>
              </a:rPr>
              <a:t>(4,6)</a:t>
            </a:r>
            <a:r>
              <a:rPr lang="zh-CN" altLang="en-US" sz="2400" dirty="0">
                <a:ea typeface="楷体_GB2312" pitchFamily="49" charset="-122"/>
              </a:rPr>
              <a:t>。将受控跳跃点</a:t>
            </a:r>
            <a:r>
              <a:rPr lang="en-US" altLang="zh-CN" sz="2400" dirty="0">
                <a:ea typeface="楷体_GB2312" pitchFamily="49" charset="-122"/>
              </a:rPr>
              <a:t>(5,4)</a:t>
            </a:r>
            <a:r>
              <a:rPr lang="zh-CN" altLang="en-US" sz="2400" dirty="0">
                <a:ea typeface="楷体_GB2312" pitchFamily="49" charset="-122"/>
              </a:rPr>
              <a:t>清除后，得到</a:t>
            </a:r>
            <a:r>
              <a:rPr lang="en-US" altLang="zh-CN" sz="2400" dirty="0">
                <a:solidFill>
                  <a:srgbClr val="C00000"/>
                </a:solidFill>
                <a:ea typeface="楷体_GB2312" pitchFamily="49" charset="-122"/>
              </a:rPr>
              <a:t>p[4]</a:t>
            </a:r>
            <a:r>
              <a:rPr lang="en-US" altLang="zh-CN" sz="2400" dirty="0">
                <a:ea typeface="楷体_GB2312" pitchFamily="49" charset="-122"/>
              </a:rPr>
              <a:t>={(0,0),(4,6),(9,10)}</a:t>
            </a:r>
            <a:endParaRPr lang="zh-CN" altLang="en-US" sz="2400" dirty="0">
              <a:ea typeface="楷体_GB2312" pitchFamily="49" charset="-122"/>
            </a:endParaRPr>
          </a:p>
          <a:p>
            <a:r>
              <a:rPr lang="en-US" altLang="zh-CN" sz="2400" dirty="0">
                <a:solidFill>
                  <a:srgbClr val="2605A1"/>
                </a:solidFill>
                <a:ea typeface="楷体_GB2312" pitchFamily="49" charset="-122"/>
              </a:rPr>
              <a:t>q[4]</a:t>
            </a:r>
            <a:r>
              <a:rPr lang="en-US" altLang="zh-CN" sz="2400" dirty="0">
                <a:ea typeface="楷体_GB2312" pitchFamily="49" charset="-122"/>
              </a:rPr>
              <a:t>=p[4]</a:t>
            </a:r>
            <a:r>
              <a:rPr lang="en-US" altLang="zh-CN" sz="2400" dirty="0">
                <a:ea typeface="楷体_GB2312" pitchFamily="49" charset="-122"/>
                <a:sym typeface="Symbol" panose="05050102010706020507" pitchFamily="18" charset="2"/>
              </a:rPr>
              <a:t></a:t>
            </a:r>
            <a:r>
              <a:rPr lang="en-US" altLang="zh-CN" sz="2400" dirty="0">
                <a:ea typeface="楷体_GB2312" pitchFamily="49" charset="-122"/>
              </a:rPr>
              <a:t>(6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5)={(6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5)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(10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11)}</a:t>
            </a:r>
            <a:endParaRPr lang="en-US" altLang="zh-CN" sz="2400" dirty="0">
              <a:ea typeface="楷体_GB2312" pitchFamily="49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楷体_GB2312" pitchFamily="49" charset="-122"/>
              </a:rPr>
              <a:t>p[3]</a:t>
            </a:r>
            <a:r>
              <a:rPr lang="en-US" altLang="zh-CN" sz="2400" dirty="0">
                <a:ea typeface="楷体_GB2312" pitchFamily="49" charset="-122"/>
              </a:rPr>
              <a:t>={(0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0)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(4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6)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(9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10)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(10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11)}</a:t>
            </a:r>
            <a:endParaRPr lang="en-US" altLang="zh-CN" sz="2400" dirty="0">
              <a:ea typeface="楷体_GB2312" pitchFamily="49" charset="-122"/>
            </a:endParaRPr>
          </a:p>
          <a:p>
            <a:r>
              <a:rPr lang="en-US" altLang="zh-CN" sz="2400" dirty="0">
                <a:solidFill>
                  <a:srgbClr val="2605A1"/>
                </a:solidFill>
                <a:ea typeface="楷体_GB2312" pitchFamily="49" charset="-122"/>
              </a:rPr>
              <a:t>q[3]</a:t>
            </a:r>
            <a:r>
              <a:rPr lang="en-US" altLang="zh-CN" sz="2400" dirty="0">
                <a:ea typeface="楷体_GB2312" pitchFamily="49" charset="-122"/>
              </a:rPr>
              <a:t>=p[3]</a:t>
            </a:r>
            <a:r>
              <a:rPr lang="en-US" altLang="zh-CN" sz="2400" dirty="0">
                <a:ea typeface="楷体_GB2312" pitchFamily="49" charset="-122"/>
                <a:sym typeface="Symbol" panose="05050102010706020507" pitchFamily="18" charset="2"/>
              </a:rPr>
              <a:t></a:t>
            </a:r>
            <a:r>
              <a:rPr lang="en-US" altLang="zh-CN" sz="2400" dirty="0">
                <a:ea typeface="楷体_GB2312" pitchFamily="49" charset="-122"/>
              </a:rPr>
              <a:t>(2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3)={(2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3)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(6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9)}</a:t>
            </a:r>
            <a:endParaRPr lang="en-US" altLang="zh-CN" sz="2400" dirty="0">
              <a:ea typeface="楷体_GB2312" pitchFamily="49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楷体_GB2312" pitchFamily="49" charset="-122"/>
              </a:rPr>
              <a:t>p[2]</a:t>
            </a:r>
            <a:r>
              <a:rPr lang="en-US" altLang="zh-CN" sz="2400" dirty="0">
                <a:ea typeface="楷体_GB2312" pitchFamily="49" charset="-122"/>
              </a:rPr>
              <a:t>={(0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0)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(2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3)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(4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6)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(6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9)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(9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10)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(10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11)}</a:t>
            </a:r>
            <a:endParaRPr lang="en-US" altLang="zh-CN" sz="2400" dirty="0">
              <a:ea typeface="楷体_GB2312" pitchFamily="49" charset="-122"/>
            </a:endParaRPr>
          </a:p>
          <a:p>
            <a:r>
              <a:rPr lang="en-US" altLang="zh-CN" sz="2400" dirty="0">
                <a:solidFill>
                  <a:srgbClr val="2605A1"/>
                </a:solidFill>
                <a:ea typeface="楷体_GB2312" pitchFamily="49" charset="-122"/>
              </a:rPr>
              <a:t>q[2]</a:t>
            </a:r>
            <a:r>
              <a:rPr lang="en-US" altLang="zh-CN" sz="2400" dirty="0">
                <a:ea typeface="楷体_GB2312" pitchFamily="49" charset="-122"/>
              </a:rPr>
              <a:t>=p[2]</a:t>
            </a:r>
            <a:r>
              <a:rPr lang="en-US" altLang="zh-CN" sz="2400" dirty="0">
                <a:ea typeface="楷体_GB2312" pitchFamily="49" charset="-122"/>
                <a:sym typeface="Symbol" panose="05050102010706020507" pitchFamily="18" charset="2"/>
              </a:rPr>
              <a:t></a:t>
            </a:r>
            <a:r>
              <a:rPr lang="en-US" altLang="zh-CN" sz="2400" dirty="0">
                <a:ea typeface="楷体_GB2312" pitchFamily="49" charset="-122"/>
              </a:rPr>
              <a:t>(2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6)={(2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6)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(4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9)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(6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12)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(8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15)}</a:t>
            </a:r>
            <a:endParaRPr lang="en-US" altLang="zh-CN" sz="2400" dirty="0">
              <a:ea typeface="楷体_GB2312" pitchFamily="49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楷体_GB2312" pitchFamily="49" charset="-122"/>
              </a:rPr>
              <a:t>p[1]</a:t>
            </a:r>
            <a:r>
              <a:rPr lang="en-US" altLang="zh-CN" sz="2400" dirty="0">
                <a:ea typeface="楷体_GB2312" pitchFamily="49" charset="-122"/>
              </a:rPr>
              <a:t>={(0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0)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(2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6)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(4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9)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(6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12)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(8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15)}</a:t>
            </a:r>
            <a:endParaRPr lang="en-US" altLang="zh-CN" sz="2400" dirty="0">
              <a:ea typeface="楷体_GB2312" pitchFamily="49" charset="-122"/>
            </a:endParaRPr>
          </a:p>
          <a:p>
            <a:r>
              <a:rPr lang="en-US" altLang="zh-CN" sz="2400" dirty="0">
                <a:ea typeface="楷体_GB2312" pitchFamily="49" charset="-122"/>
              </a:rPr>
              <a:t>p[1]</a:t>
            </a:r>
            <a:r>
              <a:rPr lang="zh-CN" altLang="en-US" sz="2400" dirty="0">
                <a:ea typeface="楷体_GB2312" pitchFamily="49" charset="-122"/>
              </a:rPr>
              <a:t>的最后的那个跳跃点</a:t>
            </a:r>
            <a:r>
              <a:rPr lang="en-US" altLang="zh-CN" sz="2400" dirty="0">
                <a:ea typeface="楷体_GB2312" pitchFamily="49" charset="-122"/>
              </a:rPr>
              <a:t>(8,15)</a:t>
            </a:r>
            <a:r>
              <a:rPr lang="zh-CN" altLang="en-US" sz="2400" dirty="0">
                <a:ea typeface="楷体_GB2312" pitchFamily="49" charset="-122"/>
              </a:rPr>
              <a:t>给出所求的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最优值为</a:t>
            </a:r>
            <a:r>
              <a:rPr lang="en-US" altLang="zh-CN" sz="2400" dirty="0">
                <a:solidFill>
                  <a:srgbClr val="C00000"/>
                </a:solidFill>
                <a:ea typeface="楷体_GB2312" pitchFamily="49" charset="-122"/>
              </a:rPr>
              <a:t>m(1,c)=15</a:t>
            </a:r>
            <a:r>
              <a:rPr lang="zh-CN" altLang="en-US" sz="2400" dirty="0">
                <a:ea typeface="楷体_GB2312" pitchFamily="49" charset="-122"/>
              </a:rPr>
              <a:t>。</a:t>
            </a:r>
            <a:endParaRPr lang="zh-CN" altLang="en-US" sz="2400" dirty="0">
              <a:ea typeface="楷体_GB2312" pitchFamily="49" charset="-122"/>
            </a:endParaRPr>
          </a:p>
        </p:txBody>
      </p:sp>
      <p:pic>
        <p:nvPicPr>
          <p:cNvPr id="325637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066" y="3284984"/>
            <a:ext cx="1784430" cy="166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67544" y="-27384"/>
            <a:ext cx="7345362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en-US" sz="420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一个例子</a:t>
            </a:r>
            <a:endParaRPr lang="ja-JP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5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5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5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5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5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5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5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5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5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5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5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5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5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5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5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5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56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56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56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56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Text Box 2"/>
          <p:cNvSpPr txBox="1">
            <a:spLocks noChangeArrowheads="1"/>
          </p:cNvSpPr>
          <p:nvPr/>
        </p:nvSpPr>
        <p:spPr bwMode="auto">
          <a:xfrm>
            <a:off x="323528" y="1196752"/>
            <a:ext cx="8496944" cy="5267325"/>
          </a:xfrm>
          <a:prstGeom prst="rect">
            <a:avLst/>
          </a:prstGeom>
          <a:solidFill>
            <a:srgbClr val="9FE6FF"/>
          </a:solidFill>
          <a:ln w="50800">
            <a:solidFill>
              <a:srgbClr val="FF66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dirty="0">
                <a:ea typeface="楷体_GB2312" pitchFamily="49" charset="-122"/>
              </a:rPr>
              <a:t>上述算法的主要计算量在于计算跳跃点集</a:t>
            </a:r>
            <a:r>
              <a:rPr lang="en-US" altLang="zh-CN" sz="2800" dirty="0">
                <a:ea typeface="楷体_GB2312" pitchFamily="49" charset="-122"/>
              </a:rPr>
              <a:t>p[i](1≤i≤n)</a:t>
            </a:r>
            <a:r>
              <a:rPr lang="zh-CN" altLang="en-US" sz="2800" dirty="0">
                <a:ea typeface="楷体_GB2312" pitchFamily="49" charset="-122"/>
              </a:rPr>
              <a:t>。由于</a:t>
            </a:r>
            <a:r>
              <a:rPr lang="en-US" altLang="zh-CN" sz="2800" dirty="0">
                <a:ea typeface="楷体_GB2312" pitchFamily="49" charset="-122"/>
              </a:rPr>
              <a:t>q[i+1]=p[i+1]</a:t>
            </a:r>
            <a:r>
              <a:rPr lang="en-US" altLang="zh-CN" sz="2800" dirty="0">
                <a:ea typeface="楷体_GB2312" pitchFamily="49" charset="-122"/>
                <a:sym typeface="Symbol" panose="05050102010706020507" pitchFamily="18" charset="2"/>
              </a:rPr>
              <a:t>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dirty="0" err="1">
                <a:ea typeface="楷体_GB2312" pitchFamily="49" charset="-122"/>
              </a:rPr>
              <a:t>w</a:t>
            </a:r>
            <a:r>
              <a:rPr lang="en-US" altLang="zh-CN" sz="2800" baseline="-25000" dirty="0" err="1">
                <a:ea typeface="楷体_GB2312" pitchFamily="49" charset="-122"/>
              </a:rPr>
              <a:t>i</a:t>
            </a:r>
            <a:r>
              <a:rPr lang="zh-CN" altLang="en-US" sz="2800" dirty="0">
                <a:ea typeface="楷体_GB2312" pitchFamily="49" charset="-122"/>
              </a:rPr>
              <a:t>，</a:t>
            </a:r>
            <a:r>
              <a:rPr lang="en-US" altLang="zh-CN" sz="2800" dirty="0">
                <a:ea typeface="楷体_GB2312" pitchFamily="49" charset="-122"/>
              </a:rPr>
              <a:t>v</a:t>
            </a:r>
            <a:r>
              <a:rPr lang="en-US" altLang="zh-CN" sz="2800" baseline="-25000" dirty="0">
                <a:ea typeface="楷体_GB2312" pitchFamily="49" charset="-122"/>
              </a:rPr>
              <a:t>i</a:t>
            </a:r>
            <a:r>
              <a:rPr lang="en-US" altLang="zh-CN" sz="2800" dirty="0">
                <a:ea typeface="楷体_GB2312" pitchFamily="49" charset="-122"/>
              </a:rPr>
              <a:t>)</a:t>
            </a:r>
            <a:r>
              <a:rPr lang="zh-CN" altLang="en-US" sz="2800" dirty="0">
                <a:ea typeface="楷体_GB2312" pitchFamily="49" charset="-122"/>
              </a:rPr>
              <a:t>，故计算</a:t>
            </a:r>
            <a:r>
              <a:rPr lang="en-US" altLang="zh-CN" sz="2800" dirty="0">
                <a:ea typeface="楷体_GB2312" pitchFamily="49" charset="-122"/>
              </a:rPr>
              <a:t>q[i+1]</a:t>
            </a:r>
            <a:r>
              <a:rPr lang="zh-CN" altLang="en-US" sz="2800" dirty="0">
                <a:ea typeface="楷体_GB2312" pitchFamily="49" charset="-122"/>
              </a:rPr>
              <a:t>需要</a:t>
            </a:r>
            <a:r>
              <a:rPr lang="en-US" altLang="zh-CN" sz="2800" dirty="0">
                <a:ea typeface="楷体_GB2312" pitchFamily="49" charset="-122"/>
              </a:rPr>
              <a:t>O(|p[i+1]|)</a:t>
            </a:r>
            <a:r>
              <a:rPr lang="zh-CN" altLang="en-US" sz="2800" dirty="0">
                <a:ea typeface="楷体_GB2312" pitchFamily="49" charset="-122"/>
              </a:rPr>
              <a:t>计算时间。合并</a:t>
            </a:r>
            <a:r>
              <a:rPr lang="en-US" altLang="zh-CN" sz="2800" dirty="0">
                <a:ea typeface="楷体_GB2312" pitchFamily="49" charset="-122"/>
              </a:rPr>
              <a:t>p[i+1]</a:t>
            </a:r>
            <a:r>
              <a:rPr lang="zh-CN" altLang="en-US" sz="2800" dirty="0">
                <a:ea typeface="楷体_GB2312" pitchFamily="49" charset="-122"/>
              </a:rPr>
              <a:t>和</a:t>
            </a:r>
            <a:r>
              <a:rPr lang="en-US" altLang="zh-CN" sz="2800" dirty="0">
                <a:ea typeface="楷体_GB2312" pitchFamily="49" charset="-122"/>
              </a:rPr>
              <a:t>q[i+1]</a:t>
            </a:r>
            <a:r>
              <a:rPr lang="zh-CN" altLang="en-US" sz="2800" dirty="0">
                <a:ea typeface="楷体_GB2312" pitchFamily="49" charset="-122"/>
              </a:rPr>
              <a:t>并清除受控跳跃点也需要</a:t>
            </a:r>
            <a:r>
              <a:rPr lang="en-US" altLang="zh-CN" sz="2800" dirty="0">
                <a:ea typeface="楷体_GB2312" pitchFamily="49" charset="-122"/>
              </a:rPr>
              <a:t>O(|p[i+1]|)</a:t>
            </a:r>
            <a:r>
              <a:rPr lang="zh-CN" altLang="en-US" sz="2800" dirty="0">
                <a:ea typeface="楷体_GB2312" pitchFamily="49" charset="-122"/>
              </a:rPr>
              <a:t>计算时间。从跳跃点集</a:t>
            </a:r>
            <a:r>
              <a:rPr lang="en-US" altLang="zh-CN" sz="2800" dirty="0">
                <a:ea typeface="楷体_GB2312" pitchFamily="49" charset="-122"/>
              </a:rPr>
              <a:t>p[i]</a:t>
            </a:r>
            <a:r>
              <a:rPr lang="zh-CN" altLang="en-US" sz="2800" dirty="0">
                <a:ea typeface="楷体_GB2312" pitchFamily="49" charset="-122"/>
              </a:rPr>
              <a:t>的定义可以看出，</a:t>
            </a:r>
            <a:r>
              <a:rPr lang="en-US" altLang="zh-CN" sz="2800" dirty="0">
                <a:ea typeface="楷体_GB2312" pitchFamily="49" charset="-122"/>
              </a:rPr>
              <a:t>p[i]</a:t>
            </a:r>
            <a:r>
              <a:rPr lang="zh-CN" altLang="en-US" sz="2800" dirty="0">
                <a:ea typeface="楷体_GB2312" pitchFamily="49" charset="-122"/>
              </a:rPr>
              <a:t>中的跳跃点</a:t>
            </a:r>
            <a:r>
              <a:rPr lang="zh-CN" altLang="en-US" sz="2800">
                <a:ea typeface="楷体_GB2312" pitchFamily="49" charset="-122"/>
              </a:rPr>
              <a:t>相应</a:t>
            </a:r>
            <a:r>
              <a:rPr lang="zh-CN" altLang="en-US" sz="2800" smtClean="0">
                <a:ea typeface="楷体_GB2312" pitchFamily="49" charset="-122"/>
              </a:rPr>
              <a:t>于</a:t>
            </a:r>
            <a:r>
              <a:rPr lang="en-US" altLang="zh-CN" sz="2800" smtClean="0">
                <a:ea typeface="楷体_GB2312" pitchFamily="49" charset="-122"/>
              </a:rPr>
              <a:t>x</a:t>
            </a:r>
            <a:r>
              <a:rPr lang="en-US" altLang="zh-CN" sz="2800" baseline="-25000" smtClean="0">
                <a:ea typeface="楷体_GB2312" pitchFamily="49" charset="-122"/>
              </a:rPr>
              <a:t>i</a:t>
            </a:r>
            <a:r>
              <a:rPr lang="en-US" altLang="zh-CN" sz="2800" smtClean="0">
                <a:ea typeface="楷体_GB2312" pitchFamily="49" charset="-122"/>
              </a:rPr>
              <a:t>,…,x</a:t>
            </a:r>
            <a:r>
              <a:rPr lang="en-US" altLang="zh-CN" sz="2800" baseline="-25000" smtClean="0">
                <a:ea typeface="楷体_GB2312" pitchFamily="49" charset="-122"/>
              </a:rPr>
              <a:t>n</a:t>
            </a:r>
            <a:r>
              <a:rPr lang="zh-CN" altLang="en-US" sz="2800" dirty="0">
                <a:ea typeface="楷体_GB2312" pitchFamily="49" charset="-122"/>
              </a:rPr>
              <a:t>的</a:t>
            </a:r>
            <a:r>
              <a:rPr lang="en-US" altLang="zh-CN" sz="2800" dirty="0">
                <a:ea typeface="楷体_GB2312" pitchFamily="49" charset="-122"/>
              </a:rPr>
              <a:t>0/1</a:t>
            </a:r>
            <a:r>
              <a:rPr lang="zh-CN" altLang="en-US" sz="2800" dirty="0">
                <a:ea typeface="楷体_GB2312" pitchFamily="49" charset="-122"/>
              </a:rPr>
              <a:t>赋值。因此，</a:t>
            </a:r>
            <a:r>
              <a:rPr lang="en-US" altLang="zh-CN" sz="2800" dirty="0">
                <a:ea typeface="楷体_GB2312" pitchFamily="49" charset="-122"/>
              </a:rPr>
              <a:t>p[i]</a:t>
            </a:r>
            <a:r>
              <a:rPr lang="zh-CN" altLang="en-US" sz="2800" dirty="0">
                <a:ea typeface="楷体_GB2312" pitchFamily="49" charset="-122"/>
              </a:rPr>
              <a:t>中跳跃点个数不超过</a:t>
            </a:r>
            <a:r>
              <a:rPr lang="en-US" altLang="zh-CN" sz="2800" dirty="0">
                <a:ea typeface="楷体_GB2312" pitchFamily="49" charset="-122"/>
              </a:rPr>
              <a:t>2</a:t>
            </a:r>
            <a:r>
              <a:rPr lang="en-US" altLang="zh-CN" sz="2800" baseline="30000" dirty="0">
                <a:ea typeface="楷体_GB2312" pitchFamily="49" charset="-122"/>
              </a:rPr>
              <a:t>n-i+1</a:t>
            </a:r>
            <a:r>
              <a:rPr lang="zh-CN" altLang="en-US" sz="2800" dirty="0">
                <a:ea typeface="楷体_GB2312" pitchFamily="49" charset="-122"/>
              </a:rPr>
              <a:t>。由此可见，算法计算跳跃点集</a:t>
            </a:r>
            <a:r>
              <a:rPr lang="en-US" altLang="zh-CN" sz="2800" dirty="0">
                <a:ea typeface="楷体_GB2312" pitchFamily="49" charset="-122"/>
              </a:rPr>
              <a:t>p[i]</a:t>
            </a:r>
            <a:r>
              <a:rPr lang="zh-CN" altLang="en-US" sz="2800" dirty="0">
                <a:ea typeface="楷体_GB2312" pitchFamily="49" charset="-122"/>
              </a:rPr>
              <a:t>所花费的计算时间为</a:t>
            </a:r>
            <a:endParaRPr lang="zh-CN" altLang="en-US" sz="2800" dirty="0">
              <a:ea typeface="楷体_GB2312" pitchFamily="49" charset="-122"/>
            </a:endParaRPr>
          </a:p>
          <a:p>
            <a:r>
              <a:rPr lang="zh-CN" altLang="en-US" sz="2800" dirty="0">
                <a:ea typeface="楷体_GB2312" pitchFamily="49" charset="-122"/>
              </a:rPr>
              <a:t>从而，改进后算法的计算时间复杂性为</a:t>
            </a:r>
            <a:r>
              <a:rPr lang="en-US" altLang="zh-CN" sz="2800" dirty="0">
                <a:ea typeface="楷体_GB2312" pitchFamily="49" charset="-122"/>
              </a:rPr>
              <a:t>O(2</a:t>
            </a:r>
            <a:r>
              <a:rPr lang="en-US" altLang="zh-CN" sz="2800" baseline="30000" dirty="0">
                <a:ea typeface="楷体_GB2312" pitchFamily="49" charset="-122"/>
              </a:rPr>
              <a:t>n</a:t>
            </a:r>
            <a:r>
              <a:rPr lang="en-US" altLang="zh-CN" sz="2800" dirty="0">
                <a:ea typeface="楷体_GB2312" pitchFamily="49" charset="-122"/>
              </a:rPr>
              <a:t>)</a:t>
            </a:r>
            <a:r>
              <a:rPr lang="zh-CN" altLang="en-US" sz="2800" dirty="0">
                <a:ea typeface="楷体_GB2312" pitchFamily="49" charset="-122"/>
              </a:rPr>
              <a:t>。当所给物品的重量</a:t>
            </a:r>
            <a:r>
              <a:rPr lang="en-US" altLang="zh-CN" sz="2800" dirty="0" err="1">
                <a:ea typeface="楷体_GB2312" pitchFamily="49" charset="-122"/>
              </a:rPr>
              <a:t>w</a:t>
            </a:r>
            <a:r>
              <a:rPr lang="en-US" altLang="zh-CN" sz="2800" baseline="-25000" dirty="0" err="1">
                <a:ea typeface="楷体_GB2312" pitchFamily="49" charset="-122"/>
              </a:rPr>
              <a:t>i</a:t>
            </a:r>
            <a:r>
              <a:rPr lang="en-US" altLang="zh-CN" sz="2800" dirty="0">
                <a:ea typeface="楷体_GB2312" pitchFamily="49" charset="-122"/>
              </a:rPr>
              <a:t>(1≤i≤n)</a:t>
            </a:r>
            <a:r>
              <a:rPr lang="zh-CN" altLang="en-US" sz="2800" dirty="0">
                <a:ea typeface="楷体_GB2312" pitchFamily="49" charset="-122"/>
              </a:rPr>
              <a:t>是整数时，</a:t>
            </a:r>
            <a:r>
              <a:rPr lang="en-US" altLang="zh-CN" sz="2800" dirty="0">
                <a:ea typeface="楷体_GB2312" pitchFamily="49" charset="-122"/>
              </a:rPr>
              <a:t>|p[i]|≤c+1</a:t>
            </a:r>
            <a:r>
              <a:rPr lang="zh-CN" altLang="en-US" sz="2800" dirty="0">
                <a:ea typeface="楷体_GB2312" pitchFamily="49" charset="-122"/>
              </a:rPr>
              <a:t>，</a:t>
            </a:r>
            <a:r>
              <a:rPr lang="en-US" altLang="zh-CN" sz="2800" dirty="0">
                <a:ea typeface="楷体_GB2312" pitchFamily="49" charset="-122"/>
              </a:rPr>
              <a:t>(1≤i≤n)</a:t>
            </a:r>
            <a:r>
              <a:rPr lang="zh-CN" altLang="en-US" sz="2800" dirty="0">
                <a:ea typeface="楷体_GB2312" pitchFamily="49" charset="-122"/>
              </a:rPr>
              <a:t>。在这种情况下，改进后算法的计算时间复杂性为</a:t>
            </a:r>
            <a:r>
              <a:rPr lang="en-US" altLang="zh-CN" sz="2800" dirty="0">
                <a:ea typeface="楷体_GB2312" pitchFamily="49" charset="-122"/>
              </a:rPr>
              <a:t>O(min{nc,2</a:t>
            </a:r>
            <a:r>
              <a:rPr lang="en-US" altLang="zh-CN" sz="2800" baseline="30000" dirty="0">
                <a:ea typeface="楷体_GB2312" pitchFamily="49" charset="-122"/>
              </a:rPr>
              <a:t>n</a:t>
            </a:r>
            <a:r>
              <a:rPr lang="en-US" altLang="zh-CN" sz="2800" dirty="0">
                <a:ea typeface="楷体_GB2312" pitchFamily="49" charset="-122"/>
              </a:rPr>
              <a:t>})</a:t>
            </a:r>
            <a:r>
              <a:rPr lang="zh-CN" altLang="en-US" sz="2800" dirty="0">
                <a:ea typeface="楷体_GB2312" pitchFamily="49" charset="-122"/>
              </a:rPr>
              <a:t>。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326659" name="Rectangle 3"/>
          <p:cNvSpPr>
            <a:spLocks noChangeArrowheads="1"/>
          </p:cNvSpPr>
          <p:nvPr/>
        </p:nvSpPr>
        <p:spPr bwMode="auto">
          <a:xfrm>
            <a:off x="539552" y="257398"/>
            <a:ext cx="7345362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zh-CN" sz="420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算法复杂度分析</a:t>
            </a:r>
            <a:endParaRPr lang="ja-JP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</a:endParaRPr>
          </a:p>
        </p:txBody>
      </p:sp>
      <p:sp>
        <p:nvSpPr>
          <p:cNvPr id="3266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6661" name="Object 5"/>
          <p:cNvGraphicFramePr>
            <a:graphicFrameLocks noChangeAspect="1"/>
          </p:cNvGraphicFramePr>
          <p:nvPr/>
        </p:nvGraphicFramePr>
        <p:xfrm>
          <a:off x="3706465" y="4149080"/>
          <a:ext cx="302577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10" name="公式" r:id="rId1" imgW="2362200" imgH="457200" progId="Equation.3">
                  <p:embed/>
                </p:oleObj>
              </mc:Choice>
              <mc:Fallback>
                <p:oleObj name="公式" r:id="rId1" imgW="2362200" imgH="457200" progId="Equation.3">
                  <p:embed/>
                  <p:pic>
                    <p:nvPicPr>
                      <p:cNvPr id="0" name="Picture 6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6465" y="4149080"/>
                        <a:ext cx="3025775" cy="585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ChangeArrowheads="1"/>
          </p:cNvSpPr>
          <p:nvPr/>
        </p:nvSpPr>
        <p:spPr bwMode="auto">
          <a:xfrm>
            <a:off x="539006" y="257398"/>
            <a:ext cx="7345362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zh-CN" sz="420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最优二叉搜索树</a:t>
            </a:r>
            <a:endParaRPr lang="ja-JP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</a:endParaRPr>
          </a:p>
        </p:txBody>
      </p:sp>
      <p:sp>
        <p:nvSpPr>
          <p:cNvPr id="327683" name="Rectangle 3"/>
          <p:cNvSpPr>
            <a:spLocks noChangeArrowheads="1"/>
          </p:cNvSpPr>
          <p:nvPr/>
        </p:nvSpPr>
        <p:spPr bwMode="auto">
          <a:xfrm>
            <a:off x="323528" y="1196752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600" dirty="0">
                <a:latin typeface="黑体" panose="02010609060101010101" pitchFamily="2" charset="-122"/>
                <a:ea typeface="黑体" panose="02010609060101010101" pitchFamily="2" charset="-122"/>
              </a:rPr>
              <a:t>二叉</a:t>
            </a:r>
            <a:r>
              <a:rPr lang="zh-CN" altLang="en-US" sz="2600" dirty="0" smtClean="0">
                <a:latin typeface="黑体" panose="02010609060101010101" pitchFamily="2" charset="-122"/>
                <a:ea typeface="黑体" panose="02010609060101010101" pitchFamily="2" charset="-122"/>
              </a:rPr>
              <a:t>搜索</a:t>
            </a:r>
            <a:r>
              <a:rPr lang="en-US" altLang="zh-CN" sz="2600" dirty="0" smtClean="0"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sz="2600" dirty="0" smtClean="0">
                <a:latin typeface="黑体" panose="02010609060101010101" pitchFamily="2" charset="-122"/>
                <a:ea typeface="黑体" panose="02010609060101010101" pitchFamily="2" charset="-122"/>
              </a:rPr>
              <a:t>排序</a:t>
            </a:r>
            <a:r>
              <a:rPr lang="en-US" altLang="zh-CN" sz="2600" dirty="0" smtClean="0"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zh-CN" altLang="en-US" sz="2600" dirty="0" smtClean="0">
                <a:latin typeface="黑体" panose="02010609060101010101" pitchFamily="2" charset="-122"/>
                <a:ea typeface="黑体" panose="02010609060101010101" pitchFamily="2" charset="-122"/>
              </a:rPr>
              <a:t>树</a:t>
            </a:r>
            <a:endParaRPr lang="zh-CN" altLang="en-US" sz="3000" dirty="0">
              <a:latin typeface="Verdana" panose="020B060403050404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ja-JP" altLang="en-US" sz="3000" dirty="0"/>
          </a:p>
        </p:txBody>
      </p:sp>
      <p:sp>
        <p:nvSpPr>
          <p:cNvPr id="327684" name="Text Box 4"/>
          <p:cNvSpPr txBox="1">
            <a:spLocks noChangeArrowheads="1"/>
          </p:cNvSpPr>
          <p:nvPr/>
        </p:nvSpPr>
        <p:spPr bwMode="auto">
          <a:xfrm>
            <a:off x="102915" y="1700808"/>
            <a:ext cx="490113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Tahoma" panose="020B0604030504040204" pitchFamily="34" charset="0"/>
                <a:ea typeface="黑体" panose="02010609060101010101" pitchFamily="2" charset="-122"/>
              </a:rPr>
              <a:t>（</a:t>
            </a:r>
            <a:r>
              <a:rPr lang="en-US" altLang="zh-CN" dirty="0">
                <a:latin typeface="Tahoma" panose="020B0604030504040204" pitchFamily="34" charset="0"/>
                <a:ea typeface="黑体" panose="02010609060101010101" pitchFamily="2" charset="-122"/>
              </a:rPr>
              <a:t>1</a:t>
            </a:r>
            <a:r>
              <a:rPr lang="zh-CN" altLang="en-US" dirty="0">
                <a:latin typeface="Tahoma" panose="020B0604030504040204" pitchFamily="34" charset="0"/>
                <a:ea typeface="黑体" panose="02010609060101010101" pitchFamily="2" charset="-122"/>
              </a:rPr>
              <a:t>）若它的左子树不空，则左子树上</a:t>
            </a:r>
            <a:r>
              <a:rPr lang="zh-CN" altLang="en-US" u="sng" dirty="0" smtClean="0">
                <a:solidFill>
                  <a:srgbClr val="C000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所有</a:t>
            </a:r>
            <a:r>
              <a:rPr lang="zh-CN" altLang="en-US" dirty="0" smtClean="0">
                <a:latin typeface="Tahoma" panose="020B0604030504040204" pitchFamily="34" charset="0"/>
                <a:ea typeface="黑体" panose="02010609060101010101" pitchFamily="2" charset="-122"/>
              </a:rPr>
              <a:t>节点</a:t>
            </a:r>
            <a:r>
              <a:rPr lang="zh-CN" altLang="en-US" dirty="0">
                <a:latin typeface="Tahoma" panose="020B0604030504040204" pitchFamily="34" charset="0"/>
                <a:ea typeface="黑体" panose="02010609060101010101" pitchFamily="2" charset="-122"/>
              </a:rPr>
              <a:t>的值</a:t>
            </a:r>
            <a:r>
              <a:rPr lang="zh-CN" altLang="en-US" u="sng" dirty="0">
                <a:solidFill>
                  <a:srgbClr val="C000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均小于</a:t>
            </a:r>
            <a:r>
              <a:rPr lang="zh-CN" altLang="en-US" dirty="0">
                <a:latin typeface="Tahoma" panose="020B0604030504040204" pitchFamily="34" charset="0"/>
                <a:ea typeface="黑体" panose="02010609060101010101" pitchFamily="2" charset="-122"/>
              </a:rPr>
              <a:t>它的根节点的值；</a:t>
            </a:r>
            <a:endParaRPr lang="zh-CN" altLang="en-US" dirty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r>
              <a:rPr lang="zh-CN" altLang="en-US" dirty="0">
                <a:latin typeface="Tahoma" panose="020B0604030504040204" pitchFamily="34" charset="0"/>
                <a:ea typeface="黑体" panose="02010609060101010101" pitchFamily="2" charset="-122"/>
              </a:rPr>
              <a:t>（</a:t>
            </a:r>
            <a:r>
              <a:rPr lang="en-US" altLang="zh-CN" dirty="0">
                <a:latin typeface="Tahoma" panose="020B0604030504040204" pitchFamily="34" charset="0"/>
                <a:ea typeface="黑体" panose="02010609060101010101" pitchFamily="2" charset="-122"/>
              </a:rPr>
              <a:t>2</a:t>
            </a:r>
            <a:r>
              <a:rPr lang="zh-CN" altLang="en-US" dirty="0">
                <a:latin typeface="Tahoma" panose="020B0604030504040204" pitchFamily="34" charset="0"/>
                <a:ea typeface="黑体" panose="02010609060101010101" pitchFamily="2" charset="-122"/>
              </a:rPr>
              <a:t>）若它的右子树不空，则右子树上</a:t>
            </a:r>
            <a:r>
              <a:rPr lang="zh-CN" altLang="en-US" u="sng" dirty="0" smtClean="0">
                <a:solidFill>
                  <a:srgbClr val="C000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所有</a:t>
            </a:r>
            <a:r>
              <a:rPr lang="zh-CN" altLang="en-US" dirty="0" smtClean="0">
                <a:latin typeface="Tahoma" panose="020B0604030504040204" pitchFamily="34" charset="0"/>
                <a:ea typeface="黑体" panose="02010609060101010101" pitchFamily="2" charset="-122"/>
              </a:rPr>
              <a:t>节点</a:t>
            </a:r>
            <a:r>
              <a:rPr lang="zh-CN" altLang="en-US" dirty="0">
                <a:latin typeface="Tahoma" panose="020B0604030504040204" pitchFamily="34" charset="0"/>
                <a:ea typeface="黑体" panose="02010609060101010101" pitchFamily="2" charset="-122"/>
              </a:rPr>
              <a:t>的值</a:t>
            </a:r>
            <a:r>
              <a:rPr lang="zh-CN" altLang="en-US" u="sng" dirty="0">
                <a:solidFill>
                  <a:srgbClr val="C000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均大于</a:t>
            </a:r>
            <a:r>
              <a:rPr lang="zh-CN" altLang="en-US" dirty="0">
                <a:latin typeface="Tahoma" panose="020B0604030504040204" pitchFamily="34" charset="0"/>
                <a:ea typeface="黑体" panose="02010609060101010101" pitchFamily="2" charset="-122"/>
              </a:rPr>
              <a:t>它的根节点的值；</a:t>
            </a:r>
            <a:endParaRPr lang="zh-CN" altLang="en-US" dirty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r>
              <a:rPr lang="zh-CN" altLang="en-US" dirty="0">
                <a:latin typeface="Tahoma" panose="020B0604030504040204" pitchFamily="34" charset="0"/>
                <a:ea typeface="黑体" panose="02010609060101010101" pitchFamily="2" charset="-122"/>
              </a:rPr>
              <a:t>（</a:t>
            </a:r>
            <a:r>
              <a:rPr lang="en-US" altLang="zh-CN" dirty="0">
                <a:latin typeface="Tahoma" panose="020B0604030504040204" pitchFamily="34" charset="0"/>
                <a:ea typeface="黑体" panose="02010609060101010101" pitchFamily="2" charset="-122"/>
              </a:rPr>
              <a:t>3   </a:t>
            </a:r>
            <a:r>
              <a:rPr lang="zh-CN" altLang="en-US" dirty="0">
                <a:latin typeface="Tahoma" panose="020B0604030504040204" pitchFamily="34" charset="0"/>
                <a:ea typeface="黑体" panose="02010609060101010101" pitchFamily="2" charset="-122"/>
              </a:rPr>
              <a:t>它的左</a:t>
            </a:r>
            <a:r>
              <a:rPr lang="zh-CN" altLang="en-US" dirty="0">
                <a:solidFill>
                  <a:schemeClr val="tx2"/>
                </a:solidFill>
                <a:latin typeface="Tahoma" panose="020B0604030504040204" pitchFamily="34" charset="0"/>
              </a:rPr>
              <a:t>、</a:t>
            </a:r>
            <a:r>
              <a:rPr lang="zh-CN" altLang="en-US" dirty="0">
                <a:latin typeface="Tahoma" panose="020B0604030504040204" pitchFamily="34" charset="0"/>
                <a:ea typeface="黑体" panose="02010609060101010101" pitchFamily="2" charset="-122"/>
              </a:rPr>
              <a:t>右子树也分别为二叉排序树</a:t>
            </a:r>
            <a:endParaRPr lang="en-US" altLang="ja-JP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327686" name="Oval 6"/>
          <p:cNvSpPr>
            <a:spLocks noChangeArrowheads="1"/>
          </p:cNvSpPr>
          <p:nvPr/>
        </p:nvSpPr>
        <p:spPr bwMode="auto">
          <a:xfrm>
            <a:off x="6986588" y="1117600"/>
            <a:ext cx="381000" cy="381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687" name="Oval 7"/>
          <p:cNvSpPr>
            <a:spLocks noChangeArrowheads="1"/>
          </p:cNvSpPr>
          <p:nvPr/>
        </p:nvSpPr>
        <p:spPr bwMode="auto">
          <a:xfrm>
            <a:off x="5767388" y="2336800"/>
            <a:ext cx="381000" cy="381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688" name="Oval 8"/>
          <p:cNvSpPr>
            <a:spLocks noChangeArrowheads="1"/>
          </p:cNvSpPr>
          <p:nvPr/>
        </p:nvSpPr>
        <p:spPr bwMode="auto">
          <a:xfrm>
            <a:off x="6376988" y="1727200"/>
            <a:ext cx="381000" cy="381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689" name="Oval 9"/>
          <p:cNvSpPr>
            <a:spLocks noChangeArrowheads="1"/>
          </p:cNvSpPr>
          <p:nvPr/>
        </p:nvSpPr>
        <p:spPr bwMode="auto">
          <a:xfrm>
            <a:off x="7596188" y="1727200"/>
            <a:ext cx="381000" cy="381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690" name="Oval 10"/>
          <p:cNvSpPr>
            <a:spLocks noChangeArrowheads="1"/>
          </p:cNvSpPr>
          <p:nvPr/>
        </p:nvSpPr>
        <p:spPr bwMode="auto">
          <a:xfrm>
            <a:off x="8281988" y="2413000"/>
            <a:ext cx="381000" cy="381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691" name="Oval 11"/>
          <p:cNvSpPr>
            <a:spLocks noChangeArrowheads="1"/>
          </p:cNvSpPr>
          <p:nvPr/>
        </p:nvSpPr>
        <p:spPr bwMode="auto">
          <a:xfrm>
            <a:off x="6986588" y="2336800"/>
            <a:ext cx="381000" cy="381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692" name="Oval 12"/>
          <p:cNvSpPr>
            <a:spLocks noChangeArrowheads="1"/>
          </p:cNvSpPr>
          <p:nvPr/>
        </p:nvSpPr>
        <p:spPr bwMode="auto">
          <a:xfrm>
            <a:off x="7748588" y="3022600"/>
            <a:ext cx="381000" cy="381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693" name="Oval 13"/>
          <p:cNvSpPr>
            <a:spLocks noChangeArrowheads="1"/>
          </p:cNvSpPr>
          <p:nvPr/>
        </p:nvSpPr>
        <p:spPr bwMode="auto">
          <a:xfrm>
            <a:off x="7748588" y="4165600"/>
            <a:ext cx="381000" cy="381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694" name="Oval 14"/>
          <p:cNvSpPr>
            <a:spLocks noChangeArrowheads="1"/>
          </p:cNvSpPr>
          <p:nvPr/>
        </p:nvSpPr>
        <p:spPr bwMode="auto">
          <a:xfrm>
            <a:off x="6585297" y="2940050"/>
            <a:ext cx="381000" cy="381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695" name="Oval 15"/>
          <p:cNvSpPr>
            <a:spLocks noChangeArrowheads="1"/>
          </p:cNvSpPr>
          <p:nvPr/>
        </p:nvSpPr>
        <p:spPr bwMode="auto">
          <a:xfrm>
            <a:off x="8281988" y="3556000"/>
            <a:ext cx="381000" cy="381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27696" name="AutoShape 16"/>
          <p:cNvCxnSpPr>
            <a:cxnSpLocks noChangeShapeType="1"/>
            <a:stCxn id="327686" idx="3"/>
            <a:endCxn id="327688" idx="7"/>
          </p:cNvCxnSpPr>
          <p:nvPr/>
        </p:nvCxnSpPr>
        <p:spPr bwMode="auto">
          <a:xfrm flipH="1">
            <a:off x="6702426" y="1457325"/>
            <a:ext cx="339725" cy="3111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697" name="AutoShape 17"/>
          <p:cNvCxnSpPr>
            <a:cxnSpLocks noChangeShapeType="1"/>
            <a:stCxn id="327688" idx="3"/>
            <a:endCxn id="327687" idx="7"/>
          </p:cNvCxnSpPr>
          <p:nvPr/>
        </p:nvCxnSpPr>
        <p:spPr bwMode="auto">
          <a:xfrm flipH="1">
            <a:off x="6092826" y="2066925"/>
            <a:ext cx="339725" cy="3111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698" name="AutoShape 18"/>
          <p:cNvCxnSpPr>
            <a:cxnSpLocks noChangeShapeType="1"/>
            <a:stCxn id="327688" idx="5"/>
            <a:endCxn id="327691" idx="1"/>
          </p:cNvCxnSpPr>
          <p:nvPr/>
        </p:nvCxnSpPr>
        <p:spPr bwMode="auto">
          <a:xfrm>
            <a:off x="6702426" y="2066925"/>
            <a:ext cx="339725" cy="3111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699" name="AutoShape 19"/>
          <p:cNvCxnSpPr>
            <a:cxnSpLocks noChangeShapeType="1"/>
            <a:stCxn id="327686" idx="5"/>
            <a:endCxn id="327689" idx="1"/>
          </p:cNvCxnSpPr>
          <p:nvPr/>
        </p:nvCxnSpPr>
        <p:spPr bwMode="auto">
          <a:xfrm>
            <a:off x="7312026" y="1457325"/>
            <a:ext cx="339725" cy="3111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700" name="AutoShape 20"/>
          <p:cNvCxnSpPr>
            <a:cxnSpLocks noChangeShapeType="1"/>
            <a:stCxn id="327689" idx="5"/>
            <a:endCxn id="327690" idx="1"/>
          </p:cNvCxnSpPr>
          <p:nvPr/>
        </p:nvCxnSpPr>
        <p:spPr bwMode="auto">
          <a:xfrm>
            <a:off x="7921626" y="2066925"/>
            <a:ext cx="415925" cy="387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701" name="AutoShape 21"/>
          <p:cNvCxnSpPr>
            <a:cxnSpLocks noChangeShapeType="1"/>
            <a:stCxn id="327690" idx="3"/>
            <a:endCxn id="327692" idx="7"/>
          </p:cNvCxnSpPr>
          <p:nvPr/>
        </p:nvCxnSpPr>
        <p:spPr bwMode="auto">
          <a:xfrm flipH="1">
            <a:off x="8074026" y="2752725"/>
            <a:ext cx="263525" cy="3111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702" name="AutoShape 22"/>
          <p:cNvCxnSpPr>
            <a:cxnSpLocks noChangeShapeType="1"/>
            <a:stCxn id="327692" idx="5"/>
            <a:endCxn id="327695" idx="1"/>
          </p:cNvCxnSpPr>
          <p:nvPr/>
        </p:nvCxnSpPr>
        <p:spPr bwMode="auto">
          <a:xfrm>
            <a:off x="8074026" y="3362325"/>
            <a:ext cx="263525" cy="2349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703" name="AutoShape 23"/>
          <p:cNvCxnSpPr>
            <a:cxnSpLocks noChangeShapeType="1"/>
            <a:stCxn id="327695" idx="3"/>
            <a:endCxn id="327693" idx="7"/>
          </p:cNvCxnSpPr>
          <p:nvPr/>
        </p:nvCxnSpPr>
        <p:spPr bwMode="auto">
          <a:xfrm flipH="1">
            <a:off x="8074026" y="3895725"/>
            <a:ext cx="263525" cy="3111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704" name="Text Box 24"/>
          <p:cNvSpPr txBox="1">
            <a:spLocks noChangeArrowheads="1"/>
          </p:cNvSpPr>
          <p:nvPr/>
        </p:nvSpPr>
        <p:spPr bwMode="auto">
          <a:xfrm>
            <a:off x="6959601" y="1143000"/>
            <a:ext cx="441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ja-JP" altLang="en-US" sz="1600" dirty="0">
                <a:latin typeface="Verdana" panose="020B0604030504040204" pitchFamily="34" charset="0"/>
              </a:rPr>
              <a:t>45</a:t>
            </a:r>
            <a:endParaRPr kumimoji="1" lang="ja-JP" altLang="en-US" sz="1600" dirty="0">
              <a:latin typeface="Verdana" panose="020B0604030504040204" pitchFamily="34" charset="0"/>
            </a:endParaRPr>
          </a:p>
        </p:txBody>
      </p:sp>
      <p:sp>
        <p:nvSpPr>
          <p:cNvPr id="327705" name="Text Box 25"/>
          <p:cNvSpPr txBox="1">
            <a:spLocks noChangeArrowheads="1"/>
          </p:cNvSpPr>
          <p:nvPr/>
        </p:nvSpPr>
        <p:spPr bwMode="auto">
          <a:xfrm>
            <a:off x="6353176" y="1746250"/>
            <a:ext cx="441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ja-JP" altLang="en-US" sz="1600">
                <a:latin typeface="Verdana" panose="020B0604030504040204" pitchFamily="34" charset="0"/>
              </a:rPr>
              <a:t>12</a:t>
            </a:r>
            <a:endParaRPr kumimoji="1" lang="ja-JP" altLang="en-US" sz="1600">
              <a:latin typeface="Verdana" panose="020B0604030504040204" pitchFamily="34" charset="0"/>
            </a:endParaRPr>
          </a:p>
        </p:txBody>
      </p:sp>
      <p:sp>
        <p:nvSpPr>
          <p:cNvPr id="327706" name="Text Box 26"/>
          <p:cNvSpPr txBox="1">
            <a:spLocks noChangeArrowheads="1"/>
          </p:cNvSpPr>
          <p:nvPr/>
        </p:nvSpPr>
        <p:spPr bwMode="auto">
          <a:xfrm>
            <a:off x="7572376" y="1752600"/>
            <a:ext cx="441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ja-JP" altLang="en-US" sz="1600">
                <a:latin typeface="Verdana" panose="020B0604030504040204" pitchFamily="34" charset="0"/>
              </a:rPr>
              <a:t>53</a:t>
            </a:r>
            <a:endParaRPr kumimoji="1" lang="ja-JP" altLang="en-US" sz="1600">
              <a:latin typeface="Verdana" panose="020B0604030504040204" pitchFamily="34" charset="0"/>
            </a:endParaRPr>
          </a:p>
        </p:txBody>
      </p:sp>
      <p:sp>
        <p:nvSpPr>
          <p:cNvPr id="327707" name="Text Box 27"/>
          <p:cNvSpPr txBox="1">
            <a:spLocks noChangeArrowheads="1"/>
          </p:cNvSpPr>
          <p:nvPr/>
        </p:nvSpPr>
        <p:spPr bwMode="auto">
          <a:xfrm>
            <a:off x="5800726" y="2368550"/>
            <a:ext cx="3127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ja-JP" altLang="en-US" sz="1600">
                <a:latin typeface="Verdana" panose="020B0604030504040204" pitchFamily="34" charset="0"/>
              </a:rPr>
              <a:t>3</a:t>
            </a:r>
            <a:endParaRPr kumimoji="1" lang="ja-JP" altLang="en-US" sz="1600">
              <a:latin typeface="Verdana" panose="020B0604030504040204" pitchFamily="34" charset="0"/>
            </a:endParaRPr>
          </a:p>
        </p:txBody>
      </p:sp>
      <p:sp>
        <p:nvSpPr>
          <p:cNvPr id="327708" name="Text Box 28"/>
          <p:cNvSpPr txBox="1">
            <a:spLocks noChangeArrowheads="1"/>
          </p:cNvSpPr>
          <p:nvPr/>
        </p:nvSpPr>
        <p:spPr bwMode="auto">
          <a:xfrm>
            <a:off x="6950076" y="2355850"/>
            <a:ext cx="441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ja-JP" altLang="en-US" sz="1600">
                <a:latin typeface="Verdana" panose="020B0604030504040204" pitchFamily="34" charset="0"/>
              </a:rPr>
              <a:t>37</a:t>
            </a:r>
            <a:endParaRPr kumimoji="1" lang="ja-JP" altLang="en-US" sz="1600">
              <a:latin typeface="Verdana" panose="020B0604030504040204" pitchFamily="34" charset="0"/>
            </a:endParaRPr>
          </a:p>
        </p:txBody>
      </p:sp>
      <p:sp>
        <p:nvSpPr>
          <p:cNvPr id="327709" name="Text Box 29"/>
          <p:cNvSpPr txBox="1">
            <a:spLocks noChangeArrowheads="1"/>
          </p:cNvSpPr>
          <p:nvPr/>
        </p:nvSpPr>
        <p:spPr bwMode="auto">
          <a:xfrm>
            <a:off x="6578947" y="2959100"/>
            <a:ext cx="441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ja-JP" altLang="en-US" sz="1600" dirty="0">
                <a:latin typeface="Verdana" panose="020B0604030504040204" pitchFamily="34" charset="0"/>
              </a:rPr>
              <a:t>24</a:t>
            </a:r>
            <a:endParaRPr kumimoji="1" lang="ja-JP" altLang="en-US" sz="1600" dirty="0">
              <a:latin typeface="Verdana" panose="020B0604030504040204" pitchFamily="34" charset="0"/>
            </a:endParaRPr>
          </a:p>
        </p:txBody>
      </p:sp>
      <p:sp>
        <p:nvSpPr>
          <p:cNvPr id="327710" name="Text Box 30"/>
          <p:cNvSpPr txBox="1">
            <a:spLocks noChangeArrowheads="1"/>
          </p:cNvSpPr>
          <p:nvPr/>
        </p:nvSpPr>
        <p:spPr bwMode="auto">
          <a:xfrm>
            <a:off x="8216901" y="2451100"/>
            <a:ext cx="5222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ja-JP" altLang="en-US" sz="1400">
                <a:latin typeface="Verdana" panose="020B0604030504040204" pitchFamily="34" charset="0"/>
              </a:rPr>
              <a:t>100</a:t>
            </a:r>
            <a:endParaRPr kumimoji="1" lang="ja-JP" altLang="en-US" sz="1400">
              <a:latin typeface="Verdana" panose="020B0604030504040204" pitchFamily="34" charset="0"/>
            </a:endParaRPr>
          </a:p>
        </p:txBody>
      </p:sp>
      <p:sp>
        <p:nvSpPr>
          <p:cNvPr id="327711" name="Text Box 31"/>
          <p:cNvSpPr txBox="1">
            <a:spLocks noChangeArrowheads="1"/>
          </p:cNvSpPr>
          <p:nvPr/>
        </p:nvSpPr>
        <p:spPr bwMode="auto">
          <a:xfrm>
            <a:off x="7724776" y="3048000"/>
            <a:ext cx="441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ja-JP" altLang="en-US" sz="1600">
                <a:latin typeface="Verdana" panose="020B0604030504040204" pitchFamily="34" charset="0"/>
              </a:rPr>
              <a:t>61</a:t>
            </a:r>
            <a:endParaRPr kumimoji="1" lang="ja-JP" altLang="en-US" sz="1600">
              <a:latin typeface="Verdana" panose="020B0604030504040204" pitchFamily="34" charset="0"/>
            </a:endParaRPr>
          </a:p>
        </p:txBody>
      </p:sp>
      <p:sp>
        <p:nvSpPr>
          <p:cNvPr id="327712" name="Text Box 32"/>
          <p:cNvSpPr txBox="1">
            <a:spLocks noChangeArrowheads="1"/>
          </p:cNvSpPr>
          <p:nvPr/>
        </p:nvSpPr>
        <p:spPr bwMode="auto">
          <a:xfrm>
            <a:off x="8245476" y="3581400"/>
            <a:ext cx="441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ja-JP" altLang="en-US" sz="1600">
                <a:latin typeface="Verdana" panose="020B0604030504040204" pitchFamily="34" charset="0"/>
              </a:rPr>
              <a:t>90</a:t>
            </a:r>
            <a:endParaRPr kumimoji="1" lang="ja-JP" altLang="en-US" sz="1600">
              <a:latin typeface="Verdana" panose="020B0604030504040204" pitchFamily="34" charset="0"/>
            </a:endParaRPr>
          </a:p>
        </p:txBody>
      </p:sp>
      <p:sp>
        <p:nvSpPr>
          <p:cNvPr id="327713" name="Text Box 33"/>
          <p:cNvSpPr txBox="1">
            <a:spLocks noChangeArrowheads="1"/>
          </p:cNvSpPr>
          <p:nvPr/>
        </p:nvSpPr>
        <p:spPr bwMode="auto">
          <a:xfrm>
            <a:off x="7724776" y="4191000"/>
            <a:ext cx="441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ja-JP" altLang="en-US" sz="1600">
                <a:latin typeface="Verdana" panose="020B0604030504040204" pitchFamily="34" charset="0"/>
              </a:rPr>
              <a:t>78</a:t>
            </a:r>
            <a:endParaRPr kumimoji="1" lang="ja-JP" altLang="en-US" sz="1600">
              <a:latin typeface="Verdana" panose="020B0604030504040204" pitchFamily="34" charset="0"/>
            </a:endParaRPr>
          </a:p>
        </p:txBody>
      </p:sp>
      <p:cxnSp>
        <p:nvCxnSpPr>
          <p:cNvPr id="327714" name="AutoShape 34"/>
          <p:cNvCxnSpPr>
            <a:cxnSpLocks noChangeShapeType="1"/>
            <a:stCxn id="327691" idx="3"/>
            <a:endCxn id="327694" idx="7"/>
          </p:cNvCxnSpPr>
          <p:nvPr/>
        </p:nvCxnSpPr>
        <p:spPr bwMode="auto">
          <a:xfrm flipH="1">
            <a:off x="6910501" y="2662004"/>
            <a:ext cx="131883" cy="33384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716" name="Text Box 36"/>
          <p:cNvSpPr txBox="1">
            <a:spLocks noChangeArrowheads="1"/>
          </p:cNvSpPr>
          <p:nvPr/>
        </p:nvSpPr>
        <p:spPr bwMode="auto">
          <a:xfrm>
            <a:off x="755650" y="5589240"/>
            <a:ext cx="6032421" cy="83099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dirty="0" smtClean="0">
                <a:ea typeface="黑体" panose="02010609060101010101" pitchFamily="2" charset="-122"/>
              </a:rPr>
              <a:t>扩充</a:t>
            </a:r>
            <a:r>
              <a:rPr kumimoji="1" lang="zh-CN" altLang="en-US" sz="2400" dirty="0">
                <a:ea typeface="黑体" panose="02010609060101010101" pitchFamily="2" charset="-122"/>
              </a:rPr>
              <a:t>二叉树：当二叉树里出现空的子树时</a:t>
            </a:r>
            <a:r>
              <a:rPr kumimoji="1" lang="zh-CN" altLang="en-US" sz="2400" dirty="0" smtClean="0">
                <a:ea typeface="黑体" panose="02010609060101010101" pitchFamily="2" charset="-122"/>
              </a:rPr>
              <a:t>，</a:t>
            </a:r>
            <a:endParaRPr kumimoji="1" lang="en-US" altLang="zh-CN" sz="2400" dirty="0" smtClean="0">
              <a:ea typeface="黑体" panose="02010609060101010101" pitchFamily="2" charset="-122"/>
            </a:endParaRPr>
          </a:p>
          <a:p>
            <a:r>
              <a:rPr kumimoji="1" lang="zh-CN" altLang="en-US" sz="2400" dirty="0" smtClean="0">
                <a:ea typeface="黑体" panose="02010609060101010101" pitchFamily="2" charset="-122"/>
              </a:rPr>
              <a:t>就</a:t>
            </a:r>
            <a:r>
              <a:rPr kumimoji="1" lang="zh-CN" altLang="en-US" sz="2400" dirty="0">
                <a:ea typeface="黑体" panose="02010609060101010101" pitchFamily="2" charset="-122"/>
              </a:rPr>
              <a:t>增加新的、特殊的结点</a:t>
            </a:r>
            <a:r>
              <a:rPr kumimoji="1" lang="en-US" altLang="zh-CN" sz="2400" dirty="0">
                <a:ea typeface="黑体" panose="02010609060101010101" pitchFamily="2" charset="-122"/>
              </a:rPr>
              <a:t>——</a:t>
            </a:r>
            <a:r>
              <a:rPr kumimoji="1" lang="zh-CN" altLang="en-US" sz="2400" dirty="0">
                <a:ea typeface="黑体" panose="02010609060101010101" pitchFamily="2" charset="-122"/>
              </a:rPr>
              <a:t>空树叶。</a:t>
            </a:r>
            <a:endParaRPr kumimoji="1" lang="ja-JP" altLang="en-US" sz="2400" dirty="0">
              <a:latin typeface="Verdana" panose="020B0604030504040204" pitchFamily="34" charset="0"/>
              <a:ea typeface="黑体" panose="02010609060101010101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364088" y="2660650"/>
            <a:ext cx="3600596" cy="2443396"/>
            <a:chOff x="5364088" y="2660650"/>
            <a:chExt cx="3600596" cy="2443396"/>
          </a:xfrm>
        </p:grpSpPr>
        <p:cxnSp>
          <p:nvCxnSpPr>
            <p:cNvPr id="3" name="直接连接符 2"/>
            <p:cNvCxnSpPr/>
            <p:nvPr/>
          </p:nvCxnSpPr>
          <p:spPr bwMode="auto">
            <a:xfrm flipH="1">
              <a:off x="5618411" y="2676525"/>
              <a:ext cx="182315" cy="387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直接连接符 39"/>
            <p:cNvCxnSpPr/>
            <p:nvPr/>
          </p:nvCxnSpPr>
          <p:spPr bwMode="auto">
            <a:xfrm>
              <a:off x="6109108" y="2660650"/>
              <a:ext cx="153580" cy="40322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34"/>
            <p:cNvCxnSpPr>
              <a:cxnSpLocks noChangeShapeType="1"/>
              <a:stCxn id="327691" idx="5"/>
            </p:cNvCxnSpPr>
            <p:nvPr/>
          </p:nvCxnSpPr>
          <p:spPr bwMode="auto">
            <a:xfrm>
              <a:off x="7311792" y="2662004"/>
              <a:ext cx="170096" cy="3605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34"/>
            <p:cNvCxnSpPr>
              <a:cxnSpLocks noChangeShapeType="1"/>
            </p:cNvCxnSpPr>
            <p:nvPr/>
          </p:nvCxnSpPr>
          <p:spPr bwMode="auto">
            <a:xfrm>
              <a:off x="8577940" y="2755900"/>
              <a:ext cx="170096" cy="3605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34"/>
            <p:cNvCxnSpPr>
              <a:cxnSpLocks noChangeShapeType="1"/>
            </p:cNvCxnSpPr>
            <p:nvPr/>
          </p:nvCxnSpPr>
          <p:spPr bwMode="auto">
            <a:xfrm>
              <a:off x="8577940" y="3913094"/>
              <a:ext cx="170096" cy="3605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34"/>
            <p:cNvCxnSpPr>
              <a:cxnSpLocks noChangeShapeType="1"/>
            </p:cNvCxnSpPr>
            <p:nvPr/>
          </p:nvCxnSpPr>
          <p:spPr bwMode="auto">
            <a:xfrm>
              <a:off x="8046805" y="4527550"/>
              <a:ext cx="170096" cy="3605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21"/>
            <p:cNvCxnSpPr>
              <a:cxnSpLocks noChangeShapeType="1"/>
            </p:cNvCxnSpPr>
            <p:nvPr/>
          </p:nvCxnSpPr>
          <p:spPr bwMode="auto">
            <a:xfrm flipH="1">
              <a:off x="7529513" y="3363072"/>
              <a:ext cx="263525" cy="3111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21"/>
            <p:cNvCxnSpPr>
              <a:cxnSpLocks noChangeShapeType="1"/>
            </p:cNvCxnSpPr>
            <p:nvPr/>
          </p:nvCxnSpPr>
          <p:spPr bwMode="auto">
            <a:xfrm flipH="1">
              <a:off x="7557529" y="4511115"/>
              <a:ext cx="263525" cy="3111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6" name="Rectangle 40"/>
            <p:cNvSpPr>
              <a:spLocks noChangeArrowheads="1"/>
            </p:cNvSpPr>
            <p:nvPr/>
          </p:nvSpPr>
          <p:spPr bwMode="auto">
            <a:xfrm>
              <a:off x="5364088" y="3068960"/>
              <a:ext cx="431800" cy="2159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Rectangle 40"/>
            <p:cNvSpPr>
              <a:spLocks noChangeArrowheads="1"/>
            </p:cNvSpPr>
            <p:nvPr/>
          </p:nvSpPr>
          <p:spPr bwMode="auto">
            <a:xfrm>
              <a:off x="6035660" y="3068960"/>
              <a:ext cx="431800" cy="2159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Rectangle 40"/>
            <p:cNvSpPr>
              <a:spLocks noChangeArrowheads="1"/>
            </p:cNvSpPr>
            <p:nvPr/>
          </p:nvSpPr>
          <p:spPr bwMode="auto">
            <a:xfrm>
              <a:off x="7265988" y="2996952"/>
              <a:ext cx="431800" cy="2159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Rectangle 40"/>
            <p:cNvSpPr>
              <a:spLocks noChangeArrowheads="1"/>
            </p:cNvSpPr>
            <p:nvPr/>
          </p:nvSpPr>
          <p:spPr bwMode="auto">
            <a:xfrm>
              <a:off x="8532136" y="3105150"/>
              <a:ext cx="431800" cy="2159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Rectangle 40"/>
            <p:cNvSpPr>
              <a:spLocks noChangeArrowheads="1"/>
            </p:cNvSpPr>
            <p:nvPr/>
          </p:nvSpPr>
          <p:spPr bwMode="auto">
            <a:xfrm>
              <a:off x="7380560" y="3645024"/>
              <a:ext cx="431800" cy="2159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Rectangle 40"/>
            <p:cNvSpPr>
              <a:spLocks noChangeArrowheads="1"/>
            </p:cNvSpPr>
            <p:nvPr/>
          </p:nvSpPr>
          <p:spPr bwMode="auto">
            <a:xfrm>
              <a:off x="7361589" y="4833938"/>
              <a:ext cx="431800" cy="2159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Rectangle 40"/>
            <p:cNvSpPr>
              <a:spLocks noChangeArrowheads="1"/>
            </p:cNvSpPr>
            <p:nvPr/>
          </p:nvSpPr>
          <p:spPr bwMode="auto">
            <a:xfrm>
              <a:off x="7989888" y="4888146"/>
              <a:ext cx="431800" cy="2159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Rectangle 40"/>
            <p:cNvSpPr>
              <a:spLocks noChangeArrowheads="1"/>
            </p:cNvSpPr>
            <p:nvPr/>
          </p:nvSpPr>
          <p:spPr bwMode="auto">
            <a:xfrm>
              <a:off x="8532884" y="4253613"/>
              <a:ext cx="431800" cy="2159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6" name="Text Box 86"/>
          <p:cNvSpPr txBox="1">
            <a:spLocks noChangeArrowheads="1"/>
          </p:cNvSpPr>
          <p:nvPr/>
        </p:nvSpPr>
        <p:spPr bwMode="auto">
          <a:xfrm>
            <a:off x="6113464" y="3272429"/>
            <a:ext cx="3413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Tahoma" panose="020B0604030504040204" pitchFamily="34" charset="0"/>
              </a:rPr>
              <a:t>A</a:t>
            </a:r>
            <a:endParaRPr lang="en-US" altLang="zh-CN" b="1" dirty="0">
              <a:latin typeface="Tahoma" panose="020B0604030504040204" pitchFamily="34" charset="0"/>
            </a:endParaRPr>
          </a:p>
        </p:txBody>
      </p:sp>
      <p:sp>
        <p:nvSpPr>
          <p:cNvPr id="67" name="Text Box 87"/>
          <p:cNvSpPr txBox="1">
            <a:spLocks noChangeArrowheads="1"/>
          </p:cNvSpPr>
          <p:nvPr/>
        </p:nvSpPr>
        <p:spPr bwMode="auto">
          <a:xfrm>
            <a:off x="1475656" y="4869160"/>
            <a:ext cx="49808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2605A1"/>
                </a:solidFill>
                <a:latin typeface="Tahoma" panose="020B0604030504040204" pitchFamily="34" charset="0"/>
              </a:rPr>
              <a:t>A</a:t>
            </a:r>
            <a:r>
              <a:rPr lang="zh-CN" altLang="en-US" sz="2000" b="1" dirty="0">
                <a:solidFill>
                  <a:srgbClr val="2605A1"/>
                </a:solidFill>
                <a:latin typeface="Tahoma" panose="020B0604030504040204" pitchFamily="34" charset="0"/>
              </a:rPr>
              <a:t>代表其值</a:t>
            </a:r>
            <a:r>
              <a:rPr lang="zh-CN" altLang="en-US" sz="2000" b="1" dirty="0" smtClean="0">
                <a:solidFill>
                  <a:srgbClr val="2605A1"/>
                </a:solidFill>
                <a:latin typeface="Tahoma" panose="020B0604030504040204" pitchFamily="34" charset="0"/>
              </a:rPr>
              <a:t>处于</a:t>
            </a:r>
            <a:r>
              <a:rPr lang="en-US" altLang="zh-CN" sz="2000" b="1" dirty="0" smtClean="0">
                <a:solidFill>
                  <a:srgbClr val="2605A1"/>
                </a:solidFill>
                <a:latin typeface="Tahoma" panose="020B0604030504040204" pitchFamily="34" charset="0"/>
              </a:rPr>
              <a:t>3</a:t>
            </a:r>
            <a:r>
              <a:rPr lang="zh-CN" altLang="en-US" sz="2000" b="1" dirty="0" smtClean="0">
                <a:solidFill>
                  <a:srgbClr val="2605A1"/>
                </a:solidFill>
                <a:latin typeface="Tahoma" panose="020B0604030504040204" pitchFamily="34" charset="0"/>
              </a:rPr>
              <a:t>和</a:t>
            </a:r>
            <a:r>
              <a:rPr lang="en-US" altLang="zh-CN" sz="2000" b="1" dirty="0" smtClean="0">
                <a:solidFill>
                  <a:srgbClr val="2605A1"/>
                </a:solidFill>
                <a:latin typeface="Tahoma" panose="020B0604030504040204" pitchFamily="34" charset="0"/>
              </a:rPr>
              <a:t>12</a:t>
            </a:r>
            <a:r>
              <a:rPr lang="zh-CN" altLang="en-US" sz="2000" b="1" dirty="0" smtClean="0">
                <a:solidFill>
                  <a:srgbClr val="2605A1"/>
                </a:solidFill>
                <a:latin typeface="Tahoma" panose="020B0604030504040204" pitchFamily="34" charset="0"/>
              </a:rPr>
              <a:t>之间</a:t>
            </a:r>
            <a:r>
              <a:rPr lang="zh-CN" altLang="en-US" sz="2000" b="1" dirty="0">
                <a:solidFill>
                  <a:srgbClr val="2605A1"/>
                </a:solidFill>
                <a:latin typeface="Tahoma" panose="020B0604030504040204" pitchFamily="34" charset="0"/>
              </a:rPr>
              <a:t>的</a:t>
            </a:r>
            <a:r>
              <a:rPr lang="zh-CN" altLang="en-US" sz="2000" b="1" dirty="0" smtClean="0">
                <a:solidFill>
                  <a:srgbClr val="2605A1"/>
                </a:solidFill>
                <a:latin typeface="Tahoma" panose="020B0604030504040204" pitchFamily="34" charset="0"/>
              </a:rPr>
              <a:t>可能</a:t>
            </a:r>
            <a:r>
              <a:rPr lang="zh-CN" altLang="en-US" sz="2000" b="1" dirty="0">
                <a:solidFill>
                  <a:srgbClr val="2605A1"/>
                </a:solidFill>
                <a:latin typeface="Tahoma" panose="020B0604030504040204" pitchFamily="34" charset="0"/>
              </a:rPr>
              <a:t>数值</a:t>
            </a:r>
            <a:r>
              <a:rPr lang="zh-CN" altLang="en-US" sz="2000" b="1" dirty="0" smtClean="0">
                <a:solidFill>
                  <a:srgbClr val="2605A1"/>
                </a:solidFill>
                <a:latin typeface="Tahoma" panose="020B0604030504040204" pitchFamily="34" charset="0"/>
              </a:rPr>
              <a:t>集合</a:t>
            </a:r>
            <a:endParaRPr lang="zh-CN" altLang="en-US" sz="2000" b="1" dirty="0">
              <a:solidFill>
                <a:srgbClr val="2605A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7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7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6" grpId="0" animBg="1"/>
      <p:bldP spid="66" grpId="0"/>
      <p:bldP spid="67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23528" y="980728"/>
            <a:ext cx="7956376" cy="515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 smtClean="0"/>
              <a:t>设 </a:t>
            </a:r>
            <a:r>
              <a:rPr lang="en-US" altLang="zh-CN" i="1" kern="0" smtClean="0">
                <a:latin typeface="Times New Roman" panose="02020603050405020304" pitchFamily="18" charset="0"/>
              </a:rPr>
              <a:t>S</a:t>
            </a:r>
            <a:r>
              <a:rPr lang="en-US" altLang="zh-CN" kern="0" smtClean="0">
                <a:latin typeface="Times New Roman" panose="02020603050405020304" pitchFamily="18" charset="0"/>
              </a:rPr>
              <a:t>={</a:t>
            </a:r>
            <a:r>
              <a:rPr lang="en-US" altLang="zh-CN" i="1" kern="0" smtClean="0">
                <a:latin typeface="Times New Roman" panose="02020603050405020304" pitchFamily="18" charset="0"/>
              </a:rPr>
              <a:t>x</a:t>
            </a:r>
            <a:r>
              <a:rPr lang="en-US" altLang="zh-CN" kern="0" baseline="-25000" smtClean="0">
                <a:latin typeface="Times New Roman" panose="02020603050405020304" pitchFamily="18" charset="0"/>
              </a:rPr>
              <a:t>1</a:t>
            </a:r>
            <a:r>
              <a:rPr lang="en-US" altLang="zh-CN" kern="0" smtClean="0">
                <a:latin typeface="Times New Roman" panose="02020603050405020304" pitchFamily="18" charset="0"/>
              </a:rPr>
              <a:t>, </a:t>
            </a:r>
            <a:r>
              <a:rPr lang="en-US" altLang="zh-CN" i="1" kern="0" smtClean="0">
                <a:latin typeface="Times New Roman" panose="02020603050405020304" pitchFamily="18" charset="0"/>
              </a:rPr>
              <a:t>x</a:t>
            </a:r>
            <a:r>
              <a:rPr lang="en-US" altLang="zh-CN" kern="0" baseline="-25000" smtClean="0">
                <a:latin typeface="Times New Roman" panose="02020603050405020304" pitchFamily="18" charset="0"/>
              </a:rPr>
              <a:t>2</a:t>
            </a:r>
            <a:r>
              <a:rPr lang="en-US" altLang="zh-CN" kern="0" dirty="0" smtClean="0">
                <a:latin typeface="Times New Roman" panose="02020603050405020304" pitchFamily="18" charset="0"/>
              </a:rPr>
              <a:t>, </a:t>
            </a:r>
            <a:r>
              <a:rPr lang="en-US" altLang="zh-CN" kern="0" smtClean="0">
                <a:latin typeface="Times New Roman" panose="02020603050405020304" pitchFamily="18" charset="0"/>
              </a:rPr>
              <a:t>···, </a:t>
            </a:r>
            <a:r>
              <a:rPr lang="en-US" altLang="zh-CN" i="1" kern="0" smtClean="0">
                <a:latin typeface="Times New Roman" panose="02020603050405020304" pitchFamily="18" charset="0"/>
              </a:rPr>
              <a:t>x</a:t>
            </a:r>
            <a:r>
              <a:rPr lang="en-US" altLang="zh-CN" kern="0" baseline="-25000" smtClean="0">
                <a:latin typeface="Times New Roman" panose="02020603050405020304" pitchFamily="18" charset="0"/>
              </a:rPr>
              <a:t>n</a:t>
            </a:r>
            <a:r>
              <a:rPr lang="en-US" altLang="zh-CN" kern="0" dirty="0" smtClean="0"/>
              <a:t>} </a:t>
            </a:r>
            <a:r>
              <a:rPr lang="zh-CN" altLang="en-US" kern="0" dirty="0" smtClean="0"/>
              <a:t>是一个</a:t>
            </a:r>
            <a:r>
              <a:rPr lang="zh-CN" altLang="en-US" kern="0" dirty="0" smtClean="0">
                <a:solidFill>
                  <a:srgbClr val="2605A1"/>
                </a:solidFill>
              </a:rPr>
              <a:t>有序</a:t>
            </a:r>
            <a:r>
              <a:rPr lang="zh-CN" altLang="en-US" kern="0" dirty="0" smtClean="0"/>
              <a:t>集合</a:t>
            </a:r>
            <a:r>
              <a:rPr lang="zh-CN" altLang="en-US" kern="0" smtClean="0"/>
              <a:t>，且</a:t>
            </a:r>
            <a:r>
              <a:rPr lang="en-US" altLang="zh-CN" i="1" kern="0" smtClean="0">
                <a:latin typeface="Times New Roman" panose="02020603050405020304" pitchFamily="18" charset="0"/>
              </a:rPr>
              <a:t>x</a:t>
            </a:r>
            <a:r>
              <a:rPr lang="en-US" altLang="zh-CN" kern="0" baseline="-25000" smtClean="0">
                <a:latin typeface="Times New Roman" panose="02020603050405020304" pitchFamily="18" charset="0"/>
              </a:rPr>
              <a:t>1</a:t>
            </a:r>
            <a:r>
              <a:rPr lang="en-US" altLang="zh-CN" kern="0" smtClean="0">
                <a:latin typeface="Times New Roman" panose="02020603050405020304" pitchFamily="18" charset="0"/>
              </a:rPr>
              <a:t>, </a:t>
            </a:r>
            <a:r>
              <a:rPr lang="en-US" altLang="zh-CN" i="1" kern="0" smtClean="0">
                <a:latin typeface="Times New Roman" panose="02020603050405020304" pitchFamily="18" charset="0"/>
              </a:rPr>
              <a:t>x</a:t>
            </a:r>
            <a:r>
              <a:rPr lang="en-US" altLang="zh-CN" kern="0" baseline="-25000" smtClean="0">
                <a:latin typeface="Times New Roman" panose="02020603050405020304" pitchFamily="18" charset="0"/>
              </a:rPr>
              <a:t>2</a:t>
            </a:r>
            <a:r>
              <a:rPr lang="en-US" altLang="zh-CN" kern="0" dirty="0" smtClean="0">
                <a:latin typeface="Times New Roman" panose="02020603050405020304" pitchFamily="18" charset="0"/>
              </a:rPr>
              <a:t>, </a:t>
            </a:r>
            <a:r>
              <a:rPr lang="en-US" altLang="zh-CN" kern="0" smtClean="0">
                <a:latin typeface="Times New Roman" panose="02020603050405020304" pitchFamily="18" charset="0"/>
              </a:rPr>
              <a:t>···, </a:t>
            </a:r>
            <a:r>
              <a:rPr lang="en-US" altLang="zh-CN" i="1" kern="0" smtClean="0">
                <a:latin typeface="Times New Roman" panose="02020603050405020304" pitchFamily="18" charset="0"/>
              </a:rPr>
              <a:t>x</a:t>
            </a:r>
            <a:r>
              <a:rPr lang="en-US" altLang="zh-CN" kern="0" baseline="-25000" smtClean="0">
                <a:latin typeface="Times New Roman" panose="02020603050405020304" pitchFamily="18" charset="0"/>
              </a:rPr>
              <a:t>n</a:t>
            </a:r>
            <a:r>
              <a:rPr lang="zh-CN" altLang="en-US" kern="0" dirty="0" smtClean="0"/>
              <a:t>表示有序集合的二叉搜索树利用二叉树的顶点存储有序集中的元素，而且具有性质：</a:t>
            </a:r>
            <a:endParaRPr lang="zh-CN" altLang="en-US" kern="0" dirty="0" smtClean="0"/>
          </a:p>
          <a:p>
            <a:pPr lvl="1"/>
            <a:r>
              <a:rPr lang="zh-CN" altLang="en-US" kern="0" dirty="0" smtClean="0"/>
              <a:t>存储于每个顶点中的</a:t>
            </a:r>
            <a:r>
              <a:rPr lang="zh-CN" altLang="en-US" kern="0" smtClean="0"/>
              <a:t>元素 </a:t>
            </a:r>
            <a:r>
              <a:rPr lang="en-US" altLang="zh-CN" i="1" kern="0" smtClean="0">
                <a:latin typeface="Times New Roman" panose="02020603050405020304" pitchFamily="18" charset="0"/>
              </a:rPr>
              <a:t>x</a:t>
            </a:r>
            <a:r>
              <a:rPr lang="en-US" altLang="zh-CN" kern="0" smtClean="0"/>
              <a:t> </a:t>
            </a:r>
            <a:r>
              <a:rPr lang="zh-CN" altLang="en-US" kern="0" dirty="0" smtClean="0"/>
              <a:t>大于其左子树中任一个顶点中存储的元素，小于其右子树中任意顶点中存储的元素。二叉树中的叶顶点是形</a:t>
            </a:r>
            <a:r>
              <a:rPr lang="zh-CN" altLang="en-US" kern="0" smtClean="0"/>
              <a:t>如</a:t>
            </a:r>
            <a:r>
              <a:rPr lang="en-US" altLang="zh-CN" kern="0" smtClean="0"/>
              <a:t>(</a:t>
            </a:r>
            <a:r>
              <a:rPr lang="en-US" altLang="zh-CN" i="1" kern="0" smtClean="0">
                <a:latin typeface="Times New Roman" panose="02020603050405020304" pitchFamily="18" charset="0"/>
              </a:rPr>
              <a:t>x</a:t>
            </a:r>
            <a:r>
              <a:rPr lang="en-US" altLang="zh-CN" kern="0" baseline="-25000" smtClean="0">
                <a:latin typeface="Times New Roman" panose="02020603050405020304" pitchFamily="18" charset="0"/>
              </a:rPr>
              <a:t>i</a:t>
            </a:r>
            <a:r>
              <a:rPr lang="en-US" altLang="zh-CN" kern="0" smtClean="0">
                <a:latin typeface="Times New Roman" panose="02020603050405020304" pitchFamily="18" charset="0"/>
              </a:rPr>
              <a:t>, </a:t>
            </a:r>
            <a:r>
              <a:rPr lang="en-US" altLang="zh-CN" i="1" kern="0" smtClean="0">
                <a:latin typeface="Times New Roman" panose="02020603050405020304" pitchFamily="18" charset="0"/>
              </a:rPr>
              <a:t>x</a:t>
            </a:r>
            <a:r>
              <a:rPr lang="en-US" altLang="zh-CN" kern="0" baseline="-25000" smtClean="0">
                <a:latin typeface="Times New Roman" panose="02020603050405020304" pitchFamily="18" charset="0"/>
              </a:rPr>
              <a:t>i+1</a:t>
            </a:r>
            <a:r>
              <a:rPr lang="en-US" altLang="zh-CN" kern="0" dirty="0" smtClean="0"/>
              <a:t>)</a:t>
            </a:r>
            <a:r>
              <a:rPr lang="en-US" altLang="zh-CN" i="1" kern="0" dirty="0" smtClean="0"/>
              <a:t> </a:t>
            </a:r>
            <a:r>
              <a:rPr lang="zh-CN" altLang="en-US" kern="0" dirty="0" smtClean="0"/>
              <a:t>的开区间。</a:t>
            </a:r>
            <a:endParaRPr lang="zh-CN" altLang="en-US" kern="0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58824" y="332656"/>
            <a:ext cx="750952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4000" b="1" dirty="0">
                <a:solidFill>
                  <a:schemeClr val="tx2"/>
                </a:solidFill>
              </a:rPr>
              <a:t>在二叉搜索树中搜索一</a:t>
            </a:r>
            <a:r>
              <a:rPr lang="zh-CN" altLang="en-US" sz="4000" b="1">
                <a:solidFill>
                  <a:schemeClr val="tx2"/>
                </a:solidFill>
              </a:rPr>
              <a:t>个</a:t>
            </a:r>
            <a:r>
              <a:rPr lang="zh-CN" altLang="en-US" sz="4000" b="1" smtClean="0">
                <a:solidFill>
                  <a:schemeClr val="tx2"/>
                </a:solidFill>
              </a:rPr>
              <a:t>元素</a:t>
            </a:r>
            <a:r>
              <a:rPr lang="en-US" altLang="zh-CN" sz="4000" b="1" smtClean="0">
                <a:solidFill>
                  <a:schemeClr val="tx2"/>
                </a:solidFill>
              </a:rPr>
              <a:t>x</a:t>
            </a:r>
            <a:endParaRPr lang="en-US" altLang="zh-CN" sz="4000" b="1" dirty="0">
              <a:solidFill>
                <a:schemeClr val="tx2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69987" y="4581128"/>
            <a:ext cx="8010525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b="1" dirty="0"/>
              <a:t>(1) </a:t>
            </a:r>
            <a:r>
              <a:rPr lang="zh-CN" altLang="en-US" sz="2400" b="1" dirty="0"/>
              <a:t>在二叉树的内部顶点处找到</a:t>
            </a:r>
            <a:r>
              <a:rPr lang="zh-CN" altLang="en-US" sz="2400" b="1"/>
              <a:t>： </a:t>
            </a:r>
            <a:r>
              <a:rPr lang="en-US" altLang="zh-CN" sz="2400" b="1" i="1" smtClean="0">
                <a:latin typeface="Times New Roman" panose="02020603050405020304" pitchFamily="18" charset="0"/>
              </a:rPr>
              <a:t>x </a:t>
            </a:r>
            <a:r>
              <a:rPr lang="en-US" altLang="zh-CN" sz="2400" b="1">
                <a:latin typeface="Times New Roman" panose="02020603050405020304" pitchFamily="18" charset="0"/>
              </a:rPr>
              <a:t>= </a:t>
            </a:r>
            <a:r>
              <a:rPr lang="en-US" altLang="zh-CN" sz="2400" b="1" i="1" smtClean="0"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 smtClean="0">
                <a:latin typeface="Times New Roman" panose="02020603050405020304" pitchFamily="18" charset="0"/>
              </a:rPr>
              <a:t>i</a:t>
            </a:r>
            <a:endParaRPr lang="en-US" altLang="zh-CN" sz="2400" b="1" baseline="-25000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400" b="1" dirty="0"/>
              <a:t>(2) </a:t>
            </a:r>
            <a:r>
              <a:rPr lang="zh-CN" altLang="en-US" sz="2400" b="1" dirty="0"/>
              <a:t>在二叉树的叶顶点中确定</a:t>
            </a:r>
            <a:r>
              <a:rPr lang="zh-CN" altLang="en-US" sz="2400" b="1"/>
              <a:t>： </a:t>
            </a:r>
            <a:r>
              <a:rPr lang="en-US" altLang="zh-CN" sz="2400" b="1" i="1" smtClean="0">
                <a:latin typeface="Times New Roman" panose="02020603050405020304" pitchFamily="18" charset="0"/>
              </a:rPr>
              <a:t>x</a:t>
            </a:r>
            <a:r>
              <a:rPr lang="en-US" altLang="zh-CN" sz="2400" b="1" smtClean="0"/>
              <a:t>∈ </a:t>
            </a:r>
            <a:r>
              <a:rPr lang="en-US" altLang="zh-CN" sz="2400" b="1" smtClean="0">
                <a:latin typeface="Times New Roman" panose="02020603050405020304" pitchFamily="18" charset="0"/>
              </a:rPr>
              <a:t>(</a:t>
            </a:r>
            <a:r>
              <a:rPr lang="en-US" altLang="zh-CN" sz="2400" b="1" i="1" smtClean="0">
                <a:latin typeface="Times New Roman" panose="02020603050405020304" pitchFamily="18" charset="0"/>
              </a:rPr>
              <a:t>x</a:t>
            </a:r>
            <a:r>
              <a:rPr lang="en-US" altLang="zh-CN" sz="2400" b="1" i="1" baseline="-25000" smtClean="0">
                <a:latin typeface="Times New Roman" panose="02020603050405020304" pitchFamily="18" charset="0"/>
              </a:rPr>
              <a:t>i </a:t>
            </a:r>
            <a:r>
              <a:rPr lang="en-US" altLang="zh-CN" sz="2400" b="1">
                <a:latin typeface="Times New Roman" panose="02020603050405020304" pitchFamily="18" charset="0"/>
              </a:rPr>
              <a:t>, </a:t>
            </a:r>
            <a:r>
              <a:rPr lang="en-US" altLang="zh-CN" sz="2400" b="1" i="1" smtClean="0">
                <a:latin typeface="Times New Roman" panose="02020603050405020304" pitchFamily="18" charset="0"/>
              </a:rPr>
              <a:t>x</a:t>
            </a:r>
            <a:r>
              <a:rPr lang="en-US" altLang="zh-CN" sz="2400" b="1" i="1" baseline="-25000" smtClean="0">
                <a:latin typeface="Times New Roman" panose="02020603050405020304" pitchFamily="18" charset="0"/>
              </a:rPr>
              <a:t>i</a:t>
            </a:r>
            <a:r>
              <a:rPr lang="en-US" altLang="zh-CN" sz="2400" b="1" baseline="-25000" smtClean="0">
                <a:latin typeface="Times New Roman" panose="02020603050405020304" pitchFamily="18" charset="0"/>
              </a:rPr>
              <a:t>+1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528" y="5527773"/>
            <a:ext cx="8229600" cy="1573635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kumimoji="1" lang="zh-CN" altLang="en-US" kern="0" dirty="0" smtClean="0"/>
              <a:t>设</a:t>
            </a:r>
            <a:r>
              <a:rPr kumimoji="1" lang="en-US" altLang="zh-CN" kern="0" dirty="0" smtClean="0">
                <a:solidFill>
                  <a:srgbClr val="FF0000"/>
                </a:solidFill>
              </a:rPr>
              <a:t>p</a:t>
            </a:r>
            <a:r>
              <a:rPr kumimoji="1" lang="en-US" altLang="zh-CN" kern="0" baseline="-25000" dirty="0" smtClean="0">
                <a:solidFill>
                  <a:srgbClr val="FF0000"/>
                </a:solidFill>
              </a:rPr>
              <a:t>i</a:t>
            </a:r>
            <a:r>
              <a:rPr kumimoji="1" lang="zh-CN" altLang="en-US" kern="0" smtClean="0"/>
              <a:t>是对</a:t>
            </a:r>
            <a:r>
              <a:rPr kumimoji="1" lang="en-US" altLang="zh-CN" kern="0" smtClean="0">
                <a:solidFill>
                  <a:srgbClr val="FF0000"/>
                </a:solidFill>
              </a:rPr>
              <a:t>x</a:t>
            </a:r>
            <a:r>
              <a:rPr kumimoji="1" lang="en-US" altLang="zh-CN" kern="0" baseline="-25000" smtClean="0">
                <a:solidFill>
                  <a:srgbClr val="FF0000"/>
                </a:solidFill>
              </a:rPr>
              <a:t>i</a:t>
            </a:r>
            <a:r>
              <a:rPr kumimoji="1" lang="zh-CN" altLang="en-US" kern="0" dirty="0" smtClean="0"/>
              <a:t>检索的概率。</a:t>
            </a:r>
            <a:endParaRPr kumimoji="1" lang="zh-CN" altLang="en-US" kern="0" dirty="0" smtClean="0"/>
          </a:p>
          <a:p>
            <a:pPr lvl="1"/>
            <a:r>
              <a:rPr kumimoji="1" lang="zh-CN" altLang="en-US" kern="0" dirty="0" smtClean="0"/>
              <a:t>设</a:t>
            </a:r>
            <a:r>
              <a:rPr kumimoji="1" lang="en-US" altLang="zh-CN" kern="0" dirty="0" smtClean="0">
                <a:solidFill>
                  <a:srgbClr val="FF0000"/>
                </a:solidFill>
              </a:rPr>
              <a:t>q</a:t>
            </a:r>
            <a:r>
              <a:rPr kumimoji="1" lang="en-US" altLang="zh-CN" kern="0" baseline="-25000" dirty="0" smtClean="0">
                <a:solidFill>
                  <a:srgbClr val="FF0000"/>
                </a:solidFill>
              </a:rPr>
              <a:t>i</a:t>
            </a:r>
            <a:r>
              <a:rPr kumimoji="1" lang="zh-CN" altLang="en-US" kern="0" dirty="0" smtClean="0"/>
              <a:t>是</a:t>
            </a:r>
            <a:r>
              <a:rPr kumimoji="1" lang="zh-CN" altLang="en-US" kern="0" smtClean="0"/>
              <a:t>对满足</a:t>
            </a:r>
            <a:r>
              <a:rPr kumimoji="1" lang="en-US" altLang="zh-CN" kern="0" smtClean="0">
                <a:solidFill>
                  <a:srgbClr val="FF0000"/>
                </a:solidFill>
              </a:rPr>
              <a:t>x</a:t>
            </a:r>
            <a:r>
              <a:rPr kumimoji="1" lang="en-US" altLang="zh-CN" kern="0" baseline="-25000" smtClean="0">
                <a:solidFill>
                  <a:srgbClr val="FF0000"/>
                </a:solidFill>
              </a:rPr>
              <a:t>i</a:t>
            </a:r>
            <a:r>
              <a:rPr kumimoji="1" lang="en-US" altLang="zh-CN" kern="0" smtClean="0">
                <a:solidFill>
                  <a:srgbClr val="FF0000"/>
                </a:solidFill>
              </a:rPr>
              <a:t>&lt;X&lt;x</a:t>
            </a:r>
            <a:r>
              <a:rPr kumimoji="1" lang="en-US" altLang="zh-CN" kern="0" baseline="-25000" smtClean="0">
                <a:solidFill>
                  <a:srgbClr val="FF0000"/>
                </a:solidFill>
              </a:rPr>
              <a:t>i+1</a:t>
            </a:r>
            <a:r>
              <a:rPr kumimoji="1" lang="en-US" altLang="zh-CN" kern="0" smtClean="0">
                <a:solidFill>
                  <a:srgbClr val="FF0000"/>
                </a:solidFill>
              </a:rPr>
              <a:t>,0</a:t>
            </a:r>
            <a:r>
              <a:rPr kumimoji="1" lang="en-US" altLang="zh-CN" kern="0" dirty="0" smtClean="0">
                <a:solidFill>
                  <a:srgbClr val="FF0000"/>
                </a:solidFill>
                <a:sym typeface="Symbol" panose="05050102010706020507" pitchFamily="18" charset="2"/>
              </a:rPr>
              <a:t></a:t>
            </a:r>
            <a:r>
              <a:rPr kumimoji="1" lang="en-US" altLang="zh-CN" kern="0" dirty="0" smtClean="0">
                <a:solidFill>
                  <a:srgbClr val="FF0000"/>
                </a:solidFill>
              </a:rPr>
              <a:t>i</a:t>
            </a:r>
            <a:r>
              <a:rPr kumimoji="1" lang="en-US" altLang="zh-CN" kern="0" dirty="0" smtClean="0">
                <a:solidFill>
                  <a:srgbClr val="FF0000"/>
                </a:solidFill>
                <a:sym typeface="Symbol" panose="05050102010706020507" pitchFamily="18" charset="2"/>
              </a:rPr>
              <a:t></a:t>
            </a:r>
            <a:r>
              <a:rPr kumimoji="1" lang="en-US" altLang="zh-CN" kern="0" dirty="0" smtClean="0">
                <a:solidFill>
                  <a:srgbClr val="FF0000"/>
                </a:solidFill>
              </a:rPr>
              <a:t>n</a:t>
            </a:r>
            <a:r>
              <a:rPr kumimoji="1" lang="zh-CN" altLang="en-US" kern="0" smtClean="0"/>
              <a:t>的标识符</a:t>
            </a:r>
            <a:r>
              <a:rPr kumimoji="1" lang="en-US" altLang="zh-CN" kern="0" smtClean="0">
                <a:solidFill>
                  <a:srgbClr val="FF0000"/>
                </a:solidFill>
              </a:rPr>
              <a:t>X</a:t>
            </a:r>
            <a:r>
              <a:rPr kumimoji="1" lang="zh-CN" altLang="en-US" kern="0" smtClean="0"/>
              <a:t>检索</a:t>
            </a:r>
            <a:r>
              <a:rPr kumimoji="1" lang="zh-CN" altLang="en-US" kern="0" dirty="0" smtClean="0"/>
              <a:t>的概率， </a:t>
            </a:r>
            <a:r>
              <a:rPr kumimoji="1" lang="en-US" altLang="zh-CN" kern="0" smtClean="0"/>
              <a:t>(</a:t>
            </a:r>
            <a:r>
              <a:rPr kumimoji="1" lang="zh-CN" altLang="en-US" kern="0" smtClean="0"/>
              <a:t>假定</a:t>
            </a:r>
            <a:r>
              <a:rPr kumimoji="1" lang="en-US" altLang="zh-CN" kern="0" smtClean="0">
                <a:solidFill>
                  <a:srgbClr val="FF0000"/>
                </a:solidFill>
              </a:rPr>
              <a:t>x</a:t>
            </a:r>
            <a:r>
              <a:rPr kumimoji="1" lang="en-US" altLang="zh-CN" kern="0" baseline="-25000" smtClean="0">
                <a:solidFill>
                  <a:srgbClr val="FF0000"/>
                </a:solidFill>
              </a:rPr>
              <a:t>0</a:t>
            </a:r>
            <a:r>
              <a:rPr kumimoji="1" lang="en-US" altLang="zh-CN" kern="0" dirty="0" smtClean="0">
                <a:solidFill>
                  <a:srgbClr val="FF0000"/>
                </a:solidFill>
              </a:rPr>
              <a:t>=-</a:t>
            </a:r>
            <a:r>
              <a:rPr kumimoji="1" lang="en-US" altLang="zh-CN" kern="0" smtClean="0">
                <a:solidFill>
                  <a:srgbClr val="FF0000"/>
                </a:solidFill>
                <a:sym typeface="Symbol" panose="05050102010706020507" pitchFamily="18" charset="2"/>
              </a:rPr>
              <a:t></a:t>
            </a:r>
            <a:r>
              <a:rPr kumimoji="1" lang="zh-CN" altLang="en-US" kern="0" smtClean="0"/>
              <a:t>且</a:t>
            </a:r>
            <a:r>
              <a:rPr kumimoji="1" lang="en-US" altLang="zh-CN" kern="0" smtClean="0">
                <a:solidFill>
                  <a:srgbClr val="FF0000"/>
                </a:solidFill>
              </a:rPr>
              <a:t>x</a:t>
            </a:r>
            <a:r>
              <a:rPr kumimoji="1" lang="en-US" altLang="zh-CN" kern="0" baseline="-25000" smtClean="0">
                <a:solidFill>
                  <a:srgbClr val="FF0000"/>
                </a:solidFill>
              </a:rPr>
              <a:t>n+1</a:t>
            </a:r>
            <a:r>
              <a:rPr kumimoji="1" lang="en-US" altLang="zh-CN" kern="0" dirty="0" smtClean="0">
                <a:solidFill>
                  <a:srgbClr val="FF0000"/>
                </a:solidFill>
              </a:rPr>
              <a:t>=</a:t>
            </a:r>
            <a:r>
              <a:rPr kumimoji="1" lang="zh-CN" altLang="en-US" kern="0" dirty="0" smtClean="0">
                <a:solidFill>
                  <a:srgbClr val="FF0000"/>
                </a:solidFill>
              </a:rPr>
              <a:t>＋</a:t>
            </a:r>
            <a:r>
              <a:rPr kumimoji="1" lang="zh-CN" altLang="en-US" kern="0" dirty="0" smtClean="0">
                <a:solidFill>
                  <a:srgbClr val="FF0000"/>
                </a:solidFill>
                <a:sym typeface="Symbol" panose="05050102010706020507" pitchFamily="18" charset="2"/>
              </a:rPr>
              <a:t></a:t>
            </a:r>
            <a:r>
              <a:rPr kumimoji="1" lang="en-US" altLang="zh-CN" kern="0" dirty="0" smtClean="0"/>
              <a:t>)</a:t>
            </a:r>
            <a:r>
              <a:rPr kumimoji="1" lang="zh-CN" altLang="en-US" kern="0" dirty="0" smtClean="0"/>
              <a:t>。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ChangeArrowheads="1"/>
          </p:cNvSpPr>
          <p:nvPr/>
        </p:nvSpPr>
        <p:spPr bwMode="auto">
          <a:xfrm>
            <a:off x="467544" y="257399"/>
            <a:ext cx="5395912" cy="79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矩阵连乘问题</a:t>
            </a:r>
            <a:endParaRPr lang="ja-JP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</a:endParaRPr>
          </a:p>
        </p:txBody>
      </p:sp>
      <p:sp>
        <p:nvSpPr>
          <p:cNvPr id="289795" name="Rectangle 3"/>
          <p:cNvSpPr>
            <a:spLocks noChangeArrowheads="1"/>
          </p:cNvSpPr>
          <p:nvPr/>
        </p:nvSpPr>
        <p:spPr bwMode="auto">
          <a:xfrm>
            <a:off x="327992" y="1196752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给定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个矩阵              ， 其中  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与    是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可乘的，             。考察这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个矩阵的连乘积          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</a:pP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</a:pP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由于</a:t>
            </a:r>
            <a:r>
              <a:rPr lang="zh-CN" altLang="en-US" sz="2400" dirty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矩阵乘法满足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结合律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，所以计算矩阵的连乘可以有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许多不同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400" dirty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计算次序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。这种</a:t>
            </a:r>
            <a:r>
              <a:rPr lang="zh-CN" altLang="en-US" sz="2400" b="1" dirty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计算次序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可以用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加括号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的方式来确定。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若一个矩阵连乘积的</a:t>
            </a:r>
            <a:r>
              <a:rPr lang="zh-CN" altLang="en-US" sz="2400" dirty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计算次序完全确定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，也就是说</a:t>
            </a:r>
            <a:r>
              <a:rPr lang="zh-CN" altLang="en-US" sz="2400" dirty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该连乘积已</a:t>
            </a:r>
            <a:r>
              <a:rPr lang="zh-CN" altLang="en-US" sz="2400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完全</a:t>
            </a:r>
            <a:r>
              <a:rPr lang="zh-CN" altLang="en-US" sz="2400" dirty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加括号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，则可以依此次序</a:t>
            </a:r>
            <a:r>
              <a:rPr lang="zh-CN" altLang="en-US" sz="2400" dirty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反复调用</a:t>
            </a:r>
            <a:r>
              <a:rPr lang="en-US" altLang="zh-CN" sz="2400" u="sng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u="sng" dirty="0">
                <a:latin typeface="楷体_GB2312" pitchFamily="49" charset="-122"/>
                <a:ea typeface="楷体_GB2312" pitchFamily="49" charset="-122"/>
              </a:rPr>
              <a:t>个矩阵相乘的标准算法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计算出矩阵连乘积</a:t>
            </a:r>
            <a:endParaRPr lang="ja-JP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89796" name="Object 4"/>
          <p:cNvGraphicFramePr>
            <a:graphicFrameLocks noChangeAspect="1"/>
          </p:cNvGraphicFramePr>
          <p:nvPr/>
        </p:nvGraphicFramePr>
        <p:xfrm>
          <a:off x="2483768" y="1161058"/>
          <a:ext cx="20367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03" name="数式" r:id="rId1" imgW="862965" imgH="228600" progId="Equation.3">
                  <p:embed/>
                </p:oleObj>
              </mc:Choice>
              <mc:Fallback>
                <p:oleObj name="数式" r:id="rId1" imgW="862965" imgH="228600" progId="Equation.3">
                  <p:embed/>
                  <p:pic>
                    <p:nvPicPr>
                      <p:cNvPr id="0" name="Picture 3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161058"/>
                        <a:ext cx="2036762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797" name="Object 5"/>
          <p:cNvGraphicFramePr>
            <a:graphicFrameLocks noChangeAspect="1"/>
          </p:cNvGraphicFramePr>
          <p:nvPr/>
        </p:nvGraphicFramePr>
        <p:xfrm>
          <a:off x="5580112" y="1196752"/>
          <a:ext cx="357187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04" name="数式" r:id="rId3" imgW="165100" imgH="228600" progId="Equation.3">
                  <p:embed/>
                </p:oleObj>
              </mc:Choice>
              <mc:Fallback>
                <p:oleObj name="数式" r:id="rId3" imgW="165100" imgH="228600" progId="Equation.3">
                  <p:embed/>
                  <p:pic>
                    <p:nvPicPr>
                      <p:cNvPr id="0" name="Picture 3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1196752"/>
                        <a:ext cx="357187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798" name="Object 6"/>
          <p:cNvGraphicFramePr>
            <a:graphicFrameLocks noChangeAspect="1"/>
          </p:cNvGraphicFramePr>
          <p:nvPr/>
        </p:nvGraphicFramePr>
        <p:xfrm>
          <a:off x="6300192" y="1207095"/>
          <a:ext cx="576263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05" name="Equation" r:id="rId5" imgW="266700" imgH="228600" progId="Equation.3">
                  <p:embed/>
                </p:oleObj>
              </mc:Choice>
              <mc:Fallback>
                <p:oleObj name="Equation" r:id="rId5" imgW="266700" imgH="228600" progId="Equation.3">
                  <p:embed/>
                  <p:pic>
                    <p:nvPicPr>
                      <p:cNvPr id="0" name="Picture 3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1207095"/>
                        <a:ext cx="576263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799" name="Object 7"/>
          <p:cNvGraphicFramePr>
            <a:graphicFrameLocks noChangeAspect="1"/>
          </p:cNvGraphicFramePr>
          <p:nvPr/>
        </p:nvGraphicFramePr>
        <p:xfrm>
          <a:off x="1475656" y="1628800"/>
          <a:ext cx="1649413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06" name="数式" r:id="rId7" imgW="876300" imgH="190500" progId="Equation.3">
                  <p:embed/>
                </p:oleObj>
              </mc:Choice>
              <mc:Fallback>
                <p:oleObj name="数式" r:id="rId7" imgW="876300" imgH="190500" progId="Equation.3">
                  <p:embed/>
                  <p:pic>
                    <p:nvPicPr>
                      <p:cNvPr id="0" name="Picture 3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628800"/>
                        <a:ext cx="1649413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800" name="Object 8"/>
          <p:cNvGraphicFramePr>
            <a:graphicFrameLocks noChangeAspect="1"/>
          </p:cNvGraphicFramePr>
          <p:nvPr/>
        </p:nvGraphicFramePr>
        <p:xfrm>
          <a:off x="3430265" y="2121545"/>
          <a:ext cx="15017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07" name="数式" r:id="rId9" imgW="584200" imgH="228600" progId="Equation.3">
                  <p:embed/>
                </p:oleObj>
              </mc:Choice>
              <mc:Fallback>
                <p:oleObj name="数式" r:id="rId9" imgW="584200" imgH="228600" progId="Equation.3">
                  <p:embed/>
                  <p:pic>
                    <p:nvPicPr>
                      <p:cNvPr id="0" name="Picture 3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265" y="2121545"/>
                        <a:ext cx="1501775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ChangeArrowheads="1"/>
          </p:cNvSpPr>
          <p:nvPr/>
        </p:nvSpPr>
        <p:spPr bwMode="auto">
          <a:xfrm>
            <a:off x="395536" y="1165373"/>
            <a:ext cx="7772400" cy="484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</a:pPr>
            <a:r>
              <a:rPr lang="zh-CN" altLang="en-US" sz="2400" dirty="0">
                <a:ea typeface="黑体" panose="02010609060101010101" pitchFamily="2" charset="-122"/>
              </a:rPr>
              <a:t>查找成功与不成功的概率</a:t>
            </a:r>
            <a:endParaRPr lang="zh-CN" altLang="en-US" sz="2400" dirty="0">
              <a:ea typeface="黑体" panose="0201060906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en-US" altLang="zh-CN" sz="2400" dirty="0" smtClean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en-US" altLang="zh-CN" sz="2400" dirty="0" smtClean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en-US" altLang="zh-CN" sz="2400" dirty="0" smtClean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400" dirty="0">
                <a:ea typeface="黑体" panose="02010609060101010101" pitchFamily="2" charset="-122"/>
              </a:rPr>
              <a:t>在检索过程中，每进行一次比较，就进入下面一层，</a:t>
            </a:r>
            <a:endParaRPr lang="zh-CN" altLang="en-US" sz="2400" dirty="0">
              <a:ea typeface="黑体" panose="0201060906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</a:pPr>
            <a:r>
              <a:rPr lang="zh-CN" altLang="en-US" sz="2400" dirty="0">
                <a:ea typeface="黑体" panose="02010609060101010101" pitchFamily="2" charset="-122"/>
              </a:rPr>
              <a:t>对于</a:t>
            </a:r>
            <a:r>
              <a:rPr lang="zh-CN" altLang="en-US" sz="2400" dirty="0">
                <a:solidFill>
                  <a:srgbClr val="C00000"/>
                </a:solidFill>
                <a:ea typeface="黑体" panose="02010609060101010101" pitchFamily="2" charset="-122"/>
              </a:rPr>
              <a:t>成功的检索</a:t>
            </a:r>
            <a:r>
              <a:rPr lang="zh-CN" altLang="en-US" sz="2400" dirty="0">
                <a:ea typeface="黑体" panose="02010609060101010101" pitchFamily="2" charset="-122"/>
              </a:rPr>
              <a:t>，</a:t>
            </a:r>
            <a:r>
              <a:rPr lang="zh-CN" altLang="en-US" sz="2400" dirty="0">
                <a:solidFill>
                  <a:srgbClr val="2605A1"/>
                </a:solidFill>
                <a:ea typeface="黑体" panose="02010609060101010101" pitchFamily="2" charset="-122"/>
              </a:rPr>
              <a:t>比较的次数</a:t>
            </a:r>
            <a:r>
              <a:rPr lang="zh-CN" altLang="en-US" sz="2400" dirty="0">
                <a:ea typeface="黑体" panose="02010609060101010101" pitchFamily="2" charset="-122"/>
              </a:rPr>
              <a:t>就是所在的</a:t>
            </a:r>
            <a:r>
              <a:rPr lang="zh-CN" altLang="en-US" sz="2400" dirty="0">
                <a:solidFill>
                  <a:srgbClr val="2605A1"/>
                </a:solidFill>
                <a:ea typeface="黑体" panose="02010609060101010101" pitchFamily="2" charset="-122"/>
              </a:rPr>
              <a:t>层数加</a:t>
            </a:r>
            <a:r>
              <a:rPr lang="en-US" altLang="zh-CN" sz="2400" dirty="0">
                <a:solidFill>
                  <a:srgbClr val="2605A1"/>
                </a:solidFill>
                <a:ea typeface="黑体" panose="02010609060101010101" pitchFamily="2" charset="-122"/>
              </a:rPr>
              <a:t>1</a:t>
            </a:r>
            <a:r>
              <a:rPr lang="zh-CN" altLang="en-US" sz="2400" dirty="0">
                <a:ea typeface="黑体" panose="02010609060101010101" pitchFamily="2" charset="-122"/>
              </a:rPr>
              <a:t>。</a:t>
            </a:r>
            <a:endParaRPr lang="zh-CN" altLang="en-US" sz="2400" dirty="0">
              <a:ea typeface="黑体" panose="0201060906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</a:pPr>
            <a:r>
              <a:rPr lang="zh-CN" altLang="en-US" sz="2400" dirty="0">
                <a:ea typeface="黑体" panose="02010609060101010101" pitchFamily="2" charset="-122"/>
              </a:rPr>
              <a:t>对于</a:t>
            </a:r>
            <a:r>
              <a:rPr lang="zh-CN" altLang="en-US" sz="2400" dirty="0">
                <a:solidFill>
                  <a:srgbClr val="C00000"/>
                </a:solidFill>
                <a:ea typeface="黑体" panose="02010609060101010101" pitchFamily="2" charset="-122"/>
              </a:rPr>
              <a:t>不成功的检索</a:t>
            </a:r>
            <a:r>
              <a:rPr lang="zh-CN" altLang="en-US" sz="2400" dirty="0">
                <a:ea typeface="黑体" panose="02010609060101010101" pitchFamily="2" charset="-122"/>
              </a:rPr>
              <a:t>，被检索的关键码属于那个</a:t>
            </a:r>
            <a:r>
              <a:rPr lang="zh-CN" altLang="en-US" sz="2400" dirty="0">
                <a:solidFill>
                  <a:srgbClr val="C00000"/>
                </a:solidFill>
                <a:ea typeface="黑体" panose="02010609060101010101" pitchFamily="2" charset="-122"/>
              </a:rPr>
              <a:t>外部结点</a:t>
            </a:r>
            <a:r>
              <a:rPr lang="zh-CN" altLang="en-US" sz="2400" dirty="0">
                <a:ea typeface="黑体" panose="02010609060101010101" pitchFamily="2" charset="-122"/>
              </a:rPr>
              <a:t>代表的可能关键码集合，</a:t>
            </a:r>
            <a:r>
              <a:rPr lang="zh-CN" altLang="en-US" sz="2400" dirty="0">
                <a:solidFill>
                  <a:srgbClr val="2605A1"/>
                </a:solidFill>
                <a:ea typeface="黑体" panose="02010609060101010101" pitchFamily="2" charset="-122"/>
              </a:rPr>
              <a:t>比较次数</a:t>
            </a:r>
            <a:r>
              <a:rPr lang="zh-CN" altLang="en-US" sz="2400" dirty="0">
                <a:ea typeface="黑体" panose="02010609060101010101" pitchFamily="2" charset="-122"/>
              </a:rPr>
              <a:t>就等于此外部结点的</a:t>
            </a:r>
            <a:r>
              <a:rPr lang="zh-CN" altLang="en-US" sz="2400" dirty="0">
                <a:solidFill>
                  <a:srgbClr val="2605A1"/>
                </a:solidFill>
                <a:ea typeface="黑体" panose="02010609060101010101" pitchFamily="2" charset="-122"/>
              </a:rPr>
              <a:t>层数</a:t>
            </a:r>
            <a:r>
              <a:rPr lang="zh-CN" altLang="en-US" sz="2400" dirty="0" smtClean="0">
                <a:ea typeface="黑体" panose="02010609060101010101" pitchFamily="2" charset="-122"/>
              </a:rPr>
              <a:t>。</a:t>
            </a:r>
            <a:r>
              <a:rPr lang="en-US" altLang="zh-CN" sz="2400" dirty="0" smtClean="0">
                <a:ea typeface="黑体" panose="02010609060101010101" pitchFamily="2" charset="-122"/>
              </a:rPr>
              <a:t>(</a:t>
            </a:r>
            <a:r>
              <a:rPr lang="zh-CN" altLang="en-US" sz="2400" dirty="0" smtClean="0">
                <a:solidFill>
                  <a:srgbClr val="2605A1"/>
                </a:solidFill>
                <a:ea typeface="黑体" panose="02010609060101010101" pitchFamily="2" charset="-122"/>
              </a:rPr>
              <a:t>层数从</a:t>
            </a:r>
            <a:r>
              <a:rPr lang="en-US" altLang="zh-CN" sz="2400" dirty="0" smtClean="0">
                <a:solidFill>
                  <a:srgbClr val="2605A1"/>
                </a:solidFill>
                <a:ea typeface="黑体" panose="02010609060101010101" pitchFamily="2" charset="-122"/>
              </a:rPr>
              <a:t>0</a:t>
            </a:r>
            <a:r>
              <a:rPr lang="zh-CN" altLang="en-US" sz="2400" dirty="0" smtClean="0">
                <a:solidFill>
                  <a:srgbClr val="2605A1"/>
                </a:solidFill>
                <a:ea typeface="黑体" panose="02010609060101010101" pitchFamily="2" charset="-122"/>
              </a:rPr>
              <a:t>开始</a:t>
            </a:r>
            <a:r>
              <a:rPr lang="en-US" altLang="zh-CN" sz="2400" dirty="0" smtClean="0">
                <a:ea typeface="黑体" panose="02010609060101010101" pitchFamily="2" charset="-122"/>
              </a:rPr>
              <a:t>)</a:t>
            </a:r>
            <a:endParaRPr lang="zh-CN" altLang="en-US" sz="2400" dirty="0">
              <a:ea typeface="黑体" panose="0201060906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zh-CN" altLang="en-US" sz="24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zh-CN" altLang="en-US" sz="2400" dirty="0"/>
          </a:p>
        </p:txBody>
      </p:sp>
      <p:graphicFrame>
        <p:nvGraphicFramePr>
          <p:cNvPr id="328707" name="Object 3"/>
          <p:cNvGraphicFramePr>
            <a:graphicFrameLocks noChangeAspect="1"/>
          </p:cNvGraphicFramePr>
          <p:nvPr/>
        </p:nvGraphicFramePr>
        <p:xfrm>
          <a:off x="1065808" y="1567011"/>
          <a:ext cx="1778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55" name="数式" r:id="rId1" imgW="989965" imgH="431800" progId="Equation.3">
                  <p:embed/>
                </p:oleObj>
              </mc:Choice>
              <mc:Fallback>
                <p:oleObj name="数式" r:id="rId1" imgW="989965" imgH="431800" progId="Equation.3">
                  <p:embed/>
                  <p:pic>
                    <p:nvPicPr>
                      <p:cNvPr id="0" name="Picture 35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808" y="1567011"/>
                        <a:ext cx="17780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711" name="Rectangle 7"/>
          <p:cNvSpPr>
            <a:spLocks noChangeArrowheads="1"/>
          </p:cNvSpPr>
          <p:nvPr/>
        </p:nvSpPr>
        <p:spPr bwMode="auto">
          <a:xfrm>
            <a:off x="539552" y="257398"/>
            <a:ext cx="7345362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zh-CN" sz="420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二叉查找树的期望耗费</a:t>
            </a:r>
            <a:endParaRPr lang="ja-JP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9512" y="2348880"/>
            <a:ext cx="7357814" cy="1447800"/>
            <a:chOff x="228600" y="3417888"/>
            <a:chExt cx="8663880" cy="2171352"/>
          </a:xfrm>
        </p:grpSpPr>
        <p:sp>
          <p:nvSpPr>
            <p:cNvPr id="2" name="矩形 1"/>
            <p:cNvSpPr/>
            <p:nvPr/>
          </p:nvSpPr>
          <p:spPr bwMode="auto">
            <a:xfrm>
              <a:off x="228600" y="3435176"/>
              <a:ext cx="8663880" cy="215406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" name="Line 4"/>
            <p:cNvSpPr>
              <a:spLocks noChangeShapeType="1"/>
            </p:cNvSpPr>
            <p:nvPr/>
          </p:nvSpPr>
          <p:spPr bwMode="auto">
            <a:xfrm>
              <a:off x="381000" y="4179888"/>
              <a:ext cx="8382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5"/>
            <p:cNvSpPr>
              <a:spLocks noChangeShapeType="1"/>
            </p:cNvSpPr>
            <p:nvPr/>
          </p:nvSpPr>
          <p:spPr bwMode="auto">
            <a:xfrm>
              <a:off x="1524000" y="4103688"/>
              <a:ext cx="0" cy="152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Text Box 6"/>
            <p:cNvSpPr txBox="1">
              <a:spLocks noChangeArrowheads="1"/>
            </p:cNvSpPr>
            <p:nvPr/>
          </p:nvSpPr>
          <p:spPr bwMode="auto">
            <a:xfrm>
              <a:off x="1295400" y="3957861"/>
              <a:ext cx="619494" cy="8770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b="1" smtClean="0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3200" b="1" baseline="-25000" smtClean="0">
                  <a:latin typeface="Times New Roman" panose="02020603050405020304" pitchFamily="18" charset="0"/>
                </a:rPr>
                <a:t>1</a:t>
              </a:r>
              <a:endParaRPr kumimoji="1" lang="en-US" altLang="zh-CN" sz="32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45" name="Text Box 7"/>
            <p:cNvSpPr txBox="1">
              <a:spLocks noChangeArrowheads="1"/>
            </p:cNvSpPr>
            <p:nvPr/>
          </p:nvSpPr>
          <p:spPr bwMode="auto">
            <a:xfrm>
              <a:off x="255093" y="4865688"/>
              <a:ext cx="921502" cy="692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Q(0</a:t>
              </a: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)</a:t>
              </a:r>
              <a:endPara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457200" y="4256088"/>
              <a:ext cx="579855" cy="692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24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1066800" y="3417888"/>
              <a:ext cx="861099" cy="692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P(1)</a:t>
              </a:r>
              <a:endPara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" name="Line 10"/>
            <p:cNvSpPr>
              <a:spLocks noChangeShapeType="1"/>
            </p:cNvSpPr>
            <p:nvPr/>
          </p:nvSpPr>
          <p:spPr bwMode="auto">
            <a:xfrm>
              <a:off x="2590800" y="4103688"/>
              <a:ext cx="0" cy="152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2337690" y="3957861"/>
              <a:ext cx="619494" cy="8770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b="1" smtClean="0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3200" b="1" baseline="-25000" smtClean="0">
                  <a:latin typeface="Times New Roman" panose="02020603050405020304" pitchFamily="18" charset="0"/>
                </a:rPr>
                <a:t>2</a:t>
              </a:r>
              <a:endParaRPr kumimoji="1" lang="en-US" altLang="zh-CN" sz="32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50" name="Text Box 12"/>
            <p:cNvSpPr txBox="1">
              <a:spLocks noChangeArrowheads="1"/>
            </p:cNvSpPr>
            <p:nvPr/>
          </p:nvSpPr>
          <p:spPr bwMode="auto">
            <a:xfrm>
              <a:off x="1752599" y="4256088"/>
              <a:ext cx="579855" cy="692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24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" name="Text Box 13"/>
            <p:cNvSpPr txBox="1">
              <a:spLocks noChangeArrowheads="1"/>
            </p:cNvSpPr>
            <p:nvPr/>
          </p:nvSpPr>
          <p:spPr bwMode="auto">
            <a:xfrm>
              <a:off x="1611732" y="4865688"/>
              <a:ext cx="921502" cy="692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Q(1)</a:t>
              </a:r>
              <a:endPara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" name="Text Box 14"/>
            <p:cNvSpPr txBox="1">
              <a:spLocks noChangeArrowheads="1"/>
            </p:cNvSpPr>
            <p:nvPr/>
          </p:nvSpPr>
          <p:spPr bwMode="auto">
            <a:xfrm>
              <a:off x="2209800" y="3417888"/>
              <a:ext cx="861099" cy="692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P(2)</a:t>
              </a:r>
              <a:endPara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" name="Line 15"/>
            <p:cNvSpPr>
              <a:spLocks noChangeShapeType="1"/>
            </p:cNvSpPr>
            <p:nvPr/>
          </p:nvSpPr>
          <p:spPr bwMode="auto">
            <a:xfrm>
              <a:off x="4267200" y="4103688"/>
              <a:ext cx="0" cy="152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Text Box 16"/>
            <p:cNvSpPr txBox="1">
              <a:spLocks noChangeArrowheads="1"/>
            </p:cNvSpPr>
            <p:nvPr/>
          </p:nvSpPr>
          <p:spPr bwMode="auto">
            <a:xfrm>
              <a:off x="4038600" y="3957861"/>
              <a:ext cx="547767" cy="8770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b="1" smtClean="0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3200" b="1" baseline="-25000" smtClean="0">
                  <a:latin typeface="Times New Roman" panose="02020603050405020304" pitchFamily="18" charset="0"/>
                </a:rPr>
                <a:t>i</a:t>
              </a:r>
              <a:endParaRPr kumimoji="1" lang="en-US" altLang="zh-CN" sz="32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55" name="Text Box 17"/>
            <p:cNvSpPr txBox="1">
              <a:spLocks noChangeArrowheads="1"/>
            </p:cNvSpPr>
            <p:nvPr/>
          </p:nvSpPr>
          <p:spPr bwMode="auto">
            <a:xfrm>
              <a:off x="3810000" y="3417888"/>
              <a:ext cx="779935" cy="692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P(</a:t>
              </a:r>
              <a:r>
                <a:rPr kumimoji="1" lang="en-US" altLang="zh-CN" sz="2400" b="1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)</a:t>
              </a:r>
              <a:endPara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" name="Line 18"/>
            <p:cNvSpPr>
              <a:spLocks noChangeShapeType="1"/>
            </p:cNvSpPr>
            <p:nvPr/>
          </p:nvSpPr>
          <p:spPr bwMode="auto">
            <a:xfrm>
              <a:off x="5334000" y="4103688"/>
              <a:ext cx="0" cy="152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" name="Text Box 19"/>
            <p:cNvSpPr txBox="1">
              <a:spLocks noChangeArrowheads="1"/>
            </p:cNvSpPr>
            <p:nvPr/>
          </p:nvSpPr>
          <p:spPr bwMode="auto">
            <a:xfrm>
              <a:off x="5029200" y="3957861"/>
              <a:ext cx="891300" cy="8770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b="1" smtClean="0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3200" b="1" baseline="-25000" smtClean="0">
                  <a:latin typeface="Times New Roman" panose="02020603050405020304" pitchFamily="18" charset="0"/>
                </a:rPr>
                <a:t>i+1</a:t>
              </a:r>
              <a:endParaRPr kumimoji="1" lang="en-US" altLang="zh-CN" sz="32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58" name="Text Box 20"/>
            <p:cNvSpPr txBox="1">
              <a:spLocks noChangeArrowheads="1"/>
            </p:cNvSpPr>
            <p:nvPr/>
          </p:nvSpPr>
          <p:spPr bwMode="auto">
            <a:xfrm>
              <a:off x="4495799" y="4256088"/>
              <a:ext cx="527003" cy="692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24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" name="Text Box 21"/>
            <p:cNvSpPr txBox="1">
              <a:spLocks noChangeArrowheads="1"/>
            </p:cNvSpPr>
            <p:nvPr/>
          </p:nvSpPr>
          <p:spPr bwMode="auto">
            <a:xfrm>
              <a:off x="4406176" y="4865688"/>
              <a:ext cx="840336" cy="692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Q(</a:t>
              </a:r>
              <a:r>
                <a:rPr kumimoji="1" lang="en-US" altLang="zh-CN" sz="2400" b="1" dirty="0" err="1">
                  <a:solidFill>
                    <a:srgbClr val="FF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)</a:t>
              </a:r>
              <a:endPara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" name="Text Box 22"/>
            <p:cNvSpPr txBox="1">
              <a:spLocks noChangeArrowheads="1"/>
            </p:cNvSpPr>
            <p:nvPr/>
          </p:nvSpPr>
          <p:spPr bwMode="auto">
            <a:xfrm>
              <a:off x="4953000" y="3417888"/>
              <a:ext cx="1166883" cy="692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P(i+1)</a:t>
              </a:r>
              <a:endPara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" name="Line 23"/>
            <p:cNvSpPr>
              <a:spLocks noChangeShapeType="1"/>
            </p:cNvSpPr>
            <p:nvPr/>
          </p:nvSpPr>
          <p:spPr bwMode="auto">
            <a:xfrm>
              <a:off x="7543800" y="4103688"/>
              <a:ext cx="0" cy="152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" name="Text Box 24"/>
            <p:cNvSpPr txBox="1">
              <a:spLocks noChangeArrowheads="1"/>
            </p:cNvSpPr>
            <p:nvPr/>
          </p:nvSpPr>
          <p:spPr bwMode="auto">
            <a:xfrm>
              <a:off x="7315199" y="3957861"/>
              <a:ext cx="638369" cy="8770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b="1" smtClean="0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3200" b="1" baseline="-25000" smtClean="0">
                  <a:latin typeface="Times New Roman" panose="02020603050405020304" pitchFamily="18" charset="0"/>
                </a:rPr>
                <a:t>n</a:t>
              </a:r>
              <a:endParaRPr kumimoji="1" lang="en-US" altLang="zh-CN" sz="32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63" name="Text Box 25"/>
            <p:cNvSpPr txBox="1">
              <a:spLocks noChangeArrowheads="1"/>
            </p:cNvSpPr>
            <p:nvPr/>
          </p:nvSpPr>
          <p:spPr bwMode="auto">
            <a:xfrm>
              <a:off x="7086601" y="3417888"/>
              <a:ext cx="881862" cy="692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P(n)</a:t>
              </a:r>
              <a:endPara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" name="Text Box 26"/>
            <p:cNvSpPr txBox="1">
              <a:spLocks noChangeArrowheads="1"/>
            </p:cNvSpPr>
            <p:nvPr/>
          </p:nvSpPr>
          <p:spPr bwMode="auto">
            <a:xfrm>
              <a:off x="7772400" y="4256088"/>
              <a:ext cx="593068" cy="692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24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n</a:t>
              </a:r>
              <a:endParaRPr kumimoji="1"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" name="Text Box 27"/>
            <p:cNvSpPr txBox="1">
              <a:spLocks noChangeArrowheads="1"/>
            </p:cNvSpPr>
            <p:nvPr/>
          </p:nvSpPr>
          <p:spPr bwMode="auto">
            <a:xfrm>
              <a:off x="7611056" y="4865688"/>
              <a:ext cx="942264" cy="692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Q(n)</a:t>
              </a:r>
              <a:endPara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9" name="Group 4"/>
          <p:cNvGrpSpPr/>
          <p:nvPr/>
        </p:nvGrpSpPr>
        <p:grpSpPr bwMode="auto">
          <a:xfrm>
            <a:off x="7236296" y="116632"/>
            <a:ext cx="1763713" cy="2376487"/>
            <a:chOff x="91" y="2341"/>
            <a:chExt cx="1292" cy="1452"/>
          </a:xfrm>
        </p:grpSpPr>
        <p:sp>
          <p:nvSpPr>
            <p:cNvPr id="70" name="Oval 5"/>
            <p:cNvSpPr>
              <a:spLocks noChangeArrowheads="1"/>
            </p:cNvSpPr>
            <p:nvPr/>
          </p:nvSpPr>
          <p:spPr bwMode="auto">
            <a:xfrm>
              <a:off x="431" y="2341"/>
              <a:ext cx="226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1</a:t>
              </a:r>
              <a:endParaRPr lang="en-US" altLang="zh-CN" b="1"/>
            </a:p>
          </p:txBody>
        </p:sp>
        <p:sp>
          <p:nvSpPr>
            <p:cNvPr id="71" name="Oval 6"/>
            <p:cNvSpPr>
              <a:spLocks noChangeArrowheads="1"/>
            </p:cNvSpPr>
            <p:nvPr/>
          </p:nvSpPr>
          <p:spPr bwMode="auto">
            <a:xfrm>
              <a:off x="703" y="2704"/>
              <a:ext cx="226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2</a:t>
              </a:r>
              <a:endParaRPr lang="en-US" altLang="zh-CN" b="1"/>
            </a:p>
          </p:txBody>
        </p:sp>
        <p:sp>
          <p:nvSpPr>
            <p:cNvPr id="72" name="Oval 7"/>
            <p:cNvSpPr>
              <a:spLocks noChangeArrowheads="1"/>
            </p:cNvSpPr>
            <p:nvPr/>
          </p:nvSpPr>
          <p:spPr bwMode="auto">
            <a:xfrm>
              <a:off x="930" y="3112"/>
              <a:ext cx="226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3</a:t>
              </a:r>
              <a:endParaRPr lang="en-US" altLang="zh-CN" b="1"/>
            </a:p>
          </p:txBody>
        </p:sp>
        <p:sp>
          <p:nvSpPr>
            <p:cNvPr id="73" name="Rectangle 8"/>
            <p:cNvSpPr>
              <a:spLocks noChangeArrowheads="1"/>
            </p:cNvSpPr>
            <p:nvPr/>
          </p:nvSpPr>
          <p:spPr bwMode="auto">
            <a:xfrm>
              <a:off x="91" y="2795"/>
              <a:ext cx="249" cy="181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q</a:t>
              </a:r>
              <a:r>
                <a:rPr lang="en-US" altLang="zh-CN" b="1" baseline="-25000" dirty="0"/>
                <a:t>0</a:t>
              </a:r>
              <a:endParaRPr lang="en-US" altLang="zh-CN" b="1" dirty="0"/>
            </a:p>
          </p:txBody>
        </p:sp>
        <p:sp>
          <p:nvSpPr>
            <p:cNvPr id="74" name="Rectangle 9"/>
            <p:cNvSpPr>
              <a:spLocks noChangeArrowheads="1"/>
            </p:cNvSpPr>
            <p:nvPr/>
          </p:nvSpPr>
          <p:spPr bwMode="auto">
            <a:xfrm>
              <a:off x="431" y="3158"/>
              <a:ext cx="249" cy="181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q</a:t>
              </a:r>
              <a:r>
                <a:rPr lang="en-US" altLang="zh-CN" b="1" baseline="-25000"/>
                <a:t>1</a:t>
              </a:r>
              <a:endParaRPr lang="en-US" altLang="zh-CN" b="1"/>
            </a:p>
          </p:txBody>
        </p:sp>
        <p:sp>
          <p:nvSpPr>
            <p:cNvPr id="75" name="Rectangle 10"/>
            <p:cNvSpPr>
              <a:spLocks noChangeArrowheads="1"/>
            </p:cNvSpPr>
            <p:nvPr/>
          </p:nvSpPr>
          <p:spPr bwMode="auto">
            <a:xfrm>
              <a:off x="590" y="3566"/>
              <a:ext cx="249" cy="181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q</a:t>
              </a:r>
              <a:r>
                <a:rPr lang="en-US" altLang="zh-CN" b="1" baseline="-25000"/>
                <a:t>2</a:t>
              </a:r>
              <a:endParaRPr lang="en-US" altLang="zh-CN" b="1"/>
            </a:p>
          </p:txBody>
        </p:sp>
        <p:sp>
          <p:nvSpPr>
            <p:cNvPr id="76" name="Rectangle 11"/>
            <p:cNvSpPr>
              <a:spLocks noChangeArrowheads="1"/>
            </p:cNvSpPr>
            <p:nvPr/>
          </p:nvSpPr>
          <p:spPr bwMode="auto">
            <a:xfrm>
              <a:off x="1134" y="3612"/>
              <a:ext cx="249" cy="181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q</a:t>
              </a:r>
              <a:r>
                <a:rPr lang="en-US" altLang="zh-CN" b="1" baseline="-25000"/>
                <a:t>3</a:t>
              </a:r>
              <a:endParaRPr lang="en-US" altLang="zh-CN" b="1"/>
            </a:p>
          </p:txBody>
        </p:sp>
        <p:sp>
          <p:nvSpPr>
            <p:cNvPr id="77" name="Line 12"/>
            <p:cNvSpPr>
              <a:spLocks noChangeShapeType="1"/>
            </p:cNvSpPr>
            <p:nvPr/>
          </p:nvSpPr>
          <p:spPr bwMode="auto">
            <a:xfrm>
              <a:off x="612" y="2568"/>
              <a:ext cx="13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13"/>
            <p:cNvSpPr>
              <a:spLocks noChangeShapeType="1"/>
            </p:cNvSpPr>
            <p:nvPr/>
          </p:nvSpPr>
          <p:spPr bwMode="auto">
            <a:xfrm>
              <a:off x="839" y="2931"/>
              <a:ext cx="13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14"/>
            <p:cNvSpPr>
              <a:spLocks noChangeShapeType="1"/>
            </p:cNvSpPr>
            <p:nvPr/>
          </p:nvSpPr>
          <p:spPr bwMode="auto">
            <a:xfrm flipH="1">
              <a:off x="204" y="2523"/>
              <a:ext cx="22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15"/>
            <p:cNvSpPr>
              <a:spLocks noChangeShapeType="1"/>
            </p:cNvSpPr>
            <p:nvPr/>
          </p:nvSpPr>
          <p:spPr bwMode="auto">
            <a:xfrm flipH="1">
              <a:off x="521" y="2886"/>
              <a:ext cx="22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16"/>
            <p:cNvSpPr>
              <a:spLocks noChangeShapeType="1"/>
            </p:cNvSpPr>
            <p:nvPr/>
          </p:nvSpPr>
          <p:spPr bwMode="auto">
            <a:xfrm flipH="1">
              <a:off x="703" y="3294"/>
              <a:ext cx="22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17"/>
            <p:cNvSpPr>
              <a:spLocks noChangeShapeType="1"/>
            </p:cNvSpPr>
            <p:nvPr/>
          </p:nvSpPr>
          <p:spPr bwMode="auto">
            <a:xfrm>
              <a:off x="1111" y="3339"/>
              <a:ext cx="136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30832" y="404664"/>
            <a:ext cx="8229600" cy="63341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r>
              <a:rPr lang="zh-CN" altLang="en-US" sz="3600" kern="0" dirty="0" smtClean="0"/>
              <a:t>例：</a:t>
            </a:r>
            <a:endParaRPr lang="zh-CN" altLang="en-US" sz="3600" kern="0" dirty="0"/>
          </a:p>
        </p:txBody>
      </p:sp>
      <p:grpSp>
        <p:nvGrpSpPr>
          <p:cNvPr id="3" name="Group 4"/>
          <p:cNvGrpSpPr/>
          <p:nvPr/>
        </p:nvGrpSpPr>
        <p:grpSpPr bwMode="auto">
          <a:xfrm>
            <a:off x="0" y="1052513"/>
            <a:ext cx="1763713" cy="2376487"/>
            <a:chOff x="91" y="2341"/>
            <a:chExt cx="1292" cy="1452"/>
          </a:xfrm>
        </p:grpSpPr>
        <p:sp>
          <p:nvSpPr>
            <p:cNvPr id="4" name="Oval 5"/>
            <p:cNvSpPr>
              <a:spLocks noChangeArrowheads="1"/>
            </p:cNvSpPr>
            <p:nvPr/>
          </p:nvSpPr>
          <p:spPr bwMode="auto">
            <a:xfrm>
              <a:off x="431" y="2341"/>
              <a:ext cx="226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1</a:t>
              </a:r>
              <a:endParaRPr lang="en-US" altLang="zh-CN" b="1"/>
            </a:p>
          </p:txBody>
        </p:sp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703" y="2704"/>
              <a:ext cx="226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2</a:t>
              </a:r>
              <a:endParaRPr lang="en-US" altLang="zh-CN" b="1"/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930" y="3112"/>
              <a:ext cx="226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3</a:t>
              </a:r>
              <a:endParaRPr lang="en-US" altLang="zh-CN" b="1"/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91" y="2795"/>
              <a:ext cx="249" cy="181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q</a:t>
              </a:r>
              <a:r>
                <a:rPr lang="en-US" altLang="zh-CN" b="1" baseline="-25000"/>
                <a:t>0</a:t>
              </a:r>
              <a:endParaRPr lang="en-US" altLang="zh-CN" b="1"/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431" y="3158"/>
              <a:ext cx="249" cy="181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q</a:t>
              </a:r>
              <a:r>
                <a:rPr lang="en-US" altLang="zh-CN" b="1" baseline="-25000"/>
                <a:t>1</a:t>
              </a:r>
              <a:endParaRPr lang="en-US" altLang="zh-CN" b="1"/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590" y="3566"/>
              <a:ext cx="249" cy="181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q</a:t>
              </a:r>
              <a:r>
                <a:rPr lang="en-US" altLang="zh-CN" b="1" baseline="-25000"/>
                <a:t>2</a:t>
              </a:r>
              <a:endParaRPr lang="en-US" altLang="zh-CN" b="1"/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1134" y="3612"/>
              <a:ext cx="249" cy="181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q</a:t>
              </a:r>
              <a:r>
                <a:rPr lang="en-US" altLang="zh-CN" b="1" baseline="-25000"/>
                <a:t>3</a:t>
              </a:r>
              <a:endParaRPr lang="en-US" altLang="zh-CN" b="1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612" y="2568"/>
              <a:ext cx="13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839" y="2931"/>
              <a:ext cx="13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 flipH="1">
              <a:off x="204" y="2523"/>
              <a:ext cx="22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 flipH="1">
              <a:off x="521" y="2886"/>
              <a:ext cx="22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H="1">
              <a:off x="703" y="3294"/>
              <a:ext cx="22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1111" y="3339"/>
              <a:ext cx="136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Group 18"/>
          <p:cNvGrpSpPr/>
          <p:nvPr/>
        </p:nvGrpSpPr>
        <p:grpSpPr bwMode="auto">
          <a:xfrm>
            <a:off x="2051050" y="1125538"/>
            <a:ext cx="1225550" cy="2232025"/>
            <a:chOff x="1473" y="2251"/>
            <a:chExt cx="846" cy="1134"/>
          </a:xfrm>
        </p:grpSpPr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760" y="2251"/>
              <a:ext cx="190" cy="17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1</a:t>
              </a:r>
              <a:endParaRPr lang="en-US" altLang="zh-CN" b="1"/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746" y="2840"/>
              <a:ext cx="190" cy="17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2</a:t>
              </a:r>
              <a:endParaRPr lang="en-US" altLang="zh-CN" b="1"/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973" y="2523"/>
              <a:ext cx="191" cy="17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3</a:t>
              </a:r>
              <a:endParaRPr lang="en-US" altLang="zh-CN" b="1"/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1473" y="2592"/>
              <a:ext cx="210" cy="13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q</a:t>
              </a:r>
              <a:r>
                <a:rPr lang="en-US" altLang="zh-CN" b="1" baseline="-25000"/>
                <a:t>0</a:t>
              </a:r>
              <a:endParaRPr lang="en-US" altLang="zh-CN" b="1"/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1474" y="3203"/>
              <a:ext cx="209" cy="1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q</a:t>
              </a:r>
              <a:r>
                <a:rPr lang="en-US" altLang="zh-CN" b="1" baseline="-25000"/>
                <a:t>1</a:t>
              </a:r>
              <a:endParaRPr lang="en-US" altLang="zh-CN" b="1"/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1882" y="3249"/>
              <a:ext cx="209" cy="1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q</a:t>
              </a:r>
              <a:r>
                <a:rPr lang="en-US" altLang="zh-CN" b="1" baseline="-25000"/>
                <a:t>2</a:t>
              </a:r>
              <a:endParaRPr lang="en-US" altLang="zh-CN" b="1"/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2109" y="2840"/>
              <a:ext cx="210" cy="1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q</a:t>
              </a:r>
              <a:r>
                <a:rPr lang="en-US" altLang="zh-CN" b="1" baseline="-25000"/>
                <a:t>3</a:t>
              </a:r>
              <a:endParaRPr lang="en-US" altLang="zh-CN" b="1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>
              <a:off x="1912" y="2421"/>
              <a:ext cx="115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2103" y="2694"/>
              <a:ext cx="11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 flipH="1">
              <a:off x="1568" y="2388"/>
              <a:ext cx="192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 flipH="1">
              <a:off x="1835" y="2660"/>
              <a:ext cx="192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 flipH="1">
              <a:off x="1610" y="2976"/>
              <a:ext cx="191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1882" y="3022"/>
              <a:ext cx="114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" name="Group 73"/>
          <p:cNvGrpSpPr/>
          <p:nvPr/>
        </p:nvGrpSpPr>
        <p:grpSpPr bwMode="auto">
          <a:xfrm>
            <a:off x="3490913" y="1557338"/>
            <a:ext cx="1728787" cy="1727200"/>
            <a:chOff x="2517" y="1888"/>
            <a:chExt cx="1298" cy="817"/>
          </a:xfrm>
        </p:grpSpPr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2517" y="2523"/>
              <a:ext cx="210" cy="13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q</a:t>
              </a:r>
              <a:r>
                <a:rPr lang="en-US" altLang="zh-CN" b="1" baseline="-25000"/>
                <a:t>0</a:t>
              </a:r>
              <a:endParaRPr lang="en-US" altLang="zh-CN" b="1"/>
            </a:p>
          </p:txBody>
        </p:sp>
        <p:sp>
          <p:nvSpPr>
            <p:cNvPr id="33" name="Oval 33"/>
            <p:cNvSpPr>
              <a:spLocks noChangeArrowheads="1"/>
            </p:cNvSpPr>
            <p:nvPr/>
          </p:nvSpPr>
          <p:spPr bwMode="auto">
            <a:xfrm>
              <a:off x="2789" y="2206"/>
              <a:ext cx="190" cy="17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1</a:t>
              </a:r>
              <a:endParaRPr lang="en-US" altLang="zh-CN" b="1"/>
            </a:p>
          </p:txBody>
        </p:sp>
        <p:sp>
          <p:nvSpPr>
            <p:cNvPr id="34" name="Oval 34"/>
            <p:cNvSpPr>
              <a:spLocks noChangeArrowheads="1"/>
            </p:cNvSpPr>
            <p:nvPr/>
          </p:nvSpPr>
          <p:spPr bwMode="auto">
            <a:xfrm>
              <a:off x="3152" y="1888"/>
              <a:ext cx="190" cy="17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2</a:t>
              </a:r>
              <a:endParaRPr lang="en-US" altLang="zh-CN" b="1"/>
            </a:p>
          </p:txBody>
        </p:sp>
        <p:sp>
          <p:nvSpPr>
            <p:cNvPr id="35" name="Oval 35"/>
            <p:cNvSpPr>
              <a:spLocks noChangeArrowheads="1"/>
            </p:cNvSpPr>
            <p:nvPr/>
          </p:nvSpPr>
          <p:spPr bwMode="auto">
            <a:xfrm>
              <a:off x="3359" y="2194"/>
              <a:ext cx="191" cy="17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3</a:t>
              </a:r>
              <a:endParaRPr lang="en-US" altLang="zh-CN" b="1"/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2925" y="2568"/>
              <a:ext cx="209" cy="1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q</a:t>
              </a:r>
              <a:r>
                <a:rPr lang="en-US" altLang="zh-CN" b="1" baseline="-25000"/>
                <a:t>1</a:t>
              </a:r>
              <a:endParaRPr lang="en-US" altLang="zh-CN" b="1"/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3197" y="2569"/>
              <a:ext cx="209" cy="1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q</a:t>
              </a:r>
              <a:r>
                <a:rPr lang="en-US" altLang="zh-CN" b="1" baseline="-25000"/>
                <a:t>2</a:t>
              </a:r>
              <a:endParaRPr lang="en-US" altLang="zh-CN" b="1"/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3605" y="2569"/>
              <a:ext cx="210" cy="1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q</a:t>
              </a:r>
              <a:r>
                <a:rPr lang="en-US" altLang="zh-CN" b="1" baseline="-25000"/>
                <a:t>3</a:t>
              </a:r>
              <a:endParaRPr lang="en-US" altLang="zh-CN" b="1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2925" y="2387"/>
              <a:ext cx="115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>
              <a:off x="3282" y="2059"/>
              <a:ext cx="11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 flipH="1">
              <a:off x="2653" y="2342"/>
              <a:ext cx="192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 flipH="1">
              <a:off x="2971" y="2024"/>
              <a:ext cx="192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 flipH="1">
              <a:off x="3246" y="2365"/>
              <a:ext cx="191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3560" y="2342"/>
              <a:ext cx="114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" name="Group 45"/>
          <p:cNvGrpSpPr/>
          <p:nvPr/>
        </p:nvGrpSpPr>
        <p:grpSpPr bwMode="auto">
          <a:xfrm>
            <a:off x="7164388" y="1268413"/>
            <a:ext cx="1558925" cy="2160587"/>
            <a:chOff x="3787" y="2024"/>
            <a:chExt cx="891" cy="1134"/>
          </a:xfrm>
        </p:grpSpPr>
        <p:sp>
          <p:nvSpPr>
            <p:cNvPr id="46" name="Oval 46"/>
            <p:cNvSpPr>
              <a:spLocks noChangeArrowheads="1"/>
            </p:cNvSpPr>
            <p:nvPr/>
          </p:nvSpPr>
          <p:spPr bwMode="auto">
            <a:xfrm>
              <a:off x="4014" y="2296"/>
              <a:ext cx="190" cy="17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1</a:t>
              </a:r>
              <a:endParaRPr lang="en-US" altLang="zh-CN" b="1"/>
            </a:p>
          </p:txBody>
        </p:sp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4241" y="2614"/>
              <a:ext cx="190" cy="17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2</a:t>
              </a:r>
              <a:endParaRPr lang="en-US" altLang="zh-CN" b="1"/>
            </a:p>
          </p:txBody>
        </p:sp>
        <p:sp>
          <p:nvSpPr>
            <p:cNvPr id="48" name="Oval 48"/>
            <p:cNvSpPr>
              <a:spLocks noChangeArrowheads="1"/>
            </p:cNvSpPr>
            <p:nvPr/>
          </p:nvSpPr>
          <p:spPr bwMode="auto">
            <a:xfrm>
              <a:off x="4286" y="2024"/>
              <a:ext cx="191" cy="17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3</a:t>
              </a:r>
              <a:endParaRPr lang="en-US" altLang="zh-CN" b="1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3787" y="2659"/>
              <a:ext cx="210" cy="13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q</a:t>
              </a:r>
              <a:r>
                <a:rPr lang="en-US" altLang="zh-CN" b="1" baseline="-25000"/>
                <a:t>0</a:t>
              </a:r>
              <a:endParaRPr lang="en-US" altLang="zh-CN" b="1"/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3969" y="2976"/>
              <a:ext cx="209" cy="1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q</a:t>
              </a:r>
              <a:r>
                <a:rPr lang="en-US" altLang="zh-CN" b="1" baseline="-25000"/>
                <a:t>1</a:t>
              </a:r>
              <a:endParaRPr lang="en-US" altLang="zh-CN" b="1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4468" y="3022"/>
              <a:ext cx="209" cy="1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q</a:t>
              </a:r>
              <a:r>
                <a:rPr lang="en-US" altLang="zh-CN" b="1" baseline="-25000"/>
                <a:t>2</a:t>
              </a:r>
              <a:endParaRPr lang="en-US" altLang="zh-CN" b="1"/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4468" y="2296"/>
              <a:ext cx="210" cy="1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q</a:t>
              </a:r>
              <a:r>
                <a:rPr lang="en-US" altLang="zh-CN" b="1" baseline="-25000"/>
                <a:t>3</a:t>
              </a:r>
              <a:endParaRPr lang="en-US" altLang="zh-CN" b="1"/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>
              <a:off x="4453" y="2149"/>
              <a:ext cx="115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>
              <a:off x="4377" y="2795"/>
              <a:ext cx="18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55"/>
            <p:cNvSpPr>
              <a:spLocks noChangeShapeType="1"/>
            </p:cNvSpPr>
            <p:nvPr/>
          </p:nvSpPr>
          <p:spPr bwMode="auto">
            <a:xfrm flipH="1">
              <a:off x="4109" y="2116"/>
              <a:ext cx="192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56"/>
            <p:cNvSpPr>
              <a:spLocks noChangeShapeType="1"/>
            </p:cNvSpPr>
            <p:nvPr/>
          </p:nvSpPr>
          <p:spPr bwMode="auto">
            <a:xfrm flipH="1">
              <a:off x="3878" y="2478"/>
              <a:ext cx="192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57"/>
            <p:cNvSpPr>
              <a:spLocks noChangeShapeType="1"/>
            </p:cNvSpPr>
            <p:nvPr/>
          </p:nvSpPr>
          <p:spPr bwMode="auto">
            <a:xfrm flipH="1">
              <a:off x="4105" y="2795"/>
              <a:ext cx="191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58"/>
            <p:cNvSpPr>
              <a:spLocks noChangeShapeType="1"/>
            </p:cNvSpPr>
            <p:nvPr/>
          </p:nvSpPr>
          <p:spPr bwMode="auto">
            <a:xfrm>
              <a:off x="4105" y="2432"/>
              <a:ext cx="18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" name="Group 59"/>
          <p:cNvGrpSpPr/>
          <p:nvPr/>
        </p:nvGrpSpPr>
        <p:grpSpPr bwMode="auto">
          <a:xfrm>
            <a:off x="5292725" y="836613"/>
            <a:ext cx="1727200" cy="2160587"/>
            <a:chOff x="1111" y="3022"/>
            <a:chExt cx="1208" cy="1134"/>
          </a:xfrm>
        </p:grpSpPr>
        <p:sp>
          <p:nvSpPr>
            <p:cNvPr id="60" name="Oval 60"/>
            <p:cNvSpPr>
              <a:spLocks noChangeArrowheads="1"/>
            </p:cNvSpPr>
            <p:nvPr/>
          </p:nvSpPr>
          <p:spPr bwMode="auto">
            <a:xfrm>
              <a:off x="1338" y="3657"/>
              <a:ext cx="190" cy="17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1</a:t>
              </a:r>
              <a:endParaRPr lang="en-US" altLang="zh-CN" b="1"/>
            </a:p>
          </p:txBody>
        </p:sp>
        <p:sp>
          <p:nvSpPr>
            <p:cNvPr id="61" name="Oval 61"/>
            <p:cNvSpPr>
              <a:spLocks noChangeArrowheads="1"/>
            </p:cNvSpPr>
            <p:nvPr/>
          </p:nvSpPr>
          <p:spPr bwMode="auto">
            <a:xfrm>
              <a:off x="1610" y="3339"/>
              <a:ext cx="190" cy="17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2</a:t>
              </a:r>
              <a:endParaRPr lang="en-US" altLang="zh-CN" b="1"/>
            </a:p>
          </p:txBody>
        </p:sp>
        <p:sp>
          <p:nvSpPr>
            <p:cNvPr id="62" name="Oval 62"/>
            <p:cNvSpPr>
              <a:spLocks noChangeArrowheads="1"/>
            </p:cNvSpPr>
            <p:nvPr/>
          </p:nvSpPr>
          <p:spPr bwMode="auto">
            <a:xfrm>
              <a:off x="1928" y="3022"/>
              <a:ext cx="191" cy="17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3</a:t>
              </a:r>
              <a:endParaRPr lang="en-US" altLang="zh-CN" b="1"/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1111" y="4020"/>
              <a:ext cx="210" cy="13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q</a:t>
              </a:r>
              <a:r>
                <a:rPr lang="en-US" altLang="zh-CN" b="1" baseline="-25000"/>
                <a:t>0</a:t>
              </a:r>
              <a:endParaRPr lang="en-US" altLang="zh-CN" b="1"/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1610" y="4020"/>
              <a:ext cx="209" cy="1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q</a:t>
              </a:r>
              <a:r>
                <a:rPr lang="en-US" altLang="zh-CN" b="1" baseline="-25000"/>
                <a:t>1</a:t>
              </a:r>
              <a:endParaRPr lang="en-US" altLang="zh-CN" b="1"/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1837" y="3702"/>
              <a:ext cx="209" cy="1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q</a:t>
              </a:r>
              <a:r>
                <a:rPr lang="en-US" altLang="zh-CN" b="1" baseline="-25000"/>
                <a:t>2</a:t>
              </a:r>
              <a:endParaRPr lang="en-US" altLang="zh-CN" b="1"/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2109" y="3294"/>
              <a:ext cx="210" cy="1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q</a:t>
              </a:r>
              <a:r>
                <a:rPr lang="en-US" altLang="zh-CN" b="1" baseline="-25000"/>
                <a:t>3</a:t>
              </a:r>
              <a:endParaRPr lang="en-US" altLang="zh-CN" b="1"/>
            </a:p>
          </p:txBody>
        </p:sp>
        <p:sp>
          <p:nvSpPr>
            <p:cNvPr id="67" name="Line 67"/>
            <p:cNvSpPr>
              <a:spLocks noChangeShapeType="1"/>
            </p:cNvSpPr>
            <p:nvPr/>
          </p:nvSpPr>
          <p:spPr bwMode="auto">
            <a:xfrm>
              <a:off x="2095" y="3147"/>
              <a:ext cx="115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68"/>
            <p:cNvSpPr>
              <a:spLocks noChangeShapeType="1"/>
            </p:cNvSpPr>
            <p:nvPr/>
          </p:nvSpPr>
          <p:spPr bwMode="auto">
            <a:xfrm>
              <a:off x="1474" y="3793"/>
              <a:ext cx="18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69"/>
            <p:cNvSpPr>
              <a:spLocks noChangeShapeType="1"/>
            </p:cNvSpPr>
            <p:nvPr/>
          </p:nvSpPr>
          <p:spPr bwMode="auto">
            <a:xfrm flipH="1">
              <a:off x="1751" y="3114"/>
              <a:ext cx="192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70"/>
            <p:cNvSpPr>
              <a:spLocks noChangeShapeType="1"/>
            </p:cNvSpPr>
            <p:nvPr/>
          </p:nvSpPr>
          <p:spPr bwMode="auto">
            <a:xfrm flipH="1">
              <a:off x="1463" y="3475"/>
              <a:ext cx="192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71"/>
            <p:cNvSpPr>
              <a:spLocks noChangeShapeType="1"/>
            </p:cNvSpPr>
            <p:nvPr/>
          </p:nvSpPr>
          <p:spPr bwMode="auto">
            <a:xfrm flipH="1">
              <a:off x="1202" y="3838"/>
              <a:ext cx="191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72"/>
            <p:cNvSpPr>
              <a:spLocks noChangeShapeType="1"/>
            </p:cNvSpPr>
            <p:nvPr/>
          </p:nvSpPr>
          <p:spPr bwMode="auto">
            <a:xfrm>
              <a:off x="1791" y="3475"/>
              <a:ext cx="18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3" name="Rectangle 74"/>
          <p:cNvSpPr>
            <a:spLocks noChangeArrowheads="1"/>
          </p:cNvSpPr>
          <p:nvPr/>
        </p:nvSpPr>
        <p:spPr bwMode="auto">
          <a:xfrm>
            <a:off x="250825" y="4005064"/>
            <a:ext cx="4361535" cy="50388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000" b="1"/>
              <a:t>考虑平均搜索次数，也叫做平均路长</a:t>
            </a:r>
            <a:endParaRPr lang="zh-CN" altLang="en-US" sz="2000" b="1"/>
          </a:p>
        </p:txBody>
      </p:sp>
      <p:sp>
        <p:nvSpPr>
          <p:cNvPr id="74" name="Rectangle 75"/>
          <p:cNvSpPr>
            <a:spLocks noChangeArrowheads="1"/>
          </p:cNvSpPr>
          <p:nvPr/>
        </p:nvSpPr>
        <p:spPr bwMode="auto">
          <a:xfrm>
            <a:off x="107504" y="4868863"/>
            <a:ext cx="8893175" cy="1323439"/>
          </a:xfrm>
          <a:prstGeom prst="rect">
            <a:avLst/>
          </a:prstGeom>
          <a:noFill/>
          <a:ln w="38100">
            <a:solidFill>
              <a:srgbClr val="990033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i="1" dirty="0"/>
              <a:t>P</a:t>
            </a:r>
            <a:r>
              <a:rPr lang="en-US" altLang="zh-CN" sz="2000" b="1" i="1" baseline="-25000" dirty="0"/>
              <a:t>a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)=1 × </a:t>
            </a:r>
            <a:r>
              <a:rPr lang="en-US" altLang="zh-CN" sz="2000" b="1" i="1" dirty="0"/>
              <a:t>p</a:t>
            </a:r>
            <a:r>
              <a:rPr lang="en-US" altLang="zh-CN" sz="2000" b="1" baseline="-25000" dirty="0"/>
              <a:t>1</a:t>
            </a:r>
            <a:r>
              <a:rPr lang="en-US" altLang="zh-CN" sz="2000" b="1" dirty="0"/>
              <a:t> + 2 × </a:t>
            </a:r>
            <a:r>
              <a:rPr lang="en-US" altLang="zh-CN" sz="2000" b="1" i="1" dirty="0"/>
              <a:t>p</a:t>
            </a:r>
            <a:r>
              <a:rPr lang="en-US" altLang="zh-CN" sz="2000" b="1" baseline="-25000" dirty="0"/>
              <a:t>2</a:t>
            </a:r>
            <a:r>
              <a:rPr lang="en-US" altLang="zh-CN" sz="2000" b="1" dirty="0"/>
              <a:t>+3 × </a:t>
            </a:r>
            <a:r>
              <a:rPr lang="en-US" altLang="zh-CN" sz="2000" b="1" i="1" dirty="0"/>
              <a:t>p</a:t>
            </a:r>
            <a:r>
              <a:rPr lang="en-US" altLang="zh-CN" sz="2000" b="1" baseline="-25000" dirty="0"/>
              <a:t>3</a:t>
            </a:r>
            <a:r>
              <a:rPr lang="en-US" altLang="zh-CN" sz="2000" b="1" dirty="0"/>
              <a:t> + 1×</a:t>
            </a:r>
            <a:r>
              <a:rPr lang="en-US" altLang="zh-CN" sz="2000" b="1" i="1" dirty="0"/>
              <a:t>q</a:t>
            </a:r>
            <a:r>
              <a:rPr lang="en-US" altLang="zh-CN" sz="2000" b="1" baseline="-25000" dirty="0"/>
              <a:t>0</a:t>
            </a:r>
            <a:r>
              <a:rPr lang="en-US" altLang="zh-CN" sz="2000" b="1" dirty="0"/>
              <a:t> +2×q</a:t>
            </a:r>
            <a:r>
              <a:rPr lang="en-US" altLang="zh-CN" sz="2000" b="1" baseline="-25000" dirty="0"/>
              <a:t>1</a:t>
            </a:r>
            <a:r>
              <a:rPr lang="en-US" altLang="zh-CN" sz="2000" b="1" dirty="0"/>
              <a:t>+ 3×( </a:t>
            </a:r>
            <a:r>
              <a:rPr lang="en-US" altLang="zh-CN" sz="2000" b="1" i="1" dirty="0"/>
              <a:t>q</a:t>
            </a:r>
            <a:r>
              <a:rPr lang="en-US" altLang="zh-CN" sz="2000" b="1" baseline="-25000" dirty="0"/>
              <a:t>2</a:t>
            </a:r>
            <a:r>
              <a:rPr lang="en-US" altLang="zh-CN" sz="2000" b="1" dirty="0"/>
              <a:t> + </a:t>
            </a:r>
            <a:r>
              <a:rPr lang="en-US" altLang="zh-CN" sz="2000" b="1" i="1" dirty="0"/>
              <a:t>q</a:t>
            </a:r>
            <a:r>
              <a:rPr lang="en-US" altLang="zh-CN" sz="2000" b="1" baseline="-25000" dirty="0"/>
              <a:t>3</a:t>
            </a:r>
            <a:r>
              <a:rPr lang="en-US" altLang="zh-CN" sz="2000" b="1" dirty="0"/>
              <a:t> )</a:t>
            </a:r>
            <a:endParaRPr lang="en-US" altLang="zh-CN" sz="2000" b="1" dirty="0"/>
          </a:p>
          <a:p>
            <a:r>
              <a:rPr lang="en-US" altLang="zh-CN" sz="2000" b="1" dirty="0"/>
              <a:t>    =1 × 0.5+ 2 × 0.1+3 ×0.05 + 1×0.05 +2×0.1+ 3×( 0.05 + 0.05 )</a:t>
            </a:r>
            <a:endParaRPr lang="en-US" altLang="zh-CN" sz="2000" b="1" dirty="0"/>
          </a:p>
          <a:p>
            <a:r>
              <a:rPr lang="en-US" altLang="zh-CN" sz="2000" b="1" dirty="0"/>
              <a:t>    =1.5</a:t>
            </a:r>
            <a:endParaRPr lang="en-US" altLang="zh-CN" sz="2000" b="1" dirty="0"/>
          </a:p>
        </p:txBody>
      </p:sp>
      <p:sp>
        <p:nvSpPr>
          <p:cNvPr id="75" name="Text Box 77"/>
          <p:cNvSpPr txBox="1">
            <a:spLocks noChangeArrowheads="1"/>
          </p:cNvSpPr>
          <p:nvPr/>
        </p:nvSpPr>
        <p:spPr bwMode="auto">
          <a:xfrm>
            <a:off x="395288" y="3500438"/>
            <a:ext cx="83534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/>
              <a:t>a                          b                   </a:t>
            </a:r>
            <a:r>
              <a:rPr lang="en-US" altLang="zh-CN" b="1" dirty="0" smtClean="0"/>
              <a:t> </a:t>
            </a:r>
            <a:r>
              <a:rPr lang="en-US" altLang="zh-CN" b="1" dirty="0"/>
              <a:t>c                         d               </a:t>
            </a:r>
            <a:r>
              <a:rPr lang="en-US" altLang="zh-CN" b="1" dirty="0" smtClean="0"/>
              <a:t>   </a:t>
            </a:r>
            <a:r>
              <a:rPr lang="en-US" altLang="zh-CN" b="1" dirty="0"/>
              <a:t>e</a:t>
            </a:r>
            <a:endParaRPr lang="en-US" altLang="zh-CN" b="1" dirty="0"/>
          </a:p>
        </p:txBody>
      </p:sp>
      <p:sp>
        <p:nvSpPr>
          <p:cNvPr id="76" name="Rectangle 3"/>
          <p:cNvSpPr txBox="1">
            <a:spLocks noChangeArrowheads="1"/>
          </p:cNvSpPr>
          <p:nvPr/>
        </p:nvSpPr>
        <p:spPr>
          <a:xfrm>
            <a:off x="1043608" y="188641"/>
            <a:ext cx="7848872" cy="810874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</a:pPr>
            <a:r>
              <a:rPr lang="en-US" altLang="zh-CN" sz="2400" kern="0" smtClean="0"/>
              <a:t>P</a:t>
            </a:r>
            <a:r>
              <a:rPr lang="en-US" altLang="zh-CN" sz="2400" kern="0" baseline="-25000" smtClean="0"/>
              <a:t>1</a:t>
            </a:r>
            <a:r>
              <a:rPr lang="en-US" altLang="zh-CN" sz="2400" kern="0" smtClean="0"/>
              <a:t>=0.5, P</a:t>
            </a:r>
            <a:r>
              <a:rPr lang="en-US" altLang="zh-CN" sz="2400" kern="0" baseline="-25000" smtClean="0"/>
              <a:t>2</a:t>
            </a:r>
            <a:r>
              <a:rPr lang="en-US" altLang="zh-CN" sz="2400" kern="0" smtClean="0"/>
              <a:t>=0.1, P</a:t>
            </a:r>
            <a:r>
              <a:rPr lang="en-US" altLang="zh-CN" sz="2400" kern="0" baseline="-25000" smtClean="0"/>
              <a:t>3</a:t>
            </a:r>
            <a:r>
              <a:rPr lang="en-US" altLang="zh-CN" sz="2400" kern="0" smtClean="0"/>
              <a:t>=0.05,  q</a:t>
            </a:r>
            <a:r>
              <a:rPr lang="en-US" altLang="zh-CN" sz="2400" kern="0" baseline="-25000" smtClean="0"/>
              <a:t>0</a:t>
            </a:r>
            <a:r>
              <a:rPr lang="en-US" altLang="zh-CN" sz="2400" kern="0" smtClean="0"/>
              <a:t>=0.15, q</a:t>
            </a:r>
            <a:r>
              <a:rPr lang="en-US" altLang="zh-CN" sz="2400" kern="0" baseline="-25000" smtClean="0"/>
              <a:t>1</a:t>
            </a:r>
            <a:r>
              <a:rPr lang="en-US" altLang="zh-CN" sz="2400" kern="0" smtClean="0"/>
              <a:t>=0.1, q</a:t>
            </a:r>
            <a:r>
              <a:rPr lang="en-US" altLang="zh-CN" sz="2400" kern="0" baseline="-25000" smtClean="0"/>
              <a:t>2</a:t>
            </a:r>
            <a:r>
              <a:rPr lang="en-US" altLang="zh-CN" sz="2400" kern="0" smtClean="0"/>
              <a:t>=0.05, q</a:t>
            </a:r>
            <a:r>
              <a:rPr lang="en-US" altLang="zh-CN" sz="2400" kern="0" baseline="-25000" smtClean="0"/>
              <a:t>3</a:t>
            </a:r>
            <a:r>
              <a:rPr lang="en-US" altLang="zh-CN" sz="2400" kern="0" smtClean="0"/>
              <a:t>=0.05</a:t>
            </a:r>
            <a:endParaRPr lang="en-US" altLang="zh-CN" kern="0" smtClean="0">
              <a:latin typeface="Times New Roman" panose="02020603050405020304" pitchFamily="18" charset="0"/>
            </a:endParaRPr>
          </a:p>
          <a:p>
            <a:endParaRPr lang="en-US" altLang="zh-CN" kern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58824" y="332656"/>
            <a:ext cx="8229600" cy="4762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2605A1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r>
              <a:rPr lang="zh-CN" altLang="en-US" sz="4000" kern="0" smtClean="0"/>
              <a:t>分析</a:t>
            </a:r>
            <a:endParaRPr lang="zh-CN" altLang="en-US" sz="4000" ker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88032" y="1151706"/>
            <a:ext cx="8676456" cy="5445646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</a:pPr>
            <a:r>
              <a:rPr lang="zh-CN" altLang="en-US" sz="2000" kern="0" dirty="0" smtClean="0"/>
              <a:t>对于图的</a:t>
            </a:r>
            <a:r>
              <a:rPr lang="zh-CN" altLang="en-US" sz="2000" kern="0" dirty="0" smtClean="0">
                <a:solidFill>
                  <a:srgbClr val="C00000"/>
                </a:solidFill>
              </a:rPr>
              <a:t>内结点</a:t>
            </a:r>
            <a:r>
              <a:rPr lang="zh-CN" altLang="en-US" sz="2000" kern="0" dirty="0" smtClean="0"/>
              <a:t>而言，第</a:t>
            </a:r>
            <a:r>
              <a:rPr lang="en-US" altLang="zh-CN" sz="2000" kern="0" dirty="0" smtClean="0"/>
              <a:t>0</a:t>
            </a:r>
            <a:r>
              <a:rPr lang="zh-CN" altLang="en-US" sz="2000" kern="0" dirty="0" smtClean="0"/>
              <a:t>层需要比较操作次数为</a:t>
            </a:r>
            <a:r>
              <a:rPr lang="en-US" altLang="zh-CN" sz="2000" kern="0" dirty="0" smtClean="0"/>
              <a:t>1</a:t>
            </a:r>
            <a:r>
              <a:rPr lang="zh-CN" altLang="en-US" sz="2000" kern="0" dirty="0" smtClean="0"/>
              <a:t>，第</a:t>
            </a:r>
            <a:r>
              <a:rPr lang="en-US" altLang="zh-CN" sz="2000" kern="0" dirty="0" smtClean="0"/>
              <a:t>1</a:t>
            </a:r>
            <a:r>
              <a:rPr lang="zh-CN" altLang="en-US" sz="2000" kern="0" dirty="0" smtClean="0"/>
              <a:t>层需要比较</a:t>
            </a:r>
            <a:r>
              <a:rPr lang="en-US" altLang="zh-CN" sz="2000" kern="0" dirty="0" smtClean="0"/>
              <a:t>2</a:t>
            </a:r>
            <a:r>
              <a:rPr lang="zh-CN" altLang="en-US" sz="2000" kern="0" dirty="0" smtClean="0"/>
              <a:t>次，第</a:t>
            </a:r>
            <a:r>
              <a:rPr lang="en-US" altLang="zh-CN" sz="2000" kern="0" dirty="0" smtClean="0"/>
              <a:t>2</a:t>
            </a:r>
            <a:r>
              <a:rPr lang="zh-CN" altLang="en-US" sz="2000" kern="0" dirty="0" smtClean="0"/>
              <a:t>层需要</a:t>
            </a:r>
            <a:r>
              <a:rPr lang="en-US" altLang="zh-CN" sz="2000" kern="0" dirty="0" smtClean="0"/>
              <a:t>3</a:t>
            </a:r>
            <a:r>
              <a:rPr lang="zh-CN" altLang="en-US" sz="2000" kern="0" dirty="0" smtClean="0"/>
              <a:t>次</a:t>
            </a:r>
            <a:endParaRPr lang="zh-CN" altLang="en-US" sz="2000" kern="0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i="1" kern="0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sz="2000" i="1" kern="0" baseline="-25000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000" i="1" kern="0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)=1 × </a:t>
            </a:r>
            <a:r>
              <a:rPr lang="en-US" altLang="zh-CN" sz="2000" i="1" kern="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000" kern="0" baseline="-25000" dirty="0" smtClean="0">
                <a:latin typeface="Times New Roman" panose="02020603050405020304" pitchFamily="18" charset="0"/>
              </a:rPr>
              <a:t>1 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+ 2 × </a:t>
            </a:r>
            <a:r>
              <a:rPr lang="en-US" altLang="zh-CN" sz="2000" i="1" kern="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000" kern="0" baseline="-25000" dirty="0" smtClean="0">
                <a:latin typeface="Times New Roman" panose="02020603050405020304" pitchFamily="18" charset="0"/>
              </a:rPr>
              <a:t>3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+3 × </a:t>
            </a:r>
            <a:r>
              <a:rPr lang="en-US" altLang="zh-CN" sz="2000" i="1" kern="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000" kern="0" baseline="-25000" dirty="0" smtClean="0">
                <a:latin typeface="Times New Roman" panose="02020603050405020304" pitchFamily="18" charset="0"/>
              </a:rPr>
              <a:t>2 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+ 1×</a:t>
            </a:r>
            <a:r>
              <a:rPr lang="en-US" altLang="zh-CN" sz="2000" i="1" kern="0" dirty="0" smtClean="0">
                <a:latin typeface="Times New Roman" panose="02020603050405020304" pitchFamily="18" charset="0"/>
              </a:rPr>
              <a:t>q</a:t>
            </a:r>
            <a:r>
              <a:rPr lang="en-US" altLang="zh-CN" sz="2000" kern="0" baseline="-25000" dirty="0" smtClean="0">
                <a:latin typeface="Times New Roman" panose="02020603050405020304" pitchFamily="18" charset="0"/>
              </a:rPr>
              <a:t>0 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+ 3×( </a:t>
            </a:r>
            <a:r>
              <a:rPr lang="en-US" altLang="zh-CN" sz="2000" i="1" kern="0" dirty="0" smtClean="0">
                <a:latin typeface="Times New Roman" panose="02020603050405020304" pitchFamily="18" charset="0"/>
              </a:rPr>
              <a:t>q</a:t>
            </a:r>
            <a:r>
              <a:rPr lang="en-US" altLang="zh-CN" sz="2000" kern="0" baseline="-25000" dirty="0" smtClean="0">
                <a:latin typeface="Times New Roman" panose="02020603050405020304" pitchFamily="18" charset="0"/>
              </a:rPr>
              <a:t>2 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+ </a:t>
            </a:r>
            <a:r>
              <a:rPr lang="en-US" altLang="zh-CN" sz="2000" i="1" kern="0" dirty="0" smtClean="0">
                <a:latin typeface="Times New Roman" panose="02020603050405020304" pitchFamily="18" charset="0"/>
              </a:rPr>
              <a:t>q</a:t>
            </a:r>
            <a:r>
              <a:rPr lang="en-US" altLang="zh-CN" sz="2000" kern="0" baseline="-25000" dirty="0" smtClean="0">
                <a:latin typeface="Times New Roman" panose="02020603050405020304" pitchFamily="18" charset="0"/>
              </a:rPr>
              <a:t>3 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)</a:t>
            </a:r>
            <a:endParaRPr lang="en-US" altLang="zh-CN" sz="2000" kern="0" dirty="0" smtClean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 kern="0" dirty="0" smtClean="0">
                <a:latin typeface="Times New Roman" panose="02020603050405020304" pitchFamily="18" charset="0"/>
              </a:rPr>
              <a:t>    =1 × 0.5+ 2 × 0.05 + 3 ×0.1</a:t>
            </a:r>
            <a:r>
              <a:rPr lang="en-US" altLang="zh-CN" sz="2000" kern="0" baseline="-25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+ 1×0.15</a:t>
            </a:r>
            <a:r>
              <a:rPr lang="en-US" altLang="zh-CN" sz="2000" kern="0" baseline="-25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+2×0.05+ 3×( 0.05</a:t>
            </a:r>
            <a:r>
              <a:rPr lang="en-US" altLang="zh-CN" sz="2000" kern="0" baseline="-25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+ 0.05</a:t>
            </a:r>
            <a:r>
              <a:rPr lang="en-US" altLang="zh-CN" sz="2000" kern="0" baseline="-25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)</a:t>
            </a:r>
            <a:endParaRPr lang="en-US" altLang="zh-CN" sz="2000" kern="0" dirty="0" smtClean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 kern="0" dirty="0" smtClean="0">
                <a:latin typeface="Times New Roman" panose="02020603050405020304" pitchFamily="18" charset="0"/>
              </a:rPr>
              <a:t>    =1.6</a:t>
            </a:r>
            <a:endParaRPr lang="en-US" altLang="zh-CN" sz="2000" kern="0" dirty="0" smtClean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i="1" kern="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000" i="1" kern="0" baseline="-25000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000" i="1" kern="0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)=1 × </a:t>
            </a:r>
            <a:r>
              <a:rPr lang="en-US" altLang="zh-CN" sz="2000" i="1" kern="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000" kern="0" baseline="-25000" dirty="0" smtClean="0">
                <a:latin typeface="Times New Roman" panose="02020603050405020304" pitchFamily="18" charset="0"/>
              </a:rPr>
              <a:t>2 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+ 2 × (</a:t>
            </a:r>
            <a:r>
              <a:rPr lang="en-US" altLang="zh-CN" sz="2000" i="1" kern="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000" kern="0" baseline="-25000" dirty="0" smtClean="0">
                <a:latin typeface="Times New Roman" panose="02020603050405020304" pitchFamily="18" charset="0"/>
              </a:rPr>
              <a:t>1 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+ </a:t>
            </a:r>
            <a:r>
              <a:rPr lang="en-US" altLang="zh-CN" sz="2000" kern="0" baseline="-25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i="1" kern="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000" kern="0" baseline="-25000" dirty="0" smtClean="0">
                <a:latin typeface="Times New Roman" panose="02020603050405020304" pitchFamily="18" charset="0"/>
              </a:rPr>
              <a:t>3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2000" kern="0" baseline="-25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+ 2×(</a:t>
            </a:r>
            <a:r>
              <a:rPr lang="en-US" altLang="zh-CN" sz="2000" i="1" kern="0" dirty="0" smtClean="0">
                <a:latin typeface="Times New Roman" panose="02020603050405020304" pitchFamily="18" charset="0"/>
              </a:rPr>
              <a:t>q</a:t>
            </a:r>
            <a:r>
              <a:rPr lang="en-US" altLang="zh-CN" sz="2000" kern="0" baseline="-25000" dirty="0" smtClean="0">
                <a:latin typeface="Times New Roman" panose="02020603050405020304" pitchFamily="18" charset="0"/>
              </a:rPr>
              <a:t>0 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+</a:t>
            </a:r>
            <a:r>
              <a:rPr lang="en-US" altLang="zh-CN" sz="2000" i="1" kern="0" dirty="0" smtClean="0">
                <a:latin typeface="Times New Roman" panose="02020603050405020304" pitchFamily="18" charset="0"/>
              </a:rPr>
              <a:t>q</a:t>
            </a:r>
            <a:r>
              <a:rPr lang="en-US" altLang="zh-CN" sz="2000" kern="0" baseline="-25000" dirty="0" smtClean="0">
                <a:latin typeface="Times New Roman" panose="02020603050405020304" pitchFamily="18" charset="0"/>
              </a:rPr>
              <a:t>1 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+</a:t>
            </a:r>
            <a:r>
              <a:rPr lang="en-US" altLang="zh-CN" sz="2000" i="1" kern="0" dirty="0" smtClean="0">
                <a:latin typeface="Times New Roman" panose="02020603050405020304" pitchFamily="18" charset="0"/>
              </a:rPr>
              <a:t>q</a:t>
            </a:r>
            <a:r>
              <a:rPr lang="en-US" altLang="zh-CN" sz="2000" kern="0" baseline="-25000" dirty="0" smtClean="0">
                <a:latin typeface="Times New Roman" panose="02020603050405020304" pitchFamily="18" charset="0"/>
              </a:rPr>
              <a:t>2 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+ </a:t>
            </a:r>
            <a:r>
              <a:rPr lang="en-US" altLang="zh-CN" sz="2000" i="1" kern="0" dirty="0" smtClean="0">
                <a:latin typeface="Times New Roman" panose="02020603050405020304" pitchFamily="18" charset="0"/>
              </a:rPr>
              <a:t>q</a:t>
            </a:r>
            <a:r>
              <a:rPr lang="en-US" altLang="zh-CN" sz="2000" kern="0" baseline="-25000" dirty="0" smtClean="0">
                <a:latin typeface="Times New Roman" panose="02020603050405020304" pitchFamily="18" charset="0"/>
              </a:rPr>
              <a:t>3 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)</a:t>
            </a:r>
            <a:endParaRPr lang="en-US" altLang="zh-CN" sz="2000" kern="0" dirty="0" smtClean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 kern="0" dirty="0" smtClean="0">
                <a:latin typeface="Times New Roman" panose="02020603050405020304" pitchFamily="18" charset="0"/>
              </a:rPr>
              <a:t>    =1 × 0.1+ 2 × (0.5 + 0.05) + 2×(0.15 + 0.1 + 0.05 + 0.05)</a:t>
            </a:r>
            <a:endParaRPr lang="en-US" altLang="zh-CN" sz="2000" kern="0" dirty="0" smtClean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 kern="0" dirty="0" smtClean="0">
                <a:latin typeface="Times New Roman" panose="02020603050405020304" pitchFamily="18" charset="0"/>
              </a:rPr>
              <a:t>    =1.9</a:t>
            </a:r>
            <a:endParaRPr lang="en-US" altLang="zh-CN" sz="2000" kern="0" dirty="0" smtClean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i="1" kern="0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sz="2000" i="1" kern="0" baseline="-25000" dirty="0" err="1" smtClean="0">
                <a:latin typeface="Times New Roman" panose="02020603050405020304" pitchFamily="18" charset="0"/>
              </a:rPr>
              <a:t>d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000" i="1" kern="0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)=1 × </a:t>
            </a:r>
            <a:r>
              <a:rPr lang="en-US" altLang="zh-CN" sz="2000" i="1" kern="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000" kern="0" baseline="-25000" dirty="0" smtClean="0">
                <a:latin typeface="Times New Roman" panose="02020603050405020304" pitchFamily="18" charset="0"/>
              </a:rPr>
              <a:t>3 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+ 2 × </a:t>
            </a:r>
            <a:r>
              <a:rPr lang="en-US" altLang="zh-CN" sz="2000" i="1" kern="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000" kern="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+3 ×</a:t>
            </a:r>
            <a:r>
              <a:rPr lang="en-US" altLang="zh-CN" sz="2000" kern="0" baseline="-25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i="1" kern="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000" kern="0" baseline="-25000" dirty="0" smtClean="0">
                <a:latin typeface="Times New Roman" panose="02020603050405020304" pitchFamily="18" charset="0"/>
              </a:rPr>
              <a:t>2 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+ 1 × </a:t>
            </a:r>
            <a:r>
              <a:rPr lang="en-US" altLang="zh-CN" sz="2000" i="1" kern="0" dirty="0" smtClean="0">
                <a:latin typeface="Times New Roman" panose="02020603050405020304" pitchFamily="18" charset="0"/>
              </a:rPr>
              <a:t>q</a:t>
            </a:r>
            <a:r>
              <a:rPr lang="en-US" altLang="zh-CN" sz="2000" kern="0" baseline="-25000" dirty="0" smtClean="0">
                <a:latin typeface="Times New Roman" panose="02020603050405020304" pitchFamily="18" charset="0"/>
              </a:rPr>
              <a:t>3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+2 × </a:t>
            </a:r>
            <a:r>
              <a:rPr lang="en-US" altLang="zh-CN" sz="2000" i="1" kern="0" dirty="0" smtClean="0">
                <a:latin typeface="Times New Roman" panose="02020603050405020304" pitchFamily="18" charset="0"/>
              </a:rPr>
              <a:t>q</a:t>
            </a:r>
            <a:r>
              <a:rPr lang="en-US" altLang="zh-CN" sz="2000" kern="0" baseline="-25000" dirty="0" smtClean="0">
                <a:latin typeface="Times New Roman" panose="02020603050405020304" pitchFamily="18" charset="0"/>
              </a:rPr>
              <a:t>0 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+3 × (</a:t>
            </a:r>
            <a:r>
              <a:rPr lang="en-US" altLang="zh-CN" sz="2000" i="1" kern="0" dirty="0" smtClean="0">
                <a:latin typeface="Times New Roman" panose="02020603050405020304" pitchFamily="18" charset="0"/>
              </a:rPr>
              <a:t>q</a:t>
            </a:r>
            <a:r>
              <a:rPr lang="en-US" altLang="zh-CN" sz="2000" kern="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+ </a:t>
            </a:r>
            <a:r>
              <a:rPr lang="en-US" altLang="zh-CN" sz="2000" i="1" kern="0" dirty="0" smtClean="0">
                <a:latin typeface="Times New Roman" panose="02020603050405020304" pitchFamily="18" charset="0"/>
              </a:rPr>
              <a:t>q</a:t>
            </a:r>
            <a:r>
              <a:rPr lang="en-US" altLang="zh-CN" sz="2000" kern="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)</a:t>
            </a:r>
            <a:endParaRPr lang="en-US" altLang="zh-CN" sz="2000" kern="0" dirty="0" smtClean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 kern="0" dirty="0" smtClean="0">
                <a:latin typeface="Times New Roman" panose="02020603050405020304" pitchFamily="18" charset="0"/>
              </a:rPr>
              <a:t>    =1 × 0.05 + 2 × 0.5 + 3 × 0.1 + 1×0.05 + 2 × 0.15 + 3 × (0.1 + 0.05)</a:t>
            </a:r>
            <a:endParaRPr lang="en-US" altLang="zh-CN" sz="2000" kern="0" dirty="0" smtClean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 kern="0" dirty="0" smtClean="0">
                <a:latin typeface="Times New Roman" panose="02020603050405020304" pitchFamily="18" charset="0"/>
              </a:rPr>
              <a:t>    =2.15</a:t>
            </a:r>
            <a:endParaRPr lang="en-US" altLang="zh-CN" sz="2000" kern="0" dirty="0" smtClean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i="1" kern="0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sz="2000" i="1" kern="0" baseline="-25000" dirty="0" err="1" smtClean="0">
                <a:latin typeface="Times New Roman" panose="02020603050405020304" pitchFamily="18" charset="0"/>
              </a:rPr>
              <a:t>e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000" i="1" kern="0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)=1 × </a:t>
            </a:r>
            <a:r>
              <a:rPr lang="en-US" altLang="zh-CN" sz="2000" i="1" kern="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000" kern="0" baseline="-25000" dirty="0" smtClean="0">
                <a:latin typeface="Times New Roman" panose="02020603050405020304" pitchFamily="18" charset="0"/>
              </a:rPr>
              <a:t>3 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+ 2 × </a:t>
            </a:r>
            <a:r>
              <a:rPr lang="en-US" altLang="zh-CN" sz="2000" i="1" kern="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000" kern="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+3 ×</a:t>
            </a:r>
            <a:r>
              <a:rPr lang="en-US" altLang="zh-CN" sz="2000" kern="0" baseline="-25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i="1" kern="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000" kern="0" baseline="-25000" dirty="0" smtClean="0">
                <a:latin typeface="Times New Roman" panose="02020603050405020304" pitchFamily="18" charset="0"/>
              </a:rPr>
              <a:t>2 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+ 1 × </a:t>
            </a:r>
            <a:r>
              <a:rPr lang="en-US" altLang="zh-CN" sz="2000" i="1" kern="0" dirty="0" smtClean="0">
                <a:latin typeface="Times New Roman" panose="02020603050405020304" pitchFamily="18" charset="0"/>
              </a:rPr>
              <a:t>q</a:t>
            </a:r>
            <a:r>
              <a:rPr lang="en-US" altLang="zh-CN" sz="2000" kern="0" baseline="-25000" dirty="0" smtClean="0">
                <a:latin typeface="Times New Roman" panose="02020603050405020304" pitchFamily="18" charset="0"/>
              </a:rPr>
              <a:t>3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+2 × </a:t>
            </a:r>
            <a:r>
              <a:rPr lang="en-US" altLang="zh-CN" sz="2000" i="1" kern="0" dirty="0" smtClean="0">
                <a:latin typeface="Times New Roman" panose="02020603050405020304" pitchFamily="18" charset="0"/>
              </a:rPr>
              <a:t>q</a:t>
            </a:r>
            <a:r>
              <a:rPr lang="en-US" altLang="zh-CN" sz="2000" kern="0" baseline="-25000" dirty="0" smtClean="0">
                <a:latin typeface="Times New Roman" panose="02020603050405020304" pitchFamily="18" charset="0"/>
              </a:rPr>
              <a:t>0 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+3 × (</a:t>
            </a:r>
            <a:r>
              <a:rPr lang="en-US" altLang="zh-CN" sz="2000" i="1" kern="0" dirty="0" smtClean="0">
                <a:latin typeface="Times New Roman" panose="02020603050405020304" pitchFamily="18" charset="0"/>
              </a:rPr>
              <a:t>q</a:t>
            </a:r>
            <a:r>
              <a:rPr lang="en-US" altLang="zh-CN" sz="2000" kern="0" baseline="-25000" dirty="0" smtClean="0">
                <a:latin typeface="Times New Roman" panose="02020603050405020304" pitchFamily="18" charset="0"/>
              </a:rPr>
              <a:t>1 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+ </a:t>
            </a:r>
            <a:r>
              <a:rPr lang="en-US" altLang="zh-CN" sz="2000" i="1" kern="0" dirty="0" smtClean="0">
                <a:latin typeface="Times New Roman" panose="02020603050405020304" pitchFamily="18" charset="0"/>
              </a:rPr>
              <a:t>q</a:t>
            </a:r>
            <a:r>
              <a:rPr lang="en-US" altLang="zh-CN" sz="2000" kern="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)</a:t>
            </a:r>
            <a:endParaRPr lang="en-US" altLang="zh-CN" sz="2000" kern="0" dirty="0" smtClean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 kern="0" dirty="0" smtClean="0">
                <a:latin typeface="Times New Roman" panose="02020603050405020304" pitchFamily="18" charset="0"/>
              </a:rPr>
              <a:t>    =1 × 0.05 + 2 × 0.5 + 3 × 0.1 + 1×0.05 + 2 × 0.15 + 3 × (0.1 + 0.05)</a:t>
            </a:r>
            <a:endParaRPr lang="en-US" altLang="zh-CN" sz="2000" kern="0" dirty="0" smtClean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 kern="0" dirty="0" smtClean="0">
                <a:latin typeface="Times New Roman" panose="02020603050405020304" pitchFamily="18" charset="0"/>
              </a:rPr>
              <a:t>    =2.15</a:t>
            </a:r>
            <a:endParaRPr lang="en-US" altLang="zh-CN" sz="2000" kern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ChangeArrowheads="1"/>
          </p:cNvSpPr>
          <p:nvPr/>
        </p:nvSpPr>
        <p:spPr bwMode="auto">
          <a:xfrm>
            <a:off x="539552" y="257398"/>
            <a:ext cx="7345362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zh-CN" sz="420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最优二叉搜索树</a:t>
            </a:r>
            <a:endParaRPr lang="ja-JP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5891" y="620688"/>
            <a:ext cx="8010525" cy="4964113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</a:pPr>
            <a:endParaRPr lang="en-US" altLang="zh-CN" sz="2400" kern="0" dirty="0" smtClean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kern="0" dirty="0" smtClean="0"/>
              <a:t>找到元素</a:t>
            </a:r>
            <a:r>
              <a:rPr lang="en-US" altLang="zh-CN" sz="2400" i="1" kern="0" dirty="0" smtClean="0">
                <a:latin typeface="Times New Roman" panose="02020603050405020304" pitchFamily="18" charset="0"/>
              </a:rPr>
              <a:t>x 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= </a:t>
            </a:r>
            <a:r>
              <a:rPr lang="en-US" altLang="zh-CN" sz="2400" i="1" kern="0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400" kern="0" baseline="-25000" dirty="0" smtClean="0">
                <a:latin typeface="Times New Roman" panose="02020603050405020304" pitchFamily="18" charset="0"/>
              </a:rPr>
              <a:t>i</a:t>
            </a:r>
            <a:r>
              <a:rPr lang="zh-CN" altLang="en-US" sz="2400" kern="0" dirty="0" smtClean="0">
                <a:latin typeface="Times New Roman" panose="02020603050405020304" pitchFamily="18" charset="0"/>
              </a:rPr>
              <a:t>的概率为</a:t>
            </a:r>
            <a:r>
              <a:rPr lang="en-US" altLang="zh-CN" sz="2400" i="1" kern="0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2400" i="1" kern="0" baseline="-25000" dirty="0" smtClean="0">
                <a:latin typeface="Times New Roman" panose="02020603050405020304" pitchFamily="18" charset="0"/>
              </a:rPr>
              <a:t>i</a:t>
            </a:r>
            <a:r>
              <a:rPr lang="zh-CN" altLang="en-US" sz="2400" kern="0" dirty="0" smtClean="0">
                <a:latin typeface="Times New Roman" panose="02020603050405020304" pitchFamily="18" charset="0"/>
              </a:rPr>
              <a:t>；确定</a:t>
            </a:r>
            <a:r>
              <a:rPr lang="en-US" altLang="zh-CN" sz="2400" i="1" kern="0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400" kern="0" dirty="0" smtClean="0"/>
              <a:t>∈ 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i="1" kern="0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400" i="1" kern="0" baseline="-25000" dirty="0" smtClean="0">
                <a:latin typeface="Times New Roman" panose="02020603050405020304" pitchFamily="18" charset="0"/>
              </a:rPr>
              <a:t>i 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400" i="1" kern="0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400" i="1" kern="0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400" kern="0" baseline="-25000" dirty="0" smtClean="0">
                <a:latin typeface="Times New Roman" panose="02020603050405020304" pitchFamily="18" charset="0"/>
              </a:rPr>
              <a:t>+1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400" kern="0" dirty="0" smtClean="0">
                <a:latin typeface="Times New Roman" panose="02020603050405020304" pitchFamily="18" charset="0"/>
              </a:rPr>
              <a:t>的概率为</a:t>
            </a:r>
            <a:r>
              <a:rPr lang="en-US" altLang="zh-CN" sz="2400" i="1" kern="0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400" i="1" kern="0" baseline="-25000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2400" i="1" kern="0" dirty="0" smtClean="0">
                <a:latin typeface="Times New Roman" panose="02020603050405020304" pitchFamily="18" charset="0"/>
              </a:rPr>
              <a:t>。</a:t>
            </a:r>
            <a:r>
              <a:rPr lang="zh-CN" altLang="en-US" sz="2400" kern="0" dirty="0" smtClean="0">
                <a:latin typeface="Times New Roman" panose="02020603050405020304" pitchFamily="18" charset="0"/>
              </a:rPr>
              <a:t>其中约定</a:t>
            </a:r>
            <a:r>
              <a:rPr lang="en-US" altLang="zh-CN" sz="2400" i="1" kern="0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400" kern="0" baseline="-25000" dirty="0" smtClean="0">
                <a:latin typeface="Times New Roman" panose="02020603050405020304" pitchFamily="18" charset="0"/>
              </a:rPr>
              <a:t>0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= </a:t>
            </a:r>
            <a:r>
              <a:rPr lang="zh-CN" altLang="en-US" sz="2400" kern="0" dirty="0" smtClean="0">
                <a:latin typeface="Times New Roman" panose="02020603050405020304" pitchFamily="18" charset="0"/>
              </a:rPr>
              <a:t>－</a:t>
            </a:r>
            <a:r>
              <a:rPr lang="zh-CN" altLang="en-US" sz="2400" kern="0" dirty="0" smtClean="0"/>
              <a:t>∞ </a:t>
            </a:r>
            <a:r>
              <a:rPr lang="en-US" altLang="zh-CN" sz="2400" kern="0" dirty="0" smtClean="0"/>
              <a:t>, </a:t>
            </a:r>
            <a:r>
              <a:rPr lang="en-US" altLang="zh-CN" sz="2400" i="1" kern="0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400" kern="0" baseline="-25000" dirty="0" smtClean="0">
                <a:latin typeface="Times New Roman" panose="02020603050405020304" pitchFamily="18" charset="0"/>
              </a:rPr>
              <a:t>n+1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= + </a:t>
            </a:r>
            <a:r>
              <a:rPr lang="en-US" altLang="zh-CN" sz="2400" kern="0" dirty="0" smtClean="0"/>
              <a:t>∞ ,</a:t>
            </a:r>
            <a:r>
              <a:rPr lang="zh-CN" altLang="en-US" sz="2400" kern="0" dirty="0" smtClean="0"/>
              <a:t>有</a:t>
            </a:r>
            <a:endParaRPr lang="zh-CN" altLang="en-US" sz="2400" kern="0" dirty="0" smtClean="0"/>
          </a:p>
          <a:p>
            <a:pPr>
              <a:buFontTx/>
              <a:buNone/>
            </a:pPr>
            <a:endParaRPr lang="en-US" altLang="zh-CN" sz="2400" kern="0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1">
            <a:lum bright="-36000" contras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9592" y="1905075"/>
            <a:ext cx="7127875" cy="1087438"/>
          </a:xfrm>
          <a:prstGeom prst="rect">
            <a:avLst/>
          </a:prstGeom>
          <a:noFill/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>
            <a:lum bright="-42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" y="2992513"/>
            <a:ext cx="8640763" cy="627063"/>
          </a:xfrm>
          <a:prstGeom prst="rect">
            <a:avLst/>
          </a:prstGeom>
          <a:noFill/>
        </p:spPr>
      </p:pic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323850" y="3640585"/>
            <a:ext cx="8574088" cy="1004664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800" kern="0" dirty="0" smtClean="0"/>
              <a:t>在一个表示</a:t>
            </a:r>
            <a:r>
              <a:rPr lang="en-US" altLang="zh-CN" sz="2800" kern="0" dirty="0" smtClean="0"/>
              <a:t>S</a:t>
            </a:r>
            <a:r>
              <a:rPr lang="zh-CN" altLang="en-US" sz="2800" kern="0" dirty="0" smtClean="0"/>
              <a:t>的二叉树</a:t>
            </a:r>
            <a:r>
              <a:rPr lang="en-US" altLang="zh-CN" sz="2800" kern="0" dirty="0" smtClean="0"/>
              <a:t>T</a:t>
            </a:r>
            <a:r>
              <a:rPr lang="zh-CN" altLang="en-US" sz="2800" kern="0" dirty="0" smtClean="0"/>
              <a:t>中，</a:t>
            </a:r>
            <a:r>
              <a:rPr lang="zh-CN" altLang="en-US" sz="2800" kern="0" smtClean="0"/>
              <a:t>设存储元素</a:t>
            </a:r>
            <a:r>
              <a:rPr lang="en-US" altLang="zh-CN" sz="2800" i="1" kern="0" smtClean="0">
                <a:latin typeface="Times New Roman" panose="02020603050405020304" pitchFamily="18" charset="0"/>
              </a:rPr>
              <a:t>x</a:t>
            </a:r>
            <a:r>
              <a:rPr lang="en-US" altLang="zh-CN" sz="2800" i="1" kern="0" baseline="-25000" smtClean="0">
                <a:latin typeface="Times New Roman" panose="02020603050405020304" pitchFamily="18" charset="0"/>
              </a:rPr>
              <a:t>i</a:t>
            </a:r>
            <a:r>
              <a:rPr lang="zh-CN" altLang="en-US" sz="2800" kern="0" dirty="0" smtClean="0"/>
              <a:t>的结点深度为</a:t>
            </a:r>
            <a:r>
              <a:rPr lang="en-US" altLang="zh-CN" sz="2800" i="1" kern="0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2800" i="1" kern="0" baseline="-25000" dirty="0" smtClean="0">
                <a:latin typeface="Times New Roman" panose="02020603050405020304" pitchFamily="18" charset="0"/>
              </a:rPr>
              <a:t>i</a:t>
            </a:r>
            <a:r>
              <a:rPr lang="zh-CN" altLang="en-US" sz="2800" kern="0" dirty="0" smtClean="0"/>
              <a:t>；叶</a:t>
            </a:r>
            <a:r>
              <a:rPr lang="zh-CN" altLang="en-US" sz="2800" kern="0" smtClean="0"/>
              <a:t>结点（</a:t>
            </a:r>
            <a:r>
              <a:rPr lang="en-US" altLang="zh-CN" sz="2800" i="1" kern="0" smtClean="0">
                <a:latin typeface="Times New Roman" panose="02020603050405020304" pitchFamily="18" charset="0"/>
              </a:rPr>
              <a:t>x</a:t>
            </a:r>
            <a:r>
              <a:rPr lang="en-US" altLang="zh-CN" sz="2800" i="1" kern="0" baseline="-25000" smtClean="0">
                <a:latin typeface="Times New Roman" panose="02020603050405020304" pitchFamily="18" charset="0"/>
              </a:rPr>
              <a:t>j</a:t>
            </a:r>
            <a:r>
              <a:rPr lang="zh-CN" altLang="en-US" sz="2800" kern="0" smtClean="0">
                <a:latin typeface="Times New Roman" panose="02020603050405020304" pitchFamily="18" charset="0"/>
              </a:rPr>
              <a:t>，</a:t>
            </a:r>
            <a:r>
              <a:rPr lang="en-US" altLang="zh-CN" sz="2800" i="1" kern="0" smtClean="0">
                <a:latin typeface="Times New Roman" panose="02020603050405020304" pitchFamily="18" charset="0"/>
              </a:rPr>
              <a:t>x</a:t>
            </a:r>
            <a:r>
              <a:rPr lang="en-US" altLang="zh-CN" sz="2800" i="1" kern="0" baseline="-25000" smtClean="0">
                <a:latin typeface="Times New Roman" panose="02020603050405020304" pitchFamily="18" charset="0"/>
              </a:rPr>
              <a:t>j</a:t>
            </a:r>
            <a:r>
              <a:rPr lang="zh-CN" altLang="en-US" sz="2800" kern="0" baseline="-25000" dirty="0" smtClean="0">
                <a:latin typeface="Times New Roman" panose="02020603050405020304" pitchFamily="18" charset="0"/>
              </a:rPr>
              <a:t>＋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800" kern="0" dirty="0" smtClean="0"/>
              <a:t>）的结点深度为</a:t>
            </a:r>
            <a:r>
              <a:rPr lang="en-US" altLang="zh-CN" sz="2800" i="1" kern="0" dirty="0" err="1" smtClean="0">
                <a:latin typeface="Times New Roman" panose="02020603050405020304" pitchFamily="18" charset="0"/>
              </a:rPr>
              <a:t>d</a:t>
            </a:r>
            <a:r>
              <a:rPr lang="en-US" altLang="zh-CN" sz="2800" i="1" kern="0" baseline="-25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2800" i="1" kern="0" baseline="-25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i="1" kern="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800" i="1" kern="0" dirty="0" smtClean="0">
                <a:latin typeface="Times New Roman" panose="02020603050405020304" pitchFamily="18" charset="0"/>
              </a:rPr>
              <a:t>。</a:t>
            </a:r>
            <a:endParaRPr lang="zh-CN" altLang="en-US" sz="2800" i="1" kern="0" dirty="0">
              <a:latin typeface="Times New Roman" panose="02020603050405020304" pitchFamily="18" charset="0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lum bright="-36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584" y="4701704"/>
            <a:ext cx="3811588" cy="1027113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5091061" y="4757475"/>
            <a:ext cx="36738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kern="0" dirty="0">
                <a:latin typeface="+mn-lt"/>
                <a:ea typeface="+mn-ea"/>
              </a:rPr>
              <a:t>表示在二叉搜索树</a:t>
            </a:r>
            <a:r>
              <a:rPr lang="en-US" altLang="zh-CN" sz="2000" b="1" kern="0" dirty="0">
                <a:latin typeface="+mn-lt"/>
                <a:ea typeface="+mn-ea"/>
              </a:rPr>
              <a:t>T</a:t>
            </a:r>
            <a:r>
              <a:rPr lang="zh-CN" altLang="en-US" sz="2000" b="1" kern="0" dirty="0">
                <a:latin typeface="+mn-lt"/>
                <a:ea typeface="+mn-ea"/>
              </a:rPr>
              <a:t>中作一次搜索所需的</a:t>
            </a:r>
            <a:r>
              <a:rPr lang="zh-CN" altLang="en-US" sz="2000" b="1" kern="0" dirty="0">
                <a:solidFill>
                  <a:srgbClr val="2605A1"/>
                </a:solidFill>
                <a:latin typeface="+mn-lt"/>
                <a:ea typeface="+mn-ea"/>
              </a:rPr>
              <a:t>平均比较次数</a:t>
            </a:r>
            <a:r>
              <a:rPr lang="zh-CN" altLang="en-US" sz="2000" b="1" kern="0" dirty="0" smtClean="0">
                <a:latin typeface="+mn-lt"/>
                <a:ea typeface="+mn-ea"/>
              </a:rPr>
              <a:t>。</a:t>
            </a:r>
            <a:r>
              <a:rPr lang="en-US" altLang="zh-CN" sz="2000" b="1" kern="0" dirty="0">
                <a:latin typeface="+mn-lt"/>
                <a:ea typeface="+mn-ea"/>
              </a:rPr>
              <a:t>P</a:t>
            </a:r>
            <a:r>
              <a:rPr lang="zh-CN" altLang="en-US" sz="2000" b="1" kern="0" dirty="0">
                <a:latin typeface="+mn-lt"/>
                <a:ea typeface="+mn-ea"/>
              </a:rPr>
              <a:t>又称为二叉搜索树</a:t>
            </a:r>
            <a:r>
              <a:rPr lang="en-US" altLang="zh-CN" sz="2000" b="1" kern="0" dirty="0">
                <a:latin typeface="+mn-lt"/>
                <a:ea typeface="+mn-ea"/>
              </a:rPr>
              <a:t>T</a:t>
            </a:r>
            <a:r>
              <a:rPr lang="zh-CN" altLang="en-US" sz="2000" b="1" kern="0" dirty="0">
                <a:latin typeface="+mn-lt"/>
                <a:ea typeface="+mn-ea"/>
              </a:rPr>
              <a:t>的</a:t>
            </a:r>
            <a:r>
              <a:rPr lang="zh-CN" altLang="en-US" sz="2000" b="1" kern="0" dirty="0">
                <a:solidFill>
                  <a:srgbClr val="2605A1"/>
                </a:solidFill>
                <a:latin typeface="+mn-lt"/>
                <a:ea typeface="+mn-ea"/>
              </a:rPr>
              <a:t>平均路长</a:t>
            </a:r>
            <a:r>
              <a:rPr lang="zh-CN" altLang="en-US" sz="2000" b="1" kern="0" dirty="0">
                <a:latin typeface="+mn-lt"/>
                <a:ea typeface="+mn-ea"/>
              </a:rPr>
              <a:t>，在一般情况下，</a:t>
            </a:r>
            <a:r>
              <a:rPr lang="zh-CN" altLang="en-US" sz="2000" b="1" kern="0" dirty="0">
                <a:solidFill>
                  <a:srgbClr val="2605A1"/>
                </a:solidFill>
                <a:latin typeface="+mn-lt"/>
                <a:ea typeface="+mn-ea"/>
              </a:rPr>
              <a:t>不同的二叉搜索树的平均路长是不同的</a:t>
            </a:r>
            <a:r>
              <a:rPr lang="zh-CN" altLang="en-US" sz="2000" b="1" kern="0" dirty="0">
                <a:latin typeface="+mn-lt"/>
                <a:ea typeface="+mn-ea"/>
              </a:rPr>
              <a:t>。</a:t>
            </a:r>
            <a:endParaRPr lang="zh-CN" altLang="en-US" sz="2000" b="1" kern="0" dirty="0">
              <a:latin typeface="+mn-lt"/>
              <a:ea typeface="+mn-ea"/>
            </a:endParaRPr>
          </a:p>
          <a:p>
            <a:endParaRPr lang="zh-CN" altLang="en-US" sz="2000" b="1" kern="0" dirty="0">
              <a:latin typeface="+mn-lt"/>
              <a:ea typeface="+mn-ea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244128" y="5838363"/>
            <a:ext cx="4183856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ea typeface="楷体_GB2312" pitchFamily="49" charset="-122"/>
              </a:rPr>
              <a:t>最</a:t>
            </a:r>
            <a:r>
              <a:rPr lang="zh-CN" altLang="en-US" sz="2400" dirty="0">
                <a:ea typeface="楷体_GB2312" pitchFamily="49" charset="-122"/>
              </a:rPr>
              <a:t>优二叉</a:t>
            </a:r>
            <a:r>
              <a:rPr lang="zh-CN" altLang="en-US" sz="2400" dirty="0" smtClean="0">
                <a:ea typeface="楷体_GB2312" pitchFamily="49" charset="-122"/>
              </a:rPr>
              <a:t>搜索树</a:t>
            </a:r>
            <a:r>
              <a:rPr lang="en-US" altLang="zh-CN" sz="2400" dirty="0" smtClean="0">
                <a:ea typeface="楷体_GB2312" pitchFamily="49" charset="-122"/>
              </a:rPr>
              <a:t>,</a:t>
            </a:r>
            <a:r>
              <a:rPr lang="zh-CN" altLang="en-US" sz="2400" dirty="0" smtClean="0">
                <a:ea typeface="楷体_GB2312" pitchFamily="49" charset="-122"/>
              </a:rPr>
              <a:t>就是选择最小平均路长的二叉搜索树。</a:t>
            </a:r>
            <a:endParaRPr lang="zh-CN" altLang="en-US" sz="2400" dirty="0">
              <a:ea typeface="楷体_GB2312" pitchFamily="49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436096" y="1772816"/>
            <a:ext cx="2656493" cy="125792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79512" y="1268760"/>
            <a:ext cx="8712968" cy="4525963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800" kern="0" dirty="0" smtClean="0"/>
              <a:t>对于</a:t>
            </a:r>
            <a:r>
              <a:rPr lang="zh-CN" altLang="en-US" sz="2800" u="sng" kern="0" dirty="0" smtClean="0"/>
              <a:t>有序集</a:t>
            </a:r>
            <a:r>
              <a:rPr lang="en-US" altLang="zh-CN" sz="2800" u="sng" kern="0" dirty="0" smtClean="0"/>
              <a:t>S</a:t>
            </a:r>
            <a:r>
              <a:rPr lang="zh-CN" altLang="en-US" sz="2800" u="sng" kern="0" dirty="0" smtClean="0"/>
              <a:t>及其存取概率分布</a:t>
            </a:r>
            <a:r>
              <a:rPr lang="en-US" altLang="zh-CN" sz="2800" u="sng" kern="0" dirty="0" smtClean="0"/>
              <a:t>(</a:t>
            </a:r>
            <a:r>
              <a:rPr lang="en-US" altLang="zh-CN" sz="2800" i="1" u="sng" kern="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u="sng" kern="0" baseline="-25000" dirty="0" smtClean="0">
                <a:latin typeface="Times New Roman" panose="02020603050405020304" pitchFamily="18" charset="0"/>
              </a:rPr>
              <a:t>0</a:t>
            </a:r>
            <a:r>
              <a:rPr lang="en-US" altLang="zh-CN" sz="2800" u="sng" kern="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800" i="1" u="sng" kern="0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2800" u="sng" kern="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800" u="sng" kern="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800" i="1" u="sng" kern="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u="sng" kern="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800" u="sng" kern="0" dirty="0" smtClean="0">
                <a:latin typeface="Times New Roman" panose="02020603050405020304" pitchFamily="18" charset="0"/>
              </a:rPr>
              <a:t>, ···, </a:t>
            </a:r>
            <a:r>
              <a:rPr lang="en-US" altLang="zh-CN" sz="2800" i="1" u="sng" kern="0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sz="2800" i="1" u="sng" kern="0" baseline="-25000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sz="2800" u="sng" kern="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800" i="1" u="sng" kern="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i="1" u="sng" kern="0" baseline="-25000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800" u="sng" kern="0" dirty="0"/>
              <a:t>)</a:t>
            </a:r>
            <a:r>
              <a:rPr lang="zh-CN" altLang="en-US" sz="2800" kern="0" dirty="0" smtClean="0"/>
              <a:t>，在</a:t>
            </a:r>
            <a:r>
              <a:rPr lang="zh-CN" altLang="en-US" sz="2800" u="sng" kern="0" dirty="0" smtClean="0"/>
              <a:t>所有表示有序集</a:t>
            </a:r>
            <a:r>
              <a:rPr lang="en-US" altLang="zh-CN" sz="2800" u="sng" kern="0" dirty="0" smtClean="0"/>
              <a:t>S</a:t>
            </a:r>
            <a:r>
              <a:rPr lang="zh-CN" altLang="en-US" sz="2800" kern="0" dirty="0" smtClean="0"/>
              <a:t>的</a:t>
            </a:r>
            <a:r>
              <a:rPr lang="zh-CN" altLang="en-US" sz="2800" u="sng" kern="0" dirty="0" smtClean="0">
                <a:solidFill>
                  <a:srgbClr val="2605A1"/>
                </a:solidFill>
              </a:rPr>
              <a:t>二叉搜索树</a:t>
            </a:r>
            <a:r>
              <a:rPr lang="zh-CN" altLang="en-US" sz="2800" kern="0" dirty="0" smtClean="0"/>
              <a:t>中找出一棵具有</a:t>
            </a:r>
            <a:r>
              <a:rPr lang="zh-CN" altLang="en-US" sz="2800" kern="0" dirty="0" smtClean="0">
                <a:solidFill>
                  <a:srgbClr val="C00000"/>
                </a:solidFill>
              </a:rPr>
              <a:t>最小平均路长</a:t>
            </a:r>
            <a:r>
              <a:rPr lang="zh-CN" altLang="en-US" sz="2800" kern="0" dirty="0" smtClean="0"/>
              <a:t>的二叉搜索树。</a:t>
            </a:r>
            <a:endParaRPr lang="en-US" altLang="zh-CN" sz="2800" kern="0" dirty="0" smtClean="0"/>
          </a:p>
          <a:p>
            <a:r>
              <a:rPr lang="zh-CN" altLang="en-US" sz="2800" kern="0" dirty="0" smtClean="0"/>
              <a:t>结点在二叉搜索树中的层次越深，需要比较的次数就越多，因此要构造一棵最小二叉树，一般</a:t>
            </a:r>
            <a:r>
              <a:rPr lang="zh-CN" altLang="en-US" sz="2800" kern="0" dirty="0" smtClean="0">
                <a:solidFill>
                  <a:srgbClr val="C00000"/>
                </a:solidFill>
              </a:rPr>
              <a:t>尽量把搜索概率较高</a:t>
            </a:r>
            <a:r>
              <a:rPr lang="zh-CN" altLang="en-US" sz="2800" kern="0" dirty="0" smtClean="0"/>
              <a:t>的结点放在较高的层次。</a:t>
            </a:r>
            <a:endParaRPr lang="zh-CN" altLang="en-US" sz="2800" kern="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39552" y="257398"/>
            <a:ext cx="7345362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zh-CN" sz="420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最优二叉搜索树</a:t>
            </a:r>
            <a:endParaRPr lang="ja-JP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07504" y="404664"/>
            <a:ext cx="8496300" cy="4530725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kern="0" dirty="0" smtClean="0"/>
              <a:t>二叉搜索树</a:t>
            </a:r>
            <a:r>
              <a:rPr lang="en-US" altLang="zh-CN" sz="2800" kern="0" dirty="0" smtClean="0"/>
              <a:t>T</a:t>
            </a:r>
            <a:r>
              <a:rPr lang="zh-CN" altLang="en-US" sz="2800" kern="0" dirty="0" smtClean="0"/>
              <a:t>的一棵含有顶点</a:t>
            </a:r>
            <a:r>
              <a:rPr lang="en-US" altLang="zh-CN" sz="2800" i="1" kern="0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800" i="1" kern="0" baseline="-25000" dirty="0" smtClean="0">
                <a:latin typeface="Times New Roman" panose="02020603050405020304" pitchFamily="18" charset="0"/>
              </a:rPr>
              <a:t>i 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, ··· , </a:t>
            </a:r>
            <a:r>
              <a:rPr lang="en-US" altLang="zh-CN" sz="2800" i="1" kern="0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2800" i="1" kern="0" baseline="-25000" dirty="0" err="1" smtClean="0">
                <a:latin typeface="Times New Roman" panose="02020603050405020304" pitchFamily="18" charset="0"/>
              </a:rPr>
              <a:t>j</a:t>
            </a:r>
            <a:r>
              <a:rPr lang="zh-CN" altLang="en-US" sz="2800" kern="0" dirty="0" smtClean="0"/>
              <a:t>和叶顶点</a:t>
            </a:r>
            <a:endParaRPr lang="zh-CN" altLang="en-US" sz="2800" kern="0" dirty="0" smtClean="0"/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800" kern="0" dirty="0" smtClean="0">
                <a:latin typeface="Times New Roman" panose="02020603050405020304" pitchFamily="18" charset="0"/>
              </a:rPr>
              <a:t>     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kern="0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800" i="1" kern="0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</a:rPr>
              <a:t>-1 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800" i="1" kern="0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</a:rPr>
              <a:t>i 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) , ··· , ( </a:t>
            </a:r>
            <a:r>
              <a:rPr lang="en-US" altLang="zh-CN" sz="2800" i="1" kern="0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2800" i="1" kern="0" baseline="-25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2800" i="1" kern="0" baseline="-25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800" i="1" kern="0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800" i="1" kern="0" baseline="-25000" dirty="0" smtClean="0">
                <a:latin typeface="Times New Roman" panose="02020603050405020304" pitchFamily="18" charset="0"/>
              </a:rPr>
              <a:t>j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</a:rPr>
              <a:t>+1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的</a:t>
            </a:r>
            <a:r>
              <a:rPr lang="zh-CN" altLang="en-US" sz="28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子树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可以看作是有序集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{ </a:t>
            </a:r>
            <a:r>
              <a:rPr lang="en-US" altLang="zh-CN" sz="2800" i="1" kern="0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800" i="1" kern="0" baseline="-25000" dirty="0" smtClean="0">
                <a:latin typeface="Times New Roman" panose="02020603050405020304" pitchFamily="18" charset="0"/>
              </a:rPr>
              <a:t>i </a:t>
            </a:r>
            <a:r>
              <a:rPr lang="en-US" altLang="zh-CN" sz="2800" i="1" kern="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··· , </a:t>
            </a:r>
            <a:r>
              <a:rPr lang="en-US" altLang="zh-CN" sz="2800" i="1" kern="0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2800" i="1" kern="0" baseline="-25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2800" i="1" kern="0" baseline="-25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}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关于全集为 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{ </a:t>
            </a:r>
            <a:r>
              <a:rPr lang="en-US" altLang="zh-CN" sz="2800" i="1" kern="0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800" i="1" kern="0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</a:rPr>
              <a:t>-1 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800" i="1" kern="0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2800" i="1" kern="0" baseline="-25000" dirty="0" err="1" smtClean="0">
                <a:latin typeface="Times New Roman" panose="02020603050405020304" pitchFamily="18" charset="0"/>
              </a:rPr>
              <a:t>j</a:t>
            </a:r>
            <a:r>
              <a:rPr lang="zh-CN" altLang="en-US" sz="2800" kern="0" baseline="-25000" dirty="0" smtClean="0">
                <a:latin typeface="Times New Roman" panose="02020603050405020304" pitchFamily="18" charset="0"/>
              </a:rPr>
              <a:t>＋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800" i="1" kern="0" baseline="-25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}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的一棵二叉搜索树（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T 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自身可以看作是有序集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) 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。</a:t>
            </a:r>
            <a:endParaRPr lang="zh-CN" altLang="en-US" sz="2800" kern="0" dirty="0" smtClean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800" kern="0" dirty="0" smtClean="0">
                <a:latin typeface="Times New Roman" panose="02020603050405020304" pitchFamily="18" charset="0"/>
              </a:rPr>
              <a:t>根据</a:t>
            </a:r>
            <a:r>
              <a:rPr lang="en-US" altLang="zh-CN" sz="2800" i="1" kern="0" dirty="0" smtClean="0">
                <a:latin typeface="Times New Roman" panose="02020603050405020304" pitchFamily="18" charset="0"/>
              </a:rPr>
              <a:t>S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的存取分布概率，在</a:t>
            </a:r>
            <a:r>
              <a:rPr lang="zh-CN" altLang="en-US" sz="2800" dirty="0">
                <a:solidFill>
                  <a:srgbClr val="2605A1"/>
                </a:solidFill>
                <a:latin typeface="Times New Roman" panose="02020603050405020304" pitchFamily="18" charset="0"/>
              </a:rPr>
              <a:t>子树的顶点</a:t>
            </a:r>
            <a:r>
              <a:rPr lang="zh-CN" altLang="en-US" sz="2800" dirty="0">
                <a:latin typeface="Times New Roman" panose="02020603050405020304" pitchFamily="18" charset="0"/>
              </a:rPr>
              <a:t>处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被搜索到的概率是：</a:t>
            </a:r>
            <a:endParaRPr lang="zh-CN" altLang="en-US" sz="2800" kern="0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979712" y="3159122"/>
                <a:ext cx="5161478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3159122"/>
                <a:ext cx="5161478" cy="55791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lum bright="-42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5616" y="4797152"/>
            <a:ext cx="6616700" cy="746125"/>
          </a:xfrm>
          <a:prstGeom prst="rect">
            <a:avLst/>
          </a:prstGeom>
          <a:noFill/>
        </p:spPr>
      </p:pic>
      <p:grpSp>
        <p:nvGrpSpPr>
          <p:cNvPr id="6" name="Group 18"/>
          <p:cNvGrpSpPr/>
          <p:nvPr/>
        </p:nvGrpSpPr>
        <p:grpSpPr bwMode="auto">
          <a:xfrm>
            <a:off x="323850" y="3717032"/>
            <a:ext cx="8064500" cy="1223963"/>
            <a:chOff x="204" y="164"/>
            <a:chExt cx="5080" cy="771"/>
          </a:xfrm>
        </p:grpSpPr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204" y="164"/>
              <a:ext cx="5080" cy="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800" b="1" dirty="0" smtClean="0">
                  <a:latin typeface="Times New Roman" panose="02020603050405020304" pitchFamily="18" charset="0"/>
                </a:rPr>
                <a:t>{</a:t>
              </a:r>
              <a:r>
                <a:rPr lang="en-US" altLang="zh-CN" sz="2800" b="1" i="1" dirty="0" smtClean="0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 i="1" baseline="-25000" dirty="0" smtClean="0">
                  <a:latin typeface="Times New Roman" panose="02020603050405020304" pitchFamily="18" charset="0"/>
                </a:rPr>
                <a:t>i</a:t>
              </a:r>
              <a:r>
                <a:rPr lang="en-US" altLang="zh-CN" sz="2800" b="1" i="1" dirty="0" smtClean="0">
                  <a:latin typeface="Times New Roman" panose="02020603050405020304" pitchFamily="18" charset="0"/>
                </a:rPr>
                <a:t>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··· , </a:t>
              </a:r>
              <a:r>
                <a:rPr lang="en-US" altLang="zh-CN" sz="2800" b="1" i="1" dirty="0" err="1" smtClean="0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 i="1" baseline="-25000" dirty="0" err="1" smtClean="0">
                  <a:latin typeface="Times New Roman" panose="02020603050405020304" pitchFamily="18" charset="0"/>
                </a:rPr>
                <a:t>j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}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的存储概率分布为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{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i="1" baseline="-25000" dirty="0">
                  <a:latin typeface="Times New Roman" panose="02020603050405020304" pitchFamily="18" charset="0"/>
                </a:rPr>
                <a:t>i-1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 b</a:t>
              </a:r>
              <a:r>
                <a:rPr lang="en-US" altLang="zh-CN" sz="2800" b="1" i="1" baseline="-25000" dirty="0">
                  <a:latin typeface="Times New Roman" panose="02020603050405020304" pitchFamily="18" charset="0"/>
                </a:rPr>
                <a:t>i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…,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800" b="1" i="1" dirty="0" err="1">
                  <a:latin typeface="Times New Roman" panose="02020603050405020304" pitchFamily="18" charset="0"/>
                </a:rPr>
                <a:t>b</a:t>
              </a:r>
              <a:r>
                <a:rPr lang="en-US" altLang="zh-CN" sz="2800" b="1" i="1" baseline="-25000" dirty="0" err="1">
                  <a:latin typeface="Times New Roman" panose="02020603050405020304" pitchFamily="18" charset="0"/>
                </a:rPr>
                <a:t>j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800" b="1" i="1" dirty="0" err="1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i="1" baseline="-25000" dirty="0" err="1">
                  <a:latin typeface="Times New Roman" panose="02020603050405020304" pitchFamily="18" charset="0"/>
                </a:rPr>
                <a:t>j</a:t>
              </a:r>
              <a:r>
                <a:rPr lang="en-US" altLang="zh-CN" sz="2800" b="1" i="1" baseline="-25000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}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，其中，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i="1" baseline="-25000" dirty="0">
                  <a:latin typeface="Times New Roman" panose="02020603050405020304" pitchFamily="18" charset="0"/>
                </a:rPr>
                <a:t>h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800" b="1" i="1" dirty="0" err="1">
                  <a:latin typeface="Times New Roman" panose="02020603050405020304" pitchFamily="18" charset="0"/>
                </a:rPr>
                <a:t>b</a:t>
              </a:r>
              <a:r>
                <a:rPr lang="en-US" altLang="zh-CN" sz="2800" b="1" i="1" baseline="-25000" dirty="0" err="1">
                  <a:latin typeface="Times New Roman" panose="02020603050405020304" pitchFamily="18" charset="0"/>
                </a:rPr>
                <a:t>k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分别是下面的条件概率：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" name="Line 14"/>
            <p:cNvSpPr>
              <a:spLocks noChangeShapeType="1"/>
            </p:cNvSpPr>
            <p:nvPr/>
          </p:nvSpPr>
          <p:spPr bwMode="auto">
            <a:xfrm>
              <a:off x="3198" y="346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3560" y="300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>
              <a:off x="4150" y="300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4422" y="346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1835820" y="4365104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1124000" y="4445496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195737" y="4771107"/>
            <a:ext cx="432048" cy="890141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2195737" y="3717032"/>
            <a:ext cx="48241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387424" y="4509120"/>
          <a:ext cx="80010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84" name="公式" r:id="rId1" imgW="2768600" imgH="495300" progId="Equation.3">
                  <p:embed/>
                </p:oleObj>
              </mc:Choice>
              <mc:Fallback>
                <p:oleObj name="公式" r:id="rId1" imgW="2768600" imgH="495300" progId="Equation.3">
                  <p:embed/>
                  <p:pic>
                    <p:nvPicPr>
                      <p:cNvPr id="0" name="Picture 3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424" y="4509120"/>
                        <a:ext cx="8001000" cy="125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331466" y="3429000"/>
            <a:ext cx="1656358" cy="865188"/>
          </a:xfrm>
          <a:prstGeom prst="wedgeEllipseCallout">
            <a:avLst>
              <a:gd name="adj1" fmla="val 36361"/>
              <a:gd name="adj2" fmla="val 903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/>
              <a:t>左子树的搜索概率</a:t>
            </a:r>
            <a:endParaRPr lang="zh-CN" altLang="en-US" b="1"/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6444035" y="3645024"/>
            <a:ext cx="1656357" cy="863600"/>
          </a:xfrm>
          <a:prstGeom prst="wedgeEllipseCallout">
            <a:avLst>
              <a:gd name="adj1" fmla="val -40347"/>
              <a:gd name="adj2" fmla="val 7003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/>
              <a:t>右子树的搜索概率</a:t>
            </a:r>
            <a:endParaRPr lang="zh-CN" altLang="en-US" b="1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394716" y="980728"/>
            <a:ext cx="7993708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T</a:t>
            </a:r>
            <a:r>
              <a:rPr lang="en-US" altLang="zh-CN" sz="2800" b="1" baseline="-25000" dirty="0" err="1">
                <a:latin typeface="Times New Roman" panose="02020603050405020304" pitchFamily="18" charset="0"/>
              </a:rPr>
              <a:t>ij</a:t>
            </a:r>
            <a:r>
              <a:rPr lang="zh-CN" altLang="en-US" sz="2800" b="1" dirty="0">
                <a:latin typeface="Times New Roman" panose="02020603050405020304" pitchFamily="18" charset="0"/>
              </a:rPr>
              <a:t>是有序集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{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, ··· , </a:t>
            </a:r>
            <a:r>
              <a:rPr lang="en-US" altLang="zh-CN" sz="2800" b="1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25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2800" b="1" dirty="0">
                <a:latin typeface="Times New Roman" panose="02020603050405020304" pitchFamily="18" charset="0"/>
              </a:rPr>
              <a:t>}</a:t>
            </a:r>
            <a:r>
              <a:rPr lang="zh-CN" altLang="en-US" sz="2800" b="1" dirty="0">
                <a:latin typeface="Times New Roman" panose="02020603050405020304" pitchFamily="18" charset="0"/>
              </a:rPr>
              <a:t>关于存储概率分布为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</a:rPr>
              <a:t>{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i-1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b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…,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}</a:t>
            </a:r>
            <a:r>
              <a:rPr lang="zh-CN" altLang="en-US" sz="2800" b="1" dirty="0">
                <a:latin typeface="Times New Roman" panose="02020603050405020304" pitchFamily="18" charset="0"/>
              </a:rPr>
              <a:t>的一棵最优二叉搜索树，其平均路长为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p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ij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T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ij</a:t>
            </a:r>
            <a:r>
              <a:rPr lang="zh-CN" altLang="en-US" sz="2800" b="1" dirty="0">
                <a:latin typeface="Times New Roman" panose="02020603050405020304" pitchFamily="18" charset="0"/>
              </a:rPr>
              <a:t>的根顶点存储的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元素</a:t>
            </a:r>
            <a:r>
              <a:rPr lang="en-US" altLang="zh-CN" sz="2800" b="1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25000" dirty="0" err="1" smtClean="0">
                <a:latin typeface="Times New Roman" panose="02020603050405020304" pitchFamily="18" charset="0"/>
              </a:rPr>
              <a:t>m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，其左子树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T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l</a:t>
            </a:r>
            <a:r>
              <a:rPr lang="zh-CN" altLang="en-US" sz="2800" b="1" dirty="0">
                <a:latin typeface="Times New Roman" panose="02020603050405020304" pitchFamily="18" charset="0"/>
              </a:rPr>
              <a:t>和右子树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T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的平均路长分别为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p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l</a:t>
            </a:r>
            <a:r>
              <a:rPr lang="zh-CN" altLang="en-US" sz="2800" b="1" dirty="0">
                <a:latin typeface="Times New Roman" panose="02020603050405020304" pitchFamily="18" charset="0"/>
              </a:rPr>
              <a:t>和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p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。由于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T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l</a:t>
            </a:r>
            <a:r>
              <a:rPr lang="zh-CN" altLang="en-US" sz="2800" b="1" dirty="0">
                <a:latin typeface="Times New Roman" panose="02020603050405020304" pitchFamily="18" charset="0"/>
              </a:rPr>
              <a:t>和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T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中顶点深度是它们在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T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ij</a:t>
            </a:r>
            <a:r>
              <a:rPr lang="zh-CN" altLang="en-US" sz="2800" b="1" dirty="0">
                <a:latin typeface="Times New Roman" panose="02020603050405020304" pitchFamily="18" charset="0"/>
              </a:rPr>
              <a:t>中的深度减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，所以得到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339975" y="1095375"/>
          <a:ext cx="32623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36" name="Equation" r:id="rId1" imgW="1256665" imgH="355600" progId="Equation.3">
                  <p:embed/>
                </p:oleObj>
              </mc:Choice>
              <mc:Fallback>
                <p:oleObj name="Equation" r:id="rId1" imgW="1256665" imgH="355600" progId="Equation.3">
                  <p:embed/>
                  <p:pic>
                    <p:nvPicPr>
                      <p:cNvPr id="0" name="Picture 2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095375"/>
                        <a:ext cx="326231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998538" y="1989138"/>
          <a:ext cx="630396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37" name="" r:id="rId3" imgW="2425700" imgH="355600" progId="">
                  <p:embed/>
                </p:oleObj>
              </mc:Choice>
              <mc:Fallback>
                <p:oleObj name="" r:id="rId3" imgW="2425700" imgH="355600" progId="">
                  <p:embed/>
                  <p:pic>
                    <p:nvPicPr>
                      <p:cNvPr id="0" name="Picture 2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1989138"/>
                        <a:ext cx="6303962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501775" y="2955925"/>
          <a:ext cx="53641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38" name="" r:id="rId5" imgW="2070100" imgH="355600" progId="">
                  <p:embed/>
                </p:oleObj>
              </mc:Choice>
              <mc:Fallback>
                <p:oleObj name="" r:id="rId5" imgW="2070100" imgH="355600" progId="">
                  <p:embed/>
                  <p:pic>
                    <p:nvPicPr>
                      <p:cNvPr id="0" name="Picture 2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775" y="2955925"/>
                        <a:ext cx="536416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358900" y="3848100"/>
          <a:ext cx="622935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39" name="" r:id="rId7" imgW="2400300" imgH="342900" progId="">
                  <p:embed/>
                </p:oleObj>
              </mc:Choice>
              <mc:Fallback>
                <p:oleObj name="" r:id="rId7" imgW="2400300" imgH="342900" progId="">
                  <p:embed/>
                  <p:pic>
                    <p:nvPicPr>
                      <p:cNvPr id="0" name="Picture 2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3848100"/>
                        <a:ext cx="6229350" cy="890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358900" y="4784725"/>
          <a:ext cx="6007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40" name="" r:id="rId9" imgW="2311400" imgH="355600" progId="">
                  <p:embed/>
                </p:oleObj>
              </mc:Choice>
              <mc:Fallback>
                <p:oleObj name="" r:id="rId9" imgW="2311400" imgH="355600" progId="">
                  <p:embed/>
                  <p:pic>
                    <p:nvPicPr>
                      <p:cNvPr id="0" name="Picture 2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4784725"/>
                        <a:ext cx="60071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285875" y="5721350"/>
          <a:ext cx="6526213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41" name="" r:id="rId11" imgW="2514600" imgH="241300" progId="">
                  <p:embed/>
                </p:oleObj>
              </mc:Choice>
              <mc:Fallback>
                <p:oleObj name="" r:id="rId11" imgW="2514600" imgH="241300" progId="">
                  <p:embed/>
                  <p:pic>
                    <p:nvPicPr>
                      <p:cNvPr id="0" name="Picture 2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5721350"/>
                        <a:ext cx="6526213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39552" y="257398"/>
            <a:ext cx="7345362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4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递归公式的计算过程</a:t>
            </a:r>
            <a:endParaRPr lang="ja-JP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4572000" y="3789040"/>
            <a:ext cx="1008112" cy="1800200"/>
          </a:xfrm>
          <a:prstGeom prst="ellipse">
            <a:avLst/>
          </a:prstGeom>
          <a:noFill/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699999"/>
            </a:camera>
            <a:lightRig rig="threePt" dir="t"/>
          </a:scene3d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084169" y="2894353"/>
            <a:ext cx="792088" cy="75067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椭圆 11"/>
          <p:cNvSpPr/>
          <p:nvPr/>
        </p:nvSpPr>
        <p:spPr bwMode="auto">
          <a:xfrm>
            <a:off x="5724128" y="3501008"/>
            <a:ext cx="2016224" cy="2520280"/>
          </a:xfrm>
          <a:prstGeom prst="ellipse">
            <a:avLst/>
          </a:prstGeom>
          <a:noFill/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699999"/>
            </a:camera>
            <a:lightRig rig="threePt" dir="t"/>
          </a:scene3d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7884914" y="4432499"/>
                <a:ext cx="1040157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altLang="zh-CN" sz="2800" b="0" i="1" baseline="-25000" smtClean="0">
                              <a:latin typeface="Cambria Math"/>
                            </a:rPr>
                            <m:t>𝑚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/>
                        </a:rPr>
                        <m:t>𝑏</m:t>
                      </m:r>
                      <m:r>
                        <a:rPr lang="en-US" altLang="zh-CN" sz="2800" b="0" i="1" baseline="-25000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zh-CN" altLang="en-US" sz="2800" baseline="-250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914" y="4432499"/>
                <a:ext cx="1040157" cy="51328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4" name="椭圆 13"/>
          <p:cNvSpPr/>
          <p:nvPr/>
        </p:nvSpPr>
        <p:spPr>
          <a:xfrm>
            <a:off x="6228184" y="1916832"/>
            <a:ext cx="1080120" cy="750672"/>
          </a:xfrm>
          <a:prstGeom prst="ellipse">
            <a:avLst/>
          </a:prstGeom>
          <a:noFill/>
          <a:ln w="38100">
            <a:solidFill>
              <a:srgbClr val="2605A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132113" y="1916832"/>
            <a:ext cx="1080120" cy="750672"/>
          </a:xfrm>
          <a:prstGeom prst="ellipse">
            <a:avLst/>
          </a:prstGeom>
          <a:noFill/>
          <a:ln w="38100">
            <a:solidFill>
              <a:srgbClr val="2605A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2621811"/>
            <a:ext cx="83010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记</a:t>
            </a:r>
            <a:r>
              <a:rPr lang="en-US" altLang="zh-CN" sz="2400" dirty="0" err="1">
                <a:ea typeface="楷体_GB2312" pitchFamily="49" charset="-122"/>
              </a:rPr>
              <a:t>w</a:t>
            </a:r>
            <a:r>
              <a:rPr lang="en-US" altLang="zh-CN" sz="2400" baseline="-25000" dirty="0" err="1">
                <a:ea typeface="楷体_GB2312" pitchFamily="49" charset="-122"/>
              </a:rPr>
              <a:t>i,j</a:t>
            </a:r>
            <a:r>
              <a:rPr lang="en-US" altLang="zh-CN" sz="2400" dirty="0" err="1">
                <a:ea typeface="楷体_GB2312" pitchFamily="49" charset="-122"/>
              </a:rPr>
              <a:t>p</a:t>
            </a:r>
            <a:r>
              <a:rPr lang="en-US" altLang="zh-CN" sz="2400" baseline="-25000" dirty="0" err="1">
                <a:ea typeface="楷体_GB2312" pitchFamily="49" charset="-122"/>
              </a:rPr>
              <a:t>i,j</a:t>
            </a:r>
            <a:r>
              <a:rPr lang="zh-CN" altLang="en-US" sz="2400" dirty="0">
                <a:ea typeface="楷体_GB2312" pitchFamily="49" charset="-122"/>
              </a:rPr>
              <a:t>为</a:t>
            </a:r>
            <a:r>
              <a:rPr lang="en-US" altLang="zh-CN" sz="2400" dirty="0">
                <a:ea typeface="楷体_GB2312" pitchFamily="49" charset="-122"/>
              </a:rPr>
              <a:t>m(</a:t>
            </a:r>
            <a:r>
              <a:rPr lang="en-US" altLang="zh-CN" sz="2400" dirty="0" err="1">
                <a:ea typeface="楷体_GB2312" pitchFamily="49" charset="-122"/>
              </a:rPr>
              <a:t>i,j</a:t>
            </a:r>
            <a:r>
              <a:rPr lang="en-US" altLang="zh-CN" sz="2400" dirty="0">
                <a:ea typeface="楷体_GB2312" pitchFamily="49" charset="-122"/>
              </a:rPr>
              <a:t>)</a:t>
            </a:r>
            <a:r>
              <a:rPr lang="zh-CN" altLang="en-US" sz="2400" dirty="0">
                <a:ea typeface="楷体_GB2312" pitchFamily="49" charset="-122"/>
              </a:rPr>
              <a:t>，则</a:t>
            </a:r>
            <a:r>
              <a:rPr lang="en-US" altLang="zh-CN" sz="2400" dirty="0">
                <a:ea typeface="楷体_GB2312" pitchFamily="49" charset="-122"/>
              </a:rPr>
              <a:t>m(1,n)=w</a:t>
            </a:r>
            <a:r>
              <a:rPr lang="en-US" altLang="zh-CN" sz="2400" baseline="-25000" dirty="0">
                <a:ea typeface="楷体_GB2312" pitchFamily="49" charset="-122"/>
              </a:rPr>
              <a:t>1,n</a:t>
            </a:r>
            <a:r>
              <a:rPr lang="en-US" altLang="zh-CN" sz="2400" dirty="0">
                <a:ea typeface="楷体_GB2312" pitchFamily="49" charset="-122"/>
              </a:rPr>
              <a:t>p</a:t>
            </a:r>
            <a:r>
              <a:rPr lang="en-US" altLang="zh-CN" sz="2400" baseline="-25000" dirty="0">
                <a:ea typeface="楷体_GB2312" pitchFamily="49" charset="-122"/>
              </a:rPr>
              <a:t>1,n</a:t>
            </a:r>
            <a:r>
              <a:rPr lang="en-US" altLang="zh-CN" sz="2400" dirty="0">
                <a:ea typeface="楷体_GB2312" pitchFamily="49" charset="-122"/>
              </a:rPr>
              <a:t>=p</a:t>
            </a:r>
            <a:r>
              <a:rPr lang="en-US" altLang="zh-CN" sz="2400" baseline="-25000" dirty="0">
                <a:ea typeface="楷体_GB2312" pitchFamily="49" charset="-122"/>
              </a:rPr>
              <a:t>1,n</a:t>
            </a:r>
            <a:r>
              <a:rPr lang="zh-CN" altLang="en-US" sz="2400" dirty="0">
                <a:ea typeface="楷体_GB2312" pitchFamily="49" charset="-122"/>
              </a:rPr>
              <a:t>为所求的最优值。计算</a:t>
            </a:r>
            <a:r>
              <a:rPr lang="en-US" altLang="zh-CN" sz="2400" dirty="0">
                <a:ea typeface="楷体_GB2312" pitchFamily="49" charset="-122"/>
              </a:rPr>
              <a:t>m(</a:t>
            </a:r>
            <a:r>
              <a:rPr lang="en-US" altLang="zh-CN" sz="2400" dirty="0" err="1">
                <a:ea typeface="楷体_GB2312" pitchFamily="49" charset="-122"/>
              </a:rPr>
              <a:t>i,j</a:t>
            </a:r>
            <a:r>
              <a:rPr lang="en-US" altLang="zh-CN" sz="2400" dirty="0">
                <a:ea typeface="楷体_GB2312" pitchFamily="49" charset="-122"/>
              </a:rPr>
              <a:t>)</a:t>
            </a:r>
            <a:r>
              <a:rPr lang="zh-CN" altLang="en-US" sz="2400" dirty="0">
                <a:ea typeface="楷体_GB2312" pitchFamily="49" charset="-122"/>
              </a:rPr>
              <a:t>的递归式为</a:t>
            </a:r>
            <a:endParaRPr lang="zh-CN" altLang="en-US" sz="2400" dirty="0">
              <a:ea typeface="楷体_GB2312" pitchFamily="49" charset="-122"/>
            </a:endParaRPr>
          </a:p>
          <a:p>
            <a:endParaRPr lang="zh-CN" altLang="en-US" sz="2400" dirty="0">
              <a:ea typeface="楷体_GB2312" pitchFamily="49" charset="-122"/>
            </a:endParaRPr>
          </a:p>
          <a:p>
            <a:endParaRPr lang="zh-CN" altLang="en-US" sz="2400" dirty="0">
              <a:ea typeface="楷体_GB2312" pitchFamily="49" charset="-122"/>
            </a:endParaRPr>
          </a:p>
          <a:p>
            <a:endParaRPr lang="zh-CN" altLang="en-US" sz="2400" dirty="0">
              <a:ea typeface="楷体_GB2312" pitchFamily="49" charset="-122"/>
            </a:endParaRPr>
          </a:p>
          <a:p>
            <a:endParaRPr lang="zh-CN" altLang="en-US" sz="2400" dirty="0">
              <a:ea typeface="楷体_GB2312" pitchFamily="49" charset="-122"/>
            </a:endParaRPr>
          </a:p>
          <a:p>
            <a:endParaRPr lang="zh-CN" altLang="en-US" sz="2400" dirty="0">
              <a:ea typeface="楷体_GB2312" pitchFamily="49" charset="-122"/>
            </a:endParaRPr>
          </a:p>
        </p:txBody>
      </p:sp>
      <p:sp>
        <p:nvSpPr>
          <p:cNvPr id="330754" name="Rectangle 2"/>
          <p:cNvSpPr>
            <a:spLocks noChangeArrowheads="1"/>
          </p:cNvSpPr>
          <p:nvPr/>
        </p:nvSpPr>
        <p:spPr bwMode="auto">
          <a:xfrm>
            <a:off x="539552" y="257398"/>
            <a:ext cx="7345362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zh-CN" sz="420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最优二叉搜索树</a:t>
            </a:r>
            <a:endParaRPr lang="ja-JP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</a:endParaRPr>
          </a:p>
        </p:txBody>
      </p:sp>
      <p:sp>
        <p:nvSpPr>
          <p:cNvPr id="330755" name="Text Box 3"/>
          <p:cNvSpPr txBox="1">
            <a:spLocks noChangeArrowheads="1"/>
          </p:cNvSpPr>
          <p:nvPr/>
        </p:nvSpPr>
        <p:spPr bwMode="auto">
          <a:xfrm>
            <a:off x="323850" y="1052513"/>
            <a:ext cx="8301038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最优二叉搜索树</a:t>
            </a:r>
            <a:r>
              <a:rPr lang="en-US" altLang="zh-CN" sz="2400" dirty="0" err="1">
                <a:ea typeface="楷体_GB2312" pitchFamily="49" charset="-122"/>
              </a:rPr>
              <a:t>T</a:t>
            </a:r>
            <a:r>
              <a:rPr lang="en-US" altLang="zh-CN" sz="2400" baseline="-25000" dirty="0" err="1">
                <a:ea typeface="楷体_GB2312" pitchFamily="49" charset="-122"/>
              </a:rPr>
              <a:t>ij</a:t>
            </a:r>
            <a:r>
              <a:rPr lang="zh-CN" altLang="en-US" sz="2400" dirty="0">
                <a:ea typeface="楷体_GB2312" pitchFamily="49" charset="-122"/>
              </a:rPr>
              <a:t>的平均路长为</a:t>
            </a:r>
            <a:r>
              <a:rPr lang="en-US" altLang="zh-CN" sz="2400" dirty="0" err="1">
                <a:ea typeface="楷体_GB2312" pitchFamily="49" charset="-122"/>
              </a:rPr>
              <a:t>p</a:t>
            </a:r>
            <a:r>
              <a:rPr lang="en-US" altLang="zh-CN" sz="2400" baseline="-25000" dirty="0" err="1">
                <a:ea typeface="楷体_GB2312" pitchFamily="49" charset="-122"/>
              </a:rPr>
              <a:t>ij</a:t>
            </a:r>
            <a:r>
              <a:rPr lang="zh-CN" altLang="en-US" sz="2400" dirty="0">
                <a:ea typeface="楷体_GB2312" pitchFamily="49" charset="-122"/>
              </a:rPr>
              <a:t>，则所求的最优值为</a:t>
            </a:r>
            <a:r>
              <a:rPr lang="en-US" altLang="zh-CN" sz="2400" dirty="0">
                <a:ea typeface="楷体_GB2312" pitchFamily="49" charset="-122"/>
              </a:rPr>
              <a:t>p</a:t>
            </a:r>
            <a:r>
              <a:rPr lang="en-US" altLang="zh-CN" sz="2400" baseline="-25000" dirty="0">
                <a:ea typeface="楷体_GB2312" pitchFamily="49" charset="-122"/>
              </a:rPr>
              <a:t>1,n</a:t>
            </a:r>
            <a:r>
              <a:rPr lang="zh-CN" altLang="en-US" sz="2400" dirty="0">
                <a:ea typeface="楷体_GB2312" pitchFamily="49" charset="-122"/>
              </a:rPr>
              <a:t>。由最优二叉搜索树问题的最优子结构性质可建立计算</a:t>
            </a:r>
            <a:r>
              <a:rPr lang="en-US" altLang="zh-CN" sz="2400" dirty="0" err="1">
                <a:ea typeface="楷体_GB2312" pitchFamily="49" charset="-122"/>
              </a:rPr>
              <a:t>p</a:t>
            </a:r>
            <a:r>
              <a:rPr lang="en-US" altLang="zh-CN" sz="2400" baseline="-25000" dirty="0" err="1">
                <a:ea typeface="楷体_GB2312" pitchFamily="49" charset="-122"/>
              </a:rPr>
              <a:t>ij</a:t>
            </a:r>
            <a:r>
              <a:rPr lang="zh-CN" altLang="en-US" sz="2400" dirty="0">
                <a:ea typeface="楷体_GB2312" pitchFamily="49" charset="-122"/>
              </a:rPr>
              <a:t>的递归式如下</a:t>
            </a:r>
            <a:endParaRPr lang="zh-CN" altLang="en-US" sz="2400" dirty="0">
              <a:ea typeface="楷体_GB2312" pitchFamily="49" charset="-122"/>
            </a:endParaRPr>
          </a:p>
          <a:p>
            <a:endParaRPr lang="zh-CN" altLang="en-US" sz="2400" dirty="0">
              <a:ea typeface="楷体_GB2312" pitchFamily="49" charset="-122"/>
            </a:endParaRPr>
          </a:p>
          <a:p>
            <a:endParaRPr lang="zh-CN" altLang="en-US" sz="2400" dirty="0">
              <a:ea typeface="楷体_GB2312" pitchFamily="49" charset="-122"/>
            </a:endParaRPr>
          </a:p>
          <a:p>
            <a:endParaRPr lang="en-US" altLang="zh-CN" sz="2400" dirty="0" smtClean="0">
              <a:ea typeface="楷体_GB2312" pitchFamily="49" charset="-122"/>
            </a:endParaRPr>
          </a:p>
          <a:p>
            <a:endParaRPr lang="en-US" altLang="zh-CN" sz="2400" dirty="0">
              <a:ea typeface="楷体_GB2312" pitchFamily="49" charset="-122"/>
            </a:endParaRPr>
          </a:p>
          <a:p>
            <a:endParaRPr lang="en-US" altLang="zh-CN" sz="2400" dirty="0" smtClean="0">
              <a:ea typeface="楷体_GB2312" pitchFamily="49" charset="-122"/>
            </a:endParaRPr>
          </a:p>
          <a:p>
            <a:endParaRPr lang="en-US" altLang="zh-CN" sz="2400" dirty="0">
              <a:ea typeface="楷体_GB2312" pitchFamily="49" charset="-122"/>
            </a:endParaRPr>
          </a:p>
          <a:p>
            <a:endParaRPr lang="en-US" altLang="zh-CN" sz="2400" dirty="0" smtClean="0">
              <a:ea typeface="楷体_GB2312" pitchFamily="49" charset="-122"/>
            </a:endParaRPr>
          </a:p>
          <a:p>
            <a:r>
              <a:rPr lang="zh-CN" altLang="en-US" sz="2400" dirty="0" smtClean="0">
                <a:ea typeface="楷体_GB2312" pitchFamily="49" charset="-122"/>
              </a:rPr>
              <a:t>可以</a:t>
            </a:r>
            <a:r>
              <a:rPr lang="zh-CN" altLang="en-US" sz="2400" dirty="0">
                <a:ea typeface="楷体_GB2312" pitchFamily="49" charset="-122"/>
              </a:rPr>
              <a:t>得到</a:t>
            </a:r>
            <a:r>
              <a:rPr lang="en-US" altLang="zh-CN" sz="2400" dirty="0">
                <a:ea typeface="楷体_GB2312" pitchFamily="49" charset="-122"/>
              </a:rPr>
              <a:t>O(n</a:t>
            </a:r>
            <a:r>
              <a:rPr lang="en-US" altLang="zh-CN" sz="2400" baseline="30000" dirty="0">
                <a:ea typeface="楷体_GB2312" pitchFamily="49" charset="-122"/>
              </a:rPr>
              <a:t>2</a:t>
            </a:r>
            <a:r>
              <a:rPr lang="en-US" altLang="zh-CN" sz="2400" dirty="0">
                <a:ea typeface="楷体_GB2312" pitchFamily="49" charset="-122"/>
              </a:rPr>
              <a:t>)</a:t>
            </a:r>
            <a:r>
              <a:rPr lang="zh-CN" altLang="en-US" sz="2400" dirty="0">
                <a:ea typeface="楷体_GB2312" pitchFamily="49" charset="-122"/>
              </a:rPr>
              <a:t>的算法</a:t>
            </a:r>
            <a:endParaRPr lang="zh-CN" altLang="en-US" sz="2400" dirty="0">
              <a:ea typeface="楷体_GB2312" pitchFamily="49" charset="-122"/>
            </a:endParaRPr>
          </a:p>
        </p:txBody>
      </p:sp>
      <p:graphicFrame>
        <p:nvGraphicFramePr>
          <p:cNvPr id="330757" name="Object 5"/>
          <p:cNvGraphicFramePr>
            <a:graphicFrameLocks noChangeAspect="1"/>
          </p:cNvGraphicFramePr>
          <p:nvPr/>
        </p:nvGraphicFramePr>
        <p:xfrm>
          <a:off x="1691680" y="1988840"/>
          <a:ext cx="6131432" cy="647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769" name="公式" r:id="rId1" imgW="2794000" imgH="292100" progId="Equation.3">
                  <p:embed/>
                </p:oleObj>
              </mc:Choice>
              <mc:Fallback>
                <p:oleObj name="公式" r:id="rId1" imgW="2794000" imgH="292100" progId="Equation.3">
                  <p:embed/>
                  <p:pic>
                    <p:nvPicPr>
                      <p:cNvPr id="0" name="Picture 14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988840"/>
                        <a:ext cx="6131432" cy="6478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758" name="Rectangle 6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30759" name="Object 7"/>
          <p:cNvGraphicFramePr>
            <a:graphicFrameLocks noChangeAspect="1"/>
          </p:cNvGraphicFramePr>
          <p:nvPr/>
        </p:nvGraphicFramePr>
        <p:xfrm>
          <a:off x="1778090" y="3429000"/>
          <a:ext cx="6106278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770" name="公式" r:id="rId3" imgW="3098800" imgH="508000" progId="Equation.3">
                  <p:embed/>
                </p:oleObj>
              </mc:Choice>
              <mc:Fallback>
                <p:oleObj name="公式" r:id="rId3" imgW="3098800" imgH="508000" progId="Equation.3">
                  <p:embed/>
                  <p:pic>
                    <p:nvPicPr>
                      <p:cNvPr id="0" name="Picture 14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90" y="3429000"/>
                        <a:ext cx="6106278" cy="100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760" name="Rectangle 8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89756" y="4509120"/>
            <a:ext cx="8964488" cy="2232248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</a:pPr>
            <a:r>
              <a:rPr lang="zh-CN" altLang="en-US" sz="2000" kern="0" dirty="0" smtClean="0"/>
              <a:t>根据该公式，计算树</a:t>
            </a:r>
            <a:r>
              <a:rPr lang="en-US" altLang="zh-CN" sz="2000" kern="0" dirty="0" smtClean="0"/>
              <a:t>T[</a:t>
            </a:r>
            <a:r>
              <a:rPr lang="en-US" altLang="zh-CN" sz="2000" kern="0" dirty="0" err="1" smtClean="0"/>
              <a:t>i</a:t>
            </a:r>
            <a:r>
              <a:rPr lang="en-US" altLang="zh-CN" sz="2000" kern="0" dirty="0" smtClean="0"/>
              <a:t>][j]</a:t>
            </a:r>
            <a:r>
              <a:rPr lang="zh-CN" altLang="en-US" sz="2000" kern="0" dirty="0" smtClean="0"/>
              <a:t>的花费只用到了</a:t>
            </a:r>
            <a:endParaRPr lang="zh-CN" altLang="en-US" sz="2000" kern="0" dirty="0" smtClean="0"/>
          </a:p>
          <a:p>
            <a:pPr>
              <a:buFontTx/>
              <a:buNone/>
            </a:pPr>
            <a:r>
              <a:rPr lang="en-US" altLang="zh-CN" sz="2000" kern="0" dirty="0" smtClean="0"/>
              <a:t>T[</a:t>
            </a:r>
            <a:r>
              <a:rPr lang="en-US" altLang="zh-CN" sz="2000" kern="0" dirty="0" err="1" smtClean="0"/>
              <a:t>i</a:t>
            </a:r>
            <a:r>
              <a:rPr lang="en-US" altLang="zh-CN" sz="2000" kern="0" dirty="0" smtClean="0"/>
              <a:t>][k-1]</a:t>
            </a:r>
            <a:r>
              <a:rPr lang="zh-CN" altLang="en-US" sz="2000" kern="0" dirty="0" smtClean="0"/>
              <a:t>，</a:t>
            </a:r>
            <a:r>
              <a:rPr lang="en-US" altLang="zh-CN" sz="2000" kern="0" dirty="0" smtClean="0"/>
              <a:t>T[k+1][j], </a:t>
            </a:r>
            <a:r>
              <a:rPr lang="zh-CN" altLang="en-US" sz="2000" kern="0" dirty="0" smtClean="0"/>
              <a:t>可得到具体求解过程如下：</a:t>
            </a:r>
            <a:endParaRPr lang="zh-CN" altLang="en-US" sz="2000" kern="0" dirty="0" smtClean="0"/>
          </a:p>
          <a:p>
            <a:pPr>
              <a:buFontTx/>
              <a:buNone/>
            </a:pPr>
            <a:r>
              <a:rPr lang="en-US" altLang="zh-CN" sz="2000" kern="0" dirty="0" smtClean="0"/>
              <a:t>1</a:t>
            </a:r>
            <a:r>
              <a:rPr lang="zh-CN" altLang="en-US" sz="2000" kern="0" dirty="0" smtClean="0"/>
              <a:t>）构造只有</a:t>
            </a:r>
            <a:r>
              <a:rPr lang="en-US" altLang="zh-CN" sz="2000" kern="0" dirty="0" smtClean="0"/>
              <a:t>1</a:t>
            </a:r>
            <a:r>
              <a:rPr lang="zh-CN" altLang="en-US" sz="2000" kern="0" dirty="0" smtClean="0"/>
              <a:t>个内部结点的最优二叉搜索树</a:t>
            </a:r>
            <a:r>
              <a:rPr lang="en-US" altLang="zh-CN" sz="2000" kern="0" dirty="0" smtClean="0"/>
              <a:t>T[1][1],T[2][2]…, T[n][n]</a:t>
            </a:r>
            <a:r>
              <a:rPr lang="zh-CN" altLang="en-US" sz="2000" kern="0" dirty="0" smtClean="0"/>
              <a:t>，可以求得</a:t>
            </a:r>
            <a:r>
              <a:rPr lang="en-US" altLang="zh-CN" sz="2000" kern="0" dirty="0" smtClean="0"/>
              <a:t>m[</a:t>
            </a:r>
            <a:r>
              <a:rPr lang="en-US" altLang="zh-CN" sz="2000" kern="0" dirty="0" err="1" smtClean="0"/>
              <a:t>i</a:t>
            </a:r>
            <a:r>
              <a:rPr lang="en-US" altLang="zh-CN" sz="2000" kern="0" dirty="0" smtClean="0"/>
              <a:t>][</a:t>
            </a:r>
            <a:r>
              <a:rPr lang="en-US" altLang="zh-CN" sz="2000" kern="0" dirty="0" err="1" smtClean="0"/>
              <a:t>i</a:t>
            </a:r>
            <a:r>
              <a:rPr lang="en-US" altLang="zh-CN" sz="2000" kern="0" dirty="0" smtClean="0"/>
              <a:t>] </a:t>
            </a:r>
            <a:r>
              <a:rPr lang="zh-CN" altLang="en-US" sz="2000" kern="0" dirty="0" smtClean="0"/>
              <a:t>同时可以用一个数组存做根结点元素为：</a:t>
            </a:r>
            <a:endParaRPr lang="zh-CN" altLang="en-US" sz="2000" kern="0" dirty="0" smtClean="0"/>
          </a:p>
          <a:p>
            <a:pPr>
              <a:buFontTx/>
              <a:buNone/>
            </a:pPr>
            <a:r>
              <a:rPr lang="zh-CN" altLang="en-US" sz="2000" kern="0" dirty="0" smtClean="0"/>
              <a:t>   </a:t>
            </a:r>
            <a:r>
              <a:rPr lang="en-US" altLang="zh-CN" sz="2000" kern="0" dirty="0" smtClean="0"/>
              <a:t>s[1][1]=1, s[2][2]=2…s[n][n]=n</a:t>
            </a:r>
            <a:endParaRPr lang="en-US" altLang="zh-CN" sz="2000" kern="0" dirty="0" smtClean="0"/>
          </a:p>
          <a:p>
            <a:pPr>
              <a:buFontTx/>
              <a:buNone/>
            </a:pPr>
            <a:r>
              <a:rPr lang="en-US" altLang="zh-CN" sz="2000" kern="0" dirty="0" smtClean="0"/>
              <a:t>2) </a:t>
            </a:r>
            <a:r>
              <a:rPr lang="zh-CN" altLang="en-US" sz="2000" kern="0" dirty="0" smtClean="0"/>
              <a:t>构造具有</a:t>
            </a:r>
            <a:r>
              <a:rPr lang="en-US" altLang="zh-CN" sz="2000" kern="0" dirty="0" smtClean="0"/>
              <a:t>2</a:t>
            </a:r>
            <a:r>
              <a:rPr lang="zh-CN" altLang="en-US" sz="2000" kern="0" dirty="0" smtClean="0"/>
              <a:t>个内部结点的最优二叉搜索树</a:t>
            </a:r>
            <a:endParaRPr lang="zh-CN" altLang="en-US" sz="20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b="1" dirty="0">
                <a:solidFill>
                  <a:srgbClr val="3907F1"/>
                </a:solidFill>
              </a:rPr>
              <a:t>课后作业</a:t>
            </a:r>
            <a:endParaRPr lang="zh-CN" altLang="en-US" sz="4000" b="1" dirty="0">
              <a:solidFill>
                <a:srgbClr val="3907F1"/>
              </a:solidFill>
            </a:endParaRP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231"/>
            <a:ext cx="8569325" cy="792609"/>
          </a:xfrm>
        </p:spPr>
        <p:txBody>
          <a:bodyPr/>
          <a:lstStyle/>
          <a:p>
            <a:r>
              <a:rPr lang="zh-CN" altLang="en-US" sz="2800" dirty="0" smtClean="0"/>
              <a:t>见</a:t>
            </a:r>
            <a:r>
              <a:rPr lang="en-US" altLang="zh-CN" sz="2800" dirty="0" smtClean="0"/>
              <a:t>QQ</a:t>
            </a:r>
            <a:r>
              <a:rPr lang="zh-CN" altLang="en-US" sz="2800" dirty="0" smtClean="0"/>
              <a:t>群</a:t>
            </a:r>
            <a:r>
              <a:rPr lang="zh-CN" altLang="en-US" sz="2800" dirty="0"/>
              <a:t>（ </a:t>
            </a:r>
            <a:r>
              <a:rPr lang="en-US" altLang="zh-CN" sz="2800" dirty="0"/>
              <a:t>421079161 </a:t>
            </a:r>
            <a:r>
              <a:rPr lang="zh-CN" altLang="en-US" sz="2800" dirty="0" smtClean="0"/>
              <a:t>）发布</a:t>
            </a:r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zh-CN" altLang="en-US" sz="2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93440" y="2492896"/>
            <a:ext cx="8569325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400" kern="0" dirty="0" smtClean="0"/>
              <a:t>作业通过发送电子邮件附件形式提交到如下邮箱： </a:t>
            </a:r>
            <a:r>
              <a:rPr lang="en-US" altLang="zh-CN" sz="2400" kern="0" dirty="0" smtClean="0">
                <a:solidFill>
                  <a:srgbClr val="006600"/>
                </a:solidFill>
              </a:rPr>
              <a:t>jxguo_scu@163.com</a:t>
            </a:r>
            <a:endParaRPr lang="en-US" altLang="zh-CN" sz="2400" kern="0" dirty="0" smtClean="0">
              <a:solidFill>
                <a:srgbClr val="0066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kern="0" dirty="0" smtClean="0"/>
              <a:t>作业文件名命名要求：</a:t>
            </a:r>
            <a:endParaRPr lang="zh-CN" altLang="en-US" sz="2400" kern="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kern="0" dirty="0" smtClean="0"/>
              <a:t>     </a:t>
            </a:r>
            <a:r>
              <a:rPr lang="zh-CN" altLang="en-US" sz="2400" kern="0" dirty="0" smtClean="0">
                <a:solidFill>
                  <a:srgbClr val="3907F1"/>
                </a:solidFill>
              </a:rPr>
              <a:t>学号</a:t>
            </a:r>
            <a:r>
              <a:rPr lang="en-US" altLang="zh-CN" sz="2400" kern="0" dirty="0" smtClean="0">
                <a:solidFill>
                  <a:srgbClr val="3907F1"/>
                </a:solidFill>
              </a:rPr>
              <a:t>_</a:t>
            </a:r>
            <a:r>
              <a:rPr lang="zh-CN" altLang="en-US" sz="2400" kern="0" dirty="0" smtClean="0">
                <a:solidFill>
                  <a:srgbClr val="3907F1"/>
                </a:solidFill>
              </a:rPr>
              <a:t>姓名</a:t>
            </a:r>
            <a:r>
              <a:rPr lang="en-US" altLang="zh-CN" sz="2400" kern="0" dirty="0" smtClean="0">
                <a:solidFill>
                  <a:srgbClr val="3907F1"/>
                </a:solidFill>
              </a:rPr>
              <a:t>_n</a:t>
            </a:r>
            <a:r>
              <a:rPr lang="en-US" altLang="zh-CN" sz="2400" kern="0" dirty="0" smtClean="0"/>
              <a:t>.doc    </a:t>
            </a:r>
            <a:r>
              <a:rPr lang="zh-CN" altLang="en-US" sz="2400" kern="0" dirty="0" smtClean="0"/>
              <a:t>（</a:t>
            </a:r>
            <a:r>
              <a:rPr lang="en-US" altLang="zh-CN" sz="2400" kern="0" dirty="0" smtClean="0"/>
              <a:t>n</a:t>
            </a:r>
            <a:r>
              <a:rPr lang="zh-CN" altLang="en-US" sz="2400" kern="0" dirty="0" smtClean="0"/>
              <a:t>为当章节序号）</a:t>
            </a:r>
            <a:endParaRPr lang="zh-CN" altLang="en-US" sz="2400" kern="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kern="0" dirty="0" smtClean="0"/>
              <a:t>如一个合法文件名：</a:t>
            </a:r>
            <a:r>
              <a:rPr lang="en-US" altLang="zh-CN" sz="2400" kern="0" dirty="0" smtClean="0">
                <a:solidFill>
                  <a:schemeClr val="folHlink"/>
                </a:solidFill>
              </a:rPr>
              <a:t> </a:t>
            </a:r>
            <a:r>
              <a:rPr lang="en-US" altLang="zh-CN" sz="2400" kern="0" dirty="0" smtClean="0">
                <a:solidFill>
                  <a:srgbClr val="3907F1"/>
                </a:solidFill>
              </a:rPr>
              <a:t>95002_</a:t>
            </a:r>
            <a:r>
              <a:rPr lang="zh-CN" altLang="en-US" sz="2400" kern="0" dirty="0" smtClean="0">
                <a:solidFill>
                  <a:srgbClr val="3907F1"/>
                </a:solidFill>
              </a:rPr>
              <a:t>张三</a:t>
            </a:r>
            <a:r>
              <a:rPr lang="en-US" altLang="zh-CN" sz="2400" kern="0" dirty="0" smtClean="0">
                <a:solidFill>
                  <a:srgbClr val="3907F1"/>
                </a:solidFill>
              </a:rPr>
              <a:t>_2</a:t>
            </a:r>
            <a:r>
              <a:rPr lang="en-US" altLang="zh-CN" sz="2400" kern="0" dirty="0" smtClean="0"/>
              <a:t>.doc</a:t>
            </a:r>
            <a:endParaRPr lang="zh-CN" altLang="en-US" sz="2400" kern="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kern="0" dirty="0" smtClean="0"/>
              <a:t>5</a:t>
            </a:r>
            <a:r>
              <a:rPr lang="zh-CN" altLang="en-US" sz="2400" kern="0" dirty="0" smtClean="0"/>
              <a:t>月</a:t>
            </a:r>
            <a:r>
              <a:rPr lang="en-US" altLang="zh-CN" sz="2400" kern="0" dirty="0" smtClean="0"/>
              <a:t>10</a:t>
            </a:r>
            <a:r>
              <a:rPr lang="zh-CN" altLang="en-US" sz="2400" kern="0" dirty="0" smtClean="0"/>
              <a:t>日前</a:t>
            </a:r>
            <a:r>
              <a:rPr lang="en-US" altLang="zh-CN" sz="2400" kern="0" dirty="0" smtClean="0"/>
              <a:t>Email</a:t>
            </a:r>
            <a:r>
              <a:rPr lang="zh-CN" altLang="en-US" sz="2400" kern="0" dirty="0" smtClean="0"/>
              <a:t>提交</a:t>
            </a:r>
            <a:endParaRPr lang="en-US" altLang="zh-CN" sz="2400" kern="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24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8777" name="Object 9"/>
          <p:cNvGraphicFramePr>
            <a:graphicFrameLocks noChangeAspect="1"/>
          </p:cNvGraphicFramePr>
          <p:nvPr/>
        </p:nvGraphicFramePr>
        <p:xfrm>
          <a:off x="2699792" y="3373686"/>
          <a:ext cx="16891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768" name="数式" r:id="rId1" imgW="660400" imgH="190500" progId="Equation.3">
                  <p:embed/>
                </p:oleObj>
              </mc:Choice>
              <mc:Fallback>
                <p:oleObj name="数式" r:id="rId1" imgW="660400" imgH="190500" progId="Equation.3">
                  <p:embed/>
                  <p:pic>
                    <p:nvPicPr>
                      <p:cNvPr id="0" name="Picture 9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373686"/>
                        <a:ext cx="1689100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8778" name="Group 10"/>
          <p:cNvGrpSpPr/>
          <p:nvPr/>
        </p:nvGrpSpPr>
        <p:grpSpPr bwMode="auto">
          <a:xfrm>
            <a:off x="1554163" y="3789363"/>
            <a:ext cx="6372225" cy="428625"/>
            <a:chOff x="824" y="2639"/>
            <a:chExt cx="4014" cy="270"/>
          </a:xfrm>
        </p:grpSpPr>
        <p:graphicFrame>
          <p:nvGraphicFramePr>
            <p:cNvPr id="288779" name="Object 11"/>
            <p:cNvGraphicFramePr>
              <a:graphicFrameLocks noChangeAspect="1"/>
            </p:cNvGraphicFramePr>
            <p:nvPr/>
          </p:nvGraphicFramePr>
          <p:xfrm>
            <a:off x="824" y="2665"/>
            <a:ext cx="975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769" name="数式" r:id="rId3" imgW="711200" imgH="177800" progId="Equation.3">
                    <p:embed/>
                  </p:oleObj>
                </mc:Choice>
                <mc:Fallback>
                  <p:oleObj name="数式" r:id="rId3" imgW="711200" imgH="177800" progId="Equation.3">
                    <p:embed/>
                    <p:pic>
                      <p:nvPicPr>
                        <p:cNvPr id="0" name="Picture 9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4" y="2665"/>
                          <a:ext cx="975" cy="2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8780" name="Object 12"/>
            <p:cNvGraphicFramePr>
              <a:graphicFrameLocks noChangeAspect="1"/>
            </p:cNvGraphicFramePr>
            <p:nvPr/>
          </p:nvGraphicFramePr>
          <p:xfrm>
            <a:off x="1860" y="2660"/>
            <a:ext cx="954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770" name="数式" r:id="rId5" imgW="711200" imgH="177800" progId="Equation.3">
                    <p:embed/>
                  </p:oleObj>
                </mc:Choice>
                <mc:Fallback>
                  <p:oleObj name="数式" r:id="rId5" imgW="711200" imgH="177800" progId="Equation.3">
                    <p:embed/>
                    <p:pic>
                      <p:nvPicPr>
                        <p:cNvPr id="0" name="Picture 9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0" y="2660"/>
                          <a:ext cx="954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8781" name="Object 13"/>
            <p:cNvGraphicFramePr>
              <a:graphicFrameLocks noChangeAspect="1"/>
            </p:cNvGraphicFramePr>
            <p:nvPr/>
          </p:nvGraphicFramePr>
          <p:xfrm>
            <a:off x="2866" y="2649"/>
            <a:ext cx="1011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771" name="数式" r:id="rId7" imgW="735965" imgH="177800" progId="Equation.3">
                    <p:embed/>
                  </p:oleObj>
                </mc:Choice>
                <mc:Fallback>
                  <p:oleObj name="数式" r:id="rId7" imgW="735965" imgH="177800" progId="Equation.3">
                    <p:embed/>
                    <p:pic>
                      <p:nvPicPr>
                        <p:cNvPr id="0" name="Picture 9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6" y="2649"/>
                          <a:ext cx="1011" cy="2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8782" name="Object 14"/>
            <p:cNvGraphicFramePr>
              <a:graphicFrameLocks noChangeAspect="1"/>
            </p:cNvGraphicFramePr>
            <p:nvPr/>
          </p:nvGraphicFramePr>
          <p:xfrm>
            <a:off x="3940" y="2639"/>
            <a:ext cx="898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772" name="数式" r:id="rId9" imgW="660400" imgH="177800" progId="Equation.3">
                    <p:embed/>
                  </p:oleObj>
                </mc:Choice>
                <mc:Fallback>
                  <p:oleObj name="数式" r:id="rId9" imgW="660400" imgH="177800" progId="Equation.3">
                    <p:embed/>
                    <p:pic>
                      <p:nvPicPr>
                        <p:cNvPr id="0" name="Picture 9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0" y="2639"/>
                          <a:ext cx="898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8783" name="Object 15"/>
          <p:cNvGraphicFramePr>
            <a:graphicFrameLocks noChangeAspect="1"/>
          </p:cNvGraphicFramePr>
          <p:nvPr/>
        </p:nvGraphicFramePr>
        <p:xfrm>
          <a:off x="2022475" y="4830340"/>
          <a:ext cx="170021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773" name="数式" r:id="rId11" imgW="786765" imgH="203200" progId="Equation.3">
                  <p:embed/>
                </p:oleObj>
              </mc:Choice>
              <mc:Fallback>
                <p:oleObj name="数式" r:id="rId11" imgW="786765" imgH="203200" progId="Equation.3">
                  <p:embed/>
                  <p:pic>
                    <p:nvPicPr>
                      <p:cNvPr id="0" name="Picture 9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475" y="4830340"/>
                        <a:ext cx="1700213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84" name="Object 16"/>
          <p:cNvGraphicFramePr>
            <a:graphicFrameLocks noChangeAspect="1"/>
          </p:cNvGraphicFramePr>
          <p:nvPr/>
        </p:nvGraphicFramePr>
        <p:xfrm>
          <a:off x="2022475" y="5295478"/>
          <a:ext cx="170021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774" name="数式" r:id="rId13" imgW="786765" imgH="203200" progId="Equation.3">
                  <p:embed/>
                </p:oleObj>
              </mc:Choice>
              <mc:Fallback>
                <p:oleObj name="数式" r:id="rId13" imgW="786765" imgH="203200" progId="Equation.3">
                  <p:embed/>
                  <p:pic>
                    <p:nvPicPr>
                      <p:cNvPr id="0" name="Picture 9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475" y="5295478"/>
                        <a:ext cx="1700213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85" name="Object 17"/>
          <p:cNvGraphicFramePr>
            <a:graphicFrameLocks noChangeAspect="1"/>
          </p:cNvGraphicFramePr>
          <p:nvPr/>
        </p:nvGraphicFramePr>
        <p:xfrm>
          <a:off x="4181475" y="5303415"/>
          <a:ext cx="170021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775" name="数式" r:id="rId15" imgW="786765" imgH="203200" progId="Equation.3">
                  <p:embed/>
                </p:oleObj>
              </mc:Choice>
              <mc:Fallback>
                <p:oleObj name="数式" r:id="rId15" imgW="786765" imgH="203200" progId="Equation.3">
                  <p:embed/>
                  <p:pic>
                    <p:nvPicPr>
                      <p:cNvPr id="0" name="Picture 9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1475" y="5303415"/>
                        <a:ext cx="1700213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86" name="Object 18"/>
          <p:cNvGraphicFramePr>
            <a:graphicFrameLocks noChangeAspect="1"/>
          </p:cNvGraphicFramePr>
          <p:nvPr/>
        </p:nvGraphicFramePr>
        <p:xfrm>
          <a:off x="4211638" y="4846215"/>
          <a:ext cx="16732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776" name="数式" r:id="rId17" imgW="774065" imgH="203200" progId="Equation.3">
                  <p:embed/>
                </p:oleObj>
              </mc:Choice>
              <mc:Fallback>
                <p:oleObj name="数式" r:id="rId17" imgW="774065" imgH="203200" progId="Equation.3">
                  <p:embed/>
                  <p:pic>
                    <p:nvPicPr>
                      <p:cNvPr id="0" name="Picture 9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4846215"/>
                        <a:ext cx="1673225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87" name="Object 19"/>
          <p:cNvGraphicFramePr>
            <a:graphicFrameLocks noChangeAspect="1"/>
          </p:cNvGraphicFramePr>
          <p:nvPr/>
        </p:nvGraphicFramePr>
        <p:xfrm>
          <a:off x="6191250" y="4881140"/>
          <a:ext cx="16732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777" name="数式" r:id="rId19" imgW="774065" imgH="203200" progId="Equation.3">
                  <p:embed/>
                </p:oleObj>
              </mc:Choice>
              <mc:Fallback>
                <p:oleObj name="数式" r:id="rId19" imgW="774065" imgH="203200" progId="Equation.3">
                  <p:embed/>
                  <p:pic>
                    <p:nvPicPr>
                      <p:cNvPr id="0" name="Picture 9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0" y="4881140"/>
                        <a:ext cx="1673225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8788" name="Text Box 20"/>
          <p:cNvSpPr txBox="1">
            <a:spLocks noChangeArrowheads="1"/>
          </p:cNvSpPr>
          <p:nvPr/>
        </p:nvSpPr>
        <p:spPr bwMode="auto">
          <a:xfrm>
            <a:off x="1914525" y="5924128"/>
            <a:ext cx="5902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latin typeface="Verdana" panose="020B0604030504040204" pitchFamily="34" charset="0"/>
                <a:ea typeface="黑体" panose="02010609060101010101" pitchFamily="2" charset="-122"/>
              </a:rPr>
              <a:t>16000, 10500, 36000, 87500, 34500</a:t>
            </a:r>
            <a:endParaRPr kumimoji="1" lang="ja-JP" altLang="en-US" sz="2400" dirty="0">
              <a:latin typeface="Verdan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88789" name="Rectangle 21"/>
          <p:cNvSpPr>
            <a:spLocks noChangeArrowheads="1"/>
          </p:cNvSpPr>
          <p:nvPr/>
        </p:nvSpPr>
        <p:spPr bwMode="auto">
          <a:xfrm>
            <a:off x="395237" y="1196752"/>
            <a:ext cx="777716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400" u="sng" dirty="0">
                <a:latin typeface="楷体_GB2312" pitchFamily="49" charset="-122"/>
                <a:ea typeface="楷体_GB2312" pitchFamily="49" charset="-122"/>
              </a:rPr>
              <a:t>完全加括号的矩阵连乘积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可</a:t>
            </a:r>
            <a:r>
              <a:rPr lang="zh-CN" altLang="en-US" sz="2400" dirty="0">
                <a:solidFill>
                  <a:srgbClr val="2605A1"/>
                </a:solidFill>
                <a:latin typeface="楷体_GB2312" pitchFamily="49" charset="-122"/>
                <a:ea typeface="楷体_GB2312" pitchFamily="49" charset="-122"/>
              </a:rPr>
              <a:t>递归地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定义为：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</a:pP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</a:pP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</a:pP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</a:pP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设有四个矩阵            ，它们的维数分别是：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</a:pP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总共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五种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完全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加括号的方式</a:t>
            </a:r>
            <a:endParaRPr lang="ja-JP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8790" name="Rectangle 22"/>
          <p:cNvSpPr>
            <a:spLocks noChangeArrowheads="1"/>
          </p:cNvSpPr>
          <p:nvPr/>
        </p:nvSpPr>
        <p:spPr bwMode="auto">
          <a:xfrm>
            <a:off x="467544" y="188640"/>
            <a:ext cx="6472238" cy="84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anose="02010609060101010101" pitchFamily="2" charset="-122"/>
              </a:rPr>
              <a:t>完全加括号的矩阵连乘积</a:t>
            </a:r>
            <a:endParaRPr lang="ja-JP" altLang="en-US" sz="4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黑体" panose="0201060906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71830" y="578049"/>
            <a:ext cx="1938163" cy="16312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/>
              <a:t>给定维数分别为</a:t>
            </a:r>
            <a:r>
              <a:rPr lang="en-US" altLang="zh-CN" sz="2000" dirty="0" smtClean="0"/>
              <a:t>p*</a:t>
            </a:r>
            <a:r>
              <a:rPr lang="en-US" altLang="zh-CN" sz="2000" dirty="0" smtClean="0">
                <a:solidFill>
                  <a:srgbClr val="2605A1"/>
                </a:solidFill>
              </a:rPr>
              <a:t>q</a:t>
            </a:r>
            <a:r>
              <a:rPr lang="en-US" altLang="zh-CN" sz="2000" dirty="0" smtClean="0"/>
              <a:t>, </a:t>
            </a:r>
            <a:r>
              <a:rPr lang="en-US" altLang="zh-CN" sz="2000" dirty="0" smtClean="0">
                <a:solidFill>
                  <a:srgbClr val="2605A1"/>
                </a:solidFill>
              </a:rPr>
              <a:t>q</a:t>
            </a:r>
            <a:r>
              <a:rPr lang="en-US" altLang="zh-CN" sz="2000" dirty="0" smtClean="0"/>
              <a:t>*r</a:t>
            </a:r>
            <a:r>
              <a:rPr lang="zh-CN" altLang="en-US" sz="2000" dirty="0" smtClean="0"/>
              <a:t>的两个矩阵，主要计算的数乘次数</a:t>
            </a:r>
            <a:r>
              <a:rPr lang="en-US" altLang="zh-CN" sz="2000" dirty="0" smtClean="0"/>
              <a:t>:</a:t>
            </a:r>
            <a:r>
              <a:rPr lang="en-US" altLang="zh-CN" sz="2000" dirty="0" smtClean="0">
                <a:solidFill>
                  <a:srgbClr val="2605A1"/>
                </a:solidFill>
              </a:rPr>
              <a:t>p*r*q</a:t>
            </a:r>
            <a:r>
              <a:rPr lang="en-US" altLang="zh-CN" sz="2000" dirty="0" smtClean="0"/>
              <a:t>  </a:t>
            </a:r>
            <a:endParaRPr lang="zh-CN" altLang="en-US" sz="2000" dirty="0"/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4283819" y="5229200"/>
            <a:ext cx="158432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 bwMode="auto">
          <a:xfrm>
            <a:off x="3203848" y="6339281"/>
            <a:ext cx="93610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88770" name="Group 2"/>
          <p:cNvGrpSpPr/>
          <p:nvPr/>
        </p:nvGrpSpPr>
        <p:grpSpPr bwMode="auto">
          <a:xfrm>
            <a:off x="683568" y="1671805"/>
            <a:ext cx="6721475" cy="1604962"/>
            <a:chOff x="1062" y="1620"/>
            <a:chExt cx="4234" cy="1011"/>
          </a:xfrm>
        </p:grpSpPr>
        <p:sp>
          <p:nvSpPr>
            <p:cNvPr id="288771" name="Text Box 3"/>
            <p:cNvSpPr txBox="1">
              <a:spLocks noChangeArrowheads="1"/>
            </p:cNvSpPr>
            <p:nvPr/>
          </p:nvSpPr>
          <p:spPr bwMode="auto">
            <a:xfrm>
              <a:off x="1062" y="1620"/>
              <a:ext cx="4234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dirty="0">
                  <a:latin typeface="Verdana" panose="020B0604030504040204" pitchFamily="34" charset="0"/>
                  <a:ea typeface="黑体" panose="02010609060101010101" pitchFamily="2" charset="-122"/>
                </a:rPr>
                <a:t>（</a:t>
              </a:r>
              <a:r>
                <a:rPr kumimoji="1" lang="en-US" altLang="zh-CN" sz="2400" dirty="0">
                  <a:latin typeface="Verdana" panose="020B0604030504040204" pitchFamily="34" charset="0"/>
                  <a:ea typeface="黑体" panose="02010609060101010101" pitchFamily="2" charset="-122"/>
                </a:rPr>
                <a:t>1</a:t>
              </a:r>
              <a:r>
                <a:rPr kumimoji="1" lang="zh-CN" altLang="en-US" sz="2400" dirty="0">
                  <a:latin typeface="Verdana" panose="020B0604030504040204" pitchFamily="34" charset="0"/>
                  <a:ea typeface="黑体" panose="02010609060101010101" pitchFamily="2" charset="-122"/>
                </a:rPr>
                <a:t>）单个矩阵是完全加括号的；</a:t>
              </a:r>
              <a:endParaRPr kumimoji="1" lang="zh-CN" altLang="en-US" sz="2400" dirty="0">
                <a:latin typeface="Verdana" panose="020B0604030504040204" pitchFamily="34" charset="0"/>
                <a:ea typeface="黑体" panose="02010609060101010101" pitchFamily="2" charset="-122"/>
              </a:endParaRPr>
            </a:p>
            <a:p>
              <a:r>
                <a:rPr kumimoji="1" lang="zh-CN" altLang="en-US" sz="2400" dirty="0">
                  <a:latin typeface="Verdana" panose="020B0604030504040204" pitchFamily="34" charset="0"/>
                  <a:ea typeface="黑体" panose="02010609060101010101" pitchFamily="2" charset="-122"/>
                </a:rPr>
                <a:t>（</a:t>
              </a:r>
              <a:r>
                <a:rPr kumimoji="1" lang="en-US" altLang="zh-CN" sz="2400" dirty="0">
                  <a:latin typeface="Verdana" panose="020B0604030504040204" pitchFamily="34" charset="0"/>
                  <a:ea typeface="黑体" panose="02010609060101010101" pitchFamily="2" charset="-122"/>
                </a:rPr>
                <a:t>2</a:t>
              </a:r>
              <a:r>
                <a:rPr kumimoji="1" lang="zh-CN" altLang="en-US" sz="2400" dirty="0">
                  <a:latin typeface="Verdana" panose="020B0604030504040204" pitchFamily="34" charset="0"/>
                  <a:ea typeface="黑体" panose="02010609060101010101" pitchFamily="2" charset="-122"/>
                </a:rPr>
                <a:t>）矩阵</a:t>
              </a:r>
              <a:r>
                <a:rPr kumimoji="1" lang="zh-CN" altLang="en-US" sz="2400" dirty="0">
                  <a:solidFill>
                    <a:srgbClr val="3907F1"/>
                  </a:solidFill>
                  <a:latin typeface="Verdana" panose="020B0604030504040204" pitchFamily="34" charset="0"/>
                  <a:ea typeface="黑体" panose="02010609060101010101" pitchFamily="2" charset="-122"/>
                </a:rPr>
                <a:t>连乘积</a:t>
              </a:r>
              <a:r>
                <a:rPr kumimoji="1" lang="zh-CN" altLang="en-US" sz="2400" dirty="0">
                  <a:latin typeface="Verdana" panose="020B0604030504040204" pitchFamily="34" charset="0"/>
                  <a:ea typeface="黑体" panose="02010609060101010101" pitchFamily="2" charset="-122"/>
                </a:rPr>
                <a:t>   是完全加括号的，则   可</a:t>
              </a:r>
              <a:endParaRPr kumimoji="1" lang="zh-CN" altLang="en-US" sz="2400" dirty="0">
                <a:latin typeface="Verdana" panose="020B0604030504040204" pitchFamily="34" charset="0"/>
                <a:ea typeface="黑体" panose="02010609060101010101" pitchFamily="2" charset="-122"/>
              </a:endParaRPr>
            </a:p>
            <a:p>
              <a:r>
                <a:rPr kumimoji="1" lang="zh-CN" altLang="en-US" sz="2400" dirty="0">
                  <a:latin typeface="Verdana" panose="020B0604030504040204" pitchFamily="34" charset="0"/>
                  <a:ea typeface="黑体" panose="02010609060101010101" pitchFamily="2" charset="-122"/>
                </a:rPr>
                <a:t>       表示为</a:t>
              </a:r>
              <a:r>
                <a:rPr kumimoji="1" lang="en-US" altLang="zh-CN" sz="2400" dirty="0">
                  <a:solidFill>
                    <a:srgbClr val="3907F1"/>
                  </a:solidFill>
                  <a:latin typeface="Verdana" panose="020B0604030504040204" pitchFamily="34" charset="0"/>
                  <a:ea typeface="黑体" panose="02010609060101010101" pitchFamily="2" charset="-122"/>
                </a:rPr>
                <a:t>2</a:t>
              </a:r>
              <a:r>
                <a:rPr kumimoji="1" lang="zh-CN" altLang="en-US" sz="2400" dirty="0">
                  <a:solidFill>
                    <a:srgbClr val="3907F1"/>
                  </a:solidFill>
                  <a:latin typeface="Verdana" panose="020B0604030504040204" pitchFamily="34" charset="0"/>
                  <a:ea typeface="黑体" panose="02010609060101010101" pitchFamily="2" charset="-122"/>
                </a:rPr>
                <a:t>个</a:t>
              </a:r>
              <a:r>
                <a:rPr kumimoji="1" lang="zh-CN" altLang="en-US" sz="2400" dirty="0">
                  <a:latin typeface="Verdana" panose="020B0604030504040204" pitchFamily="34" charset="0"/>
                  <a:ea typeface="黑体" panose="02010609060101010101" pitchFamily="2" charset="-122"/>
                </a:rPr>
                <a:t>完全加括号的</a:t>
              </a:r>
              <a:r>
                <a:rPr kumimoji="1" lang="zh-CN" altLang="en-US" sz="2400" dirty="0">
                  <a:solidFill>
                    <a:srgbClr val="C00000"/>
                  </a:solidFill>
                  <a:latin typeface="Verdana" panose="020B0604030504040204" pitchFamily="34" charset="0"/>
                  <a:ea typeface="黑体" panose="02010609060101010101" pitchFamily="2" charset="-122"/>
                </a:rPr>
                <a:t>矩阵连乘积</a:t>
              </a:r>
              <a:r>
                <a:rPr kumimoji="1" lang="zh-CN" altLang="en-US" sz="2400" dirty="0">
                  <a:latin typeface="Verdana" panose="020B0604030504040204" pitchFamily="34" charset="0"/>
                  <a:ea typeface="黑体" panose="02010609060101010101" pitchFamily="2" charset="-122"/>
                </a:rPr>
                <a:t>   和   </a:t>
              </a:r>
              <a:endParaRPr kumimoji="1" lang="zh-CN" altLang="en-US" sz="2400" dirty="0">
                <a:latin typeface="Verdana" panose="020B0604030504040204" pitchFamily="34" charset="0"/>
                <a:ea typeface="黑体" panose="02010609060101010101" pitchFamily="2" charset="-122"/>
              </a:endParaRPr>
            </a:p>
            <a:p>
              <a:r>
                <a:rPr kumimoji="1" lang="zh-CN" altLang="en-US" sz="2400" dirty="0">
                  <a:latin typeface="Verdana" panose="020B0604030504040204" pitchFamily="34" charset="0"/>
                  <a:ea typeface="黑体" panose="02010609060101010101" pitchFamily="2" charset="-122"/>
                </a:rPr>
                <a:t>       的乘积并加括号，即    </a:t>
              </a:r>
              <a:endParaRPr kumimoji="1" lang="ja-JP" altLang="en-US" sz="2400" dirty="0">
                <a:latin typeface="Verdana" panose="020B0604030504040204" pitchFamily="34" charset="0"/>
                <a:ea typeface="黑体" panose="02010609060101010101" pitchFamily="2" charset="-122"/>
              </a:endParaRPr>
            </a:p>
          </p:txBody>
        </p:sp>
        <p:graphicFrame>
          <p:nvGraphicFramePr>
            <p:cNvPr id="288772" name="Object 4"/>
            <p:cNvGraphicFramePr>
              <a:graphicFrameLocks noChangeAspect="1"/>
            </p:cNvGraphicFramePr>
            <p:nvPr/>
          </p:nvGraphicFramePr>
          <p:xfrm>
            <a:off x="2570" y="1862"/>
            <a:ext cx="224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778" name="数式" r:id="rId21" imgW="152400" imgH="165100" progId="Equation.3">
                    <p:embed/>
                  </p:oleObj>
                </mc:Choice>
                <mc:Fallback>
                  <p:oleObj name="数式" r:id="rId21" imgW="152400" imgH="165100" progId="Equation.3">
                    <p:embed/>
                    <p:pic>
                      <p:nvPicPr>
                        <p:cNvPr id="0" name="Picture 91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0" y="1862"/>
                          <a:ext cx="224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8773" name="Object 5"/>
            <p:cNvGraphicFramePr>
              <a:graphicFrameLocks noChangeAspect="1"/>
            </p:cNvGraphicFramePr>
            <p:nvPr/>
          </p:nvGraphicFramePr>
          <p:xfrm>
            <a:off x="4512" y="1857"/>
            <a:ext cx="224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779" name="数式" r:id="rId23" imgW="152400" imgH="165100" progId="Equation.3">
                    <p:embed/>
                  </p:oleObj>
                </mc:Choice>
                <mc:Fallback>
                  <p:oleObj name="数式" r:id="rId23" imgW="152400" imgH="165100" progId="Equation.3">
                    <p:embed/>
                    <p:pic>
                      <p:nvPicPr>
                        <p:cNvPr id="0" name="Picture 91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857"/>
                          <a:ext cx="224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8774" name="Object 6"/>
            <p:cNvGraphicFramePr>
              <a:graphicFrameLocks noChangeAspect="1"/>
            </p:cNvGraphicFramePr>
            <p:nvPr/>
          </p:nvGraphicFramePr>
          <p:xfrm>
            <a:off x="4614" y="2107"/>
            <a:ext cx="22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780" name="数式" r:id="rId24" imgW="152400" imgH="152400" progId="Equation.3">
                    <p:embed/>
                  </p:oleObj>
                </mc:Choice>
                <mc:Fallback>
                  <p:oleObj name="数式" r:id="rId24" imgW="152400" imgH="152400" progId="Equation.3">
                    <p:embed/>
                    <p:pic>
                      <p:nvPicPr>
                        <p:cNvPr id="0" name="Picture 9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4" y="2107"/>
                          <a:ext cx="224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8775" name="Object 7"/>
            <p:cNvGraphicFramePr>
              <a:graphicFrameLocks noChangeAspect="1"/>
            </p:cNvGraphicFramePr>
            <p:nvPr/>
          </p:nvGraphicFramePr>
          <p:xfrm>
            <a:off x="5015" y="2096"/>
            <a:ext cx="224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781" name="数式" r:id="rId26" imgW="152400" imgH="177800" progId="Equation.3">
                    <p:embed/>
                  </p:oleObj>
                </mc:Choice>
                <mc:Fallback>
                  <p:oleObj name="数式" r:id="rId26" imgW="152400" imgH="177800" progId="Equation.3">
                    <p:embed/>
                    <p:pic>
                      <p:nvPicPr>
                        <p:cNvPr id="0" name="Picture 91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5" y="2096"/>
                          <a:ext cx="224" cy="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8776" name="Object 8"/>
            <p:cNvGraphicFramePr>
              <a:graphicFrameLocks noChangeAspect="1"/>
            </p:cNvGraphicFramePr>
            <p:nvPr/>
          </p:nvGraphicFramePr>
          <p:xfrm>
            <a:off x="3340" y="2332"/>
            <a:ext cx="896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782" name="数式" r:id="rId28" imgW="609600" imgH="203200" progId="Equation.3">
                    <p:embed/>
                  </p:oleObj>
                </mc:Choice>
                <mc:Fallback>
                  <p:oleObj name="数式" r:id="rId28" imgW="609600" imgH="203200" progId="Equation.3">
                    <p:embed/>
                    <p:pic>
                      <p:nvPicPr>
                        <p:cNvPr id="0" name="Picture 9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0" y="2332"/>
                          <a:ext cx="896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87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87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8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8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8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8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87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87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8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8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8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8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8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8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8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8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8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8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8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8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88" grpId="0"/>
      <p:bldP spid="2" grpId="0" animBg="1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自定义 1">
      <a:majorFont>
        <a:latin typeface="Times New Roman"/>
        <a:ea typeface="楷体_GB2312"/>
        <a:cs typeface=""/>
      </a:majorFont>
      <a:minorFont>
        <a:latin typeface="Courier New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0</TotalTime>
  <Words>24332</Words>
  <Application>WPS 演示</Application>
  <PresentationFormat>全屏显示(4:3)</PresentationFormat>
  <Paragraphs>1763</Paragraphs>
  <Slides>89</Slides>
  <Notes>37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90</vt:i4>
      </vt:variant>
      <vt:variant>
        <vt:lpstr>幻灯片标题</vt:lpstr>
      </vt:variant>
      <vt:variant>
        <vt:i4>89</vt:i4>
      </vt:variant>
    </vt:vector>
  </HeadingPairs>
  <TitlesOfParts>
    <vt:vector size="197" baseType="lpstr">
      <vt:lpstr>Arial</vt:lpstr>
      <vt:lpstr>宋体</vt:lpstr>
      <vt:lpstr>Wingdings</vt:lpstr>
      <vt:lpstr>Verdana</vt:lpstr>
      <vt:lpstr>Times New Roman</vt:lpstr>
      <vt:lpstr>楷体_GB2312</vt:lpstr>
      <vt:lpstr>Symbol</vt:lpstr>
      <vt:lpstr>Garamond</vt:lpstr>
      <vt:lpstr>黑体</vt:lpstr>
      <vt:lpstr>Arial Rounded MT Bold</vt:lpstr>
      <vt:lpstr>新宋体</vt:lpstr>
      <vt:lpstr>Courier New</vt:lpstr>
      <vt:lpstr>微软雅黑</vt:lpstr>
      <vt:lpstr>Tahoma</vt:lpstr>
      <vt:lpstr>Comic Sans MS</vt:lpstr>
      <vt:lpstr>Arial</vt:lpstr>
      <vt:lpstr>Segoe Print</vt:lpstr>
      <vt:lpstr>Profile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PBrush</vt:lpstr>
      <vt:lpstr>PBrush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算法设计</vt:lpstr>
      <vt:lpstr> 学习要点</vt:lpstr>
      <vt:lpstr>PowerPoint 演示文稿</vt:lpstr>
      <vt:lpstr>PowerPoint 演示文稿</vt:lpstr>
      <vt:lpstr>PowerPoint 演示文稿</vt:lpstr>
      <vt:lpstr>PowerPoint 演示文稿</vt:lpstr>
      <vt:lpstr>动态规划基本步骤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最大子段和</vt:lpstr>
      <vt:lpstr>最大子段和</vt:lpstr>
      <vt:lpstr>简单算法</vt:lpstr>
      <vt:lpstr>一个简单改进</vt:lpstr>
      <vt:lpstr>分治算法</vt:lpstr>
      <vt:lpstr>PowerPoint 演示文稿</vt:lpstr>
      <vt:lpstr>动态规划算法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课后作业</vt:lpstr>
    </vt:vector>
  </TitlesOfParts>
  <Company>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算法设计与分析</dc:title>
  <dc:creator>wangxd</dc:creator>
  <cp:lastModifiedBy>sd</cp:lastModifiedBy>
  <cp:revision>1144</cp:revision>
  <cp:lastPrinted>2013-04-01T11:18:00Z</cp:lastPrinted>
  <dcterms:created xsi:type="dcterms:W3CDTF">2003-12-16T08:40:00Z</dcterms:created>
  <dcterms:modified xsi:type="dcterms:W3CDTF">2017-04-13T02:26:58Z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