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0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78" r:id="rId16"/>
    <p:sldId id="479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75" r:id="rId28"/>
    <p:sldId id="472" r:id="rId29"/>
    <p:sldId id="473" r:id="rId30"/>
    <p:sldId id="474" r:id="rId31"/>
    <p:sldId id="476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80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67" r:id="rId65"/>
    <p:sldId id="468" r:id="rId66"/>
    <p:sldId id="469" r:id="rId67"/>
    <p:sldId id="470" r:id="rId68"/>
    <p:sldId id="471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07F1"/>
    <a:srgbClr val="EE0ADE"/>
    <a:srgbClr val="83A355"/>
    <a:srgbClr val="2605A1"/>
    <a:srgbClr val="E5BF1B"/>
    <a:srgbClr val="F72401"/>
    <a:srgbClr val="562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22" autoAdjust="0"/>
    <p:restoredTop sz="86277" autoAdjust="0"/>
  </p:normalViewPr>
  <p:slideViewPr>
    <p:cSldViewPr>
      <p:cViewPr varScale="1">
        <p:scale>
          <a:sx n="92" d="100"/>
          <a:sy n="92" d="100"/>
        </p:scale>
        <p:origin x="3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B3971F5-75F6-4421-A5F1-12D89246B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59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66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11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用贪心算法设计策略可以设计出构造最小生成树的有效算法。本节介绍的构造最小生成树的</a:t>
            </a:r>
            <a:r>
              <a:rPr lang="en-US" altLang="zh-CN" sz="1200" b="1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Prim</a:t>
            </a:r>
            <a:r>
              <a:rPr lang="zh-CN" altLang="en-US" sz="1200" b="1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算法</a:t>
            </a:r>
            <a:r>
              <a:rPr lang="zh-CN" altLang="en-US" sz="1200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lang="en-US" altLang="zh-CN" sz="1200" b="1" kern="1200" dirty="0" err="1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Kruskal</a:t>
            </a:r>
            <a:r>
              <a:rPr lang="zh-CN" altLang="en-US" sz="1200" b="1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算法</a:t>
            </a:r>
            <a:r>
              <a:rPr lang="zh-CN" altLang="en-US" sz="1200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都可以看作是应用贪心算法设计策略的例子。尽管这</a:t>
            </a:r>
            <a:r>
              <a:rPr lang="en-US" altLang="zh-CN" sz="1200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个算法做</a:t>
            </a:r>
            <a:r>
              <a:rPr lang="zh-CN" altLang="en-US" sz="1200" kern="1200" dirty="0" smtClean="0">
                <a:solidFill>
                  <a:srgbClr val="3907F1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贪心选择的方式不同</a:t>
            </a:r>
            <a:r>
              <a:rPr lang="zh-CN" altLang="en-US" sz="1200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，它们都利用了下面的</a:t>
            </a:r>
            <a:r>
              <a:rPr lang="zh-CN" altLang="en-US" sz="1200" b="1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最小生成树性质</a:t>
            </a:r>
            <a:r>
              <a:rPr lang="zh-CN" altLang="en-US" sz="1200" kern="1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456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2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zh-CN" altLang="en-US" sz="1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集合的一些基本运算</a:t>
            </a:r>
            <a:r>
              <a:rPr lang="zh-CN" altLang="en-US" sz="1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可用于实现</a:t>
            </a:r>
            <a:r>
              <a:rPr lang="en-US" altLang="zh-CN" sz="12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1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77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8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本节着重讨论可以用贪心算法求解的问题的一般特征。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24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7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72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2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40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0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59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6364288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86A309-A5B1-4854-B1FB-C3BA38D97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05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04800"/>
            <a:ext cx="2141537" cy="6292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04800"/>
            <a:ext cx="6275388" cy="6292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334DE-DCD9-4C99-A4D0-82E4AC32F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62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231"/>
            <a:ext cx="8569325" cy="5545137"/>
          </a:xfrm>
        </p:spPr>
        <p:txBody>
          <a:bodyPr/>
          <a:lstStyle>
            <a:lvl1pPr marL="469900" indent="-469900">
              <a:buFont typeface="Wingdings" pitchFamily="2" charset="2"/>
              <a:buChar char="p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8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716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08463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052513"/>
            <a:ext cx="4208462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7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8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17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6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41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04800"/>
            <a:ext cx="85693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569325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23850" y="981075"/>
            <a:ext cx="8208963" cy="714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__1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smtClean="0"/>
              <a:t>算法设计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7475" y="4797425"/>
            <a:ext cx="6364288" cy="6477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四川大学计算机学院 郭际香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4213" y="2492375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5400" kern="0" dirty="0" smtClean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en-US" altLang="zh-CN" sz="5400" kern="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5400" kern="0" dirty="0">
                <a:solidFill>
                  <a:schemeClr val="accent2">
                    <a:lumMod val="75000"/>
                  </a:schemeClr>
                </a:solidFill>
              </a:rPr>
              <a:t>章 贪心</a:t>
            </a:r>
            <a:r>
              <a:rPr lang="zh-CN" altLang="en-US" sz="5400" kern="0" dirty="0" smtClean="0">
                <a:solidFill>
                  <a:schemeClr val="accent2">
                    <a:lumMod val="75000"/>
                  </a:schemeClr>
                </a:solidFill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3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活动安排问题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85700" name="Picture 4" descr="t4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975"/>
            <a:ext cx="4227574" cy="5545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234DF01-EA15-4B74-9580-526D70FD118D}" type="slidenum">
              <a:rPr lang="zh-CN" altLang="en-US" smtClean="0"/>
              <a:pPr algn="r"/>
              <a:t>10</a:t>
            </a:fld>
            <a:endParaRPr lang="en-US" altLang="zh-CN" dirty="0"/>
          </a:p>
        </p:txBody>
      </p:sp>
      <p:sp>
        <p:nvSpPr>
          <p:cNvPr id="285704" name="Rectangle 8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5148064" y="1628800"/>
            <a:ext cx="3630934" cy="3808413"/>
          </a:xfrm>
        </p:spPr>
        <p:txBody>
          <a:bodyPr wrap="square" anchor="ctr" anchorCtr="0"/>
          <a:lstStyle/>
          <a:p>
            <a:pPr indent="0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400" b="1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greedySelector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的计算过程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如左图所示。图中每行相应于算法的一次迭代。阴影长条表示的活动是已选入集合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的活动，而空白长条表示的活动是当前正在检查相容性的活动。</a:t>
            </a:r>
          </a:p>
        </p:txBody>
      </p:sp>
    </p:spTree>
    <p:extLst>
      <p:ext uri="{BB962C8B-B14F-4D97-AF65-F5344CB8AC3E}">
        <p14:creationId xmlns:p14="http://schemas.microsoft.com/office/powerpoint/2010/main" val="19630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smtClean="0">
                <a:latin typeface="黑体" pitchFamily="2" charset="-122"/>
                <a:ea typeface="黑体" pitchFamily="2" charset="-122"/>
              </a:rPr>
              <a:t>活动安排问题</a:t>
            </a:r>
            <a:endParaRPr lang="zh-CN" altLang="en-US" sz="4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496" y="980728"/>
            <a:ext cx="8712968" cy="568863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若被检查的活动</a:t>
            </a:r>
            <a:r>
              <a:rPr lang="en-US" altLang="zh-CN" sz="28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开始时间</a:t>
            </a:r>
            <a:r>
              <a:rPr lang="en-US" altLang="zh-CN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aseline="-250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小于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最近选择的活动</a:t>
            </a:r>
            <a:r>
              <a:rPr lang="en-US" altLang="zh-CN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的结束时间</a:t>
            </a:r>
            <a:r>
              <a:rPr lang="en-US" altLang="zh-CN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 baseline="-250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选择活动</a:t>
            </a:r>
            <a:r>
              <a:rPr lang="en-US" altLang="zh-CN" sz="28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选择活动</a:t>
            </a:r>
            <a:r>
              <a:rPr lang="en-US" altLang="zh-CN" sz="28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加入集合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中。</a:t>
            </a:r>
            <a:r>
              <a:rPr lang="zh-CN" altLang="en-US" sz="2800" dirty="0" smtClean="0">
                <a:solidFill>
                  <a:schemeClr val="tx2"/>
                </a:solidFill>
              </a:rPr>
              <a:t> </a:t>
            </a:r>
            <a:endParaRPr lang="zh-CN" altLang="en-US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	 	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贪心算法并不总能求得问题的</a:t>
            </a:r>
            <a:r>
              <a:rPr lang="zh-CN" altLang="en-US" sz="2800" b="1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整体最优解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 smtClean="0">
              <a:solidFill>
                <a:srgbClr val="3907F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但对于</a:t>
            </a:r>
            <a:r>
              <a:rPr lang="zh-CN" altLang="en-US" sz="2800" u="sng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活动安排问题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，贪心算法</a:t>
            </a:r>
            <a:r>
              <a:rPr lang="en-US" altLang="zh-CN" sz="28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greedySelector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却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总能求得的整体最优解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，即它最终所确定的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相容活动集合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规模最大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这个结论可以用数学归纳法证明。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AC555E84-280C-4D28-A503-5E228BB67830}" type="slidenum">
              <a:rPr lang="zh-CN" altLang="en-US" smtClean="0"/>
              <a:pPr algn="r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2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139" y="1196231"/>
            <a:ext cx="8569325" cy="42489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对于一个具体的问题，怎么知道是否可用贪心算法解此问题，以及能否得到问题的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最优解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呢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从许多可以用贪心算法求解的问题中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总结出这类问题一般具有</a:t>
            </a:r>
            <a:r>
              <a:rPr lang="en-US" altLang="zh-CN" sz="2800" u="sng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u="sng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个重要的性质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贪心选择性质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dirty="0" smtClean="0">
                <a:solidFill>
                  <a:schemeClr val="tx2"/>
                </a:solidFill>
              </a:rPr>
              <a:t>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B74D6C91-BB48-4A0B-863B-0014C7978B87}" type="slidenum">
              <a:rPr lang="zh-CN" altLang="en-US" smtClean="0"/>
              <a:pPr algn="r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7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84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、贪心选择性质</a:t>
            </a:r>
            <a:endParaRPr lang="zh-CN" altLang="en-US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3BF8974D-BE8A-42D0-8905-C5130BCA4F7E}" type="slidenum">
              <a:rPr lang="zh-CN" altLang="en-US" smtClean="0"/>
              <a:pPr algn="r"/>
              <a:t>13</a:t>
            </a:fld>
            <a:endParaRPr lang="en-US" altLang="zh-CN"/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23528" y="1772817"/>
            <a:ext cx="82809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所谓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贪心选择性质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是指所求问题的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整体最优解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可以通过一系列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局部最优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的选择，即</a:t>
            </a: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贪心选择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来达到。这是贪心算法可行的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第一个基本要素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，也是</a:t>
            </a:r>
            <a:r>
              <a:rPr lang="zh-CN" altLang="en-US" sz="2400" b="1" u="sng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贪心算法与动态规划算法的主要区别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动态规划算法通常以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自底向上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的方式解各子问题，而贪心算法则通常以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自顶向下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的方式进行，以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迭代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的方式作出相继的贪心选择，</a:t>
            </a:r>
            <a:r>
              <a:rPr lang="zh-CN" altLang="en-US" sz="2400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每作一次贪心选择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就将所求问题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简化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规模更小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子问题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对于一个具体问题，要确定它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是否具有贪心选择性质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，必须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证明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每一步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所作的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贪心选择</a:t>
            </a:r>
            <a:r>
              <a:rPr lang="zh-CN" altLang="en-US" sz="2400" u="sng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最终导致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问题的</a:t>
            </a:r>
            <a:r>
              <a:rPr lang="zh-CN" altLang="en-US" sz="2400" u="sng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整体最优解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4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94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496" y="1988840"/>
            <a:ext cx="8497639" cy="216024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	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当一个问题的最优解包含其子问题的最优解时，称此问题具有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问题的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是该问题可用</a:t>
            </a:r>
            <a:r>
              <a:rPr lang="zh-CN" altLang="en-US" sz="2400" u="sng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动态规划算法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u="sng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贪心算法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求解的关键特征。 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B1751593-9104-4CB4-BBC4-BA72090CC580}" type="slidenum">
              <a:rPr lang="zh-CN" altLang="en-US" smtClean="0"/>
              <a:pPr algn="r"/>
              <a:t>14</a:t>
            </a:fld>
            <a:endParaRPr lang="en-US" altLang="zh-CN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395536" y="1196752"/>
            <a:ext cx="7775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、最优子结构性质</a:t>
            </a:r>
          </a:p>
        </p:txBody>
      </p:sp>
    </p:spTree>
    <p:extLst>
      <p:ext uri="{BB962C8B-B14F-4D97-AF65-F5344CB8AC3E}">
        <p14:creationId xmlns:p14="http://schemas.microsoft.com/office/powerpoint/2010/main" val="14262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84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贪心选择性质证明</a:t>
            </a:r>
            <a:r>
              <a:rPr lang="en-US" altLang="zh-CN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3BF8974D-BE8A-42D0-8905-C5130BCA4F7E}" type="slidenum">
              <a:rPr lang="zh-CN" altLang="en-US" smtClean="0"/>
              <a:pPr algn="r"/>
              <a:t>15</a:t>
            </a:fld>
            <a:endParaRPr lang="en-US" altLang="zh-CN"/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23528" y="1772817"/>
            <a:ext cx="82809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endParaRPr lang="zh-CN" altLang="en-US" sz="3200" dirty="0">
              <a:latin typeface="+mj-lt"/>
              <a:ea typeface="+mn-ea"/>
            </a:endParaRPr>
          </a:p>
          <a:p>
            <a:pPr lvl="1" eaLnBrk="1" hangingPunct="1"/>
            <a:r>
              <a:rPr lang="zh-CN" altLang="en-US" sz="3200" dirty="0">
                <a:latin typeface="+mj-lt"/>
                <a:ea typeface="+mn-ea"/>
              </a:rPr>
              <a:t>若</a:t>
            </a:r>
            <a:r>
              <a:rPr lang="en-US" altLang="zh-CN" sz="3200" dirty="0">
                <a:latin typeface="+mj-lt"/>
                <a:ea typeface="+mn-ea"/>
              </a:rPr>
              <a:t>E={e</a:t>
            </a:r>
            <a:r>
              <a:rPr lang="en-US" altLang="zh-CN" sz="3200" baseline="-25000" dirty="0">
                <a:latin typeface="+mj-lt"/>
                <a:ea typeface="+mn-ea"/>
              </a:rPr>
              <a:t>1</a:t>
            </a:r>
            <a:r>
              <a:rPr lang="en-US" altLang="zh-CN" sz="3200" dirty="0">
                <a:latin typeface="+mj-lt"/>
                <a:ea typeface="+mn-ea"/>
              </a:rPr>
              <a:t>,e</a:t>
            </a:r>
            <a:r>
              <a:rPr lang="en-US" altLang="zh-CN" sz="3200" baseline="-25000" dirty="0">
                <a:latin typeface="+mj-lt"/>
                <a:ea typeface="+mn-ea"/>
              </a:rPr>
              <a:t>2</a:t>
            </a:r>
            <a:r>
              <a:rPr lang="en-US" altLang="zh-CN" sz="3200" dirty="0">
                <a:latin typeface="+mj-lt"/>
                <a:ea typeface="+mn-ea"/>
              </a:rPr>
              <a:t>…</a:t>
            </a:r>
            <a:r>
              <a:rPr lang="en-US" altLang="zh-CN" sz="3200" dirty="0" err="1">
                <a:latin typeface="+mj-lt"/>
                <a:ea typeface="+mn-ea"/>
              </a:rPr>
              <a:t>e</a:t>
            </a:r>
            <a:r>
              <a:rPr lang="en-US" altLang="zh-CN" sz="3200" baseline="-25000" dirty="0" err="1">
                <a:latin typeface="+mj-lt"/>
                <a:ea typeface="+mn-ea"/>
              </a:rPr>
              <a:t>n</a:t>
            </a:r>
            <a:r>
              <a:rPr lang="en-US" altLang="zh-CN" sz="3200" dirty="0">
                <a:latin typeface="+mj-lt"/>
                <a:ea typeface="+mn-ea"/>
              </a:rPr>
              <a:t>}</a:t>
            </a:r>
            <a:r>
              <a:rPr lang="zh-CN" altLang="en-US" sz="3200" dirty="0">
                <a:latin typeface="+mj-lt"/>
                <a:ea typeface="+mn-ea"/>
              </a:rPr>
              <a:t>是按</a:t>
            </a:r>
            <a:r>
              <a:rPr lang="zh-CN" altLang="en-US" sz="3200" dirty="0">
                <a:solidFill>
                  <a:srgbClr val="FF0000"/>
                </a:solidFill>
                <a:latin typeface="+mj-lt"/>
                <a:ea typeface="+mn-ea"/>
              </a:rPr>
              <a:t>结束时间排序</a:t>
            </a:r>
            <a:r>
              <a:rPr lang="zh-CN" altLang="en-US" sz="3200" dirty="0">
                <a:latin typeface="+mj-lt"/>
                <a:ea typeface="+mn-ea"/>
              </a:rPr>
              <a:t>的活动集合，则</a:t>
            </a:r>
            <a:r>
              <a:rPr lang="en-US" altLang="zh-CN" sz="3200" dirty="0">
                <a:solidFill>
                  <a:srgbClr val="2605A1"/>
                </a:solidFill>
                <a:latin typeface="+mj-lt"/>
                <a:ea typeface="+mn-ea"/>
              </a:rPr>
              <a:t>e</a:t>
            </a:r>
            <a:r>
              <a:rPr lang="en-US" altLang="zh-CN" sz="3200" baseline="-25000" dirty="0">
                <a:solidFill>
                  <a:srgbClr val="2605A1"/>
                </a:solidFill>
                <a:latin typeface="+mj-lt"/>
                <a:ea typeface="+mn-ea"/>
              </a:rPr>
              <a:t>1</a:t>
            </a:r>
            <a:r>
              <a:rPr lang="zh-CN" altLang="en-US" sz="3200" dirty="0">
                <a:solidFill>
                  <a:srgbClr val="2605A1"/>
                </a:solidFill>
                <a:latin typeface="+mj-lt"/>
                <a:ea typeface="+mn-ea"/>
              </a:rPr>
              <a:t>具有最早的结束时间</a:t>
            </a:r>
            <a:r>
              <a:rPr lang="zh-CN" altLang="en-US" sz="3200" dirty="0">
                <a:latin typeface="+mj-lt"/>
                <a:ea typeface="+mn-ea"/>
              </a:rPr>
              <a:t>，设存在一个最优安排</a:t>
            </a:r>
            <a:r>
              <a:rPr lang="en-US" altLang="zh-CN" sz="3200" dirty="0">
                <a:latin typeface="+mj-lt"/>
                <a:ea typeface="+mn-ea"/>
              </a:rPr>
              <a:t>A</a:t>
            </a:r>
            <a:r>
              <a:rPr lang="zh-CN" altLang="en-US" sz="3200" dirty="0">
                <a:latin typeface="+mj-lt"/>
                <a:ea typeface="+mn-ea"/>
              </a:rPr>
              <a:t>不包含</a:t>
            </a:r>
            <a:r>
              <a:rPr lang="en-US" altLang="zh-CN" sz="3200" dirty="0">
                <a:latin typeface="+mj-lt"/>
                <a:ea typeface="+mn-ea"/>
              </a:rPr>
              <a:t>e</a:t>
            </a:r>
            <a:r>
              <a:rPr lang="en-US" altLang="zh-CN" sz="3200" baseline="-25000" dirty="0">
                <a:latin typeface="+mj-lt"/>
                <a:ea typeface="+mn-ea"/>
              </a:rPr>
              <a:t>1</a:t>
            </a:r>
            <a:r>
              <a:rPr lang="zh-CN" altLang="en-US" sz="3200" dirty="0">
                <a:latin typeface="+mj-lt"/>
                <a:ea typeface="+mn-ea"/>
              </a:rPr>
              <a:t>，并以</a:t>
            </a:r>
            <a:r>
              <a:rPr lang="en-US" altLang="zh-CN" sz="3200" dirty="0" err="1">
                <a:latin typeface="+mj-lt"/>
                <a:ea typeface="+mn-ea"/>
              </a:rPr>
              <a:t>e</a:t>
            </a:r>
            <a:r>
              <a:rPr lang="en-US" altLang="zh-CN" sz="3200" baseline="-25000" dirty="0" err="1">
                <a:latin typeface="+mj-lt"/>
                <a:ea typeface="+mn-ea"/>
              </a:rPr>
              <a:t>i</a:t>
            </a:r>
            <a:r>
              <a:rPr lang="zh-CN" altLang="en-US" sz="3200" dirty="0">
                <a:latin typeface="+mj-lt"/>
                <a:ea typeface="+mn-ea"/>
              </a:rPr>
              <a:t>开始，则易见：</a:t>
            </a:r>
            <a:br>
              <a:rPr lang="zh-CN" altLang="en-US" sz="3200" dirty="0">
                <a:latin typeface="+mj-lt"/>
                <a:ea typeface="+mn-ea"/>
              </a:rPr>
            </a:br>
            <a:r>
              <a:rPr lang="en-US" altLang="zh-CN" sz="3200" dirty="0">
                <a:latin typeface="+mj-lt"/>
                <a:ea typeface="+mn-ea"/>
              </a:rPr>
              <a:t>A-{</a:t>
            </a:r>
            <a:r>
              <a:rPr lang="en-US" altLang="zh-CN" sz="3200" dirty="0" err="1">
                <a:latin typeface="+mj-lt"/>
                <a:ea typeface="+mn-ea"/>
              </a:rPr>
              <a:t>e</a:t>
            </a:r>
            <a:r>
              <a:rPr lang="en-US" altLang="zh-CN" sz="3200" baseline="-25000" dirty="0" err="1">
                <a:latin typeface="+mj-lt"/>
                <a:ea typeface="+mn-ea"/>
              </a:rPr>
              <a:t>i</a:t>
            </a:r>
            <a:r>
              <a:rPr lang="en-US" altLang="zh-CN" sz="3200" dirty="0">
                <a:latin typeface="+mj-lt"/>
                <a:ea typeface="+mn-ea"/>
              </a:rPr>
              <a:t>}∪{e</a:t>
            </a:r>
            <a:r>
              <a:rPr lang="en-US" altLang="zh-CN" sz="3200" baseline="-25000" dirty="0">
                <a:latin typeface="+mj-lt"/>
                <a:ea typeface="+mn-ea"/>
              </a:rPr>
              <a:t>1</a:t>
            </a:r>
            <a:r>
              <a:rPr lang="en-US" altLang="zh-CN" sz="3200" dirty="0">
                <a:latin typeface="+mj-lt"/>
                <a:ea typeface="+mn-ea"/>
              </a:rPr>
              <a:t>}</a:t>
            </a:r>
            <a:r>
              <a:rPr lang="zh-CN" altLang="en-US" sz="3200" dirty="0">
                <a:latin typeface="+mj-lt"/>
                <a:ea typeface="+mn-ea"/>
              </a:rPr>
              <a:t>也是最优的活动安排</a:t>
            </a:r>
            <a:r>
              <a:rPr lang="zh-CN" altLang="en-US" sz="3200" dirty="0" smtClean="0">
                <a:latin typeface="+mj-lt"/>
                <a:ea typeface="+mn-ea"/>
              </a:rPr>
              <a:t>；也即</a:t>
            </a:r>
            <a:endParaRPr lang="en-US" altLang="zh-CN" sz="3200" dirty="0" smtClean="0">
              <a:latin typeface="+mj-lt"/>
              <a:ea typeface="+mn-ea"/>
            </a:endParaRPr>
          </a:p>
          <a:p>
            <a:pPr lvl="1" eaLnBrk="1" hangingPunct="1"/>
            <a:r>
              <a:rPr lang="zh-CN" altLang="en-US" sz="3200" u="sng" dirty="0" smtClean="0">
                <a:solidFill>
                  <a:srgbClr val="C00000"/>
                </a:solidFill>
                <a:latin typeface="+mj-lt"/>
                <a:ea typeface="+mn-ea"/>
              </a:rPr>
              <a:t>总存在</a:t>
            </a:r>
            <a:r>
              <a:rPr lang="zh-CN" altLang="en-US" sz="3200" u="sng" dirty="0" smtClean="0">
                <a:solidFill>
                  <a:srgbClr val="2605A1"/>
                </a:solidFill>
                <a:latin typeface="+mj-lt"/>
                <a:ea typeface="+mn-ea"/>
              </a:rPr>
              <a:t>一个最优解</a:t>
            </a:r>
            <a:r>
              <a:rPr lang="zh-CN" altLang="en-US" sz="3200" u="sng" dirty="0" smtClean="0">
                <a:latin typeface="+mj-lt"/>
                <a:ea typeface="+mn-ea"/>
              </a:rPr>
              <a:t>是</a:t>
            </a:r>
            <a:r>
              <a:rPr lang="zh-CN" altLang="en-US" sz="3200" u="sng" dirty="0" smtClean="0">
                <a:solidFill>
                  <a:srgbClr val="2605A1"/>
                </a:solidFill>
                <a:latin typeface="+mj-lt"/>
                <a:ea typeface="+mn-ea"/>
              </a:rPr>
              <a:t>以贪心选择</a:t>
            </a:r>
            <a:r>
              <a:rPr lang="zh-CN" altLang="en-US" sz="3200" u="sng" dirty="0" smtClean="0">
                <a:latin typeface="+mj-lt"/>
                <a:ea typeface="+mn-ea"/>
              </a:rPr>
              <a:t>开始的</a:t>
            </a:r>
            <a:r>
              <a:rPr lang="zh-CN" altLang="en-US" sz="3200" dirty="0" smtClean="0">
                <a:latin typeface="+mj-lt"/>
                <a:ea typeface="+mn-ea"/>
              </a:rPr>
              <a:t>。</a:t>
            </a:r>
            <a:r>
              <a:rPr lang="zh-CN" altLang="en-US" sz="3200" dirty="0">
                <a:latin typeface="+mj-lt"/>
                <a:ea typeface="+mn-ea"/>
              </a:rPr>
              <a:t/>
            </a:r>
            <a:br>
              <a:rPr lang="zh-CN" altLang="en-US" sz="3200" dirty="0">
                <a:latin typeface="+mj-lt"/>
                <a:ea typeface="+mn-ea"/>
              </a:rPr>
            </a:br>
            <a:r>
              <a:rPr lang="zh-CN" altLang="en-US" sz="3200" dirty="0">
                <a:latin typeface="+mj-lt"/>
                <a:ea typeface="+mn-ea"/>
              </a:rPr>
              <a:t>依此类推。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94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496" y="1988840"/>
            <a:ext cx="8497639" cy="216024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400" b="0" dirty="0" smtClean="0">
                <a:latin typeface="+mj-lt"/>
              </a:rPr>
              <a:t>若</a:t>
            </a:r>
            <a:r>
              <a:rPr lang="en-US" altLang="zh-CN" sz="2400" b="0" dirty="0" smtClean="0">
                <a:latin typeface="+mj-lt"/>
              </a:rPr>
              <a:t>A</a:t>
            </a:r>
            <a:r>
              <a:rPr lang="zh-CN" altLang="en-US" sz="2400" b="0" dirty="0" smtClean="0">
                <a:latin typeface="+mj-lt"/>
              </a:rPr>
              <a:t>是对于</a:t>
            </a:r>
            <a:r>
              <a:rPr lang="en-US" altLang="zh-CN" sz="2400" b="0" dirty="0" smtClean="0">
                <a:latin typeface="+mj-lt"/>
              </a:rPr>
              <a:t>E</a:t>
            </a:r>
            <a:r>
              <a:rPr lang="zh-CN" altLang="en-US" sz="2400" b="0" dirty="0" smtClean="0">
                <a:latin typeface="+mj-lt"/>
              </a:rPr>
              <a:t>的</a:t>
            </a:r>
            <a:r>
              <a:rPr lang="zh-CN" altLang="en-US" sz="2400" b="0" dirty="0">
                <a:latin typeface="+mj-lt"/>
              </a:rPr>
              <a:t>活动安排问题</a:t>
            </a:r>
            <a:r>
              <a:rPr lang="zh-CN" altLang="en-US" sz="2400" b="0" dirty="0">
                <a:solidFill>
                  <a:srgbClr val="2605A1"/>
                </a:solidFill>
                <a:latin typeface="+mj-lt"/>
              </a:rPr>
              <a:t>包含活动</a:t>
            </a:r>
            <a:r>
              <a:rPr lang="en-US" altLang="zh-CN" sz="2400" b="0" dirty="0">
                <a:solidFill>
                  <a:srgbClr val="2605A1"/>
                </a:solidFill>
                <a:latin typeface="+mj-lt"/>
              </a:rPr>
              <a:t>1</a:t>
            </a:r>
            <a:r>
              <a:rPr lang="zh-CN" altLang="en-US" sz="2400" b="0" dirty="0">
                <a:latin typeface="+mj-lt"/>
              </a:rPr>
              <a:t>的一个</a:t>
            </a:r>
            <a:r>
              <a:rPr lang="zh-CN" altLang="en-US" sz="2400" b="0" dirty="0">
                <a:solidFill>
                  <a:srgbClr val="2605A1"/>
                </a:solidFill>
                <a:latin typeface="+mj-lt"/>
              </a:rPr>
              <a:t>最优解</a:t>
            </a:r>
            <a:r>
              <a:rPr lang="en-US" altLang="zh-CN" sz="2400" b="0" dirty="0">
                <a:latin typeface="+mj-lt"/>
              </a:rPr>
              <a:t>,</a:t>
            </a:r>
            <a:r>
              <a:rPr lang="zh-CN" altLang="en-US" sz="2400" b="0" dirty="0">
                <a:latin typeface="+mj-lt"/>
              </a:rPr>
              <a:t>则相容活动</a:t>
            </a:r>
            <a:r>
              <a:rPr lang="zh-CN" altLang="en-US" sz="2400" b="0" dirty="0" smtClean="0">
                <a:latin typeface="+mj-lt"/>
              </a:rPr>
              <a:t>集合</a:t>
            </a:r>
            <a:r>
              <a:rPr lang="en-US" altLang="zh-CN" sz="2400" b="0" dirty="0" smtClean="0">
                <a:solidFill>
                  <a:srgbClr val="2605A1"/>
                </a:solidFill>
                <a:latin typeface="+mj-lt"/>
              </a:rPr>
              <a:t>A’=A—{</a:t>
            </a:r>
            <a:r>
              <a:rPr lang="en-US" altLang="zh-CN" sz="2400" b="0" dirty="0">
                <a:solidFill>
                  <a:srgbClr val="2605A1"/>
                </a:solidFill>
                <a:latin typeface="+mj-lt"/>
              </a:rPr>
              <a:t>1}</a:t>
            </a:r>
            <a:r>
              <a:rPr lang="zh-CN" altLang="en-US" sz="2400" b="0" dirty="0">
                <a:latin typeface="+mj-lt"/>
              </a:rPr>
              <a:t>是</a:t>
            </a:r>
            <a:r>
              <a:rPr lang="zh-CN" altLang="en-US" sz="2400" b="0" dirty="0" smtClean="0">
                <a:latin typeface="+mj-lt"/>
              </a:rPr>
              <a:t>对于</a:t>
            </a:r>
            <a:r>
              <a:rPr lang="en-US" altLang="zh-CN" sz="2400" b="0" dirty="0" smtClean="0">
                <a:solidFill>
                  <a:srgbClr val="2605A1"/>
                </a:solidFill>
                <a:latin typeface="+mj-lt"/>
              </a:rPr>
              <a:t>E’={</a:t>
            </a:r>
            <a:r>
              <a:rPr lang="en-US" altLang="zh-CN" sz="2400" b="0" dirty="0" err="1">
                <a:solidFill>
                  <a:srgbClr val="2605A1"/>
                </a:solidFill>
                <a:latin typeface="+mj-lt"/>
              </a:rPr>
              <a:t>i</a:t>
            </a:r>
            <a:r>
              <a:rPr lang="en-US" altLang="zh-CN" sz="2400" b="0" dirty="0" err="1" smtClean="0">
                <a:solidFill>
                  <a:srgbClr val="2605A1"/>
                </a:solidFill>
                <a:latin typeface="+mj-lt"/>
              </a:rPr>
              <a:t>∈E:s</a:t>
            </a:r>
            <a:r>
              <a:rPr lang="en-US" altLang="zh-CN" sz="2400" b="0" baseline="-25000" dirty="0" err="1" smtClean="0">
                <a:solidFill>
                  <a:srgbClr val="2605A1"/>
                </a:solidFill>
                <a:latin typeface="+mj-lt"/>
              </a:rPr>
              <a:t>i</a:t>
            </a:r>
            <a:r>
              <a:rPr lang="zh-CN" altLang="en-US" sz="2400" b="0" dirty="0">
                <a:solidFill>
                  <a:srgbClr val="2605A1"/>
                </a:solidFill>
                <a:latin typeface="+mj-lt"/>
              </a:rPr>
              <a:t>≥</a:t>
            </a:r>
            <a:r>
              <a:rPr lang="en-US" altLang="zh-CN" sz="2400" b="0" dirty="0">
                <a:solidFill>
                  <a:srgbClr val="2605A1"/>
                </a:solidFill>
                <a:latin typeface="+mj-lt"/>
              </a:rPr>
              <a:t>f</a:t>
            </a:r>
            <a:r>
              <a:rPr lang="en-US" altLang="zh-CN" sz="2400" b="0" baseline="-25000" dirty="0">
                <a:solidFill>
                  <a:srgbClr val="2605A1"/>
                </a:solidFill>
                <a:latin typeface="+mj-lt"/>
              </a:rPr>
              <a:t>1</a:t>
            </a:r>
            <a:r>
              <a:rPr lang="en-US" altLang="zh-CN" sz="2400" b="0" dirty="0">
                <a:solidFill>
                  <a:srgbClr val="2605A1"/>
                </a:solidFill>
                <a:latin typeface="+mj-lt"/>
              </a:rPr>
              <a:t>}</a:t>
            </a:r>
            <a:r>
              <a:rPr lang="zh-CN" altLang="en-US" sz="2400" b="0" dirty="0">
                <a:latin typeface="+mj-lt"/>
              </a:rPr>
              <a:t>的活动安排问题的一个</a:t>
            </a:r>
            <a:r>
              <a:rPr lang="zh-CN" altLang="en-US" sz="2400" b="0" dirty="0" smtClean="0">
                <a:latin typeface="+mj-lt"/>
              </a:rPr>
              <a:t>最优解。</a:t>
            </a:r>
            <a:endParaRPr lang="en-US" altLang="zh-CN" sz="2400" b="0" dirty="0" smtClean="0">
              <a:latin typeface="+mj-lt"/>
            </a:endParaRPr>
          </a:p>
          <a:p>
            <a:pPr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+mj-lt"/>
              </a:rPr>
              <a:t>      </a:t>
            </a:r>
            <a:endParaRPr lang="zh-CN" alt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B1751593-9104-4CB4-BBC4-BA72090CC580}" type="slidenum">
              <a:rPr lang="zh-CN" altLang="en-US" smtClean="0"/>
              <a:pPr algn="r"/>
              <a:t>16</a:t>
            </a:fld>
            <a:endParaRPr lang="en-US" altLang="zh-CN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395536" y="1196752"/>
            <a:ext cx="7775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最</a:t>
            </a:r>
            <a:r>
              <a:rPr lang="zh-CN" altLang="en-US" sz="3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优子结构性质</a:t>
            </a:r>
          </a:p>
        </p:txBody>
      </p:sp>
    </p:spTree>
    <p:extLst>
      <p:ext uri="{BB962C8B-B14F-4D97-AF65-F5344CB8AC3E}">
        <p14:creationId xmlns:p14="http://schemas.microsoft.com/office/powerpoint/2010/main" val="422391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05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916832"/>
            <a:ext cx="8352928" cy="3600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贪心算法和动态规划算法都要求问题具有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，这是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类算法的一个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共同点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。但是，对于具有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最优子结构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的问题应该选用贪心算法还是动态规划算法求解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是否能用动态规划算法求解的问题也能用贪心算法求解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>
              <a:buFont typeface="Wingdings" pitchFamily="2" charset="2"/>
              <a:buNone/>
            </a:pPr>
            <a:endParaRPr lang="en-US" altLang="zh-CN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下面研究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个经典的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组合优化问题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，并以此说明贪心算法与动态规划算法的主要差别。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910845B2-977C-4D6A-A61D-1962959BA22B}" type="slidenum">
              <a:rPr lang="zh-CN" altLang="en-US" smtClean="0"/>
              <a:pPr algn="r"/>
              <a:t>17</a:t>
            </a:fld>
            <a:endParaRPr lang="en-US" altLang="zh-CN" dirty="0"/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395362" y="1218818"/>
            <a:ext cx="79930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、贪心算法与动态规划算法的差异</a:t>
            </a:r>
            <a:endParaRPr lang="en-US" altLang="zh-CN" sz="3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4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15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24744"/>
            <a:ext cx="8569325" cy="554513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3907F1"/>
                </a:solidFill>
                <a:latin typeface="黑体" pitchFamily="2" charset="-122"/>
                <a:ea typeface="黑体" pitchFamily="2" charset="-122"/>
              </a:rPr>
              <a:t>0-1</a:t>
            </a:r>
            <a:r>
              <a:rPr lang="zh-CN" altLang="en-US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背包问题：</a:t>
            </a:r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给定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种物品和一个背包。物品</a:t>
            </a:r>
            <a:r>
              <a:rPr lang="en-US" altLang="zh-CN" sz="24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的重量是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，其价值为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，背包的容量为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。应如何选择装入背包的物品，使得装入背包中物品的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总价值最大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>
              <a:buFont typeface="Wingdings" pitchFamily="2" charset="2"/>
              <a:buNone/>
            </a:pP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0ABFD36B-A4A6-404E-844D-E9479387DC11}" type="slidenum">
              <a:rPr lang="zh-CN" altLang="en-US" smtClean="0"/>
              <a:pPr algn="r"/>
              <a:t>18</a:t>
            </a:fld>
            <a:endParaRPr lang="en-US" altLang="zh-CN" dirty="0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949870" y="4365104"/>
            <a:ext cx="7343775" cy="1200329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选择装入背包的物品时，对每种物品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种选择，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装入背包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不装入背包。不能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将物品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装入背包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多次，也不能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只装入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部分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的物品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17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25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96231"/>
            <a:ext cx="8569325" cy="5545137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  <a:ea typeface="黑体" pitchFamily="2" charset="-122"/>
              </a:rPr>
              <a:t>背包问题：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背包问题类似，所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不同的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是在选择物品</a:t>
            </a:r>
            <a:r>
              <a:rPr lang="en-US" altLang="zh-CN" sz="24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装入背包时，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可以选择物品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一部分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，而不一定要全部装入背包，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1≤i≤n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FF22825B-E119-4E6D-B1DC-38CCA324901C}" type="slidenum">
              <a:rPr lang="zh-CN" altLang="en-US" smtClean="0"/>
              <a:pPr algn="r"/>
              <a:t>19</a:t>
            </a:fld>
            <a:endParaRPr lang="en-US" altLang="zh-CN" dirty="0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827088" y="4077072"/>
            <a:ext cx="74898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这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类问题都具有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最优子结构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性质，极为相似，但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背包问题可以用贪心算法求解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背包问题却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不能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用贪心算法求解。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3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ACCF8827-D17C-447C-95A5-A4E3FA429570}" type="slidenum">
              <a:rPr lang="zh-CN" altLang="en-US"/>
              <a:pPr algn="r"/>
              <a:t>2</a:t>
            </a:fld>
            <a:endParaRPr lang="en-US" altLang="zh-CN" dirty="0"/>
          </a:p>
        </p:txBody>
      </p:sp>
      <p:sp>
        <p:nvSpPr>
          <p:cNvPr id="384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124744"/>
            <a:ext cx="8229600" cy="5463406"/>
          </a:xfrm>
        </p:spPr>
        <p:txBody>
          <a:bodyPr/>
          <a:lstStyle/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2000" dirty="0" smtClean="0">
                <a:solidFill>
                  <a:schemeClr val="tx2"/>
                </a:solidFill>
              </a:rPr>
              <a:t>理解</a:t>
            </a:r>
            <a:r>
              <a:rPr lang="zh-CN" altLang="en-US" sz="2000" dirty="0">
                <a:solidFill>
                  <a:schemeClr val="tx2"/>
                </a:solidFill>
              </a:rPr>
              <a:t>贪心算法的概念。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2000" dirty="0">
                <a:solidFill>
                  <a:schemeClr val="tx2"/>
                </a:solidFill>
              </a:rPr>
              <a:t>掌握贪心算法的基本要素 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 dirty="0">
                <a:solidFill>
                  <a:schemeClr val="tx2"/>
                </a:solidFill>
              </a:rPr>
              <a:t>（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  <a:r>
              <a:rPr lang="zh-CN" altLang="en-US" sz="1600" dirty="0">
                <a:solidFill>
                  <a:schemeClr val="tx2"/>
                </a:solidFill>
              </a:rPr>
              <a:t>）最优子结构性质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 dirty="0">
                <a:solidFill>
                  <a:schemeClr val="tx2"/>
                </a:solidFill>
              </a:rPr>
              <a:t>（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  <a:r>
              <a:rPr lang="zh-CN" altLang="en-US" sz="1600" dirty="0">
                <a:solidFill>
                  <a:schemeClr val="tx2"/>
                </a:solidFill>
              </a:rPr>
              <a:t>）贪心选择性质</a:t>
            </a:r>
            <a:endParaRPr lang="zh-CN" altLang="en-US" sz="1600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2000" dirty="0">
                <a:solidFill>
                  <a:schemeClr val="tx2"/>
                </a:solidFill>
              </a:rPr>
              <a:t>理解贪心算法与动态规划算法的差异</a:t>
            </a:r>
            <a:endParaRPr lang="zh-CN" altLang="en-US" sz="2000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2000" dirty="0">
                <a:solidFill>
                  <a:schemeClr val="tx2"/>
                </a:solidFill>
              </a:rPr>
              <a:t>理解贪心算法的一般理论</a:t>
            </a:r>
            <a:endParaRPr lang="zh-CN" altLang="en-US" sz="2000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2000" dirty="0">
                <a:solidFill>
                  <a:schemeClr val="tx2"/>
                </a:solidFill>
              </a:rPr>
              <a:t>通过应用范例学习贪心设计策略。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 dirty="0">
                <a:solidFill>
                  <a:schemeClr val="tx2"/>
                </a:solidFill>
              </a:rPr>
              <a:t>（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  <a:r>
              <a:rPr lang="zh-CN" altLang="en-US" sz="1600" dirty="0">
                <a:solidFill>
                  <a:schemeClr val="tx2"/>
                </a:solidFill>
              </a:rPr>
              <a:t>）活动安排问题；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 dirty="0">
                <a:solidFill>
                  <a:schemeClr val="tx2"/>
                </a:solidFill>
              </a:rPr>
              <a:t>（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  <a:r>
              <a:rPr lang="zh-CN" altLang="en-US" sz="1600" dirty="0">
                <a:solidFill>
                  <a:schemeClr val="tx2"/>
                </a:solidFill>
              </a:rPr>
              <a:t>）最优装载问题；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 dirty="0">
                <a:solidFill>
                  <a:schemeClr val="tx2"/>
                </a:solidFill>
              </a:rPr>
              <a:t>（</a:t>
            </a:r>
            <a:r>
              <a:rPr lang="en-US" altLang="zh-CN" sz="1600" dirty="0">
                <a:solidFill>
                  <a:schemeClr val="tx2"/>
                </a:solidFill>
              </a:rPr>
              <a:t>3</a:t>
            </a:r>
            <a:r>
              <a:rPr lang="zh-CN" altLang="en-US" sz="1600" dirty="0">
                <a:solidFill>
                  <a:schemeClr val="tx2"/>
                </a:solidFill>
              </a:rPr>
              <a:t>）哈夫曼编码；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 dirty="0">
                <a:solidFill>
                  <a:schemeClr val="tx2"/>
                </a:solidFill>
              </a:rPr>
              <a:t>（</a:t>
            </a:r>
            <a:r>
              <a:rPr lang="en-US" altLang="zh-CN" sz="1600" dirty="0">
                <a:solidFill>
                  <a:schemeClr val="tx2"/>
                </a:solidFill>
              </a:rPr>
              <a:t>4</a:t>
            </a:r>
            <a:r>
              <a:rPr lang="zh-CN" altLang="en-US" sz="1600" dirty="0">
                <a:solidFill>
                  <a:schemeClr val="tx2"/>
                </a:solidFill>
              </a:rPr>
              <a:t>）单源最短路径；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 dirty="0">
                <a:solidFill>
                  <a:schemeClr val="tx2"/>
                </a:solidFill>
              </a:rPr>
              <a:t>（</a:t>
            </a:r>
            <a:r>
              <a:rPr lang="en-US" altLang="zh-CN" sz="1600" dirty="0">
                <a:solidFill>
                  <a:schemeClr val="tx2"/>
                </a:solidFill>
              </a:rPr>
              <a:t>5</a:t>
            </a:r>
            <a:r>
              <a:rPr lang="zh-CN" altLang="en-US" sz="1600" dirty="0">
                <a:solidFill>
                  <a:schemeClr val="tx2"/>
                </a:solidFill>
              </a:rPr>
              <a:t>）最小生成树；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 dirty="0">
                <a:solidFill>
                  <a:schemeClr val="tx2"/>
                </a:solidFill>
              </a:rPr>
              <a:t>（</a:t>
            </a:r>
            <a:r>
              <a:rPr lang="en-US" altLang="zh-CN" sz="1600" dirty="0">
                <a:solidFill>
                  <a:schemeClr val="tx2"/>
                </a:solidFill>
              </a:rPr>
              <a:t>6</a:t>
            </a:r>
            <a:r>
              <a:rPr lang="zh-CN" altLang="en-US" sz="1600" dirty="0">
                <a:solidFill>
                  <a:schemeClr val="tx2"/>
                </a:solidFill>
              </a:rPr>
              <a:t>）多机调度问题。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404664"/>
            <a:ext cx="7772400" cy="1143000"/>
          </a:xfrm>
        </p:spPr>
        <p:txBody>
          <a:bodyPr/>
          <a:lstStyle/>
          <a:p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学习要点</a:t>
            </a: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4000" dirty="0">
                <a:latin typeface="黑体" pitchFamily="2" charset="-122"/>
                <a:ea typeface="黑体" pitchFamily="2" charset="-122"/>
              </a:rPr>
            </a:b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35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780381"/>
            <a:ext cx="8569325" cy="49609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首先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计算每种物品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单位重量的价值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/W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然后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，依贪心选择策略，将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尽可能多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单位重量价值最高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的物品装入背包。若将这种物品全部装入背包后，背包内的物品总重量未超过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，则选择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单位重量价值次高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的物品并尽可能多地装入背包。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依此策略一直地进行下去，直到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背包装满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为止。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		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具体算法可描述如下页：</a:t>
            </a:r>
            <a:r>
              <a:rPr lang="en-US" altLang="zh-CN" sz="2400" dirty="0" smtClean="0">
                <a:solidFill>
                  <a:schemeClr val="tx2"/>
                </a:solidFill>
              </a:rPr>
              <a:t>  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47AF03A6-A979-4E7E-B4C8-0DDA0EED4198}" type="slidenum">
              <a:rPr lang="zh-CN" altLang="en-US" smtClean="0"/>
              <a:pPr algn="r"/>
              <a:t>20</a:t>
            </a:fld>
            <a:endParaRPr lang="en-US" altLang="zh-CN" dirty="0"/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251520" y="1124744"/>
            <a:ext cx="79216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用贪心算法解背包问题的基本步骤</a:t>
            </a:r>
            <a:r>
              <a:rPr kumimoji="1" lang="zh-CN" altLang="en-US" sz="32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32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4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AutoShape 5"/>
          <p:cNvSpPr>
            <a:spLocks noChangeArrowheads="1"/>
          </p:cNvSpPr>
          <p:nvPr/>
        </p:nvSpPr>
        <p:spPr bwMode="auto">
          <a:xfrm>
            <a:off x="5004048" y="1628800"/>
            <a:ext cx="4248472" cy="4536504"/>
          </a:xfrm>
          <a:prstGeom prst="cloudCallout">
            <a:avLst>
              <a:gd name="adj1" fmla="val -124984"/>
              <a:gd name="adj2" fmla="val -50445"/>
            </a:avLst>
          </a:prstGeom>
          <a:solidFill>
            <a:schemeClr val="accent1"/>
          </a:solidFill>
          <a:ln w="63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算法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knapsack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的主要</a:t>
            </a:r>
            <a:r>
              <a:rPr lang="zh-CN" altLang="en-US" sz="2000" b="1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计算时间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在于将各种物品依其单位重量的价值从</a:t>
            </a:r>
            <a:r>
              <a:rPr lang="zh-CN" altLang="en-US" sz="2000" b="1" dirty="0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rPr>
              <a:t>大到小排序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。因此，算法的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计算时间上界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为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nlogn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en-US" altLang="zh-CN" sz="2000" b="1" dirty="0" smtClean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为了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证明算法的正确性，还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必须证明背包问题具有贪心选择性质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24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4611" name="AutoShape 3"/>
          <p:cNvSpPr>
            <a:spLocks noGrp="1" noChangeArrowheads="1"/>
          </p:cNvSpPr>
          <p:nvPr>
            <p:ph idx="1"/>
          </p:nvPr>
        </p:nvSpPr>
        <p:spPr>
          <a:xfrm>
            <a:off x="-252536" y="980207"/>
            <a:ext cx="9865096" cy="504108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/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void </a:t>
            </a:r>
            <a:r>
              <a:rPr kumimoji="1" lang="en-US" altLang="zh-CN" sz="2000" b="1" dirty="0" smtClean="0">
                <a:solidFill>
                  <a:schemeClr val="tx2"/>
                </a:solidFill>
              </a:rPr>
              <a:t>Knapsack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(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n,float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M,float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 v[],float w[],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float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 x[])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Sort(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n,v,w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for (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=1;i&lt;=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n;i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++) x[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]=0;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float c=M;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for (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=1;i&lt;=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n;i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   if (w[</a:t>
            </a:r>
            <a:r>
              <a:rPr kumimoji="1" lang="en-US" altLang="zh-CN" sz="20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]&gt;c) </a:t>
            </a:r>
            <a:r>
              <a:rPr kumimoji="1" lang="en-US" altLang="zh-CN" sz="2000" dirty="0" smtClean="0">
                <a:solidFill>
                  <a:srgbClr val="2605A1"/>
                </a:solidFill>
              </a:rPr>
              <a:t>break;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   </a:t>
            </a:r>
            <a:r>
              <a:rPr kumimoji="1" lang="en-US" altLang="zh-CN" sz="2000" dirty="0" smtClean="0">
                <a:solidFill>
                  <a:srgbClr val="2605A1"/>
                </a:solidFill>
              </a:rPr>
              <a:t>x[</a:t>
            </a:r>
            <a:r>
              <a:rPr kumimoji="1" lang="en-US" altLang="zh-CN" sz="2000" dirty="0" err="1" smtClean="0">
                <a:solidFill>
                  <a:srgbClr val="2605A1"/>
                </a:solidFill>
              </a:rPr>
              <a:t>i</a:t>
            </a:r>
            <a:r>
              <a:rPr kumimoji="1" lang="en-US" altLang="zh-CN" sz="2000" dirty="0" smtClean="0">
                <a:solidFill>
                  <a:srgbClr val="2605A1"/>
                </a:solidFill>
              </a:rPr>
              <a:t>]=1;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   </a:t>
            </a:r>
            <a:r>
              <a:rPr kumimoji="1" lang="en-US" altLang="zh-CN" sz="2000" dirty="0" smtClean="0">
                <a:solidFill>
                  <a:srgbClr val="2605A1"/>
                </a:solidFill>
              </a:rPr>
              <a:t>c-=w[</a:t>
            </a:r>
            <a:r>
              <a:rPr kumimoji="1" lang="en-US" altLang="zh-CN" sz="2000" dirty="0" err="1" smtClean="0">
                <a:solidFill>
                  <a:srgbClr val="2605A1"/>
                </a:solidFill>
              </a:rPr>
              <a:t>i</a:t>
            </a:r>
            <a:r>
              <a:rPr kumimoji="1" lang="en-US" altLang="zh-CN" sz="2000" dirty="0" smtClean="0">
                <a:solidFill>
                  <a:srgbClr val="2605A1"/>
                </a:solidFill>
              </a:rPr>
              <a:t>];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          }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rgbClr val="C00000"/>
                </a:solidFill>
              </a:rPr>
              <a:t>       if (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i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&lt;=n) x[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i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]=c/w[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i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];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2"/>
                </a:solidFill>
              </a:rPr>
              <a:t>}</a:t>
            </a:r>
            <a:endParaRPr kumimoji="1"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39A6AB4B-EA6F-4394-BD0A-BDF626476C72}" type="slidenum">
              <a:rPr lang="zh-CN" altLang="en-US" smtClean="0"/>
              <a:pPr algn="r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29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24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kern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kern="0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003884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¥</a:t>
            </a:r>
            <a:r>
              <a:rPr lang="en-US" altLang="zh-CN" dirty="0" smtClean="0"/>
              <a:t>60     ¥100   ¥120     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13407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背包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79512" y="1886641"/>
            <a:ext cx="3253403" cy="2829211"/>
            <a:chOff x="179512" y="1886641"/>
            <a:chExt cx="3253403" cy="2829211"/>
          </a:xfrm>
        </p:grpSpPr>
        <p:sp>
          <p:nvSpPr>
            <p:cNvPr id="5" name="矩形 4"/>
            <p:cNvSpPr/>
            <p:nvPr/>
          </p:nvSpPr>
          <p:spPr bwMode="auto">
            <a:xfrm>
              <a:off x="2712835" y="1886641"/>
              <a:ext cx="720080" cy="28292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50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79512" y="4103784"/>
              <a:ext cx="720080" cy="6120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10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1007096" y="3491716"/>
              <a:ext cx="720080" cy="122413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20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835696" y="2843643"/>
              <a:ext cx="720080" cy="1872208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30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95936" y="50038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605A1"/>
                </a:solidFill>
              </a:rPr>
              <a:t>¥220                 </a:t>
            </a:r>
            <a:r>
              <a:rPr lang="en-US" altLang="zh-CN" dirty="0" smtClean="0"/>
              <a:t>¥180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991472" y="1886641"/>
            <a:ext cx="724544" cy="2829211"/>
            <a:chOff x="3991472" y="1886641"/>
            <a:chExt cx="724544" cy="2829211"/>
          </a:xfrm>
        </p:grpSpPr>
        <p:sp>
          <p:nvSpPr>
            <p:cNvPr id="9" name="矩形 8"/>
            <p:cNvSpPr/>
            <p:nvPr/>
          </p:nvSpPr>
          <p:spPr bwMode="auto">
            <a:xfrm>
              <a:off x="3995936" y="1886641"/>
              <a:ext cx="720080" cy="28292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50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995936" y="1886641"/>
              <a:ext cx="720080" cy="190239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30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991472" y="3491715"/>
              <a:ext cx="720080" cy="122413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20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2040" y="1886641"/>
            <a:ext cx="720080" cy="2838503"/>
            <a:chOff x="4932040" y="1886641"/>
            <a:chExt cx="720080" cy="2838503"/>
          </a:xfrm>
        </p:grpSpPr>
        <p:sp>
          <p:nvSpPr>
            <p:cNvPr id="10" name="矩形 9"/>
            <p:cNvSpPr/>
            <p:nvPr/>
          </p:nvSpPr>
          <p:spPr bwMode="auto">
            <a:xfrm>
              <a:off x="4932040" y="1886641"/>
              <a:ext cx="720080" cy="28292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50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932040" y="4113076"/>
              <a:ext cx="720080" cy="6120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10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932040" y="2924944"/>
              <a:ext cx="720080" cy="122413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20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40152" y="1886641"/>
            <a:ext cx="720080" cy="2838504"/>
            <a:chOff x="5940152" y="1886641"/>
            <a:chExt cx="720080" cy="2838504"/>
          </a:xfrm>
        </p:grpSpPr>
        <p:sp>
          <p:nvSpPr>
            <p:cNvPr id="11" name="矩形 10"/>
            <p:cNvSpPr/>
            <p:nvPr/>
          </p:nvSpPr>
          <p:spPr bwMode="auto">
            <a:xfrm>
              <a:off x="5940152" y="1886641"/>
              <a:ext cx="720080" cy="28292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50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40152" y="2564904"/>
              <a:ext cx="720080" cy="1872208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30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940152" y="4113077"/>
              <a:ext cx="720080" cy="6120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10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84212" y="54171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8344" y="5435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背包问题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884368" y="1916832"/>
            <a:ext cx="720080" cy="2808312"/>
            <a:chOff x="7884368" y="1916832"/>
            <a:chExt cx="720080" cy="2808312"/>
          </a:xfrm>
        </p:grpSpPr>
        <p:sp>
          <p:nvSpPr>
            <p:cNvPr id="12" name="矩形 11"/>
            <p:cNvSpPr/>
            <p:nvPr/>
          </p:nvSpPr>
          <p:spPr bwMode="auto">
            <a:xfrm>
              <a:off x="7884368" y="1916832"/>
              <a:ext cx="720080" cy="27990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50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884368" y="4113076"/>
              <a:ext cx="720080" cy="6120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10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884368" y="1916832"/>
              <a:ext cx="720080" cy="1224136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20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884368" y="3068960"/>
              <a:ext cx="720080" cy="104411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20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12360" y="50038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¥240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12" y="56205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6        5         4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76256" y="2132856"/>
                <a:ext cx="1188132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b="0" i="0" smtClean="0">
                          <a:latin typeface="Cambria Math"/>
                        </a:rPr>
                        <m:t>∗120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32856"/>
                <a:ext cx="1188132" cy="6127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580384" y="5013176"/>
            <a:ext cx="128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¥160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14" grpId="0"/>
      <p:bldP spid="26" grpId="0"/>
      <p:bldP spid="30" grpId="0"/>
      <p:bldP spid="31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贪心算法的基本要素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56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36512" y="1196231"/>
            <a:ext cx="8784976" cy="5545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	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en-US" altLang="zh-CN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背包问题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，贪心选择之所以不能得到最优解是因为在这种情况下，它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无法保证最终能将背包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装满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，部分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闲置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的背包空间使每公斤背包空间的价值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降低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了。</a:t>
            </a:r>
            <a:endParaRPr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事实上，在考虑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背包问题时，应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比较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选择该物品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不选择该物品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所导致的</a:t>
            </a:r>
            <a:r>
              <a:rPr lang="zh-CN" altLang="en-US" sz="28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最终方案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，然后再作出最好选择。由此就导出</a:t>
            </a:r>
            <a:r>
              <a:rPr lang="zh-CN" altLang="en-US" sz="2800" u="sng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许多</a:t>
            </a:r>
            <a:r>
              <a:rPr lang="zh-CN" altLang="en-US" sz="2800" u="sng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互相</a:t>
            </a:r>
            <a:r>
              <a:rPr lang="zh-CN" altLang="en-US" sz="2800" u="sng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重叠</a:t>
            </a:r>
            <a:r>
              <a:rPr lang="zh-CN" altLang="en-US" sz="2800" u="sng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u="sng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子问题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。这正是该问题可用</a:t>
            </a:r>
            <a:r>
              <a:rPr lang="zh-CN" altLang="en-US" sz="2800" b="1" u="sng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动</a:t>
            </a:r>
            <a:r>
              <a:rPr lang="zh-CN" altLang="en-US" sz="2800" b="1" u="sng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态规划算法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求解的另一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重要特征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实际上也是如此，动态规划算法的确可以有效地解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背包问题。 </a:t>
            </a:r>
            <a:endParaRPr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2A68F28A-EDE2-4BF5-B4C8-1D96447DCBD5}" type="slidenum">
              <a:rPr lang="zh-CN" altLang="en-US" smtClean="0"/>
              <a:pPr algn="r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7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最优装载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66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有一批集装箱要装上一艘载</a:t>
            </a:r>
            <a:r>
              <a:rPr lang="zh-CN" altLang="en-US" sz="24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重量为</a:t>
            </a:r>
            <a:r>
              <a:rPr lang="en-US" altLang="zh-CN" sz="24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的轮船。其中集装箱</a:t>
            </a:r>
            <a:r>
              <a:rPr lang="en-US" altLang="zh-CN" sz="2400" dirty="0" err="1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的重量为</a:t>
            </a:r>
            <a:r>
              <a:rPr lang="en-US" altLang="zh-CN" sz="24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400" baseline="-250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。最优装载问题要求确定在装载</a:t>
            </a:r>
            <a:r>
              <a:rPr lang="zh-CN" altLang="en-US" sz="24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体积不受限制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的情况下，将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尽可能多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的集装箱装上轮船。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、算法描述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		最优装载问题可用贪心算法求解。采用</a:t>
            </a:r>
            <a:r>
              <a:rPr lang="zh-CN" altLang="en-US" sz="2400" dirty="0" smtClean="0">
                <a:solidFill>
                  <a:srgbClr val="3907F1"/>
                </a:solidFill>
                <a:ea typeface="楷体_GB2312" pitchFamily="49" charset="-122"/>
              </a:rPr>
              <a:t>重量最轻者</a:t>
            </a:r>
            <a:r>
              <a:rPr lang="zh-CN" altLang="en-US" sz="2400" dirty="0" smtClean="0">
                <a:solidFill>
                  <a:srgbClr val="C00000"/>
                </a:solidFill>
                <a:ea typeface="楷体_GB2312" pitchFamily="49" charset="-122"/>
              </a:rPr>
              <a:t>先装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的贪心选择策略，可产生</a:t>
            </a:r>
            <a:r>
              <a:rPr lang="zh-CN" altLang="en-US" sz="2400" dirty="0" smtClean="0">
                <a:solidFill>
                  <a:srgbClr val="3907F1"/>
                </a:solidFill>
                <a:ea typeface="楷体_GB2312" pitchFamily="49" charset="-122"/>
              </a:rPr>
              <a:t>最优装载问题的最优解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。具体算法描述如下页。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165082AE-F510-4F2D-811A-61EC88947833}" type="slidenum">
              <a:rPr lang="zh-CN" altLang="en-US" smtClean="0"/>
              <a:pPr algn="r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07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最优装载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6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512" y="1196231"/>
            <a:ext cx="8856984" cy="55451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template&lt;class Type&gt;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void </a:t>
            </a:r>
            <a:r>
              <a:rPr kumimoji="1" lang="en-US" altLang="zh-CN" sz="2400" b="1" dirty="0" smtClean="0">
                <a:solidFill>
                  <a:schemeClr val="tx2"/>
                </a:solidFill>
              </a:rPr>
              <a:t>Loading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(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x[],  Type w[], Type c,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n)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  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*t = new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[n+1];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   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Sort(w, t, n);   //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按重量非减序排序</a:t>
            </a:r>
            <a:endParaRPr kumimoji="1"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   for (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= 1;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&lt;= n;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++) x[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] = 0;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   for (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= 1;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&lt;= n &amp;&amp; </a:t>
            </a:r>
            <a:r>
              <a:rPr kumimoji="1" lang="en-US" altLang="zh-CN" sz="2400" dirty="0" smtClean="0">
                <a:solidFill>
                  <a:srgbClr val="3907F1"/>
                </a:solidFill>
              </a:rPr>
              <a:t>w[t[</a:t>
            </a:r>
            <a:r>
              <a:rPr kumimoji="1" lang="en-US" altLang="zh-CN" sz="2400" dirty="0" err="1" smtClean="0">
                <a:solidFill>
                  <a:srgbClr val="3907F1"/>
                </a:solidFill>
              </a:rPr>
              <a:t>i</a:t>
            </a:r>
            <a:r>
              <a:rPr kumimoji="1" lang="en-US" altLang="zh-CN" sz="2400" dirty="0" smtClean="0">
                <a:solidFill>
                  <a:srgbClr val="3907F1"/>
                </a:solidFill>
              </a:rPr>
              <a:t>]] &lt;= c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; 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++) 	{x[t[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]] = </a:t>
            </a:r>
            <a:r>
              <a:rPr kumimoji="1" lang="en-US" altLang="zh-CN" sz="2400" dirty="0" smtClean="0">
                <a:solidFill>
                  <a:srgbClr val="3907F1"/>
                </a:solidFill>
              </a:rPr>
              <a:t>1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; c </a:t>
            </a:r>
            <a:r>
              <a:rPr kumimoji="1" lang="en-US" altLang="zh-CN" sz="2400" dirty="0" smtClean="0">
                <a:solidFill>
                  <a:srgbClr val="3907F1"/>
                </a:solidFill>
              </a:rPr>
              <a:t>-=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 w[t[</a:t>
            </a:r>
            <a:r>
              <a:rPr kumimoji="1" lang="en-US" altLang="zh-CN" sz="24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]];}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</a:rPr>
              <a:t>}</a:t>
            </a:r>
            <a:endParaRPr kumimoji="1"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9D99A329-EE52-4A0B-B7C1-A121FF9D3DD4}" type="slidenum">
              <a:rPr lang="zh-CN" altLang="en-US" smtClean="0"/>
              <a:pPr algn="r"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3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最优装载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87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、贪心选择性质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	可以证明最优装载问题具有贪心选择性质</a:t>
            </a:r>
            <a:r>
              <a:rPr lang="zh-CN" altLang="en-US" sz="2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、最优子结构性质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ea typeface="楷体_GB2312" pitchFamily="49" charset="-122"/>
              </a:rPr>
              <a:t>	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最优装载问题具有最优子结构性质。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由最优装载问题的贪心选择性质和最优子结构性质，容易证明算法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oading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的正确性。</a:t>
            </a:r>
            <a:endParaRPr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算法</a:t>
            </a:r>
            <a:r>
              <a:rPr lang="en-US" altLang="zh-CN" sz="2800" dirty="0" smtClean="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oading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的主要计算量在于将集装箱依其重量从小到大</a:t>
            </a:r>
            <a:r>
              <a:rPr lang="zh-CN" altLang="en-US" sz="2800" dirty="0" smtClean="0">
                <a:solidFill>
                  <a:srgbClr val="7030A0"/>
                </a:solidFill>
                <a:ea typeface="楷体_GB2312" pitchFamily="49" charset="-122"/>
              </a:rPr>
              <a:t>排序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，故算法所需的计算时间为 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O(</a:t>
            </a:r>
            <a:r>
              <a:rPr lang="en-US" altLang="zh-CN" sz="2800" b="1" dirty="0" err="1" smtClean="0">
                <a:solidFill>
                  <a:srgbClr val="7030A0"/>
                </a:solidFill>
                <a:ea typeface="楷体_GB2312" pitchFamily="49" charset="-122"/>
              </a:rPr>
              <a:t>nlogn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)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03F7E17B-B4A5-4BDF-A086-B5CA7DA474DB}" type="slidenum">
              <a:rPr lang="zh-CN" altLang="en-US" smtClean="0"/>
              <a:pPr algn="r"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30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kern="0" smtClean="0"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kern="0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 kern="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7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473" y="1742652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605A1"/>
                </a:solidFill>
                <a:latin typeface="+mn-ea"/>
                <a:ea typeface="+mn-ea"/>
              </a:rPr>
              <a:t>路径：</a:t>
            </a:r>
            <a:r>
              <a:rPr lang="zh-CN" altLang="en-US" sz="2400" b="1" dirty="0">
                <a:latin typeface="+mn-ea"/>
                <a:ea typeface="+mn-ea"/>
              </a:rPr>
              <a:t>树中一个结点到另一个结点所经过的分支。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605A1"/>
                </a:solidFill>
                <a:latin typeface="+mn-ea"/>
                <a:ea typeface="+mn-ea"/>
              </a:rPr>
              <a:t>路径长度：</a:t>
            </a:r>
            <a:r>
              <a:rPr lang="zh-CN" altLang="en-US" sz="2400" b="1" dirty="0">
                <a:latin typeface="+mn-ea"/>
                <a:ea typeface="+mn-ea"/>
              </a:rPr>
              <a:t>路径上的分支数目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3850" y="304800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zh-CN" altLang="en-US" kern="0" dirty="0" smtClean="0">
                <a:latin typeface="黑体" pitchFamily="2" charset="-122"/>
                <a:ea typeface="黑体" pitchFamily="2" charset="-122"/>
              </a:rPr>
              <a:t>几个概念</a:t>
            </a:r>
            <a:endParaRPr lang="zh-CN" altLang="en-US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498" y="4510861"/>
            <a:ext cx="8784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605A1"/>
                </a:solidFill>
                <a:latin typeface="+mn-ea"/>
                <a:ea typeface="+mn-ea"/>
              </a:rPr>
              <a:t>结点的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带权</a:t>
            </a:r>
            <a:r>
              <a:rPr lang="zh-CN" altLang="en-US" sz="2400" b="1" dirty="0">
                <a:solidFill>
                  <a:srgbClr val="2605A1"/>
                </a:solidFill>
                <a:latin typeface="+mn-ea"/>
                <a:ea typeface="+mn-ea"/>
              </a:rPr>
              <a:t>路径长度定义为</a:t>
            </a:r>
            <a:r>
              <a:rPr lang="zh-CN" altLang="en-US" sz="2400" b="1" dirty="0" smtClean="0">
                <a:solidFill>
                  <a:srgbClr val="2605A1"/>
                </a:solidFill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结点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权值</a:t>
            </a:r>
            <a:r>
              <a:rPr lang="zh-CN" altLang="en-US" sz="2400" b="1" dirty="0">
                <a:solidFill>
                  <a:srgbClr val="2605A1"/>
                </a:solidFill>
                <a:latin typeface="+mn-ea"/>
                <a:ea typeface="+mn-ea"/>
              </a:rPr>
              <a:t>乘以</a:t>
            </a:r>
            <a:r>
              <a:rPr lang="zh-CN" altLang="en-US" sz="2400" b="1" dirty="0">
                <a:latin typeface="+mn-ea"/>
                <a:ea typeface="+mn-ea"/>
              </a:rPr>
              <a:t>该结点的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路径长度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108520" y="2884294"/>
            <a:ext cx="903649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2605A1"/>
                </a:solidFill>
                <a:latin typeface="+mn-ea"/>
                <a:ea typeface="+mn-ea"/>
              </a:rPr>
              <a:t>结点的路径长度定义为</a:t>
            </a:r>
            <a:r>
              <a:rPr lang="zh-CN" altLang="en-US" sz="2400" b="1" dirty="0" smtClean="0">
                <a:latin typeface="+mn-ea"/>
                <a:ea typeface="+mn-ea"/>
              </a:rPr>
              <a:t>：从</a:t>
            </a:r>
            <a:r>
              <a:rPr lang="zh-CN" altLang="en-US" sz="2400" b="1" dirty="0">
                <a:latin typeface="+mn-ea"/>
                <a:ea typeface="+mn-ea"/>
              </a:rPr>
              <a:t>根结点到该结点的路径</a:t>
            </a:r>
            <a:r>
              <a:rPr lang="zh-CN" altLang="en-US" sz="2400" b="1" dirty="0" smtClean="0">
                <a:latin typeface="+mn-ea"/>
                <a:ea typeface="+mn-ea"/>
              </a:rPr>
              <a:t>上分支的数目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-36512" y="5036983"/>
            <a:ext cx="9087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树的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带权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路径长度定义为</a:t>
            </a:r>
            <a:r>
              <a:rPr lang="zh-CN" altLang="en-US" sz="2400" b="1" dirty="0" smtClean="0">
                <a:solidFill>
                  <a:srgbClr val="2605A1"/>
                </a:solidFill>
                <a:ea typeface="楷体_GB2312" pitchFamily="49" charset="-122"/>
              </a:rPr>
              <a:t>：</a:t>
            </a:r>
            <a:r>
              <a:rPr lang="zh-CN" altLang="en-US" sz="2400" b="1" dirty="0" smtClean="0">
                <a:ea typeface="楷体_GB2312" pitchFamily="49" charset="-122"/>
              </a:rPr>
              <a:t>树</a:t>
            </a:r>
            <a:r>
              <a:rPr lang="zh-CN" altLang="en-US" sz="2400" b="1" dirty="0">
                <a:ea typeface="楷体_GB2312" pitchFamily="49" charset="-122"/>
              </a:rPr>
              <a:t>中所有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叶子结点</a:t>
            </a:r>
            <a:r>
              <a:rPr lang="zh-CN" altLang="en-US" sz="2400" b="1" dirty="0"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</a:rPr>
              <a:t>带权路径长度之和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66"/>
                </a:solidFill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990000"/>
                </a:solidFill>
                <a:ea typeface="楷体_GB2312" pitchFamily="49" charset="-122"/>
              </a:rPr>
              <a:t>WPL(T) = </a:t>
            </a:r>
            <a:r>
              <a:rPr lang="en-US" altLang="zh-CN" sz="2400" b="1" dirty="0">
                <a:solidFill>
                  <a:srgbClr val="990000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b="1" dirty="0" err="1">
                <a:solidFill>
                  <a:srgbClr val="990000"/>
                </a:solidFill>
                <a:ea typeface="楷体_GB2312" pitchFamily="49" charset="-122"/>
              </a:rPr>
              <a:t>w</a:t>
            </a:r>
            <a:r>
              <a:rPr lang="en-US" altLang="zh-CN" sz="2400" b="1" baseline="-25000" dirty="0" err="1">
                <a:solidFill>
                  <a:srgbClr val="990000"/>
                </a:solidFill>
                <a:ea typeface="楷体_GB2312" pitchFamily="49" charset="-122"/>
              </a:rPr>
              <a:t>k</a:t>
            </a:r>
            <a:r>
              <a:rPr lang="en-US" altLang="zh-CN" sz="2400" b="1" dirty="0" err="1">
                <a:solidFill>
                  <a:srgbClr val="990000"/>
                </a:solidFill>
                <a:ea typeface="楷体_GB2312" pitchFamily="49" charset="-122"/>
              </a:rPr>
              <a:t>l</a:t>
            </a:r>
            <a:r>
              <a:rPr lang="en-US" altLang="zh-CN" sz="2400" b="1" baseline="-25000" dirty="0" err="1">
                <a:solidFill>
                  <a:srgbClr val="990000"/>
                </a:solidFill>
                <a:ea typeface="楷体_GB2312" pitchFamily="49" charset="-122"/>
              </a:rPr>
              <a:t>k</a:t>
            </a:r>
            <a:r>
              <a:rPr lang="en-US" altLang="zh-CN" sz="2400" b="1" baseline="-25000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990000"/>
                </a:solidFill>
                <a:ea typeface="楷体_GB2312" pitchFamily="49" charset="-122"/>
              </a:rPr>
              <a:t>对所有叶子结点</a:t>
            </a:r>
            <a:r>
              <a:rPr lang="en-US" altLang="zh-CN" sz="2400" b="1" dirty="0">
                <a:solidFill>
                  <a:srgbClr val="990000"/>
                </a:solidFill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990000"/>
                </a:solidFill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99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96" y="3316342"/>
            <a:ext cx="7056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605A1"/>
                </a:solidFill>
                <a:latin typeface="+mn-ea"/>
                <a:ea typeface="+mn-ea"/>
              </a:rPr>
              <a:t>树的路径长度：</a:t>
            </a:r>
            <a:r>
              <a:rPr lang="zh-CN" altLang="en-US" sz="2400" b="1" dirty="0">
                <a:latin typeface="+mn-ea"/>
                <a:ea typeface="+mn-ea"/>
              </a:rPr>
              <a:t>从根到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每一个</a:t>
            </a:r>
            <a:r>
              <a:rPr lang="zh-CN" altLang="en-US" sz="2400" b="1" dirty="0">
                <a:solidFill>
                  <a:srgbClr val="2605A1"/>
                </a:solidFill>
                <a:latin typeface="+mn-ea"/>
                <a:ea typeface="+mn-ea"/>
              </a:rPr>
              <a:t>结点的路径长度</a:t>
            </a:r>
            <a:r>
              <a:rPr lang="zh-CN" altLang="en-US" sz="2400" b="1" dirty="0">
                <a:latin typeface="+mn-ea"/>
                <a:ea typeface="+mn-ea"/>
              </a:rPr>
              <a:t>之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和</a:t>
            </a:r>
            <a:r>
              <a:rPr lang="zh-CN" altLang="en-US" sz="2400" b="1" dirty="0">
                <a:latin typeface="+mn-ea"/>
                <a:ea typeface="+mn-ea"/>
              </a:rPr>
              <a:t>。（完全二叉树是路径长度最短的二叉树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629404" y="0"/>
            <a:ext cx="647700" cy="6477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37241" y="936625"/>
            <a:ext cx="647700" cy="6477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205666" y="936625"/>
            <a:ext cx="647700" cy="6477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557966" y="2089150"/>
            <a:ext cx="647700" cy="6477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7342066" y="576262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7916741" y="1584325"/>
            <a:ext cx="433388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8205666" y="576262"/>
            <a:ext cx="207963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838200" y="914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667000" y="914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752600" y="304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6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24000" y="2514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/>
              <a:t>2</a:t>
            </a:r>
            <a:endParaRPr lang="en-US" altLang="zh-CN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590800" y="2514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28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239000" y="228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324600" y="838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8305800" y="838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486400" y="144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7239000" y="144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800600" y="2133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248400" y="2133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371600" y="1676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668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22098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2362200" y="1143000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3124200" y="11430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1752600" y="19050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2590800" y="1905000"/>
            <a:ext cx="228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>
            <a:off x="457200" y="11430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1295400" y="1143000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2"/>
          <p:cNvSpPr>
            <a:spLocks noChangeArrowheads="1"/>
          </p:cNvSpPr>
          <p:nvPr/>
        </p:nvSpPr>
        <p:spPr bwMode="auto">
          <a:xfrm>
            <a:off x="4191000" y="2895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600" dirty="0"/>
              <a:t>7      </a:t>
            </a:r>
            <a:r>
              <a:rPr lang="en-US" altLang="zh-CN" sz="3600" dirty="0" smtClean="0"/>
              <a:t>9  </a:t>
            </a:r>
            <a:endParaRPr lang="en-US" altLang="zh-CN" dirty="0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5486400" y="28956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228600" y="1600200"/>
            <a:ext cx="51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7</a:t>
            </a:r>
            <a:endParaRPr lang="en-US" altLang="zh-CN"/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1371600" y="16002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5</a:t>
            </a:r>
            <a:endParaRPr lang="en-US" altLang="zh-CN"/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2590800" y="2438400"/>
            <a:ext cx="51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4</a:t>
            </a:r>
            <a:endParaRPr lang="en-US" altLang="zh-CN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276600" y="16002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9</a:t>
            </a:r>
            <a:endParaRPr lang="en-US" altLang="zh-CN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305800" y="7620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/>
              <a:t>2</a:t>
            </a:r>
            <a:endParaRPr lang="en-US" altLang="zh-CN" dirty="0"/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327025" y="3581400"/>
            <a:ext cx="34829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>
                <a:solidFill>
                  <a:srgbClr val="990033"/>
                </a:solidFill>
              </a:rPr>
              <a:t>WPL(T)= 7</a:t>
            </a:r>
            <a:r>
              <a:rPr lang="en-US" altLang="zh-CN" sz="4000">
                <a:solidFill>
                  <a:srgbClr val="990033"/>
                </a:solidFill>
                <a:sym typeface="Symbol" pitchFamily="18" charset="2"/>
              </a:rPr>
              <a:t>2+52+23+43+92      =60</a:t>
            </a:r>
            <a:endParaRPr lang="en-US" altLang="zh-CN">
              <a:solidFill>
                <a:srgbClr val="990033"/>
              </a:solidFill>
            </a:endParaRP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4648200" y="3657600"/>
            <a:ext cx="35814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>
                <a:solidFill>
                  <a:srgbClr val="990033"/>
                </a:solidFill>
              </a:rPr>
              <a:t>WPL(T)= 7</a:t>
            </a:r>
            <a:r>
              <a:rPr lang="en-US" altLang="zh-CN" sz="4000">
                <a:solidFill>
                  <a:srgbClr val="990033"/>
                </a:solidFill>
                <a:sym typeface="Symbol" pitchFamily="18" charset="2"/>
              </a:rPr>
              <a:t>4+94+53+42+21      =89 </a:t>
            </a:r>
            <a:endParaRPr lang="en-US" altLang="zh-CN">
              <a:solidFill>
                <a:srgbClr val="990033"/>
              </a:solidFill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248400" y="20574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5</a:t>
            </a:r>
            <a:endParaRPr lang="en-US" altLang="zh-CN"/>
          </a:p>
        </p:txBody>
      </p: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7239000" y="13716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4</a:t>
            </a:r>
            <a:endParaRPr lang="en-US" altLang="zh-CN"/>
          </a:p>
        </p:txBody>
      </p:sp>
      <p:sp>
        <p:nvSpPr>
          <p:cNvPr id="37" name="Line 48"/>
          <p:cNvSpPr>
            <a:spLocks noChangeShapeType="1"/>
          </p:cNvSpPr>
          <p:nvPr/>
        </p:nvSpPr>
        <p:spPr bwMode="auto">
          <a:xfrm>
            <a:off x="7696200" y="533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9"/>
          <p:cNvSpPr>
            <a:spLocks noChangeShapeType="1"/>
          </p:cNvSpPr>
          <p:nvPr/>
        </p:nvSpPr>
        <p:spPr bwMode="auto">
          <a:xfrm flipH="1">
            <a:off x="6705600" y="5334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0"/>
          <p:cNvSpPr>
            <a:spLocks noChangeShapeType="1"/>
          </p:cNvSpPr>
          <p:nvPr/>
        </p:nvSpPr>
        <p:spPr bwMode="auto">
          <a:xfrm>
            <a:off x="6781800" y="11430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1"/>
          <p:cNvSpPr>
            <a:spLocks noChangeShapeType="1"/>
          </p:cNvSpPr>
          <p:nvPr/>
        </p:nvSpPr>
        <p:spPr bwMode="auto">
          <a:xfrm flipH="1">
            <a:off x="5867400" y="11430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auto">
          <a:xfrm flipH="1">
            <a:off x="4419600" y="25146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54"/>
          <p:cNvSpPr>
            <a:spLocks noChangeShapeType="1"/>
          </p:cNvSpPr>
          <p:nvPr/>
        </p:nvSpPr>
        <p:spPr bwMode="auto">
          <a:xfrm>
            <a:off x="5181600" y="25146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6"/>
          <p:cNvSpPr>
            <a:spLocks noChangeShapeType="1"/>
          </p:cNvSpPr>
          <p:nvPr/>
        </p:nvSpPr>
        <p:spPr bwMode="auto">
          <a:xfrm>
            <a:off x="5943600" y="1828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57"/>
          <p:cNvSpPr>
            <a:spLocks noChangeShapeType="1"/>
          </p:cNvSpPr>
          <p:nvPr/>
        </p:nvSpPr>
        <p:spPr bwMode="auto">
          <a:xfrm flipH="1">
            <a:off x="5181600" y="18288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C7CE30B-77AE-4780-AF88-A25F6C854E9D}" type="slidenum">
              <a:rPr lang="zh-CN" altLang="en-US"/>
              <a:pPr algn="r"/>
              <a:t>3</a:t>
            </a:fld>
            <a:endParaRPr lang="en-US" altLang="zh-CN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476672"/>
            <a:ext cx="7772400" cy="504056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贪心算法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找</a:t>
            </a:r>
            <a:r>
              <a:rPr lang="zh-CN" altLang="en-US" sz="3200" dirty="0" smtClean="0"/>
              <a:t>硬币方法（硬币</a:t>
            </a:r>
            <a:r>
              <a:rPr lang="zh-CN" altLang="en-US" sz="3200" dirty="0" smtClean="0">
                <a:solidFill>
                  <a:srgbClr val="FF0000"/>
                </a:solidFill>
              </a:rPr>
              <a:t>个数最少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、硬币面值：二角五分、一角、五分、一分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找顾客 六角三分 </a:t>
            </a:r>
            <a:r>
              <a:rPr lang="en-US" altLang="zh-CN" sz="2800" dirty="0" smtClean="0"/>
              <a:t>= 2.5 </a:t>
            </a:r>
            <a:r>
              <a:rPr lang="zh-CN" altLang="en-US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/>
              <a:t> + 1</a:t>
            </a:r>
            <a:r>
              <a:rPr lang="zh-CN" altLang="en-US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/>
              <a:t> + 0.1</a:t>
            </a:r>
            <a:r>
              <a:rPr lang="zh-CN" altLang="en-US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800" dirty="0"/>
              <a:t>硬币面值</a:t>
            </a:r>
            <a:r>
              <a:rPr lang="zh-CN" altLang="en-US" sz="2800" dirty="0" smtClean="0"/>
              <a:t>：五</a:t>
            </a:r>
            <a:r>
              <a:rPr lang="zh-CN" altLang="en-US" sz="2800" dirty="0"/>
              <a:t>分、一</a:t>
            </a:r>
            <a:r>
              <a:rPr lang="zh-CN" altLang="en-US" sz="2800" dirty="0" smtClean="0"/>
              <a:t>分、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角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找顾客 一角五分 </a:t>
            </a:r>
            <a:r>
              <a:rPr lang="en-US" altLang="zh-CN" sz="2800" dirty="0" smtClean="0"/>
              <a:t>= 1.1</a:t>
            </a:r>
            <a:r>
              <a:rPr lang="zh-CN" altLang="en-US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/>
              <a:t> + 0.1</a:t>
            </a:r>
            <a:r>
              <a:rPr lang="zh-CN" altLang="en-US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zh-CN" altLang="en-US" sz="2800" dirty="0" smtClean="0"/>
              <a:t>         一</a:t>
            </a:r>
            <a:r>
              <a:rPr lang="zh-CN" altLang="en-US" sz="2800" dirty="0"/>
              <a:t>角五</a:t>
            </a:r>
            <a:r>
              <a:rPr lang="zh-CN" altLang="en-US" sz="2800" dirty="0" smtClean="0"/>
              <a:t>分 </a:t>
            </a:r>
            <a:r>
              <a:rPr lang="en-US" altLang="zh-CN" sz="2800" dirty="0" smtClean="0"/>
              <a:t>= 0.5</a:t>
            </a:r>
            <a:r>
              <a:rPr lang="zh-CN" altLang="en-US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82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052736"/>
            <a:ext cx="4693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如何构造最优树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rgbClr val="990000"/>
                </a:solidFill>
                <a:latin typeface="+mj-ea"/>
                <a:ea typeface="+mj-ea"/>
              </a:rPr>
              <a:t>哈夫曼树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906972"/>
            <a:ext cx="8086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99"/>
                </a:solidFill>
                <a:latin typeface="+mj-lt"/>
                <a:ea typeface="+mn-ea"/>
              </a:rPr>
              <a:t>问题：</a:t>
            </a:r>
            <a:r>
              <a:rPr lang="zh-CN" altLang="en-US" sz="2800" b="1" dirty="0">
                <a:latin typeface="+mj-lt"/>
                <a:ea typeface="+mn-ea"/>
              </a:rPr>
              <a:t>根据给定的 </a:t>
            </a:r>
            <a:r>
              <a:rPr lang="en-US" altLang="zh-CN" sz="2800" b="1" i="1" dirty="0">
                <a:latin typeface="+mj-lt"/>
                <a:ea typeface="+mn-ea"/>
              </a:rPr>
              <a:t>n </a:t>
            </a:r>
            <a:r>
              <a:rPr lang="zh-CN" altLang="en-US" sz="2800" b="1" dirty="0">
                <a:latin typeface="+mj-lt"/>
                <a:ea typeface="+mn-ea"/>
              </a:rPr>
              <a:t>个权值 </a:t>
            </a:r>
            <a:r>
              <a:rPr lang="en-US" altLang="zh-CN" sz="2800" b="1" dirty="0">
                <a:latin typeface="+mj-lt"/>
                <a:ea typeface="+mn-ea"/>
              </a:rPr>
              <a:t>{</a:t>
            </a:r>
            <a:r>
              <a:rPr lang="en-US" altLang="zh-CN" sz="2800" b="1" i="1" dirty="0">
                <a:latin typeface="+mj-lt"/>
                <a:ea typeface="+mn-ea"/>
              </a:rPr>
              <a:t>w1, w2, …, </a:t>
            </a:r>
            <a:r>
              <a:rPr lang="en-US" altLang="zh-CN" sz="2800" b="1" i="1" dirty="0" err="1">
                <a:latin typeface="+mj-lt"/>
                <a:ea typeface="+mn-ea"/>
              </a:rPr>
              <a:t>wn</a:t>
            </a:r>
            <a:r>
              <a:rPr lang="en-US" altLang="zh-CN" sz="2800" b="1" dirty="0">
                <a:latin typeface="+mj-lt"/>
                <a:ea typeface="+mn-ea"/>
              </a:rPr>
              <a:t>}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n-ea"/>
              </a:rPr>
              <a:t>，构造一棵</a:t>
            </a:r>
            <a:r>
              <a:rPr lang="zh-CN" altLang="en-US" sz="2800" b="1" dirty="0">
                <a:solidFill>
                  <a:srgbClr val="2605A1"/>
                </a:solidFill>
                <a:latin typeface="+mj-lt"/>
                <a:ea typeface="+mn-ea"/>
              </a:rPr>
              <a:t>以这些权值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n-ea"/>
              </a:rPr>
              <a:t>为叶子</a:t>
            </a:r>
            <a:r>
              <a:rPr lang="zh-CN" altLang="en-US" sz="2800" b="1" dirty="0">
                <a:solidFill>
                  <a:srgbClr val="2605A1"/>
                </a:solidFill>
                <a:latin typeface="+mj-lt"/>
                <a:ea typeface="+mn-ea"/>
              </a:rPr>
              <a:t>的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n-ea"/>
              </a:rPr>
              <a:t>哈夫曼树？</a:t>
            </a:r>
          </a:p>
        </p:txBody>
      </p:sp>
      <p:sp>
        <p:nvSpPr>
          <p:cNvPr id="6" name="矩形 5"/>
          <p:cNvSpPr/>
          <p:nvPr/>
        </p:nvSpPr>
        <p:spPr>
          <a:xfrm>
            <a:off x="445442" y="3408787"/>
            <a:ext cx="8086998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AutoNum type="arabicParenBoth"/>
            </a:pPr>
            <a:r>
              <a:rPr lang="zh-CN" altLang="en-US" sz="2400" b="1" dirty="0" smtClean="0">
                <a:solidFill>
                  <a:srgbClr val="006666"/>
                </a:solidFill>
                <a:latin typeface="+mj-lt"/>
                <a:ea typeface="+mn-ea"/>
              </a:rPr>
              <a:t>用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给定的</a:t>
            </a:r>
            <a:r>
              <a:rPr lang="en-US" altLang="zh-CN" sz="2400" b="1" dirty="0">
                <a:solidFill>
                  <a:srgbClr val="006666"/>
                </a:solidFill>
                <a:latin typeface="+mj-lt"/>
                <a:ea typeface="+mn-ea"/>
              </a:rPr>
              <a:t>n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个权值构造</a:t>
            </a:r>
            <a:r>
              <a:rPr lang="en-US" altLang="zh-CN" sz="2400" b="1" dirty="0">
                <a:solidFill>
                  <a:srgbClr val="2605A1"/>
                </a:solidFill>
                <a:latin typeface="+mj-lt"/>
                <a:ea typeface="+mn-ea"/>
              </a:rPr>
              <a:t>n </a:t>
            </a:r>
            <a:r>
              <a:rPr lang="zh-CN" altLang="en-US" sz="2400" b="1" dirty="0" smtClean="0">
                <a:solidFill>
                  <a:srgbClr val="2605A1"/>
                </a:solidFill>
                <a:latin typeface="+mj-lt"/>
                <a:ea typeface="+mn-ea"/>
              </a:rPr>
              <a:t>棵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以各权值为根的</a:t>
            </a:r>
            <a:r>
              <a:rPr lang="zh-CN" altLang="en-US" sz="2400" b="1" dirty="0">
                <a:solidFill>
                  <a:srgbClr val="2605A1"/>
                </a:solidFill>
                <a:latin typeface="+mj-lt"/>
                <a:ea typeface="+mn-ea"/>
              </a:rPr>
              <a:t>二叉树</a:t>
            </a:r>
            <a:r>
              <a:rPr lang="zh-CN" altLang="en-US" sz="2400" b="1" dirty="0" smtClean="0">
                <a:solidFill>
                  <a:srgbClr val="006666"/>
                </a:solidFill>
                <a:latin typeface="+mj-lt"/>
                <a:ea typeface="+mn-ea"/>
              </a:rPr>
              <a:t>。</a:t>
            </a:r>
            <a:endParaRPr lang="en-US" altLang="zh-CN" sz="2400" b="1" dirty="0" smtClean="0">
              <a:solidFill>
                <a:srgbClr val="006666"/>
              </a:solidFill>
              <a:latin typeface="+mj-lt"/>
              <a:ea typeface="+mn-ea"/>
            </a:endParaRPr>
          </a:p>
          <a:p>
            <a:pPr marL="457200" indent="-457200">
              <a:lnSpc>
                <a:spcPct val="140000"/>
              </a:lnSpc>
              <a:buFontTx/>
              <a:buAutoNum type="arabicParenBoth"/>
            </a:pP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选取其根结点的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n-ea"/>
              </a:rPr>
              <a:t>权值为最小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的</a:t>
            </a:r>
            <a:r>
              <a:rPr lang="zh-CN" altLang="en-US" sz="2400" b="1" dirty="0">
                <a:solidFill>
                  <a:srgbClr val="2605A1"/>
                </a:solidFill>
                <a:latin typeface="+mj-lt"/>
                <a:ea typeface="+mn-ea"/>
              </a:rPr>
              <a:t>两棵二叉树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，分别作为左、   右子树构造一棵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n-ea"/>
              </a:rPr>
              <a:t>新的二叉树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，</a:t>
            </a:r>
            <a:r>
              <a:rPr lang="zh-CN" altLang="en-US" sz="2400" b="1" dirty="0" smtClean="0">
                <a:solidFill>
                  <a:srgbClr val="006666"/>
                </a:solidFill>
                <a:latin typeface="+mj-lt"/>
                <a:ea typeface="+mn-ea"/>
              </a:rPr>
              <a:t>并且计算这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棵新的二叉树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n-ea"/>
              </a:rPr>
              <a:t>根结点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的权值为其左、右子树根结点的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  <a:ea typeface="+mn-ea"/>
              </a:rPr>
              <a:t>权值之和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；并删去这</a:t>
            </a:r>
            <a:r>
              <a:rPr lang="zh-CN" altLang="en-US" sz="2400" b="1" dirty="0">
                <a:solidFill>
                  <a:srgbClr val="2605A1"/>
                </a:solidFill>
                <a:latin typeface="+mj-lt"/>
                <a:ea typeface="+mn-ea"/>
              </a:rPr>
              <a:t>两棵二叉树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，同时加入刚新生成的二叉树；</a:t>
            </a:r>
            <a:endParaRPr lang="en-US" altLang="zh-CN" sz="2400" b="1" dirty="0">
              <a:solidFill>
                <a:srgbClr val="006666"/>
              </a:solidFill>
              <a:latin typeface="+mj-lt"/>
              <a:ea typeface="+mn-ea"/>
            </a:endParaRPr>
          </a:p>
          <a:p>
            <a:pPr marL="457200" indent="-457200">
              <a:lnSpc>
                <a:spcPct val="140000"/>
              </a:lnSpc>
              <a:buFontTx/>
              <a:buAutoNum type="arabicParenBoth"/>
            </a:pPr>
            <a:r>
              <a:rPr lang="en-US" altLang="zh-CN" sz="2400" b="1" dirty="0">
                <a:solidFill>
                  <a:srgbClr val="006666"/>
                </a:solidFill>
                <a:latin typeface="+mj-lt"/>
                <a:ea typeface="+mn-ea"/>
              </a:rPr>
              <a:t> 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重复 第</a:t>
            </a:r>
            <a:r>
              <a:rPr lang="en-US" altLang="zh-CN" sz="2400" b="1" dirty="0">
                <a:solidFill>
                  <a:srgbClr val="006666"/>
                </a:solidFill>
                <a:latin typeface="+mj-lt"/>
                <a:ea typeface="+mn-ea"/>
              </a:rPr>
              <a:t>(2) </a:t>
            </a:r>
            <a:r>
              <a:rPr lang="zh-CN" altLang="en-US" sz="2400" b="1" dirty="0">
                <a:solidFill>
                  <a:srgbClr val="006666"/>
                </a:solidFill>
                <a:latin typeface="+mj-lt"/>
                <a:ea typeface="+mn-ea"/>
              </a:rPr>
              <a:t>步，直至生成一棵树为止。</a:t>
            </a:r>
          </a:p>
          <a:p>
            <a:pPr marL="457200" indent="-457200">
              <a:lnSpc>
                <a:spcPct val="140000"/>
              </a:lnSpc>
              <a:buAutoNum type="arabicParenBoth"/>
            </a:pPr>
            <a:endParaRPr lang="zh-CN" altLang="en-US" sz="2400" b="1" dirty="0">
              <a:solidFill>
                <a:srgbClr val="006666"/>
              </a:solidFill>
              <a:latin typeface="+mj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924944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6666"/>
                </a:solidFill>
                <a:latin typeface="+mn-ea"/>
                <a:ea typeface="+mn-ea"/>
              </a:rPr>
              <a:t>赫</a:t>
            </a:r>
            <a:r>
              <a:rPr lang="zh-CN" altLang="en-US" sz="2800" b="1" dirty="0">
                <a:solidFill>
                  <a:srgbClr val="006666"/>
                </a:solidFill>
                <a:latin typeface="+mn-ea"/>
                <a:ea typeface="+mn-ea"/>
              </a:rPr>
              <a:t>夫曼</a:t>
            </a:r>
            <a:r>
              <a:rPr lang="zh-CN" altLang="en-US" sz="2800" b="1" u="sng" dirty="0" smtClean="0">
                <a:solidFill>
                  <a:srgbClr val="990000"/>
                </a:solidFill>
                <a:latin typeface="+mn-ea"/>
                <a:ea typeface="+mn-ea"/>
              </a:rPr>
              <a:t>算法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01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1520" y="404664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6666"/>
                </a:solidFill>
                <a:latin typeface="+mn-ea"/>
                <a:ea typeface="+mn-ea"/>
              </a:rPr>
              <a:t>赫</a:t>
            </a:r>
            <a:r>
              <a:rPr lang="zh-CN" altLang="en-US" sz="2800" b="1" dirty="0">
                <a:solidFill>
                  <a:srgbClr val="006666"/>
                </a:solidFill>
                <a:latin typeface="+mn-ea"/>
                <a:ea typeface="+mn-ea"/>
              </a:rPr>
              <a:t>夫曼</a:t>
            </a:r>
            <a:r>
              <a:rPr lang="zh-CN" altLang="en-US" sz="2800" b="1" u="sng" dirty="0" smtClean="0">
                <a:solidFill>
                  <a:srgbClr val="990000"/>
                </a:solidFill>
                <a:latin typeface="+mn-ea"/>
                <a:ea typeface="+mn-ea"/>
              </a:rPr>
              <a:t>算法</a:t>
            </a:r>
            <a:endParaRPr lang="zh-CN" altLang="en-US" sz="2800" dirty="0">
              <a:latin typeface="+mn-ea"/>
              <a:ea typeface="+mn-ea"/>
            </a:endParaRP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4495800" y="3048000"/>
            <a:ext cx="3810000" cy="3352800"/>
            <a:chOff x="2832" y="1920"/>
            <a:chExt cx="2400" cy="2112"/>
          </a:xfrm>
        </p:grpSpPr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3696" y="1920"/>
              <a:ext cx="240" cy="240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18</a:t>
              </a:r>
            </a:p>
          </p:txBody>
        </p:sp>
        <p:cxnSp>
          <p:nvCxnSpPr>
            <p:cNvPr id="11" name="AutoShape 31"/>
            <p:cNvCxnSpPr>
              <a:cxnSpLocks noChangeShapeType="1"/>
              <a:stCxn id="10" idx="3"/>
              <a:endCxn id="13" idx="0"/>
            </p:cNvCxnSpPr>
            <p:nvPr/>
          </p:nvCxnSpPr>
          <p:spPr bwMode="auto">
            <a:xfrm flipH="1">
              <a:off x="3384" y="2131"/>
              <a:ext cx="347" cy="31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32"/>
            <p:cNvCxnSpPr>
              <a:cxnSpLocks noChangeShapeType="1"/>
              <a:stCxn id="10" idx="5"/>
              <a:endCxn id="22" idx="0"/>
            </p:cNvCxnSpPr>
            <p:nvPr/>
          </p:nvCxnSpPr>
          <p:spPr bwMode="auto">
            <a:xfrm>
              <a:off x="3901" y="2131"/>
              <a:ext cx="347" cy="31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3264" y="2448"/>
              <a:ext cx="240" cy="240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2832" y="24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4416" y="24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6" name="Oval 36"/>
            <p:cNvSpPr>
              <a:spLocks noChangeArrowheads="1"/>
            </p:cNvSpPr>
            <p:nvPr/>
          </p:nvSpPr>
          <p:spPr bwMode="auto">
            <a:xfrm>
              <a:off x="4176" y="3504"/>
              <a:ext cx="240" cy="240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" name="Oval 37"/>
            <p:cNvSpPr>
              <a:spLocks noChangeArrowheads="1"/>
            </p:cNvSpPr>
            <p:nvPr/>
          </p:nvSpPr>
          <p:spPr bwMode="auto">
            <a:xfrm>
              <a:off x="4896" y="3504"/>
              <a:ext cx="240" cy="240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8" name="Oval 38"/>
            <p:cNvSpPr>
              <a:spLocks noChangeArrowheads="1"/>
            </p:cNvSpPr>
            <p:nvPr/>
          </p:nvSpPr>
          <p:spPr bwMode="auto">
            <a:xfrm>
              <a:off x="4560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1">
                <a:latin typeface="Times New Roman" pitchFamily="18" charset="0"/>
              </a:endParaRPr>
            </a:p>
          </p:txBody>
        </p:sp>
        <p:cxnSp>
          <p:nvCxnSpPr>
            <p:cNvPr id="19" name="AutoShape 39"/>
            <p:cNvCxnSpPr>
              <a:cxnSpLocks noChangeShapeType="1"/>
              <a:stCxn id="18" idx="3"/>
              <a:endCxn id="16" idx="0"/>
            </p:cNvCxnSpPr>
            <p:nvPr/>
          </p:nvCxnSpPr>
          <p:spPr bwMode="auto">
            <a:xfrm flipH="1">
              <a:off x="4296" y="3235"/>
              <a:ext cx="299" cy="263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40"/>
            <p:cNvCxnSpPr>
              <a:cxnSpLocks noChangeShapeType="1"/>
              <a:stCxn id="18" idx="5"/>
              <a:endCxn id="17" idx="0"/>
            </p:cNvCxnSpPr>
            <p:nvPr/>
          </p:nvCxnSpPr>
          <p:spPr bwMode="auto">
            <a:xfrm>
              <a:off x="4765" y="3235"/>
              <a:ext cx="251" cy="263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41"/>
            <p:cNvSpPr>
              <a:spLocks noChangeArrowheads="1"/>
            </p:cNvSpPr>
            <p:nvPr/>
          </p:nvSpPr>
          <p:spPr bwMode="auto">
            <a:xfrm>
              <a:off x="3696" y="2976"/>
              <a:ext cx="240" cy="240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" name="Oval 42"/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1">
                <a:latin typeface="Times New Roman" pitchFamily="18" charset="0"/>
              </a:endParaRPr>
            </a:p>
          </p:txBody>
        </p:sp>
        <p:cxnSp>
          <p:nvCxnSpPr>
            <p:cNvPr id="23" name="AutoShape 43"/>
            <p:cNvCxnSpPr>
              <a:cxnSpLocks noChangeShapeType="1"/>
              <a:stCxn id="22" idx="3"/>
              <a:endCxn id="21" idx="0"/>
            </p:cNvCxnSpPr>
            <p:nvPr/>
          </p:nvCxnSpPr>
          <p:spPr bwMode="auto">
            <a:xfrm flipH="1">
              <a:off x="3816" y="2659"/>
              <a:ext cx="347" cy="311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4"/>
            <p:cNvCxnSpPr>
              <a:cxnSpLocks noChangeShapeType="1"/>
              <a:stCxn id="22" idx="5"/>
              <a:endCxn id="18" idx="0"/>
            </p:cNvCxnSpPr>
            <p:nvPr/>
          </p:nvCxnSpPr>
          <p:spPr bwMode="auto">
            <a:xfrm>
              <a:off x="4333" y="2659"/>
              <a:ext cx="347" cy="359"/>
            </a:xfrm>
            <a:prstGeom prst="straightConnector1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3600" y="32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4848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7" name="Text Box 47"/>
            <p:cNvSpPr txBox="1">
              <a:spLocks noChangeArrowheads="1"/>
            </p:cNvSpPr>
            <p:nvPr/>
          </p:nvSpPr>
          <p:spPr bwMode="auto">
            <a:xfrm>
              <a:off x="4080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" name="Text Box 48"/>
            <p:cNvSpPr txBox="1">
              <a:spLocks noChangeArrowheads="1"/>
            </p:cNvSpPr>
            <p:nvPr/>
          </p:nvSpPr>
          <p:spPr bwMode="auto">
            <a:xfrm>
              <a:off x="4848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9" name="Text Box 49"/>
            <p:cNvSpPr txBox="1">
              <a:spLocks noChangeArrowheads="1"/>
            </p:cNvSpPr>
            <p:nvPr/>
          </p:nvSpPr>
          <p:spPr bwMode="auto">
            <a:xfrm>
              <a:off x="3216" y="36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(d)</a:t>
              </a:r>
            </a:p>
          </p:txBody>
        </p:sp>
      </p:grpSp>
      <p:grpSp>
        <p:nvGrpSpPr>
          <p:cNvPr id="30" name="Group 62"/>
          <p:cNvGrpSpPr>
            <a:grpSpLocks/>
          </p:cNvGrpSpPr>
          <p:nvPr/>
        </p:nvGrpSpPr>
        <p:grpSpPr bwMode="auto">
          <a:xfrm>
            <a:off x="1115616" y="1447800"/>
            <a:ext cx="2819400" cy="1600200"/>
            <a:chOff x="816" y="912"/>
            <a:chExt cx="1776" cy="1008"/>
          </a:xfrm>
        </p:grpSpPr>
        <p:sp>
          <p:nvSpPr>
            <p:cNvPr id="31" name="Oval 51"/>
            <p:cNvSpPr>
              <a:spLocks noChangeArrowheads="1"/>
            </p:cNvSpPr>
            <p:nvPr/>
          </p:nvSpPr>
          <p:spPr bwMode="auto">
            <a:xfrm>
              <a:off x="864" y="1200"/>
              <a:ext cx="240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1296" y="1200"/>
              <a:ext cx="240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776" y="1200"/>
              <a:ext cx="240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" name="Oval 54"/>
            <p:cNvSpPr>
              <a:spLocks noChangeArrowheads="1"/>
            </p:cNvSpPr>
            <p:nvPr/>
          </p:nvSpPr>
          <p:spPr bwMode="auto">
            <a:xfrm>
              <a:off x="2304" y="1200"/>
              <a:ext cx="240" cy="24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" name="Text Box 55"/>
            <p:cNvSpPr txBox="1">
              <a:spLocks noChangeArrowheads="1"/>
            </p:cNvSpPr>
            <p:nvPr/>
          </p:nvSpPr>
          <p:spPr bwMode="auto">
            <a:xfrm>
              <a:off x="816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1200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1680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2208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" name="Text Box 59"/>
            <p:cNvSpPr txBox="1">
              <a:spLocks noChangeArrowheads="1"/>
            </p:cNvSpPr>
            <p:nvPr/>
          </p:nvSpPr>
          <p:spPr bwMode="auto">
            <a:xfrm>
              <a:off x="1440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(a)</a:t>
              </a:r>
            </a:p>
          </p:txBody>
        </p:sp>
      </p:grpSp>
      <p:grpSp>
        <p:nvGrpSpPr>
          <p:cNvPr id="40" name="Group 73"/>
          <p:cNvGrpSpPr>
            <a:grpSpLocks/>
          </p:cNvGrpSpPr>
          <p:nvPr/>
        </p:nvGrpSpPr>
        <p:grpSpPr bwMode="auto">
          <a:xfrm>
            <a:off x="1163960" y="3429000"/>
            <a:ext cx="3048000" cy="2895600"/>
            <a:chOff x="528" y="2160"/>
            <a:chExt cx="1920" cy="1824"/>
          </a:xfrm>
        </p:grpSpPr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624" y="36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(c)</a:t>
              </a:r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1488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1">
                <a:latin typeface="Times New Roman" pitchFamily="18" charset="0"/>
              </a:endParaRPr>
            </a:p>
          </p:txBody>
        </p:sp>
        <p:cxnSp>
          <p:nvCxnSpPr>
            <p:cNvPr id="43" name="AutoShape 17"/>
            <p:cNvCxnSpPr>
              <a:cxnSpLocks noChangeShapeType="1"/>
              <a:stCxn id="42" idx="3"/>
              <a:endCxn id="46" idx="0"/>
            </p:cNvCxnSpPr>
            <p:nvPr/>
          </p:nvCxnSpPr>
          <p:spPr bwMode="auto">
            <a:xfrm flipH="1">
              <a:off x="1128" y="2611"/>
              <a:ext cx="395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8"/>
            <p:cNvCxnSpPr>
              <a:cxnSpLocks noChangeShapeType="1"/>
              <a:stCxn id="42" idx="5"/>
              <a:endCxn id="51" idx="0"/>
            </p:cNvCxnSpPr>
            <p:nvPr/>
          </p:nvCxnSpPr>
          <p:spPr bwMode="auto">
            <a:xfrm>
              <a:off x="1693" y="2611"/>
              <a:ext cx="299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728" y="23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1008" y="292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912" y="31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528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1488" y="3456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0" name="Oval 24"/>
            <p:cNvSpPr>
              <a:spLocks noChangeArrowheads="1"/>
            </p:cNvSpPr>
            <p:nvPr/>
          </p:nvSpPr>
          <p:spPr bwMode="auto">
            <a:xfrm>
              <a:off x="2208" y="3456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1" name="Oval 25"/>
            <p:cNvSpPr>
              <a:spLocks noChangeArrowheads="1"/>
            </p:cNvSpPr>
            <p:nvPr/>
          </p:nvSpPr>
          <p:spPr bwMode="auto">
            <a:xfrm>
              <a:off x="1872" y="2976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1">
                <a:latin typeface="Times New Roman" pitchFamily="18" charset="0"/>
              </a:endParaRPr>
            </a:p>
          </p:txBody>
        </p:sp>
        <p:cxnSp>
          <p:nvCxnSpPr>
            <p:cNvPr id="52" name="AutoShape 26"/>
            <p:cNvCxnSpPr>
              <a:cxnSpLocks noChangeShapeType="1"/>
              <a:stCxn id="51" idx="3"/>
              <a:endCxn id="49" idx="0"/>
            </p:cNvCxnSpPr>
            <p:nvPr/>
          </p:nvCxnSpPr>
          <p:spPr bwMode="auto">
            <a:xfrm flipH="1">
              <a:off x="1608" y="3187"/>
              <a:ext cx="299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27"/>
            <p:cNvCxnSpPr>
              <a:cxnSpLocks noChangeShapeType="1"/>
              <a:stCxn id="51" idx="5"/>
              <a:endCxn id="50" idx="0"/>
            </p:cNvCxnSpPr>
            <p:nvPr/>
          </p:nvCxnSpPr>
          <p:spPr bwMode="auto">
            <a:xfrm>
              <a:off x="2077" y="3187"/>
              <a:ext cx="251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528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55" name="Group 71"/>
          <p:cNvGrpSpPr>
            <a:grpSpLocks/>
          </p:cNvGrpSpPr>
          <p:nvPr/>
        </p:nvGrpSpPr>
        <p:grpSpPr bwMode="auto">
          <a:xfrm>
            <a:off x="4355976" y="1087760"/>
            <a:ext cx="3733800" cy="1981200"/>
            <a:chOff x="3120" y="576"/>
            <a:chExt cx="2352" cy="1248"/>
          </a:xfrm>
        </p:grpSpPr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4608" y="15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(b)</a:t>
              </a:r>
            </a:p>
          </p:txBody>
        </p:sp>
        <p:sp>
          <p:nvSpPr>
            <p:cNvPr id="57" name="Oval 3"/>
            <p:cNvSpPr>
              <a:spLocks noChangeArrowheads="1"/>
            </p:cNvSpPr>
            <p:nvPr/>
          </p:nvSpPr>
          <p:spPr bwMode="auto">
            <a:xfrm>
              <a:off x="4752" y="624"/>
              <a:ext cx="240" cy="24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5088" y="5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</a:p>
          </p:txBody>
        </p:sp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4488" y="829"/>
              <a:ext cx="720" cy="275"/>
              <a:chOff x="4488" y="685"/>
              <a:chExt cx="720" cy="275"/>
            </a:xfrm>
          </p:grpSpPr>
          <p:cxnSp>
            <p:nvCxnSpPr>
              <p:cNvPr id="67" name="AutoShape 6"/>
              <p:cNvCxnSpPr>
                <a:cxnSpLocks noChangeShapeType="1"/>
                <a:stCxn id="57" idx="3"/>
                <a:endCxn id="63" idx="0"/>
              </p:cNvCxnSpPr>
              <p:nvPr/>
            </p:nvCxnSpPr>
            <p:spPr bwMode="auto">
              <a:xfrm flipH="1">
                <a:off x="4488" y="685"/>
                <a:ext cx="299" cy="27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AutoShape 7"/>
              <p:cNvCxnSpPr>
                <a:cxnSpLocks noChangeShapeType="1"/>
                <a:stCxn id="57" idx="5"/>
                <a:endCxn id="64" idx="0"/>
              </p:cNvCxnSpPr>
              <p:nvPr/>
            </p:nvCxnSpPr>
            <p:spPr bwMode="auto">
              <a:xfrm>
                <a:off x="4957" y="685"/>
                <a:ext cx="251" cy="27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0" name="Group 8"/>
            <p:cNvGrpSpPr>
              <a:grpSpLocks/>
            </p:cNvGrpSpPr>
            <p:nvPr/>
          </p:nvGrpSpPr>
          <p:grpSpPr bwMode="auto">
            <a:xfrm>
              <a:off x="3312" y="1104"/>
              <a:ext cx="768" cy="240"/>
              <a:chOff x="3312" y="672"/>
              <a:chExt cx="768" cy="240"/>
            </a:xfrm>
          </p:grpSpPr>
          <p:sp>
            <p:nvSpPr>
              <p:cNvPr id="65" name="Oval 9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66" name="Oval 10"/>
              <p:cNvSpPr>
                <a:spLocks noChangeArrowheads="1"/>
              </p:cNvSpPr>
              <p:nvPr/>
            </p:nvSpPr>
            <p:spPr bwMode="auto">
              <a:xfrm>
                <a:off x="3840" y="672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1" name="Group 11"/>
            <p:cNvGrpSpPr>
              <a:grpSpLocks/>
            </p:cNvGrpSpPr>
            <p:nvPr/>
          </p:nvGrpSpPr>
          <p:grpSpPr bwMode="auto">
            <a:xfrm>
              <a:off x="4368" y="1104"/>
              <a:ext cx="960" cy="240"/>
              <a:chOff x="4368" y="960"/>
              <a:chExt cx="960" cy="240"/>
            </a:xfrm>
          </p:grpSpPr>
          <p:sp>
            <p:nvSpPr>
              <p:cNvPr id="63" name="Oval 12"/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64" name="Oval 13"/>
              <p:cNvSpPr>
                <a:spLocks noChangeArrowheads="1"/>
              </p:cNvSpPr>
              <p:nvPr/>
            </p:nvSpPr>
            <p:spPr bwMode="auto">
              <a:xfrm>
                <a:off x="5088" y="96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62" name="Text Box 66"/>
            <p:cNvSpPr txBox="1">
              <a:spLocks noChangeArrowheads="1"/>
            </p:cNvSpPr>
            <p:nvPr/>
          </p:nvSpPr>
          <p:spPr bwMode="auto">
            <a:xfrm>
              <a:off x="3120" y="81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    7	  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97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7504" y="1196231"/>
            <a:ext cx="8569325" cy="5545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哈夫曼编码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是广泛地用于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数据文件压缩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的十分有效的编码方法。其压缩率通常在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90%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之间。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哈夫曼编码算法用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字符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在文件中出现的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频率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表来建立一个用</a:t>
            </a:r>
            <a:r>
              <a:rPr lang="en-US" altLang="zh-CN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串</a:t>
            </a:r>
            <a:r>
              <a:rPr lang="zh-CN" altLang="en-US" sz="2400" dirty="0" smtClean="0">
                <a:solidFill>
                  <a:srgbClr val="F72401"/>
                </a:solidFill>
                <a:latin typeface="楷体_GB2312" pitchFamily="49" charset="-122"/>
                <a:ea typeface="楷体_GB2312" pitchFamily="49" charset="-122"/>
              </a:rPr>
              <a:t>表示各字符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的最优表示方式。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	给出现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频率高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的字符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较短的编码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，出现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频率较低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的字符以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较长的编码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，可以大大</a:t>
            </a:r>
            <a:r>
              <a:rPr lang="zh-CN" altLang="en-US" sz="24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缩短总码长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、前缀码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对每一个字符规定一个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0,1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串作为其代码，并要求</a:t>
            </a:r>
            <a:r>
              <a:rPr lang="zh-CN" altLang="en-US" sz="24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任一字符的代码</a:t>
            </a:r>
            <a:r>
              <a:rPr lang="zh-CN" altLang="en-US" sz="2400" dirty="0" smtClean="0">
                <a:solidFill>
                  <a:srgbClr val="F72401"/>
                </a:solidFill>
                <a:latin typeface="楷体_GB2312" pitchFamily="49" charset="-122"/>
                <a:ea typeface="楷体_GB2312" pitchFamily="49" charset="-122"/>
              </a:rPr>
              <a:t>都不是</a:t>
            </a:r>
            <a:r>
              <a:rPr lang="zh-CN" altLang="en-US" sz="24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其它字符代码的前缀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。这种编码称为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前缀码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编码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的前缀性质可以使译码方法非常简单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001011101   =&gt; </a:t>
            </a:r>
            <a:r>
              <a:rPr lang="en-US" altLang="zh-CN" sz="24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aabe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C89DDB4D-247F-4415-86F6-CFEA951DE5A9}" type="slidenum">
              <a:rPr lang="zh-CN" altLang="en-US" smtClean="0"/>
              <a:pPr algn="r"/>
              <a:t>32</a:t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58623"/>
              </p:ext>
            </p:extLst>
          </p:nvPr>
        </p:nvGraphicFramePr>
        <p:xfrm>
          <a:off x="323528" y="6858000"/>
          <a:ext cx="8569323" cy="1463040"/>
        </p:xfrm>
        <a:graphic>
          <a:graphicData uri="http://schemas.openxmlformats.org/drawingml/2006/table">
            <a:tbl>
              <a:tblPr/>
              <a:tblGrid>
                <a:gridCol w="1374320"/>
                <a:gridCol w="1074058"/>
                <a:gridCol w="1224189"/>
                <a:gridCol w="1224189"/>
                <a:gridCol w="1224189"/>
                <a:gridCol w="1224189"/>
                <a:gridCol w="1224189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频率（千次）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定长码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变长码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95536" y="7965504"/>
            <a:ext cx="8208912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6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-0.00399 -0.711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560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62428E-7 L 0.00018 -0.7130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07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496" y="1196231"/>
            <a:ext cx="4464496" cy="446501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		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2400" b="1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最优前缀码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的二叉树总是一棵</a:t>
            </a:r>
            <a:r>
              <a:rPr lang="zh-CN" altLang="en-US" sz="2400" b="1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完全二叉树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，即树中任一结点都有</a:t>
            </a:r>
            <a:r>
              <a:rPr lang="en-US" altLang="zh-CN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个儿子结点。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平均码长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定义为：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endParaRPr lang="en-US" altLang="zh-CN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平均码长达到最小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前缀码编码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方案称为给定编码字符集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最优前缀码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328721"/>
              </p:ext>
            </p:extLst>
          </p:nvPr>
        </p:nvGraphicFramePr>
        <p:xfrm>
          <a:off x="889491" y="3201194"/>
          <a:ext cx="28082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4" name="公式" r:id="rId3" imgW="1307532" imgH="342751" progId="Equation.3">
                  <p:embed/>
                </p:oleObj>
              </mc:Choice>
              <mc:Fallback>
                <p:oleObj name="公式" r:id="rId3" imgW="1307532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491" y="3201194"/>
                        <a:ext cx="2808288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3419872" y="3570288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1400">
                <a:ea typeface="华文行楷" pitchFamily="2" charset="-122"/>
              </a:rPr>
              <a:t> 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76056" y="1093199"/>
            <a:ext cx="3606998" cy="4063993"/>
            <a:chOff x="5076056" y="1093199"/>
            <a:chExt cx="3606998" cy="4063993"/>
          </a:xfrm>
        </p:grpSpPr>
        <p:sp>
          <p:nvSpPr>
            <p:cNvPr id="63" name="Oval 67"/>
            <p:cNvSpPr>
              <a:spLocks noChangeArrowheads="1"/>
            </p:cNvSpPr>
            <p:nvPr/>
          </p:nvSpPr>
          <p:spPr bwMode="auto">
            <a:xfrm>
              <a:off x="5903539" y="2740614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 flipH="1">
              <a:off x="5691537" y="3281185"/>
              <a:ext cx="312239" cy="5985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9"/>
            <p:cNvSpPr>
              <a:spLocks noChangeShapeType="1"/>
            </p:cNvSpPr>
            <p:nvPr/>
          </p:nvSpPr>
          <p:spPr bwMode="auto">
            <a:xfrm>
              <a:off x="6304384" y="3281185"/>
              <a:ext cx="267891" cy="5985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 flipH="1">
              <a:off x="7442149" y="3274013"/>
              <a:ext cx="328367" cy="5336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8075317" y="3274014"/>
              <a:ext cx="263525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 flipH="1">
              <a:off x="6304384" y="2214385"/>
              <a:ext cx="762942" cy="5262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 flipH="1">
              <a:off x="5380751" y="1452385"/>
              <a:ext cx="543575" cy="29196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6499645" y="1452385"/>
              <a:ext cx="451793" cy="2377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85"/>
            <p:cNvSpPr txBox="1">
              <a:spLocks noChangeArrowheads="1"/>
            </p:cNvSpPr>
            <p:nvPr/>
          </p:nvSpPr>
          <p:spPr bwMode="auto">
            <a:xfrm>
              <a:off x="7287344" y="3280531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0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6351240" y="2272419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0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5436096" y="3350489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0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5376862" y="1334265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0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6652046" y="1262257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1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6516216" y="3375641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90" name="Text Box 98"/>
            <p:cNvSpPr txBox="1">
              <a:spLocks noChangeArrowheads="1"/>
            </p:cNvSpPr>
            <p:nvPr/>
          </p:nvSpPr>
          <p:spPr bwMode="auto">
            <a:xfrm>
              <a:off x="8227717" y="3121614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91" name="Oval 74"/>
            <p:cNvSpPr>
              <a:spLocks noChangeArrowheads="1"/>
            </p:cNvSpPr>
            <p:nvPr/>
          </p:nvSpPr>
          <p:spPr bwMode="auto">
            <a:xfrm>
              <a:off x="5957490" y="1093199"/>
              <a:ext cx="571500" cy="587785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100</a:t>
              </a:r>
              <a:endParaRPr lang="en-US" altLang="zh-CN" b="1" dirty="0"/>
            </a:p>
          </p:txBody>
        </p:sp>
        <p:sp>
          <p:nvSpPr>
            <p:cNvPr id="92" name="Oval 74"/>
            <p:cNvSpPr>
              <a:spLocks noChangeArrowheads="1"/>
            </p:cNvSpPr>
            <p:nvPr/>
          </p:nvSpPr>
          <p:spPr bwMode="auto">
            <a:xfrm>
              <a:off x="7071122" y="3776786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14</a:t>
              </a:r>
              <a:endParaRPr lang="en-US" altLang="zh-CN" b="1" dirty="0"/>
            </a:p>
          </p:txBody>
        </p:sp>
        <p:sp>
          <p:nvSpPr>
            <p:cNvPr id="93" name="Oval 74"/>
            <p:cNvSpPr>
              <a:spLocks noChangeArrowheads="1"/>
            </p:cNvSpPr>
            <p:nvPr/>
          </p:nvSpPr>
          <p:spPr bwMode="auto">
            <a:xfrm>
              <a:off x="6859686" y="1690113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55</a:t>
              </a:r>
              <a:endParaRPr lang="en-US" altLang="zh-CN" b="1" dirty="0"/>
            </a:p>
          </p:txBody>
        </p:sp>
        <p:sp>
          <p:nvSpPr>
            <p:cNvPr id="2" name="矩形 1"/>
            <p:cNvSpPr/>
            <p:nvPr/>
          </p:nvSpPr>
          <p:spPr bwMode="auto">
            <a:xfrm>
              <a:off x="5076056" y="1788236"/>
              <a:ext cx="688032" cy="2900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a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:45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8010996" y="3732076"/>
              <a:ext cx="672058" cy="31141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d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:16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1" name="Oval 67"/>
            <p:cNvSpPr>
              <a:spLocks noChangeArrowheads="1"/>
            </p:cNvSpPr>
            <p:nvPr/>
          </p:nvSpPr>
          <p:spPr bwMode="auto">
            <a:xfrm>
              <a:off x="7639000" y="2751792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30</a:t>
              </a:r>
              <a:endParaRPr lang="en-US" altLang="zh-CN" b="1" dirty="0"/>
            </a:p>
          </p:txBody>
        </p:sp>
        <p:sp>
          <p:nvSpPr>
            <p:cNvPr id="112" name="Line 79"/>
            <p:cNvSpPr>
              <a:spLocks noChangeShapeType="1"/>
            </p:cNvSpPr>
            <p:nvPr/>
          </p:nvSpPr>
          <p:spPr bwMode="auto">
            <a:xfrm>
              <a:off x="7337822" y="2214385"/>
              <a:ext cx="503684" cy="5374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88"/>
            <p:cNvSpPr txBox="1">
              <a:spLocks noChangeArrowheads="1"/>
            </p:cNvSpPr>
            <p:nvPr/>
          </p:nvSpPr>
          <p:spPr bwMode="auto">
            <a:xfrm>
              <a:off x="7888362" y="2283597"/>
              <a:ext cx="381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4" name="Line 68"/>
            <p:cNvSpPr>
              <a:spLocks noChangeShapeType="1"/>
            </p:cNvSpPr>
            <p:nvPr/>
          </p:nvSpPr>
          <p:spPr bwMode="auto">
            <a:xfrm flipH="1">
              <a:off x="6889054" y="4279686"/>
              <a:ext cx="312239" cy="5985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9"/>
            <p:cNvSpPr>
              <a:spLocks noChangeShapeType="1"/>
            </p:cNvSpPr>
            <p:nvPr/>
          </p:nvSpPr>
          <p:spPr bwMode="auto">
            <a:xfrm>
              <a:off x="7501901" y="4279686"/>
              <a:ext cx="267891" cy="5985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89"/>
            <p:cNvSpPr txBox="1">
              <a:spLocks noChangeArrowheads="1"/>
            </p:cNvSpPr>
            <p:nvPr/>
          </p:nvSpPr>
          <p:spPr bwMode="auto">
            <a:xfrm>
              <a:off x="6633613" y="434899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0</a:t>
              </a:r>
            </a:p>
          </p:txBody>
        </p:sp>
        <p:sp>
          <p:nvSpPr>
            <p:cNvPr id="117" name="Text Box 94"/>
            <p:cNvSpPr txBox="1">
              <a:spLocks noChangeArrowheads="1"/>
            </p:cNvSpPr>
            <p:nvPr/>
          </p:nvSpPr>
          <p:spPr bwMode="auto">
            <a:xfrm>
              <a:off x="7713733" y="4374142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6633613" y="4878198"/>
              <a:ext cx="510883" cy="2789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e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:9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7487787" y="4878198"/>
              <a:ext cx="477026" cy="2789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f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:5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5386214" y="3892835"/>
              <a:ext cx="672058" cy="2789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b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:13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6260232" y="3881747"/>
              <a:ext cx="688032" cy="2900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c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:12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02406"/>
              </p:ext>
            </p:extLst>
          </p:nvPr>
        </p:nvGraphicFramePr>
        <p:xfrm>
          <a:off x="323528" y="5572080"/>
          <a:ext cx="8569323" cy="1097280"/>
        </p:xfrm>
        <a:graphic>
          <a:graphicData uri="http://schemas.openxmlformats.org/drawingml/2006/table">
            <a:tbl>
              <a:tblPr/>
              <a:tblGrid>
                <a:gridCol w="1374320"/>
                <a:gridCol w="1074058"/>
                <a:gridCol w="1224189"/>
                <a:gridCol w="1224189"/>
                <a:gridCol w="1224189"/>
                <a:gridCol w="1224189"/>
                <a:gridCol w="1224189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频率（千次）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变长码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79912" y="2852936"/>
            <a:ext cx="1358860" cy="9274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表示字符集合</a:t>
            </a:r>
            <a:r>
              <a:rPr lang="en-US" altLang="zh-CN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中的一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个字符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41527" y="3670"/>
            <a:ext cx="4781426" cy="10895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ea typeface="楷体_GB2312" pitchFamily="49" charset="-122"/>
              </a:rPr>
              <a:t>利用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哈夫曼树</a:t>
            </a:r>
            <a:r>
              <a:rPr lang="zh-CN" altLang="en-US" b="1" dirty="0">
                <a:ea typeface="楷体_GB2312" pitchFamily="49" charset="-122"/>
              </a:rPr>
              <a:t>可以构造一种不等长的二进制编码，并且构造所得的</a:t>
            </a:r>
            <a:r>
              <a:rPr lang="zh-CN" altLang="en-US" b="1" dirty="0">
                <a:solidFill>
                  <a:srgbClr val="990000"/>
                </a:solidFill>
                <a:ea typeface="楷体_GB2312" pitchFamily="49" charset="-122"/>
              </a:rPr>
              <a:t>哈夫曼编码</a:t>
            </a:r>
            <a:r>
              <a:rPr lang="zh-CN" altLang="en-US" b="1" dirty="0">
                <a:ea typeface="楷体_GB2312" pitchFamily="49" charset="-122"/>
              </a:rPr>
              <a:t>是一种</a:t>
            </a:r>
            <a:r>
              <a:rPr lang="zh-CN" altLang="en-US" b="1" dirty="0">
                <a:solidFill>
                  <a:srgbClr val="3907F1"/>
                </a:solidFill>
                <a:ea typeface="楷体_GB2312" pitchFamily="49" charset="-122"/>
              </a:rPr>
              <a:t>最优前缀编码</a:t>
            </a:r>
            <a:r>
              <a:rPr lang="zh-CN" altLang="en-US" b="1" dirty="0">
                <a:ea typeface="楷体_GB2312" pitchFamily="49" charset="-122"/>
              </a:rPr>
              <a:t>，即：使所</a:t>
            </a:r>
            <a:r>
              <a:rPr lang="zh-CN" altLang="en-US" b="1" dirty="0">
                <a:solidFill>
                  <a:srgbClr val="3907F1"/>
                </a:solidFill>
                <a:ea typeface="楷体_GB2312" pitchFamily="49" charset="-122"/>
              </a:rPr>
              <a:t>传电文的总长度最短</a:t>
            </a:r>
            <a:r>
              <a:rPr lang="zh-CN" altLang="en-US" b="1" dirty="0">
                <a:solidFill>
                  <a:srgbClr val="006666"/>
                </a:solidFill>
                <a:ea typeface="楷体_GB2312" pitchFamily="49" charset="-122"/>
              </a:rPr>
              <a:t>。</a:t>
            </a:r>
            <a:endParaRPr lang="zh-CN" altLang="en-US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73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17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、构造哈夫曼编码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哈夫曼提出构造最优前缀码的贪心算法，由此产生的编码方案称为</a:t>
            </a:r>
            <a:r>
              <a:rPr lang="zh-CN" altLang="en-US" sz="2400" b="1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哈夫曼编码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哈夫曼算法以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自底向上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的方式构造表示最优前缀码的二叉树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算法以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|C|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个叶结点开始，执行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|C|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次的</a:t>
            </a:r>
            <a:r>
              <a:rPr lang="zh-CN" altLang="en-US" sz="2400" dirty="0" smtClean="0">
                <a:solidFill>
                  <a:schemeClr val="tx2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合并</a:t>
            </a:r>
            <a:r>
              <a:rPr lang="zh-CN" altLang="en-US" sz="2400" dirty="0" smtClean="0">
                <a:solidFill>
                  <a:schemeClr val="tx2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运算后产生最终所要求的树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		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8C3D88F-29FD-4E28-82D7-3AD11603D1C9}" type="slidenum">
              <a:rPr lang="zh-CN" altLang="en-US" smtClean="0"/>
              <a:pPr algn="r"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41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28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36512" y="1196231"/>
            <a:ext cx="8569325" cy="5545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  		在书上给出的算法</a:t>
            </a:r>
            <a:r>
              <a:rPr lang="en-US" altLang="zh-CN" sz="2400" dirty="0" err="1" smtClean="0">
                <a:solidFill>
                  <a:schemeClr val="tx2"/>
                </a:solidFill>
                <a:ea typeface="楷体_GB2312" pitchFamily="49" charset="-122"/>
              </a:rPr>
              <a:t>huffmanTree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中，编码字符集中每一字符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ea typeface="楷体_GB2312" pitchFamily="49" charset="-122"/>
              </a:rPr>
              <a:t>频率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f(c)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以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为键值的优先队列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用在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贪心选择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时有效地确定算法当前要合并的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棵具有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最小频率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的树。一旦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棵具有最小频率的树合并后，产生一棵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新的树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，其频率为合并的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棵树的频率之和，并将新树插入优先队列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。经过</a:t>
            </a:r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－</a:t>
            </a:r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次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的合并后，优先队列中只剩下一棵树，即所要求的树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		算法</a:t>
            </a:r>
            <a:r>
              <a:rPr lang="en-US" altLang="zh-CN" sz="2400" dirty="0" err="1" smtClean="0">
                <a:solidFill>
                  <a:schemeClr val="tx2"/>
                </a:solidFill>
                <a:ea typeface="楷体_GB2312" pitchFamily="49" charset="-122"/>
              </a:rPr>
              <a:t>huffmanTree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用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最小堆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实现优先队列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Q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。初始化优先队列需要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O(n)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计算时间，由于最小堆的</a:t>
            </a:r>
            <a:r>
              <a:rPr lang="en-US" altLang="zh-CN" sz="2400" dirty="0" err="1" smtClean="0">
                <a:solidFill>
                  <a:schemeClr val="tx2"/>
                </a:solidFill>
                <a:ea typeface="楷体_GB2312" pitchFamily="49" charset="-122"/>
              </a:rPr>
              <a:t>removeMin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put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运算均需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O(</a:t>
            </a:r>
            <a:r>
              <a:rPr lang="en-US" altLang="zh-CN" sz="2400" dirty="0" err="1" smtClean="0">
                <a:solidFill>
                  <a:schemeClr val="tx2"/>
                </a:solidFill>
                <a:ea typeface="楷体_GB2312" pitchFamily="49" charset="-122"/>
              </a:rPr>
              <a:t>logn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时间，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－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次的合并总共需要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O(</a:t>
            </a:r>
            <a:r>
              <a:rPr lang="en-US" altLang="zh-CN" sz="2400" dirty="0" err="1" smtClean="0">
                <a:solidFill>
                  <a:schemeClr val="tx2"/>
                </a:solidFill>
                <a:ea typeface="楷体_GB2312" pitchFamily="49" charset="-122"/>
              </a:rPr>
              <a:t>nlogn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计算时间。因此，关于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个字符的哈夫曼算法的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计算时间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为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O(</a:t>
            </a:r>
            <a:r>
              <a:rPr lang="en-US" altLang="zh-CN" sz="2400" dirty="0" err="1" smtClean="0">
                <a:solidFill>
                  <a:schemeClr val="tx2"/>
                </a:solidFill>
                <a:ea typeface="楷体_GB2312" pitchFamily="49" charset="-122"/>
              </a:rPr>
              <a:t>nlogn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 。</a:t>
            </a:r>
          </a:p>
          <a:p>
            <a:pPr>
              <a:buFont typeface="Wingdings" pitchFamily="2" charset="2"/>
              <a:buNone/>
            </a:pP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488613F2-12B4-4CCC-805C-815422CB3BD0}" type="slidenum">
              <a:rPr lang="zh-CN" altLang="en-US" smtClean="0"/>
              <a:pPr algn="r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6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-15280"/>
            <a:ext cx="9144000" cy="63246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400" kern="0" dirty="0" smtClean="0"/>
              <a:t>有八种字符：</a:t>
            </a:r>
            <a:r>
              <a:rPr lang="en-US" altLang="zh-CN" sz="2400" kern="0" dirty="0" smtClean="0"/>
              <a:t>a b c d e f g h </a:t>
            </a:r>
            <a:r>
              <a:rPr lang="zh-CN" altLang="en-US" sz="2400" kern="0" dirty="0" smtClean="0"/>
              <a:t>，其在通信联络中出现的概率分别为：</a:t>
            </a:r>
            <a:r>
              <a:rPr lang="en-US" altLang="zh-CN" sz="2400" kern="0" dirty="0" smtClean="0"/>
              <a:t>0.05  0.29  0.07  0.08  0.14  0.23  0.03  0.11 ,</a:t>
            </a:r>
            <a:r>
              <a:rPr lang="zh-CN" altLang="en-US" sz="2400" kern="0" dirty="0" smtClean="0"/>
              <a:t>试设计哈夫曼遍码。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kern="0" dirty="0" smtClean="0">
                <a:solidFill>
                  <a:srgbClr val="333399"/>
                </a:solidFill>
              </a:rPr>
              <a:t>设权 </a:t>
            </a:r>
            <a:r>
              <a:rPr lang="en-US" altLang="zh-CN" sz="2400" kern="0" dirty="0" smtClean="0">
                <a:solidFill>
                  <a:srgbClr val="333399"/>
                </a:solidFill>
              </a:rPr>
              <a:t>w = ( 5 , 29 , 7 ,8 , 14 , 23 ,3 , 11)</a:t>
            </a:r>
            <a:r>
              <a:rPr lang="zh-CN" altLang="en-US" sz="2400" kern="0" dirty="0" smtClean="0">
                <a:solidFill>
                  <a:srgbClr val="333399"/>
                </a:solidFill>
              </a:rPr>
              <a:t>，</a:t>
            </a:r>
            <a:r>
              <a:rPr lang="en-US" altLang="zh-CN" sz="2400" kern="0" dirty="0" smtClean="0">
                <a:solidFill>
                  <a:srgbClr val="333399"/>
                </a:solidFill>
              </a:rPr>
              <a:t>n = 8 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kern="0" dirty="0" smtClean="0">
                <a:solidFill>
                  <a:srgbClr val="333399"/>
                </a:solidFill>
              </a:rPr>
              <a:t>构造过程：</a:t>
            </a:r>
            <a:endParaRPr lang="zh-CN" altLang="en-US" sz="2400" kern="0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905000" y="1676400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5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819400" y="1676400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29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581400" y="1676400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7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343400" y="1676400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8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181600" y="1676400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14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943600" y="1676400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23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705600" y="1676400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3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467600" y="1676400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11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1043608" y="6203776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5</a:t>
            </a: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2339008" y="6203776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3</a:t>
            </a: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 flipH="1">
            <a:off x="1348408" y="5822776"/>
            <a:ext cx="263525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>
            <a:off x="2110408" y="5898976"/>
            <a:ext cx="265113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1500808" y="5289376"/>
            <a:ext cx="609600" cy="609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8</a:t>
            </a:r>
          </a:p>
        </p:txBody>
      </p: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2948608" y="5289376"/>
            <a:ext cx="4800600" cy="609600"/>
            <a:chOff x="2064" y="2640"/>
            <a:chExt cx="3024" cy="384"/>
          </a:xfrm>
        </p:grpSpPr>
        <p:sp>
          <p:nvSpPr>
            <p:cNvPr id="17" name="Oval 37"/>
            <p:cNvSpPr>
              <a:spLocks noChangeArrowheads="1"/>
            </p:cNvSpPr>
            <p:nvPr/>
          </p:nvSpPr>
          <p:spPr bwMode="auto">
            <a:xfrm>
              <a:off x="2064" y="2688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29</a:t>
              </a:r>
            </a:p>
          </p:txBody>
        </p:sp>
        <p:sp>
          <p:nvSpPr>
            <p:cNvPr id="18" name="Oval 38"/>
            <p:cNvSpPr>
              <a:spLocks noChangeArrowheads="1"/>
            </p:cNvSpPr>
            <p:nvPr/>
          </p:nvSpPr>
          <p:spPr bwMode="auto">
            <a:xfrm>
              <a:off x="2592" y="2688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19" name="Oval 39"/>
            <p:cNvSpPr>
              <a:spLocks noChangeArrowheads="1"/>
            </p:cNvSpPr>
            <p:nvPr/>
          </p:nvSpPr>
          <p:spPr bwMode="auto">
            <a:xfrm>
              <a:off x="3072" y="2688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20" name="Oval 40"/>
            <p:cNvSpPr>
              <a:spLocks noChangeArrowheads="1"/>
            </p:cNvSpPr>
            <p:nvPr/>
          </p:nvSpPr>
          <p:spPr bwMode="auto">
            <a:xfrm>
              <a:off x="3648" y="2640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14</a:t>
              </a:r>
            </a:p>
          </p:txBody>
        </p:sp>
        <p:sp>
          <p:nvSpPr>
            <p:cNvPr id="21" name="Oval 41"/>
            <p:cNvSpPr>
              <a:spLocks noChangeArrowheads="1"/>
            </p:cNvSpPr>
            <p:nvPr/>
          </p:nvSpPr>
          <p:spPr bwMode="auto">
            <a:xfrm>
              <a:off x="4128" y="2640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23</a:t>
              </a:r>
            </a:p>
          </p:txBody>
        </p:sp>
        <p:sp>
          <p:nvSpPr>
            <p:cNvPr id="22" name="Oval 42"/>
            <p:cNvSpPr>
              <a:spLocks noChangeArrowheads="1"/>
            </p:cNvSpPr>
            <p:nvPr/>
          </p:nvSpPr>
          <p:spPr bwMode="auto">
            <a:xfrm>
              <a:off x="4752" y="2640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11</a:t>
              </a:r>
            </a:p>
          </p:txBody>
        </p:sp>
      </p:grpSp>
      <p:sp>
        <p:nvSpPr>
          <p:cNvPr id="23" name="Oval 44"/>
          <p:cNvSpPr>
            <a:spLocks noChangeArrowheads="1"/>
          </p:cNvSpPr>
          <p:nvPr/>
        </p:nvSpPr>
        <p:spPr bwMode="auto">
          <a:xfrm>
            <a:off x="3177208" y="6203776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7</a:t>
            </a:r>
          </a:p>
        </p:txBody>
      </p:sp>
      <p:sp>
        <p:nvSpPr>
          <p:cNvPr id="24" name="Oval 45"/>
          <p:cNvSpPr>
            <a:spLocks noChangeArrowheads="1"/>
          </p:cNvSpPr>
          <p:nvPr/>
        </p:nvSpPr>
        <p:spPr bwMode="auto">
          <a:xfrm>
            <a:off x="4091608" y="6279976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8</a:t>
            </a:r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 flipH="1">
            <a:off x="3405808" y="5746576"/>
            <a:ext cx="263525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>
            <a:off x="4015408" y="5822776"/>
            <a:ext cx="265113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3482008" y="5213176"/>
            <a:ext cx="609600" cy="609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15</a:t>
            </a:r>
          </a:p>
        </p:txBody>
      </p:sp>
      <p:grpSp>
        <p:nvGrpSpPr>
          <p:cNvPr id="28" name="Group 58"/>
          <p:cNvGrpSpPr>
            <a:grpSpLocks/>
          </p:cNvGrpSpPr>
          <p:nvPr/>
        </p:nvGrpSpPr>
        <p:grpSpPr bwMode="auto">
          <a:xfrm>
            <a:off x="4472608" y="5365576"/>
            <a:ext cx="2895600" cy="609600"/>
            <a:chOff x="2928" y="3168"/>
            <a:chExt cx="1824" cy="384"/>
          </a:xfrm>
        </p:grpSpPr>
        <p:sp>
          <p:nvSpPr>
            <p:cNvPr id="29" name="Oval 50"/>
            <p:cNvSpPr>
              <a:spLocks noChangeArrowheads="1"/>
            </p:cNvSpPr>
            <p:nvPr/>
          </p:nvSpPr>
          <p:spPr bwMode="auto">
            <a:xfrm>
              <a:off x="2928" y="3168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29</a:t>
              </a: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3984" y="3168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23</a:t>
              </a: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4416" y="3168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11</a:t>
              </a: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3456" y="3216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14</a:t>
              </a:r>
            </a:p>
          </p:txBody>
        </p:sp>
      </p:grpSp>
      <p:sp>
        <p:nvSpPr>
          <p:cNvPr id="33" name="Oval 59"/>
          <p:cNvSpPr>
            <a:spLocks noChangeArrowheads="1"/>
          </p:cNvSpPr>
          <p:nvPr/>
        </p:nvSpPr>
        <p:spPr bwMode="auto">
          <a:xfrm>
            <a:off x="2415208" y="5289376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11</a:t>
            </a:r>
          </a:p>
        </p:txBody>
      </p:sp>
      <p:sp>
        <p:nvSpPr>
          <p:cNvPr id="34" name="Line 60"/>
          <p:cNvSpPr>
            <a:spLocks noChangeShapeType="1"/>
          </p:cNvSpPr>
          <p:nvPr/>
        </p:nvSpPr>
        <p:spPr bwMode="auto">
          <a:xfrm flipH="1">
            <a:off x="1681783" y="4679776"/>
            <a:ext cx="352425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61"/>
          <p:cNvSpPr>
            <a:spLocks noChangeShapeType="1"/>
          </p:cNvSpPr>
          <p:nvPr/>
        </p:nvSpPr>
        <p:spPr bwMode="auto">
          <a:xfrm>
            <a:off x="2262808" y="4679776"/>
            <a:ext cx="352425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1805608" y="4070176"/>
            <a:ext cx="609600" cy="609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19</a:t>
            </a:r>
          </a:p>
        </p:txBody>
      </p:sp>
      <p:grpSp>
        <p:nvGrpSpPr>
          <p:cNvPr id="37" name="Group 66"/>
          <p:cNvGrpSpPr>
            <a:grpSpLocks/>
          </p:cNvGrpSpPr>
          <p:nvPr/>
        </p:nvGrpSpPr>
        <p:grpSpPr bwMode="auto">
          <a:xfrm>
            <a:off x="4625008" y="4222576"/>
            <a:ext cx="2667000" cy="609600"/>
            <a:chOff x="2976" y="2544"/>
            <a:chExt cx="1680" cy="384"/>
          </a:xfrm>
        </p:grpSpPr>
        <p:sp>
          <p:nvSpPr>
            <p:cNvPr id="38" name="Oval 63"/>
            <p:cNvSpPr>
              <a:spLocks noChangeArrowheads="1"/>
            </p:cNvSpPr>
            <p:nvPr/>
          </p:nvSpPr>
          <p:spPr bwMode="auto">
            <a:xfrm>
              <a:off x="2976" y="2592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29</a:t>
              </a:r>
            </a:p>
          </p:txBody>
        </p:sp>
        <p:sp>
          <p:nvSpPr>
            <p:cNvPr id="39" name="Oval 64"/>
            <p:cNvSpPr>
              <a:spLocks noChangeArrowheads="1"/>
            </p:cNvSpPr>
            <p:nvPr/>
          </p:nvSpPr>
          <p:spPr bwMode="auto">
            <a:xfrm>
              <a:off x="3648" y="2544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14</a:t>
              </a:r>
            </a:p>
          </p:txBody>
        </p:sp>
        <p:sp>
          <p:nvSpPr>
            <p:cNvPr id="40" name="Oval 65"/>
            <p:cNvSpPr>
              <a:spLocks noChangeArrowheads="1"/>
            </p:cNvSpPr>
            <p:nvPr/>
          </p:nvSpPr>
          <p:spPr bwMode="auto">
            <a:xfrm>
              <a:off x="4320" y="2592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23</a:t>
              </a:r>
            </a:p>
          </p:txBody>
        </p:sp>
      </p:grpSp>
      <p:sp>
        <p:nvSpPr>
          <p:cNvPr id="41" name="Oval 67"/>
          <p:cNvSpPr>
            <a:spLocks noChangeArrowheads="1"/>
          </p:cNvSpPr>
          <p:nvPr/>
        </p:nvSpPr>
        <p:spPr bwMode="auto">
          <a:xfrm>
            <a:off x="4472608" y="5136976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14</a:t>
            </a:r>
          </a:p>
        </p:txBody>
      </p:sp>
      <p:sp>
        <p:nvSpPr>
          <p:cNvPr id="42" name="Line 68"/>
          <p:cNvSpPr>
            <a:spLocks noChangeShapeType="1"/>
          </p:cNvSpPr>
          <p:nvPr/>
        </p:nvSpPr>
        <p:spPr bwMode="auto">
          <a:xfrm flipH="1">
            <a:off x="3710608" y="4679776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69"/>
          <p:cNvSpPr>
            <a:spLocks noChangeShapeType="1"/>
          </p:cNvSpPr>
          <p:nvPr/>
        </p:nvSpPr>
        <p:spPr bwMode="auto">
          <a:xfrm>
            <a:off x="4320208" y="4679776"/>
            <a:ext cx="307975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auto">
          <a:xfrm>
            <a:off x="3786808" y="4070176"/>
            <a:ext cx="609600" cy="609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29</a:t>
            </a:r>
          </a:p>
        </p:txBody>
      </p:sp>
      <p:grpSp>
        <p:nvGrpSpPr>
          <p:cNvPr id="45" name="Group 73"/>
          <p:cNvGrpSpPr>
            <a:grpSpLocks/>
          </p:cNvGrpSpPr>
          <p:nvPr/>
        </p:nvGrpSpPr>
        <p:grpSpPr bwMode="auto">
          <a:xfrm>
            <a:off x="5006008" y="3917776"/>
            <a:ext cx="1676400" cy="533400"/>
            <a:chOff x="3216" y="2352"/>
            <a:chExt cx="1056" cy="336"/>
          </a:xfrm>
        </p:grpSpPr>
        <p:sp>
          <p:nvSpPr>
            <p:cNvPr id="46" name="Oval 71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29</a:t>
              </a:r>
            </a:p>
          </p:txBody>
        </p:sp>
        <p:sp>
          <p:nvSpPr>
            <p:cNvPr id="47" name="Oval 72"/>
            <p:cNvSpPr>
              <a:spLocks noChangeArrowheads="1"/>
            </p:cNvSpPr>
            <p:nvPr/>
          </p:nvSpPr>
          <p:spPr bwMode="auto">
            <a:xfrm>
              <a:off x="3936" y="2352"/>
              <a:ext cx="336" cy="33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23</a:t>
              </a:r>
            </a:p>
          </p:txBody>
        </p:sp>
      </p:grpSp>
      <p:sp>
        <p:nvSpPr>
          <p:cNvPr id="48" name="Oval 74"/>
          <p:cNvSpPr>
            <a:spLocks noChangeArrowheads="1"/>
          </p:cNvSpPr>
          <p:nvPr/>
        </p:nvSpPr>
        <p:spPr bwMode="auto">
          <a:xfrm>
            <a:off x="2872408" y="4070176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23</a:t>
            </a:r>
          </a:p>
        </p:txBody>
      </p:sp>
      <p:sp>
        <p:nvSpPr>
          <p:cNvPr id="49" name="Line 75"/>
          <p:cNvSpPr>
            <a:spLocks noChangeShapeType="1"/>
          </p:cNvSpPr>
          <p:nvPr/>
        </p:nvSpPr>
        <p:spPr bwMode="auto">
          <a:xfrm flipH="1">
            <a:off x="2183433" y="3536776"/>
            <a:ext cx="307975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76"/>
          <p:cNvSpPr>
            <a:spLocks noChangeShapeType="1"/>
          </p:cNvSpPr>
          <p:nvPr/>
        </p:nvSpPr>
        <p:spPr bwMode="auto">
          <a:xfrm>
            <a:off x="2796208" y="3536776"/>
            <a:ext cx="263525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2262808" y="2927176"/>
            <a:ext cx="609600" cy="609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42</a:t>
            </a:r>
          </a:p>
        </p:txBody>
      </p:sp>
      <p:sp>
        <p:nvSpPr>
          <p:cNvPr id="52" name="Oval 78"/>
          <p:cNvSpPr>
            <a:spLocks noChangeArrowheads="1"/>
          </p:cNvSpPr>
          <p:nvPr/>
        </p:nvSpPr>
        <p:spPr bwMode="auto">
          <a:xfrm>
            <a:off x="4625008" y="3917776"/>
            <a:ext cx="533400" cy="533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29</a:t>
            </a:r>
          </a:p>
        </p:txBody>
      </p:sp>
      <p:sp>
        <p:nvSpPr>
          <p:cNvPr id="53" name="Line 79"/>
          <p:cNvSpPr>
            <a:spLocks noChangeShapeType="1"/>
          </p:cNvSpPr>
          <p:nvPr/>
        </p:nvSpPr>
        <p:spPr bwMode="auto">
          <a:xfrm flipH="1">
            <a:off x="4091608" y="3536776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80"/>
          <p:cNvSpPr>
            <a:spLocks noChangeShapeType="1"/>
          </p:cNvSpPr>
          <p:nvPr/>
        </p:nvSpPr>
        <p:spPr bwMode="auto">
          <a:xfrm>
            <a:off x="4548808" y="3460576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4091608" y="2927176"/>
            <a:ext cx="609600" cy="609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58</a:t>
            </a:r>
          </a:p>
        </p:txBody>
      </p:sp>
      <p:sp>
        <p:nvSpPr>
          <p:cNvPr id="56" name="Line 82"/>
          <p:cNvSpPr>
            <a:spLocks noChangeShapeType="1"/>
          </p:cNvSpPr>
          <p:nvPr/>
        </p:nvSpPr>
        <p:spPr bwMode="auto">
          <a:xfrm flipH="1">
            <a:off x="2872408" y="2774776"/>
            <a:ext cx="381000" cy="219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83"/>
          <p:cNvSpPr>
            <a:spLocks noChangeShapeType="1"/>
          </p:cNvSpPr>
          <p:nvPr/>
        </p:nvSpPr>
        <p:spPr bwMode="auto">
          <a:xfrm>
            <a:off x="3710608" y="2774776"/>
            <a:ext cx="304800" cy="176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84"/>
          <p:cNvSpPr>
            <a:spLocks noChangeArrowheads="1"/>
          </p:cNvSpPr>
          <p:nvPr/>
        </p:nvSpPr>
        <p:spPr bwMode="auto">
          <a:xfrm>
            <a:off x="3177208" y="2393776"/>
            <a:ext cx="609600" cy="609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100</a:t>
            </a:r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1805608" y="34605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0" name="Text Box 86"/>
          <p:cNvSpPr txBox="1">
            <a:spLocks noChangeArrowheads="1"/>
          </p:cNvSpPr>
          <p:nvPr/>
        </p:nvSpPr>
        <p:spPr bwMode="auto">
          <a:xfrm>
            <a:off x="1348408" y="46035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1119808" y="55941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3786808" y="34605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3" name="Text Box 89"/>
          <p:cNvSpPr txBox="1">
            <a:spLocks noChangeArrowheads="1"/>
          </p:cNvSpPr>
          <p:nvPr/>
        </p:nvSpPr>
        <p:spPr bwMode="auto">
          <a:xfrm>
            <a:off x="3405808" y="46035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4" name="Text Box 90"/>
          <p:cNvSpPr txBox="1">
            <a:spLocks noChangeArrowheads="1"/>
          </p:cNvSpPr>
          <p:nvPr/>
        </p:nvSpPr>
        <p:spPr bwMode="auto">
          <a:xfrm>
            <a:off x="3101008" y="55941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2720008" y="25461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6" name="Text Box 92"/>
          <p:cNvSpPr txBox="1">
            <a:spLocks noChangeArrowheads="1"/>
          </p:cNvSpPr>
          <p:nvPr/>
        </p:nvSpPr>
        <p:spPr bwMode="auto">
          <a:xfrm>
            <a:off x="3863008" y="25461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67" name="Text Box 93"/>
          <p:cNvSpPr txBox="1">
            <a:spLocks noChangeArrowheads="1"/>
          </p:cNvSpPr>
          <p:nvPr/>
        </p:nvSpPr>
        <p:spPr bwMode="auto">
          <a:xfrm>
            <a:off x="4701208" y="32319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68" name="Text Box 94"/>
          <p:cNvSpPr txBox="1">
            <a:spLocks noChangeArrowheads="1"/>
          </p:cNvSpPr>
          <p:nvPr/>
        </p:nvSpPr>
        <p:spPr bwMode="auto">
          <a:xfrm>
            <a:off x="4472608" y="44511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69" name="Text Box 95"/>
          <p:cNvSpPr txBox="1">
            <a:spLocks noChangeArrowheads="1"/>
          </p:cNvSpPr>
          <p:nvPr/>
        </p:nvSpPr>
        <p:spPr bwMode="auto">
          <a:xfrm>
            <a:off x="4167808" y="55179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0" name="Text Box 96"/>
          <p:cNvSpPr txBox="1">
            <a:spLocks noChangeArrowheads="1"/>
          </p:cNvSpPr>
          <p:nvPr/>
        </p:nvSpPr>
        <p:spPr bwMode="auto">
          <a:xfrm>
            <a:off x="2262808" y="56703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1" name="Text Box 97"/>
          <p:cNvSpPr txBox="1">
            <a:spLocks noChangeArrowheads="1"/>
          </p:cNvSpPr>
          <p:nvPr/>
        </p:nvSpPr>
        <p:spPr bwMode="auto">
          <a:xfrm>
            <a:off x="2339008" y="46797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2" name="Text Box 98"/>
          <p:cNvSpPr txBox="1">
            <a:spLocks noChangeArrowheads="1"/>
          </p:cNvSpPr>
          <p:nvPr/>
        </p:nvSpPr>
        <p:spPr bwMode="auto">
          <a:xfrm>
            <a:off x="2948608" y="33843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3" name="Text Box 99"/>
          <p:cNvSpPr txBox="1">
            <a:spLocks noChangeArrowheads="1"/>
          </p:cNvSpPr>
          <p:nvPr/>
        </p:nvSpPr>
        <p:spPr bwMode="auto">
          <a:xfrm>
            <a:off x="5562600" y="2590800"/>
            <a:ext cx="2895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a: 0000     b :11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c: 1000     d: 1001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e: 101       f :01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g: 0001     h:001</a:t>
            </a:r>
          </a:p>
        </p:txBody>
      </p:sp>
    </p:spTree>
    <p:extLst>
      <p:ext uri="{BB962C8B-B14F-4D97-AF65-F5344CB8AC3E}">
        <p14:creationId xmlns:p14="http://schemas.microsoft.com/office/powerpoint/2010/main" val="38612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000"/>
                            </p:stCondLst>
                            <p:childTnLst>
                              <p:par>
                                <p:cTn id="17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500"/>
                            </p:stCondLst>
                            <p:childTnLst>
                              <p:par>
                                <p:cTn id="17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0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500"/>
                            </p:stCondLst>
                            <p:childTnLst>
                              <p:par>
                                <p:cTn id="18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1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1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/>
      <p:bldP spid="14" grpId="0" animBg="1"/>
      <p:bldP spid="15" grpId="0" animBg="1" autoUpdateAnimBg="0"/>
      <p:bldP spid="23" grpId="0" animBg="1" autoUpdateAnimBg="0"/>
      <p:bldP spid="24" grpId="0" animBg="1" autoUpdateAnimBg="0"/>
      <p:bldP spid="25" grpId="0" animBg="1"/>
      <p:bldP spid="26" grpId="0" animBg="1"/>
      <p:bldP spid="27" grpId="0" animBg="1" autoUpdateAnimBg="0"/>
      <p:bldP spid="33" grpId="0" animBg="1" autoUpdateAnimBg="0"/>
      <p:bldP spid="34" grpId="0" animBg="1"/>
      <p:bldP spid="35" grpId="0" animBg="1"/>
      <p:bldP spid="36" grpId="0" animBg="1" autoUpdateAnimBg="0"/>
      <p:bldP spid="41" grpId="0" animBg="1" autoUpdateAnimBg="0"/>
      <p:bldP spid="42" grpId="0" animBg="1"/>
      <p:bldP spid="43" grpId="0" animBg="1"/>
      <p:bldP spid="44" grpId="0" animBg="1" autoUpdateAnimBg="0"/>
      <p:bldP spid="48" grpId="0" animBg="1" autoUpdateAnimBg="0"/>
      <p:bldP spid="49" grpId="0" animBg="1"/>
      <p:bldP spid="50" grpId="0" animBg="1"/>
      <p:bldP spid="51" grpId="0" animBg="1" autoUpdateAnimBg="0"/>
      <p:bldP spid="52" grpId="0" animBg="1" autoUpdateAnimBg="0"/>
      <p:bldP spid="53" grpId="0" animBg="1"/>
      <p:bldP spid="54" grpId="0" animBg="1"/>
      <p:bldP spid="55" grpId="0" animBg="1" autoUpdateAnimBg="0"/>
      <p:bldP spid="56" grpId="0" animBg="1"/>
      <p:bldP spid="57" grpId="0" animBg="1"/>
      <p:bldP spid="58" grpId="0" animBg="1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utoUpdateAnimBg="0"/>
      <p:bldP spid="7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哈夫曼编码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38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、哈夫曼算法的正确性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要证明哈夫曼算法的正确性，只要证明最优前缀码问题具有</a:t>
            </a:r>
            <a:r>
              <a:rPr lang="zh-CN" altLang="en-US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贪心选择性质</a:t>
            </a:r>
            <a:r>
              <a:rPr lang="zh-CN" altLang="en-US" sz="2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  <a:r>
              <a:rPr lang="zh-CN" altLang="en-US" sz="2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	(1)</a:t>
            </a:r>
            <a:r>
              <a:rPr lang="zh-CN" altLang="en-US" sz="240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贪心选择性质</a:t>
            </a:r>
            <a:endParaRPr lang="en-US" altLang="zh-CN" sz="240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		(2)</a:t>
            </a:r>
            <a:r>
              <a:rPr lang="zh-CN" altLang="en-US" sz="240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最优子结构性质</a:t>
            </a:r>
          </a:p>
          <a:p>
            <a:pPr>
              <a:buFont typeface="Wingdings" pitchFamily="2" charset="2"/>
              <a:buNone/>
            </a:pPr>
            <a:endParaRPr lang="zh-CN" altLang="en-US" sz="24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77D1C688-C528-42EF-9006-3C7C021066CB}" type="slidenum">
              <a:rPr lang="zh-CN" altLang="en-US" smtClean="0"/>
              <a:pPr algn="r"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4.5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单源最短路径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48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36512" y="1196231"/>
            <a:ext cx="8640960" cy="5545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 给定</a:t>
            </a:r>
            <a:r>
              <a:rPr lang="zh-CN" altLang="en-US" sz="2400" dirty="0" smtClean="0">
                <a:solidFill>
                  <a:srgbClr val="3907F1"/>
                </a:solidFill>
                <a:ea typeface="楷体_GB2312" pitchFamily="49" charset="-122"/>
              </a:rPr>
              <a:t>带权有向图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G =(V,E)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，其中每条边的</a:t>
            </a:r>
            <a:r>
              <a:rPr lang="zh-CN" altLang="en-US" sz="2400" dirty="0" smtClean="0">
                <a:solidFill>
                  <a:srgbClr val="3907F1"/>
                </a:solidFill>
                <a:ea typeface="楷体_GB2312" pitchFamily="49" charset="-122"/>
              </a:rPr>
              <a:t>权是非负实数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。另外，还给定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中的一个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顶点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，称为</a:t>
            </a:r>
            <a:r>
              <a:rPr lang="zh-CN" altLang="en-US" sz="2400" b="1" dirty="0" smtClean="0">
                <a:solidFill>
                  <a:srgbClr val="2605A1"/>
                </a:solidFill>
                <a:ea typeface="楷体_GB2312" pitchFamily="49" charset="-122"/>
              </a:rPr>
              <a:t>源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计算从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源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到所有其它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各顶点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ea typeface="楷体_GB2312" pitchFamily="49" charset="-122"/>
              </a:rPr>
              <a:t>最短路长度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。这里路的长度是指路上各</a:t>
            </a:r>
            <a:r>
              <a:rPr lang="zh-CN" altLang="en-US" sz="2400" dirty="0" smtClean="0">
                <a:solidFill>
                  <a:srgbClr val="C00000"/>
                </a:solidFill>
                <a:ea typeface="楷体_GB2312" pitchFamily="49" charset="-122"/>
              </a:rPr>
              <a:t>边权之和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。这个问题通常称为</a:t>
            </a:r>
            <a:r>
              <a:rPr lang="zh-CN" altLang="en-US" sz="2400" b="1" u="sng" dirty="0" smtClean="0">
                <a:solidFill>
                  <a:schemeClr val="tx2"/>
                </a:solidFill>
                <a:ea typeface="楷体_GB2312" pitchFamily="49" charset="-122"/>
              </a:rPr>
              <a:t>单源最短路径问题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dirty="0" smtClean="0">
              <a:solidFill>
                <a:schemeClr val="tx2"/>
              </a:solidFill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dirty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9980577C-41E8-495F-99AE-50E49ED1D08D}" type="slidenum">
              <a:rPr lang="zh-CN" altLang="en-US" smtClean="0"/>
              <a:pPr algn="r"/>
              <a:t>38</a:t>
            </a:fld>
            <a:endParaRPr lang="en-US" altLang="zh-CN" dirty="0"/>
          </a:p>
        </p:txBody>
      </p:sp>
      <p:pic>
        <p:nvPicPr>
          <p:cNvPr id="8" name="Picture 4" descr="t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3360676"/>
            <a:ext cx="2448272" cy="251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椭圆 8"/>
          <p:cNvSpPr/>
          <p:nvPr/>
        </p:nvSpPr>
        <p:spPr bwMode="auto">
          <a:xfrm>
            <a:off x="6876256" y="3360676"/>
            <a:ext cx="432048" cy="43204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7308304" y="3792724"/>
            <a:ext cx="360040" cy="36004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5629F9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7272300" y="3908821"/>
            <a:ext cx="540060" cy="12613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7884368" y="4800836"/>
            <a:ext cx="0" cy="36933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6372200" y="3751298"/>
            <a:ext cx="486054" cy="47347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EE0ADE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6581856" y="4656820"/>
            <a:ext cx="1086488" cy="60740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EE0ADE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6282190" y="4723787"/>
            <a:ext cx="0" cy="54044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EE0ADE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7128284" y="3908820"/>
            <a:ext cx="540060" cy="12613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6615227" y="5373216"/>
            <a:ext cx="1053117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6581856" y="4800836"/>
            <a:ext cx="1086488" cy="57238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58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单源最短路径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9713417D-C8F7-4F68-9EC7-87B127A7A265}" type="slidenum">
              <a:rPr lang="zh-CN" altLang="en-US" smtClean="0"/>
              <a:pPr algn="r"/>
              <a:t>39</a:t>
            </a:fld>
            <a:endParaRPr lang="en-US" altLang="zh-CN" dirty="0"/>
          </a:p>
        </p:txBody>
      </p:sp>
      <p:sp>
        <p:nvSpPr>
          <p:cNvPr id="336899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-252536" y="1052736"/>
            <a:ext cx="5904656" cy="129614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例如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，给定右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图中的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有向图</a:t>
            </a:r>
            <a:endParaRPr lang="zh-CN" altLang="en-US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37306"/>
              </p:ext>
            </p:extLst>
          </p:nvPr>
        </p:nvGraphicFramePr>
        <p:xfrm>
          <a:off x="1691678" y="1700808"/>
          <a:ext cx="3600402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67"/>
                <a:gridCol w="600067"/>
                <a:gridCol w="600067"/>
                <a:gridCol w="600067"/>
                <a:gridCol w="600067"/>
                <a:gridCol w="600067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3907F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3907F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b="1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100</a:t>
                      </a:r>
                      <a:endParaRPr lang="zh-CN" altLang="en-US" b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kern="0" dirty="0" smtClean="0">
                          <a:solidFill>
                            <a:srgbClr val="3907F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 smtClean="0">
                        <a:solidFill>
                          <a:srgbClr val="3907F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3907F1"/>
                          </a:solidFill>
                        </a:rPr>
                        <a:t>50</a:t>
                      </a:r>
                      <a:endParaRPr lang="zh-CN" altLang="en-US" b="1" dirty="0">
                        <a:solidFill>
                          <a:srgbClr val="3907F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rgbClr val="3907F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>
                        <a:solidFill>
                          <a:srgbClr val="3907F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155679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  <a:endParaRPr lang="zh-CN" altLang="en-US" dirty="0">
              <a:solidFill>
                <a:srgbClr val="3907F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40152" y="1268760"/>
            <a:ext cx="2448272" cy="2516596"/>
            <a:chOff x="5292080" y="3284984"/>
            <a:chExt cx="2448272" cy="2516596"/>
          </a:xfrm>
        </p:grpSpPr>
        <p:pic>
          <p:nvPicPr>
            <p:cNvPr id="21" name="Picture 4" descr="t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92080" y="3284984"/>
              <a:ext cx="2448272" cy="2516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/>
          </p:nvSpPr>
          <p:spPr bwMode="auto">
            <a:xfrm>
              <a:off x="6300192" y="3284984"/>
              <a:ext cx="432048" cy="43204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</a:rPr>
                <a:t>1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4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C7CE30B-77AE-4780-AF88-A25F6C854E9D}" type="slidenum">
              <a:rPr lang="zh-CN" altLang="en-US"/>
              <a:pPr algn="r"/>
              <a:t>4</a:t>
            </a:fld>
            <a:endParaRPr lang="en-US" altLang="zh-CN"/>
          </a:p>
        </p:txBody>
      </p:sp>
      <p:sp>
        <p:nvSpPr>
          <p:cNvPr id="38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252536" y="1167194"/>
            <a:ext cx="9289032" cy="4431983"/>
          </a:xfrm>
        </p:spPr>
        <p:txBody>
          <a:bodyPr wrap="square" anchor="ctr" anchorCtr="0">
            <a:spAutoFit/>
          </a:bodyPr>
          <a:lstStyle/>
          <a:p>
            <a:pPr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贪心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算法总是作出</a:t>
            </a:r>
            <a:r>
              <a:rPr lang="zh-CN" altLang="en-US" sz="28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在当前看来最好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的选择。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也就是说贪心算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zh-CN" altLang="en-US" sz="28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并不从整体最优考虑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，它所作出的选择只是在某种意义上的</a:t>
            </a:r>
            <a:r>
              <a:rPr lang="zh-CN" altLang="en-US" sz="28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局部最优</a:t>
            </a:r>
            <a:r>
              <a:rPr lang="zh-CN" altLang="en-US" sz="28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当然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希望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贪心算法得到的最终结果也是</a:t>
            </a:r>
            <a:r>
              <a:rPr lang="zh-CN" altLang="en-US" sz="28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整体最优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虽然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贪心算法不能对所有问题都得到整体最优解，但对许多问题它能产生整体最优解。如</a:t>
            </a:r>
            <a:r>
              <a:rPr lang="zh-CN" altLang="en-US" sz="28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单源最短路经问题，最小生成树问题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而且，在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一些情况下，即使贪心算法不能得到整体最优解，其最终结果却是</a:t>
            </a:r>
            <a:r>
              <a:rPr lang="zh-CN" altLang="en-US" sz="28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最优解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很好近似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476672"/>
            <a:ext cx="7772400" cy="504056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贪心算法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4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4.5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单源最短路径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48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180528" y="1052736"/>
            <a:ext cx="8640960" cy="108064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ea typeface="黑体" pitchFamily="2" charset="-122"/>
              </a:rPr>
              <a:t>算法基本思想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		Dijkstra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算法是解单源最短路径问题的贪心算法。</a:t>
            </a:r>
            <a:endParaRPr lang="en-US" altLang="zh-CN" sz="24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ea typeface="楷体_GB2312" pitchFamily="49" charset="-122"/>
              </a:rPr>
              <a:t>    </a:t>
            </a:r>
          </a:p>
          <a:p>
            <a:pPr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lang="zh-CN" altLang="en-US" sz="24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dirty="0" smtClean="0">
              <a:solidFill>
                <a:schemeClr val="tx2"/>
              </a:solidFill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dirty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9980577C-41E8-495F-99AE-50E49ED1D08D}" type="slidenum">
              <a:rPr lang="zh-CN" altLang="en-US" smtClean="0"/>
              <a:pPr algn="r"/>
              <a:t>40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95536" y="2060848"/>
            <a:ext cx="8064896" cy="408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>
                <a:latin typeface="+mn-lt"/>
                <a:ea typeface="+mj-ea"/>
              </a:rPr>
              <a:t> </a:t>
            </a:r>
            <a:r>
              <a:rPr lang="zh-CN" altLang="en-US" b="1" dirty="0">
                <a:latin typeface="+mn-lt"/>
                <a:ea typeface="+mj-ea"/>
              </a:rPr>
              <a:t>设给定源点为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s</a:t>
            </a:r>
            <a:r>
              <a:rPr lang="zh-CN" altLang="en-US" b="1" dirty="0">
                <a:latin typeface="+mn-lt"/>
                <a:ea typeface="+mj-ea"/>
              </a:rPr>
              <a:t>，</a:t>
            </a:r>
            <a:r>
              <a:rPr lang="en-US" altLang="zh-CN" b="1" dirty="0">
                <a:latin typeface="+mn-lt"/>
                <a:ea typeface="+mj-ea"/>
              </a:rPr>
              <a:t>S</a:t>
            </a:r>
            <a:r>
              <a:rPr lang="zh-CN" altLang="en-US" b="1" dirty="0">
                <a:latin typeface="+mn-lt"/>
                <a:ea typeface="+mj-ea"/>
              </a:rPr>
              <a:t>为已求得</a:t>
            </a:r>
            <a:r>
              <a:rPr lang="zh-CN" altLang="en-US" b="1" dirty="0">
                <a:solidFill>
                  <a:srgbClr val="2605A1"/>
                </a:solidFill>
                <a:latin typeface="+mn-lt"/>
                <a:ea typeface="+mj-ea"/>
              </a:rPr>
              <a:t>最短路径的终点集</a:t>
            </a:r>
            <a:r>
              <a:rPr lang="zh-CN" altLang="en-US" b="1" dirty="0">
                <a:latin typeface="+mn-lt"/>
                <a:ea typeface="+mj-ea"/>
              </a:rPr>
              <a:t>，开始时令</a:t>
            </a:r>
            <a:r>
              <a:rPr lang="en-US" altLang="zh-CN" b="1" dirty="0">
                <a:latin typeface="+mn-lt"/>
                <a:ea typeface="+mj-ea"/>
              </a:rPr>
              <a:t>S={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s</a:t>
            </a:r>
            <a:r>
              <a:rPr lang="en-US" altLang="zh-CN" b="1" dirty="0">
                <a:latin typeface="+mn-lt"/>
                <a:ea typeface="+mj-ea"/>
              </a:rPr>
              <a:t>} </a:t>
            </a:r>
            <a:r>
              <a:rPr lang="zh-CN" altLang="en-US" b="1" dirty="0">
                <a:latin typeface="+mn-lt"/>
                <a:ea typeface="+mj-ea"/>
              </a:rPr>
              <a:t>。当求得</a:t>
            </a:r>
            <a:r>
              <a:rPr lang="zh-CN" altLang="en-US" b="1" dirty="0">
                <a:solidFill>
                  <a:srgbClr val="3907F1"/>
                </a:solidFill>
                <a:latin typeface="+mn-lt"/>
                <a:ea typeface="+mj-ea"/>
              </a:rPr>
              <a:t>第一条最短路径</a:t>
            </a:r>
            <a:r>
              <a:rPr lang="en-US" altLang="zh-CN" b="1" dirty="0">
                <a:latin typeface="+mn-lt"/>
                <a:ea typeface="+mj-ea"/>
              </a:rPr>
              <a:t>(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s</a:t>
            </a:r>
            <a:r>
              <a:rPr lang="en-US" altLang="zh-CN" b="1" baseline="-18000" dirty="0">
                <a:latin typeface="+mn-lt"/>
                <a:ea typeface="+mj-ea"/>
              </a:rPr>
              <a:t> </a:t>
            </a:r>
            <a:r>
              <a:rPr lang="zh-CN" altLang="en-US" b="1" dirty="0">
                <a:latin typeface="+mn-lt"/>
                <a:ea typeface="+mj-ea"/>
              </a:rPr>
              <a:t>，</a:t>
            </a:r>
            <a:r>
              <a:rPr lang="en-US" altLang="zh-CN" b="1" dirty="0">
                <a:latin typeface="+mn-lt"/>
                <a:ea typeface="+mj-ea"/>
              </a:rPr>
              <a:t>V</a:t>
            </a:r>
            <a:r>
              <a:rPr lang="en-US" altLang="zh-CN" b="1" baseline="-18000" dirty="0">
                <a:latin typeface="+mn-lt"/>
                <a:ea typeface="+mj-ea"/>
              </a:rPr>
              <a:t>i</a:t>
            </a:r>
            <a:r>
              <a:rPr lang="en-US" altLang="zh-CN" b="1" dirty="0">
                <a:latin typeface="+mn-lt"/>
                <a:ea typeface="+mj-ea"/>
              </a:rPr>
              <a:t>)</a:t>
            </a:r>
            <a:r>
              <a:rPr lang="zh-CN" altLang="en-US" b="1" dirty="0">
                <a:latin typeface="+mn-lt"/>
                <a:ea typeface="+mj-ea"/>
              </a:rPr>
              <a:t>后，</a:t>
            </a:r>
            <a:r>
              <a:rPr lang="en-US" altLang="zh-CN" b="1" dirty="0">
                <a:latin typeface="+mn-lt"/>
                <a:ea typeface="+mj-ea"/>
              </a:rPr>
              <a:t>S</a:t>
            </a:r>
            <a:r>
              <a:rPr lang="zh-CN" altLang="en-US" b="1" dirty="0">
                <a:latin typeface="+mn-lt"/>
                <a:ea typeface="+mj-ea"/>
              </a:rPr>
              <a:t>为</a:t>
            </a:r>
            <a:r>
              <a:rPr lang="en-US" altLang="zh-CN" b="1" dirty="0">
                <a:latin typeface="+mn-lt"/>
                <a:ea typeface="+mj-ea"/>
              </a:rPr>
              <a:t>{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s</a:t>
            </a:r>
            <a:r>
              <a:rPr lang="zh-CN" altLang="en-US" b="1" dirty="0">
                <a:latin typeface="+mn-lt"/>
                <a:ea typeface="+mj-ea"/>
              </a:rPr>
              <a:t>，</a:t>
            </a:r>
            <a:r>
              <a:rPr lang="en-US" altLang="zh-CN" b="1" dirty="0">
                <a:latin typeface="+mn-lt"/>
                <a:ea typeface="+mj-ea"/>
              </a:rPr>
              <a:t>V</a:t>
            </a:r>
            <a:r>
              <a:rPr lang="en-US" altLang="zh-CN" b="1" baseline="-18000" dirty="0">
                <a:latin typeface="+mn-lt"/>
                <a:ea typeface="+mj-ea"/>
              </a:rPr>
              <a:t>i</a:t>
            </a:r>
            <a:r>
              <a:rPr lang="en-US" altLang="zh-CN" b="1" dirty="0">
                <a:latin typeface="+mn-lt"/>
                <a:ea typeface="+mj-ea"/>
              </a:rPr>
              <a:t>} </a:t>
            </a:r>
            <a:r>
              <a:rPr lang="zh-CN" altLang="en-US" b="1" dirty="0">
                <a:latin typeface="+mn-lt"/>
                <a:ea typeface="+mj-ea"/>
              </a:rPr>
              <a:t>。根据以下结论可求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下一条最短路径</a:t>
            </a:r>
            <a:r>
              <a:rPr lang="zh-CN" altLang="en-US" b="1" dirty="0">
                <a:latin typeface="+mn-lt"/>
                <a:ea typeface="+mj-ea"/>
              </a:rPr>
              <a:t>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+mn-lt"/>
                <a:ea typeface="+mj-ea"/>
              </a:rPr>
              <a:t> </a:t>
            </a:r>
            <a:r>
              <a:rPr lang="zh-CN" altLang="en-US" b="1" dirty="0" smtClean="0">
                <a:latin typeface="+mn-lt"/>
                <a:ea typeface="+mj-ea"/>
              </a:rPr>
              <a:t>设下</a:t>
            </a:r>
            <a:r>
              <a:rPr lang="zh-CN" altLang="en-US" b="1" dirty="0">
                <a:latin typeface="+mn-lt"/>
                <a:ea typeface="+mj-ea"/>
              </a:rPr>
              <a:t>一条最短路径终点为</a:t>
            </a:r>
            <a:r>
              <a:rPr lang="en-US" altLang="zh-CN" b="1" dirty="0" err="1">
                <a:solidFill>
                  <a:srgbClr val="C00000"/>
                </a:solidFill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solidFill>
                  <a:srgbClr val="C00000"/>
                </a:solidFill>
                <a:latin typeface="+mn-lt"/>
                <a:ea typeface="+mj-ea"/>
              </a:rPr>
              <a:t>j</a:t>
            </a:r>
            <a:r>
              <a:rPr lang="en-US" altLang="zh-CN" b="1" baseline="-18000" dirty="0">
                <a:latin typeface="+mn-lt"/>
                <a:ea typeface="+mj-ea"/>
              </a:rPr>
              <a:t> </a:t>
            </a:r>
            <a:r>
              <a:rPr lang="zh-CN" altLang="en-US" b="1" dirty="0">
                <a:latin typeface="+mn-lt"/>
                <a:ea typeface="+mj-ea"/>
              </a:rPr>
              <a:t>，则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j</a:t>
            </a:r>
            <a:r>
              <a:rPr lang="zh-CN" altLang="en-US" b="1" dirty="0" smtClean="0">
                <a:latin typeface="+mn-lt"/>
                <a:ea typeface="+mj-ea"/>
              </a:rPr>
              <a:t>只有两种可能：</a:t>
            </a:r>
            <a:endParaRPr lang="zh-CN" altLang="en-US" b="1" dirty="0">
              <a:latin typeface="+mn-lt"/>
              <a:ea typeface="+mj-ea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+mn-lt"/>
                <a:ea typeface="+mj-ea"/>
              </a:rPr>
              <a:t>◆</a:t>
            </a:r>
            <a:r>
              <a:rPr lang="zh-CN" altLang="en-US" b="1" dirty="0">
                <a:solidFill>
                  <a:schemeClr val="hlink"/>
                </a:solidFill>
                <a:latin typeface="+mn-lt"/>
                <a:ea typeface="+mj-ea"/>
              </a:rPr>
              <a:t> </a:t>
            </a:r>
            <a:r>
              <a:rPr lang="zh-CN" altLang="en-US" b="1" dirty="0" smtClean="0">
                <a:latin typeface="+mn-lt"/>
                <a:ea typeface="+mj-ea"/>
              </a:rPr>
              <a:t>源点</a:t>
            </a:r>
            <a:r>
              <a:rPr lang="zh-CN" altLang="en-US" b="1" dirty="0">
                <a:latin typeface="+mn-lt"/>
                <a:ea typeface="+mj-ea"/>
              </a:rPr>
              <a:t>到终点有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直接的弧</a:t>
            </a:r>
            <a:r>
              <a:rPr lang="en-US" altLang="zh-CN" b="1" dirty="0">
                <a:latin typeface="+mn-lt"/>
                <a:ea typeface="+mj-ea"/>
              </a:rPr>
              <a:t>&lt;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s</a:t>
            </a:r>
            <a:r>
              <a:rPr lang="zh-CN" altLang="en-US" b="1" dirty="0">
                <a:latin typeface="+mn-lt"/>
                <a:ea typeface="+mj-ea"/>
              </a:rPr>
              <a:t>，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j</a:t>
            </a:r>
            <a:r>
              <a:rPr lang="en-US" altLang="zh-CN" b="1" dirty="0">
                <a:latin typeface="+mn-lt"/>
                <a:ea typeface="+mj-ea"/>
              </a:rPr>
              <a:t>&gt;</a:t>
            </a:r>
            <a:r>
              <a:rPr lang="zh-CN" altLang="en-US" b="1" dirty="0">
                <a:latin typeface="+mn-lt"/>
                <a:ea typeface="+mj-ea"/>
              </a:rPr>
              <a:t>；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+mn-lt"/>
                <a:ea typeface="+mj-ea"/>
              </a:rPr>
              <a:t>◆</a:t>
            </a:r>
            <a:r>
              <a:rPr lang="zh-CN" altLang="en-US" b="1" dirty="0">
                <a:solidFill>
                  <a:schemeClr val="hlink"/>
                </a:solidFill>
                <a:latin typeface="+mn-lt"/>
                <a:ea typeface="+mj-ea"/>
              </a:rPr>
              <a:t> </a:t>
            </a:r>
            <a:r>
              <a:rPr lang="zh-CN" altLang="en-US" b="1" dirty="0">
                <a:latin typeface="+mn-lt"/>
                <a:ea typeface="+mj-ea"/>
              </a:rPr>
              <a:t>从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s</a:t>
            </a:r>
            <a:r>
              <a:rPr lang="en-US" altLang="zh-CN" b="1" baseline="-18000" dirty="0">
                <a:latin typeface="+mn-lt"/>
                <a:ea typeface="+mj-ea"/>
              </a:rPr>
              <a:t> </a:t>
            </a:r>
            <a:r>
              <a:rPr lang="zh-CN" altLang="en-US" b="1" dirty="0">
                <a:latin typeface="+mn-lt"/>
                <a:ea typeface="+mj-ea"/>
              </a:rPr>
              <a:t>出发到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j</a:t>
            </a:r>
            <a:r>
              <a:rPr lang="en-US" altLang="zh-CN" b="1" baseline="-18000" dirty="0">
                <a:latin typeface="+mn-lt"/>
                <a:ea typeface="+mj-ea"/>
              </a:rPr>
              <a:t> </a:t>
            </a:r>
            <a:r>
              <a:rPr lang="zh-CN" altLang="en-US" b="1" dirty="0">
                <a:latin typeface="+mn-lt"/>
                <a:ea typeface="+mj-ea"/>
              </a:rPr>
              <a:t>的这条最短路径所经过的</a:t>
            </a:r>
            <a:r>
              <a:rPr lang="zh-CN" altLang="en-US" b="1" dirty="0">
                <a:solidFill>
                  <a:srgbClr val="3907F1"/>
                </a:solidFill>
                <a:latin typeface="+mn-lt"/>
                <a:ea typeface="+mj-ea"/>
              </a:rPr>
              <a:t>所有中间顶点必定在</a:t>
            </a:r>
            <a:r>
              <a:rPr lang="en-US" altLang="zh-CN" b="1" dirty="0">
                <a:solidFill>
                  <a:srgbClr val="3907F1"/>
                </a:solidFill>
                <a:latin typeface="+mn-lt"/>
                <a:ea typeface="+mj-ea"/>
              </a:rPr>
              <a:t>S</a:t>
            </a:r>
            <a:r>
              <a:rPr lang="zh-CN" altLang="en-US" b="1" dirty="0">
                <a:solidFill>
                  <a:srgbClr val="3907F1"/>
                </a:solidFill>
                <a:latin typeface="+mn-lt"/>
                <a:ea typeface="+mj-ea"/>
              </a:rPr>
              <a:t>中</a:t>
            </a:r>
            <a:r>
              <a:rPr lang="zh-CN" altLang="en-US" b="1" dirty="0">
                <a:latin typeface="+mn-lt"/>
                <a:ea typeface="+mj-ea"/>
              </a:rPr>
              <a:t>。即只有这条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最短路径</a:t>
            </a:r>
            <a:r>
              <a:rPr lang="zh-CN" altLang="en-US" b="1" dirty="0">
                <a:latin typeface="+mn-lt"/>
                <a:ea typeface="+mj-ea"/>
              </a:rPr>
              <a:t>的</a:t>
            </a:r>
            <a:r>
              <a:rPr lang="zh-CN" altLang="en-US" b="1" dirty="0">
                <a:solidFill>
                  <a:srgbClr val="FF33CC"/>
                </a:solidFill>
                <a:latin typeface="+mn-lt"/>
                <a:ea typeface="+mj-ea"/>
              </a:rPr>
              <a:t>最后一条弧</a:t>
            </a:r>
            <a:r>
              <a:rPr lang="zh-CN" altLang="en-US" b="1" dirty="0">
                <a:latin typeface="+mn-lt"/>
                <a:ea typeface="+mj-ea"/>
              </a:rPr>
              <a:t>才是从</a:t>
            </a:r>
            <a:r>
              <a:rPr lang="en-US" altLang="zh-CN" b="1" dirty="0">
                <a:solidFill>
                  <a:srgbClr val="C00000"/>
                </a:solidFill>
                <a:latin typeface="+mn-lt"/>
                <a:ea typeface="+mj-ea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内</a:t>
            </a:r>
            <a:r>
              <a:rPr lang="zh-CN" altLang="en-US" b="1" dirty="0">
                <a:solidFill>
                  <a:srgbClr val="3907F1"/>
                </a:solidFill>
                <a:latin typeface="+mn-lt"/>
                <a:ea typeface="+mj-ea"/>
              </a:rPr>
              <a:t>某个顶点连接到</a:t>
            </a:r>
            <a:r>
              <a:rPr lang="en-US" altLang="zh-CN" b="1" dirty="0">
                <a:solidFill>
                  <a:srgbClr val="C00000"/>
                </a:solidFill>
                <a:latin typeface="+mn-lt"/>
                <a:ea typeface="+mj-ea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外</a:t>
            </a:r>
            <a:r>
              <a:rPr lang="zh-CN" altLang="en-US" b="1" dirty="0">
                <a:solidFill>
                  <a:srgbClr val="3907F1"/>
                </a:solidFill>
                <a:latin typeface="+mn-lt"/>
                <a:ea typeface="+mj-ea"/>
              </a:rPr>
              <a:t>的顶点</a:t>
            </a:r>
            <a:r>
              <a:rPr lang="en-US" altLang="zh-CN" b="1" dirty="0" err="1">
                <a:solidFill>
                  <a:srgbClr val="3907F1"/>
                </a:solidFill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solidFill>
                  <a:srgbClr val="3907F1"/>
                </a:solidFill>
                <a:latin typeface="+mn-lt"/>
                <a:ea typeface="+mj-ea"/>
              </a:rPr>
              <a:t>j</a:t>
            </a:r>
            <a:r>
              <a:rPr lang="en-US" altLang="zh-CN" b="1" dirty="0">
                <a:solidFill>
                  <a:srgbClr val="3907F1"/>
                </a:solidFill>
                <a:latin typeface="+mn-lt"/>
                <a:ea typeface="+mj-ea"/>
              </a:rPr>
              <a:t> </a:t>
            </a:r>
            <a:r>
              <a:rPr lang="zh-CN" altLang="en-US" b="1" dirty="0">
                <a:latin typeface="+mn-lt"/>
                <a:ea typeface="+mj-ea"/>
              </a:rPr>
              <a:t>。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zh-CN" altLang="en-US" b="1" dirty="0">
              <a:latin typeface="+mn-lt"/>
              <a:ea typeface="+mj-ea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 smtClean="0">
                <a:latin typeface="+mn-lt"/>
                <a:ea typeface="+mj-ea"/>
              </a:rPr>
              <a:t> 若</a:t>
            </a:r>
            <a:r>
              <a:rPr lang="zh-CN" altLang="en-US" b="1" dirty="0">
                <a:latin typeface="+mn-lt"/>
                <a:ea typeface="+mj-ea"/>
              </a:rPr>
              <a:t>定义一个数组</a:t>
            </a:r>
            <a:r>
              <a:rPr lang="en-US" altLang="zh-CN" b="1" dirty="0" err="1">
                <a:latin typeface="+mn-lt"/>
                <a:ea typeface="+mj-ea"/>
              </a:rPr>
              <a:t>dist</a:t>
            </a:r>
            <a:r>
              <a:rPr lang="en-US" altLang="zh-CN" b="1" dirty="0">
                <a:latin typeface="+mn-lt"/>
                <a:ea typeface="+mj-ea"/>
              </a:rPr>
              <a:t>[n]</a:t>
            </a:r>
            <a:r>
              <a:rPr lang="zh-CN" altLang="en-US" b="1" dirty="0">
                <a:latin typeface="+mn-lt"/>
                <a:ea typeface="+mj-ea"/>
              </a:rPr>
              <a:t>，其每个</a:t>
            </a:r>
            <a:r>
              <a:rPr lang="en-US" altLang="zh-CN" b="1" dirty="0" err="1">
                <a:latin typeface="+mn-lt"/>
                <a:ea typeface="+mj-ea"/>
              </a:rPr>
              <a:t>dist</a:t>
            </a:r>
            <a:r>
              <a:rPr lang="en-US" altLang="zh-CN" b="1" dirty="0">
                <a:latin typeface="+mn-lt"/>
                <a:ea typeface="+mj-ea"/>
              </a:rPr>
              <a:t>[</a:t>
            </a:r>
            <a:r>
              <a:rPr lang="en-US" altLang="zh-CN" b="1" dirty="0" err="1">
                <a:latin typeface="+mn-lt"/>
                <a:ea typeface="+mj-ea"/>
              </a:rPr>
              <a:t>i</a:t>
            </a:r>
            <a:r>
              <a:rPr lang="en-US" altLang="zh-CN" b="1" dirty="0">
                <a:latin typeface="+mn-lt"/>
                <a:ea typeface="+mj-ea"/>
              </a:rPr>
              <a:t>]</a:t>
            </a:r>
            <a:r>
              <a:rPr lang="zh-CN" altLang="en-US" b="1" dirty="0">
                <a:latin typeface="+mn-lt"/>
                <a:ea typeface="+mj-ea"/>
              </a:rPr>
              <a:t>分量保存从</a:t>
            </a:r>
            <a:r>
              <a:rPr lang="en-US" altLang="zh-CN" b="1" dirty="0" err="1"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latin typeface="+mn-lt"/>
                <a:ea typeface="+mj-ea"/>
              </a:rPr>
              <a:t>s</a:t>
            </a:r>
            <a:r>
              <a:rPr lang="en-US" altLang="zh-CN" b="1" baseline="-18000" dirty="0">
                <a:latin typeface="+mn-lt"/>
                <a:ea typeface="+mj-ea"/>
              </a:rPr>
              <a:t> </a:t>
            </a:r>
            <a:r>
              <a:rPr lang="zh-CN" altLang="en-US" b="1" dirty="0">
                <a:latin typeface="+mn-lt"/>
                <a:ea typeface="+mj-ea"/>
              </a:rPr>
              <a:t>出发</a:t>
            </a:r>
            <a:r>
              <a:rPr lang="zh-CN" altLang="en-US" b="1" dirty="0">
                <a:solidFill>
                  <a:srgbClr val="FF33CC"/>
                </a:solidFill>
                <a:latin typeface="+mn-lt"/>
                <a:ea typeface="+mj-ea"/>
              </a:rPr>
              <a:t>中间只经过集合</a:t>
            </a:r>
            <a:r>
              <a:rPr lang="en-US" altLang="zh-CN" b="1" dirty="0">
                <a:solidFill>
                  <a:srgbClr val="FF33CC"/>
                </a:solidFill>
                <a:latin typeface="+mn-lt"/>
                <a:ea typeface="+mj-ea"/>
              </a:rPr>
              <a:t>S</a:t>
            </a:r>
            <a:r>
              <a:rPr lang="zh-CN" altLang="en-US" b="1" dirty="0">
                <a:solidFill>
                  <a:srgbClr val="FF33CC"/>
                </a:solidFill>
                <a:latin typeface="+mn-lt"/>
                <a:ea typeface="+mj-ea"/>
              </a:rPr>
              <a:t>中的顶点</a:t>
            </a:r>
            <a:r>
              <a:rPr lang="zh-CN" altLang="en-US" b="1" dirty="0">
                <a:latin typeface="+mn-lt"/>
                <a:ea typeface="+mj-ea"/>
              </a:rPr>
              <a:t>而到达</a:t>
            </a:r>
            <a:r>
              <a:rPr lang="en-US" altLang="zh-CN" b="1" dirty="0">
                <a:latin typeface="+mn-lt"/>
                <a:ea typeface="+mj-ea"/>
              </a:rPr>
              <a:t>V</a:t>
            </a:r>
            <a:r>
              <a:rPr lang="en-US" altLang="zh-CN" b="1" baseline="-18000" dirty="0">
                <a:latin typeface="+mn-lt"/>
                <a:ea typeface="+mj-ea"/>
              </a:rPr>
              <a:t>i</a:t>
            </a:r>
            <a:r>
              <a:rPr lang="zh-CN" altLang="en-US" b="1" dirty="0">
                <a:latin typeface="+mn-lt"/>
                <a:ea typeface="+mj-ea"/>
              </a:rPr>
              <a:t>的所有路径中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长度最小</a:t>
            </a:r>
            <a:r>
              <a:rPr lang="zh-CN" altLang="en-US" b="1" dirty="0">
                <a:latin typeface="+mn-lt"/>
                <a:ea typeface="+mj-ea"/>
              </a:rPr>
              <a:t>的路径长度值，则下一条最短路径的终点</a:t>
            </a:r>
            <a:r>
              <a:rPr lang="en-US" altLang="zh-CN" b="1" dirty="0" err="1">
                <a:solidFill>
                  <a:srgbClr val="C00000"/>
                </a:solidFill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solidFill>
                  <a:srgbClr val="C00000"/>
                </a:solidFill>
                <a:latin typeface="+mn-lt"/>
                <a:ea typeface="+mj-ea"/>
              </a:rPr>
              <a:t>j</a:t>
            </a:r>
            <a:r>
              <a:rPr lang="zh-CN" altLang="en-US" b="1" dirty="0">
                <a:latin typeface="+mn-lt"/>
                <a:ea typeface="+mj-ea"/>
              </a:rPr>
              <a:t>必定是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不在</a:t>
            </a:r>
            <a:r>
              <a:rPr lang="en-US" altLang="zh-CN" b="1" dirty="0">
                <a:solidFill>
                  <a:srgbClr val="C00000"/>
                </a:solidFill>
                <a:latin typeface="+mn-lt"/>
                <a:ea typeface="+mj-ea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中</a:t>
            </a:r>
            <a:r>
              <a:rPr lang="zh-CN" altLang="en-US" b="1" dirty="0">
                <a:latin typeface="+mn-lt"/>
                <a:ea typeface="+mj-ea"/>
              </a:rPr>
              <a:t>且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j-ea"/>
              </a:rPr>
              <a:t>值最小的顶点</a:t>
            </a:r>
            <a:r>
              <a:rPr lang="zh-CN" altLang="en-US" b="1" dirty="0">
                <a:latin typeface="+mn-lt"/>
                <a:ea typeface="+mj-ea"/>
              </a:rPr>
              <a:t>，即：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+mn-lt"/>
                <a:ea typeface="+mj-ea"/>
              </a:rPr>
              <a:t>           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  <a:ea typeface="+mj-ea"/>
              </a:rPr>
              <a:t>dist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j-ea"/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  <a:ea typeface="+mj-ea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j-ea"/>
              </a:rPr>
              <a:t>]=Min{ 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  <a:ea typeface="+mj-ea"/>
              </a:rPr>
              <a:t>dist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j-ea"/>
              </a:rPr>
              <a:t>[k]| 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  <a:ea typeface="+mj-ea"/>
              </a:rPr>
              <a:t>V</a:t>
            </a:r>
            <a:r>
              <a:rPr lang="en-US" altLang="zh-CN" b="1" baseline="-18000" dirty="0" err="1">
                <a:solidFill>
                  <a:srgbClr val="0000FF"/>
                </a:solidFill>
                <a:latin typeface="+mn-lt"/>
                <a:ea typeface="+mj-ea"/>
              </a:rPr>
              <a:t>k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  <a:ea typeface="+mj-ea"/>
              </a:rPr>
              <a:t>∈V-S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j-ea"/>
              </a:rPr>
              <a:t> 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>
                <a:latin typeface="+mn-lt"/>
                <a:ea typeface="+mj-ea"/>
              </a:rPr>
              <a:t>       </a:t>
            </a:r>
            <a:r>
              <a:rPr lang="zh-CN" altLang="en-US" b="1" dirty="0">
                <a:latin typeface="+mn-lt"/>
                <a:ea typeface="+mj-ea"/>
              </a:rPr>
              <a:t>利用上述公式就可以依次找出下一条最短路径。</a:t>
            </a:r>
            <a:endParaRPr lang="zh-CN" altLang="en-US" sz="20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46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/>
          <p:cNvCxnSpPr/>
          <p:nvPr/>
        </p:nvCxnSpPr>
        <p:spPr bwMode="auto">
          <a:xfrm>
            <a:off x="2509984" y="5256573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 bwMode="auto">
          <a:xfrm>
            <a:off x="3158056" y="5040549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33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单源最短路径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9713417D-C8F7-4F68-9EC7-87B127A7A265}" type="slidenum">
              <a:rPr lang="zh-CN" altLang="en-US" smtClean="0"/>
              <a:pPr algn="r"/>
              <a:t>41</a:t>
            </a:fld>
            <a:endParaRPr lang="en-US" altLang="zh-CN" dirty="0"/>
          </a:p>
        </p:txBody>
      </p:sp>
      <p:sp>
        <p:nvSpPr>
          <p:cNvPr id="336899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-252536" y="1052736"/>
            <a:ext cx="5904656" cy="129614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例如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，给定右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图中的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有向图</a:t>
            </a:r>
            <a:endParaRPr lang="zh-CN" altLang="en-US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46457"/>
              </p:ext>
            </p:extLst>
          </p:nvPr>
        </p:nvGraphicFramePr>
        <p:xfrm>
          <a:off x="1691678" y="1700808"/>
          <a:ext cx="3600402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67"/>
                <a:gridCol w="600067"/>
                <a:gridCol w="600067"/>
                <a:gridCol w="600067"/>
                <a:gridCol w="600067"/>
                <a:gridCol w="600067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3907F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3907F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b="1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100</a:t>
                      </a:r>
                      <a:endParaRPr lang="zh-CN" altLang="en-US" b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kern="0" dirty="0" smtClean="0">
                          <a:solidFill>
                            <a:srgbClr val="3907F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 smtClean="0">
                        <a:solidFill>
                          <a:srgbClr val="3907F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3907F1"/>
                          </a:solidFill>
                        </a:rPr>
                        <a:t>50</a:t>
                      </a:r>
                      <a:endParaRPr lang="zh-CN" altLang="en-US" b="1" dirty="0">
                        <a:solidFill>
                          <a:srgbClr val="3907F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rgbClr val="3907F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>
                        <a:solidFill>
                          <a:srgbClr val="3907F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kern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155679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  <a:endParaRPr lang="zh-CN" altLang="en-US" dirty="0">
              <a:solidFill>
                <a:srgbClr val="3907F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40152" y="1268760"/>
            <a:ext cx="2448272" cy="2516596"/>
            <a:chOff x="5292080" y="3284984"/>
            <a:chExt cx="2448272" cy="2516596"/>
          </a:xfrm>
        </p:grpSpPr>
        <p:pic>
          <p:nvPicPr>
            <p:cNvPr id="21" name="Picture 4" descr="t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92080" y="3284984"/>
              <a:ext cx="2448272" cy="2516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/>
          </p:nvSpPr>
          <p:spPr bwMode="auto">
            <a:xfrm>
              <a:off x="6300192" y="3284984"/>
              <a:ext cx="432048" cy="43204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</a:rPr>
                <a:t>1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endParaRPr>
            </a:p>
          </p:txBody>
        </p:sp>
      </p:grpSp>
      <p:sp>
        <p:nvSpPr>
          <p:cNvPr id="10" name="椭圆 9"/>
          <p:cNvSpPr/>
          <p:nvPr/>
        </p:nvSpPr>
        <p:spPr bwMode="auto">
          <a:xfrm>
            <a:off x="2074761" y="5019948"/>
            <a:ext cx="432048" cy="43204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cxnSp>
        <p:nvCxnSpPr>
          <p:cNvPr id="3" name="直接箭头连接符 2"/>
          <p:cNvCxnSpPr>
            <a:stCxn id="10" idx="6"/>
          </p:cNvCxnSpPr>
          <p:nvPr/>
        </p:nvCxnSpPr>
        <p:spPr bwMode="auto">
          <a:xfrm>
            <a:off x="2506809" y="5235972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 bwMode="auto">
          <a:xfrm>
            <a:off x="3154881" y="5019948"/>
            <a:ext cx="432048" cy="43204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6929" y="58929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8150" y="443022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 bwMode="auto">
          <a:xfrm>
            <a:off x="3154881" y="4149080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203848" y="5733256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202451" y="6365084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3888" y="64886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37992" y="429309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kern="0" dirty="0" smtClean="0">
                <a:sym typeface="Symbol" pitchFamily="18" charset="2"/>
              </a:rPr>
              <a:t>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17072" y="52673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0" idx="5"/>
            <a:endCxn id="26" idx="2"/>
          </p:cNvCxnSpPr>
          <p:nvPr/>
        </p:nvCxnSpPr>
        <p:spPr bwMode="auto">
          <a:xfrm>
            <a:off x="2443537" y="5388724"/>
            <a:ext cx="760311" cy="5605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5"/>
            <a:endCxn id="27" idx="1"/>
          </p:cNvCxnSpPr>
          <p:nvPr/>
        </p:nvCxnSpPr>
        <p:spPr bwMode="auto">
          <a:xfrm>
            <a:off x="2443537" y="5388724"/>
            <a:ext cx="822186" cy="103963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25" idx="4"/>
          </p:cNvCxnSpPr>
          <p:nvPr/>
        </p:nvCxnSpPr>
        <p:spPr bwMode="auto">
          <a:xfrm flipV="1">
            <a:off x="3370905" y="4581128"/>
            <a:ext cx="0" cy="43882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 bwMode="auto">
          <a:xfrm>
            <a:off x="3202451" y="5733256"/>
            <a:ext cx="432048" cy="43204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cxnSp>
        <p:nvCxnSpPr>
          <p:cNvPr id="42" name="直接箭头连接符 41"/>
          <p:cNvCxnSpPr>
            <a:endCxn id="41" idx="2"/>
          </p:cNvCxnSpPr>
          <p:nvPr/>
        </p:nvCxnSpPr>
        <p:spPr bwMode="auto">
          <a:xfrm>
            <a:off x="2442140" y="5388724"/>
            <a:ext cx="760311" cy="5605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903" name="TextBox 336902"/>
          <p:cNvSpPr txBox="1"/>
          <p:nvPr/>
        </p:nvSpPr>
        <p:spPr>
          <a:xfrm>
            <a:off x="2724230" y="429309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336909" name="任意多边形 336908"/>
          <p:cNvSpPr/>
          <p:nvPr/>
        </p:nvSpPr>
        <p:spPr bwMode="auto">
          <a:xfrm>
            <a:off x="3017398" y="4527690"/>
            <a:ext cx="221270" cy="1297078"/>
          </a:xfrm>
          <a:custGeom>
            <a:avLst/>
            <a:gdLst>
              <a:gd name="connsiteX0" fmla="*/ 209185 w 221270"/>
              <a:gd name="connsiteY0" fmla="*/ 1297078 h 1297078"/>
              <a:gd name="connsiteX1" fmla="*/ 44029 w 221270"/>
              <a:gd name="connsiteY1" fmla="*/ 1019133 h 1297078"/>
              <a:gd name="connsiteX2" fmla="*/ 3747 w 221270"/>
              <a:gd name="connsiteY2" fmla="*/ 475327 h 1297078"/>
              <a:gd name="connsiteX3" fmla="*/ 116537 w 221270"/>
              <a:gd name="connsiteY3" fmla="*/ 169184 h 1297078"/>
              <a:gd name="connsiteX4" fmla="*/ 221270 w 221270"/>
              <a:gd name="connsiteY4" fmla="*/ 0 h 12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0" h="1297078">
                <a:moveTo>
                  <a:pt x="209185" y="1297078"/>
                </a:moveTo>
                <a:cubicBezTo>
                  <a:pt x="143727" y="1226584"/>
                  <a:pt x="78269" y="1156091"/>
                  <a:pt x="44029" y="1019133"/>
                </a:cubicBezTo>
                <a:cubicBezTo>
                  <a:pt x="9789" y="882174"/>
                  <a:pt x="-8338" y="616985"/>
                  <a:pt x="3747" y="475327"/>
                </a:cubicBezTo>
                <a:cubicBezTo>
                  <a:pt x="15832" y="333669"/>
                  <a:pt x="80283" y="248405"/>
                  <a:pt x="116537" y="169184"/>
                </a:cubicBezTo>
                <a:cubicBezTo>
                  <a:pt x="152791" y="89963"/>
                  <a:pt x="193744" y="23498"/>
                  <a:pt x="221270" y="0"/>
                </a:cubicBezTo>
              </a:path>
            </a:pathLst>
          </a:custGeom>
          <a:ln>
            <a:headEnd type="none" w="med" len="med"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3154881" y="414908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70" name="任意多边形 69"/>
          <p:cNvSpPr/>
          <p:nvPr/>
        </p:nvSpPr>
        <p:spPr bwMode="auto">
          <a:xfrm>
            <a:off x="3017398" y="4549200"/>
            <a:ext cx="221270" cy="1297078"/>
          </a:xfrm>
          <a:custGeom>
            <a:avLst/>
            <a:gdLst>
              <a:gd name="connsiteX0" fmla="*/ 209185 w 221270"/>
              <a:gd name="connsiteY0" fmla="*/ 1297078 h 1297078"/>
              <a:gd name="connsiteX1" fmla="*/ 44029 w 221270"/>
              <a:gd name="connsiteY1" fmla="*/ 1019133 h 1297078"/>
              <a:gd name="connsiteX2" fmla="*/ 3747 w 221270"/>
              <a:gd name="connsiteY2" fmla="*/ 475327 h 1297078"/>
              <a:gd name="connsiteX3" fmla="*/ 116537 w 221270"/>
              <a:gd name="connsiteY3" fmla="*/ 169184 h 1297078"/>
              <a:gd name="connsiteX4" fmla="*/ 221270 w 221270"/>
              <a:gd name="connsiteY4" fmla="*/ 0 h 12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70" h="1297078">
                <a:moveTo>
                  <a:pt x="209185" y="1297078"/>
                </a:moveTo>
                <a:cubicBezTo>
                  <a:pt x="143727" y="1226584"/>
                  <a:pt x="78269" y="1156091"/>
                  <a:pt x="44029" y="1019133"/>
                </a:cubicBezTo>
                <a:cubicBezTo>
                  <a:pt x="9789" y="882174"/>
                  <a:pt x="-8338" y="616985"/>
                  <a:pt x="3747" y="475327"/>
                </a:cubicBezTo>
                <a:cubicBezTo>
                  <a:pt x="15832" y="333669"/>
                  <a:pt x="80283" y="248405"/>
                  <a:pt x="116537" y="169184"/>
                </a:cubicBezTo>
                <a:cubicBezTo>
                  <a:pt x="152791" y="89963"/>
                  <a:pt x="193744" y="23498"/>
                  <a:pt x="22127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6915" name="任意多边形 336914"/>
          <p:cNvSpPr/>
          <p:nvPr/>
        </p:nvSpPr>
        <p:spPr bwMode="auto">
          <a:xfrm>
            <a:off x="3588707" y="4362768"/>
            <a:ext cx="480766" cy="2219659"/>
          </a:xfrm>
          <a:custGeom>
            <a:avLst/>
            <a:gdLst>
              <a:gd name="connsiteX0" fmla="*/ 0 w 480766"/>
              <a:gd name="connsiteY0" fmla="*/ 15079 h 2219659"/>
              <a:gd name="connsiteX1" fmla="*/ 375781 w 480766"/>
              <a:gd name="connsiteY1" fmla="*/ 146602 h 2219659"/>
              <a:gd name="connsiteX2" fmla="*/ 463463 w 480766"/>
              <a:gd name="connsiteY2" fmla="*/ 1073528 h 2219659"/>
              <a:gd name="connsiteX3" fmla="*/ 438411 w 480766"/>
              <a:gd name="connsiteY3" fmla="*/ 1887720 h 2219659"/>
              <a:gd name="connsiteX4" fmla="*/ 50104 w 480766"/>
              <a:gd name="connsiteY4" fmla="*/ 2219659 h 221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66" h="2219659">
                <a:moveTo>
                  <a:pt x="0" y="15079"/>
                </a:moveTo>
                <a:cubicBezTo>
                  <a:pt x="149268" y="-7364"/>
                  <a:pt x="298537" y="-29806"/>
                  <a:pt x="375781" y="146602"/>
                </a:cubicBezTo>
                <a:cubicBezTo>
                  <a:pt x="453025" y="323010"/>
                  <a:pt x="453025" y="783342"/>
                  <a:pt x="463463" y="1073528"/>
                </a:cubicBezTo>
                <a:cubicBezTo>
                  <a:pt x="473901" y="1363714"/>
                  <a:pt x="507304" y="1696698"/>
                  <a:pt x="438411" y="1887720"/>
                </a:cubicBezTo>
                <a:cubicBezTo>
                  <a:pt x="369518" y="2078742"/>
                  <a:pt x="114822" y="2207133"/>
                  <a:pt x="50104" y="2219659"/>
                </a:cubicBezTo>
              </a:path>
            </a:pathLst>
          </a:custGeom>
          <a:ln>
            <a:headEnd type="none" w="med" len="med"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6916" name="TextBox 336915"/>
          <p:cNvSpPr txBox="1"/>
          <p:nvPr/>
        </p:nvSpPr>
        <p:spPr>
          <a:xfrm>
            <a:off x="3491880" y="62280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grpSp>
        <p:nvGrpSpPr>
          <p:cNvPr id="336918" name="组合 336917"/>
          <p:cNvGrpSpPr/>
          <p:nvPr/>
        </p:nvGrpSpPr>
        <p:grpSpPr>
          <a:xfrm>
            <a:off x="3203848" y="4369992"/>
            <a:ext cx="867022" cy="2434364"/>
            <a:chOff x="6804248" y="4146744"/>
            <a:chExt cx="867022" cy="2434364"/>
          </a:xfrm>
        </p:grpSpPr>
        <p:sp>
          <p:nvSpPr>
            <p:cNvPr id="75" name="椭圆 74"/>
            <p:cNvSpPr/>
            <p:nvPr/>
          </p:nvSpPr>
          <p:spPr bwMode="auto">
            <a:xfrm>
              <a:off x="6804248" y="614906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</a:rPr>
                <a:t>5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endParaRPr>
            </a:p>
          </p:txBody>
        </p:sp>
        <p:sp>
          <p:nvSpPr>
            <p:cNvPr id="76" name="任意多边形 75"/>
            <p:cNvSpPr/>
            <p:nvPr/>
          </p:nvSpPr>
          <p:spPr bwMode="auto">
            <a:xfrm>
              <a:off x="7190504" y="4146744"/>
              <a:ext cx="480766" cy="2219659"/>
            </a:xfrm>
            <a:custGeom>
              <a:avLst/>
              <a:gdLst>
                <a:gd name="connsiteX0" fmla="*/ 0 w 480766"/>
                <a:gd name="connsiteY0" fmla="*/ 15079 h 2219659"/>
                <a:gd name="connsiteX1" fmla="*/ 375781 w 480766"/>
                <a:gd name="connsiteY1" fmla="*/ 146602 h 2219659"/>
                <a:gd name="connsiteX2" fmla="*/ 463463 w 480766"/>
                <a:gd name="connsiteY2" fmla="*/ 1073528 h 2219659"/>
                <a:gd name="connsiteX3" fmla="*/ 438411 w 480766"/>
                <a:gd name="connsiteY3" fmla="*/ 1887720 h 2219659"/>
                <a:gd name="connsiteX4" fmla="*/ 50104 w 480766"/>
                <a:gd name="connsiteY4" fmla="*/ 2219659 h 221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766" h="2219659">
                  <a:moveTo>
                    <a:pt x="0" y="15079"/>
                  </a:moveTo>
                  <a:cubicBezTo>
                    <a:pt x="149268" y="-7364"/>
                    <a:pt x="298537" y="-29806"/>
                    <a:pt x="375781" y="146602"/>
                  </a:cubicBezTo>
                  <a:cubicBezTo>
                    <a:pt x="453025" y="323010"/>
                    <a:pt x="453025" y="783342"/>
                    <a:pt x="463463" y="1073528"/>
                  </a:cubicBezTo>
                  <a:cubicBezTo>
                    <a:pt x="473901" y="1363714"/>
                    <a:pt x="507304" y="1696698"/>
                    <a:pt x="438411" y="1887720"/>
                  </a:cubicBezTo>
                  <a:cubicBezTo>
                    <a:pt x="369518" y="2078742"/>
                    <a:pt x="114822" y="2207133"/>
                    <a:pt x="50104" y="221965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78" name="椭圆 77"/>
          <p:cNvSpPr/>
          <p:nvPr/>
        </p:nvSpPr>
        <p:spPr bwMode="auto">
          <a:xfrm>
            <a:off x="5580112" y="4437112"/>
            <a:ext cx="432048" cy="43204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stCxn id="78" idx="6"/>
          </p:cNvCxnSpPr>
          <p:nvPr/>
        </p:nvCxnSpPr>
        <p:spPr bwMode="auto">
          <a:xfrm>
            <a:off x="6012160" y="4653136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 bwMode="auto">
          <a:xfrm>
            <a:off x="6660232" y="4437112"/>
            <a:ext cx="432048" cy="43204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32240" y="55892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 bwMode="auto">
          <a:xfrm>
            <a:off x="6709199" y="5150420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22423" y="46844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78" idx="5"/>
            <a:endCxn id="84" idx="2"/>
          </p:cNvCxnSpPr>
          <p:nvPr/>
        </p:nvCxnSpPr>
        <p:spPr bwMode="auto">
          <a:xfrm>
            <a:off x="5948888" y="4805888"/>
            <a:ext cx="760311" cy="5605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 bwMode="auto">
          <a:xfrm>
            <a:off x="6707802" y="5150420"/>
            <a:ext cx="432048" cy="43204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cxnSp>
        <p:nvCxnSpPr>
          <p:cNvPr id="93" name="直接箭头连接符 92"/>
          <p:cNvCxnSpPr>
            <a:endCxn id="92" idx="2"/>
          </p:cNvCxnSpPr>
          <p:nvPr/>
        </p:nvCxnSpPr>
        <p:spPr bwMode="auto">
          <a:xfrm>
            <a:off x="5947491" y="4805888"/>
            <a:ext cx="760311" cy="5605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92782" y="55892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96" name="椭圆 95"/>
          <p:cNvSpPr/>
          <p:nvPr/>
        </p:nvSpPr>
        <p:spPr bwMode="auto">
          <a:xfrm>
            <a:off x="7696334" y="515042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3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84870" y="55892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03" name="直接箭头连接符 102"/>
          <p:cNvCxnSpPr>
            <a:endCxn id="96" idx="2"/>
          </p:cNvCxnSpPr>
          <p:nvPr/>
        </p:nvCxnSpPr>
        <p:spPr bwMode="auto">
          <a:xfrm>
            <a:off x="7139850" y="5366444"/>
            <a:ext cx="556484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 bwMode="auto">
          <a:xfrm>
            <a:off x="8532440" y="5141523"/>
            <a:ext cx="432048" cy="43204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</a:endParaRPr>
          </a:p>
        </p:txBody>
      </p:sp>
      <p:cxnSp>
        <p:nvCxnSpPr>
          <p:cNvPr id="106" name="直接箭头连接符 105"/>
          <p:cNvCxnSpPr>
            <a:endCxn id="105" idx="2"/>
          </p:cNvCxnSpPr>
          <p:nvPr/>
        </p:nvCxnSpPr>
        <p:spPr bwMode="auto">
          <a:xfrm flipV="1">
            <a:off x="8052169" y="5357547"/>
            <a:ext cx="480271" cy="889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 bwMode="auto">
          <a:xfrm>
            <a:off x="7232011" y="1741458"/>
            <a:ext cx="540060" cy="12613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箭头连接符 108"/>
          <p:cNvCxnSpPr/>
          <p:nvPr/>
        </p:nvCxnSpPr>
        <p:spPr bwMode="auto">
          <a:xfrm flipH="1">
            <a:off x="6735673" y="3356992"/>
            <a:ext cx="1053117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箭头连接符 109"/>
          <p:cNvCxnSpPr/>
          <p:nvPr/>
        </p:nvCxnSpPr>
        <p:spPr bwMode="auto">
          <a:xfrm flipV="1">
            <a:off x="6685583" y="2633474"/>
            <a:ext cx="1086488" cy="57238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任意多边形 1"/>
          <p:cNvSpPr/>
          <p:nvPr/>
        </p:nvSpPr>
        <p:spPr bwMode="auto">
          <a:xfrm>
            <a:off x="3045788" y="6033247"/>
            <a:ext cx="154612" cy="484094"/>
          </a:xfrm>
          <a:custGeom>
            <a:avLst/>
            <a:gdLst>
              <a:gd name="connsiteX0" fmla="*/ 154612 w 154612"/>
              <a:gd name="connsiteY0" fmla="*/ 0 h 484094"/>
              <a:gd name="connsiteX1" fmla="*/ 20141 w 154612"/>
              <a:gd name="connsiteY1" fmla="*/ 188259 h 484094"/>
              <a:gd name="connsiteX2" fmla="*/ 145647 w 154612"/>
              <a:gd name="connsiteY2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12" h="484094">
                <a:moveTo>
                  <a:pt x="154612" y="0"/>
                </a:moveTo>
                <a:cubicBezTo>
                  <a:pt x="88123" y="53788"/>
                  <a:pt x="21635" y="107577"/>
                  <a:pt x="20141" y="188259"/>
                </a:cubicBezTo>
                <a:cubicBezTo>
                  <a:pt x="18647" y="268941"/>
                  <a:pt x="-72494" y="433294"/>
                  <a:pt x="145647" y="484094"/>
                </a:cubicBezTo>
              </a:path>
            </a:pathLst>
          </a:custGeom>
          <a:ln>
            <a:headEnd type="none" w="med" len="med"/>
            <a:tailEnd type="arrow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0214" y="648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2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0" grpId="0" animBg="1"/>
      <p:bldP spid="13" grpId="0" animBg="1"/>
      <p:bldP spid="8" grpId="0"/>
      <p:bldP spid="23" grpId="0"/>
      <p:bldP spid="23" grpId="1"/>
      <p:bldP spid="25" grpId="0" animBg="1"/>
      <p:bldP spid="26" grpId="0" animBg="1"/>
      <p:bldP spid="27" grpId="0" animBg="1"/>
      <p:bldP spid="28" grpId="0"/>
      <p:bldP spid="28" grpId="1"/>
      <p:bldP spid="29" grpId="0"/>
      <p:bldP spid="29" grpId="1"/>
      <p:bldP spid="30" grpId="0"/>
      <p:bldP spid="41" grpId="0" animBg="1"/>
      <p:bldP spid="336903" grpId="0"/>
      <p:bldP spid="336909" grpId="0" animBg="1"/>
      <p:bldP spid="69" grpId="0" animBg="1"/>
      <p:bldP spid="70" grpId="0" animBg="1"/>
      <p:bldP spid="336915" grpId="0" animBg="1"/>
      <p:bldP spid="336916" grpId="0"/>
      <p:bldP spid="78" grpId="0" animBg="1"/>
      <p:bldP spid="80" grpId="0" animBg="1"/>
      <p:bldP spid="81" grpId="0"/>
      <p:bldP spid="84" grpId="0" animBg="1"/>
      <p:bldP spid="88" grpId="0"/>
      <p:bldP spid="92" grpId="0" animBg="1"/>
      <p:bldP spid="94" grpId="0"/>
      <p:bldP spid="96" grpId="0" animBg="1"/>
      <p:bldP spid="99" grpId="0"/>
      <p:bldP spid="105" grpId="0" animBg="1"/>
      <p:bldP spid="2" grpId="0" animBg="1"/>
      <p:bldP spid="2" grpId="1" animBg="1"/>
      <p:bldP spid="54" grpId="0"/>
      <p:bldP spid="5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4.5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单源最短路径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36512" y="1196231"/>
            <a:ext cx="8569325" cy="55451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	初始时，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中仅含有源。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设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u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某一个顶点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，把从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源到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u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且中间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只经过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中顶点的路称为从源到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u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特殊路径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，并用数组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dist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记录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当前每个顶点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所对应的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最短特殊路径长度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  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Dijkstra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算法每次从</a:t>
            </a:r>
            <a:r>
              <a:rPr lang="en-US" altLang="zh-CN" sz="2400" u="sng" dirty="0" smtClean="0">
                <a:solidFill>
                  <a:srgbClr val="FF0000"/>
                </a:solidFill>
                <a:latin typeface="+mj-lt"/>
                <a:ea typeface="楷体_GB2312" pitchFamily="49" charset="-122"/>
              </a:rPr>
              <a:t>V-S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取出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具有</a:t>
            </a:r>
            <a:r>
              <a:rPr lang="zh-CN" altLang="en-US" sz="2400" u="sng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最短特殊路长度的顶点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u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，将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u</a:t>
            </a:r>
            <a:r>
              <a:rPr lang="zh-CN" altLang="en-US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添加到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中，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同时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对数组</a:t>
            </a:r>
            <a:r>
              <a:rPr lang="en-US" altLang="zh-CN" sz="2400" dirty="0" err="1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dist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作必要的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修改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一旦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包含了所有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V</a:t>
            </a:r>
            <a:r>
              <a:rPr lang="zh-CN" altLang="en-US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中顶点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 err="1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dist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就记录了从</a:t>
            </a:r>
            <a:r>
              <a:rPr lang="zh-CN" altLang="en-US" sz="2400" u="sng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源到所有其它顶点之间的最短路径长度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EC52FC4-20FC-4372-AF72-0C561415BBC0}" type="slidenum">
              <a:rPr lang="zh-CN" altLang="en-US" smtClean="0"/>
              <a:pPr algn="r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1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/>
          </p:cNvGraphicFramePr>
          <p:nvPr/>
        </p:nvGraphicFramePr>
        <p:xfrm>
          <a:off x="323850" y="2997200"/>
          <a:ext cx="5040313" cy="3205480"/>
        </p:xfrm>
        <a:graphic>
          <a:graphicData uri="http://schemas.openxmlformats.org/drawingml/2006/table">
            <a:tbl>
              <a:tblPr/>
              <a:tblGrid>
                <a:gridCol w="1584325"/>
                <a:gridCol w="863600"/>
                <a:gridCol w="431800"/>
                <a:gridCol w="431800"/>
                <a:gridCol w="431800"/>
                <a:gridCol w="433388"/>
                <a:gridCol w="431800"/>
                <a:gridCol w="431800"/>
              </a:tblGrid>
              <a:tr h="161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已完成结点集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S,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本次最近点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  }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itchFamily="18" charset="2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itchFamily="18" charset="2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itchFamily="18" charset="2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itchFamily="18" charset="2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5 (n-1)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5651500" y="765175"/>
            <a:ext cx="3313113" cy="2444750"/>
            <a:chOff x="628" y="1427"/>
            <a:chExt cx="1621" cy="1234"/>
          </a:xfrm>
        </p:grpSpPr>
        <p:sp>
          <p:nvSpPr>
            <p:cNvPr id="4" name="Freeform 108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9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10"/>
            <p:cNvSpPr>
              <a:spLocks noChangeArrowheads="1"/>
            </p:cNvSpPr>
            <p:nvPr/>
          </p:nvSpPr>
          <p:spPr bwMode="auto">
            <a:xfrm>
              <a:off x="738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E</a:t>
              </a:r>
              <a:endParaRPr lang="en-US" altLang="zh-CN" b="1"/>
            </a:p>
          </p:txBody>
        </p:sp>
        <p:sp>
          <p:nvSpPr>
            <p:cNvPr id="7" name="Freeform 111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2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13"/>
            <p:cNvSpPr>
              <a:spLocks noChangeArrowheads="1"/>
            </p:cNvSpPr>
            <p:nvPr/>
          </p:nvSpPr>
          <p:spPr bwMode="auto">
            <a:xfrm>
              <a:off x="738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F</a:t>
              </a:r>
              <a:endParaRPr lang="en-US" altLang="zh-CN" b="1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5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16"/>
            <p:cNvSpPr>
              <a:spLocks noChangeArrowheads="1"/>
            </p:cNvSpPr>
            <p:nvPr/>
          </p:nvSpPr>
          <p:spPr bwMode="auto">
            <a:xfrm>
              <a:off x="1133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en-US" altLang="zh-CN" b="1"/>
            </a:p>
          </p:txBody>
        </p:sp>
        <p:sp>
          <p:nvSpPr>
            <p:cNvPr id="13" name="Freeform 117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8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19"/>
            <p:cNvSpPr>
              <a:spLocks noChangeArrowheads="1"/>
            </p:cNvSpPr>
            <p:nvPr/>
          </p:nvSpPr>
          <p:spPr bwMode="auto">
            <a:xfrm>
              <a:off x="1726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B</a:t>
              </a:r>
              <a:endParaRPr lang="en-US" altLang="zh-CN" b="1"/>
            </a:p>
          </p:txBody>
        </p:sp>
        <p:sp>
          <p:nvSpPr>
            <p:cNvPr id="16" name="Freeform 120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21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22"/>
            <p:cNvSpPr>
              <a:spLocks noChangeArrowheads="1"/>
            </p:cNvSpPr>
            <p:nvPr/>
          </p:nvSpPr>
          <p:spPr bwMode="auto">
            <a:xfrm>
              <a:off x="1726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latin typeface="宋体" charset="-122"/>
                </a:rPr>
                <a:t>C</a:t>
              </a:r>
              <a:endParaRPr lang="en-US" altLang="zh-CN" b="1"/>
            </a:p>
          </p:txBody>
        </p:sp>
        <p:sp>
          <p:nvSpPr>
            <p:cNvPr id="19" name="Freeform 123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4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25"/>
            <p:cNvSpPr>
              <a:spLocks noChangeArrowheads="1"/>
            </p:cNvSpPr>
            <p:nvPr/>
          </p:nvSpPr>
          <p:spPr bwMode="auto">
            <a:xfrm>
              <a:off x="2121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2" name="Line 126"/>
            <p:cNvSpPr>
              <a:spLocks noChangeShapeType="1"/>
            </p:cNvSpPr>
            <p:nvPr/>
          </p:nvSpPr>
          <p:spPr bwMode="auto">
            <a:xfrm flipH="1">
              <a:off x="971" y="1562"/>
              <a:ext cx="68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27"/>
            <p:cNvSpPr>
              <a:spLocks/>
            </p:cNvSpPr>
            <p:nvPr/>
          </p:nvSpPr>
          <p:spPr bwMode="auto">
            <a:xfrm>
              <a:off x="865" y="1524"/>
              <a:ext cx="116" cy="77"/>
            </a:xfrm>
            <a:custGeom>
              <a:avLst/>
              <a:gdLst>
                <a:gd name="T0" fmla="*/ 116 w 116"/>
                <a:gd name="T1" fmla="*/ 77 h 77"/>
                <a:gd name="T2" fmla="*/ 0 w 116"/>
                <a:gd name="T3" fmla="*/ 38 h 77"/>
                <a:gd name="T4" fmla="*/ 116 w 116"/>
                <a:gd name="T5" fmla="*/ 0 h 77"/>
                <a:gd name="T6" fmla="*/ 116 w 116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7">
                  <a:moveTo>
                    <a:pt x="116" y="77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8"/>
            <p:cNvSpPr>
              <a:spLocks noChangeShapeType="1"/>
            </p:cNvSpPr>
            <p:nvPr/>
          </p:nvSpPr>
          <p:spPr bwMode="auto">
            <a:xfrm>
              <a:off x="1815" y="1645"/>
              <a:ext cx="208" cy="24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29"/>
            <p:cNvSpPr>
              <a:spLocks/>
            </p:cNvSpPr>
            <p:nvPr/>
          </p:nvSpPr>
          <p:spPr bwMode="auto">
            <a:xfrm>
              <a:off x="1987" y="1855"/>
              <a:ext cx="105" cy="113"/>
            </a:xfrm>
            <a:custGeom>
              <a:avLst/>
              <a:gdLst>
                <a:gd name="T0" fmla="*/ 59 w 105"/>
                <a:gd name="T1" fmla="*/ 0 h 113"/>
                <a:gd name="T2" fmla="*/ 105 w 105"/>
                <a:gd name="T3" fmla="*/ 113 h 113"/>
                <a:gd name="T4" fmla="*/ 0 w 105"/>
                <a:gd name="T5" fmla="*/ 50 h 113"/>
                <a:gd name="T6" fmla="*/ 59 w 10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59" y="0"/>
                  </a:moveTo>
                  <a:lnTo>
                    <a:pt x="105" y="113"/>
                  </a:lnTo>
                  <a:lnTo>
                    <a:pt x="0" y="5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30"/>
            <p:cNvSpPr>
              <a:spLocks noChangeShapeType="1"/>
            </p:cNvSpPr>
            <p:nvPr/>
          </p:nvSpPr>
          <p:spPr bwMode="auto">
            <a:xfrm flipH="1">
              <a:off x="1367" y="2051"/>
              <a:ext cx="6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31"/>
            <p:cNvSpPr>
              <a:spLocks/>
            </p:cNvSpPr>
            <p:nvPr/>
          </p:nvSpPr>
          <p:spPr bwMode="auto">
            <a:xfrm>
              <a:off x="1260" y="2013"/>
              <a:ext cx="117" cy="78"/>
            </a:xfrm>
            <a:custGeom>
              <a:avLst/>
              <a:gdLst>
                <a:gd name="T0" fmla="*/ 117 w 117"/>
                <a:gd name="T1" fmla="*/ 78 h 78"/>
                <a:gd name="T2" fmla="*/ 0 w 117"/>
                <a:gd name="T3" fmla="*/ 38 h 78"/>
                <a:gd name="T4" fmla="*/ 117 w 117"/>
                <a:gd name="T5" fmla="*/ 0 h 78"/>
                <a:gd name="T6" fmla="*/ 117 w 11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78">
                  <a:moveTo>
                    <a:pt x="117" y="78"/>
                  </a:moveTo>
                  <a:lnTo>
                    <a:pt x="0" y="38"/>
                  </a:lnTo>
                  <a:lnTo>
                    <a:pt x="117" y="0"/>
                  </a:lnTo>
                  <a:lnTo>
                    <a:pt x="117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32"/>
            <p:cNvSpPr>
              <a:spLocks noChangeShapeType="1"/>
            </p:cNvSpPr>
            <p:nvPr/>
          </p:nvSpPr>
          <p:spPr bwMode="auto">
            <a:xfrm>
              <a:off x="836" y="1637"/>
              <a:ext cx="202" cy="2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33"/>
            <p:cNvSpPr>
              <a:spLocks/>
            </p:cNvSpPr>
            <p:nvPr/>
          </p:nvSpPr>
          <p:spPr bwMode="auto">
            <a:xfrm>
              <a:off x="1001" y="1853"/>
              <a:ext cx="104" cy="114"/>
            </a:xfrm>
            <a:custGeom>
              <a:avLst/>
              <a:gdLst>
                <a:gd name="T0" fmla="*/ 61 w 104"/>
                <a:gd name="T1" fmla="*/ 0 h 114"/>
                <a:gd name="T2" fmla="*/ 104 w 104"/>
                <a:gd name="T3" fmla="*/ 114 h 114"/>
                <a:gd name="T4" fmla="*/ 0 w 104"/>
                <a:gd name="T5" fmla="*/ 49 h 114"/>
                <a:gd name="T6" fmla="*/ 61 w 104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4">
                  <a:moveTo>
                    <a:pt x="61" y="0"/>
                  </a:moveTo>
                  <a:lnTo>
                    <a:pt x="104" y="114"/>
                  </a:lnTo>
                  <a:lnTo>
                    <a:pt x="0" y="4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34"/>
            <p:cNvSpPr>
              <a:spLocks noChangeShapeType="1"/>
            </p:cNvSpPr>
            <p:nvPr/>
          </p:nvSpPr>
          <p:spPr bwMode="auto">
            <a:xfrm flipV="1">
              <a:off x="833" y="2219"/>
              <a:ext cx="206" cy="25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35"/>
            <p:cNvSpPr>
              <a:spLocks/>
            </p:cNvSpPr>
            <p:nvPr/>
          </p:nvSpPr>
          <p:spPr bwMode="auto">
            <a:xfrm>
              <a:off x="1004" y="2137"/>
              <a:ext cx="102" cy="114"/>
            </a:xfrm>
            <a:custGeom>
              <a:avLst/>
              <a:gdLst>
                <a:gd name="T0" fmla="*/ 0 w 102"/>
                <a:gd name="T1" fmla="*/ 66 h 114"/>
                <a:gd name="T2" fmla="*/ 102 w 102"/>
                <a:gd name="T3" fmla="*/ 0 h 114"/>
                <a:gd name="T4" fmla="*/ 59 w 102"/>
                <a:gd name="T5" fmla="*/ 114 h 114"/>
                <a:gd name="T6" fmla="*/ 0 w 102"/>
                <a:gd name="T7" fmla="*/ 6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0" y="66"/>
                  </a:moveTo>
                  <a:lnTo>
                    <a:pt x="102" y="0"/>
                  </a:lnTo>
                  <a:lnTo>
                    <a:pt x="59" y="11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6"/>
            <p:cNvSpPr>
              <a:spLocks noChangeShapeType="1"/>
            </p:cNvSpPr>
            <p:nvPr/>
          </p:nvSpPr>
          <p:spPr bwMode="auto">
            <a:xfrm flipV="1">
              <a:off x="766" y="1772"/>
              <a:ext cx="0" cy="67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37"/>
            <p:cNvSpPr>
              <a:spLocks/>
            </p:cNvSpPr>
            <p:nvPr/>
          </p:nvSpPr>
          <p:spPr bwMode="auto">
            <a:xfrm>
              <a:off x="728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8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8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38"/>
            <p:cNvSpPr>
              <a:spLocks noChangeShapeType="1"/>
            </p:cNvSpPr>
            <p:nvPr/>
          </p:nvSpPr>
          <p:spPr bwMode="auto">
            <a:xfrm flipH="1">
              <a:off x="971" y="2550"/>
              <a:ext cx="68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9"/>
            <p:cNvSpPr>
              <a:spLocks/>
            </p:cNvSpPr>
            <p:nvPr/>
          </p:nvSpPr>
          <p:spPr bwMode="auto">
            <a:xfrm>
              <a:off x="865" y="2512"/>
              <a:ext cx="116" cy="78"/>
            </a:xfrm>
            <a:custGeom>
              <a:avLst/>
              <a:gdLst>
                <a:gd name="T0" fmla="*/ 116 w 116"/>
                <a:gd name="T1" fmla="*/ 78 h 78"/>
                <a:gd name="T2" fmla="*/ 0 w 116"/>
                <a:gd name="T3" fmla="*/ 38 h 78"/>
                <a:gd name="T4" fmla="*/ 116 w 116"/>
                <a:gd name="T5" fmla="*/ 0 h 78"/>
                <a:gd name="T6" fmla="*/ 116 w 116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8">
                  <a:moveTo>
                    <a:pt x="116" y="78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40"/>
            <p:cNvSpPr>
              <a:spLocks noChangeShapeType="1"/>
            </p:cNvSpPr>
            <p:nvPr/>
          </p:nvSpPr>
          <p:spPr bwMode="auto">
            <a:xfrm flipH="1">
              <a:off x="1884" y="2135"/>
              <a:ext cx="208" cy="25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41"/>
            <p:cNvSpPr>
              <a:spLocks/>
            </p:cNvSpPr>
            <p:nvPr/>
          </p:nvSpPr>
          <p:spPr bwMode="auto">
            <a:xfrm>
              <a:off x="1818" y="2356"/>
              <a:ext cx="102" cy="114"/>
            </a:xfrm>
            <a:custGeom>
              <a:avLst/>
              <a:gdLst>
                <a:gd name="T0" fmla="*/ 102 w 102"/>
                <a:gd name="T1" fmla="*/ 49 h 114"/>
                <a:gd name="T2" fmla="*/ 0 w 102"/>
                <a:gd name="T3" fmla="*/ 114 h 114"/>
                <a:gd name="T4" fmla="*/ 43 w 102"/>
                <a:gd name="T5" fmla="*/ 0 h 114"/>
                <a:gd name="T6" fmla="*/ 102 w 102"/>
                <a:gd name="T7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102" y="49"/>
                  </a:moveTo>
                  <a:lnTo>
                    <a:pt x="0" y="114"/>
                  </a:lnTo>
                  <a:lnTo>
                    <a:pt x="43" y="0"/>
                  </a:lnTo>
                  <a:lnTo>
                    <a:pt x="102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142"/>
            <p:cNvSpPr>
              <a:spLocks noChangeArrowheads="1"/>
            </p:cNvSpPr>
            <p:nvPr/>
          </p:nvSpPr>
          <p:spPr bwMode="auto">
            <a:xfrm>
              <a:off x="1288" y="142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en-US" altLang="zh-CN" b="1"/>
            </a:p>
          </p:txBody>
        </p:sp>
        <p:sp>
          <p:nvSpPr>
            <p:cNvPr id="39" name="Rectangle 143"/>
            <p:cNvSpPr>
              <a:spLocks noChangeArrowheads="1"/>
            </p:cNvSpPr>
            <p:nvPr/>
          </p:nvSpPr>
          <p:spPr bwMode="auto">
            <a:xfrm>
              <a:off x="1940" y="1665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en-US" altLang="zh-CN" b="1"/>
            </a:p>
          </p:txBody>
        </p:sp>
        <p:sp>
          <p:nvSpPr>
            <p:cNvPr id="40" name="Rectangle 144"/>
            <p:cNvSpPr>
              <a:spLocks noChangeArrowheads="1"/>
            </p:cNvSpPr>
            <p:nvPr/>
          </p:nvSpPr>
          <p:spPr bwMode="auto">
            <a:xfrm>
              <a:off x="2008" y="228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en-US" altLang="zh-CN" b="1"/>
            </a:p>
          </p:txBody>
        </p:sp>
        <p:sp>
          <p:nvSpPr>
            <p:cNvPr id="41" name="Rectangle 145"/>
            <p:cNvSpPr>
              <a:spLocks noChangeArrowheads="1"/>
            </p:cNvSpPr>
            <p:nvPr/>
          </p:nvSpPr>
          <p:spPr bwMode="auto">
            <a:xfrm>
              <a:off x="1419" y="206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30</a:t>
              </a:r>
              <a:endParaRPr lang="en-US" altLang="zh-CN" b="1"/>
            </a:p>
          </p:txBody>
        </p:sp>
        <p:sp>
          <p:nvSpPr>
            <p:cNvPr id="42" name="Rectangle 146"/>
            <p:cNvSpPr>
              <a:spLocks noChangeArrowheads="1"/>
            </p:cNvSpPr>
            <p:nvPr/>
          </p:nvSpPr>
          <p:spPr bwMode="auto">
            <a:xfrm>
              <a:off x="628" y="202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18</a:t>
              </a:r>
              <a:endParaRPr lang="en-US" altLang="zh-CN" b="1"/>
            </a:p>
          </p:txBody>
        </p:sp>
        <p:sp>
          <p:nvSpPr>
            <p:cNvPr id="43" name="Rectangle 147"/>
            <p:cNvSpPr>
              <a:spLocks noChangeArrowheads="1"/>
            </p:cNvSpPr>
            <p:nvPr/>
          </p:nvSpPr>
          <p:spPr bwMode="auto">
            <a:xfrm>
              <a:off x="964" y="2317"/>
              <a:ext cx="8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en-US" altLang="zh-CN" b="1"/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1316" y="255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en-US" altLang="zh-CN" b="1"/>
            </a:p>
          </p:txBody>
        </p:sp>
        <p:sp>
          <p:nvSpPr>
            <p:cNvPr id="45" name="Line 149"/>
            <p:cNvSpPr>
              <a:spLocks noChangeShapeType="1"/>
            </p:cNvSpPr>
            <p:nvPr/>
          </p:nvSpPr>
          <p:spPr bwMode="auto">
            <a:xfrm flipV="1">
              <a:off x="1755" y="1772"/>
              <a:ext cx="0" cy="67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50"/>
            <p:cNvSpPr>
              <a:spLocks/>
            </p:cNvSpPr>
            <p:nvPr/>
          </p:nvSpPr>
          <p:spPr bwMode="auto">
            <a:xfrm>
              <a:off x="1716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9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9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151"/>
            <p:cNvSpPr>
              <a:spLocks noChangeArrowheads="1"/>
            </p:cNvSpPr>
            <p:nvPr/>
          </p:nvSpPr>
          <p:spPr bwMode="auto">
            <a:xfrm>
              <a:off x="1782" y="1823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15</a:t>
              </a:r>
              <a:endParaRPr lang="en-US" altLang="zh-CN" b="1"/>
            </a:p>
          </p:txBody>
        </p:sp>
        <p:sp>
          <p:nvSpPr>
            <p:cNvPr id="48" name="Rectangle 152"/>
            <p:cNvSpPr>
              <a:spLocks noChangeArrowheads="1"/>
            </p:cNvSpPr>
            <p:nvPr/>
          </p:nvSpPr>
          <p:spPr bwMode="auto">
            <a:xfrm>
              <a:off x="981" y="1694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en-US" altLang="zh-CN" b="1"/>
            </a:p>
          </p:txBody>
        </p:sp>
      </p:grpSp>
      <p:grpSp>
        <p:nvGrpSpPr>
          <p:cNvPr id="49" name="Group 153"/>
          <p:cNvGrpSpPr>
            <a:grpSpLocks/>
          </p:cNvGrpSpPr>
          <p:nvPr/>
        </p:nvGrpSpPr>
        <p:grpSpPr bwMode="auto">
          <a:xfrm>
            <a:off x="5867400" y="3692525"/>
            <a:ext cx="2671763" cy="2400300"/>
            <a:chOff x="2963" y="1207"/>
            <a:chExt cx="1639" cy="1420"/>
          </a:xfrm>
        </p:grpSpPr>
        <p:sp>
          <p:nvSpPr>
            <p:cNvPr id="50" name="Rectangle 154"/>
            <p:cNvSpPr>
              <a:spLocks noChangeArrowheads="1"/>
            </p:cNvSpPr>
            <p:nvPr/>
          </p:nvSpPr>
          <p:spPr bwMode="auto">
            <a:xfrm>
              <a:off x="4551" y="2450"/>
              <a:ext cx="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1" name="Rectangle 155"/>
            <p:cNvSpPr>
              <a:spLocks noChangeArrowheads="1"/>
            </p:cNvSpPr>
            <p:nvPr/>
          </p:nvSpPr>
          <p:spPr bwMode="auto">
            <a:xfrm>
              <a:off x="4551" y="234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2" name="Rectangle 156"/>
            <p:cNvSpPr>
              <a:spLocks noChangeArrowheads="1"/>
            </p:cNvSpPr>
            <p:nvPr/>
          </p:nvSpPr>
          <p:spPr bwMode="auto">
            <a:xfrm>
              <a:off x="4551" y="221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3" name="Rectangle 157"/>
            <p:cNvSpPr>
              <a:spLocks noChangeArrowheads="1"/>
            </p:cNvSpPr>
            <p:nvPr/>
          </p:nvSpPr>
          <p:spPr bwMode="auto">
            <a:xfrm>
              <a:off x="4551" y="208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4" name="Rectangle 158"/>
            <p:cNvSpPr>
              <a:spLocks noChangeArrowheads="1"/>
            </p:cNvSpPr>
            <p:nvPr/>
          </p:nvSpPr>
          <p:spPr bwMode="auto">
            <a:xfrm>
              <a:off x="4551" y="195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5" name="Rectangle 159"/>
            <p:cNvSpPr>
              <a:spLocks noChangeArrowheads="1"/>
            </p:cNvSpPr>
            <p:nvPr/>
          </p:nvSpPr>
          <p:spPr bwMode="auto">
            <a:xfrm>
              <a:off x="4551" y="182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6" name="Rectangle 160"/>
            <p:cNvSpPr>
              <a:spLocks noChangeArrowheads="1"/>
            </p:cNvSpPr>
            <p:nvPr/>
          </p:nvSpPr>
          <p:spPr bwMode="auto">
            <a:xfrm>
              <a:off x="4551" y="169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7" name="Rectangle 161"/>
            <p:cNvSpPr>
              <a:spLocks noChangeArrowheads="1"/>
            </p:cNvSpPr>
            <p:nvPr/>
          </p:nvSpPr>
          <p:spPr bwMode="auto">
            <a:xfrm>
              <a:off x="4551" y="156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8" name="Rectangle 162"/>
            <p:cNvSpPr>
              <a:spLocks noChangeArrowheads="1"/>
            </p:cNvSpPr>
            <p:nvPr/>
          </p:nvSpPr>
          <p:spPr bwMode="auto">
            <a:xfrm>
              <a:off x="4551" y="247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altLang="zh-CN" b="1"/>
            </a:p>
          </p:txBody>
        </p:sp>
        <p:sp>
          <p:nvSpPr>
            <p:cNvPr id="59" name="Rectangle 163"/>
            <p:cNvSpPr>
              <a:spLocks noChangeArrowheads="1"/>
            </p:cNvSpPr>
            <p:nvPr/>
          </p:nvSpPr>
          <p:spPr bwMode="auto">
            <a:xfrm>
              <a:off x="4551" y="143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 altLang="zh-CN" b="1"/>
            </a:p>
          </p:txBody>
        </p:sp>
        <p:sp>
          <p:nvSpPr>
            <p:cNvPr id="60" name="Rectangle 164"/>
            <p:cNvSpPr>
              <a:spLocks noChangeArrowheads="1"/>
            </p:cNvSpPr>
            <p:nvPr/>
          </p:nvSpPr>
          <p:spPr bwMode="auto">
            <a:xfrm>
              <a:off x="3201" y="2450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1" name="Rectangle 165"/>
            <p:cNvSpPr>
              <a:spLocks noChangeArrowheads="1"/>
            </p:cNvSpPr>
            <p:nvPr/>
          </p:nvSpPr>
          <p:spPr bwMode="auto">
            <a:xfrm>
              <a:off x="3201" y="234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2" name="Rectangle 166"/>
            <p:cNvSpPr>
              <a:spLocks noChangeArrowheads="1"/>
            </p:cNvSpPr>
            <p:nvPr/>
          </p:nvSpPr>
          <p:spPr bwMode="auto">
            <a:xfrm>
              <a:off x="3201" y="221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3" name="Rectangle 167"/>
            <p:cNvSpPr>
              <a:spLocks noChangeArrowheads="1"/>
            </p:cNvSpPr>
            <p:nvPr/>
          </p:nvSpPr>
          <p:spPr bwMode="auto">
            <a:xfrm>
              <a:off x="3201" y="208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4" name="Rectangle 168"/>
            <p:cNvSpPr>
              <a:spLocks noChangeArrowheads="1"/>
            </p:cNvSpPr>
            <p:nvPr/>
          </p:nvSpPr>
          <p:spPr bwMode="auto">
            <a:xfrm>
              <a:off x="3201" y="195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5" name="Rectangle 169"/>
            <p:cNvSpPr>
              <a:spLocks noChangeArrowheads="1"/>
            </p:cNvSpPr>
            <p:nvPr/>
          </p:nvSpPr>
          <p:spPr bwMode="auto">
            <a:xfrm>
              <a:off x="3201" y="182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6" name="Rectangle 170"/>
            <p:cNvSpPr>
              <a:spLocks noChangeArrowheads="1"/>
            </p:cNvSpPr>
            <p:nvPr/>
          </p:nvSpPr>
          <p:spPr bwMode="auto">
            <a:xfrm>
              <a:off x="3201" y="169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7" name="Rectangle 171"/>
            <p:cNvSpPr>
              <a:spLocks noChangeArrowheads="1"/>
            </p:cNvSpPr>
            <p:nvPr/>
          </p:nvSpPr>
          <p:spPr bwMode="auto">
            <a:xfrm>
              <a:off x="3201" y="156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8" name="Rectangle 172"/>
            <p:cNvSpPr>
              <a:spLocks noChangeArrowheads="1"/>
            </p:cNvSpPr>
            <p:nvPr/>
          </p:nvSpPr>
          <p:spPr bwMode="auto">
            <a:xfrm>
              <a:off x="3201" y="247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altLang="zh-CN" b="1"/>
            </a:p>
          </p:txBody>
        </p:sp>
        <p:sp>
          <p:nvSpPr>
            <p:cNvPr id="69" name="Rectangle 173"/>
            <p:cNvSpPr>
              <a:spLocks noChangeArrowheads="1"/>
            </p:cNvSpPr>
            <p:nvPr/>
          </p:nvSpPr>
          <p:spPr bwMode="auto">
            <a:xfrm>
              <a:off x="3201" y="143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 altLang="zh-CN" b="1"/>
            </a:p>
          </p:txBody>
        </p:sp>
        <p:sp>
          <p:nvSpPr>
            <p:cNvPr id="70" name="Rectangle 174"/>
            <p:cNvSpPr>
              <a:spLocks noChangeArrowheads="1"/>
            </p:cNvSpPr>
            <p:nvPr/>
          </p:nvSpPr>
          <p:spPr bwMode="auto">
            <a:xfrm>
              <a:off x="3723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1" name="Rectangle 175"/>
            <p:cNvSpPr>
              <a:spLocks noChangeArrowheads="1"/>
            </p:cNvSpPr>
            <p:nvPr/>
          </p:nvSpPr>
          <p:spPr bwMode="auto">
            <a:xfrm>
              <a:off x="3489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2" name="Rectangle 176"/>
            <p:cNvSpPr>
              <a:spLocks noChangeArrowheads="1"/>
            </p:cNvSpPr>
            <p:nvPr/>
          </p:nvSpPr>
          <p:spPr bwMode="auto">
            <a:xfrm>
              <a:off x="3254" y="2441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3" name="Rectangle 177"/>
            <p:cNvSpPr>
              <a:spLocks noChangeArrowheads="1"/>
            </p:cNvSpPr>
            <p:nvPr/>
          </p:nvSpPr>
          <p:spPr bwMode="auto">
            <a:xfrm>
              <a:off x="4450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4" name="Rectangle 178"/>
            <p:cNvSpPr>
              <a:spLocks noChangeArrowheads="1"/>
            </p:cNvSpPr>
            <p:nvPr/>
          </p:nvSpPr>
          <p:spPr bwMode="auto">
            <a:xfrm>
              <a:off x="3723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5" name="Rectangle 179"/>
            <p:cNvSpPr>
              <a:spLocks noChangeArrowheads="1"/>
            </p:cNvSpPr>
            <p:nvPr/>
          </p:nvSpPr>
          <p:spPr bwMode="auto">
            <a:xfrm>
              <a:off x="3489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3254" y="2239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7" name="Rectangle 181"/>
            <p:cNvSpPr>
              <a:spLocks noChangeArrowheads="1"/>
            </p:cNvSpPr>
            <p:nvPr/>
          </p:nvSpPr>
          <p:spPr bwMode="auto">
            <a:xfrm>
              <a:off x="4450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8" name="Rectangle 182"/>
            <p:cNvSpPr>
              <a:spLocks noChangeArrowheads="1"/>
            </p:cNvSpPr>
            <p:nvPr/>
          </p:nvSpPr>
          <p:spPr bwMode="auto">
            <a:xfrm>
              <a:off x="4215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3723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0" name="Rectangle 184"/>
            <p:cNvSpPr>
              <a:spLocks noChangeArrowheads="1"/>
            </p:cNvSpPr>
            <p:nvPr/>
          </p:nvSpPr>
          <p:spPr bwMode="auto">
            <a:xfrm>
              <a:off x="3489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1" name="Rectangle 185"/>
            <p:cNvSpPr>
              <a:spLocks noChangeArrowheads="1"/>
            </p:cNvSpPr>
            <p:nvPr/>
          </p:nvSpPr>
          <p:spPr bwMode="auto">
            <a:xfrm>
              <a:off x="3254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2" name="Rectangle 186"/>
            <p:cNvSpPr>
              <a:spLocks noChangeArrowheads="1"/>
            </p:cNvSpPr>
            <p:nvPr/>
          </p:nvSpPr>
          <p:spPr bwMode="auto">
            <a:xfrm>
              <a:off x="4215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3" name="Rectangle 187"/>
            <p:cNvSpPr>
              <a:spLocks noChangeArrowheads="1"/>
            </p:cNvSpPr>
            <p:nvPr/>
          </p:nvSpPr>
          <p:spPr bwMode="auto">
            <a:xfrm>
              <a:off x="3963" y="1833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4" name="Rectangle 188"/>
            <p:cNvSpPr>
              <a:spLocks noChangeArrowheads="1"/>
            </p:cNvSpPr>
            <p:nvPr/>
          </p:nvSpPr>
          <p:spPr bwMode="auto">
            <a:xfrm>
              <a:off x="3254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5" name="Rectangle 189"/>
            <p:cNvSpPr>
              <a:spLocks noChangeArrowheads="1"/>
            </p:cNvSpPr>
            <p:nvPr/>
          </p:nvSpPr>
          <p:spPr bwMode="auto">
            <a:xfrm>
              <a:off x="4450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6" name="Rectangle 190"/>
            <p:cNvSpPr>
              <a:spLocks noChangeArrowheads="1"/>
            </p:cNvSpPr>
            <p:nvPr/>
          </p:nvSpPr>
          <p:spPr bwMode="auto">
            <a:xfrm>
              <a:off x="396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7" name="Rectangle 191"/>
            <p:cNvSpPr>
              <a:spLocks noChangeArrowheads="1"/>
            </p:cNvSpPr>
            <p:nvPr/>
          </p:nvSpPr>
          <p:spPr bwMode="auto">
            <a:xfrm>
              <a:off x="372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8" name="Rectangle 192"/>
            <p:cNvSpPr>
              <a:spLocks noChangeArrowheads="1"/>
            </p:cNvSpPr>
            <p:nvPr/>
          </p:nvSpPr>
          <p:spPr bwMode="auto">
            <a:xfrm>
              <a:off x="4450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9" name="Rectangle 193"/>
            <p:cNvSpPr>
              <a:spLocks noChangeArrowheads="1"/>
            </p:cNvSpPr>
            <p:nvPr/>
          </p:nvSpPr>
          <p:spPr bwMode="auto">
            <a:xfrm>
              <a:off x="4215" y="1426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0" name="Rectangle 194"/>
            <p:cNvSpPr>
              <a:spLocks noChangeArrowheads="1"/>
            </p:cNvSpPr>
            <p:nvPr/>
          </p:nvSpPr>
          <p:spPr bwMode="auto">
            <a:xfrm>
              <a:off x="3489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1" name="Rectangle 195"/>
            <p:cNvSpPr>
              <a:spLocks noChangeArrowheads="1"/>
            </p:cNvSpPr>
            <p:nvPr/>
          </p:nvSpPr>
          <p:spPr bwMode="auto">
            <a:xfrm>
              <a:off x="4466" y="2457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2" name="Rectangle 196"/>
            <p:cNvSpPr>
              <a:spLocks noChangeArrowheads="1"/>
            </p:cNvSpPr>
            <p:nvPr/>
          </p:nvSpPr>
          <p:spPr bwMode="auto">
            <a:xfrm>
              <a:off x="4192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  <a:endParaRPr lang="en-US" altLang="zh-CN" b="1"/>
            </a:p>
          </p:txBody>
        </p:sp>
        <p:sp>
          <p:nvSpPr>
            <p:cNvPr id="93" name="Rectangle 197"/>
            <p:cNvSpPr>
              <a:spLocks noChangeArrowheads="1"/>
            </p:cNvSpPr>
            <p:nvPr/>
          </p:nvSpPr>
          <p:spPr bwMode="auto">
            <a:xfrm>
              <a:off x="3940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b="1"/>
            </a:p>
          </p:txBody>
        </p:sp>
        <p:sp>
          <p:nvSpPr>
            <p:cNvPr id="94" name="Rectangle 198"/>
            <p:cNvSpPr>
              <a:spLocks noChangeArrowheads="1"/>
            </p:cNvSpPr>
            <p:nvPr/>
          </p:nvSpPr>
          <p:spPr bwMode="auto">
            <a:xfrm>
              <a:off x="4231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5" name="Rectangle 199"/>
            <p:cNvSpPr>
              <a:spLocks noChangeArrowheads="1"/>
            </p:cNvSpPr>
            <p:nvPr/>
          </p:nvSpPr>
          <p:spPr bwMode="auto">
            <a:xfrm>
              <a:off x="3980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b="1"/>
            </a:p>
          </p:txBody>
        </p:sp>
        <p:sp>
          <p:nvSpPr>
            <p:cNvPr id="96" name="Rectangle 200"/>
            <p:cNvSpPr>
              <a:spLocks noChangeArrowheads="1"/>
            </p:cNvSpPr>
            <p:nvPr/>
          </p:nvSpPr>
          <p:spPr bwMode="auto">
            <a:xfrm>
              <a:off x="3980" y="2051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7" name="Rectangle 201"/>
            <p:cNvSpPr>
              <a:spLocks noChangeArrowheads="1"/>
            </p:cNvSpPr>
            <p:nvPr/>
          </p:nvSpPr>
          <p:spPr bwMode="auto">
            <a:xfrm>
              <a:off x="4464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1"/>
            </a:p>
          </p:txBody>
        </p:sp>
        <p:sp>
          <p:nvSpPr>
            <p:cNvPr id="98" name="Rectangle 202"/>
            <p:cNvSpPr>
              <a:spLocks noChangeArrowheads="1"/>
            </p:cNvSpPr>
            <p:nvPr/>
          </p:nvSpPr>
          <p:spPr bwMode="auto">
            <a:xfrm>
              <a:off x="3739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9" name="Rectangle 203"/>
            <p:cNvSpPr>
              <a:spLocks noChangeArrowheads="1"/>
            </p:cNvSpPr>
            <p:nvPr/>
          </p:nvSpPr>
          <p:spPr bwMode="auto">
            <a:xfrm>
              <a:off x="3465" y="1849"/>
              <a:ext cx="1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en-US" altLang="zh-CN" b="1"/>
            </a:p>
          </p:txBody>
        </p:sp>
        <p:sp>
          <p:nvSpPr>
            <p:cNvPr id="100" name="Rectangle 204"/>
            <p:cNvSpPr>
              <a:spLocks noChangeArrowheads="1"/>
            </p:cNvSpPr>
            <p:nvPr/>
          </p:nvSpPr>
          <p:spPr bwMode="auto">
            <a:xfrm>
              <a:off x="4230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altLang="zh-CN" b="1"/>
            </a:p>
          </p:txBody>
        </p:sp>
        <p:sp>
          <p:nvSpPr>
            <p:cNvPr id="101" name="Rectangle 205"/>
            <p:cNvSpPr>
              <a:spLocks noChangeArrowheads="1"/>
            </p:cNvSpPr>
            <p:nvPr/>
          </p:nvSpPr>
          <p:spPr bwMode="auto">
            <a:xfrm>
              <a:off x="3505" y="1646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2" name="Rectangle 206"/>
            <p:cNvSpPr>
              <a:spLocks noChangeArrowheads="1"/>
            </p:cNvSpPr>
            <p:nvPr/>
          </p:nvSpPr>
          <p:spPr bwMode="auto">
            <a:xfrm>
              <a:off x="3271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b="1"/>
            </a:p>
          </p:txBody>
        </p:sp>
        <p:sp>
          <p:nvSpPr>
            <p:cNvPr id="103" name="Rectangle 207"/>
            <p:cNvSpPr>
              <a:spLocks noChangeArrowheads="1"/>
            </p:cNvSpPr>
            <p:nvPr/>
          </p:nvSpPr>
          <p:spPr bwMode="auto">
            <a:xfrm>
              <a:off x="3944" y="1442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en-US" altLang="zh-CN" b="1"/>
            </a:p>
          </p:txBody>
        </p:sp>
        <p:sp>
          <p:nvSpPr>
            <p:cNvPr id="104" name="Rectangle 208"/>
            <p:cNvSpPr>
              <a:spLocks noChangeArrowheads="1"/>
            </p:cNvSpPr>
            <p:nvPr/>
          </p:nvSpPr>
          <p:spPr bwMode="auto">
            <a:xfrm>
              <a:off x="3739" y="1442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b="1"/>
            </a:p>
          </p:txBody>
        </p:sp>
        <p:sp>
          <p:nvSpPr>
            <p:cNvPr id="105" name="Rectangle 209"/>
            <p:cNvSpPr>
              <a:spLocks noChangeArrowheads="1"/>
            </p:cNvSpPr>
            <p:nvPr/>
          </p:nvSpPr>
          <p:spPr bwMode="auto">
            <a:xfrm>
              <a:off x="3270" y="1442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6" name="Rectangle 210"/>
            <p:cNvSpPr>
              <a:spLocks noChangeArrowheads="1"/>
            </p:cNvSpPr>
            <p:nvPr/>
          </p:nvSpPr>
          <p:spPr bwMode="auto">
            <a:xfrm>
              <a:off x="2963" y="1654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07" name="Rectangle 211"/>
            <p:cNvSpPr>
              <a:spLocks noChangeArrowheads="1"/>
            </p:cNvSpPr>
            <p:nvPr/>
          </p:nvSpPr>
          <p:spPr bwMode="auto">
            <a:xfrm>
              <a:off x="2971" y="143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08" name="Rectangle 212"/>
            <p:cNvSpPr>
              <a:spLocks noChangeArrowheads="1"/>
            </p:cNvSpPr>
            <p:nvPr/>
          </p:nvSpPr>
          <p:spPr bwMode="auto">
            <a:xfrm>
              <a:off x="2963" y="1842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09" name="Rectangle 213"/>
            <p:cNvSpPr>
              <a:spLocks noChangeArrowheads="1"/>
            </p:cNvSpPr>
            <p:nvPr/>
          </p:nvSpPr>
          <p:spPr bwMode="auto">
            <a:xfrm>
              <a:off x="2971" y="202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0" name="Rectangle 214"/>
            <p:cNvSpPr>
              <a:spLocks noChangeArrowheads="1"/>
            </p:cNvSpPr>
            <p:nvPr/>
          </p:nvSpPr>
          <p:spPr bwMode="auto">
            <a:xfrm>
              <a:off x="2971" y="2251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1" name="Rectangle 215"/>
            <p:cNvSpPr>
              <a:spLocks noChangeArrowheads="1"/>
            </p:cNvSpPr>
            <p:nvPr/>
          </p:nvSpPr>
          <p:spPr bwMode="auto">
            <a:xfrm>
              <a:off x="2971" y="2432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2" name="Rectangle 216"/>
            <p:cNvSpPr>
              <a:spLocks noChangeArrowheads="1"/>
            </p:cNvSpPr>
            <p:nvPr/>
          </p:nvSpPr>
          <p:spPr bwMode="auto">
            <a:xfrm>
              <a:off x="3515" y="1207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3" name="Rectangle 217"/>
            <p:cNvSpPr>
              <a:spLocks noChangeArrowheads="1"/>
            </p:cNvSpPr>
            <p:nvPr/>
          </p:nvSpPr>
          <p:spPr bwMode="auto">
            <a:xfrm>
              <a:off x="3243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4" name="Rectangle 218"/>
            <p:cNvSpPr>
              <a:spLocks noChangeArrowheads="1"/>
            </p:cNvSpPr>
            <p:nvPr/>
          </p:nvSpPr>
          <p:spPr bwMode="auto">
            <a:xfrm>
              <a:off x="3742" y="1207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5" name="Rectangle 219"/>
            <p:cNvSpPr>
              <a:spLocks noChangeArrowheads="1"/>
            </p:cNvSpPr>
            <p:nvPr/>
          </p:nvSpPr>
          <p:spPr bwMode="auto">
            <a:xfrm>
              <a:off x="3961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6" name="Rectangle 220"/>
            <p:cNvSpPr>
              <a:spLocks noChangeArrowheads="1"/>
            </p:cNvSpPr>
            <p:nvPr/>
          </p:nvSpPr>
          <p:spPr bwMode="auto">
            <a:xfrm>
              <a:off x="4241" y="1207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7" name="Rectangle 221"/>
            <p:cNvSpPr>
              <a:spLocks noChangeArrowheads="1"/>
            </p:cNvSpPr>
            <p:nvPr/>
          </p:nvSpPr>
          <p:spPr bwMode="auto">
            <a:xfrm>
              <a:off x="4468" y="1207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118" name="Text Box 222"/>
          <p:cNvSpPr txBox="1">
            <a:spLocks noChangeArrowheads="1"/>
          </p:cNvSpPr>
          <p:nvPr/>
        </p:nvSpPr>
        <p:spPr bwMode="auto">
          <a:xfrm>
            <a:off x="1042988" y="623728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单源最短路径运算过程表</a:t>
            </a:r>
          </a:p>
        </p:txBody>
      </p:sp>
      <p:sp>
        <p:nvSpPr>
          <p:cNvPr id="119" name="Text Box 223"/>
          <p:cNvSpPr txBox="1">
            <a:spLocks noChangeArrowheads="1"/>
          </p:cNvSpPr>
          <p:nvPr/>
        </p:nvSpPr>
        <p:spPr bwMode="auto">
          <a:xfrm>
            <a:off x="6588125" y="6165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邻接矩阵</a:t>
            </a:r>
          </a:p>
        </p:txBody>
      </p:sp>
      <p:sp>
        <p:nvSpPr>
          <p:cNvPr id="120" name="Text Box 224"/>
          <p:cNvSpPr txBox="1">
            <a:spLocks noChangeArrowheads="1"/>
          </p:cNvSpPr>
          <p:nvPr/>
        </p:nvSpPr>
        <p:spPr bwMode="auto">
          <a:xfrm>
            <a:off x="6443663" y="31416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图</a:t>
            </a:r>
          </a:p>
        </p:txBody>
      </p:sp>
      <p:sp>
        <p:nvSpPr>
          <p:cNvPr id="121" name="Rectangle 226"/>
          <p:cNvSpPr>
            <a:spLocks noChangeArrowheads="1"/>
          </p:cNvSpPr>
          <p:nvPr/>
        </p:nvSpPr>
        <p:spPr bwMode="auto">
          <a:xfrm>
            <a:off x="323850" y="765175"/>
            <a:ext cx="50403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数据源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邻接矩阵</a:t>
            </a:r>
          </a:p>
          <a:p>
            <a:pPr>
              <a:buFontTx/>
              <a:buChar char="•"/>
            </a:pPr>
            <a:endParaRPr lang="zh-CN" altLang="en-US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已确定结点集 </a:t>
            </a:r>
            <a:r>
              <a:rPr lang="en-US" altLang="zh-CN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</a:t>
            </a:r>
          </a:p>
          <a:p>
            <a:pPr>
              <a:buFontTx/>
              <a:buChar char="•"/>
            </a:pPr>
            <a:r>
              <a:rPr lang="en-US" altLang="zh-CN" b="1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待选结点集  </a:t>
            </a:r>
            <a:r>
              <a:rPr lang="en-US" altLang="zh-CN" b="1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V-S</a:t>
            </a:r>
          </a:p>
          <a:p>
            <a:pPr>
              <a:buFontTx/>
              <a:buChar char="•"/>
            </a:pP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结点临时最短路径长度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—— Distance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数组</a:t>
            </a:r>
          </a:p>
          <a:p>
            <a:pPr>
              <a:buFontTx/>
              <a:buChar char="•"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 结点临时最短路径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—— Path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122" name="Rectangle 227"/>
          <p:cNvSpPr>
            <a:spLocks noChangeArrowheads="1"/>
          </p:cNvSpPr>
          <p:nvPr/>
        </p:nvSpPr>
        <p:spPr bwMode="auto">
          <a:xfrm>
            <a:off x="1692275" y="115888"/>
            <a:ext cx="4562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数据组织</a:t>
            </a:r>
          </a:p>
        </p:txBody>
      </p:sp>
    </p:spTree>
    <p:extLst>
      <p:ext uri="{BB962C8B-B14F-4D97-AF65-F5344CB8AC3E}">
        <p14:creationId xmlns:p14="http://schemas.microsoft.com/office/powerpoint/2010/main" val="24257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/>
          </p:cNvGraphicFramePr>
          <p:nvPr/>
        </p:nvGraphicFramePr>
        <p:xfrm>
          <a:off x="179388" y="1773238"/>
          <a:ext cx="5329237" cy="3992880"/>
        </p:xfrm>
        <a:graphic>
          <a:graphicData uri="http://schemas.openxmlformats.org/drawingml/2006/table">
            <a:tbl>
              <a:tblPr/>
              <a:tblGrid>
                <a:gridCol w="1873250"/>
                <a:gridCol w="863600"/>
                <a:gridCol w="431800"/>
                <a:gridCol w="431800"/>
                <a:gridCol w="431800"/>
                <a:gridCol w="433387"/>
                <a:gridCol w="431800"/>
                <a:gridCol w="431800"/>
              </a:tblGrid>
              <a:tr h="161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已完成结点集，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本次最近点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 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itchFamily="18" charset="2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5 (n-1)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3" name="Text Box 107"/>
          <p:cNvSpPr txBox="1">
            <a:spLocks noChangeArrowheads="1"/>
          </p:cNvSpPr>
          <p:nvPr/>
        </p:nvSpPr>
        <p:spPr bwMode="auto">
          <a:xfrm>
            <a:off x="1042988" y="594995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单源最短路径运算过程表</a:t>
            </a:r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1116013" y="115888"/>
            <a:ext cx="3833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5" name="Rectangle 109"/>
          <p:cNvSpPr>
            <a:spLocks noChangeArrowheads="1"/>
          </p:cNvSpPr>
          <p:nvPr/>
        </p:nvSpPr>
        <p:spPr bwMode="auto">
          <a:xfrm>
            <a:off x="5795963" y="4005263"/>
            <a:ext cx="2879725" cy="360362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5651500" y="188913"/>
            <a:ext cx="3313113" cy="2444750"/>
            <a:chOff x="628" y="1427"/>
            <a:chExt cx="1621" cy="1234"/>
          </a:xfrm>
        </p:grpSpPr>
        <p:sp>
          <p:nvSpPr>
            <p:cNvPr id="7" name="Freeform 111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2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13"/>
            <p:cNvSpPr>
              <a:spLocks noChangeArrowheads="1"/>
            </p:cNvSpPr>
            <p:nvPr/>
          </p:nvSpPr>
          <p:spPr bwMode="auto">
            <a:xfrm>
              <a:off x="738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E</a:t>
              </a:r>
              <a:endParaRPr lang="en-US" altLang="zh-CN" b="1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5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16"/>
            <p:cNvSpPr>
              <a:spLocks noChangeArrowheads="1"/>
            </p:cNvSpPr>
            <p:nvPr/>
          </p:nvSpPr>
          <p:spPr bwMode="auto">
            <a:xfrm>
              <a:off x="738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F</a:t>
              </a:r>
              <a:endParaRPr lang="en-US" altLang="zh-CN" b="1"/>
            </a:p>
          </p:txBody>
        </p:sp>
        <p:sp>
          <p:nvSpPr>
            <p:cNvPr id="13" name="Freeform 117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8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CC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19"/>
            <p:cNvSpPr>
              <a:spLocks noChangeArrowheads="1"/>
            </p:cNvSpPr>
            <p:nvPr/>
          </p:nvSpPr>
          <p:spPr bwMode="auto">
            <a:xfrm>
              <a:off x="1133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en-US" altLang="zh-CN" b="1"/>
            </a:p>
          </p:txBody>
        </p:sp>
        <p:sp>
          <p:nvSpPr>
            <p:cNvPr id="16" name="Freeform 120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21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22"/>
            <p:cNvSpPr>
              <a:spLocks noChangeArrowheads="1"/>
            </p:cNvSpPr>
            <p:nvPr/>
          </p:nvSpPr>
          <p:spPr bwMode="auto">
            <a:xfrm>
              <a:off x="1726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B</a:t>
              </a:r>
              <a:endParaRPr lang="en-US" altLang="zh-CN" b="1"/>
            </a:p>
          </p:txBody>
        </p:sp>
        <p:sp>
          <p:nvSpPr>
            <p:cNvPr id="19" name="Freeform 123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4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FF00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25"/>
            <p:cNvSpPr>
              <a:spLocks noChangeArrowheads="1"/>
            </p:cNvSpPr>
            <p:nvPr/>
          </p:nvSpPr>
          <p:spPr bwMode="auto">
            <a:xfrm>
              <a:off x="1726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C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2" name="Freeform 126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27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28"/>
            <p:cNvSpPr>
              <a:spLocks noChangeArrowheads="1"/>
            </p:cNvSpPr>
            <p:nvPr/>
          </p:nvSpPr>
          <p:spPr bwMode="auto">
            <a:xfrm>
              <a:off x="2121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5" name="Line 129"/>
            <p:cNvSpPr>
              <a:spLocks noChangeShapeType="1"/>
            </p:cNvSpPr>
            <p:nvPr/>
          </p:nvSpPr>
          <p:spPr bwMode="auto">
            <a:xfrm flipH="1">
              <a:off x="971" y="1562"/>
              <a:ext cx="68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30"/>
            <p:cNvSpPr>
              <a:spLocks/>
            </p:cNvSpPr>
            <p:nvPr/>
          </p:nvSpPr>
          <p:spPr bwMode="auto">
            <a:xfrm>
              <a:off x="865" y="1524"/>
              <a:ext cx="116" cy="77"/>
            </a:xfrm>
            <a:custGeom>
              <a:avLst/>
              <a:gdLst>
                <a:gd name="T0" fmla="*/ 116 w 116"/>
                <a:gd name="T1" fmla="*/ 77 h 77"/>
                <a:gd name="T2" fmla="*/ 0 w 116"/>
                <a:gd name="T3" fmla="*/ 38 h 77"/>
                <a:gd name="T4" fmla="*/ 116 w 116"/>
                <a:gd name="T5" fmla="*/ 0 h 77"/>
                <a:gd name="T6" fmla="*/ 116 w 116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7">
                  <a:moveTo>
                    <a:pt x="116" y="77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1"/>
            <p:cNvSpPr>
              <a:spLocks noChangeShapeType="1"/>
            </p:cNvSpPr>
            <p:nvPr/>
          </p:nvSpPr>
          <p:spPr bwMode="auto">
            <a:xfrm>
              <a:off x="1815" y="1645"/>
              <a:ext cx="208" cy="24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2"/>
            <p:cNvSpPr>
              <a:spLocks/>
            </p:cNvSpPr>
            <p:nvPr/>
          </p:nvSpPr>
          <p:spPr bwMode="auto">
            <a:xfrm>
              <a:off x="1987" y="1855"/>
              <a:ext cx="105" cy="113"/>
            </a:xfrm>
            <a:custGeom>
              <a:avLst/>
              <a:gdLst>
                <a:gd name="T0" fmla="*/ 59 w 105"/>
                <a:gd name="T1" fmla="*/ 0 h 113"/>
                <a:gd name="T2" fmla="*/ 105 w 105"/>
                <a:gd name="T3" fmla="*/ 113 h 113"/>
                <a:gd name="T4" fmla="*/ 0 w 105"/>
                <a:gd name="T5" fmla="*/ 50 h 113"/>
                <a:gd name="T6" fmla="*/ 59 w 10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59" y="0"/>
                  </a:moveTo>
                  <a:lnTo>
                    <a:pt x="105" y="113"/>
                  </a:lnTo>
                  <a:lnTo>
                    <a:pt x="0" y="5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>
              <a:off x="1367" y="2051"/>
              <a:ext cx="684" cy="0"/>
            </a:xfrm>
            <a:prstGeom prst="line">
              <a:avLst/>
            </a:prstGeom>
            <a:noFill/>
            <a:ln w="317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34"/>
            <p:cNvSpPr>
              <a:spLocks/>
            </p:cNvSpPr>
            <p:nvPr/>
          </p:nvSpPr>
          <p:spPr bwMode="auto">
            <a:xfrm>
              <a:off x="1260" y="2013"/>
              <a:ext cx="117" cy="78"/>
            </a:xfrm>
            <a:custGeom>
              <a:avLst/>
              <a:gdLst>
                <a:gd name="T0" fmla="*/ 117 w 117"/>
                <a:gd name="T1" fmla="*/ 78 h 78"/>
                <a:gd name="T2" fmla="*/ 0 w 117"/>
                <a:gd name="T3" fmla="*/ 38 h 78"/>
                <a:gd name="T4" fmla="*/ 117 w 117"/>
                <a:gd name="T5" fmla="*/ 0 h 78"/>
                <a:gd name="T6" fmla="*/ 117 w 11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78">
                  <a:moveTo>
                    <a:pt x="117" y="78"/>
                  </a:moveTo>
                  <a:lnTo>
                    <a:pt x="0" y="38"/>
                  </a:lnTo>
                  <a:lnTo>
                    <a:pt x="117" y="0"/>
                  </a:lnTo>
                  <a:lnTo>
                    <a:pt x="117" y="78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5"/>
            <p:cNvSpPr>
              <a:spLocks noChangeShapeType="1"/>
            </p:cNvSpPr>
            <p:nvPr/>
          </p:nvSpPr>
          <p:spPr bwMode="auto">
            <a:xfrm>
              <a:off x="836" y="1637"/>
              <a:ext cx="202" cy="2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1001" y="1853"/>
              <a:ext cx="104" cy="114"/>
            </a:xfrm>
            <a:custGeom>
              <a:avLst/>
              <a:gdLst>
                <a:gd name="T0" fmla="*/ 61 w 104"/>
                <a:gd name="T1" fmla="*/ 0 h 114"/>
                <a:gd name="T2" fmla="*/ 104 w 104"/>
                <a:gd name="T3" fmla="*/ 114 h 114"/>
                <a:gd name="T4" fmla="*/ 0 w 104"/>
                <a:gd name="T5" fmla="*/ 49 h 114"/>
                <a:gd name="T6" fmla="*/ 61 w 104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4">
                  <a:moveTo>
                    <a:pt x="61" y="0"/>
                  </a:moveTo>
                  <a:lnTo>
                    <a:pt x="104" y="114"/>
                  </a:lnTo>
                  <a:lnTo>
                    <a:pt x="0" y="4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7"/>
            <p:cNvSpPr>
              <a:spLocks noChangeShapeType="1"/>
            </p:cNvSpPr>
            <p:nvPr/>
          </p:nvSpPr>
          <p:spPr bwMode="auto">
            <a:xfrm flipV="1">
              <a:off x="833" y="2219"/>
              <a:ext cx="206" cy="25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38"/>
            <p:cNvSpPr>
              <a:spLocks/>
            </p:cNvSpPr>
            <p:nvPr/>
          </p:nvSpPr>
          <p:spPr bwMode="auto">
            <a:xfrm>
              <a:off x="1004" y="2137"/>
              <a:ext cx="102" cy="114"/>
            </a:xfrm>
            <a:custGeom>
              <a:avLst/>
              <a:gdLst>
                <a:gd name="T0" fmla="*/ 0 w 102"/>
                <a:gd name="T1" fmla="*/ 66 h 114"/>
                <a:gd name="T2" fmla="*/ 102 w 102"/>
                <a:gd name="T3" fmla="*/ 0 h 114"/>
                <a:gd name="T4" fmla="*/ 59 w 102"/>
                <a:gd name="T5" fmla="*/ 114 h 114"/>
                <a:gd name="T6" fmla="*/ 0 w 102"/>
                <a:gd name="T7" fmla="*/ 6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0" y="66"/>
                  </a:moveTo>
                  <a:lnTo>
                    <a:pt x="102" y="0"/>
                  </a:lnTo>
                  <a:lnTo>
                    <a:pt x="59" y="11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9"/>
            <p:cNvSpPr>
              <a:spLocks noChangeShapeType="1"/>
            </p:cNvSpPr>
            <p:nvPr/>
          </p:nvSpPr>
          <p:spPr bwMode="auto">
            <a:xfrm flipV="1">
              <a:off x="766" y="1772"/>
              <a:ext cx="0" cy="67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0"/>
            <p:cNvSpPr>
              <a:spLocks/>
            </p:cNvSpPr>
            <p:nvPr/>
          </p:nvSpPr>
          <p:spPr bwMode="auto">
            <a:xfrm>
              <a:off x="728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8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8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1"/>
            <p:cNvSpPr>
              <a:spLocks noChangeShapeType="1"/>
            </p:cNvSpPr>
            <p:nvPr/>
          </p:nvSpPr>
          <p:spPr bwMode="auto">
            <a:xfrm flipH="1">
              <a:off x="971" y="2550"/>
              <a:ext cx="68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42"/>
            <p:cNvSpPr>
              <a:spLocks/>
            </p:cNvSpPr>
            <p:nvPr/>
          </p:nvSpPr>
          <p:spPr bwMode="auto">
            <a:xfrm>
              <a:off x="865" y="2512"/>
              <a:ext cx="116" cy="78"/>
            </a:xfrm>
            <a:custGeom>
              <a:avLst/>
              <a:gdLst>
                <a:gd name="T0" fmla="*/ 116 w 116"/>
                <a:gd name="T1" fmla="*/ 78 h 78"/>
                <a:gd name="T2" fmla="*/ 0 w 116"/>
                <a:gd name="T3" fmla="*/ 38 h 78"/>
                <a:gd name="T4" fmla="*/ 116 w 116"/>
                <a:gd name="T5" fmla="*/ 0 h 78"/>
                <a:gd name="T6" fmla="*/ 116 w 116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8">
                  <a:moveTo>
                    <a:pt x="116" y="78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43"/>
            <p:cNvSpPr>
              <a:spLocks noChangeShapeType="1"/>
            </p:cNvSpPr>
            <p:nvPr/>
          </p:nvSpPr>
          <p:spPr bwMode="auto">
            <a:xfrm flipH="1">
              <a:off x="1884" y="2135"/>
              <a:ext cx="208" cy="253"/>
            </a:xfrm>
            <a:prstGeom prst="line">
              <a:avLst/>
            </a:prstGeom>
            <a:noFill/>
            <a:ln w="317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44"/>
            <p:cNvSpPr>
              <a:spLocks/>
            </p:cNvSpPr>
            <p:nvPr/>
          </p:nvSpPr>
          <p:spPr bwMode="auto">
            <a:xfrm>
              <a:off x="1818" y="2356"/>
              <a:ext cx="102" cy="114"/>
            </a:xfrm>
            <a:custGeom>
              <a:avLst/>
              <a:gdLst>
                <a:gd name="T0" fmla="*/ 102 w 102"/>
                <a:gd name="T1" fmla="*/ 49 h 114"/>
                <a:gd name="T2" fmla="*/ 0 w 102"/>
                <a:gd name="T3" fmla="*/ 114 h 114"/>
                <a:gd name="T4" fmla="*/ 43 w 102"/>
                <a:gd name="T5" fmla="*/ 0 h 114"/>
                <a:gd name="T6" fmla="*/ 102 w 102"/>
                <a:gd name="T7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102" y="49"/>
                  </a:moveTo>
                  <a:lnTo>
                    <a:pt x="0" y="114"/>
                  </a:lnTo>
                  <a:lnTo>
                    <a:pt x="43" y="0"/>
                  </a:lnTo>
                  <a:lnTo>
                    <a:pt x="102" y="49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45"/>
            <p:cNvSpPr>
              <a:spLocks noChangeArrowheads="1"/>
            </p:cNvSpPr>
            <p:nvPr/>
          </p:nvSpPr>
          <p:spPr bwMode="auto">
            <a:xfrm>
              <a:off x="1288" y="142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en-US" altLang="zh-CN" b="1"/>
            </a:p>
          </p:txBody>
        </p:sp>
        <p:sp>
          <p:nvSpPr>
            <p:cNvPr id="42" name="Rectangle 146"/>
            <p:cNvSpPr>
              <a:spLocks noChangeArrowheads="1"/>
            </p:cNvSpPr>
            <p:nvPr/>
          </p:nvSpPr>
          <p:spPr bwMode="auto">
            <a:xfrm>
              <a:off x="1940" y="1665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en-US" altLang="zh-CN" b="1"/>
            </a:p>
          </p:txBody>
        </p:sp>
        <p:sp>
          <p:nvSpPr>
            <p:cNvPr id="43" name="Rectangle 147"/>
            <p:cNvSpPr>
              <a:spLocks noChangeArrowheads="1"/>
            </p:cNvSpPr>
            <p:nvPr/>
          </p:nvSpPr>
          <p:spPr bwMode="auto">
            <a:xfrm>
              <a:off x="2008" y="228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en-US" altLang="zh-CN" b="1"/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1419" y="206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30</a:t>
              </a:r>
              <a:endParaRPr lang="en-US" altLang="zh-CN" b="1"/>
            </a:p>
          </p:txBody>
        </p:sp>
        <p:sp>
          <p:nvSpPr>
            <p:cNvPr id="45" name="Rectangle 149"/>
            <p:cNvSpPr>
              <a:spLocks noChangeArrowheads="1"/>
            </p:cNvSpPr>
            <p:nvPr/>
          </p:nvSpPr>
          <p:spPr bwMode="auto">
            <a:xfrm>
              <a:off x="628" y="202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18</a:t>
              </a:r>
              <a:endParaRPr lang="en-US" altLang="zh-CN" b="1"/>
            </a:p>
          </p:txBody>
        </p:sp>
        <p:sp>
          <p:nvSpPr>
            <p:cNvPr id="46" name="Rectangle 150"/>
            <p:cNvSpPr>
              <a:spLocks noChangeArrowheads="1"/>
            </p:cNvSpPr>
            <p:nvPr/>
          </p:nvSpPr>
          <p:spPr bwMode="auto">
            <a:xfrm>
              <a:off x="964" y="2317"/>
              <a:ext cx="8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en-US" altLang="zh-CN" b="1"/>
            </a:p>
          </p:txBody>
        </p:sp>
        <p:sp>
          <p:nvSpPr>
            <p:cNvPr id="47" name="Rectangle 151"/>
            <p:cNvSpPr>
              <a:spLocks noChangeArrowheads="1"/>
            </p:cNvSpPr>
            <p:nvPr/>
          </p:nvSpPr>
          <p:spPr bwMode="auto">
            <a:xfrm>
              <a:off x="1316" y="255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en-US" altLang="zh-CN" b="1"/>
            </a:p>
          </p:txBody>
        </p:sp>
        <p:sp>
          <p:nvSpPr>
            <p:cNvPr id="48" name="Line 152"/>
            <p:cNvSpPr>
              <a:spLocks noChangeShapeType="1"/>
            </p:cNvSpPr>
            <p:nvPr/>
          </p:nvSpPr>
          <p:spPr bwMode="auto">
            <a:xfrm flipV="1">
              <a:off x="1755" y="1772"/>
              <a:ext cx="0" cy="67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53"/>
            <p:cNvSpPr>
              <a:spLocks/>
            </p:cNvSpPr>
            <p:nvPr/>
          </p:nvSpPr>
          <p:spPr bwMode="auto">
            <a:xfrm>
              <a:off x="1716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9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9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54"/>
            <p:cNvSpPr>
              <a:spLocks noChangeArrowheads="1"/>
            </p:cNvSpPr>
            <p:nvPr/>
          </p:nvSpPr>
          <p:spPr bwMode="auto">
            <a:xfrm>
              <a:off x="1782" y="1823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15</a:t>
              </a:r>
              <a:endParaRPr lang="en-US" altLang="zh-CN" b="1"/>
            </a:p>
          </p:txBody>
        </p:sp>
        <p:sp>
          <p:nvSpPr>
            <p:cNvPr id="51" name="Rectangle 155"/>
            <p:cNvSpPr>
              <a:spLocks noChangeArrowheads="1"/>
            </p:cNvSpPr>
            <p:nvPr/>
          </p:nvSpPr>
          <p:spPr bwMode="auto">
            <a:xfrm>
              <a:off x="981" y="1694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en-US" altLang="zh-CN" b="1"/>
            </a:p>
          </p:txBody>
        </p:sp>
      </p:grpSp>
      <p:grpSp>
        <p:nvGrpSpPr>
          <p:cNvPr id="52" name="Group 156"/>
          <p:cNvGrpSpPr>
            <a:grpSpLocks/>
          </p:cNvGrpSpPr>
          <p:nvPr/>
        </p:nvGrpSpPr>
        <p:grpSpPr bwMode="auto">
          <a:xfrm>
            <a:off x="5867400" y="3692525"/>
            <a:ext cx="2671763" cy="2400300"/>
            <a:chOff x="2963" y="1207"/>
            <a:chExt cx="1639" cy="1420"/>
          </a:xfrm>
        </p:grpSpPr>
        <p:sp>
          <p:nvSpPr>
            <p:cNvPr id="53" name="Rectangle 157"/>
            <p:cNvSpPr>
              <a:spLocks noChangeArrowheads="1"/>
            </p:cNvSpPr>
            <p:nvPr/>
          </p:nvSpPr>
          <p:spPr bwMode="auto">
            <a:xfrm>
              <a:off x="4551" y="2450"/>
              <a:ext cx="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4" name="Rectangle 158"/>
            <p:cNvSpPr>
              <a:spLocks noChangeArrowheads="1"/>
            </p:cNvSpPr>
            <p:nvPr/>
          </p:nvSpPr>
          <p:spPr bwMode="auto">
            <a:xfrm>
              <a:off x="4551" y="234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5" name="Rectangle 159"/>
            <p:cNvSpPr>
              <a:spLocks noChangeArrowheads="1"/>
            </p:cNvSpPr>
            <p:nvPr/>
          </p:nvSpPr>
          <p:spPr bwMode="auto">
            <a:xfrm>
              <a:off x="4551" y="221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6" name="Rectangle 160"/>
            <p:cNvSpPr>
              <a:spLocks noChangeArrowheads="1"/>
            </p:cNvSpPr>
            <p:nvPr/>
          </p:nvSpPr>
          <p:spPr bwMode="auto">
            <a:xfrm>
              <a:off x="4551" y="208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7" name="Rectangle 161"/>
            <p:cNvSpPr>
              <a:spLocks noChangeArrowheads="1"/>
            </p:cNvSpPr>
            <p:nvPr/>
          </p:nvSpPr>
          <p:spPr bwMode="auto">
            <a:xfrm>
              <a:off x="4551" y="195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8" name="Rectangle 162"/>
            <p:cNvSpPr>
              <a:spLocks noChangeArrowheads="1"/>
            </p:cNvSpPr>
            <p:nvPr/>
          </p:nvSpPr>
          <p:spPr bwMode="auto">
            <a:xfrm>
              <a:off x="4551" y="182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9" name="Rectangle 163"/>
            <p:cNvSpPr>
              <a:spLocks noChangeArrowheads="1"/>
            </p:cNvSpPr>
            <p:nvPr/>
          </p:nvSpPr>
          <p:spPr bwMode="auto">
            <a:xfrm>
              <a:off x="4551" y="169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0" name="Rectangle 164"/>
            <p:cNvSpPr>
              <a:spLocks noChangeArrowheads="1"/>
            </p:cNvSpPr>
            <p:nvPr/>
          </p:nvSpPr>
          <p:spPr bwMode="auto">
            <a:xfrm>
              <a:off x="4551" y="156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1" name="Rectangle 165"/>
            <p:cNvSpPr>
              <a:spLocks noChangeArrowheads="1"/>
            </p:cNvSpPr>
            <p:nvPr/>
          </p:nvSpPr>
          <p:spPr bwMode="auto">
            <a:xfrm>
              <a:off x="4551" y="247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altLang="zh-CN" b="1"/>
            </a:p>
          </p:txBody>
        </p:sp>
        <p:sp>
          <p:nvSpPr>
            <p:cNvPr id="62" name="Rectangle 166"/>
            <p:cNvSpPr>
              <a:spLocks noChangeArrowheads="1"/>
            </p:cNvSpPr>
            <p:nvPr/>
          </p:nvSpPr>
          <p:spPr bwMode="auto">
            <a:xfrm>
              <a:off x="4551" y="143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 altLang="zh-CN" b="1"/>
            </a:p>
          </p:txBody>
        </p:sp>
        <p:sp>
          <p:nvSpPr>
            <p:cNvPr id="63" name="Rectangle 167"/>
            <p:cNvSpPr>
              <a:spLocks noChangeArrowheads="1"/>
            </p:cNvSpPr>
            <p:nvPr/>
          </p:nvSpPr>
          <p:spPr bwMode="auto">
            <a:xfrm>
              <a:off x="3201" y="2450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4" name="Rectangle 168"/>
            <p:cNvSpPr>
              <a:spLocks noChangeArrowheads="1"/>
            </p:cNvSpPr>
            <p:nvPr/>
          </p:nvSpPr>
          <p:spPr bwMode="auto">
            <a:xfrm>
              <a:off x="3201" y="234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5" name="Rectangle 169"/>
            <p:cNvSpPr>
              <a:spLocks noChangeArrowheads="1"/>
            </p:cNvSpPr>
            <p:nvPr/>
          </p:nvSpPr>
          <p:spPr bwMode="auto">
            <a:xfrm>
              <a:off x="3201" y="221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6" name="Rectangle 170"/>
            <p:cNvSpPr>
              <a:spLocks noChangeArrowheads="1"/>
            </p:cNvSpPr>
            <p:nvPr/>
          </p:nvSpPr>
          <p:spPr bwMode="auto">
            <a:xfrm>
              <a:off x="3201" y="208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7" name="Rectangle 171"/>
            <p:cNvSpPr>
              <a:spLocks noChangeArrowheads="1"/>
            </p:cNvSpPr>
            <p:nvPr/>
          </p:nvSpPr>
          <p:spPr bwMode="auto">
            <a:xfrm>
              <a:off x="3201" y="195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8" name="Rectangle 172"/>
            <p:cNvSpPr>
              <a:spLocks noChangeArrowheads="1"/>
            </p:cNvSpPr>
            <p:nvPr/>
          </p:nvSpPr>
          <p:spPr bwMode="auto">
            <a:xfrm>
              <a:off x="3201" y="182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9" name="Rectangle 173"/>
            <p:cNvSpPr>
              <a:spLocks noChangeArrowheads="1"/>
            </p:cNvSpPr>
            <p:nvPr/>
          </p:nvSpPr>
          <p:spPr bwMode="auto">
            <a:xfrm>
              <a:off x="3201" y="169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0" name="Rectangle 174"/>
            <p:cNvSpPr>
              <a:spLocks noChangeArrowheads="1"/>
            </p:cNvSpPr>
            <p:nvPr/>
          </p:nvSpPr>
          <p:spPr bwMode="auto">
            <a:xfrm>
              <a:off x="3201" y="156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1" name="Rectangle 175"/>
            <p:cNvSpPr>
              <a:spLocks noChangeArrowheads="1"/>
            </p:cNvSpPr>
            <p:nvPr/>
          </p:nvSpPr>
          <p:spPr bwMode="auto">
            <a:xfrm>
              <a:off x="3201" y="247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altLang="zh-CN" b="1"/>
            </a:p>
          </p:txBody>
        </p:sp>
        <p:sp>
          <p:nvSpPr>
            <p:cNvPr id="72" name="Rectangle 176"/>
            <p:cNvSpPr>
              <a:spLocks noChangeArrowheads="1"/>
            </p:cNvSpPr>
            <p:nvPr/>
          </p:nvSpPr>
          <p:spPr bwMode="auto">
            <a:xfrm>
              <a:off x="3201" y="143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 altLang="zh-CN" b="1"/>
            </a:p>
          </p:txBody>
        </p:sp>
        <p:sp>
          <p:nvSpPr>
            <p:cNvPr id="73" name="Rectangle 177"/>
            <p:cNvSpPr>
              <a:spLocks noChangeArrowheads="1"/>
            </p:cNvSpPr>
            <p:nvPr/>
          </p:nvSpPr>
          <p:spPr bwMode="auto">
            <a:xfrm>
              <a:off x="3723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4" name="Rectangle 178"/>
            <p:cNvSpPr>
              <a:spLocks noChangeArrowheads="1"/>
            </p:cNvSpPr>
            <p:nvPr/>
          </p:nvSpPr>
          <p:spPr bwMode="auto">
            <a:xfrm>
              <a:off x="3489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5" name="Rectangle 179"/>
            <p:cNvSpPr>
              <a:spLocks noChangeArrowheads="1"/>
            </p:cNvSpPr>
            <p:nvPr/>
          </p:nvSpPr>
          <p:spPr bwMode="auto">
            <a:xfrm>
              <a:off x="3254" y="2441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4450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7" name="Rectangle 181"/>
            <p:cNvSpPr>
              <a:spLocks noChangeArrowheads="1"/>
            </p:cNvSpPr>
            <p:nvPr/>
          </p:nvSpPr>
          <p:spPr bwMode="auto">
            <a:xfrm>
              <a:off x="3723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8" name="Rectangle 182"/>
            <p:cNvSpPr>
              <a:spLocks noChangeArrowheads="1"/>
            </p:cNvSpPr>
            <p:nvPr/>
          </p:nvSpPr>
          <p:spPr bwMode="auto">
            <a:xfrm>
              <a:off x="3489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3254" y="2239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0" name="Rectangle 184"/>
            <p:cNvSpPr>
              <a:spLocks noChangeArrowheads="1"/>
            </p:cNvSpPr>
            <p:nvPr/>
          </p:nvSpPr>
          <p:spPr bwMode="auto">
            <a:xfrm>
              <a:off x="4450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1" name="Rectangle 185"/>
            <p:cNvSpPr>
              <a:spLocks noChangeArrowheads="1"/>
            </p:cNvSpPr>
            <p:nvPr/>
          </p:nvSpPr>
          <p:spPr bwMode="auto">
            <a:xfrm>
              <a:off x="4215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2" name="Rectangle 186"/>
            <p:cNvSpPr>
              <a:spLocks noChangeArrowheads="1"/>
            </p:cNvSpPr>
            <p:nvPr/>
          </p:nvSpPr>
          <p:spPr bwMode="auto">
            <a:xfrm>
              <a:off x="3723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3" name="Rectangle 187"/>
            <p:cNvSpPr>
              <a:spLocks noChangeArrowheads="1"/>
            </p:cNvSpPr>
            <p:nvPr/>
          </p:nvSpPr>
          <p:spPr bwMode="auto">
            <a:xfrm>
              <a:off x="3489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4" name="Rectangle 188"/>
            <p:cNvSpPr>
              <a:spLocks noChangeArrowheads="1"/>
            </p:cNvSpPr>
            <p:nvPr/>
          </p:nvSpPr>
          <p:spPr bwMode="auto">
            <a:xfrm>
              <a:off x="3254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5" name="Rectangle 189"/>
            <p:cNvSpPr>
              <a:spLocks noChangeArrowheads="1"/>
            </p:cNvSpPr>
            <p:nvPr/>
          </p:nvSpPr>
          <p:spPr bwMode="auto">
            <a:xfrm>
              <a:off x="4215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6" name="Rectangle 190"/>
            <p:cNvSpPr>
              <a:spLocks noChangeArrowheads="1"/>
            </p:cNvSpPr>
            <p:nvPr/>
          </p:nvSpPr>
          <p:spPr bwMode="auto">
            <a:xfrm>
              <a:off x="3963" y="1833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7" name="Rectangle 191"/>
            <p:cNvSpPr>
              <a:spLocks noChangeArrowheads="1"/>
            </p:cNvSpPr>
            <p:nvPr/>
          </p:nvSpPr>
          <p:spPr bwMode="auto">
            <a:xfrm>
              <a:off x="3254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8" name="Rectangle 192"/>
            <p:cNvSpPr>
              <a:spLocks noChangeArrowheads="1"/>
            </p:cNvSpPr>
            <p:nvPr/>
          </p:nvSpPr>
          <p:spPr bwMode="auto">
            <a:xfrm>
              <a:off x="4450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9" name="Rectangle 193"/>
            <p:cNvSpPr>
              <a:spLocks noChangeArrowheads="1"/>
            </p:cNvSpPr>
            <p:nvPr/>
          </p:nvSpPr>
          <p:spPr bwMode="auto">
            <a:xfrm>
              <a:off x="396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0" name="Rectangle 194"/>
            <p:cNvSpPr>
              <a:spLocks noChangeArrowheads="1"/>
            </p:cNvSpPr>
            <p:nvPr/>
          </p:nvSpPr>
          <p:spPr bwMode="auto">
            <a:xfrm>
              <a:off x="372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1" name="Rectangle 195"/>
            <p:cNvSpPr>
              <a:spLocks noChangeArrowheads="1"/>
            </p:cNvSpPr>
            <p:nvPr/>
          </p:nvSpPr>
          <p:spPr bwMode="auto">
            <a:xfrm>
              <a:off x="4450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2" name="Rectangle 196"/>
            <p:cNvSpPr>
              <a:spLocks noChangeArrowheads="1"/>
            </p:cNvSpPr>
            <p:nvPr/>
          </p:nvSpPr>
          <p:spPr bwMode="auto">
            <a:xfrm>
              <a:off x="4215" y="1426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3" name="Rectangle 197"/>
            <p:cNvSpPr>
              <a:spLocks noChangeArrowheads="1"/>
            </p:cNvSpPr>
            <p:nvPr/>
          </p:nvSpPr>
          <p:spPr bwMode="auto">
            <a:xfrm>
              <a:off x="3489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4" name="Rectangle 198"/>
            <p:cNvSpPr>
              <a:spLocks noChangeArrowheads="1"/>
            </p:cNvSpPr>
            <p:nvPr/>
          </p:nvSpPr>
          <p:spPr bwMode="auto">
            <a:xfrm>
              <a:off x="4466" y="2457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5" name="Rectangle 199"/>
            <p:cNvSpPr>
              <a:spLocks noChangeArrowheads="1"/>
            </p:cNvSpPr>
            <p:nvPr/>
          </p:nvSpPr>
          <p:spPr bwMode="auto">
            <a:xfrm>
              <a:off x="4192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  <a:endParaRPr lang="en-US" altLang="zh-CN" b="1"/>
            </a:p>
          </p:txBody>
        </p:sp>
        <p:sp>
          <p:nvSpPr>
            <p:cNvPr id="96" name="Rectangle 200"/>
            <p:cNvSpPr>
              <a:spLocks noChangeArrowheads="1"/>
            </p:cNvSpPr>
            <p:nvPr/>
          </p:nvSpPr>
          <p:spPr bwMode="auto">
            <a:xfrm>
              <a:off x="3940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b="1"/>
            </a:p>
          </p:txBody>
        </p:sp>
        <p:sp>
          <p:nvSpPr>
            <p:cNvPr id="97" name="Rectangle 201"/>
            <p:cNvSpPr>
              <a:spLocks noChangeArrowheads="1"/>
            </p:cNvSpPr>
            <p:nvPr/>
          </p:nvSpPr>
          <p:spPr bwMode="auto">
            <a:xfrm>
              <a:off x="4231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8" name="Rectangle 202"/>
            <p:cNvSpPr>
              <a:spLocks noChangeArrowheads="1"/>
            </p:cNvSpPr>
            <p:nvPr/>
          </p:nvSpPr>
          <p:spPr bwMode="auto">
            <a:xfrm>
              <a:off x="3980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b="1"/>
            </a:p>
          </p:txBody>
        </p:sp>
        <p:sp>
          <p:nvSpPr>
            <p:cNvPr id="99" name="Rectangle 203"/>
            <p:cNvSpPr>
              <a:spLocks noChangeArrowheads="1"/>
            </p:cNvSpPr>
            <p:nvPr/>
          </p:nvSpPr>
          <p:spPr bwMode="auto">
            <a:xfrm>
              <a:off x="3980" y="2051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0" name="Rectangle 204"/>
            <p:cNvSpPr>
              <a:spLocks noChangeArrowheads="1"/>
            </p:cNvSpPr>
            <p:nvPr/>
          </p:nvSpPr>
          <p:spPr bwMode="auto">
            <a:xfrm>
              <a:off x="4464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1"/>
            </a:p>
          </p:txBody>
        </p:sp>
        <p:sp>
          <p:nvSpPr>
            <p:cNvPr id="101" name="Rectangle 205"/>
            <p:cNvSpPr>
              <a:spLocks noChangeArrowheads="1"/>
            </p:cNvSpPr>
            <p:nvPr/>
          </p:nvSpPr>
          <p:spPr bwMode="auto">
            <a:xfrm>
              <a:off x="3739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2" name="Rectangle 206"/>
            <p:cNvSpPr>
              <a:spLocks noChangeArrowheads="1"/>
            </p:cNvSpPr>
            <p:nvPr/>
          </p:nvSpPr>
          <p:spPr bwMode="auto">
            <a:xfrm>
              <a:off x="3465" y="1849"/>
              <a:ext cx="1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en-US" altLang="zh-CN" b="1"/>
            </a:p>
          </p:txBody>
        </p:sp>
        <p:sp>
          <p:nvSpPr>
            <p:cNvPr id="103" name="Rectangle 207"/>
            <p:cNvSpPr>
              <a:spLocks noChangeArrowheads="1"/>
            </p:cNvSpPr>
            <p:nvPr/>
          </p:nvSpPr>
          <p:spPr bwMode="auto">
            <a:xfrm>
              <a:off x="4230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altLang="zh-CN" b="1"/>
            </a:p>
          </p:txBody>
        </p:sp>
        <p:sp>
          <p:nvSpPr>
            <p:cNvPr id="104" name="Rectangle 208"/>
            <p:cNvSpPr>
              <a:spLocks noChangeArrowheads="1"/>
            </p:cNvSpPr>
            <p:nvPr/>
          </p:nvSpPr>
          <p:spPr bwMode="auto">
            <a:xfrm>
              <a:off x="3505" y="1646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5" name="Rectangle 209"/>
            <p:cNvSpPr>
              <a:spLocks noChangeArrowheads="1"/>
            </p:cNvSpPr>
            <p:nvPr/>
          </p:nvSpPr>
          <p:spPr bwMode="auto">
            <a:xfrm>
              <a:off x="3271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b="1"/>
            </a:p>
          </p:txBody>
        </p:sp>
        <p:sp>
          <p:nvSpPr>
            <p:cNvPr id="106" name="Rectangle 210"/>
            <p:cNvSpPr>
              <a:spLocks noChangeArrowheads="1"/>
            </p:cNvSpPr>
            <p:nvPr/>
          </p:nvSpPr>
          <p:spPr bwMode="auto">
            <a:xfrm>
              <a:off x="3944" y="1442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en-US" altLang="zh-CN" b="1"/>
            </a:p>
          </p:txBody>
        </p:sp>
        <p:sp>
          <p:nvSpPr>
            <p:cNvPr id="107" name="Rectangle 211"/>
            <p:cNvSpPr>
              <a:spLocks noChangeArrowheads="1"/>
            </p:cNvSpPr>
            <p:nvPr/>
          </p:nvSpPr>
          <p:spPr bwMode="auto">
            <a:xfrm>
              <a:off x="3739" y="1442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b="1"/>
            </a:p>
          </p:txBody>
        </p:sp>
        <p:sp>
          <p:nvSpPr>
            <p:cNvPr id="108" name="Rectangle 212"/>
            <p:cNvSpPr>
              <a:spLocks noChangeArrowheads="1"/>
            </p:cNvSpPr>
            <p:nvPr/>
          </p:nvSpPr>
          <p:spPr bwMode="auto">
            <a:xfrm>
              <a:off x="3270" y="1442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9" name="Rectangle 213"/>
            <p:cNvSpPr>
              <a:spLocks noChangeArrowheads="1"/>
            </p:cNvSpPr>
            <p:nvPr/>
          </p:nvSpPr>
          <p:spPr bwMode="auto">
            <a:xfrm>
              <a:off x="2963" y="1654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0" name="Rectangle 214"/>
            <p:cNvSpPr>
              <a:spLocks noChangeArrowheads="1"/>
            </p:cNvSpPr>
            <p:nvPr/>
          </p:nvSpPr>
          <p:spPr bwMode="auto">
            <a:xfrm>
              <a:off x="2971" y="143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1" name="Rectangle 215"/>
            <p:cNvSpPr>
              <a:spLocks noChangeArrowheads="1"/>
            </p:cNvSpPr>
            <p:nvPr/>
          </p:nvSpPr>
          <p:spPr bwMode="auto">
            <a:xfrm>
              <a:off x="2963" y="1842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2" name="Rectangle 216"/>
            <p:cNvSpPr>
              <a:spLocks noChangeArrowheads="1"/>
            </p:cNvSpPr>
            <p:nvPr/>
          </p:nvSpPr>
          <p:spPr bwMode="auto">
            <a:xfrm>
              <a:off x="2971" y="202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3" name="Rectangle 217"/>
            <p:cNvSpPr>
              <a:spLocks noChangeArrowheads="1"/>
            </p:cNvSpPr>
            <p:nvPr/>
          </p:nvSpPr>
          <p:spPr bwMode="auto">
            <a:xfrm>
              <a:off x="2971" y="2251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4" name="Rectangle 218"/>
            <p:cNvSpPr>
              <a:spLocks noChangeArrowheads="1"/>
            </p:cNvSpPr>
            <p:nvPr/>
          </p:nvSpPr>
          <p:spPr bwMode="auto">
            <a:xfrm>
              <a:off x="2971" y="2432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5" name="Rectangle 219"/>
            <p:cNvSpPr>
              <a:spLocks noChangeArrowheads="1"/>
            </p:cNvSpPr>
            <p:nvPr/>
          </p:nvSpPr>
          <p:spPr bwMode="auto">
            <a:xfrm>
              <a:off x="3515" y="1207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6" name="Rectangle 220"/>
            <p:cNvSpPr>
              <a:spLocks noChangeArrowheads="1"/>
            </p:cNvSpPr>
            <p:nvPr/>
          </p:nvSpPr>
          <p:spPr bwMode="auto">
            <a:xfrm>
              <a:off x="3243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7" name="Rectangle 221"/>
            <p:cNvSpPr>
              <a:spLocks noChangeArrowheads="1"/>
            </p:cNvSpPr>
            <p:nvPr/>
          </p:nvSpPr>
          <p:spPr bwMode="auto">
            <a:xfrm>
              <a:off x="3742" y="1207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8" name="Rectangle 222"/>
            <p:cNvSpPr>
              <a:spLocks noChangeArrowheads="1"/>
            </p:cNvSpPr>
            <p:nvPr/>
          </p:nvSpPr>
          <p:spPr bwMode="auto">
            <a:xfrm>
              <a:off x="3961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9" name="Rectangle 223"/>
            <p:cNvSpPr>
              <a:spLocks noChangeArrowheads="1"/>
            </p:cNvSpPr>
            <p:nvPr/>
          </p:nvSpPr>
          <p:spPr bwMode="auto">
            <a:xfrm>
              <a:off x="4241" y="1207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20" name="Rectangle 224"/>
            <p:cNvSpPr>
              <a:spLocks noChangeArrowheads="1"/>
            </p:cNvSpPr>
            <p:nvPr/>
          </p:nvSpPr>
          <p:spPr bwMode="auto">
            <a:xfrm>
              <a:off x="4468" y="1207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121" name="Text Box 225"/>
          <p:cNvSpPr txBox="1">
            <a:spLocks noChangeArrowheads="1"/>
          </p:cNvSpPr>
          <p:nvPr/>
        </p:nvSpPr>
        <p:spPr bwMode="auto">
          <a:xfrm>
            <a:off x="6588125" y="6165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邻接矩阵</a:t>
            </a:r>
          </a:p>
        </p:txBody>
      </p:sp>
      <p:sp>
        <p:nvSpPr>
          <p:cNvPr id="122" name="Text Box 226"/>
          <p:cNvSpPr txBox="1">
            <a:spLocks noChangeArrowheads="1"/>
          </p:cNvSpPr>
          <p:nvPr/>
        </p:nvSpPr>
        <p:spPr bwMode="auto">
          <a:xfrm>
            <a:off x="6948488" y="2781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图</a:t>
            </a:r>
          </a:p>
        </p:txBody>
      </p:sp>
      <p:sp>
        <p:nvSpPr>
          <p:cNvPr id="123" name="Text Box 227"/>
          <p:cNvSpPr txBox="1">
            <a:spLocks noChangeArrowheads="1"/>
          </p:cNvSpPr>
          <p:nvPr/>
        </p:nvSpPr>
        <p:spPr bwMode="auto">
          <a:xfrm>
            <a:off x="179388" y="908050"/>
            <a:ext cx="497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例：计算从</a:t>
            </a:r>
            <a:r>
              <a:rPr lang="en-US" altLang="zh-CN" sz="2400" b="1">
                <a:ea typeface="微软雅黑" pitchFamily="34" charset="-122"/>
              </a:rPr>
              <a:t>A</a:t>
            </a:r>
            <a:r>
              <a:rPr lang="zh-CN" altLang="en-US" sz="2400" b="1">
                <a:ea typeface="微软雅黑" pitchFamily="34" charset="-122"/>
              </a:rPr>
              <a:t>点出发的单源最短路径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11845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246838"/>
              </p:ext>
            </p:extLst>
          </p:nvPr>
        </p:nvGraphicFramePr>
        <p:xfrm>
          <a:off x="179388" y="1773238"/>
          <a:ext cx="5329237" cy="3931920"/>
        </p:xfrm>
        <a:graphic>
          <a:graphicData uri="http://schemas.openxmlformats.org/drawingml/2006/table">
            <a:tbl>
              <a:tblPr/>
              <a:tblGrid>
                <a:gridCol w="1873250"/>
                <a:gridCol w="863600"/>
                <a:gridCol w="431800"/>
                <a:gridCol w="431800"/>
                <a:gridCol w="431800"/>
                <a:gridCol w="433387"/>
                <a:gridCol w="431800"/>
                <a:gridCol w="431800"/>
              </a:tblGrid>
              <a:tr h="161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已完成结点集，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本次最近点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 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5 (n-1)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3" name="Text Box 223"/>
          <p:cNvSpPr txBox="1">
            <a:spLocks noChangeArrowheads="1"/>
          </p:cNvSpPr>
          <p:nvPr/>
        </p:nvSpPr>
        <p:spPr bwMode="auto">
          <a:xfrm>
            <a:off x="1042988" y="594995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单源最短路径运算过程表</a:t>
            </a:r>
          </a:p>
        </p:txBody>
      </p:sp>
      <p:sp>
        <p:nvSpPr>
          <p:cNvPr id="4" name="Rectangle 227"/>
          <p:cNvSpPr>
            <a:spLocks noChangeArrowheads="1"/>
          </p:cNvSpPr>
          <p:nvPr/>
        </p:nvSpPr>
        <p:spPr bwMode="auto">
          <a:xfrm>
            <a:off x="1116013" y="115888"/>
            <a:ext cx="3833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5" name="Rectangle 228"/>
          <p:cNvSpPr>
            <a:spLocks noChangeArrowheads="1"/>
          </p:cNvSpPr>
          <p:nvPr/>
        </p:nvSpPr>
        <p:spPr bwMode="auto">
          <a:xfrm>
            <a:off x="5795963" y="4724400"/>
            <a:ext cx="2879725" cy="360363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29"/>
          <p:cNvGrpSpPr>
            <a:grpSpLocks/>
          </p:cNvGrpSpPr>
          <p:nvPr/>
        </p:nvGrpSpPr>
        <p:grpSpPr bwMode="auto">
          <a:xfrm>
            <a:off x="5651500" y="188913"/>
            <a:ext cx="3313113" cy="2444750"/>
            <a:chOff x="628" y="1427"/>
            <a:chExt cx="1621" cy="1234"/>
          </a:xfrm>
        </p:grpSpPr>
        <p:sp>
          <p:nvSpPr>
            <p:cNvPr id="7" name="Freeform 230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31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232"/>
            <p:cNvSpPr>
              <a:spLocks noChangeArrowheads="1"/>
            </p:cNvSpPr>
            <p:nvPr/>
          </p:nvSpPr>
          <p:spPr bwMode="auto">
            <a:xfrm>
              <a:off x="738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E</a:t>
              </a:r>
              <a:endParaRPr lang="en-US" altLang="zh-CN" b="1"/>
            </a:p>
          </p:txBody>
        </p:sp>
        <p:sp>
          <p:nvSpPr>
            <p:cNvPr id="10" name="Freeform 233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34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FF00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235"/>
            <p:cNvSpPr>
              <a:spLocks noChangeArrowheads="1"/>
            </p:cNvSpPr>
            <p:nvPr/>
          </p:nvSpPr>
          <p:spPr bwMode="auto">
            <a:xfrm>
              <a:off x="738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F</a:t>
              </a:r>
              <a:endParaRPr lang="en-US" altLang="zh-CN" b="1"/>
            </a:p>
          </p:txBody>
        </p:sp>
        <p:sp>
          <p:nvSpPr>
            <p:cNvPr id="13" name="Freeform 236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37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CC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238"/>
            <p:cNvSpPr>
              <a:spLocks noChangeArrowheads="1"/>
            </p:cNvSpPr>
            <p:nvPr/>
          </p:nvSpPr>
          <p:spPr bwMode="auto">
            <a:xfrm>
              <a:off x="1133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en-US" altLang="zh-CN" b="1"/>
            </a:p>
          </p:txBody>
        </p:sp>
        <p:sp>
          <p:nvSpPr>
            <p:cNvPr id="16" name="Freeform 239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40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CC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41"/>
            <p:cNvSpPr>
              <a:spLocks noChangeArrowheads="1"/>
            </p:cNvSpPr>
            <p:nvPr/>
          </p:nvSpPr>
          <p:spPr bwMode="auto">
            <a:xfrm>
              <a:off x="1726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B</a:t>
              </a:r>
              <a:endParaRPr lang="en-US" altLang="zh-CN" b="1"/>
            </a:p>
          </p:txBody>
        </p:sp>
        <p:sp>
          <p:nvSpPr>
            <p:cNvPr id="19" name="Freeform 242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3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44"/>
            <p:cNvSpPr>
              <a:spLocks noChangeArrowheads="1"/>
            </p:cNvSpPr>
            <p:nvPr/>
          </p:nvSpPr>
          <p:spPr bwMode="auto">
            <a:xfrm>
              <a:off x="1726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C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2" name="Freeform 245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46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47"/>
            <p:cNvSpPr>
              <a:spLocks noChangeArrowheads="1"/>
            </p:cNvSpPr>
            <p:nvPr/>
          </p:nvSpPr>
          <p:spPr bwMode="auto">
            <a:xfrm>
              <a:off x="2121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5" name="Line 248"/>
            <p:cNvSpPr>
              <a:spLocks noChangeShapeType="1"/>
            </p:cNvSpPr>
            <p:nvPr/>
          </p:nvSpPr>
          <p:spPr bwMode="auto">
            <a:xfrm flipH="1">
              <a:off x="971" y="1562"/>
              <a:ext cx="68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9"/>
            <p:cNvSpPr>
              <a:spLocks/>
            </p:cNvSpPr>
            <p:nvPr/>
          </p:nvSpPr>
          <p:spPr bwMode="auto">
            <a:xfrm>
              <a:off x="865" y="1524"/>
              <a:ext cx="116" cy="77"/>
            </a:xfrm>
            <a:custGeom>
              <a:avLst/>
              <a:gdLst>
                <a:gd name="T0" fmla="*/ 116 w 116"/>
                <a:gd name="T1" fmla="*/ 77 h 77"/>
                <a:gd name="T2" fmla="*/ 0 w 116"/>
                <a:gd name="T3" fmla="*/ 38 h 77"/>
                <a:gd name="T4" fmla="*/ 116 w 116"/>
                <a:gd name="T5" fmla="*/ 0 h 77"/>
                <a:gd name="T6" fmla="*/ 116 w 116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7">
                  <a:moveTo>
                    <a:pt x="116" y="77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0"/>
            <p:cNvSpPr>
              <a:spLocks noChangeShapeType="1"/>
            </p:cNvSpPr>
            <p:nvPr/>
          </p:nvSpPr>
          <p:spPr bwMode="auto">
            <a:xfrm>
              <a:off x="1815" y="1645"/>
              <a:ext cx="208" cy="24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51"/>
            <p:cNvSpPr>
              <a:spLocks/>
            </p:cNvSpPr>
            <p:nvPr/>
          </p:nvSpPr>
          <p:spPr bwMode="auto">
            <a:xfrm>
              <a:off x="1987" y="1855"/>
              <a:ext cx="105" cy="113"/>
            </a:xfrm>
            <a:custGeom>
              <a:avLst/>
              <a:gdLst>
                <a:gd name="T0" fmla="*/ 59 w 105"/>
                <a:gd name="T1" fmla="*/ 0 h 113"/>
                <a:gd name="T2" fmla="*/ 105 w 105"/>
                <a:gd name="T3" fmla="*/ 113 h 113"/>
                <a:gd name="T4" fmla="*/ 0 w 105"/>
                <a:gd name="T5" fmla="*/ 50 h 113"/>
                <a:gd name="T6" fmla="*/ 59 w 10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59" y="0"/>
                  </a:moveTo>
                  <a:lnTo>
                    <a:pt x="105" y="113"/>
                  </a:lnTo>
                  <a:lnTo>
                    <a:pt x="0" y="5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2"/>
            <p:cNvSpPr>
              <a:spLocks noChangeShapeType="1"/>
            </p:cNvSpPr>
            <p:nvPr/>
          </p:nvSpPr>
          <p:spPr bwMode="auto">
            <a:xfrm flipH="1">
              <a:off x="1367" y="2051"/>
              <a:ext cx="684" cy="0"/>
            </a:xfrm>
            <a:prstGeom prst="line">
              <a:avLst/>
            </a:prstGeom>
            <a:noFill/>
            <a:ln w="317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3"/>
            <p:cNvSpPr>
              <a:spLocks/>
            </p:cNvSpPr>
            <p:nvPr/>
          </p:nvSpPr>
          <p:spPr bwMode="auto">
            <a:xfrm>
              <a:off x="1260" y="2013"/>
              <a:ext cx="117" cy="78"/>
            </a:xfrm>
            <a:custGeom>
              <a:avLst/>
              <a:gdLst>
                <a:gd name="T0" fmla="*/ 117 w 117"/>
                <a:gd name="T1" fmla="*/ 78 h 78"/>
                <a:gd name="T2" fmla="*/ 0 w 117"/>
                <a:gd name="T3" fmla="*/ 38 h 78"/>
                <a:gd name="T4" fmla="*/ 117 w 117"/>
                <a:gd name="T5" fmla="*/ 0 h 78"/>
                <a:gd name="T6" fmla="*/ 117 w 11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78">
                  <a:moveTo>
                    <a:pt x="117" y="78"/>
                  </a:moveTo>
                  <a:lnTo>
                    <a:pt x="0" y="38"/>
                  </a:lnTo>
                  <a:lnTo>
                    <a:pt x="117" y="0"/>
                  </a:lnTo>
                  <a:lnTo>
                    <a:pt x="117" y="78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4"/>
            <p:cNvSpPr>
              <a:spLocks noChangeShapeType="1"/>
            </p:cNvSpPr>
            <p:nvPr/>
          </p:nvSpPr>
          <p:spPr bwMode="auto">
            <a:xfrm>
              <a:off x="836" y="1637"/>
              <a:ext cx="202" cy="2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55"/>
            <p:cNvSpPr>
              <a:spLocks/>
            </p:cNvSpPr>
            <p:nvPr/>
          </p:nvSpPr>
          <p:spPr bwMode="auto">
            <a:xfrm>
              <a:off x="1001" y="1853"/>
              <a:ext cx="104" cy="114"/>
            </a:xfrm>
            <a:custGeom>
              <a:avLst/>
              <a:gdLst>
                <a:gd name="T0" fmla="*/ 61 w 104"/>
                <a:gd name="T1" fmla="*/ 0 h 114"/>
                <a:gd name="T2" fmla="*/ 104 w 104"/>
                <a:gd name="T3" fmla="*/ 114 h 114"/>
                <a:gd name="T4" fmla="*/ 0 w 104"/>
                <a:gd name="T5" fmla="*/ 49 h 114"/>
                <a:gd name="T6" fmla="*/ 61 w 104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4">
                  <a:moveTo>
                    <a:pt x="61" y="0"/>
                  </a:moveTo>
                  <a:lnTo>
                    <a:pt x="104" y="114"/>
                  </a:lnTo>
                  <a:lnTo>
                    <a:pt x="0" y="4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56"/>
            <p:cNvSpPr>
              <a:spLocks noChangeShapeType="1"/>
            </p:cNvSpPr>
            <p:nvPr/>
          </p:nvSpPr>
          <p:spPr bwMode="auto">
            <a:xfrm flipV="1">
              <a:off x="833" y="2219"/>
              <a:ext cx="206" cy="25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257"/>
            <p:cNvSpPr>
              <a:spLocks/>
            </p:cNvSpPr>
            <p:nvPr/>
          </p:nvSpPr>
          <p:spPr bwMode="auto">
            <a:xfrm>
              <a:off x="1004" y="2137"/>
              <a:ext cx="102" cy="114"/>
            </a:xfrm>
            <a:custGeom>
              <a:avLst/>
              <a:gdLst>
                <a:gd name="T0" fmla="*/ 0 w 102"/>
                <a:gd name="T1" fmla="*/ 66 h 114"/>
                <a:gd name="T2" fmla="*/ 102 w 102"/>
                <a:gd name="T3" fmla="*/ 0 h 114"/>
                <a:gd name="T4" fmla="*/ 59 w 102"/>
                <a:gd name="T5" fmla="*/ 114 h 114"/>
                <a:gd name="T6" fmla="*/ 0 w 102"/>
                <a:gd name="T7" fmla="*/ 6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0" y="66"/>
                  </a:moveTo>
                  <a:lnTo>
                    <a:pt x="102" y="0"/>
                  </a:lnTo>
                  <a:lnTo>
                    <a:pt x="59" y="11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 flipV="1">
              <a:off x="766" y="1772"/>
              <a:ext cx="0" cy="67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259"/>
            <p:cNvSpPr>
              <a:spLocks/>
            </p:cNvSpPr>
            <p:nvPr/>
          </p:nvSpPr>
          <p:spPr bwMode="auto">
            <a:xfrm>
              <a:off x="728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8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8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60"/>
            <p:cNvSpPr>
              <a:spLocks noChangeShapeType="1"/>
            </p:cNvSpPr>
            <p:nvPr/>
          </p:nvSpPr>
          <p:spPr bwMode="auto">
            <a:xfrm flipH="1">
              <a:off x="971" y="2550"/>
              <a:ext cx="685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261"/>
            <p:cNvSpPr>
              <a:spLocks/>
            </p:cNvSpPr>
            <p:nvPr/>
          </p:nvSpPr>
          <p:spPr bwMode="auto">
            <a:xfrm>
              <a:off x="865" y="2512"/>
              <a:ext cx="116" cy="78"/>
            </a:xfrm>
            <a:custGeom>
              <a:avLst/>
              <a:gdLst>
                <a:gd name="T0" fmla="*/ 116 w 116"/>
                <a:gd name="T1" fmla="*/ 78 h 78"/>
                <a:gd name="T2" fmla="*/ 0 w 116"/>
                <a:gd name="T3" fmla="*/ 38 h 78"/>
                <a:gd name="T4" fmla="*/ 116 w 116"/>
                <a:gd name="T5" fmla="*/ 0 h 78"/>
                <a:gd name="T6" fmla="*/ 116 w 116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8">
                  <a:moveTo>
                    <a:pt x="116" y="78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8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62"/>
            <p:cNvSpPr>
              <a:spLocks noChangeShapeType="1"/>
            </p:cNvSpPr>
            <p:nvPr/>
          </p:nvSpPr>
          <p:spPr bwMode="auto">
            <a:xfrm flipH="1">
              <a:off x="1884" y="2135"/>
              <a:ext cx="208" cy="25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63"/>
            <p:cNvSpPr>
              <a:spLocks/>
            </p:cNvSpPr>
            <p:nvPr/>
          </p:nvSpPr>
          <p:spPr bwMode="auto">
            <a:xfrm>
              <a:off x="1818" y="2356"/>
              <a:ext cx="102" cy="114"/>
            </a:xfrm>
            <a:custGeom>
              <a:avLst/>
              <a:gdLst>
                <a:gd name="T0" fmla="*/ 102 w 102"/>
                <a:gd name="T1" fmla="*/ 49 h 114"/>
                <a:gd name="T2" fmla="*/ 0 w 102"/>
                <a:gd name="T3" fmla="*/ 114 h 114"/>
                <a:gd name="T4" fmla="*/ 43 w 102"/>
                <a:gd name="T5" fmla="*/ 0 h 114"/>
                <a:gd name="T6" fmla="*/ 102 w 102"/>
                <a:gd name="T7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102" y="49"/>
                  </a:moveTo>
                  <a:lnTo>
                    <a:pt x="0" y="114"/>
                  </a:lnTo>
                  <a:lnTo>
                    <a:pt x="43" y="0"/>
                  </a:lnTo>
                  <a:lnTo>
                    <a:pt x="102" y="4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264"/>
            <p:cNvSpPr>
              <a:spLocks noChangeArrowheads="1"/>
            </p:cNvSpPr>
            <p:nvPr/>
          </p:nvSpPr>
          <p:spPr bwMode="auto">
            <a:xfrm>
              <a:off x="1288" y="142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en-US" altLang="zh-CN" b="1"/>
            </a:p>
          </p:txBody>
        </p:sp>
        <p:sp>
          <p:nvSpPr>
            <p:cNvPr id="42" name="Rectangle 265"/>
            <p:cNvSpPr>
              <a:spLocks noChangeArrowheads="1"/>
            </p:cNvSpPr>
            <p:nvPr/>
          </p:nvSpPr>
          <p:spPr bwMode="auto">
            <a:xfrm>
              <a:off x="1940" y="1665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en-US" altLang="zh-CN" b="1"/>
            </a:p>
          </p:txBody>
        </p:sp>
        <p:sp>
          <p:nvSpPr>
            <p:cNvPr id="43" name="Rectangle 266"/>
            <p:cNvSpPr>
              <a:spLocks noChangeArrowheads="1"/>
            </p:cNvSpPr>
            <p:nvPr/>
          </p:nvSpPr>
          <p:spPr bwMode="auto">
            <a:xfrm>
              <a:off x="2008" y="228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en-US" altLang="zh-CN" b="1"/>
            </a:p>
          </p:txBody>
        </p:sp>
        <p:sp>
          <p:nvSpPr>
            <p:cNvPr id="44" name="Rectangle 267"/>
            <p:cNvSpPr>
              <a:spLocks noChangeArrowheads="1"/>
            </p:cNvSpPr>
            <p:nvPr/>
          </p:nvSpPr>
          <p:spPr bwMode="auto">
            <a:xfrm>
              <a:off x="1419" y="206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30</a:t>
              </a:r>
              <a:endParaRPr lang="en-US" altLang="zh-CN" b="1"/>
            </a:p>
          </p:txBody>
        </p:sp>
        <p:sp>
          <p:nvSpPr>
            <p:cNvPr id="45" name="Rectangle 268"/>
            <p:cNvSpPr>
              <a:spLocks noChangeArrowheads="1"/>
            </p:cNvSpPr>
            <p:nvPr/>
          </p:nvSpPr>
          <p:spPr bwMode="auto">
            <a:xfrm>
              <a:off x="628" y="202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18</a:t>
              </a:r>
              <a:endParaRPr lang="en-US" altLang="zh-CN" b="1"/>
            </a:p>
          </p:txBody>
        </p:sp>
        <p:sp>
          <p:nvSpPr>
            <p:cNvPr id="46" name="Rectangle 269"/>
            <p:cNvSpPr>
              <a:spLocks noChangeArrowheads="1"/>
            </p:cNvSpPr>
            <p:nvPr/>
          </p:nvSpPr>
          <p:spPr bwMode="auto">
            <a:xfrm>
              <a:off x="964" y="2317"/>
              <a:ext cx="8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en-US" altLang="zh-CN" b="1"/>
            </a:p>
          </p:txBody>
        </p:sp>
        <p:sp>
          <p:nvSpPr>
            <p:cNvPr id="47" name="Rectangle 270"/>
            <p:cNvSpPr>
              <a:spLocks noChangeArrowheads="1"/>
            </p:cNvSpPr>
            <p:nvPr/>
          </p:nvSpPr>
          <p:spPr bwMode="auto">
            <a:xfrm>
              <a:off x="1316" y="255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en-US" altLang="zh-CN" b="1"/>
            </a:p>
          </p:txBody>
        </p:sp>
        <p:sp>
          <p:nvSpPr>
            <p:cNvPr id="48" name="Line 271"/>
            <p:cNvSpPr>
              <a:spLocks noChangeShapeType="1"/>
            </p:cNvSpPr>
            <p:nvPr/>
          </p:nvSpPr>
          <p:spPr bwMode="auto">
            <a:xfrm flipV="1">
              <a:off x="1755" y="1772"/>
              <a:ext cx="0" cy="674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272"/>
            <p:cNvSpPr>
              <a:spLocks/>
            </p:cNvSpPr>
            <p:nvPr/>
          </p:nvSpPr>
          <p:spPr bwMode="auto">
            <a:xfrm>
              <a:off x="1716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9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9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273"/>
            <p:cNvSpPr>
              <a:spLocks noChangeArrowheads="1"/>
            </p:cNvSpPr>
            <p:nvPr/>
          </p:nvSpPr>
          <p:spPr bwMode="auto">
            <a:xfrm>
              <a:off x="1782" y="1823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15</a:t>
              </a:r>
              <a:endParaRPr lang="en-US" altLang="zh-CN" b="1"/>
            </a:p>
          </p:txBody>
        </p:sp>
        <p:sp>
          <p:nvSpPr>
            <p:cNvPr id="51" name="Rectangle 274"/>
            <p:cNvSpPr>
              <a:spLocks noChangeArrowheads="1"/>
            </p:cNvSpPr>
            <p:nvPr/>
          </p:nvSpPr>
          <p:spPr bwMode="auto">
            <a:xfrm>
              <a:off x="981" y="1694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en-US" altLang="zh-CN" b="1"/>
            </a:p>
          </p:txBody>
        </p:sp>
      </p:grpSp>
      <p:grpSp>
        <p:nvGrpSpPr>
          <p:cNvPr id="52" name="Group 275"/>
          <p:cNvGrpSpPr>
            <a:grpSpLocks/>
          </p:cNvGrpSpPr>
          <p:nvPr/>
        </p:nvGrpSpPr>
        <p:grpSpPr bwMode="auto">
          <a:xfrm>
            <a:off x="5867400" y="3692525"/>
            <a:ext cx="2671763" cy="2400300"/>
            <a:chOff x="2963" y="1207"/>
            <a:chExt cx="1639" cy="1420"/>
          </a:xfrm>
        </p:grpSpPr>
        <p:sp>
          <p:nvSpPr>
            <p:cNvPr id="53" name="Rectangle 276"/>
            <p:cNvSpPr>
              <a:spLocks noChangeArrowheads="1"/>
            </p:cNvSpPr>
            <p:nvPr/>
          </p:nvSpPr>
          <p:spPr bwMode="auto">
            <a:xfrm>
              <a:off x="4551" y="2450"/>
              <a:ext cx="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4" name="Rectangle 277"/>
            <p:cNvSpPr>
              <a:spLocks noChangeArrowheads="1"/>
            </p:cNvSpPr>
            <p:nvPr/>
          </p:nvSpPr>
          <p:spPr bwMode="auto">
            <a:xfrm>
              <a:off x="4551" y="234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5" name="Rectangle 278"/>
            <p:cNvSpPr>
              <a:spLocks noChangeArrowheads="1"/>
            </p:cNvSpPr>
            <p:nvPr/>
          </p:nvSpPr>
          <p:spPr bwMode="auto">
            <a:xfrm>
              <a:off x="4551" y="221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6" name="Rectangle 279"/>
            <p:cNvSpPr>
              <a:spLocks noChangeArrowheads="1"/>
            </p:cNvSpPr>
            <p:nvPr/>
          </p:nvSpPr>
          <p:spPr bwMode="auto">
            <a:xfrm>
              <a:off x="4551" y="208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7" name="Rectangle 280"/>
            <p:cNvSpPr>
              <a:spLocks noChangeArrowheads="1"/>
            </p:cNvSpPr>
            <p:nvPr/>
          </p:nvSpPr>
          <p:spPr bwMode="auto">
            <a:xfrm>
              <a:off x="4551" y="195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8" name="Rectangle 281"/>
            <p:cNvSpPr>
              <a:spLocks noChangeArrowheads="1"/>
            </p:cNvSpPr>
            <p:nvPr/>
          </p:nvSpPr>
          <p:spPr bwMode="auto">
            <a:xfrm>
              <a:off x="4551" y="182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9" name="Rectangle 282"/>
            <p:cNvSpPr>
              <a:spLocks noChangeArrowheads="1"/>
            </p:cNvSpPr>
            <p:nvPr/>
          </p:nvSpPr>
          <p:spPr bwMode="auto">
            <a:xfrm>
              <a:off x="4551" y="169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0" name="Rectangle 283"/>
            <p:cNvSpPr>
              <a:spLocks noChangeArrowheads="1"/>
            </p:cNvSpPr>
            <p:nvPr/>
          </p:nvSpPr>
          <p:spPr bwMode="auto">
            <a:xfrm>
              <a:off x="4551" y="156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1" name="Rectangle 284"/>
            <p:cNvSpPr>
              <a:spLocks noChangeArrowheads="1"/>
            </p:cNvSpPr>
            <p:nvPr/>
          </p:nvSpPr>
          <p:spPr bwMode="auto">
            <a:xfrm>
              <a:off x="4551" y="247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altLang="zh-CN" b="1"/>
            </a:p>
          </p:txBody>
        </p:sp>
        <p:sp>
          <p:nvSpPr>
            <p:cNvPr id="62" name="Rectangle 285"/>
            <p:cNvSpPr>
              <a:spLocks noChangeArrowheads="1"/>
            </p:cNvSpPr>
            <p:nvPr/>
          </p:nvSpPr>
          <p:spPr bwMode="auto">
            <a:xfrm>
              <a:off x="4551" y="143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 altLang="zh-CN" b="1"/>
            </a:p>
          </p:txBody>
        </p:sp>
        <p:sp>
          <p:nvSpPr>
            <p:cNvPr id="63" name="Rectangle 286"/>
            <p:cNvSpPr>
              <a:spLocks noChangeArrowheads="1"/>
            </p:cNvSpPr>
            <p:nvPr/>
          </p:nvSpPr>
          <p:spPr bwMode="auto">
            <a:xfrm>
              <a:off x="3201" y="2450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4" name="Rectangle 287"/>
            <p:cNvSpPr>
              <a:spLocks noChangeArrowheads="1"/>
            </p:cNvSpPr>
            <p:nvPr/>
          </p:nvSpPr>
          <p:spPr bwMode="auto">
            <a:xfrm>
              <a:off x="3201" y="234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5" name="Rectangle 288"/>
            <p:cNvSpPr>
              <a:spLocks noChangeArrowheads="1"/>
            </p:cNvSpPr>
            <p:nvPr/>
          </p:nvSpPr>
          <p:spPr bwMode="auto">
            <a:xfrm>
              <a:off x="3201" y="221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6" name="Rectangle 289"/>
            <p:cNvSpPr>
              <a:spLocks noChangeArrowheads="1"/>
            </p:cNvSpPr>
            <p:nvPr/>
          </p:nvSpPr>
          <p:spPr bwMode="auto">
            <a:xfrm>
              <a:off x="3201" y="208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7" name="Rectangle 290"/>
            <p:cNvSpPr>
              <a:spLocks noChangeArrowheads="1"/>
            </p:cNvSpPr>
            <p:nvPr/>
          </p:nvSpPr>
          <p:spPr bwMode="auto">
            <a:xfrm>
              <a:off x="3201" y="195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8" name="Rectangle 291"/>
            <p:cNvSpPr>
              <a:spLocks noChangeArrowheads="1"/>
            </p:cNvSpPr>
            <p:nvPr/>
          </p:nvSpPr>
          <p:spPr bwMode="auto">
            <a:xfrm>
              <a:off x="3201" y="182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9" name="Rectangle 292"/>
            <p:cNvSpPr>
              <a:spLocks noChangeArrowheads="1"/>
            </p:cNvSpPr>
            <p:nvPr/>
          </p:nvSpPr>
          <p:spPr bwMode="auto">
            <a:xfrm>
              <a:off x="3201" y="169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0" name="Rectangle 293"/>
            <p:cNvSpPr>
              <a:spLocks noChangeArrowheads="1"/>
            </p:cNvSpPr>
            <p:nvPr/>
          </p:nvSpPr>
          <p:spPr bwMode="auto">
            <a:xfrm>
              <a:off x="3201" y="156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1" name="Rectangle 294"/>
            <p:cNvSpPr>
              <a:spLocks noChangeArrowheads="1"/>
            </p:cNvSpPr>
            <p:nvPr/>
          </p:nvSpPr>
          <p:spPr bwMode="auto">
            <a:xfrm>
              <a:off x="3201" y="247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altLang="zh-CN" b="1"/>
            </a:p>
          </p:txBody>
        </p:sp>
        <p:sp>
          <p:nvSpPr>
            <p:cNvPr id="72" name="Rectangle 295"/>
            <p:cNvSpPr>
              <a:spLocks noChangeArrowheads="1"/>
            </p:cNvSpPr>
            <p:nvPr/>
          </p:nvSpPr>
          <p:spPr bwMode="auto">
            <a:xfrm>
              <a:off x="3201" y="143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 altLang="zh-CN" b="1"/>
            </a:p>
          </p:txBody>
        </p:sp>
        <p:sp>
          <p:nvSpPr>
            <p:cNvPr id="73" name="Rectangle 296"/>
            <p:cNvSpPr>
              <a:spLocks noChangeArrowheads="1"/>
            </p:cNvSpPr>
            <p:nvPr/>
          </p:nvSpPr>
          <p:spPr bwMode="auto">
            <a:xfrm>
              <a:off x="3723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4" name="Rectangle 297"/>
            <p:cNvSpPr>
              <a:spLocks noChangeArrowheads="1"/>
            </p:cNvSpPr>
            <p:nvPr/>
          </p:nvSpPr>
          <p:spPr bwMode="auto">
            <a:xfrm>
              <a:off x="3489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5" name="Rectangle 298"/>
            <p:cNvSpPr>
              <a:spLocks noChangeArrowheads="1"/>
            </p:cNvSpPr>
            <p:nvPr/>
          </p:nvSpPr>
          <p:spPr bwMode="auto">
            <a:xfrm>
              <a:off x="3254" y="2441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6" name="Rectangle 299"/>
            <p:cNvSpPr>
              <a:spLocks noChangeArrowheads="1"/>
            </p:cNvSpPr>
            <p:nvPr/>
          </p:nvSpPr>
          <p:spPr bwMode="auto">
            <a:xfrm>
              <a:off x="4450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7" name="Rectangle 300"/>
            <p:cNvSpPr>
              <a:spLocks noChangeArrowheads="1"/>
            </p:cNvSpPr>
            <p:nvPr/>
          </p:nvSpPr>
          <p:spPr bwMode="auto">
            <a:xfrm>
              <a:off x="3723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8" name="Rectangle 301"/>
            <p:cNvSpPr>
              <a:spLocks noChangeArrowheads="1"/>
            </p:cNvSpPr>
            <p:nvPr/>
          </p:nvSpPr>
          <p:spPr bwMode="auto">
            <a:xfrm>
              <a:off x="3489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9" name="Rectangle 302"/>
            <p:cNvSpPr>
              <a:spLocks noChangeArrowheads="1"/>
            </p:cNvSpPr>
            <p:nvPr/>
          </p:nvSpPr>
          <p:spPr bwMode="auto">
            <a:xfrm>
              <a:off x="3254" y="2239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0" name="Rectangle 303"/>
            <p:cNvSpPr>
              <a:spLocks noChangeArrowheads="1"/>
            </p:cNvSpPr>
            <p:nvPr/>
          </p:nvSpPr>
          <p:spPr bwMode="auto">
            <a:xfrm>
              <a:off x="4450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1" name="Rectangle 304"/>
            <p:cNvSpPr>
              <a:spLocks noChangeArrowheads="1"/>
            </p:cNvSpPr>
            <p:nvPr/>
          </p:nvSpPr>
          <p:spPr bwMode="auto">
            <a:xfrm>
              <a:off x="4215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2" name="Rectangle 305"/>
            <p:cNvSpPr>
              <a:spLocks noChangeArrowheads="1"/>
            </p:cNvSpPr>
            <p:nvPr/>
          </p:nvSpPr>
          <p:spPr bwMode="auto">
            <a:xfrm>
              <a:off x="3723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3" name="Rectangle 306"/>
            <p:cNvSpPr>
              <a:spLocks noChangeArrowheads="1"/>
            </p:cNvSpPr>
            <p:nvPr/>
          </p:nvSpPr>
          <p:spPr bwMode="auto">
            <a:xfrm>
              <a:off x="3489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4" name="Rectangle 307"/>
            <p:cNvSpPr>
              <a:spLocks noChangeArrowheads="1"/>
            </p:cNvSpPr>
            <p:nvPr/>
          </p:nvSpPr>
          <p:spPr bwMode="auto">
            <a:xfrm>
              <a:off x="3254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5" name="Rectangle 308"/>
            <p:cNvSpPr>
              <a:spLocks noChangeArrowheads="1"/>
            </p:cNvSpPr>
            <p:nvPr/>
          </p:nvSpPr>
          <p:spPr bwMode="auto">
            <a:xfrm>
              <a:off x="4215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6" name="Rectangle 309"/>
            <p:cNvSpPr>
              <a:spLocks noChangeArrowheads="1"/>
            </p:cNvSpPr>
            <p:nvPr/>
          </p:nvSpPr>
          <p:spPr bwMode="auto">
            <a:xfrm>
              <a:off x="3963" y="1833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7" name="Rectangle 310"/>
            <p:cNvSpPr>
              <a:spLocks noChangeArrowheads="1"/>
            </p:cNvSpPr>
            <p:nvPr/>
          </p:nvSpPr>
          <p:spPr bwMode="auto">
            <a:xfrm>
              <a:off x="3254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8" name="Rectangle 311"/>
            <p:cNvSpPr>
              <a:spLocks noChangeArrowheads="1"/>
            </p:cNvSpPr>
            <p:nvPr/>
          </p:nvSpPr>
          <p:spPr bwMode="auto">
            <a:xfrm>
              <a:off x="4450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9" name="Rectangle 312"/>
            <p:cNvSpPr>
              <a:spLocks noChangeArrowheads="1"/>
            </p:cNvSpPr>
            <p:nvPr/>
          </p:nvSpPr>
          <p:spPr bwMode="auto">
            <a:xfrm>
              <a:off x="396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0" name="Rectangle 313"/>
            <p:cNvSpPr>
              <a:spLocks noChangeArrowheads="1"/>
            </p:cNvSpPr>
            <p:nvPr/>
          </p:nvSpPr>
          <p:spPr bwMode="auto">
            <a:xfrm>
              <a:off x="372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1" name="Rectangle 314"/>
            <p:cNvSpPr>
              <a:spLocks noChangeArrowheads="1"/>
            </p:cNvSpPr>
            <p:nvPr/>
          </p:nvSpPr>
          <p:spPr bwMode="auto">
            <a:xfrm>
              <a:off x="4450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2" name="Rectangle 315"/>
            <p:cNvSpPr>
              <a:spLocks noChangeArrowheads="1"/>
            </p:cNvSpPr>
            <p:nvPr/>
          </p:nvSpPr>
          <p:spPr bwMode="auto">
            <a:xfrm>
              <a:off x="4215" y="1426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3" name="Rectangle 316"/>
            <p:cNvSpPr>
              <a:spLocks noChangeArrowheads="1"/>
            </p:cNvSpPr>
            <p:nvPr/>
          </p:nvSpPr>
          <p:spPr bwMode="auto">
            <a:xfrm>
              <a:off x="3489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4" name="Rectangle 317"/>
            <p:cNvSpPr>
              <a:spLocks noChangeArrowheads="1"/>
            </p:cNvSpPr>
            <p:nvPr/>
          </p:nvSpPr>
          <p:spPr bwMode="auto">
            <a:xfrm>
              <a:off x="4466" y="2457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5" name="Rectangle 318"/>
            <p:cNvSpPr>
              <a:spLocks noChangeArrowheads="1"/>
            </p:cNvSpPr>
            <p:nvPr/>
          </p:nvSpPr>
          <p:spPr bwMode="auto">
            <a:xfrm>
              <a:off x="4192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  <a:endParaRPr lang="en-US" altLang="zh-CN" b="1"/>
            </a:p>
          </p:txBody>
        </p:sp>
        <p:sp>
          <p:nvSpPr>
            <p:cNvPr id="96" name="Rectangle 319"/>
            <p:cNvSpPr>
              <a:spLocks noChangeArrowheads="1"/>
            </p:cNvSpPr>
            <p:nvPr/>
          </p:nvSpPr>
          <p:spPr bwMode="auto">
            <a:xfrm>
              <a:off x="3940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b="1"/>
            </a:p>
          </p:txBody>
        </p:sp>
        <p:sp>
          <p:nvSpPr>
            <p:cNvPr id="97" name="Rectangle 320"/>
            <p:cNvSpPr>
              <a:spLocks noChangeArrowheads="1"/>
            </p:cNvSpPr>
            <p:nvPr/>
          </p:nvSpPr>
          <p:spPr bwMode="auto">
            <a:xfrm>
              <a:off x="4231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8" name="Rectangle 321"/>
            <p:cNvSpPr>
              <a:spLocks noChangeArrowheads="1"/>
            </p:cNvSpPr>
            <p:nvPr/>
          </p:nvSpPr>
          <p:spPr bwMode="auto">
            <a:xfrm>
              <a:off x="3980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b="1"/>
            </a:p>
          </p:txBody>
        </p:sp>
        <p:sp>
          <p:nvSpPr>
            <p:cNvPr id="99" name="Rectangle 322"/>
            <p:cNvSpPr>
              <a:spLocks noChangeArrowheads="1"/>
            </p:cNvSpPr>
            <p:nvPr/>
          </p:nvSpPr>
          <p:spPr bwMode="auto">
            <a:xfrm>
              <a:off x="3980" y="2051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0" name="Rectangle 323"/>
            <p:cNvSpPr>
              <a:spLocks noChangeArrowheads="1"/>
            </p:cNvSpPr>
            <p:nvPr/>
          </p:nvSpPr>
          <p:spPr bwMode="auto">
            <a:xfrm>
              <a:off x="4464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1"/>
            </a:p>
          </p:txBody>
        </p:sp>
        <p:sp>
          <p:nvSpPr>
            <p:cNvPr id="101" name="Rectangle 324"/>
            <p:cNvSpPr>
              <a:spLocks noChangeArrowheads="1"/>
            </p:cNvSpPr>
            <p:nvPr/>
          </p:nvSpPr>
          <p:spPr bwMode="auto">
            <a:xfrm>
              <a:off x="3739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2" name="Rectangle 325"/>
            <p:cNvSpPr>
              <a:spLocks noChangeArrowheads="1"/>
            </p:cNvSpPr>
            <p:nvPr/>
          </p:nvSpPr>
          <p:spPr bwMode="auto">
            <a:xfrm>
              <a:off x="3465" y="1849"/>
              <a:ext cx="1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en-US" altLang="zh-CN" b="1"/>
            </a:p>
          </p:txBody>
        </p:sp>
        <p:sp>
          <p:nvSpPr>
            <p:cNvPr id="103" name="Rectangle 326"/>
            <p:cNvSpPr>
              <a:spLocks noChangeArrowheads="1"/>
            </p:cNvSpPr>
            <p:nvPr/>
          </p:nvSpPr>
          <p:spPr bwMode="auto">
            <a:xfrm>
              <a:off x="4230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altLang="zh-CN" b="1"/>
            </a:p>
          </p:txBody>
        </p:sp>
        <p:sp>
          <p:nvSpPr>
            <p:cNvPr id="104" name="Rectangle 327"/>
            <p:cNvSpPr>
              <a:spLocks noChangeArrowheads="1"/>
            </p:cNvSpPr>
            <p:nvPr/>
          </p:nvSpPr>
          <p:spPr bwMode="auto">
            <a:xfrm>
              <a:off x="3505" y="1646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5" name="Rectangle 328"/>
            <p:cNvSpPr>
              <a:spLocks noChangeArrowheads="1"/>
            </p:cNvSpPr>
            <p:nvPr/>
          </p:nvSpPr>
          <p:spPr bwMode="auto">
            <a:xfrm>
              <a:off x="3271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b="1"/>
            </a:p>
          </p:txBody>
        </p:sp>
        <p:sp>
          <p:nvSpPr>
            <p:cNvPr id="106" name="Rectangle 329"/>
            <p:cNvSpPr>
              <a:spLocks noChangeArrowheads="1"/>
            </p:cNvSpPr>
            <p:nvPr/>
          </p:nvSpPr>
          <p:spPr bwMode="auto">
            <a:xfrm>
              <a:off x="3944" y="1442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en-US" altLang="zh-CN" b="1"/>
            </a:p>
          </p:txBody>
        </p:sp>
        <p:sp>
          <p:nvSpPr>
            <p:cNvPr id="107" name="Rectangle 330"/>
            <p:cNvSpPr>
              <a:spLocks noChangeArrowheads="1"/>
            </p:cNvSpPr>
            <p:nvPr/>
          </p:nvSpPr>
          <p:spPr bwMode="auto">
            <a:xfrm>
              <a:off x="3739" y="1442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b="1"/>
            </a:p>
          </p:txBody>
        </p:sp>
        <p:sp>
          <p:nvSpPr>
            <p:cNvPr id="108" name="Rectangle 331"/>
            <p:cNvSpPr>
              <a:spLocks noChangeArrowheads="1"/>
            </p:cNvSpPr>
            <p:nvPr/>
          </p:nvSpPr>
          <p:spPr bwMode="auto">
            <a:xfrm>
              <a:off x="3270" y="1442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9" name="Rectangle 332"/>
            <p:cNvSpPr>
              <a:spLocks noChangeArrowheads="1"/>
            </p:cNvSpPr>
            <p:nvPr/>
          </p:nvSpPr>
          <p:spPr bwMode="auto">
            <a:xfrm>
              <a:off x="2963" y="1654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0" name="Rectangle 333"/>
            <p:cNvSpPr>
              <a:spLocks noChangeArrowheads="1"/>
            </p:cNvSpPr>
            <p:nvPr/>
          </p:nvSpPr>
          <p:spPr bwMode="auto">
            <a:xfrm>
              <a:off x="2971" y="143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1" name="Rectangle 334"/>
            <p:cNvSpPr>
              <a:spLocks noChangeArrowheads="1"/>
            </p:cNvSpPr>
            <p:nvPr/>
          </p:nvSpPr>
          <p:spPr bwMode="auto">
            <a:xfrm>
              <a:off x="2963" y="1842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2" name="Rectangle 335"/>
            <p:cNvSpPr>
              <a:spLocks noChangeArrowheads="1"/>
            </p:cNvSpPr>
            <p:nvPr/>
          </p:nvSpPr>
          <p:spPr bwMode="auto">
            <a:xfrm>
              <a:off x="2971" y="202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3" name="Rectangle 336"/>
            <p:cNvSpPr>
              <a:spLocks noChangeArrowheads="1"/>
            </p:cNvSpPr>
            <p:nvPr/>
          </p:nvSpPr>
          <p:spPr bwMode="auto">
            <a:xfrm>
              <a:off x="2971" y="2251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4" name="Rectangle 337"/>
            <p:cNvSpPr>
              <a:spLocks noChangeArrowheads="1"/>
            </p:cNvSpPr>
            <p:nvPr/>
          </p:nvSpPr>
          <p:spPr bwMode="auto">
            <a:xfrm>
              <a:off x="2971" y="2432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5" name="Rectangle 338"/>
            <p:cNvSpPr>
              <a:spLocks noChangeArrowheads="1"/>
            </p:cNvSpPr>
            <p:nvPr/>
          </p:nvSpPr>
          <p:spPr bwMode="auto">
            <a:xfrm>
              <a:off x="3515" y="1207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6" name="Rectangle 339"/>
            <p:cNvSpPr>
              <a:spLocks noChangeArrowheads="1"/>
            </p:cNvSpPr>
            <p:nvPr/>
          </p:nvSpPr>
          <p:spPr bwMode="auto">
            <a:xfrm>
              <a:off x="3243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7" name="Rectangle 340"/>
            <p:cNvSpPr>
              <a:spLocks noChangeArrowheads="1"/>
            </p:cNvSpPr>
            <p:nvPr/>
          </p:nvSpPr>
          <p:spPr bwMode="auto">
            <a:xfrm>
              <a:off x="3742" y="1207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8" name="Rectangle 341"/>
            <p:cNvSpPr>
              <a:spLocks noChangeArrowheads="1"/>
            </p:cNvSpPr>
            <p:nvPr/>
          </p:nvSpPr>
          <p:spPr bwMode="auto">
            <a:xfrm>
              <a:off x="3961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9" name="Rectangle 342"/>
            <p:cNvSpPr>
              <a:spLocks noChangeArrowheads="1"/>
            </p:cNvSpPr>
            <p:nvPr/>
          </p:nvSpPr>
          <p:spPr bwMode="auto">
            <a:xfrm>
              <a:off x="4241" y="1207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20" name="Rectangle 343"/>
            <p:cNvSpPr>
              <a:spLocks noChangeArrowheads="1"/>
            </p:cNvSpPr>
            <p:nvPr/>
          </p:nvSpPr>
          <p:spPr bwMode="auto">
            <a:xfrm>
              <a:off x="4468" y="1207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121" name="Text Box 344"/>
          <p:cNvSpPr txBox="1">
            <a:spLocks noChangeArrowheads="1"/>
          </p:cNvSpPr>
          <p:nvPr/>
        </p:nvSpPr>
        <p:spPr bwMode="auto">
          <a:xfrm>
            <a:off x="6588125" y="6165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邻接矩阵</a:t>
            </a:r>
          </a:p>
        </p:txBody>
      </p:sp>
      <p:sp>
        <p:nvSpPr>
          <p:cNvPr id="122" name="Text Box 345"/>
          <p:cNvSpPr txBox="1">
            <a:spLocks noChangeArrowheads="1"/>
          </p:cNvSpPr>
          <p:nvPr/>
        </p:nvSpPr>
        <p:spPr bwMode="auto">
          <a:xfrm>
            <a:off x="6948488" y="2781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图</a:t>
            </a:r>
          </a:p>
        </p:txBody>
      </p:sp>
      <p:sp>
        <p:nvSpPr>
          <p:cNvPr id="123" name="Text Box 365"/>
          <p:cNvSpPr txBox="1">
            <a:spLocks noChangeArrowheads="1"/>
          </p:cNvSpPr>
          <p:nvPr/>
        </p:nvSpPr>
        <p:spPr bwMode="auto">
          <a:xfrm>
            <a:off x="179388" y="908050"/>
            <a:ext cx="497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例：计算从</a:t>
            </a:r>
            <a:r>
              <a:rPr lang="en-US" altLang="zh-CN" sz="2400" b="1">
                <a:ea typeface="微软雅黑" pitchFamily="34" charset="-122"/>
              </a:rPr>
              <a:t>A</a:t>
            </a:r>
            <a:r>
              <a:rPr lang="zh-CN" altLang="en-US" sz="2400" b="1">
                <a:ea typeface="微软雅黑" pitchFamily="34" charset="-122"/>
              </a:rPr>
              <a:t>点出发的单源最短路径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40715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463858"/>
              </p:ext>
            </p:extLst>
          </p:nvPr>
        </p:nvGraphicFramePr>
        <p:xfrm>
          <a:off x="179388" y="1773238"/>
          <a:ext cx="5329237" cy="3870960"/>
        </p:xfrm>
        <a:graphic>
          <a:graphicData uri="http://schemas.openxmlformats.org/drawingml/2006/table">
            <a:tbl>
              <a:tblPr/>
              <a:tblGrid>
                <a:gridCol w="1873250"/>
                <a:gridCol w="863600"/>
                <a:gridCol w="431800"/>
                <a:gridCol w="431800"/>
                <a:gridCol w="431800"/>
                <a:gridCol w="433387"/>
                <a:gridCol w="431800"/>
                <a:gridCol w="431800"/>
              </a:tblGrid>
              <a:tr h="161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已完成结点集，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本次最近点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 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{A,C,F},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5 (n-1)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3" name="Text Box 107"/>
          <p:cNvSpPr txBox="1">
            <a:spLocks noChangeArrowheads="1"/>
          </p:cNvSpPr>
          <p:nvPr/>
        </p:nvSpPr>
        <p:spPr bwMode="auto">
          <a:xfrm>
            <a:off x="1042988" y="594995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单源最短路径运算过程表</a:t>
            </a:r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1116013" y="115888"/>
            <a:ext cx="3833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5" name="Rectangle 109"/>
          <p:cNvSpPr>
            <a:spLocks noChangeArrowheads="1"/>
          </p:cNvSpPr>
          <p:nvPr/>
        </p:nvSpPr>
        <p:spPr bwMode="auto">
          <a:xfrm>
            <a:off x="5724525" y="5734050"/>
            <a:ext cx="2879725" cy="360363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5651500" y="188913"/>
            <a:ext cx="3313113" cy="2444750"/>
            <a:chOff x="628" y="1427"/>
            <a:chExt cx="1621" cy="1234"/>
          </a:xfrm>
        </p:grpSpPr>
        <p:sp>
          <p:nvSpPr>
            <p:cNvPr id="7" name="Freeform 111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2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CC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13"/>
            <p:cNvSpPr>
              <a:spLocks noChangeArrowheads="1"/>
            </p:cNvSpPr>
            <p:nvPr/>
          </p:nvSpPr>
          <p:spPr bwMode="auto">
            <a:xfrm>
              <a:off x="738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E</a:t>
              </a:r>
              <a:endParaRPr lang="en-US" altLang="zh-CN" b="1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5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16"/>
            <p:cNvSpPr>
              <a:spLocks noChangeArrowheads="1"/>
            </p:cNvSpPr>
            <p:nvPr/>
          </p:nvSpPr>
          <p:spPr bwMode="auto">
            <a:xfrm>
              <a:off x="738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3" name="Freeform 117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8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CC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19"/>
            <p:cNvSpPr>
              <a:spLocks noChangeArrowheads="1"/>
            </p:cNvSpPr>
            <p:nvPr/>
          </p:nvSpPr>
          <p:spPr bwMode="auto">
            <a:xfrm>
              <a:off x="1133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en-US" altLang="zh-CN" b="1"/>
            </a:p>
          </p:txBody>
        </p:sp>
        <p:sp>
          <p:nvSpPr>
            <p:cNvPr id="16" name="Freeform 120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21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FF00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22"/>
            <p:cNvSpPr>
              <a:spLocks noChangeArrowheads="1"/>
            </p:cNvSpPr>
            <p:nvPr/>
          </p:nvSpPr>
          <p:spPr bwMode="auto">
            <a:xfrm>
              <a:off x="1726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B</a:t>
              </a:r>
              <a:endParaRPr lang="en-US" altLang="zh-CN" b="1"/>
            </a:p>
          </p:txBody>
        </p:sp>
        <p:sp>
          <p:nvSpPr>
            <p:cNvPr id="19" name="Freeform 123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4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25"/>
            <p:cNvSpPr>
              <a:spLocks noChangeArrowheads="1"/>
            </p:cNvSpPr>
            <p:nvPr/>
          </p:nvSpPr>
          <p:spPr bwMode="auto">
            <a:xfrm>
              <a:off x="1726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C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2" name="Freeform 126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27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28"/>
            <p:cNvSpPr>
              <a:spLocks noChangeArrowheads="1"/>
            </p:cNvSpPr>
            <p:nvPr/>
          </p:nvSpPr>
          <p:spPr bwMode="auto">
            <a:xfrm>
              <a:off x="2121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5" name="Line 129"/>
            <p:cNvSpPr>
              <a:spLocks noChangeShapeType="1"/>
            </p:cNvSpPr>
            <p:nvPr/>
          </p:nvSpPr>
          <p:spPr bwMode="auto">
            <a:xfrm flipH="1">
              <a:off x="971" y="1562"/>
              <a:ext cx="68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30"/>
            <p:cNvSpPr>
              <a:spLocks/>
            </p:cNvSpPr>
            <p:nvPr/>
          </p:nvSpPr>
          <p:spPr bwMode="auto">
            <a:xfrm>
              <a:off x="865" y="1524"/>
              <a:ext cx="116" cy="77"/>
            </a:xfrm>
            <a:custGeom>
              <a:avLst/>
              <a:gdLst>
                <a:gd name="T0" fmla="*/ 116 w 116"/>
                <a:gd name="T1" fmla="*/ 77 h 77"/>
                <a:gd name="T2" fmla="*/ 0 w 116"/>
                <a:gd name="T3" fmla="*/ 38 h 77"/>
                <a:gd name="T4" fmla="*/ 116 w 116"/>
                <a:gd name="T5" fmla="*/ 0 h 77"/>
                <a:gd name="T6" fmla="*/ 116 w 116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7">
                  <a:moveTo>
                    <a:pt x="116" y="77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1"/>
            <p:cNvSpPr>
              <a:spLocks noChangeShapeType="1"/>
            </p:cNvSpPr>
            <p:nvPr/>
          </p:nvSpPr>
          <p:spPr bwMode="auto">
            <a:xfrm>
              <a:off x="1815" y="1645"/>
              <a:ext cx="208" cy="24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2"/>
            <p:cNvSpPr>
              <a:spLocks/>
            </p:cNvSpPr>
            <p:nvPr/>
          </p:nvSpPr>
          <p:spPr bwMode="auto">
            <a:xfrm>
              <a:off x="1987" y="1855"/>
              <a:ext cx="105" cy="113"/>
            </a:xfrm>
            <a:custGeom>
              <a:avLst/>
              <a:gdLst>
                <a:gd name="T0" fmla="*/ 59 w 105"/>
                <a:gd name="T1" fmla="*/ 0 h 113"/>
                <a:gd name="T2" fmla="*/ 105 w 105"/>
                <a:gd name="T3" fmla="*/ 113 h 113"/>
                <a:gd name="T4" fmla="*/ 0 w 105"/>
                <a:gd name="T5" fmla="*/ 50 h 113"/>
                <a:gd name="T6" fmla="*/ 59 w 10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59" y="0"/>
                  </a:moveTo>
                  <a:lnTo>
                    <a:pt x="105" y="113"/>
                  </a:lnTo>
                  <a:lnTo>
                    <a:pt x="0" y="5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>
              <a:off x="1367" y="2051"/>
              <a:ext cx="684" cy="0"/>
            </a:xfrm>
            <a:prstGeom prst="line">
              <a:avLst/>
            </a:prstGeom>
            <a:noFill/>
            <a:ln w="31750" cap="rnd">
              <a:solidFill>
                <a:srgbClr val="FF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34"/>
            <p:cNvSpPr>
              <a:spLocks/>
            </p:cNvSpPr>
            <p:nvPr/>
          </p:nvSpPr>
          <p:spPr bwMode="auto">
            <a:xfrm>
              <a:off x="1260" y="2013"/>
              <a:ext cx="117" cy="78"/>
            </a:xfrm>
            <a:custGeom>
              <a:avLst/>
              <a:gdLst>
                <a:gd name="T0" fmla="*/ 117 w 117"/>
                <a:gd name="T1" fmla="*/ 78 h 78"/>
                <a:gd name="T2" fmla="*/ 0 w 117"/>
                <a:gd name="T3" fmla="*/ 38 h 78"/>
                <a:gd name="T4" fmla="*/ 117 w 117"/>
                <a:gd name="T5" fmla="*/ 0 h 78"/>
                <a:gd name="T6" fmla="*/ 117 w 11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78">
                  <a:moveTo>
                    <a:pt x="117" y="78"/>
                  </a:moveTo>
                  <a:lnTo>
                    <a:pt x="0" y="38"/>
                  </a:lnTo>
                  <a:lnTo>
                    <a:pt x="117" y="0"/>
                  </a:lnTo>
                  <a:lnTo>
                    <a:pt x="117" y="78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5"/>
            <p:cNvSpPr>
              <a:spLocks noChangeShapeType="1"/>
            </p:cNvSpPr>
            <p:nvPr/>
          </p:nvSpPr>
          <p:spPr bwMode="auto">
            <a:xfrm>
              <a:off x="836" y="1637"/>
              <a:ext cx="202" cy="2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1001" y="1853"/>
              <a:ext cx="104" cy="114"/>
            </a:xfrm>
            <a:custGeom>
              <a:avLst/>
              <a:gdLst>
                <a:gd name="T0" fmla="*/ 61 w 104"/>
                <a:gd name="T1" fmla="*/ 0 h 114"/>
                <a:gd name="T2" fmla="*/ 104 w 104"/>
                <a:gd name="T3" fmla="*/ 114 h 114"/>
                <a:gd name="T4" fmla="*/ 0 w 104"/>
                <a:gd name="T5" fmla="*/ 49 h 114"/>
                <a:gd name="T6" fmla="*/ 61 w 104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4">
                  <a:moveTo>
                    <a:pt x="61" y="0"/>
                  </a:moveTo>
                  <a:lnTo>
                    <a:pt x="104" y="114"/>
                  </a:lnTo>
                  <a:lnTo>
                    <a:pt x="0" y="4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7"/>
            <p:cNvSpPr>
              <a:spLocks noChangeShapeType="1"/>
            </p:cNvSpPr>
            <p:nvPr/>
          </p:nvSpPr>
          <p:spPr bwMode="auto">
            <a:xfrm flipV="1">
              <a:off x="833" y="2219"/>
              <a:ext cx="206" cy="256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38"/>
            <p:cNvSpPr>
              <a:spLocks/>
            </p:cNvSpPr>
            <p:nvPr/>
          </p:nvSpPr>
          <p:spPr bwMode="auto">
            <a:xfrm>
              <a:off x="1004" y="2137"/>
              <a:ext cx="102" cy="114"/>
            </a:xfrm>
            <a:custGeom>
              <a:avLst/>
              <a:gdLst>
                <a:gd name="T0" fmla="*/ 0 w 102"/>
                <a:gd name="T1" fmla="*/ 66 h 114"/>
                <a:gd name="T2" fmla="*/ 102 w 102"/>
                <a:gd name="T3" fmla="*/ 0 h 114"/>
                <a:gd name="T4" fmla="*/ 59 w 102"/>
                <a:gd name="T5" fmla="*/ 114 h 114"/>
                <a:gd name="T6" fmla="*/ 0 w 102"/>
                <a:gd name="T7" fmla="*/ 6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0" y="66"/>
                  </a:moveTo>
                  <a:lnTo>
                    <a:pt x="102" y="0"/>
                  </a:lnTo>
                  <a:lnTo>
                    <a:pt x="59" y="11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9"/>
            <p:cNvSpPr>
              <a:spLocks noChangeShapeType="1"/>
            </p:cNvSpPr>
            <p:nvPr/>
          </p:nvSpPr>
          <p:spPr bwMode="auto">
            <a:xfrm flipV="1">
              <a:off x="766" y="1772"/>
              <a:ext cx="0" cy="674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0"/>
            <p:cNvSpPr>
              <a:spLocks/>
            </p:cNvSpPr>
            <p:nvPr/>
          </p:nvSpPr>
          <p:spPr bwMode="auto">
            <a:xfrm>
              <a:off x="728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8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8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1"/>
            <p:cNvSpPr>
              <a:spLocks noChangeShapeType="1"/>
            </p:cNvSpPr>
            <p:nvPr/>
          </p:nvSpPr>
          <p:spPr bwMode="auto">
            <a:xfrm flipH="1">
              <a:off x="971" y="2550"/>
              <a:ext cx="68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42"/>
            <p:cNvSpPr>
              <a:spLocks/>
            </p:cNvSpPr>
            <p:nvPr/>
          </p:nvSpPr>
          <p:spPr bwMode="auto">
            <a:xfrm>
              <a:off x="865" y="2512"/>
              <a:ext cx="116" cy="78"/>
            </a:xfrm>
            <a:custGeom>
              <a:avLst/>
              <a:gdLst>
                <a:gd name="T0" fmla="*/ 116 w 116"/>
                <a:gd name="T1" fmla="*/ 78 h 78"/>
                <a:gd name="T2" fmla="*/ 0 w 116"/>
                <a:gd name="T3" fmla="*/ 38 h 78"/>
                <a:gd name="T4" fmla="*/ 116 w 116"/>
                <a:gd name="T5" fmla="*/ 0 h 78"/>
                <a:gd name="T6" fmla="*/ 116 w 116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8">
                  <a:moveTo>
                    <a:pt x="116" y="78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43"/>
            <p:cNvSpPr>
              <a:spLocks noChangeShapeType="1"/>
            </p:cNvSpPr>
            <p:nvPr/>
          </p:nvSpPr>
          <p:spPr bwMode="auto">
            <a:xfrm flipH="1">
              <a:off x="1884" y="2135"/>
              <a:ext cx="208" cy="25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44"/>
            <p:cNvSpPr>
              <a:spLocks/>
            </p:cNvSpPr>
            <p:nvPr/>
          </p:nvSpPr>
          <p:spPr bwMode="auto">
            <a:xfrm>
              <a:off x="1818" y="2356"/>
              <a:ext cx="102" cy="114"/>
            </a:xfrm>
            <a:custGeom>
              <a:avLst/>
              <a:gdLst>
                <a:gd name="T0" fmla="*/ 102 w 102"/>
                <a:gd name="T1" fmla="*/ 49 h 114"/>
                <a:gd name="T2" fmla="*/ 0 w 102"/>
                <a:gd name="T3" fmla="*/ 114 h 114"/>
                <a:gd name="T4" fmla="*/ 43 w 102"/>
                <a:gd name="T5" fmla="*/ 0 h 114"/>
                <a:gd name="T6" fmla="*/ 102 w 102"/>
                <a:gd name="T7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102" y="49"/>
                  </a:moveTo>
                  <a:lnTo>
                    <a:pt x="0" y="114"/>
                  </a:lnTo>
                  <a:lnTo>
                    <a:pt x="43" y="0"/>
                  </a:lnTo>
                  <a:lnTo>
                    <a:pt x="102" y="4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45"/>
            <p:cNvSpPr>
              <a:spLocks noChangeArrowheads="1"/>
            </p:cNvSpPr>
            <p:nvPr/>
          </p:nvSpPr>
          <p:spPr bwMode="auto">
            <a:xfrm>
              <a:off x="1288" y="142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en-US" altLang="zh-CN" b="1"/>
            </a:p>
          </p:txBody>
        </p:sp>
        <p:sp>
          <p:nvSpPr>
            <p:cNvPr id="42" name="Rectangle 146"/>
            <p:cNvSpPr>
              <a:spLocks noChangeArrowheads="1"/>
            </p:cNvSpPr>
            <p:nvPr/>
          </p:nvSpPr>
          <p:spPr bwMode="auto">
            <a:xfrm>
              <a:off x="1940" y="1665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en-US" altLang="zh-CN" b="1"/>
            </a:p>
          </p:txBody>
        </p:sp>
        <p:sp>
          <p:nvSpPr>
            <p:cNvPr id="43" name="Rectangle 147"/>
            <p:cNvSpPr>
              <a:spLocks noChangeArrowheads="1"/>
            </p:cNvSpPr>
            <p:nvPr/>
          </p:nvSpPr>
          <p:spPr bwMode="auto">
            <a:xfrm>
              <a:off x="2008" y="228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en-US" altLang="zh-CN" b="1"/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1419" y="206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30</a:t>
              </a:r>
              <a:endParaRPr lang="en-US" altLang="zh-CN" b="1"/>
            </a:p>
          </p:txBody>
        </p:sp>
        <p:sp>
          <p:nvSpPr>
            <p:cNvPr id="45" name="Rectangle 149"/>
            <p:cNvSpPr>
              <a:spLocks noChangeArrowheads="1"/>
            </p:cNvSpPr>
            <p:nvPr/>
          </p:nvSpPr>
          <p:spPr bwMode="auto">
            <a:xfrm>
              <a:off x="628" y="202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18</a:t>
              </a:r>
              <a:endParaRPr lang="en-US" altLang="zh-CN" b="1"/>
            </a:p>
          </p:txBody>
        </p:sp>
        <p:sp>
          <p:nvSpPr>
            <p:cNvPr id="46" name="Rectangle 150"/>
            <p:cNvSpPr>
              <a:spLocks noChangeArrowheads="1"/>
            </p:cNvSpPr>
            <p:nvPr/>
          </p:nvSpPr>
          <p:spPr bwMode="auto">
            <a:xfrm>
              <a:off x="964" y="2317"/>
              <a:ext cx="8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en-US" altLang="zh-CN" b="1"/>
            </a:p>
          </p:txBody>
        </p:sp>
        <p:sp>
          <p:nvSpPr>
            <p:cNvPr id="47" name="Rectangle 151"/>
            <p:cNvSpPr>
              <a:spLocks noChangeArrowheads="1"/>
            </p:cNvSpPr>
            <p:nvPr/>
          </p:nvSpPr>
          <p:spPr bwMode="auto">
            <a:xfrm>
              <a:off x="1316" y="255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en-US" altLang="zh-CN" b="1"/>
            </a:p>
          </p:txBody>
        </p:sp>
        <p:sp>
          <p:nvSpPr>
            <p:cNvPr id="48" name="Line 152"/>
            <p:cNvSpPr>
              <a:spLocks noChangeShapeType="1"/>
            </p:cNvSpPr>
            <p:nvPr/>
          </p:nvSpPr>
          <p:spPr bwMode="auto">
            <a:xfrm flipV="1">
              <a:off x="1755" y="1772"/>
              <a:ext cx="0" cy="674"/>
            </a:xfrm>
            <a:prstGeom prst="line">
              <a:avLst/>
            </a:prstGeom>
            <a:noFill/>
            <a:ln w="317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53"/>
            <p:cNvSpPr>
              <a:spLocks/>
            </p:cNvSpPr>
            <p:nvPr/>
          </p:nvSpPr>
          <p:spPr bwMode="auto">
            <a:xfrm>
              <a:off x="1716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9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9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54"/>
            <p:cNvSpPr>
              <a:spLocks noChangeArrowheads="1"/>
            </p:cNvSpPr>
            <p:nvPr/>
          </p:nvSpPr>
          <p:spPr bwMode="auto">
            <a:xfrm>
              <a:off x="1782" y="1823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15</a:t>
              </a:r>
              <a:endParaRPr lang="en-US" altLang="zh-CN" b="1"/>
            </a:p>
          </p:txBody>
        </p:sp>
        <p:sp>
          <p:nvSpPr>
            <p:cNvPr id="51" name="Rectangle 155"/>
            <p:cNvSpPr>
              <a:spLocks noChangeArrowheads="1"/>
            </p:cNvSpPr>
            <p:nvPr/>
          </p:nvSpPr>
          <p:spPr bwMode="auto">
            <a:xfrm>
              <a:off x="981" y="1694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en-US" altLang="zh-CN" b="1"/>
            </a:p>
          </p:txBody>
        </p:sp>
      </p:grpSp>
      <p:grpSp>
        <p:nvGrpSpPr>
          <p:cNvPr id="52" name="Group 156"/>
          <p:cNvGrpSpPr>
            <a:grpSpLocks/>
          </p:cNvGrpSpPr>
          <p:nvPr/>
        </p:nvGrpSpPr>
        <p:grpSpPr bwMode="auto">
          <a:xfrm>
            <a:off x="5867400" y="3692525"/>
            <a:ext cx="2671763" cy="2400300"/>
            <a:chOff x="2963" y="1207"/>
            <a:chExt cx="1639" cy="1420"/>
          </a:xfrm>
        </p:grpSpPr>
        <p:sp>
          <p:nvSpPr>
            <p:cNvPr id="53" name="Rectangle 157"/>
            <p:cNvSpPr>
              <a:spLocks noChangeArrowheads="1"/>
            </p:cNvSpPr>
            <p:nvPr/>
          </p:nvSpPr>
          <p:spPr bwMode="auto">
            <a:xfrm>
              <a:off x="4551" y="2450"/>
              <a:ext cx="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4" name="Rectangle 158"/>
            <p:cNvSpPr>
              <a:spLocks noChangeArrowheads="1"/>
            </p:cNvSpPr>
            <p:nvPr/>
          </p:nvSpPr>
          <p:spPr bwMode="auto">
            <a:xfrm>
              <a:off x="4551" y="234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5" name="Rectangle 159"/>
            <p:cNvSpPr>
              <a:spLocks noChangeArrowheads="1"/>
            </p:cNvSpPr>
            <p:nvPr/>
          </p:nvSpPr>
          <p:spPr bwMode="auto">
            <a:xfrm>
              <a:off x="4551" y="221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6" name="Rectangle 160"/>
            <p:cNvSpPr>
              <a:spLocks noChangeArrowheads="1"/>
            </p:cNvSpPr>
            <p:nvPr/>
          </p:nvSpPr>
          <p:spPr bwMode="auto">
            <a:xfrm>
              <a:off x="4551" y="208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7" name="Rectangle 161"/>
            <p:cNvSpPr>
              <a:spLocks noChangeArrowheads="1"/>
            </p:cNvSpPr>
            <p:nvPr/>
          </p:nvSpPr>
          <p:spPr bwMode="auto">
            <a:xfrm>
              <a:off x="4551" y="195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8" name="Rectangle 162"/>
            <p:cNvSpPr>
              <a:spLocks noChangeArrowheads="1"/>
            </p:cNvSpPr>
            <p:nvPr/>
          </p:nvSpPr>
          <p:spPr bwMode="auto">
            <a:xfrm>
              <a:off x="4551" y="182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9" name="Rectangle 163"/>
            <p:cNvSpPr>
              <a:spLocks noChangeArrowheads="1"/>
            </p:cNvSpPr>
            <p:nvPr/>
          </p:nvSpPr>
          <p:spPr bwMode="auto">
            <a:xfrm>
              <a:off x="4551" y="169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0" name="Rectangle 164"/>
            <p:cNvSpPr>
              <a:spLocks noChangeArrowheads="1"/>
            </p:cNvSpPr>
            <p:nvPr/>
          </p:nvSpPr>
          <p:spPr bwMode="auto">
            <a:xfrm>
              <a:off x="4551" y="156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1" name="Rectangle 165"/>
            <p:cNvSpPr>
              <a:spLocks noChangeArrowheads="1"/>
            </p:cNvSpPr>
            <p:nvPr/>
          </p:nvSpPr>
          <p:spPr bwMode="auto">
            <a:xfrm>
              <a:off x="4551" y="247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altLang="zh-CN" b="1"/>
            </a:p>
          </p:txBody>
        </p:sp>
        <p:sp>
          <p:nvSpPr>
            <p:cNvPr id="62" name="Rectangle 166"/>
            <p:cNvSpPr>
              <a:spLocks noChangeArrowheads="1"/>
            </p:cNvSpPr>
            <p:nvPr/>
          </p:nvSpPr>
          <p:spPr bwMode="auto">
            <a:xfrm>
              <a:off x="4551" y="143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 altLang="zh-CN" b="1"/>
            </a:p>
          </p:txBody>
        </p:sp>
        <p:sp>
          <p:nvSpPr>
            <p:cNvPr id="63" name="Rectangle 167"/>
            <p:cNvSpPr>
              <a:spLocks noChangeArrowheads="1"/>
            </p:cNvSpPr>
            <p:nvPr/>
          </p:nvSpPr>
          <p:spPr bwMode="auto">
            <a:xfrm>
              <a:off x="3201" y="2450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4" name="Rectangle 168"/>
            <p:cNvSpPr>
              <a:spLocks noChangeArrowheads="1"/>
            </p:cNvSpPr>
            <p:nvPr/>
          </p:nvSpPr>
          <p:spPr bwMode="auto">
            <a:xfrm>
              <a:off x="3201" y="234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5" name="Rectangle 169"/>
            <p:cNvSpPr>
              <a:spLocks noChangeArrowheads="1"/>
            </p:cNvSpPr>
            <p:nvPr/>
          </p:nvSpPr>
          <p:spPr bwMode="auto">
            <a:xfrm>
              <a:off x="3201" y="221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6" name="Rectangle 170"/>
            <p:cNvSpPr>
              <a:spLocks noChangeArrowheads="1"/>
            </p:cNvSpPr>
            <p:nvPr/>
          </p:nvSpPr>
          <p:spPr bwMode="auto">
            <a:xfrm>
              <a:off x="3201" y="208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7" name="Rectangle 171"/>
            <p:cNvSpPr>
              <a:spLocks noChangeArrowheads="1"/>
            </p:cNvSpPr>
            <p:nvPr/>
          </p:nvSpPr>
          <p:spPr bwMode="auto">
            <a:xfrm>
              <a:off x="3201" y="195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8" name="Rectangle 172"/>
            <p:cNvSpPr>
              <a:spLocks noChangeArrowheads="1"/>
            </p:cNvSpPr>
            <p:nvPr/>
          </p:nvSpPr>
          <p:spPr bwMode="auto">
            <a:xfrm>
              <a:off x="3201" y="182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9" name="Rectangle 173"/>
            <p:cNvSpPr>
              <a:spLocks noChangeArrowheads="1"/>
            </p:cNvSpPr>
            <p:nvPr/>
          </p:nvSpPr>
          <p:spPr bwMode="auto">
            <a:xfrm>
              <a:off x="3201" y="169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0" name="Rectangle 174"/>
            <p:cNvSpPr>
              <a:spLocks noChangeArrowheads="1"/>
            </p:cNvSpPr>
            <p:nvPr/>
          </p:nvSpPr>
          <p:spPr bwMode="auto">
            <a:xfrm>
              <a:off x="3201" y="156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1" name="Rectangle 175"/>
            <p:cNvSpPr>
              <a:spLocks noChangeArrowheads="1"/>
            </p:cNvSpPr>
            <p:nvPr/>
          </p:nvSpPr>
          <p:spPr bwMode="auto">
            <a:xfrm>
              <a:off x="3201" y="247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altLang="zh-CN" b="1"/>
            </a:p>
          </p:txBody>
        </p:sp>
        <p:sp>
          <p:nvSpPr>
            <p:cNvPr id="72" name="Rectangle 176"/>
            <p:cNvSpPr>
              <a:spLocks noChangeArrowheads="1"/>
            </p:cNvSpPr>
            <p:nvPr/>
          </p:nvSpPr>
          <p:spPr bwMode="auto">
            <a:xfrm>
              <a:off x="3201" y="143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 altLang="zh-CN" b="1"/>
            </a:p>
          </p:txBody>
        </p:sp>
        <p:sp>
          <p:nvSpPr>
            <p:cNvPr id="73" name="Rectangle 177"/>
            <p:cNvSpPr>
              <a:spLocks noChangeArrowheads="1"/>
            </p:cNvSpPr>
            <p:nvPr/>
          </p:nvSpPr>
          <p:spPr bwMode="auto">
            <a:xfrm>
              <a:off x="3723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4" name="Rectangle 178"/>
            <p:cNvSpPr>
              <a:spLocks noChangeArrowheads="1"/>
            </p:cNvSpPr>
            <p:nvPr/>
          </p:nvSpPr>
          <p:spPr bwMode="auto">
            <a:xfrm>
              <a:off x="3489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5" name="Rectangle 179"/>
            <p:cNvSpPr>
              <a:spLocks noChangeArrowheads="1"/>
            </p:cNvSpPr>
            <p:nvPr/>
          </p:nvSpPr>
          <p:spPr bwMode="auto">
            <a:xfrm>
              <a:off x="3254" y="2441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4450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7" name="Rectangle 181"/>
            <p:cNvSpPr>
              <a:spLocks noChangeArrowheads="1"/>
            </p:cNvSpPr>
            <p:nvPr/>
          </p:nvSpPr>
          <p:spPr bwMode="auto">
            <a:xfrm>
              <a:off x="3723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8" name="Rectangle 182"/>
            <p:cNvSpPr>
              <a:spLocks noChangeArrowheads="1"/>
            </p:cNvSpPr>
            <p:nvPr/>
          </p:nvSpPr>
          <p:spPr bwMode="auto">
            <a:xfrm>
              <a:off x="3489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3254" y="2239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0" name="Rectangle 184"/>
            <p:cNvSpPr>
              <a:spLocks noChangeArrowheads="1"/>
            </p:cNvSpPr>
            <p:nvPr/>
          </p:nvSpPr>
          <p:spPr bwMode="auto">
            <a:xfrm>
              <a:off x="4450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1" name="Rectangle 185"/>
            <p:cNvSpPr>
              <a:spLocks noChangeArrowheads="1"/>
            </p:cNvSpPr>
            <p:nvPr/>
          </p:nvSpPr>
          <p:spPr bwMode="auto">
            <a:xfrm>
              <a:off x="4215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2" name="Rectangle 186"/>
            <p:cNvSpPr>
              <a:spLocks noChangeArrowheads="1"/>
            </p:cNvSpPr>
            <p:nvPr/>
          </p:nvSpPr>
          <p:spPr bwMode="auto">
            <a:xfrm>
              <a:off x="3723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3" name="Rectangle 187"/>
            <p:cNvSpPr>
              <a:spLocks noChangeArrowheads="1"/>
            </p:cNvSpPr>
            <p:nvPr/>
          </p:nvSpPr>
          <p:spPr bwMode="auto">
            <a:xfrm>
              <a:off x="3489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4" name="Rectangle 188"/>
            <p:cNvSpPr>
              <a:spLocks noChangeArrowheads="1"/>
            </p:cNvSpPr>
            <p:nvPr/>
          </p:nvSpPr>
          <p:spPr bwMode="auto">
            <a:xfrm>
              <a:off x="3254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5" name="Rectangle 189"/>
            <p:cNvSpPr>
              <a:spLocks noChangeArrowheads="1"/>
            </p:cNvSpPr>
            <p:nvPr/>
          </p:nvSpPr>
          <p:spPr bwMode="auto">
            <a:xfrm>
              <a:off x="4215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6" name="Rectangle 190"/>
            <p:cNvSpPr>
              <a:spLocks noChangeArrowheads="1"/>
            </p:cNvSpPr>
            <p:nvPr/>
          </p:nvSpPr>
          <p:spPr bwMode="auto">
            <a:xfrm>
              <a:off x="3963" y="1833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7" name="Rectangle 191"/>
            <p:cNvSpPr>
              <a:spLocks noChangeArrowheads="1"/>
            </p:cNvSpPr>
            <p:nvPr/>
          </p:nvSpPr>
          <p:spPr bwMode="auto">
            <a:xfrm>
              <a:off x="3254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8" name="Rectangle 192"/>
            <p:cNvSpPr>
              <a:spLocks noChangeArrowheads="1"/>
            </p:cNvSpPr>
            <p:nvPr/>
          </p:nvSpPr>
          <p:spPr bwMode="auto">
            <a:xfrm>
              <a:off x="4450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9" name="Rectangle 193"/>
            <p:cNvSpPr>
              <a:spLocks noChangeArrowheads="1"/>
            </p:cNvSpPr>
            <p:nvPr/>
          </p:nvSpPr>
          <p:spPr bwMode="auto">
            <a:xfrm>
              <a:off x="396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0" name="Rectangle 194"/>
            <p:cNvSpPr>
              <a:spLocks noChangeArrowheads="1"/>
            </p:cNvSpPr>
            <p:nvPr/>
          </p:nvSpPr>
          <p:spPr bwMode="auto">
            <a:xfrm>
              <a:off x="372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1" name="Rectangle 195"/>
            <p:cNvSpPr>
              <a:spLocks noChangeArrowheads="1"/>
            </p:cNvSpPr>
            <p:nvPr/>
          </p:nvSpPr>
          <p:spPr bwMode="auto">
            <a:xfrm>
              <a:off x="4450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2" name="Rectangle 196"/>
            <p:cNvSpPr>
              <a:spLocks noChangeArrowheads="1"/>
            </p:cNvSpPr>
            <p:nvPr/>
          </p:nvSpPr>
          <p:spPr bwMode="auto">
            <a:xfrm>
              <a:off x="4215" y="1426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3" name="Rectangle 197"/>
            <p:cNvSpPr>
              <a:spLocks noChangeArrowheads="1"/>
            </p:cNvSpPr>
            <p:nvPr/>
          </p:nvSpPr>
          <p:spPr bwMode="auto">
            <a:xfrm>
              <a:off x="3489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4" name="Rectangle 198"/>
            <p:cNvSpPr>
              <a:spLocks noChangeArrowheads="1"/>
            </p:cNvSpPr>
            <p:nvPr/>
          </p:nvSpPr>
          <p:spPr bwMode="auto">
            <a:xfrm>
              <a:off x="4466" y="2457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5" name="Rectangle 199"/>
            <p:cNvSpPr>
              <a:spLocks noChangeArrowheads="1"/>
            </p:cNvSpPr>
            <p:nvPr/>
          </p:nvSpPr>
          <p:spPr bwMode="auto">
            <a:xfrm>
              <a:off x="4192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  <a:endParaRPr lang="en-US" altLang="zh-CN" b="1"/>
            </a:p>
          </p:txBody>
        </p:sp>
        <p:sp>
          <p:nvSpPr>
            <p:cNvPr id="96" name="Rectangle 200"/>
            <p:cNvSpPr>
              <a:spLocks noChangeArrowheads="1"/>
            </p:cNvSpPr>
            <p:nvPr/>
          </p:nvSpPr>
          <p:spPr bwMode="auto">
            <a:xfrm>
              <a:off x="3940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b="1"/>
            </a:p>
          </p:txBody>
        </p:sp>
        <p:sp>
          <p:nvSpPr>
            <p:cNvPr id="97" name="Rectangle 201"/>
            <p:cNvSpPr>
              <a:spLocks noChangeArrowheads="1"/>
            </p:cNvSpPr>
            <p:nvPr/>
          </p:nvSpPr>
          <p:spPr bwMode="auto">
            <a:xfrm>
              <a:off x="4231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8" name="Rectangle 202"/>
            <p:cNvSpPr>
              <a:spLocks noChangeArrowheads="1"/>
            </p:cNvSpPr>
            <p:nvPr/>
          </p:nvSpPr>
          <p:spPr bwMode="auto">
            <a:xfrm>
              <a:off x="3980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b="1"/>
            </a:p>
          </p:txBody>
        </p:sp>
        <p:sp>
          <p:nvSpPr>
            <p:cNvPr id="99" name="Rectangle 203"/>
            <p:cNvSpPr>
              <a:spLocks noChangeArrowheads="1"/>
            </p:cNvSpPr>
            <p:nvPr/>
          </p:nvSpPr>
          <p:spPr bwMode="auto">
            <a:xfrm>
              <a:off x="3980" y="2051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0" name="Rectangle 204"/>
            <p:cNvSpPr>
              <a:spLocks noChangeArrowheads="1"/>
            </p:cNvSpPr>
            <p:nvPr/>
          </p:nvSpPr>
          <p:spPr bwMode="auto">
            <a:xfrm>
              <a:off x="4464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1"/>
            </a:p>
          </p:txBody>
        </p:sp>
        <p:sp>
          <p:nvSpPr>
            <p:cNvPr id="101" name="Rectangle 205"/>
            <p:cNvSpPr>
              <a:spLocks noChangeArrowheads="1"/>
            </p:cNvSpPr>
            <p:nvPr/>
          </p:nvSpPr>
          <p:spPr bwMode="auto">
            <a:xfrm>
              <a:off x="3739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2" name="Rectangle 206"/>
            <p:cNvSpPr>
              <a:spLocks noChangeArrowheads="1"/>
            </p:cNvSpPr>
            <p:nvPr/>
          </p:nvSpPr>
          <p:spPr bwMode="auto">
            <a:xfrm>
              <a:off x="3465" y="1849"/>
              <a:ext cx="1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en-US" altLang="zh-CN" b="1"/>
            </a:p>
          </p:txBody>
        </p:sp>
        <p:sp>
          <p:nvSpPr>
            <p:cNvPr id="103" name="Rectangle 207"/>
            <p:cNvSpPr>
              <a:spLocks noChangeArrowheads="1"/>
            </p:cNvSpPr>
            <p:nvPr/>
          </p:nvSpPr>
          <p:spPr bwMode="auto">
            <a:xfrm>
              <a:off x="4230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altLang="zh-CN" b="1"/>
            </a:p>
          </p:txBody>
        </p:sp>
        <p:sp>
          <p:nvSpPr>
            <p:cNvPr id="104" name="Rectangle 208"/>
            <p:cNvSpPr>
              <a:spLocks noChangeArrowheads="1"/>
            </p:cNvSpPr>
            <p:nvPr/>
          </p:nvSpPr>
          <p:spPr bwMode="auto">
            <a:xfrm>
              <a:off x="3505" y="1646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5" name="Rectangle 209"/>
            <p:cNvSpPr>
              <a:spLocks noChangeArrowheads="1"/>
            </p:cNvSpPr>
            <p:nvPr/>
          </p:nvSpPr>
          <p:spPr bwMode="auto">
            <a:xfrm>
              <a:off x="3271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b="1"/>
            </a:p>
          </p:txBody>
        </p:sp>
        <p:sp>
          <p:nvSpPr>
            <p:cNvPr id="106" name="Rectangle 210"/>
            <p:cNvSpPr>
              <a:spLocks noChangeArrowheads="1"/>
            </p:cNvSpPr>
            <p:nvPr/>
          </p:nvSpPr>
          <p:spPr bwMode="auto">
            <a:xfrm>
              <a:off x="3944" y="1442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en-US" altLang="zh-CN" b="1"/>
            </a:p>
          </p:txBody>
        </p:sp>
        <p:sp>
          <p:nvSpPr>
            <p:cNvPr id="107" name="Rectangle 211"/>
            <p:cNvSpPr>
              <a:spLocks noChangeArrowheads="1"/>
            </p:cNvSpPr>
            <p:nvPr/>
          </p:nvSpPr>
          <p:spPr bwMode="auto">
            <a:xfrm>
              <a:off x="3739" y="1442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b="1"/>
            </a:p>
          </p:txBody>
        </p:sp>
        <p:sp>
          <p:nvSpPr>
            <p:cNvPr id="108" name="Rectangle 212"/>
            <p:cNvSpPr>
              <a:spLocks noChangeArrowheads="1"/>
            </p:cNvSpPr>
            <p:nvPr/>
          </p:nvSpPr>
          <p:spPr bwMode="auto">
            <a:xfrm>
              <a:off x="3270" y="1442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9" name="Rectangle 213"/>
            <p:cNvSpPr>
              <a:spLocks noChangeArrowheads="1"/>
            </p:cNvSpPr>
            <p:nvPr/>
          </p:nvSpPr>
          <p:spPr bwMode="auto">
            <a:xfrm>
              <a:off x="2963" y="1654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0" name="Rectangle 214"/>
            <p:cNvSpPr>
              <a:spLocks noChangeArrowheads="1"/>
            </p:cNvSpPr>
            <p:nvPr/>
          </p:nvSpPr>
          <p:spPr bwMode="auto">
            <a:xfrm>
              <a:off x="2971" y="143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1" name="Rectangle 215"/>
            <p:cNvSpPr>
              <a:spLocks noChangeArrowheads="1"/>
            </p:cNvSpPr>
            <p:nvPr/>
          </p:nvSpPr>
          <p:spPr bwMode="auto">
            <a:xfrm>
              <a:off x="2963" y="1842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2" name="Rectangle 216"/>
            <p:cNvSpPr>
              <a:spLocks noChangeArrowheads="1"/>
            </p:cNvSpPr>
            <p:nvPr/>
          </p:nvSpPr>
          <p:spPr bwMode="auto">
            <a:xfrm>
              <a:off x="2971" y="202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3" name="Rectangle 217"/>
            <p:cNvSpPr>
              <a:spLocks noChangeArrowheads="1"/>
            </p:cNvSpPr>
            <p:nvPr/>
          </p:nvSpPr>
          <p:spPr bwMode="auto">
            <a:xfrm>
              <a:off x="2971" y="2251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4" name="Rectangle 218"/>
            <p:cNvSpPr>
              <a:spLocks noChangeArrowheads="1"/>
            </p:cNvSpPr>
            <p:nvPr/>
          </p:nvSpPr>
          <p:spPr bwMode="auto">
            <a:xfrm>
              <a:off x="2971" y="2432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5" name="Rectangle 219"/>
            <p:cNvSpPr>
              <a:spLocks noChangeArrowheads="1"/>
            </p:cNvSpPr>
            <p:nvPr/>
          </p:nvSpPr>
          <p:spPr bwMode="auto">
            <a:xfrm>
              <a:off x="3515" y="1207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6" name="Rectangle 220"/>
            <p:cNvSpPr>
              <a:spLocks noChangeArrowheads="1"/>
            </p:cNvSpPr>
            <p:nvPr/>
          </p:nvSpPr>
          <p:spPr bwMode="auto">
            <a:xfrm>
              <a:off x="3243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7" name="Rectangle 221"/>
            <p:cNvSpPr>
              <a:spLocks noChangeArrowheads="1"/>
            </p:cNvSpPr>
            <p:nvPr/>
          </p:nvSpPr>
          <p:spPr bwMode="auto">
            <a:xfrm>
              <a:off x="3742" y="1207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8" name="Rectangle 222"/>
            <p:cNvSpPr>
              <a:spLocks noChangeArrowheads="1"/>
            </p:cNvSpPr>
            <p:nvPr/>
          </p:nvSpPr>
          <p:spPr bwMode="auto">
            <a:xfrm>
              <a:off x="3961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9" name="Rectangle 223"/>
            <p:cNvSpPr>
              <a:spLocks noChangeArrowheads="1"/>
            </p:cNvSpPr>
            <p:nvPr/>
          </p:nvSpPr>
          <p:spPr bwMode="auto">
            <a:xfrm>
              <a:off x="4241" y="1207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20" name="Rectangle 224"/>
            <p:cNvSpPr>
              <a:spLocks noChangeArrowheads="1"/>
            </p:cNvSpPr>
            <p:nvPr/>
          </p:nvSpPr>
          <p:spPr bwMode="auto">
            <a:xfrm>
              <a:off x="4468" y="1207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121" name="Text Box 225"/>
          <p:cNvSpPr txBox="1">
            <a:spLocks noChangeArrowheads="1"/>
          </p:cNvSpPr>
          <p:nvPr/>
        </p:nvSpPr>
        <p:spPr bwMode="auto">
          <a:xfrm>
            <a:off x="6588125" y="6165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邻接矩阵</a:t>
            </a:r>
          </a:p>
        </p:txBody>
      </p:sp>
      <p:sp>
        <p:nvSpPr>
          <p:cNvPr id="122" name="Text Box 226"/>
          <p:cNvSpPr txBox="1">
            <a:spLocks noChangeArrowheads="1"/>
          </p:cNvSpPr>
          <p:nvPr/>
        </p:nvSpPr>
        <p:spPr bwMode="auto">
          <a:xfrm>
            <a:off x="6948488" y="2781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图</a:t>
            </a:r>
          </a:p>
        </p:txBody>
      </p:sp>
      <p:sp>
        <p:nvSpPr>
          <p:cNvPr id="123" name="Text Box 230"/>
          <p:cNvSpPr txBox="1">
            <a:spLocks noChangeArrowheads="1"/>
          </p:cNvSpPr>
          <p:nvPr/>
        </p:nvSpPr>
        <p:spPr bwMode="auto">
          <a:xfrm>
            <a:off x="179388" y="908050"/>
            <a:ext cx="497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例：计算从</a:t>
            </a:r>
            <a:r>
              <a:rPr lang="en-US" altLang="zh-CN" sz="2400" b="1">
                <a:ea typeface="微软雅黑" pitchFamily="34" charset="-122"/>
              </a:rPr>
              <a:t>A</a:t>
            </a:r>
            <a:r>
              <a:rPr lang="zh-CN" altLang="en-US" sz="2400" b="1">
                <a:ea typeface="微软雅黑" pitchFamily="34" charset="-122"/>
              </a:rPr>
              <a:t>点出发的单源最短路径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24860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124561"/>
              </p:ext>
            </p:extLst>
          </p:nvPr>
        </p:nvGraphicFramePr>
        <p:xfrm>
          <a:off x="179388" y="1773238"/>
          <a:ext cx="5329237" cy="3810000"/>
        </p:xfrm>
        <a:graphic>
          <a:graphicData uri="http://schemas.openxmlformats.org/drawingml/2006/table">
            <a:tbl>
              <a:tblPr/>
              <a:tblGrid>
                <a:gridCol w="1873250"/>
                <a:gridCol w="863600"/>
                <a:gridCol w="431800"/>
                <a:gridCol w="431800"/>
                <a:gridCol w="431800"/>
                <a:gridCol w="433387"/>
                <a:gridCol w="431800"/>
                <a:gridCol w="431800"/>
              </a:tblGrid>
              <a:tr h="161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已完成结点集，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本次最近点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 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{A,C,F},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{A,C,F,B},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5 (n-1)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3" name="Text Box 107"/>
          <p:cNvSpPr txBox="1">
            <a:spLocks noChangeArrowheads="1"/>
          </p:cNvSpPr>
          <p:nvPr/>
        </p:nvSpPr>
        <p:spPr bwMode="auto">
          <a:xfrm>
            <a:off x="1042988" y="594995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单源最短路径运算过程表</a:t>
            </a:r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1116013" y="115888"/>
            <a:ext cx="3833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5" name="Rectangle 109"/>
          <p:cNvSpPr>
            <a:spLocks noChangeArrowheads="1"/>
          </p:cNvSpPr>
          <p:nvPr/>
        </p:nvSpPr>
        <p:spPr bwMode="auto">
          <a:xfrm>
            <a:off x="5724525" y="4365625"/>
            <a:ext cx="2879725" cy="360363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5651500" y="188913"/>
            <a:ext cx="3313113" cy="2444750"/>
            <a:chOff x="628" y="1427"/>
            <a:chExt cx="1621" cy="1234"/>
          </a:xfrm>
        </p:grpSpPr>
        <p:sp>
          <p:nvSpPr>
            <p:cNvPr id="7" name="Freeform 111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2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CC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13"/>
            <p:cNvSpPr>
              <a:spLocks noChangeArrowheads="1"/>
            </p:cNvSpPr>
            <p:nvPr/>
          </p:nvSpPr>
          <p:spPr bwMode="auto">
            <a:xfrm>
              <a:off x="738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E</a:t>
              </a:r>
              <a:endParaRPr lang="en-US" altLang="zh-CN" b="1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5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16"/>
            <p:cNvSpPr>
              <a:spLocks noChangeArrowheads="1"/>
            </p:cNvSpPr>
            <p:nvPr/>
          </p:nvSpPr>
          <p:spPr bwMode="auto">
            <a:xfrm>
              <a:off x="738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3" name="Freeform 117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8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FF00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19"/>
            <p:cNvSpPr>
              <a:spLocks noChangeArrowheads="1"/>
            </p:cNvSpPr>
            <p:nvPr/>
          </p:nvSpPr>
          <p:spPr bwMode="auto">
            <a:xfrm>
              <a:off x="1133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6" name="Freeform 120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21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22"/>
            <p:cNvSpPr>
              <a:spLocks noChangeArrowheads="1"/>
            </p:cNvSpPr>
            <p:nvPr/>
          </p:nvSpPr>
          <p:spPr bwMode="auto">
            <a:xfrm>
              <a:off x="1726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B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9" name="Freeform 123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4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25"/>
            <p:cNvSpPr>
              <a:spLocks noChangeArrowheads="1"/>
            </p:cNvSpPr>
            <p:nvPr/>
          </p:nvSpPr>
          <p:spPr bwMode="auto">
            <a:xfrm>
              <a:off x="1726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C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2" name="Freeform 126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27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28"/>
            <p:cNvSpPr>
              <a:spLocks noChangeArrowheads="1"/>
            </p:cNvSpPr>
            <p:nvPr/>
          </p:nvSpPr>
          <p:spPr bwMode="auto">
            <a:xfrm>
              <a:off x="2121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5" name="Line 129"/>
            <p:cNvSpPr>
              <a:spLocks noChangeShapeType="1"/>
            </p:cNvSpPr>
            <p:nvPr/>
          </p:nvSpPr>
          <p:spPr bwMode="auto">
            <a:xfrm flipH="1">
              <a:off x="971" y="1562"/>
              <a:ext cx="685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30"/>
            <p:cNvSpPr>
              <a:spLocks/>
            </p:cNvSpPr>
            <p:nvPr/>
          </p:nvSpPr>
          <p:spPr bwMode="auto">
            <a:xfrm>
              <a:off x="865" y="1524"/>
              <a:ext cx="116" cy="77"/>
            </a:xfrm>
            <a:custGeom>
              <a:avLst/>
              <a:gdLst>
                <a:gd name="T0" fmla="*/ 116 w 116"/>
                <a:gd name="T1" fmla="*/ 77 h 77"/>
                <a:gd name="T2" fmla="*/ 0 w 116"/>
                <a:gd name="T3" fmla="*/ 38 h 77"/>
                <a:gd name="T4" fmla="*/ 116 w 116"/>
                <a:gd name="T5" fmla="*/ 0 h 77"/>
                <a:gd name="T6" fmla="*/ 116 w 116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7">
                  <a:moveTo>
                    <a:pt x="116" y="77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7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1"/>
            <p:cNvSpPr>
              <a:spLocks noChangeShapeType="1"/>
            </p:cNvSpPr>
            <p:nvPr/>
          </p:nvSpPr>
          <p:spPr bwMode="auto">
            <a:xfrm>
              <a:off x="1815" y="1645"/>
              <a:ext cx="208" cy="243"/>
            </a:xfrm>
            <a:prstGeom prst="line">
              <a:avLst/>
            </a:prstGeom>
            <a:noFill/>
            <a:ln w="31750" cap="rnd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2"/>
            <p:cNvSpPr>
              <a:spLocks/>
            </p:cNvSpPr>
            <p:nvPr/>
          </p:nvSpPr>
          <p:spPr bwMode="auto">
            <a:xfrm>
              <a:off x="1987" y="1855"/>
              <a:ext cx="105" cy="113"/>
            </a:xfrm>
            <a:custGeom>
              <a:avLst/>
              <a:gdLst>
                <a:gd name="T0" fmla="*/ 59 w 105"/>
                <a:gd name="T1" fmla="*/ 0 h 113"/>
                <a:gd name="T2" fmla="*/ 105 w 105"/>
                <a:gd name="T3" fmla="*/ 113 h 113"/>
                <a:gd name="T4" fmla="*/ 0 w 105"/>
                <a:gd name="T5" fmla="*/ 50 h 113"/>
                <a:gd name="T6" fmla="*/ 59 w 10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59" y="0"/>
                  </a:moveTo>
                  <a:lnTo>
                    <a:pt x="105" y="113"/>
                  </a:lnTo>
                  <a:lnTo>
                    <a:pt x="0" y="5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>
              <a:off x="1367" y="2051"/>
              <a:ext cx="684" cy="0"/>
            </a:xfrm>
            <a:prstGeom prst="line">
              <a:avLst/>
            </a:prstGeom>
            <a:noFill/>
            <a:ln w="31750" cap="rnd">
              <a:solidFill>
                <a:srgbClr val="FF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34"/>
            <p:cNvSpPr>
              <a:spLocks/>
            </p:cNvSpPr>
            <p:nvPr/>
          </p:nvSpPr>
          <p:spPr bwMode="auto">
            <a:xfrm>
              <a:off x="1260" y="2013"/>
              <a:ext cx="117" cy="78"/>
            </a:xfrm>
            <a:custGeom>
              <a:avLst/>
              <a:gdLst>
                <a:gd name="T0" fmla="*/ 117 w 117"/>
                <a:gd name="T1" fmla="*/ 78 h 78"/>
                <a:gd name="T2" fmla="*/ 0 w 117"/>
                <a:gd name="T3" fmla="*/ 38 h 78"/>
                <a:gd name="T4" fmla="*/ 117 w 117"/>
                <a:gd name="T5" fmla="*/ 0 h 78"/>
                <a:gd name="T6" fmla="*/ 117 w 11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78">
                  <a:moveTo>
                    <a:pt x="117" y="78"/>
                  </a:moveTo>
                  <a:lnTo>
                    <a:pt x="0" y="38"/>
                  </a:lnTo>
                  <a:lnTo>
                    <a:pt x="117" y="0"/>
                  </a:lnTo>
                  <a:lnTo>
                    <a:pt x="117" y="78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5"/>
            <p:cNvSpPr>
              <a:spLocks noChangeShapeType="1"/>
            </p:cNvSpPr>
            <p:nvPr/>
          </p:nvSpPr>
          <p:spPr bwMode="auto">
            <a:xfrm>
              <a:off x="836" y="1637"/>
              <a:ext cx="202" cy="2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1001" y="1853"/>
              <a:ext cx="104" cy="114"/>
            </a:xfrm>
            <a:custGeom>
              <a:avLst/>
              <a:gdLst>
                <a:gd name="T0" fmla="*/ 61 w 104"/>
                <a:gd name="T1" fmla="*/ 0 h 114"/>
                <a:gd name="T2" fmla="*/ 104 w 104"/>
                <a:gd name="T3" fmla="*/ 114 h 114"/>
                <a:gd name="T4" fmla="*/ 0 w 104"/>
                <a:gd name="T5" fmla="*/ 49 h 114"/>
                <a:gd name="T6" fmla="*/ 61 w 104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4">
                  <a:moveTo>
                    <a:pt x="61" y="0"/>
                  </a:moveTo>
                  <a:lnTo>
                    <a:pt x="104" y="114"/>
                  </a:lnTo>
                  <a:lnTo>
                    <a:pt x="0" y="4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7"/>
            <p:cNvSpPr>
              <a:spLocks noChangeShapeType="1"/>
            </p:cNvSpPr>
            <p:nvPr/>
          </p:nvSpPr>
          <p:spPr bwMode="auto">
            <a:xfrm flipV="1">
              <a:off x="833" y="2219"/>
              <a:ext cx="206" cy="256"/>
            </a:xfrm>
            <a:prstGeom prst="line">
              <a:avLst/>
            </a:prstGeom>
            <a:noFill/>
            <a:ln w="317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38"/>
            <p:cNvSpPr>
              <a:spLocks/>
            </p:cNvSpPr>
            <p:nvPr/>
          </p:nvSpPr>
          <p:spPr bwMode="auto">
            <a:xfrm>
              <a:off x="1004" y="2137"/>
              <a:ext cx="102" cy="114"/>
            </a:xfrm>
            <a:custGeom>
              <a:avLst/>
              <a:gdLst>
                <a:gd name="T0" fmla="*/ 0 w 102"/>
                <a:gd name="T1" fmla="*/ 66 h 114"/>
                <a:gd name="T2" fmla="*/ 102 w 102"/>
                <a:gd name="T3" fmla="*/ 0 h 114"/>
                <a:gd name="T4" fmla="*/ 59 w 102"/>
                <a:gd name="T5" fmla="*/ 114 h 114"/>
                <a:gd name="T6" fmla="*/ 0 w 102"/>
                <a:gd name="T7" fmla="*/ 6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0" y="66"/>
                  </a:moveTo>
                  <a:lnTo>
                    <a:pt x="102" y="0"/>
                  </a:lnTo>
                  <a:lnTo>
                    <a:pt x="59" y="11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9"/>
            <p:cNvSpPr>
              <a:spLocks noChangeShapeType="1"/>
            </p:cNvSpPr>
            <p:nvPr/>
          </p:nvSpPr>
          <p:spPr bwMode="auto">
            <a:xfrm flipV="1">
              <a:off x="766" y="1772"/>
              <a:ext cx="0" cy="674"/>
            </a:xfrm>
            <a:prstGeom prst="line">
              <a:avLst/>
            </a:prstGeom>
            <a:noFill/>
            <a:ln w="31750" cap="rnd">
              <a:solidFill>
                <a:srgbClr val="FF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0"/>
            <p:cNvSpPr>
              <a:spLocks/>
            </p:cNvSpPr>
            <p:nvPr/>
          </p:nvSpPr>
          <p:spPr bwMode="auto">
            <a:xfrm>
              <a:off x="728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8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8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1"/>
            <p:cNvSpPr>
              <a:spLocks noChangeShapeType="1"/>
            </p:cNvSpPr>
            <p:nvPr/>
          </p:nvSpPr>
          <p:spPr bwMode="auto">
            <a:xfrm flipH="1">
              <a:off x="971" y="2550"/>
              <a:ext cx="68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42"/>
            <p:cNvSpPr>
              <a:spLocks/>
            </p:cNvSpPr>
            <p:nvPr/>
          </p:nvSpPr>
          <p:spPr bwMode="auto">
            <a:xfrm>
              <a:off x="865" y="2512"/>
              <a:ext cx="116" cy="78"/>
            </a:xfrm>
            <a:custGeom>
              <a:avLst/>
              <a:gdLst>
                <a:gd name="T0" fmla="*/ 116 w 116"/>
                <a:gd name="T1" fmla="*/ 78 h 78"/>
                <a:gd name="T2" fmla="*/ 0 w 116"/>
                <a:gd name="T3" fmla="*/ 38 h 78"/>
                <a:gd name="T4" fmla="*/ 116 w 116"/>
                <a:gd name="T5" fmla="*/ 0 h 78"/>
                <a:gd name="T6" fmla="*/ 116 w 116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8">
                  <a:moveTo>
                    <a:pt x="116" y="78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43"/>
            <p:cNvSpPr>
              <a:spLocks noChangeShapeType="1"/>
            </p:cNvSpPr>
            <p:nvPr/>
          </p:nvSpPr>
          <p:spPr bwMode="auto">
            <a:xfrm flipH="1">
              <a:off x="1884" y="2135"/>
              <a:ext cx="208" cy="25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44"/>
            <p:cNvSpPr>
              <a:spLocks/>
            </p:cNvSpPr>
            <p:nvPr/>
          </p:nvSpPr>
          <p:spPr bwMode="auto">
            <a:xfrm>
              <a:off x="1818" y="2356"/>
              <a:ext cx="102" cy="114"/>
            </a:xfrm>
            <a:custGeom>
              <a:avLst/>
              <a:gdLst>
                <a:gd name="T0" fmla="*/ 102 w 102"/>
                <a:gd name="T1" fmla="*/ 49 h 114"/>
                <a:gd name="T2" fmla="*/ 0 w 102"/>
                <a:gd name="T3" fmla="*/ 114 h 114"/>
                <a:gd name="T4" fmla="*/ 43 w 102"/>
                <a:gd name="T5" fmla="*/ 0 h 114"/>
                <a:gd name="T6" fmla="*/ 102 w 102"/>
                <a:gd name="T7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102" y="49"/>
                  </a:moveTo>
                  <a:lnTo>
                    <a:pt x="0" y="114"/>
                  </a:lnTo>
                  <a:lnTo>
                    <a:pt x="43" y="0"/>
                  </a:lnTo>
                  <a:lnTo>
                    <a:pt x="102" y="4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45"/>
            <p:cNvSpPr>
              <a:spLocks noChangeArrowheads="1"/>
            </p:cNvSpPr>
            <p:nvPr/>
          </p:nvSpPr>
          <p:spPr bwMode="auto">
            <a:xfrm>
              <a:off x="1288" y="142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en-US" altLang="zh-CN" b="1"/>
            </a:p>
          </p:txBody>
        </p:sp>
        <p:sp>
          <p:nvSpPr>
            <p:cNvPr id="42" name="Rectangle 146"/>
            <p:cNvSpPr>
              <a:spLocks noChangeArrowheads="1"/>
            </p:cNvSpPr>
            <p:nvPr/>
          </p:nvSpPr>
          <p:spPr bwMode="auto">
            <a:xfrm>
              <a:off x="1940" y="1665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en-US" altLang="zh-CN" b="1"/>
            </a:p>
          </p:txBody>
        </p:sp>
        <p:sp>
          <p:nvSpPr>
            <p:cNvPr id="43" name="Rectangle 147"/>
            <p:cNvSpPr>
              <a:spLocks noChangeArrowheads="1"/>
            </p:cNvSpPr>
            <p:nvPr/>
          </p:nvSpPr>
          <p:spPr bwMode="auto">
            <a:xfrm>
              <a:off x="2008" y="228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en-US" altLang="zh-CN" b="1"/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1419" y="206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30</a:t>
              </a:r>
              <a:endParaRPr lang="en-US" altLang="zh-CN" b="1"/>
            </a:p>
          </p:txBody>
        </p:sp>
        <p:sp>
          <p:nvSpPr>
            <p:cNvPr id="45" name="Rectangle 149"/>
            <p:cNvSpPr>
              <a:spLocks noChangeArrowheads="1"/>
            </p:cNvSpPr>
            <p:nvPr/>
          </p:nvSpPr>
          <p:spPr bwMode="auto">
            <a:xfrm>
              <a:off x="628" y="202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18</a:t>
              </a:r>
              <a:endParaRPr lang="en-US" altLang="zh-CN" b="1"/>
            </a:p>
          </p:txBody>
        </p:sp>
        <p:sp>
          <p:nvSpPr>
            <p:cNvPr id="46" name="Rectangle 150"/>
            <p:cNvSpPr>
              <a:spLocks noChangeArrowheads="1"/>
            </p:cNvSpPr>
            <p:nvPr/>
          </p:nvSpPr>
          <p:spPr bwMode="auto">
            <a:xfrm>
              <a:off x="964" y="2317"/>
              <a:ext cx="8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en-US" altLang="zh-CN" b="1"/>
            </a:p>
          </p:txBody>
        </p:sp>
        <p:sp>
          <p:nvSpPr>
            <p:cNvPr id="47" name="Rectangle 151"/>
            <p:cNvSpPr>
              <a:spLocks noChangeArrowheads="1"/>
            </p:cNvSpPr>
            <p:nvPr/>
          </p:nvSpPr>
          <p:spPr bwMode="auto">
            <a:xfrm>
              <a:off x="1316" y="255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en-US" altLang="zh-CN" b="1"/>
            </a:p>
          </p:txBody>
        </p:sp>
        <p:sp>
          <p:nvSpPr>
            <p:cNvPr id="48" name="Line 152"/>
            <p:cNvSpPr>
              <a:spLocks noChangeShapeType="1"/>
            </p:cNvSpPr>
            <p:nvPr/>
          </p:nvSpPr>
          <p:spPr bwMode="auto">
            <a:xfrm flipV="1">
              <a:off x="1755" y="1772"/>
              <a:ext cx="0" cy="67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53"/>
            <p:cNvSpPr>
              <a:spLocks/>
            </p:cNvSpPr>
            <p:nvPr/>
          </p:nvSpPr>
          <p:spPr bwMode="auto">
            <a:xfrm>
              <a:off x="1716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9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9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54"/>
            <p:cNvSpPr>
              <a:spLocks noChangeArrowheads="1"/>
            </p:cNvSpPr>
            <p:nvPr/>
          </p:nvSpPr>
          <p:spPr bwMode="auto">
            <a:xfrm>
              <a:off x="1782" y="1823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15</a:t>
              </a:r>
              <a:endParaRPr lang="en-US" altLang="zh-CN" b="1"/>
            </a:p>
          </p:txBody>
        </p:sp>
        <p:sp>
          <p:nvSpPr>
            <p:cNvPr id="51" name="Rectangle 155"/>
            <p:cNvSpPr>
              <a:spLocks noChangeArrowheads="1"/>
            </p:cNvSpPr>
            <p:nvPr/>
          </p:nvSpPr>
          <p:spPr bwMode="auto">
            <a:xfrm>
              <a:off x="981" y="1694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en-US" altLang="zh-CN" b="1"/>
            </a:p>
          </p:txBody>
        </p:sp>
      </p:grpSp>
      <p:grpSp>
        <p:nvGrpSpPr>
          <p:cNvPr id="52" name="Group 156"/>
          <p:cNvGrpSpPr>
            <a:grpSpLocks/>
          </p:cNvGrpSpPr>
          <p:nvPr/>
        </p:nvGrpSpPr>
        <p:grpSpPr bwMode="auto">
          <a:xfrm>
            <a:off x="5867400" y="3692525"/>
            <a:ext cx="2671763" cy="2400300"/>
            <a:chOff x="2963" y="1207"/>
            <a:chExt cx="1639" cy="1420"/>
          </a:xfrm>
        </p:grpSpPr>
        <p:sp>
          <p:nvSpPr>
            <p:cNvPr id="53" name="Rectangle 157"/>
            <p:cNvSpPr>
              <a:spLocks noChangeArrowheads="1"/>
            </p:cNvSpPr>
            <p:nvPr/>
          </p:nvSpPr>
          <p:spPr bwMode="auto">
            <a:xfrm>
              <a:off x="4551" y="2450"/>
              <a:ext cx="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4" name="Rectangle 158"/>
            <p:cNvSpPr>
              <a:spLocks noChangeArrowheads="1"/>
            </p:cNvSpPr>
            <p:nvPr/>
          </p:nvSpPr>
          <p:spPr bwMode="auto">
            <a:xfrm>
              <a:off x="4551" y="234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5" name="Rectangle 159"/>
            <p:cNvSpPr>
              <a:spLocks noChangeArrowheads="1"/>
            </p:cNvSpPr>
            <p:nvPr/>
          </p:nvSpPr>
          <p:spPr bwMode="auto">
            <a:xfrm>
              <a:off x="4551" y="221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6" name="Rectangle 160"/>
            <p:cNvSpPr>
              <a:spLocks noChangeArrowheads="1"/>
            </p:cNvSpPr>
            <p:nvPr/>
          </p:nvSpPr>
          <p:spPr bwMode="auto">
            <a:xfrm>
              <a:off x="4551" y="208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7" name="Rectangle 161"/>
            <p:cNvSpPr>
              <a:spLocks noChangeArrowheads="1"/>
            </p:cNvSpPr>
            <p:nvPr/>
          </p:nvSpPr>
          <p:spPr bwMode="auto">
            <a:xfrm>
              <a:off x="4551" y="195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8" name="Rectangle 162"/>
            <p:cNvSpPr>
              <a:spLocks noChangeArrowheads="1"/>
            </p:cNvSpPr>
            <p:nvPr/>
          </p:nvSpPr>
          <p:spPr bwMode="auto">
            <a:xfrm>
              <a:off x="4551" y="182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9" name="Rectangle 163"/>
            <p:cNvSpPr>
              <a:spLocks noChangeArrowheads="1"/>
            </p:cNvSpPr>
            <p:nvPr/>
          </p:nvSpPr>
          <p:spPr bwMode="auto">
            <a:xfrm>
              <a:off x="4551" y="169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0" name="Rectangle 164"/>
            <p:cNvSpPr>
              <a:spLocks noChangeArrowheads="1"/>
            </p:cNvSpPr>
            <p:nvPr/>
          </p:nvSpPr>
          <p:spPr bwMode="auto">
            <a:xfrm>
              <a:off x="4551" y="156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1" name="Rectangle 165"/>
            <p:cNvSpPr>
              <a:spLocks noChangeArrowheads="1"/>
            </p:cNvSpPr>
            <p:nvPr/>
          </p:nvSpPr>
          <p:spPr bwMode="auto">
            <a:xfrm>
              <a:off x="4551" y="247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altLang="zh-CN" b="1"/>
            </a:p>
          </p:txBody>
        </p:sp>
        <p:sp>
          <p:nvSpPr>
            <p:cNvPr id="62" name="Rectangle 166"/>
            <p:cNvSpPr>
              <a:spLocks noChangeArrowheads="1"/>
            </p:cNvSpPr>
            <p:nvPr/>
          </p:nvSpPr>
          <p:spPr bwMode="auto">
            <a:xfrm>
              <a:off x="4551" y="143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 altLang="zh-CN" b="1"/>
            </a:p>
          </p:txBody>
        </p:sp>
        <p:sp>
          <p:nvSpPr>
            <p:cNvPr id="63" name="Rectangle 167"/>
            <p:cNvSpPr>
              <a:spLocks noChangeArrowheads="1"/>
            </p:cNvSpPr>
            <p:nvPr/>
          </p:nvSpPr>
          <p:spPr bwMode="auto">
            <a:xfrm>
              <a:off x="3201" y="2450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4" name="Rectangle 168"/>
            <p:cNvSpPr>
              <a:spLocks noChangeArrowheads="1"/>
            </p:cNvSpPr>
            <p:nvPr/>
          </p:nvSpPr>
          <p:spPr bwMode="auto">
            <a:xfrm>
              <a:off x="3201" y="234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5" name="Rectangle 169"/>
            <p:cNvSpPr>
              <a:spLocks noChangeArrowheads="1"/>
            </p:cNvSpPr>
            <p:nvPr/>
          </p:nvSpPr>
          <p:spPr bwMode="auto">
            <a:xfrm>
              <a:off x="3201" y="221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6" name="Rectangle 170"/>
            <p:cNvSpPr>
              <a:spLocks noChangeArrowheads="1"/>
            </p:cNvSpPr>
            <p:nvPr/>
          </p:nvSpPr>
          <p:spPr bwMode="auto">
            <a:xfrm>
              <a:off x="3201" y="208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7" name="Rectangle 171"/>
            <p:cNvSpPr>
              <a:spLocks noChangeArrowheads="1"/>
            </p:cNvSpPr>
            <p:nvPr/>
          </p:nvSpPr>
          <p:spPr bwMode="auto">
            <a:xfrm>
              <a:off x="3201" y="195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8" name="Rectangle 172"/>
            <p:cNvSpPr>
              <a:spLocks noChangeArrowheads="1"/>
            </p:cNvSpPr>
            <p:nvPr/>
          </p:nvSpPr>
          <p:spPr bwMode="auto">
            <a:xfrm>
              <a:off x="3201" y="182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9" name="Rectangle 173"/>
            <p:cNvSpPr>
              <a:spLocks noChangeArrowheads="1"/>
            </p:cNvSpPr>
            <p:nvPr/>
          </p:nvSpPr>
          <p:spPr bwMode="auto">
            <a:xfrm>
              <a:off x="3201" y="169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0" name="Rectangle 174"/>
            <p:cNvSpPr>
              <a:spLocks noChangeArrowheads="1"/>
            </p:cNvSpPr>
            <p:nvPr/>
          </p:nvSpPr>
          <p:spPr bwMode="auto">
            <a:xfrm>
              <a:off x="3201" y="156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1" name="Rectangle 175"/>
            <p:cNvSpPr>
              <a:spLocks noChangeArrowheads="1"/>
            </p:cNvSpPr>
            <p:nvPr/>
          </p:nvSpPr>
          <p:spPr bwMode="auto">
            <a:xfrm>
              <a:off x="3201" y="247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altLang="zh-CN" b="1"/>
            </a:p>
          </p:txBody>
        </p:sp>
        <p:sp>
          <p:nvSpPr>
            <p:cNvPr id="72" name="Rectangle 176"/>
            <p:cNvSpPr>
              <a:spLocks noChangeArrowheads="1"/>
            </p:cNvSpPr>
            <p:nvPr/>
          </p:nvSpPr>
          <p:spPr bwMode="auto">
            <a:xfrm>
              <a:off x="3201" y="143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 altLang="zh-CN" b="1"/>
            </a:p>
          </p:txBody>
        </p:sp>
        <p:sp>
          <p:nvSpPr>
            <p:cNvPr id="73" name="Rectangle 177"/>
            <p:cNvSpPr>
              <a:spLocks noChangeArrowheads="1"/>
            </p:cNvSpPr>
            <p:nvPr/>
          </p:nvSpPr>
          <p:spPr bwMode="auto">
            <a:xfrm>
              <a:off x="3723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4" name="Rectangle 178"/>
            <p:cNvSpPr>
              <a:spLocks noChangeArrowheads="1"/>
            </p:cNvSpPr>
            <p:nvPr/>
          </p:nvSpPr>
          <p:spPr bwMode="auto">
            <a:xfrm>
              <a:off x="3489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5" name="Rectangle 179"/>
            <p:cNvSpPr>
              <a:spLocks noChangeArrowheads="1"/>
            </p:cNvSpPr>
            <p:nvPr/>
          </p:nvSpPr>
          <p:spPr bwMode="auto">
            <a:xfrm>
              <a:off x="3254" y="2441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4450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7" name="Rectangle 181"/>
            <p:cNvSpPr>
              <a:spLocks noChangeArrowheads="1"/>
            </p:cNvSpPr>
            <p:nvPr/>
          </p:nvSpPr>
          <p:spPr bwMode="auto">
            <a:xfrm>
              <a:off x="3723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8" name="Rectangle 182"/>
            <p:cNvSpPr>
              <a:spLocks noChangeArrowheads="1"/>
            </p:cNvSpPr>
            <p:nvPr/>
          </p:nvSpPr>
          <p:spPr bwMode="auto">
            <a:xfrm>
              <a:off x="3489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3254" y="2239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0" name="Rectangle 184"/>
            <p:cNvSpPr>
              <a:spLocks noChangeArrowheads="1"/>
            </p:cNvSpPr>
            <p:nvPr/>
          </p:nvSpPr>
          <p:spPr bwMode="auto">
            <a:xfrm>
              <a:off x="4450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1" name="Rectangle 185"/>
            <p:cNvSpPr>
              <a:spLocks noChangeArrowheads="1"/>
            </p:cNvSpPr>
            <p:nvPr/>
          </p:nvSpPr>
          <p:spPr bwMode="auto">
            <a:xfrm>
              <a:off x="4215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2" name="Rectangle 186"/>
            <p:cNvSpPr>
              <a:spLocks noChangeArrowheads="1"/>
            </p:cNvSpPr>
            <p:nvPr/>
          </p:nvSpPr>
          <p:spPr bwMode="auto">
            <a:xfrm>
              <a:off x="3723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3" name="Rectangle 187"/>
            <p:cNvSpPr>
              <a:spLocks noChangeArrowheads="1"/>
            </p:cNvSpPr>
            <p:nvPr/>
          </p:nvSpPr>
          <p:spPr bwMode="auto">
            <a:xfrm>
              <a:off x="3489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4" name="Rectangle 188"/>
            <p:cNvSpPr>
              <a:spLocks noChangeArrowheads="1"/>
            </p:cNvSpPr>
            <p:nvPr/>
          </p:nvSpPr>
          <p:spPr bwMode="auto">
            <a:xfrm>
              <a:off x="3254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5" name="Rectangle 189"/>
            <p:cNvSpPr>
              <a:spLocks noChangeArrowheads="1"/>
            </p:cNvSpPr>
            <p:nvPr/>
          </p:nvSpPr>
          <p:spPr bwMode="auto">
            <a:xfrm>
              <a:off x="4215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6" name="Rectangle 190"/>
            <p:cNvSpPr>
              <a:spLocks noChangeArrowheads="1"/>
            </p:cNvSpPr>
            <p:nvPr/>
          </p:nvSpPr>
          <p:spPr bwMode="auto">
            <a:xfrm>
              <a:off x="3963" y="1833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7" name="Rectangle 191"/>
            <p:cNvSpPr>
              <a:spLocks noChangeArrowheads="1"/>
            </p:cNvSpPr>
            <p:nvPr/>
          </p:nvSpPr>
          <p:spPr bwMode="auto">
            <a:xfrm>
              <a:off x="3254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8" name="Rectangle 192"/>
            <p:cNvSpPr>
              <a:spLocks noChangeArrowheads="1"/>
            </p:cNvSpPr>
            <p:nvPr/>
          </p:nvSpPr>
          <p:spPr bwMode="auto">
            <a:xfrm>
              <a:off x="4450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9" name="Rectangle 193"/>
            <p:cNvSpPr>
              <a:spLocks noChangeArrowheads="1"/>
            </p:cNvSpPr>
            <p:nvPr/>
          </p:nvSpPr>
          <p:spPr bwMode="auto">
            <a:xfrm>
              <a:off x="396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0" name="Rectangle 194"/>
            <p:cNvSpPr>
              <a:spLocks noChangeArrowheads="1"/>
            </p:cNvSpPr>
            <p:nvPr/>
          </p:nvSpPr>
          <p:spPr bwMode="auto">
            <a:xfrm>
              <a:off x="372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1" name="Rectangle 195"/>
            <p:cNvSpPr>
              <a:spLocks noChangeArrowheads="1"/>
            </p:cNvSpPr>
            <p:nvPr/>
          </p:nvSpPr>
          <p:spPr bwMode="auto">
            <a:xfrm>
              <a:off x="4450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2" name="Rectangle 196"/>
            <p:cNvSpPr>
              <a:spLocks noChangeArrowheads="1"/>
            </p:cNvSpPr>
            <p:nvPr/>
          </p:nvSpPr>
          <p:spPr bwMode="auto">
            <a:xfrm>
              <a:off x="4215" y="1426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3" name="Rectangle 197"/>
            <p:cNvSpPr>
              <a:spLocks noChangeArrowheads="1"/>
            </p:cNvSpPr>
            <p:nvPr/>
          </p:nvSpPr>
          <p:spPr bwMode="auto">
            <a:xfrm>
              <a:off x="3489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4" name="Rectangle 198"/>
            <p:cNvSpPr>
              <a:spLocks noChangeArrowheads="1"/>
            </p:cNvSpPr>
            <p:nvPr/>
          </p:nvSpPr>
          <p:spPr bwMode="auto">
            <a:xfrm>
              <a:off x="4466" y="2457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5" name="Rectangle 199"/>
            <p:cNvSpPr>
              <a:spLocks noChangeArrowheads="1"/>
            </p:cNvSpPr>
            <p:nvPr/>
          </p:nvSpPr>
          <p:spPr bwMode="auto">
            <a:xfrm>
              <a:off x="4192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  <a:endParaRPr lang="en-US" altLang="zh-CN" b="1"/>
            </a:p>
          </p:txBody>
        </p:sp>
        <p:sp>
          <p:nvSpPr>
            <p:cNvPr id="96" name="Rectangle 200"/>
            <p:cNvSpPr>
              <a:spLocks noChangeArrowheads="1"/>
            </p:cNvSpPr>
            <p:nvPr/>
          </p:nvSpPr>
          <p:spPr bwMode="auto">
            <a:xfrm>
              <a:off x="3940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b="1"/>
            </a:p>
          </p:txBody>
        </p:sp>
        <p:sp>
          <p:nvSpPr>
            <p:cNvPr id="97" name="Rectangle 201"/>
            <p:cNvSpPr>
              <a:spLocks noChangeArrowheads="1"/>
            </p:cNvSpPr>
            <p:nvPr/>
          </p:nvSpPr>
          <p:spPr bwMode="auto">
            <a:xfrm>
              <a:off x="4231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8" name="Rectangle 202"/>
            <p:cNvSpPr>
              <a:spLocks noChangeArrowheads="1"/>
            </p:cNvSpPr>
            <p:nvPr/>
          </p:nvSpPr>
          <p:spPr bwMode="auto">
            <a:xfrm>
              <a:off x="3980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b="1"/>
            </a:p>
          </p:txBody>
        </p:sp>
        <p:sp>
          <p:nvSpPr>
            <p:cNvPr id="99" name="Rectangle 203"/>
            <p:cNvSpPr>
              <a:spLocks noChangeArrowheads="1"/>
            </p:cNvSpPr>
            <p:nvPr/>
          </p:nvSpPr>
          <p:spPr bwMode="auto">
            <a:xfrm>
              <a:off x="3980" y="2051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0" name="Rectangle 204"/>
            <p:cNvSpPr>
              <a:spLocks noChangeArrowheads="1"/>
            </p:cNvSpPr>
            <p:nvPr/>
          </p:nvSpPr>
          <p:spPr bwMode="auto">
            <a:xfrm>
              <a:off x="4464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1"/>
            </a:p>
          </p:txBody>
        </p:sp>
        <p:sp>
          <p:nvSpPr>
            <p:cNvPr id="101" name="Rectangle 205"/>
            <p:cNvSpPr>
              <a:spLocks noChangeArrowheads="1"/>
            </p:cNvSpPr>
            <p:nvPr/>
          </p:nvSpPr>
          <p:spPr bwMode="auto">
            <a:xfrm>
              <a:off x="3739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2" name="Rectangle 206"/>
            <p:cNvSpPr>
              <a:spLocks noChangeArrowheads="1"/>
            </p:cNvSpPr>
            <p:nvPr/>
          </p:nvSpPr>
          <p:spPr bwMode="auto">
            <a:xfrm>
              <a:off x="3465" y="1849"/>
              <a:ext cx="1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en-US" altLang="zh-CN" b="1"/>
            </a:p>
          </p:txBody>
        </p:sp>
        <p:sp>
          <p:nvSpPr>
            <p:cNvPr id="103" name="Rectangle 207"/>
            <p:cNvSpPr>
              <a:spLocks noChangeArrowheads="1"/>
            </p:cNvSpPr>
            <p:nvPr/>
          </p:nvSpPr>
          <p:spPr bwMode="auto">
            <a:xfrm>
              <a:off x="4230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altLang="zh-CN" b="1"/>
            </a:p>
          </p:txBody>
        </p:sp>
        <p:sp>
          <p:nvSpPr>
            <p:cNvPr id="104" name="Rectangle 208"/>
            <p:cNvSpPr>
              <a:spLocks noChangeArrowheads="1"/>
            </p:cNvSpPr>
            <p:nvPr/>
          </p:nvSpPr>
          <p:spPr bwMode="auto">
            <a:xfrm>
              <a:off x="3505" y="1646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5" name="Rectangle 209"/>
            <p:cNvSpPr>
              <a:spLocks noChangeArrowheads="1"/>
            </p:cNvSpPr>
            <p:nvPr/>
          </p:nvSpPr>
          <p:spPr bwMode="auto">
            <a:xfrm>
              <a:off x="3271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b="1"/>
            </a:p>
          </p:txBody>
        </p:sp>
        <p:sp>
          <p:nvSpPr>
            <p:cNvPr id="106" name="Rectangle 210"/>
            <p:cNvSpPr>
              <a:spLocks noChangeArrowheads="1"/>
            </p:cNvSpPr>
            <p:nvPr/>
          </p:nvSpPr>
          <p:spPr bwMode="auto">
            <a:xfrm>
              <a:off x="3944" y="1442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en-US" altLang="zh-CN" b="1"/>
            </a:p>
          </p:txBody>
        </p:sp>
        <p:sp>
          <p:nvSpPr>
            <p:cNvPr id="107" name="Rectangle 211"/>
            <p:cNvSpPr>
              <a:spLocks noChangeArrowheads="1"/>
            </p:cNvSpPr>
            <p:nvPr/>
          </p:nvSpPr>
          <p:spPr bwMode="auto">
            <a:xfrm>
              <a:off x="3739" y="1442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b="1"/>
            </a:p>
          </p:txBody>
        </p:sp>
        <p:sp>
          <p:nvSpPr>
            <p:cNvPr id="108" name="Rectangle 212"/>
            <p:cNvSpPr>
              <a:spLocks noChangeArrowheads="1"/>
            </p:cNvSpPr>
            <p:nvPr/>
          </p:nvSpPr>
          <p:spPr bwMode="auto">
            <a:xfrm>
              <a:off x="3270" y="1442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9" name="Rectangle 213"/>
            <p:cNvSpPr>
              <a:spLocks noChangeArrowheads="1"/>
            </p:cNvSpPr>
            <p:nvPr/>
          </p:nvSpPr>
          <p:spPr bwMode="auto">
            <a:xfrm>
              <a:off x="2963" y="1654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0" name="Rectangle 214"/>
            <p:cNvSpPr>
              <a:spLocks noChangeArrowheads="1"/>
            </p:cNvSpPr>
            <p:nvPr/>
          </p:nvSpPr>
          <p:spPr bwMode="auto">
            <a:xfrm>
              <a:off x="2971" y="143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1" name="Rectangle 215"/>
            <p:cNvSpPr>
              <a:spLocks noChangeArrowheads="1"/>
            </p:cNvSpPr>
            <p:nvPr/>
          </p:nvSpPr>
          <p:spPr bwMode="auto">
            <a:xfrm>
              <a:off x="2963" y="1842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2" name="Rectangle 216"/>
            <p:cNvSpPr>
              <a:spLocks noChangeArrowheads="1"/>
            </p:cNvSpPr>
            <p:nvPr/>
          </p:nvSpPr>
          <p:spPr bwMode="auto">
            <a:xfrm>
              <a:off x="2971" y="202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3" name="Rectangle 217"/>
            <p:cNvSpPr>
              <a:spLocks noChangeArrowheads="1"/>
            </p:cNvSpPr>
            <p:nvPr/>
          </p:nvSpPr>
          <p:spPr bwMode="auto">
            <a:xfrm>
              <a:off x="2971" y="2251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4" name="Rectangle 218"/>
            <p:cNvSpPr>
              <a:spLocks noChangeArrowheads="1"/>
            </p:cNvSpPr>
            <p:nvPr/>
          </p:nvSpPr>
          <p:spPr bwMode="auto">
            <a:xfrm>
              <a:off x="2971" y="2432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5" name="Rectangle 219"/>
            <p:cNvSpPr>
              <a:spLocks noChangeArrowheads="1"/>
            </p:cNvSpPr>
            <p:nvPr/>
          </p:nvSpPr>
          <p:spPr bwMode="auto">
            <a:xfrm>
              <a:off x="3515" y="1207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6" name="Rectangle 220"/>
            <p:cNvSpPr>
              <a:spLocks noChangeArrowheads="1"/>
            </p:cNvSpPr>
            <p:nvPr/>
          </p:nvSpPr>
          <p:spPr bwMode="auto">
            <a:xfrm>
              <a:off x="3243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7" name="Rectangle 221"/>
            <p:cNvSpPr>
              <a:spLocks noChangeArrowheads="1"/>
            </p:cNvSpPr>
            <p:nvPr/>
          </p:nvSpPr>
          <p:spPr bwMode="auto">
            <a:xfrm>
              <a:off x="3742" y="1207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8" name="Rectangle 222"/>
            <p:cNvSpPr>
              <a:spLocks noChangeArrowheads="1"/>
            </p:cNvSpPr>
            <p:nvPr/>
          </p:nvSpPr>
          <p:spPr bwMode="auto">
            <a:xfrm>
              <a:off x="3961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9" name="Rectangle 223"/>
            <p:cNvSpPr>
              <a:spLocks noChangeArrowheads="1"/>
            </p:cNvSpPr>
            <p:nvPr/>
          </p:nvSpPr>
          <p:spPr bwMode="auto">
            <a:xfrm>
              <a:off x="4241" y="1207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20" name="Rectangle 224"/>
            <p:cNvSpPr>
              <a:spLocks noChangeArrowheads="1"/>
            </p:cNvSpPr>
            <p:nvPr/>
          </p:nvSpPr>
          <p:spPr bwMode="auto">
            <a:xfrm>
              <a:off x="4468" y="1207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121" name="Text Box 225"/>
          <p:cNvSpPr txBox="1">
            <a:spLocks noChangeArrowheads="1"/>
          </p:cNvSpPr>
          <p:nvPr/>
        </p:nvSpPr>
        <p:spPr bwMode="auto">
          <a:xfrm>
            <a:off x="6588125" y="6165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邻接矩阵</a:t>
            </a:r>
          </a:p>
        </p:txBody>
      </p:sp>
      <p:sp>
        <p:nvSpPr>
          <p:cNvPr id="122" name="Text Box 226"/>
          <p:cNvSpPr txBox="1">
            <a:spLocks noChangeArrowheads="1"/>
          </p:cNvSpPr>
          <p:nvPr/>
        </p:nvSpPr>
        <p:spPr bwMode="auto">
          <a:xfrm>
            <a:off x="6948488" y="2781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图</a:t>
            </a:r>
          </a:p>
        </p:txBody>
      </p:sp>
      <p:sp>
        <p:nvSpPr>
          <p:cNvPr id="123" name="Text Box 229"/>
          <p:cNvSpPr txBox="1">
            <a:spLocks noChangeArrowheads="1"/>
          </p:cNvSpPr>
          <p:nvPr/>
        </p:nvSpPr>
        <p:spPr bwMode="auto">
          <a:xfrm>
            <a:off x="179388" y="908050"/>
            <a:ext cx="497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例：计算从</a:t>
            </a:r>
            <a:r>
              <a:rPr lang="en-US" altLang="zh-CN" sz="2400" b="1">
                <a:ea typeface="微软雅黑" pitchFamily="34" charset="-122"/>
              </a:rPr>
              <a:t>A</a:t>
            </a:r>
            <a:r>
              <a:rPr lang="zh-CN" altLang="en-US" sz="2400" b="1">
                <a:ea typeface="微软雅黑" pitchFamily="34" charset="-122"/>
              </a:rPr>
              <a:t>点出发的单源最短路径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37338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09"/>
          <p:cNvSpPr>
            <a:spLocks noChangeArrowheads="1"/>
          </p:cNvSpPr>
          <p:nvPr/>
        </p:nvSpPr>
        <p:spPr bwMode="auto">
          <a:xfrm>
            <a:off x="5724525" y="5041267"/>
            <a:ext cx="2879725" cy="360363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Group 228"/>
          <p:cNvGraphicFramePr>
            <a:graphicFrameLocks/>
          </p:cNvGraphicFramePr>
          <p:nvPr/>
        </p:nvGraphicFramePr>
        <p:xfrm>
          <a:off x="179388" y="1773238"/>
          <a:ext cx="5329237" cy="3749040"/>
        </p:xfrm>
        <a:graphic>
          <a:graphicData uri="http://schemas.openxmlformats.org/drawingml/2006/table">
            <a:tbl>
              <a:tblPr/>
              <a:tblGrid>
                <a:gridCol w="1873250"/>
                <a:gridCol w="863600"/>
                <a:gridCol w="431800"/>
                <a:gridCol w="431800"/>
                <a:gridCol w="431800"/>
                <a:gridCol w="433387"/>
                <a:gridCol w="431800"/>
                <a:gridCol w="431800"/>
              </a:tblGrid>
              <a:tr h="161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已完成结点集，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本次最近点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 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charset="-122"/>
                        </a:rPr>
                        <a:t>¥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{A,C,F},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 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{A,C,F,B},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5 (n-1)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{A,C,F,B,D},   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3" name="Text Box 107"/>
          <p:cNvSpPr txBox="1">
            <a:spLocks noChangeArrowheads="1"/>
          </p:cNvSpPr>
          <p:nvPr/>
        </p:nvSpPr>
        <p:spPr bwMode="auto">
          <a:xfrm>
            <a:off x="1042988" y="594995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单源最短路径运算过程表</a:t>
            </a:r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1116013" y="115888"/>
            <a:ext cx="3833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5651500" y="188913"/>
            <a:ext cx="3313113" cy="2444750"/>
            <a:chOff x="628" y="1427"/>
            <a:chExt cx="1621" cy="1234"/>
          </a:xfrm>
        </p:grpSpPr>
        <p:sp>
          <p:nvSpPr>
            <p:cNvPr id="7" name="Freeform 111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2"/>
            <p:cNvSpPr>
              <a:spLocks/>
            </p:cNvSpPr>
            <p:nvPr/>
          </p:nvSpPr>
          <p:spPr bwMode="auto">
            <a:xfrm>
              <a:off x="668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FF0000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13"/>
            <p:cNvSpPr>
              <a:spLocks noChangeArrowheads="1"/>
            </p:cNvSpPr>
            <p:nvPr/>
          </p:nvSpPr>
          <p:spPr bwMode="auto">
            <a:xfrm>
              <a:off x="738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E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5"/>
            <p:cNvSpPr>
              <a:spLocks/>
            </p:cNvSpPr>
            <p:nvPr/>
          </p:nvSpPr>
          <p:spPr bwMode="auto">
            <a:xfrm>
              <a:off x="668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16"/>
            <p:cNvSpPr>
              <a:spLocks noChangeArrowheads="1"/>
            </p:cNvSpPr>
            <p:nvPr/>
          </p:nvSpPr>
          <p:spPr bwMode="auto">
            <a:xfrm>
              <a:off x="738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3" name="Freeform 117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8"/>
            <p:cNvSpPr>
              <a:spLocks/>
            </p:cNvSpPr>
            <p:nvPr/>
          </p:nvSpPr>
          <p:spPr bwMode="auto">
            <a:xfrm>
              <a:off x="1063" y="1947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19"/>
            <p:cNvSpPr>
              <a:spLocks noChangeArrowheads="1"/>
            </p:cNvSpPr>
            <p:nvPr/>
          </p:nvSpPr>
          <p:spPr bwMode="auto">
            <a:xfrm>
              <a:off x="1133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6" name="Freeform 120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21"/>
            <p:cNvSpPr>
              <a:spLocks/>
            </p:cNvSpPr>
            <p:nvPr/>
          </p:nvSpPr>
          <p:spPr bwMode="auto">
            <a:xfrm>
              <a:off x="1656" y="1458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22"/>
            <p:cNvSpPr>
              <a:spLocks noChangeArrowheads="1"/>
            </p:cNvSpPr>
            <p:nvPr/>
          </p:nvSpPr>
          <p:spPr bwMode="auto">
            <a:xfrm>
              <a:off x="1726" y="1501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B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9" name="Freeform 123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4"/>
            <p:cNvSpPr>
              <a:spLocks/>
            </p:cNvSpPr>
            <p:nvPr/>
          </p:nvSpPr>
          <p:spPr bwMode="auto">
            <a:xfrm>
              <a:off x="1656" y="2446"/>
              <a:ext cx="197" cy="208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25"/>
            <p:cNvSpPr>
              <a:spLocks noChangeArrowheads="1"/>
            </p:cNvSpPr>
            <p:nvPr/>
          </p:nvSpPr>
          <p:spPr bwMode="auto">
            <a:xfrm>
              <a:off x="1726" y="2490"/>
              <a:ext cx="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C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2" name="Freeform 126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27"/>
            <p:cNvSpPr>
              <a:spLocks/>
            </p:cNvSpPr>
            <p:nvPr/>
          </p:nvSpPr>
          <p:spPr bwMode="auto">
            <a:xfrm>
              <a:off x="2051" y="1947"/>
              <a:ext cx="198" cy="208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28"/>
            <p:cNvSpPr>
              <a:spLocks noChangeArrowheads="1"/>
            </p:cNvSpPr>
            <p:nvPr/>
          </p:nvSpPr>
          <p:spPr bwMode="auto">
            <a:xfrm>
              <a:off x="2121" y="1991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5" name="Line 129"/>
            <p:cNvSpPr>
              <a:spLocks noChangeShapeType="1"/>
            </p:cNvSpPr>
            <p:nvPr/>
          </p:nvSpPr>
          <p:spPr bwMode="auto">
            <a:xfrm flipH="1">
              <a:off x="971" y="1562"/>
              <a:ext cx="68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30"/>
            <p:cNvSpPr>
              <a:spLocks/>
            </p:cNvSpPr>
            <p:nvPr/>
          </p:nvSpPr>
          <p:spPr bwMode="auto">
            <a:xfrm>
              <a:off x="865" y="1524"/>
              <a:ext cx="116" cy="77"/>
            </a:xfrm>
            <a:custGeom>
              <a:avLst/>
              <a:gdLst>
                <a:gd name="T0" fmla="*/ 116 w 116"/>
                <a:gd name="T1" fmla="*/ 77 h 77"/>
                <a:gd name="T2" fmla="*/ 0 w 116"/>
                <a:gd name="T3" fmla="*/ 38 h 77"/>
                <a:gd name="T4" fmla="*/ 116 w 116"/>
                <a:gd name="T5" fmla="*/ 0 h 77"/>
                <a:gd name="T6" fmla="*/ 116 w 116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7">
                  <a:moveTo>
                    <a:pt x="116" y="77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1"/>
            <p:cNvSpPr>
              <a:spLocks noChangeShapeType="1"/>
            </p:cNvSpPr>
            <p:nvPr/>
          </p:nvSpPr>
          <p:spPr bwMode="auto">
            <a:xfrm>
              <a:off x="1815" y="1645"/>
              <a:ext cx="208" cy="243"/>
            </a:xfrm>
            <a:prstGeom prst="line">
              <a:avLst/>
            </a:prstGeom>
            <a:noFill/>
            <a:ln w="31750" cap="rnd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2"/>
            <p:cNvSpPr>
              <a:spLocks/>
            </p:cNvSpPr>
            <p:nvPr/>
          </p:nvSpPr>
          <p:spPr bwMode="auto">
            <a:xfrm>
              <a:off x="1987" y="1855"/>
              <a:ext cx="105" cy="113"/>
            </a:xfrm>
            <a:custGeom>
              <a:avLst/>
              <a:gdLst>
                <a:gd name="T0" fmla="*/ 59 w 105"/>
                <a:gd name="T1" fmla="*/ 0 h 113"/>
                <a:gd name="T2" fmla="*/ 105 w 105"/>
                <a:gd name="T3" fmla="*/ 113 h 113"/>
                <a:gd name="T4" fmla="*/ 0 w 105"/>
                <a:gd name="T5" fmla="*/ 50 h 113"/>
                <a:gd name="T6" fmla="*/ 59 w 10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59" y="0"/>
                  </a:moveTo>
                  <a:lnTo>
                    <a:pt x="105" y="113"/>
                  </a:lnTo>
                  <a:lnTo>
                    <a:pt x="0" y="5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>
              <a:off x="1367" y="2051"/>
              <a:ext cx="684" cy="0"/>
            </a:xfrm>
            <a:prstGeom prst="line">
              <a:avLst/>
            </a:prstGeom>
            <a:noFill/>
            <a:ln w="31750" cap="rnd">
              <a:solidFill>
                <a:srgbClr val="FF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34"/>
            <p:cNvSpPr>
              <a:spLocks/>
            </p:cNvSpPr>
            <p:nvPr/>
          </p:nvSpPr>
          <p:spPr bwMode="auto">
            <a:xfrm>
              <a:off x="1260" y="2013"/>
              <a:ext cx="117" cy="78"/>
            </a:xfrm>
            <a:custGeom>
              <a:avLst/>
              <a:gdLst>
                <a:gd name="T0" fmla="*/ 117 w 117"/>
                <a:gd name="T1" fmla="*/ 78 h 78"/>
                <a:gd name="T2" fmla="*/ 0 w 117"/>
                <a:gd name="T3" fmla="*/ 38 h 78"/>
                <a:gd name="T4" fmla="*/ 117 w 117"/>
                <a:gd name="T5" fmla="*/ 0 h 78"/>
                <a:gd name="T6" fmla="*/ 117 w 11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78">
                  <a:moveTo>
                    <a:pt x="117" y="78"/>
                  </a:moveTo>
                  <a:lnTo>
                    <a:pt x="0" y="38"/>
                  </a:lnTo>
                  <a:lnTo>
                    <a:pt x="117" y="0"/>
                  </a:lnTo>
                  <a:lnTo>
                    <a:pt x="117" y="78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5"/>
            <p:cNvSpPr>
              <a:spLocks noChangeShapeType="1"/>
            </p:cNvSpPr>
            <p:nvPr/>
          </p:nvSpPr>
          <p:spPr bwMode="auto">
            <a:xfrm>
              <a:off x="836" y="1637"/>
              <a:ext cx="202" cy="249"/>
            </a:xfrm>
            <a:prstGeom prst="line">
              <a:avLst/>
            </a:prstGeom>
            <a:noFill/>
            <a:ln w="31750" cap="rnd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1001" y="1853"/>
              <a:ext cx="104" cy="114"/>
            </a:xfrm>
            <a:custGeom>
              <a:avLst/>
              <a:gdLst>
                <a:gd name="T0" fmla="*/ 61 w 104"/>
                <a:gd name="T1" fmla="*/ 0 h 114"/>
                <a:gd name="T2" fmla="*/ 104 w 104"/>
                <a:gd name="T3" fmla="*/ 114 h 114"/>
                <a:gd name="T4" fmla="*/ 0 w 104"/>
                <a:gd name="T5" fmla="*/ 49 h 114"/>
                <a:gd name="T6" fmla="*/ 61 w 104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4">
                  <a:moveTo>
                    <a:pt x="61" y="0"/>
                  </a:moveTo>
                  <a:lnTo>
                    <a:pt x="104" y="114"/>
                  </a:lnTo>
                  <a:lnTo>
                    <a:pt x="0" y="4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7"/>
            <p:cNvSpPr>
              <a:spLocks noChangeShapeType="1"/>
            </p:cNvSpPr>
            <p:nvPr/>
          </p:nvSpPr>
          <p:spPr bwMode="auto">
            <a:xfrm flipV="1">
              <a:off x="833" y="2219"/>
              <a:ext cx="206" cy="25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38"/>
            <p:cNvSpPr>
              <a:spLocks/>
            </p:cNvSpPr>
            <p:nvPr/>
          </p:nvSpPr>
          <p:spPr bwMode="auto">
            <a:xfrm>
              <a:off x="1004" y="2137"/>
              <a:ext cx="102" cy="114"/>
            </a:xfrm>
            <a:custGeom>
              <a:avLst/>
              <a:gdLst>
                <a:gd name="T0" fmla="*/ 0 w 102"/>
                <a:gd name="T1" fmla="*/ 66 h 114"/>
                <a:gd name="T2" fmla="*/ 102 w 102"/>
                <a:gd name="T3" fmla="*/ 0 h 114"/>
                <a:gd name="T4" fmla="*/ 59 w 102"/>
                <a:gd name="T5" fmla="*/ 114 h 114"/>
                <a:gd name="T6" fmla="*/ 0 w 102"/>
                <a:gd name="T7" fmla="*/ 6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0" y="66"/>
                  </a:moveTo>
                  <a:lnTo>
                    <a:pt x="102" y="0"/>
                  </a:lnTo>
                  <a:lnTo>
                    <a:pt x="59" y="11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39"/>
            <p:cNvSpPr>
              <a:spLocks noChangeShapeType="1"/>
            </p:cNvSpPr>
            <p:nvPr/>
          </p:nvSpPr>
          <p:spPr bwMode="auto">
            <a:xfrm flipV="1">
              <a:off x="766" y="1772"/>
              <a:ext cx="0" cy="674"/>
            </a:xfrm>
            <a:prstGeom prst="line">
              <a:avLst/>
            </a:prstGeom>
            <a:noFill/>
            <a:ln w="31750" cap="rnd">
              <a:solidFill>
                <a:srgbClr val="FF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0"/>
            <p:cNvSpPr>
              <a:spLocks/>
            </p:cNvSpPr>
            <p:nvPr/>
          </p:nvSpPr>
          <p:spPr bwMode="auto">
            <a:xfrm>
              <a:off x="728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8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8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1"/>
            <p:cNvSpPr>
              <a:spLocks noChangeShapeType="1"/>
            </p:cNvSpPr>
            <p:nvPr/>
          </p:nvSpPr>
          <p:spPr bwMode="auto">
            <a:xfrm flipH="1">
              <a:off x="971" y="2550"/>
              <a:ext cx="68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42"/>
            <p:cNvSpPr>
              <a:spLocks/>
            </p:cNvSpPr>
            <p:nvPr/>
          </p:nvSpPr>
          <p:spPr bwMode="auto">
            <a:xfrm>
              <a:off x="865" y="2512"/>
              <a:ext cx="116" cy="78"/>
            </a:xfrm>
            <a:custGeom>
              <a:avLst/>
              <a:gdLst>
                <a:gd name="T0" fmla="*/ 116 w 116"/>
                <a:gd name="T1" fmla="*/ 78 h 78"/>
                <a:gd name="T2" fmla="*/ 0 w 116"/>
                <a:gd name="T3" fmla="*/ 38 h 78"/>
                <a:gd name="T4" fmla="*/ 116 w 116"/>
                <a:gd name="T5" fmla="*/ 0 h 78"/>
                <a:gd name="T6" fmla="*/ 116 w 116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8">
                  <a:moveTo>
                    <a:pt x="116" y="78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43"/>
            <p:cNvSpPr>
              <a:spLocks noChangeShapeType="1"/>
            </p:cNvSpPr>
            <p:nvPr/>
          </p:nvSpPr>
          <p:spPr bwMode="auto">
            <a:xfrm flipH="1">
              <a:off x="1884" y="2135"/>
              <a:ext cx="208" cy="25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44"/>
            <p:cNvSpPr>
              <a:spLocks/>
            </p:cNvSpPr>
            <p:nvPr/>
          </p:nvSpPr>
          <p:spPr bwMode="auto">
            <a:xfrm>
              <a:off x="1818" y="2356"/>
              <a:ext cx="102" cy="114"/>
            </a:xfrm>
            <a:custGeom>
              <a:avLst/>
              <a:gdLst>
                <a:gd name="T0" fmla="*/ 102 w 102"/>
                <a:gd name="T1" fmla="*/ 49 h 114"/>
                <a:gd name="T2" fmla="*/ 0 w 102"/>
                <a:gd name="T3" fmla="*/ 114 h 114"/>
                <a:gd name="T4" fmla="*/ 43 w 102"/>
                <a:gd name="T5" fmla="*/ 0 h 114"/>
                <a:gd name="T6" fmla="*/ 102 w 102"/>
                <a:gd name="T7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102" y="49"/>
                  </a:moveTo>
                  <a:lnTo>
                    <a:pt x="0" y="114"/>
                  </a:lnTo>
                  <a:lnTo>
                    <a:pt x="43" y="0"/>
                  </a:lnTo>
                  <a:lnTo>
                    <a:pt x="102" y="4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45"/>
            <p:cNvSpPr>
              <a:spLocks noChangeArrowheads="1"/>
            </p:cNvSpPr>
            <p:nvPr/>
          </p:nvSpPr>
          <p:spPr bwMode="auto">
            <a:xfrm>
              <a:off x="1288" y="142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en-US" altLang="zh-CN" b="1"/>
            </a:p>
          </p:txBody>
        </p:sp>
        <p:sp>
          <p:nvSpPr>
            <p:cNvPr id="42" name="Rectangle 146"/>
            <p:cNvSpPr>
              <a:spLocks noChangeArrowheads="1"/>
            </p:cNvSpPr>
            <p:nvPr/>
          </p:nvSpPr>
          <p:spPr bwMode="auto">
            <a:xfrm>
              <a:off x="1940" y="1665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en-US" altLang="zh-CN" b="1"/>
            </a:p>
          </p:txBody>
        </p:sp>
        <p:sp>
          <p:nvSpPr>
            <p:cNvPr id="43" name="Rectangle 147"/>
            <p:cNvSpPr>
              <a:spLocks noChangeArrowheads="1"/>
            </p:cNvSpPr>
            <p:nvPr/>
          </p:nvSpPr>
          <p:spPr bwMode="auto">
            <a:xfrm>
              <a:off x="2008" y="2287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en-US" altLang="zh-CN" b="1"/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1419" y="206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30</a:t>
              </a:r>
              <a:endParaRPr lang="en-US" altLang="zh-CN" b="1"/>
            </a:p>
          </p:txBody>
        </p:sp>
        <p:sp>
          <p:nvSpPr>
            <p:cNvPr id="45" name="Rectangle 149"/>
            <p:cNvSpPr>
              <a:spLocks noChangeArrowheads="1"/>
            </p:cNvSpPr>
            <p:nvPr/>
          </p:nvSpPr>
          <p:spPr bwMode="auto">
            <a:xfrm>
              <a:off x="628" y="2020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18</a:t>
              </a:r>
              <a:endParaRPr lang="en-US" altLang="zh-CN" b="1"/>
            </a:p>
          </p:txBody>
        </p:sp>
        <p:sp>
          <p:nvSpPr>
            <p:cNvPr id="46" name="Rectangle 150"/>
            <p:cNvSpPr>
              <a:spLocks noChangeArrowheads="1"/>
            </p:cNvSpPr>
            <p:nvPr/>
          </p:nvSpPr>
          <p:spPr bwMode="auto">
            <a:xfrm>
              <a:off x="964" y="2317"/>
              <a:ext cx="8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en-US" altLang="zh-CN" b="1"/>
            </a:p>
          </p:txBody>
        </p:sp>
        <p:sp>
          <p:nvSpPr>
            <p:cNvPr id="47" name="Rectangle 151"/>
            <p:cNvSpPr>
              <a:spLocks noChangeArrowheads="1"/>
            </p:cNvSpPr>
            <p:nvPr/>
          </p:nvSpPr>
          <p:spPr bwMode="auto">
            <a:xfrm>
              <a:off x="1316" y="255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en-US" altLang="zh-CN" b="1"/>
            </a:p>
          </p:txBody>
        </p:sp>
        <p:sp>
          <p:nvSpPr>
            <p:cNvPr id="48" name="Line 152"/>
            <p:cNvSpPr>
              <a:spLocks noChangeShapeType="1"/>
            </p:cNvSpPr>
            <p:nvPr/>
          </p:nvSpPr>
          <p:spPr bwMode="auto">
            <a:xfrm flipV="1">
              <a:off x="1755" y="1772"/>
              <a:ext cx="0" cy="67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53"/>
            <p:cNvSpPr>
              <a:spLocks/>
            </p:cNvSpPr>
            <p:nvPr/>
          </p:nvSpPr>
          <p:spPr bwMode="auto">
            <a:xfrm>
              <a:off x="1716" y="1666"/>
              <a:ext cx="77" cy="116"/>
            </a:xfrm>
            <a:custGeom>
              <a:avLst/>
              <a:gdLst>
                <a:gd name="T0" fmla="*/ 0 w 77"/>
                <a:gd name="T1" fmla="*/ 116 h 116"/>
                <a:gd name="T2" fmla="*/ 39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9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54"/>
            <p:cNvSpPr>
              <a:spLocks noChangeArrowheads="1"/>
            </p:cNvSpPr>
            <p:nvPr/>
          </p:nvSpPr>
          <p:spPr bwMode="auto">
            <a:xfrm>
              <a:off x="1782" y="1823"/>
              <a:ext cx="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15</a:t>
              </a:r>
              <a:endParaRPr lang="en-US" altLang="zh-CN" b="1"/>
            </a:p>
          </p:txBody>
        </p:sp>
        <p:sp>
          <p:nvSpPr>
            <p:cNvPr id="51" name="Rectangle 155"/>
            <p:cNvSpPr>
              <a:spLocks noChangeArrowheads="1"/>
            </p:cNvSpPr>
            <p:nvPr/>
          </p:nvSpPr>
          <p:spPr bwMode="auto">
            <a:xfrm>
              <a:off x="981" y="1694"/>
              <a:ext cx="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en-US" altLang="zh-CN" b="1"/>
            </a:p>
          </p:txBody>
        </p:sp>
      </p:grpSp>
      <p:grpSp>
        <p:nvGrpSpPr>
          <p:cNvPr id="52" name="Group 156"/>
          <p:cNvGrpSpPr>
            <a:grpSpLocks/>
          </p:cNvGrpSpPr>
          <p:nvPr/>
        </p:nvGrpSpPr>
        <p:grpSpPr bwMode="auto">
          <a:xfrm>
            <a:off x="5867400" y="3692525"/>
            <a:ext cx="2671763" cy="2400300"/>
            <a:chOff x="2963" y="1207"/>
            <a:chExt cx="1639" cy="1420"/>
          </a:xfrm>
        </p:grpSpPr>
        <p:sp>
          <p:nvSpPr>
            <p:cNvPr id="53" name="Rectangle 157"/>
            <p:cNvSpPr>
              <a:spLocks noChangeArrowheads="1"/>
            </p:cNvSpPr>
            <p:nvPr/>
          </p:nvSpPr>
          <p:spPr bwMode="auto">
            <a:xfrm>
              <a:off x="4551" y="2450"/>
              <a:ext cx="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4" name="Rectangle 158"/>
            <p:cNvSpPr>
              <a:spLocks noChangeArrowheads="1"/>
            </p:cNvSpPr>
            <p:nvPr/>
          </p:nvSpPr>
          <p:spPr bwMode="auto">
            <a:xfrm>
              <a:off x="4551" y="234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5" name="Rectangle 159"/>
            <p:cNvSpPr>
              <a:spLocks noChangeArrowheads="1"/>
            </p:cNvSpPr>
            <p:nvPr/>
          </p:nvSpPr>
          <p:spPr bwMode="auto">
            <a:xfrm>
              <a:off x="4551" y="221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6" name="Rectangle 160"/>
            <p:cNvSpPr>
              <a:spLocks noChangeArrowheads="1"/>
            </p:cNvSpPr>
            <p:nvPr/>
          </p:nvSpPr>
          <p:spPr bwMode="auto">
            <a:xfrm>
              <a:off x="4551" y="208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7" name="Rectangle 161"/>
            <p:cNvSpPr>
              <a:spLocks noChangeArrowheads="1"/>
            </p:cNvSpPr>
            <p:nvPr/>
          </p:nvSpPr>
          <p:spPr bwMode="auto">
            <a:xfrm>
              <a:off x="4551" y="195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8" name="Rectangle 162"/>
            <p:cNvSpPr>
              <a:spLocks noChangeArrowheads="1"/>
            </p:cNvSpPr>
            <p:nvPr/>
          </p:nvSpPr>
          <p:spPr bwMode="auto">
            <a:xfrm>
              <a:off x="4551" y="182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59" name="Rectangle 163"/>
            <p:cNvSpPr>
              <a:spLocks noChangeArrowheads="1"/>
            </p:cNvSpPr>
            <p:nvPr/>
          </p:nvSpPr>
          <p:spPr bwMode="auto">
            <a:xfrm>
              <a:off x="4551" y="169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0" name="Rectangle 164"/>
            <p:cNvSpPr>
              <a:spLocks noChangeArrowheads="1"/>
            </p:cNvSpPr>
            <p:nvPr/>
          </p:nvSpPr>
          <p:spPr bwMode="auto">
            <a:xfrm>
              <a:off x="4551" y="156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61" name="Rectangle 165"/>
            <p:cNvSpPr>
              <a:spLocks noChangeArrowheads="1"/>
            </p:cNvSpPr>
            <p:nvPr/>
          </p:nvSpPr>
          <p:spPr bwMode="auto">
            <a:xfrm>
              <a:off x="4551" y="247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altLang="zh-CN" b="1"/>
            </a:p>
          </p:txBody>
        </p:sp>
        <p:sp>
          <p:nvSpPr>
            <p:cNvPr id="62" name="Rectangle 166"/>
            <p:cNvSpPr>
              <a:spLocks noChangeArrowheads="1"/>
            </p:cNvSpPr>
            <p:nvPr/>
          </p:nvSpPr>
          <p:spPr bwMode="auto">
            <a:xfrm>
              <a:off x="4551" y="143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 altLang="zh-CN" b="1"/>
            </a:p>
          </p:txBody>
        </p:sp>
        <p:sp>
          <p:nvSpPr>
            <p:cNvPr id="63" name="Rectangle 167"/>
            <p:cNvSpPr>
              <a:spLocks noChangeArrowheads="1"/>
            </p:cNvSpPr>
            <p:nvPr/>
          </p:nvSpPr>
          <p:spPr bwMode="auto">
            <a:xfrm>
              <a:off x="3201" y="2450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4" name="Rectangle 168"/>
            <p:cNvSpPr>
              <a:spLocks noChangeArrowheads="1"/>
            </p:cNvSpPr>
            <p:nvPr/>
          </p:nvSpPr>
          <p:spPr bwMode="auto">
            <a:xfrm>
              <a:off x="3201" y="234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5" name="Rectangle 169"/>
            <p:cNvSpPr>
              <a:spLocks noChangeArrowheads="1"/>
            </p:cNvSpPr>
            <p:nvPr/>
          </p:nvSpPr>
          <p:spPr bwMode="auto">
            <a:xfrm>
              <a:off x="3201" y="221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6" name="Rectangle 170"/>
            <p:cNvSpPr>
              <a:spLocks noChangeArrowheads="1"/>
            </p:cNvSpPr>
            <p:nvPr/>
          </p:nvSpPr>
          <p:spPr bwMode="auto">
            <a:xfrm>
              <a:off x="3201" y="208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7" name="Rectangle 171"/>
            <p:cNvSpPr>
              <a:spLocks noChangeArrowheads="1"/>
            </p:cNvSpPr>
            <p:nvPr/>
          </p:nvSpPr>
          <p:spPr bwMode="auto">
            <a:xfrm>
              <a:off x="3201" y="195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8" name="Rectangle 172"/>
            <p:cNvSpPr>
              <a:spLocks noChangeArrowheads="1"/>
            </p:cNvSpPr>
            <p:nvPr/>
          </p:nvSpPr>
          <p:spPr bwMode="auto">
            <a:xfrm>
              <a:off x="3201" y="182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69" name="Rectangle 173"/>
            <p:cNvSpPr>
              <a:spLocks noChangeArrowheads="1"/>
            </p:cNvSpPr>
            <p:nvPr/>
          </p:nvSpPr>
          <p:spPr bwMode="auto">
            <a:xfrm>
              <a:off x="3201" y="169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0" name="Rectangle 174"/>
            <p:cNvSpPr>
              <a:spLocks noChangeArrowheads="1"/>
            </p:cNvSpPr>
            <p:nvPr/>
          </p:nvSpPr>
          <p:spPr bwMode="auto">
            <a:xfrm>
              <a:off x="3201" y="156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71" name="Rectangle 175"/>
            <p:cNvSpPr>
              <a:spLocks noChangeArrowheads="1"/>
            </p:cNvSpPr>
            <p:nvPr/>
          </p:nvSpPr>
          <p:spPr bwMode="auto">
            <a:xfrm>
              <a:off x="3201" y="247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altLang="zh-CN" b="1"/>
            </a:p>
          </p:txBody>
        </p:sp>
        <p:sp>
          <p:nvSpPr>
            <p:cNvPr id="72" name="Rectangle 176"/>
            <p:cNvSpPr>
              <a:spLocks noChangeArrowheads="1"/>
            </p:cNvSpPr>
            <p:nvPr/>
          </p:nvSpPr>
          <p:spPr bwMode="auto">
            <a:xfrm>
              <a:off x="3201" y="143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 altLang="zh-CN" b="1"/>
            </a:p>
          </p:txBody>
        </p:sp>
        <p:sp>
          <p:nvSpPr>
            <p:cNvPr id="73" name="Rectangle 177"/>
            <p:cNvSpPr>
              <a:spLocks noChangeArrowheads="1"/>
            </p:cNvSpPr>
            <p:nvPr/>
          </p:nvSpPr>
          <p:spPr bwMode="auto">
            <a:xfrm>
              <a:off x="3723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4" name="Rectangle 178"/>
            <p:cNvSpPr>
              <a:spLocks noChangeArrowheads="1"/>
            </p:cNvSpPr>
            <p:nvPr/>
          </p:nvSpPr>
          <p:spPr bwMode="auto">
            <a:xfrm>
              <a:off x="3489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5" name="Rectangle 179"/>
            <p:cNvSpPr>
              <a:spLocks noChangeArrowheads="1"/>
            </p:cNvSpPr>
            <p:nvPr/>
          </p:nvSpPr>
          <p:spPr bwMode="auto">
            <a:xfrm>
              <a:off x="3254" y="2441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4450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7" name="Rectangle 181"/>
            <p:cNvSpPr>
              <a:spLocks noChangeArrowheads="1"/>
            </p:cNvSpPr>
            <p:nvPr/>
          </p:nvSpPr>
          <p:spPr bwMode="auto">
            <a:xfrm>
              <a:off x="3723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8" name="Rectangle 182"/>
            <p:cNvSpPr>
              <a:spLocks noChangeArrowheads="1"/>
            </p:cNvSpPr>
            <p:nvPr/>
          </p:nvSpPr>
          <p:spPr bwMode="auto">
            <a:xfrm>
              <a:off x="3489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3254" y="2239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0" name="Rectangle 184"/>
            <p:cNvSpPr>
              <a:spLocks noChangeArrowheads="1"/>
            </p:cNvSpPr>
            <p:nvPr/>
          </p:nvSpPr>
          <p:spPr bwMode="auto">
            <a:xfrm>
              <a:off x="4450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1" name="Rectangle 185"/>
            <p:cNvSpPr>
              <a:spLocks noChangeArrowheads="1"/>
            </p:cNvSpPr>
            <p:nvPr/>
          </p:nvSpPr>
          <p:spPr bwMode="auto">
            <a:xfrm>
              <a:off x="4215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2" name="Rectangle 186"/>
            <p:cNvSpPr>
              <a:spLocks noChangeArrowheads="1"/>
            </p:cNvSpPr>
            <p:nvPr/>
          </p:nvSpPr>
          <p:spPr bwMode="auto">
            <a:xfrm>
              <a:off x="3723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3" name="Rectangle 187"/>
            <p:cNvSpPr>
              <a:spLocks noChangeArrowheads="1"/>
            </p:cNvSpPr>
            <p:nvPr/>
          </p:nvSpPr>
          <p:spPr bwMode="auto">
            <a:xfrm>
              <a:off x="3489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4" name="Rectangle 188"/>
            <p:cNvSpPr>
              <a:spLocks noChangeArrowheads="1"/>
            </p:cNvSpPr>
            <p:nvPr/>
          </p:nvSpPr>
          <p:spPr bwMode="auto">
            <a:xfrm>
              <a:off x="3254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5" name="Rectangle 189"/>
            <p:cNvSpPr>
              <a:spLocks noChangeArrowheads="1"/>
            </p:cNvSpPr>
            <p:nvPr/>
          </p:nvSpPr>
          <p:spPr bwMode="auto">
            <a:xfrm>
              <a:off x="4215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6" name="Rectangle 190"/>
            <p:cNvSpPr>
              <a:spLocks noChangeArrowheads="1"/>
            </p:cNvSpPr>
            <p:nvPr/>
          </p:nvSpPr>
          <p:spPr bwMode="auto">
            <a:xfrm>
              <a:off x="3963" y="1833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7" name="Rectangle 191"/>
            <p:cNvSpPr>
              <a:spLocks noChangeArrowheads="1"/>
            </p:cNvSpPr>
            <p:nvPr/>
          </p:nvSpPr>
          <p:spPr bwMode="auto">
            <a:xfrm>
              <a:off x="3254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8" name="Rectangle 192"/>
            <p:cNvSpPr>
              <a:spLocks noChangeArrowheads="1"/>
            </p:cNvSpPr>
            <p:nvPr/>
          </p:nvSpPr>
          <p:spPr bwMode="auto">
            <a:xfrm>
              <a:off x="4450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89" name="Rectangle 193"/>
            <p:cNvSpPr>
              <a:spLocks noChangeArrowheads="1"/>
            </p:cNvSpPr>
            <p:nvPr/>
          </p:nvSpPr>
          <p:spPr bwMode="auto">
            <a:xfrm>
              <a:off x="396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0" name="Rectangle 194"/>
            <p:cNvSpPr>
              <a:spLocks noChangeArrowheads="1"/>
            </p:cNvSpPr>
            <p:nvPr/>
          </p:nvSpPr>
          <p:spPr bwMode="auto">
            <a:xfrm>
              <a:off x="372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1" name="Rectangle 195"/>
            <p:cNvSpPr>
              <a:spLocks noChangeArrowheads="1"/>
            </p:cNvSpPr>
            <p:nvPr/>
          </p:nvSpPr>
          <p:spPr bwMode="auto">
            <a:xfrm>
              <a:off x="4450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2" name="Rectangle 196"/>
            <p:cNvSpPr>
              <a:spLocks noChangeArrowheads="1"/>
            </p:cNvSpPr>
            <p:nvPr/>
          </p:nvSpPr>
          <p:spPr bwMode="auto">
            <a:xfrm>
              <a:off x="4215" y="1426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3" name="Rectangle 197"/>
            <p:cNvSpPr>
              <a:spLocks noChangeArrowheads="1"/>
            </p:cNvSpPr>
            <p:nvPr/>
          </p:nvSpPr>
          <p:spPr bwMode="auto">
            <a:xfrm>
              <a:off x="3489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94" name="Rectangle 198"/>
            <p:cNvSpPr>
              <a:spLocks noChangeArrowheads="1"/>
            </p:cNvSpPr>
            <p:nvPr/>
          </p:nvSpPr>
          <p:spPr bwMode="auto">
            <a:xfrm>
              <a:off x="4466" y="2457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5" name="Rectangle 199"/>
            <p:cNvSpPr>
              <a:spLocks noChangeArrowheads="1"/>
            </p:cNvSpPr>
            <p:nvPr/>
          </p:nvSpPr>
          <p:spPr bwMode="auto">
            <a:xfrm>
              <a:off x="4192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  <a:endParaRPr lang="en-US" altLang="zh-CN" b="1"/>
            </a:p>
          </p:txBody>
        </p:sp>
        <p:sp>
          <p:nvSpPr>
            <p:cNvPr id="96" name="Rectangle 200"/>
            <p:cNvSpPr>
              <a:spLocks noChangeArrowheads="1"/>
            </p:cNvSpPr>
            <p:nvPr/>
          </p:nvSpPr>
          <p:spPr bwMode="auto">
            <a:xfrm>
              <a:off x="3940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b="1"/>
            </a:p>
          </p:txBody>
        </p:sp>
        <p:sp>
          <p:nvSpPr>
            <p:cNvPr id="97" name="Rectangle 201"/>
            <p:cNvSpPr>
              <a:spLocks noChangeArrowheads="1"/>
            </p:cNvSpPr>
            <p:nvPr/>
          </p:nvSpPr>
          <p:spPr bwMode="auto">
            <a:xfrm>
              <a:off x="4231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98" name="Rectangle 202"/>
            <p:cNvSpPr>
              <a:spLocks noChangeArrowheads="1"/>
            </p:cNvSpPr>
            <p:nvPr/>
          </p:nvSpPr>
          <p:spPr bwMode="auto">
            <a:xfrm>
              <a:off x="3980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b="1"/>
            </a:p>
          </p:txBody>
        </p:sp>
        <p:sp>
          <p:nvSpPr>
            <p:cNvPr id="99" name="Rectangle 203"/>
            <p:cNvSpPr>
              <a:spLocks noChangeArrowheads="1"/>
            </p:cNvSpPr>
            <p:nvPr/>
          </p:nvSpPr>
          <p:spPr bwMode="auto">
            <a:xfrm>
              <a:off x="3980" y="2051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0" name="Rectangle 204"/>
            <p:cNvSpPr>
              <a:spLocks noChangeArrowheads="1"/>
            </p:cNvSpPr>
            <p:nvPr/>
          </p:nvSpPr>
          <p:spPr bwMode="auto">
            <a:xfrm>
              <a:off x="4464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1"/>
            </a:p>
          </p:txBody>
        </p:sp>
        <p:sp>
          <p:nvSpPr>
            <p:cNvPr id="101" name="Rectangle 205"/>
            <p:cNvSpPr>
              <a:spLocks noChangeArrowheads="1"/>
            </p:cNvSpPr>
            <p:nvPr/>
          </p:nvSpPr>
          <p:spPr bwMode="auto">
            <a:xfrm>
              <a:off x="3739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2" name="Rectangle 206"/>
            <p:cNvSpPr>
              <a:spLocks noChangeArrowheads="1"/>
            </p:cNvSpPr>
            <p:nvPr/>
          </p:nvSpPr>
          <p:spPr bwMode="auto">
            <a:xfrm>
              <a:off x="3465" y="1849"/>
              <a:ext cx="1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en-US" altLang="zh-CN" b="1"/>
            </a:p>
          </p:txBody>
        </p:sp>
        <p:sp>
          <p:nvSpPr>
            <p:cNvPr id="103" name="Rectangle 207"/>
            <p:cNvSpPr>
              <a:spLocks noChangeArrowheads="1"/>
            </p:cNvSpPr>
            <p:nvPr/>
          </p:nvSpPr>
          <p:spPr bwMode="auto">
            <a:xfrm>
              <a:off x="4230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altLang="zh-CN" b="1"/>
            </a:p>
          </p:txBody>
        </p:sp>
        <p:sp>
          <p:nvSpPr>
            <p:cNvPr id="104" name="Rectangle 208"/>
            <p:cNvSpPr>
              <a:spLocks noChangeArrowheads="1"/>
            </p:cNvSpPr>
            <p:nvPr/>
          </p:nvSpPr>
          <p:spPr bwMode="auto">
            <a:xfrm>
              <a:off x="3505" y="1646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5" name="Rectangle 209"/>
            <p:cNvSpPr>
              <a:spLocks noChangeArrowheads="1"/>
            </p:cNvSpPr>
            <p:nvPr/>
          </p:nvSpPr>
          <p:spPr bwMode="auto">
            <a:xfrm>
              <a:off x="3271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b="1"/>
            </a:p>
          </p:txBody>
        </p:sp>
        <p:sp>
          <p:nvSpPr>
            <p:cNvPr id="106" name="Rectangle 210"/>
            <p:cNvSpPr>
              <a:spLocks noChangeArrowheads="1"/>
            </p:cNvSpPr>
            <p:nvPr/>
          </p:nvSpPr>
          <p:spPr bwMode="auto">
            <a:xfrm>
              <a:off x="3944" y="1442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en-US" altLang="zh-CN" b="1"/>
            </a:p>
          </p:txBody>
        </p:sp>
        <p:sp>
          <p:nvSpPr>
            <p:cNvPr id="107" name="Rectangle 211"/>
            <p:cNvSpPr>
              <a:spLocks noChangeArrowheads="1"/>
            </p:cNvSpPr>
            <p:nvPr/>
          </p:nvSpPr>
          <p:spPr bwMode="auto">
            <a:xfrm>
              <a:off x="3739" y="1442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b="1"/>
            </a:p>
          </p:txBody>
        </p:sp>
        <p:sp>
          <p:nvSpPr>
            <p:cNvPr id="108" name="Rectangle 212"/>
            <p:cNvSpPr>
              <a:spLocks noChangeArrowheads="1"/>
            </p:cNvSpPr>
            <p:nvPr/>
          </p:nvSpPr>
          <p:spPr bwMode="auto">
            <a:xfrm>
              <a:off x="3270" y="1442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109" name="Rectangle 213"/>
            <p:cNvSpPr>
              <a:spLocks noChangeArrowheads="1"/>
            </p:cNvSpPr>
            <p:nvPr/>
          </p:nvSpPr>
          <p:spPr bwMode="auto">
            <a:xfrm>
              <a:off x="2963" y="1654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0" name="Rectangle 214"/>
            <p:cNvSpPr>
              <a:spLocks noChangeArrowheads="1"/>
            </p:cNvSpPr>
            <p:nvPr/>
          </p:nvSpPr>
          <p:spPr bwMode="auto">
            <a:xfrm>
              <a:off x="2971" y="143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1" name="Rectangle 215"/>
            <p:cNvSpPr>
              <a:spLocks noChangeArrowheads="1"/>
            </p:cNvSpPr>
            <p:nvPr/>
          </p:nvSpPr>
          <p:spPr bwMode="auto">
            <a:xfrm>
              <a:off x="2963" y="1842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2" name="Rectangle 216"/>
            <p:cNvSpPr>
              <a:spLocks noChangeArrowheads="1"/>
            </p:cNvSpPr>
            <p:nvPr/>
          </p:nvSpPr>
          <p:spPr bwMode="auto">
            <a:xfrm>
              <a:off x="2971" y="202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3" name="Rectangle 217"/>
            <p:cNvSpPr>
              <a:spLocks noChangeArrowheads="1"/>
            </p:cNvSpPr>
            <p:nvPr/>
          </p:nvSpPr>
          <p:spPr bwMode="auto">
            <a:xfrm>
              <a:off x="2971" y="2251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4" name="Rectangle 218"/>
            <p:cNvSpPr>
              <a:spLocks noChangeArrowheads="1"/>
            </p:cNvSpPr>
            <p:nvPr/>
          </p:nvSpPr>
          <p:spPr bwMode="auto">
            <a:xfrm>
              <a:off x="2971" y="2432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5" name="Rectangle 219"/>
            <p:cNvSpPr>
              <a:spLocks noChangeArrowheads="1"/>
            </p:cNvSpPr>
            <p:nvPr/>
          </p:nvSpPr>
          <p:spPr bwMode="auto">
            <a:xfrm>
              <a:off x="3515" y="1207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6" name="Rectangle 220"/>
            <p:cNvSpPr>
              <a:spLocks noChangeArrowheads="1"/>
            </p:cNvSpPr>
            <p:nvPr/>
          </p:nvSpPr>
          <p:spPr bwMode="auto">
            <a:xfrm>
              <a:off x="3243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7" name="Rectangle 221"/>
            <p:cNvSpPr>
              <a:spLocks noChangeArrowheads="1"/>
            </p:cNvSpPr>
            <p:nvPr/>
          </p:nvSpPr>
          <p:spPr bwMode="auto">
            <a:xfrm>
              <a:off x="3742" y="1207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8" name="Rectangle 222"/>
            <p:cNvSpPr>
              <a:spLocks noChangeArrowheads="1"/>
            </p:cNvSpPr>
            <p:nvPr/>
          </p:nvSpPr>
          <p:spPr bwMode="auto">
            <a:xfrm>
              <a:off x="3961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19" name="Rectangle 223"/>
            <p:cNvSpPr>
              <a:spLocks noChangeArrowheads="1"/>
            </p:cNvSpPr>
            <p:nvPr/>
          </p:nvSpPr>
          <p:spPr bwMode="auto">
            <a:xfrm>
              <a:off x="4241" y="1207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120" name="Rectangle 224"/>
            <p:cNvSpPr>
              <a:spLocks noChangeArrowheads="1"/>
            </p:cNvSpPr>
            <p:nvPr/>
          </p:nvSpPr>
          <p:spPr bwMode="auto">
            <a:xfrm>
              <a:off x="4468" y="1207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121" name="Text Box 225"/>
          <p:cNvSpPr txBox="1">
            <a:spLocks noChangeArrowheads="1"/>
          </p:cNvSpPr>
          <p:nvPr/>
        </p:nvSpPr>
        <p:spPr bwMode="auto">
          <a:xfrm>
            <a:off x="6588125" y="6165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邻接矩阵</a:t>
            </a:r>
          </a:p>
        </p:txBody>
      </p:sp>
      <p:sp>
        <p:nvSpPr>
          <p:cNvPr id="122" name="Text Box 226"/>
          <p:cNvSpPr txBox="1">
            <a:spLocks noChangeArrowheads="1"/>
          </p:cNvSpPr>
          <p:nvPr/>
        </p:nvSpPr>
        <p:spPr bwMode="auto">
          <a:xfrm>
            <a:off x="6948488" y="2781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图</a:t>
            </a:r>
          </a:p>
        </p:txBody>
      </p:sp>
      <p:sp>
        <p:nvSpPr>
          <p:cNvPr id="123" name="Text Box 232"/>
          <p:cNvSpPr txBox="1">
            <a:spLocks noChangeArrowheads="1"/>
          </p:cNvSpPr>
          <p:nvPr/>
        </p:nvSpPr>
        <p:spPr bwMode="auto">
          <a:xfrm>
            <a:off x="179388" y="908050"/>
            <a:ext cx="497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例：计算从</a:t>
            </a:r>
            <a:r>
              <a:rPr lang="en-US" altLang="zh-CN" sz="2400" b="1">
                <a:ea typeface="微软雅黑" pitchFamily="34" charset="-122"/>
              </a:rPr>
              <a:t>A</a:t>
            </a:r>
            <a:r>
              <a:rPr lang="zh-CN" altLang="en-US" sz="2400" b="1">
                <a:ea typeface="微软雅黑" pitchFamily="34" charset="-122"/>
              </a:rPr>
              <a:t>点出发的单源最短路径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37744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69"/>
          <p:cNvGraphicFramePr>
            <a:graphicFrameLocks/>
          </p:cNvGraphicFramePr>
          <p:nvPr/>
        </p:nvGraphicFramePr>
        <p:xfrm>
          <a:off x="179388" y="1700213"/>
          <a:ext cx="5329237" cy="1304544"/>
        </p:xfrm>
        <a:graphic>
          <a:graphicData uri="http://schemas.openxmlformats.org/drawingml/2006/table">
            <a:tbl>
              <a:tblPr/>
              <a:tblGrid>
                <a:gridCol w="1873250"/>
                <a:gridCol w="863600"/>
                <a:gridCol w="431800"/>
                <a:gridCol w="431800"/>
                <a:gridCol w="431800"/>
                <a:gridCol w="433387"/>
                <a:gridCol w="431800"/>
                <a:gridCol w="431800"/>
              </a:tblGrid>
              <a:tr h="161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最短路径结点集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{A,C,F,B,D,E}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3" name="Text Box 107"/>
          <p:cNvSpPr txBox="1">
            <a:spLocks noChangeArrowheads="1"/>
          </p:cNvSpPr>
          <p:nvPr/>
        </p:nvSpPr>
        <p:spPr bwMode="auto">
          <a:xfrm>
            <a:off x="1042988" y="3284538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单源最短路径运算结果</a:t>
            </a:r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1116013" y="115888"/>
            <a:ext cx="3833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grpSp>
        <p:nvGrpSpPr>
          <p:cNvPr id="5" name="Group 156"/>
          <p:cNvGrpSpPr>
            <a:grpSpLocks/>
          </p:cNvGrpSpPr>
          <p:nvPr/>
        </p:nvGrpSpPr>
        <p:grpSpPr bwMode="auto">
          <a:xfrm>
            <a:off x="5867400" y="3692525"/>
            <a:ext cx="2671763" cy="2400300"/>
            <a:chOff x="2963" y="1207"/>
            <a:chExt cx="1639" cy="1420"/>
          </a:xfrm>
        </p:grpSpPr>
        <p:sp>
          <p:nvSpPr>
            <p:cNvPr id="6" name="Rectangle 157"/>
            <p:cNvSpPr>
              <a:spLocks noChangeArrowheads="1"/>
            </p:cNvSpPr>
            <p:nvPr/>
          </p:nvSpPr>
          <p:spPr bwMode="auto">
            <a:xfrm>
              <a:off x="4551" y="2450"/>
              <a:ext cx="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7" name="Rectangle 158"/>
            <p:cNvSpPr>
              <a:spLocks noChangeArrowheads="1"/>
            </p:cNvSpPr>
            <p:nvPr/>
          </p:nvSpPr>
          <p:spPr bwMode="auto">
            <a:xfrm>
              <a:off x="4551" y="234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8" name="Rectangle 159"/>
            <p:cNvSpPr>
              <a:spLocks noChangeArrowheads="1"/>
            </p:cNvSpPr>
            <p:nvPr/>
          </p:nvSpPr>
          <p:spPr bwMode="auto">
            <a:xfrm>
              <a:off x="4551" y="221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9" name="Rectangle 160"/>
            <p:cNvSpPr>
              <a:spLocks noChangeArrowheads="1"/>
            </p:cNvSpPr>
            <p:nvPr/>
          </p:nvSpPr>
          <p:spPr bwMode="auto">
            <a:xfrm>
              <a:off x="4551" y="208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10" name="Rectangle 161"/>
            <p:cNvSpPr>
              <a:spLocks noChangeArrowheads="1"/>
            </p:cNvSpPr>
            <p:nvPr/>
          </p:nvSpPr>
          <p:spPr bwMode="auto">
            <a:xfrm>
              <a:off x="4551" y="195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11" name="Rectangle 162"/>
            <p:cNvSpPr>
              <a:spLocks noChangeArrowheads="1"/>
            </p:cNvSpPr>
            <p:nvPr/>
          </p:nvSpPr>
          <p:spPr bwMode="auto">
            <a:xfrm>
              <a:off x="4551" y="182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12" name="Rectangle 163"/>
            <p:cNvSpPr>
              <a:spLocks noChangeArrowheads="1"/>
            </p:cNvSpPr>
            <p:nvPr/>
          </p:nvSpPr>
          <p:spPr bwMode="auto">
            <a:xfrm>
              <a:off x="4551" y="1695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13" name="Rectangle 164"/>
            <p:cNvSpPr>
              <a:spLocks noChangeArrowheads="1"/>
            </p:cNvSpPr>
            <p:nvPr/>
          </p:nvSpPr>
          <p:spPr bwMode="auto">
            <a:xfrm>
              <a:off x="4551" y="156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 altLang="zh-CN" b="1"/>
            </a:p>
          </p:txBody>
        </p:sp>
        <p:sp>
          <p:nvSpPr>
            <p:cNvPr id="14" name="Rectangle 165"/>
            <p:cNvSpPr>
              <a:spLocks noChangeArrowheads="1"/>
            </p:cNvSpPr>
            <p:nvPr/>
          </p:nvSpPr>
          <p:spPr bwMode="auto">
            <a:xfrm>
              <a:off x="4551" y="2474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altLang="zh-CN" b="1"/>
            </a:p>
          </p:txBody>
        </p:sp>
        <p:sp>
          <p:nvSpPr>
            <p:cNvPr id="15" name="Rectangle 166"/>
            <p:cNvSpPr>
              <a:spLocks noChangeArrowheads="1"/>
            </p:cNvSpPr>
            <p:nvPr/>
          </p:nvSpPr>
          <p:spPr bwMode="auto">
            <a:xfrm>
              <a:off x="4551" y="1436"/>
              <a:ext cx="5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 altLang="zh-CN" b="1"/>
            </a:p>
          </p:txBody>
        </p:sp>
        <p:sp>
          <p:nvSpPr>
            <p:cNvPr id="16" name="Rectangle 167"/>
            <p:cNvSpPr>
              <a:spLocks noChangeArrowheads="1"/>
            </p:cNvSpPr>
            <p:nvPr/>
          </p:nvSpPr>
          <p:spPr bwMode="auto">
            <a:xfrm>
              <a:off x="3201" y="2450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17" name="Rectangle 168"/>
            <p:cNvSpPr>
              <a:spLocks noChangeArrowheads="1"/>
            </p:cNvSpPr>
            <p:nvPr/>
          </p:nvSpPr>
          <p:spPr bwMode="auto">
            <a:xfrm>
              <a:off x="3201" y="234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18" name="Rectangle 169"/>
            <p:cNvSpPr>
              <a:spLocks noChangeArrowheads="1"/>
            </p:cNvSpPr>
            <p:nvPr/>
          </p:nvSpPr>
          <p:spPr bwMode="auto">
            <a:xfrm>
              <a:off x="3201" y="221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19" name="Rectangle 170"/>
            <p:cNvSpPr>
              <a:spLocks noChangeArrowheads="1"/>
            </p:cNvSpPr>
            <p:nvPr/>
          </p:nvSpPr>
          <p:spPr bwMode="auto">
            <a:xfrm>
              <a:off x="3201" y="208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20" name="Rectangle 171"/>
            <p:cNvSpPr>
              <a:spLocks noChangeArrowheads="1"/>
            </p:cNvSpPr>
            <p:nvPr/>
          </p:nvSpPr>
          <p:spPr bwMode="auto">
            <a:xfrm>
              <a:off x="3201" y="195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21" name="Rectangle 172"/>
            <p:cNvSpPr>
              <a:spLocks noChangeArrowheads="1"/>
            </p:cNvSpPr>
            <p:nvPr/>
          </p:nvSpPr>
          <p:spPr bwMode="auto">
            <a:xfrm>
              <a:off x="3201" y="182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22" name="Rectangle 173"/>
            <p:cNvSpPr>
              <a:spLocks noChangeArrowheads="1"/>
            </p:cNvSpPr>
            <p:nvPr/>
          </p:nvSpPr>
          <p:spPr bwMode="auto">
            <a:xfrm>
              <a:off x="3201" y="1695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23" name="Rectangle 174"/>
            <p:cNvSpPr>
              <a:spLocks noChangeArrowheads="1"/>
            </p:cNvSpPr>
            <p:nvPr/>
          </p:nvSpPr>
          <p:spPr bwMode="auto">
            <a:xfrm>
              <a:off x="3201" y="156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 altLang="zh-CN" b="1"/>
            </a:p>
          </p:txBody>
        </p:sp>
        <p:sp>
          <p:nvSpPr>
            <p:cNvPr id="24" name="Rectangle 175"/>
            <p:cNvSpPr>
              <a:spLocks noChangeArrowheads="1"/>
            </p:cNvSpPr>
            <p:nvPr/>
          </p:nvSpPr>
          <p:spPr bwMode="auto">
            <a:xfrm>
              <a:off x="3201" y="2474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altLang="zh-CN" b="1"/>
            </a:p>
          </p:txBody>
        </p:sp>
        <p:sp>
          <p:nvSpPr>
            <p:cNvPr id="25" name="Rectangle 176"/>
            <p:cNvSpPr>
              <a:spLocks noChangeArrowheads="1"/>
            </p:cNvSpPr>
            <p:nvPr/>
          </p:nvSpPr>
          <p:spPr bwMode="auto">
            <a:xfrm>
              <a:off x="3201" y="1436"/>
              <a:ext cx="5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 altLang="zh-CN" b="1"/>
            </a:p>
          </p:txBody>
        </p:sp>
        <p:sp>
          <p:nvSpPr>
            <p:cNvPr id="26" name="Rectangle 177"/>
            <p:cNvSpPr>
              <a:spLocks noChangeArrowheads="1"/>
            </p:cNvSpPr>
            <p:nvPr/>
          </p:nvSpPr>
          <p:spPr bwMode="auto">
            <a:xfrm>
              <a:off x="3723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27" name="Rectangle 178"/>
            <p:cNvSpPr>
              <a:spLocks noChangeArrowheads="1"/>
            </p:cNvSpPr>
            <p:nvPr/>
          </p:nvSpPr>
          <p:spPr bwMode="auto">
            <a:xfrm>
              <a:off x="3489" y="2441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28" name="Rectangle 179"/>
            <p:cNvSpPr>
              <a:spLocks noChangeArrowheads="1"/>
            </p:cNvSpPr>
            <p:nvPr/>
          </p:nvSpPr>
          <p:spPr bwMode="auto">
            <a:xfrm>
              <a:off x="3254" y="2441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29" name="Rectangle 180"/>
            <p:cNvSpPr>
              <a:spLocks noChangeArrowheads="1"/>
            </p:cNvSpPr>
            <p:nvPr/>
          </p:nvSpPr>
          <p:spPr bwMode="auto">
            <a:xfrm>
              <a:off x="4450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0" name="Rectangle 181"/>
            <p:cNvSpPr>
              <a:spLocks noChangeArrowheads="1"/>
            </p:cNvSpPr>
            <p:nvPr/>
          </p:nvSpPr>
          <p:spPr bwMode="auto">
            <a:xfrm>
              <a:off x="3723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1" name="Rectangle 182"/>
            <p:cNvSpPr>
              <a:spLocks noChangeArrowheads="1"/>
            </p:cNvSpPr>
            <p:nvPr/>
          </p:nvSpPr>
          <p:spPr bwMode="auto">
            <a:xfrm>
              <a:off x="3489" y="2239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2" name="Rectangle 183"/>
            <p:cNvSpPr>
              <a:spLocks noChangeArrowheads="1"/>
            </p:cNvSpPr>
            <p:nvPr/>
          </p:nvSpPr>
          <p:spPr bwMode="auto">
            <a:xfrm>
              <a:off x="3254" y="2239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3" name="Rectangle 184"/>
            <p:cNvSpPr>
              <a:spLocks noChangeArrowheads="1"/>
            </p:cNvSpPr>
            <p:nvPr/>
          </p:nvSpPr>
          <p:spPr bwMode="auto">
            <a:xfrm>
              <a:off x="4450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4" name="Rectangle 185"/>
            <p:cNvSpPr>
              <a:spLocks noChangeArrowheads="1"/>
            </p:cNvSpPr>
            <p:nvPr/>
          </p:nvSpPr>
          <p:spPr bwMode="auto">
            <a:xfrm>
              <a:off x="4215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5" name="Rectangle 186"/>
            <p:cNvSpPr>
              <a:spLocks noChangeArrowheads="1"/>
            </p:cNvSpPr>
            <p:nvPr/>
          </p:nvSpPr>
          <p:spPr bwMode="auto">
            <a:xfrm>
              <a:off x="3723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6" name="Rectangle 187"/>
            <p:cNvSpPr>
              <a:spLocks noChangeArrowheads="1"/>
            </p:cNvSpPr>
            <p:nvPr/>
          </p:nvSpPr>
          <p:spPr bwMode="auto">
            <a:xfrm>
              <a:off x="3489" y="2035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7" name="Rectangle 188"/>
            <p:cNvSpPr>
              <a:spLocks noChangeArrowheads="1"/>
            </p:cNvSpPr>
            <p:nvPr/>
          </p:nvSpPr>
          <p:spPr bwMode="auto">
            <a:xfrm>
              <a:off x="3254" y="2035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8" name="Rectangle 189"/>
            <p:cNvSpPr>
              <a:spLocks noChangeArrowheads="1"/>
            </p:cNvSpPr>
            <p:nvPr/>
          </p:nvSpPr>
          <p:spPr bwMode="auto">
            <a:xfrm>
              <a:off x="4215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39" name="Rectangle 190"/>
            <p:cNvSpPr>
              <a:spLocks noChangeArrowheads="1"/>
            </p:cNvSpPr>
            <p:nvPr/>
          </p:nvSpPr>
          <p:spPr bwMode="auto">
            <a:xfrm>
              <a:off x="3963" y="1833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40" name="Rectangle 191"/>
            <p:cNvSpPr>
              <a:spLocks noChangeArrowheads="1"/>
            </p:cNvSpPr>
            <p:nvPr/>
          </p:nvSpPr>
          <p:spPr bwMode="auto">
            <a:xfrm>
              <a:off x="3254" y="1833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41" name="Rectangle 192"/>
            <p:cNvSpPr>
              <a:spLocks noChangeArrowheads="1"/>
            </p:cNvSpPr>
            <p:nvPr/>
          </p:nvSpPr>
          <p:spPr bwMode="auto">
            <a:xfrm>
              <a:off x="4450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42" name="Rectangle 193"/>
            <p:cNvSpPr>
              <a:spLocks noChangeArrowheads="1"/>
            </p:cNvSpPr>
            <p:nvPr/>
          </p:nvSpPr>
          <p:spPr bwMode="auto">
            <a:xfrm>
              <a:off x="396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43" name="Rectangle 194"/>
            <p:cNvSpPr>
              <a:spLocks noChangeArrowheads="1"/>
            </p:cNvSpPr>
            <p:nvPr/>
          </p:nvSpPr>
          <p:spPr bwMode="auto">
            <a:xfrm>
              <a:off x="3723" y="1630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44" name="Rectangle 195"/>
            <p:cNvSpPr>
              <a:spLocks noChangeArrowheads="1"/>
            </p:cNvSpPr>
            <p:nvPr/>
          </p:nvSpPr>
          <p:spPr bwMode="auto">
            <a:xfrm>
              <a:off x="4450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45" name="Rectangle 196"/>
            <p:cNvSpPr>
              <a:spLocks noChangeArrowheads="1"/>
            </p:cNvSpPr>
            <p:nvPr/>
          </p:nvSpPr>
          <p:spPr bwMode="auto">
            <a:xfrm>
              <a:off x="4215" y="1426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46" name="Rectangle 197"/>
            <p:cNvSpPr>
              <a:spLocks noChangeArrowheads="1"/>
            </p:cNvSpPr>
            <p:nvPr/>
          </p:nvSpPr>
          <p:spPr bwMode="auto">
            <a:xfrm>
              <a:off x="3489" y="1426"/>
              <a:ext cx="9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lang="en-US" altLang="zh-CN" b="1"/>
            </a:p>
          </p:txBody>
        </p:sp>
        <p:sp>
          <p:nvSpPr>
            <p:cNvPr id="47" name="Rectangle 198"/>
            <p:cNvSpPr>
              <a:spLocks noChangeArrowheads="1"/>
            </p:cNvSpPr>
            <p:nvPr/>
          </p:nvSpPr>
          <p:spPr bwMode="auto">
            <a:xfrm>
              <a:off x="4466" y="2457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48" name="Rectangle 199"/>
            <p:cNvSpPr>
              <a:spLocks noChangeArrowheads="1"/>
            </p:cNvSpPr>
            <p:nvPr/>
          </p:nvSpPr>
          <p:spPr bwMode="auto">
            <a:xfrm>
              <a:off x="4192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  <a:endParaRPr lang="en-US" altLang="zh-CN" b="1"/>
            </a:p>
          </p:txBody>
        </p:sp>
        <p:sp>
          <p:nvSpPr>
            <p:cNvPr id="49" name="Rectangle 200"/>
            <p:cNvSpPr>
              <a:spLocks noChangeArrowheads="1"/>
            </p:cNvSpPr>
            <p:nvPr/>
          </p:nvSpPr>
          <p:spPr bwMode="auto">
            <a:xfrm>
              <a:off x="3940" y="2457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b="1"/>
            </a:p>
          </p:txBody>
        </p:sp>
        <p:sp>
          <p:nvSpPr>
            <p:cNvPr id="50" name="Rectangle 201"/>
            <p:cNvSpPr>
              <a:spLocks noChangeArrowheads="1"/>
            </p:cNvSpPr>
            <p:nvPr/>
          </p:nvSpPr>
          <p:spPr bwMode="auto">
            <a:xfrm>
              <a:off x="4231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51" name="Rectangle 202"/>
            <p:cNvSpPr>
              <a:spLocks noChangeArrowheads="1"/>
            </p:cNvSpPr>
            <p:nvPr/>
          </p:nvSpPr>
          <p:spPr bwMode="auto">
            <a:xfrm>
              <a:off x="3980" y="2255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b="1"/>
            </a:p>
          </p:txBody>
        </p:sp>
        <p:sp>
          <p:nvSpPr>
            <p:cNvPr id="52" name="Rectangle 203"/>
            <p:cNvSpPr>
              <a:spLocks noChangeArrowheads="1"/>
            </p:cNvSpPr>
            <p:nvPr/>
          </p:nvSpPr>
          <p:spPr bwMode="auto">
            <a:xfrm>
              <a:off x="3980" y="2051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53" name="Rectangle 204"/>
            <p:cNvSpPr>
              <a:spLocks noChangeArrowheads="1"/>
            </p:cNvSpPr>
            <p:nvPr/>
          </p:nvSpPr>
          <p:spPr bwMode="auto">
            <a:xfrm>
              <a:off x="4464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altLang="zh-CN" b="1"/>
            </a:p>
          </p:txBody>
        </p:sp>
        <p:sp>
          <p:nvSpPr>
            <p:cNvPr id="54" name="Rectangle 205"/>
            <p:cNvSpPr>
              <a:spLocks noChangeArrowheads="1"/>
            </p:cNvSpPr>
            <p:nvPr/>
          </p:nvSpPr>
          <p:spPr bwMode="auto">
            <a:xfrm>
              <a:off x="3739" y="1849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55" name="Rectangle 206"/>
            <p:cNvSpPr>
              <a:spLocks noChangeArrowheads="1"/>
            </p:cNvSpPr>
            <p:nvPr/>
          </p:nvSpPr>
          <p:spPr bwMode="auto">
            <a:xfrm>
              <a:off x="3465" y="1849"/>
              <a:ext cx="1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en-US" altLang="zh-CN" b="1"/>
            </a:p>
          </p:txBody>
        </p:sp>
        <p:sp>
          <p:nvSpPr>
            <p:cNvPr id="56" name="Rectangle 207"/>
            <p:cNvSpPr>
              <a:spLocks noChangeArrowheads="1"/>
            </p:cNvSpPr>
            <p:nvPr/>
          </p:nvSpPr>
          <p:spPr bwMode="auto">
            <a:xfrm>
              <a:off x="4230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altLang="zh-CN" b="1"/>
            </a:p>
          </p:txBody>
        </p:sp>
        <p:sp>
          <p:nvSpPr>
            <p:cNvPr id="57" name="Rectangle 208"/>
            <p:cNvSpPr>
              <a:spLocks noChangeArrowheads="1"/>
            </p:cNvSpPr>
            <p:nvPr/>
          </p:nvSpPr>
          <p:spPr bwMode="auto">
            <a:xfrm>
              <a:off x="3505" y="1646"/>
              <a:ext cx="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58" name="Rectangle 209"/>
            <p:cNvSpPr>
              <a:spLocks noChangeArrowheads="1"/>
            </p:cNvSpPr>
            <p:nvPr/>
          </p:nvSpPr>
          <p:spPr bwMode="auto">
            <a:xfrm>
              <a:off x="3271" y="1646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b="1"/>
            </a:p>
          </p:txBody>
        </p:sp>
        <p:sp>
          <p:nvSpPr>
            <p:cNvPr id="59" name="Rectangle 210"/>
            <p:cNvSpPr>
              <a:spLocks noChangeArrowheads="1"/>
            </p:cNvSpPr>
            <p:nvPr/>
          </p:nvSpPr>
          <p:spPr bwMode="auto">
            <a:xfrm>
              <a:off x="3944" y="1442"/>
              <a:ext cx="1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en-US" altLang="zh-CN" b="1"/>
            </a:p>
          </p:txBody>
        </p:sp>
        <p:sp>
          <p:nvSpPr>
            <p:cNvPr id="60" name="Rectangle 211"/>
            <p:cNvSpPr>
              <a:spLocks noChangeArrowheads="1"/>
            </p:cNvSpPr>
            <p:nvPr/>
          </p:nvSpPr>
          <p:spPr bwMode="auto">
            <a:xfrm>
              <a:off x="3739" y="1442"/>
              <a:ext cx="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b="1"/>
            </a:p>
          </p:txBody>
        </p:sp>
        <p:sp>
          <p:nvSpPr>
            <p:cNvPr id="61" name="Rectangle 212"/>
            <p:cNvSpPr>
              <a:spLocks noChangeArrowheads="1"/>
            </p:cNvSpPr>
            <p:nvPr/>
          </p:nvSpPr>
          <p:spPr bwMode="auto">
            <a:xfrm>
              <a:off x="3270" y="1442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b="1"/>
            </a:p>
          </p:txBody>
        </p:sp>
        <p:sp>
          <p:nvSpPr>
            <p:cNvPr id="62" name="Rectangle 213"/>
            <p:cNvSpPr>
              <a:spLocks noChangeArrowheads="1"/>
            </p:cNvSpPr>
            <p:nvPr/>
          </p:nvSpPr>
          <p:spPr bwMode="auto">
            <a:xfrm>
              <a:off x="2963" y="1654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63" name="Rectangle 214"/>
            <p:cNvSpPr>
              <a:spLocks noChangeArrowheads="1"/>
            </p:cNvSpPr>
            <p:nvPr/>
          </p:nvSpPr>
          <p:spPr bwMode="auto">
            <a:xfrm>
              <a:off x="2971" y="143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64" name="Rectangle 215"/>
            <p:cNvSpPr>
              <a:spLocks noChangeArrowheads="1"/>
            </p:cNvSpPr>
            <p:nvPr/>
          </p:nvSpPr>
          <p:spPr bwMode="auto">
            <a:xfrm>
              <a:off x="2963" y="1842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65" name="Rectangle 216"/>
            <p:cNvSpPr>
              <a:spLocks noChangeArrowheads="1"/>
            </p:cNvSpPr>
            <p:nvPr/>
          </p:nvSpPr>
          <p:spPr bwMode="auto">
            <a:xfrm>
              <a:off x="2971" y="2024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66" name="Rectangle 217"/>
            <p:cNvSpPr>
              <a:spLocks noChangeArrowheads="1"/>
            </p:cNvSpPr>
            <p:nvPr/>
          </p:nvSpPr>
          <p:spPr bwMode="auto">
            <a:xfrm>
              <a:off x="2971" y="2251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67" name="Rectangle 218"/>
            <p:cNvSpPr>
              <a:spLocks noChangeArrowheads="1"/>
            </p:cNvSpPr>
            <p:nvPr/>
          </p:nvSpPr>
          <p:spPr bwMode="auto">
            <a:xfrm>
              <a:off x="2971" y="2432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68" name="Rectangle 219"/>
            <p:cNvSpPr>
              <a:spLocks noChangeArrowheads="1"/>
            </p:cNvSpPr>
            <p:nvPr/>
          </p:nvSpPr>
          <p:spPr bwMode="auto">
            <a:xfrm>
              <a:off x="3515" y="1207"/>
              <a:ext cx="8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69" name="Rectangle 220"/>
            <p:cNvSpPr>
              <a:spLocks noChangeArrowheads="1"/>
            </p:cNvSpPr>
            <p:nvPr/>
          </p:nvSpPr>
          <p:spPr bwMode="auto">
            <a:xfrm>
              <a:off x="3243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70" name="Rectangle 221"/>
            <p:cNvSpPr>
              <a:spLocks noChangeArrowheads="1"/>
            </p:cNvSpPr>
            <p:nvPr/>
          </p:nvSpPr>
          <p:spPr bwMode="auto">
            <a:xfrm>
              <a:off x="3742" y="1207"/>
              <a:ext cx="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71" name="Rectangle 222"/>
            <p:cNvSpPr>
              <a:spLocks noChangeArrowheads="1"/>
            </p:cNvSpPr>
            <p:nvPr/>
          </p:nvSpPr>
          <p:spPr bwMode="auto">
            <a:xfrm>
              <a:off x="3961" y="1207"/>
              <a:ext cx="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72" name="Rectangle 223"/>
            <p:cNvSpPr>
              <a:spLocks noChangeArrowheads="1"/>
            </p:cNvSpPr>
            <p:nvPr/>
          </p:nvSpPr>
          <p:spPr bwMode="auto">
            <a:xfrm>
              <a:off x="4241" y="1207"/>
              <a:ext cx="8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73" name="Rectangle 224"/>
            <p:cNvSpPr>
              <a:spLocks noChangeArrowheads="1"/>
            </p:cNvSpPr>
            <p:nvPr/>
          </p:nvSpPr>
          <p:spPr bwMode="auto">
            <a:xfrm>
              <a:off x="4468" y="1207"/>
              <a:ext cx="8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sp>
        <p:nvSpPr>
          <p:cNvPr id="74" name="Text Box 225"/>
          <p:cNvSpPr txBox="1">
            <a:spLocks noChangeArrowheads="1"/>
          </p:cNvSpPr>
          <p:nvPr/>
        </p:nvSpPr>
        <p:spPr bwMode="auto">
          <a:xfrm>
            <a:off x="6588125" y="6165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邻接矩阵</a:t>
            </a:r>
          </a:p>
        </p:txBody>
      </p:sp>
      <p:sp>
        <p:nvSpPr>
          <p:cNvPr id="75" name="Text Box 226"/>
          <p:cNvSpPr txBox="1">
            <a:spLocks noChangeArrowheads="1"/>
          </p:cNvSpPr>
          <p:nvPr/>
        </p:nvSpPr>
        <p:spPr bwMode="auto">
          <a:xfrm>
            <a:off x="6948488" y="2781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图</a:t>
            </a:r>
          </a:p>
        </p:txBody>
      </p:sp>
      <p:grpSp>
        <p:nvGrpSpPr>
          <p:cNvPr id="76" name="Group 227"/>
          <p:cNvGrpSpPr>
            <a:grpSpLocks/>
          </p:cNvGrpSpPr>
          <p:nvPr/>
        </p:nvGrpSpPr>
        <p:grpSpPr bwMode="auto">
          <a:xfrm>
            <a:off x="5732463" y="188913"/>
            <a:ext cx="3232150" cy="2444750"/>
            <a:chOff x="3611" y="119"/>
            <a:chExt cx="2036" cy="1540"/>
          </a:xfrm>
        </p:grpSpPr>
        <p:sp>
          <p:nvSpPr>
            <p:cNvPr id="77" name="Freeform 228"/>
            <p:cNvSpPr>
              <a:spLocks/>
            </p:cNvSpPr>
            <p:nvPr/>
          </p:nvSpPr>
          <p:spPr bwMode="auto">
            <a:xfrm>
              <a:off x="3611" y="158"/>
              <a:ext cx="254" cy="259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229"/>
            <p:cNvSpPr>
              <a:spLocks/>
            </p:cNvSpPr>
            <p:nvPr/>
          </p:nvSpPr>
          <p:spPr bwMode="auto">
            <a:xfrm>
              <a:off x="3611" y="158"/>
              <a:ext cx="254" cy="259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8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230"/>
            <p:cNvSpPr>
              <a:spLocks noChangeArrowheads="1"/>
            </p:cNvSpPr>
            <p:nvPr/>
          </p:nvSpPr>
          <p:spPr bwMode="auto">
            <a:xfrm>
              <a:off x="3702" y="2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E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0" name="Freeform 231"/>
            <p:cNvSpPr>
              <a:spLocks/>
            </p:cNvSpPr>
            <p:nvPr/>
          </p:nvSpPr>
          <p:spPr bwMode="auto">
            <a:xfrm>
              <a:off x="3611" y="1391"/>
              <a:ext cx="254" cy="259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232"/>
            <p:cNvSpPr>
              <a:spLocks/>
            </p:cNvSpPr>
            <p:nvPr/>
          </p:nvSpPr>
          <p:spPr bwMode="auto">
            <a:xfrm>
              <a:off x="3611" y="1391"/>
              <a:ext cx="254" cy="259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5 w 197"/>
                <a:gd name="T9" fmla="*/ 25 h 208"/>
                <a:gd name="T10" fmla="*/ 51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1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8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1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1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8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1" y="195"/>
                  </a:lnTo>
                  <a:lnTo>
                    <a:pt x="43" y="190"/>
                  </a:lnTo>
                  <a:lnTo>
                    <a:pt x="35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233"/>
            <p:cNvSpPr>
              <a:spLocks noChangeArrowheads="1"/>
            </p:cNvSpPr>
            <p:nvPr/>
          </p:nvSpPr>
          <p:spPr bwMode="auto">
            <a:xfrm>
              <a:off x="3702" y="144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3" name="Freeform 234"/>
            <p:cNvSpPr>
              <a:spLocks/>
            </p:cNvSpPr>
            <p:nvPr/>
          </p:nvSpPr>
          <p:spPr bwMode="auto">
            <a:xfrm>
              <a:off x="4120" y="768"/>
              <a:ext cx="254" cy="260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235"/>
            <p:cNvSpPr>
              <a:spLocks/>
            </p:cNvSpPr>
            <p:nvPr/>
          </p:nvSpPr>
          <p:spPr bwMode="auto">
            <a:xfrm>
              <a:off x="4120" y="768"/>
              <a:ext cx="254" cy="260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2 h 208"/>
                <a:gd name="T16" fmla="*/ 109 w 197"/>
                <a:gd name="T17" fmla="*/ 2 h 208"/>
                <a:gd name="T18" fmla="*/ 128 w 197"/>
                <a:gd name="T19" fmla="*/ 5 h 208"/>
                <a:gd name="T20" fmla="*/ 146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236"/>
            <p:cNvSpPr>
              <a:spLocks noChangeArrowheads="1"/>
            </p:cNvSpPr>
            <p:nvPr/>
          </p:nvSpPr>
          <p:spPr bwMode="auto">
            <a:xfrm>
              <a:off x="4210" y="823"/>
              <a:ext cx="5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6" name="Freeform 237"/>
            <p:cNvSpPr>
              <a:spLocks/>
            </p:cNvSpPr>
            <p:nvPr/>
          </p:nvSpPr>
          <p:spPr bwMode="auto">
            <a:xfrm>
              <a:off x="4884" y="158"/>
              <a:ext cx="253" cy="259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38"/>
            <p:cNvSpPr>
              <a:spLocks/>
            </p:cNvSpPr>
            <p:nvPr/>
          </p:nvSpPr>
          <p:spPr bwMode="auto">
            <a:xfrm>
              <a:off x="4884" y="158"/>
              <a:ext cx="253" cy="259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8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8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6 h 208"/>
                <a:gd name="T48" fmla="*/ 99 w 197"/>
                <a:gd name="T49" fmla="*/ 208 h 208"/>
                <a:gd name="T50" fmla="*/ 79 w 197"/>
                <a:gd name="T51" fmla="*/ 206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8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8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6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6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239"/>
            <p:cNvSpPr>
              <a:spLocks noChangeArrowheads="1"/>
            </p:cNvSpPr>
            <p:nvPr/>
          </p:nvSpPr>
          <p:spPr bwMode="auto">
            <a:xfrm>
              <a:off x="4974" y="2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B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9" name="Freeform 240"/>
            <p:cNvSpPr>
              <a:spLocks/>
            </p:cNvSpPr>
            <p:nvPr/>
          </p:nvSpPr>
          <p:spPr bwMode="auto">
            <a:xfrm>
              <a:off x="4884" y="1391"/>
              <a:ext cx="253" cy="259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41"/>
            <p:cNvSpPr>
              <a:spLocks/>
            </p:cNvSpPr>
            <p:nvPr/>
          </p:nvSpPr>
          <p:spPr bwMode="auto">
            <a:xfrm>
              <a:off x="4884" y="1391"/>
              <a:ext cx="253" cy="259"/>
            </a:xfrm>
            <a:custGeom>
              <a:avLst/>
              <a:gdLst>
                <a:gd name="T0" fmla="*/ 1 w 197"/>
                <a:gd name="T1" fmla="*/ 94 h 208"/>
                <a:gd name="T2" fmla="*/ 5 w 197"/>
                <a:gd name="T3" fmla="*/ 74 h 208"/>
                <a:gd name="T4" fmla="*/ 12 w 197"/>
                <a:gd name="T5" fmla="*/ 55 h 208"/>
                <a:gd name="T6" fmla="*/ 22 w 197"/>
                <a:gd name="T7" fmla="*/ 39 h 208"/>
                <a:gd name="T8" fmla="*/ 36 w 197"/>
                <a:gd name="T9" fmla="*/ 25 h 208"/>
                <a:gd name="T10" fmla="*/ 52 w 197"/>
                <a:gd name="T11" fmla="*/ 14 h 208"/>
                <a:gd name="T12" fmla="*/ 69 w 197"/>
                <a:gd name="T13" fmla="*/ 5 h 208"/>
                <a:gd name="T14" fmla="*/ 89 w 197"/>
                <a:gd name="T15" fmla="*/ 1 h 208"/>
                <a:gd name="T16" fmla="*/ 108 w 197"/>
                <a:gd name="T17" fmla="*/ 1 h 208"/>
                <a:gd name="T18" fmla="*/ 128 w 197"/>
                <a:gd name="T19" fmla="*/ 5 h 208"/>
                <a:gd name="T20" fmla="*/ 145 w 197"/>
                <a:gd name="T21" fmla="*/ 14 h 208"/>
                <a:gd name="T22" fmla="*/ 162 w 197"/>
                <a:gd name="T23" fmla="*/ 25 h 208"/>
                <a:gd name="T24" fmla="*/ 175 w 197"/>
                <a:gd name="T25" fmla="*/ 39 h 208"/>
                <a:gd name="T26" fmla="*/ 185 w 197"/>
                <a:gd name="T27" fmla="*/ 55 h 208"/>
                <a:gd name="T28" fmla="*/ 194 w 197"/>
                <a:gd name="T29" fmla="*/ 74 h 208"/>
                <a:gd name="T30" fmla="*/ 197 w 197"/>
                <a:gd name="T31" fmla="*/ 94 h 208"/>
                <a:gd name="T32" fmla="*/ 197 w 197"/>
                <a:gd name="T33" fmla="*/ 104 h 208"/>
                <a:gd name="T34" fmla="*/ 195 w 197"/>
                <a:gd name="T35" fmla="*/ 125 h 208"/>
                <a:gd name="T36" fmla="*/ 190 w 197"/>
                <a:gd name="T37" fmla="*/ 145 h 208"/>
                <a:gd name="T38" fmla="*/ 180 w 197"/>
                <a:gd name="T39" fmla="*/ 162 h 208"/>
                <a:gd name="T40" fmla="*/ 169 w 197"/>
                <a:gd name="T41" fmla="*/ 178 h 208"/>
                <a:gd name="T42" fmla="*/ 154 w 197"/>
                <a:gd name="T43" fmla="*/ 190 h 208"/>
                <a:gd name="T44" fmla="*/ 137 w 197"/>
                <a:gd name="T45" fmla="*/ 200 h 208"/>
                <a:gd name="T46" fmla="*/ 118 w 197"/>
                <a:gd name="T47" fmla="*/ 207 h 208"/>
                <a:gd name="T48" fmla="*/ 99 w 197"/>
                <a:gd name="T49" fmla="*/ 208 h 208"/>
                <a:gd name="T50" fmla="*/ 79 w 197"/>
                <a:gd name="T51" fmla="*/ 207 h 208"/>
                <a:gd name="T52" fmla="*/ 60 w 197"/>
                <a:gd name="T53" fmla="*/ 200 h 208"/>
                <a:gd name="T54" fmla="*/ 43 w 197"/>
                <a:gd name="T55" fmla="*/ 190 h 208"/>
                <a:gd name="T56" fmla="*/ 29 w 197"/>
                <a:gd name="T57" fmla="*/ 178 h 208"/>
                <a:gd name="T58" fmla="*/ 17 w 197"/>
                <a:gd name="T59" fmla="*/ 162 h 208"/>
                <a:gd name="T60" fmla="*/ 7 w 197"/>
                <a:gd name="T61" fmla="*/ 145 h 208"/>
                <a:gd name="T62" fmla="*/ 2 w 197"/>
                <a:gd name="T63" fmla="*/ 125 h 208"/>
                <a:gd name="T64" fmla="*/ 0 w 197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29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5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7" y="94"/>
                  </a:lnTo>
                  <a:lnTo>
                    <a:pt x="197" y="104"/>
                  </a:lnTo>
                  <a:lnTo>
                    <a:pt x="197" y="104"/>
                  </a:lnTo>
                  <a:lnTo>
                    <a:pt x="197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5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8" y="207"/>
                  </a:lnTo>
                  <a:lnTo>
                    <a:pt x="108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29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242"/>
            <p:cNvSpPr>
              <a:spLocks noChangeArrowheads="1"/>
            </p:cNvSpPr>
            <p:nvPr/>
          </p:nvSpPr>
          <p:spPr bwMode="auto">
            <a:xfrm>
              <a:off x="4974" y="144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C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92" name="Freeform 243"/>
            <p:cNvSpPr>
              <a:spLocks/>
            </p:cNvSpPr>
            <p:nvPr/>
          </p:nvSpPr>
          <p:spPr bwMode="auto">
            <a:xfrm>
              <a:off x="5392" y="768"/>
              <a:ext cx="255" cy="260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44"/>
            <p:cNvSpPr>
              <a:spLocks/>
            </p:cNvSpPr>
            <p:nvPr/>
          </p:nvSpPr>
          <p:spPr bwMode="auto">
            <a:xfrm>
              <a:off x="5392" y="768"/>
              <a:ext cx="255" cy="260"/>
            </a:xfrm>
            <a:custGeom>
              <a:avLst/>
              <a:gdLst>
                <a:gd name="T0" fmla="*/ 1 w 198"/>
                <a:gd name="T1" fmla="*/ 94 h 208"/>
                <a:gd name="T2" fmla="*/ 5 w 198"/>
                <a:gd name="T3" fmla="*/ 74 h 208"/>
                <a:gd name="T4" fmla="*/ 12 w 198"/>
                <a:gd name="T5" fmla="*/ 55 h 208"/>
                <a:gd name="T6" fmla="*/ 22 w 198"/>
                <a:gd name="T7" fmla="*/ 39 h 208"/>
                <a:gd name="T8" fmla="*/ 36 w 198"/>
                <a:gd name="T9" fmla="*/ 25 h 208"/>
                <a:gd name="T10" fmla="*/ 52 w 198"/>
                <a:gd name="T11" fmla="*/ 14 h 208"/>
                <a:gd name="T12" fmla="*/ 69 w 198"/>
                <a:gd name="T13" fmla="*/ 5 h 208"/>
                <a:gd name="T14" fmla="*/ 89 w 198"/>
                <a:gd name="T15" fmla="*/ 2 h 208"/>
                <a:gd name="T16" fmla="*/ 109 w 198"/>
                <a:gd name="T17" fmla="*/ 2 h 208"/>
                <a:gd name="T18" fmla="*/ 128 w 198"/>
                <a:gd name="T19" fmla="*/ 5 h 208"/>
                <a:gd name="T20" fmla="*/ 146 w 198"/>
                <a:gd name="T21" fmla="*/ 14 h 208"/>
                <a:gd name="T22" fmla="*/ 162 w 198"/>
                <a:gd name="T23" fmla="*/ 25 h 208"/>
                <a:gd name="T24" fmla="*/ 175 w 198"/>
                <a:gd name="T25" fmla="*/ 39 h 208"/>
                <a:gd name="T26" fmla="*/ 185 w 198"/>
                <a:gd name="T27" fmla="*/ 55 h 208"/>
                <a:gd name="T28" fmla="*/ 194 w 198"/>
                <a:gd name="T29" fmla="*/ 74 h 208"/>
                <a:gd name="T30" fmla="*/ 198 w 198"/>
                <a:gd name="T31" fmla="*/ 94 h 208"/>
                <a:gd name="T32" fmla="*/ 198 w 198"/>
                <a:gd name="T33" fmla="*/ 104 h 208"/>
                <a:gd name="T34" fmla="*/ 195 w 198"/>
                <a:gd name="T35" fmla="*/ 125 h 208"/>
                <a:gd name="T36" fmla="*/ 190 w 198"/>
                <a:gd name="T37" fmla="*/ 145 h 208"/>
                <a:gd name="T38" fmla="*/ 180 w 198"/>
                <a:gd name="T39" fmla="*/ 162 h 208"/>
                <a:gd name="T40" fmla="*/ 169 w 198"/>
                <a:gd name="T41" fmla="*/ 178 h 208"/>
                <a:gd name="T42" fmla="*/ 154 w 198"/>
                <a:gd name="T43" fmla="*/ 190 h 208"/>
                <a:gd name="T44" fmla="*/ 137 w 198"/>
                <a:gd name="T45" fmla="*/ 200 h 208"/>
                <a:gd name="T46" fmla="*/ 119 w 198"/>
                <a:gd name="T47" fmla="*/ 207 h 208"/>
                <a:gd name="T48" fmla="*/ 99 w 198"/>
                <a:gd name="T49" fmla="*/ 208 h 208"/>
                <a:gd name="T50" fmla="*/ 79 w 198"/>
                <a:gd name="T51" fmla="*/ 207 h 208"/>
                <a:gd name="T52" fmla="*/ 60 w 198"/>
                <a:gd name="T53" fmla="*/ 200 h 208"/>
                <a:gd name="T54" fmla="*/ 43 w 198"/>
                <a:gd name="T55" fmla="*/ 190 h 208"/>
                <a:gd name="T56" fmla="*/ 30 w 198"/>
                <a:gd name="T57" fmla="*/ 178 h 208"/>
                <a:gd name="T58" fmla="*/ 17 w 198"/>
                <a:gd name="T59" fmla="*/ 162 h 208"/>
                <a:gd name="T60" fmla="*/ 7 w 198"/>
                <a:gd name="T61" fmla="*/ 145 h 208"/>
                <a:gd name="T62" fmla="*/ 2 w 198"/>
                <a:gd name="T63" fmla="*/ 125 h 208"/>
                <a:gd name="T64" fmla="*/ 0 w 198"/>
                <a:gd name="T65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" h="208">
                  <a:moveTo>
                    <a:pt x="0" y="104"/>
                  </a:moveTo>
                  <a:lnTo>
                    <a:pt x="1" y="94"/>
                  </a:lnTo>
                  <a:lnTo>
                    <a:pt x="2" y="84"/>
                  </a:lnTo>
                  <a:lnTo>
                    <a:pt x="5" y="74"/>
                  </a:lnTo>
                  <a:lnTo>
                    <a:pt x="7" y="64"/>
                  </a:lnTo>
                  <a:lnTo>
                    <a:pt x="12" y="55"/>
                  </a:lnTo>
                  <a:lnTo>
                    <a:pt x="17" y="47"/>
                  </a:lnTo>
                  <a:lnTo>
                    <a:pt x="22" y="39"/>
                  </a:lnTo>
                  <a:lnTo>
                    <a:pt x="30" y="31"/>
                  </a:lnTo>
                  <a:lnTo>
                    <a:pt x="36" y="25"/>
                  </a:lnTo>
                  <a:lnTo>
                    <a:pt x="43" y="19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69" y="5"/>
                  </a:lnTo>
                  <a:lnTo>
                    <a:pt x="79" y="3"/>
                  </a:lnTo>
                  <a:lnTo>
                    <a:pt x="89" y="2"/>
                  </a:lnTo>
                  <a:lnTo>
                    <a:pt x="99" y="0"/>
                  </a:lnTo>
                  <a:lnTo>
                    <a:pt x="109" y="2"/>
                  </a:lnTo>
                  <a:lnTo>
                    <a:pt x="119" y="3"/>
                  </a:lnTo>
                  <a:lnTo>
                    <a:pt x="128" y="5"/>
                  </a:lnTo>
                  <a:lnTo>
                    <a:pt x="137" y="9"/>
                  </a:lnTo>
                  <a:lnTo>
                    <a:pt x="146" y="14"/>
                  </a:lnTo>
                  <a:lnTo>
                    <a:pt x="154" y="19"/>
                  </a:lnTo>
                  <a:lnTo>
                    <a:pt x="162" y="25"/>
                  </a:lnTo>
                  <a:lnTo>
                    <a:pt x="169" y="31"/>
                  </a:lnTo>
                  <a:lnTo>
                    <a:pt x="175" y="39"/>
                  </a:lnTo>
                  <a:lnTo>
                    <a:pt x="180" y="47"/>
                  </a:lnTo>
                  <a:lnTo>
                    <a:pt x="185" y="55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5" y="84"/>
                  </a:lnTo>
                  <a:lnTo>
                    <a:pt x="198" y="94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98" y="115"/>
                  </a:lnTo>
                  <a:lnTo>
                    <a:pt x="195" y="125"/>
                  </a:lnTo>
                  <a:lnTo>
                    <a:pt x="194" y="135"/>
                  </a:lnTo>
                  <a:lnTo>
                    <a:pt x="190" y="145"/>
                  </a:lnTo>
                  <a:lnTo>
                    <a:pt x="185" y="155"/>
                  </a:lnTo>
                  <a:lnTo>
                    <a:pt x="180" y="162"/>
                  </a:lnTo>
                  <a:lnTo>
                    <a:pt x="175" y="171"/>
                  </a:lnTo>
                  <a:lnTo>
                    <a:pt x="169" y="178"/>
                  </a:lnTo>
                  <a:lnTo>
                    <a:pt x="162" y="184"/>
                  </a:lnTo>
                  <a:lnTo>
                    <a:pt x="154" y="190"/>
                  </a:lnTo>
                  <a:lnTo>
                    <a:pt x="146" y="195"/>
                  </a:lnTo>
                  <a:lnTo>
                    <a:pt x="137" y="200"/>
                  </a:lnTo>
                  <a:lnTo>
                    <a:pt x="128" y="204"/>
                  </a:lnTo>
                  <a:lnTo>
                    <a:pt x="119" y="207"/>
                  </a:lnTo>
                  <a:lnTo>
                    <a:pt x="109" y="208"/>
                  </a:lnTo>
                  <a:lnTo>
                    <a:pt x="99" y="208"/>
                  </a:lnTo>
                  <a:lnTo>
                    <a:pt x="89" y="208"/>
                  </a:lnTo>
                  <a:lnTo>
                    <a:pt x="79" y="207"/>
                  </a:lnTo>
                  <a:lnTo>
                    <a:pt x="69" y="204"/>
                  </a:lnTo>
                  <a:lnTo>
                    <a:pt x="60" y="200"/>
                  </a:lnTo>
                  <a:lnTo>
                    <a:pt x="52" y="195"/>
                  </a:lnTo>
                  <a:lnTo>
                    <a:pt x="43" y="190"/>
                  </a:lnTo>
                  <a:lnTo>
                    <a:pt x="36" y="184"/>
                  </a:lnTo>
                  <a:lnTo>
                    <a:pt x="30" y="178"/>
                  </a:lnTo>
                  <a:lnTo>
                    <a:pt x="22" y="171"/>
                  </a:lnTo>
                  <a:lnTo>
                    <a:pt x="17" y="162"/>
                  </a:lnTo>
                  <a:lnTo>
                    <a:pt x="12" y="155"/>
                  </a:lnTo>
                  <a:lnTo>
                    <a:pt x="7" y="145"/>
                  </a:lnTo>
                  <a:lnTo>
                    <a:pt x="5" y="135"/>
                  </a:lnTo>
                  <a:lnTo>
                    <a:pt x="2" y="125"/>
                  </a:lnTo>
                  <a:lnTo>
                    <a:pt x="1" y="115"/>
                  </a:lnTo>
                  <a:lnTo>
                    <a:pt x="0" y="104"/>
                  </a:lnTo>
                </a:path>
              </a:pathLst>
            </a:custGeom>
            <a:solidFill>
              <a:srgbClr val="0000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245"/>
            <p:cNvSpPr>
              <a:spLocks noChangeArrowheads="1"/>
            </p:cNvSpPr>
            <p:nvPr/>
          </p:nvSpPr>
          <p:spPr bwMode="auto">
            <a:xfrm>
              <a:off x="5482" y="823"/>
              <a:ext cx="5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bg1"/>
                  </a:solidFill>
                  <a:latin typeface="宋体" charset="-122"/>
                </a:rPr>
                <a:t>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95" name="Line 246"/>
            <p:cNvSpPr>
              <a:spLocks noChangeShapeType="1"/>
            </p:cNvSpPr>
            <p:nvPr/>
          </p:nvSpPr>
          <p:spPr bwMode="auto">
            <a:xfrm flipH="1">
              <a:off x="4002" y="287"/>
              <a:ext cx="88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47"/>
            <p:cNvSpPr>
              <a:spLocks/>
            </p:cNvSpPr>
            <p:nvPr/>
          </p:nvSpPr>
          <p:spPr bwMode="auto">
            <a:xfrm>
              <a:off x="3865" y="240"/>
              <a:ext cx="149" cy="96"/>
            </a:xfrm>
            <a:custGeom>
              <a:avLst/>
              <a:gdLst>
                <a:gd name="T0" fmla="*/ 116 w 116"/>
                <a:gd name="T1" fmla="*/ 77 h 77"/>
                <a:gd name="T2" fmla="*/ 0 w 116"/>
                <a:gd name="T3" fmla="*/ 38 h 77"/>
                <a:gd name="T4" fmla="*/ 116 w 116"/>
                <a:gd name="T5" fmla="*/ 0 h 77"/>
                <a:gd name="T6" fmla="*/ 116 w 116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7">
                  <a:moveTo>
                    <a:pt x="116" y="77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48"/>
            <p:cNvSpPr>
              <a:spLocks noChangeShapeType="1"/>
            </p:cNvSpPr>
            <p:nvPr/>
          </p:nvSpPr>
          <p:spPr bwMode="auto">
            <a:xfrm flipV="1">
              <a:off x="3824" y="1107"/>
              <a:ext cx="265" cy="32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249"/>
            <p:cNvSpPr>
              <a:spLocks/>
            </p:cNvSpPr>
            <p:nvPr/>
          </p:nvSpPr>
          <p:spPr bwMode="auto">
            <a:xfrm>
              <a:off x="4044" y="1005"/>
              <a:ext cx="131" cy="142"/>
            </a:xfrm>
            <a:custGeom>
              <a:avLst/>
              <a:gdLst>
                <a:gd name="T0" fmla="*/ 0 w 102"/>
                <a:gd name="T1" fmla="*/ 66 h 114"/>
                <a:gd name="T2" fmla="*/ 102 w 102"/>
                <a:gd name="T3" fmla="*/ 0 h 114"/>
                <a:gd name="T4" fmla="*/ 59 w 102"/>
                <a:gd name="T5" fmla="*/ 114 h 114"/>
                <a:gd name="T6" fmla="*/ 0 w 102"/>
                <a:gd name="T7" fmla="*/ 6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0" y="66"/>
                  </a:moveTo>
                  <a:lnTo>
                    <a:pt x="102" y="0"/>
                  </a:lnTo>
                  <a:lnTo>
                    <a:pt x="59" y="11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50"/>
            <p:cNvSpPr>
              <a:spLocks noChangeShapeType="1"/>
            </p:cNvSpPr>
            <p:nvPr/>
          </p:nvSpPr>
          <p:spPr bwMode="auto">
            <a:xfrm flipH="1">
              <a:off x="4002" y="1520"/>
              <a:ext cx="88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251"/>
            <p:cNvSpPr>
              <a:spLocks/>
            </p:cNvSpPr>
            <p:nvPr/>
          </p:nvSpPr>
          <p:spPr bwMode="auto">
            <a:xfrm>
              <a:off x="3865" y="1473"/>
              <a:ext cx="149" cy="97"/>
            </a:xfrm>
            <a:custGeom>
              <a:avLst/>
              <a:gdLst>
                <a:gd name="T0" fmla="*/ 116 w 116"/>
                <a:gd name="T1" fmla="*/ 78 h 78"/>
                <a:gd name="T2" fmla="*/ 0 w 116"/>
                <a:gd name="T3" fmla="*/ 38 h 78"/>
                <a:gd name="T4" fmla="*/ 116 w 116"/>
                <a:gd name="T5" fmla="*/ 0 h 78"/>
                <a:gd name="T6" fmla="*/ 116 w 116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78">
                  <a:moveTo>
                    <a:pt x="116" y="78"/>
                  </a:moveTo>
                  <a:lnTo>
                    <a:pt x="0" y="38"/>
                  </a:lnTo>
                  <a:lnTo>
                    <a:pt x="116" y="0"/>
                  </a:lnTo>
                  <a:lnTo>
                    <a:pt x="116" y="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52"/>
            <p:cNvSpPr>
              <a:spLocks noChangeShapeType="1"/>
            </p:cNvSpPr>
            <p:nvPr/>
          </p:nvSpPr>
          <p:spPr bwMode="auto">
            <a:xfrm flipH="1">
              <a:off x="5177" y="1003"/>
              <a:ext cx="268" cy="31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253"/>
            <p:cNvSpPr>
              <a:spLocks/>
            </p:cNvSpPr>
            <p:nvPr/>
          </p:nvSpPr>
          <p:spPr bwMode="auto">
            <a:xfrm>
              <a:off x="5092" y="1278"/>
              <a:ext cx="131" cy="143"/>
            </a:xfrm>
            <a:custGeom>
              <a:avLst/>
              <a:gdLst>
                <a:gd name="T0" fmla="*/ 102 w 102"/>
                <a:gd name="T1" fmla="*/ 49 h 114"/>
                <a:gd name="T2" fmla="*/ 0 w 102"/>
                <a:gd name="T3" fmla="*/ 114 h 114"/>
                <a:gd name="T4" fmla="*/ 43 w 102"/>
                <a:gd name="T5" fmla="*/ 0 h 114"/>
                <a:gd name="T6" fmla="*/ 102 w 102"/>
                <a:gd name="T7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4">
                  <a:moveTo>
                    <a:pt x="102" y="49"/>
                  </a:moveTo>
                  <a:lnTo>
                    <a:pt x="0" y="114"/>
                  </a:lnTo>
                  <a:lnTo>
                    <a:pt x="43" y="0"/>
                  </a:lnTo>
                  <a:lnTo>
                    <a:pt x="102" y="4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410" y="11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en-US" altLang="zh-CN" b="1"/>
            </a:p>
          </p:txBody>
        </p:sp>
        <p:sp>
          <p:nvSpPr>
            <p:cNvPr id="104" name="Rectangle 255"/>
            <p:cNvSpPr>
              <a:spLocks noChangeArrowheads="1"/>
            </p:cNvSpPr>
            <p:nvPr/>
          </p:nvSpPr>
          <p:spPr bwMode="auto">
            <a:xfrm>
              <a:off x="5337" y="119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en-US" altLang="zh-CN" b="1"/>
            </a:p>
          </p:txBody>
        </p:sp>
        <p:sp>
          <p:nvSpPr>
            <p:cNvPr id="105" name="Rectangle 256"/>
            <p:cNvSpPr>
              <a:spLocks noChangeArrowheads="1"/>
            </p:cNvSpPr>
            <p:nvPr/>
          </p:nvSpPr>
          <p:spPr bwMode="auto">
            <a:xfrm>
              <a:off x="4578" y="909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106" name="Rectangle 257"/>
            <p:cNvSpPr>
              <a:spLocks noChangeArrowheads="1"/>
            </p:cNvSpPr>
            <p:nvPr/>
          </p:nvSpPr>
          <p:spPr bwMode="auto">
            <a:xfrm>
              <a:off x="3993" y="123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en-US" altLang="zh-CN" b="1"/>
            </a:p>
          </p:txBody>
        </p:sp>
        <p:sp>
          <p:nvSpPr>
            <p:cNvPr id="107" name="Rectangle 258"/>
            <p:cNvSpPr>
              <a:spLocks noChangeArrowheads="1"/>
            </p:cNvSpPr>
            <p:nvPr/>
          </p:nvSpPr>
          <p:spPr bwMode="auto">
            <a:xfrm>
              <a:off x="4446" y="152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en-US" altLang="zh-CN" b="1"/>
            </a:p>
          </p:txBody>
        </p:sp>
        <p:sp>
          <p:nvSpPr>
            <p:cNvPr id="108" name="Line 259"/>
            <p:cNvSpPr>
              <a:spLocks noChangeShapeType="1"/>
            </p:cNvSpPr>
            <p:nvPr/>
          </p:nvSpPr>
          <p:spPr bwMode="auto">
            <a:xfrm flipV="1">
              <a:off x="5011" y="550"/>
              <a:ext cx="0" cy="84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260"/>
            <p:cNvSpPr>
              <a:spLocks/>
            </p:cNvSpPr>
            <p:nvPr/>
          </p:nvSpPr>
          <p:spPr bwMode="auto">
            <a:xfrm>
              <a:off x="4961" y="417"/>
              <a:ext cx="99" cy="145"/>
            </a:xfrm>
            <a:custGeom>
              <a:avLst/>
              <a:gdLst>
                <a:gd name="T0" fmla="*/ 0 w 77"/>
                <a:gd name="T1" fmla="*/ 116 h 116"/>
                <a:gd name="T2" fmla="*/ 39 w 77"/>
                <a:gd name="T3" fmla="*/ 0 h 116"/>
                <a:gd name="T4" fmla="*/ 77 w 77"/>
                <a:gd name="T5" fmla="*/ 116 h 116"/>
                <a:gd name="T6" fmla="*/ 0 w 7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6">
                  <a:moveTo>
                    <a:pt x="0" y="116"/>
                  </a:moveTo>
                  <a:lnTo>
                    <a:pt x="39" y="0"/>
                  </a:lnTo>
                  <a:lnTo>
                    <a:pt x="77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261"/>
            <p:cNvSpPr>
              <a:spLocks noChangeArrowheads="1"/>
            </p:cNvSpPr>
            <p:nvPr/>
          </p:nvSpPr>
          <p:spPr bwMode="auto">
            <a:xfrm>
              <a:off x="5046" y="613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宋体" charset="-122"/>
                </a:rPr>
                <a:t>15</a:t>
              </a:r>
              <a:endParaRPr lang="en-US" altLang="zh-CN" b="1"/>
            </a:p>
          </p:txBody>
        </p:sp>
      </p:grpSp>
      <p:sp>
        <p:nvSpPr>
          <p:cNvPr id="111" name="Text Box 270"/>
          <p:cNvSpPr txBox="1">
            <a:spLocks noChangeArrowheads="1"/>
          </p:cNvSpPr>
          <p:nvPr/>
        </p:nvSpPr>
        <p:spPr bwMode="auto">
          <a:xfrm>
            <a:off x="323850" y="41497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12" name="Text Box 271"/>
          <p:cNvSpPr txBox="1">
            <a:spLocks noChangeArrowheads="1"/>
          </p:cNvSpPr>
          <p:nvPr/>
        </p:nvSpPr>
        <p:spPr bwMode="auto">
          <a:xfrm>
            <a:off x="179388" y="4292600"/>
            <a:ext cx="50403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4133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Distance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数组得到</a:t>
            </a:r>
            <a:r>
              <a:rPr lang="zh-CN" altLang="en-US" sz="2400" b="1" dirty="0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最短路径长度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D: 22</a:t>
            </a:r>
          </a:p>
          <a:p>
            <a:pPr>
              <a:buFontTx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通过对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数组的反向搜索得到</a:t>
            </a:r>
            <a:r>
              <a:rPr lang="zh-CN" altLang="en-US" sz="2400" b="1" dirty="0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最短路径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结点相对于源点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的最短路径：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FCA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 Box 272"/>
          <p:cNvSpPr txBox="1">
            <a:spLocks noChangeArrowheads="1"/>
          </p:cNvSpPr>
          <p:nvPr/>
        </p:nvSpPr>
        <p:spPr bwMode="auto">
          <a:xfrm>
            <a:off x="179388" y="908050"/>
            <a:ext cx="497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微软雅黑" pitchFamily="34" charset="-122"/>
              </a:rPr>
              <a:t>例：计算从</a:t>
            </a:r>
            <a:r>
              <a:rPr lang="en-US" altLang="zh-CN" sz="2400" b="1">
                <a:ea typeface="微软雅黑" pitchFamily="34" charset="-122"/>
              </a:rPr>
              <a:t>A</a:t>
            </a:r>
            <a:r>
              <a:rPr lang="zh-CN" altLang="en-US" sz="2400" b="1">
                <a:ea typeface="微软雅黑" pitchFamily="34" charset="-122"/>
              </a:rPr>
              <a:t>点出发的单源最短路径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3786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活动安排问题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36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2605A1"/>
                </a:solidFill>
                <a:ea typeface="楷体_GB2312" pitchFamily="49" charset="-122"/>
              </a:rPr>
              <a:t>活动安排问题</a:t>
            </a:r>
            <a:r>
              <a:rPr lang="zh-CN" altLang="en-US" sz="3200" dirty="0" smtClean="0">
                <a:solidFill>
                  <a:schemeClr val="tx2"/>
                </a:solidFill>
                <a:ea typeface="楷体_GB2312" pitchFamily="49" charset="-122"/>
              </a:rPr>
              <a:t>是可以用贪心算法有效求解的很好例子。</a:t>
            </a:r>
            <a:endParaRPr lang="en-US" altLang="zh-CN" sz="32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  <a:ea typeface="楷体_GB2312" pitchFamily="49" charset="-122"/>
              </a:rPr>
              <a:t>该问题要求高效地</a:t>
            </a:r>
            <a:r>
              <a:rPr lang="zh-CN" altLang="en-US" sz="3200" dirty="0" smtClean="0">
                <a:ea typeface="楷体_GB2312" pitchFamily="49" charset="-122"/>
              </a:rPr>
              <a:t>安排一系列</a:t>
            </a:r>
            <a:r>
              <a:rPr lang="zh-CN" altLang="en-US" sz="3200" dirty="0" smtClean="0">
                <a:solidFill>
                  <a:srgbClr val="2605A1"/>
                </a:solidFill>
                <a:ea typeface="楷体_GB2312" pitchFamily="49" charset="-122"/>
              </a:rPr>
              <a:t>争用某一公共资源的活动</a:t>
            </a:r>
            <a:r>
              <a:rPr lang="zh-CN" altLang="en-US" sz="3200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  <a:endParaRPr lang="en-US" altLang="zh-CN" sz="32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2605A1"/>
                </a:solidFill>
                <a:ea typeface="楷体_GB2312" pitchFamily="49" charset="-122"/>
              </a:rPr>
              <a:t>贪心算法</a:t>
            </a:r>
            <a:r>
              <a:rPr lang="zh-CN" altLang="en-US" sz="3200" dirty="0" smtClean="0">
                <a:solidFill>
                  <a:schemeClr val="tx2"/>
                </a:solidFill>
                <a:ea typeface="楷体_GB2312" pitchFamily="49" charset="-122"/>
              </a:rPr>
              <a:t>提供了一个简单、漂亮的方法使得</a:t>
            </a:r>
            <a:r>
              <a:rPr lang="zh-CN" altLang="en-US" sz="3200" dirty="0" smtClean="0">
                <a:solidFill>
                  <a:srgbClr val="C00000"/>
                </a:solidFill>
                <a:ea typeface="楷体_GB2312" pitchFamily="49" charset="-122"/>
              </a:rPr>
              <a:t>尽可能多</a:t>
            </a:r>
            <a:r>
              <a:rPr lang="zh-CN" altLang="en-US" sz="3200" dirty="0" smtClean="0">
                <a:solidFill>
                  <a:schemeClr val="tx2"/>
                </a:solidFill>
                <a:ea typeface="楷体_GB2312" pitchFamily="49" charset="-122"/>
              </a:rPr>
              <a:t>的活动能</a:t>
            </a:r>
            <a:r>
              <a:rPr lang="zh-CN" altLang="en-US" sz="3200" dirty="0" smtClean="0">
                <a:solidFill>
                  <a:srgbClr val="3907F1"/>
                </a:solidFill>
                <a:ea typeface="楷体_GB2312" pitchFamily="49" charset="-122"/>
              </a:rPr>
              <a:t>兼容地使用</a:t>
            </a:r>
            <a:r>
              <a:rPr lang="zh-CN" altLang="en-US" sz="3200" dirty="0" smtClean="0">
                <a:solidFill>
                  <a:schemeClr val="tx2"/>
                </a:solidFill>
                <a:ea typeface="楷体_GB2312" pitchFamily="49" charset="-122"/>
              </a:rPr>
              <a:t>公共资源。</a:t>
            </a:r>
            <a:endParaRPr lang="zh-CN" altLang="en-US" sz="32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5D4A11F8-5F27-4455-BD47-E187C83AF003}" type="slidenum">
              <a:rPr lang="zh-CN" altLang="en-US" smtClean="0"/>
              <a:pPr algn="r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62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kern="0" smtClean="0">
                <a:solidFill>
                  <a:srgbClr val="FF33CC"/>
                </a:solidFill>
              </a:rPr>
              <a:t>Dijkstra</a:t>
            </a:r>
            <a:r>
              <a:rPr lang="zh-CN" altLang="en-US" kern="0" smtClean="0"/>
              <a:t>算法</a:t>
            </a:r>
            <a:r>
              <a:rPr lang="en-US" altLang="zh-CN" kern="0" smtClean="0"/>
              <a:t>—</a:t>
            </a:r>
            <a:r>
              <a:rPr kumimoji="1" lang="zh-CN" altLang="en-US" kern="0" smtClean="0">
                <a:solidFill>
                  <a:srgbClr val="FF33CC"/>
                </a:solidFill>
              </a:rPr>
              <a:t>步骤</a:t>
            </a:r>
            <a:endParaRPr kumimoji="1" lang="zh-CN" altLang="en-US" kern="0">
              <a:solidFill>
                <a:srgbClr val="FF33CC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512" y="1240110"/>
            <a:ext cx="8712968" cy="542925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令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S={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kern="0" baseline="-250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，用带权的</a:t>
            </a:r>
            <a:r>
              <a:rPr lang="zh-CN" altLang="en-US" sz="2000" kern="0" dirty="0" smtClean="0">
                <a:solidFill>
                  <a:srgbClr val="2605A1"/>
                </a:solidFill>
                <a:latin typeface="微软雅黑" pitchFamily="34" charset="-122"/>
                <a:ea typeface="微软雅黑" pitchFamily="34" charset="-122"/>
              </a:rPr>
              <a:t>邻接矩阵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表示有向图，对图中每个顶点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kern="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按以下原则置初值：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 选择一个顶点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kern="0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，使得：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Distance[j]=Min{ Distance[k]| </a:t>
            </a:r>
            <a:r>
              <a:rPr lang="en-US" altLang="zh-CN" sz="2000" kern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kern="0" baseline="-25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kern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∈V-S</a:t>
            </a:r>
            <a:r>
              <a:rPr lang="en-US" altLang="zh-CN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kern="0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就是求得的下一条最短路径终点，将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kern="0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并入到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中，即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S=S∪{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kern="0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zh-CN" altLang="en-US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 对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V-S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中的每个顶点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kern="0" baseline="-25000" dirty="0" err="1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，修改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dist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[k]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，方法是：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Distance[j]+</a:t>
            </a:r>
            <a:r>
              <a:rPr lang="en-US" altLang="zh-CN" sz="2000" kern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000" kern="0" baseline="-25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jk</a:t>
            </a:r>
            <a:r>
              <a:rPr lang="en-US" altLang="zh-CN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&lt;Distance[k]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，则修改为：</a:t>
            </a:r>
          </a:p>
          <a:p>
            <a:pPr lvl="3">
              <a:lnSpc>
                <a:spcPct val="110000"/>
              </a:lnSpc>
              <a:buFontTx/>
              <a:buNone/>
            </a:pPr>
            <a:r>
              <a:rPr lang="en-US" altLang="zh-CN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Distance[k]=Distance[j]+</a:t>
            </a:r>
            <a:r>
              <a:rPr lang="en-US" altLang="zh-CN" kern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kern="0" baseline="-25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jk</a:t>
            </a:r>
            <a:r>
              <a:rPr lang="en-US" altLang="zh-CN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</a:t>
            </a:r>
            <a:r>
              <a:rPr lang="en-US" altLang="zh-CN" kern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kern="0" baseline="-250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kern="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∈V-S</a:t>
            </a:r>
            <a:r>
              <a:rPr lang="en-US" altLang="zh-CN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)</a:t>
            </a:r>
          </a:p>
          <a:p>
            <a:pPr lvl="3">
              <a:lnSpc>
                <a:spcPct val="110000"/>
              </a:lnSpc>
              <a:buFontTx/>
              <a:buNone/>
            </a:pPr>
            <a:endParaRPr lang="en-US" altLang="zh-CN" kern="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zh-CN" altLang="en-US" sz="2000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②，③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，直到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S=V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为止。</a:t>
            </a:r>
            <a:endParaRPr lang="zh-CN" altLang="en-US" sz="200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58888" y="1989138"/>
            <a:ext cx="6904037" cy="792162"/>
            <a:chOff x="82" y="624"/>
            <a:chExt cx="5006" cy="9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62" y="912"/>
              <a:ext cx="412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  <a:r>
                <a:rPr kumimoji="1" lang="en-US" altLang="zh-CN" sz="2000" b="1" baseline="-18000">
                  <a:solidFill>
                    <a:srgbClr val="0000FF"/>
                  </a:solidFill>
                  <a:latin typeface="Times New Roman" pitchFamily="18" charset="0"/>
                </a:rPr>
                <a:t>si    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 i≠s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且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&lt;v</a:t>
              </a:r>
              <a:r>
                <a:rPr kumimoji="1" lang="en-US" altLang="zh-CN" sz="2000" b="1" baseline="-1800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,v</a:t>
              </a:r>
              <a:r>
                <a:rPr kumimoji="1" lang="en-US" altLang="zh-CN" sz="2000" b="1" baseline="-18000">
                  <a:solidFill>
                    <a:srgbClr val="0000FF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&gt;∈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E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， 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  <a:r>
                <a:rPr kumimoji="1" lang="en-US" altLang="zh-CN" sz="2000" b="1" baseline="-18000">
                  <a:solidFill>
                    <a:srgbClr val="0000FF"/>
                  </a:solidFill>
                  <a:latin typeface="Times New Roman" pitchFamily="18" charset="0"/>
                </a:rPr>
                <a:t>si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为弧上的权值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62" y="1241"/>
              <a:ext cx="211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>
                  <a:solidFill>
                    <a:srgbClr val="0000FF"/>
                  </a:solidFill>
                  <a:latin typeface="宋体" charset="-122"/>
                </a:rPr>
                <a:t>∞   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i≠s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且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&lt;v</a:t>
              </a:r>
              <a:r>
                <a:rPr kumimoji="1" lang="en-US" altLang="zh-CN" sz="2000" b="1" baseline="-1800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,v</a:t>
              </a:r>
              <a:r>
                <a:rPr kumimoji="1" lang="en-US" altLang="zh-CN" sz="2000" b="1" baseline="-18000">
                  <a:solidFill>
                    <a:srgbClr val="0000FF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&gt;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不属于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82" y="912"/>
              <a:ext cx="74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dist[i]=</a:t>
              </a: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866" y="720"/>
              <a:ext cx="91" cy="680"/>
            </a:xfrm>
            <a:prstGeom prst="leftBrace">
              <a:avLst>
                <a:gd name="adj1" fmla="val 6227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960" y="624"/>
              <a:ext cx="95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>
                  <a:solidFill>
                    <a:srgbClr val="0000FF"/>
                  </a:solidFill>
                  <a:latin typeface="宋体" charset="-122"/>
                </a:rPr>
                <a:t>0    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i =s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单源最短路径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09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2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、算法的正确性和计算复杂性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(1)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贪心选择性质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(2)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最优子结构性质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(3)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计算复杂性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	对于具有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个顶点和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e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条边的带权有向图，如果用带权邻接矩阵表示这个图，那么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Dijkstra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算法的主循环体需要         时间。这个循环需要执行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n-1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次，所以完成循环需要          时间。算法的其余部分所需要时间不超过          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 lvl="1">
              <a:buNone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数组变量的初始化：时间复杂度是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O(n) 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；</a:t>
            </a:r>
          </a:p>
          <a:p>
            <a:pPr lvl="1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求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最短路径的二重循环：时间复杂度是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O(n</a:t>
            </a:r>
            <a:r>
              <a:rPr lang="en-US" altLang="zh-CN" sz="2400" baseline="300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) 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；</a:t>
            </a:r>
          </a:p>
          <a:p>
            <a:pPr lvl="1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因此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，整个算法的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时间复杂度是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O(n</a:t>
            </a:r>
            <a:r>
              <a:rPr lang="en-US" altLang="zh-CN" sz="2400" baseline="300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) 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</a:p>
          <a:p>
            <a:pPr lvl="1">
              <a:buFont typeface="Wingdings" pitchFamily="2" charset="2"/>
              <a:buNone/>
            </a:pPr>
            <a:endParaRPr lang="zh-CN" altLang="en-US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358343DA-599C-4696-B81D-4AE6C3AFA68D}" type="slidenum">
              <a:rPr lang="zh-CN" altLang="en-US" smtClean="0"/>
              <a:pPr algn="r"/>
              <a:t>51</a:t>
            </a:fld>
            <a:endParaRPr lang="en-US" altLang="zh-CN" dirty="0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21723"/>
              </p:ext>
            </p:extLst>
          </p:nvPr>
        </p:nvGraphicFramePr>
        <p:xfrm>
          <a:off x="7884368" y="3452490"/>
          <a:ext cx="5762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1" name="公式" r:id="rId3" imgW="342751" imgH="203112" progId="Equation.3">
                  <p:embed/>
                </p:oleObj>
              </mc:Choice>
              <mc:Fallback>
                <p:oleObj name="公式" r:id="rId3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3452490"/>
                        <a:ext cx="57626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0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304587"/>
              </p:ext>
            </p:extLst>
          </p:nvPr>
        </p:nvGraphicFramePr>
        <p:xfrm>
          <a:off x="7453262" y="3789040"/>
          <a:ext cx="7191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2" name="公式" r:id="rId5" imgW="419100" imgH="228600" progId="Equation.3">
                  <p:embed/>
                </p:oleObj>
              </mc:Choice>
              <mc:Fallback>
                <p:oleObj name="公式" r:id="rId5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262" y="3789040"/>
                        <a:ext cx="71913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23569"/>
              </p:ext>
            </p:extLst>
          </p:nvPr>
        </p:nvGraphicFramePr>
        <p:xfrm>
          <a:off x="6156176" y="4149080"/>
          <a:ext cx="7191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" name="公式" r:id="rId7" imgW="419100" imgH="228600" progId="Equation.3">
                  <p:embed/>
                </p:oleObj>
              </mc:Choice>
              <mc:Fallback>
                <p:oleObj name="公式" r:id="rId7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149080"/>
                        <a:ext cx="71913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1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3850" y="332656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kern="0" dirty="0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kern="0" dirty="0" smtClean="0">
                <a:latin typeface="黑体" pitchFamily="2" charset="-122"/>
                <a:ea typeface="黑体" pitchFamily="2" charset="-122"/>
              </a:rPr>
              <a:t>最小生成树</a:t>
            </a:r>
            <a:r>
              <a:rPr lang="zh-CN" altLang="en-US" kern="0" dirty="0" smtClean="0"/>
              <a:t> </a:t>
            </a:r>
            <a:endParaRPr lang="zh-CN" altLang="en-US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4152" y="1187152"/>
            <a:ext cx="8649023" cy="5410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0" kern="0" dirty="0" smtClean="0">
                <a:latin typeface="华文中宋" pitchFamily="2" charset="-122"/>
                <a:ea typeface="华文中宋" pitchFamily="2" charset="-122"/>
              </a:rPr>
              <a:t>问题背景：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800" b="0" kern="0" dirty="0" smtClean="0">
                <a:latin typeface="楷体_GB2312" charset="-122"/>
                <a:ea typeface="楷体_GB2312" charset="-122"/>
              </a:rPr>
              <a:t>  </a:t>
            </a:r>
            <a:r>
              <a:rPr lang="zh-CN" altLang="en-US" sz="2400" b="0" kern="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图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模型中的</a:t>
            </a:r>
            <a:r>
              <a:rPr lang="zh-CN" altLang="en-US" sz="2400" b="0" kern="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边与边权重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（开销，代价）关联的各种应用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     航空领域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: 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边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航线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,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                   权重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距离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价格或时间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     电路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:       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边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电线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,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                   权重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长度</a:t>
            </a:r>
            <a:r>
              <a:rPr lang="en-US" altLang="zh-CN" sz="2400" b="0" kern="0" dirty="0" smtClean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400" b="0" kern="0" dirty="0" smtClean="0">
                <a:latin typeface="华文中宋" pitchFamily="2" charset="-122"/>
                <a:ea typeface="华文中宋" pitchFamily="2" charset="-122"/>
              </a:rPr>
              <a:t>开销或时间</a:t>
            </a:r>
            <a:endParaRPr lang="en-US" altLang="zh-CN" sz="2400" b="0" kern="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400" b="0" dirty="0" smtClean="0">
                <a:ea typeface="楷体_GB2312" pitchFamily="49" charset="-122"/>
              </a:rPr>
              <a:t>   </a:t>
            </a:r>
            <a:r>
              <a:rPr lang="zh-CN" altLang="en-US" sz="2400" b="0" kern="0" dirty="0">
                <a:latin typeface="华文中宋" pitchFamily="2" charset="-122"/>
                <a:ea typeface="华文中宋" pitchFamily="2" charset="-122"/>
              </a:rPr>
              <a:t>通信网络</a:t>
            </a:r>
            <a:r>
              <a:rPr lang="en-US" altLang="zh-CN" sz="2400" b="0" kern="0" dirty="0">
                <a:latin typeface="华文中宋" pitchFamily="2" charset="-122"/>
                <a:ea typeface="华文中宋" pitchFamily="2" charset="-122"/>
              </a:rPr>
              <a:t>: </a:t>
            </a:r>
            <a:r>
              <a:rPr lang="zh-CN" altLang="en-US" sz="2400" b="0" kern="0" dirty="0">
                <a:latin typeface="华文中宋" pitchFamily="2" charset="-122"/>
                <a:ea typeface="华文中宋" pitchFamily="2" charset="-122"/>
              </a:rPr>
              <a:t>边</a:t>
            </a:r>
            <a:r>
              <a:rPr lang="en-US" altLang="zh-CN" sz="2400" b="0" kern="0" dirty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400" b="0" kern="0" dirty="0">
                <a:latin typeface="华文中宋" pitchFamily="2" charset="-122"/>
                <a:ea typeface="华文中宋" pitchFamily="2" charset="-122"/>
              </a:rPr>
              <a:t>通信线路</a:t>
            </a:r>
            <a:endParaRPr lang="en-US" altLang="zh-CN" sz="2400" b="0" kern="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400" b="0" kern="0" dirty="0">
                <a:latin typeface="华文中宋" pitchFamily="2" charset="-122"/>
                <a:ea typeface="华文中宋" pitchFamily="2" charset="-122"/>
              </a:rPr>
              <a:t>                    </a:t>
            </a:r>
            <a:r>
              <a:rPr lang="zh-CN" altLang="en-US" sz="2400" b="0" kern="0" dirty="0">
                <a:latin typeface="华文中宋" pitchFamily="2" charset="-122"/>
                <a:ea typeface="华文中宋" pitchFamily="2" charset="-122"/>
              </a:rPr>
              <a:t>权重</a:t>
            </a:r>
            <a:r>
              <a:rPr lang="en-US" altLang="zh-CN" sz="2400" b="0" kern="0" dirty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400" b="0" kern="0" dirty="0">
                <a:latin typeface="华文中宋" pitchFamily="2" charset="-122"/>
                <a:ea typeface="华文中宋" pitchFamily="2" charset="-122"/>
              </a:rPr>
              <a:t>距离，花费</a:t>
            </a:r>
          </a:p>
        </p:txBody>
      </p:sp>
    </p:spTree>
    <p:extLst>
      <p:ext uri="{BB962C8B-B14F-4D97-AF65-F5344CB8AC3E}">
        <p14:creationId xmlns:p14="http://schemas.microsoft.com/office/powerpoint/2010/main" val="10475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332" y="1340768"/>
            <a:ext cx="8115100" cy="323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j-lt"/>
              </a:rPr>
              <a:t>求开销最小值问题包含两类算法</a:t>
            </a:r>
            <a:r>
              <a:rPr lang="en-US" altLang="zh-CN" sz="2800" b="1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j-lt"/>
              </a:rPr>
              <a:t> (1) </a:t>
            </a:r>
            <a:r>
              <a:rPr lang="zh-CN" altLang="en-US" sz="2800" b="1" dirty="0">
                <a:latin typeface="+mj-lt"/>
              </a:rPr>
              <a:t>查找将</a:t>
            </a:r>
            <a:r>
              <a:rPr lang="zh-CN" altLang="en-US" sz="2800" b="1" dirty="0">
                <a:solidFill>
                  <a:srgbClr val="2605A1"/>
                </a:solidFill>
                <a:latin typeface="+mj-lt"/>
              </a:rPr>
              <a:t>所有点</a:t>
            </a:r>
            <a:r>
              <a:rPr lang="zh-CN" altLang="en-US" sz="2800" b="1" dirty="0">
                <a:latin typeface="+mj-lt"/>
              </a:rPr>
              <a:t>连接在一起的</a:t>
            </a:r>
            <a:r>
              <a:rPr lang="zh-CN" altLang="en-US" sz="2800" b="1" dirty="0">
                <a:solidFill>
                  <a:srgbClr val="2605A1"/>
                </a:solidFill>
                <a:latin typeface="+mj-lt"/>
              </a:rPr>
              <a:t>最低</a:t>
            </a:r>
            <a:r>
              <a:rPr lang="zh-CN" altLang="en-US" sz="2800" b="1" dirty="0">
                <a:latin typeface="+mj-lt"/>
              </a:rPr>
              <a:t>开销路径</a:t>
            </a:r>
            <a:r>
              <a:rPr lang="en-US" altLang="zh-CN" sz="2800" b="1" dirty="0">
                <a:latin typeface="+mj-lt"/>
              </a:rPr>
              <a:t>.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j-lt"/>
              </a:rPr>
              <a:t>     </a:t>
            </a:r>
            <a:r>
              <a:rPr lang="zh-CN" altLang="en-US" sz="2800" b="1" dirty="0">
                <a:solidFill>
                  <a:srgbClr val="C00000"/>
                </a:solidFill>
                <a:latin typeface="+mj-lt"/>
              </a:rPr>
              <a:t>最小生成树</a:t>
            </a:r>
            <a:r>
              <a:rPr lang="zh-CN" altLang="en-US" sz="2800" b="1" dirty="0">
                <a:latin typeface="+mj-lt"/>
              </a:rPr>
              <a:t>  多用于</a:t>
            </a:r>
            <a:r>
              <a:rPr lang="zh-CN" altLang="en-US" sz="2800" b="1" dirty="0">
                <a:solidFill>
                  <a:srgbClr val="2605A1"/>
                </a:solidFill>
                <a:latin typeface="+mj-lt"/>
              </a:rPr>
              <a:t>无向图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</a:rPr>
              <a:t>(2) </a:t>
            </a:r>
            <a:r>
              <a:rPr lang="zh-CN" altLang="en-US" sz="2800" b="1" dirty="0">
                <a:latin typeface="+mj-lt"/>
              </a:rPr>
              <a:t>查找</a:t>
            </a:r>
            <a:r>
              <a:rPr lang="zh-CN" altLang="en-US" sz="2800" b="1" dirty="0">
                <a:solidFill>
                  <a:srgbClr val="2605A1"/>
                </a:solidFill>
                <a:latin typeface="+mj-lt"/>
              </a:rPr>
              <a:t>两个已知点之间</a:t>
            </a:r>
            <a:r>
              <a:rPr lang="zh-CN" altLang="en-US" sz="2800" b="1" dirty="0">
                <a:latin typeface="+mj-lt"/>
              </a:rPr>
              <a:t>的</a:t>
            </a:r>
            <a:r>
              <a:rPr lang="zh-CN" altLang="en-US" sz="2800" b="1" dirty="0">
                <a:solidFill>
                  <a:srgbClr val="2605A1"/>
                </a:solidFill>
                <a:latin typeface="+mj-lt"/>
              </a:rPr>
              <a:t>最低</a:t>
            </a:r>
            <a:r>
              <a:rPr lang="zh-CN" altLang="en-US" sz="2800" b="1" dirty="0">
                <a:latin typeface="+mj-lt"/>
              </a:rPr>
              <a:t>开销路经</a:t>
            </a:r>
            <a:r>
              <a:rPr lang="en-US" altLang="zh-CN" sz="28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j-lt"/>
              </a:rPr>
              <a:t>     </a:t>
            </a:r>
            <a:r>
              <a:rPr lang="zh-CN" altLang="en-US" sz="2800" b="1" dirty="0">
                <a:solidFill>
                  <a:srgbClr val="C00000"/>
                </a:solidFill>
                <a:latin typeface="+mj-lt"/>
              </a:rPr>
              <a:t>最短路径  </a:t>
            </a:r>
            <a:r>
              <a:rPr lang="zh-CN" altLang="en-US" sz="2800" b="1" dirty="0">
                <a:latin typeface="+mj-lt"/>
              </a:rPr>
              <a:t>多用于</a:t>
            </a:r>
            <a:r>
              <a:rPr lang="zh-CN" altLang="en-US" sz="2800" b="1" dirty="0">
                <a:solidFill>
                  <a:srgbClr val="2605A1"/>
                </a:solidFill>
                <a:latin typeface="+mj-lt"/>
              </a:rPr>
              <a:t>有向图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3850" y="332656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kern="0" dirty="0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kern="0" dirty="0" smtClean="0">
                <a:latin typeface="黑体" pitchFamily="2" charset="-122"/>
                <a:ea typeface="黑体" pitchFamily="2" charset="-122"/>
              </a:rPr>
              <a:t>最小生成树</a:t>
            </a:r>
            <a:r>
              <a:rPr lang="zh-CN" altLang="en-US" kern="0" dirty="0" smtClean="0"/>
              <a:t>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161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7504" y="1196752"/>
            <a:ext cx="9036496" cy="49530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800" kern="0" dirty="0" smtClean="0">
                <a:solidFill>
                  <a:srgbClr val="2605A1"/>
                </a:solidFill>
                <a:latin typeface="华文中宋" pitchFamily="2" charset="-122"/>
                <a:ea typeface="华文中宋" pitchFamily="2" charset="-122"/>
              </a:rPr>
              <a:t>生成树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/>
            </a:r>
            <a:b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</a:b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如果</a:t>
            </a:r>
            <a:r>
              <a:rPr lang="zh-CN" altLang="en-US" sz="2800" kern="0" dirty="0" smtClean="0">
                <a:solidFill>
                  <a:srgbClr val="2605A1"/>
                </a:solidFill>
                <a:latin typeface="华文中宋" pitchFamily="2" charset="-122"/>
                <a:ea typeface="华文中宋" pitchFamily="2" charset="-122"/>
              </a:rPr>
              <a:t>连通图</a:t>
            </a:r>
            <a:r>
              <a:rPr lang="en-US" altLang="zh-CN" sz="2800" kern="0" dirty="0" smtClean="0">
                <a:solidFill>
                  <a:srgbClr val="2605A1"/>
                </a:solidFill>
                <a:latin typeface="华文中宋" pitchFamily="2" charset="-122"/>
                <a:ea typeface="华文中宋" pitchFamily="2" charset="-122"/>
              </a:rPr>
              <a:t>G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的一个</a:t>
            </a:r>
            <a:r>
              <a:rPr lang="zh-CN" altLang="en-US" sz="2800" kern="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子图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是一棵</a:t>
            </a:r>
            <a:r>
              <a:rPr lang="zh-CN" altLang="en-US" sz="2800" u="sng" kern="0" dirty="0" smtClean="0">
                <a:solidFill>
                  <a:srgbClr val="3907F1"/>
                </a:solidFill>
                <a:latin typeface="华文中宋" pitchFamily="2" charset="-122"/>
                <a:ea typeface="华文中宋" pitchFamily="2" charset="-122"/>
              </a:rPr>
              <a:t>包含</a:t>
            </a:r>
            <a:r>
              <a:rPr lang="en-US" altLang="zh-CN" sz="2800" u="sng" kern="0" dirty="0" smtClean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G</a:t>
            </a:r>
            <a:r>
              <a:rPr lang="zh-CN" altLang="en-US" sz="2800" u="sng" kern="0" dirty="0" smtClean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800" u="sng" kern="0" dirty="0" smtClean="0">
                <a:solidFill>
                  <a:srgbClr val="2605A1"/>
                </a:solidFill>
                <a:latin typeface="华文中宋" pitchFamily="2" charset="-122"/>
                <a:ea typeface="华文中宋" pitchFamily="2" charset="-122"/>
              </a:rPr>
              <a:t>所有顶点</a:t>
            </a:r>
            <a:r>
              <a:rPr lang="zh-CN" altLang="en-US" sz="2800" u="sng" kern="0" dirty="0" smtClean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800" u="sng" kern="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树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，则该子图称为</a:t>
            </a:r>
            <a:r>
              <a:rPr lang="en-US" altLang="zh-CN" sz="2800" kern="0" dirty="0" smtClean="0">
                <a:latin typeface="华文中宋" pitchFamily="2" charset="-122"/>
                <a:ea typeface="华文中宋" pitchFamily="2" charset="-122"/>
              </a:rPr>
              <a:t>G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800" kern="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生成树</a:t>
            </a:r>
            <a:r>
              <a:rPr lang="en-US" altLang="zh-CN" sz="2800" kern="0" dirty="0" smtClean="0">
                <a:latin typeface="华文中宋" pitchFamily="2" charset="-122"/>
                <a:ea typeface="华文中宋" pitchFamily="2" charset="-122"/>
              </a:rPr>
              <a:t>(Spanning Tree)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800" kern="0" dirty="0" smtClean="0">
                <a:solidFill>
                  <a:schemeClr val="tx2"/>
                </a:solidFill>
                <a:ea typeface="华文中宋" pitchFamily="2" charset="-122"/>
              </a:rPr>
              <a:t>          图的生成树不惟一。</a:t>
            </a:r>
            <a:r>
              <a:rPr lang="zh-CN" altLang="en-US" kern="0" dirty="0" smtClean="0">
                <a:solidFill>
                  <a:schemeClr val="tx2"/>
                </a:solidFill>
                <a:ea typeface="宋体" charset="-122"/>
              </a:rPr>
              <a:t> 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800" kern="0" dirty="0" smtClean="0">
                <a:solidFill>
                  <a:srgbClr val="2605A1"/>
                </a:solidFill>
                <a:latin typeface="华文中宋" pitchFamily="2" charset="-122"/>
                <a:ea typeface="华文中宋" pitchFamily="2" charset="-122"/>
              </a:rPr>
              <a:t>最小生成树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   生成树</a:t>
            </a:r>
            <a:r>
              <a:rPr lang="en-US" altLang="zh-CN" sz="2800" kern="0" dirty="0" smtClean="0">
                <a:latin typeface="华文中宋" pitchFamily="2" charset="-122"/>
                <a:ea typeface="华文中宋" pitchFamily="2" charset="-122"/>
              </a:rPr>
              <a:t>T</a:t>
            </a:r>
            <a:r>
              <a:rPr lang="zh-CN" altLang="en-US" sz="2800" kern="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各边的权值</a:t>
            </a:r>
            <a:r>
              <a:rPr lang="zh-CN" altLang="en-US" sz="2800" kern="0" dirty="0" smtClean="0">
                <a:solidFill>
                  <a:srgbClr val="2605A1"/>
                </a:solidFill>
                <a:latin typeface="华文中宋" pitchFamily="2" charset="-122"/>
                <a:ea typeface="华文中宋" pitchFamily="2" charset="-122"/>
              </a:rPr>
              <a:t>总和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称为该树的</a:t>
            </a:r>
            <a:r>
              <a:rPr lang="zh-CN" altLang="en-US" sz="2800" kern="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权</a:t>
            </a:r>
            <a:r>
              <a:rPr lang="en-US" altLang="zh-CN" sz="2800" kern="0" dirty="0" smtClean="0">
                <a:latin typeface="华文中宋" pitchFamily="2" charset="-122"/>
                <a:ea typeface="华文中宋" pitchFamily="2" charset="-122"/>
              </a:rPr>
              <a:t>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zh-CN" altLang="en-US" sz="2800" kern="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   权最小</a:t>
            </a:r>
            <a:r>
              <a:rPr lang="zh-CN" altLang="en-US" sz="2800" kern="0" dirty="0" smtClean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的生成树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称为</a:t>
            </a:r>
            <a:r>
              <a:rPr lang="en-US" altLang="zh-CN" sz="2800" kern="0" dirty="0" smtClean="0">
                <a:latin typeface="华文中宋" pitchFamily="2" charset="-122"/>
                <a:ea typeface="华文中宋" pitchFamily="2" charset="-122"/>
              </a:rPr>
              <a:t>G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800" kern="0" dirty="0" smtClean="0">
                <a:solidFill>
                  <a:srgbClr val="2605A1"/>
                </a:solidFill>
                <a:latin typeface="华文中宋" pitchFamily="2" charset="-122"/>
                <a:ea typeface="华文中宋" pitchFamily="2" charset="-122"/>
              </a:rPr>
              <a:t>最小生成树</a:t>
            </a:r>
            <a:r>
              <a:rPr lang="en-US" altLang="zh-CN" sz="2800" kern="0" dirty="0" smtClean="0">
                <a:latin typeface="华文中宋" pitchFamily="2" charset="-122"/>
                <a:ea typeface="华文中宋" pitchFamily="2" charset="-122"/>
              </a:rPr>
              <a:t>(Minimum Spanning Tree) , </a:t>
            </a:r>
            <a:r>
              <a:rPr lang="zh-CN" altLang="en-US" sz="2800" kern="0" dirty="0" smtClean="0">
                <a:latin typeface="华文中宋" pitchFamily="2" charset="-122"/>
                <a:ea typeface="华文中宋" pitchFamily="2" charset="-122"/>
              </a:rPr>
              <a:t>简记为</a:t>
            </a:r>
            <a:r>
              <a:rPr lang="en-US" altLang="zh-CN" sz="2800" kern="0" dirty="0" smtClean="0">
                <a:solidFill>
                  <a:srgbClr val="00B050"/>
                </a:solidFill>
                <a:latin typeface="华文中宋" pitchFamily="2" charset="-122"/>
                <a:ea typeface="华文中宋" pitchFamily="2" charset="-122"/>
              </a:rPr>
              <a:t>MST</a:t>
            </a:r>
            <a:r>
              <a:rPr lang="en-US" altLang="zh-CN" kern="0" dirty="0" smtClean="0">
                <a:latin typeface="华文中宋" pitchFamily="2" charset="-122"/>
                <a:ea typeface="华文中宋" pitchFamily="2" charset="-122"/>
              </a:rPr>
              <a:t> </a:t>
            </a:r>
            <a:endParaRPr lang="zh-CN" altLang="en-US" kern="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endParaRPr lang="zh-CN" altLang="en-US" kern="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3850" y="332656"/>
            <a:ext cx="8569325" cy="603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kern="0" dirty="0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kern="0" dirty="0" smtClean="0">
                <a:latin typeface="黑体" pitchFamily="2" charset="-122"/>
                <a:ea typeface="黑体" pitchFamily="2" charset="-122"/>
              </a:rPr>
              <a:t>最小生成树</a:t>
            </a:r>
            <a:r>
              <a:rPr lang="zh-CN" altLang="en-US" kern="0" dirty="0" smtClean="0"/>
              <a:t> </a:t>
            </a:r>
            <a:endParaRPr lang="zh-CN" altLang="en-US" kern="0" dirty="0"/>
          </a:p>
        </p:txBody>
      </p:sp>
      <p:sp>
        <p:nvSpPr>
          <p:cNvPr id="65" name="圆角矩形 64"/>
          <p:cNvSpPr/>
          <p:nvPr/>
        </p:nvSpPr>
        <p:spPr bwMode="auto">
          <a:xfrm>
            <a:off x="4211960" y="0"/>
            <a:ext cx="4932040" cy="3429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40009" y="68484"/>
            <a:ext cx="4343400" cy="3246437"/>
            <a:chOff x="1219200" y="3432053"/>
            <a:chExt cx="5715000" cy="4389441"/>
          </a:xfrm>
        </p:grpSpPr>
        <p:sp>
          <p:nvSpPr>
            <p:cNvPr id="5" name="Line 63"/>
            <p:cNvSpPr>
              <a:spLocks noChangeShapeType="1"/>
            </p:cNvSpPr>
            <p:nvPr/>
          </p:nvSpPr>
          <p:spPr bwMode="auto">
            <a:xfrm>
              <a:off x="5181600" y="3935292"/>
              <a:ext cx="1295400" cy="685800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7"/>
            <p:cNvSpPr>
              <a:spLocks noChangeShapeType="1"/>
            </p:cNvSpPr>
            <p:nvPr/>
          </p:nvSpPr>
          <p:spPr bwMode="auto">
            <a:xfrm flipV="1">
              <a:off x="1752600" y="5611693"/>
              <a:ext cx="1524000" cy="7620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9"/>
            <p:cNvSpPr>
              <a:spLocks noChangeShapeType="1"/>
            </p:cNvSpPr>
            <p:nvPr/>
          </p:nvSpPr>
          <p:spPr bwMode="auto">
            <a:xfrm>
              <a:off x="3733800" y="5611693"/>
              <a:ext cx="1219200" cy="685800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1"/>
            <p:cNvSpPr>
              <a:spLocks noChangeShapeType="1"/>
            </p:cNvSpPr>
            <p:nvPr/>
          </p:nvSpPr>
          <p:spPr bwMode="auto">
            <a:xfrm flipH="1">
              <a:off x="5334000" y="4925893"/>
              <a:ext cx="1143000" cy="13716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2"/>
            <p:cNvSpPr>
              <a:spLocks noChangeShapeType="1"/>
            </p:cNvSpPr>
            <p:nvPr/>
          </p:nvSpPr>
          <p:spPr bwMode="auto">
            <a:xfrm flipH="1">
              <a:off x="4038600" y="6602294"/>
              <a:ext cx="914400" cy="8382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1219200" y="3432053"/>
              <a:ext cx="5715000" cy="4389441"/>
              <a:chOff x="768" y="739"/>
              <a:chExt cx="3600" cy="2765"/>
            </a:xfrm>
          </p:grpSpPr>
          <p:sp>
            <p:nvSpPr>
              <p:cNvPr id="36" name="Oval 3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7" name="Oval 4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9" name="Oval 6"/>
              <p:cNvSpPr>
                <a:spLocks noChangeArrowheads="1"/>
              </p:cNvSpPr>
              <p:nvPr/>
            </p:nvSpPr>
            <p:spPr bwMode="auto">
              <a:xfrm>
                <a:off x="3072" y="244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0" name="Oval 7"/>
              <p:cNvSpPr>
                <a:spLocks noChangeArrowheads="1"/>
              </p:cNvSpPr>
              <p:nvPr/>
            </p:nvSpPr>
            <p:spPr bwMode="auto">
              <a:xfrm>
                <a:off x="2016" y="1872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1" name="Oval 9"/>
              <p:cNvSpPr>
                <a:spLocks noChangeArrowheads="1"/>
              </p:cNvSpPr>
              <p:nvPr/>
            </p:nvSpPr>
            <p:spPr bwMode="auto">
              <a:xfrm>
                <a:off x="2208" y="316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f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44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auto">
              <a:xfrm>
                <a:off x="1440" y="1152"/>
                <a:ext cx="624" cy="76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 flipH="1">
                <a:off x="2304" y="1152"/>
                <a:ext cx="672" cy="76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H="1">
                <a:off x="960" y="1152"/>
                <a:ext cx="288" cy="12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 flipV="1">
                <a:off x="1104" y="2112"/>
                <a:ext cx="960" cy="48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768" cy="432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6"/>
              <p:cNvSpPr>
                <a:spLocks noChangeShapeType="1"/>
              </p:cNvSpPr>
              <p:nvPr/>
            </p:nvSpPr>
            <p:spPr bwMode="auto">
              <a:xfrm>
                <a:off x="3264" y="1056"/>
                <a:ext cx="816" cy="432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7"/>
              <p:cNvSpPr>
                <a:spLocks noChangeShapeType="1"/>
              </p:cNvSpPr>
              <p:nvPr/>
            </p:nvSpPr>
            <p:spPr bwMode="auto">
              <a:xfrm flipH="1">
                <a:off x="3360" y="1680"/>
                <a:ext cx="720" cy="864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96" cy="124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152" cy="52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 flipH="1">
                <a:off x="2544" y="2736"/>
                <a:ext cx="576" cy="52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1910" y="739"/>
                <a:ext cx="408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 dirty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19</a:t>
                </a:r>
                <a:endParaRPr kumimoji="1" lang="en-US" altLang="zh-CN" i="0" dirty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" name="Text Box 24"/>
              <p:cNvSpPr txBox="1">
                <a:spLocks noChangeArrowheads="1"/>
              </p:cNvSpPr>
              <p:nvPr/>
            </p:nvSpPr>
            <p:spPr bwMode="auto">
              <a:xfrm>
                <a:off x="768" y="1596"/>
                <a:ext cx="408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18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5" name="Text Box 25"/>
              <p:cNvSpPr txBox="1">
                <a:spLocks noChangeArrowheads="1"/>
              </p:cNvSpPr>
              <p:nvPr/>
            </p:nvSpPr>
            <p:spPr bwMode="auto">
              <a:xfrm>
                <a:off x="1430" y="2940"/>
                <a:ext cx="408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>
                    <a:latin typeface="Times New Roman" pitchFamily="18" charset="0"/>
                    <a:ea typeface="宋体" charset="-122"/>
                  </a:rPr>
                  <a:t>27</a:t>
                </a:r>
              </a:p>
            </p:txBody>
          </p:sp>
          <p:sp>
            <p:nvSpPr>
              <p:cNvPr id="56" name="Text Box 27"/>
              <p:cNvSpPr txBox="1">
                <a:spLocks noChangeArrowheads="1"/>
              </p:cNvSpPr>
              <p:nvPr/>
            </p:nvSpPr>
            <p:spPr bwMode="auto">
              <a:xfrm>
                <a:off x="2534" y="193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3200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  <a:endParaRPr kumimoji="1" lang="en-US" altLang="zh-CN" sz="32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" name="Text Box 30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408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12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8" name="Text Box 31"/>
              <p:cNvSpPr txBox="1">
                <a:spLocks noChangeArrowheads="1"/>
              </p:cNvSpPr>
              <p:nvPr/>
            </p:nvSpPr>
            <p:spPr bwMode="auto">
              <a:xfrm>
                <a:off x="3158" y="1500"/>
                <a:ext cx="281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828800" y="3630490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a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286000" y="4087692"/>
              <a:ext cx="990600" cy="121920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3200400" y="5230692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e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733800" y="5611692"/>
              <a:ext cx="1219200" cy="68580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4876800" y="6145093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 dirty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d</a:t>
              </a:r>
              <a:endParaRPr kumimoji="1" lang="en-US" altLang="zh-CN" sz="1600" i="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H="1">
              <a:off x="5334000" y="4925892"/>
              <a:ext cx="1143000" cy="137160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6400800" y="4468691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c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5181600" y="3935291"/>
              <a:ext cx="1295400" cy="68580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4648200" y="3630490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b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 flipV="1">
              <a:off x="1752600" y="5611693"/>
              <a:ext cx="1524000" cy="76200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1219200" y="6145093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g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 flipH="1">
              <a:off x="4038600" y="6602293"/>
              <a:ext cx="914400" cy="838201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3505200" y="7288093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f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2672870" y="4264129"/>
              <a:ext cx="647951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i="0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14</a:t>
              </a:r>
              <a:endParaRPr kumimoji="1" lang="en-US" altLang="zh-CN" i="0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4038600" y="5306891"/>
              <a:ext cx="387350" cy="579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b="1" i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5808801" y="3714011"/>
              <a:ext cx="445466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b="1" i="0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en-US" altLang="zh-CN" i="0" dirty="0">
                <a:solidFill>
                  <a:schemeClr val="tx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6031534" y="5603849"/>
              <a:ext cx="445466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b="1" i="0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1" lang="en-US" altLang="zh-CN" sz="2400" i="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2209800" y="5277777"/>
              <a:ext cx="647951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b="1" i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4319596" y="6990224"/>
              <a:ext cx="647951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b="1" i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21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 flipH="1">
              <a:off x="1524000" y="4163891"/>
              <a:ext cx="457200" cy="20574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2286000" y="4087692"/>
              <a:ext cx="990600" cy="1219201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2362200" y="3935290"/>
              <a:ext cx="2286000" cy="0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 flipH="1">
              <a:off x="3657600" y="4087691"/>
              <a:ext cx="1066800" cy="12192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>
              <a:off x="4953000" y="4087690"/>
              <a:ext cx="152400" cy="19812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64"/>
            <p:cNvSpPr>
              <a:spLocks noChangeShapeType="1"/>
            </p:cNvSpPr>
            <p:nvPr/>
          </p:nvSpPr>
          <p:spPr bwMode="auto">
            <a:xfrm>
              <a:off x="1676400" y="6602288"/>
              <a:ext cx="1828800" cy="8382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1"/>
          </p:cNvCxnSpPr>
          <p:nvPr/>
        </p:nvCxnSpPr>
        <p:spPr bwMode="auto">
          <a:xfrm>
            <a:off x="5477777" y="412500"/>
            <a:ext cx="1768272" cy="281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17" idx="1"/>
          </p:cNvCxnSpPr>
          <p:nvPr/>
        </p:nvCxnSpPr>
        <p:spPr bwMode="auto">
          <a:xfrm>
            <a:off x="7667937" y="440680"/>
            <a:ext cx="969455" cy="45227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 flipH="1">
            <a:off x="6493193" y="548622"/>
            <a:ext cx="810768" cy="90649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 bwMode="auto">
          <a:xfrm>
            <a:off x="7488753" y="629635"/>
            <a:ext cx="104768" cy="138905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1" idx="6"/>
          </p:cNvCxnSpPr>
          <p:nvPr/>
        </p:nvCxnSpPr>
        <p:spPr bwMode="auto">
          <a:xfrm flipH="1">
            <a:off x="5045393" y="1658608"/>
            <a:ext cx="1158240" cy="61369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2" idx="1"/>
          </p:cNvCxnSpPr>
          <p:nvPr/>
        </p:nvCxnSpPr>
        <p:spPr bwMode="auto">
          <a:xfrm flipH="1">
            <a:off x="6782753" y="2413194"/>
            <a:ext cx="706000" cy="61993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2656"/>
            <a:ext cx="8569325" cy="60325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4.6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最小生成树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450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36512" y="1268239"/>
            <a:ext cx="8569325" cy="5545137"/>
          </a:xfrm>
        </p:spPr>
        <p:txBody>
          <a:bodyPr/>
          <a:lstStyle/>
          <a:p>
            <a:pPr fontAlgn="t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		设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 =(V,E)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是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无向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连通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带权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图，即一个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网络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 fontAlgn="t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                       E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中每条边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v,w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的权为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c[v][w]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 fontAlgn="t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        生成树上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各边权</a:t>
            </a:r>
            <a:r>
              <a:rPr lang="zh-CN" altLang="en-US" sz="2400" dirty="0" smtClean="0">
                <a:latin typeface="+mj-lt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总和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称为该生成树的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耗费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。在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的所有生成树中，</a:t>
            </a:r>
            <a:r>
              <a:rPr lang="zh-CN" altLang="en-US" sz="2400" u="sng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耗费最小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的生成树称为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最小生成树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		</a:t>
            </a:r>
            <a:endParaRPr lang="zh-CN" altLang="en-US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F9D09AF3-C14C-4F98-B7A4-A8318B81C26A}" type="slidenum">
              <a:rPr lang="zh-CN" altLang="en-US" smtClean="0"/>
              <a:pPr algn="r"/>
              <a:t>55</a:t>
            </a:fld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604864" y="3284983"/>
            <a:ext cx="4343400" cy="3246437"/>
            <a:chOff x="1219200" y="3432053"/>
            <a:chExt cx="5715000" cy="4389441"/>
          </a:xfrm>
        </p:grpSpPr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5181600" y="3935292"/>
              <a:ext cx="1295400" cy="685800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1752600" y="5611693"/>
              <a:ext cx="1524000" cy="7620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3733800" y="5611693"/>
              <a:ext cx="1219200" cy="685800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5334000" y="4925893"/>
              <a:ext cx="1143000" cy="13716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4038600" y="6602294"/>
              <a:ext cx="914400" cy="8382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1219200" y="3432053"/>
              <a:ext cx="5715000" cy="4389441"/>
              <a:chOff x="768" y="739"/>
              <a:chExt cx="3600" cy="2765"/>
            </a:xfrm>
          </p:grpSpPr>
          <p:sp>
            <p:nvSpPr>
              <p:cNvPr id="6" name="Oval 3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" name="Oval 5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3072" y="244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2016" y="1872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2208" y="316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28575" cap="sq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3600" b="1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f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440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440" y="1152"/>
                <a:ext cx="624" cy="76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2304" y="1152"/>
                <a:ext cx="672" cy="76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960" y="1152"/>
                <a:ext cx="288" cy="1296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1104" y="2112"/>
                <a:ext cx="960" cy="48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768" cy="432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3264" y="1056"/>
                <a:ext cx="816" cy="432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flipH="1">
                <a:off x="3360" y="1680"/>
                <a:ext cx="720" cy="864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96" cy="124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152" cy="52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H="1">
                <a:off x="2544" y="2736"/>
                <a:ext cx="576" cy="52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1910" y="739"/>
                <a:ext cx="408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 dirty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19</a:t>
                </a:r>
                <a:endParaRPr kumimoji="1" lang="en-US" altLang="zh-CN" i="0" dirty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68" y="1596"/>
                <a:ext cx="408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18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30" y="2940"/>
                <a:ext cx="408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>
                    <a:latin typeface="Times New Roman" pitchFamily="18" charset="0"/>
                    <a:ea typeface="宋体" charset="-122"/>
                  </a:rPr>
                  <a:t>27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534" y="193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3200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  <a:endParaRPr kumimoji="1" lang="en-US" altLang="zh-CN" sz="32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408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12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3158" y="1500"/>
                <a:ext cx="281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 i="0">
                    <a:solidFill>
                      <a:schemeClr val="tx2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  <a:endParaRPr kumimoji="1" lang="en-US" altLang="zh-CN" sz="2400" i="0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828800" y="3630490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a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286000" y="4087692"/>
              <a:ext cx="990600" cy="121920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3200400" y="5230692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e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733800" y="5611692"/>
              <a:ext cx="1219200" cy="68580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4876800" y="6145093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 dirty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d</a:t>
              </a:r>
              <a:endParaRPr kumimoji="1" lang="en-US" altLang="zh-CN" sz="1600" i="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5334000" y="4925892"/>
              <a:ext cx="1143000" cy="137160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6400800" y="4468691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c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181600" y="3935291"/>
              <a:ext cx="1295400" cy="68580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4648200" y="3630490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b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V="1">
              <a:off x="1752600" y="5611693"/>
              <a:ext cx="1524000" cy="76200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219200" y="6145093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g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038600" y="6602293"/>
              <a:ext cx="914400" cy="838201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3505200" y="7288093"/>
              <a:ext cx="533400" cy="533401"/>
            </a:xfrm>
            <a:prstGeom prst="ellipse">
              <a:avLst/>
            </a:prstGeom>
            <a:solidFill>
              <a:srgbClr val="FFFF99"/>
            </a:solidFill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b="1" i="0">
                  <a:solidFill>
                    <a:srgbClr val="800000"/>
                  </a:solidFill>
                  <a:latin typeface="Times New Roman" pitchFamily="18" charset="0"/>
                  <a:ea typeface="宋体" charset="-122"/>
                </a:rPr>
                <a:t>f</a:t>
              </a:r>
              <a:endParaRPr kumimoji="1" lang="en-US" altLang="zh-CN" sz="16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2672870" y="4264129"/>
              <a:ext cx="647951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i="0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14</a:t>
              </a:r>
              <a:endParaRPr kumimoji="1" lang="en-US" altLang="zh-CN" i="0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4038600" y="5306891"/>
              <a:ext cx="387350" cy="579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b="1" i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5808801" y="3714011"/>
              <a:ext cx="445466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b="1" i="0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en-US" altLang="zh-CN" i="0" dirty="0">
                <a:solidFill>
                  <a:schemeClr val="tx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6031534" y="5603849"/>
              <a:ext cx="445466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b="1" i="0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1" lang="en-US" altLang="zh-CN" sz="2400" i="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2209800" y="5277777"/>
              <a:ext cx="647951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b="1" i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4319596" y="6990224"/>
              <a:ext cx="647951" cy="62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400" b="1" i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21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H="1">
              <a:off x="1524000" y="4163891"/>
              <a:ext cx="457200" cy="20574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286000" y="4087692"/>
              <a:ext cx="990600" cy="1219201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2362200" y="3935290"/>
              <a:ext cx="2286000" cy="0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3657600" y="4087691"/>
              <a:ext cx="1066800" cy="12192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4953000" y="4087690"/>
              <a:ext cx="152400" cy="19812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1676400" y="6602288"/>
              <a:ext cx="1828800" cy="838201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5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1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、最小生成树性质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设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G=(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V,E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是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连通带权图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U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V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u="sng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真子集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。如果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u,v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)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E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，且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u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U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V-U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，且在所有这样的边中，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u,v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的权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c[u][v]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最小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，那么</a:t>
            </a:r>
            <a:r>
              <a:rPr lang="zh-CN" altLang="en-US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一定存在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的一棵最小生成树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，它以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u,v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为其中一条边。这个性质有时也称为</a:t>
            </a:r>
            <a:r>
              <a:rPr lang="en-US" altLang="zh-CN" sz="24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MST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性质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 </a:t>
            </a:r>
            <a:endParaRPr lang="zh-CN" alt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5A84B6F-3854-4CB1-97E8-C66E4B45F0A4}" type="slidenum">
              <a:rPr lang="zh-CN" altLang="en-US" smtClean="0"/>
              <a:pPr algn="r"/>
              <a:t>56</a:t>
            </a:fld>
            <a:endParaRPr lang="en-US" altLang="zh-C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09379" y="4200872"/>
            <a:ext cx="304800" cy="304800"/>
          </a:xfrm>
          <a:prstGeom prst="ellipse">
            <a:avLst/>
          </a:prstGeom>
          <a:solidFill>
            <a:srgbClr val="FFFF99"/>
          </a:solidFill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075979" y="4658072"/>
            <a:ext cx="304800" cy="304800"/>
          </a:xfrm>
          <a:prstGeom prst="ellipse">
            <a:avLst/>
          </a:prstGeom>
          <a:solidFill>
            <a:srgbClr val="FFFF99"/>
          </a:solidFill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761779" y="5191472"/>
            <a:ext cx="304800" cy="304800"/>
          </a:xfrm>
          <a:prstGeom prst="ellipse">
            <a:avLst/>
          </a:prstGeom>
          <a:solidFill>
            <a:srgbClr val="FFFF99"/>
          </a:solidFill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00179" y="4048472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57379" y="4429472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276379" y="5420072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971579" y="4658072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657379" y="4962872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990379" y="4200872"/>
            <a:ext cx="2209800" cy="152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380779" y="4810472"/>
            <a:ext cx="3276600" cy="3048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066579" y="5343872"/>
            <a:ext cx="2209800" cy="2286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3066579" y="4810472"/>
            <a:ext cx="190500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14179" y="4353272"/>
            <a:ext cx="2743200" cy="2286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2380779" y="4277072"/>
            <a:ext cx="281940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914179" y="4429472"/>
            <a:ext cx="2057400" cy="3810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914179" y="4429472"/>
            <a:ext cx="2057400" cy="3810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907704" y="4048472"/>
            <a:ext cx="1387475" cy="1600200"/>
            <a:chOff x="1574" y="3120"/>
            <a:chExt cx="874" cy="1008"/>
          </a:xfrm>
        </p:grpSpPr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1584" y="3120"/>
              <a:ext cx="864" cy="1008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574" y="3724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600" b="1" i="0">
                  <a:solidFill>
                    <a:srgbClr val="0000CC"/>
                  </a:solidFill>
                  <a:latin typeface="Times New Roman" pitchFamily="18" charset="0"/>
                  <a:ea typeface="宋体" charset="-122"/>
                </a:rPr>
                <a:t>U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666779" y="3896072"/>
            <a:ext cx="2514600" cy="1981200"/>
            <a:chOff x="3312" y="3024"/>
            <a:chExt cx="1584" cy="1248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312" y="3024"/>
              <a:ext cx="960" cy="1248"/>
            </a:xfrm>
            <a:prstGeom prst="ellipse">
              <a:avLst/>
            </a:prstGeom>
            <a:noFill/>
            <a:ln w="12700" cap="sq">
              <a:solidFill>
                <a:srgbClr val="00008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224" y="3196"/>
              <a:ext cx="6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600" b="1" i="0">
                  <a:solidFill>
                    <a:srgbClr val="0000CC"/>
                  </a:solidFill>
                  <a:latin typeface="Times New Roman" pitchFamily="18" charset="0"/>
                  <a:ea typeface="宋体" charset="-122"/>
                </a:rPr>
                <a:t>V-U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8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71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、</a:t>
            </a:r>
            <a:r>
              <a:rPr lang="en-US" altLang="zh-CN" sz="2800" b="1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Prim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算法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		设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G=(V,E)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是连通带权图，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V={1,2,…,n}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构造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的最小生成树的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Prim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算法的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基本思想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是：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首先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，置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S={1}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然后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，只要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u="sng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真子集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，就作如下的</a:t>
            </a:r>
            <a:r>
              <a:rPr lang="zh-CN" altLang="en-US" sz="2400" b="1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贪心选择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：选取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满足条件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j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V-S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，且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c[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][j]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最小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边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，将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顶点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j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添加到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中。这个过程一直进行到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S=V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时为止。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		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在这个过程中</a:t>
            </a:r>
            <a:r>
              <a:rPr lang="zh-CN" altLang="en-US" sz="2400" u="sng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选取到的所有边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恰好构成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的一棵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最小生成树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 </a:t>
            </a:r>
            <a:endParaRPr lang="zh-CN" altLang="en-US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28DBF15-ED00-454D-BF22-83D88D3EC5F2}" type="slidenum">
              <a:rPr lang="zh-CN" altLang="en-US" smtClean="0"/>
              <a:pPr algn="r"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74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2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1147" y="1268239"/>
            <a:ext cx="8569325" cy="5545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如何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有效地</a:t>
            </a:r>
            <a:r>
              <a:rPr lang="zh-CN" altLang="en-US" sz="2400" b="1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找出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满足条件</a:t>
            </a:r>
            <a:r>
              <a:rPr lang="en-US" altLang="zh-CN" sz="2400" b="1" u="sng" dirty="0" err="1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400" b="1" u="sng" dirty="0" err="1" smtClean="0">
                <a:solidFill>
                  <a:srgbClr val="3907F1"/>
                </a:solidFill>
                <a:latin typeface="+mj-lt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u="sng" dirty="0" err="1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S,j</a:t>
            </a:r>
            <a:r>
              <a:rPr lang="en-US" altLang="zh-CN" sz="2400" b="1" u="sng" dirty="0" err="1" smtClean="0">
                <a:solidFill>
                  <a:srgbClr val="3907F1"/>
                </a:solidFill>
                <a:latin typeface="+mj-lt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u="sng" dirty="0" err="1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V-S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，且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权</a:t>
            </a:r>
            <a:r>
              <a:rPr lang="en-US" altLang="zh-CN" sz="2400" b="1" u="sng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c[</a:t>
            </a:r>
            <a:r>
              <a:rPr lang="en-US" altLang="zh-CN" sz="2400" b="1" u="sng" dirty="0" err="1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400" b="1" u="sng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][j]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最小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的边</a:t>
            </a:r>
            <a:r>
              <a:rPr lang="en-US" altLang="zh-CN" sz="2400" b="1" u="sng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b="1" u="sng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i,j</a:t>
            </a:r>
            <a:r>
              <a:rPr lang="en-US" altLang="zh-CN" sz="2400" b="1" u="sng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实现这个目的的较简单的办法是设置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个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数组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closedge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和</a:t>
            </a:r>
            <a:r>
              <a:rPr lang="en-US" altLang="zh-CN" sz="24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lowcost</a:t>
            </a:r>
            <a:endParaRPr lang="zh-CN" altLang="en-US" sz="2400" dirty="0" smtClean="0">
              <a:solidFill>
                <a:srgbClr val="2605A1"/>
              </a:solidFill>
              <a:latin typeface="+mj-lt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(</a:t>
            </a:r>
            <a:r>
              <a:rPr lang="en-US" altLang="zh-CN" sz="2400" dirty="0" err="1" smtClean="0">
                <a:solidFill>
                  <a:srgbClr val="2605A1"/>
                </a:solidFill>
                <a:ea typeface="楷体_GB2312" pitchFamily="49" charset="-122"/>
              </a:rPr>
              <a:t>closedge</a:t>
            </a:r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[j]</a:t>
            </a:r>
            <a:r>
              <a:rPr lang="zh-CN" altLang="en-US" sz="2400" dirty="0" smtClean="0">
                <a:ea typeface="楷体_GB2312" pitchFamily="49" charset="-122"/>
              </a:rPr>
              <a:t>表示</a:t>
            </a:r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j</a:t>
            </a:r>
            <a:r>
              <a:rPr lang="zh-CN" altLang="en-US" sz="2400" dirty="0" smtClean="0">
                <a:ea typeface="楷体_GB2312" pitchFamily="49" charset="-122"/>
              </a:rPr>
              <a:t>与</a:t>
            </a:r>
            <a:r>
              <a:rPr lang="en-US" altLang="zh-CN" sz="2400" dirty="0" smtClean="0">
                <a:solidFill>
                  <a:srgbClr val="3907F1"/>
                </a:solidFill>
                <a:ea typeface="楷体_GB2312" pitchFamily="49" charset="-122"/>
              </a:rPr>
              <a:t>j</a:t>
            </a:r>
            <a:r>
              <a:rPr lang="zh-CN" altLang="en-US" sz="2400" dirty="0" smtClean="0">
                <a:solidFill>
                  <a:srgbClr val="3907F1"/>
                </a:solidFill>
                <a:ea typeface="楷体_GB2312" pitchFamily="49" charset="-122"/>
              </a:rPr>
              <a:t>在</a:t>
            </a:r>
            <a:r>
              <a:rPr lang="en-US" altLang="zh-CN" sz="2400" dirty="0" smtClean="0">
                <a:solidFill>
                  <a:srgbClr val="3907F1"/>
                </a:solidFill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rgbClr val="3907F1"/>
                </a:solidFill>
                <a:ea typeface="楷体_GB2312" pitchFamily="49" charset="-122"/>
              </a:rPr>
              <a:t>中的邻接顶点</a:t>
            </a:r>
            <a:r>
              <a:rPr lang="zh-CN" altLang="en-US" sz="2400" dirty="0" smtClean="0">
                <a:ea typeface="楷体_GB2312" pitchFamily="49" charset="-122"/>
              </a:rPr>
              <a:t>中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权重最小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邻接点；</a:t>
            </a:r>
            <a:r>
              <a:rPr lang="en-US" altLang="zh-CN" sz="2400" dirty="0" err="1" smtClean="0">
                <a:solidFill>
                  <a:srgbClr val="2605A1"/>
                </a:solidFill>
                <a:ea typeface="楷体_GB2312" pitchFamily="49" charset="-122"/>
              </a:rPr>
              <a:t>lowcost</a:t>
            </a:r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[j]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表示最小的权重值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)</a:t>
            </a:r>
          </a:p>
          <a:p>
            <a:pPr>
              <a:buNone/>
            </a:pP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在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Prim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算法执行过程中：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 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先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找出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V-S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中使</a:t>
            </a:r>
            <a:r>
              <a:rPr lang="en-US" altLang="zh-CN" sz="2400" dirty="0" err="1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lowcost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值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最小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顶点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j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 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然后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根据数组</a:t>
            </a:r>
            <a:r>
              <a:rPr lang="en-US" altLang="zh-CN" sz="2400" dirty="0" err="1">
                <a:solidFill>
                  <a:srgbClr val="C00000"/>
                </a:solidFill>
                <a:latin typeface="+mj-lt"/>
                <a:ea typeface="楷体_GB2312" pitchFamily="49" charset="-122"/>
              </a:rPr>
              <a:t>closedge</a:t>
            </a:r>
            <a:r>
              <a:rPr lang="zh-CN" altLang="en-US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选取边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(j, </a:t>
            </a:r>
            <a:r>
              <a:rPr lang="en-US" altLang="zh-CN" sz="2400" dirty="0" err="1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closedge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[j])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，最后将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j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添加到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S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中，并对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楷体_GB2312" pitchFamily="49" charset="-122"/>
              </a:rPr>
              <a:t>closedge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和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lowcost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作必要的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修改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		</a:t>
            </a:r>
            <a:endParaRPr lang="zh-CN" altLang="en-US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BE7C173-EB29-48D7-951A-C1E37C3E0DA5}" type="slidenum">
              <a:rPr lang="zh-CN" altLang="en-US" smtClean="0"/>
              <a:pPr algn="r"/>
              <a:t>58</a:t>
            </a:fld>
            <a:endParaRPr lang="en-US" altLang="zh-CN" dirty="0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BE7C173-EB29-48D7-951A-C1E37C3E0DA5}" type="slidenum">
              <a:rPr lang="zh-CN" altLang="en-US" smtClean="0"/>
              <a:pPr algn="r"/>
              <a:t>59</a:t>
            </a:fld>
            <a:endParaRPr lang="en-US" altLang="zh-CN" dirty="0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3228851" y="37140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844801" y="1195041"/>
            <a:ext cx="457200" cy="411163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a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130801" y="1195041"/>
            <a:ext cx="457200" cy="411163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b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426201" y="1652241"/>
            <a:ext cx="457200" cy="411163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c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816601" y="2490441"/>
            <a:ext cx="457200" cy="411163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d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445001" y="2185641"/>
            <a:ext cx="457200" cy="411163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692401" y="2719041"/>
            <a:ext cx="457200" cy="411163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 dirty="0" smtClean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g</a:t>
            </a:r>
            <a:endParaRPr kumimoji="1" lang="en-US" altLang="zh-CN" sz="24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5368801" y="3328641"/>
            <a:ext cx="457200" cy="411163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f</a:t>
            </a:r>
            <a:endParaRPr kumimoji="1" lang="en-US" altLang="zh-CN" sz="24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4302001" y="1423641"/>
            <a:ext cx="18288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225801" y="1576041"/>
            <a:ext cx="1295400" cy="6858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5749801" y="1576041"/>
            <a:ext cx="457200" cy="609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921001" y="1652241"/>
            <a:ext cx="152400" cy="10668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149601" y="2490441"/>
            <a:ext cx="1295400" cy="3810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902201" y="2414241"/>
            <a:ext cx="914400" cy="228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6588001" y="1423641"/>
            <a:ext cx="838200" cy="3048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7197601" y="2033241"/>
            <a:ext cx="304800" cy="457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511801" y="1576041"/>
            <a:ext cx="533400" cy="990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4149601" y="3023841"/>
            <a:ext cx="1219200" cy="457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5826001" y="2795241"/>
            <a:ext cx="990600" cy="6858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140201" y="98072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19</a:t>
            </a:r>
            <a:endParaRPr kumimoji="1" lang="en-US" altLang="zh-CN" sz="2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6969001" y="111884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en-US" altLang="zh-CN" sz="2400" i="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454401" y="142364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14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533651" y="188084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18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606801" y="287144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latin typeface="Times New Roman" pitchFamily="18" charset="0"/>
                <a:ea typeface="宋体" charset="-122"/>
              </a:rPr>
              <a:t>27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4302001" y="230629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16</a:t>
            </a:r>
            <a:endParaRPr kumimoji="1" lang="en-US" altLang="zh-CN" sz="2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6130801" y="212372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8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5902201" y="273332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21</a:t>
            </a:r>
            <a:endParaRPr kumimoji="1" lang="en-US" altLang="zh-CN" sz="28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7350001" y="210944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5597401" y="142364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12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664201" y="172844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28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76" name="Oval 8"/>
          <p:cNvSpPr>
            <a:spLocks noChangeArrowheads="1"/>
          </p:cNvSpPr>
          <p:nvPr/>
        </p:nvSpPr>
        <p:spPr bwMode="auto">
          <a:xfrm>
            <a:off x="3701926" y="2711103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 dirty="0" smtClean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g</a:t>
            </a:r>
            <a:endParaRPr kumimoji="1" lang="en-US" altLang="zh-CN" sz="2400" i="0" dirty="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729459"/>
              </p:ext>
            </p:extLst>
          </p:nvPr>
        </p:nvGraphicFramePr>
        <p:xfrm>
          <a:off x="457200" y="4005263"/>
          <a:ext cx="8196263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1" name="Document" r:id="rId4" imgW="8227359" imgH="2486854" progId="Word.Document.8">
                  <p:embed/>
                </p:oleObj>
              </mc:Choice>
              <mc:Fallback>
                <p:oleObj name="Document" r:id="rId4" imgW="8227359" imgH="2486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5263"/>
                        <a:ext cx="8196263" cy="247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3838451" y="1225203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 dirty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a</a:t>
            </a:r>
            <a:endParaRPr kumimoji="1" lang="en-US" altLang="zh-CN" sz="24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5895851" y="2444403"/>
            <a:ext cx="914400" cy="228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5438651" y="2215803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e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4295651" y="1606203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6810251" y="2520603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CN" sz="3600" b="1" i="0" dirty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d</a:t>
            </a:r>
            <a:endParaRPr kumimoji="1" lang="en-US" altLang="zh-CN" sz="24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7191251" y="2063403"/>
            <a:ext cx="304800" cy="457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7419851" y="1652241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 dirty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c</a:t>
            </a:r>
            <a:endParaRPr kumimoji="1" lang="en-US" altLang="zh-CN" sz="24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6657851" y="1453803"/>
            <a:ext cx="838200" cy="304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6124451" y="1225203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 dirty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b</a:t>
            </a:r>
            <a:endParaRPr kumimoji="1" lang="en-US" altLang="zh-CN" sz="24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3200400" y="4876800"/>
            <a:ext cx="85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a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5943600" y="4876800"/>
            <a:ext cx="85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a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0" name="Text Box 44"/>
          <p:cNvSpPr txBox="1">
            <a:spLocks noChangeArrowheads="1"/>
          </p:cNvSpPr>
          <p:nvPr/>
        </p:nvSpPr>
        <p:spPr bwMode="auto">
          <a:xfrm>
            <a:off x="7772400" y="4845050"/>
            <a:ext cx="85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a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3200400" y="5530850"/>
            <a:ext cx="85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19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927725" y="5562600"/>
            <a:ext cx="85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14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7756525" y="5530850"/>
            <a:ext cx="85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18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5943600" y="560705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14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323528" y="1261698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zh-CN" altLang="en-US" sz="3600" b="1" i="0" dirty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例如</a:t>
            </a:r>
            <a:r>
              <a:rPr kumimoji="1" lang="en-US" altLang="zh-CN" sz="3600" b="1" i="0" dirty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:</a:t>
            </a:r>
            <a:endParaRPr kumimoji="1" lang="en-US" altLang="zh-CN" sz="32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3200400" y="487680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e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3200400" y="559435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12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5013325" y="487680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e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7756525" y="487680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e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013325" y="559435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latin typeface="Times New Roman" pitchFamily="18" charset="0"/>
                <a:ea typeface="宋体" charset="-122"/>
              </a:rPr>
              <a:t>8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7772400" y="559435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000082"/>
                </a:solidFill>
                <a:latin typeface="Times New Roman" pitchFamily="18" charset="0"/>
                <a:ea typeface="宋体" charset="-122"/>
              </a:rPr>
              <a:t>16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029200" y="559435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8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114800" y="487680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d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4114800" y="559435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3200400" y="487680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d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6858000" y="487680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d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3200400" y="559435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 i="0">
                <a:latin typeface="Times New Roman" pitchFamily="18" charset="0"/>
                <a:ea typeface="宋体" charset="-122"/>
              </a:rPr>
              <a:t>7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858000" y="559435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21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4114800" y="559435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3200400" y="4876800"/>
            <a:ext cx="854075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c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200400" y="5594350"/>
            <a:ext cx="854075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3200400" y="559435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en-US" altLang="zh-CN" sz="3600" b="1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8373" y="4475718"/>
            <a:ext cx="63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+mj-lt"/>
              </a:rPr>
              <a:t>a              b              c             d               e              f              g</a:t>
            </a:r>
            <a:endParaRPr lang="zh-CN" altLang="en-US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 flipV="1">
            <a:off x="4143251" y="2490441"/>
            <a:ext cx="1266825" cy="39887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36"/>
          <p:cNvSpPr>
            <a:spLocks noChangeShapeType="1"/>
          </p:cNvSpPr>
          <p:nvPr/>
        </p:nvSpPr>
        <p:spPr bwMode="auto">
          <a:xfrm flipV="1">
            <a:off x="5826001" y="2808171"/>
            <a:ext cx="995218" cy="67287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5368801" y="330844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CN" sz="3600" b="1" i="0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f</a:t>
            </a:r>
            <a:endParaRPr kumimoji="1" lang="en-US" altLang="zh-CN" sz="24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74" name="Text Box 66"/>
          <p:cNvSpPr txBox="1">
            <a:spLocks noChangeArrowheads="1"/>
          </p:cNvSpPr>
          <p:nvPr/>
        </p:nvSpPr>
        <p:spPr bwMode="auto">
          <a:xfrm>
            <a:off x="6886277" y="558924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21</a:t>
            </a:r>
            <a:endParaRPr kumimoji="1" lang="en-US" altLang="zh-CN" sz="3600" b="1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79" name="Text Box 66"/>
          <p:cNvSpPr txBox="1">
            <a:spLocks noChangeArrowheads="1"/>
          </p:cNvSpPr>
          <p:nvPr/>
        </p:nvSpPr>
        <p:spPr bwMode="auto">
          <a:xfrm>
            <a:off x="7800851" y="560829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16</a:t>
            </a:r>
            <a:endParaRPr kumimoji="1" lang="en-US" altLang="zh-CN" sz="3600" b="1" i="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0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39" grpId="0" animBg="1" autoUpdateAnimBg="0"/>
      <p:bldP spid="40" grpId="0" animBg="1"/>
      <p:bldP spid="41" grpId="0" animBg="1" autoUpdateAnimBg="0"/>
      <p:bldP spid="42" grpId="0" animBg="1"/>
      <p:bldP spid="43" grpId="0" animBg="1" autoUpdateAnimBg="0"/>
      <p:bldP spid="44" grpId="0" animBg="1"/>
      <p:bldP spid="45" grpId="0" animBg="1" autoUpdateAnimBg="0"/>
      <p:bldP spid="46" grpId="0" animBg="1"/>
      <p:bldP spid="47" grpId="0" animBg="1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nimBg="1" autoUpdateAnimBg="0"/>
      <p:bldP spid="55" grpId="0" autoUpdateAnimBg="0"/>
      <p:bldP spid="56" grpId="0" animBg="1" autoUpdateAnimBg="0"/>
      <p:bldP spid="57" grpId="0" animBg="1" autoUpdateAnimBg="0"/>
      <p:bldP spid="58" grpId="0" animBg="1" autoUpdateAnimBg="0"/>
      <p:bldP spid="59" grpId="0" animBg="1" autoUpdateAnimBg="0"/>
      <p:bldP spid="60" grpId="0" animBg="1" autoUpdateAnimBg="0"/>
      <p:bldP spid="61" grpId="0" animBg="1" autoUpdateAnimBg="0"/>
      <p:bldP spid="62" grpId="0" animBg="1" autoUpdateAnimBg="0"/>
      <p:bldP spid="63" grpId="0" animBg="1" autoUpdateAnimBg="0"/>
      <p:bldP spid="64" grpId="0" animBg="1" autoUpdateAnimBg="0"/>
      <p:bldP spid="65" grpId="0" animBg="1" autoUpdateAnimBg="0"/>
      <p:bldP spid="66" grpId="0" animBg="1" autoUpdateAnimBg="0"/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3" grpId="0"/>
      <p:bldP spid="75" grpId="0" animBg="1"/>
      <p:bldP spid="77" grpId="0" animBg="1"/>
      <p:bldP spid="78" grpId="0" animBg="1"/>
      <p:bldP spid="74" grpId="0" animBg="1" autoUpdateAnimBg="0"/>
      <p:bldP spid="7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29" name="Rectangle 3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smtClean="0">
                <a:latin typeface="黑体" pitchFamily="2" charset="-122"/>
                <a:ea typeface="黑体" pitchFamily="2" charset="-122"/>
              </a:rPr>
              <a:t>活动安排问题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9844" name="Object 52"/>
          <p:cNvGraphicFramePr>
            <a:graphicFrameLocks noGrp="1" noChangeAspect="1"/>
          </p:cNvGraphicFramePr>
          <p:nvPr>
            <p:ph idx="1"/>
          </p:nvPr>
        </p:nvGraphicFramePr>
        <p:xfrm>
          <a:off x="3046412" y="3026569"/>
          <a:ext cx="31242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9" name="图表" r:id="rId3" imgW="3124170" imgH="1885950" progId="MSGraph.Chart.8">
                  <p:embed followColorScheme="full"/>
                </p:oleObj>
              </mc:Choice>
              <mc:Fallback>
                <p:oleObj name="图表" r:id="rId3" imgW="3124170" imgH="188595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3026569"/>
                        <a:ext cx="3124200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C9182024-D895-4944-A152-914581636BDD}" type="slidenum">
              <a:rPr lang="zh-CN" altLang="en-US" smtClean="0"/>
              <a:pPr algn="r"/>
              <a:t>6</a:t>
            </a:fld>
            <a:endParaRPr lang="en-US" altLang="zh-CN" dirty="0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395536" y="980728"/>
            <a:ext cx="820965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+mj-lt"/>
                <a:ea typeface="楷体_GB2312" pitchFamily="49" charset="-122"/>
              </a:rPr>
              <a:t>   </a:t>
            </a:r>
            <a:r>
              <a:rPr lang="zh-CN" altLang="en-US" sz="2800" dirty="0" smtClean="0">
                <a:latin typeface="+mj-lt"/>
                <a:ea typeface="楷体_GB2312" pitchFamily="49" charset="-122"/>
              </a:rPr>
              <a:t>设有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n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个活动的集合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E={1,2,…,n}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，其中</a:t>
            </a:r>
            <a:r>
              <a:rPr lang="zh-CN" altLang="en-US" sz="2800" u="sng" dirty="0">
                <a:latin typeface="+mj-lt"/>
                <a:ea typeface="楷体_GB2312" pitchFamily="49" charset="-122"/>
              </a:rPr>
              <a:t>每个活动都要求使用同一资源，如演讲会场等，而在</a:t>
            </a:r>
            <a:r>
              <a:rPr lang="zh-CN" altLang="en-US" sz="2800" u="sng" dirty="0">
                <a:solidFill>
                  <a:srgbClr val="3907F1"/>
                </a:solidFill>
                <a:latin typeface="+mj-lt"/>
                <a:ea typeface="楷体_GB2312" pitchFamily="49" charset="-122"/>
              </a:rPr>
              <a:t>同一时间内只有一个活动</a:t>
            </a:r>
            <a:r>
              <a:rPr lang="zh-CN" altLang="en-US" sz="2800" u="sng" dirty="0">
                <a:latin typeface="+mj-lt"/>
                <a:ea typeface="楷体_GB2312" pitchFamily="49" charset="-122"/>
              </a:rPr>
              <a:t>能使用这一资源</a:t>
            </a:r>
            <a:r>
              <a:rPr lang="zh-CN" altLang="en-US" sz="2800" u="sng" dirty="0" smtClean="0">
                <a:latin typeface="+mj-lt"/>
                <a:ea typeface="楷体_GB2312" pitchFamily="49" charset="-122"/>
              </a:rPr>
              <a:t>。</a:t>
            </a:r>
            <a:endParaRPr lang="en-US" altLang="zh-CN" sz="2800" u="sng" dirty="0" smtClean="0">
              <a:latin typeface="+mj-lt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j-lt"/>
                <a:ea typeface="楷体_GB2312" pitchFamily="49" charset="-122"/>
              </a:rPr>
              <a:t>每个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活动</a:t>
            </a:r>
            <a:r>
              <a:rPr lang="en-US" altLang="zh-CN" sz="2800" dirty="0" err="1">
                <a:latin typeface="+mj-lt"/>
                <a:ea typeface="楷体_GB2312" pitchFamily="49" charset="-122"/>
              </a:rPr>
              <a:t>i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都有一个要求使用该资源的</a:t>
            </a:r>
            <a:r>
              <a:rPr lang="zh-CN" altLang="en-US" sz="28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起始时间</a:t>
            </a:r>
            <a:r>
              <a:rPr lang="en-US" altLang="zh-CN" sz="2800" dirty="0" err="1">
                <a:solidFill>
                  <a:srgbClr val="2605A1"/>
                </a:solidFill>
                <a:latin typeface="+mj-lt"/>
                <a:ea typeface="楷体_GB2312" pitchFamily="49" charset="-122"/>
              </a:rPr>
              <a:t>s</a:t>
            </a:r>
            <a:r>
              <a:rPr lang="en-US" altLang="zh-CN" sz="2800" baseline="-25000" dirty="0" err="1">
                <a:solidFill>
                  <a:srgbClr val="2605A1"/>
                </a:solidFill>
                <a:latin typeface="+mj-lt"/>
                <a:ea typeface="楷体_GB2312" pitchFamily="49" charset="-122"/>
              </a:rPr>
              <a:t>i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和一个</a:t>
            </a:r>
            <a:r>
              <a:rPr lang="zh-CN" altLang="en-US" sz="28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结束时间</a:t>
            </a:r>
            <a:r>
              <a:rPr lang="en-US" altLang="zh-CN" sz="28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f</a:t>
            </a:r>
            <a:r>
              <a:rPr lang="en-US" altLang="zh-CN" sz="2800" baseline="-250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,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且</a:t>
            </a:r>
            <a:r>
              <a:rPr lang="en-US" altLang="zh-CN" sz="28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s</a:t>
            </a:r>
            <a:r>
              <a:rPr lang="en-US" altLang="zh-CN" sz="2800" baseline="-25000" dirty="0" err="1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8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&lt;f</a:t>
            </a:r>
            <a:r>
              <a:rPr lang="en-US" altLang="zh-CN" sz="2800" baseline="-250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i</a:t>
            </a:r>
            <a:r>
              <a:rPr lang="zh-CN" altLang="en-US" sz="28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 </a:t>
            </a:r>
            <a:r>
              <a:rPr lang="zh-CN" altLang="en-US" sz="2800" dirty="0" smtClean="0">
                <a:latin typeface="+mj-lt"/>
                <a:ea typeface="楷体_GB2312" pitchFamily="49" charset="-122"/>
              </a:rPr>
              <a:t>。</a:t>
            </a:r>
            <a:endParaRPr lang="en-US" altLang="zh-CN" sz="2800" dirty="0" smtClean="0">
              <a:latin typeface="+mj-lt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j-lt"/>
                <a:ea typeface="楷体_GB2312" pitchFamily="49" charset="-122"/>
              </a:rPr>
              <a:t>如果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选择了活动</a:t>
            </a:r>
            <a:r>
              <a:rPr lang="en-US" altLang="zh-CN" sz="2800" dirty="0" err="1">
                <a:latin typeface="+mj-lt"/>
                <a:ea typeface="楷体_GB2312" pitchFamily="49" charset="-122"/>
              </a:rPr>
              <a:t>i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，则它在半开时间区间</a:t>
            </a:r>
            <a:r>
              <a:rPr lang="en-US" altLang="zh-CN" sz="28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[</a:t>
            </a:r>
            <a:r>
              <a:rPr lang="en-US" altLang="zh-CN" sz="2800" dirty="0" err="1">
                <a:solidFill>
                  <a:srgbClr val="2605A1"/>
                </a:solidFill>
                <a:latin typeface="+mj-lt"/>
                <a:ea typeface="楷体_GB2312" pitchFamily="49" charset="-122"/>
              </a:rPr>
              <a:t>s</a:t>
            </a:r>
            <a:r>
              <a:rPr lang="en-US" altLang="zh-CN" sz="2800" baseline="-25000" dirty="0" err="1">
                <a:solidFill>
                  <a:srgbClr val="2605A1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, f</a:t>
            </a:r>
            <a:r>
              <a:rPr lang="en-US" altLang="zh-CN" sz="2800" baseline="-250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内</a:t>
            </a:r>
            <a:r>
              <a:rPr lang="zh-CN" altLang="en-US" sz="2800" dirty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占用资源</a:t>
            </a:r>
            <a:r>
              <a:rPr lang="zh-CN" altLang="en-US" sz="2800" dirty="0" smtClean="0">
                <a:latin typeface="+mj-lt"/>
                <a:ea typeface="楷体_GB2312" pitchFamily="49" charset="-122"/>
              </a:rPr>
              <a:t>。</a:t>
            </a:r>
            <a:endParaRPr lang="en-US" altLang="zh-CN" sz="2800" dirty="0" smtClean="0">
              <a:latin typeface="+mj-lt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+mj-lt"/>
                <a:ea typeface="楷体_GB2312" pitchFamily="49" charset="-122"/>
              </a:rPr>
              <a:t>若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区间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[</a:t>
            </a:r>
            <a:r>
              <a:rPr lang="en-US" altLang="zh-CN" sz="2800" dirty="0" err="1">
                <a:latin typeface="+mj-lt"/>
                <a:ea typeface="楷体_GB2312" pitchFamily="49" charset="-122"/>
              </a:rPr>
              <a:t>s</a:t>
            </a:r>
            <a:r>
              <a:rPr lang="en-US" altLang="zh-CN" sz="2800" baseline="-25000" dirty="0" err="1">
                <a:latin typeface="+mj-lt"/>
                <a:ea typeface="楷体_GB2312" pitchFamily="49" charset="-122"/>
              </a:rPr>
              <a:t>i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, f</a:t>
            </a:r>
            <a:r>
              <a:rPr lang="en-US" altLang="zh-CN" sz="2800" baseline="-25000" dirty="0">
                <a:latin typeface="+mj-lt"/>
                <a:ea typeface="楷体_GB2312" pitchFamily="49" charset="-122"/>
              </a:rPr>
              <a:t>i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)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与区间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[</a:t>
            </a:r>
            <a:r>
              <a:rPr lang="en-US" altLang="zh-CN" sz="2800" dirty="0" err="1">
                <a:latin typeface="+mj-lt"/>
                <a:ea typeface="楷体_GB2312" pitchFamily="49" charset="-122"/>
              </a:rPr>
              <a:t>s</a:t>
            </a:r>
            <a:r>
              <a:rPr lang="en-US" altLang="zh-CN" sz="2800" baseline="-25000" dirty="0" err="1">
                <a:latin typeface="+mj-lt"/>
                <a:ea typeface="楷体_GB2312" pitchFamily="49" charset="-122"/>
              </a:rPr>
              <a:t>j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, </a:t>
            </a:r>
            <a:r>
              <a:rPr lang="en-US" altLang="zh-CN" sz="2800" dirty="0" err="1">
                <a:latin typeface="+mj-lt"/>
                <a:ea typeface="楷体_GB2312" pitchFamily="49" charset="-122"/>
              </a:rPr>
              <a:t>f</a:t>
            </a:r>
            <a:r>
              <a:rPr lang="en-US" altLang="zh-CN" sz="2800" baseline="-25000" dirty="0" err="1">
                <a:latin typeface="+mj-lt"/>
                <a:ea typeface="楷体_GB2312" pitchFamily="49" charset="-122"/>
              </a:rPr>
              <a:t>j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不相交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，则称活动</a:t>
            </a:r>
            <a:r>
              <a:rPr lang="en-US" altLang="zh-CN" sz="2800" dirty="0" err="1">
                <a:latin typeface="+mj-lt"/>
                <a:ea typeface="楷体_GB2312" pitchFamily="49" charset="-122"/>
              </a:rPr>
              <a:t>i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与活动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j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是</a:t>
            </a:r>
            <a:r>
              <a:rPr lang="zh-CN" altLang="en-US" sz="2800" dirty="0">
                <a:solidFill>
                  <a:srgbClr val="C00000"/>
                </a:solidFill>
                <a:latin typeface="+mj-lt"/>
                <a:ea typeface="楷体_GB2312" pitchFamily="49" charset="-122"/>
              </a:rPr>
              <a:t>相容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的。也就是说，当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s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≥f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j</a:t>
            </a:r>
            <a:r>
              <a:rPr lang="zh-CN" altLang="en-US" sz="2800" dirty="0">
                <a:solidFill>
                  <a:srgbClr val="3907F1"/>
                </a:solidFill>
                <a:latin typeface="+mj-lt"/>
                <a:ea typeface="楷体_GB2312" pitchFamily="49" charset="-122"/>
              </a:rPr>
              <a:t>或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s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j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≥f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j-lt"/>
                <a:ea typeface="楷体_GB2312" pitchFamily="49" charset="-122"/>
              </a:rPr>
              <a:t>i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时，活动</a:t>
            </a:r>
            <a:r>
              <a:rPr lang="en-US" altLang="zh-CN" sz="2800" dirty="0" err="1">
                <a:latin typeface="+mj-lt"/>
                <a:ea typeface="楷体_GB2312" pitchFamily="49" charset="-122"/>
              </a:rPr>
              <a:t>i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与活动</a:t>
            </a:r>
            <a:r>
              <a:rPr lang="en-US" altLang="zh-CN" sz="2800" dirty="0">
                <a:latin typeface="+mj-lt"/>
                <a:ea typeface="楷体_GB2312" pitchFamily="49" charset="-122"/>
              </a:rPr>
              <a:t>j</a:t>
            </a:r>
            <a:r>
              <a:rPr lang="zh-CN" altLang="en-US" sz="2800" dirty="0">
                <a:latin typeface="+mj-lt"/>
                <a:ea typeface="楷体_GB2312" pitchFamily="49" charset="-122"/>
              </a:rPr>
              <a:t>相容。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1979712" y="5715253"/>
            <a:ext cx="619268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605A1"/>
                </a:solidFill>
                <a:ea typeface="楷体_GB2312" pitchFamily="49" charset="-122"/>
              </a:rPr>
              <a:t>活动安排问题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就是要在所给的活动集合中</a:t>
            </a:r>
            <a:r>
              <a:rPr lang="zh-CN" altLang="en-US" sz="2800" b="1" dirty="0">
                <a:ea typeface="楷体_GB2312" pitchFamily="49" charset="-122"/>
              </a:rPr>
              <a:t>选出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最大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相容活动</a:t>
            </a:r>
            <a:r>
              <a:rPr lang="zh-CN" altLang="en-US" sz="2800" b="1" dirty="0">
                <a:solidFill>
                  <a:srgbClr val="2605A1"/>
                </a:solidFill>
                <a:ea typeface="楷体_GB2312" pitchFamily="49" charset="-122"/>
              </a:rPr>
              <a:t>子集合</a:t>
            </a:r>
            <a:endParaRPr lang="zh-CN" altLang="en-US" sz="2800" b="1" dirty="0">
              <a:solidFill>
                <a:srgbClr val="2605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2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7584" y="3068960"/>
            <a:ext cx="7633221" cy="50405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用这个办法实现的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Prim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算法所需的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计算时间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 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EBE7C173-EB29-48D7-951A-C1E37C3E0DA5}" type="slidenum">
              <a:rPr lang="zh-CN" altLang="en-US" smtClean="0"/>
              <a:pPr algn="r"/>
              <a:t>60</a:t>
            </a:fld>
            <a:endParaRPr lang="en-US" altLang="zh-CN" dirty="0"/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287388"/>
              </p:ext>
            </p:extLst>
          </p:nvPr>
        </p:nvGraphicFramePr>
        <p:xfrm>
          <a:off x="7092280" y="3140968"/>
          <a:ext cx="720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5" name="公式" r:id="rId3" imgW="419100" imgH="228600" progId="Equation.3">
                  <p:embed/>
                </p:oleObj>
              </mc:Choice>
              <mc:Fallback>
                <p:oleObj name="公式" r:id="rId3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140968"/>
                        <a:ext cx="7207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32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+mj-lt"/>
                <a:ea typeface="黑体" pitchFamily="2" charset="-122"/>
              </a:rPr>
              <a:t>3</a:t>
            </a:r>
            <a:r>
              <a:rPr lang="zh-CN" altLang="en-US" b="1" dirty="0" smtClean="0">
                <a:latin typeface="+mj-lt"/>
                <a:ea typeface="黑体" pitchFamily="2" charset="-122"/>
              </a:rPr>
              <a:t>、</a:t>
            </a:r>
            <a:r>
              <a:rPr lang="en-US" altLang="zh-CN" b="1" dirty="0" err="1" smtClean="0">
                <a:latin typeface="+mj-lt"/>
                <a:ea typeface="黑体" pitchFamily="2" charset="-122"/>
              </a:rPr>
              <a:t>Kruskal</a:t>
            </a:r>
            <a:r>
              <a:rPr lang="zh-CN" altLang="en-US" b="1" dirty="0" smtClean="0">
                <a:latin typeface="+mj-lt"/>
                <a:ea typeface="黑体" pitchFamily="2" charset="-122"/>
              </a:rPr>
              <a:t>算法</a:t>
            </a:r>
          </a:p>
          <a:p>
            <a:pPr>
              <a:buNone/>
            </a:pPr>
            <a:r>
              <a:rPr lang="en-US" altLang="zh-CN" sz="2800" dirty="0" smtClean="0">
                <a:latin typeface="+mj-lt"/>
                <a:ea typeface="楷体_GB2312" pitchFamily="49" charset="-122"/>
              </a:rPr>
              <a:t>	</a:t>
            </a:r>
            <a:r>
              <a:rPr kumimoji="1" lang="zh-CN" altLang="en-US" sz="2800" dirty="0" smtClean="0">
                <a:latin typeface="+mj-lt"/>
                <a:ea typeface="楷体_GB2312" charset="-122"/>
              </a:rPr>
              <a:t>考虑</a:t>
            </a:r>
            <a:r>
              <a:rPr kumimoji="1" lang="zh-CN" altLang="en-US" sz="2800" dirty="0">
                <a:latin typeface="+mj-lt"/>
                <a:ea typeface="楷体_GB2312" charset="-122"/>
              </a:rPr>
              <a:t>问题的出发点</a:t>
            </a:r>
            <a:r>
              <a:rPr kumimoji="1" lang="en-US" altLang="zh-CN" sz="2800" dirty="0">
                <a:latin typeface="+mj-lt"/>
                <a:ea typeface="楷体_GB2312" charset="-122"/>
              </a:rPr>
              <a:t>: </a:t>
            </a:r>
            <a:r>
              <a:rPr kumimoji="1" lang="zh-CN" altLang="en-US" sz="2800" dirty="0">
                <a:latin typeface="+mj-lt"/>
                <a:ea typeface="楷体_GB2312" charset="-122"/>
              </a:rPr>
              <a:t>为使生成树上</a:t>
            </a:r>
            <a:r>
              <a:rPr kumimoji="1" lang="zh-CN" altLang="en-US" sz="2800" dirty="0">
                <a:solidFill>
                  <a:srgbClr val="2605A1"/>
                </a:solidFill>
                <a:latin typeface="+mj-lt"/>
                <a:ea typeface="楷体_GB2312" charset="-122"/>
              </a:rPr>
              <a:t>边的权值之和达到最小</a:t>
            </a:r>
            <a:r>
              <a:rPr kumimoji="1" lang="zh-CN" altLang="en-US" sz="2800" dirty="0">
                <a:latin typeface="+mj-lt"/>
                <a:ea typeface="楷体_GB2312" charset="-122"/>
              </a:rPr>
              <a:t>，则应使生成树中</a:t>
            </a:r>
            <a:r>
              <a:rPr kumimoji="1" lang="zh-CN" altLang="en-US" sz="2800" u="sng" dirty="0">
                <a:solidFill>
                  <a:srgbClr val="2605A1"/>
                </a:solidFill>
                <a:latin typeface="+mj-lt"/>
                <a:ea typeface="楷体_GB2312" charset="-122"/>
              </a:rPr>
              <a:t>每一条边</a:t>
            </a:r>
            <a:r>
              <a:rPr kumimoji="1" lang="zh-CN" altLang="en-US" sz="2800" u="sng" dirty="0">
                <a:latin typeface="+mj-lt"/>
                <a:ea typeface="楷体_GB2312" charset="-122"/>
              </a:rPr>
              <a:t>的权值尽可能地</a:t>
            </a:r>
            <a:r>
              <a:rPr kumimoji="1" lang="zh-CN" altLang="en-US" sz="2800" u="sng" dirty="0" smtClean="0">
                <a:solidFill>
                  <a:srgbClr val="2605A1"/>
                </a:solidFill>
                <a:latin typeface="+mj-lt"/>
                <a:ea typeface="楷体_GB2312" charset="-122"/>
              </a:rPr>
              <a:t>小</a:t>
            </a:r>
            <a:endParaRPr kumimoji="1" lang="en-US" altLang="zh-CN" sz="2800" u="sng" dirty="0" smtClean="0">
              <a:solidFill>
                <a:srgbClr val="2605A1"/>
              </a:solidFill>
              <a:latin typeface="+mj-lt"/>
              <a:ea typeface="楷体_GB2312" charset="-122"/>
            </a:endParaRPr>
          </a:p>
          <a:p>
            <a:pPr>
              <a:buNone/>
            </a:pPr>
            <a:endParaRPr kumimoji="1" lang="en-US" altLang="zh-CN" sz="2800" dirty="0">
              <a:latin typeface="+mj-lt"/>
              <a:ea typeface="楷体_GB2312" charset="-122"/>
            </a:endParaRPr>
          </a:p>
          <a:p>
            <a:pPr>
              <a:buNone/>
            </a:pPr>
            <a:r>
              <a:rPr kumimoji="1" lang="zh-CN" altLang="en-US" sz="2800" dirty="0" smtClean="0">
                <a:latin typeface="+mj-lt"/>
                <a:ea typeface="楷体_GB2312" charset="-122"/>
              </a:rPr>
              <a:t>         </a:t>
            </a:r>
            <a:r>
              <a:rPr kumimoji="1" lang="zh-CN" altLang="en-US" sz="2800" u="sng" dirty="0" smtClean="0">
                <a:latin typeface="+mj-lt"/>
                <a:ea typeface="楷体_GB2312" charset="-122"/>
              </a:rPr>
              <a:t>具体</a:t>
            </a:r>
            <a:r>
              <a:rPr kumimoji="1" lang="zh-CN" altLang="en-US" sz="2800" u="sng" dirty="0">
                <a:latin typeface="+mj-lt"/>
                <a:ea typeface="楷体_GB2312" charset="-122"/>
              </a:rPr>
              <a:t>做法</a:t>
            </a:r>
            <a:r>
              <a:rPr kumimoji="1" lang="en-US" altLang="zh-CN" sz="2800" u="sng" dirty="0">
                <a:latin typeface="+mj-lt"/>
                <a:ea typeface="楷体_GB2312" charset="-122"/>
              </a:rPr>
              <a:t>: </a:t>
            </a:r>
            <a:endParaRPr kumimoji="1" lang="en-US" altLang="zh-CN" sz="2800" u="sng" dirty="0" smtClean="0">
              <a:latin typeface="+mj-lt"/>
              <a:ea typeface="楷体_GB2312" charset="-122"/>
            </a:endParaRPr>
          </a:p>
          <a:p>
            <a:pPr>
              <a:buNone/>
            </a:pPr>
            <a:r>
              <a:rPr kumimoji="1" lang="en-US" altLang="zh-CN" sz="2800" dirty="0">
                <a:solidFill>
                  <a:srgbClr val="C00000"/>
                </a:solidFill>
                <a:latin typeface="+mj-lt"/>
                <a:ea typeface="楷体_GB2312" charset="-122"/>
              </a:rPr>
              <a:t> 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+mj-lt"/>
                <a:ea typeface="楷体_GB2312" charset="-122"/>
              </a:rPr>
              <a:t>             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+mj-lt"/>
                <a:ea typeface="楷体_GB2312" charset="-122"/>
              </a:rPr>
              <a:t>先</a:t>
            </a:r>
            <a:r>
              <a:rPr kumimoji="1" lang="zh-CN" altLang="en-US" sz="2800" dirty="0">
                <a:latin typeface="+mj-lt"/>
                <a:ea typeface="楷体_GB2312" charset="-122"/>
              </a:rPr>
              <a:t>构造一个</a:t>
            </a:r>
            <a:r>
              <a:rPr kumimoji="1" lang="zh-CN" altLang="en-US" sz="2800" dirty="0">
                <a:solidFill>
                  <a:srgbClr val="C00000"/>
                </a:solidFill>
                <a:latin typeface="+mj-lt"/>
                <a:ea typeface="楷体_GB2312" charset="-122"/>
              </a:rPr>
              <a:t>只含 </a:t>
            </a:r>
            <a:r>
              <a:rPr kumimoji="1" lang="en-US" altLang="zh-CN" sz="2800" dirty="0">
                <a:solidFill>
                  <a:srgbClr val="C00000"/>
                </a:solidFill>
                <a:latin typeface="+mj-lt"/>
                <a:ea typeface="楷体_GB2312" charset="-122"/>
              </a:rPr>
              <a:t>n </a:t>
            </a:r>
            <a:r>
              <a:rPr kumimoji="1" lang="zh-CN" altLang="en-US" sz="2800" dirty="0">
                <a:solidFill>
                  <a:srgbClr val="C00000"/>
                </a:solidFill>
                <a:latin typeface="+mj-lt"/>
                <a:ea typeface="楷体_GB2312" charset="-122"/>
              </a:rPr>
              <a:t>个顶点</a:t>
            </a:r>
            <a:r>
              <a:rPr kumimoji="1" lang="zh-CN" altLang="en-US" sz="2800" dirty="0">
                <a:latin typeface="+mj-lt"/>
                <a:ea typeface="楷体_GB2312" charset="-122"/>
              </a:rPr>
              <a:t>的子图 </a:t>
            </a:r>
            <a:r>
              <a:rPr kumimoji="1" lang="en-US" altLang="zh-CN" sz="2800" dirty="0">
                <a:latin typeface="+mj-lt"/>
                <a:ea typeface="楷体_GB2312" charset="-122"/>
              </a:rPr>
              <a:t>SG</a:t>
            </a:r>
            <a:r>
              <a:rPr kumimoji="1" lang="zh-CN" altLang="en-US" sz="2800" dirty="0" smtClean="0">
                <a:latin typeface="+mj-lt"/>
                <a:ea typeface="楷体_GB2312" charset="-122"/>
              </a:rPr>
              <a:t>，</a:t>
            </a:r>
            <a:endParaRPr kumimoji="1" lang="en-US" altLang="zh-CN" sz="2800" dirty="0" smtClean="0">
              <a:latin typeface="+mj-lt"/>
              <a:ea typeface="楷体_GB2312" charset="-122"/>
            </a:endParaRPr>
          </a:p>
          <a:p>
            <a:pPr>
              <a:buNone/>
            </a:pPr>
            <a:r>
              <a:rPr kumimoji="1" lang="en-US" altLang="zh-CN" sz="2800" dirty="0">
                <a:latin typeface="+mj-lt"/>
                <a:ea typeface="楷体_GB2312" charset="-122"/>
              </a:rPr>
              <a:t> </a:t>
            </a:r>
            <a:r>
              <a:rPr kumimoji="1" lang="en-US" altLang="zh-CN" sz="2800" dirty="0" smtClean="0">
                <a:latin typeface="+mj-lt"/>
                <a:ea typeface="楷体_GB2312" charset="-122"/>
              </a:rPr>
              <a:t>             </a:t>
            </a:r>
            <a:r>
              <a:rPr kumimoji="1" lang="zh-CN" altLang="en-US" sz="2800" dirty="0" smtClean="0">
                <a:latin typeface="+mj-lt"/>
                <a:ea typeface="楷体_GB2312" charset="-122"/>
              </a:rPr>
              <a:t>然后</a:t>
            </a:r>
            <a:r>
              <a:rPr kumimoji="1" lang="zh-CN" altLang="en-US" sz="2800" dirty="0">
                <a:solidFill>
                  <a:srgbClr val="C00000"/>
                </a:solidFill>
                <a:latin typeface="+mj-lt"/>
                <a:ea typeface="楷体_GB2312" charset="-122"/>
              </a:rPr>
              <a:t>从权值最小</a:t>
            </a:r>
            <a:r>
              <a:rPr kumimoji="1" lang="zh-CN" altLang="en-US" sz="2800" dirty="0">
                <a:latin typeface="+mj-lt"/>
                <a:ea typeface="楷体_GB2312" charset="-122"/>
              </a:rPr>
              <a:t>的边开始，若它的添加</a:t>
            </a:r>
            <a:r>
              <a:rPr kumimoji="1" lang="zh-CN" altLang="en-US" sz="2800" u="sng" dirty="0">
                <a:solidFill>
                  <a:srgbClr val="C00000"/>
                </a:solidFill>
                <a:latin typeface="+mj-lt"/>
                <a:ea typeface="楷体_GB2312" charset="-122"/>
              </a:rPr>
              <a:t>不</a:t>
            </a:r>
            <a:r>
              <a:rPr kumimoji="1" lang="zh-CN" altLang="en-US" sz="2800" u="sng" dirty="0">
                <a:solidFill>
                  <a:srgbClr val="2605A1"/>
                </a:solidFill>
                <a:latin typeface="+mj-lt"/>
                <a:ea typeface="楷体_GB2312" charset="-122"/>
              </a:rPr>
              <a:t>使</a:t>
            </a:r>
            <a:r>
              <a:rPr kumimoji="1" lang="en-US" altLang="zh-CN" sz="2800" u="sng" dirty="0">
                <a:solidFill>
                  <a:srgbClr val="2605A1"/>
                </a:solidFill>
                <a:latin typeface="+mj-lt"/>
                <a:ea typeface="楷体_GB2312" charset="-122"/>
              </a:rPr>
              <a:t>SG </a:t>
            </a:r>
            <a:r>
              <a:rPr kumimoji="1" lang="zh-CN" altLang="en-US" sz="2800" u="sng" dirty="0">
                <a:solidFill>
                  <a:srgbClr val="2605A1"/>
                </a:solidFill>
                <a:latin typeface="+mj-lt"/>
                <a:ea typeface="楷体_GB2312" charset="-122"/>
              </a:rPr>
              <a:t>中产生回路</a:t>
            </a:r>
            <a:r>
              <a:rPr kumimoji="1" lang="zh-CN" altLang="en-US" sz="2800" dirty="0">
                <a:latin typeface="+mj-lt"/>
                <a:ea typeface="楷体_GB2312" charset="-122"/>
              </a:rPr>
              <a:t>，则在 </a:t>
            </a:r>
            <a:r>
              <a:rPr kumimoji="1" lang="en-US" altLang="zh-CN" sz="2800" dirty="0">
                <a:latin typeface="+mj-lt"/>
                <a:ea typeface="楷体_GB2312" charset="-122"/>
              </a:rPr>
              <a:t>SG </a:t>
            </a:r>
            <a:r>
              <a:rPr kumimoji="1" lang="zh-CN" altLang="en-US" sz="2800" dirty="0">
                <a:latin typeface="+mj-lt"/>
                <a:ea typeface="楷体_GB2312" charset="-122"/>
              </a:rPr>
              <a:t>上加上这条边，如此重复，直至加上 </a:t>
            </a:r>
            <a:r>
              <a:rPr kumimoji="1" lang="en-US" altLang="zh-CN" sz="2800" dirty="0">
                <a:solidFill>
                  <a:srgbClr val="C00000"/>
                </a:solidFill>
                <a:latin typeface="+mj-lt"/>
                <a:ea typeface="楷体_GB2312" charset="-122"/>
              </a:rPr>
              <a:t>n-1 </a:t>
            </a:r>
            <a:r>
              <a:rPr kumimoji="1" lang="zh-CN" altLang="en-US" sz="2800" dirty="0">
                <a:solidFill>
                  <a:srgbClr val="C00000"/>
                </a:solidFill>
                <a:latin typeface="+mj-lt"/>
                <a:ea typeface="楷体_GB2312" charset="-122"/>
              </a:rPr>
              <a:t>条边</a:t>
            </a:r>
            <a:r>
              <a:rPr kumimoji="1" lang="zh-CN" altLang="en-US" sz="2800" dirty="0">
                <a:latin typeface="+mj-lt"/>
                <a:ea typeface="楷体_GB2312" charset="-122"/>
              </a:rPr>
              <a:t>为止。</a:t>
            </a:r>
          </a:p>
          <a:p>
            <a:pPr>
              <a:buNone/>
            </a:pPr>
            <a:endParaRPr lang="zh-CN" altLang="en-US" sz="2800" dirty="0">
              <a:latin typeface="+mj-lt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2989D350-668F-4433-A038-44AE8A69FA91}" type="slidenum">
              <a:rPr lang="zh-CN" altLang="en-US" smtClean="0"/>
              <a:pPr algn="r"/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44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32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3</a:t>
            </a:r>
            <a:r>
              <a:rPr lang="zh-CN" altLang="en-US" b="1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、</a:t>
            </a:r>
            <a:r>
              <a:rPr lang="en-US" altLang="zh-CN" b="1" dirty="0" err="1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Kruskal</a:t>
            </a:r>
            <a:r>
              <a:rPr lang="zh-CN" altLang="en-US" b="1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算法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Kruskal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算法构造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的最小生成树的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步骤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首先将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个顶点看成</a:t>
            </a:r>
            <a:r>
              <a:rPr lang="en-US" altLang="zh-CN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rgbClr val="3907F1"/>
                </a:solidFill>
                <a:latin typeface="+mj-lt"/>
                <a:ea typeface="楷体_GB2312" pitchFamily="49" charset="-122"/>
              </a:rPr>
              <a:t>个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孤立的连通分支。将所有的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边按权</a:t>
            </a:r>
            <a:r>
              <a:rPr lang="zh-CN" altLang="en-US" sz="2400" u="sng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从小到大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排序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然后从第一条边开始，依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  <a:ea typeface="楷体_GB2312" pitchFamily="49" charset="-122"/>
              </a:rPr>
              <a:t>边权递增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的顺序查看每一条边，并按下述方法连接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个不同的连通分支：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当查看到第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k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条边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v,w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时，如果端点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w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分别是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当前</a:t>
            </a:r>
            <a:r>
              <a:rPr lang="en-US" altLang="zh-CN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个不同的连通分支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T1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T2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中的顶点时，就用边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v,w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将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T1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T2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连接成一个连通分支，然后继续查看第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k+1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条边；</a:t>
            </a:r>
            <a:endParaRPr lang="en-US" altLang="zh-CN" sz="2400" dirty="0" smtClean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  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如果端点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v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w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在当前的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同一个连通分支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中，就直接再查看第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k+1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条边。这个过程一直进行到</a:t>
            </a:r>
            <a:r>
              <a:rPr lang="zh-CN" altLang="en-US" sz="2400" dirty="0" smtClean="0">
                <a:solidFill>
                  <a:srgbClr val="2605A1"/>
                </a:solidFill>
                <a:latin typeface="+mj-lt"/>
                <a:ea typeface="楷体_GB2312" pitchFamily="49" charset="-122"/>
              </a:rPr>
              <a:t>只剩下一个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连通分支时为止。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28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2989D350-668F-4433-A038-44AE8A69FA91}" type="slidenum">
              <a:rPr lang="zh-CN" altLang="en-US" smtClean="0"/>
              <a:pPr algn="r"/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8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22A15D05-A2BA-4896-AAFC-A3F18E16D2CB}" type="slidenum">
              <a:rPr lang="zh-CN" altLang="en-US" smtClean="0"/>
              <a:pPr algn="r"/>
              <a:t>63</a:t>
            </a:fld>
            <a:endParaRPr lang="en-US" altLang="zh-CN" dirty="0"/>
          </a:p>
        </p:txBody>
      </p:sp>
      <p:sp>
        <p:nvSpPr>
          <p:cNvPr id="354307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-216024" y="1124744"/>
            <a:ext cx="8532440" cy="86342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		例如，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对前面的连通带权图，按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楷体_GB2312" pitchFamily="49" charset="-122"/>
              </a:rPr>
              <a:t>Kruskal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算法顺序得到的最小生成树上的边如下图所示。</a:t>
            </a:r>
          </a:p>
          <a:p>
            <a:endParaRPr lang="zh-CN" altLang="en-US" sz="2400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905000" y="2135906"/>
            <a:ext cx="5715000" cy="4389438"/>
            <a:chOff x="1200" y="864"/>
            <a:chExt cx="3600" cy="2765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584" y="989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a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3360" y="989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b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4464" y="1517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c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3504" y="257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d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448" y="1997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e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200" y="257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g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640" y="329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3600" b="1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f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920" y="1181"/>
              <a:ext cx="14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872" y="1277"/>
              <a:ext cx="624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2736" y="1277"/>
              <a:ext cx="672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392" y="1277"/>
              <a:ext cx="288" cy="12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1536" y="2237"/>
              <a:ext cx="960" cy="48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784" y="2237"/>
              <a:ext cx="768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696" y="1181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792" y="1805"/>
              <a:ext cx="720" cy="8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552" y="1325"/>
              <a:ext cx="96" cy="124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488" y="2861"/>
              <a:ext cx="1152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2976" y="2861"/>
              <a:ext cx="576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42" y="86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19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3936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en-US" altLang="zh-CN" sz="2400" i="0">
                <a:solidFill>
                  <a:schemeClr val="tx2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112" y="14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14</a:t>
              </a:r>
              <a:endParaRPr kumimoji="1" lang="en-US" altLang="zh-CN" sz="24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1200" y="17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18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862" y="306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latin typeface="Times New Roman" pitchFamily="18" charset="0"/>
                  <a:ea typeface="宋体" charset="-122"/>
                </a:rPr>
                <a:t>27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814" y="215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16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3068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3120" y="305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21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4022" y="220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28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12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3590" y="16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3200" i="0">
                  <a:solidFill>
                    <a:schemeClr val="tx2"/>
                  </a:solidFill>
                  <a:latin typeface="Times New Roman" pitchFamily="18" charset="0"/>
                  <a:ea typeface="宋体" charset="-122"/>
                </a:rPr>
                <a:t>7</a:t>
              </a:r>
              <a:endParaRPr kumimoji="1" lang="en-US" altLang="zh-CN" sz="3200" i="0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7" name="Oval 32"/>
          <p:cNvSpPr>
            <a:spLocks noChangeArrowheads="1"/>
          </p:cNvSpPr>
          <p:nvPr/>
        </p:nvSpPr>
        <p:spPr bwMode="auto">
          <a:xfrm>
            <a:off x="2514600" y="2364506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a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971800" y="2791544"/>
            <a:ext cx="990600" cy="12192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34"/>
          <p:cNvSpPr>
            <a:spLocks noChangeArrowheads="1"/>
          </p:cNvSpPr>
          <p:nvPr/>
        </p:nvSpPr>
        <p:spPr bwMode="auto">
          <a:xfrm>
            <a:off x="3886200" y="3934544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e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4419600" y="4315544"/>
            <a:ext cx="1219200" cy="6858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36"/>
          <p:cNvSpPr>
            <a:spLocks noChangeArrowheads="1"/>
          </p:cNvSpPr>
          <p:nvPr/>
        </p:nvSpPr>
        <p:spPr bwMode="auto">
          <a:xfrm>
            <a:off x="5562600" y="4848944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d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H="1">
            <a:off x="6019800" y="3629744"/>
            <a:ext cx="1143000" cy="13716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38"/>
          <p:cNvSpPr>
            <a:spLocks noChangeArrowheads="1"/>
          </p:cNvSpPr>
          <p:nvPr/>
        </p:nvSpPr>
        <p:spPr bwMode="auto">
          <a:xfrm>
            <a:off x="7086600" y="3172544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c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867400" y="2639144"/>
            <a:ext cx="1295400" cy="6858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5334000" y="2334344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b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 flipV="1">
            <a:off x="2438400" y="4315544"/>
            <a:ext cx="1524000" cy="7620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2"/>
          <p:cNvSpPr>
            <a:spLocks noChangeArrowheads="1"/>
          </p:cNvSpPr>
          <p:nvPr/>
        </p:nvSpPr>
        <p:spPr bwMode="auto">
          <a:xfrm>
            <a:off x="1905000" y="4848944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g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H="1">
            <a:off x="4724400" y="5306144"/>
            <a:ext cx="914400" cy="8382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4"/>
          <p:cNvSpPr>
            <a:spLocks noChangeArrowheads="1"/>
          </p:cNvSpPr>
          <p:nvPr/>
        </p:nvSpPr>
        <p:spPr bwMode="auto">
          <a:xfrm>
            <a:off x="4191000" y="5991944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kumimoji="1" lang="en-US" altLang="zh-CN" sz="3600" b="1" i="0">
                <a:solidFill>
                  <a:srgbClr val="800000"/>
                </a:solidFill>
                <a:latin typeface="Times New Roman" pitchFamily="18" charset="0"/>
                <a:ea typeface="宋体" charset="-122"/>
              </a:rPr>
              <a:t>f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3352800" y="302014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14</a:t>
            </a:r>
            <a:endParaRPr kumimoji="1" lang="en-US" altLang="zh-CN" sz="2400" b="1" i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4870450" y="419330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8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6248400" y="244070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en-US" altLang="zh-CN" sz="2400" i="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6394450" y="426950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2895600" y="416314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16</a:t>
            </a:r>
          </a:p>
        </p:txBody>
      </p:sp>
      <p:sp>
        <p:nvSpPr>
          <p:cNvPr id="55" name="Text Box 50"/>
          <p:cNvSpPr txBox="1">
            <a:spLocks noChangeArrowheads="1"/>
          </p:cNvSpPr>
          <p:nvPr/>
        </p:nvSpPr>
        <p:spPr bwMode="auto">
          <a:xfrm>
            <a:off x="4953000" y="561094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b="1" i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21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5638800" y="2867744"/>
            <a:ext cx="152400" cy="1981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H="1">
            <a:off x="4343400" y="2791544"/>
            <a:ext cx="1066800" cy="1219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H="1">
            <a:off x="2209800" y="2791544"/>
            <a:ext cx="457200" cy="20574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3048000" y="2639144"/>
            <a:ext cx="2286000" cy="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5715000" y="335510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i="0">
                <a:solidFill>
                  <a:srgbClr val="DFAFFF"/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4495800" y="28217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i="0">
                <a:solidFill>
                  <a:srgbClr val="DFAFFF"/>
                </a:solidFill>
                <a:latin typeface="Times New Roman" pitchFamily="18" charset="0"/>
                <a:ea typeface="宋体" charset="-122"/>
              </a:rPr>
              <a:t>12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1905000" y="35075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i="0">
                <a:solidFill>
                  <a:srgbClr val="DFAFFF"/>
                </a:solidFill>
                <a:latin typeface="Times New Roman" pitchFamily="18" charset="0"/>
                <a:ea typeface="宋体" charset="-122"/>
              </a:rPr>
              <a:t>18</a:t>
            </a:r>
            <a:endParaRPr kumimoji="1" lang="en-US" altLang="zh-CN" sz="32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3733800" y="21359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3200" i="0">
                <a:solidFill>
                  <a:srgbClr val="DFAFFF"/>
                </a:solidFill>
                <a:latin typeface="Times New Roman" pitchFamily="18" charset="0"/>
                <a:ea typeface="宋体" charset="-122"/>
              </a:rPr>
              <a:t>19</a:t>
            </a:r>
            <a:endParaRPr kumimoji="1" lang="en-US" altLang="zh-CN" sz="2400" i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5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/>
      <p:bldP spid="39" grpId="0" animBg="1" autoUpdateAnimBg="0"/>
      <p:bldP spid="40" grpId="0" animBg="1"/>
      <p:bldP spid="41" grpId="0" animBg="1" autoUpdateAnimBg="0"/>
      <p:bldP spid="42" grpId="0" animBg="1"/>
      <p:bldP spid="43" grpId="0" animBg="1" autoUpdateAnimBg="0"/>
      <p:bldP spid="44" grpId="0" animBg="1"/>
      <p:bldP spid="45" grpId="0" animBg="1" autoUpdateAnimBg="0"/>
      <p:bldP spid="46" grpId="0" animBg="1"/>
      <p:bldP spid="47" grpId="0" animBg="1" autoUpdateAnimBg="0"/>
      <p:bldP spid="48" grpId="0" animBg="1"/>
      <p:bldP spid="49" grpId="0" animBg="1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  <p:bldP spid="57" grpId="0" animBg="1"/>
      <p:bldP spid="58" grpId="0" animBg="1"/>
      <p:bldP spid="59" grpId="0" animBg="1"/>
      <p:bldP spid="60" grpId="0" autoUpdateAnimBg="0"/>
      <p:bldP spid="61" grpId="0" autoUpdateAnimBg="0"/>
      <p:bldP spid="62" grpId="0" autoUpdateAnimBg="0"/>
      <p:bldP spid="6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4.6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最小生成树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F4DAB3B3-6915-4A9B-964E-EBC1F4AB588B}" type="slidenum">
              <a:rPr lang="zh-CN" altLang="en-US" smtClean="0"/>
              <a:pPr algn="r"/>
              <a:t>64</a:t>
            </a:fld>
            <a:endParaRPr lang="en-US" altLang="zh-CN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96207" y="1412776"/>
            <a:ext cx="2855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3600" b="1" i="0" dirty="0">
                <a:solidFill>
                  <a:srgbClr val="2605A1"/>
                </a:solidFill>
                <a:latin typeface="Times New Roman" pitchFamily="18" charset="0"/>
                <a:ea typeface="楷体_GB2312" charset="-122"/>
              </a:rPr>
              <a:t>普里姆算法</a:t>
            </a:r>
            <a:endParaRPr kumimoji="1" lang="zh-CN" altLang="en-US" sz="4000" i="0" dirty="0">
              <a:solidFill>
                <a:srgbClr val="2605A1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531296" y="1124744"/>
            <a:ext cx="3505200" cy="90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70000"/>
              </a:lnSpc>
            </a:pPr>
            <a:r>
              <a:rPr kumimoji="1" lang="zh-CN" altLang="en-US" sz="3600" b="1" i="0" dirty="0">
                <a:solidFill>
                  <a:srgbClr val="2605A1"/>
                </a:solidFill>
                <a:latin typeface="Times New Roman" pitchFamily="18" charset="0"/>
                <a:ea typeface="楷体_GB2312" charset="-122"/>
              </a:rPr>
              <a:t>克鲁斯卡尔算法</a:t>
            </a:r>
            <a:endParaRPr kumimoji="1" lang="zh-CN" altLang="en-US" sz="4000" i="0" dirty="0">
              <a:solidFill>
                <a:srgbClr val="2605A1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04800" y="2132856"/>
            <a:ext cx="2898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4000" b="1" i="0" dirty="0">
                <a:latin typeface="Times New Roman" pitchFamily="18" charset="0"/>
                <a:ea typeface="楷体_GB2312" charset="-122"/>
              </a:rPr>
              <a:t>时间复杂度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503613" y="2148731"/>
            <a:ext cx="1373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4000" b="1" i="0" dirty="0">
                <a:solidFill>
                  <a:srgbClr val="590096"/>
                </a:solidFill>
                <a:latin typeface="Times New Roman" pitchFamily="18" charset="0"/>
                <a:ea typeface="楷体_GB2312" charset="-122"/>
              </a:rPr>
              <a:t>O(n</a:t>
            </a:r>
            <a:r>
              <a:rPr kumimoji="1" lang="en-US" altLang="zh-CN" sz="4000" b="1" i="0" baseline="30000" dirty="0">
                <a:solidFill>
                  <a:srgbClr val="590096"/>
                </a:solidFill>
                <a:latin typeface="Times New Roman" pitchFamily="18" charset="0"/>
                <a:ea typeface="楷体_GB2312" charset="-122"/>
              </a:rPr>
              <a:t>2</a:t>
            </a:r>
            <a:r>
              <a:rPr kumimoji="1" lang="en-US" altLang="zh-CN" sz="4000" b="1" i="0" dirty="0">
                <a:solidFill>
                  <a:srgbClr val="590096"/>
                </a:solidFill>
                <a:latin typeface="Times New Roman" pitchFamily="18" charset="0"/>
                <a:ea typeface="楷体_GB2312" charset="-122"/>
              </a:rPr>
              <a:t>)</a:t>
            </a:r>
            <a:endParaRPr kumimoji="1" lang="en-US" altLang="zh-CN" sz="4000" i="0" dirty="0"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248400" y="2148731"/>
            <a:ext cx="201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en-US" altLang="zh-CN" sz="4000" b="1" i="0">
                <a:solidFill>
                  <a:srgbClr val="590096"/>
                </a:solidFill>
                <a:latin typeface="Times New Roman" pitchFamily="18" charset="0"/>
                <a:ea typeface="楷体_GB2312" charset="-122"/>
              </a:rPr>
              <a:t>O(eloge)</a:t>
            </a:r>
            <a:endParaRPr kumimoji="1" lang="en-US" altLang="zh-CN" sz="4000" i="0"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352800" y="3012827"/>
            <a:ext cx="208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4000" b="1" i="0">
                <a:solidFill>
                  <a:srgbClr val="590096"/>
                </a:solidFill>
                <a:latin typeface="Times New Roman" pitchFamily="18" charset="0"/>
                <a:ea typeface="楷体_GB2312" charset="-122"/>
              </a:rPr>
              <a:t>稠密图</a:t>
            </a:r>
            <a:endParaRPr kumimoji="1" lang="zh-CN" altLang="en-US" sz="4000" i="0">
              <a:solidFill>
                <a:srgbClr val="000082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400800" y="3012827"/>
            <a:ext cx="2419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4000" b="1" i="0" dirty="0">
                <a:solidFill>
                  <a:srgbClr val="590096"/>
                </a:solidFill>
                <a:latin typeface="Times New Roman" pitchFamily="18" charset="0"/>
                <a:ea typeface="楷体_GB2312" charset="-122"/>
              </a:rPr>
              <a:t>稀疏图</a:t>
            </a:r>
            <a:endParaRPr kumimoji="1" lang="zh-CN" altLang="en-US" sz="4000" i="0" dirty="0">
              <a:solidFill>
                <a:srgbClr val="000082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83568" y="1422399"/>
            <a:ext cx="1722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kumimoji="1" lang="zh-CN" altLang="en-US" sz="4000" b="1" i="0" dirty="0">
                <a:latin typeface="Times New Roman" pitchFamily="18" charset="0"/>
                <a:ea typeface="楷体_GB2312" charset="-122"/>
              </a:rPr>
              <a:t>算法名</a:t>
            </a:r>
            <a:endParaRPr kumimoji="1" lang="zh-CN" altLang="en-US" sz="4000" i="0" dirty="0">
              <a:latin typeface="Times New Roman" pitchFamily="18" charset="0"/>
              <a:ea typeface="楷体_GB2312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33400" y="2996952"/>
            <a:ext cx="2886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4000" b="1" i="0">
                <a:latin typeface="Times New Roman" pitchFamily="18" charset="0"/>
                <a:ea typeface="楷体_GB2312" charset="-122"/>
              </a:rPr>
              <a:t>适应范围</a:t>
            </a:r>
            <a:endParaRPr kumimoji="1" lang="zh-CN" altLang="en-US" sz="3600" i="0"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5600" y="332656"/>
            <a:ext cx="283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：图中顶点的个数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zh-CN" altLang="en-US" dirty="0" smtClean="0"/>
              <a:t>：图中边的个数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4437112"/>
            <a:ext cx="855116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当             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时，</a:t>
            </a:r>
            <a:r>
              <a:rPr lang="en-US" altLang="zh-CN" sz="2800" b="1" dirty="0" err="1">
                <a:solidFill>
                  <a:schemeClr val="tx2"/>
                </a:solidFill>
                <a:latin typeface="+mj-lt"/>
                <a:ea typeface="楷体_GB2312" pitchFamily="49" charset="-122"/>
              </a:rPr>
              <a:t>Kruskal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算法比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Prim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算法差，</a:t>
            </a:r>
            <a:endParaRPr lang="en-US" altLang="zh-CN" sz="2800" b="1" dirty="0">
              <a:solidFill>
                <a:schemeClr val="tx2"/>
              </a:solidFill>
              <a:latin typeface="+mj-lt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但当            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时，</a:t>
            </a:r>
            <a:r>
              <a:rPr lang="en-US" altLang="zh-CN" sz="2800" b="1" dirty="0" err="1">
                <a:solidFill>
                  <a:schemeClr val="tx2"/>
                </a:solidFill>
                <a:latin typeface="+mj-lt"/>
                <a:ea typeface="楷体_GB2312" pitchFamily="49" charset="-122"/>
              </a:rPr>
              <a:t>Kruskal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算法却比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Prim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算法好得多。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97767"/>
              </p:ext>
            </p:extLst>
          </p:nvPr>
        </p:nvGraphicFramePr>
        <p:xfrm>
          <a:off x="827584" y="4509120"/>
          <a:ext cx="10810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6" name="公式" r:id="rId4" imgW="660400" imgH="228600" progId="Equation.3">
                  <p:embed/>
                </p:oleObj>
              </mc:Choice>
              <mc:Fallback>
                <p:oleObj name="公式" r:id="rId4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09120"/>
                        <a:ext cx="10810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18626"/>
              </p:ext>
            </p:extLst>
          </p:nvPr>
        </p:nvGraphicFramePr>
        <p:xfrm>
          <a:off x="1115616" y="4824388"/>
          <a:ext cx="1079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7" name="公式" r:id="rId6" imgW="609600" imgH="228600" progId="Equation.3">
                  <p:embed/>
                </p:oleObj>
              </mc:Choice>
              <mc:Fallback>
                <p:oleObj name="公式" r:id="rId6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824388"/>
                        <a:ext cx="1079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8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4.7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多机调度问题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7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36512" y="1196231"/>
            <a:ext cx="8569325" cy="5545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多机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调度问题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要求给出一种作业调度方案，使所给的</a:t>
            </a:r>
            <a:r>
              <a:rPr lang="en-US" altLang="zh-CN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个作业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在尽可能短的时间内由</a:t>
            </a:r>
            <a:r>
              <a:rPr lang="en-US" altLang="zh-CN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台相同的机器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加工处理完成。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这个问题是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NP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完全问题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，到目前为止还没有有效的解法。对于这一类问题</a:t>
            </a:r>
            <a:r>
              <a:rPr lang="en-US" altLang="zh-CN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贪心选择策略</a:t>
            </a:r>
            <a:r>
              <a:rPr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有时可以设计出较好的近似算法。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04FE4E70-DF82-43B3-A687-20CD42C87C6E}" type="slidenum">
              <a:rPr lang="zh-CN" altLang="en-US" smtClean="0"/>
              <a:pPr algn="r"/>
              <a:t>65</a:t>
            </a:fld>
            <a:endParaRPr lang="en-US" altLang="zh-CN" dirty="0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755576" y="4110171"/>
            <a:ext cx="7600610" cy="83099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约定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，每个作业均可在任何一台机器上加工处理，但未完工前不允许中断处理。作业不能拆分成更小的子作业。</a:t>
            </a:r>
          </a:p>
        </p:txBody>
      </p:sp>
    </p:spTree>
    <p:extLst>
      <p:ext uri="{BB962C8B-B14F-4D97-AF65-F5344CB8AC3E}">
        <p14:creationId xmlns:p14="http://schemas.microsoft.com/office/powerpoint/2010/main" val="6380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4.7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多机调度问题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84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采用</a:t>
            </a:r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</a:rPr>
              <a:t>最长处理时间作业优先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的贪心选择策略可以设计出解多机调度问题的较好的近似算法。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按此策略，当      时，只要将机器</a:t>
            </a:r>
            <a:r>
              <a:rPr lang="en-US" altLang="zh-CN" sz="2800" dirty="0" err="1" smtClean="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的</a:t>
            </a:r>
            <a:r>
              <a:rPr lang="en-US" altLang="zh-CN" sz="2800" dirty="0" smtClean="0">
                <a:solidFill>
                  <a:schemeClr val="tx2"/>
                </a:solidFill>
                <a:ea typeface="楷体_GB2312" pitchFamily="49" charset="-122"/>
              </a:rPr>
              <a:t>[0, </a:t>
            </a:r>
            <a:r>
              <a:rPr lang="en-US" altLang="zh-CN" sz="2800" dirty="0" err="1" smtClean="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800" baseline="-25000" dirty="0" err="1" smtClean="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ea typeface="楷体_GB2312" pitchFamily="49" charset="-122"/>
              </a:rPr>
              <a:t>]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时间区间分配给作业</a:t>
            </a:r>
            <a:r>
              <a:rPr lang="en-US" altLang="zh-CN" sz="2800" dirty="0" err="1" smtClean="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即可，算法只需要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O(1)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时间。</a:t>
            </a:r>
            <a:endParaRPr lang="en-US" altLang="zh-CN" sz="28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	当      时，首先将</a:t>
            </a:r>
            <a:r>
              <a:rPr lang="en-US" altLang="zh-CN" sz="2800" dirty="0" smtClean="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个作业依其所需的处理时间</a:t>
            </a:r>
            <a:r>
              <a:rPr lang="zh-CN" altLang="en-US" sz="2800" dirty="0" smtClean="0">
                <a:solidFill>
                  <a:srgbClr val="2605A1"/>
                </a:solidFill>
                <a:ea typeface="楷体_GB2312" pitchFamily="49" charset="-122"/>
              </a:rPr>
              <a:t>从大到小排序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。然后依此顺序将作业分配给空闲的处理机。算法所需的计算时间为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O(</a:t>
            </a:r>
            <a:r>
              <a:rPr lang="en-US" altLang="zh-CN" sz="2800" b="1" dirty="0" err="1" smtClean="0">
                <a:solidFill>
                  <a:schemeClr val="tx2"/>
                </a:solidFill>
                <a:ea typeface="楷体_GB2312" pitchFamily="49" charset="-122"/>
              </a:rPr>
              <a:t>nlogn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)</a:t>
            </a: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7F219DB7-E7AF-408F-ABC7-010A3BCD4345}" type="slidenum">
              <a:rPr lang="zh-CN" altLang="en-US" smtClean="0"/>
              <a:pPr algn="r"/>
              <a:t>66</a:t>
            </a:fld>
            <a:endParaRPr lang="en-US" altLang="zh-CN" dirty="0"/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34608"/>
              </p:ext>
            </p:extLst>
          </p:nvPr>
        </p:nvGraphicFramePr>
        <p:xfrm>
          <a:off x="2699792" y="2136725"/>
          <a:ext cx="1030976" cy="428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0" name="公式" r:id="rId3" imgW="393359" imgH="164957" progId="Equation.3">
                  <p:embed/>
                </p:oleObj>
              </mc:Choice>
              <mc:Fallback>
                <p:oleObj name="公式" r:id="rId3" imgW="39335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136725"/>
                        <a:ext cx="1030976" cy="428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60108"/>
              </p:ext>
            </p:extLst>
          </p:nvPr>
        </p:nvGraphicFramePr>
        <p:xfrm>
          <a:off x="1331640" y="3140968"/>
          <a:ext cx="1079525" cy="39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1" name="公式" r:id="rId5" imgW="393529" imgH="139639" progId="Equation.3">
                  <p:embed/>
                </p:oleObj>
              </mc:Choice>
              <mc:Fallback>
                <p:oleObj name="公式" r:id="rId5" imgW="393529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40968"/>
                        <a:ext cx="1079525" cy="395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5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4.7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多机调度问题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59428" name="Picture 4" descr="t4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437112"/>
            <a:ext cx="5208525" cy="22821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545D2A1A-B550-4451-B2AC-F5F833EEF901}" type="slidenum">
              <a:rPr lang="zh-CN" altLang="en-US" smtClean="0"/>
              <a:pPr algn="r"/>
              <a:t>67</a:t>
            </a:fld>
            <a:endParaRPr lang="en-US" altLang="zh-CN"/>
          </a:p>
        </p:txBody>
      </p:sp>
      <p:sp>
        <p:nvSpPr>
          <p:cNvPr id="359427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0" y="1340768"/>
            <a:ext cx="8226425" cy="1833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	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楷体_GB2312" pitchFamily="49" charset="-122"/>
              </a:rPr>
              <a:t>例如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设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7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个独立作业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{1,2,3,4,5,6,7}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由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台机器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M1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M2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M3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加工处理。各作业所需的处理时间分别为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{2,14,4,16,6,5,3}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。按算法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greedy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产生的作业调度如下图所示，所需的加工时间为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17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楷体_GB2312" pitchFamily="49" charset="-122"/>
              </a:rPr>
              <a:t>。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19418"/>
              </p:ext>
            </p:extLst>
          </p:nvPr>
        </p:nvGraphicFramePr>
        <p:xfrm>
          <a:off x="1932385" y="3335392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92" y="33477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605A1"/>
                </a:solidFill>
              </a:rPr>
              <a:t>作业序号</a:t>
            </a:r>
            <a:endParaRPr lang="zh-CN" altLang="en-US" b="1" dirty="0">
              <a:solidFill>
                <a:srgbClr val="2605A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70774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05A1"/>
                </a:solidFill>
              </a:rPr>
              <a:t>所</a:t>
            </a:r>
            <a:r>
              <a:rPr lang="zh-CN" altLang="en-US" b="1" dirty="0" smtClean="0">
                <a:solidFill>
                  <a:srgbClr val="2605A1"/>
                </a:solidFill>
              </a:rPr>
              <a:t>需的加工时间</a:t>
            </a:r>
            <a:endParaRPr lang="zh-CN" altLang="en-US" b="1" dirty="0">
              <a:solidFill>
                <a:srgbClr val="2605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FF1B06BD-5D48-4178-B15C-EF0503904D09}" type="slidenum">
              <a:rPr lang="zh-CN" altLang="en-US"/>
              <a:pPr algn="r"/>
              <a:t>68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412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0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smtClean="0">
                <a:latin typeface="黑体" pitchFamily="2" charset="-122"/>
                <a:ea typeface="黑体" pitchFamily="2" charset="-122"/>
              </a:rPr>
              <a:t>活动安排问题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02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700808"/>
            <a:ext cx="8569325" cy="48965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template&lt;class Type&gt;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void </a:t>
            </a:r>
            <a:r>
              <a:rPr kumimoji="1" lang="en-US" altLang="zh-CN" sz="1800" b="1" dirty="0" err="1" smtClean="0">
                <a:solidFill>
                  <a:schemeClr val="tx2"/>
                </a:solidFill>
              </a:rPr>
              <a:t>GreedySelector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(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 n, Type s[], Type f[], 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bool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 A[])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       A[1]=true;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       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 j=1;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       for (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int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=2;i&lt;=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n;i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          if (s[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]&gt;=f[j]) { A[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]=true; </a:t>
            </a:r>
            <a:r>
              <a:rPr kumimoji="1" lang="en-US" altLang="zh-CN" sz="1800" dirty="0" smtClean="0">
                <a:solidFill>
                  <a:srgbClr val="3907F1"/>
                </a:solidFill>
              </a:rPr>
              <a:t>j=</a:t>
            </a:r>
            <a:r>
              <a:rPr kumimoji="1" lang="en-US" altLang="zh-CN" sz="1800" dirty="0" err="1" smtClean="0">
                <a:solidFill>
                  <a:srgbClr val="3907F1"/>
                </a:solidFill>
              </a:rPr>
              <a:t>i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;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          else A[</a:t>
            </a:r>
            <a:r>
              <a:rPr kumimoji="1"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kumimoji="1" lang="en-US" altLang="zh-CN" sz="1800" dirty="0" smtClean="0">
                <a:solidFill>
                  <a:schemeClr val="tx2"/>
                </a:solidFill>
              </a:rPr>
              <a:t>]=false;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      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chemeClr val="tx2"/>
                </a:solidFill>
              </a:rPr>
              <a:t>}</a:t>
            </a:r>
            <a:endParaRPr kumimoji="1"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2D857F93-1AAB-4914-955C-F1A91B9EB080}" type="slidenum">
              <a:rPr lang="zh-CN" altLang="en-US" smtClean="0"/>
              <a:pPr algn="r"/>
              <a:t>7</a:t>
            </a:fld>
            <a:endParaRPr lang="en-US" altLang="zh-CN" dirty="0"/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251520" y="1268760"/>
            <a:ext cx="8675688" cy="99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下面给出解活动安排问题的贪心算法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GreedySelector</a:t>
            </a:r>
            <a:r>
              <a:rPr kumimoji="1" lang="en-US" altLang="zh-CN" sz="2800" dirty="0">
                <a:latin typeface="黑体" pitchFamily="2" charset="-122"/>
                <a:ea typeface="黑体" pitchFamily="2" charset="-122"/>
              </a:rPr>
              <a:t> :</a:t>
            </a:r>
          </a:p>
          <a:p>
            <a:pPr algn="ctr">
              <a:spcBef>
                <a:spcPct val="50000"/>
              </a:spcBef>
            </a:pPr>
            <a:endParaRPr lang="zh-CN" altLang="en-US" sz="24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310281" name="AutoShape 9"/>
          <p:cNvSpPr>
            <a:spLocks noChangeArrowheads="1"/>
          </p:cNvSpPr>
          <p:nvPr/>
        </p:nvSpPr>
        <p:spPr bwMode="auto">
          <a:xfrm>
            <a:off x="5738440" y="3119638"/>
            <a:ext cx="2664296" cy="1296144"/>
          </a:xfrm>
          <a:prstGeom prst="wedgeRoundRectCallout">
            <a:avLst>
              <a:gd name="adj1" fmla="val -62153"/>
              <a:gd name="adj2" fmla="val -89912"/>
              <a:gd name="adj3" fmla="val 16667"/>
            </a:avLst>
          </a:prstGeom>
          <a:solidFill>
            <a:schemeClr val="accent1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各活动的起始时间和结束时间存储于数组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中且按</a:t>
            </a: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结束时间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非减序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排列</a:t>
            </a:r>
            <a:r>
              <a:rPr lang="zh-CN" altLang="en-US" sz="2000" dirty="0"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38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smtClean="0">
                <a:latin typeface="黑体" pitchFamily="2" charset="-122"/>
                <a:ea typeface="黑体" pitchFamily="2" charset="-122"/>
              </a:rPr>
              <a:t>活动安排问题</a:t>
            </a:r>
            <a:endParaRPr lang="zh-CN" altLang="en-US" sz="4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23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123" y="1196231"/>
            <a:ext cx="8857357" cy="55451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由于输入的活动以其</a:t>
            </a:r>
            <a:r>
              <a:rPr lang="zh-CN" altLang="en-US" sz="2800" u="sng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完成时间的</a:t>
            </a:r>
            <a:r>
              <a:rPr lang="zh-CN" altLang="en-US" sz="2800" b="1" u="sng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非减序</a:t>
            </a:r>
            <a:r>
              <a:rPr lang="zh-CN" altLang="en-US" sz="2800" u="sng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排列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，所以算法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greedySelector</a:t>
            </a:r>
            <a:r>
              <a:rPr lang="zh-CN" altLang="en-US" sz="2800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每次总是选择</a:t>
            </a:r>
            <a:r>
              <a:rPr lang="zh-CN" altLang="en-US" sz="2800" b="1" dirty="0" smtClean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具有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最早完成时间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的相容活动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加入集合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中。</a:t>
            </a:r>
            <a:endParaRPr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直观上，按这种方法选择相容活动为</a:t>
            </a:r>
            <a:r>
              <a:rPr lang="zh-CN" altLang="en-US" sz="28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未安排活动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留下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尽可能多的时间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也就是说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，该算法的贪心选择的意义是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剩余的可安排时间段极大化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，以便安排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尽可能多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的相容活动。</a:t>
            </a:r>
            <a:endParaRPr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greedySelector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效率极高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。当输入的活动已按结束时间的非减序排列，算法只需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的时间安排</a:t>
            </a:r>
            <a:r>
              <a:rPr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个活动，使最多的活动能相容地使用公共资源。如果所给出的活动</a:t>
            </a:r>
            <a:r>
              <a:rPr lang="zh-CN" altLang="en-US" sz="28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未按非减序排列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，可以用</a:t>
            </a:r>
            <a:r>
              <a:rPr lang="en-US" altLang="zh-CN" sz="2800" b="1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O(</a:t>
            </a:r>
            <a:r>
              <a:rPr lang="en-US" altLang="zh-CN" sz="2800" b="1" dirty="0" err="1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nlogn</a:t>
            </a:r>
            <a:r>
              <a:rPr lang="en-US" altLang="zh-CN" sz="2800" b="1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的时间重排。 </a:t>
            </a:r>
            <a:endParaRPr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5AFCA68D-585D-434A-8417-A9DF19A5CE52}" type="slidenum">
              <a:rPr lang="zh-CN" altLang="en-US" smtClean="0"/>
              <a:pPr algn="r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01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smtClean="0">
                <a:latin typeface="黑体" pitchFamily="2" charset="-122"/>
                <a:ea typeface="黑体" pitchFamily="2" charset="-122"/>
              </a:rPr>
              <a:t>活动安排问题</a:t>
            </a:r>
            <a:endParaRPr lang="zh-CN" altLang="en-US" sz="40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13411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080010"/>
              </p:ext>
            </p:extLst>
          </p:nvPr>
        </p:nvGraphicFramePr>
        <p:xfrm>
          <a:off x="251520" y="2602780"/>
          <a:ext cx="8569323" cy="2338388"/>
        </p:xfrm>
        <a:graphic>
          <a:graphicData uri="http://schemas.openxmlformats.org/drawingml/2006/table">
            <a:tbl>
              <a:tblPr/>
              <a:tblGrid>
                <a:gridCol w="714938"/>
                <a:gridCol w="713283"/>
                <a:gridCol w="714938"/>
                <a:gridCol w="713282"/>
                <a:gridCol w="713283"/>
                <a:gridCol w="714938"/>
                <a:gridCol w="714938"/>
                <a:gridCol w="713282"/>
                <a:gridCol w="714938"/>
                <a:gridCol w="713283"/>
                <a:gridCol w="713282"/>
                <a:gridCol w="714938"/>
              </a:tblGrid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5325" marR="95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S[i]</a:t>
                      </a:r>
                    </a:p>
                  </a:txBody>
                  <a:tcPr marL="95325" marR="95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f[i]</a:t>
                      </a:r>
                    </a:p>
                  </a:txBody>
                  <a:tcPr marL="95325" marR="95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14</a:t>
                      </a:r>
                    </a:p>
                  </a:txBody>
                  <a:tcPr marL="95325" marR="95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algn="r"/>
            <a:fld id="{C7020C1F-224E-44FA-92BA-4F867928B641}" type="slidenum">
              <a:rPr lang="zh-CN" altLang="en-US" smtClean="0"/>
              <a:pPr algn="r"/>
              <a:t>9</a:t>
            </a:fld>
            <a:endParaRPr lang="en-US" altLang="zh-CN" dirty="0"/>
          </a:p>
        </p:txBody>
      </p:sp>
      <p:sp>
        <p:nvSpPr>
          <p:cNvPr id="313347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0" y="1196752"/>
            <a:ext cx="8676456" cy="1087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设待安排的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个活动的开始时间和结束时间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按结束时间的非减序排列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如下：</a:t>
            </a:r>
          </a:p>
        </p:txBody>
      </p:sp>
    </p:spTree>
    <p:extLst>
      <p:ext uri="{BB962C8B-B14F-4D97-AF65-F5344CB8AC3E}">
        <p14:creationId xmlns:p14="http://schemas.microsoft.com/office/powerpoint/2010/main" val="35498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6438</TotalTime>
  <Words>5471</Words>
  <Application>Microsoft Office PowerPoint</Application>
  <PresentationFormat>全屏显示(4:3)</PresentationFormat>
  <Paragraphs>1893</Paragraphs>
  <Slides>68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87" baseType="lpstr">
      <vt:lpstr>Arial Unicode MS</vt:lpstr>
      <vt:lpstr>Monotype Sorts</vt:lpstr>
      <vt:lpstr>黑体</vt:lpstr>
      <vt:lpstr>华文行楷</vt:lpstr>
      <vt:lpstr>华文中宋</vt:lpstr>
      <vt:lpstr>楷体_GB2312</vt:lpstr>
      <vt:lpstr>宋体</vt:lpstr>
      <vt:lpstr>微软雅黑</vt:lpstr>
      <vt:lpstr>Arial</vt:lpstr>
      <vt:lpstr>Cambria Math</vt:lpstr>
      <vt:lpstr>Courier New</vt:lpstr>
      <vt:lpstr>Symbol</vt:lpstr>
      <vt:lpstr>Times New Roman</vt:lpstr>
      <vt:lpstr>Verdana</vt:lpstr>
      <vt:lpstr>Wingdings</vt:lpstr>
      <vt:lpstr>Profile</vt:lpstr>
      <vt:lpstr>图表</vt:lpstr>
      <vt:lpstr>公式</vt:lpstr>
      <vt:lpstr>Document</vt:lpstr>
      <vt:lpstr>算法设计</vt:lpstr>
      <vt:lpstr>学习要点 </vt:lpstr>
      <vt:lpstr>贪心算法</vt:lpstr>
      <vt:lpstr>贪心算法</vt:lpstr>
      <vt:lpstr>4.1 活动安排问题</vt:lpstr>
      <vt:lpstr>4.1 活动安排问题</vt:lpstr>
      <vt:lpstr>4.1 活动安排问题</vt:lpstr>
      <vt:lpstr>4.1 活动安排问题</vt:lpstr>
      <vt:lpstr>4.1 活动安排问题</vt:lpstr>
      <vt:lpstr>4.1 活动安排问题</vt:lpstr>
      <vt:lpstr>4.1 活动安排问题</vt:lpstr>
      <vt:lpstr>4.2 贪心算法的基本要素</vt:lpstr>
      <vt:lpstr>4.2 贪心算法的基本要素</vt:lpstr>
      <vt:lpstr>4.2 贪心算法的基本要素</vt:lpstr>
      <vt:lpstr>4.2 贪心算法的基本要素</vt:lpstr>
      <vt:lpstr>4.2 贪心算法的基本要素</vt:lpstr>
      <vt:lpstr>4.2 贪心算法的基本要素</vt:lpstr>
      <vt:lpstr>4.2 贪心算法的基本要素</vt:lpstr>
      <vt:lpstr>4.2 贪心算法的基本要素</vt:lpstr>
      <vt:lpstr>4.2 贪心算法的基本要素</vt:lpstr>
      <vt:lpstr>4.2 贪心算法的基本要素</vt:lpstr>
      <vt:lpstr>PowerPoint 演示文稿</vt:lpstr>
      <vt:lpstr>4.2 贪心算法的基本要素</vt:lpstr>
      <vt:lpstr>4.3 最优装载</vt:lpstr>
      <vt:lpstr>4.3 最优装载</vt:lpstr>
      <vt:lpstr>4.3 最优装载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哈夫曼编码</vt:lpstr>
      <vt:lpstr>4.4 哈夫曼编码</vt:lpstr>
      <vt:lpstr>4.4 哈夫曼编码</vt:lpstr>
      <vt:lpstr>4.4 哈夫曼编码</vt:lpstr>
      <vt:lpstr>PowerPoint 演示文稿</vt:lpstr>
      <vt:lpstr>4.4 哈夫曼编码</vt:lpstr>
      <vt:lpstr>4.5 单源最短路径</vt:lpstr>
      <vt:lpstr>4.5 单源最短路径</vt:lpstr>
      <vt:lpstr>4.5 单源最短路径</vt:lpstr>
      <vt:lpstr>4.5 单源最短路径</vt:lpstr>
      <vt:lpstr>4.5 单源最短路径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单源最短路径</vt:lpstr>
      <vt:lpstr>PowerPoint 演示文稿</vt:lpstr>
      <vt:lpstr>PowerPoint 演示文稿</vt:lpstr>
      <vt:lpstr>PowerPoint 演示文稿</vt:lpstr>
      <vt:lpstr>4.6 最小生成树 </vt:lpstr>
      <vt:lpstr>4.6 最小生成树</vt:lpstr>
      <vt:lpstr>4.6 最小生成树</vt:lpstr>
      <vt:lpstr>4.6 最小生成树</vt:lpstr>
      <vt:lpstr>4.6 最小生成树</vt:lpstr>
      <vt:lpstr>4.6 最小生成树</vt:lpstr>
      <vt:lpstr>4.6 最小生成树</vt:lpstr>
      <vt:lpstr>4.6 最小生成树</vt:lpstr>
      <vt:lpstr>4.6 最小生成树</vt:lpstr>
      <vt:lpstr>4.6 最小生成树</vt:lpstr>
      <vt:lpstr>4.7 多机调度问题</vt:lpstr>
      <vt:lpstr>4.7 多机调度问题</vt:lpstr>
      <vt:lpstr>4.7 多机调度问题</vt:lpstr>
      <vt:lpstr>作业</vt:lpstr>
    </vt:vector>
  </TitlesOfParts>
  <Company>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wangxd</dc:creator>
  <cp:lastModifiedBy>Jixiang Guo</cp:lastModifiedBy>
  <cp:revision>652</cp:revision>
  <dcterms:created xsi:type="dcterms:W3CDTF">2003-12-16T08:40:21Z</dcterms:created>
  <dcterms:modified xsi:type="dcterms:W3CDTF">2017-04-06T07:13:10Z</dcterms:modified>
</cp:coreProperties>
</file>