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diagrams/data3.xml" ContentType="application/vnd.openxmlformats-officedocument.drawingml.diagramData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5"/>
  </p:notesMasterIdLst>
  <p:handoutMasterIdLst>
    <p:handoutMasterId r:id="rId156"/>
  </p:handoutMasterIdLst>
  <p:sldIdLst>
    <p:sldId id="785" r:id="rId2"/>
    <p:sldId id="257" r:id="rId3"/>
    <p:sldId id="603" r:id="rId4"/>
    <p:sldId id="892" r:id="rId5"/>
    <p:sldId id="605" r:id="rId6"/>
    <p:sldId id="757" r:id="rId7"/>
    <p:sldId id="758" r:id="rId8"/>
    <p:sldId id="759" r:id="rId9"/>
    <p:sldId id="760" r:id="rId10"/>
    <p:sldId id="761" r:id="rId11"/>
    <p:sldId id="631" r:id="rId12"/>
    <p:sldId id="636" r:id="rId13"/>
    <p:sldId id="609" r:id="rId14"/>
    <p:sldId id="762" r:id="rId15"/>
    <p:sldId id="893" r:id="rId16"/>
    <p:sldId id="750" r:id="rId17"/>
    <p:sldId id="612" r:id="rId18"/>
    <p:sldId id="754" r:id="rId19"/>
    <p:sldId id="755" r:id="rId20"/>
    <p:sldId id="611" r:id="rId21"/>
    <p:sldId id="756" r:id="rId22"/>
    <p:sldId id="751" r:id="rId23"/>
    <p:sldId id="633" r:id="rId24"/>
    <p:sldId id="634" r:id="rId25"/>
    <p:sldId id="763" r:id="rId26"/>
    <p:sldId id="632" r:id="rId27"/>
    <p:sldId id="614" r:id="rId28"/>
    <p:sldId id="784" r:id="rId29"/>
    <p:sldId id="752" r:id="rId30"/>
    <p:sldId id="615" r:id="rId31"/>
    <p:sldId id="764" r:id="rId32"/>
    <p:sldId id="616" r:id="rId33"/>
    <p:sldId id="619" r:id="rId34"/>
    <p:sldId id="620" r:id="rId35"/>
    <p:sldId id="753" r:id="rId36"/>
    <p:sldId id="765" r:id="rId37"/>
    <p:sldId id="621" r:id="rId38"/>
    <p:sldId id="622" r:id="rId39"/>
    <p:sldId id="623" r:id="rId40"/>
    <p:sldId id="624" r:id="rId41"/>
    <p:sldId id="625" r:id="rId42"/>
    <p:sldId id="766" r:id="rId43"/>
    <p:sldId id="626" r:id="rId44"/>
    <p:sldId id="627" r:id="rId45"/>
    <p:sldId id="628" r:id="rId46"/>
    <p:sldId id="767" r:id="rId47"/>
    <p:sldId id="771" r:id="rId48"/>
    <p:sldId id="773" r:id="rId49"/>
    <p:sldId id="772" r:id="rId50"/>
    <p:sldId id="774" r:id="rId51"/>
    <p:sldId id="775" r:id="rId52"/>
    <p:sldId id="776" r:id="rId53"/>
    <p:sldId id="894" r:id="rId54"/>
    <p:sldId id="786" r:id="rId55"/>
    <p:sldId id="787" r:id="rId56"/>
    <p:sldId id="788" r:id="rId57"/>
    <p:sldId id="789" r:id="rId58"/>
    <p:sldId id="790" r:id="rId59"/>
    <p:sldId id="791" r:id="rId60"/>
    <p:sldId id="792" r:id="rId61"/>
    <p:sldId id="793" r:id="rId62"/>
    <p:sldId id="794" r:id="rId63"/>
    <p:sldId id="795" r:id="rId64"/>
    <p:sldId id="796" r:id="rId65"/>
    <p:sldId id="797" r:id="rId66"/>
    <p:sldId id="798" r:id="rId67"/>
    <p:sldId id="799" r:id="rId68"/>
    <p:sldId id="800" r:id="rId69"/>
    <p:sldId id="801" r:id="rId70"/>
    <p:sldId id="802" r:id="rId71"/>
    <p:sldId id="803" r:id="rId72"/>
    <p:sldId id="804" r:id="rId73"/>
    <p:sldId id="805" r:id="rId74"/>
    <p:sldId id="806" r:id="rId75"/>
    <p:sldId id="807" r:id="rId76"/>
    <p:sldId id="808" r:id="rId77"/>
    <p:sldId id="809" r:id="rId78"/>
    <p:sldId id="810" r:id="rId79"/>
    <p:sldId id="811" r:id="rId80"/>
    <p:sldId id="812" r:id="rId81"/>
    <p:sldId id="813" r:id="rId82"/>
    <p:sldId id="814" r:id="rId83"/>
    <p:sldId id="815" r:id="rId84"/>
    <p:sldId id="816" r:id="rId85"/>
    <p:sldId id="817" r:id="rId86"/>
    <p:sldId id="818" r:id="rId87"/>
    <p:sldId id="819" r:id="rId88"/>
    <p:sldId id="820" r:id="rId89"/>
    <p:sldId id="821" r:id="rId90"/>
    <p:sldId id="822" r:id="rId91"/>
    <p:sldId id="823" r:id="rId92"/>
    <p:sldId id="824" r:id="rId93"/>
    <p:sldId id="825" r:id="rId94"/>
    <p:sldId id="826" r:id="rId95"/>
    <p:sldId id="827" r:id="rId96"/>
    <p:sldId id="828" r:id="rId97"/>
    <p:sldId id="829" r:id="rId98"/>
    <p:sldId id="831" r:id="rId99"/>
    <p:sldId id="868" r:id="rId100"/>
    <p:sldId id="869" r:id="rId101"/>
    <p:sldId id="870" r:id="rId102"/>
    <p:sldId id="871" r:id="rId103"/>
    <p:sldId id="872" r:id="rId104"/>
    <p:sldId id="873" r:id="rId105"/>
    <p:sldId id="874" r:id="rId106"/>
    <p:sldId id="876" r:id="rId107"/>
    <p:sldId id="877" r:id="rId108"/>
    <p:sldId id="879" r:id="rId109"/>
    <p:sldId id="880" r:id="rId110"/>
    <p:sldId id="881" r:id="rId111"/>
    <p:sldId id="882" r:id="rId112"/>
    <p:sldId id="884" r:id="rId113"/>
    <p:sldId id="885" r:id="rId114"/>
    <p:sldId id="886" r:id="rId115"/>
    <p:sldId id="887" r:id="rId116"/>
    <p:sldId id="888" r:id="rId117"/>
    <p:sldId id="889" r:id="rId118"/>
    <p:sldId id="890" r:id="rId119"/>
    <p:sldId id="832" r:id="rId120"/>
    <p:sldId id="833" r:id="rId121"/>
    <p:sldId id="834" r:id="rId122"/>
    <p:sldId id="835" r:id="rId123"/>
    <p:sldId id="836" r:id="rId124"/>
    <p:sldId id="837" r:id="rId125"/>
    <p:sldId id="838" r:id="rId126"/>
    <p:sldId id="839" r:id="rId127"/>
    <p:sldId id="840" r:id="rId128"/>
    <p:sldId id="841" r:id="rId129"/>
    <p:sldId id="842" r:id="rId130"/>
    <p:sldId id="843" r:id="rId131"/>
    <p:sldId id="844" r:id="rId132"/>
    <p:sldId id="845" r:id="rId133"/>
    <p:sldId id="847" r:id="rId134"/>
    <p:sldId id="848" r:id="rId135"/>
    <p:sldId id="850" r:id="rId136"/>
    <p:sldId id="851" r:id="rId137"/>
    <p:sldId id="852" r:id="rId138"/>
    <p:sldId id="853" r:id="rId139"/>
    <p:sldId id="854" r:id="rId140"/>
    <p:sldId id="855" r:id="rId141"/>
    <p:sldId id="856" r:id="rId142"/>
    <p:sldId id="857" r:id="rId143"/>
    <p:sldId id="858" r:id="rId144"/>
    <p:sldId id="859" r:id="rId145"/>
    <p:sldId id="860" r:id="rId146"/>
    <p:sldId id="861" r:id="rId147"/>
    <p:sldId id="862" r:id="rId148"/>
    <p:sldId id="863" r:id="rId149"/>
    <p:sldId id="864" r:id="rId150"/>
    <p:sldId id="865" r:id="rId151"/>
    <p:sldId id="866" r:id="rId152"/>
    <p:sldId id="867" r:id="rId153"/>
    <p:sldId id="891" r:id="rId1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7C8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85" autoAdjust="0"/>
    <p:restoredTop sz="94660" autoAdjust="0"/>
  </p:normalViewPr>
  <p:slideViewPr>
    <p:cSldViewPr>
      <p:cViewPr>
        <p:scale>
          <a:sx n="70" d="100"/>
          <a:sy n="70" d="100"/>
        </p:scale>
        <p:origin x="-6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5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3.1 </a:t>
          </a:r>
          <a:r>
            <a:rPr lang="zh-CN" altLang="en-US" sz="2400" dirty="0" smtClean="0"/>
            <a:t>对于词法分析器的要求</a:t>
          </a:r>
          <a:endParaRPr lang="zh-CN" altLang="en-US" sz="24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B3F937BE-73DA-434C-AB04-98FE57705555}">
      <dgm:prSet phldrT="[文本]"/>
      <dgm:spPr/>
      <dgm:t>
        <a:bodyPr/>
        <a:lstStyle/>
        <a:p>
          <a:pPr algn="l"/>
          <a:r>
            <a:rPr lang="en-US" altLang="zh-CN" dirty="0" smtClean="0"/>
            <a:t>3.3 </a:t>
          </a:r>
          <a:r>
            <a:rPr lang="zh-CN" altLang="en-US" dirty="0" smtClean="0"/>
            <a:t>正则表达式与有穷自动机</a:t>
          </a:r>
          <a:endParaRPr lang="zh-CN" altLang="en-US" dirty="0"/>
        </a:p>
      </dgm:t>
    </dgm:pt>
    <dgm:pt modelId="{48844C6C-A73F-45BC-939E-3B9B3B21ED01}" type="par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6D2A8506-C54C-470F-86EB-EFA0AB6069FE}" type="sib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380AA46B-E2CF-48FF-9D42-24ECE3A01F36}">
      <dgm:prSet phldrT="[文本]"/>
      <dgm:spPr/>
      <dgm:t>
        <a:bodyPr/>
        <a:lstStyle/>
        <a:p>
          <a:pPr algn="l"/>
          <a:r>
            <a:rPr lang="en-US" altLang="zh-CN" dirty="0" smtClean="0"/>
            <a:t>3.2 </a:t>
          </a:r>
          <a:r>
            <a:rPr lang="zh-CN" altLang="en-US" dirty="0" smtClean="0"/>
            <a:t>词法分析器的设计</a:t>
          </a:r>
          <a:endParaRPr lang="zh-CN" altLang="en-US" dirty="0"/>
        </a:p>
      </dgm:t>
    </dgm:pt>
    <dgm:pt modelId="{A4A0B588-DF5F-4AFA-8274-0A0071662FA6}" type="par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755A8423-23CA-4467-869D-6A712F65120E}" type="sib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C9B14A6B-5BD9-4A14-A574-3A7094EB452A}">
      <dgm:prSet phldrT="[文本]"/>
      <dgm:spPr/>
      <dgm:t>
        <a:bodyPr/>
        <a:lstStyle/>
        <a:p>
          <a:pPr algn="l"/>
          <a:r>
            <a:rPr lang="en-US" altLang="zh-CN" dirty="0" smtClean="0"/>
            <a:t>3.4 </a:t>
          </a:r>
          <a:r>
            <a:rPr lang="zh-CN" altLang="en-US" dirty="0" smtClean="0"/>
            <a:t>词法分析器的自动生成</a:t>
          </a:r>
          <a:endParaRPr lang="zh-CN" altLang="en-US" dirty="0"/>
        </a:p>
      </dgm:t>
    </dgm:pt>
    <dgm:pt modelId="{AB7B0CA5-3567-4378-BB84-A8AB50F2A95F}" type="par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B18C5902-C9BA-4D2C-8767-484942ED6518}" type="sib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0" presStyleCnt="4" custLinFactNeighborX="-34140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0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DC17131F-271D-4B38-BAE6-BF66775E26E4}" type="pres">
      <dgm:prSet presAssocID="{380AA46B-E2CF-48FF-9D42-24ECE3A01F36}" presName="composite" presStyleCnt="0"/>
      <dgm:spPr/>
    </dgm:pt>
    <dgm:pt modelId="{4735C951-79FF-4D91-88CE-6AB3F0F853D1}" type="pres">
      <dgm:prSet presAssocID="{380AA46B-E2CF-48FF-9D42-24ECE3A01F36}" presName="imgShp" presStyleLbl="fgImgPlace1" presStyleIdx="1" presStyleCnt="4" custLinFactNeighborX="-34140"/>
      <dgm:spPr/>
    </dgm:pt>
    <dgm:pt modelId="{EFA67CB0-348B-4578-956E-08CF600D93EE}" type="pres">
      <dgm:prSet presAssocID="{380AA46B-E2CF-48FF-9D42-24ECE3A01F36}" presName="txShp" presStyleLbl="node1" presStyleIdx="1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C67E0-ECBC-489F-B561-6167521173E7}" type="pres">
      <dgm:prSet presAssocID="{755A8423-23CA-4467-869D-6A712F65120E}" presName="spacing" presStyleCnt="0"/>
      <dgm:spPr/>
    </dgm:pt>
    <dgm:pt modelId="{ED7C7A48-C477-4047-BEB9-90AE72023DB6}" type="pres">
      <dgm:prSet presAssocID="{B3F937BE-73DA-434C-AB04-98FE57705555}" presName="composite" presStyleCnt="0"/>
      <dgm:spPr/>
    </dgm:pt>
    <dgm:pt modelId="{08873DCE-9A23-454E-B4EE-E3F9F4DE9E7D}" type="pres">
      <dgm:prSet presAssocID="{B3F937BE-73DA-434C-AB04-98FE57705555}" presName="imgShp" presStyleLbl="fgImgPlace1" presStyleIdx="2" presStyleCnt="4" custLinFactNeighborX="-34140"/>
      <dgm:spPr/>
    </dgm:pt>
    <dgm:pt modelId="{27793917-AB93-4969-AF13-3D3B2F53A3FD}" type="pres">
      <dgm:prSet presAssocID="{B3F937BE-73DA-434C-AB04-98FE57705555}" presName="txShp" presStyleLbl="node1" presStyleIdx="2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A79BE-9897-42D5-8389-05396D76CDC1}" type="pres">
      <dgm:prSet presAssocID="{6D2A8506-C54C-470F-86EB-EFA0AB6069FE}" presName="spacing" presStyleCnt="0"/>
      <dgm:spPr/>
    </dgm:pt>
    <dgm:pt modelId="{B6B4CEE7-744D-4D59-8C82-4D6409775D52}" type="pres">
      <dgm:prSet presAssocID="{C9B14A6B-5BD9-4A14-A574-3A7094EB452A}" presName="composite" presStyleCnt="0"/>
      <dgm:spPr/>
    </dgm:pt>
    <dgm:pt modelId="{94A92E9D-4852-4699-A0CA-143B6B31AE7C}" type="pres">
      <dgm:prSet presAssocID="{C9B14A6B-5BD9-4A14-A574-3A7094EB452A}" presName="imgShp" presStyleLbl="fgImgPlace1" presStyleIdx="3" presStyleCnt="4" custLinFactNeighborX="-34140"/>
      <dgm:spPr/>
    </dgm:pt>
    <dgm:pt modelId="{E9B2468A-08B7-48DF-83CF-D3DBC881B633}" type="pres">
      <dgm:prSet presAssocID="{C9B14A6B-5BD9-4A14-A574-3A7094EB452A}" presName="txShp" presStyleLbl="node1" presStyleIdx="3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122ED6-D5C8-4E16-8355-5A0DE59DC2CD}" srcId="{9A7661C4-6628-4356-8401-79840AA2E8E3}" destId="{380AA46B-E2CF-48FF-9D42-24ECE3A01F36}" srcOrd="1" destOrd="0" parTransId="{A4A0B588-DF5F-4AFA-8274-0A0071662FA6}" sibTransId="{755A8423-23CA-4467-869D-6A712F65120E}"/>
    <dgm:cxn modelId="{AA75A4C3-5A0D-4BC6-9810-5AD9A0198716}" type="presOf" srcId="{C9B14A6B-5BD9-4A14-A574-3A7094EB452A}" destId="{E9B2468A-08B7-48DF-83CF-D3DBC881B633}" srcOrd="0" destOrd="0" presId="urn:microsoft.com/office/officeart/2005/8/layout/vList3"/>
    <dgm:cxn modelId="{C84A53F9-243C-4887-A4EE-C55EC9B3722E}" type="presOf" srcId="{F1A5E7DD-2FB7-490E-BE86-9FBB3DDAE8B0}" destId="{49181290-CEA7-4CE3-B084-FDD7B8563EC8}" srcOrd="0" destOrd="0" presId="urn:microsoft.com/office/officeart/2005/8/layout/vList3"/>
    <dgm:cxn modelId="{8D1BD552-F57C-4F04-91C6-EB5F902C72B5}" srcId="{9A7661C4-6628-4356-8401-79840AA2E8E3}" destId="{C9B14A6B-5BD9-4A14-A574-3A7094EB452A}" srcOrd="3" destOrd="0" parTransId="{AB7B0CA5-3567-4378-BB84-A8AB50F2A95F}" sibTransId="{B18C5902-C9BA-4D2C-8767-484942ED6518}"/>
    <dgm:cxn modelId="{96CDD845-2724-4D16-AB53-68B991227761}" type="presOf" srcId="{380AA46B-E2CF-48FF-9D42-24ECE3A01F36}" destId="{EFA67CB0-348B-4578-956E-08CF600D93EE}" srcOrd="0" destOrd="0" presId="urn:microsoft.com/office/officeart/2005/8/layout/vList3"/>
    <dgm:cxn modelId="{1F2498BD-2449-4066-85B0-AD4FDC9D2FAC}" srcId="{9A7661C4-6628-4356-8401-79840AA2E8E3}" destId="{B3F937BE-73DA-434C-AB04-98FE57705555}" srcOrd="2" destOrd="0" parTransId="{48844C6C-A73F-45BC-939E-3B9B3B21ED01}" sibTransId="{6D2A8506-C54C-470F-86EB-EFA0AB6069FE}"/>
    <dgm:cxn modelId="{DAAE4FD5-C035-433C-9437-89AAB5277A31}" type="presOf" srcId="{B3F937BE-73DA-434C-AB04-98FE57705555}" destId="{27793917-AB93-4969-AF13-3D3B2F53A3FD}" srcOrd="0" destOrd="0" presId="urn:microsoft.com/office/officeart/2005/8/layout/vList3"/>
    <dgm:cxn modelId="{D864BA6A-24B0-4F60-9B8A-1690790E3289}" srcId="{9A7661C4-6628-4356-8401-79840AA2E8E3}" destId="{F1A5E7DD-2FB7-490E-BE86-9FBB3DDAE8B0}" srcOrd="0" destOrd="0" parTransId="{F2E0B889-7CC4-44C4-9B44-F4BF4B399636}" sibTransId="{CD295AC2-4645-44AB-8942-A55C4BEBEC02}"/>
    <dgm:cxn modelId="{F20465A3-4AFF-4FED-B7EE-9DBAEA9CD456}" type="presOf" srcId="{9A7661C4-6628-4356-8401-79840AA2E8E3}" destId="{6968E23B-090B-4A44-959E-889604F1A587}" srcOrd="0" destOrd="0" presId="urn:microsoft.com/office/officeart/2005/8/layout/vList3"/>
    <dgm:cxn modelId="{A6752C32-C831-47E9-8F7B-B251904FBD35}" type="presParOf" srcId="{6968E23B-090B-4A44-959E-889604F1A587}" destId="{46A6428B-F969-4DD7-A1C6-1D7B72310EF5}" srcOrd="0" destOrd="0" presId="urn:microsoft.com/office/officeart/2005/8/layout/vList3"/>
    <dgm:cxn modelId="{44727C9E-22A0-4955-A7B8-B4CACE359848}" type="presParOf" srcId="{46A6428B-F969-4DD7-A1C6-1D7B72310EF5}" destId="{46C8BC9E-0B89-4D38-9ECB-3201EFA94857}" srcOrd="0" destOrd="0" presId="urn:microsoft.com/office/officeart/2005/8/layout/vList3"/>
    <dgm:cxn modelId="{E1B3A8A8-1A11-4207-9E3D-8AB22A9E9F6A}" type="presParOf" srcId="{46A6428B-F969-4DD7-A1C6-1D7B72310EF5}" destId="{49181290-CEA7-4CE3-B084-FDD7B8563EC8}" srcOrd="1" destOrd="0" presId="urn:microsoft.com/office/officeart/2005/8/layout/vList3"/>
    <dgm:cxn modelId="{E2A0757C-C1A0-48E6-8524-5DB7EB8ADA50}" type="presParOf" srcId="{6968E23B-090B-4A44-959E-889604F1A587}" destId="{ACDB1BB1-A114-4E99-A871-7A82968651FC}" srcOrd="1" destOrd="0" presId="urn:microsoft.com/office/officeart/2005/8/layout/vList3"/>
    <dgm:cxn modelId="{8E5DFA88-2BB0-4863-863C-9E9C8C8C2451}" type="presParOf" srcId="{6968E23B-090B-4A44-959E-889604F1A587}" destId="{DC17131F-271D-4B38-BAE6-BF66775E26E4}" srcOrd="2" destOrd="0" presId="urn:microsoft.com/office/officeart/2005/8/layout/vList3"/>
    <dgm:cxn modelId="{DF2D9D66-1E0A-4FCF-8A38-6A0B77024F72}" type="presParOf" srcId="{DC17131F-271D-4B38-BAE6-BF66775E26E4}" destId="{4735C951-79FF-4D91-88CE-6AB3F0F853D1}" srcOrd="0" destOrd="0" presId="urn:microsoft.com/office/officeart/2005/8/layout/vList3"/>
    <dgm:cxn modelId="{2C939DC2-CCC4-43BA-895E-69D8D050FF2C}" type="presParOf" srcId="{DC17131F-271D-4B38-BAE6-BF66775E26E4}" destId="{EFA67CB0-348B-4578-956E-08CF600D93EE}" srcOrd="1" destOrd="0" presId="urn:microsoft.com/office/officeart/2005/8/layout/vList3"/>
    <dgm:cxn modelId="{35FE3FCB-CF5D-4D2E-BF5F-76278B1EB88D}" type="presParOf" srcId="{6968E23B-090B-4A44-959E-889604F1A587}" destId="{078C67E0-ECBC-489F-B561-6167521173E7}" srcOrd="3" destOrd="0" presId="urn:microsoft.com/office/officeart/2005/8/layout/vList3"/>
    <dgm:cxn modelId="{10D04AE0-D2AB-4A6A-9F69-6AF4457B027B}" type="presParOf" srcId="{6968E23B-090B-4A44-959E-889604F1A587}" destId="{ED7C7A48-C477-4047-BEB9-90AE72023DB6}" srcOrd="4" destOrd="0" presId="urn:microsoft.com/office/officeart/2005/8/layout/vList3"/>
    <dgm:cxn modelId="{B54224EC-DE9C-452E-9B25-AB1B7A565BF7}" type="presParOf" srcId="{ED7C7A48-C477-4047-BEB9-90AE72023DB6}" destId="{08873DCE-9A23-454E-B4EE-E3F9F4DE9E7D}" srcOrd="0" destOrd="0" presId="urn:microsoft.com/office/officeart/2005/8/layout/vList3"/>
    <dgm:cxn modelId="{D6A7140C-0BFD-453B-A805-F31AE8012DB4}" type="presParOf" srcId="{ED7C7A48-C477-4047-BEB9-90AE72023DB6}" destId="{27793917-AB93-4969-AF13-3D3B2F53A3FD}" srcOrd="1" destOrd="0" presId="urn:microsoft.com/office/officeart/2005/8/layout/vList3"/>
    <dgm:cxn modelId="{D4F39EC8-6DE9-46DA-9E05-922086529B8B}" type="presParOf" srcId="{6968E23B-090B-4A44-959E-889604F1A587}" destId="{6C1A79BE-9897-42D5-8389-05396D76CDC1}" srcOrd="5" destOrd="0" presId="urn:microsoft.com/office/officeart/2005/8/layout/vList3"/>
    <dgm:cxn modelId="{BE55DD3F-8C56-427C-846C-B39ADECEF528}" type="presParOf" srcId="{6968E23B-090B-4A44-959E-889604F1A587}" destId="{B6B4CEE7-744D-4D59-8C82-4D6409775D52}" srcOrd="6" destOrd="0" presId="urn:microsoft.com/office/officeart/2005/8/layout/vList3"/>
    <dgm:cxn modelId="{493B6CFD-16EB-41B4-B487-ACA9D77B3C34}" type="presParOf" srcId="{B6B4CEE7-744D-4D59-8C82-4D6409775D52}" destId="{94A92E9D-4852-4699-A0CA-143B6B31AE7C}" srcOrd="0" destOrd="0" presId="urn:microsoft.com/office/officeart/2005/8/layout/vList3"/>
    <dgm:cxn modelId="{0E70A947-6CEF-40B6-BB5A-8B9AA8F7C7CE}" type="presParOf" srcId="{B6B4CEE7-744D-4D59-8C82-4D6409775D52}" destId="{E9B2468A-08B7-48DF-83CF-D3DBC881B633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3.1 </a:t>
          </a:r>
          <a:r>
            <a:rPr lang="zh-CN" altLang="en-US" sz="2400" dirty="0" smtClean="0"/>
            <a:t>对于词法分析器的要求</a:t>
          </a:r>
          <a:endParaRPr lang="zh-CN" altLang="en-US" sz="24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B3F937BE-73DA-434C-AB04-98FE57705555}">
      <dgm:prSet phldrT="[文本]"/>
      <dgm:spPr/>
      <dgm:t>
        <a:bodyPr/>
        <a:lstStyle/>
        <a:p>
          <a:pPr algn="l"/>
          <a:r>
            <a:rPr lang="en-US" altLang="zh-CN" dirty="0" smtClean="0"/>
            <a:t>3.3 </a:t>
          </a:r>
          <a:r>
            <a:rPr lang="zh-CN" altLang="en-US" dirty="0" smtClean="0"/>
            <a:t>正则表达式与有穷自动机</a:t>
          </a:r>
          <a:endParaRPr lang="zh-CN" altLang="en-US" dirty="0"/>
        </a:p>
      </dgm:t>
    </dgm:pt>
    <dgm:pt modelId="{48844C6C-A73F-45BC-939E-3B9B3B21ED01}" type="par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6D2A8506-C54C-470F-86EB-EFA0AB6069FE}" type="sib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380AA46B-E2CF-48FF-9D42-24ECE3A01F36}">
      <dgm:prSet phldrT="[文本]"/>
      <dgm:spPr/>
      <dgm:t>
        <a:bodyPr/>
        <a:lstStyle/>
        <a:p>
          <a:pPr algn="l"/>
          <a:r>
            <a:rPr lang="en-US" altLang="zh-CN" dirty="0" smtClean="0"/>
            <a:t>3.2 </a:t>
          </a:r>
          <a:r>
            <a:rPr lang="zh-CN" altLang="en-US" dirty="0" smtClean="0"/>
            <a:t>词法分析器的设计</a:t>
          </a:r>
          <a:endParaRPr lang="zh-CN" altLang="en-US" dirty="0"/>
        </a:p>
      </dgm:t>
    </dgm:pt>
    <dgm:pt modelId="{A4A0B588-DF5F-4AFA-8274-0A0071662FA6}" type="par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755A8423-23CA-4467-869D-6A712F65120E}" type="sib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C9B14A6B-5BD9-4A14-A574-3A7094EB452A}">
      <dgm:prSet phldrT="[文本]"/>
      <dgm:spPr/>
      <dgm:t>
        <a:bodyPr/>
        <a:lstStyle/>
        <a:p>
          <a:pPr algn="l"/>
          <a:r>
            <a:rPr lang="en-US" altLang="zh-CN" dirty="0" smtClean="0"/>
            <a:t>3.4 </a:t>
          </a:r>
          <a:r>
            <a:rPr lang="zh-CN" altLang="en-US" dirty="0" smtClean="0"/>
            <a:t>词法分析器的自动生成</a:t>
          </a:r>
          <a:endParaRPr lang="zh-CN" altLang="en-US" dirty="0"/>
        </a:p>
      </dgm:t>
    </dgm:pt>
    <dgm:pt modelId="{AB7B0CA5-3567-4378-BB84-A8AB50F2A95F}" type="par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B18C5902-C9BA-4D2C-8767-484942ED6518}" type="sib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0" presStyleCnt="4" custLinFactNeighborX="-34140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0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DC17131F-271D-4B38-BAE6-BF66775E26E4}" type="pres">
      <dgm:prSet presAssocID="{380AA46B-E2CF-48FF-9D42-24ECE3A01F36}" presName="composite" presStyleCnt="0"/>
      <dgm:spPr/>
    </dgm:pt>
    <dgm:pt modelId="{4735C951-79FF-4D91-88CE-6AB3F0F853D1}" type="pres">
      <dgm:prSet presAssocID="{380AA46B-E2CF-48FF-9D42-24ECE3A01F36}" presName="imgShp" presStyleLbl="fgImgPlace1" presStyleIdx="1" presStyleCnt="4" custLinFactNeighborX="-34140"/>
      <dgm:spPr/>
    </dgm:pt>
    <dgm:pt modelId="{EFA67CB0-348B-4578-956E-08CF600D93EE}" type="pres">
      <dgm:prSet presAssocID="{380AA46B-E2CF-48FF-9D42-24ECE3A01F36}" presName="txShp" presStyleLbl="node1" presStyleIdx="1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C67E0-ECBC-489F-B561-6167521173E7}" type="pres">
      <dgm:prSet presAssocID="{755A8423-23CA-4467-869D-6A712F65120E}" presName="spacing" presStyleCnt="0"/>
      <dgm:spPr/>
    </dgm:pt>
    <dgm:pt modelId="{ED7C7A48-C477-4047-BEB9-90AE72023DB6}" type="pres">
      <dgm:prSet presAssocID="{B3F937BE-73DA-434C-AB04-98FE57705555}" presName="composite" presStyleCnt="0"/>
      <dgm:spPr/>
    </dgm:pt>
    <dgm:pt modelId="{08873DCE-9A23-454E-B4EE-E3F9F4DE9E7D}" type="pres">
      <dgm:prSet presAssocID="{B3F937BE-73DA-434C-AB04-98FE57705555}" presName="imgShp" presStyleLbl="fgImgPlace1" presStyleIdx="2" presStyleCnt="4" custLinFactNeighborX="-34140"/>
      <dgm:spPr/>
    </dgm:pt>
    <dgm:pt modelId="{27793917-AB93-4969-AF13-3D3B2F53A3FD}" type="pres">
      <dgm:prSet presAssocID="{B3F937BE-73DA-434C-AB04-98FE57705555}" presName="txShp" presStyleLbl="node1" presStyleIdx="2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A79BE-9897-42D5-8389-05396D76CDC1}" type="pres">
      <dgm:prSet presAssocID="{6D2A8506-C54C-470F-86EB-EFA0AB6069FE}" presName="spacing" presStyleCnt="0"/>
      <dgm:spPr/>
    </dgm:pt>
    <dgm:pt modelId="{B6B4CEE7-744D-4D59-8C82-4D6409775D52}" type="pres">
      <dgm:prSet presAssocID="{C9B14A6B-5BD9-4A14-A574-3A7094EB452A}" presName="composite" presStyleCnt="0"/>
      <dgm:spPr/>
    </dgm:pt>
    <dgm:pt modelId="{94A92E9D-4852-4699-A0CA-143B6B31AE7C}" type="pres">
      <dgm:prSet presAssocID="{C9B14A6B-5BD9-4A14-A574-3A7094EB452A}" presName="imgShp" presStyleLbl="fgImgPlace1" presStyleIdx="3" presStyleCnt="4" custLinFactNeighborX="-34140"/>
      <dgm:spPr/>
    </dgm:pt>
    <dgm:pt modelId="{E9B2468A-08B7-48DF-83CF-D3DBC881B633}" type="pres">
      <dgm:prSet presAssocID="{C9B14A6B-5BD9-4A14-A574-3A7094EB452A}" presName="txShp" presStyleLbl="node1" presStyleIdx="3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122ED6-D5C8-4E16-8355-5A0DE59DC2CD}" srcId="{9A7661C4-6628-4356-8401-79840AA2E8E3}" destId="{380AA46B-E2CF-48FF-9D42-24ECE3A01F36}" srcOrd="1" destOrd="0" parTransId="{A4A0B588-DF5F-4AFA-8274-0A0071662FA6}" sibTransId="{755A8423-23CA-4467-869D-6A712F65120E}"/>
    <dgm:cxn modelId="{BBFD40D6-7514-45E5-AAB3-05211172A277}" type="presOf" srcId="{380AA46B-E2CF-48FF-9D42-24ECE3A01F36}" destId="{EFA67CB0-348B-4578-956E-08CF600D93EE}" srcOrd="0" destOrd="0" presId="urn:microsoft.com/office/officeart/2005/8/layout/vList3"/>
    <dgm:cxn modelId="{BBC41718-9687-47B7-8F1B-0D9D01AD4FB2}" type="presOf" srcId="{B3F937BE-73DA-434C-AB04-98FE57705555}" destId="{27793917-AB93-4969-AF13-3D3B2F53A3FD}" srcOrd="0" destOrd="0" presId="urn:microsoft.com/office/officeart/2005/8/layout/vList3"/>
    <dgm:cxn modelId="{8D1BD552-F57C-4F04-91C6-EB5F902C72B5}" srcId="{9A7661C4-6628-4356-8401-79840AA2E8E3}" destId="{C9B14A6B-5BD9-4A14-A574-3A7094EB452A}" srcOrd="3" destOrd="0" parTransId="{AB7B0CA5-3567-4378-BB84-A8AB50F2A95F}" sibTransId="{B18C5902-C9BA-4D2C-8767-484942ED6518}"/>
    <dgm:cxn modelId="{EC68AA80-81BA-4F8E-9BDC-2682B3AB886E}" type="presOf" srcId="{F1A5E7DD-2FB7-490E-BE86-9FBB3DDAE8B0}" destId="{49181290-CEA7-4CE3-B084-FDD7B8563EC8}" srcOrd="0" destOrd="0" presId="urn:microsoft.com/office/officeart/2005/8/layout/vList3"/>
    <dgm:cxn modelId="{1F2498BD-2449-4066-85B0-AD4FDC9D2FAC}" srcId="{9A7661C4-6628-4356-8401-79840AA2E8E3}" destId="{B3F937BE-73DA-434C-AB04-98FE57705555}" srcOrd="2" destOrd="0" parTransId="{48844C6C-A73F-45BC-939E-3B9B3B21ED01}" sibTransId="{6D2A8506-C54C-470F-86EB-EFA0AB6069FE}"/>
    <dgm:cxn modelId="{D864BA6A-24B0-4F60-9B8A-1690790E3289}" srcId="{9A7661C4-6628-4356-8401-79840AA2E8E3}" destId="{F1A5E7DD-2FB7-490E-BE86-9FBB3DDAE8B0}" srcOrd="0" destOrd="0" parTransId="{F2E0B889-7CC4-44C4-9B44-F4BF4B399636}" sibTransId="{CD295AC2-4645-44AB-8942-A55C4BEBEC02}"/>
    <dgm:cxn modelId="{7211CCB4-95F8-4B3B-821F-ED65CFD750F4}" type="presOf" srcId="{C9B14A6B-5BD9-4A14-A574-3A7094EB452A}" destId="{E9B2468A-08B7-48DF-83CF-D3DBC881B633}" srcOrd="0" destOrd="0" presId="urn:microsoft.com/office/officeart/2005/8/layout/vList3"/>
    <dgm:cxn modelId="{BA44E4D5-64FE-4250-A235-43AFFD41A26E}" type="presOf" srcId="{9A7661C4-6628-4356-8401-79840AA2E8E3}" destId="{6968E23B-090B-4A44-959E-889604F1A587}" srcOrd="0" destOrd="0" presId="urn:microsoft.com/office/officeart/2005/8/layout/vList3"/>
    <dgm:cxn modelId="{C5E3B9C1-3EE2-4101-BF49-99F793A86AAB}" type="presParOf" srcId="{6968E23B-090B-4A44-959E-889604F1A587}" destId="{46A6428B-F969-4DD7-A1C6-1D7B72310EF5}" srcOrd="0" destOrd="0" presId="urn:microsoft.com/office/officeart/2005/8/layout/vList3"/>
    <dgm:cxn modelId="{F8C9A9C0-BAAE-46E4-9936-C3F3F1E9DDDC}" type="presParOf" srcId="{46A6428B-F969-4DD7-A1C6-1D7B72310EF5}" destId="{46C8BC9E-0B89-4D38-9ECB-3201EFA94857}" srcOrd="0" destOrd="0" presId="urn:microsoft.com/office/officeart/2005/8/layout/vList3"/>
    <dgm:cxn modelId="{10E791A5-B20B-4277-AD7D-0F9E25A33752}" type="presParOf" srcId="{46A6428B-F969-4DD7-A1C6-1D7B72310EF5}" destId="{49181290-CEA7-4CE3-B084-FDD7B8563EC8}" srcOrd="1" destOrd="0" presId="urn:microsoft.com/office/officeart/2005/8/layout/vList3"/>
    <dgm:cxn modelId="{33D7FD37-5103-4A26-96AC-41BB01C764C0}" type="presParOf" srcId="{6968E23B-090B-4A44-959E-889604F1A587}" destId="{ACDB1BB1-A114-4E99-A871-7A82968651FC}" srcOrd="1" destOrd="0" presId="urn:microsoft.com/office/officeart/2005/8/layout/vList3"/>
    <dgm:cxn modelId="{5F5CBC90-0411-42BE-A07B-D5E6479753AC}" type="presParOf" srcId="{6968E23B-090B-4A44-959E-889604F1A587}" destId="{DC17131F-271D-4B38-BAE6-BF66775E26E4}" srcOrd="2" destOrd="0" presId="urn:microsoft.com/office/officeart/2005/8/layout/vList3"/>
    <dgm:cxn modelId="{10A75F11-B445-4EB6-B5CE-79B5E71C20C8}" type="presParOf" srcId="{DC17131F-271D-4B38-BAE6-BF66775E26E4}" destId="{4735C951-79FF-4D91-88CE-6AB3F0F853D1}" srcOrd="0" destOrd="0" presId="urn:microsoft.com/office/officeart/2005/8/layout/vList3"/>
    <dgm:cxn modelId="{F748B59B-722F-45AB-BC0A-5609AF9008AB}" type="presParOf" srcId="{DC17131F-271D-4B38-BAE6-BF66775E26E4}" destId="{EFA67CB0-348B-4578-956E-08CF600D93EE}" srcOrd="1" destOrd="0" presId="urn:microsoft.com/office/officeart/2005/8/layout/vList3"/>
    <dgm:cxn modelId="{33A49079-55A9-4954-B97E-4BEE0FD3FEFB}" type="presParOf" srcId="{6968E23B-090B-4A44-959E-889604F1A587}" destId="{078C67E0-ECBC-489F-B561-6167521173E7}" srcOrd="3" destOrd="0" presId="urn:microsoft.com/office/officeart/2005/8/layout/vList3"/>
    <dgm:cxn modelId="{D65B1AE9-C783-41D4-903A-AF0E5A50B7B1}" type="presParOf" srcId="{6968E23B-090B-4A44-959E-889604F1A587}" destId="{ED7C7A48-C477-4047-BEB9-90AE72023DB6}" srcOrd="4" destOrd="0" presId="urn:microsoft.com/office/officeart/2005/8/layout/vList3"/>
    <dgm:cxn modelId="{917ACDD7-B895-4126-9535-F4625E711990}" type="presParOf" srcId="{ED7C7A48-C477-4047-BEB9-90AE72023DB6}" destId="{08873DCE-9A23-454E-B4EE-E3F9F4DE9E7D}" srcOrd="0" destOrd="0" presId="urn:microsoft.com/office/officeart/2005/8/layout/vList3"/>
    <dgm:cxn modelId="{A7D7C2BE-314F-404D-A04C-97A5C1BFBDB6}" type="presParOf" srcId="{ED7C7A48-C477-4047-BEB9-90AE72023DB6}" destId="{27793917-AB93-4969-AF13-3D3B2F53A3FD}" srcOrd="1" destOrd="0" presId="urn:microsoft.com/office/officeart/2005/8/layout/vList3"/>
    <dgm:cxn modelId="{770D39B7-0BFE-4D0F-85EB-C7A0176CCFC7}" type="presParOf" srcId="{6968E23B-090B-4A44-959E-889604F1A587}" destId="{6C1A79BE-9897-42D5-8389-05396D76CDC1}" srcOrd="5" destOrd="0" presId="urn:microsoft.com/office/officeart/2005/8/layout/vList3"/>
    <dgm:cxn modelId="{41E35FA5-B5A6-4183-9BBE-C5314E28387D}" type="presParOf" srcId="{6968E23B-090B-4A44-959E-889604F1A587}" destId="{B6B4CEE7-744D-4D59-8C82-4D6409775D52}" srcOrd="6" destOrd="0" presId="urn:microsoft.com/office/officeart/2005/8/layout/vList3"/>
    <dgm:cxn modelId="{72CDA8D6-55E7-4E1B-834C-CC5ADAC4A043}" type="presParOf" srcId="{B6B4CEE7-744D-4D59-8C82-4D6409775D52}" destId="{94A92E9D-4852-4699-A0CA-143B6B31AE7C}" srcOrd="0" destOrd="0" presId="urn:microsoft.com/office/officeart/2005/8/layout/vList3"/>
    <dgm:cxn modelId="{CE5B9426-6465-4001-A400-6BAFAA4F7D25}" type="presParOf" srcId="{B6B4CEE7-744D-4D59-8C82-4D6409775D52}" destId="{E9B2468A-08B7-48DF-83CF-D3DBC881B633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3.1 </a:t>
          </a:r>
          <a:r>
            <a:rPr lang="zh-CN" altLang="en-US" sz="2400" dirty="0" smtClean="0"/>
            <a:t>对于词法分析器的要求</a:t>
          </a:r>
          <a:endParaRPr lang="zh-CN" altLang="en-US" sz="24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B3F937BE-73DA-434C-AB04-98FE57705555}">
      <dgm:prSet phldrT="[文本]"/>
      <dgm:spPr/>
      <dgm:t>
        <a:bodyPr/>
        <a:lstStyle/>
        <a:p>
          <a:pPr algn="l"/>
          <a:r>
            <a:rPr lang="en-US" altLang="zh-CN" dirty="0" smtClean="0"/>
            <a:t>3.3 </a:t>
          </a:r>
          <a:r>
            <a:rPr lang="zh-CN" altLang="en-US" dirty="0" smtClean="0"/>
            <a:t>正则表达式与有穷自动机</a:t>
          </a:r>
          <a:endParaRPr lang="zh-CN" altLang="en-US" dirty="0"/>
        </a:p>
      </dgm:t>
    </dgm:pt>
    <dgm:pt modelId="{48844C6C-A73F-45BC-939E-3B9B3B21ED01}" type="par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6D2A8506-C54C-470F-86EB-EFA0AB6069FE}" type="sib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380AA46B-E2CF-48FF-9D42-24ECE3A01F36}">
      <dgm:prSet phldrT="[文本]"/>
      <dgm:spPr/>
      <dgm:t>
        <a:bodyPr/>
        <a:lstStyle/>
        <a:p>
          <a:pPr algn="l"/>
          <a:r>
            <a:rPr lang="en-US" altLang="zh-CN" dirty="0" smtClean="0"/>
            <a:t>3.2 </a:t>
          </a:r>
          <a:r>
            <a:rPr lang="zh-CN" altLang="en-US" dirty="0" smtClean="0"/>
            <a:t>词法分析器的设计</a:t>
          </a:r>
          <a:endParaRPr lang="zh-CN" altLang="en-US" dirty="0"/>
        </a:p>
      </dgm:t>
    </dgm:pt>
    <dgm:pt modelId="{A4A0B588-DF5F-4AFA-8274-0A0071662FA6}" type="par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755A8423-23CA-4467-869D-6A712F65120E}" type="sib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C9B14A6B-5BD9-4A14-A574-3A7094EB452A}">
      <dgm:prSet phldrT="[文本]"/>
      <dgm:spPr/>
      <dgm:t>
        <a:bodyPr/>
        <a:lstStyle/>
        <a:p>
          <a:pPr algn="l"/>
          <a:r>
            <a:rPr lang="en-US" altLang="zh-CN" dirty="0" smtClean="0"/>
            <a:t>3.4 </a:t>
          </a:r>
          <a:r>
            <a:rPr lang="zh-CN" altLang="en-US" dirty="0" smtClean="0"/>
            <a:t>词法分析器的自动生成</a:t>
          </a:r>
          <a:endParaRPr lang="zh-CN" altLang="en-US" dirty="0"/>
        </a:p>
      </dgm:t>
    </dgm:pt>
    <dgm:pt modelId="{AB7B0CA5-3567-4378-BB84-A8AB50F2A95F}" type="par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B18C5902-C9BA-4D2C-8767-484942ED6518}" type="sib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0" presStyleCnt="4" custLinFactNeighborX="-34140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0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DC17131F-271D-4B38-BAE6-BF66775E26E4}" type="pres">
      <dgm:prSet presAssocID="{380AA46B-E2CF-48FF-9D42-24ECE3A01F36}" presName="composite" presStyleCnt="0"/>
      <dgm:spPr/>
    </dgm:pt>
    <dgm:pt modelId="{4735C951-79FF-4D91-88CE-6AB3F0F853D1}" type="pres">
      <dgm:prSet presAssocID="{380AA46B-E2CF-48FF-9D42-24ECE3A01F36}" presName="imgShp" presStyleLbl="fgImgPlace1" presStyleIdx="1" presStyleCnt="4" custLinFactNeighborX="-34140"/>
      <dgm:spPr/>
    </dgm:pt>
    <dgm:pt modelId="{EFA67CB0-348B-4578-956E-08CF600D93EE}" type="pres">
      <dgm:prSet presAssocID="{380AA46B-E2CF-48FF-9D42-24ECE3A01F36}" presName="txShp" presStyleLbl="node1" presStyleIdx="1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C67E0-ECBC-489F-B561-6167521173E7}" type="pres">
      <dgm:prSet presAssocID="{755A8423-23CA-4467-869D-6A712F65120E}" presName="spacing" presStyleCnt="0"/>
      <dgm:spPr/>
    </dgm:pt>
    <dgm:pt modelId="{ED7C7A48-C477-4047-BEB9-90AE72023DB6}" type="pres">
      <dgm:prSet presAssocID="{B3F937BE-73DA-434C-AB04-98FE57705555}" presName="composite" presStyleCnt="0"/>
      <dgm:spPr/>
    </dgm:pt>
    <dgm:pt modelId="{08873DCE-9A23-454E-B4EE-E3F9F4DE9E7D}" type="pres">
      <dgm:prSet presAssocID="{B3F937BE-73DA-434C-AB04-98FE57705555}" presName="imgShp" presStyleLbl="fgImgPlace1" presStyleIdx="2" presStyleCnt="4" custLinFactNeighborX="-34140"/>
      <dgm:spPr/>
    </dgm:pt>
    <dgm:pt modelId="{27793917-AB93-4969-AF13-3D3B2F53A3FD}" type="pres">
      <dgm:prSet presAssocID="{B3F937BE-73DA-434C-AB04-98FE57705555}" presName="txShp" presStyleLbl="node1" presStyleIdx="2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A79BE-9897-42D5-8389-05396D76CDC1}" type="pres">
      <dgm:prSet presAssocID="{6D2A8506-C54C-470F-86EB-EFA0AB6069FE}" presName="spacing" presStyleCnt="0"/>
      <dgm:spPr/>
    </dgm:pt>
    <dgm:pt modelId="{B6B4CEE7-744D-4D59-8C82-4D6409775D52}" type="pres">
      <dgm:prSet presAssocID="{C9B14A6B-5BD9-4A14-A574-3A7094EB452A}" presName="composite" presStyleCnt="0"/>
      <dgm:spPr/>
    </dgm:pt>
    <dgm:pt modelId="{94A92E9D-4852-4699-A0CA-143B6B31AE7C}" type="pres">
      <dgm:prSet presAssocID="{C9B14A6B-5BD9-4A14-A574-3A7094EB452A}" presName="imgShp" presStyleLbl="fgImgPlace1" presStyleIdx="3" presStyleCnt="4" custLinFactNeighborX="-34140"/>
      <dgm:spPr/>
    </dgm:pt>
    <dgm:pt modelId="{E9B2468A-08B7-48DF-83CF-D3DBC881B633}" type="pres">
      <dgm:prSet presAssocID="{C9B14A6B-5BD9-4A14-A574-3A7094EB452A}" presName="txShp" presStyleLbl="node1" presStyleIdx="3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733276-7115-458E-8003-04266C9BCF2F}" type="presOf" srcId="{380AA46B-E2CF-48FF-9D42-24ECE3A01F36}" destId="{EFA67CB0-348B-4578-956E-08CF600D93EE}" srcOrd="0" destOrd="0" presId="urn:microsoft.com/office/officeart/2005/8/layout/vList3"/>
    <dgm:cxn modelId="{0DAD7D69-DB88-47B2-B810-C98EDA209A32}" type="presOf" srcId="{C9B14A6B-5BD9-4A14-A574-3A7094EB452A}" destId="{E9B2468A-08B7-48DF-83CF-D3DBC881B633}" srcOrd="0" destOrd="0" presId="urn:microsoft.com/office/officeart/2005/8/layout/vList3"/>
    <dgm:cxn modelId="{D864BA6A-24B0-4F60-9B8A-1690790E3289}" srcId="{9A7661C4-6628-4356-8401-79840AA2E8E3}" destId="{F1A5E7DD-2FB7-490E-BE86-9FBB3DDAE8B0}" srcOrd="0" destOrd="0" parTransId="{F2E0B889-7CC4-44C4-9B44-F4BF4B399636}" sibTransId="{CD295AC2-4645-44AB-8942-A55C4BEBEC02}"/>
    <dgm:cxn modelId="{158C4BD5-1218-4403-95DC-EC645B6B4435}" type="presOf" srcId="{9A7661C4-6628-4356-8401-79840AA2E8E3}" destId="{6968E23B-090B-4A44-959E-889604F1A587}" srcOrd="0" destOrd="0" presId="urn:microsoft.com/office/officeart/2005/8/layout/vList3"/>
    <dgm:cxn modelId="{CD122ED6-D5C8-4E16-8355-5A0DE59DC2CD}" srcId="{9A7661C4-6628-4356-8401-79840AA2E8E3}" destId="{380AA46B-E2CF-48FF-9D42-24ECE3A01F36}" srcOrd="1" destOrd="0" parTransId="{A4A0B588-DF5F-4AFA-8274-0A0071662FA6}" sibTransId="{755A8423-23CA-4467-869D-6A712F65120E}"/>
    <dgm:cxn modelId="{AFFD99EA-0171-4F61-8F4A-8DDF341764A6}" type="presOf" srcId="{F1A5E7DD-2FB7-490E-BE86-9FBB3DDAE8B0}" destId="{49181290-CEA7-4CE3-B084-FDD7B8563EC8}" srcOrd="0" destOrd="0" presId="urn:microsoft.com/office/officeart/2005/8/layout/vList3"/>
    <dgm:cxn modelId="{1F2498BD-2449-4066-85B0-AD4FDC9D2FAC}" srcId="{9A7661C4-6628-4356-8401-79840AA2E8E3}" destId="{B3F937BE-73DA-434C-AB04-98FE57705555}" srcOrd="2" destOrd="0" parTransId="{48844C6C-A73F-45BC-939E-3B9B3B21ED01}" sibTransId="{6D2A8506-C54C-470F-86EB-EFA0AB6069FE}"/>
    <dgm:cxn modelId="{8D1BD552-F57C-4F04-91C6-EB5F902C72B5}" srcId="{9A7661C4-6628-4356-8401-79840AA2E8E3}" destId="{C9B14A6B-5BD9-4A14-A574-3A7094EB452A}" srcOrd="3" destOrd="0" parTransId="{AB7B0CA5-3567-4378-BB84-A8AB50F2A95F}" sibTransId="{B18C5902-C9BA-4D2C-8767-484942ED6518}"/>
    <dgm:cxn modelId="{4D642E1D-32AD-4BC4-B1C2-424171B60F4C}" type="presOf" srcId="{B3F937BE-73DA-434C-AB04-98FE57705555}" destId="{27793917-AB93-4969-AF13-3D3B2F53A3FD}" srcOrd="0" destOrd="0" presId="urn:microsoft.com/office/officeart/2005/8/layout/vList3"/>
    <dgm:cxn modelId="{514FE7BA-77C5-4EDF-88BC-F5FFAC91971B}" type="presParOf" srcId="{6968E23B-090B-4A44-959E-889604F1A587}" destId="{46A6428B-F969-4DD7-A1C6-1D7B72310EF5}" srcOrd="0" destOrd="0" presId="urn:microsoft.com/office/officeart/2005/8/layout/vList3"/>
    <dgm:cxn modelId="{C6D329C0-5436-48FB-9847-13ECE2B77829}" type="presParOf" srcId="{46A6428B-F969-4DD7-A1C6-1D7B72310EF5}" destId="{46C8BC9E-0B89-4D38-9ECB-3201EFA94857}" srcOrd="0" destOrd="0" presId="urn:microsoft.com/office/officeart/2005/8/layout/vList3"/>
    <dgm:cxn modelId="{90CA5BCC-5C56-4075-B555-E98CECBBF9D4}" type="presParOf" srcId="{46A6428B-F969-4DD7-A1C6-1D7B72310EF5}" destId="{49181290-CEA7-4CE3-B084-FDD7B8563EC8}" srcOrd="1" destOrd="0" presId="urn:microsoft.com/office/officeart/2005/8/layout/vList3"/>
    <dgm:cxn modelId="{B4AD1B97-4832-433D-8933-A4CC5F6FD1E4}" type="presParOf" srcId="{6968E23B-090B-4A44-959E-889604F1A587}" destId="{ACDB1BB1-A114-4E99-A871-7A82968651FC}" srcOrd="1" destOrd="0" presId="urn:microsoft.com/office/officeart/2005/8/layout/vList3"/>
    <dgm:cxn modelId="{64F570B1-54F4-4CAE-8E3B-E9CC716F8AE4}" type="presParOf" srcId="{6968E23B-090B-4A44-959E-889604F1A587}" destId="{DC17131F-271D-4B38-BAE6-BF66775E26E4}" srcOrd="2" destOrd="0" presId="urn:microsoft.com/office/officeart/2005/8/layout/vList3"/>
    <dgm:cxn modelId="{9B474632-2F4C-47D7-8340-A3BD6FADD3B3}" type="presParOf" srcId="{DC17131F-271D-4B38-BAE6-BF66775E26E4}" destId="{4735C951-79FF-4D91-88CE-6AB3F0F853D1}" srcOrd="0" destOrd="0" presId="urn:microsoft.com/office/officeart/2005/8/layout/vList3"/>
    <dgm:cxn modelId="{23E43931-C002-49F7-AF7B-CCA214CB021D}" type="presParOf" srcId="{DC17131F-271D-4B38-BAE6-BF66775E26E4}" destId="{EFA67CB0-348B-4578-956E-08CF600D93EE}" srcOrd="1" destOrd="0" presId="urn:microsoft.com/office/officeart/2005/8/layout/vList3"/>
    <dgm:cxn modelId="{7922357A-C8E4-4B35-98F0-B3F185E862AC}" type="presParOf" srcId="{6968E23B-090B-4A44-959E-889604F1A587}" destId="{078C67E0-ECBC-489F-B561-6167521173E7}" srcOrd="3" destOrd="0" presId="urn:microsoft.com/office/officeart/2005/8/layout/vList3"/>
    <dgm:cxn modelId="{A326961C-9573-496E-8AEB-3D87DF391220}" type="presParOf" srcId="{6968E23B-090B-4A44-959E-889604F1A587}" destId="{ED7C7A48-C477-4047-BEB9-90AE72023DB6}" srcOrd="4" destOrd="0" presId="urn:microsoft.com/office/officeart/2005/8/layout/vList3"/>
    <dgm:cxn modelId="{128E70F3-3A0B-4252-980E-3C88F4D5D8DD}" type="presParOf" srcId="{ED7C7A48-C477-4047-BEB9-90AE72023DB6}" destId="{08873DCE-9A23-454E-B4EE-E3F9F4DE9E7D}" srcOrd="0" destOrd="0" presId="urn:microsoft.com/office/officeart/2005/8/layout/vList3"/>
    <dgm:cxn modelId="{C7EA9EDF-1EBB-4BA0-896B-01664CA15343}" type="presParOf" srcId="{ED7C7A48-C477-4047-BEB9-90AE72023DB6}" destId="{27793917-AB93-4969-AF13-3D3B2F53A3FD}" srcOrd="1" destOrd="0" presId="urn:microsoft.com/office/officeart/2005/8/layout/vList3"/>
    <dgm:cxn modelId="{CAFA5623-0F6F-4F6D-B225-1B483B682F47}" type="presParOf" srcId="{6968E23B-090B-4A44-959E-889604F1A587}" destId="{6C1A79BE-9897-42D5-8389-05396D76CDC1}" srcOrd="5" destOrd="0" presId="urn:microsoft.com/office/officeart/2005/8/layout/vList3"/>
    <dgm:cxn modelId="{69FA3935-39E3-47CA-94C6-F91E644369F5}" type="presParOf" srcId="{6968E23B-090B-4A44-959E-889604F1A587}" destId="{B6B4CEE7-744D-4D59-8C82-4D6409775D52}" srcOrd="6" destOrd="0" presId="urn:microsoft.com/office/officeart/2005/8/layout/vList3"/>
    <dgm:cxn modelId="{35EE110F-A0DA-4815-BA75-1CBC0C3ED4C2}" type="presParOf" srcId="{B6B4CEE7-744D-4D59-8C82-4D6409775D52}" destId="{94A92E9D-4852-4699-A0CA-143B6B31AE7C}" srcOrd="0" destOrd="0" presId="urn:microsoft.com/office/officeart/2005/8/layout/vList3"/>
    <dgm:cxn modelId="{B553189F-680C-4563-B763-A1E63099ADCE}" type="presParOf" srcId="{B6B4CEE7-744D-4D59-8C82-4D6409775D52}" destId="{E9B2468A-08B7-48DF-83CF-D3DBC881B633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057A7B-9665-48C5-BA37-DCE8B5FA8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EC52B5-FB43-4F87-BA67-E75B6FCDF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2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2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EC2250-FAA9-46B7-985F-C786857FF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7443-6299-479B-847A-C32B481D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03200"/>
            <a:ext cx="1951038" cy="6034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03200"/>
            <a:ext cx="5700712" cy="6034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E643-D2F0-4724-98E1-79B420685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216025"/>
            <a:ext cx="38100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02063"/>
            <a:ext cx="38100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1A785-BC17-49B4-9688-1C481219ED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216025"/>
            <a:ext cx="7772400" cy="50212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262F-547D-4392-B136-5C65CEA6E2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CCECF-0B14-4215-9E49-0C3653003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772400" cy="502126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011212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6762" y="6243638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54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B7EF-4501-4AD2-B464-88DEBDBC8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BA3A-47B6-419C-8D36-F9289A807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7FCE-71D4-4F02-9004-B260DC4DE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7E40-172C-44A6-BC6F-4A5619C81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1B32-5C4A-45AA-AC39-3075ADC30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B527-6259-4AB4-AC02-6E97E8A79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01DD-5989-4448-86F5-DCBA37199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8006B-7EAC-4F8F-BA71-FA50BC2C5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ltGray">
          <a:xfrm>
            <a:off x="385077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ltGray">
          <a:xfrm>
            <a:off x="767664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ltGray">
          <a:xfrm>
            <a:off x="508902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ltGray">
          <a:xfrm>
            <a:off x="878789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ltGray">
          <a:xfrm>
            <a:off x="94564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gray">
          <a:xfrm>
            <a:off x="729564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gray">
          <a:xfrm>
            <a:off x="410477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203200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50" y="1142984"/>
            <a:ext cx="77724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91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212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676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3748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0BD3D7-EBF5-45D3-BC68-DC1FE0C1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60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 Defined in C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Tokens are logical entities defined as an </a:t>
            </a:r>
            <a:r>
              <a:rPr lang="en-US" altLang="zh-CN" dirty="0" smtClean="0">
                <a:solidFill>
                  <a:srgbClr val="FF0000"/>
                </a:solidFill>
              </a:rPr>
              <a:t>enumerated</a:t>
            </a:r>
            <a:r>
              <a:rPr lang="en-US" altLang="zh-CN" dirty="0" smtClean="0"/>
              <a:t> type.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dirty="0" smtClean="0"/>
              <a:t>{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ENDFILE, ERROR,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END, REPEAT, UNTIL, READ, WRITE,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ID, NUM,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ASSIGN, EQ, LT, PLUS, MINUS, TIMES, OVER, LPARAM,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RPARAM, SEMI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} 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algn="r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Appendix B: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globals.h</a:t>
            </a:r>
            <a:r>
              <a:rPr lang="en-US" altLang="zh-CN" sz="2000" dirty="0" smtClean="0">
                <a:solidFill>
                  <a:srgbClr val="002060"/>
                </a:solidFill>
              </a:rPr>
              <a:t> (P505 / P383)</a:t>
            </a:r>
          </a:p>
          <a:p>
            <a:endParaRPr lang="zh-CN" altLang="en-US" sz="2000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82386-8BAB-4AE6-BAD1-9FACDC156A51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等价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对每一个右线性正规文法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或左线性正规文法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 都存在一个有限自动机</a:t>
            </a:r>
            <a:r>
              <a:rPr lang="en-US" altLang="zh-CN" dirty="0" smtClean="0"/>
              <a:t>(FA)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，都存在一个右线性正规文法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和左线性正规文法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对每一个右线性正规文法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或左线性正规文法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 都</a:t>
            </a:r>
            <a:r>
              <a:rPr lang="zh-CN" altLang="en-US" dirty="0" smtClean="0">
                <a:solidFill>
                  <a:srgbClr val="FF0000"/>
                </a:solidFill>
              </a:rPr>
              <a:t>存在</a:t>
            </a:r>
            <a:r>
              <a:rPr lang="zh-CN" altLang="en-US" dirty="0" smtClean="0"/>
              <a:t>一个有限自动机</a:t>
            </a:r>
            <a:r>
              <a:rPr lang="en-US" altLang="zh-CN" dirty="0" smtClean="0"/>
              <a:t>(FA)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en-US" altLang="zh-CN" dirty="0" smtClean="0"/>
              <a:t>(1)   </a:t>
            </a:r>
            <a:r>
              <a:rPr lang="zh-CN" altLang="en-US" dirty="0" smtClean="0"/>
              <a:t>对每一个右线性正规文法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，都</a:t>
            </a:r>
            <a:r>
              <a:rPr lang="zh-CN" altLang="en-US" dirty="0" smtClean="0">
                <a:solidFill>
                  <a:srgbClr val="FF0000"/>
                </a:solidFill>
              </a:rPr>
              <a:t>构造</a:t>
            </a:r>
            <a:r>
              <a:rPr lang="zh-CN" altLang="en-US" dirty="0" smtClean="0"/>
              <a:t>一个有限自动机（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   </a:t>
            </a:r>
            <a:r>
              <a:rPr lang="zh-CN" altLang="en-US" dirty="0" smtClean="0"/>
              <a:t>对每一个左线性正规文法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，都</a:t>
            </a:r>
            <a:r>
              <a:rPr lang="zh-CN" altLang="en-US" dirty="0" smtClean="0">
                <a:solidFill>
                  <a:srgbClr val="FF0000"/>
                </a:solidFill>
              </a:rPr>
              <a:t>构造</a:t>
            </a:r>
            <a:r>
              <a:rPr lang="zh-CN" altLang="en-US" dirty="0" smtClean="0"/>
              <a:t>一个有限自动机（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右线性文法 </a:t>
            </a:r>
            <a:r>
              <a:rPr lang="en-US" altLang="zh-CN" dirty="0" smtClean="0"/>
              <a:t>→ 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/>
              <a:t>(1) </a:t>
            </a:r>
            <a:r>
              <a:rPr lang="zh-CN" altLang="en-US" dirty="0" smtClean="0"/>
              <a:t>设右线性正规文法</a:t>
            </a:r>
            <a:r>
              <a:rPr lang="en-US" altLang="zh-CN" dirty="0" smtClean="0"/>
              <a:t>G=&lt;V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S, P 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4320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中的每一非终结符号视为状态符号，并增加一个新的终结状态符号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4320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令</a:t>
            </a:r>
            <a:r>
              <a:rPr lang="en-US" altLang="zh-CN" dirty="0" smtClean="0"/>
              <a:t>M=&lt;V</a:t>
            </a:r>
            <a:r>
              <a:rPr lang="en-US" altLang="zh-CN" baseline="-25000" dirty="0" smtClean="0"/>
              <a:t>N</a:t>
            </a:r>
            <a:r>
              <a:rPr lang="en-US" altLang="zh-CN" dirty="0" smtClean="0">
                <a:latin typeface="宋体" charset="-122"/>
              </a:rPr>
              <a:t>∪</a:t>
            </a:r>
            <a:r>
              <a:rPr lang="en-US" altLang="zh-CN" dirty="0" smtClean="0"/>
              <a:t>{f}, 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S, {f}&gt;</a:t>
            </a:r>
            <a:r>
              <a:rPr lang="zh-CN" altLang="en-US" dirty="0" smtClean="0"/>
              <a:t>，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zh-CN" altLang="en-US" dirty="0" smtClean="0"/>
              <a:t>由以下规则定义：</a:t>
            </a:r>
            <a:endParaRPr lang="en-US" altLang="zh-CN" dirty="0" smtClean="0"/>
          </a:p>
          <a:p>
            <a:pPr marL="0" lvl="1" indent="0">
              <a:spcBef>
                <a:spcPts val="12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(a)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a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>
                <a:latin typeface="宋体" charset="-122"/>
              </a:rPr>
              <a:t>∪</a:t>
            </a:r>
            <a:r>
              <a:rPr lang="en-US" altLang="zh-CN" sz="2000" dirty="0" smtClean="0"/>
              <a:t>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A,a</a:t>
            </a:r>
            <a:r>
              <a:rPr lang="en-US" altLang="zh-CN" sz="2000" dirty="0" smtClean="0"/>
              <a:t>)=f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(b)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aB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/>
              <a:t>∪{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A,a</a:t>
            </a:r>
            <a:r>
              <a:rPr lang="en-US" altLang="zh-CN" sz="2000" dirty="0" smtClean="0"/>
              <a:t>)=B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sz="2000" dirty="0" smtClean="0"/>
              <a:t>     若有产生式：</a:t>
            </a:r>
            <a:endParaRPr lang="en-US" altLang="zh-CN" sz="2000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		A→aA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|…|</a:t>
            </a:r>
            <a:r>
              <a:rPr lang="en-US" altLang="zh-CN" sz="2000" dirty="0" err="1" smtClean="0"/>
              <a:t>aA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（不包括</a:t>
            </a:r>
            <a:r>
              <a:rPr lang="en-US" altLang="zh-CN" sz="2000" dirty="0" err="1" smtClean="0"/>
              <a:t>A→a</a:t>
            </a:r>
            <a:r>
              <a:rPr lang="zh-CN" altLang="en-US" sz="2000" dirty="0" smtClean="0"/>
              <a:t>），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dirty="0" smtClean="0"/>
              <a:t>     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A,a</a:t>
            </a:r>
            <a:r>
              <a:rPr lang="en-US" altLang="zh-CN" sz="2000" dirty="0" smtClean="0"/>
              <a:t>)={A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/>
              <a:t> 显然，上述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NFA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对于右线性文法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baseline="30000" dirty="0" smtClean="0">
                <a:sym typeface="Symbol" pitchFamily="18" charset="2"/>
              </a:rPr>
              <a:t>+</a:t>
            </a:r>
            <a:r>
              <a:rPr lang="en-US" altLang="zh-CN" dirty="0" smtClean="0"/>
              <a:t> w</a:t>
            </a:r>
            <a:r>
              <a:rPr lang="zh-CN" altLang="en-US" dirty="0" smtClean="0"/>
              <a:t>的最左推导过程中：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一次就相当于在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中从状态</a:t>
            </a:r>
            <a:r>
              <a:rPr lang="en-US" altLang="zh-CN" dirty="0" smtClean="0"/>
              <a:t>A</a:t>
            </a:r>
            <a:r>
              <a:rPr lang="zh-CN" altLang="en-US" dirty="0" smtClean="0"/>
              <a:t>经过标记为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的箭弧到达状态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a=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的情形）</a:t>
            </a:r>
            <a:r>
              <a:rPr lang="en-US" altLang="zh-CN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 smtClean="0"/>
              <a:t>在推导的最后，利用</a:t>
            </a:r>
            <a:r>
              <a:rPr lang="en-US" altLang="zh-CN" sz="2400" dirty="0" err="1" smtClean="0"/>
              <a:t>A</a:t>
            </a:r>
            <a:r>
              <a:rPr lang="en-US" altLang="zh-CN" sz="2400" dirty="0" err="1" smtClean="0">
                <a:sym typeface="Symbol" pitchFamily="18" charset="2"/>
              </a:rPr>
              <a:t></a:t>
            </a:r>
            <a:r>
              <a:rPr lang="en-US" altLang="zh-CN" sz="2400" dirty="0" err="1" smtClean="0"/>
              <a:t>a</a:t>
            </a:r>
            <a:r>
              <a:rPr lang="zh-CN" altLang="en-US" sz="2400" dirty="0" smtClean="0"/>
              <a:t>一次则相当于在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中从状态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经过标记为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的箭弧到达终结状态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（包括</a:t>
            </a:r>
            <a:r>
              <a:rPr lang="en-US" altLang="zh-CN" sz="2400" dirty="0" smtClean="0"/>
              <a:t>a=</a:t>
            </a:r>
            <a:r>
              <a:rPr lang="en-US" altLang="zh-CN" sz="2400" dirty="0" smtClean="0">
                <a:sym typeface="Symbol" pitchFamily="18" charset="2"/>
              </a:rPr>
              <a:t></a:t>
            </a:r>
            <a:r>
              <a:rPr lang="zh-CN" altLang="en-US" sz="2400" dirty="0" smtClean="0"/>
              <a:t>的情形）。</a:t>
            </a:r>
            <a:endParaRPr lang="en-US" altLang="zh-CN" sz="2400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综上，在正规文法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baseline="30000" dirty="0" smtClean="0">
                <a:sym typeface="Symbol" pitchFamily="18" charset="2"/>
              </a:rPr>
              <a:t>+</a:t>
            </a:r>
            <a:r>
              <a:rPr lang="en-US" altLang="zh-CN" dirty="0" smtClean="0"/>
              <a:t> w</a:t>
            </a:r>
            <a:r>
              <a:rPr lang="zh-CN" altLang="en-US" dirty="0" smtClean="0"/>
              <a:t>的充要条件是：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中，从状态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到状态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有一条通路，其上所有箭弧的标记符号依次连接起来恰好等于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w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(G)</a:t>
            </a:r>
            <a:r>
              <a:rPr lang="zh-CN" altLang="en-US" dirty="0" smtClean="0"/>
              <a:t>当且仅当</a:t>
            </a:r>
            <a:r>
              <a:rPr lang="en-US" altLang="zh-CN" dirty="0" err="1" smtClean="0"/>
              <a:t>w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(M)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。</a:t>
            </a:r>
          </a:p>
          <a:p>
            <a:pPr lvl="1">
              <a:spcAft>
                <a:spcPts val="6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构造与下列文法等价的</a:t>
            </a:r>
            <a:r>
              <a:rPr lang="en-US" altLang="zh-CN" dirty="0" smtClean="0"/>
              <a:t>FA</a:t>
            </a:r>
            <a:endParaRPr lang="zh-CN" altLang="en-US" dirty="0" smtClean="0"/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SzPct val="60000"/>
              <a:buNone/>
            </a:pPr>
            <a:r>
              <a:rPr lang="en-US" altLang="zh-CN" dirty="0" smtClean="0"/>
              <a:t>		S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0A 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SzPct val="60000"/>
              <a:buNone/>
            </a:pPr>
            <a:r>
              <a:rPr lang="en-US" altLang="zh-CN" dirty="0" smtClean="0"/>
              <a:t>		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1B | 0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SzPct val="60000"/>
              <a:buNone/>
            </a:pPr>
            <a:r>
              <a:rPr lang="en-US" altLang="zh-CN" dirty="0" smtClean="0"/>
              <a:t>		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0A </a:t>
            </a:r>
          </a:p>
          <a:p>
            <a:r>
              <a:rPr kumimoji="1" lang="en-US" altLang="zh-CN" dirty="0" smtClean="0"/>
              <a:t>FA   M = &lt; {S, A, B, f}, {0, 1}, </a:t>
            </a:r>
            <a:r>
              <a:rPr kumimoji="1" lang="en-US" altLang="zh-CN" dirty="0" smtClean="0">
                <a:sym typeface="Symbol" pitchFamily="18" charset="2"/>
              </a:rPr>
              <a:t></a:t>
            </a:r>
            <a:r>
              <a:rPr kumimoji="1" lang="en-US" altLang="zh-CN" dirty="0" smtClean="0"/>
              <a:t>, S, {f} 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左线性文法 </a:t>
            </a:r>
            <a:r>
              <a:rPr lang="en-US" altLang="zh-CN" dirty="0" smtClean="0"/>
              <a:t>→ 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(2) </a:t>
            </a:r>
            <a:r>
              <a:rPr lang="zh-CN" altLang="en-US" dirty="0" smtClean="0"/>
              <a:t>设左线性正规文法</a:t>
            </a:r>
            <a:r>
              <a:rPr lang="en-US" altLang="zh-CN" dirty="0" smtClean="0"/>
              <a:t>G=&lt;V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S, P&gt;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中的每一符号视为状态符号，并增加一个初始状态符号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的开始符号</a:t>
            </a:r>
            <a:r>
              <a:rPr lang="en-US" altLang="zh-CN" dirty="0" smtClean="0"/>
              <a:t>S</a:t>
            </a:r>
            <a:r>
              <a:rPr lang="zh-CN" altLang="en-US" dirty="0" smtClean="0"/>
              <a:t>看成终结状态。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∑</a:t>
            </a:r>
            <a:r>
              <a:rPr lang="en-US" altLang="zh-CN" dirty="0" smtClean="0"/>
              <a:t>= V</a:t>
            </a:r>
            <a:r>
              <a:rPr lang="en-US" altLang="zh-CN" baseline="-25000" dirty="0" smtClean="0"/>
              <a:t>T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令</a:t>
            </a:r>
            <a:r>
              <a:rPr lang="en-US" altLang="zh-CN" dirty="0" smtClean="0"/>
              <a:t>M=&lt;V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∪{q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}, 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{S}&gt;</a:t>
            </a:r>
            <a:r>
              <a:rPr lang="zh-CN" altLang="en-US" dirty="0" smtClean="0"/>
              <a:t>，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zh-CN" altLang="en-US" dirty="0" smtClean="0"/>
              <a:t>由以下规则定义：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(a)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a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>
                <a:latin typeface="宋体" charset="-122"/>
              </a:rPr>
              <a:t>∪</a:t>
            </a:r>
            <a:r>
              <a:rPr lang="en-US" altLang="zh-CN" sz="2000" dirty="0" smtClean="0"/>
              <a:t>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,a)=A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(b)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Ba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/>
              <a:t>∪{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B,a</a:t>
            </a:r>
            <a:r>
              <a:rPr lang="en-US" altLang="zh-CN" sz="2000" dirty="0" smtClean="0"/>
              <a:t>)=A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18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>
                <a:cs typeface="+mn-cs"/>
              </a:rPr>
              <a:t>与</a:t>
            </a:r>
            <a:r>
              <a:rPr lang="en-US" altLang="zh-CN" dirty="0" smtClean="0">
                <a:cs typeface="+mn-cs"/>
              </a:rPr>
              <a:t>(1)</a:t>
            </a:r>
            <a:r>
              <a:rPr lang="zh-CN" altLang="en-US" dirty="0" smtClean="0">
                <a:cs typeface="+mn-cs"/>
              </a:rPr>
              <a:t>类似，可以证明</a:t>
            </a:r>
            <a:r>
              <a:rPr lang="en-US" altLang="zh-CN" dirty="0" smtClean="0">
                <a:cs typeface="+mn-cs"/>
              </a:rPr>
              <a:t>L(G)</a:t>
            </a:r>
            <a:r>
              <a:rPr lang="zh-CN" altLang="en-US" dirty="0" smtClean="0">
                <a:cs typeface="+mn-cs"/>
              </a:rPr>
              <a:t>＝</a:t>
            </a:r>
            <a:r>
              <a:rPr lang="en-US" altLang="zh-CN" dirty="0" smtClean="0">
                <a:cs typeface="+mn-cs"/>
              </a:rPr>
              <a:t>L(M)</a:t>
            </a:r>
            <a:r>
              <a:rPr lang="zh-CN" altLang="en-US" dirty="0" smtClean="0">
                <a:cs typeface="+mn-cs"/>
              </a:rPr>
              <a:t>。</a:t>
            </a:r>
            <a:endParaRPr lang="zh-CN" altLang="en-US" dirty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将下列文法转换为</a:t>
            </a:r>
            <a:r>
              <a:rPr lang="en-US" altLang="zh-CN" dirty="0" smtClean="0"/>
              <a:t>FA</a:t>
            </a:r>
            <a:endParaRPr lang="zh-CN" altLang="en-US" dirty="0" smtClean="0"/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A → A1∣B1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→ B0∣0</a:t>
            </a:r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构造</a:t>
            </a:r>
            <a:r>
              <a:rPr kumimoji="1" lang="en-US" altLang="zh-CN" dirty="0" smtClean="0"/>
              <a:t>NFA M = &lt;{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/>
              <a:t>, A, B}, {0, 1}, </a:t>
            </a:r>
            <a:r>
              <a:rPr kumimoji="1" lang="en-US" altLang="zh-CN" dirty="0" smtClean="0">
                <a:sym typeface="Symbol" pitchFamily="18" charset="2"/>
              </a:rPr>
              <a:t></a:t>
            </a:r>
            <a:r>
              <a:rPr kumimoji="1" lang="en-US" altLang="zh-CN" dirty="0" smtClean="0"/>
              <a:t>, 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/>
              <a:t>, {A}&gt;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其中，</a:t>
            </a:r>
            <a:r>
              <a:rPr lang="zh-CN" altLang="en-US" dirty="0" smtClean="0">
                <a:sym typeface="Symbol" pitchFamily="18" charset="2"/>
              </a:rPr>
              <a:t> </a:t>
            </a:r>
            <a:r>
              <a:rPr lang="zh-CN" altLang="en-US" dirty="0" smtClean="0"/>
              <a:t>由以下规则定义：</a:t>
            </a:r>
            <a:endParaRPr kumimoji="1"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(A, 1)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A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(B, 1)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A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(B, 0)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B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>
                <a:sym typeface="Symbol" pitchFamily="18" charset="2"/>
              </a:rPr>
              <a:t>, 0)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B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>
                <a:sym typeface="Symbol" pitchFamily="18" charset="2"/>
              </a:rPr>
              <a:t>, 1)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φ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(A, 0)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φ</a:t>
            </a:r>
            <a:endParaRPr kumimoji="1" lang="zh-CN" altLang="en-US" dirty="0" smtClean="0">
              <a:sym typeface="Symbol" pitchFamily="18" charset="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60579" y="3952019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US" altLang="zh-CN" sz="2000" dirty="0" smtClean="0"/>
              <a:t>q</a:t>
            </a:r>
            <a:r>
              <a:rPr lang="en-US" altLang="zh-CN" sz="2000" baseline="-25000" dirty="0" smtClean="0"/>
              <a:t>0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6960958" y="3952019"/>
            <a:ext cx="540000" cy="5400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A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5510769" y="3952019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4600579" y="3857628"/>
            <a:ext cx="910190" cy="400110"/>
            <a:chOff x="4346331" y="3864829"/>
            <a:chExt cx="910190" cy="400110"/>
          </a:xfrm>
        </p:grpSpPr>
        <p:cxnSp>
          <p:nvCxnSpPr>
            <p:cNvPr id="11" name="直接箭头连接符 10"/>
            <p:cNvCxnSpPr>
              <a:stCxn id="6" idx="6"/>
              <a:endCxn id="9" idx="2"/>
            </p:cNvCxnSpPr>
            <p:nvPr/>
          </p:nvCxnSpPr>
          <p:spPr>
            <a:xfrm>
              <a:off x="4346331" y="4229220"/>
              <a:ext cx="910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03504" y="386482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5541787" y="3333752"/>
            <a:ext cx="717429" cy="708737"/>
            <a:chOff x="5541787" y="3333752"/>
            <a:chExt cx="717429" cy="708737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5830588" y="3333752"/>
              <a:ext cx="428628" cy="381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0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rc 50"/>
            <p:cNvSpPr>
              <a:spLocks/>
            </p:cNvSpPr>
            <p:nvPr/>
          </p:nvSpPr>
          <p:spPr bwMode="auto">
            <a:xfrm rot="3000000">
              <a:off x="5541787" y="3610489"/>
              <a:ext cx="432000" cy="432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6050769" y="3857628"/>
            <a:ext cx="910189" cy="400110"/>
            <a:chOff x="3649173" y="5509491"/>
            <a:chExt cx="910189" cy="400110"/>
          </a:xfrm>
        </p:grpSpPr>
        <p:cxnSp>
          <p:nvCxnSpPr>
            <p:cNvPr id="17" name="直接箭头连接符 16"/>
            <p:cNvCxnSpPr>
              <a:stCxn id="9" idx="6"/>
              <a:endCxn id="7" idx="2"/>
            </p:cNvCxnSpPr>
            <p:nvPr/>
          </p:nvCxnSpPr>
          <p:spPr>
            <a:xfrm>
              <a:off x="3649173" y="5873882"/>
              <a:ext cx="91018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14772" y="5509491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>
          <a:xfrm>
            <a:off x="6997843" y="3313420"/>
            <a:ext cx="717429" cy="708737"/>
            <a:chOff x="5541787" y="3333752"/>
            <a:chExt cx="717429" cy="708737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830588" y="3333752"/>
              <a:ext cx="428628" cy="381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1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000000">
              <a:off x="5541787" y="3610489"/>
              <a:ext cx="432000" cy="432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，都存在一个右线性正规文法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和左线性正规文法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spcBef>
                <a:spcPts val="3000"/>
              </a:spcBef>
            </a:pPr>
            <a:r>
              <a:rPr lang="en-US" altLang="zh-CN" dirty="0" smtClean="0"/>
              <a:t>(1) 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，都构造一个右线性正规文法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  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，都构造一个左线性正规文法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952500" algn="l"/>
              </a:tabLst>
            </a:pPr>
            <a:r>
              <a:rPr lang="zh-CN" altLang="en-US" dirty="0" smtClean="0"/>
              <a:t>设</a:t>
            </a:r>
            <a:r>
              <a:rPr lang="en-US" altLang="zh-CN" dirty="0" smtClean="0"/>
              <a:t>DFA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  <a:tabLst>
                <a:tab pos="952500" algn="l"/>
              </a:tabLst>
            </a:pPr>
            <a:r>
              <a:rPr lang="zh-CN" altLang="en-US" dirty="0" smtClean="0"/>
              <a:t>构造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=&lt;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S,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P&gt;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的定义如下：</a:t>
            </a:r>
            <a:endParaRPr lang="en-US" altLang="zh-CN" dirty="0" smtClean="0"/>
          </a:p>
          <a:p>
            <a:pPr>
              <a:buNone/>
              <a:tabLst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zh-CN" altLang="en-US" dirty="0" smtClean="0"/>
              <a:t>若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)=B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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A,B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r>
              <a:rPr lang="zh-CN" altLang="en-US" dirty="0" smtClean="0"/>
              <a:t>  </a:t>
            </a:r>
            <a:r>
              <a:rPr lang="en-US" altLang="zh-CN" dirty="0" smtClean="0"/>
              <a:t>(a)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时，令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  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，</a:t>
            </a:r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r>
              <a:rPr lang="zh-CN" altLang="en-US" dirty="0" smtClean="0"/>
              <a:t>  </a:t>
            </a:r>
            <a:r>
              <a:rPr lang="en-US" altLang="zh-CN" dirty="0" smtClean="0"/>
              <a:t>(b)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时，令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  </a:t>
            </a:r>
            <a:r>
              <a:rPr lang="en-US" altLang="zh-CN" dirty="0" err="1" smtClean="0"/>
              <a:t>aB|a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r>
              <a:rPr lang="zh-CN" altLang="en-US" dirty="0" smtClean="0"/>
              <a:t>  </a:t>
            </a:r>
            <a:r>
              <a:rPr lang="en-US" altLang="zh-CN" dirty="0" smtClean="0"/>
              <a:t>(c)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，添加一条规则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  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</a:rPr>
              <a:t>若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en-US" altLang="zh-CN" sz="2000" dirty="0" smtClean="0">
                <a:solidFill>
                  <a:srgbClr val="002060"/>
                </a:solidFill>
              </a:rPr>
              <a:t>F</a:t>
            </a:r>
            <a:r>
              <a:rPr lang="zh-CN" altLang="en-US" sz="2000" dirty="0" smtClean="0">
                <a:solidFill>
                  <a:srgbClr val="002060"/>
                </a:solidFill>
              </a:rPr>
              <a:t>，即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=</a:t>
            </a:r>
            <a:r>
              <a:rPr lang="en-US" altLang="zh-CN" sz="2000" dirty="0" smtClean="0">
                <a:solidFill>
                  <a:srgbClr val="002060"/>
                </a:solidFill>
              </a:rPr>
              <a:t>F</a:t>
            </a:r>
            <a:r>
              <a:rPr lang="zh-CN" altLang="en-US" sz="2000" dirty="0" smtClean="0">
                <a:solidFill>
                  <a:srgbClr val="002060"/>
                </a:solidFill>
              </a:rPr>
              <a:t>，在上述</a:t>
            </a:r>
            <a:r>
              <a:rPr lang="en-US" altLang="zh-CN" sz="2000" dirty="0" smtClean="0">
                <a:solidFill>
                  <a:srgbClr val="00206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R</a:t>
            </a:r>
            <a:r>
              <a:rPr lang="zh-CN" altLang="en-US" sz="2000" dirty="0" smtClean="0">
                <a:solidFill>
                  <a:srgbClr val="002060"/>
                </a:solidFill>
              </a:rPr>
              <a:t>中添加新的非终结符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en-US" altLang="zh-CN" sz="2000" dirty="0" smtClean="0">
                <a:solidFill>
                  <a:srgbClr val="002060"/>
                </a:solidFill>
              </a:rPr>
              <a:t>(s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</a:t>
            </a:r>
            <a:r>
              <a:rPr lang="en-US" altLang="zh-CN" sz="2000" dirty="0" smtClean="0">
                <a:solidFill>
                  <a:srgbClr val="002060"/>
                </a:solidFill>
              </a:rPr>
              <a:t>S)</a:t>
            </a:r>
            <a:r>
              <a:rPr lang="zh-CN" altLang="en-US" sz="2000" dirty="0" smtClean="0">
                <a:solidFill>
                  <a:srgbClr val="002060"/>
                </a:solidFill>
              </a:rPr>
              <a:t>和产生式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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</a:rPr>
              <a:t>|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</a:t>
            </a:r>
            <a:r>
              <a:rPr lang="zh-CN" altLang="en-US" sz="2000" dirty="0" smtClean="0">
                <a:solidFill>
                  <a:srgbClr val="002060"/>
                </a:solidFill>
              </a:rPr>
              <a:t>，并用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</a:t>
            </a:r>
            <a:r>
              <a:rPr lang="zh-CN" altLang="en-US" sz="2000" dirty="0" smtClean="0">
                <a:solidFill>
                  <a:srgbClr val="002060"/>
                </a:solidFill>
              </a:rPr>
              <a:t>代替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zh-CN" altLang="en-US" sz="2000" dirty="0" smtClean="0">
                <a:solidFill>
                  <a:srgbClr val="002060"/>
                </a:solidFill>
              </a:rPr>
              <a:t>作开始符号。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 →</a:t>
            </a:r>
            <a:r>
              <a:rPr lang="zh-CN" altLang="en-US" dirty="0" smtClean="0"/>
              <a:t>右线性文法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&gt;=j)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</a:p>
          <a:p>
            <a:r>
              <a:rPr lang="zh-CN" altLang="en-US" dirty="0" smtClean="0">
                <a:latin typeface="宋体" charset="-122"/>
              </a:rPr>
              <a:t>输出单词符号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43372" y="22859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(,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&gt;=,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),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--,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;,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285992"/>
            <a:ext cx="2357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LPAR,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GTE,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“j”&gt;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RPAR,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DMINUS,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SEMI,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altLang="zh-CN" sz="2000" dirty="0" smtClean="0">
                <a:solidFill>
                  <a:srgbClr val="FF0000"/>
                </a:solidFill>
              </a:rPr>
              <a:t>F</a:t>
            </a:r>
            <a:r>
              <a:rPr lang="zh-CN" altLang="en-US" sz="2000" dirty="0" smtClean="0"/>
              <a:t>，对</a:t>
            </a:r>
            <a:r>
              <a:rPr lang="en-US" altLang="zh-CN" sz="2000" dirty="0" smtClean="0"/>
              <a:t>w</a:t>
            </a:r>
            <a:r>
              <a:rPr lang="en-US" altLang="zh-CN" sz="2000" dirty="0" smtClean="0">
                <a:sym typeface="Symbol" pitchFamily="18" charset="2"/>
              </a:rPr>
              <a:t></a:t>
            </a:r>
            <a:r>
              <a:rPr lang="en-US" altLang="zh-CN" sz="2000" baseline="30000" dirty="0" smtClean="0"/>
              <a:t>*</a:t>
            </a:r>
            <a:r>
              <a:rPr lang="zh-CN" altLang="en-US" sz="2000" dirty="0" smtClean="0"/>
              <a:t>，设</a:t>
            </a:r>
            <a:r>
              <a:rPr lang="en-US" altLang="zh-CN" sz="2000" dirty="0" smtClean="0"/>
              <a:t>w=a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，其中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>
                <a:sym typeface="Symbol" pitchFamily="18" charset="2"/>
              </a:rPr>
              <a:t>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=1,…k)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 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baseline="30000" dirty="0" smtClean="0">
                <a:sym typeface="Symbol" pitchFamily="18" charset="2"/>
              </a:rPr>
              <a:t>+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，则存在一个最左推导：</a:t>
            </a:r>
            <a:endParaRPr lang="en-US" altLang="zh-CN" sz="2000" dirty="0" smtClean="0"/>
          </a:p>
          <a:p>
            <a:pPr marL="558800" lvl="1" indent="-101600">
              <a:spcBef>
                <a:spcPts val="0"/>
              </a:spcBef>
              <a:spcAft>
                <a:spcPts val="600"/>
              </a:spcAft>
              <a:buNone/>
              <a:tabLst>
                <a:tab pos="381000" algn="l"/>
              </a:tabLst>
            </a:pPr>
            <a:r>
              <a:rPr lang="zh-CN" altLang="en-US" sz="2000" dirty="0" smtClean="0"/>
              <a:t>		      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…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endParaRPr lang="en-US" altLang="zh-CN" sz="2000" baseline="-25000" dirty="0" smtClean="0"/>
          </a:p>
          <a:p>
            <a:pPr marL="558800" lvl="1" indent="-101600">
              <a:spcBef>
                <a:spcPts val="0"/>
              </a:spcBef>
              <a:spcAft>
                <a:spcPts val="600"/>
              </a:spcAft>
              <a:buNone/>
              <a:tabLst>
                <a:tab pos="381000" algn="l"/>
              </a:tabLst>
            </a:pPr>
            <a:r>
              <a:rPr lang="en-US" altLang="zh-CN" sz="2000" dirty="0" smtClean="0">
                <a:sym typeface="Symbol" pitchFamily="18" charset="2"/>
              </a:rPr>
              <a:t>			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…a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…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endParaRPr lang="en-US" altLang="zh-CN" sz="2000" baseline="-25000" dirty="0" smtClean="0"/>
          </a:p>
          <a:p>
            <a:pPr marL="360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/>
              <a:t>因而，在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中有一条从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出发依次经过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k-1</a:t>
            </a:r>
            <a:r>
              <a:rPr lang="zh-CN" altLang="en-US" sz="2000" dirty="0" smtClean="0"/>
              <a:t>到达终态的通路，该通路上所有箭弧的标记依次为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。反之亦然。</a:t>
            </a:r>
            <a:endParaRPr lang="en-US" altLang="zh-CN" sz="2000" dirty="0" smtClean="0"/>
          </a:p>
          <a:p>
            <a:pPr marL="360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/>
              <a:t>所以，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L</a:t>
            </a:r>
            <a:r>
              <a:rPr lang="en-US" altLang="zh-CN" sz="2000" dirty="0" smtClean="0"/>
              <a:t>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当且仅当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L</a:t>
            </a:r>
            <a:r>
              <a:rPr lang="en-US" altLang="zh-CN" sz="2000" dirty="0" smtClean="0"/>
              <a:t>(M)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altLang="zh-CN" sz="2000" dirty="0" smtClean="0">
                <a:solidFill>
                  <a:srgbClr val="FF3300"/>
                </a:solidFill>
              </a:rPr>
              <a:t>F</a:t>
            </a:r>
            <a:r>
              <a:rPr lang="zh-CN" altLang="en-US" sz="2000" dirty="0" smtClean="0"/>
              <a:t>，因为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(s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)=s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，所以</a:t>
            </a:r>
            <a:r>
              <a:rPr lang="zh-CN" altLang="en-US" sz="2000" dirty="0" smtClean="0">
                <a:sym typeface="Symbol" pitchFamily="18" charset="2"/>
              </a:rPr>
              <a:t></a:t>
            </a:r>
            <a:r>
              <a:rPr lang="en-US" altLang="zh-CN" sz="2000" dirty="0" smtClean="0"/>
              <a:t>L(M)</a:t>
            </a:r>
            <a:r>
              <a:rPr lang="zh-CN" altLang="en-US" sz="2000" dirty="0" smtClean="0"/>
              <a:t>。但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zh-CN" altLang="en-US" sz="2000" dirty="0" smtClean="0"/>
              <a:t>不属于上面构造的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zh-CN" altLang="en-US" sz="2000" dirty="0" smtClean="0"/>
              <a:t>所产生的语言</a:t>
            </a:r>
            <a:r>
              <a:rPr lang="en-US" altLang="zh-CN" sz="2000" dirty="0" smtClean="0"/>
              <a:t>L(G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L(G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/>
              <a:t>)=L(M)-{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</a:t>
            </a:r>
          </a:p>
          <a:p>
            <a:pPr marL="360000" indent="0">
              <a:lnSpc>
                <a:spcPct val="110000"/>
              </a:lnSpc>
              <a:buNone/>
              <a:tabLst>
                <a:tab pos="381000" algn="l"/>
              </a:tabLst>
            </a:pPr>
            <a:r>
              <a:rPr lang="zh-CN" altLang="en-US" sz="2000" dirty="0" smtClean="0"/>
              <a:t>所以，在上述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zh-CN" altLang="en-US" sz="2000" dirty="0" smtClean="0"/>
              <a:t>中添加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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000" dirty="0" smtClean="0">
                <a:solidFill>
                  <a:srgbClr val="FF3300"/>
                </a:solidFill>
              </a:rPr>
              <a:t>|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zh-CN" altLang="en-US" sz="2000" dirty="0" smtClean="0"/>
              <a:t>，并用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zh-CN" altLang="en-US" sz="2000" dirty="0" smtClean="0"/>
              <a:t>代替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作开始符号。</a:t>
            </a:r>
            <a:endParaRPr lang="en-US" altLang="zh-CN" sz="2000" dirty="0" smtClean="0"/>
          </a:p>
          <a:p>
            <a:pPr marL="360000" indent="0">
              <a:lnSpc>
                <a:spcPct val="110000"/>
              </a:lnSpc>
              <a:buNone/>
              <a:tabLst>
                <a:tab pos="381000" algn="l"/>
              </a:tabLst>
            </a:pPr>
            <a:r>
              <a:rPr lang="zh-CN" altLang="en-US" sz="2000" dirty="0" smtClean="0"/>
              <a:t>这样修正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zh-CN" altLang="en-US" sz="2000" dirty="0" smtClean="0"/>
              <a:t>后得到的文法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zh-CN" altLang="en-US" sz="2000" dirty="0" smtClean="0"/>
              <a:t>仍是右线性正规文法，并且</a:t>
            </a:r>
            <a:r>
              <a:rPr lang="en-US" altLang="zh-CN" sz="2000" dirty="0" smtClean="0"/>
              <a:t>L(G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en-US" altLang="zh-CN" sz="2000" dirty="0" smtClean="0"/>
              <a:t>)=L(M)</a:t>
            </a:r>
            <a:r>
              <a:rPr lang="zh-CN" altLang="en-US" sz="2000" dirty="0" smtClean="0"/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DFA  M=&lt; {S,A}, 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S, {A} &gt;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)=A,  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)=A,  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)=A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等价的右线性文法为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S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err="1" smtClean="0">
                <a:sym typeface="Symbol" pitchFamily="18" charset="2"/>
              </a:rPr>
              <a:t>aA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>
                <a:sym typeface="Symbol" pitchFamily="18" charset="2"/>
              </a:rPr>
              <a:t>A  </a:t>
            </a:r>
            <a:r>
              <a:rPr lang="en-US" altLang="zh-CN" dirty="0" err="1" smtClean="0">
                <a:sym typeface="Symbol" pitchFamily="18" charset="2"/>
              </a:rPr>
              <a:t>aA</a:t>
            </a:r>
            <a:r>
              <a:rPr lang="en-US" altLang="zh-CN" dirty="0" smtClean="0">
                <a:sym typeface="Symbol" pitchFamily="18" charset="2"/>
              </a:rPr>
              <a:t> | </a:t>
            </a:r>
            <a:r>
              <a:rPr lang="en-US" altLang="zh-CN" dirty="0" err="1" smtClean="0">
                <a:sym typeface="Symbol" pitchFamily="18" charset="2"/>
              </a:rPr>
              <a:t>bA</a:t>
            </a:r>
            <a:r>
              <a:rPr lang="en-US" altLang="zh-CN" dirty="0" smtClean="0">
                <a:sym typeface="Symbol" pitchFamily="18" charset="2"/>
              </a:rPr>
              <a:t> | a | b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zh-CN" altLang="en-US" dirty="0" smtClean="0"/>
              <a:t>左线性文法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DFA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zh-CN" altLang="en-US" dirty="0" smtClean="0"/>
              <a:t>右线性文法，从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出发可构造左线性文法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DFA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 F</a:t>
            </a:r>
            <a:r>
              <a:rPr lang="zh-CN" altLang="en-US" dirty="0" smtClean="0"/>
              <a:t>中只有一个终态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令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=&lt;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S, f, P&gt;</a:t>
            </a:r>
            <a:r>
              <a:rPr lang="zh-CN" altLang="en-US" dirty="0" smtClean="0"/>
              <a:t>，对任意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)=B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① 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不是初态，则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② 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是初态，且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没有箭弧射入，则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③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是初态，且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有箭弧射入，则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Aa|a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 F</a:t>
            </a:r>
            <a:r>
              <a:rPr lang="zh-CN" altLang="en-US" dirty="0" smtClean="0"/>
              <a:t>中只有一个终态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，则添加新的非终结符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和一条新产生式</a:t>
            </a:r>
            <a:r>
              <a:rPr lang="en-US" altLang="zh-CN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</a:t>
            </a:r>
            <a:r>
              <a:rPr lang="zh-CN" altLang="en-US" dirty="0" smtClean="0"/>
              <a:t>，并用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f</a:t>
            </a:r>
            <a:r>
              <a:rPr lang="zh-CN" altLang="en-US" dirty="0" smtClean="0"/>
              <a:t>作开始符号。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 F</a:t>
            </a:r>
            <a:r>
              <a:rPr lang="zh-CN" altLang="en-US" dirty="0" smtClean="0"/>
              <a:t>中有多个终态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设</a:t>
            </a:r>
            <a:r>
              <a:rPr lang="en-US" altLang="zh-CN" dirty="0" smtClean="0"/>
              <a:t>DFA M = &lt; {A, B, C, D}, {0, 1},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A, {B} 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M</a:t>
            </a:r>
            <a:r>
              <a:rPr lang="zh-CN" altLang="en-US" dirty="0" smtClean="0"/>
              <a:t>的状态转换图如图所示。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不难发现，</a:t>
            </a:r>
            <a:r>
              <a:rPr lang="en-US" altLang="zh-CN" dirty="0" smtClean="0"/>
              <a:t> L(M) = 0(10)*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714620"/>
            <a:ext cx="279180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1.    DFA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= &lt; {0, 1}, {A, B, C, D}, A, P 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由下列产生式组成：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1C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显然，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 = L(M) = 0(10)*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714488"/>
            <a:ext cx="279180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2.    DFA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= &lt; {0, 1}, {B, C, D}, B, P 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由下列产生式组成：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C0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B1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1 | C1 | D0 | D1 | B0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pic>
        <p:nvPicPr>
          <p:cNvPr id="32" name="图片 3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1500174"/>
            <a:ext cx="279180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 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smtClean="0">
                <a:sym typeface="Symbol" pitchFamily="18" charset="2"/>
              </a:rPr>
              <a:t>N</a:t>
            </a:r>
            <a:r>
              <a:rPr lang="en-US" altLang="zh-CN" dirty="0" smtClean="0"/>
              <a:t>FA 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1C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1D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/>
              <a:t>	M = &lt; {A, B, C, D, f}, {0, 1}, </a:t>
            </a:r>
            <a:r>
              <a:rPr kumimoji="1" lang="en-US" altLang="zh-CN" dirty="0" smtClean="0">
                <a:sym typeface="Symbol" pitchFamily="18" charset="2"/>
              </a:rPr>
              <a:t></a:t>
            </a:r>
            <a:r>
              <a:rPr kumimoji="1" lang="en-US" altLang="zh-CN" dirty="0" smtClean="0"/>
              <a:t>, A, {f} &gt;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/>
              <a:t>	M</a:t>
            </a:r>
            <a:r>
              <a:rPr kumimoji="1" lang="zh-CN" altLang="en-US" dirty="0" smtClean="0"/>
              <a:t>的状态转换图：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  <p:pic>
        <p:nvPicPr>
          <p:cNvPr id="37" name="图片 3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214422"/>
            <a:ext cx="2004372" cy="2000264"/>
          </a:xfrm>
          <a:prstGeom prst="rect">
            <a:avLst/>
          </a:prstGeom>
        </p:spPr>
      </p:pic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018997" y="4837793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A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5326311" y="4837793"/>
            <a:ext cx="540000" cy="5400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f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5326311" y="3857628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5326311" y="5817958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6419310" y="4837793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C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组合 79"/>
          <p:cNvGrpSpPr/>
          <p:nvPr/>
        </p:nvGrpSpPr>
        <p:grpSpPr>
          <a:xfrm>
            <a:off x="4561732" y="4743402"/>
            <a:ext cx="756000" cy="400110"/>
            <a:chOff x="3960372" y="4671964"/>
            <a:chExt cx="756000" cy="40011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3960372" y="5036355"/>
              <a:ext cx="75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174876" y="467196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49" name="组合 87"/>
          <p:cNvGrpSpPr/>
          <p:nvPr/>
        </p:nvGrpSpPr>
        <p:grpSpPr>
          <a:xfrm>
            <a:off x="5472909" y="6269351"/>
            <a:ext cx="948231" cy="517235"/>
            <a:chOff x="4871549" y="6197913"/>
            <a:chExt cx="948231" cy="517235"/>
          </a:xfrm>
        </p:grpSpPr>
        <p:sp>
          <p:nvSpPr>
            <p:cNvPr id="50" name="Rectangle 26"/>
            <p:cNvSpPr>
              <a:spLocks noChangeArrowheads="1"/>
            </p:cNvSpPr>
            <p:nvPr/>
          </p:nvSpPr>
          <p:spPr bwMode="auto">
            <a:xfrm>
              <a:off x="5286380" y="6334148"/>
              <a:ext cx="533400" cy="381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0,1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Arc 50"/>
            <p:cNvSpPr>
              <a:spLocks/>
            </p:cNvSpPr>
            <p:nvPr/>
          </p:nvSpPr>
          <p:spPr bwMode="auto">
            <a:xfrm rot="13320000">
              <a:off x="4871549" y="6197913"/>
              <a:ext cx="432000" cy="432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52" name="组合 80"/>
          <p:cNvGrpSpPr/>
          <p:nvPr/>
        </p:nvGrpSpPr>
        <p:grpSpPr>
          <a:xfrm>
            <a:off x="4291733" y="4000504"/>
            <a:ext cx="1037314" cy="837289"/>
            <a:chOff x="3706139" y="3929066"/>
            <a:chExt cx="1037314" cy="837289"/>
          </a:xfrm>
        </p:grpSpPr>
        <p:cxnSp>
          <p:nvCxnSpPr>
            <p:cNvPr id="53" name="形状 52"/>
            <p:cNvCxnSpPr>
              <a:stCxn id="38" idx="0"/>
              <a:endCxn id="41" idx="2"/>
            </p:cNvCxnSpPr>
            <p:nvPr/>
          </p:nvCxnSpPr>
          <p:spPr>
            <a:xfrm rot="5400000" flipH="1" flipV="1">
              <a:off x="3869713" y="3892616"/>
              <a:ext cx="710165" cy="103731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786182" y="39290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55" name="组合 81"/>
          <p:cNvGrpSpPr/>
          <p:nvPr/>
        </p:nvGrpSpPr>
        <p:grpSpPr>
          <a:xfrm>
            <a:off x="4323265" y="5377792"/>
            <a:ext cx="1008000" cy="892962"/>
            <a:chOff x="3737671" y="5322120"/>
            <a:chExt cx="1008000" cy="892962"/>
          </a:xfrm>
        </p:grpSpPr>
        <p:cxnSp>
          <p:nvCxnSpPr>
            <p:cNvPr id="56" name="形状 55"/>
            <p:cNvCxnSpPr/>
            <p:nvPr/>
          </p:nvCxnSpPr>
          <p:spPr>
            <a:xfrm rot="16200000" flipH="1">
              <a:off x="3886588" y="5173203"/>
              <a:ext cx="710165" cy="100800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57620" y="581497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58" name="组合 82"/>
          <p:cNvGrpSpPr/>
          <p:nvPr/>
        </p:nvGrpSpPr>
        <p:grpSpPr>
          <a:xfrm>
            <a:off x="5818922" y="3974378"/>
            <a:ext cx="1682036" cy="2268000"/>
            <a:chOff x="5217562" y="3902940"/>
            <a:chExt cx="1682036" cy="2268000"/>
          </a:xfrm>
        </p:grpSpPr>
        <p:cxnSp>
          <p:nvCxnSpPr>
            <p:cNvPr id="59" name="曲线连接符 58"/>
            <p:cNvCxnSpPr/>
            <p:nvPr/>
          </p:nvCxnSpPr>
          <p:spPr>
            <a:xfrm>
              <a:off x="5217562" y="3902940"/>
              <a:ext cx="1588" cy="2268000"/>
            </a:xfrm>
            <a:prstGeom prst="curvedConnector3">
              <a:avLst>
                <a:gd name="adj1" fmla="val 8486879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72264" y="47863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62" name="组合 84"/>
          <p:cNvGrpSpPr/>
          <p:nvPr/>
        </p:nvGrpSpPr>
        <p:grpSpPr>
          <a:xfrm>
            <a:off x="5882045" y="4759168"/>
            <a:ext cx="540000" cy="400110"/>
            <a:chOff x="5280685" y="4687730"/>
            <a:chExt cx="540000" cy="400110"/>
          </a:xfrm>
        </p:grpSpPr>
        <p:cxnSp>
          <p:nvCxnSpPr>
            <p:cNvPr id="63" name="直接箭头连接符 62"/>
            <p:cNvCxnSpPr/>
            <p:nvPr/>
          </p:nvCxnSpPr>
          <p:spPr>
            <a:xfrm rot="10800000">
              <a:off x="5280685" y="5036355"/>
              <a:ext cx="540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59494" y="468773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67" name="组合 85"/>
          <p:cNvGrpSpPr/>
          <p:nvPr/>
        </p:nvGrpSpPr>
        <p:grpSpPr>
          <a:xfrm>
            <a:off x="5803665" y="4286256"/>
            <a:ext cx="720000" cy="612000"/>
            <a:chOff x="5202305" y="4214818"/>
            <a:chExt cx="720000" cy="612000"/>
          </a:xfrm>
        </p:grpSpPr>
        <p:cxnSp>
          <p:nvCxnSpPr>
            <p:cNvPr id="69" name="形状 68"/>
            <p:cNvCxnSpPr/>
            <p:nvPr/>
          </p:nvCxnSpPr>
          <p:spPr>
            <a:xfrm rot="10800000">
              <a:off x="5202305" y="4214818"/>
              <a:ext cx="720000" cy="61200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316236" y="428625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80" name="组合 83"/>
          <p:cNvGrpSpPr/>
          <p:nvPr/>
        </p:nvGrpSpPr>
        <p:grpSpPr>
          <a:xfrm>
            <a:off x="5869046" y="4127628"/>
            <a:ext cx="822999" cy="710165"/>
            <a:chOff x="5283452" y="4056190"/>
            <a:chExt cx="822999" cy="710165"/>
          </a:xfrm>
        </p:grpSpPr>
        <p:cxnSp>
          <p:nvCxnSpPr>
            <p:cNvPr id="81" name="形状 80"/>
            <p:cNvCxnSpPr>
              <a:stCxn id="41" idx="6"/>
              <a:endCxn id="43" idx="0"/>
            </p:cNvCxnSpPr>
            <p:nvPr/>
          </p:nvCxnSpPr>
          <p:spPr>
            <a:xfrm>
              <a:off x="5283452" y="4056190"/>
              <a:ext cx="822999" cy="710165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715008" y="43147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83" name="组合 86"/>
          <p:cNvGrpSpPr/>
          <p:nvPr/>
        </p:nvGrpSpPr>
        <p:grpSpPr>
          <a:xfrm>
            <a:off x="5869047" y="5377793"/>
            <a:ext cx="822999" cy="710165"/>
            <a:chOff x="5283453" y="5306355"/>
            <a:chExt cx="822999" cy="710165"/>
          </a:xfrm>
        </p:grpSpPr>
        <p:cxnSp>
          <p:nvCxnSpPr>
            <p:cNvPr id="84" name="形状 83"/>
            <p:cNvCxnSpPr>
              <a:stCxn id="43" idx="4"/>
              <a:endCxn id="42" idx="6"/>
            </p:cNvCxnSpPr>
            <p:nvPr/>
          </p:nvCxnSpPr>
          <p:spPr>
            <a:xfrm rot="5400000">
              <a:off x="5339870" y="5249938"/>
              <a:ext cx="710165" cy="82299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01988" y="542926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3.  </a:t>
            </a:r>
            <a:r>
              <a:rPr lang="en-US" altLang="zh-CN" dirty="0" smtClean="0"/>
              <a:t>NFA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= &lt; {0, 1}, {B, C, D, f}, f, P</a:t>
            </a:r>
            <a:r>
              <a:rPr lang="en-US" altLang="zh-CN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zh-CN" altLang="en-US" dirty="0" smtClean="0"/>
              <a:t>由下列产生式组成：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 f → 0 | C0		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→ B1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→ 0 | C0		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→ 1 | C1 | D0 | D1 | B0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易证 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 = L(M)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2121854"/>
            <a:ext cx="3553674" cy="295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3.3.3,  3.3.4,  3.3.5</a:t>
            </a:r>
          </a:p>
          <a:p>
            <a:pPr lvl="1"/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有穷自动机（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正则文法</a:t>
            </a:r>
            <a:endParaRPr lang="en-US" altLang="zh-CN" dirty="0" smtClean="0"/>
          </a:p>
          <a:p>
            <a:r>
              <a:rPr lang="zh-CN" altLang="en-US" dirty="0" smtClean="0"/>
              <a:t>在接收语言的能力上是等价的。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3.3.5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4992" y="1643050"/>
          <a:ext cx="5334016" cy="495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676416"/>
              </a:tblGrid>
              <a:tr h="34452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宋体"/>
                          <a:ea typeface="宋体"/>
                          <a:cs typeface="Times New Roman"/>
                        </a:rPr>
                        <a:t>单词符号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种别编码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助忆符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内码值</a:t>
                      </a:r>
                      <a:endParaRPr lang="zh-CN" altLang="en-US" dirty="0"/>
                    </a:p>
                  </a:txBody>
                  <a:tcPr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DIM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$DIM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IF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$IF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DO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$DO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END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$END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标识符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内部字符串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常数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)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$INT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标准二进制形式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=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$ASSIGN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微软雅黑"/>
                          <a:ea typeface="宋体"/>
                          <a:cs typeface="Times New Roman"/>
                        </a:rPr>
                        <a:t>+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$PLUS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$STAR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$POWER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，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$COMMA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(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$LPAR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14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$RPAR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8053" y="1142984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表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3.1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P42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对任何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与有穷自动机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等价）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对任何正规式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，都存在一个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（有穷自动机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等价）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对任何</a:t>
            </a:r>
            <a:r>
              <a:rPr lang="en-US" altLang="zh-CN" dirty="0" smtClean="0"/>
              <a:t>FA  M</a:t>
            </a:r>
            <a:r>
              <a:rPr lang="zh-CN" altLang="en-US" dirty="0" smtClean="0"/>
              <a:t>，都存在一个正规式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把证明过程转换为构造过程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上任一</a:t>
            </a:r>
            <a:r>
              <a:rPr lang="en-US" altLang="zh-CN" dirty="0" smtClean="0"/>
              <a:t>NFA  M</a:t>
            </a:r>
            <a:r>
              <a:rPr lang="zh-CN" altLang="en-US" dirty="0" smtClean="0"/>
              <a:t>，构造一个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拓广状态转换图的概念，令每条弧可用一个正规式作标记。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构造正规式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① 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的状态转换图上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添加两个状态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用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弧连接到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的所有初态结点，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的所有终态结点用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弧连接到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从而形成一个新的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它只有一个初态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和一个终态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② 反复使用替换规则，逐步消去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中的结点，直到只剩下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为止。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kumimoji="1" lang="zh-CN" altLang="en-US" dirty="0" smtClean="0">
                <a:latin typeface="Times New Roman" pitchFamily="18" charset="0"/>
              </a:rPr>
              <a:t>③ 最后，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的弧</a:t>
            </a:r>
            <a:r>
              <a:rPr kumimoji="1" lang="zh-CN" altLang="en-US" dirty="0" smtClean="0">
                <a:latin typeface="Times New Roman" pitchFamily="18" charset="0"/>
              </a:rPr>
              <a:t>上的标记即为所构造的正规式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/>
              <a:t>	 L(r)=L(M)=L(M’)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替换规则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pic>
        <p:nvPicPr>
          <p:cNvPr id="44" name="图片 4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50" y="1417486"/>
            <a:ext cx="7308500" cy="4023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对如图所示的有限自动机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，构造其等价的正规式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  <p:pic>
        <p:nvPicPr>
          <p:cNvPr id="71" name="图片 7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1714488"/>
            <a:ext cx="4714908" cy="453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对任何正规式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，都存在一个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把证明过程转换为构造过程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对于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，构造一个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下面使用关于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中运算符数目的归纳法证明上述结论。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中包含零个运算符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k(k</a:t>
            </a:r>
            <a:r>
              <a:rPr lang="en-US" altLang="zh-CN" dirty="0" smtClean="0">
                <a:sym typeface="Symbol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个运算符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r</a:t>
            </a:r>
            <a:r>
              <a:rPr lang="zh-CN" altLang="en-US" dirty="0" smtClean="0"/>
              <a:t>中包含零个运算符，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则 </a:t>
            </a:r>
            <a:r>
              <a:rPr lang="en-US" altLang="zh-CN" dirty="0" smtClean="0"/>
              <a:t>r=</a:t>
            </a:r>
            <a:r>
              <a:rPr lang="en-US" altLang="zh-CN" dirty="0" smtClean="0">
                <a:sym typeface="Symbol" pitchFamily="18" charset="2"/>
              </a:rPr>
              <a:t>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r=</a:t>
            </a:r>
            <a:r>
              <a:rPr lang="en-US" altLang="zh-CN" dirty="0" smtClean="0">
                <a:sym typeface="Symbol" pitchFamily="18" charset="2"/>
              </a:rPr>
              <a:t>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r=a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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这三个有限自动机符合要求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76400" y="2466972"/>
            <a:ext cx="608013" cy="5334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08000" anchor="ctr" anchorCtr="1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</a:rPr>
              <a:t>q</a:t>
            </a:r>
            <a:r>
              <a:rPr kumimoji="1" lang="en-US" altLang="zh-CN" sz="2400" b="1" baseline="-25000" dirty="0">
                <a:latin typeface="Times New Roman" pitchFamily="18" charset="0"/>
              </a:rPr>
              <a:t>0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5" name="组合 18"/>
          <p:cNvGrpSpPr/>
          <p:nvPr/>
        </p:nvGrpSpPr>
        <p:grpSpPr>
          <a:xfrm>
            <a:off x="3581400" y="2466972"/>
            <a:ext cx="1522413" cy="533400"/>
            <a:chOff x="3581400" y="2466972"/>
            <a:chExt cx="1522413" cy="5334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5814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4495800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f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7" name="组合 19"/>
          <p:cNvGrpSpPr/>
          <p:nvPr/>
        </p:nvGrpSpPr>
        <p:grpSpPr>
          <a:xfrm>
            <a:off x="6477000" y="2428868"/>
            <a:ext cx="1905001" cy="571504"/>
            <a:chOff x="6477000" y="2428868"/>
            <a:chExt cx="1905001" cy="57150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072330" y="2428868"/>
              <a:ext cx="704832" cy="276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>
              <a:off x="64770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 dirty="0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7773988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f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7086600" y="2771772"/>
              <a:ext cx="685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 r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k(k</a:t>
            </a:r>
            <a:r>
              <a:rPr lang="en-US" altLang="zh-CN" dirty="0" smtClean="0">
                <a:sym typeface="Symbol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个运算符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有三种情形</a:t>
            </a:r>
            <a:endParaRPr lang="en-US" altLang="zh-CN" dirty="0" smtClean="0"/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|r</a:t>
            </a:r>
            <a:r>
              <a:rPr lang="en-US" altLang="zh-CN" sz="2400" baseline="-25000" dirty="0" smtClean="0"/>
              <a:t>2</a:t>
            </a:r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baseline="30000" dirty="0" smtClean="0"/>
              <a:t>*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或运算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endParaRPr lang="en-US" altLang="zh-CN" baseline="-250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algn="ctr" eaLnBrk="1" hangingPunct="1">
              <a:buNone/>
            </a:pPr>
            <a:endParaRPr lang="en-US" altLang="zh-CN" dirty="0" smtClean="0"/>
          </a:p>
          <a:p>
            <a:pPr lvl="2" eaLnBrk="1" hangingPunct="1">
              <a:buNone/>
            </a:pPr>
            <a:r>
              <a:rPr lang="en-US" altLang="zh-CN" sz="2400" dirty="0" smtClean="0"/>
              <a:t>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)∪L(M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)∪L(r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 L(r)</a:t>
            </a: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128</a:t>
            </a:fld>
            <a:endParaRPr lang="en-US" altLang="zh-CN" smtClean="0"/>
          </a:p>
        </p:txBody>
      </p:sp>
      <p:pic>
        <p:nvPicPr>
          <p:cNvPr id="29" name="图片 2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90" y="1785926"/>
            <a:ext cx="4035219" cy="195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连结运算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marL="1257300" lvl="4" indent="-342900">
              <a:spcBef>
                <a:spcPts val="1200"/>
              </a:spcBef>
              <a:spcAft>
                <a:spcPts val="0"/>
              </a:spcAft>
              <a:buSzPct val="60000"/>
              <a:buNone/>
            </a:pPr>
            <a:r>
              <a:rPr lang="en-US" altLang="zh-CN" sz="2400" dirty="0" smtClean="0"/>
              <a:t>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)L(M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)L(r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 L(r)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129</a:t>
            </a:fld>
            <a:endParaRPr lang="en-US" altLang="zh-CN" smtClean="0"/>
          </a:p>
        </p:txBody>
      </p:sp>
      <p:pic>
        <p:nvPicPr>
          <p:cNvPr id="19" name="图片 1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2" y="2065081"/>
            <a:ext cx="4175415" cy="79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</a:t>
            </a:r>
            <a:r>
              <a:rPr lang="zh-CN" altLang="en-US" dirty="0" smtClean="0">
                <a:latin typeface="宋体" charset="-122"/>
              </a:rPr>
              <a:t>作为一个独立子程序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642910" y="1571612"/>
            <a:ext cx="8148654" cy="2701926"/>
            <a:chOff x="642910" y="1428736"/>
            <a:chExt cx="8148654" cy="2701926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166927" y="1757349"/>
              <a:ext cx="5167313" cy="2373313"/>
              <a:chOff x="1401" y="1595"/>
              <a:chExt cx="3255" cy="1495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401" y="1595"/>
                <a:ext cx="855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词法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744" y="1595"/>
                <a:ext cx="912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语法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352" y="2765"/>
                <a:ext cx="1344" cy="32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>
                    <a:latin typeface="微软雅黑" pitchFamily="34" charset="-122"/>
                    <a:ea typeface="微软雅黑" pitchFamily="34" charset="-122"/>
                  </a:rPr>
                  <a:t>符号表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42910" y="1714484"/>
              <a:ext cx="1524000" cy="685800"/>
              <a:chOff x="384" y="1392"/>
              <a:chExt cx="960" cy="432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源程序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80" y="1749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533764" y="1428736"/>
              <a:ext cx="2362200" cy="685800"/>
              <a:chOff x="2256" y="1266"/>
              <a:chExt cx="1488" cy="432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496" y="1266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单词符号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533764" y="254316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268653" y="2714611"/>
              <a:ext cx="2940050" cy="912813"/>
              <a:chOff x="2089" y="2172"/>
              <a:chExt cx="1852" cy="575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089" y="2172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3555" y="2180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7343764" y="1857360"/>
              <a:ext cx="1447800" cy="685800"/>
              <a:chOff x="4656" y="1584"/>
              <a:chExt cx="912" cy="432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4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528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2000">
                    <a:latin typeface="微软雅黑" pitchFamily="34" charset="-122"/>
                    <a:ea typeface="微软雅黑" pitchFamily="34" charset="-122"/>
                  </a:rPr>
                  <a:t>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闭包运算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*</a:t>
            </a:r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marL="1714500" lvl="7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400" dirty="0" smtClean="0"/>
              <a:t>	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)*=L(r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)*= L(r)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130</a:t>
            </a:fld>
            <a:endParaRPr lang="en-US" altLang="zh-CN" smtClean="0"/>
          </a:p>
        </p:txBody>
      </p:sp>
      <p:pic>
        <p:nvPicPr>
          <p:cNvPr id="25" name="图片 2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63" y="1571612"/>
            <a:ext cx="3962073" cy="186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上述证明过程实质上是一个将正规表达式转换为有限自动机的算法。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cs typeface="Arial" pitchFamily="34" charset="0"/>
              </a:rPr>
              <a:t>Thompson’s Construction</a:t>
            </a:r>
            <a:endParaRPr lang="zh-CN" altLang="en-US" dirty="0" smtClean="0"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71546"/>
            <a:ext cx="7772400" cy="5021263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=01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=01</a:t>
            </a:r>
            <a:r>
              <a:rPr lang="zh-CN" altLang="en-US" dirty="0" smtClean="0"/>
              <a:t>*</a:t>
            </a:r>
            <a:r>
              <a:rPr lang="en-US" altLang="zh-CN" dirty="0" smtClean="0"/>
              <a:t>|1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  <p:sp>
        <p:nvSpPr>
          <p:cNvPr id="74" name="TextBox 73"/>
          <p:cNvSpPr txBox="1"/>
          <p:nvPr/>
        </p:nvSpPr>
        <p:spPr>
          <a:xfrm>
            <a:off x="2357422" y="5500702"/>
            <a:ext cx="476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利用子集构造法把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转换为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DFA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54" name="图片 5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14" y="2689706"/>
            <a:ext cx="7210972" cy="259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自动机等价（</a:t>
            </a:r>
            <a:r>
              <a:rPr lang="en-US" altLang="zh-CN" dirty="0" smtClean="0"/>
              <a:t>3.3.3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</a:t>
            </a:r>
            <a:r>
              <a:rPr lang="zh-CN" altLang="en-US" dirty="0" smtClean="0"/>
              <a:t>等价性定理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描述能力相同。</a:t>
            </a:r>
          </a:p>
          <a:p>
            <a:r>
              <a:rPr lang="zh-CN" altLang="en-US" dirty="0" smtClean="0"/>
              <a:t>对该定理的证明过程就是</a:t>
            </a:r>
            <a:r>
              <a:rPr kumimoji="1" lang="zh-CN" altLang="en-US" dirty="0" smtClean="0">
                <a:latin typeface="Times New Roman" pitchFamily="18" charset="0"/>
              </a:rPr>
              <a:t>将</a:t>
            </a:r>
            <a:r>
              <a:rPr lang="en-US" altLang="zh-CN" dirty="0" smtClean="0"/>
              <a:t>NFA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的过程。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 → </a:t>
            </a:r>
            <a:r>
              <a:rPr lang="en-US" altLang="zh-CN" dirty="0" smtClean="0"/>
              <a:t>NFA  M’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M’</a:t>
            </a:r>
            <a:r>
              <a:rPr lang="zh-CN" altLang="en-US" dirty="0" smtClean="0"/>
              <a:t>中的状态转换图中每条弧只标记为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；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  利用子集构造法将</a:t>
            </a:r>
            <a:r>
              <a:rPr lang="en-US" altLang="zh-CN" dirty="0" smtClean="0"/>
              <a:t>NFA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01" y="3714752"/>
            <a:ext cx="4381189" cy="2113931"/>
          </a:xfrm>
          <a:prstGeom prst="rect">
            <a:avLst/>
          </a:prstGeom>
        </p:spPr>
      </p:pic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430888"/>
            <a:ext cx="3143067" cy="641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拓广状态转换图的概念，令每条弧可用一个正规式作标记。（</a:t>
            </a:r>
            <a:r>
              <a:rPr lang="en-US" altLang="zh-CN" dirty="0" smtClean="0"/>
              <a:t>P53 - 3.3.5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357562"/>
            <a:ext cx="5861764" cy="2828311"/>
          </a:xfrm>
          <a:prstGeom prst="rect">
            <a:avLst/>
          </a:prstGeom>
        </p:spPr>
      </p:pic>
      <p:grpSp>
        <p:nvGrpSpPr>
          <p:cNvPr id="6" name="组合 14"/>
          <p:cNvGrpSpPr/>
          <p:nvPr/>
        </p:nvGrpSpPr>
        <p:grpSpPr>
          <a:xfrm>
            <a:off x="2786050" y="2285992"/>
            <a:ext cx="2754578" cy="578104"/>
            <a:chOff x="2786050" y="2285992"/>
            <a:chExt cx="2754578" cy="578104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000496" y="2285992"/>
              <a:ext cx="514344" cy="276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r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786050" y="2324096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endParaRPr kumimoji="1" lang="en-US" altLang="zh-CN" sz="2400" b="1" baseline="-25000" dirty="0">
                <a:latin typeface="Times New Roman" pitchFamily="18" charset="0"/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5000628" y="2324096"/>
              <a:ext cx="540000" cy="540000"/>
            </a:xfrm>
            <a:prstGeom prst="donut">
              <a:avLst>
                <a:gd name="adj" fmla="val 123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8" idx="6"/>
              <a:endCxn id="11" idx="2"/>
            </p:cNvCxnSpPr>
            <p:nvPr/>
          </p:nvCxnSpPr>
          <p:spPr>
            <a:xfrm>
              <a:off x="3326050" y="2594096"/>
              <a:ext cx="167457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  <p:pic>
        <p:nvPicPr>
          <p:cNvPr id="73" name="图片 7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59079"/>
            <a:ext cx="5702541" cy="452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136</a:t>
            </a:fld>
            <a:endParaRPr lang="en-US" altLang="zh-CN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利用子集构造法把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转换为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DFA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4" y="3590838"/>
            <a:ext cx="6241788" cy="3267186"/>
          </a:xfrm>
          <a:prstGeom prst="rect">
            <a:avLst/>
          </a:prstGeom>
        </p:spPr>
      </p:pic>
      <p:pic>
        <p:nvPicPr>
          <p:cNvPr id="40" name="图片 39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643050"/>
            <a:ext cx="6270998" cy="1903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137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958" y="252090"/>
          <a:ext cx="6096000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i="0" kern="100" baseline="-250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2000" i="0" kern="100" baseline="-250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err="1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i="0" kern="100" baseline="-25000" dirty="0" err="1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</a:t>
                      </a:r>
                      <a:endParaRPr lang="zh-CN" altLang="en-US" sz="2000" i="0" kern="100" baseline="-25000" dirty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0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1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2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786190"/>
            <a:ext cx="5663810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  <p:sp>
        <p:nvSpPr>
          <p:cNvPr id="84" name="TextBox 83"/>
          <p:cNvSpPr txBox="1"/>
          <p:nvPr/>
        </p:nvSpPr>
        <p:spPr>
          <a:xfrm>
            <a:off x="6500826" y="5396227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P48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3.5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8" name="图片 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98" y="928670"/>
            <a:ext cx="5522215" cy="2786082"/>
          </a:xfrm>
          <a:prstGeom prst="rect">
            <a:avLst/>
          </a:prstGeom>
        </p:spPr>
      </p:pic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80" y="3926591"/>
            <a:ext cx="3919404" cy="214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3.3.6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确定有限自动机的化简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Implementation in TINY Scanner</a:t>
            </a:r>
            <a:endParaRPr lang="zh-CN" alt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Tiny scanner returns the single next token from the input on demand via a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(void);</a:t>
            </a:r>
          </a:p>
          <a:p>
            <a:pPr lvl="1" eaLnBrk="1" hangingPunct="1"/>
            <a:r>
              <a:rPr lang="en-US" altLang="zh-CN" sz="2400" dirty="0" smtClean="0"/>
              <a:t>and string value of the token is placed in the global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tokenString</a:t>
            </a:r>
            <a:r>
              <a:rPr lang="en-US" altLang="zh-CN" sz="2400" dirty="0" smtClean="0"/>
              <a:t>, </a:t>
            </a:r>
          </a:p>
          <a:p>
            <a:pPr lvl="1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#define MAXTOKENLEN  40</a:t>
            </a:r>
          </a:p>
          <a:p>
            <a:pPr lvl="1" eaLnBrk="1" hangingPunct="1">
              <a:buNone/>
            </a:pPr>
            <a:r>
              <a:rPr lang="en-US" altLang="zh-CN" sz="2000" dirty="0" smtClean="0"/>
              <a:t>		char  </a:t>
            </a:r>
            <a:r>
              <a:rPr lang="en-US" altLang="zh-CN" sz="2000" dirty="0" err="1" smtClean="0"/>
              <a:t>tokenString</a:t>
            </a:r>
            <a:r>
              <a:rPr lang="en-US" altLang="zh-CN" sz="2000" dirty="0" smtClean="0"/>
              <a:t>[MAXTOKENLEN+1];</a:t>
            </a:r>
          </a:p>
          <a:p>
            <a:pPr lvl="1" eaLnBrk="1" hangingPunct="1"/>
            <a:r>
              <a:rPr lang="en-US" altLang="zh-CN" sz="2400" dirty="0" smtClean="0"/>
              <a:t>which is declared in  </a:t>
            </a:r>
            <a:r>
              <a:rPr lang="en-US" altLang="zh-CN" sz="2400" dirty="0" err="1" smtClean="0"/>
              <a:t>scan.h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scan.c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	( P511 / P388-389;  P513-516 / P390-392;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L564, L569;  L617, L674-793 )</a:t>
            </a:r>
            <a:endParaRPr lang="zh-CN" altLang="en-US" sz="2400" dirty="0" smtClean="0"/>
          </a:p>
        </p:txBody>
      </p:sp>
      <p:sp>
        <p:nvSpPr>
          <p:cNvPr id="1536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CDB52-C3DB-4C29-8B5D-364307B7729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的化简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寻找一个状态数比</a:t>
            </a:r>
            <a:r>
              <a:rPr lang="en-US" altLang="zh-CN" dirty="0" smtClean="0"/>
              <a:t>M</a:t>
            </a:r>
            <a:r>
              <a:rPr lang="zh-CN" altLang="en-US" dirty="0" smtClean="0"/>
              <a:t>少的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L(M)=L(M’)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最小化（</a:t>
            </a:r>
            <a:r>
              <a:rPr lang="en-US" altLang="zh-CN" dirty="0" smtClean="0"/>
              <a:t>Minimizing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的状态数最少。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140</a:t>
            </a:fld>
            <a:endParaRPr lang="en-US" altLang="zh-CN"/>
          </a:p>
        </p:txBody>
      </p:sp>
      <p:pic>
        <p:nvPicPr>
          <p:cNvPr id="104" name="图片 10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223407"/>
            <a:ext cx="3895728" cy="991279"/>
          </a:xfrm>
          <a:prstGeom prst="rect">
            <a:avLst/>
          </a:prstGeom>
        </p:spPr>
      </p:pic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669554"/>
            <a:ext cx="3214710" cy="1759842"/>
          </a:xfrm>
          <a:prstGeom prst="rect">
            <a:avLst/>
          </a:prstGeom>
        </p:spPr>
      </p:pic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7" y="4429132"/>
            <a:ext cx="4022049" cy="2029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Important Result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important result from automata theory states that</a:t>
            </a:r>
          </a:p>
          <a:p>
            <a:pPr lvl="1"/>
            <a:r>
              <a:rPr lang="en-US" altLang="zh-CN" sz="2400" dirty="0" smtClean="0"/>
              <a:t>given any DFA, there is an equivalent DFA containing a </a:t>
            </a:r>
            <a:r>
              <a:rPr lang="en-US" altLang="zh-CN" sz="2400" dirty="0" smtClean="0">
                <a:solidFill>
                  <a:srgbClr val="FF0000"/>
                </a:solidFill>
              </a:rPr>
              <a:t>minimum number of states</a:t>
            </a:r>
            <a:r>
              <a:rPr lang="en-US" altLang="zh-CN" sz="2400" dirty="0" smtClean="0"/>
              <a:t>, </a:t>
            </a:r>
          </a:p>
          <a:p>
            <a:pPr lvl="1"/>
            <a:r>
              <a:rPr lang="en-US" altLang="zh-CN" sz="2400" dirty="0" smtClean="0"/>
              <a:t>and that this minimum-state DFA is </a:t>
            </a:r>
            <a:r>
              <a:rPr lang="en-US" altLang="zh-CN" sz="2400" dirty="0" smtClean="0">
                <a:solidFill>
                  <a:srgbClr val="FF0000"/>
                </a:solidFill>
              </a:rPr>
              <a:t>unique</a:t>
            </a:r>
            <a:r>
              <a:rPr lang="en-US" altLang="zh-CN" sz="2400" dirty="0" smtClean="0"/>
              <a:t> (except for renaming of states).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FE58E-61E5-46BC-88DE-22335799DE31}" type="slidenum">
              <a:rPr lang="zh-CN" altLang="en-US" smtClean="0"/>
              <a:pPr/>
              <a:t>141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假设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的两个状态，称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>
                <a:solidFill>
                  <a:srgbClr val="FF3300"/>
                </a:solidFill>
              </a:rPr>
              <a:t>等价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lang="zh-CN" altLang="en-US" dirty="0" smtClean="0"/>
              <a:t>如果从状态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出发能读出某个字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而停止于终态，那么同样，从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出发也能读出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而停止于终态；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lang="zh-CN" altLang="en-US" dirty="0" smtClean="0"/>
              <a:t>反之，如果从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出发能读出某个字</a:t>
            </a:r>
            <a:r>
              <a:rPr lang="en-US" altLang="zh-CN" dirty="0" smtClean="0">
                <a:sym typeface="Symbol" pitchFamily="18" charset="2"/>
              </a:rPr>
              <a:t>w</a:t>
            </a:r>
            <a:r>
              <a:rPr lang="zh-CN" altLang="en-US" dirty="0" smtClean="0"/>
              <a:t>而停止于终态，那么同样，从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出发也能读出</a:t>
            </a:r>
            <a:r>
              <a:rPr lang="en-US" altLang="zh-CN" dirty="0" smtClean="0"/>
              <a:t>w</a:t>
            </a:r>
            <a:r>
              <a:rPr lang="zh-CN" altLang="en-US" dirty="0" smtClean="0"/>
              <a:t>而停止于终态。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两个状态不等价，则称它们是</a:t>
            </a:r>
            <a:r>
              <a:rPr lang="zh-CN" altLang="en-US" dirty="0" smtClean="0">
                <a:solidFill>
                  <a:srgbClr val="FF3300"/>
                </a:solidFill>
              </a:rPr>
              <a:t>可区别</a:t>
            </a:r>
            <a:r>
              <a:rPr lang="zh-CN" altLang="en-US" dirty="0" smtClean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  <p:pic>
        <p:nvPicPr>
          <p:cNvPr id="25" name="图片 2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11" y="4357694"/>
            <a:ext cx="7338978" cy="1670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终态与非终态是可区别的。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终态可以读出空字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，非终态不能读出空字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是可区别的。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071677"/>
            <a:ext cx="4429156" cy="2234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的状态集划分为一些不相交的子集，使得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任何两个不同子集的状态是可区别的，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而同一子集的任何两个状态是等价的。</a:t>
            </a:r>
            <a:endParaRPr lang="en-US" altLang="zh-CN" dirty="0" smtClean="0"/>
          </a:p>
          <a:p>
            <a:r>
              <a:rPr lang="zh-CN" altLang="en-US" dirty="0" smtClean="0"/>
              <a:t>每个子集选出一个代表，同时消去其他状态。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划分为终态和非终态两个子集，形成基本划分</a:t>
            </a:r>
            <a:r>
              <a:rPr lang="zh-CN" altLang="en-US" sz="2000" dirty="0" smtClean="0">
                <a:sym typeface="Symbol" pitchFamily="18" charset="2"/>
              </a:rPr>
              <a:t>；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spcBef>
                <a:spcPct val="30000"/>
              </a:spcBef>
              <a:buNone/>
            </a:pPr>
            <a:r>
              <a:rPr lang="en-US" altLang="zh-CN" sz="2000" dirty="0" smtClean="0">
                <a:sym typeface="Symbol" pitchFamily="18" charset="2"/>
              </a:rPr>
              <a:t>2.  </a:t>
            </a:r>
            <a:r>
              <a:rPr lang="zh-CN" altLang="en-US" sz="2000" dirty="0" smtClean="0"/>
              <a:t>假定到某个时候，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已含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个子集，记为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en-US" altLang="zh-CN" sz="2000" dirty="0" smtClean="0"/>
              <a:t>={I</a:t>
            </a:r>
            <a:r>
              <a:rPr lang="en-US" altLang="zh-CN" sz="2000" baseline="30000" dirty="0" smtClean="0"/>
              <a:t>(1)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(2)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ym typeface="Symbol" pitchFamily="18" charset="2"/>
              </a:rPr>
              <a:t>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(m)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，检查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中的每个子集看是否能进一步划分</a:t>
            </a:r>
            <a:r>
              <a:rPr lang="en-US" altLang="zh-CN" sz="2000" dirty="0" smtClean="0"/>
              <a:t>: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对某个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，令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en-US" altLang="zh-CN" sz="2000" dirty="0" smtClean="0"/>
              <a:t>={s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,s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ym typeface="Symbol" pitchFamily="18" charset="2"/>
              </a:rPr>
              <a:t>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，若存在一个输入字符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使得</a:t>
            </a:r>
            <a:r>
              <a:rPr lang="en-US" altLang="zh-CN" sz="2000" dirty="0" smtClean="0"/>
              <a:t>I</a:t>
            </a:r>
            <a:r>
              <a:rPr lang="en-US" altLang="zh-CN" sz="2000" baseline="-25000" dirty="0" smtClean="0"/>
              <a:t>a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en-US" altLang="zh-CN" sz="2000" baseline="-25000" dirty="0" smtClean="0"/>
              <a:t> </a:t>
            </a:r>
            <a:r>
              <a:rPr lang="zh-CN" altLang="en-US" sz="2000" dirty="0" smtClean="0"/>
              <a:t>不会包含在现行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的某个子集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(j)</a:t>
            </a:r>
            <a:r>
              <a:rPr lang="zh-CN" altLang="en-US" sz="2000" dirty="0" smtClean="0"/>
              <a:t>中，则至少应把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分为两个部分。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一般地，对某个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，若</a:t>
            </a:r>
            <a:r>
              <a:rPr lang="en-US" altLang="zh-CN" sz="2000" dirty="0" err="1" smtClean="0"/>
              <a:t>I</a:t>
            </a:r>
            <a:r>
              <a:rPr lang="en-US" altLang="zh-CN" sz="2000" baseline="-25000" dirty="0" err="1" smtClean="0"/>
              <a:t>a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en-US" altLang="zh-CN" sz="2000" baseline="-25000" dirty="0" smtClean="0"/>
              <a:t> </a:t>
            </a:r>
            <a:r>
              <a:rPr lang="zh-CN" altLang="en-US" sz="2000" dirty="0" smtClean="0"/>
              <a:t>落入现行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中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个不同子集，则应把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划分成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个不相交的组，使得每个组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J</a:t>
            </a:r>
            <a:r>
              <a:rPr lang="en-US" altLang="zh-CN" sz="2000" baseline="-25000" dirty="0" err="1" smtClean="0"/>
              <a:t>a</a:t>
            </a:r>
            <a:r>
              <a:rPr lang="zh-CN" altLang="en-US" sz="2000" dirty="0" smtClean="0"/>
              <a:t>都落入的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同一子集。这样构成新的划分。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重复上述过程，直到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所含子集数不再增长。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000" dirty="0" smtClean="0"/>
              <a:t>3.  </a:t>
            </a:r>
            <a:r>
              <a:rPr lang="zh-CN" altLang="en-US" sz="2000" dirty="0" smtClean="0"/>
              <a:t>对于上述最后划分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中的每个子集，选取每个子集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/>
              <a:t>中的一个状态代表其他状态，则可得到化简后的</a:t>
            </a:r>
            <a:r>
              <a:rPr lang="en-US" altLang="zh-CN" sz="2000" dirty="0" smtClean="0"/>
              <a:t>DFA  M’</a:t>
            </a:r>
            <a:r>
              <a:rPr lang="zh-CN" altLang="en-US" sz="2000" dirty="0" smtClean="0"/>
              <a:t>。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含有原来的初态，则其代表为新的初态；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含有原来的终态，则其代表为新的终态</a:t>
            </a:r>
            <a:r>
              <a:rPr lang="zh-CN" altLang="en-US" sz="2000" dirty="0" smtClean="0">
                <a:latin typeface="宋体" charset="-122"/>
              </a:rPr>
              <a:t>。</a:t>
            </a:r>
          </a:p>
          <a:p>
            <a:pPr lvl="2">
              <a:spcBef>
                <a:spcPct val="30000"/>
              </a:spcBef>
            </a:pPr>
            <a:endParaRPr lang="zh-CN" altLang="en-US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把所有状态划分为两个子集：终态集和非终态集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若某个子集内所有状态都等价，则不再划分；若不等价则继续划分；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重复步骤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，直到每个子集都不能再划分为止；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每个子集中选取一个状态作为代表；确定初态和终态。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3.8</a:t>
            </a:r>
            <a:r>
              <a:rPr lang="zh-CN" altLang="en-US" dirty="0" smtClean="0"/>
              <a:t>所示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的化简（最小化）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643050"/>
            <a:ext cx="5007032" cy="2428892"/>
          </a:xfrm>
          <a:prstGeom prst="rect">
            <a:avLst/>
          </a:prstGeom>
        </p:spPr>
      </p:pic>
      <p:pic>
        <p:nvPicPr>
          <p:cNvPr id="37" name="图片 3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98" y="4355219"/>
            <a:ext cx="3919404" cy="214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148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8400" y="1928802"/>
            <a:ext cx="2149484" cy="357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pPr algn="ctr"/>
            <a:r>
              <a:rPr lang="en-GB" altLang="zh-CN" sz="28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0248" y="2636838"/>
            <a:ext cx="1512888" cy="576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GB" sz="2400">
                <a:latin typeface="微软雅黑" pitchFamily="34" charset="-122"/>
                <a:ea typeface="微软雅黑" pitchFamily="34" charset="-122"/>
              </a:rPr>
              <a:t>正规集</a:t>
            </a:r>
            <a:endParaRPr lang="en-GB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100" y="4365625"/>
            <a:ext cx="1512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GB" sz="2400">
                <a:latin typeface="微软雅黑" pitchFamily="34" charset="-122"/>
                <a:ea typeface="微软雅黑" pitchFamily="34" charset="-122"/>
              </a:rPr>
              <a:t>正规式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67175" y="2636838"/>
            <a:ext cx="1512888" cy="576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altLang="zh-CN" sz="2400" dirty="0">
                <a:latin typeface="Arial" pitchFamily="34" charset="0"/>
                <a:cs typeface="Arial" pitchFamily="34" charset="0"/>
              </a:rPr>
              <a:t>DFA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67175" y="4365625"/>
            <a:ext cx="1512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altLang="zh-CN" sz="2400">
                <a:latin typeface="Arial" pitchFamily="34" charset="0"/>
                <a:cs typeface="Arial" pitchFamily="34" charset="0"/>
              </a:rPr>
              <a:t>NFA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31078" y="4365625"/>
            <a:ext cx="1512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GB" sz="2400">
                <a:latin typeface="微软雅黑" pitchFamily="34" charset="-122"/>
                <a:ea typeface="微软雅黑" pitchFamily="34" charset="-122"/>
              </a:rPr>
              <a:t>正规文法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596496" y="4508499"/>
            <a:ext cx="1404000" cy="360000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643570" y="4508499"/>
            <a:ext cx="1404000" cy="360000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577948" y="3255963"/>
            <a:ext cx="360363" cy="1081087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643438" y="3270250"/>
            <a:ext cx="360362" cy="1081088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14348" y="3614742"/>
            <a:ext cx="86201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3.3.1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14745" y="3357563"/>
            <a:ext cx="928693" cy="83099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3.3.2</a:t>
            </a:r>
          </a:p>
          <a:p>
            <a:pPr algn="ctr"/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3.3.3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38838" y="4114808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781294" y="4076700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3.3.5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1078" y="2709862"/>
            <a:ext cx="1512888" cy="576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altLang="zh-CN" sz="2400">
                <a:latin typeface="Arial" pitchFamily="34" charset="0"/>
                <a:cs typeface="Arial" pitchFamily="34" charset="0"/>
              </a:rPr>
              <a:t>DFA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924566" y="2428868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3.3.6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668330" y="2824162"/>
            <a:ext cx="1404000" cy="360000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149</a:t>
            </a:fld>
            <a:endParaRPr lang="en-US" altLang="zh-CN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56492" y="3170544"/>
            <a:ext cx="1800000" cy="79216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dirty="0">
                <a:latin typeface="+mn-lt"/>
              </a:rPr>
              <a:t>Regular</a:t>
            </a:r>
          </a:p>
          <a:p>
            <a:pPr algn="ctr">
              <a:defRPr/>
            </a:pP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expression</a:t>
            </a:r>
            <a:endParaRPr lang="en-US" altLang="zh-CN" sz="2000" dirty="0">
              <a:latin typeface="+mn-lt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1956090" y="3143248"/>
            <a:ext cx="1679617" cy="792162"/>
            <a:chOff x="2587597" y="3143248"/>
            <a:chExt cx="1679617" cy="792162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3114689" y="3143248"/>
              <a:ext cx="1152525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+mn-lt"/>
                </a:rPr>
                <a:t>NFA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587597" y="3575048"/>
              <a:ext cx="5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1" name="组合 11"/>
          <p:cNvGrpSpPr/>
          <p:nvPr/>
        </p:nvGrpSpPr>
        <p:grpSpPr>
          <a:xfrm>
            <a:off x="3635707" y="3143248"/>
            <a:ext cx="1800225" cy="792162"/>
            <a:chOff x="4267214" y="3143248"/>
            <a:chExt cx="1800225" cy="792162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914914" y="3143248"/>
              <a:ext cx="1152525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DFA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267214" y="3575048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5435932" y="3187698"/>
            <a:ext cx="1911038" cy="792162"/>
            <a:chOff x="6067439" y="3187698"/>
            <a:chExt cx="1911038" cy="792162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574477" y="3187698"/>
              <a:ext cx="1404000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latin typeface="+mn-lt"/>
                </a:rPr>
                <a:t>Minimizing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067439" y="3575048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7353322" y="3194694"/>
            <a:ext cx="1647834" cy="792162"/>
            <a:chOff x="6067439" y="3187698"/>
            <a:chExt cx="1647834" cy="792162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6572265" y="3187698"/>
              <a:ext cx="1143008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latin typeface="+mn-lt"/>
                </a:rPr>
                <a:t>Code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6067439" y="3575048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579578"/>
          <a:ext cx="60721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25917" y="2643182"/>
            <a:ext cx="6302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150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Comments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Surrounded by single-character delimiters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{ this is a Pascal comment  }</a:t>
            </a:r>
            <a:r>
              <a:rPr lang="en-US" altLang="zh-CN" sz="2400" dirty="0" smtClean="0"/>
              <a:t>        { ( ~} )* }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Begin with a specified character or characters and continue to the end of the line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; this is a schema comment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--  this is an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Ada</a:t>
            </a:r>
            <a:r>
              <a:rPr lang="en-US" altLang="zh-CN" sz="2400" dirty="0" smtClean="0">
                <a:solidFill>
                  <a:srgbClr val="002060"/>
                </a:solidFill>
              </a:rPr>
              <a:t> comment           </a:t>
            </a:r>
            <a:r>
              <a:rPr lang="en-US" altLang="zh-CN" sz="2400" dirty="0" smtClean="0"/>
              <a:t>--(</a:t>
            </a:r>
            <a:r>
              <a:rPr lang="en-US" altLang="zh-CN" dirty="0" smtClean="0">
                <a:sym typeface="Symbol" pitchFamily="18" charset="2"/>
              </a:rPr>
              <a:t></a:t>
            </a:r>
            <a:r>
              <a:rPr lang="en-US" altLang="zh-CN" i="1" dirty="0" smtClean="0"/>
              <a:t>newline</a:t>
            </a:r>
            <a:r>
              <a:rPr lang="en-US" altLang="zh-CN" sz="2400" dirty="0" smtClean="0"/>
              <a:t>)*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Surrounded by delimiters that are more than on character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/* this is a C comment */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/>
              <a:t>This case is usually handled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ad hoc methods </a:t>
            </a:r>
            <a:r>
              <a:rPr lang="en-US" altLang="zh-CN" sz="2400" dirty="0" smtClean="0"/>
              <a:t>in actual scanners.</a:t>
            </a:r>
            <a:endParaRPr lang="zh-CN" alt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D9DBE-3F6A-4E87-AEEE-923ABD05E3BC}" type="slidenum">
              <a:rPr lang="zh-CN" altLang="en-US" smtClean="0"/>
              <a:pPr/>
              <a:t>151</a:t>
            </a:fld>
            <a:endParaRPr lang="en-US" altLang="zh-CN" smtClean="0"/>
          </a:p>
        </p:txBody>
      </p:sp>
      <p:sp>
        <p:nvSpPr>
          <p:cNvPr id="13" name="矩形 12"/>
          <p:cNvSpPr/>
          <p:nvPr/>
        </p:nvSpPr>
        <p:spPr>
          <a:xfrm>
            <a:off x="1928813" y="4929188"/>
            <a:ext cx="1924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ba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(~(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ab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))*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ab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4929188" y="4572000"/>
            <a:ext cx="3143250" cy="78581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~ restricted to single character 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2428875" y="5000625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7375" y="5324475"/>
            <a:ext cx="635793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one solution for ~(</a:t>
            </a:r>
            <a:r>
              <a:rPr lang="en-US" altLang="zh-CN" sz="2400" dirty="0" err="1">
                <a:latin typeface="+mn-lt"/>
              </a:rPr>
              <a:t>ab</a:t>
            </a:r>
            <a:r>
              <a:rPr lang="en-US" altLang="zh-CN" sz="2400" dirty="0">
                <a:latin typeface="+mn-lt"/>
              </a:rPr>
              <a:t>) :  b*(a*</a:t>
            </a:r>
            <a:r>
              <a:rPr lang="en-US" altLang="zh-CN" sz="2400" dirty="0">
                <a:latin typeface="+mn-lt"/>
                <a:sym typeface="Symbol" pitchFamily="18" charset="2"/>
              </a:rPr>
              <a:t>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a|b</a:t>
            </a:r>
            <a:r>
              <a:rPr lang="en-US" altLang="zh-CN" sz="2400" dirty="0">
                <a:latin typeface="+mn-lt"/>
              </a:rPr>
              <a:t>)b*)*a*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15" grpId="0" animBg="1"/>
      <p:bldP spid="16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152</a:t>
            </a:fld>
            <a:endParaRPr lang="en-US" altLang="zh-CN"/>
          </a:p>
        </p:txBody>
      </p:sp>
      <p:pic>
        <p:nvPicPr>
          <p:cNvPr id="118" name="图片 11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64" y="1500174"/>
            <a:ext cx="5845418" cy="1772919"/>
          </a:xfrm>
          <a:prstGeom prst="rect">
            <a:avLst/>
          </a:prstGeom>
        </p:spPr>
      </p:pic>
      <p:pic>
        <p:nvPicPr>
          <p:cNvPr id="120" name="图片 119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552" y="4500570"/>
            <a:ext cx="3257330" cy="1785950"/>
          </a:xfrm>
          <a:prstGeom prst="rect">
            <a:avLst/>
          </a:prstGeom>
        </p:spPr>
      </p:pic>
      <p:pic>
        <p:nvPicPr>
          <p:cNvPr id="8" name="图片 7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185736"/>
            <a:ext cx="4305240" cy="217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End of Chapter Three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3.2.1  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charset="-122"/>
              </a:rPr>
              <a:t>输入、预处理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建立</a:t>
            </a:r>
            <a:r>
              <a:rPr lang="zh-CN" altLang="en-US" b="1" dirty="0" smtClean="0"/>
              <a:t>输入缓冲区</a:t>
            </a:r>
            <a:r>
              <a:rPr lang="zh-CN" altLang="en-US" dirty="0" smtClean="0"/>
              <a:t>，将源程序分批读入缓冲区中</a:t>
            </a:r>
            <a:endParaRPr lang="zh-CN" altLang="en-US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2. </a:t>
            </a:r>
            <a:r>
              <a:rPr lang="zh-CN" altLang="en-US" b="1" dirty="0" smtClean="0">
                <a:latin typeface="宋体" charset="-122"/>
              </a:rPr>
              <a:t>预处理</a:t>
            </a:r>
            <a:endParaRPr lang="en-US" altLang="zh-CN" b="1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剔除无用的空白、跳格、回车换行符，以及注释等字符；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区分标号区、连接续行和给出句末符等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3. </a:t>
            </a:r>
            <a:r>
              <a:rPr lang="zh-CN" altLang="en-US" dirty="0" smtClean="0"/>
              <a:t>将预处理结果送入</a:t>
            </a:r>
            <a:r>
              <a:rPr lang="zh-CN" altLang="en-US" b="1" dirty="0" smtClean="0"/>
              <a:t>扫描缓冲区</a:t>
            </a:r>
            <a:endParaRPr lang="en-US" altLang="zh-CN" dirty="0" smtClean="0">
              <a:latin typeface="宋体" charset="-122"/>
            </a:endParaRPr>
          </a:p>
          <a:p>
            <a:pPr algn="just"/>
            <a:endParaRPr lang="en-US" altLang="zh-CN" b="1" dirty="0" smtClean="0"/>
          </a:p>
          <a:p>
            <a:pPr algn="just"/>
            <a:r>
              <a:rPr lang="zh-CN" altLang="en-US" b="1" dirty="0" smtClean="0"/>
              <a:t>预处理</a:t>
            </a:r>
            <a:r>
              <a:rPr lang="zh-CN" altLang="en-US" b="1" dirty="0" smtClean="0">
                <a:latin typeface="宋体" charset="-122"/>
              </a:rPr>
              <a:t>子程序</a:t>
            </a:r>
            <a:r>
              <a:rPr lang="zh-CN" altLang="en-US" dirty="0" smtClean="0"/>
              <a:t>可作为一个子程序完成上述三个任务，并被词法分析器调用，每调用一次，它就处理出一串确定长度（如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个字符）的输入字符，并送进扫描缓冲区。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扫描缓冲区是一个可以互补使用的一分为二的缓冲区，总长度为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）个字符，扫描器单词长度的要求是单词长度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≤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扫描缓冲区长度。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设置两个指示器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起点指示器：指向当前正在识别的单词的开始位置（指向新单词的首字符）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搜索指示器：用于向前搜索以寻找单词的终点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19604"/>
            <a:ext cx="7620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词法分析器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调用预处理子程序，把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输入字符装进扫描缓冲区的某半区，搜索指针从起点指针开始向前寻找单词的终点，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若在该半区内查找到单词的终点，便输出二元式，再把起点指针移到此处的后一个字符，继续搜索下一个单词；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如果在搜索到该半区的边缘，尚未到达单词终点，则调用预处理子程序，把后续的</a:t>
            </a:r>
            <a:r>
              <a:rPr lang="en-US" altLang="zh-CN" dirty="0" smtClean="0"/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个字符装进另半区，继续搜索。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17097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dirty="0" smtClean="0"/>
              <a:t>第三章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词 法 分 析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宋体" charset="-122"/>
              </a:rPr>
              <a:t>词法分析器的结构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490774"/>
            <a:ext cx="1498600" cy="1119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预处理</a:t>
            </a:r>
            <a:endParaRPr kumimoji="1" lang="en-US" altLang="zh-CN" sz="2000" b="1" dirty="0" smtClean="0">
              <a:latin typeface="宋体" charset="-122"/>
            </a:endParaRPr>
          </a:p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子程序</a:t>
            </a:r>
            <a:endParaRPr kumimoji="1" lang="zh-CN" altLang="en-US" sz="2000" b="1" dirty="0">
              <a:latin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6000" y="1957374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90800" y="3590696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4319574"/>
            <a:ext cx="156210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Times New Roman" pitchFamily="18" charset="0"/>
              </a:rPr>
              <a:t>扫描器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572000" y="2338374"/>
            <a:ext cx="0" cy="5159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657600" y="2871774"/>
            <a:ext cx="2438400" cy="700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>
                <a:latin typeface="宋体" charset="-122"/>
              </a:rPr>
              <a:t>输入缓冲区</a:t>
            </a: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934200" y="2871774"/>
            <a:ext cx="1295400" cy="609600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0" y="542"/>
              </a:cxn>
              <a:cxn ang="0">
                <a:pos x="900" y="542"/>
              </a:cxn>
              <a:cxn ang="0">
                <a:pos x="1200" y="0"/>
              </a:cxn>
              <a:cxn ang="0">
                <a:pos x="300" y="0"/>
              </a:cxn>
            </a:cxnLst>
            <a:rect l="0" t="0" r="r" b="b"/>
            <a:pathLst>
              <a:path w="1200" h="542">
                <a:moveTo>
                  <a:pt x="300" y="0"/>
                </a:moveTo>
                <a:lnTo>
                  <a:pt x="0" y="542"/>
                </a:lnTo>
                <a:lnTo>
                  <a:pt x="900" y="542"/>
                </a:lnTo>
                <a:lnTo>
                  <a:pt x="1200" y="0"/>
                </a:lnTo>
                <a:lnTo>
                  <a:pt x="3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6000" y="317657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3031306" y="3181336"/>
            <a:ext cx="61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67788" y="4395774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宋体" charset="-122"/>
              </a:rPr>
              <a:t>扫描缓冲区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85984" y="5038724"/>
            <a:ext cx="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1905000" y="3609964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404288" y="5614974"/>
            <a:ext cx="17526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单词符号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72000" y="2338374"/>
            <a:ext cx="857256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输入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96000" y="2681270"/>
            <a:ext cx="833454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列表</a:t>
            </a: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3048000" y="3481374"/>
            <a:ext cx="19050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1200" y="384"/>
              </a:cxn>
              <a:cxn ang="0">
                <a:pos x="1200" y="624"/>
              </a:cxn>
            </a:cxnLst>
            <a:rect l="0" t="0" r="r" b="b"/>
            <a:pathLst>
              <a:path w="1200" h="62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1200" y="384"/>
                </a:lnTo>
                <a:lnTo>
                  <a:pt x="1200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3071802" y="4700574"/>
            <a:ext cx="68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4191000" y="1500174"/>
            <a:ext cx="685800" cy="838200"/>
            <a:chOff x="2640" y="1056"/>
            <a:chExt cx="432" cy="528"/>
          </a:xfrm>
        </p:grpSpPr>
        <p:sp>
          <p:nvSpPr>
            <p:cNvPr id="23" name="AutoShape 30"/>
            <p:cNvSpPr>
              <a:spLocks noChangeArrowheads="1"/>
            </p:cNvSpPr>
            <p:nvPr/>
          </p:nvSpPr>
          <p:spPr bwMode="auto">
            <a:xfrm>
              <a:off x="2640" y="1056"/>
              <a:ext cx="432" cy="528"/>
            </a:xfrm>
            <a:prstGeom prst="foldedCorner">
              <a:avLst>
                <a:gd name="adj" fmla="val 26389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736" y="12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736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736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Implementation of a TINY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没有单独的预处理</a:t>
            </a:r>
            <a:endParaRPr lang="en-US" altLang="zh-CN" dirty="0" smtClean="0"/>
          </a:p>
          <a:p>
            <a:r>
              <a:rPr lang="zh-CN" altLang="en-US" dirty="0" smtClean="0"/>
              <a:t>逐行读入</a:t>
            </a:r>
            <a:endParaRPr lang="en-US" altLang="zh-CN" dirty="0" smtClean="0"/>
          </a:p>
          <a:p>
            <a:r>
              <a:rPr lang="zh-CN" altLang="en-US" dirty="0" smtClean="0"/>
              <a:t>限制每一行的长度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BUFLEN = length of the input buffer for source code lines */</a:t>
            </a:r>
          </a:p>
          <a:p>
            <a:pPr>
              <a:buNone/>
            </a:pPr>
            <a:r>
              <a:rPr lang="en-US" altLang="zh-CN" sz="2000" dirty="0" smtClean="0"/>
              <a:t>	#define BUFLEN 256</a:t>
            </a:r>
          </a:p>
          <a:p>
            <a:pPr>
              <a:buNone/>
            </a:pPr>
            <a:r>
              <a:rPr lang="en-US" altLang="zh-CN" sz="2000" dirty="0" smtClean="0"/>
              <a:t>	static 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lineBuf</a:t>
            </a:r>
            <a:r>
              <a:rPr lang="en-US" altLang="zh-CN" sz="2000" dirty="0" smtClean="0"/>
              <a:t>[BUFLEN]; /* holds the current line */</a:t>
            </a:r>
            <a:endParaRPr lang="zh-CN" altLang="en-US" sz="2000" dirty="0" smtClean="0"/>
          </a:p>
          <a:p>
            <a:r>
              <a:rPr lang="zh-CN" altLang="en-US" dirty="0" smtClean="0"/>
              <a:t>限制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MAXTOKENLEN is the maximum size of a token */</a:t>
            </a:r>
          </a:p>
          <a:p>
            <a:pPr>
              <a:buNone/>
            </a:pPr>
            <a:r>
              <a:rPr lang="en-US" altLang="zh-CN" sz="2000" dirty="0" smtClean="0"/>
              <a:t>	#define MAXTOKENLEN  40</a:t>
            </a:r>
          </a:p>
          <a:p>
            <a:pPr>
              <a:buNone/>
            </a:pPr>
            <a:r>
              <a:rPr lang="en-US" altLang="zh-CN" sz="2000" dirty="0" smtClean="0"/>
              <a:t>	/* lexeme of identifier or reserved word */</a:t>
            </a:r>
          </a:p>
          <a:p>
            <a:pPr>
              <a:buNone/>
            </a:pPr>
            <a:r>
              <a:rPr lang="en-US" altLang="zh-CN" sz="2000" dirty="0" smtClean="0"/>
              <a:t>	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tokenString</a:t>
            </a:r>
            <a:r>
              <a:rPr lang="en-US" altLang="zh-CN" sz="2000" dirty="0" smtClean="0"/>
              <a:t>[MAXTOKENLEN+1];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3.2.2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单词符号的识别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标识符识别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关键</a:t>
            </a:r>
            <a:r>
              <a:rPr lang="zh-CN" altLang="en-US" dirty="0" smtClean="0">
                <a:latin typeface="Courier New" pitchFamily="49" charset="0"/>
              </a:rPr>
              <a:t>字识别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常数识别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算符和界符的识别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标识符和关键字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字母开头的字母数字串，后跟界符或算符</a:t>
            </a:r>
            <a:endParaRPr lang="en-US" altLang="zh-CN" dirty="0" smtClean="0"/>
          </a:p>
          <a:p>
            <a:r>
              <a:rPr lang="zh-CN" altLang="en-US" dirty="0" smtClean="0"/>
              <a:t>关键字识别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按标识符识别，再进行匹配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in TINY Scanner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1472" y="1230657"/>
            <a:ext cx="4143404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table of reserved words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char*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[MAXRESERVED]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 {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if",IF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then",THEN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else",ELSE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end",END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repeat",REPEAT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until",UNTIL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read",READ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write",WRITE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};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182" y="3115789"/>
            <a:ext cx="52149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an identifier to see if it is a reserved word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uses linear search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reservedLookup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(char * s)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for 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MAXRESERVED;i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if (!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strcmp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s,reservedWords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return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return ID;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超前搜索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en-US" altLang="zh-CN" dirty="0" err="1" smtClean="0"/>
              <a:t>Lookahead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xtemp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ytemp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more than 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742950" lvl="2" indent="-342900">
              <a:buClr>
                <a:srgbClr val="C00000"/>
              </a:buClr>
              <a:buSzPct val="60000"/>
              <a:defRPr/>
            </a:pPr>
            <a:r>
              <a:rPr lang="en-US" altLang="zh-CN" dirty="0" smtClean="0"/>
              <a:t>buffering of input characters and marking places for backtracking </a:t>
            </a:r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DO99I=1,10           DO99I=1.10 </a:t>
            </a:r>
            <a:endParaRPr lang="zh-CN" altLang="en-US" sz="2400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0E8EA-AC91-447F-9AF1-DA3A293719B0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82800" y="2143116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y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28813" y="4714884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,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28813" y="5429259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.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71675" y="4786321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57488" y="4786321"/>
            <a:ext cx="720725" cy="3571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5525" y="4786321"/>
            <a:ext cx="292100" cy="35718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00250" y="5500696"/>
            <a:ext cx="185737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常数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常数识别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有些语言的算术常数需要超前搜索，例如</a:t>
            </a:r>
            <a:r>
              <a:rPr lang="en-US" altLang="zh-CN" dirty="0" smtClean="0"/>
              <a:t>FORTAN</a:t>
            </a:r>
            <a:endParaRPr lang="zh-CN" altLang="en-US" dirty="0" smtClean="0"/>
          </a:p>
          <a:p>
            <a:pPr lvl="2">
              <a:spcBef>
                <a:spcPts val="600"/>
              </a:spcBef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5.EQ.M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sz="2400" dirty="0" smtClean="0"/>
              <a:t>   5.E08</a:t>
            </a:r>
          </a:p>
          <a:p>
            <a:pPr lvl="1"/>
            <a:r>
              <a:rPr lang="zh-CN" altLang="en-US" dirty="0" smtClean="0"/>
              <a:t>字符串常数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算符和界符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算符和界符的识别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单字符算符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多字符算符的识别需要超前搜索。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:=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&gt;=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3.2.3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词法分析的任务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从左至右逐个字符地对源程序进行扫描，产生一个个单词符号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 </a:t>
            </a:r>
            <a:r>
              <a:rPr lang="zh-CN" altLang="en-US" dirty="0" smtClean="0">
                <a:latin typeface="宋体" charset="-122"/>
              </a:rPr>
              <a:t>。</a:t>
            </a:r>
          </a:p>
          <a:p>
            <a:r>
              <a:rPr lang="zh-CN" altLang="en-US" dirty="0" smtClean="0">
                <a:latin typeface="宋体" charset="-122"/>
              </a:rPr>
              <a:t>词法分析器</a:t>
            </a:r>
            <a:r>
              <a:rPr lang="en-US" altLang="zh-CN" dirty="0" smtClean="0"/>
              <a:t>(Lexical Analyzer)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宋体" charset="-122"/>
              </a:rPr>
              <a:t>又称扫描器</a:t>
            </a:r>
            <a:r>
              <a:rPr lang="en-US" altLang="zh-CN" dirty="0" smtClean="0"/>
              <a:t>(Scanner)</a:t>
            </a:r>
            <a:r>
              <a:rPr lang="zh-CN" altLang="en-US" dirty="0" smtClean="0"/>
              <a:t>，是执行词法分析的程序。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</a:t>
            </a:r>
            <a:r>
              <a:rPr lang="zh-CN" altLang="en-US" dirty="0" smtClean="0">
                <a:latin typeface="宋体" pitchFamily="2" charset="-122"/>
              </a:rPr>
              <a:t>设计词法分析器的有效工具。</a:t>
            </a:r>
            <a:endParaRPr lang="en-US" altLang="zh-CN" noProof="1" smtClean="0"/>
          </a:p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状态转换图是一张有限方向图（</a:t>
            </a:r>
            <a:r>
              <a:rPr kumimoji="1" lang="zh-CN" altLang="en-US" noProof="1" smtClean="0"/>
              <a:t>包含有限个状态</a:t>
            </a:r>
            <a:r>
              <a:rPr lang="zh-CN" altLang="en-US" noProof="1" smtClean="0"/>
              <a:t>）。</a:t>
            </a:r>
            <a:endParaRPr lang="zh-CN" altLang="en-US" b="1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结点</a:t>
            </a:r>
            <a:r>
              <a:rPr lang="zh-CN" altLang="en-US" sz="2000" dirty="0" smtClean="0">
                <a:latin typeface="宋体" pitchFamily="2" charset="-122"/>
              </a:rPr>
              <a:t>  代表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kumimoji="1" lang="zh-CN" altLang="en-US" sz="2000" noProof="1" smtClean="0"/>
              <a:t>（</a:t>
            </a:r>
            <a:r>
              <a:rPr kumimoji="1" lang="en-US" altLang="zh-CN" sz="2000" noProof="1" smtClean="0"/>
              <a:t>state</a:t>
            </a:r>
            <a:r>
              <a:rPr kumimoji="1" lang="zh-CN" altLang="en-US" sz="2000" noProof="1" smtClean="0"/>
              <a:t>）</a:t>
            </a:r>
            <a:r>
              <a:rPr lang="zh-CN" altLang="en-US" sz="2000" dirty="0" smtClean="0">
                <a:latin typeface="宋体" pitchFamily="2" charset="-122"/>
              </a:rPr>
              <a:t>，用圆圈表示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箭弧  </a:t>
            </a:r>
            <a:r>
              <a:rPr lang="zh-CN" altLang="en-US" sz="2000" dirty="0" smtClean="0">
                <a:latin typeface="宋体" pitchFamily="2" charset="-122"/>
              </a:rPr>
              <a:t>状态之间的连接（</a:t>
            </a:r>
            <a:r>
              <a:rPr kumimoji="1" lang="zh-CN" altLang="en-US" sz="2000" b="1" noProof="1" smtClean="0"/>
              <a:t>转换</a:t>
            </a:r>
            <a:r>
              <a:rPr kumimoji="1" lang="en-US" altLang="zh-CN" sz="2000" noProof="1" smtClean="0"/>
              <a:t>/</a:t>
            </a:r>
            <a:r>
              <a:rPr lang="en-US" altLang="zh-CN" sz="2000" dirty="0" smtClean="0"/>
              <a:t>transition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kumimoji="1" lang="zh-CN" altLang="en-US" sz="2000" b="1" noProof="1" smtClean="0"/>
              <a:t>初态</a:t>
            </a:r>
            <a:r>
              <a:rPr kumimoji="1" lang="zh-CN" altLang="en-US" sz="2000" noProof="1" smtClean="0"/>
              <a:t>    </a:t>
            </a:r>
            <a:r>
              <a:rPr lang="zh-CN" altLang="en-US" sz="2000" dirty="0" smtClean="0">
                <a:latin typeface="宋体" pitchFamily="2" charset="-122"/>
              </a:rPr>
              <a:t>识别某一类字符串的开始，也称</a:t>
            </a:r>
            <a:r>
              <a:rPr kumimoji="1" lang="zh-CN" altLang="en-US" sz="2000" b="1" noProof="1" smtClean="0"/>
              <a:t>开始状态</a:t>
            </a:r>
            <a:r>
              <a:rPr kumimoji="1" lang="zh-CN" altLang="en-US" sz="2000" noProof="1" smtClean="0"/>
              <a:t>。  </a:t>
            </a:r>
            <a:endParaRPr kumimoji="1" lang="en-US" altLang="zh-CN" sz="2000" noProof="1" smtClean="0"/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	     </a:t>
            </a:r>
            <a:r>
              <a:rPr lang="zh-CN" altLang="en-US" sz="2000" dirty="0" smtClean="0">
                <a:latin typeface="宋体" pitchFamily="2" charset="-122"/>
              </a:rPr>
              <a:t>初态只有一个。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终态</a:t>
            </a:r>
            <a:r>
              <a:rPr lang="zh-CN" altLang="en-US" sz="2000" dirty="0" smtClean="0">
                <a:latin typeface="宋体" pitchFamily="2" charset="-122"/>
              </a:rPr>
              <a:t>  识别出某一单词符号，也称</a:t>
            </a:r>
            <a:r>
              <a:rPr kumimoji="1" lang="zh-CN" altLang="en-US" sz="2000" b="1" noProof="1" smtClean="0"/>
              <a:t>接受状态</a:t>
            </a:r>
            <a:r>
              <a:rPr kumimoji="1" lang="zh-CN" altLang="en-US" sz="2000" noProof="1" smtClean="0"/>
              <a:t>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      </a:t>
            </a:r>
            <a:r>
              <a:rPr kumimoji="1" lang="zh-CN" altLang="en-US" sz="2000" noProof="1" smtClean="0"/>
              <a:t>至少一个终态，</a:t>
            </a:r>
            <a:r>
              <a:rPr lang="zh-CN" altLang="en-US" sz="2000" dirty="0" smtClean="0">
                <a:latin typeface="宋体" pitchFamily="2" charset="-122"/>
              </a:rPr>
              <a:t>用双圆圈表示</a:t>
            </a:r>
            <a:r>
              <a:rPr kumimoji="1" lang="zh-CN" altLang="en-US" sz="2000" noProof="1" smtClean="0"/>
              <a:t>。</a:t>
            </a:r>
            <a:endParaRPr kumimoji="1" lang="zh-CN" alt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1785918" y="4500570"/>
            <a:ext cx="4764108" cy="1714512"/>
            <a:chOff x="1785918" y="4857760"/>
            <a:chExt cx="4764108" cy="171451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9405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41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42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>
              <a:stCxn id="30" idx="6"/>
              <a:endCxn id="45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5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500694" y="621508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[ ]</a:t>
            </a:r>
            <a:r>
              <a:rPr lang="zh-CN" altLang="en-US" b="1" dirty="0" smtClean="0">
                <a:solidFill>
                  <a:srgbClr val="C00000"/>
                </a:solidFill>
              </a:rPr>
              <a:t>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一个状态转换图可用于识别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或接受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一定的字符串。</a:t>
            </a:r>
            <a:endParaRPr kumimoji="1" lang="en-US" altLang="zh-CN" noProof="1" smtClean="0">
              <a:latin typeface="Times New Roman" pitchFamily="18" charset="0"/>
            </a:endParaRPr>
          </a:p>
          <a:p>
            <a:r>
              <a:rPr kumimoji="1" lang="zh-CN" altLang="en-US" noProof="1" smtClean="0">
                <a:latin typeface="Times New Roman" pitchFamily="18" charset="0"/>
              </a:rPr>
              <a:t>识别标识符的状态转换图</a:t>
            </a:r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ts val="0"/>
              </a:spcBef>
            </a:pPr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785918" y="2143116"/>
            <a:ext cx="4764108" cy="1714512"/>
            <a:chOff x="1785918" y="4857760"/>
            <a:chExt cx="4764108" cy="17145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000364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11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7" idx="6"/>
              <a:endCxn id="14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57356" y="4856177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800484" y="4500570"/>
            <a:ext cx="457200" cy="428628"/>
          </a:xfrm>
          <a:custGeom>
            <a:avLst/>
            <a:gdLst/>
            <a:ahLst/>
            <a:cxnLst>
              <a:cxn ang="0">
                <a:pos x="480" y="720"/>
              </a:cxn>
              <a:cxn ang="0">
                <a:pos x="240" y="0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72000" tIns="0" rIns="0" bIns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10304" y="4842529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566400" y="4842529"/>
            <a:ext cx="635000" cy="573087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91104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347200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43504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575800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07408" y="402496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字母或数字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871200" y="4613929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256" y="59293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*表示需要回退一个字符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noProof="1" smtClean="0"/>
              <a:t>识别整数常数的状态转换图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r>
              <a:rPr kumimoji="1" lang="zh-CN" altLang="en-US" noProof="1" smtClean="0"/>
              <a:t>识别</a:t>
            </a:r>
            <a:r>
              <a:rPr kumimoji="1" lang="en-US" altLang="zh-CN" noProof="1" smtClean="0"/>
              <a:t>FORTRAN</a:t>
            </a:r>
            <a:r>
              <a:rPr kumimoji="1" lang="zh-CN" altLang="en-US" noProof="1" smtClean="0"/>
              <a:t>实型常数的状态转换图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noProof="1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000232" y="1571612"/>
            <a:ext cx="4610749" cy="1390656"/>
            <a:chOff x="2390143" y="2143116"/>
            <a:chExt cx="4610749" cy="1390656"/>
          </a:xfrm>
        </p:grpSpPr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2390143" y="2945773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4368818" y="2605078"/>
              <a:ext cx="422274" cy="398485"/>
            </a:xfrm>
            <a:custGeom>
              <a:avLst/>
              <a:gdLst/>
              <a:ahLst/>
              <a:cxnLst>
                <a:cxn ang="0">
                  <a:pos x="480" y="720"/>
                </a:cxn>
                <a:cxn ang="0">
                  <a:pos x="240" y="0"/>
                </a:cxn>
                <a:cxn ang="0">
                  <a:pos x="0" y="720"/>
                </a:cxn>
              </a:cxnLst>
              <a:rect l="0" t="0" r="r" b="b"/>
              <a:pathLst>
                <a:path w="480" h="720">
                  <a:moveTo>
                    <a:pt x="480" y="720"/>
                  </a:moveTo>
                  <a:cubicBezTo>
                    <a:pt x="400" y="360"/>
                    <a:pt x="320" y="0"/>
                    <a:pt x="240" y="0"/>
                  </a:cubicBezTo>
                  <a:cubicBezTo>
                    <a:pt x="160" y="0"/>
                    <a:pt x="80" y="360"/>
                    <a:pt x="0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72000" tIns="0" rIns="0" bIns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4257692" y="2932125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86492" y="2960684"/>
              <a:ext cx="635000" cy="57308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3038492" y="3236925"/>
              <a:ext cx="1212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904033" y="3236925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3190892" y="286226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095892" y="285749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其他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4083065" y="2143116"/>
              <a:ext cx="92551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6467492" y="2779725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itchFamily="34" charset="-122"/>
                  <a:ea typeface="微软雅黑" pitchFamily="34" charset="-122"/>
                </a:rPr>
                <a:t>*</a:t>
              </a:r>
            </a:p>
          </p:txBody>
        </p:sp>
      </p:grp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3833833"/>
            <a:ext cx="7219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几点重要限制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几点重要限制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不必使用超前搜索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所有关键字都是保留字，不能用作标识符。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关键字作为特殊的标识符来处理；不用特殊的状态图来识别，只要查保留字表。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如果基本字、标识符和常数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或标号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之间没有确定的运算符或界符作间隔，则必须使用一个空白符作间隔。例如，</a:t>
            </a:r>
          </a:p>
          <a:p>
            <a:pPr lvl="1" algn="just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DO99K=1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要写成   </a:t>
            </a:r>
            <a:r>
              <a:rPr lang="en-US" altLang="zh-CN" dirty="0" smtClean="0"/>
              <a:t>DO 99 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3.2.4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状态转换图的实现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每个状态结点对应一小段程序。</a:t>
            </a:r>
            <a:endParaRPr lang="en-US" altLang="zh-CN" noProof="1" smtClean="0"/>
          </a:p>
          <a:p>
            <a:r>
              <a:rPr lang="zh-CN" altLang="en-US" noProof="1" smtClean="0"/>
              <a:t>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不含回路的分叉结点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包含回路的状态结点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终态结点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142984"/>
            <a:ext cx="7772400" cy="5021263"/>
          </a:xfrm>
        </p:spPr>
        <p:txBody>
          <a:bodyPr/>
          <a:lstStyle/>
          <a:p>
            <a:r>
              <a:rPr lang="en-US" altLang="zh-CN" noProof="1" smtClean="0"/>
              <a:t>1.  </a:t>
            </a:r>
            <a:r>
              <a:rPr lang="zh-CN" altLang="en-US" noProof="1" smtClean="0"/>
              <a:t>对不含回路的分叉结点，用一个</a:t>
            </a:r>
            <a:r>
              <a:rPr lang="en-US" altLang="zh-CN" noProof="1" smtClean="0"/>
              <a:t>CASE</a:t>
            </a:r>
            <a:r>
              <a:rPr lang="zh-CN" altLang="en-US" noProof="1" smtClean="0"/>
              <a:t>语句或一组</a:t>
            </a:r>
            <a:r>
              <a:rPr lang="en-US" altLang="zh-CN" noProof="1" smtClean="0"/>
              <a:t>IF-THEN-ELSE</a:t>
            </a:r>
            <a:r>
              <a:rPr lang="zh-CN" altLang="en-US" noProof="1" smtClean="0"/>
              <a:t>语句实现。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0552" y="2762260"/>
            <a:ext cx="5727728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)) 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k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>
                <a:latin typeface="Times New Roman" pitchFamily="18" charset="0"/>
                <a:ea typeface="微软雅黑" pitchFamily="34" charset="-122"/>
              </a:rPr>
              <a:t>if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ch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=‘/’)  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l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错误处理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9388" y="2409835"/>
            <a:ext cx="2232026" cy="2376487"/>
            <a:chOff x="179388" y="3430588"/>
            <a:chExt cx="2232026" cy="2376487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79388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08176" y="3430588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08176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08176" y="5302250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35013" y="3643314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16853" y="4243336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14414" y="4816816"/>
              <a:ext cx="29367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879481" y="3412448"/>
              <a:ext cx="758142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6"/>
              <a:endCxn id="9" idx="2"/>
            </p:cNvCxnSpPr>
            <p:nvPr/>
          </p:nvCxnSpPr>
          <p:spPr>
            <a:xfrm>
              <a:off x="682626" y="4619626"/>
              <a:ext cx="12255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0" idx="2"/>
            </p:cNvCxnSpPr>
            <p:nvPr/>
          </p:nvCxnSpPr>
          <p:spPr>
            <a:xfrm rot="16200000" flipH="1">
              <a:off x="880275" y="4526761"/>
              <a:ext cx="756555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/>
              <a:t>2.  </a:t>
            </a:r>
            <a:r>
              <a:rPr lang="zh-CN" altLang="en-US" noProof="1" smtClean="0"/>
              <a:t>对包含回路的状态结点，则对应一段由</a:t>
            </a:r>
            <a:r>
              <a:rPr lang="en-US" altLang="zh-CN" noProof="1" smtClean="0"/>
              <a:t>WHILE</a:t>
            </a:r>
            <a:r>
              <a:rPr lang="zh-CN" altLang="en-US" noProof="1" smtClean="0"/>
              <a:t>结构构成的程序。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00496" y="3087688"/>
            <a:ext cx="4697413" cy="1554272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while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 or 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	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2910" y="3214686"/>
            <a:ext cx="2736849" cy="1170045"/>
            <a:chOff x="682626" y="3386080"/>
            <a:chExt cx="2736849" cy="117004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87450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i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82626" y="3386080"/>
              <a:ext cx="15319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字母或数字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92275" y="4338638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016985" y="3906838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其它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16238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j</a:t>
              </a:r>
            </a:p>
          </p:txBody>
        </p:sp>
        <p:sp>
          <p:nvSpPr>
            <p:cNvPr id="13" name="Arc 50"/>
            <p:cNvSpPr>
              <a:spLocks/>
            </p:cNvSpPr>
            <p:nvPr/>
          </p:nvSpPr>
          <p:spPr bwMode="auto">
            <a:xfrm rot="3900000">
              <a:off x="1348333" y="3760011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3</a:t>
            </a:r>
            <a:r>
              <a:rPr lang="en-US" altLang="zh-CN" noProof="1" smtClean="0"/>
              <a:t>.  </a:t>
            </a:r>
            <a:r>
              <a:rPr lang="zh-CN" altLang="en-US" noProof="1" smtClean="0"/>
              <a:t>终态结点表示识别出某种单词符号，因此，对应语句为</a:t>
            </a:r>
          </a:p>
          <a:p>
            <a:pPr marL="1809750" lvl="3" indent="-381000">
              <a:spcBef>
                <a:spcPct val="0"/>
              </a:spcBef>
              <a:buNone/>
            </a:pPr>
            <a:r>
              <a:rPr lang="zh-CN" altLang="en-US" sz="2400" noProof="1" smtClean="0"/>
              <a:t>  </a:t>
            </a:r>
            <a:r>
              <a:rPr lang="en-US" altLang="zh-CN" sz="2400" noProof="1" smtClean="0"/>
              <a:t>RETURN (C，VAL)</a:t>
            </a:r>
          </a:p>
          <a:p>
            <a:pPr marL="952500" lvl="1" indent="-381000">
              <a:spcBef>
                <a:spcPts val="600"/>
              </a:spcBef>
              <a:buNone/>
            </a:pPr>
            <a:r>
              <a:rPr lang="en-US" altLang="zh-CN" noProof="1" smtClean="0"/>
              <a:t> </a:t>
            </a:r>
            <a:r>
              <a:rPr lang="zh-CN" altLang="en-US" noProof="1" smtClean="0"/>
              <a:t>其中，</a:t>
            </a:r>
            <a:r>
              <a:rPr lang="en-US" altLang="zh-CN" noProof="1" smtClean="0"/>
              <a:t>C</a:t>
            </a:r>
            <a:r>
              <a:rPr lang="zh-CN" altLang="en-US" noProof="1" smtClean="0"/>
              <a:t>为单词种别，</a:t>
            </a:r>
            <a:r>
              <a:rPr lang="en-US" altLang="zh-CN" noProof="1" smtClean="0"/>
              <a:t>VAL</a:t>
            </a:r>
            <a:r>
              <a:rPr lang="zh-CN" altLang="en-US" noProof="1" smtClean="0"/>
              <a:t>为单词自身值。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579578"/>
          <a:ext cx="60721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25917" y="1557964"/>
            <a:ext cx="6302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1) </a:t>
            </a:r>
            <a:r>
              <a:rPr lang="en-US" altLang="zh-CN" dirty="0" err="1" smtClean="0"/>
              <a:t>ch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字符变量、存放最新读入的源程序字符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2) </a:t>
            </a:r>
            <a:r>
              <a:rPr lang="en-US" altLang="zh-CN" dirty="0" err="1" smtClean="0"/>
              <a:t>strToken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字符数组，存放构成单词符号的字符串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3) </a:t>
            </a:r>
            <a:r>
              <a:rPr lang="en-US" altLang="zh-CN" dirty="0" smtClean="0"/>
              <a:t>GetChar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子程序过程，把下一个字符读入到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4) </a:t>
            </a:r>
            <a:r>
              <a:rPr lang="en-US" altLang="zh-CN" dirty="0" err="1" smtClean="0"/>
              <a:t>GetBC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子程序过程，跳过空白符，直至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中读入一非空白符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5) </a:t>
            </a:r>
            <a:r>
              <a:rPr lang="en-US" altLang="zh-CN" noProof="1" smtClean="0"/>
              <a:t>C</a:t>
            </a:r>
            <a:r>
              <a:rPr lang="en-US" altLang="zh-CN" dirty="0" err="1" smtClean="0"/>
              <a:t>oncat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中的字符连接到</a:t>
            </a:r>
            <a:r>
              <a:rPr lang="en-US" altLang="zh-CN" dirty="0" err="1" smtClean="0"/>
              <a:t>strToken</a:t>
            </a:r>
            <a:r>
              <a:rPr lang="en-US" altLang="zh-CN" noProof="1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zh-CN" noProof="1" smtClean="0"/>
              <a:t>6)</a:t>
            </a:r>
            <a:r>
              <a:rPr lang="en-US" altLang="zh-CN" noProof="1" smtClean="0"/>
              <a:t> IsLetter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IsDisgital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布尔函数，判断ch</a:t>
            </a:r>
            <a:r>
              <a:rPr lang="zh-CN" altLang="en-US" noProof="1" smtClean="0"/>
              <a:t>中字符是否为字母和数字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en-US" noProof="1" smtClean="0"/>
              <a:t>(7)</a:t>
            </a:r>
            <a:r>
              <a:rPr lang="en-US" altLang="zh-CN" noProof="1" smtClean="0"/>
              <a:t> Reserve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整型函数，对于 </a:t>
            </a:r>
            <a:r>
              <a:rPr lang="en-US" altLang="zh-CN" noProof="1" smtClean="0"/>
              <a:t>strToken </a:t>
            </a:r>
            <a:r>
              <a:rPr lang="zh-CN" altLang="en-US" noProof="1" smtClean="0"/>
              <a:t>中的字符串查找保留字表，若它是保留字则给出它的编码，否则回送0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8) </a:t>
            </a:r>
            <a:r>
              <a:rPr lang="en-US" altLang="zh-CN" noProof="1" smtClean="0"/>
              <a:t>Retract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子程序，把搜索指针回调一个字符位置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9) </a:t>
            </a:r>
            <a:r>
              <a:rPr lang="en-US" altLang="zh-CN" noProof="1" smtClean="0"/>
              <a:t>InsertId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中的标识符插入符号表，返回符号表指针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10) </a:t>
            </a:r>
            <a:r>
              <a:rPr lang="en-US" altLang="zh-CN" noProof="1" smtClean="0"/>
              <a:t>InsertConst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整型函数过程，将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中的常数插入常数表，返回常数表指针。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int code, value;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 := “ ”;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GetChar(); </a:t>
            </a:r>
            <a:r>
              <a:rPr lang="en-US" altLang="zh-CN" sz="1800" dirty="0" err="1" smtClean="0"/>
              <a:t>GetBC</a:t>
            </a:r>
            <a:r>
              <a:rPr lang="en-US" altLang="zh-CN" sz="1800" dirty="0" smtClean="0"/>
              <a:t>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 or 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(); GetChar();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code := Reserve();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if (code = 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value := </a:t>
            </a:r>
            <a:r>
              <a:rPr lang="en-US" altLang="zh-CN" sz="1800" dirty="0" err="1" smtClean="0"/>
              <a:t>InsertId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($ID,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else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(code, -);	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4071156" y="1214422"/>
            <a:ext cx="4572810" cy="967504"/>
            <a:chOff x="3714744" y="1214422"/>
            <a:chExt cx="4572810" cy="96750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714744" y="1802981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4287478" y="1980311"/>
              <a:ext cx="108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4056344" y="121442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4586426" y="172043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5358596" y="1256089"/>
              <a:ext cx="1014538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字母或数字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6144414" y="1678794"/>
              <a:ext cx="1215909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非字母与数字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1" name="Rectangle 124"/>
            <p:cNvSpPr>
              <a:spLocks noChangeArrowheads="1"/>
            </p:cNvSpPr>
            <p:nvPr/>
          </p:nvSpPr>
          <p:spPr bwMode="auto">
            <a:xfrm>
              <a:off x="8186100" y="1678794"/>
              <a:ext cx="101454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7569156" y="178592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5930100" y="1981630"/>
              <a:ext cx="162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358596" y="1819116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Arc 50"/>
            <p:cNvSpPr>
              <a:spLocks/>
            </p:cNvSpPr>
            <p:nvPr/>
          </p:nvSpPr>
          <p:spPr bwMode="auto">
            <a:xfrm rot="3900000">
              <a:off x="3905064" y="1472830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 rot="3900000">
              <a:off x="5533459" y="1500373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 ); GetChar( 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value := </a:t>
            </a:r>
            <a:r>
              <a:rPr lang="en-US" altLang="zh-CN" sz="1800" dirty="0" err="1" smtClean="0"/>
              <a:t>InsertConst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return($INT,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301442" y="4214818"/>
            <a:ext cx="5842326" cy="1643074"/>
            <a:chOff x="1301442" y="4214818"/>
            <a:chExt cx="5842326" cy="164307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301442" y="4803377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1588521" y="5637949"/>
              <a:ext cx="1821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0"/>
            <p:cNvSpPr>
              <a:spLocks noChangeArrowheads="1"/>
            </p:cNvSpPr>
            <p:nvPr/>
          </p:nvSpPr>
          <p:spPr bwMode="auto">
            <a:xfrm>
              <a:off x="1643042" y="4214818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2321756" y="5378070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" name="Rectangle 113"/>
            <p:cNvSpPr>
              <a:spLocks noChangeArrowheads="1"/>
            </p:cNvSpPr>
            <p:nvPr/>
          </p:nvSpPr>
          <p:spPr bwMode="auto">
            <a:xfrm>
              <a:off x="4795887" y="5361192"/>
              <a:ext cx="608723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非数字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" name="Rectangle 114"/>
            <p:cNvSpPr>
              <a:spLocks noChangeArrowheads="1"/>
            </p:cNvSpPr>
            <p:nvPr/>
          </p:nvSpPr>
          <p:spPr bwMode="auto">
            <a:xfrm>
              <a:off x="4000496" y="514295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7042314" y="5375550"/>
              <a:ext cx="101454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20" name="组合 142"/>
            <p:cNvGrpSpPr/>
            <p:nvPr/>
          </p:nvGrpSpPr>
          <p:grpSpPr>
            <a:xfrm>
              <a:off x="4000496" y="5461892"/>
              <a:ext cx="2959452" cy="396000"/>
              <a:chOff x="4071934" y="2357430"/>
              <a:chExt cx="2959452" cy="396000"/>
            </a:xfrm>
          </p:grpSpPr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6455386" y="2357430"/>
                <a:ext cx="576000" cy="396000"/>
              </a:xfrm>
              <a:prstGeom prst="ellipse">
                <a:avLst/>
              </a:prstGeom>
              <a:noFill/>
              <a:ln w="635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4071934" y="2553134"/>
                <a:ext cx="2376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15344" y="5476102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900000">
              <a:off x="1491762" y="4473226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7" name="Arc 50"/>
            <p:cNvSpPr>
              <a:spLocks/>
            </p:cNvSpPr>
            <p:nvPr/>
          </p:nvSpPr>
          <p:spPr bwMode="auto">
            <a:xfrm rot="3780000">
              <a:off x="3603855" y="5158277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588521" y="5143512"/>
              <a:ext cx="1537" cy="48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=‘=’) return ($ASSIGN,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=‘+’) return ($PLUS,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GetChar</a:t>
            </a:r>
            <a:r>
              <a:rPr lang="en-US" altLang="zh-CN" sz="1800" dirty="0" smtClean="0"/>
              <a:t>();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 return ($POWER, -);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Retract(); return ($STAR,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=‘;’) return ($SEMICOLON,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=‘(’) return ($LPAR,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=‘)’) return ($RPAR,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 err="1" smtClean="0"/>
              <a:t>ProcError</a:t>
            </a:r>
            <a:r>
              <a:rPr lang="en-US" altLang="zh-CN" sz="1800" dirty="0" smtClean="0"/>
              <a:t>( );	/* </a:t>
            </a:r>
            <a:r>
              <a:rPr lang="zh-CN" altLang="en-US" sz="1800" dirty="0" smtClean="0"/>
              <a:t>错误处理*</a:t>
            </a:r>
            <a:r>
              <a:rPr lang="en-US" altLang="zh-CN" sz="1800" dirty="0" smtClean="0"/>
              <a:t>/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956172"/>
            <a:ext cx="3571900" cy="375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2285992"/>
            <a:ext cx="7772400" cy="714380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46242-C1FA-4C69-92FA-F97EA005E886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571625" y="2786063"/>
            <a:ext cx="6072188" cy="4170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starting in state 1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 </a:t>
            </a:r>
            <a:r>
              <a:rPr lang="en-US" altLang="zh-CN" sz="2000" i="1" dirty="0">
                <a:latin typeface="+mn-lt"/>
              </a:rPr>
              <a:t>the next character is a letter </a:t>
            </a:r>
            <a:r>
              <a:rPr lang="en-US" altLang="zh-CN" sz="2000" b="1" dirty="0">
                <a:latin typeface="+mn-lt"/>
              </a:rPr>
              <a:t>then</a:t>
            </a:r>
            <a:endParaRPr lang="en-US" altLang="zh-CN" sz="2000" i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advance the input;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now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while </a:t>
            </a:r>
            <a:r>
              <a:rPr lang="en-US" altLang="zh-CN" sz="2000" dirty="0">
                <a:latin typeface="+mn-lt"/>
              </a:rPr>
              <a:t>the next character is a letter or a digit </a:t>
            </a:r>
            <a:r>
              <a:rPr lang="en-US" altLang="zh-CN" sz="2000" b="1" dirty="0">
                <a:latin typeface="+mn-lt"/>
              </a:rPr>
              <a:t>do</a:t>
            </a:r>
            <a:br>
              <a:rPr lang="en-US" altLang="zh-CN" sz="2000" b="1" dirty="0">
                <a:latin typeface="+mn-lt"/>
              </a:rPr>
            </a:br>
            <a:r>
              <a:rPr lang="en-US" altLang="zh-CN" sz="2000" b="1" dirty="0">
                <a:latin typeface="+mn-lt"/>
              </a:rPr>
              <a:t>            </a:t>
            </a:r>
            <a:r>
              <a:rPr lang="en-US" altLang="zh-CN" sz="2000" dirty="0">
                <a:latin typeface="+mn-lt"/>
              </a:rPr>
              <a:t>advance the input;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stay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end while;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go to state 3 without advancing the input}</a:t>
            </a:r>
            <a:endParaRPr lang="en-US" altLang="zh-CN" sz="2000" i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accept; </a:t>
            </a:r>
            <a:endParaRPr lang="en-US" altLang="zh-CN" sz="2000" b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else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cases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end if; 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789238" y="1071563"/>
            <a:ext cx="3722687" cy="1266825"/>
            <a:chOff x="2318134" y="3448046"/>
            <a:chExt cx="3722546" cy="12665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569124" y="3448046"/>
              <a:ext cx="646088" cy="2364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18134" y="3879768"/>
              <a:ext cx="539730" cy="5396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088042" y="3865483"/>
              <a:ext cx="581003" cy="2777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58003" y="4428944"/>
              <a:ext cx="482582" cy="2856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12" name="Arc 16"/>
            <p:cNvSpPr>
              <a:spLocks/>
            </p:cNvSpPr>
            <p:nvPr/>
          </p:nvSpPr>
          <p:spPr bwMode="auto">
            <a:xfrm rot="4248094">
              <a:off x="3968314" y="3467847"/>
              <a:ext cx="493623" cy="53655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13" name="Arc 19"/>
            <p:cNvSpPr>
              <a:spLocks/>
            </p:cNvSpPr>
            <p:nvPr/>
          </p:nvSpPr>
          <p:spPr bwMode="auto">
            <a:xfrm rot="12027148">
              <a:off x="4026219" y="4216258"/>
              <a:ext cx="419084" cy="4666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849926" y="4154356"/>
              <a:ext cx="9651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4357669" y="3865480"/>
              <a:ext cx="1683011" cy="563464"/>
              <a:chOff x="5143487" y="3865480"/>
              <a:chExt cx="1683011" cy="563464"/>
            </a:xfrm>
          </p:grpSpPr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>
                <a:off x="6286769" y="3889292"/>
                <a:ext cx="539729" cy="5396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0 w 21600"/>
                  <a:gd name="T25" fmla="*/ 3150 h 21600"/>
                  <a:gd name="T26" fmla="*/ 1844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700" y="10800"/>
                    </a:moveTo>
                    <a:cubicBezTo>
                      <a:pt x="2700" y="15274"/>
                      <a:pt x="6326" y="18900"/>
                      <a:pt x="10800" y="18900"/>
                    </a:cubicBezTo>
                    <a:cubicBezTo>
                      <a:pt x="15274" y="18900"/>
                      <a:pt x="18900" y="15274"/>
                      <a:pt x="18900" y="10800"/>
                    </a:cubicBezTo>
                    <a:cubicBezTo>
                      <a:pt x="18900" y="6326"/>
                      <a:pt x="15274" y="2700"/>
                      <a:pt x="10800" y="2700"/>
                    </a:cubicBezTo>
                    <a:cubicBezTo>
                      <a:pt x="6326" y="2700"/>
                      <a:pt x="2700" y="6326"/>
                      <a:pt x="27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latin typeface="+mn-lt"/>
                  </a:rPr>
                  <a:t>3</a:t>
                </a:r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416852" y="3865483"/>
                <a:ext cx="581003" cy="2777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defRPr/>
                </a:pPr>
                <a:r>
                  <a:rPr lang="en-US" altLang="zh-CN" sz="1600" dirty="0">
                    <a:latin typeface="+mn-lt"/>
                  </a:rPr>
                  <a:t>[other]</a:t>
                </a: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5143812" y="4157531"/>
                <a:ext cx="1152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3818264" y="3857547"/>
              <a:ext cx="539730" cy="5396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DDE4-4800-4D52-AF81-B80B80FFC01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9" name="矩形 58"/>
          <p:cNvSpPr/>
          <p:nvPr/>
        </p:nvSpPr>
        <p:spPr>
          <a:xfrm>
            <a:off x="714375" y="1571625"/>
            <a:ext cx="62865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1 }</a:t>
            </a:r>
            <a:r>
              <a:rPr lang="en-US" altLang="zh-CN" sz="1600" dirty="0">
                <a:latin typeface="+mn-lt"/>
              </a:rPr>
              <a:t>	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"/"  </a:t>
            </a:r>
            <a:r>
              <a:rPr lang="en-US" altLang="zh-CN" sz="1600" b="1" dirty="0">
                <a:latin typeface="+mn-lt"/>
              </a:rPr>
              <a:t>then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2 }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b="1" i="1" dirty="0">
                <a:latin typeface="+mn-lt"/>
              </a:rPr>
              <a:t>   </a:t>
            </a: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</a:t>
            </a:r>
            <a:r>
              <a:rPr lang="en-US" altLang="zh-CN" sz="1600" dirty="0">
                <a:latin typeface="+mn-lt"/>
              </a:rPr>
              <a:t>" * 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dirty="0">
                <a:latin typeface="+mn-lt"/>
              </a:rPr>
              <a:t>         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3 }    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false;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  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{ 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利用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done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来处理涉及到状态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和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4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的循环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</a:t>
            </a:r>
            <a:r>
              <a:rPr lang="en-US" altLang="zh-CN" sz="1600" b="1" dirty="0">
                <a:latin typeface="+mn-lt"/>
              </a:rPr>
              <a:t>while not </a:t>
            </a:r>
            <a:r>
              <a:rPr lang="en-US" altLang="zh-CN" sz="1600" i="1" dirty="0">
                <a:latin typeface="+mn-lt"/>
              </a:rPr>
              <a:t>done </a:t>
            </a:r>
            <a:r>
              <a:rPr lang="en-US" altLang="zh-CN" sz="1600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not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endParaRPr lang="en-US" altLang="zh-CN" sz="1600" b="1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    advance the input; </a:t>
            </a:r>
          </a:p>
          <a:p>
            <a:pPr>
              <a:defRPr/>
            </a:pPr>
            <a:r>
              <a:rPr lang="en-US" altLang="zh-CN" sz="1600" b="1" i="1" dirty="0">
                <a:latin typeface="+mn-lt"/>
              </a:rPr>
              <a:t>             </a:t>
            </a:r>
            <a:r>
              <a:rPr lang="en-US" altLang="zh-CN" sz="1600" b="1" dirty="0">
                <a:latin typeface="+mn-lt"/>
              </a:rPr>
              <a:t>end while;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4 }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r>
              <a:rPr lang="en-US" altLang="zh-CN" sz="1600" i="1" dirty="0">
                <a:latin typeface="+mn-lt"/>
              </a:rPr>
              <a:t> advance the input;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end while;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if</a:t>
            </a:r>
            <a:r>
              <a:rPr lang="en-US" altLang="zh-CN" sz="1600" b="1" i="1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the next input character is "/"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i="1" dirty="0">
                <a:latin typeface="+mn-lt"/>
              </a:rPr>
              <a:t>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true;  end if;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end while; 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accept;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5 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</a:t>
            </a: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   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7655" y="5214950"/>
            <a:ext cx="49291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Notice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considerable increase in </a:t>
            </a: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complexity, and</a:t>
            </a:r>
            <a:endParaRPr lang="en-US" altLang="zh-CN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need to deal with the loop involving state 3 an 4 by using the Boolean variable </a:t>
            </a:r>
            <a:r>
              <a:rPr lang="en-US" altLang="zh-CN" i="1" dirty="0">
                <a:solidFill>
                  <a:srgbClr val="002060"/>
                </a:solidFill>
                <a:latin typeface="+mn-lt"/>
              </a:rPr>
              <a:t>done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.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500174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  <p:bldP spid="6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drawbacks to this method.</a:t>
            </a:r>
          </a:p>
          <a:p>
            <a:pPr lvl="1"/>
            <a:r>
              <a:rPr lang="en-US" altLang="zh-CN" sz="2400" dirty="0" smtClean="0"/>
              <a:t>It is </a:t>
            </a:r>
            <a:r>
              <a:rPr lang="en-US" altLang="zh-CN" sz="2400" b="1" dirty="0" smtClean="0"/>
              <a:t>ad hoc </a:t>
            </a:r>
            <a:r>
              <a:rPr lang="en-US" altLang="zh-CN" sz="2400" dirty="0" smtClean="0"/>
              <a:t>— that is, each DFA has to be treated slightly differently, and it is difficult to state an algorithm that will translate every DFA to code in this way.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complexity</a:t>
            </a:r>
            <a:r>
              <a:rPr lang="en-US" altLang="zh-CN" sz="2400" dirty="0" smtClean="0"/>
              <a:t> of the code increases dramatically as the number of states rises or, more specifically, as the number of different states along arbitrary paths rises.</a:t>
            </a:r>
            <a:endParaRPr lang="zh-CN" altLang="en-US" sz="2400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36363-E9B2-4BE5-8399-D3108C4E9DEB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词法分析器的功能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输入源程序，输出单词符号（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单词符号是程序设计语言的基本语法单位。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628" y="3758234"/>
            <a:ext cx="157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单词符号的种类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28794" y="2874719"/>
            <a:ext cx="1714512" cy="2554545"/>
            <a:chOff x="1928794" y="2143116"/>
            <a:chExt cx="1714512" cy="2554545"/>
          </a:xfrm>
        </p:grpSpPr>
        <p:sp>
          <p:nvSpPr>
            <p:cNvPr id="10" name="左大括号 9"/>
            <p:cNvSpPr/>
            <p:nvPr/>
          </p:nvSpPr>
          <p:spPr>
            <a:xfrm>
              <a:off x="1928794" y="2214554"/>
              <a:ext cx="428628" cy="2357454"/>
            </a:xfrm>
            <a:prstGeom prst="leftBrace">
              <a:avLst>
                <a:gd name="adj1" fmla="val 56094"/>
                <a:gd name="adj2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28860" y="2143116"/>
              <a:ext cx="121444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标识符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常数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界符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429024" y="2874719"/>
            <a:ext cx="528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：表示各种名字，如变量名、函数名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：各种类型的常数，如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100, 0.618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：逗号、分号、括号和空白等等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8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better method is obtained by</a:t>
            </a:r>
          </a:p>
          <a:p>
            <a:pPr lvl="1"/>
            <a:r>
              <a:rPr lang="en-US" altLang="zh-CN" dirty="0" smtClean="0"/>
              <a:t>using a variable to maintain the current state and</a:t>
            </a:r>
          </a:p>
          <a:p>
            <a:pPr lvl="1"/>
            <a:r>
              <a:rPr lang="en-US" altLang="zh-CN" dirty="0" smtClean="0"/>
              <a:t>writing the transitions as a doubly nested case statement inside a loop, where </a:t>
            </a:r>
          </a:p>
          <a:p>
            <a:pPr lvl="2"/>
            <a:r>
              <a:rPr lang="en-US" altLang="zh-CN" sz="2400" dirty="0" smtClean="0"/>
              <a:t>the first case statement tests the current state and </a:t>
            </a:r>
          </a:p>
          <a:p>
            <a:pPr lvl="2"/>
            <a:r>
              <a:rPr lang="en-US" altLang="zh-CN" sz="2400" dirty="0" smtClean="0"/>
              <a:t>the nested second level tests the input character, given the state.</a:t>
            </a:r>
          </a:p>
          <a:p>
            <a:pPr lvl="1"/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5AC83-21BD-4EEF-829E-7EBACC4056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3974" name="内容占位符 54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B12C-2170-4C2B-BBC3-99E43BD560A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4" name="矩形 53"/>
          <p:cNvSpPr/>
          <p:nvPr/>
        </p:nvSpPr>
        <p:spPr>
          <a:xfrm>
            <a:off x="1285875" y="1698625"/>
            <a:ext cx="5643563" cy="501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1; { start }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1 </a:t>
            </a:r>
            <a:r>
              <a:rPr lang="en-US" altLang="zh-CN" sz="2000" i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2 </a:t>
            </a:r>
            <a:r>
              <a:rPr lang="en-US" altLang="zh-CN" sz="2000" b="1" dirty="0">
                <a:latin typeface="+mn-lt"/>
              </a:rPr>
              <a:t>do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1: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input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 ….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};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2: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i="1" dirty="0">
                <a:latin typeface="+mn-lt"/>
              </a:rPr>
              <a:t>digit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</a:t>
            </a:r>
            <a:r>
              <a:rPr lang="en-US" altLang="zh-CN" sz="2000" dirty="0">
                <a:latin typeface="+mn-lt"/>
              </a:rPr>
              <a:t>t;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actually unnecessary }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3;   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3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error</a:t>
            </a:r>
            <a:r>
              <a:rPr lang="en-US" altLang="zh-CN" sz="2000" dirty="0">
                <a:latin typeface="+mn-lt"/>
              </a:rPr>
              <a:t>; </a:t>
            </a:r>
            <a:endParaRPr lang="zh-CN" altLang="en-US" sz="2000" dirty="0">
              <a:latin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214438" y="1685925"/>
            <a:ext cx="521493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14438" y="6713538"/>
            <a:ext cx="521493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5707064" y="1571625"/>
            <a:ext cx="3222625" cy="1266825"/>
            <a:chOff x="5461435" y="1571612"/>
            <a:chExt cx="3222465" cy="1266833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7458411" y="1571612"/>
              <a:ext cx="646080" cy="23653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5461435" y="2003415"/>
              <a:ext cx="539723" cy="5397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144026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347291" y="2552693"/>
              <a:ext cx="482576" cy="2857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46" name="Arc 16"/>
            <p:cNvSpPr>
              <a:spLocks/>
            </p:cNvSpPr>
            <p:nvPr/>
          </p:nvSpPr>
          <p:spPr bwMode="auto">
            <a:xfrm rot="4248094">
              <a:off x="6857558" y="1591471"/>
              <a:ext cx="493716" cy="53654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47" name="Arc 19"/>
            <p:cNvSpPr>
              <a:spLocks/>
            </p:cNvSpPr>
            <p:nvPr/>
          </p:nvSpPr>
          <p:spPr bwMode="auto">
            <a:xfrm rot="12027148">
              <a:off x="6915513" y="2339967"/>
              <a:ext cx="419079" cy="46672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5994808" y="2278054"/>
              <a:ext cx="720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8144177" y="2012940"/>
              <a:ext cx="539723" cy="539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3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7420313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[other]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7247283" y="2281229"/>
              <a:ext cx="9000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705973" y="1981190"/>
              <a:ext cx="541310" cy="5397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8B9DC-39F7-4196-99D4-A578868E6828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26" name="矩形 25"/>
          <p:cNvSpPr/>
          <p:nvPr/>
        </p:nvSpPr>
        <p:spPr>
          <a:xfrm>
            <a:off x="142875" y="1636713"/>
            <a:ext cx="5072063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 1;  { start }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while </a:t>
            </a:r>
            <a:r>
              <a:rPr lang="en-US" altLang="zh-CN" i="1" dirty="0">
                <a:latin typeface="+mn-lt"/>
              </a:rPr>
              <a:t>state = </a:t>
            </a:r>
            <a:r>
              <a:rPr lang="en-US" altLang="zh-CN" dirty="0">
                <a:latin typeface="+mn-lt"/>
              </a:rPr>
              <a:t>1, 2, 3 </a:t>
            </a:r>
            <a:r>
              <a:rPr lang="en-US" altLang="zh-CN" i="1" dirty="0">
                <a:latin typeface="+mn-lt"/>
              </a:rPr>
              <a:t>or  </a:t>
            </a:r>
            <a:r>
              <a:rPr lang="en-US" altLang="zh-CN" dirty="0">
                <a:latin typeface="+mn-lt"/>
              </a:rPr>
              <a:t>4 </a:t>
            </a:r>
            <a:r>
              <a:rPr lang="en-US" altLang="zh-CN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b="1" i="1" dirty="0">
                <a:latin typeface="+mn-lt"/>
              </a:rPr>
              <a:t>   case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b="1" i="1" dirty="0">
                <a:latin typeface="+mn-lt"/>
              </a:rPr>
              <a:t>of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1: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"/" 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 state </a:t>
            </a:r>
            <a:r>
              <a:rPr lang="en-US" altLang="zh-CN" dirty="0">
                <a:latin typeface="+mn-lt"/>
              </a:rPr>
              <a:t>:= 2;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dirty="0">
                <a:latin typeface="+mn-lt"/>
              </a:rPr>
              <a:t>state 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2: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state </a:t>
            </a:r>
            <a:r>
              <a:rPr lang="en-US" altLang="zh-CN" dirty="0">
                <a:latin typeface="+mn-lt"/>
              </a:rPr>
              <a:t>:=  3;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3:  case </a:t>
            </a:r>
            <a:r>
              <a:rPr lang="en-US" altLang="zh-CN" i="1" dirty="0">
                <a:latin typeface="+mn-lt"/>
              </a:rPr>
              <a:t>input character</a:t>
            </a:r>
            <a:r>
              <a:rPr lang="en-US" altLang="zh-CN" b="1" i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of</a:t>
            </a:r>
            <a:endParaRPr lang="en-US" altLang="zh-CN" dirty="0">
              <a:latin typeface="+mn-lt"/>
            </a:endParaRPr>
          </a:p>
          <a:p>
            <a:pPr>
              <a:defRPr/>
            </a:pPr>
            <a:r>
              <a:rPr lang="en-US" altLang="zh-CN" dirty="0">
                <a:latin typeface="+mn-lt"/>
              </a:rPr>
              <a:t>         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4;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 </a:t>
            </a:r>
            <a:r>
              <a:rPr lang="en-US" altLang="zh-CN" i="1" dirty="0">
                <a:latin typeface="+mn-lt"/>
              </a:rPr>
              <a:t>advance the input;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{and stay in state 3};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 case;</a:t>
            </a:r>
            <a:endParaRPr lang="zh-CN" altLang="en-US" dirty="0"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0" y="3487738"/>
            <a:ext cx="3929063" cy="3084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4: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</a:t>
            </a:r>
            <a:r>
              <a:rPr lang="en-US" altLang="zh-CN" dirty="0">
                <a:latin typeface="+mn-lt"/>
              </a:rPr>
              <a:t> </a:t>
            </a:r>
            <a:endParaRPr lang="en-US" altLang="zh-CN" b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</a:t>
            </a:r>
            <a:r>
              <a:rPr lang="en-US" altLang="zh-CN" dirty="0"/>
              <a:t>"</a:t>
            </a:r>
            <a:r>
              <a:rPr lang="en-US" altLang="zh-CN" dirty="0">
                <a:latin typeface="+mn-lt"/>
              </a:rPr>
              <a:t>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state </a:t>
            </a:r>
            <a:r>
              <a:rPr lang="en-US" altLang="zh-CN" dirty="0">
                <a:latin typeface="+mn-lt"/>
              </a:rPr>
              <a:t>:= 5;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"*": 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		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and stay in state 4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}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else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3;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end while; </a:t>
            </a:r>
            <a:endParaRPr lang="en-US" altLang="zh-CN" i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if</a:t>
            </a:r>
            <a:r>
              <a:rPr lang="en-US" altLang="zh-CN" i="1" dirty="0">
                <a:latin typeface="+mn-lt"/>
              </a:rPr>
              <a:t> state </a:t>
            </a:r>
            <a:r>
              <a:rPr lang="en-US" altLang="zh-CN" dirty="0">
                <a:latin typeface="+mn-lt"/>
              </a:rPr>
              <a:t>= 5 </a:t>
            </a:r>
            <a:r>
              <a:rPr lang="en-US" altLang="zh-CN" b="1" dirty="0">
                <a:latin typeface="+mn-lt"/>
              </a:rPr>
              <a:t>then </a:t>
            </a:r>
            <a:r>
              <a:rPr lang="en-US" altLang="zh-CN" i="1" dirty="0">
                <a:latin typeface="+mn-lt"/>
              </a:rPr>
              <a:t>accept </a:t>
            </a:r>
            <a:r>
              <a:rPr lang="en-US" altLang="zh-CN" b="1" dirty="0">
                <a:latin typeface="+mn-lt"/>
              </a:rPr>
              <a:t>else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4313" y="1571625"/>
            <a:ext cx="84597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4313" y="6713538"/>
            <a:ext cx="84597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685759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579578"/>
          <a:ext cx="60721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25917" y="3714752"/>
            <a:ext cx="6302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正规式与正规集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(P25 - 2.3)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设∑是一个</a:t>
            </a:r>
            <a:r>
              <a:rPr lang="zh-CN" altLang="en-US" dirty="0" smtClean="0"/>
              <a:t>有穷</a:t>
            </a:r>
            <a:r>
              <a:rPr lang="zh-CN" altLang="en-US" noProof="1" smtClean="0">
                <a:solidFill>
                  <a:srgbClr val="FF0000"/>
                </a:solidFill>
              </a:rPr>
              <a:t>字母表</a:t>
            </a:r>
            <a:r>
              <a:rPr lang="zh-CN" altLang="en-US" noProof="1" smtClean="0"/>
              <a:t>（字符集），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其中每个元素称为一个字符（或</a:t>
            </a:r>
            <a:r>
              <a:rPr lang="zh-CN" altLang="en-US" noProof="1" smtClean="0">
                <a:solidFill>
                  <a:srgbClr val="FF0000"/>
                </a:solidFill>
              </a:rPr>
              <a:t>符号</a:t>
            </a:r>
            <a:r>
              <a:rPr lang="zh-CN" altLang="en-US" noProof="1" smtClean="0"/>
              <a:t>，</a:t>
            </a:r>
            <a:r>
              <a:rPr lang="en-US" altLang="zh-CN" noProof="1" smtClean="0"/>
              <a:t>symbol</a:t>
            </a:r>
            <a:r>
              <a:rPr lang="zh-CN" altLang="en-US" noProof="1" smtClean="0"/>
              <a:t>）。</a:t>
            </a:r>
            <a:endParaRPr lang="en-US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∑上的字(也叫</a:t>
            </a:r>
            <a:r>
              <a:rPr lang="zh-CN" altLang="en-US" noProof="1" smtClean="0">
                <a:solidFill>
                  <a:srgbClr val="FF0000"/>
                </a:solidFill>
              </a:rPr>
              <a:t>字符串</a:t>
            </a:r>
            <a:r>
              <a:rPr lang="zh-CN" altLang="en-US" noProof="1" smtClean="0"/>
              <a:t>)是指由∑中的字符所构成的一个有穷序列，</a:t>
            </a:r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不包含任何字符的序列称为空字，记为</a:t>
            </a:r>
            <a:r>
              <a:rPr lang="el-GR" altLang="zh-CN" noProof="1" smtClean="0"/>
              <a:t>ε</a:t>
            </a:r>
            <a:r>
              <a:rPr lang="zh-CN" altLang="en-US" noProof="1" smtClean="0"/>
              <a:t>，</a:t>
            </a:r>
            <a:endParaRPr lang="el-GR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用</a:t>
            </a:r>
            <a:r>
              <a:rPr lang="zh-CN" altLang="en-US" dirty="0" smtClean="0"/>
              <a:t>∑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表示∑上的所有字的全体，包含空字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  <a:p>
            <a:pPr>
              <a:buNone/>
            </a:pPr>
            <a:r>
              <a:rPr lang="en-US" altLang="zh-CN" dirty="0" smtClean="0">
                <a:cs typeface="Arial" pitchFamily="34" charset="0"/>
              </a:rPr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zh-CN" altLang="en-US" baseline="30000" dirty="0" smtClean="0">
                <a:cs typeface="Arial" pitchFamily="34" charset="0"/>
              </a:rPr>
              <a:t>*</a:t>
            </a:r>
            <a:r>
              <a:rPr lang="en-US" altLang="zh-CN" dirty="0" smtClean="0">
                <a:cs typeface="Arial" pitchFamily="34" charset="0"/>
              </a:rPr>
              <a:t>= { </a:t>
            </a:r>
            <a:r>
              <a:rPr lang="el-GR" altLang="zh-CN" noProof="1" smtClean="0">
                <a:cs typeface="Arial" pitchFamily="34" charset="0"/>
              </a:rPr>
              <a:t>ε</a:t>
            </a:r>
            <a:r>
              <a:rPr lang="en-US" altLang="zh-CN" noProof="1" smtClean="0">
                <a:cs typeface="Arial" pitchFamily="34" charset="0"/>
              </a:rPr>
              <a:t>,a, b, aa, ab, ba, bb, aaa, … }</a:t>
            </a:r>
            <a:endParaRPr lang="zh-CN" altLang="en-US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83554" cy="5429288"/>
          </a:xfrm>
        </p:spPr>
        <p:txBody>
          <a:bodyPr/>
          <a:lstStyle/>
          <a:p>
            <a:r>
              <a:rPr lang="zh-CN" altLang="en-US" dirty="0" smtClean="0"/>
              <a:t>二进制数的集合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{ 0, 1, 00, 01, 10, 11, 000, … }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语言的单词集合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sz="2000" dirty="0" smtClean="0"/>
              <a:t>{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for, while,…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+, -, *, /, %, &amp;,…  ,, ;, /*,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1, 2, 3, 0.5, … , ‘a’, ‘1’, “Hello”,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x, y, </a:t>
            </a:r>
            <a:r>
              <a:rPr lang="en-US" altLang="zh-CN" sz="2000" dirty="0" err="1" smtClean="0"/>
              <a:t>nSum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nAve</a:t>
            </a:r>
            <a:r>
              <a:rPr lang="en-US" altLang="zh-CN" sz="2000" dirty="0" smtClean="0"/>
              <a:t>, func1,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单词集合中包含的字符有一定的范围：字母表</a:t>
            </a:r>
            <a:r>
              <a:rPr lang="en-US" altLang="zh-CN" sz="1800" dirty="0" smtClean="0"/>
              <a:t>∑</a:t>
            </a:r>
          </a:p>
          <a:p>
            <a:pPr>
              <a:spcBef>
                <a:spcPts val="900"/>
              </a:spcBef>
            </a:pPr>
            <a:r>
              <a:rPr lang="zh-CN" sz="1800" dirty="0" smtClean="0"/>
              <a:t>单词集合是无穷集合。但是结</a:t>
            </a:r>
            <a:r>
              <a:rPr lang="zh-CN" altLang="en-US" sz="1800" dirty="0" smtClean="0"/>
              <a:t>构</a:t>
            </a:r>
            <a:r>
              <a:rPr lang="zh-CN" sz="1800" dirty="0" smtClean="0"/>
              <a:t>单纯，可以按一定的规则构造出来。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这样的集合称为正则集合（正规集），相应的语言称为正则语言。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可以使用正则表达式（正规式）对正则语言进行表示和描述。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正则表达式是描述、构造特定单词集合（正则语言）的结构的公式。</a:t>
            </a:r>
            <a:endParaRPr lang="en-US" altLang="zh-CN" sz="1800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C5E10-B36A-461B-89CB-AFF6F4C5EFA4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expressions</a:t>
            </a:r>
          </a:p>
          <a:p>
            <a:pPr lvl="1"/>
            <a:r>
              <a:rPr lang="en-US" altLang="zh-CN" dirty="0" smtClean="0"/>
              <a:t>Basic regular expressions</a:t>
            </a:r>
          </a:p>
          <a:p>
            <a:pPr lvl="1"/>
            <a:r>
              <a:rPr lang="en-US" altLang="zh-CN" dirty="0" smtClean="0"/>
              <a:t>Regular expressions operations</a:t>
            </a: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20025-62BC-4717-9628-56E063003AEE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基本正则表达式包括字母表中的单个字符，以及</a:t>
            </a:r>
            <a:r>
              <a:rPr lang="en-US" altLang="zh-CN" dirty="0" smtClean="0"/>
              <a:t>ε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L(a) =  { a }</a:t>
            </a:r>
          </a:p>
          <a:p>
            <a:pPr lvl="1" eaLnBrk="1" hangingPunct="1"/>
            <a:r>
              <a:rPr lang="en-US" altLang="zh-CN" dirty="0" smtClean="0"/>
              <a:t>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L(ε) =   { ε }</a:t>
            </a:r>
          </a:p>
          <a:p>
            <a:pPr lvl="1" eaLnBrk="1" hangingPunct="1"/>
            <a:r>
              <a:rPr lang="en-US" altLang="zh-CN" dirty="0" smtClean="0"/>
              <a:t>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L(Φ) = {   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714480" y="3500438"/>
            <a:ext cx="5841984" cy="907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Note the difference between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 { </a:t>
            </a:r>
            <a:r>
              <a:rPr lang="en-US" altLang="zh-CN" sz="2400" dirty="0" smtClean="0">
                <a:solidFill>
                  <a:srgbClr val="002060"/>
                </a:solidFill>
              </a:rPr>
              <a:t>ε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} 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and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{  }</a:t>
            </a:r>
          </a:p>
          <a:p>
            <a:pPr algn="r">
              <a:spcBef>
                <a:spcPts val="600"/>
              </a:spcBef>
              <a:defRPr/>
            </a:pPr>
            <a:r>
              <a:rPr lang="zh-CN" altLang="en-US" sz="2400" dirty="0" smtClean="0">
                <a:ea typeface="微软雅黑" pitchFamily="34" charset="-122"/>
              </a:rPr>
              <a:t>空串     空集</a:t>
            </a:r>
            <a:endParaRPr lang="zh-CN" altLang="en-US" sz="2400" dirty="0">
              <a:solidFill>
                <a:srgbClr val="002060"/>
              </a:solidFill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Regular Expression Operations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选择运算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或运算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Choice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|</a:t>
            </a:r>
          </a:p>
          <a:p>
            <a:pPr marL="341313" lvl="1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连结运算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连接运算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Concatenation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·</a:t>
            </a:r>
          </a:p>
          <a:p>
            <a:pPr marL="341313" indent="-341313" eaLnBrk="1" hangingPunct="1"/>
            <a:r>
              <a:rPr lang="en-US" altLang="zh-CN" dirty="0" smtClean="0"/>
              <a:t>(3) </a:t>
            </a:r>
            <a:r>
              <a:rPr lang="zh-CN" altLang="en-US" dirty="0" smtClean="0"/>
              <a:t>重复运算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闭包运算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Repetition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*</a:t>
            </a:r>
            <a:endParaRPr lang="en-US" altLang="zh-CN" dirty="0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6A3F6-5F84-40B0-918E-AF334E991044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单词符号的表示形式（二元式）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lvl="1">
              <a:buNone/>
            </a:pPr>
            <a:r>
              <a:rPr lang="en-US" altLang="zh-CN" dirty="0" smtClean="0">
                <a:latin typeface="宋体" charset="-122"/>
              </a:rPr>
              <a:t>		</a:t>
            </a:r>
            <a:r>
              <a:rPr lang="zh-CN" altLang="en-US" dirty="0" smtClean="0">
                <a:latin typeface="宋体" charset="-122"/>
              </a:rPr>
              <a:t>（单词种别，单词符号的属性值）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单词种别表示单词的种类，它是语法分析所需要的信息。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单词种别通常用整数编码表示。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单词符号属性是指单词符号的特性或特征，属性值则是反应特性或特征的值。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Choice Among Alternatives</a:t>
            </a:r>
            <a:endParaRPr lang="zh-CN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expressions, then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</a:rPr>
              <a:t>|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is a regular expression.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/>
              <a:t>|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)UL(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a|b</a:t>
            </a:r>
            <a:r>
              <a:rPr lang="en-US" altLang="zh-CN" dirty="0" smtClean="0"/>
              <a:t>)=L(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)UL(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)={a}U{b}={a, 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ε</a:t>
            </a:r>
            <a:r>
              <a:rPr lang="en-US" altLang="zh-CN" dirty="0" smtClean="0"/>
              <a:t>)= {a, ε}</a:t>
            </a:r>
          </a:p>
          <a:p>
            <a:pPr eaLnBrk="1" hangingPunct="1"/>
            <a:r>
              <a:rPr lang="en-US" altLang="zh-CN" dirty="0" smtClean="0"/>
              <a:t>Choice can be extended to more than one alternative.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0|1|2|3|4|5|6|7|8|9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|…|z</a:t>
            </a:r>
            <a:endParaRPr lang="zh-CN" altLang="en-US" dirty="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8014B-82CD-4989-B1F3-AF2050B66918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Concatenation </a:t>
            </a:r>
            <a:endParaRPr lang="zh-CN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expression, the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 is their concatenation.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The concatenation operation for set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P25-2.3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AB={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A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dirty="0" err="1" smtClean="0">
                <a:sym typeface="Symbol" pitchFamily="18" charset="2"/>
              </a:rPr>
              <a:t>bB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}</a:t>
            </a:r>
          </a:p>
          <a:p>
            <a:pPr lvl="1" eaLnBrk="1" hangingPunct="1"/>
            <a:r>
              <a:rPr lang="en-US" altLang="zh-CN" sz="2400" dirty="0" smtClean="0"/>
              <a:t>if S1={</a:t>
            </a:r>
            <a:r>
              <a:rPr lang="en-US" altLang="zh-CN" sz="2400" dirty="0" err="1" smtClean="0"/>
              <a:t>aa,c</a:t>
            </a:r>
            <a:r>
              <a:rPr lang="en-US" altLang="zh-CN" sz="2400" dirty="0" smtClean="0"/>
              <a:t>}, S2={a, cc},  then </a:t>
            </a:r>
          </a:p>
          <a:p>
            <a:pPr lvl="1" eaLnBrk="1" hangingPunct="1">
              <a:buNone/>
            </a:pPr>
            <a:r>
              <a:rPr lang="en-US" altLang="zh-CN" sz="2400" dirty="0" smtClean="0"/>
              <a:t>	S1S2 =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aacc</a:t>
            </a:r>
            <a:r>
              <a:rPr lang="en-US" altLang="zh-CN" dirty="0" smtClean="0"/>
              <a:t>, ca, </a:t>
            </a:r>
            <a:r>
              <a:rPr lang="en-US" altLang="zh-CN" dirty="0" err="1" smtClean="0"/>
              <a:t>ccc</a:t>
            </a:r>
            <a:r>
              <a:rPr lang="en-US" altLang="zh-CN" dirty="0" smtClean="0"/>
              <a:t>}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L((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)=L(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)L(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)={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}{c}={</a:t>
            </a:r>
            <a:r>
              <a:rPr lang="en-US" altLang="zh-CN" sz="2400" dirty="0" err="1" smtClean="0"/>
              <a:t>ac,bc</a:t>
            </a:r>
            <a:r>
              <a:rPr lang="en-US" altLang="zh-CN" sz="2400" dirty="0" smtClean="0"/>
              <a:t>}</a:t>
            </a:r>
          </a:p>
          <a:p>
            <a:pPr eaLnBrk="1" hangingPunct="1"/>
            <a:r>
              <a:rPr lang="en-US" altLang="zh-CN" dirty="0" smtClean="0"/>
              <a:t>Concatenation can also be extended to more than two regular expressions.</a:t>
            </a:r>
            <a:endParaRPr lang="zh-CN" altLang="en-US" dirty="0" smtClean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87D76-A9F9-48F4-A50E-9D15F3C6A1DE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Repetition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repetition operation of a regular expression, called (</a:t>
            </a:r>
            <a:r>
              <a:rPr lang="en-US" altLang="zh-CN" dirty="0" err="1" smtClean="0"/>
              <a:t>Kleene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, is written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where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is a regular expression. </a:t>
            </a:r>
          </a:p>
          <a:p>
            <a:pPr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 </a:t>
            </a:r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/>
              <a:t>的任意有限次连结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Example</a:t>
            </a:r>
            <a:r>
              <a:rPr lang="en-US" altLang="zh-CN" b="1" dirty="0" smtClean="0"/>
              <a:t>   a</a:t>
            </a:r>
            <a:r>
              <a:rPr lang="en-US" altLang="zh-CN" dirty="0" smtClean="0"/>
              <a:t>* </a:t>
            </a:r>
          </a:p>
          <a:p>
            <a:pPr eaLnBrk="1" hangingPunct="1">
              <a:buNone/>
            </a:pPr>
            <a:r>
              <a:rPr lang="en-US" altLang="zh-CN" dirty="0" smtClean="0"/>
              <a:t>	ε, a, 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,…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)*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95FC9-BA15-4CB6-AB4D-7F9A7B0231E1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</a:t>
            </a:r>
            <a:endParaRPr lang="zh-CN" altLang="en-US" dirty="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repetition operation for set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P26-2.3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S*= S</a:t>
            </a:r>
            <a:r>
              <a:rPr lang="en-US" altLang="zh-CN" sz="2400" baseline="30000" dirty="0" smtClean="0"/>
              <a:t>0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US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 U …</a:t>
            </a:r>
          </a:p>
          <a:p>
            <a:pPr lvl="1">
              <a:buNone/>
            </a:pPr>
            <a:r>
              <a:rPr lang="en-US" altLang="zh-CN" sz="2400" dirty="0" smtClean="0"/>
              <a:t>          </a:t>
            </a:r>
            <a:r>
              <a:rPr lang="en-US" altLang="zh-CN" dirty="0" smtClean="0"/>
              <a:t>= {ε}</a:t>
            </a:r>
            <a:r>
              <a:rPr lang="zh-CN" altLang="en-US" dirty="0" smtClean="0"/>
              <a:t> </a:t>
            </a:r>
            <a:r>
              <a:rPr lang="en-US" altLang="zh-CN" dirty="0" smtClean="0"/>
              <a:t>U S U SS U SSS U …</a:t>
            </a:r>
            <a:endParaRPr lang="en-US" altLang="zh-CN" sz="2400" dirty="0" smtClean="0"/>
          </a:p>
          <a:p>
            <a:r>
              <a:rPr lang="en-US" altLang="zh-CN" dirty="0" smtClean="0"/>
              <a:t>L((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={</a:t>
            </a:r>
            <a:r>
              <a:rPr lang="en-US" altLang="zh-CN" dirty="0" err="1" smtClean="0"/>
              <a:t>a,cc</a:t>
            </a:r>
            <a:r>
              <a:rPr lang="en-US" altLang="zh-CN" dirty="0" smtClean="0"/>
              <a:t>}*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={ ε, </a:t>
            </a:r>
            <a:r>
              <a:rPr lang="en-US" altLang="zh-CN" dirty="0" smtClean="0">
                <a:cs typeface="Arial" pitchFamily="34" charset="0"/>
              </a:rPr>
              <a:t>a, cc, </a:t>
            </a:r>
            <a:r>
              <a:rPr lang="en-US" altLang="zh-CN" dirty="0" err="1" smtClean="0">
                <a:cs typeface="Arial" pitchFamily="34" charset="0"/>
              </a:rPr>
              <a:t>aa</a:t>
            </a:r>
            <a:r>
              <a:rPr lang="en-US" altLang="zh-CN" dirty="0" smtClean="0">
                <a:cs typeface="Arial" pitchFamily="34" charset="0"/>
              </a:rPr>
              <a:t>, acc, </a:t>
            </a:r>
            <a:r>
              <a:rPr lang="en-US" altLang="zh-CN" dirty="0" err="1" smtClean="0">
                <a:cs typeface="Arial" pitchFamily="34" charset="0"/>
              </a:rPr>
              <a:t>cca</a:t>
            </a:r>
            <a:r>
              <a:rPr lang="en-US" altLang="zh-CN" dirty="0" smtClean="0">
                <a:cs typeface="Arial" pitchFamily="34" charset="0"/>
              </a:rPr>
              <a:t>, </a:t>
            </a:r>
            <a:r>
              <a:rPr lang="en-US" altLang="zh-CN" dirty="0" err="1" smtClean="0">
                <a:cs typeface="Arial" pitchFamily="34" charset="0"/>
              </a:rPr>
              <a:t>cccc</a:t>
            </a:r>
            <a:r>
              <a:rPr lang="en-US" altLang="zh-CN" dirty="0" smtClean="0">
                <a:cs typeface="Arial" pitchFamily="34" charset="0"/>
              </a:rPr>
              <a:t>,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cs typeface="Arial" pitchFamily="34" charset="0"/>
              </a:rPr>
              <a:t>		</a:t>
            </a:r>
            <a:r>
              <a:rPr lang="en-US" altLang="zh-CN" sz="2200" dirty="0" err="1" smtClean="0">
                <a:cs typeface="Arial" pitchFamily="34" charset="0"/>
              </a:rPr>
              <a:t>aaa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cccccc</a:t>
            </a:r>
            <a:r>
              <a:rPr lang="en-US" altLang="zh-CN" sz="2200" dirty="0" smtClean="0">
                <a:cs typeface="Arial" pitchFamily="34" charset="0"/>
              </a:rPr>
              <a:t>,</a:t>
            </a:r>
            <a:endParaRPr lang="zh-CN" altLang="en-US" sz="2200" dirty="0" smtClean="0"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        … }</a:t>
            </a:r>
          </a:p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=SS*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的正则闭包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24F11-A957-47C8-8812-27594A6477B7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Precedence of Operation</a:t>
            </a:r>
            <a:endParaRPr lang="zh-CN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优先级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repetition *  &gt; concatenation &gt;  choice |</a:t>
            </a:r>
          </a:p>
          <a:p>
            <a:pPr eaLnBrk="1" hangingPunct="1"/>
            <a:r>
              <a:rPr lang="en-US" altLang="zh-CN" dirty="0" smtClean="0"/>
              <a:t>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a|bc</a:t>
            </a:r>
            <a:r>
              <a:rPr lang="en-US" altLang="zh-CN" dirty="0" smtClean="0"/>
              <a:t>* is interpreted as a|(b(c*))</a:t>
            </a:r>
          </a:p>
          <a:p>
            <a:pPr eaLnBrk="1" hangingPunct="1"/>
            <a:r>
              <a:rPr lang="en-US" altLang="zh-CN" dirty="0" smtClean="0"/>
              <a:t>Parentheses is used to indicate a different precedence.</a:t>
            </a:r>
            <a:endParaRPr lang="zh-CN" altLang="en-US" dirty="0" smtClean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D33A8-A939-4BF7-B88D-CF1EB18073DF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 of Regular Expression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A regular expression is one of the following: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/>
            </a:pPr>
            <a:r>
              <a:rPr lang="en-US" altLang="zh-CN" sz="2400" dirty="0" smtClean="0"/>
              <a:t>A basic regular expression, a single legal character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from alphabet ∑, or meta-character 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 or </a:t>
            </a:r>
            <a:r>
              <a:rPr lang="en-US" altLang="zh-CN" sz="2400" b="1" dirty="0" smtClean="0"/>
              <a:t>Φ.</a:t>
            </a:r>
            <a:r>
              <a:rPr lang="en-US" altLang="zh-CN" sz="2400" dirty="0" smtClean="0"/>
              <a:t> 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)={ a }, L(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)={ε}, L(</a:t>
            </a:r>
            <a:r>
              <a:rPr lang="en-US" altLang="zh-CN" sz="2400" b="1" dirty="0" smtClean="0"/>
              <a:t>Φ</a:t>
            </a:r>
            <a:r>
              <a:rPr lang="en-US" altLang="zh-CN" sz="2400" dirty="0" smtClean="0"/>
              <a:t>)={ }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2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)UL(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3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4"/>
            </a:pPr>
            <a:r>
              <a:rPr lang="en-US" altLang="zh-CN" sz="2400" dirty="0" smtClean="0"/>
              <a:t>The form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)*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5"/>
            </a:pPr>
            <a:r>
              <a:rPr lang="en-US" altLang="zh-CN" sz="2400" dirty="0" smtClean="0"/>
              <a:t>The form 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/>
              <a:t>        Parentheses are used to adjust the precedence of the operations.</a:t>
            </a:r>
            <a:endParaRPr lang="zh-CN" altLang="en-US" sz="1800" dirty="0" smtClean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3CC24-F019-4ADD-BD16-2B9FB3A4547F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正规式和正规集的定义（</a:t>
            </a:r>
            <a:r>
              <a:rPr lang="en-US" altLang="zh-CN" dirty="0" smtClean="0">
                <a:latin typeface="宋体" charset="-122"/>
              </a:rPr>
              <a:t>P46-3.3.1</a:t>
            </a:r>
            <a:r>
              <a:rPr lang="zh-CN" altLang="en-US" dirty="0" smtClean="0">
                <a:latin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>
                <a:latin typeface="宋体" charset="-122"/>
              </a:rPr>
              <a:t>给定的字母表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endParaRPr lang="en-US" altLang="zh-CN" dirty="0" smtClean="0">
              <a:latin typeface="宋体" charset="-122"/>
              <a:sym typeface="Symbol" pitchFamily="18" charset="2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(1) 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FF3300"/>
                </a:solidFill>
                <a:sym typeface="Symbol" pitchFamily="18" charset="2"/>
              </a:rPr>
              <a:t></a:t>
            </a:r>
            <a:r>
              <a:rPr lang="zh-CN" altLang="en-US" sz="2000" dirty="0" smtClean="0">
                <a:latin typeface="宋体" charset="-122"/>
              </a:rPr>
              <a:t>都是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{</a:t>
            </a:r>
            <a:r>
              <a:rPr lang="en-US" altLang="zh-CN" sz="2000" dirty="0" smtClean="0">
                <a:solidFill>
                  <a:srgbClr val="3217BB"/>
                </a:solidFill>
                <a:sym typeface="Symbol" pitchFamily="18" charset="2"/>
              </a:rPr>
              <a:t>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}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3217BB"/>
                </a:solidFill>
                <a:latin typeface="宋体" charset="-122"/>
                <a:sym typeface="Symbol" pitchFamily="18" charset="2"/>
              </a:rPr>
              <a:t></a:t>
            </a:r>
            <a:r>
              <a:rPr lang="en-US" altLang="zh-CN" sz="2000" dirty="0" smtClean="0"/>
              <a:t>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(2) </a:t>
            </a:r>
            <a:r>
              <a:rPr lang="zh-CN" altLang="en-US" sz="2000" dirty="0" smtClean="0">
                <a:latin typeface="宋体" charset="-122"/>
              </a:rPr>
              <a:t>任何</a:t>
            </a:r>
            <a:r>
              <a:rPr lang="en-US" altLang="zh-CN" sz="2000" dirty="0" smtClean="0">
                <a:solidFill>
                  <a:srgbClr val="339933"/>
                </a:solidFill>
              </a:rPr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</a:rPr>
              <a:t>a</a:t>
            </a:r>
            <a:r>
              <a:rPr lang="zh-CN" altLang="en-US" sz="2000" dirty="0" smtClean="0">
                <a:latin typeface="宋体" charset="-122"/>
              </a:rPr>
              <a:t>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{a}</a:t>
            </a:r>
            <a:r>
              <a:rPr lang="en-US" altLang="zh-CN" sz="2000" dirty="0" smtClean="0"/>
              <a:t> 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(3) </a:t>
            </a:r>
            <a:r>
              <a:rPr lang="zh-CN" altLang="en-US" sz="2000" dirty="0" smtClean="0">
                <a:latin typeface="宋体" charset="-122"/>
              </a:rPr>
              <a:t>假定</a:t>
            </a:r>
            <a:r>
              <a:rPr lang="en-US" altLang="zh-CN" sz="2000" dirty="0" smtClean="0">
                <a:solidFill>
                  <a:srgbClr val="FF3300"/>
                </a:solidFill>
                <a:latin typeface="宋体" charset="-122"/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en-US" altLang="zh-CN" sz="2000" dirty="0" smtClean="0">
                <a:solidFill>
                  <a:srgbClr val="FF3300"/>
                </a:solidFill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2</a:t>
            </a:r>
            <a:r>
              <a:rPr lang="zh-CN" altLang="en-US" sz="2000" dirty="0" smtClean="0"/>
              <a:t>都是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 smtClean="0"/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①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|e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en-US" altLang="zh-CN" dirty="0" smtClean="0">
                <a:solidFill>
                  <a:srgbClr val="3217BB"/>
                </a:solidFill>
                <a:sym typeface="Symbol" pitchFamily="18" charset="2"/>
              </a:rPr>
              <a:t>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②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.e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③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en-US" altLang="zh-CN" baseline="30000" dirty="0" smtClean="0">
                <a:solidFill>
                  <a:srgbClr val="FF3300"/>
                </a:solidFill>
              </a:rPr>
              <a:t>*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(L(e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))</a:t>
            </a:r>
            <a:r>
              <a:rPr lang="en-US" altLang="zh-CN" baseline="30000" dirty="0" smtClean="0">
                <a:solidFill>
                  <a:srgbClr val="3217BB"/>
                </a:solidFill>
              </a:rPr>
              <a:t>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仅由</a:t>
            </a:r>
            <a:r>
              <a:rPr lang="zh-CN" altLang="en-US" dirty="0" smtClean="0">
                <a:solidFill>
                  <a:srgbClr val="FF3300"/>
                </a:solidFill>
              </a:rPr>
              <a:t>有限次</a:t>
            </a:r>
            <a:r>
              <a:rPr lang="zh-CN" altLang="en-US" dirty="0" smtClean="0"/>
              <a:t>使用上述三步骤而定义的表达式才是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上的正规式。</a:t>
            </a:r>
            <a:endParaRPr lang="en-US" altLang="zh-CN" dirty="0" smtClean="0"/>
          </a:p>
          <a:p>
            <a:r>
              <a:rPr lang="zh-CN" altLang="en-US" dirty="0" smtClean="0"/>
              <a:t>仅由这些正规式表示的字集才是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上的正规集。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B5558-B148-4F2A-943C-9361A1D9A745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2" y="1714488"/>
            <a:ext cx="8343378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000" indent="-342000" eaLnBrk="1" hangingPunct="1">
              <a:defRPr/>
            </a:pPr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 </a:t>
            </a:r>
          </a:p>
          <a:p>
            <a:pPr lvl="1">
              <a:defRPr/>
            </a:pPr>
            <a:r>
              <a:rPr lang="en-US" altLang="zh-CN" sz="2400" dirty="0" smtClean="0"/>
              <a:t>Consider the set of all strings over this alphabet that contain exactly one b.</a:t>
            </a:r>
          </a:p>
          <a:p>
            <a:pPr lvl="1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		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b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A40AD-8445-4490-9C0F-2FFB6BFE8CEA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</a:t>
            </a:r>
          </a:p>
          <a:p>
            <a:pPr lvl="1"/>
            <a:r>
              <a:rPr lang="en-US" altLang="zh-CN" sz="2400" dirty="0" smtClean="0"/>
              <a:t>Consider the set of all strings that contain at most one b.</a:t>
            </a:r>
          </a:p>
          <a:p>
            <a:pPr lvl="1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|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)*b(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)*(</a:t>
            </a:r>
            <a:r>
              <a:rPr lang="en-US" altLang="zh-CN" dirty="0" err="1" smtClean="0"/>
              <a:t>b|ε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  <a:p>
            <a:r>
              <a:rPr lang="en-US" altLang="zh-CN" dirty="0" smtClean="0"/>
              <a:t>The same language may be generated by many different regular expressions.</a:t>
            </a:r>
          </a:p>
          <a:p>
            <a:r>
              <a:rPr lang="zh-CN" altLang="en-US" dirty="0" smtClean="0"/>
              <a:t>若两个正规式所表示的正规集相同，则称这两个正规式等价。例如，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		(a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7A7AE-06F0-4EF4-986D-C6CFC21C7581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1857366"/>
          <a:ext cx="4929222" cy="294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611"/>
                <a:gridCol w="2464611"/>
              </a:tblGrid>
              <a:tr h="49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单词种别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编码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关键字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1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标识符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2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常数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3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运算符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4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界符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5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3438" y="1714488"/>
            <a:ext cx="4500562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L(b)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(L(b)L(a))* 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{b}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{b}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1714488"/>
            <a:ext cx="4572000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(L(a)L(b))*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={b}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{b}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4522775"/>
            <a:ext cx="81359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∵ 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)*)= 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    ∴b(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)*=(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对正规式，下列等价关系成立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   </a:t>
            </a:r>
            <a:r>
              <a:rPr lang="en-US" altLang="zh-CN" dirty="0" smtClean="0"/>
              <a:t> 		 </a:t>
            </a:r>
            <a:r>
              <a:rPr lang="zh-CN" altLang="en-US" dirty="0" smtClean="0"/>
              <a:t>交换律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|(e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分配律</a:t>
            </a:r>
          </a:p>
          <a:p>
            <a:pPr lvl="1"/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	 </a:t>
            </a:r>
            <a:r>
              <a:rPr lang="zh-CN" altLang="en-US" dirty="0" smtClean="0"/>
              <a:t>分配律</a:t>
            </a:r>
            <a:endParaRPr lang="zh-CN" altLang="en-US" baseline="-25000" dirty="0" smtClean="0"/>
          </a:p>
          <a:p>
            <a:pPr lvl="1"/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 = 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= e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≠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9124" y="4214818"/>
            <a:ext cx="280828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}</a:t>
            </a:r>
          </a:p>
          <a:p>
            <a:pPr lvl="1"/>
            <a:r>
              <a:rPr lang="en-US" altLang="zh-CN" sz="2400" dirty="0" smtClean="0"/>
              <a:t>Consider the set of strings consists of a single b surrounded by the same number of </a:t>
            </a:r>
            <a:r>
              <a:rPr lang="en-US" altLang="zh-CN" sz="2400" dirty="0" err="1" smtClean="0"/>
              <a:t>a’s</a:t>
            </a:r>
            <a:r>
              <a:rPr lang="en-US" altLang="zh-CN" sz="2400" dirty="0" smtClean="0"/>
              <a:t>.</a:t>
            </a:r>
          </a:p>
          <a:p>
            <a:pPr lvl="1">
              <a:buNone/>
            </a:pPr>
            <a:r>
              <a:rPr lang="en-US" altLang="zh-CN" sz="2400" dirty="0" smtClean="0"/>
              <a:t>	S = {b, </a:t>
            </a:r>
            <a:r>
              <a:rPr lang="en-US" altLang="zh-CN" sz="2400" dirty="0" err="1" smtClean="0"/>
              <a:t>aba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aabaa,aaabaaa</a:t>
            </a:r>
            <a:r>
              <a:rPr lang="en-US" altLang="zh-CN" sz="2400" dirty="0" smtClean="0"/>
              <a:t>,……} = { </a:t>
            </a:r>
            <a:r>
              <a:rPr lang="en-US" altLang="zh-CN" sz="2400" dirty="0" err="1" smtClean="0"/>
              <a:t>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err="1" smtClean="0"/>
              <a:t>ba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smtClean="0"/>
              <a:t> | </a:t>
            </a:r>
            <a:r>
              <a:rPr lang="en-US" altLang="zh-CN" dirty="0" smtClean="0"/>
              <a:t>n≧0</a:t>
            </a:r>
            <a:r>
              <a:rPr lang="en-US" altLang="zh-CN" sz="2400" dirty="0" smtClean="0"/>
              <a:t>}</a:t>
            </a:r>
          </a:p>
          <a:p>
            <a:pPr lvl="1"/>
            <a:r>
              <a:rPr lang="en-US" altLang="zh-CN" sz="2400" dirty="0" smtClean="0"/>
              <a:t>This set can not be described by a regular expression.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	a*</a:t>
            </a:r>
            <a:r>
              <a:rPr lang="en-US" altLang="zh-CN" sz="2400" dirty="0" err="1" smtClean="0"/>
              <a:t>ba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en-US" altLang="zh-CN" sz="2400" dirty="0" smtClean="0"/>
              <a:t>Not all sets of strings can be generated by regular expressions.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DC088-6C35-4720-9E9E-D19C234ED657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714625" y="5072074"/>
            <a:ext cx="223996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regular set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+mn-lt"/>
              </a:rPr>
              <a:t>nonregular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 set </a:t>
            </a:r>
            <a:endParaRPr lang="zh-CN" altLang="en-US" sz="2400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3.3.2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DFA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793037" cy="768350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</a:t>
            </a:r>
            <a:r>
              <a:rPr lang="zh-CN" altLang="en-US" dirty="0" smtClean="0"/>
              <a:t>确定有限自动机（</a:t>
            </a:r>
            <a:r>
              <a:rPr lang="en-US" altLang="zh-CN" dirty="0" smtClean="0"/>
              <a:t>DFA, </a:t>
            </a:r>
            <a:r>
              <a:rPr lang="en-US" altLang="zh-CN" sz="2000" dirty="0" smtClean="0"/>
              <a:t>deterministic finite automation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	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1. S: </a:t>
            </a:r>
            <a:r>
              <a:rPr lang="zh-CN" altLang="en-US" dirty="0" smtClean="0"/>
              <a:t>有穷状态集，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2.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3. f: </a:t>
            </a:r>
            <a:r>
              <a:rPr lang="zh-CN" altLang="en-US" dirty="0" smtClean="0"/>
              <a:t>状态转换函数，是一个从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单值</a:t>
            </a:r>
            <a:r>
              <a:rPr lang="zh-CN" altLang="en-US" dirty="0" smtClean="0"/>
              <a:t>部分映射，</a:t>
            </a:r>
            <a:r>
              <a:rPr lang="en-US" altLang="zh-CN" dirty="0" smtClean="0"/>
              <a:t>f(s, a)=s</a:t>
            </a:r>
            <a:r>
              <a:rPr lang="en-US" altLang="zh-CN" dirty="0" smtClean="0">
                <a:ea typeface="楷体_GB2312" pitchFamily="49" charset="-122"/>
              </a:rPr>
              <a:t>’</a:t>
            </a:r>
            <a:r>
              <a:rPr lang="zh-CN" altLang="en-US" dirty="0" smtClean="0"/>
              <a:t>表示：当现行状态为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，输入字符为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时，将状态转换到下一状态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。我们把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的一个后继状态。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4.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是唯一的初态；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5. F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000364" y="5857892"/>
            <a:ext cx="593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的确定性表现在映射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S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是一个单值函数。</a:t>
            </a:r>
            <a:endParaRPr lang="zh-CN" altLang="en-US" sz="20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 M=({0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{3})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其中， </a:t>
            </a:r>
            <a:r>
              <a:rPr lang="en-US" altLang="zh-CN" sz="2000" dirty="0" smtClean="0"/>
              <a:t>f </a:t>
            </a:r>
            <a:r>
              <a:rPr lang="zh-CN" altLang="en-US" sz="2000" dirty="0" smtClean="0"/>
              <a:t>定义如下：</a:t>
            </a:r>
            <a:endParaRPr lang="en-US" altLang="zh-CN" sz="2000" dirty="0" smtClean="0"/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zh-CN" altLang="en-US" sz="2000" dirty="0" smtClean="0">
                <a:latin typeface="宋体" charset="-122"/>
              </a:rPr>
              <a:t>对应状态转换矩阵</a:t>
            </a:r>
            <a:endParaRPr lang="en-US" altLang="zh-CN" sz="2000" dirty="0" smtClean="0">
              <a:latin typeface="宋体" charset="-122"/>
            </a:endParaRP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也可表示成一张（确定的）</a:t>
            </a:r>
            <a:r>
              <a:rPr kumimoji="1" lang="zh-CN" altLang="en-US" b="1" dirty="0" smtClean="0">
                <a:latin typeface="宋体" charset="-122"/>
              </a:rPr>
              <a:t>状态转换图</a:t>
            </a:r>
            <a:r>
              <a:rPr kumimoji="1" lang="zh-CN" altLang="en-US" dirty="0" smtClean="0">
                <a:latin typeface="宋体" charset="-122"/>
              </a:rPr>
              <a:t>。</a:t>
            </a:r>
            <a:endParaRPr kumimoji="1" lang="zh-CN" altLang="en-US" sz="1800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4500570"/>
          <a:ext cx="27146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1"/>
                <a:gridCol w="904881"/>
                <a:gridCol w="904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5" name="图片 3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56" y="4499333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DFA  M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个输入字符，则相应的状态转换图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个状态结点，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每个结点顶多含有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条箭弧射出，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且每条箭弧用</a:t>
            </a:r>
            <a:r>
              <a:rPr lang="en-US" altLang="zh-CN" dirty="0" smtClean="0"/>
              <a:t>Σ</a:t>
            </a:r>
            <a:r>
              <a:rPr lang="zh-CN" altLang="en-US" dirty="0" smtClean="0"/>
              <a:t>上的不同的输入字符来作标记。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3" y="3718874"/>
            <a:ext cx="2931934" cy="13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对于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baseline="30000" dirty="0" smtClean="0">
                <a:latin typeface="宋体" charset="-122"/>
                <a:sym typeface="Symbol" pitchFamily="18" charset="2"/>
              </a:rPr>
              <a:t>*</a:t>
            </a:r>
            <a:r>
              <a:rPr lang="zh-CN" altLang="en-US" dirty="0" smtClean="0">
                <a:latin typeface="宋体" charset="-122"/>
              </a:rPr>
              <a:t>中的任何字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，若存在一条从初态到某一终态的道路，且这条路上所有弧上的标记符连接成的字等于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，则称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为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识别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接收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所识别的字的全体记为</a:t>
            </a:r>
            <a:r>
              <a:rPr lang="en-US" altLang="zh-CN" dirty="0" smtClean="0"/>
              <a:t>L(M)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572000" y="4429132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36" name="矩形 35"/>
          <p:cNvSpPr/>
          <p:nvPr/>
        </p:nvSpPr>
        <p:spPr>
          <a:xfrm>
            <a:off x="5429256" y="4900613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63" name="图片 6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0639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  <p:bldP spid="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如果一个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pitchFamily="2" charset="-122"/>
              </a:rPr>
              <a:t>的输入字母表为∑，则称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pitchFamily="2" charset="-122"/>
              </a:rPr>
              <a:t>是∑上的一个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可以证明：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上的字集</a:t>
            </a:r>
            <a:r>
              <a:rPr lang="en-US" altLang="zh-CN" dirty="0" smtClean="0"/>
              <a:t>V</a:t>
            </a:r>
            <a:r>
              <a:rPr lang="en-US" altLang="zh-CN" dirty="0" smtClean="0">
                <a:sym typeface="Symbol" pitchFamily="18" charset="2"/>
              </a:rPr>
              <a:t>*</a:t>
            </a:r>
            <a:r>
              <a:rPr lang="zh-CN" altLang="en-US" dirty="0" smtClean="0">
                <a:latin typeface="宋体" charset="-122"/>
              </a:rPr>
              <a:t>是正规集，当且仅当存在上的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，使得</a:t>
            </a:r>
            <a:r>
              <a:rPr lang="en-US" altLang="zh-CN" dirty="0" smtClean="0"/>
              <a:t>V</a:t>
            </a:r>
            <a:r>
              <a:rPr lang="zh-CN" altLang="en-US" dirty="0" smtClean="0">
                <a:latin typeface="宋体" charset="-122"/>
              </a:rPr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3.3.3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非确定有限自动机（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NFA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 smtClean="0">
                <a:latin typeface="宋体" charset="-122"/>
              </a:rPr>
              <a:t>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3" name="图片 1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5" y="1883791"/>
            <a:ext cx="5077549" cy="309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的确定性表现在映射 </a:t>
            </a:r>
            <a:r>
              <a:rPr lang="en-US" altLang="zh-CN" dirty="0" smtClean="0"/>
              <a:t>f: 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>
                <a:sym typeface="Symbol" pitchFamily="18" charset="2"/>
              </a:rPr>
              <a:t>是一个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单值</a:t>
            </a:r>
            <a:r>
              <a:rPr lang="zh-CN" altLang="en-US" dirty="0" smtClean="0">
                <a:sym typeface="Symbol" pitchFamily="18" charset="2"/>
              </a:rPr>
              <a:t>函数。</a:t>
            </a:r>
            <a:endParaRPr lang="zh-CN" altLang="en-US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多值</a:t>
            </a:r>
            <a:r>
              <a:rPr lang="zh-CN" altLang="en-US" dirty="0" smtClean="0"/>
              <a:t>函数，则得到非确定有限自动机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nondeterministic finite automation</a:t>
            </a:r>
            <a:r>
              <a:rPr lang="zh-CN" altLang="en-US" dirty="0" smtClean="0"/>
              <a:t>）的概念。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一个非确定有限自动机</a:t>
            </a:r>
            <a:r>
              <a:rPr lang="en-US" altLang="zh-CN" dirty="0" smtClean="0"/>
              <a:t>(NFA) 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1.  S: </a:t>
            </a:r>
            <a:r>
              <a:rPr lang="zh-CN" altLang="en-US" dirty="0" smtClean="0"/>
              <a:t>有穷状态集；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2. 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3.  f: </a:t>
            </a:r>
            <a:r>
              <a:rPr lang="zh-CN" altLang="en-US" dirty="0" smtClean="0"/>
              <a:t>状态转换函数，为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</a:t>
            </a:r>
            <a:r>
              <a:rPr lang="en-US" altLang="zh-CN" baseline="30000" dirty="0" smtClean="0">
                <a:sym typeface="Symbol" pitchFamily="18" charset="2"/>
              </a:rPr>
              <a:t>*</a:t>
            </a:r>
            <a:r>
              <a:rPr lang="en-US" altLang="zh-CN" dirty="0" smtClean="0">
                <a:sym typeface="Symbol" pitchFamily="18" charset="2"/>
              </a:rPr>
              <a:t>2</a:t>
            </a:r>
            <a:r>
              <a:rPr lang="en-US" altLang="zh-CN" baseline="30000" dirty="0" smtClean="0">
                <a:sym typeface="Symbol" pitchFamily="18" charset="2"/>
              </a:rPr>
              <a:t>S</a:t>
            </a:r>
            <a:r>
              <a:rPr lang="zh-CN" altLang="en-US" dirty="0" smtClean="0"/>
              <a:t>的部分映射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非单值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4. 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S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是非空的初态集；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5.  F</a:t>
            </a:r>
            <a:r>
              <a:rPr lang="en-US" altLang="zh-CN" dirty="0" smtClean="0">
                <a:sym typeface="Symbol" pitchFamily="18" charset="2"/>
              </a:rPr>
              <a:t>S: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一个含有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个输入字符的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可表示成状态转换图。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该图含有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每个结点可射出若干条箭弧与别的结点相连接，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每条弧用∑</a:t>
            </a:r>
            <a:r>
              <a:rPr lang="zh-CN" alt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中的一个字（不一定要不同的字且可以是空字）作标记（输入字），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整张图至少含有一个初态结点以及若干个（可以是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个）终态结点，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某些结点既可以是初态结点也可以是终态结点。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 bwMode="auto">
          <a:xfrm>
            <a:off x="1785918" y="2857496"/>
            <a:ext cx="6786610" cy="785818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的区别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5357818" y="5120358"/>
            <a:ext cx="24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的特例。</a:t>
            </a:r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40" y="1285093"/>
            <a:ext cx="5342304" cy="1621771"/>
          </a:xfrm>
          <a:prstGeom prst="rect">
            <a:avLst/>
          </a:prstGeom>
        </p:spPr>
      </p:pic>
      <p:pic>
        <p:nvPicPr>
          <p:cNvPr id="67" name="图片 6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73" y="3214686"/>
            <a:ext cx="3735379" cy="1093037"/>
          </a:xfrm>
          <a:prstGeom prst="rect">
            <a:avLst/>
          </a:prstGeom>
        </p:spPr>
      </p:pic>
      <p:pic>
        <p:nvPicPr>
          <p:cNvPr id="68" name="图片 67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768978"/>
            <a:ext cx="3511171" cy="216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对于∑*中的任何一个字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，若存在一条从某一初态结点到某一终态结点的通路，且这条通路上所有弧的标记字依序连接成的字等于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α</a:t>
            </a:r>
            <a:r>
              <a:rPr lang="zh-CN" altLang="en-US" dirty="0" smtClean="0"/>
              <a:t>可为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所</a:t>
            </a:r>
            <a:r>
              <a:rPr lang="zh-CN" altLang="en-US" dirty="0" smtClean="0">
                <a:solidFill>
                  <a:srgbClr val="FF0000"/>
                </a:solidFill>
              </a:rPr>
              <a:t>识别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读出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接受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的某些结点既是初态结又是终态结，或者存在一条从某个初态结点到某个终态结点的</a:t>
            </a:r>
            <a:r>
              <a:rPr lang="en-US" altLang="zh-CN" dirty="0" smtClean="0"/>
              <a:t>ε</a:t>
            </a:r>
            <a:r>
              <a:rPr lang="zh-CN" altLang="en-US" dirty="0" smtClean="0"/>
              <a:t>的通路，那么空字可为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接受。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715008" y="5500702"/>
            <a:ext cx="2709858" cy="4286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{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m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| m</a:t>
            </a:r>
            <a:r>
              <a:rPr kumimoji="1" lang="zh-CN" altLang="en-US" sz="2400" dirty="0">
                <a:latin typeface="Arial" pitchFamily="34" charset="0"/>
                <a:cs typeface="Arial" pitchFamily="34" charset="0"/>
              </a:rPr>
              <a:t>，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1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8" name="图片 1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5" y="4572008"/>
            <a:ext cx="3735379" cy="1093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572000" y="3214686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73" name="矩形 72"/>
          <p:cNvSpPr/>
          <p:nvPr/>
        </p:nvSpPr>
        <p:spPr>
          <a:xfrm>
            <a:off x="5429256" y="3686167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74" name="图片 7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0" y="1214422"/>
            <a:ext cx="5342304" cy="1621771"/>
          </a:xfrm>
          <a:prstGeom prst="rect">
            <a:avLst/>
          </a:prstGeom>
        </p:spPr>
      </p:pic>
      <p:pic>
        <p:nvPicPr>
          <p:cNvPr id="75" name="图片 7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429000"/>
            <a:ext cx="3511171" cy="2160352"/>
          </a:xfrm>
          <a:prstGeom prst="rect">
            <a:avLst/>
          </a:prstGeom>
        </p:spPr>
      </p:pic>
      <p:pic>
        <p:nvPicPr>
          <p:cNvPr id="76" name="图片 75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4500570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自动机等价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对于任何两个有限自动机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</a:t>
            </a:r>
            <a:r>
              <a:rPr lang="zh-CN" altLang="en-US" dirty="0" smtClean="0"/>
              <a:t>等价性定理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描述能力相同。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证明（将</a:t>
            </a:r>
            <a:r>
              <a:rPr kumimoji="1" lang="en-US" altLang="zh-CN" dirty="0" smtClean="0">
                <a:latin typeface="Times New Roman" pitchFamily="18" charset="0"/>
              </a:rPr>
              <a:t>NFA</a:t>
            </a:r>
            <a:r>
              <a:rPr kumimoji="1" lang="zh-CN" altLang="en-US" dirty="0" smtClean="0">
                <a:latin typeface="Times New Roman" pitchFamily="18" charset="0"/>
              </a:rPr>
              <a:t>转换为</a:t>
            </a:r>
            <a:r>
              <a:rPr kumimoji="1" lang="en-US" altLang="zh-CN" dirty="0" smtClean="0">
                <a:latin typeface="Times New Roman" pitchFamily="18" charset="0"/>
              </a:rPr>
              <a:t>DFA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12116" cy="502126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 smtClean="0">
                <a:latin typeface="宋体" charset="-122"/>
              </a:rPr>
              <a:t> 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NFA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的状态转换图进行以下改造：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引进新的初态结点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和终态结点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X,Y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箭弧， 从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pic>
        <p:nvPicPr>
          <p:cNvPr id="20" name="图片 1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89" y="3431179"/>
            <a:ext cx="4571622" cy="92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的状态转换图按以下规则进行替换，其中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是新引入的状态。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重复上述替换规则，直到图中每条弧只标记为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NFA M’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L(M’)=L(M)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pic>
        <p:nvPicPr>
          <p:cNvPr id="45" name="图片 4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229476"/>
            <a:ext cx="6024263" cy="277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Arial" pitchFamily="34" charset="0"/>
              </a:rPr>
              <a:t>例  识别所有包含两个连续</a:t>
            </a:r>
            <a:r>
              <a:rPr lang="en-US" altLang="zh-CN" dirty="0" smtClean="0">
                <a:cs typeface="Arial" pitchFamily="34" charset="0"/>
              </a:rPr>
              <a:t>a</a:t>
            </a:r>
            <a:r>
              <a:rPr lang="zh-CN" altLang="en-US" dirty="0" smtClean="0">
                <a:cs typeface="Arial" pitchFamily="34" charset="0"/>
              </a:rPr>
              <a:t>或两个连续</a:t>
            </a:r>
            <a:r>
              <a:rPr lang="en-US" altLang="zh-CN" dirty="0" smtClean="0">
                <a:cs typeface="Arial" pitchFamily="34" charset="0"/>
              </a:rPr>
              <a:t>b</a:t>
            </a:r>
            <a:r>
              <a:rPr lang="zh-CN" altLang="en-US" dirty="0" smtClean="0">
                <a:latin typeface="Arial" charset="0"/>
                <a:sym typeface="Symbol" pitchFamily="18" charset="2"/>
              </a:rPr>
              <a:t>的串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pic>
        <p:nvPicPr>
          <p:cNvPr id="82" name="图片 8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714488"/>
            <a:ext cx="5583475" cy="2096851"/>
          </a:xfrm>
          <a:prstGeom prst="rect">
            <a:avLst/>
          </a:prstGeom>
        </p:spPr>
      </p:pic>
      <p:pic>
        <p:nvPicPr>
          <p:cNvPr id="83" name="图片 82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74" y="3929066"/>
            <a:ext cx="6833052" cy="2066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</a:t>
            </a:r>
            <a:endParaRPr lang="zh-CN" altLang="en-US" dirty="0" smtClean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7D9B2-8C6D-441D-A22A-58C6C3AAB247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63" y="1500188"/>
          <a:ext cx="7000923" cy="4542735"/>
        </p:xfrm>
        <a:graphic>
          <a:graphicData uri="http://schemas.openxmlformats.org/drawingml/2006/table">
            <a:tbl>
              <a:tblPr/>
              <a:tblGrid>
                <a:gridCol w="2329695"/>
                <a:gridCol w="2385212"/>
                <a:gridCol w="2286016"/>
              </a:tblGrid>
              <a:tr h="549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Reserved Words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Special Symbols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Other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099">
                <a:tc>
                  <a:txBody>
                    <a:bodyPr/>
                    <a:lstStyle/>
                    <a:p>
                      <a:pPr indent="4860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24125" y="2122488"/>
            <a:ext cx="1047750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if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then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else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end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repeat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until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read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write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3500" y="2122488"/>
            <a:ext cx="571500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+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-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*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/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&lt;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(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)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;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:=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1813" y="2122488"/>
            <a:ext cx="1262062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number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identifier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38" y="2122488"/>
            <a:ext cx="1214437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  <a:ea typeface="宋体"/>
              </a:rPr>
              <a:t>IF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THEN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ELSE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END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REPEAT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UNTIL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READ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WRITE</a:t>
            </a:r>
            <a:endParaRPr lang="zh-CN" sz="2000" kern="100" dirty="0">
              <a:latin typeface="+mn-lt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3313" y="2122488"/>
            <a:ext cx="1357312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PLUS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MINUS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TIMES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OVER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EQ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Arial"/>
                <a:ea typeface="宋体"/>
              </a:rPr>
              <a:t>LT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LPAREN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RPAREN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SEMI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ASSIGN</a:t>
            </a:r>
            <a:endParaRPr lang="zh-CN" sz="2000" kern="100" dirty="0">
              <a:latin typeface="Times New Roman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53125" y="2122488"/>
            <a:ext cx="1047750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NUM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子集构造法（</a:t>
            </a:r>
            <a:r>
              <a:rPr lang="en-US" altLang="zh-CN" dirty="0" smtClean="0"/>
              <a:t>subset construction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 </a:t>
            </a:r>
            <a:r>
              <a:rPr lang="zh-CN" altLang="en-US" dirty="0" smtClean="0"/>
              <a:t>把上述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确定化（转换为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采用子集法</a:t>
            </a:r>
            <a:endParaRPr lang="en-US" altLang="zh-CN" dirty="0" smtClean="0"/>
          </a:p>
          <a:p>
            <a:r>
              <a:rPr lang="zh-CN" altLang="en-US" dirty="0" smtClean="0"/>
              <a:t>子集构造法的基本思想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中的每一个状态对应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中的一组状态。</a:t>
            </a:r>
            <a:endParaRPr lang="en-US" altLang="zh-CN" dirty="0" smtClean="0"/>
          </a:p>
          <a:p>
            <a:r>
              <a:rPr lang="zh-CN" altLang="en-US" dirty="0" smtClean="0"/>
              <a:t>即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是多值函数，所以在读入一个输入符号后可能到达的状态是一个集合，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子集构造法就是用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的单个状态来记录该状态集合。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的合并</a:t>
            </a:r>
            <a:endParaRPr kumimoji="1"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 smtClean="0">
                <a:sym typeface="Symbol" pitchFamily="18" charset="2"/>
              </a:rPr>
              <a:t>2. </a:t>
            </a:r>
            <a:r>
              <a:rPr lang="zh-CN" altLang="en-US" dirty="0" smtClean="0">
                <a:sym typeface="Symbol" pitchFamily="18" charset="2"/>
              </a:rPr>
              <a:t>状态合并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pic>
        <p:nvPicPr>
          <p:cNvPr id="41" name="图片 4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8" y="2420195"/>
            <a:ext cx="8088724" cy="201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dirty="0" smtClean="0">
                <a:latin typeface="Times New Roman" pitchFamily="18" charset="0"/>
              </a:rPr>
              <a:t>①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</a:rPr>
              <a:t>-</a:t>
            </a:r>
            <a:r>
              <a:rPr kumimoji="1" lang="zh-CN" altLang="en-US" dirty="0" smtClean="0">
                <a:latin typeface="Times New Roman" pitchFamily="18" charset="0"/>
              </a:rPr>
              <a:t>闭包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-closure(I)</a:t>
            </a:r>
            <a:endParaRPr kumimoji="1" lang="en-US" altLang="zh-C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zh-CN" altLang="en-US" sz="2000" dirty="0" smtClean="0">
                <a:latin typeface="Times New Roman" pitchFamily="18" charset="0"/>
              </a:rPr>
              <a:t>假设 </a:t>
            </a:r>
            <a:r>
              <a:rPr kumimoji="1" lang="en-US" altLang="zh-CN" sz="2000" dirty="0" smtClean="0">
                <a:latin typeface="Times New Roman" pitchFamily="18" charset="0"/>
              </a:rPr>
              <a:t>I </a:t>
            </a:r>
            <a:r>
              <a:rPr kumimoji="1"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/>
              <a:t>M’</a:t>
            </a:r>
            <a:r>
              <a:rPr kumimoji="1" lang="zh-CN" altLang="en-US" sz="2000" dirty="0" smtClean="0">
                <a:latin typeface="Times New Roman" pitchFamily="18" charset="0"/>
              </a:rPr>
              <a:t>的状态集的子集，定义</a:t>
            </a:r>
            <a:r>
              <a:rPr kumimoji="1" lang="en-US" altLang="zh-CN" sz="2000" dirty="0" smtClean="0">
                <a:latin typeface="Times New Roman" pitchFamily="18" charset="0"/>
              </a:rPr>
              <a:t>I</a:t>
            </a:r>
            <a:r>
              <a:rPr kumimoji="1" lang="zh-CN" altLang="en-US" sz="2000" dirty="0" smtClean="0">
                <a:latin typeface="Times New Roman" pitchFamily="18" charset="0"/>
              </a:rPr>
              <a:t>的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</a:rPr>
              <a:t>-</a:t>
            </a:r>
            <a:r>
              <a:rPr kumimoji="1" lang="zh-CN" altLang="en-US" sz="2000" dirty="0" smtClean="0">
                <a:latin typeface="Times New Roman" pitchFamily="18" charset="0"/>
              </a:rPr>
              <a:t>闭包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  <a:r>
              <a:rPr kumimoji="1" lang="zh-CN" altLang="en-US" sz="2000" dirty="0" smtClean="0">
                <a:latin typeface="Times New Roman" pitchFamily="18" charset="0"/>
              </a:rPr>
              <a:t>为</a:t>
            </a:r>
            <a:r>
              <a:rPr kumimoji="1" lang="en-US" altLang="zh-CN" sz="2000" dirty="0" smtClean="0">
                <a:latin typeface="Times New Roman" pitchFamily="18" charset="0"/>
              </a:rPr>
              <a:t>: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	a) 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，则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-closure(I)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；</a:t>
            </a:r>
            <a:endParaRPr kumimoji="1"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000" dirty="0" smtClean="0">
                <a:latin typeface="Times New Roman" pitchFamily="18" charset="0"/>
              </a:rPr>
              <a:t>b)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dirty="0" smtClean="0">
                <a:latin typeface="Times New Roman" pitchFamily="18" charset="0"/>
              </a:rPr>
              <a:t>则从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弧而能到达的任何状态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zh-CN" altLang="en-US" sz="2000" dirty="0" smtClean="0">
                <a:latin typeface="Times New Roman" pitchFamily="18" charset="0"/>
              </a:rPr>
              <a:t>都属于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dirty="0" smtClean="0">
                <a:latin typeface="Times New Roman" pitchFamily="18" charset="0"/>
              </a:rPr>
              <a:t>即   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-closure(I)=I </a:t>
            </a:r>
            <a:r>
              <a:rPr lang="en-US" altLang="zh-CN" sz="2000" dirty="0" smtClean="0"/>
              <a:t>U 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{s’|</a:t>
            </a:r>
            <a:r>
              <a:rPr kumimoji="1" lang="zh-CN" altLang="en-US" sz="2000" dirty="0" smtClean="0">
                <a:latin typeface="Times New Roman" pitchFamily="18" charset="0"/>
              </a:rPr>
              <a:t>从某个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弧能到达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r>
              <a:rPr lang="zh-CN" altLang="en-US" dirty="0" smtClean="0">
                <a:latin typeface="Times New Roman" pitchFamily="18" charset="0"/>
              </a:rPr>
              <a:t>② 设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zh-CN" altLang="en-US" dirty="0" smtClean="0">
                <a:latin typeface="Times New Roman" pitchFamily="18" charset="0"/>
              </a:rPr>
              <a:t>中的一个字符，定义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				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-closure(J)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zh-CN" altLang="en-US" sz="2000" dirty="0" smtClean="0">
                <a:latin typeface="Times New Roman" pitchFamily="18" charset="0"/>
              </a:rPr>
              <a:t>其中，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中的某个状态出发经过一条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弧而到达的状态集合</a:t>
            </a:r>
            <a:r>
              <a:rPr lang="zh-CN" altLang="en-US" sz="2000" b="1" dirty="0" smtClean="0">
                <a:latin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包含了两步计算：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			1.  J=go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）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		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2. 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altLang="zh-CN" sz="2000" baseline="-25000" dirty="0" err="1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-closure(J)</a:t>
            </a:r>
            <a:endParaRPr lang="zh-CN" altLang="en-US" sz="2000" b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472" y="3500438"/>
            <a:ext cx="8101012" cy="321471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I={1}</a:t>
            </a: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AutoNum type="alphaLcPeriod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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-closure(I)={1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2}</a:t>
            </a: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lphaLcPeriod" startAt="2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{1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2}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经过字符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所能到达的状态集合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J={ 5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 }</a:t>
            </a:r>
          </a:p>
          <a:p>
            <a:pPr marL="45720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lphaLcPeriod" startAt="3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r>
              <a:rPr lang="en-US" altLang="zh-CN" sz="2400" kern="0" dirty="0" err="1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lang="en-US" altLang="zh-CN" sz="2400" kern="0" baseline="-25000" dirty="0" err="1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		</a:t>
            </a: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</a:t>
            </a:r>
            <a:r>
              <a:rPr kumimoji="0" lang="en-US" altLang="zh-CN" sz="240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=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-closure({5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3})</a:t>
            </a:r>
          </a:p>
        </p:txBody>
      </p:sp>
      <p:sp>
        <p:nvSpPr>
          <p:cNvPr id="30" name="矩形 29"/>
          <p:cNvSpPr/>
          <p:nvPr/>
        </p:nvSpPr>
        <p:spPr>
          <a:xfrm>
            <a:off x="4714876" y="616839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= { 5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6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7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8 }</a:t>
            </a:r>
            <a:endParaRPr lang="zh-CN" altLang="en-US" sz="2400" dirty="0"/>
          </a:p>
        </p:txBody>
      </p:sp>
      <p:pic>
        <p:nvPicPr>
          <p:cNvPr id="32" name="图片 3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8" y="1265088"/>
            <a:ext cx="3945832" cy="2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构造状态转换表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假设∑</a:t>
            </a:r>
            <a:r>
              <a:rPr lang="en-US" dirty="0" smtClean="0">
                <a:latin typeface="Times New Roman" pitchFamily="18" charset="0"/>
              </a:rPr>
              <a:t>= {a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, … ,a</a:t>
            </a:r>
            <a:r>
              <a:rPr lang="en-US" baseline="-25000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} ,</a:t>
            </a:r>
            <a:r>
              <a:rPr lang="zh-CN" altLang="en-US" dirty="0" smtClean="0">
                <a:latin typeface="Times New Roman" pitchFamily="18" charset="0"/>
              </a:rPr>
              <a:t>针对</a:t>
            </a:r>
            <a:r>
              <a:rPr lang="en-US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构造如下的状态转换表</a:t>
            </a:r>
            <a:r>
              <a:rPr lang="en-US" dirty="0" smtClean="0">
                <a:latin typeface="Times New Roman" pitchFamily="18" charset="0"/>
              </a:rPr>
              <a:t>:</a:t>
            </a:r>
            <a:endParaRPr lang="zh-CN" altLang="en-US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a. </a:t>
            </a:r>
            <a:r>
              <a:rPr lang="zh-CN" altLang="en-US" sz="2000" dirty="0" smtClean="0">
                <a:latin typeface="Times New Roman" pitchFamily="18" charset="0"/>
              </a:rPr>
              <a:t>该表有</a:t>
            </a:r>
            <a:r>
              <a:rPr lang="en-US" sz="2000" dirty="0" smtClean="0">
                <a:latin typeface="Times New Roman" pitchFamily="18" charset="0"/>
              </a:rPr>
              <a:t>k+1</a:t>
            </a:r>
            <a:r>
              <a:rPr lang="zh-CN" altLang="en-US" sz="2000" dirty="0" smtClean="0">
                <a:latin typeface="Times New Roman" pitchFamily="18" charset="0"/>
              </a:rPr>
              <a:t>列，置该表的首行首列为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为初始状态；</a:t>
            </a:r>
            <a:endParaRPr 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b. </a:t>
            </a:r>
            <a:r>
              <a:rPr lang="zh-CN" altLang="en-US" sz="2000" dirty="0" smtClean="0">
                <a:latin typeface="Times New Roman" pitchFamily="18" charset="0"/>
              </a:rPr>
              <a:t>一般而言，如果某一行的第一列的状态子集已经确定，例如记为</a:t>
            </a:r>
            <a:r>
              <a:rPr lang="en-US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，那么，置该行的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列为</a:t>
            </a:r>
            <a:r>
              <a:rPr lang="en-US" sz="2000" dirty="0" err="1" smtClean="0">
                <a:latin typeface="Times New Roman" pitchFamily="18" charset="0"/>
              </a:rPr>
              <a:t>Ia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c. </a:t>
            </a:r>
            <a:r>
              <a:rPr lang="zh-CN" altLang="en-US" sz="2000" dirty="0" smtClean="0">
                <a:latin typeface="Times New Roman" pitchFamily="18" charset="0"/>
              </a:rPr>
              <a:t>检査该行上的所有状态子集，看它们是否已经在表的第一列中出现</a:t>
            </a:r>
            <a:r>
              <a:rPr lang="en-US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将未曾出现者依次重新填入到后面空行的第一列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d. </a:t>
            </a:r>
            <a:r>
              <a:rPr lang="zh-CN" altLang="en-US" sz="2000" dirty="0" smtClean="0">
                <a:latin typeface="Times New Roman" pitchFamily="18" charset="0"/>
              </a:rPr>
              <a:t>重复上述过程，直到出现在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</a:t>
            </a:r>
            <a:r>
              <a:rPr lang="en-US" sz="2000" dirty="0" smtClean="0">
                <a:latin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上的所有状态子集均已在第一列上出现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e. </a:t>
            </a:r>
            <a:r>
              <a:rPr lang="zh-CN" altLang="en-US" sz="2000" dirty="0" smtClean="0">
                <a:latin typeface="Times New Roman" pitchFamily="18" charset="0"/>
              </a:rPr>
              <a:t>由于</a:t>
            </a:r>
            <a:r>
              <a:rPr lang="en-US" sz="2000" dirty="0" smtClean="0">
                <a:latin typeface="Times New Roman" pitchFamily="18" charset="0"/>
              </a:rPr>
              <a:t>M’</a:t>
            </a:r>
            <a:r>
              <a:rPr lang="zh-CN" altLang="en-US" sz="2000" dirty="0" smtClean="0">
                <a:latin typeface="Times New Roman" pitchFamily="18" charset="0"/>
              </a:rPr>
              <a:t>的状态子集的个数是有限的，所以上述过程必定在有限步内终止。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3042" y="5577228"/>
          <a:ext cx="5857916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1214446"/>
                <a:gridCol w="1285852"/>
                <a:gridCol w="128591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i="0" kern="100" baseline="-250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a1</a:t>
                      </a:r>
                      <a:endParaRPr lang="zh-CN" sz="2000" i="0" kern="100" baseline="-250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…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1" i="0" kern="100" baseline="-250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ak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  <a:sym typeface="Symbol"/>
                        </a:rPr>
                        <a:t></a:t>
                      </a: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-Closure({X})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500034" y="2845354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初始状态的 闭包：</a:t>
            </a:r>
            <a:r>
              <a:rPr kumimoji="1" lang="en-US" altLang="zh-CN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-closure({X})</a:t>
            </a: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0" name="图片 5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78" y="1071546"/>
            <a:ext cx="5559666" cy="1686250"/>
          </a:xfrm>
          <a:prstGeom prst="rect">
            <a:avLst/>
          </a:prstGeom>
        </p:spPr>
      </p:pic>
      <p:pic>
        <p:nvPicPr>
          <p:cNvPr id="61" name="图片 60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429000"/>
            <a:ext cx="5732100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现在把这张表看成一个状态转换矩阵，把其中的每个子集看成一个状态。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这张表唯一刻划了一个确定的有限自动机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</a:rPr>
              <a:t>，它的初态是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，终态是含有原终态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的子集。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不难看出，这个</a:t>
            </a:r>
            <a:r>
              <a:rPr lang="en-US" altLang="zh-CN" dirty="0" smtClean="0">
                <a:latin typeface="Times New Roman" pitchFamily="18" charset="0"/>
              </a:rPr>
              <a:t>DFA M</a:t>
            </a:r>
            <a:r>
              <a:rPr lang="zh-CN" altLang="en-US" dirty="0" smtClean="0">
                <a:latin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等价。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08" y="3519400"/>
            <a:ext cx="6241788" cy="326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958" y="1248098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0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1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2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3" name="图片 5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3" y="4284127"/>
            <a:ext cx="4818459" cy="243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3.3.4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正规文法与有限自动机的等价性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3.3.4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正规文法与有限自动机的等价性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35170</TotalTime>
  <Words>7115</Words>
  <Application>Microsoft PowerPoint</Application>
  <PresentationFormat>全屏显示(4:3)</PresentationFormat>
  <Paragraphs>1650</Paragraphs>
  <Slides>153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54" baseType="lpstr">
      <vt:lpstr>Blends</vt:lpstr>
      <vt:lpstr>Compiler Principles</vt:lpstr>
      <vt:lpstr>第三章 词 法 分 析</vt:lpstr>
      <vt:lpstr>幻灯片 3</vt:lpstr>
      <vt:lpstr>Contents</vt:lpstr>
      <vt:lpstr>词法分析器的功能</vt:lpstr>
      <vt:lpstr>单词符号的表示形式</vt:lpstr>
      <vt:lpstr>单词种别编码方案</vt:lpstr>
      <vt:lpstr>单词种别编码方案</vt:lpstr>
      <vt:lpstr>Tokens of TINY</vt:lpstr>
      <vt:lpstr>Tokens of TINY Defined in C</vt:lpstr>
      <vt:lpstr>Example </vt:lpstr>
      <vt:lpstr>单词符号的表示形式</vt:lpstr>
      <vt:lpstr>词法分析器作为一个独立子程序</vt:lpstr>
      <vt:lpstr>Implementation in TINY Scanner</vt:lpstr>
      <vt:lpstr>Contents</vt:lpstr>
      <vt:lpstr>3.2 词法分析器的设计</vt:lpstr>
      <vt:lpstr>输入、预处理</vt:lpstr>
      <vt:lpstr>扫描缓冲区</vt:lpstr>
      <vt:lpstr>词法分析器的工作原理</vt:lpstr>
      <vt:lpstr>词法分析器的结构</vt:lpstr>
      <vt:lpstr>Implementation of a TINY Scanner</vt:lpstr>
      <vt:lpstr>3.2 词法分析器的设计</vt:lpstr>
      <vt:lpstr>单词符号的识别</vt:lpstr>
      <vt:lpstr>标识符和关键字的识别</vt:lpstr>
      <vt:lpstr>Implementation in TINY Scanner</vt:lpstr>
      <vt:lpstr>超前搜索(Lookahead)</vt:lpstr>
      <vt:lpstr>常数的识别</vt:lpstr>
      <vt:lpstr>算符和界符的识别</vt:lpstr>
      <vt:lpstr>3.2 词法分析器的设计</vt:lpstr>
      <vt:lpstr>状态转换图</vt:lpstr>
      <vt:lpstr>状态转换图</vt:lpstr>
      <vt:lpstr>状态转换图</vt:lpstr>
      <vt:lpstr>幻灯片 33</vt:lpstr>
      <vt:lpstr>几点重要限制</vt:lpstr>
      <vt:lpstr>3.2 词法分析器的设计</vt:lpstr>
      <vt:lpstr>基本思想</vt:lpstr>
      <vt:lpstr>状态转换图的实现</vt:lpstr>
      <vt:lpstr>状态转换图的实现</vt:lpstr>
      <vt:lpstr>状态转换图的实现</vt:lpstr>
      <vt:lpstr>全局变量与过程 - 1</vt:lpstr>
      <vt:lpstr>全局变量与过程 - 2</vt:lpstr>
      <vt:lpstr>幻灯片 42</vt:lpstr>
      <vt:lpstr>Code - 1</vt:lpstr>
      <vt:lpstr>Code - 2</vt:lpstr>
      <vt:lpstr>Code - 3</vt:lpstr>
      <vt:lpstr>Example</vt:lpstr>
      <vt:lpstr>Ways to Translate a DFA into Code - I</vt:lpstr>
      <vt:lpstr>Ways to Translate a DFA into Code</vt:lpstr>
      <vt:lpstr>Ways to Translate a DFA into Code</vt:lpstr>
      <vt:lpstr>Ways to Translate a DFA into Code - II</vt:lpstr>
      <vt:lpstr>Ways to Translate a DFA into Code</vt:lpstr>
      <vt:lpstr>Ways to Translate a DFA into Code</vt:lpstr>
      <vt:lpstr>Contents</vt:lpstr>
      <vt:lpstr>3.3 正则表达式与有穷自动机</vt:lpstr>
      <vt:lpstr>基本概念(P25 - 2.3)</vt:lpstr>
      <vt:lpstr>幻灯片 56</vt:lpstr>
      <vt:lpstr>幻灯片 57</vt:lpstr>
      <vt:lpstr>Basic Regular Expressions</vt:lpstr>
      <vt:lpstr>Regular Expression Operations</vt:lpstr>
      <vt:lpstr>Choice Among Alternatives</vt:lpstr>
      <vt:lpstr>Concatenation </vt:lpstr>
      <vt:lpstr>Repetition</vt:lpstr>
      <vt:lpstr>Repetition</vt:lpstr>
      <vt:lpstr>Precedence of Operation</vt:lpstr>
      <vt:lpstr>Definition of Regular Expression</vt:lpstr>
      <vt:lpstr>正规式和正规集的定义（P46-3.3.1）</vt:lpstr>
      <vt:lpstr>Example</vt:lpstr>
      <vt:lpstr>Example</vt:lpstr>
      <vt:lpstr>Example</vt:lpstr>
      <vt:lpstr>正规式等价</vt:lpstr>
      <vt:lpstr>正规式等价</vt:lpstr>
      <vt:lpstr>Example</vt:lpstr>
      <vt:lpstr>3.3 正则表达式与有穷自动机</vt:lpstr>
      <vt:lpstr>定义</vt:lpstr>
      <vt:lpstr>Example</vt:lpstr>
      <vt:lpstr>DFA与状态转换图</vt:lpstr>
      <vt:lpstr>可识别串/可识别字</vt:lpstr>
      <vt:lpstr>定理</vt:lpstr>
      <vt:lpstr>3.3 正则表达式与有穷自动机</vt:lpstr>
      <vt:lpstr>幻灯片 80</vt:lpstr>
      <vt:lpstr>定义</vt:lpstr>
      <vt:lpstr>NFA与状态转换图</vt:lpstr>
      <vt:lpstr>NFA与DFA的区别</vt:lpstr>
      <vt:lpstr>可识别串/可识别字</vt:lpstr>
      <vt:lpstr>可识别串/可识别字</vt:lpstr>
      <vt:lpstr>自动机等价</vt:lpstr>
      <vt:lpstr>证明（将NFA转换为DFA）</vt:lpstr>
      <vt:lpstr>NFA  M → NFA  M’</vt:lpstr>
      <vt:lpstr>NFA  M → NFA  M’</vt:lpstr>
      <vt:lpstr>子集构造法（subset construction）</vt:lpstr>
      <vt:lpstr>需要解决的问题</vt:lpstr>
      <vt:lpstr>相关运算</vt:lpstr>
      <vt:lpstr>Example</vt:lpstr>
      <vt:lpstr>构造状态转换表</vt:lpstr>
      <vt:lpstr>Example </vt:lpstr>
      <vt:lpstr>Example</vt:lpstr>
      <vt:lpstr>Example</vt:lpstr>
      <vt:lpstr>3.3 正则表达式与有穷自动机</vt:lpstr>
      <vt:lpstr>3.3 正则表达式与有穷自动机</vt:lpstr>
      <vt:lpstr>定义</vt:lpstr>
      <vt:lpstr>定理</vt:lpstr>
      <vt:lpstr>定理1的证明</vt:lpstr>
      <vt:lpstr>右线性文法 → NFA</vt:lpstr>
      <vt:lpstr>说明</vt:lpstr>
      <vt:lpstr>Example</vt:lpstr>
      <vt:lpstr>左线性文法 → NFA</vt:lpstr>
      <vt:lpstr>Example </vt:lpstr>
      <vt:lpstr>定理2的证明</vt:lpstr>
      <vt:lpstr>DFA →右线性文法</vt:lpstr>
      <vt:lpstr>说明</vt:lpstr>
      <vt:lpstr>Example </vt:lpstr>
      <vt:lpstr>DFA左线性文法</vt:lpstr>
      <vt:lpstr>Example </vt:lpstr>
      <vt:lpstr>Example </vt:lpstr>
      <vt:lpstr>Example</vt:lpstr>
      <vt:lpstr>Example </vt:lpstr>
      <vt:lpstr>Example </vt:lpstr>
      <vt:lpstr>幻灯片 118</vt:lpstr>
      <vt:lpstr>3.3 正则表达式与有穷自动机</vt:lpstr>
      <vt:lpstr>定理</vt:lpstr>
      <vt:lpstr>证明1</vt:lpstr>
      <vt:lpstr>由NFA构造正规式r</vt:lpstr>
      <vt:lpstr>替换规则</vt:lpstr>
      <vt:lpstr>Example </vt:lpstr>
      <vt:lpstr>证明2</vt:lpstr>
      <vt:lpstr>证明2</vt:lpstr>
      <vt:lpstr>证明2</vt:lpstr>
      <vt:lpstr>状态转换图的合并</vt:lpstr>
      <vt:lpstr>状态转换图的合并</vt:lpstr>
      <vt:lpstr>状态转换图的合并</vt:lpstr>
      <vt:lpstr>证明2</vt:lpstr>
      <vt:lpstr>例3.5</vt:lpstr>
      <vt:lpstr>自动机等价（3.3.3） - Review</vt:lpstr>
      <vt:lpstr>幻灯片 134</vt:lpstr>
      <vt:lpstr>Example</vt:lpstr>
      <vt:lpstr>Example</vt:lpstr>
      <vt:lpstr>幻灯片 137</vt:lpstr>
      <vt:lpstr>幻灯片 138</vt:lpstr>
      <vt:lpstr>3.3 正则表达式与有穷自动机</vt:lpstr>
      <vt:lpstr>幻灯片 140</vt:lpstr>
      <vt:lpstr>An Important Result</vt:lpstr>
      <vt:lpstr>基本概念</vt:lpstr>
      <vt:lpstr>Example</vt:lpstr>
      <vt:lpstr>最小化DFA的基本思想</vt:lpstr>
      <vt:lpstr>最小化DFA的步骤</vt:lpstr>
      <vt:lpstr>幻灯片 146</vt:lpstr>
      <vt:lpstr>Example </vt:lpstr>
      <vt:lpstr>3.3 正则表达式与有穷自动机</vt:lpstr>
      <vt:lpstr>幻灯片 149</vt:lpstr>
      <vt:lpstr>Example</vt:lpstr>
      <vt:lpstr>Comments</vt:lpstr>
      <vt:lpstr>Example</vt:lpstr>
      <vt:lpstr>End of Chapter Three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649</cp:revision>
  <dcterms:created xsi:type="dcterms:W3CDTF">1601-01-01T00:00:00Z</dcterms:created>
  <dcterms:modified xsi:type="dcterms:W3CDTF">2017-04-12T01:55:49Z</dcterms:modified>
</cp:coreProperties>
</file>