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Default Extension="doc" ContentType="application/msword"/>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9.xml" ContentType="application/vnd.openxmlformats-officedocument.presentationml.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5"/>
  </p:notesMasterIdLst>
  <p:sldIdLst>
    <p:sldId id="786" r:id="rId2"/>
    <p:sldId id="258" r:id="rId3"/>
    <p:sldId id="746" r:id="rId4"/>
    <p:sldId id="633" r:id="rId5"/>
    <p:sldId id="624" r:id="rId6"/>
    <p:sldId id="661" r:id="rId7"/>
    <p:sldId id="662" r:id="rId8"/>
    <p:sldId id="674" r:id="rId9"/>
    <p:sldId id="747" r:id="rId10"/>
    <p:sldId id="679" r:id="rId11"/>
    <p:sldId id="678" r:id="rId12"/>
    <p:sldId id="565" r:id="rId13"/>
    <p:sldId id="680" r:id="rId14"/>
    <p:sldId id="681" r:id="rId15"/>
    <p:sldId id="682" r:id="rId16"/>
    <p:sldId id="684" r:id="rId17"/>
    <p:sldId id="685" r:id="rId18"/>
    <p:sldId id="686" r:id="rId19"/>
    <p:sldId id="683" r:id="rId20"/>
    <p:sldId id="787" r:id="rId21"/>
    <p:sldId id="788" r:id="rId22"/>
    <p:sldId id="789" r:id="rId23"/>
    <p:sldId id="790" r:id="rId24"/>
    <p:sldId id="791" r:id="rId25"/>
    <p:sldId id="792" r:id="rId26"/>
    <p:sldId id="793" r:id="rId27"/>
    <p:sldId id="794" r:id="rId28"/>
    <p:sldId id="795" r:id="rId29"/>
    <p:sldId id="796" r:id="rId30"/>
    <p:sldId id="797" r:id="rId31"/>
    <p:sldId id="798" r:id="rId32"/>
    <p:sldId id="799" r:id="rId33"/>
    <p:sldId id="800" r:id="rId34"/>
    <p:sldId id="801" r:id="rId35"/>
    <p:sldId id="802" r:id="rId36"/>
    <p:sldId id="803" r:id="rId37"/>
    <p:sldId id="804" r:id="rId38"/>
    <p:sldId id="805" r:id="rId39"/>
    <p:sldId id="806" r:id="rId40"/>
    <p:sldId id="807" r:id="rId41"/>
    <p:sldId id="808" r:id="rId42"/>
    <p:sldId id="809" r:id="rId43"/>
    <p:sldId id="810" r:id="rId44"/>
    <p:sldId id="811" r:id="rId45"/>
    <p:sldId id="812" r:id="rId46"/>
    <p:sldId id="813" r:id="rId47"/>
    <p:sldId id="814" r:id="rId48"/>
    <p:sldId id="815" r:id="rId49"/>
    <p:sldId id="816" r:id="rId50"/>
    <p:sldId id="817" r:id="rId51"/>
    <p:sldId id="818" r:id="rId52"/>
    <p:sldId id="820" r:id="rId53"/>
    <p:sldId id="821" r:id="rId54"/>
    <p:sldId id="822" r:id="rId55"/>
    <p:sldId id="823" r:id="rId56"/>
    <p:sldId id="826" r:id="rId57"/>
    <p:sldId id="827" r:id="rId58"/>
    <p:sldId id="828" r:id="rId59"/>
    <p:sldId id="829" r:id="rId60"/>
    <p:sldId id="830" r:id="rId61"/>
    <p:sldId id="831" r:id="rId62"/>
    <p:sldId id="832" r:id="rId63"/>
    <p:sldId id="833" r:id="rId64"/>
    <p:sldId id="835" r:id="rId65"/>
    <p:sldId id="836" r:id="rId66"/>
    <p:sldId id="837" r:id="rId67"/>
    <p:sldId id="838" r:id="rId68"/>
    <p:sldId id="839" r:id="rId69"/>
    <p:sldId id="840" r:id="rId70"/>
    <p:sldId id="842" r:id="rId71"/>
    <p:sldId id="843" r:id="rId72"/>
    <p:sldId id="844" r:id="rId73"/>
    <p:sldId id="846" r:id="rId74"/>
    <p:sldId id="847" r:id="rId75"/>
    <p:sldId id="848" r:id="rId76"/>
    <p:sldId id="849" r:id="rId77"/>
    <p:sldId id="850" r:id="rId78"/>
    <p:sldId id="851" r:id="rId79"/>
    <p:sldId id="852" r:id="rId80"/>
    <p:sldId id="853" r:id="rId81"/>
    <p:sldId id="854" r:id="rId82"/>
    <p:sldId id="855" r:id="rId83"/>
    <p:sldId id="856" r:id="rId84"/>
    <p:sldId id="857" r:id="rId85"/>
    <p:sldId id="858" r:id="rId86"/>
    <p:sldId id="859" r:id="rId87"/>
    <p:sldId id="860" r:id="rId88"/>
    <p:sldId id="861" r:id="rId89"/>
    <p:sldId id="862" r:id="rId90"/>
    <p:sldId id="864" r:id="rId91"/>
    <p:sldId id="865" r:id="rId92"/>
    <p:sldId id="866" r:id="rId93"/>
    <p:sldId id="867"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CCFF"/>
    <a:srgbClr val="FF3300"/>
  </p:clrMru>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47" autoAdjust="0"/>
  </p:normalViewPr>
  <p:slideViewPr>
    <p:cSldViewPr>
      <p:cViewPr>
        <p:scale>
          <a:sx n="66" d="100"/>
          <a:sy n="66" d="100"/>
        </p:scale>
        <p:origin x="-70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79755-77EC-4B1A-B6A0-392DBE2E38DD}"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E2A3D0B9-8E9A-4A6E-8EAF-75E534DCD9CF}">
      <dgm:prSet custT="1"/>
      <dgm:spPr/>
      <dgm:t>
        <a:bodyPr/>
        <a:lstStyle/>
        <a:p>
          <a:pPr algn="l" rtl="0"/>
          <a:r>
            <a:rPr lang="en-US" sz="2000" dirty="0" smtClean="0"/>
            <a:t>5.1 </a:t>
          </a:r>
          <a:r>
            <a:rPr lang="zh-CN" altLang="en-US" sz="2000" dirty="0" smtClean="0"/>
            <a:t>自下而上分析基本问题</a:t>
          </a:r>
          <a:endParaRPr lang="zh-CN" sz="2000" dirty="0"/>
        </a:p>
      </dgm:t>
    </dgm:pt>
    <dgm:pt modelId="{5F9BDAA3-91B1-4DB4-8B3F-256D4EF5085D}" type="parTrans" cxnId="{D8B242F8-D62E-47D3-9938-A8F18AE3DB44}">
      <dgm:prSet/>
      <dgm:spPr/>
      <dgm:t>
        <a:bodyPr/>
        <a:lstStyle/>
        <a:p>
          <a:pPr algn="l"/>
          <a:endParaRPr lang="zh-CN" altLang="en-US" sz="2000"/>
        </a:p>
      </dgm:t>
    </dgm:pt>
    <dgm:pt modelId="{6B14C7E9-50DF-4B0D-8E8A-CBD80B45CB16}" type="sibTrans" cxnId="{D8B242F8-D62E-47D3-9938-A8F18AE3DB44}">
      <dgm:prSet/>
      <dgm:spPr/>
      <dgm:t>
        <a:bodyPr/>
        <a:lstStyle/>
        <a:p>
          <a:pPr algn="l"/>
          <a:endParaRPr lang="zh-CN" altLang="en-US" sz="2000"/>
        </a:p>
      </dgm:t>
    </dgm:pt>
    <dgm:pt modelId="{1C3203AE-CBDF-415D-ACC7-0BBA83765817}">
      <dgm:prSet custT="1"/>
      <dgm:spPr/>
      <dgm:t>
        <a:bodyPr/>
        <a:lstStyle/>
        <a:p>
          <a:pPr algn="l" rtl="0"/>
          <a:r>
            <a:rPr lang="en-US" sz="2000" dirty="0" smtClean="0"/>
            <a:t>5.2 </a:t>
          </a:r>
          <a:r>
            <a:rPr lang="zh-CN" altLang="en-US" sz="2000" dirty="0" smtClean="0"/>
            <a:t>算符优先分析</a:t>
          </a:r>
          <a:endParaRPr lang="zh-CN" sz="2000" dirty="0"/>
        </a:p>
      </dgm:t>
    </dgm:pt>
    <dgm:pt modelId="{D867D119-B66D-4869-802A-673DD3CB3395}" type="parTrans" cxnId="{2741BD0E-EFFE-4C8E-8B11-5ECFC246F5E4}">
      <dgm:prSet/>
      <dgm:spPr/>
      <dgm:t>
        <a:bodyPr/>
        <a:lstStyle/>
        <a:p>
          <a:pPr algn="l"/>
          <a:endParaRPr lang="zh-CN" altLang="en-US" sz="2000"/>
        </a:p>
      </dgm:t>
    </dgm:pt>
    <dgm:pt modelId="{3F54FA5D-197B-449C-BB39-B4603C048D63}" type="sibTrans" cxnId="{2741BD0E-EFFE-4C8E-8B11-5ECFC246F5E4}">
      <dgm:prSet/>
      <dgm:spPr/>
      <dgm:t>
        <a:bodyPr/>
        <a:lstStyle/>
        <a:p>
          <a:pPr algn="l"/>
          <a:endParaRPr lang="zh-CN" altLang="en-US" sz="2000"/>
        </a:p>
      </dgm:t>
    </dgm:pt>
    <dgm:pt modelId="{4A6FC389-F58E-4601-8A85-1DEB63C73812}">
      <dgm:prSet custT="1"/>
      <dgm:spPr/>
      <dgm:t>
        <a:bodyPr/>
        <a:lstStyle/>
        <a:p>
          <a:pPr algn="l" rtl="0"/>
          <a:r>
            <a:rPr lang="en-US" sz="2000" dirty="0" smtClean="0"/>
            <a:t>5.3 LR</a:t>
          </a:r>
          <a:r>
            <a:rPr lang="zh-CN" altLang="en-US" sz="2000" dirty="0" smtClean="0"/>
            <a:t>分析法</a:t>
          </a:r>
          <a:endParaRPr lang="zh-CN" sz="2000" dirty="0"/>
        </a:p>
      </dgm:t>
    </dgm:pt>
    <dgm:pt modelId="{C0978532-549E-4E66-92DF-74D0DD8B32E1}" type="parTrans" cxnId="{0E011BDC-A760-43A9-B8F1-C80923D43333}">
      <dgm:prSet/>
      <dgm:spPr/>
      <dgm:t>
        <a:bodyPr/>
        <a:lstStyle/>
        <a:p>
          <a:pPr algn="l"/>
          <a:endParaRPr lang="zh-CN" altLang="en-US" sz="2000"/>
        </a:p>
      </dgm:t>
    </dgm:pt>
    <dgm:pt modelId="{2AE3C66E-F17C-4F61-BA74-33158DF6EB31}" type="sibTrans" cxnId="{0E011BDC-A760-43A9-B8F1-C80923D43333}">
      <dgm:prSet/>
      <dgm:spPr/>
      <dgm:t>
        <a:bodyPr/>
        <a:lstStyle/>
        <a:p>
          <a:pPr algn="l"/>
          <a:endParaRPr lang="zh-CN" altLang="en-US" sz="2000"/>
        </a:p>
      </dgm:t>
    </dgm:pt>
    <dgm:pt modelId="{89C3FDF9-5DC5-4B67-BC6A-9B756A413772}" type="pres">
      <dgm:prSet presAssocID="{0C879755-77EC-4B1A-B6A0-392DBE2E38DD}" presName="linearFlow" presStyleCnt="0">
        <dgm:presLayoutVars>
          <dgm:dir/>
          <dgm:resizeHandles val="exact"/>
        </dgm:presLayoutVars>
      </dgm:prSet>
      <dgm:spPr/>
      <dgm:t>
        <a:bodyPr/>
        <a:lstStyle/>
        <a:p>
          <a:endParaRPr lang="zh-CN" altLang="en-US"/>
        </a:p>
      </dgm:t>
    </dgm:pt>
    <dgm:pt modelId="{9B070603-534F-4F38-AF4B-6D994C666CA6}" type="pres">
      <dgm:prSet presAssocID="{E2A3D0B9-8E9A-4A6E-8EAF-75E534DCD9CF}" presName="composite" presStyleCnt="0"/>
      <dgm:spPr/>
    </dgm:pt>
    <dgm:pt modelId="{D8E5193B-D023-46B0-8887-92F2671E21D4}" type="pres">
      <dgm:prSet presAssocID="{E2A3D0B9-8E9A-4A6E-8EAF-75E534DCD9CF}" presName="imgShp" presStyleLbl="fgImgPlace1" presStyleIdx="0" presStyleCnt="3"/>
      <dgm:spPr/>
    </dgm:pt>
    <dgm:pt modelId="{B030BFC2-89E4-40E6-B157-503D9D6A1E4E}" type="pres">
      <dgm:prSet presAssocID="{E2A3D0B9-8E9A-4A6E-8EAF-75E534DCD9CF}" presName="txShp" presStyleLbl="node1" presStyleIdx="0" presStyleCnt="3">
        <dgm:presLayoutVars>
          <dgm:bulletEnabled val="1"/>
        </dgm:presLayoutVars>
      </dgm:prSet>
      <dgm:spPr/>
      <dgm:t>
        <a:bodyPr/>
        <a:lstStyle/>
        <a:p>
          <a:endParaRPr lang="zh-CN" altLang="en-US"/>
        </a:p>
      </dgm:t>
    </dgm:pt>
    <dgm:pt modelId="{D2B05087-1BD9-4A84-923E-98C2A84E3564}" type="pres">
      <dgm:prSet presAssocID="{6B14C7E9-50DF-4B0D-8E8A-CBD80B45CB16}" presName="spacing" presStyleCnt="0"/>
      <dgm:spPr/>
    </dgm:pt>
    <dgm:pt modelId="{AF5DF1DF-3C8F-4007-9513-B9414C70E276}" type="pres">
      <dgm:prSet presAssocID="{1C3203AE-CBDF-415D-ACC7-0BBA83765817}" presName="composite" presStyleCnt="0"/>
      <dgm:spPr/>
    </dgm:pt>
    <dgm:pt modelId="{7498ED2B-8578-4B12-9189-3419340521EE}" type="pres">
      <dgm:prSet presAssocID="{1C3203AE-CBDF-415D-ACC7-0BBA83765817}" presName="imgShp" presStyleLbl="fgImgPlace1" presStyleIdx="1" presStyleCnt="3"/>
      <dgm:spPr/>
    </dgm:pt>
    <dgm:pt modelId="{ED9107DF-2424-4AC8-A7E2-BF7982F49F0E}" type="pres">
      <dgm:prSet presAssocID="{1C3203AE-CBDF-415D-ACC7-0BBA83765817}" presName="txShp" presStyleLbl="node1" presStyleIdx="1" presStyleCnt="3">
        <dgm:presLayoutVars>
          <dgm:bulletEnabled val="1"/>
        </dgm:presLayoutVars>
      </dgm:prSet>
      <dgm:spPr/>
      <dgm:t>
        <a:bodyPr/>
        <a:lstStyle/>
        <a:p>
          <a:endParaRPr lang="zh-CN" altLang="en-US"/>
        </a:p>
      </dgm:t>
    </dgm:pt>
    <dgm:pt modelId="{7B183615-480A-49B9-A31D-CDB3CFF8E636}" type="pres">
      <dgm:prSet presAssocID="{3F54FA5D-197B-449C-BB39-B4603C048D63}" presName="spacing" presStyleCnt="0"/>
      <dgm:spPr/>
    </dgm:pt>
    <dgm:pt modelId="{188E90C1-BD09-43FA-8FE6-9A355E6F55DA}" type="pres">
      <dgm:prSet presAssocID="{4A6FC389-F58E-4601-8A85-1DEB63C73812}" presName="composite" presStyleCnt="0"/>
      <dgm:spPr/>
    </dgm:pt>
    <dgm:pt modelId="{EEE077D7-35A3-48C1-8131-F7E3F60ACC89}" type="pres">
      <dgm:prSet presAssocID="{4A6FC389-F58E-4601-8A85-1DEB63C73812}" presName="imgShp" presStyleLbl="fgImgPlace1" presStyleIdx="2" presStyleCnt="3"/>
      <dgm:spPr/>
    </dgm:pt>
    <dgm:pt modelId="{10F1AF2A-3B1B-4AA1-BC73-B8C7EE9129F0}" type="pres">
      <dgm:prSet presAssocID="{4A6FC389-F58E-4601-8A85-1DEB63C73812}" presName="txShp" presStyleLbl="node1" presStyleIdx="2" presStyleCnt="3">
        <dgm:presLayoutVars>
          <dgm:bulletEnabled val="1"/>
        </dgm:presLayoutVars>
      </dgm:prSet>
      <dgm:spPr/>
      <dgm:t>
        <a:bodyPr/>
        <a:lstStyle/>
        <a:p>
          <a:endParaRPr lang="zh-CN" altLang="en-US"/>
        </a:p>
      </dgm:t>
    </dgm:pt>
  </dgm:ptLst>
  <dgm:cxnLst>
    <dgm:cxn modelId="{61C44F4A-48A7-4AA8-9136-01CF50B2718C}" type="presOf" srcId="{4A6FC389-F58E-4601-8A85-1DEB63C73812}" destId="{10F1AF2A-3B1B-4AA1-BC73-B8C7EE9129F0}" srcOrd="0" destOrd="0" presId="urn:microsoft.com/office/officeart/2005/8/layout/vList3"/>
    <dgm:cxn modelId="{A146F9DC-A9C0-49D5-9D6F-DC0D1035EA5C}" type="presOf" srcId="{E2A3D0B9-8E9A-4A6E-8EAF-75E534DCD9CF}" destId="{B030BFC2-89E4-40E6-B157-503D9D6A1E4E}" srcOrd="0" destOrd="0" presId="urn:microsoft.com/office/officeart/2005/8/layout/vList3"/>
    <dgm:cxn modelId="{2741BD0E-EFFE-4C8E-8B11-5ECFC246F5E4}" srcId="{0C879755-77EC-4B1A-B6A0-392DBE2E38DD}" destId="{1C3203AE-CBDF-415D-ACC7-0BBA83765817}" srcOrd="1" destOrd="0" parTransId="{D867D119-B66D-4869-802A-673DD3CB3395}" sibTransId="{3F54FA5D-197B-449C-BB39-B4603C048D63}"/>
    <dgm:cxn modelId="{DA90C1E7-674D-4D9D-9ACB-EFE7899384FB}" type="presOf" srcId="{0C879755-77EC-4B1A-B6A0-392DBE2E38DD}" destId="{89C3FDF9-5DC5-4B67-BC6A-9B756A413772}" srcOrd="0" destOrd="0" presId="urn:microsoft.com/office/officeart/2005/8/layout/vList3"/>
    <dgm:cxn modelId="{D8B242F8-D62E-47D3-9938-A8F18AE3DB44}" srcId="{0C879755-77EC-4B1A-B6A0-392DBE2E38DD}" destId="{E2A3D0B9-8E9A-4A6E-8EAF-75E534DCD9CF}" srcOrd="0" destOrd="0" parTransId="{5F9BDAA3-91B1-4DB4-8B3F-256D4EF5085D}" sibTransId="{6B14C7E9-50DF-4B0D-8E8A-CBD80B45CB16}"/>
    <dgm:cxn modelId="{91030905-BCA9-435F-B46B-1ADE34843379}" type="presOf" srcId="{1C3203AE-CBDF-415D-ACC7-0BBA83765817}" destId="{ED9107DF-2424-4AC8-A7E2-BF7982F49F0E}" srcOrd="0" destOrd="0" presId="urn:microsoft.com/office/officeart/2005/8/layout/vList3"/>
    <dgm:cxn modelId="{0E011BDC-A760-43A9-B8F1-C80923D43333}" srcId="{0C879755-77EC-4B1A-B6A0-392DBE2E38DD}" destId="{4A6FC389-F58E-4601-8A85-1DEB63C73812}" srcOrd="2" destOrd="0" parTransId="{C0978532-549E-4E66-92DF-74D0DD8B32E1}" sibTransId="{2AE3C66E-F17C-4F61-BA74-33158DF6EB31}"/>
    <dgm:cxn modelId="{A1581BBC-B6B4-4DDA-9BCE-F25BEA946A8B}" type="presParOf" srcId="{89C3FDF9-5DC5-4B67-BC6A-9B756A413772}" destId="{9B070603-534F-4F38-AF4B-6D994C666CA6}" srcOrd="0" destOrd="0" presId="urn:microsoft.com/office/officeart/2005/8/layout/vList3"/>
    <dgm:cxn modelId="{8CC4637D-58A3-4E65-B90F-140E151A5FC3}" type="presParOf" srcId="{9B070603-534F-4F38-AF4B-6D994C666CA6}" destId="{D8E5193B-D023-46B0-8887-92F2671E21D4}" srcOrd="0" destOrd="0" presId="urn:microsoft.com/office/officeart/2005/8/layout/vList3"/>
    <dgm:cxn modelId="{03A093E2-38B3-46CB-AB61-506C6EADF328}" type="presParOf" srcId="{9B070603-534F-4F38-AF4B-6D994C666CA6}" destId="{B030BFC2-89E4-40E6-B157-503D9D6A1E4E}" srcOrd="1" destOrd="0" presId="urn:microsoft.com/office/officeart/2005/8/layout/vList3"/>
    <dgm:cxn modelId="{26EED792-2404-4015-8F3E-56F4429A4811}" type="presParOf" srcId="{89C3FDF9-5DC5-4B67-BC6A-9B756A413772}" destId="{D2B05087-1BD9-4A84-923E-98C2A84E3564}" srcOrd="1" destOrd="0" presId="urn:microsoft.com/office/officeart/2005/8/layout/vList3"/>
    <dgm:cxn modelId="{A5883372-AD85-4E82-9D10-63DF8CE757B3}" type="presParOf" srcId="{89C3FDF9-5DC5-4B67-BC6A-9B756A413772}" destId="{AF5DF1DF-3C8F-4007-9513-B9414C70E276}" srcOrd="2" destOrd="0" presId="urn:microsoft.com/office/officeart/2005/8/layout/vList3"/>
    <dgm:cxn modelId="{B86454AF-BAAD-48C4-B3D7-4588088734BA}" type="presParOf" srcId="{AF5DF1DF-3C8F-4007-9513-B9414C70E276}" destId="{7498ED2B-8578-4B12-9189-3419340521EE}" srcOrd="0" destOrd="0" presId="urn:microsoft.com/office/officeart/2005/8/layout/vList3"/>
    <dgm:cxn modelId="{50B13BFE-A025-42D4-9C6D-CB0F9E8615BE}" type="presParOf" srcId="{AF5DF1DF-3C8F-4007-9513-B9414C70E276}" destId="{ED9107DF-2424-4AC8-A7E2-BF7982F49F0E}" srcOrd="1" destOrd="0" presId="urn:microsoft.com/office/officeart/2005/8/layout/vList3"/>
    <dgm:cxn modelId="{F1D91B63-6A50-455A-BACD-6DE47C72D5FA}" type="presParOf" srcId="{89C3FDF9-5DC5-4B67-BC6A-9B756A413772}" destId="{7B183615-480A-49B9-A31D-CDB3CFF8E636}" srcOrd="3" destOrd="0" presId="urn:microsoft.com/office/officeart/2005/8/layout/vList3"/>
    <dgm:cxn modelId="{90C47CD7-98BB-4AB3-8634-23948AB2AAAF}" type="presParOf" srcId="{89C3FDF9-5DC5-4B67-BC6A-9B756A413772}" destId="{188E90C1-BD09-43FA-8FE6-9A355E6F55DA}" srcOrd="4" destOrd="0" presId="urn:microsoft.com/office/officeart/2005/8/layout/vList3"/>
    <dgm:cxn modelId="{80FAA8A1-D092-44A5-82AD-EFFD739CB1D5}" type="presParOf" srcId="{188E90C1-BD09-43FA-8FE6-9A355E6F55DA}" destId="{EEE077D7-35A3-48C1-8131-F7E3F60ACC89}" srcOrd="0" destOrd="0" presId="urn:microsoft.com/office/officeart/2005/8/layout/vList3"/>
    <dgm:cxn modelId="{5C8B4713-A6D6-459C-A954-A0404AA3F8C6}" type="presParOf" srcId="{188E90C1-BD09-43FA-8FE6-9A355E6F55DA}" destId="{10F1AF2A-3B1B-4AA1-BC73-B8C7EE9129F0}" srcOrd="1" destOrd="0" presId="urn:microsoft.com/office/officeart/2005/8/layout/vList3"/>
  </dgm:cxnLst>
  <dgm:bg/>
  <dgm:whole/>
</dgm:dataModel>
</file>

<file path=ppt/diagrams/data2.xml><?xml version="1.0" encoding="utf-8"?>
<dgm:dataModel xmlns:dgm="http://schemas.openxmlformats.org/drawingml/2006/diagram" xmlns:a="http://schemas.openxmlformats.org/drawingml/2006/main">
  <dgm:ptLst>
    <dgm:pt modelId="{0C879755-77EC-4B1A-B6A0-392DBE2E38DD}"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E2A3D0B9-8E9A-4A6E-8EAF-75E534DCD9CF}">
      <dgm:prSet custT="1"/>
      <dgm:spPr/>
      <dgm:t>
        <a:bodyPr/>
        <a:lstStyle/>
        <a:p>
          <a:pPr algn="l" rtl="0"/>
          <a:r>
            <a:rPr lang="en-US" sz="2000" dirty="0" smtClean="0"/>
            <a:t>5.1 </a:t>
          </a:r>
          <a:r>
            <a:rPr lang="zh-CN" altLang="en-US" sz="2000" dirty="0" smtClean="0"/>
            <a:t>自下而上分析基本问题</a:t>
          </a:r>
          <a:endParaRPr lang="zh-CN" sz="2000" dirty="0"/>
        </a:p>
      </dgm:t>
    </dgm:pt>
    <dgm:pt modelId="{5F9BDAA3-91B1-4DB4-8B3F-256D4EF5085D}" type="parTrans" cxnId="{D8B242F8-D62E-47D3-9938-A8F18AE3DB44}">
      <dgm:prSet/>
      <dgm:spPr/>
      <dgm:t>
        <a:bodyPr/>
        <a:lstStyle/>
        <a:p>
          <a:pPr algn="l"/>
          <a:endParaRPr lang="zh-CN" altLang="en-US" sz="2000"/>
        </a:p>
      </dgm:t>
    </dgm:pt>
    <dgm:pt modelId="{6B14C7E9-50DF-4B0D-8E8A-CBD80B45CB16}" type="sibTrans" cxnId="{D8B242F8-D62E-47D3-9938-A8F18AE3DB44}">
      <dgm:prSet/>
      <dgm:spPr/>
      <dgm:t>
        <a:bodyPr/>
        <a:lstStyle/>
        <a:p>
          <a:pPr algn="l"/>
          <a:endParaRPr lang="zh-CN" altLang="en-US" sz="2000"/>
        </a:p>
      </dgm:t>
    </dgm:pt>
    <dgm:pt modelId="{1C3203AE-CBDF-415D-ACC7-0BBA83765817}">
      <dgm:prSet custT="1"/>
      <dgm:spPr/>
      <dgm:t>
        <a:bodyPr/>
        <a:lstStyle/>
        <a:p>
          <a:pPr algn="l" rtl="0"/>
          <a:r>
            <a:rPr lang="en-US" sz="2000" dirty="0" smtClean="0"/>
            <a:t>5.2 </a:t>
          </a:r>
          <a:r>
            <a:rPr lang="zh-CN" altLang="en-US" sz="2000" dirty="0" smtClean="0"/>
            <a:t>算符优先分析</a:t>
          </a:r>
          <a:endParaRPr lang="zh-CN" sz="2000" dirty="0"/>
        </a:p>
      </dgm:t>
    </dgm:pt>
    <dgm:pt modelId="{D867D119-B66D-4869-802A-673DD3CB3395}" type="parTrans" cxnId="{2741BD0E-EFFE-4C8E-8B11-5ECFC246F5E4}">
      <dgm:prSet/>
      <dgm:spPr/>
      <dgm:t>
        <a:bodyPr/>
        <a:lstStyle/>
        <a:p>
          <a:pPr algn="l"/>
          <a:endParaRPr lang="zh-CN" altLang="en-US" sz="2000"/>
        </a:p>
      </dgm:t>
    </dgm:pt>
    <dgm:pt modelId="{3F54FA5D-197B-449C-BB39-B4603C048D63}" type="sibTrans" cxnId="{2741BD0E-EFFE-4C8E-8B11-5ECFC246F5E4}">
      <dgm:prSet/>
      <dgm:spPr/>
      <dgm:t>
        <a:bodyPr/>
        <a:lstStyle/>
        <a:p>
          <a:pPr algn="l"/>
          <a:endParaRPr lang="zh-CN" altLang="en-US" sz="2000"/>
        </a:p>
      </dgm:t>
    </dgm:pt>
    <dgm:pt modelId="{4A6FC389-F58E-4601-8A85-1DEB63C73812}">
      <dgm:prSet custT="1"/>
      <dgm:spPr/>
      <dgm:t>
        <a:bodyPr/>
        <a:lstStyle/>
        <a:p>
          <a:pPr algn="l" rtl="0"/>
          <a:r>
            <a:rPr lang="en-US" sz="2000" dirty="0" smtClean="0"/>
            <a:t>5.3 LR</a:t>
          </a:r>
          <a:r>
            <a:rPr lang="zh-CN" altLang="en-US" sz="2000" dirty="0" smtClean="0"/>
            <a:t>分析法</a:t>
          </a:r>
          <a:endParaRPr lang="zh-CN" sz="2000" dirty="0"/>
        </a:p>
      </dgm:t>
    </dgm:pt>
    <dgm:pt modelId="{C0978532-549E-4E66-92DF-74D0DD8B32E1}" type="parTrans" cxnId="{0E011BDC-A760-43A9-B8F1-C80923D43333}">
      <dgm:prSet/>
      <dgm:spPr/>
      <dgm:t>
        <a:bodyPr/>
        <a:lstStyle/>
        <a:p>
          <a:pPr algn="l"/>
          <a:endParaRPr lang="zh-CN" altLang="en-US" sz="2000"/>
        </a:p>
      </dgm:t>
    </dgm:pt>
    <dgm:pt modelId="{2AE3C66E-F17C-4F61-BA74-33158DF6EB31}" type="sibTrans" cxnId="{0E011BDC-A760-43A9-B8F1-C80923D43333}">
      <dgm:prSet/>
      <dgm:spPr/>
      <dgm:t>
        <a:bodyPr/>
        <a:lstStyle/>
        <a:p>
          <a:pPr algn="l"/>
          <a:endParaRPr lang="zh-CN" altLang="en-US" sz="2000"/>
        </a:p>
      </dgm:t>
    </dgm:pt>
    <dgm:pt modelId="{89C3FDF9-5DC5-4B67-BC6A-9B756A413772}" type="pres">
      <dgm:prSet presAssocID="{0C879755-77EC-4B1A-B6A0-392DBE2E38DD}" presName="linearFlow" presStyleCnt="0">
        <dgm:presLayoutVars>
          <dgm:dir/>
          <dgm:resizeHandles val="exact"/>
        </dgm:presLayoutVars>
      </dgm:prSet>
      <dgm:spPr/>
      <dgm:t>
        <a:bodyPr/>
        <a:lstStyle/>
        <a:p>
          <a:endParaRPr lang="zh-CN" altLang="en-US"/>
        </a:p>
      </dgm:t>
    </dgm:pt>
    <dgm:pt modelId="{9B070603-534F-4F38-AF4B-6D994C666CA6}" type="pres">
      <dgm:prSet presAssocID="{E2A3D0B9-8E9A-4A6E-8EAF-75E534DCD9CF}" presName="composite" presStyleCnt="0"/>
      <dgm:spPr/>
    </dgm:pt>
    <dgm:pt modelId="{D8E5193B-D023-46B0-8887-92F2671E21D4}" type="pres">
      <dgm:prSet presAssocID="{E2A3D0B9-8E9A-4A6E-8EAF-75E534DCD9CF}" presName="imgShp" presStyleLbl="fgImgPlace1" presStyleIdx="0" presStyleCnt="3"/>
      <dgm:spPr/>
    </dgm:pt>
    <dgm:pt modelId="{B030BFC2-89E4-40E6-B157-503D9D6A1E4E}" type="pres">
      <dgm:prSet presAssocID="{E2A3D0B9-8E9A-4A6E-8EAF-75E534DCD9CF}" presName="txShp" presStyleLbl="node1" presStyleIdx="0" presStyleCnt="3">
        <dgm:presLayoutVars>
          <dgm:bulletEnabled val="1"/>
        </dgm:presLayoutVars>
      </dgm:prSet>
      <dgm:spPr/>
      <dgm:t>
        <a:bodyPr/>
        <a:lstStyle/>
        <a:p>
          <a:endParaRPr lang="zh-CN" altLang="en-US"/>
        </a:p>
      </dgm:t>
    </dgm:pt>
    <dgm:pt modelId="{D2B05087-1BD9-4A84-923E-98C2A84E3564}" type="pres">
      <dgm:prSet presAssocID="{6B14C7E9-50DF-4B0D-8E8A-CBD80B45CB16}" presName="spacing" presStyleCnt="0"/>
      <dgm:spPr/>
    </dgm:pt>
    <dgm:pt modelId="{AF5DF1DF-3C8F-4007-9513-B9414C70E276}" type="pres">
      <dgm:prSet presAssocID="{1C3203AE-CBDF-415D-ACC7-0BBA83765817}" presName="composite" presStyleCnt="0"/>
      <dgm:spPr/>
    </dgm:pt>
    <dgm:pt modelId="{7498ED2B-8578-4B12-9189-3419340521EE}" type="pres">
      <dgm:prSet presAssocID="{1C3203AE-CBDF-415D-ACC7-0BBA83765817}" presName="imgShp" presStyleLbl="fgImgPlace1" presStyleIdx="1" presStyleCnt="3"/>
      <dgm:spPr/>
    </dgm:pt>
    <dgm:pt modelId="{ED9107DF-2424-4AC8-A7E2-BF7982F49F0E}" type="pres">
      <dgm:prSet presAssocID="{1C3203AE-CBDF-415D-ACC7-0BBA83765817}" presName="txShp" presStyleLbl="node1" presStyleIdx="1" presStyleCnt="3">
        <dgm:presLayoutVars>
          <dgm:bulletEnabled val="1"/>
        </dgm:presLayoutVars>
      </dgm:prSet>
      <dgm:spPr/>
      <dgm:t>
        <a:bodyPr/>
        <a:lstStyle/>
        <a:p>
          <a:endParaRPr lang="zh-CN" altLang="en-US"/>
        </a:p>
      </dgm:t>
    </dgm:pt>
    <dgm:pt modelId="{7B183615-480A-49B9-A31D-CDB3CFF8E636}" type="pres">
      <dgm:prSet presAssocID="{3F54FA5D-197B-449C-BB39-B4603C048D63}" presName="spacing" presStyleCnt="0"/>
      <dgm:spPr/>
    </dgm:pt>
    <dgm:pt modelId="{188E90C1-BD09-43FA-8FE6-9A355E6F55DA}" type="pres">
      <dgm:prSet presAssocID="{4A6FC389-F58E-4601-8A85-1DEB63C73812}" presName="composite" presStyleCnt="0"/>
      <dgm:spPr/>
    </dgm:pt>
    <dgm:pt modelId="{EEE077D7-35A3-48C1-8131-F7E3F60ACC89}" type="pres">
      <dgm:prSet presAssocID="{4A6FC389-F58E-4601-8A85-1DEB63C73812}" presName="imgShp" presStyleLbl="fgImgPlace1" presStyleIdx="2" presStyleCnt="3"/>
      <dgm:spPr/>
    </dgm:pt>
    <dgm:pt modelId="{10F1AF2A-3B1B-4AA1-BC73-B8C7EE9129F0}" type="pres">
      <dgm:prSet presAssocID="{4A6FC389-F58E-4601-8A85-1DEB63C73812}" presName="txShp" presStyleLbl="node1" presStyleIdx="2" presStyleCnt="3">
        <dgm:presLayoutVars>
          <dgm:bulletEnabled val="1"/>
        </dgm:presLayoutVars>
      </dgm:prSet>
      <dgm:spPr/>
      <dgm:t>
        <a:bodyPr/>
        <a:lstStyle/>
        <a:p>
          <a:endParaRPr lang="zh-CN" altLang="en-US"/>
        </a:p>
      </dgm:t>
    </dgm:pt>
  </dgm:ptLst>
  <dgm:cxnLst>
    <dgm:cxn modelId="{C377922A-7C39-46F6-B78C-4E57F3F8F4CE}" type="presOf" srcId="{0C879755-77EC-4B1A-B6A0-392DBE2E38DD}" destId="{89C3FDF9-5DC5-4B67-BC6A-9B756A413772}" srcOrd="0" destOrd="0" presId="urn:microsoft.com/office/officeart/2005/8/layout/vList3"/>
    <dgm:cxn modelId="{2741BD0E-EFFE-4C8E-8B11-5ECFC246F5E4}" srcId="{0C879755-77EC-4B1A-B6A0-392DBE2E38DD}" destId="{1C3203AE-CBDF-415D-ACC7-0BBA83765817}" srcOrd="1" destOrd="0" parTransId="{D867D119-B66D-4869-802A-673DD3CB3395}" sibTransId="{3F54FA5D-197B-449C-BB39-B4603C048D63}"/>
    <dgm:cxn modelId="{D8B242F8-D62E-47D3-9938-A8F18AE3DB44}" srcId="{0C879755-77EC-4B1A-B6A0-392DBE2E38DD}" destId="{E2A3D0B9-8E9A-4A6E-8EAF-75E534DCD9CF}" srcOrd="0" destOrd="0" parTransId="{5F9BDAA3-91B1-4DB4-8B3F-256D4EF5085D}" sibTransId="{6B14C7E9-50DF-4B0D-8E8A-CBD80B45CB16}"/>
    <dgm:cxn modelId="{2A3B3073-4D3C-40A3-BD75-7B33C02D638C}" type="presOf" srcId="{4A6FC389-F58E-4601-8A85-1DEB63C73812}" destId="{10F1AF2A-3B1B-4AA1-BC73-B8C7EE9129F0}" srcOrd="0" destOrd="0" presId="urn:microsoft.com/office/officeart/2005/8/layout/vList3"/>
    <dgm:cxn modelId="{C528BD61-71A3-41C6-9191-0A6F3224022E}" type="presOf" srcId="{1C3203AE-CBDF-415D-ACC7-0BBA83765817}" destId="{ED9107DF-2424-4AC8-A7E2-BF7982F49F0E}" srcOrd="0" destOrd="0" presId="urn:microsoft.com/office/officeart/2005/8/layout/vList3"/>
    <dgm:cxn modelId="{296CD218-E64C-498B-95E8-7071834B3091}" type="presOf" srcId="{E2A3D0B9-8E9A-4A6E-8EAF-75E534DCD9CF}" destId="{B030BFC2-89E4-40E6-B157-503D9D6A1E4E}" srcOrd="0" destOrd="0" presId="urn:microsoft.com/office/officeart/2005/8/layout/vList3"/>
    <dgm:cxn modelId="{0E011BDC-A760-43A9-B8F1-C80923D43333}" srcId="{0C879755-77EC-4B1A-B6A0-392DBE2E38DD}" destId="{4A6FC389-F58E-4601-8A85-1DEB63C73812}" srcOrd="2" destOrd="0" parTransId="{C0978532-549E-4E66-92DF-74D0DD8B32E1}" sibTransId="{2AE3C66E-F17C-4F61-BA74-33158DF6EB31}"/>
    <dgm:cxn modelId="{0C91E8B2-5DAE-4D94-9F1F-DA926286B429}" type="presParOf" srcId="{89C3FDF9-5DC5-4B67-BC6A-9B756A413772}" destId="{9B070603-534F-4F38-AF4B-6D994C666CA6}" srcOrd="0" destOrd="0" presId="urn:microsoft.com/office/officeart/2005/8/layout/vList3"/>
    <dgm:cxn modelId="{EA66EA57-D035-4243-BE99-F26C2910542F}" type="presParOf" srcId="{9B070603-534F-4F38-AF4B-6D994C666CA6}" destId="{D8E5193B-D023-46B0-8887-92F2671E21D4}" srcOrd="0" destOrd="0" presId="urn:microsoft.com/office/officeart/2005/8/layout/vList3"/>
    <dgm:cxn modelId="{03170579-BD41-439C-A518-EB5B93916F89}" type="presParOf" srcId="{9B070603-534F-4F38-AF4B-6D994C666CA6}" destId="{B030BFC2-89E4-40E6-B157-503D9D6A1E4E}" srcOrd="1" destOrd="0" presId="urn:microsoft.com/office/officeart/2005/8/layout/vList3"/>
    <dgm:cxn modelId="{6147E40E-4B53-48EE-A867-9AF377B30F57}" type="presParOf" srcId="{89C3FDF9-5DC5-4B67-BC6A-9B756A413772}" destId="{D2B05087-1BD9-4A84-923E-98C2A84E3564}" srcOrd="1" destOrd="0" presId="urn:microsoft.com/office/officeart/2005/8/layout/vList3"/>
    <dgm:cxn modelId="{1642D1F9-6AB9-4FFA-8170-B03B0456C278}" type="presParOf" srcId="{89C3FDF9-5DC5-4B67-BC6A-9B756A413772}" destId="{AF5DF1DF-3C8F-4007-9513-B9414C70E276}" srcOrd="2" destOrd="0" presId="urn:microsoft.com/office/officeart/2005/8/layout/vList3"/>
    <dgm:cxn modelId="{12B04178-6E3D-419B-A6EF-43D7F52A346B}" type="presParOf" srcId="{AF5DF1DF-3C8F-4007-9513-B9414C70E276}" destId="{7498ED2B-8578-4B12-9189-3419340521EE}" srcOrd="0" destOrd="0" presId="urn:microsoft.com/office/officeart/2005/8/layout/vList3"/>
    <dgm:cxn modelId="{8D0EAFDE-0ED0-4490-A6C7-49D39FDDA157}" type="presParOf" srcId="{AF5DF1DF-3C8F-4007-9513-B9414C70E276}" destId="{ED9107DF-2424-4AC8-A7E2-BF7982F49F0E}" srcOrd="1" destOrd="0" presId="urn:microsoft.com/office/officeart/2005/8/layout/vList3"/>
    <dgm:cxn modelId="{9819E70E-5A81-4458-A6D7-02B5553DA2C9}" type="presParOf" srcId="{89C3FDF9-5DC5-4B67-BC6A-9B756A413772}" destId="{7B183615-480A-49B9-A31D-CDB3CFF8E636}" srcOrd="3" destOrd="0" presId="urn:microsoft.com/office/officeart/2005/8/layout/vList3"/>
    <dgm:cxn modelId="{08B5F28A-82A0-4CE1-BAA1-1E4107032E7B}" type="presParOf" srcId="{89C3FDF9-5DC5-4B67-BC6A-9B756A413772}" destId="{188E90C1-BD09-43FA-8FE6-9A355E6F55DA}" srcOrd="4" destOrd="0" presId="urn:microsoft.com/office/officeart/2005/8/layout/vList3"/>
    <dgm:cxn modelId="{20DFE2B3-3A51-4DF8-B438-9045D3521A66}" type="presParOf" srcId="{188E90C1-BD09-43FA-8FE6-9A355E6F55DA}" destId="{EEE077D7-35A3-48C1-8131-F7E3F60ACC89}" srcOrd="0" destOrd="0" presId="urn:microsoft.com/office/officeart/2005/8/layout/vList3"/>
    <dgm:cxn modelId="{CA3CAF83-A4DA-4415-BA9D-390E2EC8A8A0}" type="presParOf" srcId="{188E90C1-BD09-43FA-8FE6-9A355E6F55DA}" destId="{10F1AF2A-3B1B-4AA1-BC73-B8C7EE9129F0}" srcOrd="1" destOrd="0" presId="urn:microsoft.com/office/officeart/2005/8/layout/vList3"/>
  </dgm:cxnLst>
  <dgm:bg/>
  <dgm:whole/>
</dgm:dataModel>
</file>

<file path=ppt/diagrams/data3.xml><?xml version="1.0" encoding="utf-8"?>
<dgm:dataModel xmlns:dgm="http://schemas.openxmlformats.org/drawingml/2006/diagram" xmlns:a="http://schemas.openxmlformats.org/drawingml/2006/main">
  <dgm:ptLst>
    <dgm:pt modelId="{0C879755-77EC-4B1A-B6A0-392DBE2E38DD}"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E2A3D0B9-8E9A-4A6E-8EAF-75E534DCD9CF}">
      <dgm:prSet custT="1"/>
      <dgm:spPr/>
      <dgm:t>
        <a:bodyPr/>
        <a:lstStyle/>
        <a:p>
          <a:pPr algn="l" rtl="0"/>
          <a:r>
            <a:rPr lang="en-US" sz="2000" dirty="0" smtClean="0"/>
            <a:t>5.1 </a:t>
          </a:r>
          <a:r>
            <a:rPr lang="zh-CN" altLang="en-US" sz="2000" dirty="0" smtClean="0"/>
            <a:t>自下而上分析基本问题</a:t>
          </a:r>
          <a:endParaRPr lang="zh-CN" sz="2000" dirty="0"/>
        </a:p>
      </dgm:t>
    </dgm:pt>
    <dgm:pt modelId="{5F9BDAA3-91B1-4DB4-8B3F-256D4EF5085D}" type="parTrans" cxnId="{D8B242F8-D62E-47D3-9938-A8F18AE3DB44}">
      <dgm:prSet/>
      <dgm:spPr/>
      <dgm:t>
        <a:bodyPr/>
        <a:lstStyle/>
        <a:p>
          <a:pPr algn="l"/>
          <a:endParaRPr lang="zh-CN" altLang="en-US" sz="2000"/>
        </a:p>
      </dgm:t>
    </dgm:pt>
    <dgm:pt modelId="{6B14C7E9-50DF-4B0D-8E8A-CBD80B45CB16}" type="sibTrans" cxnId="{D8B242F8-D62E-47D3-9938-A8F18AE3DB44}">
      <dgm:prSet/>
      <dgm:spPr/>
      <dgm:t>
        <a:bodyPr/>
        <a:lstStyle/>
        <a:p>
          <a:pPr algn="l"/>
          <a:endParaRPr lang="zh-CN" altLang="en-US" sz="2000"/>
        </a:p>
      </dgm:t>
    </dgm:pt>
    <dgm:pt modelId="{1C3203AE-CBDF-415D-ACC7-0BBA83765817}">
      <dgm:prSet custT="1"/>
      <dgm:spPr/>
      <dgm:t>
        <a:bodyPr/>
        <a:lstStyle/>
        <a:p>
          <a:pPr algn="l" rtl="0"/>
          <a:r>
            <a:rPr lang="en-US" sz="2000" dirty="0" smtClean="0"/>
            <a:t>5.2 </a:t>
          </a:r>
          <a:r>
            <a:rPr lang="zh-CN" altLang="en-US" sz="2000" dirty="0" smtClean="0"/>
            <a:t>算符优先分析</a:t>
          </a:r>
          <a:endParaRPr lang="zh-CN" sz="2000" dirty="0"/>
        </a:p>
      </dgm:t>
    </dgm:pt>
    <dgm:pt modelId="{D867D119-B66D-4869-802A-673DD3CB3395}" type="parTrans" cxnId="{2741BD0E-EFFE-4C8E-8B11-5ECFC246F5E4}">
      <dgm:prSet/>
      <dgm:spPr/>
      <dgm:t>
        <a:bodyPr/>
        <a:lstStyle/>
        <a:p>
          <a:pPr algn="l"/>
          <a:endParaRPr lang="zh-CN" altLang="en-US" sz="2000"/>
        </a:p>
      </dgm:t>
    </dgm:pt>
    <dgm:pt modelId="{3F54FA5D-197B-449C-BB39-B4603C048D63}" type="sibTrans" cxnId="{2741BD0E-EFFE-4C8E-8B11-5ECFC246F5E4}">
      <dgm:prSet/>
      <dgm:spPr/>
      <dgm:t>
        <a:bodyPr/>
        <a:lstStyle/>
        <a:p>
          <a:pPr algn="l"/>
          <a:endParaRPr lang="zh-CN" altLang="en-US" sz="2000"/>
        </a:p>
      </dgm:t>
    </dgm:pt>
    <dgm:pt modelId="{4A6FC389-F58E-4601-8A85-1DEB63C73812}">
      <dgm:prSet custT="1"/>
      <dgm:spPr/>
      <dgm:t>
        <a:bodyPr/>
        <a:lstStyle/>
        <a:p>
          <a:pPr algn="l" rtl="0"/>
          <a:r>
            <a:rPr lang="en-US" sz="2000" dirty="0" smtClean="0"/>
            <a:t>5.3 LR</a:t>
          </a:r>
          <a:r>
            <a:rPr lang="zh-CN" altLang="en-US" sz="2000" dirty="0" smtClean="0"/>
            <a:t>分析法</a:t>
          </a:r>
          <a:endParaRPr lang="zh-CN" sz="2000" dirty="0"/>
        </a:p>
      </dgm:t>
    </dgm:pt>
    <dgm:pt modelId="{C0978532-549E-4E66-92DF-74D0DD8B32E1}" type="parTrans" cxnId="{0E011BDC-A760-43A9-B8F1-C80923D43333}">
      <dgm:prSet/>
      <dgm:spPr/>
      <dgm:t>
        <a:bodyPr/>
        <a:lstStyle/>
        <a:p>
          <a:pPr algn="l"/>
          <a:endParaRPr lang="zh-CN" altLang="en-US" sz="2000"/>
        </a:p>
      </dgm:t>
    </dgm:pt>
    <dgm:pt modelId="{2AE3C66E-F17C-4F61-BA74-33158DF6EB31}" type="sibTrans" cxnId="{0E011BDC-A760-43A9-B8F1-C80923D43333}">
      <dgm:prSet/>
      <dgm:spPr/>
      <dgm:t>
        <a:bodyPr/>
        <a:lstStyle/>
        <a:p>
          <a:pPr algn="l"/>
          <a:endParaRPr lang="zh-CN" altLang="en-US" sz="2000"/>
        </a:p>
      </dgm:t>
    </dgm:pt>
    <dgm:pt modelId="{89C3FDF9-5DC5-4B67-BC6A-9B756A413772}" type="pres">
      <dgm:prSet presAssocID="{0C879755-77EC-4B1A-B6A0-392DBE2E38DD}" presName="linearFlow" presStyleCnt="0">
        <dgm:presLayoutVars>
          <dgm:dir/>
          <dgm:resizeHandles val="exact"/>
        </dgm:presLayoutVars>
      </dgm:prSet>
      <dgm:spPr/>
      <dgm:t>
        <a:bodyPr/>
        <a:lstStyle/>
        <a:p>
          <a:endParaRPr lang="zh-CN" altLang="en-US"/>
        </a:p>
      </dgm:t>
    </dgm:pt>
    <dgm:pt modelId="{9B070603-534F-4F38-AF4B-6D994C666CA6}" type="pres">
      <dgm:prSet presAssocID="{E2A3D0B9-8E9A-4A6E-8EAF-75E534DCD9CF}" presName="composite" presStyleCnt="0"/>
      <dgm:spPr/>
    </dgm:pt>
    <dgm:pt modelId="{D8E5193B-D023-46B0-8887-92F2671E21D4}" type="pres">
      <dgm:prSet presAssocID="{E2A3D0B9-8E9A-4A6E-8EAF-75E534DCD9CF}" presName="imgShp" presStyleLbl="fgImgPlace1" presStyleIdx="0" presStyleCnt="3"/>
      <dgm:spPr/>
    </dgm:pt>
    <dgm:pt modelId="{B030BFC2-89E4-40E6-B157-503D9D6A1E4E}" type="pres">
      <dgm:prSet presAssocID="{E2A3D0B9-8E9A-4A6E-8EAF-75E534DCD9CF}" presName="txShp" presStyleLbl="node1" presStyleIdx="0" presStyleCnt="3">
        <dgm:presLayoutVars>
          <dgm:bulletEnabled val="1"/>
        </dgm:presLayoutVars>
      </dgm:prSet>
      <dgm:spPr/>
      <dgm:t>
        <a:bodyPr/>
        <a:lstStyle/>
        <a:p>
          <a:endParaRPr lang="zh-CN" altLang="en-US"/>
        </a:p>
      </dgm:t>
    </dgm:pt>
    <dgm:pt modelId="{D2B05087-1BD9-4A84-923E-98C2A84E3564}" type="pres">
      <dgm:prSet presAssocID="{6B14C7E9-50DF-4B0D-8E8A-CBD80B45CB16}" presName="spacing" presStyleCnt="0"/>
      <dgm:spPr/>
    </dgm:pt>
    <dgm:pt modelId="{AF5DF1DF-3C8F-4007-9513-B9414C70E276}" type="pres">
      <dgm:prSet presAssocID="{1C3203AE-CBDF-415D-ACC7-0BBA83765817}" presName="composite" presStyleCnt="0"/>
      <dgm:spPr/>
    </dgm:pt>
    <dgm:pt modelId="{7498ED2B-8578-4B12-9189-3419340521EE}" type="pres">
      <dgm:prSet presAssocID="{1C3203AE-CBDF-415D-ACC7-0BBA83765817}" presName="imgShp" presStyleLbl="fgImgPlace1" presStyleIdx="1" presStyleCnt="3"/>
      <dgm:spPr/>
    </dgm:pt>
    <dgm:pt modelId="{ED9107DF-2424-4AC8-A7E2-BF7982F49F0E}" type="pres">
      <dgm:prSet presAssocID="{1C3203AE-CBDF-415D-ACC7-0BBA83765817}" presName="txShp" presStyleLbl="node1" presStyleIdx="1" presStyleCnt="3">
        <dgm:presLayoutVars>
          <dgm:bulletEnabled val="1"/>
        </dgm:presLayoutVars>
      </dgm:prSet>
      <dgm:spPr/>
      <dgm:t>
        <a:bodyPr/>
        <a:lstStyle/>
        <a:p>
          <a:endParaRPr lang="zh-CN" altLang="en-US"/>
        </a:p>
      </dgm:t>
    </dgm:pt>
    <dgm:pt modelId="{7B183615-480A-49B9-A31D-CDB3CFF8E636}" type="pres">
      <dgm:prSet presAssocID="{3F54FA5D-197B-449C-BB39-B4603C048D63}" presName="spacing" presStyleCnt="0"/>
      <dgm:spPr/>
    </dgm:pt>
    <dgm:pt modelId="{188E90C1-BD09-43FA-8FE6-9A355E6F55DA}" type="pres">
      <dgm:prSet presAssocID="{4A6FC389-F58E-4601-8A85-1DEB63C73812}" presName="composite" presStyleCnt="0"/>
      <dgm:spPr/>
    </dgm:pt>
    <dgm:pt modelId="{EEE077D7-35A3-48C1-8131-F7E3F60ACC89}" type="pres">
      <dgm:prSet presAssocID="{4A6FC389-F58E-4601-8A85-1DEB63C73812}" presName="imgShp" presStyleLbl="fgImgPlace1" presStyleIdx="2" presStyleCnt="3"/>
      <dgm:spPr/>
    </dgm:pt>
    <dgm:pt modelId="{10F1AF2A-3B1B-4AA1-BC73-B8C7EE9129F0}" type="pres">
      <dgm:prSet presAssocID="{4A6FC389-F58E-4601-8A85-1DEB63C73812}" presName="txShp" presStyleLbl="node1" presStyleIdx="2" presStyleCnt="3">
        <dgm:presLayoutVars>
          <dgm:bulletEnabled val="1"/>
        </dgm:presLayoutVars>
      </dgm:prSet>
      <dgm:spPr/>
      <dgm:t>
        <a:bodyPr/>
        <a:lstStyle/>
        <a:p>
          <a:endParaRPr lang="zh-CN" altLang="en-US"/>
        </a:p>
      </dgm:t>
    </dgm:pt>
  </dgm:ptLst>
  <dgm:cxnLst>
    <dgm:cxn modelId="{174E96FD-0045-4B2B-9FAF-ADCA1C16D331}" type="presOf" srcId="{0C879755-77EC-4B1A-B6A0-392DBE2E38DD}" destId="{89C3FDF9-5DC5-4B67-BC6A-9B756A413772}" srcOrd="0" destOrd="0" presId="urn:microsoft.com/office/officeart/2005/8/layout/vList3"/>
    <dgm:cxn modelId="{8EDE8EFE-907C-4C1A-B3E7-2CE57C21FCE6}" type="presOf" srcId="{1C3203AE-CBDF-415D-ACC7-0BBA83765817}" destId="{ED9107DF-2424-4AC8-A7E2-BF7982F49F0E}" srcOrd="0" destOrd="0" presId="urn:microsoft.com/office/officeart/2005/8/layout/vList3"/>
    <dgm:cxn modelId="{B7D70ABA-F994-40C9-82C3-C815585E82BB}" type="presOf" srcId="{4A6FC389-F58E-4601-8A85-1DEB63C73812}" destId="{10F1AF2A-3B1B-4AA1-BC73-B8C7EE9129F0}" srcOrd="0" destOrd="0" presId="urn:microsoft.com/office/officeart/2005/8/layout/vList3"/>
    <dgm:cxn modelId="{2741BD0E-EFFE-4C8E-8B11-5ECFC246F5E4}" srcId="{0C879755-77EC-4B1A-B6A0-392DBE2E38DD}" destId="{1C3203AE-CBDF-415D-ACC7-0BBA83765817}" srcOrd="1" destOrd="0" parTransId="{D867D119-B66D-4869-802A-673DD3CB3395}" sibTransId="{3F54FA5D-197B-449C-BB39-B4603C048D63}"/>
    <dgm:cxn modelId="{D8B242F8-D62E-47D3-9938-A8F18AE3DB44}" srcId="{0C879755-77EC-4B1A-B6A0-392DBE2E38DD}" destId="{E2A3D0B9-8E9A-4A6E-8EAF-75E534DCD9CF}" srcOrd="0" destOrd="0" parTransId="{5F9BDAA3-91B1-4DB4-8B3F-256D4EF5085D}" sibTransId="{6B14C7E9-50DF-4B0D-8E8A-CBD80B45CB16}"/>
    <dgm:cxn modelId="{0E011BDC-A760-43A9-B8F1-C80923D43333}" srcId="{0C879755-77EC-4B1A-B6A0-392DBE2E38DD}" destId="{4A6FC389-F58E-4601-8A85-1DEB63C73812}" srcOrd="2" destOrd="0" parTransId="{C0978532-549E-4E66-92DF-74D0DD8B32E1}" sibTransId="{2AE3C66E-F17C-4F61-BA74-33158DF6EB31}"/>
    <dgm:cxn modelId="{087C8A2F-BEEF-4D7D-B4EC-969FC0F1D182}" type="presOf" srcId="{E2A3D0B9-8E9A-4A6E-8EAF-75E534DCD9CF}" destId="{B030BFC2-89E4-40E6-B157-503D9D6A1E4E}" srcOrd="0" destOrd="0" presId="urn:microsoft.com/office/officeart/2005/8/layout/vList3"/>
    <dgm:cxn modelId="{13CB06FB-C42F-4C73-9AED-209D8AE25FB2}" type="presParOf" srcId="{89C3FDF9-5DC5-4B67-BC6A-9B756A413772}" destId="{9B070603-534F-4F38-AF4B-6D994C666CA6}" srcOrd="0" destOrd="0" presId="urn:microsoft.com/office/officeart/2005/8/layout/vList3"/>
    <dgm:cxn modelId="{76BDBF18-87C0-43C7-8BEC-26F76A8D8CCB}" type="presParOf" srcId="{9B070603-534F-4F38-AF4B-6D994C666CA6}" destId="{D8E5193B-D023-46B0-8887-92F2671E21D4}" srcOrd="0" destOrd="0" presId="urn:microsoft.com/office/officeart/2005/8/layout/vList3"/>
    <dgm:cxn modelId="{BB3A5CB6-36AA-4917-B8EB-81B65A428310}" type="presParOf" srcId="{9B070603-534F-4F38-AF4B-6D994C666CA6}" destId="{B030BFC2-89E4-40E6-B157-503D9D6A1E4E}" srcOrd="1" destOrd="0" presId="urn:microsoft.com/office/officeart/2005/8/layout/vList3"/>
    <dgm:cxn modelId="{D8ECAF83-C556-4517-9D7B-85A5A586F40A}" type="presParOf" srcId="{89C3FDF9-5DC5-4B67-BC6A-9B756A413772}" destId="{D2B05087-1BD9-4A84-923E-98C2A84E3564}" srcOrd="1" destOrd="0" presId="urn:microsoft.com/office/officeart/2005/8/layout/vList3"/>
    <dgm:cxn modelId="{355B2F9E-7120-4549-AF7F-E2389A2CF838}" type="presParOf" srcId="{89C3FDF9-5DC5-4B67-BC6A-9B756A413772}" destId="{AF5DF1DF-3C8F-4007-9513-B9414C70E276}" srcOrd="2" destOrd="0" presId="urn:microsoft.com/office/officeart/2005/8/layout/vList3"/>
    <dgm:cxn modelId="{C31EC407-F637-4813-9F2B-302343F36116}" type="presParOf" srcId="{AF5DF1DF-3C8F-4007-9513-B9414C70E276}" destId="{7498ED2B-8578-4B12-9189-3419340521EE}" srcOrd="0" destOrd="0" presId="urn:microsoft.com/office/officeart/2005/8/layout/vList3"/>
    <dgm:cxn modelId="{D7348786-1194-4EE6-A914-22E377F848B2}" type="presParOf" srcId="{AF5DF1DF-3C8F-4007-9513-B9414C70E276}" destId="{ED9107DF-2424-4AC8-A7E2-BF7982F49F0E}" srcOrd="1" destOrd="0" presId="urn:microsoft.com/office/officeart/2005/8/layout/vList3"/>
    <dgm:cxn modelId="{2C30A2D0-BF12-416F-9126-7A49D8F36EFB}" type="presParOf" srcId="{89C3FDF9-5DC5-4B67-BC6A-9B756A413772}" destId="{7B183615-480A-49B9-A31D-CDB3CFF8E636}" srcOrd="3" destOrd="0" presId="urn:microsoft.com/office/officeart/2005/8/layout/vList3"/>
    <dgm:cxn modelId="{79E57857-BF70-4320-8874-39DB68DD21A8}" type="presParOf" srcId="{89C3FDF9-5DC5-4B67-BC6A-9B756A413772}" destId="{188E90C1-BD09-43FA-8FE6-9A355E6F55DA}" srcOrd="4" destOrd="0" presId="urn:microsoft.com/office/officeart/2005/8/layout/vList3"/>
    <dgm:cxn modelId="{07E3FFB8-6D97-4D34-9C43-C13F514F8B35}" type="presParOf" srcId="{188E90C1-BD09-43FA-8FE6-9A355E6F55DA}" destId="{EEE077D7-35A3-48C1-8131-F7E3F60ACC89}" srcOrd="0" destOrd="0" presId="urn:microsoft.com/office/officeart/2005/8/layout/vList3"/>
    <dgm:cxn modelId="{089F33EB-9B68-4EF0-841E-D74262BECA96}" type="presParOf" srcId="{188E90C1-BD09-43FA-8FE6-9A355E6F55DA}" destId="{10F1AF2A-3B1B-4AA1-BC73-B8C7EE9129F0}"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7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437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7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7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437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19951E4-E9D6-48C0-A476-FFC0C84C4C2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7E689-60C6-4F59-A9F0-5DCB5C40E774}" type="slidenum">
              <a:rPr lang="en-US" altLang="zh-CN"/>
              <a:pPr/>
              <a:t>61</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altLang="zh-CN"/>
              <a:t>ζzeta</a:t>
            </a:r>
          </a:p>
          <a:p>
            <a:r>
              <a:rPr lang="en-US" altLang="zh-CN"/>
              <a:t>ηeta</a:t>
            </a:r>
          </a:p>
          <a:p>
            <a:r>
              <a:rPr lang="en-US" altLang="zh-CN"/>
              <a:t>θtheta</a:t>
            </a:r>
          </a:p>
          <a:p>
            <a:r>
              <a:rPr lang="en-US" altLang="zh-CN"/>
              <a:t>ξxi</a:t>
            </a:r>
          </a:p>
          <a:p>
            <a:r>
              <a:rPr lang="en-US" altLang="zh-CN"/>
              <a:t>ψpsi</a:t>
            </a:r>
          </a:p>
          <a:p>
            <a:r>
              <a:rPr lang="en-US" altLang="zh-CN"/>
              <a:t>φphi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35212" name="Rectangle 12"/>
          <p:cNvSpPr>
            <a:spLocks noGrp="1" noChangeArrowheads="1"/>
          </p:cNvSpPr>
          <p:nvPr>
            <p:ph type="ctrTitle"/>
          </p:nvPr>
        </p:nvSpPr>
        <p:spPr>
          <a:xfrm>
            <a:off x="642910" y="1676400"/>
            <a:ext cx="8072494" cy="1462088"/>
          </a:xfrm>
        </p:spPr>
        <p:txBody>
          <a:bodyPr/>
          <a:lstStyle>
            <a:lvl1pPr algn="ctr">
              <a:defRPr/>
            </a:lvl1pPr>
          </a:lstStyle>
          <a:p>
            <a:r>
              <a:rPr lang="zh-CN" altLang="en-US"/>
              <a:t>单击此处编辑母版标题样式</a:t>
            </a:r>
          </a:p>
        </p:txBody>
      </p:sp>
      <p:sp>
        <p:nvSpPr>
          <p:cNvPr id="435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C3B7EDF-B8EC-4360-BEAE-2EB3E77D938A}"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D8C12C2-9E35-46DB-930B-ED783BFEBC1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2725"/>
            <a:ext cx="1951038" cy="6024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2725"/>
            <a:ext cx="5700712" cy="6024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7AEE2A-E1DE-435F-BC29-10BD309D627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2725"/>
            <a:ext cx="7793037" cy="623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E1634C6-ABB5-4715-AB22-3AEB98CCFE49}"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2725"/>
            <a:ext cx="7793037" cy="623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1071563"/>
            <a:ext cx="3810000" cy="2506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3730625"/>
            <a:ext cx="3810000" cy="2506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69D50F47-3AE7-4ADE-B85F-F670E19585B9}"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2725"/>
            <a:ext cx="7804150" cy="602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310FB3A-43CD-4EBA-A02C-6D8598DACA50}"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03200"/>
            <a:ext cx="7793037" cy="7683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1216025"/>
            <a:ext cx="7772400" cy="502126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139E65-A9DB-41DC-BE74-71D5173A3F7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spcBef>
                <a:spcPts val="600"/>
              </a:spcBef>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13"/>
          <p:cNvSpPr>
            <a:spLocks noGrp="1" noChangeArrowheads="1"/>
          </p:cNvSpPr>
          <p:nvPr>
            <p:ph type="sldNum" sz="quarter" idx="12"/>
          </p:nvPr>
        </p:nvSpPr>
        <p:spPr>
          <a:ln/>
        </p:spPr>
        <p:txBody>
          <a:bodyPr/>
          <a:lstStyle>
            <a:lvl1pPr>
              <a:defRPr/>
            </a:lvl1pPr>
          </a:lstStyle>
          <a:p>
            <a:pPr>
              <a:defRPr/>
            </a:pPr>
            <a:fld id="{AEF41048-C0EE-45BD-AE39-BA3A2E3B6F3E}"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D68A30-DA17-431B-A549-7C7DA42ECA5E}"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071563"/>
            <a:ext cx="38100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071563"/>
            <a:ext cx="38100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5BAC467-8CC2-4004-8815-989CE71896E3}"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2EF6511-D1CB-4491-BE01-4AD76FC81124}"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B2B51D9-7B25-40F7-B578-AEB507B5166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AD8BF6A-48B6-435C-B7DD-C79374747A4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D51C804-1BE8-4395-96A4-8A407858E5B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D55D14C-F59A-43B8-8AD3-A8F24F0609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178" name="Rectangle 2"/>
          <p:cNvSpPr>
            <a:spLocks noChangeArrowheads="1"/>
          </p:cNvSpPr>
          <p:nvPr/>
        </p:nvSpPr>
        <p:spPr bwMode="ltGray">
          <a:xfrm>
            <a:off x="361919" y="15240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p>
        </p:txBody>
      </p:sp>
      <p:sp>
        <p:nvSpPr>
          <p:cNvPr id="434179" name="Rectangle 3"/>
          <p:cNvSpPr>
            <a:spLocks noChangeArrowheads="1"/>
          </p:cNvSpPr>
          <p:nvPr/>
        </p:nvSpPr>
        <p:spPr bwMode="ltGray">
          <a:xfrm>
            <a:off x="744506" y="1524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434180" name="Rectangle 4"/>
          <p:cNvSpPr>
            <a:spLocks noChangeArrowheads="1"/>
          </p:cNvSpPr>
          <p:nvPr/>
        </p:nvSpPr>
        <p:spPr bwMode="ltGray">
          <a:xfrm>
            <a:off x="485744" y="57467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p>
        </p:txBody>
      </p:sp>
      <p:sp>
        <p:nvSpPr>
          <p:cNvPr id="434181" name="Rectangle 5"/>
          <p:cNvSpPr>
            <a:spLocks noChangeArrowheads="1"/>
          </p:cNvSpPr>
          <p:nvPr/>
        </p:nvSpPr>
        <p:spPr bwMode="ltGray">
          <a:xfrm>
            <a:off x="855631" y="5746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434182" name="Rectangle 6"/>
          <p:cNvSpPr>
            <a:spLocks noChangeArrowheads="1"/>
          </p:cNvSpPr>
          <p:nvPr/>
        </p:nvSpPr>
        <p:spPr bwMode="ltGray">
          <a:xfrm>
            <a:off x="71406" y="5016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p>
        </p:txBody>
      </p:sp>
      <p:sp>
        <p:nvSpPr>
          <p:cNvPr id="434183" name="Rectangle 7"/>
          <p:cNvSpPr>
            <a:spLocks noChangeArrowheads="1"/>
          </p:cNvSpPr>
          <p:nvPr/>
        </p:nvSpPr>
        <p:spPr bwMode="gray">
          <a:xfrm>
            <a:off x="706406" y="4445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p>
        </p:txBody>
      </p:sp>
      <p:sp>
        <p:nvSpPr>
          <p:cNvPr id="434184" name="Rectangle 8"/>
          <p:cNvSpPr>
            <a:spLocks noChangeArrowheads="1"/>
          </p:cNvSpPr>
          <p:nvPr/>
        </p:nvSpPr>
        <p:spPr bwMode="gray">
          <a:xfrm>
            <a:off x="387319" y="83502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9465" name="Rectangle 9"/>
          <p:cNvSpPr>
            <a:spLocks noGrp="1" noChangeArrowheads="1"/>
          </p:cNvSpPr>
          <p:nvPr>
            <p:ph type="title"/>
          </p:nvPr>
        </p:nvSpPr>
        <p:spPr bwMode="auto">
          <a:xfrm>
            <a:off x="1000100" y="212725"/>
            <a:ext cx="7929618"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6" name="Rectangle 10"/>
          <p:cNvSpPr>
            <a:spLocks noGrp="1" noChangeArrowheads="1"/>
          </p:cNvSpPr>
          <p:nvPr>
            <p:ph type="body" idx="1"/>
          </p:nvPr>
        </p:nvSpPr>
        <p:spPr bwMode="auto">
          <a:xfrm>
            <a:off x="1031850" y="1000108"/>
            <a:ext cx="7897868" cy="5286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34187" name="Rectangle 11"/>
          <p:cNvSpPr>
            <a:spLocks noGrp="1" noChangeArrowheads="1"/>
          </p:cNvSpPr>
          <p:nvPr>
            <p:ph type="dt" sz="half" idx="2"/>
          </p:nvPr>
        </p:nvSpPr>
        <p:spPr bwMode="auto">
          <a:xfrm>
            <a:off x="1011212"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434188" name="Rectangle 12"/>
          <p:cNvSpPr>
            <a:spLocks noGrp="1" noChangeArrowheads="1"/>
          </p:cNvSpPr>
          <p:nvPr>
            <p:ph type="ftr" sz="quarter" idx="3"/>
          </p:nvPr>
        </p:nvSpPr>
        <p:spPr bwMode="auto">
          <a:xfrm>
            <a:off x="3506762"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434189" name="Rectangle 13"/>
          <p:cNvSpPr>
            <a:spLocks noGrp="1" noChangeArrowheads="1"/>
          </p:cNvSpPr>
          <p:nvPr>
            <p:ph type="sldNum" sz="quarter" idx="4"/>
          </p:nvPr>
        </p:nvSpPr>
        <p:spPr bwMode="auto">
          <a:xfrm>
            <a:off x="6891312"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FE8E805D-5195-48AB-9C3C-A33F9884AF0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7"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600">
          <a:solidFill>
            <a:schemeClr val="tx2"/>
          </a:solidFill>
          <a:latin typeface="+mj-lt"/>
          <a:ea typeface="+mj-ea"/>
          <a:cs typeface="+mj-cs"/>
        </a:defRPr>
      </a:lvl1pPr>
      <a:lvl2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2pPr>
      <a:lvl3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3pPr>
      <a:lvl4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4pPr>
      <a:lvl5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5pPr>
      <a:lvl6pPr marL="457200" algn="l" rtl="0" fontAlgn="base">
        <a:lnSpc>
          <a:spcPct val="85000"/>
        </a:lnSpc>
        <a:spcBef>
          <a:spcPct val="0"/>
        </a:spcBef>
        <a:spcAft>
          <a:spcPct val="0"/>
        </a:spcAft>
        <a:defRPr sz="3600">
          <a:solidFill>
            <a:schemeClr val="tx2"/>
          </a:solidFill>
          <a:latin typeface="Arial" charset="0"/>
          <a:ea typeface="宋体" pitchFamily="2" charset="-122"/>
        </a:defRPr>
      </a:lvl6pPr>
      <a:lvl7pPr marL="914400" algn="l" rtl="0" fontAlgn="base">
        <a:lnSpc>
          <a:spcPct val="85000"/>
        </a:lnSpc>
        <a:spcBef>
          <a:spcPct val="0"/>
        </a:spcBef>
        <a:spcAft>
          <a:spcPct val="0"/>
        </a:spcAft>
        <a:defRPr sz="3600">
          <a:solidFill>
            <a:schemeClr val="tx2"/>
          </a:solidFill>
          <a:latin typeface="Arial" charset="0"/>
          <a:ea typeface="宋体" pitchFamily="2" charset="-122"/>
        </a:defRPr>
      </a:lvl7pPr>
      <a:lvl8pPr marL="1371600" algn="l" rtl="0" fontAlgn="base">
        <a:lnSpc>
          <a:spcPct val="85000"/>
        </a:lnSpc>
        <a:spcBef>
          <a:spcPct val="0"/>
        </a:spcBef>
        <a:spcAft>
          <a:spcPct val="0"/>
        </a:spcAft>
        <a:defRPr sz="3600">
          <a:solidFill>
            <a:schemeClr val="tx2"/>
          </a:solidFill>
          <a:latin typeface="Arial" charset="0"/>
          <a:ea typeface="宋体" pitchFamily="2" charset="-122"/>
        </a:defRPr>
      </a:lvl8pPr>
      <a:lvl9pPr marL="1828800" algn="l" rtl="0" fontAlgn="base">
        <a:lnSpc>
          <a:spcPct val="85000"/>
        </a:lnSpc>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ts val="1200"/>
        </a:spcBef>
        <a:spcAft>
          <a:spcPct val="0"/>
        </a:spcAft>
        <a:buClr>
          <a:schemeClr val="folHlink"/>
        </a:buClr>
        <a:buSzPct val="60000"/>
        <a:buFont typeface="Wingdings" pitchFamily="2" charset="2"/>
        <a:buChar char="n"/>
        <a:defRPr sz="2400" baseline="0">
          <a:solidFill>
            <a:schemeClr val="tx1"/>
          </a:solidFill>
          <a:latin typeface="Arial" pitchFamily="34" charset="0"/>
          <a:ea typeface="微软雅黑" pitchFamily="34" charset="-122"/>
          <a:cs typeface="+mn-cs"/>
        </a:defRPr>
      </a:lvl1pPr>
      <a:lvl2pPr marL="742950" indent="-285750" algn="l" rtl="0" eaLnBrk="0" fontAlgn="base" hangingPunct="0">
        <a:spcBef>
          <a:spcPts val="600"/>
        </a:spcBef>
        <a:spcAft>
          <a:spcPct val="0"/>
        </a:spcAft>
        <a:buClr>
          <a:schemeClr val="hlink"/>
        </a:buClr>
        <a:buSzPct val="55000"/>
        <a:buFont typeface="Wingdings" pitchFamily="2" charset="2"/>
        <a:buChar char="n"/>
        <a:defRPr sz="2400" baseline="0">
          <a:solidFill>
            <a:schemeClr val="tx1"/>
          </a:solidFill>
          <a:latin typeface="Arial" pitchFamily="34" charset="0"/>
          <a:ea typeface="微软雅黑" pitchFamily="34"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aseline="0">
          <a:solidFill>
            <a:schemeClr val="tx1"/>
          </a:solidFill>
          <a:latin typeface="Arial" pitchFamily="34" charset="0"/>
          <a:ea typeface="微软雅黑" pitchFamily="34"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baseline="0">
          <a:solidFill>
            <a:schemeClr val="tx1"/>
          </a:solidFill>
          <a:latin typeface="Arial" pitchFamily="34" charset="0"/>
          <a:ea typeface="微软雅黑" pitchFamily="34"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baseline="0">
          <a:solidFill>
            <a:schemeClr val="tx1"/>
          </a:solidFill>
          <a:latin typeface="Arial" pitchFamily="34" charset="0"/>
          <a:ea typeface="微软雅黑" pitchFamily="34" charset="-122"/>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zh-CN" sz="4800" dirty="0" smtClean="0">
                <a:latin typeface="Arial" charset="0"/>
              </a:rPr>
              <a:t>Compiler Principles</a:t>
            </a:r>
          </a:p>
        </p:txBody>
      </p:sp>
      <p:sp>
        <p:nvSpPr>
          <p:cNvPr id="3075" name="Rectangle 5"/>
          <p:cNvSpPr>
            <a:spLocks noGrp="1" noChangeArrowheads="1"/>
          </p:cNvSpPr>
          <p:nvPr>
            <p:ph type="subTitle" idx="1"/>
          </p:nvPr>
        </p:nvSpPr>
        <p:spPr/>
        <p:txBody>
          <a:bodyPr/>
          <a:lstStyle/>
          <a:p>
            <a:pPr algn="r" eaLnBrk="1" hangingPunct="1"/>
            <a:r>
              <a:rPr lang="en-US" altLang="zh-CN" dirty="0" smtClean="0"/>
              <a:t>College of Computer</a:t>
            </a:r>
          </a:p>
          <a:p>
            <a:pPr algn="r" eaLnBrk="1" hangingPunct="1"/>
            <a:r>
              <a:rPr lang="en-US" altLang="zh-CN" dirty="0" smtClean="0"/>
              <a:t>Sichuan University</a:t>
            </a:r>
          </a:p>
          <a:p>
            <a:pPr algn="r" eaLnBrk="1" hangingPunct="1"/>
            <a:r>
              <a:rPr lang="en-US" altLang="zh-CN" dirty="0" smtClean="0"/>
              <a:t>luoyining@scu.edu.cn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noProof="1" smtClean="0">
                <a:latin typeface="微软雅黑" pitchFamily="34" charset="-122"/>
              </a:rPr>
              <a:t>可归约串的定义</a:t>
            </a:r>
            <a:endParaRPr lang="zh-CN" altLang="en-US" dirty="0"/>
          </a:p>
        </p:txBody>
      </p:sp>
      <p:sp>
        <p:nvSpPr>
          <p:cNvPr id="3" name="内容占位符 2"/>
          <p:cNvSpPr>
            <a:spLocks noGrp="1"/>
          </p:cNvSpPr>
          <p:nvPr>
            <p:ph idx="1"/>
          </p:nvPr>
        </p:nvSpPr>
        <p:spPr/>
        <p:txBody>
          <a:bodyPr/>
          <a:lstStyle/>
          <a:p>
            <a:r>
              <a:rPr kumimoji="1" lang="zh-CN" altLang="en-US" noProof="1" smtClean="0">
                <a:latin typeface="微软雅黑" pitchFamily="34" charset="-122"/>
              </a:rPr>
              <a:t>对“可归约串”的不同定义形成了不同的自下而上分析法。</a:t>
            </a:r>
            <a:endParaRPr kumimoji="1" lang="en-US" altLang="zh-CN" noProof="1" smtClean="0">
              <a:latin typeface="微软雅黑" pitchFamily="34" charset="-122"/>
            </a:endParaRPr>
          </a:p>
          <a:p>
            <a:r>
              <a:rPr kumimoji="1" lang="zh-CN" altLang="en-US" noProof="1" smtClean="0">
                <a:latin typeface="微软雅黑" pitchFamily="34" charset="-122"/>
              </a:rPr>
              <a:t>在算符优先分析中，</a:t>
            </a:r>
            <a:endParaRPr kumimoji="1" lang="en-US" altLang="zh-CN" noProof="1" smtClean="0">
              <a:latin typeface="微软雅黑" pitchFamily="34" charset="-122"/>
            </a:endParaRPr>
          </a:p>
          <a:p>
            <a:pPr lvl="1"/>
            <a:r>
              <a:rPr kumimoji="1" lang="zh-CN" altLang="en-US" noProof="1" smtClean="0">
                <a:latin typeface="微软雅黑" pitchFamily="34" charset="-122"/>
              </a:rPr>
              <a:t>用“最左素短语”来刻画“可归约串”；</a:t>
            </a:r>
            <a:endParaRPr kumimoji="1" lang="en-US" altLang="zh-CN" noProof="1" smtClean="0">
              <a:latin typeface="微软雅黑" pitchFamily="34" charset="-122"/>
            </a:endParaRPr>
          </a:p>
          <a:p>
            <a:r>
              <a:rPr kumimoji="1" lang="zh-CN" altLang="en-US" noProof="1" smtClean="0">
                <a:latin typeface="微软雅黑" pitchFamily="34" charset="-122"/>
              </a:rPr>
              <a:t>在规范归约分析中，</a:t>
            </a:r>
            <a:endParaRPr kumimoji="1" lang="en-US" altLang="zh-CN" noProof="1" smtClean="0">
              <a:latin typeface="微软雅黑" pitchFamily="34" charset="-122"/>
            </a:endParaRPr>
          </a:p>
          <a:p>
            <a:pPr lvl="1"/>
            <a:r>
              <a:rPr kumimoji="1" lang="zh-CN" altLang="en-US" noProof="1" smtClean="0">
                <a:latin typeface="微软雅黑" pitchFamily="34" charset="-122"/>
              </a:rPr>
              <a:t>用“句柄”来刻画“可归约串”。</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28"/>
          <p:cNvSpPr>
            <a:spLocks noGrp="1"/>
          </p:cNvSpPr>
          <p:nvPr>
            <p:ph type="title"/>
          </p:nvPr>
        </p:nvSpPr>
        <p:spPr/>
        <p:txBody>
          <a:bodyPr/>
          <a:lstStyle/>
          <a:p>
            <a:r>
              <a:rPr lang="zh-CN" altLang="en-US" dirty="0" smtClean="0"/>
              <a:t>语法分析树</a:t>
            </a:r>
            <a:endParaRPr lang="zh-CN" altLang="en-US" dirty="0"/>
          </a:p>
        </p:txBody>
      </p:sp>
      <p:sp>
        <p:nvSpPr>
          <p:cNvPr id="62" name="内容占位符 61"/>
          <p:cNvSpPr>
            <a:spLocks noGrp="1"/>
          </p:cNvSpPr>
          <p:nvPr>
            <p:ph idx="1"/>
          </p:nvPr>
        </p:nvSpPr>
        <p:spPr/>
        <p:txBody>
          <a:bodyPr/>
          <a:lstStyle/>
          <a:p>
            <a:r>
              <a:rPr lang="zh-CN" altLang="en-US" dirty="0" smtClean="0"/>
              <a:t>语法分析过程可以用一颗语法树表示。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Clr>
                <a:schemeClr val="tx2"/>
              </a:buClr>
            </a:pPr>
            <a:r>
              <a:rPr kumimoji="1" lang="zh-CN" altLang="en-US" noProof="1" smtClean="0">
                <a:latin typeface="微软雅黑" pitchFamily="34" charset="-122"/>
              </a:rPr>
              <a:t>各种自下而上分析法的共同特点</a:t>
            </a:r>
            <a:endParaRPr kumimoji="1" lang="en-US" altLang="zh-CN" noProof="1" smtClean="0">
              <a:latin typeface="微软雅黑" pitchFamily="34" charset="-122"/>
            </a:endParaRPr>
          </a:p>
          <a:p>
            <a:pPr lvl="1"/>
            <a:r>
              <a:rPr kumimoji="1" lang="zh-CN" altLang="en-US" noProof="1" smtClean="0">
                <a:latin typeface="微软雅黑" pitchFamily="34" charset="-122"/>
              </a:rPr>
              <a:t>一边输入单词符号（移进），一边归约。</a:t>
            </a:r>
            <a:endParaRPr kumimoji="1" lang="en-US" altLang="zh-CN" noProof="1" smtClean="0">
              <a:latin typeface="微软雅黑" pitchFamily="34" charset="-122"/>
            </a:endParaRPr>
          </a:p>
          <a:p>
            <a:pPr>
              <a:buClr>
                <a:schemeClr val="tx2"/>
              </a:buClr>
            </a:pPr>
            <a:r>
              <a:rPr kumimoji="1" lang="zh-CN" altLang="en-US" noProof="1" smtClean="0">
                <a:latin typeface="微软雅黑" pitchFamily="34" charset="-122"/>
              </a:rPr>
              <a:t>核心问题：识别可归约串</a:t>
            </a:r>
            <a:endParaRPr kumimoji="1" lang="zh-CN" altLang="en-US" dirty="0" smtClean="0">
              <a:latin typeface="微软雅黑" pitchFamily="34" charset="-122"/>
            </a:endParaRPr>
          </a:p>
          <a:p>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11</a:t>
            </a:fld>
            <a:endParaRPr lang="en-US" altLang="zh-CN"/>
          </a:p>
        </p:txBody>
      </p:sp>
      <p:grpSp>
        <p:nvGrpSpPr>
          <p:cNvPr id="55" name="组合 54"/>
          <p:cNvGrpSpPr/>
          <p:nvPr/>
        </p:nvGrpSpPr>
        <p:grpSpPr>
          <a:xfrm>
            <a:off x="4997406" y="1500174"/>
            <a:ext cx="3575122" cy="2857937"/>
            <a:chOff x="5140282" y="1385909"/>
            <a:chExt cx="3575122" cy="2857937"/>
          </a:xfrm>
        </p:grpSpPr>
        <p:sp>
          <p:nvSpPr>
            <p:cNvPr id="3" name="Rectangle 2"/>
            <p:cNvSpPr>
              <a:spLocks noChangeArrowheads="1"/>
            </p:cNvSpPr>
            <p:nvPr/>
          </p:nvSpPr>
          <p:spPr bwMode="auto">
            <a:xfrm>
              <a:off x="5472048" y="3874514"/>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4" name="Rectangle 3"/>
            <p:cNvSpPr>
              <a:spLocks noChangeArrowheads="1"/>
            </p:cNvSpPr>
            <p:nvPr/>
          </p:nvSpPr>
          <p:spPr bwMode="auto">
            <a:xfrm>
              <a:off x="7785057" y="3118303"/>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5" name="Rectangle 4"/>
            <p:cNvSpPr>
              <a:spLocks noChangeArrowheads="1"/>
            </p:cNvSpPr>
            <p:nvPr/>
          </p:nvSpPr>
          <p:spPr bwMode="auto">
            <a:xfrm>
              <a:off x="6411864" y="316012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6" name="Rectangle 5"/>
            <p:cNvSpPr>
              <a:spLocks noChangeArrowheads="1"/>
            </p:cNvSpPr>
            <p:nvPr/>
          </p:nvSpPr>
          <p:spPr bwMode="auto">
            <a:xfrm>
              <a:off x="5140282" y="2315020"/>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7" name="Rectangle 6"/>
            <p:cNvSpPr>
              <a:spLocks noChangeArrowheads="1"/>
            </p:cNvSpPr>
            <p:nvPr/>
          </p:nvSpPr>
          <p:spPr bwMode="auto">
            <a:xfrm>
              <a:off x="6989880" y="2340420"/>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8" name="Rectangle 7"/>
            <p:cNvSpPr>
              <a:spLocks noChangeArrowheads="1"/>
            </p:cNvSpPr>
            <p:nvPr/>
          </p:nvSpPr>
          <p:spPr bwMode="auto">
            <a:xfrm>
              <a:off x="8543882" y="2340420"/>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a:latin typeface="Arial" pitchFamily="34" charset="0"/>
                  <a:cs typeface="Arial" pitchFamily="34" charset="0"/>
                </a:rPr>
                <a:t>e</a:t>
              </a:r>
            </a:p>
          </p:txBody>
        </p:sp>
        <p:grpSp>
          <p:nvGrpSpPr>
            <p:cNvPr id="9" name="Group 8"/>
            <p:cNvGrpSpPr>
              <a:grpSpLocks/>
            </p:cNvGrpSpPr>
            <p:nvPr/>
          </p:nvGrpSpPr>
          <p:grpSpPr bwMode="auto">
            <a:xfrm>
              <a:off x="5292682" y="1385909"/>
              <a:ext cx="3276600" cy="976324"/>
              <a:chOff x="2208" y="571"/>
              <a:chExt cx="2064" cy="615"/>
            </a:xfrm>
          </p:grpSpPr>
          <p:sp>
            <p:nvSpPr>
              <p:cNvPr id="10" name="Rectangle 9"/>
              <p:cNvSpPr>
                <a:spLocks noChangeArrowheads="1"/>
              </p:cNvSpPr>
              <p:nvPr/>
            </p:nvSpPr>
            <p:spPr bwMode="auto">
              <a:xfrm>
                <a:off x="3104" y="571"/>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sp>
            <p:nvSpPr>
              <p:cNvPr id="11" name="Line 10"/>
              <p:cNvSpPr>
                <a:spLocks noChangeShapeType="1"/>
              </p:cNvSpPr>
              <p:nvPr/>
            </p:nvSpPr>
            <p:spPr bwMode="auto">
              <a:xfrm flipH="1">
                <a:off x="2208" y="816"/>
                <a:ext cx="960"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2" name="Line 11"/>
              <p:cNvSpPr>
                <a:spLocks noChangeShapeType="1"/>
              </p:cNvSpPr>
              <p:nvPr/>
            </p:nvSpPr>
            <p:spPr bwMode="auto">
              <a:xfrm flipH="1">
                <a:off x="2736" y="816"/>
                <a:ext cx="432"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3" name="Line 12"/>
              <p:cNvSpPr>
                <a:spLocks noChangeShapeType="1"/>
              </p:cNvSpPr>
              <p:nvPr/>
            </p:nvSpPr>
            <p:spPr bwMode="auto">
              <a:xfrm>
                <a:off x="3168" y="816"/>
                <a:ext cx="144"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4" name="Line 13"/>
              <p:cNvSpPr>
                <a:spLocks noChangeShapeType="1"/>
              </p:cNvSpPr>
              <p:nvPr/>
            </p:nvSpPr>
            <p:spPr bwMode="auto">
              <a:xfrm>
                <a:off x="3183" y="823"/>
                <a:ext cx="612"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5" name="Line 14"/>
              <p:cNvSpPr>
                <a:spLocks noChangeShapeType="1"/>
              </p:cNvSpPr>
              <p:nvPr/>
            </p:nvSpPr>
            <p:spPr bwMode="auto">
              <a:xfrm>
                <a:off x="3183" y="823"/>
                <a:ext cx="1089"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16" name="Group 15"/>
            <p:cNvGrpSpPr>
              <a:grpSpLocks/>
            </p:cNvGrpSpPr>
            <p:nvPr/>
          </p:nvGrpSpPr>
          <p:grpSpPr bwMode="auto">
            <a:xfrm>
              <a:off x="5597482" y="2339990"/>
              <a:ext cx="885825" cy="762002"/>
              <a:chOff x="2400" y="1172"/>
              <a:chExt cx="558" cy="480"/>
            </a:xfrm>
          </p:grpSpPr>
          <p:sp>
            <p:nvSpPr>
              <p:cNvPr id="17" name="Rectangle 16"/>
              <p:cNvSpPr>
                <a:spLocks noChangeArrowheads="1"/>
              </p:cNvSpPr>
              <p:nvPr/>
            </p:nvSpPr>
            <p:spPr bwMode="auto">
              <a:xfrm>
                <a:off x="2617" y="117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a:latin typeface="Arial" pitchFamily="34" charset="0"/>
                    <a:cs typeface="Arial" pitchFamily="34" charset="0"/>
                  </a:rPr>
                  <a:t>A</a:t>
                </a:r>
              </a:p>
            </p:txBody>
          </p:sp>
          <p:sp>
            <p:nvSpPr>
              <p:cNvPr id="18" name="Line 17"/>
              <p:cNvSpPr>
                <a:spLocks noChangeShapeType="1"/>
              </p:cNvSpPr>
              <p:nvPr/>
            </p:nvSpPr>
            <p:spPr bwMode="auto">
              <a:xfrm flipH="1">
                <a:off x="2400" y="1425"/>
                <a:ext cx="288"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9" name="Line 18"/>
              <p:cNvSpPr>
                <a:spLocks noChangeShapeType="1"/>
              </p:cNvSpPr>
              <p:nvPr/>
            </p:nvSpPr>
            <p:spPr bwMode="auto">
              <a:xfrm>
                <a:off x="2688" y="1425"/>
                <a:ext cx="27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20" name="Group 19"/>
            <p:cNvGrpSpPr>
              <a:grpSpLocks/>
            </p:cNvGrpSpPr>
            <p:nvPr/>
          </p:nvGrpSpPr>
          <p:grpSpPr bwMode="auto">
            <a:xfrm>
              <a:off x="7743786" y="2339991"/>
              <a:ext cx="204788" cy="762002"/>
              <a:chOff x="3752" y="1172"/>
              <a:chExt cx="129" cy="480"/>
            </a:xfrm>
          </p:grpSpPr>
          <p:sp>
            <p:nvSpPr>
              <p:cNvPr id="21" name="Rectangle 20"/>
              <p:cNvSpPr>
                <a:spLocks noChangeArrowheads="1"/>
              </p:cNvSpPr>
              <p:nvPr/>
            </p:nvSpPr>
            <p:spPr bwMode="auto">
              <a:xfrm>
                <a:off x="3752" y="117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22" name="Line 21"/>
              <p:cNvSpPr>
                <a:spLocks noChangeShapeType="1"/>
              </p:cNvSpPr>
              <p:nvPr/>
            </p:nvSpPr>
            <p:spPr bwMode="auto">
              <a:xfrm>
                <a:off x="3840" y="1425"/>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23" name="Group 22"/>
            <p:cNvGrpSpPr>
              <a:grpSpLocks/>
            </p:cNvGrpSpPr>
            <p:nvPr/>
          </p:nvGrpSpPr>
          <p:grpSpPr bwMode="auto">
            <a:xfrm>
              <a:off x="5395872" y="3159135"/>
              <a:ext cx="230188" cy="822325"/>
              <a:chOff x="2273" y="1688"/>
              <a:chExt cx="145" cy="518"/>
            </a:xfrm>
          </p:grpSpPr>
          <p:sp>
            <p:nvSpPr>
              <p:cNvPr id="24" name="Rectangle 23"/>
              <p:cNvSpPr>
                <a:spLocks noChangeArrowheads="1"/>
              </p:cNvSpPr>
              <p:nvPr/>
            </p:nvSpPr>
            <p:spPr bwMode="auto">
              <a:xfrm>
                <a:off x="2289" y="1688"/>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nvGrpSpPr>
              <p:cNvPr id="25" name="Group 24"/>
              <p:cNvGrpSpPr>
                <a:grpSpLocks/>
              </p:cNvGrpSpPr>
              <p:nvPr/>
            </p:nvGrpSpPr>
            <p:grpSpPr bwMode="auto">
              <a:xfrm>
                <a:off x="2273" y="1920"/>
                <a:ext cx="79" cy="286"/>
                <a:chOff x="2273" y="1920"/>
                <a:chExt cx="79" cy="286"/>
              </a:xfrm>
            </p:grpSpPr>
            <p:sp>
              <p:nvSpPr>
                <p:cNvPr id="26"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27" name="Line 26"/>
                <p:cNvSpPr>
                  <a:spLocks noChangeShapeType="1"/>
                </p:cNvSpPr>
                <p:nvPr/>
              </p:nvSpPr>
              <p:spPr bwMode="auto">
                <a:xfrm>
                  <a:off x="2352" y="1920"/>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sp>
        <p:nvSpPr>
          <p:cNvPr id="30" name="Rectangle 2"/>
          <p:cNvSpPr>
            <a:spLocks noChangeArrowheads="1"/>
          </p:cNvSpPr>
          <p:nvPr/>
        </p:nvSpPr>
        <p:spPr bwMode="auto">
          <a:xfrm>
            <a:off x="1271550" y="3988779"/>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31" name="Rectangle 3"/>
          <p:cNvSpPr>
            <a:spLocks noChangeArrowheads="1"/>
          </p:cNvSpPr>
          <p:nvPr/>
        </p:nvSpPr>
        <p:spPr bwMode="auto">
          <a:xfrm>
            <a:off x="3573437"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32" name="Rectangle 4"/>
          <p:cNvSpPr>
            <a:spLocks noChangeArrowheads="1"/>
          </p:cNvSpPr>
          <p:nvPr/>
        </p:nvSpPr>
        <p:spPr bwMode="auto">
          <a:xfrm>
            <a:off x="2200244"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33" name="Rectangle 5"/>
          <p:cNvSpPr>
            <a:spLocks noChangeArrowheads="1"/>
          </p:cNvSpPr>
          <p:nvPr/>
        </p:nvSpPr>
        <p:spPr bwMode="auto">
          <a:xfrm>
            <a:off x="714348"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34" name="Rectangle 6"/>
          <p:cNvSpPr>
            <a:spLocks noChangeArrowheads="1"/>
          </p:cNvSpPr>
          <p:nvPr/>
        </p:nvSpPr>
        <p:spPr bwMode="auto">
          <a:xfrm>
            <a:off x="2771536" y="3988779"/>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35" name="Rectangle 7"/>
          <p:cNvSpPr>
            <a:spLocks noChangeArrowheads="1"/>
          </p:cNvSpPr>
          <p:nvPr/>
        </p:nvSpPr>
        <p:spPr bwMode="auto">
          <a:xfrm>
            <a:off x="4286248"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e</a:t>
            </a:r>
          </a:p>
        </p:txBody>
      </p:sp>
      <p:grpSp>
        <p:nvGrpSpPr>
          <p:cNvPr id="47" name="Group 19"/>
          <p:cNvGrpSpPr>
            <a:grpSpLocks/>
          </p:cNvGrpSpPr>
          <p:nvPr/>
        </p:nvGrpSpPr>
        <p:grpSpPr bwMode="auto">
          <a:xfrm>
            <a:off x="3581394" y="2518747"/>
            <a:ext cx="204788" cy="1435106"/>
            <a:chOff x="3752" y="1312"/>
            <a:chExt cx="129" cy="904"/>
          </a:xfrm>
        </p:grpSpPr>
        <p:sp>
          <p:nvSpPr>
            <p:cNvPr id="48" name="Rectangle 20"/>
            <p:cNvSpPr>
              <a:spLocks noChangeArrowheads="1"/>
            </p:cNvSpPr>
            <p:nvPr/>
          </p:nvSpPr>
          <p:spPr bwMode="auto">
            <a:xfrm>
              <a:off x="3752" y="131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49" name="Line 21"/>
            <p:cNvSpPr>
              <a:spLocks noChangeShapeType="1"/>
            </p:cNvSpPr>
            <p:nvPr/>
          </p:nvSpPr>
          <p:spPr bwMode="auto">
            <a:xfrm>
              <a:off x="3809" y="1536"/>
              <a:ext cx="0" cy="68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50" name="Group 22"/>
          <p:cNvGrpSpPr>
            <a:grpSpLocks/>
          </p:cNvGrpSpPr>
          <p:nvPr/>
        </p:nvGrpSpPr>
        <p:grpSpPr bwMode="auto">
          <a:xfrm>
            <a:off x="1214414" y="3217475"/>
            <a:ext cx="230188" cy="730250"/>
            <a:chOff x="2273" y="1850"/>
            <a:chExt cx="145" cy="460"/>
          </a:xfrm>
        </p:grpSpPr>
        <p:sp>
          <p:nvSpPr>
            <p:cNvPr id="51" name="Rectangle 23"/>
            <p:cNvSpPr>
              <a:spLocks noChangeArrowheads="1"/>
            </p:cNvSpPr>
            <p:nvPr/>
          </p:nvSpPr>
          <p:spPr bwMode="auto">
            <a:xfrm>
              <a:off x="2289" y="1850"/>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nvGrpSpPr>
            <p:cNvPr id="52" name="Group 24"/>
            <p:cNvGrpSpPr>
              <a:grpSpLocks/>
            </p:cNvGrpSpPr>
            <p:nvPr/>
          </p:nvGrpSpPr>
          <p:grpSpPr bwMode="auto">
            <a:xfrm>
              <a:off x="2273" y="1939"/>
              <a:ext cx="79" cy="371"/>
              <a:chOff x="2273" y="1939"/>
              <a:chExt cx="79" cy="371"/>
            </a:xfrm>
          </p:grpSpPr>
          <p:sp>
            <p:nvSpPr>
              <p:cNvPr id="53"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54" name="Line 26"/>
              <p:cNvSpPr>
                <a:spLocks noChangeShapeType="1"/>
              </p:cNvSpPr>
              <p:nvPr/>
            </p:nvSpPr>
            <p:spPr bwMode="auto">
              <a:xfrm>
                <a:off x="2352" y="208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nvGrpSpPr>
          <p:cNvPr id="57" name="组合 56"/>
          <p:cNvGrpSpPr/>
          <p:nvPr/>
        </p:nvGrpSpPr>
        <p:grpSpPr>
          <a:xfrm>
            <a:off x="1385862" y="2518293"/>
            <a:ext cx="860171" cy="1455182"/>
            <a:chOff x="1528738" y="2559046"/>
            <a:chExt cx="860171" cy="1455182"/>
          </a:xfrm>
        </p:grpSpPr>
        <p:sp>
          <p:nvSpPr>
            <p:cNvPr id="44" name="Rectangle 16"/>
            <p:cNvSpPr>
              <a:spLocks noChangeArrowheads="1"/>
            </p:cNvSpPr>
            <p:nvPr/>
          </p:nvSpPr>
          <p:spPr bwMode="auto">
            <a:xfrm>
              <a:off x="1873226" y="255904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45" name="Line 17"/>
            <p:cNvSpPr>
              <a:spLocks noChangeShapeType="1"/>
            </p:cNvSpPr>
            <p:nvPr/>
          </p:nvSpPr>
          <p:spPr bwMode="auto">
            <a:xfrm flipH="1">
              <a:off x="1528738"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6" name="Line 18"/>
            <p:cNvSpPr>
              <a:spLocks noChangeShapeType="1"/>
            </p:cNvSpPr>
            <p:nvPr/>
          </p:nvSpPr>
          <p:spPr bwMode="auto">
            <a:xfrm>
              <a:off x="1956909"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6" name="Line 26"/>
            <p:cNvSpPr>
              <a:spLocks noChangeShapeType="1"/>
            </p:cNvSpPr>
            <p:nvPr/>
          </p:nvSpPr>
          <p:spPr bwMode="auto">
            <a:xfrm>
              <a:off x="2385318" y="3258228"/>
              <a:ext cx="0" cy="75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61" name="组合 60"/>
          <p:cNvGrpSpPr/>
          <p:nvPr/>
        </p:nvGrpSpPr>
        <p:grpSpPr>
          <a:xfrm>
            <a:off x="785786" y="1500591"/>
            <a:ext cx="3571900" cy="2461618"/>
            <a:chOff x="928662" y="1386326"/>
            <a:chExt cx="3571900" cy="2461618"/>
          </a:xfrm>
        </p:grpSpPr>
        <p:sp>
          <p:nvSpPr>
            <p:cNvPr id="37" name="Rectangle 9"/>
            <p:cNvSpPr>
              <a:spLocks noChangeArrowheads="1"/>
            </p:cNvSpPr>
            <p:nvPr/>
          </p:nvSpPr>
          <p:spPr bwMode="auto">
            <a:xfrm>
              <a:off x="2643174" y="138632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sp>
          <p:nvSpPr>
            <p:cNvPr id="38" name="Line 10"/>
            <p:cNvSpPr>
              <a:spLocks noChangeShapeType="1"/>
            </p:cNvSpPr>
            <p:nvPr/>
          </p:nvSpPr>
          <p:spPr bwMode="auto">
            <a:xfrm flipH="1">
              <a:off x="928662" y="1772088"/>
              <a:ext cx="1819276"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39" name="Line 11"/>
            <p:cNvSpPr>
              <a:spLocks noChangeShapeType="1"/>
            </p:cNvSpPr>
            <p:nvPr/>
          </p:nvSpPr>
          <p:spPr bwMode="auto">
            <a:xfrm flipH="1">
              <a:off x="2062138" y="1772088"/>
              <a:ext cx="68580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0" name="Line 12"/>
            <p:cNvSpPr>
              <a:spLocks noChangeShapeType="1"/>
            </p:cNvSpPr>
            <p:nvPr/>
          </p:nvSpPr>
          <p:spPr bwMode="auto">
            <a:xfrm>
              <a:off x="2747938" y="1772088"/>
              <a:ext cx="22860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1" name="Line 13"/>
            <p:cNvSpPr>
              <a:spLocks noChangeShapeType="1"/>
            </p:cNvSpPr>
            <p:nvPr/>
          </p:nvSpPr>
          <p:spPr bwMode="auto">
            <a:xfrm>
              <a:off x="2771751" y="1783201"/>
              <a:ext cx="97155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2" name="Line 14"/>
            <p:cNvSpPr>
              <a:spLocks noChangeShapeType="1"/>
            </p:cNvSpPr>
            <p:nvPr/>
          </p:nvSpPr>
          <p:spPr bwMode="auto">
            <a:xfrm>
              <a:off x="2771751" y="1783201"/>
              <a:ext cx="1728788"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8" name="Line 26"/>
            <p:cNvSpPr>
              <a:spLocks noChangeShapeType="1"/>
            </p:cNvSpPr>
            <p:nvPr/>
          </p:nvSpPr>
          <p:spPr bwMode="auto">
            <a:xfrm>
              <a:off x="4500562" y="2371944"/>
              <a:ext cx="0" cy="14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9" name="Line 26"/>
            <p:cNvSpPr>
              <a:spLocks noChangeShapeType="1"/>
            </p:cNvSpPr>
            <p:nvPr/>
          </p:nvSpPr>
          <p:spPr bwMode="auto">
            <a:xfrm>
              <a:off x="928662" y="2371944"/>
              <a:ext cx="0" cy="144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60" name="Line 26"/>
            <p:cNvSpPr>
              <a:spLocks noChangeShapeType="1"/>
            </p:cNvSpPr>
            <p:nvPr/>
          </p:nvSpPr>
          <p:spPr bwMode="auto">
            <a:xfrm>
              <a:off x="2971336" y="2371944"/>
              <a:ext cx="0" cy="14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2">
                                            <p:txEl>
                                              <p:pRg st="7" end="7"/>
                                            </p:txEl>
                                          </p:spTgt>
                                        </p:tgtEl>
                                        <p:attrNameLst>
                                          <p:attrName>style.visibility</p:attrName>
                                        </p:attrNameLst>
                                      </p:cBhvr>
                                      <p:to>
                                        <p:strVal val="visible"/>
                                      </p:to>
                                    </p:set>
                                    <p:animEffect transition="in" filter="blinds(horizontal)">
                                      <p:cBhvr>
                                        <p:cTn id="60" dur="500"/>
                                        <p:tgtEl>
                                          <p:spTgt spid="62">
                                            <p:txEl>
                                              <p:pRg st="7" end="7"/>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2">
                                            <p:txEl>
                                              <p:pRg st="8" end="8"/>
                                            </p:txEl>
                                          </p:spTgt>
                                        </p:tgtEl>
                                        <p:attrNameLst>
                                          <p:attrName>style.visibility</p:attrName>
                                        </p:attrNameLst>
                                      </p:cBhvr>
                                      <p:to>
                                        <p:strVal val="visible"/>
                                      </p:to>
                                    </p:set>
                                    <p:animEffect transition="in" filter="blinds(horizontal)">
                                      <p:cBhvr>
                                        <p:cTn id="63" dur="500"/>
                                        <p:tgtEl>
                                          <p:spTgt spid="6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2">
                                            <p:txEl>
                                              <p:pRg st="9" end="9"/>
                                            </p:txEl>
                                          </p:spTgt>
                                        </p:tgtEl>
                                        <p:attrNameLst>
                                          <p:attrName>style.visibility</p:attrName>
                                        </p:attrNameLst>
                                      </p:cBhvr>
                                      <p:to>
                                        <p:strVal val="visible"/>
                                      </p:to>
                                    </p:set>
                                    <p:animEffect transition="in" filter="blinds(horizontal)">
                                      <p:cBhvr>
                                        <p:cTn id="68" dur="500"/>
                                        <p:tgtEl>
                                          <p:spTgt spid="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uiExpand="1" build="p"/>
      <p:bldP spid="30" grpId="0" autoUpdateAnimBg="0"/>
      <p:bldP spid="31" grpId="0" autoUpdateAnimBg="0"/>
      <p:bldP spid="32" grpId="0" autoUpdateAnimBg="0"/>
      <p:bldP spid="33" grpId="0" autoUpdateAnimBg="0"/>
      <p:bldP spid="34" grpId="0" autoUpdateAnimBg="0"/>
      <p:bldP spid="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12</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5.1.1  </a:t>
              </a:r>
              <a:r>
                <a:rPr lang="zh-CN" altLang="en-US" sz="2000" dirty="0" smtClean="0"/>
                <a:t>归约</a:t>
              </a:r>
              <a:endParaRPr lang="en-US" altLang="zh-CN" sz="2000" dirty="0"/>
            </a:p>
          </p:txBody>
        </p:sp>
      </p:grpSp>
      <p:grpSp>
        <p:nvGrpSpPr>
          <p:cNvPr id="31748"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5.1.2  </a:t>
              </a:r>
              <a:r>
                <a:rPr lang="zh-CN" altLang="en-US" sz="2000" dirty="0" smtClean="0">
                  <a:solidFill>
                    <a:srgbClr val="FF0000"/>
                  </a:solidFill>
                </a:rPr>
                <a:t>规范归约简述</a:t>
              </a:r>
              <a:endParaRPr lang="zh-CN" sz="2000" dirty="0">
                <a:solidFill>
                  <a:srgbClr val="FF0000"/>
                </a:solidFill>
              </a:endParaRPr>
            </a:p>
          </p:txBody>
        </p:sp>
      </p:grpSp>
      <p:grpSp>
        <p:nvGrpSpPr>
          <p:cNvPr id="31749" name="组合 15"/>
          <p:cNvGrpSpPr>
            <a:grpSpLocks/>
          </p:cNvGrpSpPr>
          <p:nvPr/>
        </p:nvGrpSpPr>
        <p:grpSpPr bwMode="auto">
          <a:xfrm>
            <a:off x="1285877" y="3571875"/>
            <a:ext cx="6143643" cy="681038"/>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5.1.3  </a:t>
              </a:r>
              <a:r>
                <a:rPr lang="zh-CN" altLang="en-US" sz="2000" dirty="0" smtClean="0"/>
                <a:t>符号栈的使用与语法树的表示</a:t>
              </a:r>
              <a:endParaRPr lang="en-US" sz="200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noProof="1" smtClean="0"/>
              <a:t>令</a:t>
            </a:r>
            <a:r>
              <a:rPr lang="en-US" altLang="zh-CN" noProof="1" smtClean="0"/>
              <a:t>G</a:t>
            </a:r>
            <a:r>
              <a:rPr lang="zh-CN" altLang="en-US" noProof="1" smtClean="0"/>
              <a:t>是一个文法，</a:t>
            </a:r>
            <a:r>
              <a:rPr lang="en-US" altLang="zh-CN" noProof="1" smtClean="0"/>
              <a:t>S</a:t>
            </a:r>
            <a:r>
              <a:rPr lang="zh-CN" altLang="en-US" noProof="1" smtClean="0"/>
              <a:t>是文法的开始符号，假定</a:t>
            </a:r>
            <a:r>
              <a:rPr lang="zh-CN" altLang="en-US" noProof="1" smtClean="0">
                <a:sym typeface="Symbol" pitchFamily="18" charset="2"/>
              </a:rPr>
              <a:t></a:t>
            </a:r>
            <a:r>
              <a:rPr lang="zh-CN" altLang="en-US" dirty="0" smtClean="0"/>
              <a:t>是文法</a:t>
            </a:r>
            <a:r>
              <a:rPr lang="en-US" altLang="zh-CN" dirty="0" smtClean="0"/>
              <a:t>G</a:t>
            </a:r>
            <a:r>
              <a:rPr lang="zh-CN" altLang="en-US" dirty="0" smtClean="0"/>
              <a:t>的一个句型，如果有</a:t>
            </a:r>
            <a:endParaRPr lang="en-US" altLang="zh-CN" dirty="0" smtClean="0"/>
          </a:p>
          <a:p>
            <a:pPr lvl="2">
              <a:buNone/>
            </a:pPr>
            <a:r>
              <a:rPr kumimoji="1" lang="en-US" altLang="zh-CN" dirty="0" smtClean="0">
                <a:sym typeface="Symbol" pitchFamily="18" charset="2"/>
              </a:rPr>
              <a:t>S </a:t>
            </a:r>
            <a:r>
              <a:rPr kumimoji="1" lang="en-US" altLang="zh-CN" baseline="30000" dirty="0" smtClean="0">
                <a:sym typeface="Symbol" pitchFamily="18" charset="2"/>
              </a:rPr>
              <a:t>*</a:t>
            </a:r>
            <a:r>
              <a:rPr kumimoji="1" lang="en-US" altLang="zh-CN" dirty="0" smtClean="0">
                <a:sym typeface="Symbol" pitchFamily="18" charset="2"/>
              </a:rPr>
              <a:t> </a:t>
            </a:r>
            <a:r>
              <a:rPr lang="zh-CN" altLang="en-US" noProof="1" smtClean="0">
                <a:sym typeface="Symbol" pitchFamily="18" charset="2"/>
              </a:rPr>
              <a:t></a:t>
            </a:r>
            <a:r>
              <a:rPr lang="en-US" altLang="zh-CN" noProof="1" smtClean="0">
                <a:sym typeface="Symbol" pitchFamily="18" charset="2"/>
              </a:rPr>
              <a:t>A</a:t>
            </a:r>
            <a:r>
              <a:rPr lang="zh-CN" altLang="en-US" noProof="1" smtClean="0">
                <a:sym typeface="Symbol" pitchFamily="18" charset="2"/>
              </a:rPr>
              <a:t>   且   </a:t>
            </a:r>
            <a:r>
              <a:rPr kumimoji="1" lang="en-US" altLang="zh-CN" dirty="0" smtClean="0"/>
              <a:t>A </a:t>
            </a:r>
            <a:r>
              <a:rPr kumimoji="1" lang="en-US" altLang="zh-CN" dirty="0" smtClean="0">
                <a:sym typeface="Symbol" pitchFamily="18" charset="2"/>
              </a:rPr>
              <a:t></a:t>
            </a:r>
            <a:r>
              <a:rPr kumimoji="1" lang="en-US" altLang="zh-CN" baseline="30000" dirty="0" smtClean="0">
                <a:sym typeface="Symbol" pitchFamily="18" charset="2"/>
              </a:rPr>
              <a:t>+</a:t>
            </a:r>
            <a:r>
              <a:rPr kumimoji="1" lang="en-US" altLang="zh-CN" dirty="0" smtClean="0">
                <a:sym typeface="Symbol" pitchFamily="18" charset="2"/>
              </a:rPr>
              <a:t> </a:t>
            </a:r>
            <a:endParaRPr lang="en-US" altLang="zh-CN" dirty="0" smtClean="0"/>
          </a:p>
          <a:p>
            <a:pPr>
              <a:spcBef>
                <a:spcPct val="50000"/>
              </a:spcBef>
              <a:buNone/>
            </a:pPr>
            <a:r>
              <a:rPr kumimoji="1" lang="en-US" altLang="zh-CN" dirty="0" smtClean="0"/>
              <a:t>	</a:t>
            </a:r>
            <a:r>
              <a:rPr kumimoji="1" lang="zh-CN" altLang="en-US" dirty="0" smtClean="0"/>
              <a:t>则称</a:t>
            </a:r>
            <a:r>
              <a:rPr kumimoji="1" lang="zh-CN" altLang="en-US" noProof="1" smtClean="0">
                <a:sym typeface="Symbol" pitchFamily="18" charset="2"/>
              </a:rPr>
              <a:t></a:t>
            </a:r>
            <a:r>
              <a:rPr kumimoji="1" lang="zh-CN" altLang="en-US" dirty="0" smtClean="0"/>
              <a:t>是句型</a:t>
            </a:r>
            <a:r>
              <a:rPr kumimoji="1" lang="zh-CN" altLang="en-US" noProof="1" smtClean="0">
                <a:sym typeface="Symbol" pitchFamily="18" charset="2"/>
              </a:rPr>
              <a:t></a:t>
            </a:r>
            <a:r>
              <a:rPr kumimoji="1" lang="zh-CN" altLang="en-US" dirty="0" smtClean="0"/>
              <a:t>相对于非终结符</a:t>
            </a:r>
            <a:r>
              <a:rPr kumimoji="1" lang="en-US" altLang="zh-CN" dirty="0" smtClean="0"/>
              <a:t>A</a:t>
            </a:r>
            <a:r>
              <a:rPr kumimoji="1" lang="zh-CN" altLang="en-US" dirty="0" smtClean="0"/>
              <a:t>的</a:t>
            </a:r>
            <a:r>
              <a:rPr kumimoji="1" lang="zh-CN" altLang="en-US" dirty="0" smtClean="0">
                <a:solidFill>
                  <a:srgbClr val="FF0000"/>
                </a:solidFill>
              </a:rPr>
              <a:t>短语</a:t>
            </a:r>
            <a:r>
              <a:rPr kumimoji="1" lang="zh-CN" altLang="en-US" dirty="0" smtClean="0"/>
              <a:t>。</a:t>
            </a:r>
          </a:p>
          <a:p>
            <a:pPr>
              <a:spcBef>
                <a:spcPct val="50000"/>
              </a:spcBef>
            </a:pPr>
            <a:r>
              <a:rPr kumimoji="1" lang="zh-CN" altLang="en-US" dirty="0" smtClean="0"/>
              <a:t>特别是，如果有</a:t>
            </a:r>
            <a:r>
              <a:rPr kumimoji="1" lang="en-US" altLang="zh-CN" dirty="0" smtClean="0"/>
              <a:t>A </a:t>
            </a:r>
            <a:r>
              <a:rPr kumimoji="1" lang="en-US" altLang="zh-CN" dirty="0" smtClean="0">
                <a:sym typeface="Symbol" pitchFamily="18" charset="2"/>
              </a:rPr>
              <a:t> </a:t>
            </a:r>
            <a:r>
              <a:rPr kumimoji="1" lang="zh-CN" altLang="en-US" dirty="0" smtClean="0">
                <a:sym typeface="Symbol" pitchFamily="18" charset="2"/>
              </a:rPr>
              <a:t>，</a:t>
            </a:r>
            <a:r>
              <a:rPr kumimoji="1" lang="zh-CN" altLang="en-US" dirty="0" smtClean="0"/>
              <a:t>则称</a:t>
            </a:r>
            <a:r>
              <a:rPr kumimoji="1" lang="zh-CN" altLang="en-US" noProof="1" smtClean="0">
                <a:sym typeface="Symbol" pitchFamily="18" charset="2"/>
              </a:rPr>
              <a:t></a:t>
            </a:r>
            <a:r>
              <a:rPr kumimoji="1" lang="zh-CN" altLang="en-US" dirty="0" smtClean="0"/>
              <a:t>是句型</a:t>
            </a:r>
            <a:r>
              <a:rPr kumimoji="1" lang="zh-CN" altLang="en-US" noProof="1" smtClean="0">
                <a:sym typeface="Symbol" pitchFamily="18" charset="2"/>
              </a:rPr>
              <a:t></a:t>
            </a:r>
            <a:r>
              <a:rPr kumimoji="1" lang="zh-CN" altLang="en-US" dirty="0" smtClean="0"/>
              <a:t>相对于规则  </a:t>
            </a:r>
            <a:r>
              <a:rPr kumimoji="1" lang="en-US" altLang="zh-CN" dirty="0" smtClean="0"/>
              <a:t>A </a:t>
            </a:r>
            <a:r>
              <a:rPr kumimoji="1" lang="en-US" altLang="zh-CN" dirty="0" smtClean="0">
                <a:sym typeface="Symbol" pitchFamily="18" charset="2"/>
              </a:rPr>
              <a:t> </a:t>
            </a:r>
            <a:r>
              <a:rPr kumimoji="1" lang="en-US" altLang="zh-CN" noProof="1" smtClean="0">
                <a:sym typeface="Symbol" pitchFamily="18" charset="2"/>
              </a:rPr>
              <a:t></a:t>
            </a:r>
            <a:r>
              <a:rPr kumimoji="1" lang="zh-CN" altLang="en-US" dirty="0" smtClean="0"/>
              <a:t>的</a:t>
            </a:r>
            <a:r>
              <a:rPr kumimoji="1" lang="zh-CN" altLang="en-US" dirty="0" smtClean="0">
                <a:solidFill>
                  <a:srgbClr val="FF0000"/>
                </a:solidFill>
              </a:rPr>
              <a:t>直接短语</a:t>
            </a:r>
            <a:r>
              <a:rPr kumimoji="1" lang="zh-CN" altLang="en-US" dirty="0" smtClean="0"/>
              <a:t>。</a:t>
            </a:r>
            <a:endParaRPr kumimoji="1" lang="en-US" altLang="zh-CN" dirty="0" smtClean="0"/>
          </a:p>
          <a:p>
            <a:pPr>
              <a:spcBef>
                <a:spcPct val="50000"/>
              </a:spcBef>
            </a:pPr>
            <a:r>
              <a:rPr kumimoji="1" lang="zh-CN" altLang="en-US" dirty="0" smtClean="0"/>
              <a:t>一个句型的最左直接短语称为该句型的</a:t>
            </a:r>
            <a:r>
              <a:rPr kumimoji="1" lang="zh-CN" altLang="en-US" dirty="0" smtClean="0">
                <a:solidFill>
                  <a:srgbClr val="FF0000"/>
                </a:solidFill>
              </a:rPr>
              <a:t>句柄</a:t>
            </a:r>
            <a:r>
              <a:rPr kumimoji="1"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13</a:t>
            </a:fld>
            <a:endParaRPr lang="en-US" altLang="zh-CN"/>
          </a:p>
        </p:txBody>
      </p:sp>
      <p:sp>
        <p:nvSpPr>
          <p:cNvPr id="5" name="矩形 4"/>
          <p:cNvSpPr/>
          <p:nvPr/>
        </p:nvSpPr>
        <p:spPr>
          <a:xfrm>
            <a:off x="357158" y="4934562"/>
            <a:ext cx="8572560" cy="923330"/>
          </a:xfrm>
          <a:prstGeom prst="rect">
            <a:avLst/>
          </a:prstGeom>
        </p:spPr>
        <p:txBody>
          <a:bodyPr wrap="square">
            <a:spAutoFit/>
          </a:bodyPr>
          <a:lstStyle/>
          <a:p>
            <a:r>
              <a:rPr lang="zh-CN" altLang="en-US" dirty="0" smtClean="0">
                <a:latin typeface="微软雅黑" pitchFamily="34" charset="-122"/>
                <a:ea typeface="微软雅黑" pitchFamily="34" charset="-122"/>
              </a:rPr>
              <a:t>短语就是某句型中的子串，这个子串是由某个非终结符通过</a:t>
            </a:r>
            <a:r>
              <a:rPr lang="zh-CN" altLang="en-US" b="1" dirty="0" smtClean="0">
                <a:solidFill>
                  <a:schemeClr val="tx2"/>
                </a:solidFill>
                <a:latin typeface="微软雅黑" pitchFamily="34" charset="-122"/>
                <a:ea typeface="微软雅黑" pitchFamily="34" charset="-122"/>
              </a:rPr>
              <a:t>至少一步</a:t>
            </a:r>
            <a:r>
              <a:rPr lang="zh-CN" altLang="en-US" dirty="0" smtClean="0">
                <a:latin typeface="微软雅黑" pitchFamily="34" charset="-122"/>
                <a:ea typeface="微软雅黑" pitchFamily="34" charset="-122"/>
              </a:rPr>
              <a:t>推导得到的。</a:t>
            </a:r>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直接短语是由某个非终结符通过</a:t>
            </a:r>
            <a:r>
              <a:rPr lang="zh-CN" altLang="en-US" b="1" dirty="0" smtClean="0">
                <a:solidFill>
                  <a:schemeClr val="tx2"/>
                </a:solidFill>
                <a:latin typeface="微软雅黑" pitchFamily="34" charset="-122"/>
                <a:ea typeface="微软雅黑" pitchFamily="34" charset="-122"/>
              </a:rPr>
              <a:t>一步</a:t>
            </a:r>
            <a:r>
              <a:rPr lang="zh-CN" altLang="en-US" dirty="0" smtClean="0">
                <a:latin typeface="微软雅黑" pitchFamily="34" charset="-122"/>
                <a:ea typeface="微软雅黑" pitchFamily="34" charset="-122"/>
              </a:rPr>
              <a:t>推导得到的子串。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blinds(horizontal)">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blinds(horizontal)">
                                      <p:cBhvr>
                                        <p:cTn id="28" dur="5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考虑文法</a:t>
            </a:r>
            <a:r>
              <a:rPr lang="en-US" altLang="zh-CN" dirty="0" smtClean="0"/>
              <a:t>G(E)</a:t>
            </a:r>
            <a:r>
              <a:rPr lang="zh-CN" altLang="en-US" dirty="0" smtClean="0"/>
              <a:t>的一个句型  </a:t>
            </a:r>
            <a:r>
              <a:rPr lang="en-US" altLang="zh-CN" dirty="0" smtClean="0">
                <a:sym typeface="Symbol" pitchFamily="18" charset="2"/>
              </a:rPr>
              <a:t>i</a:t>
            </a:r>
            <a:r>
              <a:rPr lang="en-US" altLang="zh-CN" baseline="-25000" dirty="0" smtClean="0">
                <a:sym typeface="Symbol" pitchFamily="18" charset="2"/>
              </a:rPr>
              <a:t>1</a:t>
            </a:r>
            <a:r>
              <a:rPr lang="en-US" altLang="zh-CN" dirty="0" smtClean="0">
                <a:sym typeface="Symbol" pitchFamily="18" charset="2"/>
              </a:rPr>
              <a:t>*i</a:t>
            </a:r>
            <a:r>
              <a:rPr lang="en-US" altLang="zh-CN" baseline="-25000" dirty="0" smtClean="0">
                <a:sym typeface="Symbol" pitchFamily="18" charset="2"/>
              </a:rPr>
              <a:t>2</a:t>
            </a:r>
            <a:r>
              <a:rPr lang="en-US" altLang="zh-CN" dirty="0" smtClean="0">
                <a:sym typeface="Symbol" pitchFamily="18" charset="2"/>
              </a:rPr>
              <a:t>+i</a:t>
            </a:r>
            <a:r>
              <a:rPr lang="en-US" altLang="zh-CN" baseline="-25000" dirty="0" smtClean="0">
                <a:sym typeface="Symbol" pitchFamily="18" charset="2"/>
              </a:rPr>
              <a:t>3</a:t>
            </a:r>
            <a:r>
              <a:rPr lang="zh-CN" altLang="en-US" dirty="0" smtClean="0"/>
              <a:t>  </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T | E+T</a:t>
            </a:r>
          </a:p>
          <a:p>
            <a:pPr>
              <a:spcBef>
                <a:spcPts val="600"/>
              </a:spcBef>
              <a:buNone/>
            </a:pPr>
            <a:r>
              <a:rPr lang="en-US" altLang="zh-CN" dirty="0" smtClean="0"/>
              <a:t>		T </a:t>
            </a:r>
            <a:r>
              <a:rPr lang="en-US" altLang="zh-CN" dirty="0" smtClean="0">
                <a:sym typeface="Symbol" pitchFamily="18" charset="2"/>
              </a:rPr>
              <a:t> F | T*F</a:t>
            </a:r>
          </a:p>
          <a:p>
            <a:pPr>
              <a:spcBef>
                <a:spcPts val="600"/>
              </a:spcBef>
              <a:buNone/>
            </a:pPr>
            <a:r>
              <a:rPr lang="en-US" altLang="zh-CN" dirty="0" smtClean="0">
                <a:sym typeface="Symbol" pitchFamily="18" charset="2"/>
              </a:rPr>
              <a:t>		F  (E) | </a:t>
            </a:r>
            <a:r>
              <a:rPr lang="en-US" altLang="zh-CN" dirty="0" err="1" smtClean="0">
                <a:sym typeface="Symbol" pitchFamily="18" charset="2"/>
              </a:rPr>
              <a:t>i</a:t>
            </a:r>
            <a:endParaRPr lang="en-US" altLang="zh-CN" dirty="0" smtClean="0">
              <a:sym typeface="Symbol" pitchFamily="18" charset="2"/>
            </a:endParaRPr>
          </a:p>
          <a:p>
            <a:pPr>
              <a:spcBef>
                <a:spcPts val="600"/>
              </a:spcBef>
              <a:buNone/>
            </a:pPr>
            <a:endParaRPr lang="en-US" altLang="zh-CN" dirty="0" smtClean="0"/>
          </a:p>
          <a:p>
            <a:pPr>
              <a:spcBef>
                <a:spcPts val="600"/>
              </a:spcBef>
            </a:pPr>
            <a:endParaRPr lang="en-US" altLang="zh-CN" dirty="0" smtClean="0"/>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14</a:t>
            </a:fld>
            <a:endParaRPr lang="en-US" altLang="zh-CN" dirty="0"/>
          </a:p>
        </p:txBody>
      </p:sp>
      <p:sp>
        <p:nvSpPr>
          <p:cNvPr id="5" name="矩形 4"/>
          <p:cNvSpPr/>
          <p:nvPr/>
        </p:nvSpPr>
        <p:spPr>
          <a:xfrm>
            <a:off x="1500166" y="2928934"/>
            <a:ext cx="4643470" cy="1169551"/>
          </a:xfrm>
          <a:prstGeom prst="rect">
            <a:avLst/>
          </a:prstGeom>
        </p:spPr>
        <p:txBody>
          <a:bodyPr wrap="square">
            <a:spAutoFit/>
          </a:bodyPr>
          <a:lstStyle/>
          <a:p>
            <a:pPr indent="288000">
              <a:spcBef>
                <a:spcPts val="600"/>
              </a:spcBef>
              <a:buClr>
                <a:srgbClr val="FF0000"/>
              </a:buClr>
              <a:buSzPct val="60000"/>
              <a:buFont typeface="Wingdings" pitchFamily="2" charset="2"/>
              <a:buChar char="Ø"/>
            </a:pPr>
            <a:r>
              <a:rPr lang="zh-CN" altLang="en-US" sz="2000" dirty="0" smtClean="0">
                <a:latin typeface="Arial" pitchFamily="34" charset="0"/>
                <a:ea typeface="微软雅黑" pitchFamily="34" charset="-122"/>
              </a:rPr>
              <a:t>短语：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2</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3</a:t>
            </a:r>
            <a:r>
              <a:rPr lang="zh-CN" altLang="en-US" sz="2000" dirty="0" smtClean="0">
                <a:latin typeface="Arial" pitchFamily="34" charset="0"/>
                <a:ea typeface="微软雅黑" pitchFamily="34" charset="-122"/>
                <a:sym typeface="Symbol" pitchFamily="18" charset="2"/>
              </a:rPr>
              <a:t>， </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1</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2</a:t>
            </a:r>
            <a:r>
              <a:rPr lang="zh-CN" altLang="en-US" sz="2000" dirty="0" smtClean="0">
                <a:latin typeface="Arial" pitchFamily="34" charset="0"/>
                <a:ea typeface="微软雅黑" pitchFamily="34" charset="-122"/>
              </a:rPr>
              <a:t>， </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1</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2</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3</a:t>
            </a:r>
            <a:endParaRPr lang="en-US" altLang="zh-CN" sz="2000" dirty="0" smtClean="0">
              <a:latin typeface="Arial" pitchFamily="34" charset="0"/>
              <a:ea typeface="微软雅黑" pitchFamily="34" charset="-122"/>
            </a:endParaRPr>
          </a:p>
          <a:p>
            <a:pPr indent="288000">
              <a:spcBef>
                <a:spcPts val="600"/>
              </a:spcBef>
              <a:buClr>
                <a:srgbClr val="FF0000"/>
              </a:buClr>
              <a:buSzPct val="60000"/>
              <a:buFont typeface="Wingdings" pitchFamily="2" charset="2"/>
              <a:buChar char="Ø"/>
            </a:pPr>
            <a:r>
              <a:rPr lang="zh-CN" altLang="en-US" sz="2000" dirty="0" smtClean="0">
                <a:latin typeface="Arial" pitchFamily="34" charset="0"/>
                <a:ea typeface="微软雅黑" pitchFamily="34" charset="-122"/>
              </a:rPr>
              <a:t>直接短语：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2</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3</a:t>
            </a:r>
            <a:endParaRPr lang="en-US" altLang="zh-CN" sz="2000" dirty="0" smtClean="0">
              <a:latin typeface="Arial" pitchFamily="34" charset="0"/>
              <a:ea typeface="微软雅黑" pitchFamily="34" charset="-122"/>
            </a:endParaRPr>
          </a:p>
          <a:p>
            <a:pPr indent="288000">
              <a:spcBef>
                <a:spcPts val="600"/>
              </a:spcBef>
              <a:buClr>
                <a:srgbClr val="FF0000"/>
              </a:buClr>
              <a:buSzPct val="60000"/>
              <a:buFont typeface="Wingdings" pitchFamily="2" charset="2"/>
              <a:buChar char="Ø"/>
            </a:pPr>
            <a:r>
              <a:rPr kumimoji="1" lang="zh-CN" altLang="en-US" sz="2000" dirty="0" smtClean="0">
                <a:latin typeface="Arial" pitchFamily="34" charset="0"/>
                <a:ea typeface="微软雅黑" pitchFamily="34" charset="-122"/>
              </a:rPr>
              <a:t>最左直接短语（</a:t>
            </a:r>
            <a:r>
              <a:rPr lang="zh-CN" altLang="en-US" sz="2000" dirty="0" smtClean="0">
                <a:latin typeface="Arial" pitchFamily="34" charset="0"/>
                <a:ea typeface="微软雅黑" pitchFamily="34" charset="-122"/>
              </a:rPr>
              <a:t>句柄）：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  </a:t>
            </a:r>
            <a:endParaRPr lang="en-US" altLang="zh-CN" sz="2000" baseline="-25000" dirty="0" smtClean="0">
              <a:latin typeface="Arial" pitchFamily="34" charset="0"/>
              <a:ea typeface="微软雅黑" pitchFamily="34" charset="-122"/>
              <a:sym typeface="Symbol" pitchFamily="18" charset="2"/>
            </a:endParaRPr>
          </a:p>
        </p:txBody>
      </p:sp>
      <p:sp>
        <p:nvSpPr>
          <p:cNvPr id="7" name="矩形 6"/>
          <p:cNvSpPr/>
          <p:nvPr/>
        </p:nvSpPr>
        <p:spPr>
          <a:xfrm>
            <a:off x="1785918" y="4331151"/>
            <a:ext cx="4000528" cy="1169551"/>
          </a:xfrm>
          <a:prstGeom prst="rect">
            <a:avLst/>
          </a:prstGeom>
        </p:spPr>
        <p:txBody>
          <a:bodyPr wrap="square">
            <a:spAutoFit/>
          </a:bodyPr>
          <a:lstStyle/>
          <a:p>
            <a:pPr>
              <a:spcBef>
                <a:spcPts val="600"/>
              </a:spcBef>
              <a:buNone/>
            </a:pPr>
            <a:r>
              <a:rPr lang="en-US" altLang="zh-CN" sz="2000" dirty="0" smtClean="0">
                <a:latin typeface="Arial" pitchFamily="34" charset="0"/>
                <a:ea typeface="微软雅黑" pitchFamily="34" charset="-122"/>
                <a:cs typeface="Arial" pitchFamily="34" charset="0"/>
              </a:rPr>
              <a:t>E </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 F*i</a:t>
            </a:r>
            <a:r>
              <a:rPr lang="en-US" altLang="zh-CN" sz="2000" baseline="-25000" dirty="0" smtClean="0">
                <a:latin typeface="Arial" pitchFamily="34" charset="0"/>
                <a:ea typeface="微软雅黑" pitchFamily="34" charset="-122"/>
                <a:cs typeface="Arial" pitchFamily="34" charset="0"/>
              </a:rPr>
              <a:t>2</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3</a:t>
            </a:r>
            <a:r>
              <a:rPr lang="en-US" altLang="zh-CN" sz="2000" dirty="0" smtClean="0">
                <a:latin typeface="Arial" pitchFamily="34" charset="0"/>
                <a:ea typeface="微软雅黑" pitchFamily="34" charset="-122"/>
                <a:cs typeface="Arial" pitchFamily="34" charset="0"/>
              </a:rPr>
              <a:t>   </a:t>
            </a:r>
            <a:r>
              <a:rPr lang="zh-CN" altLang="en-US" sz="2000" dirty="0" smtClean="0">
                <a:latin typeface="Arial" pitchFamily="34" charset="0"/>
                <a:ea typeface="微软雅黑" pitchFamily="34" charset="-122"/>
                <a:cs typeface="Arial" pitchFamily="34" charset="0"/>
              </a:rPr>
              <a:t>且   </a:t>
            </a:r>
            <a:r>
              <a:rPr lang="en-US" altLang="zh-CN" sz="2000" dirty="0" smtClean="0">
                <a:latin typeface="Arial" pitchFamily="34" charset="0"/>
                <a:ea typeface="微软雅黑" pitchFamily="34" charset="-122"/>
                <a:cs typeface="Arial" pitchFamily="34" charset="0"/>
              </a:rPr>
              <a:t>F</a:t>
            </a:r>
            <a:r>
              <a:rPr lang="en-US" altLang="zh-CN" sz="2000" dirty="0" smtClean="0">
                <a:latin typeface="Arial" pitchFamily="34" charset="0"/>
                <a:ea typeface="微软雅黑" pitchFamily="34" charset="-122"/>
                <a:cs typeface="Arial" pitchFamily="34" charset="0"/>
                <a:sym typeface="Symbol" pitchFamily="18" charset="2"/>
              </a:rPr>
              <a:t>  </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1</a:t>
            </a:r>
            <a:r>
              <a:rPr lang="en-US" altLang="zh-CN" sz="2000" dirty="0" smtClean="0">
                <a:latin typeface="Arial" pitchFamily="34" charset="0"/>
                <a:ea typeface="微软雅黑" pitchFamily="34" charset="-122"/>
                <a:cs typeface="Arial" pitchFamily="34" charset="0"/>
              </a:rPr>
              <a:t> </a:t>
            </a:r>
          </a:p>
          <a:p>
            <a:pPr>
              <a:spcBef>
                <a:spcPts val="600"/>
              </a:spcBef>
            </a:pPr>
            <a:r>
              <a:rPr lang="en-US" altLang="zh-CN" sz="2000" dirty="0" smtClean="0">
                <a:latin typeface="Arial" pitchFamily="34" charset="0"/>
                <a:ea typeface="微软雅黑" pitchFamily="34" charset="-122"/>
                <a:cs typeface="Arial" pitchFamily="34" charset="0"/>
              </a:rPr>
              <a:t>E </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 i</a:t>
            </a:r>
            <a:r>
              <a:rPr lang="en-US" altLang="zh-CN" sz="2000" baseline="-25000" dirty="0" smtClean="0">
                <a:latin typeface="Arial" pitchFamily="34" charset="0"/>
                <a:ea typeface="微软雅黑" pitchFamily="34" charset="-122"/>
                <a:cs typeface="Arial" pitchFamily="34" charset="0"/>
              </a:rPr>
              <a:t>1</a:t>
            </a:r>
            <a:r>
              <a:rPr lang="en-US" altLang="zh-CN" sz="2000" dirty="0" smtClean="0">
                <a:latin typeface="Arial" pitchFamily="34" charset="0"/>
                <a:ea typeface="微软雅黑" pitchFamily="34" charset="-122"/>
                <a:cs typeface="Arial" pitchFamily="34" charset="0"/>
              </a:rPr>
              <a:t>*F+i</a:t>
            </a:r>
            <a:r>
              <a:rPr lang="en-US" altLang="zh-CN" sz="2000" baseline="-25000" dirty="0" smtClean="0">
                <a:latin typeface="Arial" pitchFamily="34" charset="0"/>
                <a:ea typeface="微软雅黑" pitchFamily="34" charset="-122"/>
                <a:cs typeface="Arial" pitchFamily="34" charset="0"/>
              </a:rPr>
              <a:t>3</a:t>
            </a:r>
            <a:r>
              <a:rPr lang="en-US" altLang="zh-CN" sz="2000" dirty="0" smtClean="0">
                <a:latin typeface="Arial" pitchFamily="34" charset="0"/>
                <a:ea typeface="微软雅黑" pitchFamily="34" charset="-122"/>
                <a:cs typeface="Arial" pitchFamily="34" charset="0"/>
              </a:rPr>
              <a:t>   </a:t>
            </a:r>
            <a:r>
              <a:rPr lang="zh-CN" altLang="en-US" sz="2000" dirty="0" smtClean="0">
                <a:latin typeface="Arial" pitchFamily="34" charset="0"/>
                <a:ea typeface="微软雅黑" pitchFamily="34" charset="-122"/>
                <a:cs typeface="Arial" pitchFamily="34" charset="0"/>
              </a:rPr>
              <a:t>且   </a:t>
            </a:r>
            <a:r>
              <a:rPr lang="en-US" altLang="zh-CN" sz="2000" dirty="0" smtClean="0">
                <a:latin typeface="Arial" pitchFamily="34" charset="0"/>
                <a:ea typeface="微软雅黑" pitchFamily="34" charset="-122"/>
                <a:cs typeface="Arial" pitchFamily="34" charset="0"/>
              </a:rPr>
              <a:t>F</a:t>
            </a:r>
            <a:r>
              <a:rPr lang="en-US" altLang="zh-CN" sz="2000" dirty="0" smtClean="0">
                <a:latin typeface="Arial" pitchFamily="34" charset="0"/>
                <a:ea typeface="微软雅黑" pitchFamily="34" charset="-122"/>
                <a:cs typeface="Arial" pitchFamily="34" charset="0"/>
                <a:sym typeface="Symbol" pitchFamily="18" charset="2"/>
              </a:rPr>
              <a:t>  </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2</a:t>
            </a:r>
            <a:r>
              <a:rPr lang="en-US" altLang="zh-CN" sz="2000" dirty="0" smtClean="0">
                <a:latin typeface="Arial" pitchFamily="34" charset="0"/>
                <a:ea typeface="微软雅黑" pitchFamily="34" charset="-122"/>
                <a:cs typeface="Arial" pitchFamily="34" charset="0"/>
              </a:rPr>
              <a:t> </a:t>
            </a:r>
          </a:p>
          <a:p>
            <a:pPr>
              <a:spcBef>
                <a:spcPts val="600"/>
              </a:spcBef>
            </a:pPr>
            <a:r>
              <a:rPr lang="en-US" altLang="zh-CN" sz="2000" dirty="0" smtClean="0">
                <a:latin typeface="Arial" pitchFamily="34" charset="0"/>
                <a:ea typeface="微软雅黑" pitchFamily="34" charset="-122"/>
                <a:cs typeface="Arial" pitchFamily="34" charset="0"/>
              </a:rPr>
              <a:t>E </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 E+i</a:t>
            </a:r>
            <a:r>
              <a:rPr lang="en-US" altLang="zh-CN" sz="2000" baseline="-25000" dirty="0" smtClean="0">
                <a:latin typeface="Arial" pitchFamily="34" charset="0"/>
                <a:ea typeface="微软雅黑" pitchFamily="34" charset="-122"/>
                <a:cs typeface="Arial" pitchFamily="34" charset="0"/>
              </a:rPr>
              <a:t>3</a:t>
            </a:r>
            <a:r>
              <a:rPr lang="en-US" altLang="zh-CN" sz="2000" dirty="0" smtClean="0">
                <a:latin typeface="Arial" pitchFamily="34" charset="0"/>
                <a:ea typeface="微软雅黑" pitchFamily="34" charset="-122"/>
                <a:cs typeface="Arial" pitchFamily="34" charset="0"/>
              </a:rPr>
              <a:t>      </a:t>
            </a:r>
            <a:r>
              <a:rPr lang="zh-CN" altLang="en-US" sz="2000" dirty="0" smtClean="0">
                <a:latin typeface="Arial" pitchFamily="34" charset="0"/>
                <a:ea typeface="微软雅黑" pitchFamily="34" charset="-122"/>
                <a:cs typeface="Arial" pitchFamily="34" charset="0"/>
              </a:rPr>
              <a:t>且   </a:t>
            </a:r>
            <a:r>
              <a:rPr lang="en-US" altLang="zh-CN" sz="2000" dirty="0" smtClean="0">
                <a:latin typeface="Arial" pitchFamily="34" charset="0"/>
                <a:ea typeface="微软雅黑" pitchFamily="34" charset="-122"/>
                <a:cs typeface="Arial" pitchFamily="34" charset="0"/>
              </a:rPr>
              <a:t>E</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baseline="30000" dirty="0" smtClean="0">
                <a:latin typeface="Arial" pitchFamily="34" charset="0"/>
                <a:ea typeface="微软雅黑" pitchFamily="34" charset="-122"/>
                <a:cs typeface="Arial" pitchFamily="34" charset="0"/>
                <a:sym typeface="Symbol" pitchFamily="18" charset="2"/>
              </a:rPr>
              <a:t>+</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1</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2</a:t>
            </a:r>
            <a:r>
              <a:rPr lang="en-US" altLang="zh-CN" sz="2000" dirty="0" smtClean="0">
                <a:latin typeface="Arial" pitchFamily="34" charset="0"/>
                <a:ea typeface="微软雅黑" pitchFamily="34" charset="-122"/>
                <a:cs typeface="Arial" pitchFamily="34" charset="0"/>
              </a:rPr>
              <a:t> </a:t>
            </a:r>
          </a:p>
        </p:txBody>
      </p:sp>
      <p:sp>
        <p:nvSpPr>
          <p:cNvPr id="8" name="矩形 7"/>
          <p:cNvSpPr/>
          <p:nvPr/>
        </p:nvSpPr>
        <p:spPr>
          <a:xfrm>
            <a:off x="1785918" y="5644566"/>
            <a:ext cx="5062574" cy="784830"/>
          </a:xfrm>
          <a:prstGeom prst="rect">
            <a:avLst/>
          </a:prstGeom>
        </p:spPr>
        <p:txBody>
          <a:bodyPr wrap="square">
            <a:spAutoFit/>
          </a:bodyPr>
          <a:lstStyle/>
          <a:p>
            <a:pPr>
              <a:spcBef>
                <a:spcPts val="600"/>
              </a:spcBef>
              <a:buNone/>
            </a:pPr>
            <a:r>
              <a:rPr lang="en-US" altLang="zh-CN" sz="2000" dirty="0" smtClean="0">
                <a:solidFill>
                  <a:srgbClr val="FF0000"/>
                </a:solidFill>
                <a:latin typeface="Arial" pitchFamily="34" charset="0"/>
                <a:ea typeface="微软雅黑" pitchFamily="34" charset="-122"/>
                <a:cs typeface="Arial" pitchFamily="34" charset="0"/>
              </a:rPr>
              <a:t>i</a:t>
            </a:r>
            <a:r>
              <a:rPr lang="en-US" altLang="zh-CN" sz="2000" baseline="-25000" dirty="0" smtClean="0">
                <a:solidFill>
                  <a:srgbClr val="FF0000"/>
                </a:solidFill>
                <a:latin typeface="Arial" pitchFamily="34" charset="0"/>
                <a:ea typeface="微软雅黑" pitchFamily="34" charset="-122"/>
                <a:cs typeface="Arial" pitchFamily="34" charset="0"/>
              </a:rPr>
              <a:t>2</a:t>
            </a:r>
            <a:r>
              <a:rPr lang="en-US" altLang="zh-CN" sz="2000" dirty="0" smtClean="0">
                <a:solidFill>
                  <a:srgbClr val="FF0000"/>
                </a:solidFill>
                <a:latin typeface="Arial" pitchFamily="34" charset="0"/>
                <a:ea typeface="微软雅黑" pitchFamily="34" charset="-122"/>
                <a:cs typeface="Arial" pitchFamily="34" charset="0"/>
              </a:rPr>
              <a:t>+i</a:t>
            </a:r>
            <a:r>
              <a:rPr lang="en-US" altLang="zh-CN" sz="2000" baseline="-25000" dirty="0" smtClean="0">
                <a:solidFill>
                  <a:srgbClr val="FF0000"/>
                </a:solidFill>
                <a:latin typeface="Arial" pitchFamily="34" charset="0"/>
                <a:ea typeface="微软雅黑" pitchFamily="34" charset="-122"/>
                <a:cs typeface="Arial" pitchFamily="34" charset="0"/>
              </a:rPr>
              <a:t>3</a:t>
            </a:r>
            <a:r>
              <a:rPr lang="en-US" altLang="zh-CN" sz="2000" dirty="0" smtClean="0">
                <a:solidFill>
                  <a:srgbClr val="FF0000"/>
                </a:solidFill>
                <a:latin typeface="Arial" pitchFamily="34" charset="0"/>
                <a:ea typeface="微软雅黑" pitchFamily="34" charset="-122"/>
                <a:cs typeface="Arial" pitchFamily="34" charset="0"/>
              </a:rPr>
              <a:t>  </a:t>
            </a:r>
            <a:r>
              <a:rPr lang="zh-CN" altLang="en-US" sz="2000" dirty="0" smtClean="0">
                <a:solidFill>
                  <a:srgbClr val="FF0000"/>
                </a:solidFill>
                <a:latin typeface="Arial" pitchFamily="34" charset="0"/>
                <a:ea typeface="微软雅黑" pitchFamily="34" charset="-122"/>
                <a:cs typeface="Arial" pitchFamily="34" charset="0"/>
              </a:rPr>
              <a:t>不是该句型的短语。</a:t>
            </a:r>
            <a:r>
              <a:rPr lang="en-US" altLang="zh-CN" sz="2000" dirty="0" smtClean="0">
                <a:solidFill>
                  <a:srgbClr val="FF0000"/>
                </a:solidFill>
                <a:latin typeface="Arial" pitchFamily="34" charset="0"/>
                <a:ea typeface="微软雅黑" pitchFamily="34" charset="-122"/>
                <a:cs typeface="Arial" pitchFamily="34" charset="0"/>
              </a:rPr>
              <a:t>  </a:t>
            </a:r>
          </a:p>
          <a:p>
            <a:pPr>
              <a:spcBef>
                <a:spcPts val="600"/>
              </a:spcBef>
              <a:buNone/>
            </a:pPr>
            <a:r>
              <a:rPr lang="en-US" altLang="zh-CN" sz="2000" dirty="0" smtClean="0">
                <a:latin typeface="Arial" pitchFamily="34" charset="0"/>
                <a:ea typeface="微软雅黑" pitchFamily="34" charset="-122"/>
                <a:cs typeface="Arial" pitchFamily="34" charset="0"/>
              </a:rPr>
              <a:t>E </a:t>
            </a:r>
            <a:r>
              <a:rPr lang="en-US" altLang="zh-CN" sz="2000" dirty="0" smtClean="0">
                <a:latin typeface="Arial" pitchFamily="34" charset="0"/>
                <a:ea typeface="微软雅黑" pitchFamily="34" charset="-122"/>
                <a:cs typeface="Arial" pitchFamily="34" charset="0"/>
                <a:sym typeface="Symbol" pitchFamily="18" charset="2"/>
              </a:rPr>
              <a:t></a:t>
            </a:r>
            <a:r>
              <a:rPr lang="en-US" altLang="zh-CN" sz="2000" baseline="30000" dirty="0" smtClean="0">
                <a:latin typeface="Arial" pitchFamily="34" charset="0"/>
                <a:ea typeface="微软雅黑" pitchFamily="34" charset="-122"/>
                <a:cs typeface="Arial" pitchFamily="34" charset="0"/>
                <a:sym typeface="Symbol" pitchFamily="18" charset="2"/>
              </a:rPr>
              <a:t>+</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 i</a:t>
            </a:r>
            <a:r>
              <a:rPr lang="en-US" altLang="zh-CN" sz="2000" baseline="-25000" dirty="0" smtClean="0">
                <a:latin typeface="Arial" pitchFamily="34" charset="0"/>
                <a:ea typeface="微软雅黑" pitchFamily="34" charset="-122"/>
                <a:cs typeface="Arial" pitchFamily="34" charset="0"/>
              </a:rPr>
              <a:t>2</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3</a:t>
            </a:r>
            <a:r>
              <a:rPr lang="en-US" altLang="zh-CN" sz="2000" dirty="0" smtClean="0">
                <a:latin typeface="Arial" pitchFamily="34" charset="0"/>
                <a:ea typeface="微软雅黑" pitchFamily="34" charset="-122"/>
                <a:cs typeface="Arial" pitchFamily="34" charset="0"/>
              </a:rPr>
              <a:t>  ,</a:t>
            </a:r>
            <a:r>
              <a:rPr lang="zh-CN" altLang="en-US" sz="2000" dirty="0" smtClean="0">
                <a:latin typeface="Arial" pitchFamily="34" charset="0"/>
                <a:ea typeface="微软雅黑" pitchFamily="34" charset="-122"/>
                <a:cs typeface="Arial" pitchFamily="34" charset="0"/>
              </a:rPr>
              <a:t>但是不存在从</a:t>
            </a:r>
            <a:r>
              <a:rPr lang="en-US" altLang="zh-CN" sz="2000" dirty="0" smtClean="0">
                <a:latin typeface="Arial" pitchFamily="34" charset="0"/>
                <a:ea typeface="微软雅黑" pitchFamily="34" charset="-122"/>
                <a:cs typeface="Arial" pitchFamily="34" charset="0"/>
              </a:rPr>
              <a:t>E</a:t>
            </a:r>
            <a:r>
              <a:rPr lang="zh-CN" altLang="en-US" sz="2000" dirty="0" smtClean="0">
                <a:latin typeface="Arial" pitchFamily="34" charset="0"/>
                <a:ea typeface="微软雅黑" pitchFamily="34" charset="-122"/>
                <a:cs typeface="Arial" pitchFamily="34" charset="0"/>
              </a:rPr>
              <a:t>到</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1</a:t>
            </a:r>
            <a:r>
              <a:rPr lang="en-US" altLang="zh-CN" sz="2000" dirty="0" smtClean="0">
                <a:latin typeface="Arial" pitchFamily="34" charset="0"/>
                <a:ea typeface="微软雅黑" pitchFamily="34" charset="-122"/>
                <a:cs typeface="Arial" pitchFamily="34" charset="0"/>
              </a:rPr>
              <a:t>* E</a:t>
            </a:r>
            <a:r>
              <a:rPr lang="zh-CN" altLang="en-US" sz="2000" dirty="0" smtClean="0">
                <a:latin typeface="Arial" pitchFamily="34" charset="0"/>
                <a:ea typeface="微软雅黑" pitchFamily="34" charset="-122"/>
                <a:cs typeface="Arial" pitchFamily="34" charset="0"/>
              </a:rPr>
              <a:t>的推导。</a:t>
            </a:r>
            <a:endParaRPr lang="en-US" altLang="zh-CN" sz="2000" dirty="0" smtClean="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blinds(horizontal)">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blinds(horizontal)">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blinds(horizontal)">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blinds(horizontal)">
                                      <p:cBhvr>
                                        <p:cTn id="3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latin typeface="宋体" charset="-122"/>
              </a:rPr>
              <a:t>语法树和短语</a:t>
            </a:r>
            <a:endParaRPr lang="zh-CN" altLang="en-US" dirty="0"/>
          </a:p>
        </p:txBody>
      </p:sp>
      <p:sp>
        <p:nvSpPr>
          <p:cNvPr id="3" name="内容占位符 2"/>
          <p:cNvSpPr>
            <a:spLocks noGrp="1"/>
          </p:cNvSpPr>
          <p:nvPr>
            <p:ph idx="1"/>
          </p:nvPr>
        </p:nvSpPr>
        <p:spPr/>
        <p:txBody>
          <a:bodyPr/>
          <a:lstStyle/>
          <a:p>
            <a:r>
              <a:rPr lang="zh-CN" altLang="en-US" sz="2000" noProof="1" smtClean="0">
                <a:latin typeface="宋体" charset="-122"/>
              </a:rPr>
              <a:t>在一个句型对应的语法树中，以某非终结符为根的两代以上的子树的所有末端结点从左到右排列就是相对于该非终结符的一个短语；</a:t>
            </a:r>
            <a:endParaRPr lang="en-US" altLang="zh-CN" sz="2000" noProof="1" smtClean="0">
              <a:latin typeface="宋体" charset="-122"/>
            </a:endParaRPr>
          </a:p>
          <a:p>
            <a:r>
              <a:rPr lang="zh-CN" altLang="en-US" sz="2000" noProof="1" smtClean="0">
                <a:latin typeface="宋体" charset="-122"/>
              </a:rPr>
              <a:t>如果子树只有两代，则该短语就是直接短语。</a:t>
            </a:r>
          </a:p>
          <a:p>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15</a:t>
            </a:fld>
            <a:endParaRPr lang="en-US" altLang="zh-CN"/>
          </a:p>
        </p:txBody>
      </p:sp>
      <p:grpSp>
        <p:nvGrpSpPr>
          <p:cNvPr id="5" name="Group 3"/>
          <p:cNvGrpSpPr>
            <a:grpSpLocks/>
          </p:cNvGrpSpPr>
          <p:nvPr/>
        </p:nvGrpSpPr>
        <p:grpSpPr bwMode="auto">
          <a:xfrm>
            <a:off x="2643198" y="2428868"/>
            <a:ext cx="3429000" cy="4267200"/>
            <a:chOff x="2976" y="1488"/>
            <a:chExt cx="2160" cy="2688"/>
          </a:xfrm>
        </p:grpSpPr>
        <p:sp>
          <p:nvSpPr>
            <p:cNvPr id="6" name="Rectangle 4"/>
            <p:cNvSpPr>
              <a:spLocks noChangeArrowheads="1"/>
            </p:cNvSpPr>
            <p:nvPr/>
          </p:nvSpPr>
          <p:spPr bwMode="auto">
            <a:xfrm>
              <a:off x="3504"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dirty="0">
                  <a:latin typeface="Arial" pitchFamily="34" charset="0"/>
                  <a:cs typeface="Arial" pitchFamily="34" charset="0"/>
                </a:rPr>
                <a:t>E</a:t>
              </a:r>
            </a:p>
          </p:txBody>
        </p:sp>
        <p:sp>
          <p:nvSpPr>
            <p:cNvPr id="7" name="Rectangle 5"/>
            <p:cNvSpPr>
              <a:spLocks noChangeArrowheads="1"/>
            </p:cNvSpPr>
            <p:nvPr/>
          </p:nvSpPr>
          <p:spPr bwMode="auto">
            <a:xfrm>
              <a:off x="4080"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F</a:t>
              </a:r>
            </a:p>
          </p:txBody>
        </p:sp>
        <p:sp>
          <p:nvSpPr>
            <p:cNvPr id="8" name="Rectangle 6"/>
            <p:cNvSpPr>
              <a:spLocks noChangeArrowheads="1"/>
            </p:cNvSpPr>
            <p:nvPr/>
          </p:nvSpPr>
          <p:spPr bwMode="auto">
            <a:xfrm>
              <a:off x="2976" y="3414"/>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dirty="0">
                  <a:latin typeface="Arial" pitchFamily="34" charset="0"/>
                  <a:cs typeface="Arial" pitchFamily="34" charset="0"/>
                </a:rPr>
                <a:t>F</a:t>
              </a:r>
            </a:p>
          </p:txBody>
        </p:sp>
        <p:sp>
          <p:nvSpPr>
            <p:cNvPr id="9" name="Rectangle 7"/>
            <p:cNvSpPr>
              <a:spLocks noChangeArrowheads="1"/>
            </p:cNvSpPr>
            <p:nvPr/>
          </p:nvSpPr>
          <p:spPr bwMode="auto">
            <a:xfrm>
              <a:off x="3504" y="2429"/>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T</a:t>
              </a:r>
            </a:p>
          </p:txBody>
        </p:sp>
        <p:sp>
          <p:nvSpPr>
            <p:cNvPr id="10" name="Rectangle 8"/>
            <p:cNvSpPr>
              <a:spLocks noChangeArrowheads="1"/>
            </p:cNvSpPr>
            <p:nvPr/>
          </p:nvSpPr>
          <p:spPr bwMode="auto">
            <a:xfrm>
              <a:off x="4752"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T</a:t>
              </a:r>
            </a:p>
          </p:txBody>
        </p:sp>
        <p:sp>
          <p:nvSpPr>
            <p:cNvPr id="11" name="Rectangle 9"/>
            <p:cNvSpPr>
              <a:spLocks noChangeArrowheads="1"/>
            </p:cNvSpPr>
            <p:nvPr/>
          </p:nvSpPr>
          <p:spPr bwMode="auto">
            <a:xfrm>
              <a:off x="2976"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T</a:t>
              </a:r>
            </a:p>
          </p:txBody>
        </p:sp>
        <p:sp>
          <p:nvSpPr>
            <p:cNvPr id="12" name="Rectangle 10"/>
            <p:cNvSpPr>
              <a:spLocks noChangeArrowheads="1"/>
            </p:cNvSpPr>
            <p:nvPr/>
          </p:nvSpPr>
          <p:spPr bwMode="auto">
            <a:xfrm>
              <a:off x="2976" y="3907"/>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i</a:t>
              </a:r>
              <a:r>
                <a:rPr kumimoji="1" lang="en-US" altLang="zh-CN" sz="2000" baseline="-25000">
                  <a:latin typeface="Arial" pitchFamily="34" charset="0"/>
                  <a:cs typeface="Arial" pitchFamily="34" charset="0"/>
                </a:rPr>
                <a:t>1</a:t>
              </a:r>
              <a:endParaRPr kumimoji="1" lang="en-US" altLang="zh-CN" sz="2000">
                <a:latin typeface="Arial" pitchFamily="34" charset="0"/>
                <a:cs typeface="Arial" pitchFamily="34" charset="0"/>
              </a:endParaRPr>
            </a:p>
          </p:txBody>
        </p:sp>
        <p:sp>
          <p:nvSpPr>
            <p:cNvPr id="13" name="Rectangle 11"/>
            <p:cNvSpPr>
              <a:spLocks noChangeArrowheads="1"/>
            </p:cNvSpPr>
            <p:nvPr/>
          </p:nvSpPr>
          <p:spPr bwMode="auto">
            <a:xfrm>
              <a:off x="4080"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a:t>
              </a:r>
            </a:p>
          </p:txBody>
        </p:sp>
        <p:sp>
          <p:nvSpPr>
            <p:cNvPr id="14" name="Rectangle 12"/>
            <p:cNvSpPr>
              <a:spLocks noChangeArrowheads="1"/>
            </p:cNvSpPr>
            <p:nvPr/>
          </p:nvSpPr>
          <p:spPr bwMode="auto">
            <a:xfrm>
              <a:off x="3504"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a:t>
              </a:r>
            </a:p>
          </p:txBody>
        </p:sp>
        <p:sp>
          <p:nvSpPr>
            <p:cNvPr id="15" name="Rectangle 13"/>
            <p:cNvSpPr>
              <a:spLocks noChangeArrowheads="1"/>
            </p:cNvSpPr>
            <p:nvPr/>
          </p:nvSpPr>
          <p:spPr bwMode="auto">
            <a:xfrm>
              <a:off x="4080" y="1488"/>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E</a:t>
              </a:r>
            </a:p>
          </p:txBody>
        </p:sp>
        <p:sp>
          <p:nvSpPr>
            <p:cNvPr id="16" name="Line 14"/>
            <p:cNvSpPr>
              <a:spLocks noChangeShapeType="1"/>
            </p:cNvSpPr>
            <p:nvPr/>
          </p:nvSpPr>
          <p:spPr bwMode="auto">
            <a:xfrm flipH="1">
              <a:off x="3696" y="1757"/>
              <a:ext cx="576"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17" name="Line 15"/>
            <p:cNvSpPr>
              <a:spLocks noChangeShapeType="1"/>
            </p:cNvSpPr>
            <p:nvPr/>
          </p:nvSpPr>
          <p:spPr bwMode="auto">
            <a:xfrm>
              <a:off x="4272" y="1757"/>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18" name="Line 16"/>
            <p:cNvSpPr>
              <a:spLocks noChangeShapeType="1"/>
            </p:cNvSpPr>
            <p:nvPr/>
          </p:nvSpPr>
          <p:spPr bwMode="auto">
            <a:xfrm>
              <a:off x="4272" y="1757"/>
              <a:ext cx="672"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19" name="Line 17"/>
            <p:cNvSpPr>
              <a:spLocks noChangeShapeType="1"/>
            </p:cNvSpPr>
            <p:nvPr/>
          </p:nvSpPr>
          <p:spPr bwMode="auto">
            <a:xfrm>
              <a:off x="3696" y="225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0" name="Line 18"/>
            <p:cNvSpPr>
              <a:spLocks noChangeShapeType="1"/>
            </p:cNvSpPr>
            <p:nvPr/>
          </p:nvSpPr>
          <p:spPr bwMode="auto">
            <a:xfrm>
              <a:off x="3168" y="319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1" name="Line 19"/>
            <p:cNvSpPr>
              <a:spLocks noChangeShapeType="1"/>
            </p:cNvSpPr>
            <p:nvPr/>
          </p:nvSpPr>
          <p:spPr bwMode="auto">
            <a:xfrm>
              <a:off x="3168" y="3683"/>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2" name="Line 20"/>
            <p:cNvSpPr>
              <a:spLocks noChangeShapeType="1"/>
            </p:cNvSpPr>
            <p:nvPr/>
          </p:nvSpPr>
          <p:spPr bwMode="auto">
            <a:xfrm flipH="1">
              <a:off x="3168" y="2698"/>
              <a:ext cx="528"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3" name="Line 21"/>
            <p:cNvSpPr>
              <a:spLocks noChangeShapeType="1"/>
            </p:cNvSpPr>
            <p:nvPr/>
          </p:nvSpPr>
          <p:spPr bwMode="auto">
            <a:xfrm>
              <a:off x="3696" y="2698"/>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4" name="Line 22"/>
            <p:cNvSpPr>
              <a:spLocks noChangeShapeType="1"/>
            </p:cNvSpPr>
            <p:nvPr/>
          </p:nvSpPr>
          <p:spPr bwMode="auto">
            <a:xfrm>
              <a:off x="3696" y="2698"/>
              <a:ext cx="528"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5" name="Rectangle 23"/>
            <p:cNvSpPr>
              <a:spLocks noChangeArrowheads="1"/>
            </p:cNvSpPr>
            <p:nvPr/>
          </p:nvSpPr>
          <p:spPr bwMode="auto">
            <a:xfrm>
              <a:off x="4752" y="2474"/>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F</a:t>
              </a:r>
            </a:p>
          </p:txBody>
        </p:sp>
        <p:sp>
          <p:nvSpPr>
            <p:cNvPr id="26" name="Rectangle 24"/>
            <p:cNvSpPr>
              <a:spLocks noChangeArrowheads="1"/>
            </p:cNvSpPr>
            <p:nvPr/>
          </p:nvSpPr>
          <p:spPr bwMode="auto">
            <a:xfrm>
              <a:off x="4752" y="2966"/>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i</a:t>
              </a:r>
              <a:r>
                <a:rPr kumimoji="1" lang="en-US" altLang="zh-CN" sz="2000" baseline="-25000">
                  <a:latin typeface="Arial" pitchFamily="34" charset="0"/>
                  <a:cs typeface="Arial" pitchFamily="34" charset="0"/>
                </a:rPr>
                <a:t>3</a:t>
              </a:r>
              <a:endParaRPr kumimoji="1" lang="en-US" altLang="zh-CN" sz="2000">
                <a:latin typeface="Arial" pitchFamily="34" charset="0"/>
                <a:cs typeface="Arial" pitchFamily="34" charset="0"/>
              </a:endParaRPr>
            </a:p>
          </p:txBody>
        </p:sp>
        <p:sp>
          <p:nvSpPr>
            <p:cNvPr id="27" name="Line 25"/>
            <p:cNvSpPr>
              <a:spLocks noChangeShapeType="1"/>
            </p:cNvSpPr>
            <p:nvPr/>
          </p:nvSpPr>
          <p:spPr bwMode="auto">
            <a:xfrm>
              <a:off x="4944" y="225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8" name="Line 26"/>
            <p:cNvSpPr>
              <a:spLocks noChangeShapeType="1"/>
            </p:cNvSpPr>
            <p:nvPr/>
          </p:nvSpPr>
          <p:spPr bwMode="auto">
            <a:xfrm>
              <a:off x="4944" y="2742"/>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sp>
          <p:nvSpPr>
            <p:cNvPr id="29" name="Rectangle 27"/>
            <p:cNvSpPr>
              <a:spLocks noChangeArrowheads="1"/>
            </p:cNvSpPr>
            <p:nvPr/>
          </p:nvSpPr>
          <p:spPr bwMode="auto">
            <a:xfrm>
              <a:off x="4032" y="3414"/>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000">
                  <a:latin typeface="Arial" pitchFamily="34" charset="0"/>
                  <a:cs typeface="Arial" pitchFamily="34" charset="0"/>
                </a:rPr>
                <a:t>i</a:t>
              </a:r>
              <a:r>
                <a:rPr kumimoji="1" lang="en-US" altLang="zh-CN" sz="2000" baseline="-25000">
                  <a:latin typeface="Arial" pitchFamily="34" charset="0"/>
                  <a:cs typeface="Arial" pitchFamily="34" charset="0"/>
                </a:rPr>
                <a:t>2</a:t>
              </a:r>
              <a:endParaRPr kumimoji="1" lang="en-US" altLang="zh-CN" sz="2000">
                <a:latin typeface="Arial" pitchFamily="34" charset="0"/>
                <a:cs typeface="Arial" pitchFamily="34" charset="0"/>
              </a:endParaRPr>
            </a:p>
          </p:txBody>
        </p:sp>
        <p:sp>
          <p:nvSpPr>
            <p:cNvPr id="30" name="Line 28"/>
            <p:cNvSpPr>
              <a:spLocks noChangeShapeType="1"/>
            </p:cNvSpPr>
            <p:nvPr/>
          </p:nvSpPr>
          <p:spPr bwMode="auto">
            <a:xfrm>
              <a:off x="4224" y="319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0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句柄剪枝</a:t>
            </a:r>
            <a:endParaRPr lang="zh-CN" altLang="en-US" dirty="0"/>
          </a:p>
        </p:txBody>
      </p:sp>
      <p:sp>
        <p:nvSpPr>
          <p:cNvPr id="75" name="内容占位符 74"/>
          <p:cNvSpPr>
            <a:spLocks noGrp="1"/>
          </p:cNvSpPr>
          <p:nvPr>
            <p:ph idx="1"/>
          </p:nvPr>
        </p:nvSpPr>
        <p:spPr/>
        <p:txBody>
          <a:bodyPr/>
          <a:lstStyle/>
          <a:p>
            <a:r>
              <a:rPr lang="zh-CN" altLang="en-US" sz="2000" dirty="0" smtClean="0"/>
              <a:t>可以用修剪语法树的方法来进一步阐明自下而上的分析过程。</a:t>
            </a: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16</a:t>
            </a:fld>
            <a:endParaRPr lang="en-US" altLang="zh-CN"/>
          </a:p>
        </p:txBody>
      </p:sp>
      <p:sp>
        <p:nvSpPr>
          <p:cNvPr id="87" name="Rectangle 9"/>
          <p:cNvSpPr>
            <a:spLocks noChangeArrowheads="1"/>
          </p:cNvSpPr>
          <p:nvPr/>
        </p:nvSpPr>
        <p:spPr bwMode="auto">
          <a:xfrm>
            <a:off x="4028364" y="2360178"/>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grpSp>
        <p:nvGrpSpPr>
          <p:cNvPr id="91" name="组合 90"/>
          <p:cNvGrpSpPr/>
          <p:nvPr/>
        </p:nvGrpSpPr>
        <p:grpSpPr>
          <a:xfrm>
            <a:off x="2899573" y="2714620"/>
            <a:ext cx="2629060" cy="1012830"/>
            <a:chOff x="1042892" y="2057164"/>
            <a:chExt cx="2629060" cy="1012830"/>
          </a:xfrm>
        </p:grpSpPr>
        <p:sp>
          <p:nvSpPr>
            <p:cNvPr id="92" name="Rectangle 5"/>
            <p:cNvSpPr>
              <a:spLocks noChangeArrowheads="1"/>
            </p:cNvSpPr>
            <p:nvPr/>
          </p:nvSpPr>
          <p:spPr bwMode="auto">
            <a:xfrm>
              <a:off x="1042892" y="270010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93" name="Rectangle 6"/>
            <p:cNvSpPr>
              <a:spLocks noChangeArrowheads="1"/>
            </p:cNvSpPr>
            <p:nvPr/>
          </p:nvSpPr>
          <p:spPr bwMode="auto">
            <a:xfrm>
              <a:off x="2373285" y="2700106"/>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94" name="Rectangle 7"/>
            <p:cNvSpPr>
              <a:spLocks noChangeArrowheads="1"/>
            </p:cNvSpPr>
            <p:nvPr/>
          </p:nvSpPr>
          <p:spPr bwMode="auto">
            <a:xfrm>
              <a:off x="3500430" y="270010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e</a:t>
              </a:r>
            </a:p>
          </p:txBody>
        </p:sp>
        <p:sp>
          <p:nvSpPr>
            <p:cNvPr id="95" name="Line 10"/>
            <p:cNvSpPr>
              <a:spLocks noChangeShapeType="1"/>
            </p:cNvSpPr>
            <p:nvPr/>
          </p:nvSpPr>
          <p:spPr bwMode="auto">
            <a:xfrm flipH="1">
              <a:off x="1142975" y="2057164"/>
              <a:ext cx="1023938"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6" name="Line 11"/>
            <p:cNvSpPr>
              <a:spLocks noChangeShapeType="1"/>
            </p:cNvSpPr>
            <p:nvPr/>
          </p:nvSpPr>
          <p:spPr bwMode="auto">
            <a:xfrm flipH="1">
              <a:off x="1643042" y="2057165"/>
              <a:ext cx="604842"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7" name="Line 12"/>
            <p:cNvSpPr>
              <a:spLocks noChangeShapeType="1"/>
            </p:cNvSpPr>
            <p:nvPr/>
          </p:nvSpPr>
          <p:spPr bwMode="auto">
            <a:xfrm>
              <a:off x="2285985" y="2080981"/>
              <a:ext cx="142876" cy="619125"/>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8" name="Line 13"/>
            <p:cNvSpPr>
              <a:spLocks noChangeShapeType="1"/>
            </p:cNvSpPr>
            <p:nvPr/>
          </p:nvSpPr>
          <p:spPr bwMode="auto">
            <a:xfrm>
              <a:off x="2314563" y="2057164"/>
              <a:ext cx="685801" cy="571504"/>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9" name="Line 14"/>
            <p:cNvSpPr>
              <a:spLocks noChangeShapeType="1"/>
            </p:cNvSpPr>
            <p:nvPr/>
          </p:nvSpPr>
          <p:spPr bwMode="auto">
            <a:xfrm>
              <a:off x="2414579" y="2057164"/>
              <a:ext cx="1157289" cy="57150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0" name="Rectangle 16"/>
            <p:cNvSpPr>
              <a:spLocks noChangeArrowheads="1"/>
            </p:cNvSpPr>
            <p:nvPr/>
          </p:nvSpPr>
          <p:spPr bwMode="auto">
            <a:xfrm>
              <a:off x="1509692" y="270010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101" name="Rectangle 20"/>
            <p:cNvSpPr>
              <a:spLocks noChangeArrowheads="1"/>
            </p:cNvSpPr>
            <p:nvPr/>
          </p:nvSpPr>
          <p:spPr bwMode="auto">
            <a:xfrm>
              <a:off x="2928926" y="270010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grpSp>
      <p:grpSp>
        <p:nvGrpSpPr>
          <p:cNvPr id="102" name="组合 101"/>
          <p:cNvGrpSpPr/>
          <p:nvPr/>
        </p:nvGrpSpPr>
        <p:grpSpPr>
          <a:xfrm>
            <a:off x="4785607" y="3739838"/>
            <a:ext cx="171522" cy="772874"/>
            <a:chOff x="2928926" y="3082382"/>
            <a:chExt cx="171522" cy="772874"/>
          </a:xfrm>
        </p:grpSpPr>
        <p:sp>
          <p:nvSpPr>
            <p:cNvPr id="103" name="Rectangle 3"/>
            <p:cNvSpPr>
              <a:spLocks noChangeArrowheads="1"/>
            </p:cNvSpPr>
            <p:nvPr/>
          </p:nvSpPr>
          <p:spPr bwMode="auto">
            <a:xfrm>
              <a:off x="2928926" y="3485924"/>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104" name="Line 21"/>
            <p:cNvSpPr>
              <a:spLocks noChangeShapeType="1"/>
            </p:cNvSpPr>
            <p:nvPr/>
          </p:nvSpPr>
          <p:spPr bwMode="auto">
            <a:xfrm>
              <a:off x="3027354" y="3082382"/>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105" name="组合 104"/>
          <p:cNvGrpSpPr/>
          <p:nvPr/>
        </p:nvGrpSpPr>
        <p:grpSpPr>
          <a:xfrm>
            <a:off x="2980551" y="3714752"/>
            <a:ext cx="976446" cy="758391"/>
            <a:chOff x="1123870" y="3057296"/>
            <a:chExt cx="976446" cy="758391"/>
          </a:xfrm>
        </p:grpSpPr>
        <p:sp>
          <p:nvSpPr>
            <p:cNvPr id="106" name="Rectangle 4"/>
            <p:cNvSpPr>
              <a:spLocks noChangeArrowheads="1"/>
            </p:cNvSpPr>
            <p:nvPr/>
          </p:nvSpPr>
          <p:spPr bwMode="auto">
            <a:xfrm>
              <a:off x="1928794" y="344579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107" name="Line 17"/>
            <p:cNvSpPr>
              <a:spLocks noChangeShapeType="1"/>
            </p:cNvSpPr>
            <p:nvPr/>
          </p:nvSpPr>
          <p:spPr bwMode="auto">
            <a:xfrm flipH="1">
              <a:off x="1285851" y="3057297"/>
              <a:ext cx="328562"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8" name="Line 18"/>
            <p:cNvSpPr>
              <a:spLocks noChangeShapeType="1"/>
            </p:cNvSpPr>
            <p:nvPr/>
          </p:nvSpPr>
          <p:spPr bwMode="auto">
            <a:xfrm>
              <a:off x="1614414" y="3057296"/>
              <a:ext cx="314380"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9" name="Rectangle 23"/>
            <p:cNvSpPr>
              <a:spLocks noChangeArrowheads="1"/>
            </p:cNvSpPr>
            <p:nvPr/>
          </p:nvSpPr>
          <p:spPr bwMode="auto">
            <a:xfrm>
              <a:off x="1123870" y="3445799"/>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grpSp>
        <p:nvGrpSpPr>
          <p:cNvPr id="110" name="组合 109"/>
          <p:cNvGrpSpPr/>
          <p:nvPr/>
        </p:nvGrpSpPr>
        <p:grpSpPr>
          <a:xfrm>
            <a:off x="2999657" y="4497760"/>
            <a:ext cx="171522" cy="729332"/>
            <a:chOff x="1142976" y="3840304"/>
            <a:chExt cx="171522" cy="729332"/>
          </a:xfrm>
        </p:grpSpPr>
        <p:sp>
          <p:nvSpPr>
            <p:cNvPr id="111" name="Rectangle 2"/>
            <p:cNvSpPr>
              <a:spLocks noChangeArrowheads="1"/>
            </p:cNvSpPr>
            <p:nvPr/>
          </p:nvSpPr>
          <p:spPr bwMode="auto">
            <a:xfrm>
              <a:off x="1142976" y="4200304"/>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112" name="Line 26"/>
            <p:cNvSpPr>
              <a:spLocks noChangeShapeType="1"/>
            </p:cNvSpPr>
            <p:nvPr/>
          </p:nvSpPr>
          <p:spPr bwMode="auto">
            <a:xfrm>
              <a:off x="1223883" y="3840304"/>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
        <p:nvSpPr>
          <p:cNvPr id="113" name="矩形 112"/>
          <p:cNvSpPr/>
          <p:nvPr/>
        </p:nvSpPr>
        <p:spPr bwMode="auto">
          <a:xfrm>
            <a:off x="2875051" y="4143380"/>
            <a:ext cx="381330" cy="1143008"/>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4" name="TextBox 113"/>
          <p:cNvSpPr txBox="1"/>
          <p:nvPr/>
        </p:nvSpPr>
        <p:spPr>
          <a:xfrm>
            <a:off x="2523731" y="1773784"/>
            <a:ext cx="3877985"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把这颗子树的端末结点剪去（归约）</a:t>
            </a:r>
            <a:endParaRPr lang="zh-CN" altLang="en-US" dirty="0">
              <a:latin typeface="微软雅黑" pitchFamily="34" charset="-122"/>
              <a:ea typeface="微软雅黑" pitchFamily="34" charset="-122"/>
            </a:endParaRPr>
          </a:p>
        </p:txBody>
      </p:sp>
      <p:sp>
        <p:nvSpPr>
          <p:cNvPr id="115" name="矩形 114"/>
          <p:cNvSpPr/>
          <p:nvPr/>
        </p:nvSpPr>
        <p:spPr bwMode="auto">
          <a:xfrm>
            <a:off x="2928219" y="3443514"/>
            <a:ext cx="1071570" cy="1000132"/>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6" name="矩形 115"/>
          <p:cNvSpPr/>
          <p:nvPr/>
        </p:nvSpPr>
        <p:spPr bwMode="auto">
          <a:xfrm>
            <a:off x="4690029" y="3372076"/>
            <a:ext cx="381330" cy="1143008"/>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7" name="矩形 116"/>
          <p:cNvSpPr/>
          <p:nvPr/>
        </p:nvSpPr>
        <p:spPr bwMode="auto">
          <a:xfrm>
            <a:off x="2713905" y="3229200"/>
            <a:ext cx="3095974" cy="500066"/>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8" name="TextBox 117"/>
          <p:cNvSpPr txBox="1"/>
          <p:nvPr/>
        </p:nvSpPr>
        <p:spPr>
          <a:xfrm>
            <a:off x="2095103" y="5500702"/>
            <a:ext cx="5262979"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修剪到只剩下根结点时，就完成了整个归约过程。</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blinds(horizontal)">
                                      <p:cBhvr>
                                        <p:cTn id="10" dur="500"/>
                                        <p:tgtEl>
                                          <p:spTgt spid="91"/>
                                        </p:tgtEl>
                                      </p:cBhvr>
                                    </p:animEffect>
                                  </p:childTnLst>
                                </p:cTn>
                              </p:par>
                              <p:par>
                                <p:cTn id="11" presetID="3" presetClass="entr" presetSubtype="1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blinds(horizontal)">
                                      <p:cBhvr>
                                        <p:cTn id="13" dur="500"/>
                                        <p:tgtEl>
                                          <p:spTgt spid="105"/>
                                        </p:tgtEl>
                                      </p:cBhvr>
                                    </p:animEffect>
                                  </p:childTnLst>
                                </p:cTn>
                              </p:par>
                              <p:par>
                                <p:cTn id="14" presetID="3" presetClass="entr" presetSubtype="1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blinds(horizontal)">
                                      <p:cBhvr>
                                        <p:cTn id="16" dur="500"/>
                                        <p:tgtEl>
                                          <p:spTgt spid="102"/>
                                        </p:tgtEl>
                                      </p:cBhvr>
                                    </p:animEffect>
                                  </p:childTnLst>
                                </p:cTn>
                              </p:par>
                              <p:par>
                                <p:cTn id="17" presetID="3" presetClass="entr" presetSubtype="1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blinds(horizontal)">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up)">
                                      <p:cBhvr>
                                        <p:cTn id="24" dur="500"/>
                                        <p:tgtEl>
                                          <p:spTgt spid="1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blinds(horizontal)">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113"/>
                                        </p:tgtEl>
                                      </p:cBhvr>
                                    </p:animEffect>
                                    <p:set>
                                      <p:cBhvr>
                                        <p:cTn id="34" dur="1" fill="hold">
                                          <p:stCondLst>
                                            <p:cond delay="499"/>
                                          </p:stCondLst>
                                        </p:cTn>
                                        <p:tgtEl>
                                          <p:spTgt spid="113"/>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110"/>
                                        </p:tgtEl>
                                      </p:cBhvr>
                                    </p:animEffect>
                                    <p:set>
                                      <p:cBhvr>
                                        <p:cTn id="37" dur="1" fill="hold">
                                          <p:stCondLst>
                                            <p:cond delay="499"/>
                                          </p:stCondLst>
                                        </p:cTn>
                                        <p:tgtEl>
                                          <p:spTgt spid="1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up)">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105"/>
                                        </p:tgtEl>
                                      </p:cBhvr>
                                    </p:animEffect>
                                    <p:set>
                                      <p:cBhvr>
                                        <p:cTn id="47" dur="1" fill="hold">
                                          <p:stCondLst>
                                            <p:cond delay="499"/>
                                          </p:stCondLst>
                                        </p:cTn>
                                        <p:tgtEl>
                                          <p:spTgt spid="105"/>
                                        </p:tgtEl>
                                        <p:attrNameLst>
                                          <p:attrName>style.visibility</p:attrName>
                                        </p:attrNameLst>
                                      </p:cBhvr>
                                      <p:to>
                                        <p:strVal val="hidden"/>
                                      </p:to>
                                    </p:set>
                                  </p:childTnLst>
                                </p:cTn>
                              </p:par>
                              <p:par>
                                <p:cTn id="48" presetID="22" presetClass="exit" presetSubtype="4" fill="hold" grpId="1" nodeType="withEffect">
                                  <p:stCondLst>
                                    <p:cond delay="0"/>
                                  </p:stCondLst>
                                  <p:childTnLst>
                                    <p:animEffect transition="out" filter="wipe(down)">
                                      <p:cBhvr>
                                        <p:cTn id="49" dur="500"/>
                                        <p:tgtEl>
                                          <p:spTgt spid="115"/>
                                        </p:tgtEl>
                                      </p:cBhvr>
                                    </p:animEffect>
                                    <p:set>
                                      <p:cBhvr>
                                        <p:cTn id="50" dur="1" fill="hold">
                                          <p:stCondLst>
                                            <p:cond delay="499"/>
                                          </p:stCondLst>
                                        </p:cTn>
                                        <p:tgtEl>
                                          <p:spTgt spid="1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wipe(up)">
                                      <p:cBhvr>
                                        <p:cTn id="55" dur="500"/>
                                        <p:tgtEl>
                                          <p:spTgt spid="1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16"/>
                                        </p:tgtEl>
                                      </p:cBhvr>
                                    </p:animEffect>
                                    <p:set>
                                      <p:cBhvr>
                                        <p:cTn id="60" dur="1" fill="hold">
                                          <p:stCondLst>
                                            <p:cond delay="499"/>
                                          </p:stCondLst>
                                        </p:cTn>
                                        <p:tgtEl>
                                          <p:spTgt spid="116"/>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102"/>
                                        </p:tgtEl>
                                      </p:cBhvr>
                                    </p:animEffect>
                                    <p:set>
                                      <p:cBhvr>
                                        <p:cTn id="63" dur="1" fill="hold">
                                          <p:stCondLst>
                                            <p:cond delay="499"/>
                                          </p:stCondLst>
                                        </p:cTn>
                                        <p:tgtEl>
                                          <p:spTgt spid="10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wipe(up)">
                                      <p:cBhvr>
                                        <p:cTn id="68" dur="500"/>
                                        <p:tgtEl>
                                          <p:spTgt spid="1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grpId="1" nodeType="clickEffect">
                                  <p:stCondLst>
                                    <p:cond delay="0"/>
                                  </p:stCondLst>
                                  <p:childTnLst>
                                    <p:animEffect transition="out" filter="wipe(down)">
                                      <p:cBhvr>
                                        <p:cTn id="72" dur="500"/>
                                        <p:tgtEl>
                                          <p:spTgt spid="117"/>
                                        </p:tgtEl>
                                      </p:cBhvr>
                                    </p:animEffect>
                                    <p:set>
                                      <p:cBhvr>
                                        <p:cTn id="73" dur="1" fill="hold">
                                          <p:stCondLst>
                                            <p:cond delay="499"/>
                                          </p:stCondLst>
                                        </p:cTn>
                                        <p:tgtEl>
                                          <p:spTgt spid="117"/>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91"/>
                                        </p:tgtEl>
                                      </p:cBhvr>
                                    </p:animEffect>
                                    <p:set>
                                      <p:cBhvr>
                                        <p:cTn id="76" dur="1" fill="hold">
                                          <p:stCondLst>
                                            <p:cond delay="499"/>
                                          </p:stCondLst>
                                        </p:cTn>
                                        <p:tgtEl>
                                          <p:spTgt spid="9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blinds(horizontal)">
                                      <p:cBhvr>
                                        <p:cTn id="8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13" grpId="0" animBg="1"/>
      <p:bldP spid="113" grpId="1" animBg="1"/>
      <p:bldP spid="114" grpId="0"/>
      <p:bldP spid="115" grpId="0" animBg="1"/>
      <p:bldP spid="115" grpId="1" animBg="1"/>
      <p:bldP spid="116" grpId="0" animBg="1"/>
      <p:bldP spid="116" grpId="1" animBg="1"/>
      <p:bldP spid="117" grpId="0" animBg="1"/>
      <p:bldP spid="117" grpId="1" animBg="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用句柄进行归约</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17</a:t>
            </a:fld>
            <a:endParaRPr lang="en-US" altLang="zh-CN"/>
          </a:p>
        </p:txBody>
      </p:sp>
      <p:sp>
        <p:nvSpPr>
          <p:cNvPr id="5" name="Rectangle 2"/>
          <p:cNvSpPr txBox="1">
            <a:spLocks noChangeArrowheads="1"/>
          </p:cNvSpPr>
          <p:nvPr/>
        </p:nvSpPr>
        <p:spPr>
          <a:xfrm>
            <a:off x="1214414" y="1000108"/>
            <a:ext cx="7243786" cy="5500726"/>
          </a:xfrm>
          <a:prstGeom prst="rect">
            <a:avLst/>
          </a:prstGeom>
        </p:spPr>
        <p:txBody>
          <a:bodyPr/>
          <a:lstStyle/>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zh-CN" altLang="en-US" sz="2400" i="0" u="none" strike="noStrike" kern="0" cap="none" spc="0" normalizeH="0" baseline="0" noProof="1" smtClean="0">
                <a:ln>
                  <a:noFill/>
                </a:ln>
                <a:solidFill>
                  <a:schemeClr val="tx1"/>
                </a:solidFill>
                <a:effectLst/>
                <a:uLnTx/>
                <a:uFillTx/>
                <a:latin typeface="Arial" pitchFamily="34" charset="0"/>
                <a:ea typeface="微软雅黑" pitchFamily="34" charset="-122"/>
                <a:cs typeface="+mn-cs"/>
              </a:rPr>
              <a:t>	句型           归约规则</a:t>
            </a: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1" smtClean="0">
                <a:ln>
                  <a:noFill/>
                </a:ln>
                <a:solidFill>
                  <a:schemeClr val="tx1"/>
                </a:solidFill>
                <a:effectLst/>
                <a:uLnTx/>
                <a:uFillTx/>
                <a:latin typeface="Arial" pitchFamily="34" charset="0"/>
                <a:ea typeface="微软雅黑" pitchFamily="34" charset="-122"/>
                <a:cs typeface="+mn-cs"/>
              </a:rPr>
              <a:t>	a</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b</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bcde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(2) A  b</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Ab</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cde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(3) A 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楷体_GB2312" pitchFamily="49" charset="-122"/>
                <a:cs typeface="+mn-cs"/>
                <a:sym typeface="Symbol" pitchFamily="18" charset="2"/>
              </a:rPr>
              <a:t>Ab</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aAc</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d</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(4) B  d</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aAcBe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rPr>
              <a:t>(1) S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楷体_GB2312" pitchFamily="49" charset="-122"/>
                <a:cs typeface="+mn-cs"/>
                <a:sym typeface="Symbol" pitchFamily="18" charset="2"/>
              </a:rPr>
              <a:t>aAcBe</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    S</a:t>
            </a:r>
          </a:p>
          <a:p>
            <a:pPr>
              <a:spcBef>
                <a:spcPts val="1800"/>
              </a:spcBef>
            </a:pPr>
            <a:r>
              <a:rPr lang="zh-CN" altLang="en-US" sz="2400" kern="0" noProof="1" smtClean="0">
                <a:latin typeface="Arial" pitchFamily="34" charset="0"/>
                <a:ea typeface="微软雅黑" pitchFamily="34" charset="-122"/>
              </a:rPr>
              <a:t>规约过程：</a:t>
            </a:r>
            <a:r>
              <a:rPr kumimoji="1" lang="en-US" altLang="zh-CN" sz="2400" noProof="1" smtClean="0">
                <a:latin typeface="Arial" pitchFamily="34" charset="0"/>
                <a:cs typeface="Arial" pitchFamily="34" charset="0"/>
              </a:rPr>
              <a:t>  a</a:t>
            </a:r>
            <a:r>
              <a:rPr kumimoji="1" lang="en-US" altLang="zh-CN" sz="2400" dirty="0" err="1" smtClean="0">
                <a:latin typeface="Arial" pitchFamily="34" charset="0"/>
                <a:cs typeface="Arial" pitchFamily="34" charset="0"/>
              </a:rPr>
              <a:t>bbcde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aAcBe</a:t>
            </a:r>
            <a:r>
              <a:rPr kumimoji="1" lang="en-US" altLang="zh-CN" sz="2400" dirty="0" smtClean="0">
                <a:latin typeface="Arial" pitchFamily="34" charset="0"/>
                <a:cs typeface="Arial" pitchFamily="34" charset="0"/>
              </a:rPr>
              <a:t>,  S</a:t>
            </a:r>
          </a:p>
          <a:p>
            <a:pPr>
              <a:spcBef>
                <a:spcPts val="1800"/>
              </a:spcBef>
            </a:pPr>
            <a:r>
              <a:rPr lang="zh-CN" altLang="en-US" sz="2400" kern="0" noProof="1" smtClean="0">
                <a:latin typeface="Arial" pitchFamily="34" charset="0"/>
                <a:ea typeface="微软雅黑" pitchFamily="34" charset="-122"/>
              </a:rPr>
              <a:t>把上述序列倒过来，得到：</a:t>
            </a:r>
            <a:endParaRPr lang="en-US" altLang="zh-CN" sz="2400" kern="0" noProof="1" smtClean="0">
              <a:latin typeface="Arial" pitchFamily="34" charset="0"/>
              <a:ea typeface="微软雅黑" pitchFamily="34" charset="-122"/>
            </a:endParaRPr>
          </a:p>
          <a:p>
            <a:pPr>
              <a:spcBef>
                <a:spcPts val="600"/>
              </a:spcBef>
              <a:buNone/>
            </a:pPr>
            <a:r>
              <a:rPr lang="en-US" altLang="zh-CN" sz="2400" kern="0" noProof="1" smtClean="0">
                <a:latin typeface="Arial" pitchFamily="34" charset="0"/>
                <a:ea typeface="微软雅黑" pitchFamily="34" charset="-122"/>
              </a:rPr>
              <a:t>	S </a:t>
            </a:r>
            <a:r>
              <a:rPr lang="en-US" altLang="zh-CN" sz="2400" kern="0" noProof="1" smtClean="0">
                <a:latin typeface="Arial" pitchFamily="34" charset="0"/>
                <a:ea typeface="微软雅黑" pitchFamily="34" charset="-122"/>
                <a:sym typeface="Symbol" pitchFamily="18" charset="2"/>
              </a:rPr>
              <a:t> </a:t>
            </a:r>
            <a:r>
              <a:rPr lang="en-US" altLang="zh-CN" sz="2400" kern="0" noProof="1" smtClean="0">
                <a:latin typeface="Arial" pitchFamily="34" charset="0"/>
                <a:ea typeface="微软雅黑" pitchFamily="34" charset="-122"/>
              </a:rPr>
              <a:t>aAcBe</a:t>
            </a:r>
            <a:r>
              <a:rPr lang="en-US" altLang="zh-CN" sz="2400" kern="0" noProof="1" smtClean="0">
                <a:latin typeface="Arial" pitchFamily="34" charset="0"/>
                <a:ea typeface="微软雅黑" pitchFamily="34" charset="-122"/>
                <a:sym typeface="Symbol" pitchFamily="18" charset="2"/>
              </a:rPr>
              <a:t> </a:t>
            </a:r>
            <a:r>
              <a:rPr lang="en-US" altLang="zh-CN" sz="2400" kern="0" noProof="1" smtClean="0">
                <a:latin typeface="Arial" pitchFamily="34" charset="0"/>
                <a:ea typeface="微软雅黑" pitchFamily="34" charset="-122"/>
              </a:rPr>
              <a:t>aAcde </a:t>
            </a:r>
            <a:r>
              <a:rPr lang="en-US" altLang="zh-CN" sz="2400" kern="0" noProof="1" smtClean="0">
                <a:latin typeface="Arial" pitchFamily="34" charset="0"/>
                <a:ea typeface="微软雅黑" pitchFamily="34" charset="-122"/>
                <a:sym typeface="Symbol" pitchFamily="18" charset="2"/>
              </a:rPr>
              <a:t></a:t>
            </a:r>
            <a:r>
              <a:rPr lang="en-US" altLang="zh-CN" sz="2400" kern="0" noProof="1" smtClean="0">
                <a:latin typeface="Arial" pitchFamily="34" charset="0"/>
                <a:ea typeface="微软雅黑" pitchFamily="34" charset="-122"/>
              </a:rPr>
              <a:t> aAbcde </a:t>
            </a:r>
            <a:r>
              <a:rPr lang="en-US" altLang="zh-CN" sz="2400" kern="0" noProof="1" smtClean="0">
                <a:latin typeface="Arial" pitchFamily="34" charset="0"/>
                <a:ea typeface="微软雅黑" pitchFamily="34" charset="-122"/>
                <a:sym typeface="Symbol" pitchFamily="18" charset="2"/>
              </a:rPr>
              <a:t></a:t>
            </a:r>
            <a:r>
              <a:rPr lang="en-US" altLang="zh-CN" sz="2400" kern="0" noProof="1" smtClean="0">
                <a:latin typeface="Arial" pitchFamily="34" charset="0"/>
                <a:ea typeface="微软雅黑" pitchFamily="34" charset="-122"/>
              </a:rPr>
              <a:t> abbcde </a:t>
            </a:r>
          </a:p>
          <a:p>
            <a:pPr>
              <a:spcBef>
                <a:spcPts val="600"/>
              </a:spcBef>
              <a:buNone/>
            </a:pPr>
            <a:r>
              <a:rPr lang="zh-CN" altLang="en-US" sz="2400" kern="0" noProof="1" smtClean="0">
                <a:latin typeface="Arial" pitchFamily="34" charset="0"/>
                <a:ea typeface="微软雅黑" pitchFamily="34" charset="-122"/>
              </a:rPr>
              <a:t>这是一个最右推导。</a:t>
            </a:r>
            <a:endParaRPr lang="en-US" altLang="zh-CN" sz="2400" kern="0" noProof="1" smtClean="0">
              <a:latin typeface="Arial" pitchFamily="34" charset="0"/>
              <a:ea typeface="微软雅黑" pitchFamily="34" charset="-122"/>
            </a:endParaRPr>
          </a:p>
          <a:p>
            <a:endParaRPr lang="zh-CN" altLang="en-US" sz="2400" dirty="0" smtClean="0">
              <a:latin typeface="Arial" pitchFamily="34" charset="0"/>
              <a:cs typeface="Arial" pitchFamily="34" charset="0"/>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Char char="n"/>
              <a:tabLst/>
              <a:defRPr/>
            </a:pPr>
            <a:endParaRPr kumimoji="0" lang="en-US" altLang="zh-CN"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rPr>
              <a:t>定义</a:t>
            </a:r>
            <a:endParaRPr lang="zh-CN" altLang="en-US" dirty="0"/>
          </a:p>
        </p:txBody>
      </p:sp>
      <p:sp>
        <p:nvSpPr>
          <p:cNvPr id="3" name="内容占位符 2"/>
          <p:cNvSpPr>
            <a:spLocks noGrp="1"/>
          </p:cNvSpPr>
          <p:nvPr>
            <p:ph idx="1"/>
          </p:nvPr>
        </p:nvSpPr>
        <p:spPr/>
        <p:txBody>
          <a:bodyPr/>
          <a:lstStyle/>
          <a:p>
            <a:r>
              <a:rPr lang="zh-CN" altLang="en-US" sz="2000" dirty="0" smtClean="0"/>
              <a:t>假定</a:t>
            </a:r>
            <a:r>
              <a:rPr lang="zh-CN" altLang="en-US" sz="2000" dirty="0" smtClean="0">
                <a:sym typeface="Symbol" pitchFamily="18" charset="2"/>
              </a:rPr>
              <a:t></a:t>
            </a:r>
            <a:r>
              <a:rPr lang="zh-CN" altLang="en-US" sz="2000" dirty="0" smtClean="0"/>
              <a:t>是文法</a:t>
            </a:r>
            <a:r>
              <a:rPr lang="en-US" altLang="zh-CN" sz="2000" dirty="0" smtClean="0"/>
              <a:t>G</a:t>
            </a:r>
            <a:r>
              <a:rPr lang="zh-CN" altLang="en-US" sz="2000" dirty="0" smtClean="0"/>
              <a:t>的一个句子，称序列</a:t>
            </a:r>
            <a:endParaRPr lang="en-US" altLang="zh-CN" sz="2000" dirty="0" smtClean="0"/>
          </a:p>
          <a:p>
            <a:pPr lvl="2">
              <a:spcBef>
                <a:spcPts val="0"/>
              </a:spcBef>
              <a:buNone/>
            </a:pPr>
            <a:r>
              <a:rPr lang="zh-CN" altLang="en-US" sz="2000" dirty="0" smtClean="0">
                <a:sym typeface="Symbol" pitchFamily="18" charset="2"/>
              </a:rPr>
              <a:t></a:t>
            </a:r>
            <a:r>
              <a:rPr lang="en-US" altLang="zh-CN" sz="2000" baseline="-25000" dirty="0" smtClean="0">
                <a:sym typeface="Symbol" pitchFamily="18" charset="2"/>
              </a:rPr>
              <a:t>n</a:t>
            </a:r>
            <a:r>
              <a:rPr lang="zh-CN" altLang="en-US" sz="2000" dirty="0" smtClean="0">
                <a:sym typeface="Symbol" pitchFamily="18" charset="2"/>
              </a:rPr>
              <a:t>， </a:t>
            </a:r>
            <a:r>
              <a:rPr lang="en-US" altLang="zh-CN" sz="2000" baseline="-25000" dirty="0" smtClean="0">
                <a:sym typeface="Symbol" pitchFamily="18" charset="2"/>
              </a:rPr>
              <a:t>n-1</a:t>
            </a:r>
            <a:r>
              <a:rPr lang="zh-CN" altLang="en-US" sz="2000" dirty="0" smtClean="0">
                <a:sym typeface="Symbol" pitchFamily="18" charset="2"/>
              </a:rPr>
              <a:t>， ，</a:t>
            </a:r>
            <a:r>
              <a:rPr lang="en-US" altLang="zh-CN" sz="2000" baseline="-25000" dirty="0" smtClean="0">
                <a:sym typeface="Symbol" pitchFamily="18" charset="2"/>
              </a:rPr>
              <a:t>0</a:t>
            </a:r>
          </a:p>
          <a:p>
            <a:pPr>
              <a:buNone/>
            </a:pPr>
            <a:r>
              <a:rPr lang="en-US" altLang="zh-CN" sz="2000" dirty="0" smtClean="0"/>
              <a:t>	</a:t>
            </a:r>
            <a:r>
              <a:rPr lang="zh-CN" altLang="en-US" sz="2000" dirty="0" smtClean="0"/>
              <a:t>是</a:t>
            </a:r>
            <a:r>
              <a:rPr lang="zh-CN" altLang="en-US" sz="2000" dirty="0" smtClean="0">
                <a:sym typeface="Symbol" pitchFamily="18" charset="2"/>
              </a:rPr>
              <a:t></a:t>
            </a:r>
            <a:r>
              <a:rPr lang="zh-CN" altLang="en-US" sz="2000" dirty="0" smtClean="0"/>
              <a:t>的一个</a:t>
            </a:r>
            <a:r>
              <a:rPr lang="zh-CN" altLang="en-US" sz="2000" dirty="0" smtClean="0">
                <a:solidFill>
                  <a:srgbClr val="FF0000"/>
                </a:solidFill>
              </a:rPr>
              <a:t>规范归约</a:t>
            </a:r>
            <a:r>
              <a:rPr lang="zh-CN" altLang="en-US" sz="2000" dirty="0" smtClean="0"/>
              <a:t>，如果该序列满足：</a:t>
            </a:r>
            <a:endParaRPr lang="en-US" altLang="zh-CN" sz="2000" dirty="0" smtClean="0"/>
          </a:p>
          <a:p>
            <a:pPr lvl="1">
              <a:buNone/>
            </a:pPr>
            <a:r>
              <a:rPr lang="en-US" altLang="zh-CN" sz="2000" dirty="0" smtClean="0"/>
              <a:t>(1) </a:t>
            </a:r>
            <a:r>
              <a:rPr lang="en-US" altLang="zh-CN" sz="2000" dirty="0" smtClean="0">
                <a:sym typeface="Symbol" pitchFamily="18" charset="2"/>
              </a:rPr>
              <a:t> </a:t>
            </a:r>
            <a:r>
              <a:rPr lang="en-US" altLang="zh-CN" sz="2000" baseline="-25000" dirty="0" smtClean="0"/>
              <a:t>n</a:t>
            </a:r>
            <a:r>
              <a:rPr lang="en-US" altLang="zh-CN" sz="2000" dirty="0" smtClean="0"/>
              <a:t>= </a:t>
            </a:r>
            <a:r>
              <a:rPr lang="en-US" altLang="zh-CN" sz="2000" dirty="0" smtClean="0">
                <a:sym typeface="Symbol" pitchFamily="18" charset="2"/>
              </a:rPr>
              <a:t></a:t>
            </a:r>
          </a:p>
          <a:p>
            <a:pPr lvl="1">
              <a:buNone/>
            </a:pPr>
            <a:r>
              <a:rPr lang="en-US" altLang="zh-CN" sz="2000" dirty="0" smtClean="0"/>
              <a:t>(2)  </a:t>
            </a:r>
            <a:r>
              <a:rPr lang="en-US" altLang="zh-CN" sz="2000" dirty="0" smtClean="0">
                <a:sym typeface="Symbol" pitchFamily="18" charset="2"/>
              </a:rPr>
              <a:t></a:t>
            </a:r>
            <a:r>
              <a:rPr lang="en-US" altLang="zh-CN" sz="2000" baseline="-25000" dirty="0" smtClean="0">
                <a:sym typeface="Symbol" pitchFamily="18" charset="2"/>
              </a:rPr>
              <a:t>0</a:t>
            </a:r>
            <a:r>
              <a:rPr lang="zh-CN" altLang="en-US" sz="2000" dirty="0" smtClean="0"/>
              <a:t>为文法的开始符号，即</a:t>
            </a:r>
            <a:r>
              <a:rPr lang="zh-CN" altLang="en-US" sz="2000" dirty="0" smtClean="0">
                <a:sym typeface="Symbol" pitchFamily="18" charset="2"/>
              </a:rPr>
              <a:t></a:t>
            </a:r>
            <a:r>
              <a:rPr lang="en-US" altLang="zh-CN" sz="2000" baseline="-25000" dirty="0" smtClean="0">
                <a:sym typeface="Symbol" pitchFamily="18" charset="2"/>
              </a:rPr>
              <a:t>0</a:t>
            </a:r>
            <a:r>
              <a:rPr lang="en-US" altLang="zh-CN" sz="2000" dirty="0" smtClean="0"/>
              <a:t>=S</a:t>
            </a:r>
          </a:p>
          <a:p>
            <a:pPr marL="900000" lvl="1" indent="-432000">
              <a:buNone/>
            </a:pPr>
            <a:r>
              <a:rPr lang="en-US" altLang="zh-CN" sz="2000" dirty="0" smtClean="0"/>
              <a:t>(3)  </a:t>
            </a:r>
            <a:r>
              <a:rPr lang="zh-CN" altLang="en-US" sz="2000" dirty="0" smtClean="0"/>
              <a:t>对任何</a:t>
            </a:r>
            <a:r>
              <a:rPr lang="en-US" altLang="zh-CN" sz="2000" dirty="0" err="1" smtClean="0"/>
              <a:t>i</a:t>
            </a:r>
            <a:r>
              <a:rPr lang="zh-CN" altLang="en-US" sz="2000" dirty="0" smtClean="0"/>
              <a:t>，</a:t>
            </a:r>
            <a:r>
              <a:rPr lang="en-US" altLang="zh-CN" sz="2000" dirty="0" smtClean="0"/>
              <a:t>0 </a:t>
            </a:r>
            <a:r>
              <a:rPr lang="en-US" altLang="zh-CN" sz="2000" dirty="0" smtClean="0">
                <a:sym typeface="Symbol" pitchFamily="18" charset="2"/>
              </a:rPr>
              <a:t> </a:t>
            </a:r>
            <a:r>
              <a:rPr lang="en-US" altLang="zh-CN" sz="2000" dirty="0" err="1" smtClean="0"/>
              <a:t>i</a:t>
            </a:r>
            <a:r>
              <a:rPr lang="en-US" altLang="zh-CN" sz="2000" dirty="0" smtClean="0"/>
              <a:t> </a:t>
            </a:r>
            <a:r>
              <a:rPr lang="en-US" altLang="zh-CN" sz="2000" dirty="0" smtClean="0">
                <a:sym typeface="Symbol" pitchFamily="18" charset="2"/>
              </a:rPr>
              <a:t> </a:t>
            </a:r>
            <a:r>
              <a:rPr lang="en-US" altLang="zh-CN" sz="2000" dirty="0" smtClean="0"/>
              <a:t>n</a:t>
            </a:r>
            <a:r>
              <a:rPr lang="zh-CN" altLang="en-US" sz="2000" dirty="0" smtClean="0"/>
              <a:t>， </a:t>
            </a:r>
            <a:r>
              <a:rPr lang="zh-CN" altLang="en-US" sz="2000" dirty="0" smtClean="0">
                <a:sym typeface="Symbol" pitchFamily="18" charset="2"/>
              </a:rPr>
              <a:t></a:t>
            </a:r>
            <a:r>
              <a:rPr lang="en-US" altLang="zh-CN" sz="2000" baseline="-25000" dirty="0" smtClean="0">
                <a:sym typeface="Symbol" pitchFamily="18" charset="2"/>
              </a:rPr>
              <a:t>i-1</a:t>
            </a:r>
            <a:r>
              <a:rPr lang="zh-CN" altLang="en-US" sz="2000" dirty="0" smtClean="0"/>
              <a:t>是从</a:t>
            </a:r>
            <a:r>
              <a:rPr lang="zh-CN" altLang="en-US" sz="2000" dirty="0" smtClean="0">
                <a:sym typeface="Symbol" pitchFamily="18" charset="2"/>
              </a:rPr>
              <a:t></a:t>
            </a:r>
            <a:r>
              <a:rPr lang="en-US" altLang="zh-CN" sz="2000" baseline="-25000" dirty="0" err="1" smtClean="0">
                <a:sym typeface="Symbol" pitchFamily="18" charset="2"/>
              </a:rPr>
              <a:t>i</a:t>
            </a:r>
            <a:r>
              <a:rPr lang="zh-CN" altLang="en-US" sz="2000" dirty="0" smtClean="0"/>
              <a:t>经把句柄替换成为相应产生式左部符号而得到的。</a:t>
            </a:r>
          </a:p>
          <a:p>
            <a:r>
              <a:rPr lang="zh-CN" altLang="en-US" sz="2000" dirty="0" smtClean="0"/>
              <a:t>规范规约是关于</a:t>
            </a:r>
            <a:r>
              <a:rPr lang="zh-CN" altLang="en-US" sz="2000" dirty="0" smtClean="0">
                <a:sym typeface="Symbol" pitchFamily="18" charset="2"/>
              </a:rPr>
              <a:t></a:t>
            </a:r>
            <a:r>
              <a:rPr lang="zh-CN" altLang="en-US" sz="2000" dirty="0" smtClean="0"/>
              <a:t>的一个</a:t>
            </a:r>
            <a:r>
              <a:rPr kumimoji="1" lang="zh-CN" altLang="en-US" sz="2000" dirty="0" smtClean="0"/>
              <a:t>最右推导的逆过程。</a:t>
            </a:r>
            <a:endParaRPr lang="en-US" altLang="zh-CN" sz="2000" dirty="0" smtClean="0"/>
          </a:p>
          <a:p>
            <a:r>
              <a:rPr kumimoji="1" lang="zh-CN" altLang="en-US" sz="2000" dirty="0" smtClean="0"/>
              <a:t>在形式语言中，最右推导通常被称为</a:t>
            </a:r>
            <a:r>
              <a:rPr kumimoji="1" lang="zh-CN" altLang="en-US" sz="2000" dirty="0" smtClean="0">
                <a:solidFill>
                  <a:srgbClr val="FF0000"/>
                </a:solidFill>
              </a:rPr>
              <a:t>规范推导</a:t>
            </a:r>
            <a:r>
              <a:rPr kumimoji="1" lang="zh-CN" altLang="en-US" sz="2000" dirty="0" smtClean="0"/>
              <a:t>。</a:t>
            </a:r>
            <a:endParaRPr kumimoji="1" lang="en-US" altLang="zh-CN" sz="2000" dirty="0" smtClean="0"/>
          </a:p>
          <a:p>
            <a:r>
              <a:rPr kumimoji="1" lang="zh-CN" altLang="en-US" sz="2000" dirty="0" smtClean="0"/>
              <a:t>由规范推导推出的句型称为</a:t>
            </a:r>
            <a:r>
              <a:rPr kumimoji="1" lang="zh-CN" altLang="en-US" sz="2000" dirty="0" smtClean="0">
                <a:solidFill>
                  <a:srgbClr val="FF0000"/>
                </a:solidFill>
              </a:rPr>
              <a:t>规范句型</a:t>
            </a:r>
            <a:r>
              <a:rPr kumimoji="1" lang="zh-CN" altLang="en-US" sz="2000" dirty="0" smtClean="0"/>
              <a:t>。</a:t>
            </a:r>
          </a:p>
          <a:p>
            <a:r>
              <a:rPr kumimoji="1" lang="zh-CN" altLang="en-US" sz="2000" dirty="0" smtClean="0"/>
              <a:t>如果文法</a:t>
            </a:r>
            <a:r>
              <a:rPr kumimoji="1" lang="en-US" altLang="zh-CN" sz="2000" dirty="0" smtClean="0"/>
              <a:t>G</a:t>
            </a:r>
            <a:r>
              <a:rPr kumimoji="1" lang="zh-CN" altLang="en-US" sz="2000" dirty="0" smtClean="0"/>
              <a:t>无二义，则规范推导（最右推导）的逆过程必是规范归约（最左归约）。</a:t>
            </a:r>
            <a:endParaRPr kumimoji="1" lang="en-US" altLang="zh-CN" sz="2000"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linds(horizontal)">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规范归约方法</a:t>
            </a:r>
            <a:endParaRPr lang="zh-CN" altLang="en-US" dirty="0"/>
          </a:p>
        </p:txBody>
      </p:sp>
      <p:sp>
        <p:nvSpPr>
          <p:cNvPr id="3" name="内容占位符 2"/>
          <p:cNvSpPr>
            <a:spLocks noGrp="1"/>
          </p:cNvSpPr>
          <p:nvPr>
            <p:ph idx="1"/>
          </p:nvPr>
        </p:nvSpPr>
        <p:spPr/>
        <p:txBody>
          <a:bodyPr/>
          <a:lstStyle/>
          <a:p>
            <a:r>
              <a:rPr lang="zh-CN" altLang="en-US" dirty="0" smtClean="0"/>
              <a:t>规范归约的中心问题</a:t>
            </a:r>
            <a:endParaRPr lang="en-US" altLang="zh-CN" dirty="0" smtClean="0"/>
          </a:p>
          <a:p>
            <a:pPr lvl="1"/>
            <a:r>
              <a:rPr lang="zh-CN" altLang="en-US" dirty="0" smtClean="0"/>
              <a:t>如何寻找或确定一个句型的句柄。</a:t>
            </a:r>
            <a:endParaRPr lang="en-US" altLang="zh-CN" dirty="0" smtClean="0"/>
          </a:p>
          <a:p>
            <a:r>
              <a:rPr lang="zh-CN" altLang="en-US" dirty="0" smtClean="0"/>
              <a:t>给出了寻找句柄的不同算法就给出了不同的规范归约方法。</a:t>
            </a:r>
            <a:endParaRPr lang="en-US" altLang="zh-CN" dirty="0" smtClean="0"/>
          </a:p>
          <a:p>
            <a:pPr lvl="1"/>
            <a:r>
              <a:rPr lang="en-US" altLang="zh-CN" dirty="0" smtClean="0"/>
              <a:t>LR(0)</a:t>
            </a:r>
          </a:p>
          <a:p>
            <a:pPr lvl="1"/>
            <a:r>
              <a:rPr lang="en-US" altLang="zh-CN" dirty="0" smtClean="0"/>
              <a:t>SLR(1)</a:t>
            </a:r>
          </a:p>
          <a:p>
            <a:pPr lvl="1"/>
            <a:r>
              <a:rPr lang="en-US" altLang="zh-CN" dirty="0" smtClean="0"/>
              <a:t>LR(1)</a:t>
            </a:r>
          </a:p>
          <a:p>
            <a:pPr lvl="1"/>
            <a:r>
              <a:rPr lang="en-US" altLang="zh-CN" dirty="0" smtClean="0"/>
              <a:t>LALR(1)</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42910" y="1000108"/>
            <a:ext cx="8072494" cy="2138380"/>
          </a:xfrm>
        </p:spPr>
        <p:txBody>
          <a:bodyPr/>
          <a:lstStyle/>
          <a:p>
            <a:pPr eaLnBrk="1" hangingPunct="1">
              <a:lnSpc>
                <a:spcPct val="150000"/>
              </a:lnSpc>
            </a:pPr>
            <a:r>
              <a:rPr lang="zh-CN" altLang="en-US" sz="4800" dirty="0" smtClean="0"/>
              <a:t>第五章</a:t>
            </a:r>
            <a:r>
              <a:rPr lang="en-US" altLang="zh-CN" sz="4800" dirty="0" smtClean="0"/>
              <a:t/>
            </a:r>
            <a:br>
              <a:rPr lang="en-US" altLang="zh-CN" sz="4800" dirty="0" smtClean="0"/>
            </a:br>
            <a:r>
              <a:rPr lang="zh-CN" altLang="en-US" sz="4800" dirty="0" smtClean="0"/>
              <a:t>语法分析</a:t>
            </a:r>
            <a:r>
              <a:rPr lang="en-US" altLang="zh-CN" sz="4800" dirty="0" smtClean="0"/>
              <a:t>—</a:t>
            </a:r>
            <a:r>
              <a:rPr lang="zh-CN" altLang="en-US" sz="4800" dirty="0" smtClean="0"/>
              <a:t>自下而上分析</a:t>
            </a:r>
            <a:endParaRPr lang="en-US" altLang="zh-CN" sz="4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20</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5.1.1  </a:t>
              </a:r>
              <a:r>
                <a:rPr lang="zh-CN" altLang="en-US" sz="2000" dirty="0" smtClean="0"/>
                <a:t>归约</a:t>
              </a:r>
              <a:endParaRPr lang="en-US" altLang="zh-CN" sz="2000" dirty="0"/>
            </a:p>
          </p:txBody>
        </p:sp>
      </p:grpSp>
      <p:grpSp>
        <p:nvGrpSpPr>
          <p:cNvPr id="3"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5.1.2  </a:t>
              </a:r>
              <a:r>
                <a:rPr lang="zh-CN" altLang="en-US" sz="2000" dirty="0" smtClean="0"/>
                <a:t>规范归约简述</a:t>
              </a:r>
              <a:endParaRPr lang="zh-CN" sz="2000" dirty="0"/>
            </a:p>
          </p:txBody>
        </p:sp>
      </p:grpSp>
      <p:grpSp>
        <p:nvGrpSpPr>
          <p:cNvPr id="6" name="组合 15"/>
          <p:cNvGrpSpPr>
            <a:grpSpLocks/>
          </p:cNvGrpSpPr>
          <p:nvPr/>
        </p:nvGrpSpPr>
        <p:grpSpPr bwMode="auto">
          <a:xfrm>
            <a:off x="1285877" y="3571875"/>
            <a:ext cx="6143643" cy="681038"/>
            <a:chOff x="324604" y="851961"/>
            <a:chExt cx="6492061" cy="974160"/>
          </a:xfrm>
        </p:grpSpPr>
        <p:sp>
          <p:nvSpPr>
            <p:cNvPr id="10" name="圆角矩形 9"/>
            <p:cNvSpPr/>
            <p:nvPr/>
          </p:nvSpPr>
          <p:spPr>
            <a:xfrm>
              <a:off x="324604"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5.1.3  </a:t>
              </a:r>
              <a:r>
                <a:rPr lang="zh-CN" altLang="en-US" sz="2000" dirty="0" smtClean="0">
                  <a:solidFill>
                    <a:srgbClr val="FF0000"/>
                  </a:solidFill>
                </a:rPr>
                <a:t>符号栈的使用与语法树的表示</a:t>
              </a:r>
              <a:endParaRPr lang="en-US" sz="2000" dirty="0">
                <a:solidFill>
                  <a:srgbClr val="FF0000"/>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符号栈和分析表</a:t>
            </a:r>
            <a:endParaRPr lang="zh-CN" altLang="en-US" dirty="0"/>
          </a:p>
        </p:txBody>
      </p:sp>
      <p:sp>
        <p:nvSpPr>
          <p:cNvPr id="3" name="内容占位符 2"/>
          <p:cNvSpPr>
            <a:spLocks noGrp="1"/>
          </p:cNvSpPr>
          <p:nvPr>
            <p:ph idx="1"/>
          </p:nvPr>
        </p:nvSpPr>
        <p:spPr/>
        <p:txBody>
          <a:bodyPr/>
          <a:lstStyle/>
          <a:p>
            <a:r>
              <a:rPr lang="zh-CN" altLang="en-US" noProof="1" smtClean="0">
                <a:latin typeface="宋体" charset="-122"/>
              </a:rPr>
              <a:t>栈是语法分析的一种基本数据结构。</a:t>
            </a:r>
            <a:endParaRPr lang="en-US" altLang="zh-CN" noProof="1" smtClean="0">
              <a:latin typeface="宋体" charset="-122"/>
            </a:endParaRPr>
          </a:p>
          <a:p>
            <a:r>
              <a:rPr lang="zh-CN" altLang="en-US" noProof="1" smtClean="0">
                <a:latin typeface="宋体" charset="-122"/>
              </a:rPr>
              <a:t>用“#”</a:t>
            </a:r>
            <a:r>
              <a:rPr lang="zh-CN" altLang="en-US" dirty="0" smtClean="0"/>
              <a:t>作为栈底符号；同时，也用这个符号作为输入串的结束符。</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21</a:t>
            </a:fld>
            <a:endParaRPr lang="en-US" altLang="zh-CN"/>
          </a:p>
        </p:txBody>
      </p:sp>
      <p:graphicFrame>
        <p:nvGraphicFramePr>
          <p:cNvPr id="5" name="表格 4"/>
          <p:cNvGraphicFramePr>
            <a:graphicFrameLocks noGrp="1"/>
          </p:cNvGraphicFramePr>
          <p:nvPr/>
        </p:nvGraphicFramePr>
        <p:xfrm>
          <a:off x="1260475" y="3003831"/>
          <a:ext cx="6382593" cy="1639615"/>
        </p:xfrm>
        <a:graphic>
          <a:graphicData uri="http://schemas.openxmlformats.org/drawingml/2006/table">
            <a:tbl>
              <a:tblPr/>
              <a:tblGrid>
                <a:gridCol w="1454137"/>
                <a:gridCol w="1857388"/>
                <a:gridCol w="3071068"/>
              </a:tblGrid>
              <a:tr h="4099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smtClean="0">
                          <a:latin typeface="Arial" pitchFamily="34" charset="0"/>
                          <a:ea typeface="微软雅黑" pitchFamily="34" charset="-122"/>
                        </a:rPr>
                        <a:t>符号栈</a:t>
                      </a:r>
                    </a:p>
                  </a:txBody>
                  <a:tcP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algn="ctr"/>
                      <a:r>
                        <a:rPr lang="zh-CN" altLang="en-US" sz="2000" baseline="0" dirty="0" smtClean="0">
                          <a:latin typeface="Arial" pitchFamily="34" charset="0"/>
                          <a:ea typeface="微软雅黑" pitchFamily="34" charset="-122"/>
                        </a:rPr>
                        <a:t>输入串</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aseline="0" dirty="0" smtClean="0">
                          <a:latin typeface="Arial" pitchFamily="34" charset="0"/>
                          <a:ea typeface="微软雅黑" pitchFamily="34" charset="-122"/>
                        </a:rPr>
                        <a:t>动作</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09903">
                <a:tc>
                  <a:txBody>
                    <a:bodyPr/>
                    <a:lstStyle/>
                    <a:p>
                      <a:pPr algn="l"/>
                      <a:r>
                        <a:rPr lang="en-US" altLang="zh-CN" sz="2000" baseline="0" dirty="0" smtClean="0">
                          <a:latin typeface="Arial" pitchFamily="34" charset="0"/>
                          <a:ea typeface="微软雅黑" pitchFamily="34" charset="-122"/>
                        </a:rPr>
                        <a:t>#</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a:r>
                        <a:rPr lang="en-US" altLang="zh-CN" sz="2000" baseline="0" dirty="0" err="1" smtClean="0">
                          <a:latin typeface="Arial" pitchFamily="34" charset="0"/>
                          <a:ea typeface="微软雅黑" pitchFamily="34" charset="-122"/>
                        </a:rPr>
                        <a:t>Inputstring</a:t>
                      </a:r>
                      <a:r>
                        <a:rPr lang="en-US" altLang="zh-CN" sz="2000" baseline="0" dirty="0" smtClean="0">
                          <a:latin typeface="Arial" pitchFamily="34" charset="0"/>
                          <a:ea typeface="微软雅黑" pitchFamily="34" charset="-122"/>
                        </a:rPr>
                        <a:t>#</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smtClean="0">
                          <a:latin typeface="Arial" pitchFamily="34" charset="0"/>
                          <a:ea typeface="微软雅黑" pitchFamily="34" charset="-122"/>
                        </a:rPr>
                        <a:t>移进</a:t>
                      </a:r>
                      <a:r>
                        <a:rPr lang="en-US" altLang="zh-CN" sz="2000" baseline="0" dirty="0" smtClean="0">
                          <a:latin typeface="Arial" pitchFamily="34" charset="0"/>
                          <a:ea typeface="微软雅黑" pitchFamily="34" charset="-122"/>
                        </a:rPr>
                        <a:t>/</a:t>
                      </a:r>
                      <a:r>
                        <a:rPr lang="zh-CN" altLang="en-US" sz="2000" baseline="0" dirty="0" smtClean="0">
                          <a:latin typeface="Arial" pitchFamily="34" charset="0"/>
                          <a:ea typeface="微软雅黑" pitchFamily="34" charset="-122"/>
                        </a:rPr>
                        <a:t>归约</a:t>
                      </a:r>
                      <a:r>
                        <a:rPr lang="en-US" altLang="zh-CN" sz="2000" baseline="0" dirty="0" smtClean="0">
                          <a:latin typeface="Arial" pitchFamily="34" charset="0"/>
                          <a:ea typeface="微软雅黑" pitchFamily="34" charset="-122"/>
                        </a:rPr>
                        <a:t>(shift/reduce)</a:t>
                      </a:r>
                      <a:endParaRPr lang="zh-CN" altLang="en-US" sz="2000" baseline="0" dirty="0" smtClean="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09904">
                <a:tc>
                  <a:txBody>
                    <a:bodyPr/>
                    <a:lstStyle/>
                    <a:p>
                      <a:pPr algn="ctr"/>
                      <a:r>
                        <a:rPr lang="en-US" altLang="zh-CN" sz="2000" baseline="0" dirty="0" smtClean="0">
                          <a:latin typeface="Arial" pitchFamily="34" charset="0"/>
                          <a:ea typeface="微软雅黑" pitchFamily="34" charset="-122"/>
                        </a:rPr>
                        <a:t>…</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000" baseline="0" dirty="0" smtClean="0">
                          <a:latin typeface="Arial" pitchFamily="34" charset="0"/>
                          <a:ea typeface="微软雅黑" pitchFamily="34" charset="-122"/>
                        </a:rPr>
                        <a:t>…</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smtClean="0">
                          <a:latin typeface="Arial" pitchFamily="34" charset="0"/>
                          <a:ea typeface="微软雅黑" pitchFamily="34" charset="-122"/>
                        </a:rPr>
                        <a:t>移进</a:t>
                      </a:r>
                      <a:r>
                        <a:rPr lang="en-US" altLang="zh-CN" sz="2000" baseline="0" dirty="0" smtClean="0">
                          <a:latin typeface="Arial" pitchFamily="34" charset="0"/>
                          <a:ea typeface="微软雅黑" pitchFamily="34" charset="-122"/>
                        </a:rPr>
                        <a:t>/</a:t>
                      </a:r>
                      <a:r>
                        <a:rPr lang="zh-CN" altLang="en-US" sz="2000" baseline="0" dirty="0" smtClean="0">
                          <a:latin typeface="Arial" pitchFamily="34" charset="0"/>
                          <a:ea typeface="微软雅黑" pitchFamily="34" charset="-122"/>
                        </a:rPr>
                        <a:t>归约</a:t>
                      </a:r>
                      <a:r>
                        <a:rPr lang="en-US" altLang="zh-CN" sz="2000" baseline="0" dirty="0" smtClean="0">
                          <a:latin typeface="Arial" pitchFamily="34" charset="0"/>
                          <a:ea typeface="微软雅黑" pitchFamily="34" charset="-122"/>
                        </a:rPr>
                        <a:t>(shift/reduce)</a:t>
                      </a:r>
                      <a:endParaRPr lang="zh-CN" altLang="en-US" sz="2000" baseline="0" dirty="0" smtClean="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09904">
                <a:tc>
                  <a:txBody>
                    <a:bodyPr/>
                    <a:lstStyle/>
                    <a:p>
                      <a:pPr algn="l"/>
                      <a:r>
                        <a:rPr lang="en-US" altLang="zh-CN" sz="2000" baseline="0" dirty="0" smtClean="0">
                          <a:latin typeface="Arial" pitchFamily="34" charset="0"/>
                          <a:ea typeface="微软雅黑" pitchFamily="34" charset="-122"/>
                        </a:rPr>
                        <a:t>#S</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mpd="sng">
                      <a:solidFill>
                        <a:schemeClr val="tx1"/>
                      </a:solidFill>
                      <a:prstDash val="solid"/>
                    </a:lnB>
                  </a:tcPr>
                </a:tc>
                <a:tc>
                  <a:txBody>
                    <a:bodyPr/>
                    <a:lstStyle/>
                    <a:p>
                      <a:pPr algn="r"/>
                      <a:r>
                        <a:rPr lang="en-US" altLang="zh-CN" sz="2000" baseline="0" dirty="0" smtClean="0">
                          <a:latin typeface="Arial" pitchFamily="34" charset="0"/>
                          <a:ea typeface="微软雅黑" pitchFamily="34" charset="-122"/>
                        </a:rPr>
                        <a:t>#</a:t>
                      </a:r>
                      <a:endParaRPr lang="zh-CN" altLang="en-US" sz="200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smtClean="0">
                          <a:latin typeface="Arial" pitchFamily="34" charset="0"/>
                          <a:ea typeface="微软雅黑" pitchFamily="34" charset="-122"/>
                        </a:rPr>
                        <a:t>接受</a:t>
                      </a:r>
                      <a:r>
                        <a:rPr lang="en-US" altLang="zh-CN" sz="2000" baseline="0" dirty="0" smtClean="0">
                          <a:latin typeface="Arial" pitchFamily="34" charset="0"/>
                          <a:ea typeface="微软雅黑" pitchFamily="34" charset="-122"/>
                        </a:rPr>
                        <a:t>(accept)</a:t>
                      </a:r>
                      <a:endParaRPr lang="zh-CN" altLang="en-US" sz="2000" baseline="0" dirty="0" smtClean="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noProof="1" smtClean="0"/>
              <a:t>G(E)</a:t>
            </a:r>
            <a:endParaRPr lang="en-US" altLang="zh-CN" dirty="0" smtClean="0"/>
          </a:p>
          <a:p>
            <a:pPr>
              <a:spcBef>
                <a:spcPts val="0"/>
              </a:spcBef>
              <a:buNone/>
            </a:pPr>
            <a:r>
              <a:rPr lang="en-US" altLang="zh-CN" dirty="0" smtClean="0"/>
              <a:t>		E </a:t>
            </a:r>
            <a:r>
              <a:rPr lang="en-US" altLang="zh-CN" dirty="0" smtClean="0">
                <a:sym typeface="Symbol" pitchFamily="18" charset="2"/>
              </a:rPr>
              <a:t></a:t>
            </a:r>
            <a:r>
              <a:rPr lang="en-US" altLang="zh-CN" dirty="0" smtClean="0"/>
              <a:t> T | E+T</a:t>
            </a:r>
          </a:p>
          <a:p>
            <a:pPr>
              <a:spcBef>
                <a:spcPts val="0"/>
              </a:spcBef>
              <a:buNone/>
            </a:pPr>
            <a:r>
              <a:rPr lang="en-US" altLang="zh-CN" dirty="0" smtClean="0"/>
              <a:t>		T </a:t>
            </a:r>
            <a:r>
              <a:rPr lang="en-US" altLang="zh-CN" dirty="0" smtClean="0">
                <a:sym typeface="Symbol" pitchFamily="18" charset="2"/>
              </a:rPr>
              <a:t> F | T*F</a:t>
            </a:r>
          </a:p>
          <a:p>
            <a:pPr>
              <a:spcBef>
                <a:spcPts val="0"/>
              </a:spcBef>
              <a:buNone/>
            </a:pPr>
            <a:r>
              <a:rPr lang="en-US" altLang="zh-CN" dirty="0" smtClean="0">
                <a:sym typeface="Symbol" pitchFamily="18" charset="2"/>
              </a:rPr>
              <a:t>		F  (E) | </a:t>
            </a:r>
            <a:r>
              <a:rPr lang="en-US" altLang="zh-CN" dirty="0" err="1" smtClean="0">
                <a:sym typeface="Symbol" pitchFamily="18" charset="2"/>
              </a:rPr>
              <a:t>i</a:t>
            </a:r>
            <a:endParaRPr lang="en-US" altLang="zh-CN" dirty="0" smtClean="0">
              <a:sym typeface="Symbol" pitchFamily="18" charset="2"/>
            </a:endParaRPr>
          </a:p>
          <a:p>
            <a:pPr lvl="1"/>
            <a:r>
              <a:rPr lang="zh-CN" altLang="en-US" dirty="0" smtClean="0"/>
              <a:t>输入串</a:t>
            </a:r>
            <a:r>
              <a:rPr lang="en-US" altLang="zh-CN" dirty="0" smtClean="0"/>
              <a:t>i</a:t>
            </a:r>
            <a:r>
              <a:rPr lang="en-US" altLang="zh-CN" baseline="-25000" dirty="0" smtClean="0"/>
              <a:t>1</a:t>
            </a:r>
            <a:r>
              <a:rPr lang="en-US" altLang="zh-CN" dirty="0" smtClean="0"/>
              <a:t>*i</a:t>
            </a:r>
            <a:r>
              <a:rPr lang="en-US" altLang="zh-CN" baseline="-25000" dirty="0" smtClean="0"/>
              <a:t>2</a:t>
            </a:r>
            <a:r>
              <a:rPr lang="en-US" altLang="zh-CN" dirty="0" smtClean="0"/>
              <a:t>+i</a:t>
            </a:r>
            <a:r>
              <a:rPr lang="en-US" altLang="zh-CN" baseline="-25000" dirty="0" smtClean="0"/>
              <a:t>3</a:t>
            </a:r>
            <a:r>
              <a:rPr lang="zh-CN" altLang="en-US" dirty="0" smtClean="0"/>
              <a:t> 的分析</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000100" y="1130350"/>
          <a:ext cx="7000924" cy="5141656"/>
        </p:xfrm>
        <a:graphic>
          <a:graphicData uri="http://schemas.openxmlformats.org/drawingml/2006/table">
            <a:tbl>
              <a:tblPr/>
              <a:tblGrid>
                <a:gridCol w="928720"/>
                <a:gridCol w="1857388"/>
                <a:gridCol w="1857388"/>
                <a:gridCol w="2357428"/>
              </a:tblGrid>
              <a:tr h="338959">
                <a:tc>
                  <a:txBody>
                    <a:bodyPr/>
                    <a:lstStyle/>
                    <a:p>
                      <a:pPr algn="ctr"/>
                      <a:r>
                        <a:rPr lang="zh-CN" altLang="en-US" sz="2000" b="0" baseline="0" dirty="0" smtClean="0">
                          <a:latin typeface="Arial" pitchFamily="34" charset="0"/>
                          <a:ea typeface="微软雅黑" pitchFamily="34" charset="-122"/>
                        </a:rPr>
                        <a:t>步骤</a:t>
                      </a:r>
                      <a:endParaRPr lang="zh-CN" altLang="en-US" sz="2000" b="0" baseline="0" dirty="0">
                        <a:latin typeface="Arial" pitchFamily="34" charset="0"/>
                        <a:ea typeface="微软雅黑" pitchFamily="34" charset="-122"/>
                      </a:endParaRP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0" baseline="0" dirty="0" smtClean="0">
                          <a:latin typeface="Arial" pitchFamily="34" charset="0"/>
                          <a:ea typeface="微软雅黑" pitchFamily="34" charset="-122"/>
                        </a:rPr>
                        <a:t>符号栈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输入串</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动作</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1</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i</a:t>
                      </a:r>
                      <a:r>
                        <a:rPr lang="en-US" sz="2000" b="0" kern="100" baseline="-25000" dirty="0">
                          <a:solidFill>
                            <a:srgbClr val="FF0000"/>
                          </a:solidFill>
                          <a:latin typeface="Arial" pitchFamily="34" charset="0"/>
                          <a:ea typeface="微软雅黑" pitchFamily="34" charset="-122"/>
                          <a:cs typeface="Times New Roman"/>
                        </a:rPr>
                        <a:t>1</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5</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a:t>
                      </a:r>
                      <a:r>
                        <a:rPr lang="zh-CN" sz="2000" b="0" kern="100" baseline="0" dirty="0" smtClean="0">
                          <a:latin typeface="Arial" pitchFamily="34" charset="0"/>
                          <a:ea typeface="微软雅黑" pitchFamily="34" charset="-122"/>
                          <a:cs typeface="Times New Roman"/>
                        </a:rPr>
                        <a:t>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6</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T*i</a:t>
                      </a:r>
                      <a:r>
                        <a:rPr lang="en-US" sz="2000" b="0" kern="100" baseline="-25000" dirty="0">
                          <a:solidFill>
                            <a:srgbClr val="FF0000"/>
                          </a:solidFill>
                          <a:latin typeface="Arial" pitchFamily="34" charset="0"/>
                          <a:ea typeface="微软雅黑" pitchFamily="34" charset="-122"/>
                          <a:cs typeface="Times New Roman"/>
                        </a:rPr>
                        <a:t>2</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7</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8</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T</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9</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10</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chemeClr val="tx1"/>
                          </a:solidFill>
                          <a:latin typeface="Arial" pitchFamily="34" charset="0"/>
                          <a:ea typeface="微软雅黑" pitchFamily="34" charset="-122"/>
                          <a:cs typeface="Times New Roman"/>
                        </a:rPr>
                        <a:t>E+</a:t>
                      </a:r>
                      <a:r>
                        <a:rPr lang="en-US" sz="2000" b="0" kern="100" baseline="0" dirty="0">
                          <a:solidFill>
                            <a:srgbClr val="FF0000"/>
                          </a:solidFill>
                          <a:latin typeface="Arial" pitchFamily="34" charset="0"/>
                          <a:ea typeface="微软雅黑" pitchFamily="34" charset="-122"/>
                          <a:cs typeface="Times New Roman"/>
                        </a:rPr>
                        <a:t>i</a:t>
                      </a:r>
                      <a:r>
                        <a:rPr lang="en-US" sz="2000" b="0" kern="100" baseline="-25000" dirty="0">
                          <a:solidFill>
                            <a:srgbClr val="FF0000"/>
                          </a:solidFill>
                          <a:latin typeface="Arial" pitchFamily="34" charset="0"/>
                          <a:ea typeface="微软雅黑" pitchFamily="34" charset="-122"/>
                          <a:cs typeface="Times New Roman"/>
                        </a:rPr>
                        <a:t>3</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chemeClr val="tx1"/>
                          </a:solidFill>
                          <a:latin typeface="Arial" pitchFamily="34" charset="0"/>
                          <a:ea typeface="微软雅黑" pitchFamily="34" charset="-122"/>
                          <a:cs typeface="Times New Roman"/>
                        </a:rPr>
                        <a:t>E+</a:t>
                      </a:r>
                      <a:r>
                        <a:rPr lang="en-US" sz="2000" b="0" kern="100" baseline="0" dirty="0">
                          <a:solidFill>
                            <a:srgbClr val="FF0000"/>
                          </a:solidFill>
                          <a:latin typeface="Arial" pitchFamily="34" charset="0"/>
                          <a:ea typeface="微软雅黑" pitchFamily="34" charset="-122"/>
                          <a:cs typeface="Times New Roman"/>
                        </a:rPr>
                        <a: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E+T</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接受</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4" name="标题 3"/>
          <p:cNvSpPr>
            <a:spLocks noGrp="1"/>
          </p:cNvSpPr>
          <p:nvPr>
            <p:ph type="title"/>
          </p:nvPr>
        </p:nvSpPr>
        <p:spPr/>
        <p:txBody>
          <a:bodyPr/>
          <a:lstStyle/>
          <a:p>
            <a:r>
              <a:rPr lang="zh-CN" altLang="en-US" dirty="0" smtClean="0"/>
              <a:t>分析过程</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分析过程</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24</a:t>
            </a:fld>
            <a:endParaRPr lang="en-US" altLang="zh-CN"/>
          </a:p>
        </p:txBody>
      </p:sp>
      <p:graphicFrame>
        <p:nvGraphicFramePr>
          <p:cNvPr id="3" name="表格 2"/>
          <p:cNvGraphicFramePr>
            <a:graphicFrameLocks noGrp="1"/>
          </p:cNvGraphicFramePr>
          <p:nvPr/>
        </p:nvGraphicFramePr>
        <p:xfrm>
          <a:off x="1000100" y="1000108"/>
          <a:ext cx="7000924" cy="5480615"/>
        </p:xfrm>
        <a:graphic>
          <a:graphicData uri="http://schemas.openxmlformats.org/drawingml/2006/table">
            <a:tbl>
              <a:tblPr/>
              <a:tblGrid>
                <a:gridCol w="928720"/>
                <a:gridCol w="1857388"/>
                <a:gridCol w="1857388"/>
                <a:gridCol w="2357428"/>
              </a:tblGrid>
              <a:tr h="338959">
                <a:tc>
                  <a:txBody>
                    <a:bodyPr/>
                    <a:lstStyle/>
                    <a:p>
                      <a:pPr algn="ctr"/>
                      <a:r>
                        <a:rPr lang="zh-CN" altLang="en-US" sz="2000" b="0" baseline="0" dirty="0" smtClean="0">
                          <a:latin typeface="Arial" pitchFamily="34" charset="0"/>
                          <a:ea typeface="微软雅黑" pitchFamily="34" charset="-122"/>
                        </a:rPr>
                        <a:t>步骤</a:t>
                      </a:r>
                      <a:endParaRPr lang="zh-CN" altLang="en-US" sz="2000" b="0" baseline="0" dirty="0">
                        <a:latin typeface="Arial" pitchFamily="34" charset="0"/>
                        <a:ea typeface="微软雅黑" pitchFamily="34" charset="-122"/>
                      </a:endParaRP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0" baseline="0" dirty="0" smtClean="0">
                          <a:latin typeface="Arial" pitchFamily="34" charset="0"/>
                          <a:ea typeface="微软雅黑" pitchFamily="34" charset="-122"/>
                        </a:rPr>
                        <a:t>符号栈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输入串</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动作</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0</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1</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预备</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latin typeface="Arial" pitchFamily="34" charset="0"/>
                          <a:ea typeface="微软雅黑" pitchFamily="34" charset="-122"/>
                          <a:cs typeface="Times New Roman"/>
                        </a:rPr>
                        <a:t>1</a:t>
                      </a:r>
                      <a:endParaRPr lang="zh-CN" sz="2000" b="0" kern="100" baseline="-2500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5</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#T*i</a:t>
                      </a:r>
                      <a:r>
                        <a:rPr lang="en-US" sz="2000" b="0" kern="100" baseline="-25000" dirty="0">
                          <a:solidFill>
                            <a:schemeClr val="tx1"/>
                          </a:solidFill>
                          <a:latin typeface="Arial" pitchFamily="34" charset="0"/>
                          <a:ea typeface="微软雅黑" pitchFamily="34" charset="-122"/>
                          <a:cs typeface="Times New Roman"/>
                        </a:rPr>
                        <a:t>2</a:t>
                      </a:r>
                      <a:endParaRPr lang="zh-CN" sz="2000" b="0" kern="100" baseline="-2500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a:t>
                      </a:r>
                      <a:r>
                        <a:rPr lang="zh-CN" sz="2000" b="0" kern="100" baseline="0" dirty="0" smtClean="0">
                          <a:latin typeface="Arial" pitchFamily="34" charset="0"/>
                          <a:ea typeface="微软雅黑" pitchFamily="34" charset="-122"/>
                          <a:cs typeface="Times New Roman"/>
                        </a:rPr>
                        <a:t>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6</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7</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8</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9</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10</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#E+i</a:t>
                      </a:r>
                      <a:r>
                        <a:rPr lang="en-US" sz="2000" b="0" kern="100" baseline="-25000" dirty="0">
                          <a:solidFill>
                            <a:schemeClr val="tx1"/>
                          </a:solidFill>
                          <a:latin typeface="Arial" pitchFamily="34" charset="0"/>
                          <a:ea typeface="微软雅黑" pitchFamily="34" charset="-122"/>
                          <a:cs typeface="Times New Roman"/>
                        </a:rPr>
                        <a:t>3</a:t>
                      </a:r>
                      <a:endParaRPr lang="zh-CN" sz="2000" b="0" kern="100" baseline="-2500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11</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12</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13</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mpd="sng">
                      <a:solidFill>
                        <a:schemeClr val="tx1"/>
                      </a:solidFill>
                      <a:prstDash val="solid"/>
                    </a:lnB>
                  </a:tcPr>
                </a:tc>
                <a:tc>
                  <a:txBody>
                    <a:bodyPr/>
                    <a:lstStyle/>
                    <a:p>
                      <a:pPr marL="180340" indent="-180340" algn="just">
                        <a:spcBef>
                          <a:spcPts val="600"/>
                        </a:spcBef>
                        <a:spcAft>
                          <a:spcPts val="600"/>
                        </a:spcAft>
                      </a:pPr>
                      <a:r>
                        <a:rPr lang="en-US" sz="2000" b="0" kern="100" baseline="0" dirty="0" smtClean="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smtClean="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接受</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131C7C2-3F63-47C6-8589-F2EC327547D4}" type="slidenum">
              <a:rPr lang="zh-CN" altLang="en-US" smtClean="0"/>
              <a:pPr/>
              <a:t>25</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smtClean="0"/>
              <a:t>Contents</a:t>
            </a:r>
          </a:p>
        </p:txBody>
      </p:sp>
      <p:graphicFrame>
        <p:nvGraphicFramePr>
          <p:cNvPr id="7" name="图示 6"/>
          <p:cNvGraphicFramePr/>
          <p:nvPr/>
        </p:nvGraphicFramePr>
        <p:xfrm>
          <a:off x="-32" y="1819392"/>
          <a:ext cx="9144064" cy="280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52871" y="2770292"/>
            <a:ext cx="500063" cy="830263"/>
          </a:xfrm>
          <a:prstGeom prst="rect">
            <a:avLst/>
          </a:prstGeom>
          <a:noFill/>
          <a:ln w="9525">
            <a:noFill/>
            <a:miter lim="800000"/>
            <a:headEnd/>
            <a:tailEnd/>
          </a:ln>
        </p:spPr>
        <p:txBody>
          <a:bodyPr>
            <a:spAutoFit/>
          </a:bodyPr>
          <a:lstStyle/>
          <a:p>
            <a:r>
              <a:rPr lang="en-US" altLang="zh-CN" sz="4800" dirty="0">
                <a:solidFill>
                  <a:srgbClr val="FF0000"/>
                </a:solidFill>
                <a:cs typeface="Arial" charset="0"/>
              </a:rPr>
              <a:t>►</a:t>
            </a:r>
            <a:endParaRPr lang="zh-CN" altLang="en-US" sz="4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131C7C2-3F63-47C6-8589-F2EC327547D4}" type="slidenum">
              <a:rPr lang="zh-CN" altLang="en-US" smtClean="0"/>
              <a:pPr/>
              <a:t>26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smtClean="0"/>
              <a:t>Contents</a:t>
            </a:r>
          </a:p>
        </p:txBody>
      </p:sp>
      <p:graphicFrame>
        <p:nvGraphicFramePr>
          <p:cNvPr id="7" name="图示 6"/>
          <p:cNvGraphicFramePr/>
          <p:nvPr/>
        </p:nvGraphicFramePr>
        <p:xfrm>
          <a:off x="-32" y="1819392"/>
          <a:ext cx="9144064" cy="280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52871" y="3770424"/>
            <a:ext cx="500063" cy="830263"/>
          </a:xfrm>
          <a:prstGeom prst="rect">
            <a:avLst/>
          </a:prstGeom>
          <a:noFill/>
          <a:ln w="9525">
            <a:noFill/>
            <a:miter lim="800000"/>
            <a:headEnd/>
            <a:tailEnd/>
          </a:ln>
        </p:spPr>
        <p:txBody>
          <a:bodyPr>
            <a:spAutoFit/>
          </a:bodyPr>
          <a:lstStyle/>
          <a:p>
            <a:r>
              <a:rPr lang="en-US" altLang="zh-CN" sz="4800" dirty="0">
                <a:solidFill>
                  <a:srgbClr val="FF0000"/>
                </a:solidFill>
                <a:cs typeface="Arial" charset="0"/>
              </a:rPr>
              <a:t>►</a:t>
            </a:r>
            <a:endParaRPr lang="zh-CN" altLang="en-US" sz="4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27</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solidFill>
                    <a:srgbClr val="FF0000"/>
                  </a:solidFill>
                </a:rPr>
                <a:t>5.3.1  LR</a:t>
              </a:r>
              <a:r>
                <a:rPr lang="zh-CN" altLang="en-US" sz="2000" dirty="0" smtClean="0">
                  <a:solidFill>
                    <a:srgbClr val="FF0000"/>
                  </a:solidFill>
                </a:rPr>
                <a:t>分析器</a:t>
              </a:r>
              <a:endParaRPr lang="en-US" altLang="zh-CN" sz="2000" dirty="0" smtClean="0">
                <a:solidFill>
                  <a:srgbClr val="FF0000"/>
                </a:solidFill>
              </a:endParaRPr>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5.3.2  LR(0)</a:t>
              </a:r>
              <a:r>
                <a:rPr lang="zh-CN" altLang="en-US" sz="2000" dirty="0" smtClean="0"/>
                <a:t>项目集族和</a:t>
              </a:r>
              <a:r>
                <a:rPr lang="en-US" altLang="zh-CN" sz="2000" dirty="0" smtClean="0"/>
                <a:t>LR(0)</a:t>
              </a:r>
              <a:r>
                <a:rPr lang="zh-CN" altLang="en-US" sz="2000" dirty="0" smtClean="0"/>
                <a:t>分析表的构造</a:t>
              </a:r>
              <a:endParaRPr lang="zh-CN" sz="2000" dirty="0"/>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5.3.3  SLR</a:t>
              </a:r>
              <a:r>
                <a:rPr lang="zh-CN" altLang="en-US" sz="2000" dirty="0" smtClean="0"/>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分析器和</a:t>
            </a:r>
            <a:r>
              <a:rPr lang="en-US" altLang="zh-CN" dirty="0" smtClean="0"/>
              <a:t>DFA</a:t>
            </a:r>
            <a:endParaRPr lang="zh-CN" altLang="en-US" dirty="0"/>
          </a:p>
        </p:txBody>
      </p:sp>
      <p:sp>
        <p:nvSpPr>
          <p:cNvPr id="3" name="内容占位符 2"/>
          <p:cNvSpPr>
            <a:spLocks noGrp="1"/>
          </p:cNvSpPr>
          <p:nvPr>
            <p:ph idx="1"/>
          </p:nvPr>
        </p:nvSpPr>
        <p:spPr/>
        <p:txBody>
          <a:bodyPr/>
          <a:lstStyle/>
          <a:p>
            <a:r>
              <a:rPr lang="zh-CN" altLang="en-US" dirty="0" smtClean="0"/>
              <a:t>规范规约的关键问题是寻找句柄。</a:t>
            </a:r>
            <a:endParaRPr lang="en-US" altLang="zh-CN" dirty="0" smtClean="0"/>
          </a:p>
          <a:p>
            <a:r>
              <a:rPr lang="zh-CN" altLang="en-US" dirty="0" smtClean="0"/>
              <a:t>基本思想</a:t>
            </a:r>
            <a:endParaRPr lang="en-US" altLang="zh-CN" dirty="0" smtClean="0"/>
          </a:p>
          <a:p>
            <a:pPr marL="762000" lvl="1"/>
            <a:r>
              <a:rPr lang="zh-CN" altLang="en-US" dirty="0" smtClean="0"/>
              <a:t>历史：已移入符号栈的内容</a:t>
            </a:r>
          </a:p>
          <a:p>
            <a:pPr marL="762000" lvl="1"/>
            <a:r>
              <a:rPr lang="zh-CN" altLang="en-US" dirty="0" smtClean="0"/>
              <a:t>展望：根据产生式推测未来可能遇到的输入符号</a:t>
            </a:r>
          </a:p>
          <a:p>
            <a:pPr marL="762000" lvl="1"/>
            <a:r>
              <a:rPr lang="zh-CN" altLang="en-US" dirty="0" smtClean="0"/>
              <a:t>现实：当前的输入符号</a:t>
            </a:r>
            <a:endParaRPr lang="en-US" altLang="zh-CN" dirty="0" smtClean="0"/>
          </a:p>
          <a:p>
            <a:r>
              <a:rPr lang="en-US" altLang="zh-CN" dirty="0" smtClean="0"/>
              <a:t>LR</a:t>
            </a:r>
            <a:r>
              <a:rPr lang="zh-CN" altLang="en-US" dirty="0" smtClean="0"/>
              <a:t>分析器实质上是一个带分析栈（符号栈）的确定性有穷自动机。</a:t>
            </a:r>
            <a:endParaRPr lang="en-US" altLang="zh-CN" dirty="0" smtClean="0"/>
          </a:p>
          <a:p>
            <a:pPr lvl="1"/>
            <a:r>
              <a:rPr lang="zh-CN" altLang="en-US" dirty="0" smtClean="0"/>
              <a:t>把</a:t>
            </a:r>
            <a:r>
              <a:rPr lang="en-US" altLang="zh-CN" dirty="0" smtClean="0"/>
              <a:t>"</a:t>
            </a:r>
            <a:r>
              <a:rPr lang="zh-CN" altLang="en-US" dirty="0" smtClean="0"/>
              <a:t>历史</a:t>
            </a:r>
            <a:r>
              <a:rPr lang="en-US" altLang="zh-CN" dirty="0" smtClean="0"/>
              <a:t>"</a:t>
            </a:r>
            <a:r>
              <a:rPr lang="zh-CN" altLang="en-US" dirty="0" smtClean="0"/>
              <a:t>及</a:t>
            </a:r>
            <a:r>
              <a:rPr lang="en-US" altLang="zh-CN" dirty="0" smtClean="0"/>
              <a:t>"</a:t>
            </a:r>
            <a:r>
              <a:rPr lang="zh-CN" altLang="en-US" dirty="0" smtClean="0"/>
              <a:t>展望</a:t>
            </a:r>
            <a:r>
              <a:rPr lang="en-US" altLang="zh-CN" dirty="0" smtClean="0"/>
              <a:t>"</a:t>
            </a:r>
            <a:r>
              <a:rPr lang="zh-CN" altLang="en-US" dirty="0" smtClean="0"/>
              <a:t>综合抽象成状态；</a:t>
            </a:r>
            <a:endParaRPr lang="en-US" altLang="zh-CN" dirty="0" smtClean="0"/>
          </a:p>
          <a:p>
            <a:pPr lvl="1"/>
            <a:r>
              <a:rPr lang="zh-CN" altLang="en-US" dirty="0" smtClean="0"/>
              <a:t>状态存储在分析栈中；</a:t>
            </a:r>
            <a:endParaRPr lang="en-US" altLang="zh-CN" dirty="0" smtClean="0"/>
          </a:p>
          <a:p>
            <a:pPr lvl="1"/>
            <a:r>
              <a:rPr lang="zh-CN" altLang="en-US" dirty="0" smtClean="0"/>
              <a:t>由栈顶状态和当前输入符号唯一确定每一步工作。</a:t>
            </a:r>
          </a:p>
          <a:p>
            <a:pPr marL="361950"/>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分析器模型</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29</a:t>
            </a:fld>
            <a:endParaRPr lang="en-US" altLang="zh-CN"/>
          </a:p>
        </p:txBody>
      </p:sp>
      <p:sp>
        <p:nvSpPr>
          <p:cNvPr id="3" name="内容占位符 2"/>
          <p:cNvSpPr>
            <a:spLocks noGrp="1"/>
          </p:cNvSpPr>
          <p:nvPr>
            <p:ph idx="4294967295"/>
          </p:nvPr>
        </p:nvSpPr>
        <p:spPr>
          <a:xfrm>
            <a:off x="1246188" y="1000125"/>
            <a:ext cx="7897812" cy="2143125"/>
          </a:xfrm>
        </p:spPr>
        <p:txBody>
          <a:bodyPr/>
          <a:lstStyle/>
          <a:p>
            <a:endParaRPr lang="zh-CN" altLang="en-US" dirty="0" smtClean="0"/>
          </a:p>
          <a:p>
            <a:endParaRPr lang="zh-CN" altLang="en-US" dirty="0"/>
          </a:p>
        </p:txBody>
      </p:sp>
      <p:sp>
        <p:nvSpPr>
          <p:cNvPr id="5" name="Rectangle 6"/>
          <p:cNvSpPr>
            <a:spLocks noChangeArrowheads="1"/>
          </p:cNvSpPr>
          <p:nvPr/>
        </p:nvSpPr>
        <p:spPr bwMode="auto">
          <a:xfrm>
            <a:off x="4419600" y="2608257"/>
            <a:ext cx="2000250" cy="747699"/>
          </a:xfrm>
          <a:prstGeom prst="rect">
            <a:avLst/>
          </a:prstGeom>
          <a:noFill/>
          <a:ln w="22225">
            <a:solidFill>
              <a:schemeClr val="tx1"/>
            </a:solidFill>
            <a:miter lim="800000"/>
            <a:headEnd/>
            <a:tailEnd/>
          </a:ln>
          <a:effectLst/>
        </p:spPr>
        <p:txBody>
          <a:bodyPr anchor="ctr"/>
          <a:lstStyle/>
          <a:p>
            <a:pPr algn="ctr" eaLnBrk="0" hangingPunct="0"/>
            <a:r>
              <a:rPr kumimoji="1" lang="en-US" altLang="zh-CN" sz="2000" b="1" dirty="0">
                <a:latin typeface="Arial" pitchFamily="34" charset="0"/>
                <a:ea typeface="微软雅黑" pitchFamily="34" charset="-122"/>
              </a:rPr>
              <a:t> LR</a:t>
            </a:r>
            <a:r>
              <a:rPr kumimoji="1" lang="zh-CN" altLang="en-US" sz="2000" b="1" dirty="0" smtClean="0">
                <a:latin typeface="Arial" pitchFamily="34" charset="0"/>
                <a:ea typeface="微软雅黑" pitchFamily="34" charset="-122"/>
              </a:rPr>
              <a:t>分析程序</a:t>
            </a:r>
            <a:endParaRPr kumimoji="1" lang="zh-CN" altLang="en-US" sz="2000" b="1" dirty="0">
              <a:latin typeface="Arial" pitchFamily="34" charset="0"/>
              <a:ea typeface="微软雅黑" pitchFamily="34" charset="-122"/>
            </a:endParaRPr>
          </a:p>
        </p:txBody>
      </p:sp>
      <p:sp>
        <p:nvSpPr>
          <p:cNvPr id="6" name="Freeform 10"/>
          <p:cNvSpPr>
            <a:spLocks/>
          </p:cNvSpPr>
          <p:nvPr/>
        </p:nvSpPr>
        <p:spPr bwMode="auto">
          <a:xfrm>
            <a:off x="2819400" y="2284386"/>
            <a:ext cx="1600200" cy="685800"/>
          </a:xfrm>
          <a:custGeom>
            <a:avLst/>
            <a:gdLst/>
            <a:ahLst/>
            <a:cxnLst>
              <a:cxn ang="0">
                <a:pos x="19990" y="19954"/>
              </a:cxn>
              <a:cxn ang="0">
                <a:pos x="9319" y="19954"/>
              </a:cxn>
              <a:cxn ang="0">
                <a:pos x="9319" y="0"/>
              </a:cxn>
              <a:cxn ang="0">
                <a:pos x="0" y="0"/>
              </a:cxn>
            </a:cxnLst>
            <a:rect l="0" t="0" r="r" b="b"/>
            <a:pathLst>
              <a:path w="20000" h="20000">
                <a:moveTo>
                  <a:pt x="19990" y="19954"/>
                </a:moveTo>
                <a:lnTo>
                  <a:pt x="9319" y="19954"/>
                </a:lnTo>
                <a:lnTo>
                  <a:pt x="9319" y="0"/>
                </a:lnTo>
                <a:lnTo>
                  <a:pt x="0" y="0"/>
                </a:lnTo>
              </a:path>
            </a:pathLst>
          </a:custGeom>
          <a:noFill/>
          <a:ln w="22225" cap="flat">
            <a:solidFill>
              <a:schemeClr val="tx1"/>
            </a:solidFill>
            <a:prstDash val="solid"/>
            <a:round/>
            <a:headEnd type="none" w="sm" len="sm"/>
            <a:tailEnd type="stealth" w="lg" len="lg"/>
          </a:ln>
          <a:effectLst/>
        </p:spPr>
        <p:txBody>
          <a:bodyPr/>
          <a:lstStyle/>
          <a:p>
            <a:endParaRPr lang="zh-CN" altLang="en-US" sz="2000"/>
          </a:p>
        </p:txBody>
      </p:sp>
      <p:sp>
        <p:nvSpPr>
          <p:cNvPr id="7" name="Freeform 12"/>
          <p:cNvSpPr>
            <a:spLocks/>
          </p:cNvSpPr>
          <p:nvPr/>
        </p:nvSpPr>
        <p:spPr bwMode="auto">
          <a:xfrm>
            <a:off x="5445125" y="2063921"/>
            <a:ext cx="0" cy="540000"/>
          </a:xfrm>
          <a:custGeom>
            <a:avLst/>
            <a:gdLst/>
            <a:ahLst/>
            <a:cxnLst>
              <a:cxn ang="0">
                <a:pos x="0" y="855"/>
              </a:cxn>
              <a:cxn ang="0">
                <a:pos x="0" y="570"/>
              </a:cxn>
              <a:cxn ang="0">
                <a:pos x="420" y="570"/>
              </a:cxn>
              <a:cxn ang="0">
                <a:pos x="420" y="0"/>
              </a:cxn>
            </a:cxnLst>
            <a:rect l="0" t="0" r="r" b="b"/>
            <a:pathLst>
              <a:path w="420" h="855">
                <a:moveTo>
                  <a:pt x="0" y="855"/>
                </a:moveTo>
                <a:lnTo>
                  <a:pt x="0" y="570"/>
                </a:lnTo>
                <a:lnTo>
                  <a:pt x="420" y="570"/>
                </a:lnTo>
                <a:lnTo>
                  <a:pt x="420" y="0"/>
                </a:lnTo>
              </a:path>
            </a:pathLst>
          </a:custGeom>
          <a:noFill/>
          <a:ln w="22225">
            <a:solidFill>
              <a:schemeClr val="tx1"/>
            </a:solidFill>
            <a:round/>
            <a:headEnd/>
            <a:tailEnd type="stealth" w="lg" len="lg"/>
          </a:ln>
        </p:spPr>
        <p:txBody>
          <a:bodyPr/>
          <a:lstStyle/>
          <a:p>
            <a:endParaRPr lang="zh-CN" altLang="en-US" sz="2000"/>
          </a:p>
        </p:txBody>
      </p:sp>
      <p:grpSp>
        <p:nvGrpSpPr>
          <p:cNvPr id="8" name="Group 34"/>
          <p:cNvGrpSpPr>
            <a:grpSpLocks/>
          </p:cNvGrpSpPr>
          <p:nvPr/>
        </p:nvGrpSpPr>
        <p:grpSpPr bwMode="auto">
          <a:xfrm>
            <a:off x="4286248" y="1571612"/>
            <a:ext cx="3570288" cy="603681"/>
            <a:chOff x="2736" y="1626"/>
            <a:chExt cx="2249" cy="384"/>
          </a:xfrm>
        </p:grpSpPr>
        <p:sp>
          <p:nvSpPr>
            <p:cNvPr id="20" name="Rectangle 5"/>
            <p:cNvSpPr>
              <a:spLocks noChangeArrowheads="1"/>
            </p:cNvSpPr>
            <p:nvPr/>
          </p:nvSpPr>
          <p:spPr bwMode="auto">
            <a:xfrm>
              <a:off x="2736" y="1671"/>
              <a:ext cx="1527" cy="280"/>
            </a:xfrm>
            <a:prstGeom prst="rect">
              <a:avLst/>
            </a:prstGeom>
            <a:noFill/>
            <a:ln w="22225">
              <a:solidFill>
                <a:schemeClr val="tx1"/>
              </a:solidFill>
              <a:miter lim="800000"/>
              <a:headEnd/>
              <a:tailEnd/>
            </a:ln>
            <a:effectLst/>
          </p:spPr>
          <p:txBody>
            <a:bodyPr/>
            <a:lstStyle/>
            <a:p>
              <a:pPr algn="just" eaLnBrk="0" hangingPunct="0"/>
              <a:r>
                <a:rPr kumimoji="1" lang="en-US" altLang="zh-CN" sz="2000" b="1" dirty="0">
                  <a:latin typeface="Arial" pitchFamily="34" charset="0"/>
                  <a:cs typeface="Arial" pitchFamily="34" charset="0"/>
                </a:rPr>
                <a:t>a</a:t>
              </a:r>
              <a:r>
                <a:rPr kumimoji="1" lang="en-US" altLang="zh-CN" sz="2000" b="1" baseline="-25000" dirty="0">
                  <a:latin typeface="Arial" pitchFamily="34" charset="0"/>
                  <a:cs typeface="Arial" pitchFamily="34" charset="0"/>
                </a:rPr>
                <a:t>1</a:t>
              </a:r>
              <a:r>
                <a:rPr kumimoji="1" lang="en-US" altLang="zh-CN" sz="2000" b="1" dirty="0">
                  <a:latin typeface="Arial" pitchFamily="34" charset="0"/>
                  <a:cs typeface="Arial" pitchFamily="34" charset="0"/>
                </a:rPr>
                <a:t>a</a:t>
              </a:r>
              <a:r>
                <a:rPr kumimoji="1" lang="en-US" altLang="zh-CN" sz="2000" b="1" baseline="-25000" dirty="0">
                  <a:latin typeface="Arial" pitchFamily="34" charset="0"/>
                  <a:cs typeface="Arial" pitchFamily="34" charset="0"/>
                </a:rPr>
                <a:t>2</a:t>
              </a:r>
              <a:r>
                <a:rPr kumimoji="1" lang="en-US" altLang="zh-CN" sz="2000" b="1" dirty="0">
                  <a:latin typeface="Arial" pitchFamily="34" charset="0"/>
                  <a:cs typeface="Arial" pitchFamily="34" charset="0"/>
                  <a:sym typeface="Symbol" pitchFamily="18" charset="2"/>
                </a:rPr>
                <a:t></a:t>
              </a:r>
              <a:r>
                <a:rPr kumimoji="1" lang="en-US" altLang="zh-CN" sz="2000" b="1" dirty="0">
                  <a:latin typeface="Arial" pitchFamily="34" charset="0"/>
                  <a:cs typeface="Arial" pitchFamily="34" charset="0"/>
                </a:rPr>
                <a:t>a</a:t>
              </a:r>
              <a:r>
                <a:rPr kumimoji="1" lang="en-US" altLang="zh-CN" sz="2000" b="1" baseline="-25000" dirty="0">
                  <a:latin typeface="Arial" pitchFamily="34" charset="0"/>
                  <a:cs typeface="Arial" pitchFamily="34" charset="0"/>
                </a:rPr>
                <a:t>i </a:t>
              </a:r>
              <a:r>
                <a:rPr kumimoji="1" lang="en-US" altLang="zh-CN" sz="2000" b="1" dirty="0">
                  <a:latin typeface="Arial" pitchFamily="34" charset="0"/>
                  <a:cs typeface="Arial" pitchFamily="34" charset="0"/>
                  <a:sym typeface="Symbol" pitchFamily="18" charset="2"/>
                </a:rPr>
                <a:t></a:t>
              </a:r>
              <a:r>
                <a:rPr kumimoji="1" lang="en-US" altLang="zh-CN" sz="2000" b="1" baseline="-25000" dirty="0">
                  <a:latin typeface="Arial" pitchFamily="34" charset="0"/>
                  <a:cs typeface="Arial" pitchFamily="34" charset="0"/>
                </a:rPr>
                <a:t> </a:t>
              </a:r>
              <a:r>
                <a:rPr kumimoji="1" lang="en-US" altLang="zh-CN" sz="2000" b="1" dirty="0">
                  <a:latin typeface="Arial" pitchFamily="34" charset="0"/>
                  <a:cs typeface="Arial" pitchFamily="34" charset="0"/>
                </a:rPr>
                <a:t>a</a:t>
              </a:r>
              <a:r>
                <a:rPr kumimoji="1" lang="en-US" altLang="zh-CN" sz="2000" b="1" baseline="-25000" dirty="0">
                  <a:latin typeface="Arial" pitchFamily="34" charset="0"/>
                  <a:cs typeface="Arial" pitchFamily="34" charset="0"/>
                </a:rPr>
                <a:t>n</a:t>
              </a:r>
              <a:r>
                <a:rPr kumimoji="1" lang="en-US" altLang="zh-CN" sz="2000" b="1" dirty="0">
                  <a:latin typeface="Arial" pitchFamily="34" charset="0"/>
                  <a:cs typeface="Arial" pitchFamily="34" charset="0"/>
                </a:rPr>
                <a:t>#</a:t>
              </a:r>
              <a:endParaRPr kumimoji="1" lang="en-US" altLang="zh-CN" sz="2000" b="1" baseline="-25000" dirty="0">
                <a:latin typeface="Arial" pitchFamily="34" charset="0"/>
                <a:cs typeface="Arial" pitchFamily="34" charset="0"/>
              </a:endParaRPr>
            </a:p>
          </p:txBody>
        </p:sp>
        <p:sp>
          <p:nvSpPr>
            <p:cNvPr id="21" name="Rectangle 27"/>
            <p:cNvSpPr>
              <a:spLocks noChangeArrowheads="1"/>
            </p:cNvSpPr>
            <p:nvPr/>
          </p:nvSpPr>
          <p:spPr bwMode="auto">
            <a:xfrm>
              <a:off x="4217" y="1626"/>
              <a:ext cx="768" cy="384"/>
            </a:xfrm>
            <a:prstGeom prst="rect">
              <a:avLst/>
            </a:prstGeom>
            <a:noFill/>
            <a:ln w="9525">
              <a:noFill/>
              <a:miter lim="800000"/>
              <a:headEnd/>
              <a:tailEnd/>
            </a:ln>
            <a:effectLst/>
          </p:spPr>
          <p:txBody>
            <a:bodyPr wrap="none" anchor="ctr"/>
            <a:lstStyle/>
            <a:p>
              <a:pPr algn="ctr"/>
              <a:r>
                <a:rPr kumimoji="1" lang="zh-CN" altLang="en-US" sz="2000" b="1" dirty="0">
                  <a:latin typeface="Times New Roman" pitchFamily="18" charset="0"/>
                </a:rPr>
                <a:t>输入串</a:t>
              </a:r>
            </a:p>
          </p:txBody>
        </p:sp>
      </p:grpSp>
      <p:grpSp>
        <p:nvGrpSpPr>
          <p:cNvPr id="9" name="Group 36"/>
          <p:cNvGrpSpPr>
            <a:grpSpLocks/>
          </p:cNvGrpSpPr>
          <p:nvPr/>
        </p:nvGrpSpPr>
        <p:grpSpPr bwMode="auto">
          <a:xfrm>
            <a:off x="6429409" y="2709844"/>
            <a:ext cx="1571626" cy="466725"/>
            <a:chOff x="4077" y="2566"/>
            <a:chExt cx="990" cy="294"/>
          </a:xfrm>
        </p:grpSpPr>
        <p:sp>
          <p:nvSpPr>
            <p:cNvPr id="23" name="Line 11"/>
            <p:cNvSpPr>
              <a:spLocks noChangeShapeType="1"/>
            </p:cNvSpPr>
            <p:nvPr/>
          </p:nvSpPr>
          <p:spPr bwMode="auto">
            <a:xfrm>
              <a:off x="4077" y="2738"/>
              <a:ext cx="454" cy="0"/>
            </a:xfrm>
            <a:prstGeom prst="line">
              <a:avLst/>
            </a:prstGeom>
            <a:noFill/>
            <a:ln w="22225">
              <a:solidFill>
                <a:schemeClr val="tx1"/>
              </a:solidFill>
              <a:round/>
              <a:headEnd/>
              <a:tailEnd type="stealth" w="lg" len="lg"/>
            </a:ln>
          </p:spPr>
          <p:txBody>
            <a:bodyPr/>
            <a:lstStyle/>
            <a:p>
              <a:endParaRPr lang="zh-CN" altLang="en-US" sz="2000"/>
            </a:p>
          </p:txBody>
        </p:sp>
        <p:sp>
          <p:nvSpPr>
            <p:cNvPr id="24" name="Rectangle 28"/>
            <p:cNvSpPr>
              <a:spLocks noChangeArrowheads="1"/>
            </p:cNvSpPr>
            <p:nvPr/>
          </p:nvSpPr>
          <p:spPr bwMode="auto">
            <a:xfrm>
              <a:off x="4482" y="2566"/>
              <a:ext cx="585" cy="294"/>
            </a:xfrm>
            <a:prstGeom prst="rect">
              <a:avLst/>
            </a:prstGeom>
            <a:noFill/>
            <a:ln w="9525">
              <a:noFill/>
              <a:miter lim="800000"/>
              <a:headEnd/>
              <a:tailEnd/>
            </a:ln>
            <a:effectLst/>
          </p:spPr>
          <p:txBody>
            <a:bodyPr wrap="none" anchor="ctr"/>
            <a:lstStyle/>
            <a:p>
              <a:pPr algn="ctr"/>
              <a:r>
                <a:rPr kumimoji="1" lang="en-US" altLang="zh-CN" sz="2000" b="1" dirty="0">
                  <a:latin typeface="Times New Roman" pitchFamily="18" charset="0"/>
                </a:rPr>
                <a:t> </a:t>
              </a:r>
              <a:r>
                <a:rPr kumimoji="1" lang="zh-CN" altLang="en-US" sz="2000" b="1" dirty="0">
                  <a:latin typeface="Times New Roman" pitchFamily="18" charset="0"/>
                </a:rPr>
                <a:t>输出</a:t>
              </a:r>
            </a:p>
          </p:txBody>
        </p:sp>
      </p:grpSp>
      <p:grpSp>
        <p:nvGrpSpPr>
          <p:cNvPr id="10" name="组合 31"/>
          <p:cNvGrpSpPr/>
          <p:nvPr/>
        </p:nvGrpSpPr>
        <p:grpSpPr>
          <a:xfrm>
            <a:off x="4142459" y="3355956"/>
            <a:ext cx="2928437" cy="1533983"/>
            <a:chOff x="4142459" y="3355956"/>
            <a:chExt cx="2928437" cy="1533983"/>
          </a:xfrm>
        </p:grpSpPr>
        <p:grpSp>
          <p:nvGrpSpPr>
            <p:cNvPr id="11" name="Group 35"/>
            <p:cNvGrpSpPr>
              <a:grpSpLocks/>
            </p:cNvGrpSpPr>
            <p:nvPr/>
          </p:nvGrpSpPr>
          <p:grpSpPr bwMode="auto">
            <a:xfrm>
              <a:off x="4142459" y="3885051"/>
              <a:ext cx="2928437" cy="1004888"/>
              <a:chOff x="2730" y="3408"/>
              <a:chExt cx="1744" cy="633"/>
            </a:xfrm>
          </p:grpSpPr>
          <p:grpSp>
            <p:nvGrpSpPr>
              <p:cNvPr id="12" name="Group 7"/>
              <p:cNvGrpSpPr>
                <a:grpSpLocks/>
              </p:cNvGrpSpPr>
              <p:nvPr/>
            </p:nvGrpSpPr>
            <p:grpSpPr bwMode="auto">
              <a:xfrm>
                <a:off x="2730" y="3408"/>
                <a:ext cx="1744" cy="339"/>
                <a:chOff x="7234" y="5340"/>
                <a:chExt cx="1430" cy="468"/>
              </a:xfrm>
            </p:grpSpPr>
            <p:sp>
              <p:nvSpPr>
                <p:cNvPr id="17" name="Rectangle 8"/>
                <p:cNvSpPr>
                  <a:spLocks noChangeArrowheads="1"/>
                </p:cNvSpPr>
                <p:nvPr/>
              </p:nvSpPr>
              <p:spPr bwMode="auto">
                <a:xfrm>
                  <a:off x="7234" y="5340"/>
                  <a:ext cx="1430" cy="468"/>
                </a:xfrm>
                <a:prstGeom prst="rect">
                  <a:avLst/>
                </a:prstGeom>
                <a:noFill/>
                <a:ln w="22225">
                  <a:solidFill>
                    <a:schemeClr val="tx1"/>
                  </a:solidFill>
                  <a:miter lim="800000"/>
                  <a:headEnd/>
                  <a:tailEnd/>
                </a:ln>
                <a:effectLst/>
              </p:spPr>
              <p:txBody>
                <a:bodyPr anchor="ctr"/>
                <a:lstStyle/>
                <a:p>
                  <a:pPr algn="ctr" eaLnBrk="0" hangingPunct="0"/>
                  <a:r>
                    <a:rPr kumimoji="1" lang="en-US" altLang="zh-CN" sz="2000" b="1" dirty="0" smtClean="0">
                      <a:latin typeface="Arial" pitchFamily="34" charset="0"/>
                      <a:ea typeface="微软雅黑" pitchFamily="34" charset="-122"/>
                    </a:rPr>
                    <a:t>action              </a:t>
                  </a:r>
                  <a:r>
                    <a:rPr kumimoji="1" lang="en-US" altLang="zh-CN" sz="2000" b="1" dirty="0" err="1">
                      <a:latin typeface="Arial" pitchFamily="34" charset="0"/>
                      <a:ea typeface="微软雅黑" pitchFamily="34" charset="-122"/>
                    </a:rPr>
                    <a:t>goto</a:t>
                  </a:r>
                  <a:endParaRPr kumimoji="1" lang="en-US" altLang="zh-CN" sz="2000" b="1" dirty="0">
                    <a:latin typeface="Arial" pitchFamily="34" charset="0"/>
                    <a:ea typeface="微软雅黑" pitchFamily="34" charset="-122"/>
                  </a:endParaRPr>
                </a:p>
              </p:txBody>
            </p:sp>
            <p:sp>
              <p:nvSpPr>
                <p:cNvPr id="18" name="Line 9"/>
                <p:cNvSpPr>
                  <a:spLocks noChangeShapeType="1"/>
                </p:cNvSpPr>
                <p:nvPr/>
              </p:nvSpPr>
              <p:spPr bwMode="auto">
                <a:xfrm>
                  <a:off x="8002" y="5340"/>
                  <a:ext cx="0" cy="468"/>
                </a:xfrm>
                <a:prstGeom prst="line">
                  <a:avLst/>
                </a:prstGeom>
                <a:noFill/>
                <a:ln w="22225">
                  <a:solidFill>
                    <a:schemeClr val="tx1"/>
                  </a:solidFill>
                  <a:round/>
                  <a:headEnd type="none" w="sm" len="sm"/>
                  <a:tailEnd type="none" w="sm" len="sm"/>
                </a:ln>
                <a:effectLst/>
              </p:spPr>
              <p:txBody>
                <a:bodyPr/>
                <a:lstStyle/>
                <a:p>
                  <a:endParaRPr lang="zh-CN" altLang="en-US" sz="2000"/>
                </a:p>
              </p:txBody>
            </p:sp>
          </p:grpSp>
          <p:sp>
            <p:nvSpPr>
              <p:cNvPr id="16" name="Rectangle 25"/>
              <p:cNvSpPr>
                <a:spLocks noChangeArrowheads="1"/>
              </p:cNvSpPr>
              <p:nvPr/>
            </p:nvSpPr>
            <p:spPr bwMode="auto">
              <a:xfrm>
                <a:off x="3234" y="3792"/>
                <a:ext cx="768" cy="249"/>
              </a:xfrm>
              <a:prstGeom prst="rect">
                <a:avLst/>
              </a:prstGeom>
              <a:noFill/>
              <a:ln w="9525">
                <a:noFill/>
                <a:miter lim="800000"/>
                <a:headEnd/>
                <a:tailEnd/>
              </a:ln>
              <a:effectLst/>
            </p:spPr>
            <p:txBody>
              <a:bodyPr wrap="none" anchor="ctr"/>
              <a:lstStyle/>
              <a:p>
                <a:pPr algn="ctr" eaLnBrk="0" hangingPunct="0"/>
                <a:r>
                  <a:rPr kumimoji="1" lang="en-US" altLang="zh-CN" sz="2000" b="1" dirty="0">
                    <a:latin typeface="Times New Roman" pitchFamily="18" charset="0"/>
                  </a:rPr>
                  <a:t> </a:t>
                </a:r>
                <a:r>
                  <a:rPr kumimoji="1" lang="en-US" altLang="zh-CN" sz="2000" b="1" dirty="0">
                    <a:latin typeface="Arial" pitchFamily="34" charset="0"/>
                    <a:ea typeface="微软雅黑" pitchFamily="34" charset="-122"/>
                  </a:rPr>
                  <a:t>LR</a:t>
                </a:r>
                <a:r>
                  <a:rPr kumimoji="1" lang="zh-CN" altLang="en-US" sz="2000" b="1" dirty="0">
                    <a:latin typeface="Arial" pitchFamily="34" charset="0"/>
                    <a:ea typeface="微软雅黑" pitchFamily="34" charset="-122"/>
                  </a:rPr>
                  <a:t>分析表</a:t>
                </a:r>
              </a:p>
            </p:txBody>
          </p:sp>
        </p:grpSp>
        <p:grpSp>
          <p:nvGrpSpPr>
            <p:cNvPr id="13" name="Group 37"/>
            <p:cNvGrpSpPr>
              <a:grpSpLocks/>
            </p:cNvGrpSpPr>
            <p:nvPr/>
          </p:nvGrpSpPr>
          <p:grpSpPr bwMode="auto">
            <a:xfrm>
              <a:off x="4633909" y="3355956"/>
              <a:ext cx="1822450" cy="533400"/>
              <a:chOff x="3042" y="3075"/>
              <a:chExt cx="1148" cy="336"/>
            </a:xfrm>
          </p:grpSpPr>
          <p:sp>
            <p:nvSpPr>
              <p:cNvPr id="26" name="Freeform 15"/>
              <p:cNvSpPr>
                <a:spLocks/>
              </p:cNvSpPr>
              <p:nvPr/>
            </p:nvSpPr>
            <p:spPr bwMode="auto">
              <a:xfrm>
                <a:off x="3570" y="3219"/>
                <a:ext cx="620" cy="192"/>
              </a:xfrm>
              <a:custGeom>
                <a:avLst/>
                <a:gdLst/>
                <a:ahLst/>
                <a:cxnLst>
                  <a:cxn ang="0">
                    <a:pos x="0" y="0"/>
                  </a:cxn>
                  <a:cxn ang="0">
                    <a:pos x="630" y="0"/>
                  </a:cxn>
                  <a:cxn ang="0">
                    <a:pos x="630" y="285"/>
                  </a:cxn>
                </a:cxnLst>
                <a:rect l="0" t="0" r="r" b="b"/>
                <a:pathLst>
                  <a:path w="630" h="285">
                    <a:moveTo>
                      <a:pt x="0" y="0"/>
                    </a:moveTo>
                    <a:lnTo>
                      <a:pt x="630" y="0"/>
                    </a:lnTo>
                    <a:lnTo>
                      <a:pt x="630" y="285"/>
                    </a:lnTo>
                  </a:path>
                </a:pathLst>
              </a:custGeom>
              <a:noFill/>
              <a:ln w="22225">
                <a:solidFill>
                  <a:schemeClr val="tx1"/>
                </a:solidFill>
                <a:round/>
                <a:headEnd/>
                <a:tailEnd type="stealth" w="lg" len="lg"/>
              </a:ln>
            </p:spPr>
            <p:txBody>
              <a:bodyPr/>
              <a:lstStyle/>
              <a:p>
                <a:endParaRPr lang="zh-CN" altLang="en-US" sz="2000"/>
              </a:p>
            </p:txBody>
          </p:sp>
          <p:sp>
            <p:nvSpPr>
              <p:cNvPr id="27" name="Line 29"/>
              <p:cNvSpPr>
                <a:spLocks noChangeShapeType="1"/>
              </p:cNvSpPr>
              <p:nvPr/>
            </p:nvSpPr>
            <p:spPr bwMode="auto">
              <a:xfrm>
                <a:off x="3570" y="3075"/>
                <a:ext cx="0" cy="144"/>
              </a:xfrm>
              <a:prstGeom prst="line">
                <a:avLst/>
              </a:prstGeom>
              <a:noFill/>
              <a:ln w="22225">
                <a:solidFill>
                  <a:schemeClr val="tx1"/>
                </a:solidFill>
                <a:round/>
                <a:headEnd/>
                <a:tailEnd/>
              </a:ln>
              <a:effectLst/>
            </p:spPr>
            <p:txBody>
              <a:bodyPr wrap="none" anchor="ctr"/>
              <a:lstStyle/>
              <a:p>
                <a:endParaRPr lang="zh-CN" altLang="en-US" sz="2000"/>
              </a:p>
            </p:txBody>
          </p:sp>
          <p:sp>
            <p:nvSpPr>
              <p:cNvPr id="28" name="Line 30"/>
              <p:cNvSpPr>
                <a:spLocks noChangeShapeType="1"/>
              </p:cNvSpPr>
              <p:nvPr/>
            </p:nvSpPr>
            <p:spPr bwMode="auto">
              <a:xfrm flipH="1">
                <a:off x="3042" y="3219"/>
                <a:ext cx="528" cy="0"/>
              </a:xfrm>
              <a:prstGeom prst="line">
                <a:avLst/>
              </a:prstGeom>
              <a:noFill/>
              <a:ln w="22225">
                <a:solidFill>
                  <a:schemeClr val="tx1"/>
                </a:solidFill>
                <a:round/>
                <a:headEnd/>
                <a:tailEnd/>
              </a:ln>
              <a:effectLst/>
            </p:spPr>
            <p:txBody>
              <a:bodyPr wrap="none" anchor="ctr"/>
              <a:lstStyle/>
              <a:p>
                <a:endParaRPr lang="zh-CN" altLang="en-US" sz="2000"/>
              </a:p>
            </p:txBody>
          </p:sp>
          <p:sp>
            <p:nvSpPr>
              <p:cNvPr id="29" name="Line 31"/>
              <p:cNvSpPr>
                <a:spLocks noChangeShapeType="1"/>
              </p:cNvSpPr>
              <p:nvPr/>
            </p:nvSpPr>
            <p:spPr bwMode="auto">
              <a:xfrm>
                <a:off x="3042" y="3219"/>
                <a:ext cx="0" cy="192"/>
              </a:xfrm>
              <a:prstGeom prst="line">
                <a:avLst/>
              </a:prstGeom>
              <a:noFill/>
              <a:ln w="22225">
                <a:solidFill>
                  <a:schemeClr val="tx1"/>
                </a:solidFill>
                <a:round/>
                <a:headEnd/>
                <a:tailEnd type="stealth" w="lg" len="lg"/>
              </a:ln>
              <a:effectLst/>
            </p:spPr>
            <p:txBody>
              <a:bodyPr wrap="none" anchor="ctr"/>
              <a:lstStyle/>
              <a:p>
                <a:endParaRPr lang="zh-CN" altLang="en-US" sz="2000"/>
              </a:p>
            </p:txBody>
          </p:sp>
        </p:grpSp>
      </p:grpSp>
      <p:graphicFrame>
        <p:nvGraphicFramePr>
          <p:cNvPr id="30" name="表格 29"/>
          <p:cNvGraphicFramePr>
            <a:graphicFrameLocks noGrp="1"/>
          </p:cNvGraphicFramePr>
          <p:nvPr/>
        </p:nvGraphicFramePr>
        <p:xfrm>
          <a:off x="1071538" y="1675225"/>
          <a:ext cx="1714512" cy="2143142"/>
        </p:xfrm>
        <a:graphic>
          <a:graphicData uri="http://schemas.openxmlformats.org/drawingml/2006/table">
            <a:tbl>
              <a:tblPr/>
              <a:tblGrid>
                <a:gridCol w="858614"/>
                <a:gridCol w="855898"/>
              </a:tblGrid>
              <a:tr h="394789">
                <a:tc>
                  <a:txBody>
                    <a:bodyPr/>
                    <a:lstStyle/>
                    <a:p>
                      <a:pPr algn="ctr">
                        <a:spcAft>
                          <a:spcPts val="0"/>
                        </a:spcAft>
                      </a:pP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2000" kern="10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51188">
                <a:tc>
                  <a:txBody>
                    <a:bodyPr/>
                    <a:lstStyle/>
                    <a:p>
                      <a:pPr algn="ctr">
                        <a:spcAft>
                          <a:spcPts val="0"/>
                        </a:spcAft>
                      </a:pPr>
                      <a:r>
                        <a:rPr lang="en-US" sz="2000" b="1" kern="100" dirty="0" err="1">
                          <a:latin typeface="Arial" pitchFamily="34" charset="0"/>
                          <a:ea typeface="宋体"/>
                          <a:cs typeface="Arial" pitchFamily="34" charset="0"/>
                        </a:rPr>
                        <a:t>S</a:t>
                      </a:r>
                      <a:r>
                        <a:rPr lang="en-US" sz="2000" b="1" kern="100" baseline="-25000" dirty="0" err="1">
                          <a:latin typeface="Arial" pitchFamily="34" charset="0"/>
                          <a:ea typeface="宋体"/>
                          <a:cs typeface="Arial" pitchFamily="34" charset="0"/>
                        </a:rPr>
                        <a:t>m</a:t>
                      </a: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err="1">
                          <a:latin typeface="Arial" pitchFamily="34" charset="0"/>
                          <a:ea typeface="宋体"/>
                          <a:cs typeface="Arial" pitchFamily="34" charset="0"/>
                        </a:rPr>
                        <a:t>X</a:t>
                      </a:r>
                      <a:r>
                        <a:rPr lang="en-US" sz="2000" b="1" kern="100" baseline="-25000" dirty="0" err="1">
                          <a:latin typeface="Arial" pitchFamily="34" charset="0"/>
                          <a:ea typeface="宋体"/>
                          <a:cs typeface="Arial" pitchFamily="34" charset="0"/>
                        </a:rPr>
                        <a:t>m</a:t>
                      </a: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789">
                <a:tc>
                  <a:txBody>
                    <a:bodyPr/>
                    <a:lstStyle/>
                    <a:p>
                      <a:pPr algn="ctr">
                        <a:spcAft>
                          <a:spcPts val="0"/>
                        </a:spcAft>
                      </a:pP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88">
                <a:tc>
                  <a:txBody>
                    <a:bodyPr/>
                    <a:lstStyle/>
                    <a:p>
                      <a:pPr algn="ctr">
                        <a:spcAft>
                          <a:spcPts val="0"/>
                        </a:spcAft>
                      </a:pPr>
                      <a:r>
                        <a:rPr lang="en-US" sz="2000" b="1" kern="100" dirty="0">
                          <a:latin typeface="Arial" pitchFamily="34" charset="0"/>
                          <a:ea typeface="宋体"/>
                          <a:cs typeface="Arial" pitchFamily="34" charset="0"/>
                        </a:rPr>
                        <a:t>S</a:t>
                      </a:r>
                      <a:r>
                        <a:rPr lang="en-US" sz="2000" b="1" kern="100" baseline="-25000" dirty="0">
                          <a:latin typeface="Arial" pitchFamily="34" charset="0"/>
                          <a:ea typeface="宋体"/>
                          <a:cs typeface="Arial" pitchFamily="34" charset="0"/>
                        </a:rPr>
                        <a:t>1</a:t>
                      </a: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Arial" pitchFamily="34" charset="0"/>
                          <a:ea typeface="宋体"/>
                          <a:cs typeface="Arial" pitchFamily="34" charset="0"/>
                        </a:rPr>
                        <a:t>X</a:t>
                      </a:r>
                      <a:r>
                        <a:rPr lang="en-US" sz="2000" b="1" kern="100" baseline="-25000" dirty="0">
                          <a:latin typeface="Arial" pitchFamily="34" charset="0"/>
                          <a:ea typeface="宋体"/>
                          <a:cs typeface="Arial" pitchFamily="34" charset="0"/>
                        </a:rPr>
                        <a:t>1</a:t>
                      </a: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88">
                <a:tc>
                  <a:txBody>
                    <a:bodyPr/>
                    <a:lstStyle/>
                    <a:p>
                      <a:pPr algn="ctr">
                        <a:spcAft>
                          <a:spcPts val="0"/>
                        </a:spcAft>
                      </a:pPr>
                      <a:r>
                        <a:rPr lang="en-US" sz="2000" b="1" kern="100">
                          <a:latin typeface="Arial" pitchFamily="34" charset="0"/>
                          <a:ea typeface="宋体"/>
                          <a:cs typeface="Arial" pitchFamily="34" charset="0"/>
                        </a:rPr>
                        <a:t>S</a:t>
                      </a:r>
                      <a:r>
                        <a:rPr lang="en-US" sz="2000" b="1" kern="100" baseline="-25000">
                          <a:latin typeface="Arial" pitchFamily="34" charset="0"/>
                          <a:ea typeface="宋体"/>
                          <a:cs typeface="Arial" pitchFamily="34" charset="0"/>
                        </a:rPr>
                        <a:t>0</a:t>
                      </a:r>
                      <a:endParaRPr lang="zh-CN" sz="2000" kern="10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Arial" pitchFamily="34" charset="0"/>
                          <a:ea typeface="宋体"/>
                          <a:cs typeface="Arial" pitchFamily="34" charset="0"/>
                        </a:rPr>
                        <a:t>#</a:t>
                      </a:r>
                      <a:endParaRPr lang="zh-CN" sz="2000" kern="100" dirty="0">
                        <a:latin typeface="Arial" pitchFamily="34" charset="0"/>
                        <a:ea typeface="宋体"/>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 name="Rectangle 22"/>
          <p:cNvSpPr>
            <a:spLocks noChangeArrowheads="1"/>
          </p:cNvSpPr>
          <p:nvPr/>
        </p:nvSpPr>
        <p:spPr bwMode="auto">
          <a:xfrm>
            <a:off x="1214414" y="3889805"/>
            <a:ext cx="1500198" cy="1000132"/>
          </a:xfrm>
          <a:prstGeom prst="rect">
            <a:avLst/>
          </a:prstGeom>
          <a:noFill/>
          <a:ln w="9525">
            <a:noFill/>
            <a:miter lim="800000"/>
            <a:headEnd/>
            <a:tailEnd/>
          </a:ln>
          <a:effectLst/>
        </p:spPr>
        <p:txBody>
          <a:bodyPr wrap="none" anchor="ctr"/>
          <a:lstStyle/>
          <a:p>
            <a:pPr algn="ctr"/>
            <a:r>
              <a:rPr kumimoji="1" lang="zh-CN" altLang="en-US" sz="2000" b="1" dirty="0" smtClean="0">
                <a:latin typeface="微软雅黑" pitchFamily="34" charset="-122"/>
                <a:ea typeface="微软雅黑" pitchFamily="34" charset="-122"/>
              </a:rPr>
              <a:t>状态     符号</a:t>
            </a:r>
            <a:endParaRPr kumimoji="1" lang="en-US" altLang="zh-CN" sz="2000" b="1" dirty="0" smtClean="0">
              <a:latin typeface="微软雅黑" pitchFamily="34" charset="-122"/>
              <a:ea typeface="微软雅黑" pitchFamily="34" charset="-122"/>
            </a:endParaRPr>
          </a:p>
          <a:p>
            <a:pPr algn="ctr"/>
            <a:endParaRPr kumimoji="1" lang="en-US" altLang="zh-CN" sz="2000" b="1" dirty="0" smtClean="0">
              <a:latin typeface="微软雅黑" pitchFamily="34" charset="-122"/>
              <a:ea typeface="微软雅黑" pitchFamily="34" charset="-122"/>
            </a:endParaRPr>
          </a:p>
          <a:p>
            <a:pPr algn="ctr"/>
            <a:r>
              <a:rPr kumimoji="1" lang="zh-CN" altLang="en-US" sz="2000" b="1" dirty="0" smtClean="0">
                <a:latin typeface="微软雅黑" pitchFamily="34" charset="-122"/>
                <a:ea typeface="微软雅黑" pitchFamily="34" charset="-122"/>
              </a:rPr>
              <a:t>分析</a:t>
            </a:r>
            <a:r>
              <a:rPr kumimoji="1" lang="zh-CN" altLang="en-US" sz="2000" b="1" dirty="0">
                <a:latin typeface="微软雅黑" pitchFamily="34" charset="-122"/>
                <a:ea typeface="微软雅黑" pitchFamily="34" charset="-122"/>
              </a:rPr>
              <a:t>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charset="-122"/>
              </a:rPr>
              <a:t>语法分析方法</a:t>
            </a:r>
            <a:endParaRPr lang="zh-CN" altLang="en-US" dirty="0"/>
          </a:p>
        </p:txBody>
      </p:sp>
      <p:sp>
        <p:nvSpPr>
          <p:cNvPr id="3" name="内容占位符 2"/>
          <p:cNvSpPr>
            <a:spLocks noGrp="1"/>
          </p:cNvSpPr>
          <p:nvPr>
            <p:ph idx="1"/>
          </p:nvPr>
        </p:nvSpPr>
        <p:spPr/>
        <p:txBody>
          <a:bodyPr/>
          <a:lstStyle/>
          <a:p>
            <a:r>
              <a:rPr lang="zh-CN" altLang="en-US" dirty="0" smtClean="0">
                <a:latin typeface="Arial" pitchFamily="34" charset="0"/>
              </a:rPr>
              <a:t>自上而下</a:t>
            </a:r>
            <a:r>
              <a:rPr lang="en-US" altLang="zh-CN" dirty="0" smtClean="0">
                <a:latin typeface="Arial" pitchFamily="34" charset="0"/>
              </a:rPr>
              <a:t>/</a:t>
            </a:r>
            <a:r>
              <a:rPr lang="zh-CN" dirty="0" smtClean="0">
                <a:solidFill>
                  <a:schemeClr val="tx1"/>
                </a:solidFill>
                <a:latin typeface="Arial" pitchFamily="34" charset="0"/>
              </a:rPr>
              <a:t>自顶向下分析法</a:t>
            </a:r>
            <a:r>
              <a:rPr lang="en-US" altLang="zh-CN" dirty="0" smtClean="0">
                <a:latin typeface="Arial" pitchFamily="34" charset="0"/>
              </a:rPr>
              <a:t>(Top-down)</a:t>
            </a:r>
            <a:endParaRPr lang="zh-CN" dirty="0" smtClean="0">
              <a:solidFill>
                <a:schemeClr val="tx1"/>
              </a:solidFill>
              <a:latin typeface="Arial" pitchFamily="34" charset="0"/>
            </a:endParaRPr>
          </a:p>
          <a:p>
            <a:pPr lvl="1"/>
            <a:r>
              <a:rPr lang="zh-CN" sz="2400" dirty="0" smtClean="0">
                <a:solidFill>
                  <a:schemeClr val="tx1"/>
                </a:solidFill>
                <a:latin typeface="Arial" pitchFamily="34" charset="0"/>
                <a:cs typeface="+mn-cs"/>
              </a:rPr>
              <a:t>从文法的开始符号出发，根据文法规则正向推导出给定句子的</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方法；</a:t>
            </a:r>
            <a:endParaRPr lang="en-US" altLang="zh-CN" sz="2400" dirty="0" smtClean="0">
              <a:solidFill>
                <a:schemeClr val="tx1"/>
              </a:solidFill>
              <a:latin typeface="Arial" pitchFamily="34" charset="0"/>
              <a:cs typeface="+mn-cs"/>
            </a:endParaRPr>
          </a:p>
          <a:p>
            <a:pPr lvl="1"/>
            <a:r>
              <a:rPr lang="zh-CN" sz="2400" dirty="0" smtClean="0">
                <a:solidFill>
                  <a:schemeClr val="tx1"/>
                </a:solidFill>
                <a:latin typeface="Arial" pitchFamily="34" charset="0"/>
                <a:cs typeface="+mn-cs"/>
              </a:rPr>
              <a:t>从根节点开始，往下构造</a:t>
            </a:r>
            <a:r>
              <a:rPr lang="zh-CN" altLang="en-US" sz="2400" dirty="0" smtClean="0">
                <a:solidFill>
                  <a:schemeClr val="tx1"/>
                </a:solidFill>
                <a:latin typeface="Arial" pitchFamily="34" charset="0"/>
                <a:cs typeface="+mn-cs"/>
              </a:rPr>
              <a:t>分析</a:t>
            </a:r>
            <a:r>
              <a:rPr lang="zh-CN" sz="2400" dirty="0" smtClean="0">
                <a:solidFill>
                  <a:schemeClr val="tx1"/>
                </a:solidFill>
                <a:latin typeface="Arial" pitchFamily="34" charset="0"/>
                <a:cs typeface="+mn-cs"/>
              </a:rPr>
              <a:t>树，直到</a:t>
            </a:r>
            <a:r>
              <a:rPr lang="zh-CN" altLang="en-US" sz="2400" dirty="0" smtClean="0">
                <a:latin typeface="Arial" pitchFamily="34" charset="0"/>
                <a:cs typeface="+mn-cs"/>
              </a:rPr>
              <a:t>创建</a:t>
            </a:r>
            <a:r>
              <a:rPr lang="zh-CN" sz="2400" dirty="0" smtClean="0">
                <a:solidFill>
                  <a:schemeClr val="tx1"/>
                </a:solidFill>
                <a:latin typeface="Arial" pitchFamily="34" charset="0"/>
                <a:cs typeface="+mn-cs"/>
              </a:rPr>
              <a:t>每个叶节点的分析方法。</a:t>
            </a:r>
            <a:endParaRPr lang="en-US" altLang="zh-CN" sz="2400" dirty="0" smtClean="0">
              <a:solidFill>
                <a:schemeClr val="tx1"/>
              </a:solidFill>
              <a:latin typeface="Arial" pitchFamily="34" charset="0"/>
              <a:cs typeface="+mn-cs"/>
            </a:endParaRPr>
          </a:p>
          <a:p>
            <a:r>
              <a:rPr lang="zh-CN" altLang="en-US" dirty="0" smtClean="0">
                <a:latin typeface="Arial" pitchFamily="34" charset="0"/>
              </a:rPr>
              <a:t>自下而上</a:t>
            </a:r>
            <a:r>
              <a:rPr lang="en-US" altLang="zh-CN" dirty="0" smtClean="0">
                <a:latin typeface="Arial" pitchFamily="34" charset="0"/>
              </a:rPr>
              <a:t>/</a:t>
            </a:r>
            <a:r>
              <a:rPr lang="zh-CN" dirty="0" smtClean="0">
                <a:solidFill>
                  <a:schemeClr val="tx1"/>
                </a:solidFill>
                <a:latin typeface="Arial" pitchFamily="34" charset="0"/>
              </a:rPr>
              <a:t>自底向上分析法</a:t>
            </a:r>
            <a:r>
              <a:rPr lang="en-US" altLang="zh-CN" dirty="0" smtClean="0">
                <a:latin typeface="Arial" pitchFamily="34" charset="0"/>
              </a:rPr>
              <a:t>(Bottom-up)</a:t>
            </a:r>
            <a:endParaRPr lang="zh-CN" dirty="0" smtClean="0">
              <a:solidFill>
                <a:schemeClr val="tx1"/>
              </a:solidFill>
              <a:latin typeface="Arial" pitchFamily="34" charset="0"/>
            </a:endParaRPr>
          </a:p>
          <a:p>
            <a:pPr lvl="1"/>
            <a:r>
              <a:rPr lang="zh-CN" sz="2400" dirty="0" smtClean="0">
                <a:solidFill>
                  <a:schemeClr val="tx1"/>
                </a:solidFill>
                <a:latin typeface="Arial" pitchFamily="34" charset="0"/>
                <a:cs typeface="+mn-cs"/>
              </a:rPr>
              <a:t>从给定的输入串开始，根据文法规则逐步进行归约，直至归约到文法开始符号的</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方法；</a:t>
            </a:r>
            <a:endParaRPr lang="en-US" altLang="zh-CN" sz="2400" dirty="0" smtClean="0">
              <a:solidFill>
                <a:schemeClr val="tx1"/>
              </a:solidFill>
              <a:latin typeface="Arial" pitchFamily="34" charset="0"/>
              <a:cs typeface="+mn-cs"/>
            </a:endParaRPr>
          </a:p>
          <a:p>
            <a:pPr lvl="1"/>
            <a:r>
              <a:rPr lang="zh-CN" sz="2400" dirty="0" smtClean="0">
                <a:solidFill>
                  <a:schemeClr val="tx1"/>
                </a:solidFill>
                <a:latin typeface="Arial" pitchFamily="34" charset="0"/>
                <a:cs typeface="+mn-cs"/>
              </a:rPr>
              <a:t>从</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树的叶节点开始，步步向上归约，直至</a:t>
            </a:r>
            <a:r>
              <a:rPr lang="zh-CN" altLang="en-US" sz="2400" dirty="0" smtClean="0">
                <a:solidFill>
                  <a:schemeClr val="tx1"/>
                </a:solidFill>
                <a:latin typeface="Arial" pitchFamily="34" charset="0"/>
                <a:cs typeface="+mn-cs"/>
              </a:rPr>
              <a:t>创建</a:t>
            </a:r>
            <a:r>
              <a:rPr lang="zh-CN" sz="2400" dirty="0" smtClean="0">
                <a:solidFill>
                  <a:schemeClr val="tx1"/>
                </a:solidFill>
                <a:latin typeface="Arial" pitchFamily="34" charset="0"/>
                <a:cs typeface="+mn-cs"/>
              </a:rPr>
              <a:t>根结点的分析方法。</a:t>
            </a:r>
          </a:p>
          <a:p>
            <a:pPr lvl="1"/>
            <a:endParaRPr lang="zh-CN" altLang="en-US" sz="2400" dirty="0"/>
          </a:p>
        </p:txBody>
      </p:sp>
      <p:sp>
        <p:nvSpPr>
          <p:cNvPr id="4" name="灯片编号占位符 3"/>
          <p:cNvSpPr>
            <a:spLocks noGrp="1"/>
          </p:cNvSpPr>
          <p:nvPr>
            <p:ph type="sldNum" sz="quarter" idx="12"/>
          </p:nvPr>
        </p:nvSpPr>
        <p:spPr/>
        <p:txBody>
          <a:bodyPr/>
          <a:lstStyle/>
          <a:p>
            <a:pPr>
              <a:defRPr/>
            </a:pPr>
            <a:fld id="{8CBAC57C-349C-4E7A-ACC5-D9D3700E68BF}" type="slidenum">
              <a:rPr lang="zh-CN" altLang="en-US" smtClean="0"/>
              <a:pPr>
                <a:defRPr/>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分析表</a:t>
            </a:r>
            <a:endParaRPr lang="zh-CN" altLang="en-US" dirty="0"/>
          </a:p>
        </p:txBody>
      </p:sp>
      <p:sp>
        <p:nvSpPr>
          <p:cNvPr id="3" name="内容占位符 2"/>
          <p:cNvSpPr>
            <a:spLocks noGrp="1"/>
          </p:cNvSpPr>
          <p:nvPr>
            <p:ph idx="1"/>
          </p:nvPr>
        </p:nvSpPr>
        <p:spPr/>
        <p:txBody>
          <a:bodyPr/>
          <a:lstStyle/>
          <a:p>
            <a:r>
              <a:rPr lang="en-US" altLang="zh-CN" dirty="0" smtClean="0"/>
              <a:t>LR</a:t>
            </a:r>
            <a:r>
              <a:rPr lang="zh-CN" altLang="en-US" dirty="0" smtClean="0"/>
              <a:t>分析表由两个部分组成</a:t>
            </a:r>
            <a:endParaRPr lang="en-US" altLang="zh-CN" dirty="0" smtClean="0"/>
          </a:p>
          <a:p>
            <a:pPr lvl="1">
              <a:lnSpc>
                <a:spcPct val="90000"/>
              </a:lnSpc>
              <a:spcBef>
                <a:spcPct val="50000"/>
              </a:spcBef>
            </a:pPr>
            <a:r>
              <a:rPr lang="en-US" altLang="zh-CN" dirty="0" smtClean="0"/>
              <a:t>ACTION[s, a]</a:t>
            </a:r>
          </a:p>
          <a:p>
            <a:pPr lvl="1">
              <a:lnSpc>
                <a:spcPct val="90000"/>
              </a:lnSpc>
              <a:spcBef>
                <a:spcPct val="50000"/>
              </a:spcBef>
              <a:buNone/>
            </a:pPr>
            <a:r>
              <a:rPr lang="en-US" altLang="zh-CN" dirty="0" smtClean="0"/>
              <a:t>	</a:t>
            </a:r>
            <a:r>
              <a:rPr lang="zh-CN" altLang="en-US" dirty="0" smtClean="0"/>
              <a:t>当状态</a:t>
            </a:r>
            <a:r>
              <a:rPr lang="en-US" altLang="zh-CN" dirty="0" smtClean="0"/>
              <a:t>s</a:t>
            </a:r>
            <a:r>
              <a:rPr lang="zh-CN" altLang="en-US" dirty="0" smtClean="0"/>
              <a:t>面临输入符号</a:t>
            </a:r>
            <a:r>
              <a:rPr lang="en-US" altLang="zh-CN" dirty="0" smtClean="0"/>
              <a:t>a</a:t>
            </a:r>
            <a:r>
              <a:rPr lang="zh-CN" altLang="en-US" dirty="0" smtClean="0"/>
              <a:t>时，应采取什么动作。</a:t>
            </a:r>
            <a:endParaRPr lang="en-US" altLang="zh-CN" dirty="0" smtClean="0"/>
          </a:p>
          <a:p>
            <a:pPr lvl="1">
              <a:lnSpc>
                <a:spcPct val="90000"/>
              </a:lnSpc>
              <a:spcBef>
                <a:spcPct val="50000"/>
              </a:spcBef>
            </a:pPr>
            <a:r>
              <a:rPr lang="en-US" altLang="zh-CN" dirty="0" smtClean="0"/>
              <a:t>GOTO[s, X]</a:t>
            </a:r>
          </a:p>
          <a:p>
            <a:pPr lvl="1">
              <a:lnSpc>
                <a:spcPct val="90000"/>
              </a:lnSpc>
              <a:spcBef>
                <a:spcPct val="50000"/>
              </a:spcBef>
              <a:buNone/>
            </a:pPr>
            <a:r>
              <a:rPr lang="en-US" altLang="zh-CN" dirty="0" smtClean="0"/>
              <a:t>	</a:t>
            </a:r>
            <a:r>
              <a:rPr lang="zh-CN" altLang="en-US" dirty="0" smtClean="0"/>
              <a:t>状态</a:t>
            </a:r>
            <a:r>
              <a:rPr lang="en-US" altLang="zh-CN" dirty="0" smtClean="0"/>
              <a:t>s</a:t>
            </a:r>
            <a:r>
              <a:rPr lang="zh-CN" altLang="en-US" dirty="0" smtClean="0"/>
              <a:t>遇到文法符号</a:t>
            </a:r>
            <a:r>
              <a:rPr lang="en-US" altLang="zh-CN" dirty="0" smtClean="0"/>
              <a:t>X</a:t>
            </a:r>
            <a:r>
              <a:rPr lang="zh-CN" altLang="en-US" dirty="0" smtClean="0"/>
              <a:t>时，下一个转换状态是什么</a:t>
            </a:r>
            <a:r>
              <a:rPr lang="zh-CN" altLang="en-US" dirty="0"/>
              <a:t>。</a:t>
            </a:r>
            <a:endParaRPr lang="zh-CN" altLang="en-US"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分析动作</a:t>
            </a:r>
            <a:endParaRPr lang="zh-CN" altLang="en-US" dirty="0"/>
          </a:p>
        </p:txBody>
      </p:sp>
      <p:sp>
        <p:nvSpPr>
          <p:cNvPr id="3" name="内容占位符 2"/>
          <p:cNvSpPr>
            <a:spLocks noGrp="1"/>
          </p:cNvSpPr>
          <p:nvPr>
            <p:ph idx="1"/>
          </p:nvPr>
        </p:nvSpPr>
        <p:spPr/>
        <p:txBody>
          <a:bodyPr/>
          <a:lstStyle/>
          <a:p>
            <a:r>
              <a:rPr lang="zh-CN" altLang="en-US" dirty="0" smtClean="0"/>
              <a:t>每一项</a:t>
            </a:r>
            <a:r>
              <a:rPr lang="en-US" altLang="zh-CN" dirty="0" smtClean="0"/>
              <a:t>ACTION[s</a:t>
            </a:r>
            <a:r>
              <a:rPr lang="zh-CN" altLang="en-US" dirty="0" smtClean="0"/>
              <a:t>，</a:t>
            </a:r>
            <a:r>
              <a:rPr lang="en-US" altLang="zh-CN" dirty="0" smtClean="0"/>
              <a:t>a]</a:t>
            </a:r>
            <a:r>
              <a:rPr lang="zh-CN" altLang="en-US" dirty="0" smtClean="0"/>
              <a:t>所规定的四种动作</a:t>
            </a:r>
            <a:r>
              <a:rPr lang="en-US" altLang="zh-CN" dirty="0" smtClean="0"/>
              <a:t>:</a:t>
            </a:r>
          </a:p>
          <a:p>
            <a:pPr lvl="1">
              <a:buNone/>
            </a:pPr>
            <a:r>
              <a:rPr lang="en-US" altLang="zh-CN" dirty="0" smtClean="0"/>
              <a:t>1.  </a:t>
            </a:r>
            <a:r>
              <a:rPr lang="zh-CN" altLang="en-US" dirty="0" smtClean="0"/>
              <a:t>移进  </a:t>
            </a:r>
            <a:endParaRPr lang="en-US" altLang="zh-CN" dirty="0" smtClean="0"/>
          </a:p>
          <a:p>
            <a:pPr marL="432000" lvl="1" indent="432000">
              <a:buNone/>
            </a:pPr>
            <a:r>
              <a:rPr lang="zh-CN" altLang="en-US" dirty="0" smtClean="0"/>
              <a:t>把</a:t>
            </a:r>
            <a:r>
              <a:rPr lang="en-US" altLang="zh-CN" dirty="0" smtClean="0">
                <a:solidFill>
                  <a:schemeClr val="tx2"/>
                </a:solidFill>
              </a:rPr>
              <a:t>(s</a:t>
            </a:r>
            <a:r>
              <a:rPr lang="zh-CN" altLang="en-US" dirty="0" smtClean="0">
                <a:solidFill>
                  <a:schemeClr val="tx2"/>
                </a:solidFill>
              </a:rPr>
              <a:t>，</a:t>
            </a:r>
            <a:r>
              <a:rPr lang="en-US" altLang="zh-CN" dirty="0" smtClean="0">
                <a:solidFill>
                  <a:schemeClr val="tx2"/>
                </a:solidFill>
              </a:rPr>
              <a:t>a)</a:t>
            </a:r>
            <a:r>
              <a:rPr lang="zh-CN" altLang="en-US" dirty="0" smtClean="0"/>
              <a:t>的下一状态</a:t>
            </a:r>
            <a:r>
              <a:rPr lang="en-US" altLang="zh-CN" dirty="0" smtClean="0">
                <a:solidFill>
                  <a:schemeClr val="tx2"/>
                </a:solidFill>
              </a:rPr>
              <a:t>s’</a:t>
            </a:r>
            <a:r>
              <a:rPr lang="zh-CN" altLang="en-US" dirty="0" smtClean="0"/>
              <a:t>和输入符号</a:t>
            </a:r>
            <a:r>
              <a:rPr lang="en-US" altLang="zh-CN" dirty="0" smtClean="0">
                <a:solidFill>
                  <a:schemeClr val="tx2"/>
                </a:solidFill>
              </a:rPr>
              <a:t>a</a:t>
            </a:r>
            <a:r>
              <a:rPr lang="zh-CN" altLang="en-US" dirty="0" smtClean="0"/>
              <a:t>推进栈，下一输入符号变成现行输入符号。</a:t>
            </a:r>
            <a:endParaRPr lang="en-US" altLang="zh-CN" dirty="0" smtClean="0"/>
          </a:p>
          <a:p>
            <a:pPr lvl="1">
              <a:buNone/>
            </a:pPr>
            <a:r>
              <a:rPr lang="en-US" altLang="zh-CN" dirty="0" smtClean="0"/>
              <a:t>2.  </a:t>
            </a:r>
            <a:r>
              <a:rPr lang="zh-CN" altLang="en-US" dirty="0" smtClean="0"/>
              <a:t>归约  </a:t>
            </a:r>
            <a:endParaRPr lang="en-US" altLang="zh-CN" dirty="0" smtClean="0"/>
          </a:p>
          <a:p>
            <a:pPr marL="432000" lvl="1" indent="432000">
              <a:buNone/>
            </a:pPr>
            <a:r>
              <a:rPr lang="zh-CN" altLang="en-US" dirty="0" smtClean="0"/>
              <a:t>用某个产生式</a:t>
            </a:r>
            <a:r>
              <a:rPr lang="en-US" altLang="zh-CN" dirty="0" smtClean="0">
                <a:solidFill>
                  <a:schemeClr val="tx2"/>
                </a:solidFill>
              </a:rPr>
              <a:t>A</a:t>
            </a:r>
            <a:r>
              <a:rPr lang="en-US" altLang="zh-CN" dirty="0" smtClean="0">
                <a:solidFill>
                  <a:schemeClr val="tx2"/>
                </a:solidFill>
                <a:sym typeface="Symbol" pitchFamily="18" charset="2"/>
              </a:rPr>
              <a:t></a:t>
            </a:r>
            <a:r>
              <a:rPr lang="zh-CN" altLang="en-US" dirty="0" smtClean="0"/>
              <a:t>进行归约。</a:t>
            </a:r>
            <a:endParaRPr lang="en-US" altLang="zh-CN" dirty="0" smtClean="0"/>
          </a:p>
          <a:p>
            <a:pPr marL="432000" lvl="1" indent="432000">
              <a:buNone/>
            </a:pPr>
            <a:r>
              <a:rPr lang="zh-CN" altLang="en-US" dirty="0" smtClean="0"/>
              <a:t>若</a:t>
            </a:r>
            <a:r>
              <a:rPr lang="zh-CN" altLang="en-US" dirty="0" smtClean="0">
                <a:sym typeface="Symbol" pitchFamily="18" charset="2"/>
              </a:rPr>
              <a:t></a:t>
            </a:r>
            <a:r>
              <a:rPr lang="zh-CN" altLang="en-US" dirty="0" smtClean="0"/>
              <a:t>的长度为</a:t>
            </a:r>
            <a:r>
              <a:rPr lang="en-US" altLang="zh-CN" dirty="0" smtClean="0"/>
              <a:t>r</a:t>
            </a:r>
            <a:r>
              <a:rPr lang="zh-CN" altLang="en-US" dirty="0" smtClean="0"/>
              <a:t>， 归约动作是， 去除栈顶</a:t>
            </a:r>
            <a:r>
              <a:rPr lang="en-US" altLang="zh-CN" dirty="0" smtClean="0"/>
              <a:t>r</a:t>
            </a:r>
            <a:r>
              <a:rPr lang="zh-CN" altLang="en-US" dirty="0" smtClean="0"/>
              <a:t>个项，使状态</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zh-CN" altLang="en-US" dirty="0" smtClean="0"/>
              <a:t>变成栈顶状态，然后把</a:t>
            </a:r>
            <a:r>
              <a:rPr lang="en-US" altLang="zh-CN" dirty="0" smtClean="0">
                <a:solidFill>
                  <a:schemeClr val="tx2"/>
                </a:solidFill>
              </a:rPr>
              <a:t>(</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的下一状态</a:t>
            </a:r>
            <a:r>
              <a:rPr lang="en-US" altLang="zh-CN" dirty="0" smtClean="0">
                <a:solidFill>
                  <a:schemeClr val="tx2"/>
                </a:solidFill>
              </a:rPr>
              <a:t>s’=GOTO[</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和文法符号</a:t>
            </a:r>
            <a:r>
              <a:rPr lang="en-US" altLang="zh-CN" dirty="0" smtClean="0">
                <a:solidFill>
                  <a:schemeClr val="tx2"/>
                </a:solidFill>
              </a:rPr>
              <a:t>A</a:t>
            </a:r>
            <a:r>
              <a:rPr lang="zh-CN" altLang="en-US" dirty="0" smtClean="0"/>
              <a:t>推进栈。</a:t>
            </a:r>
            <a:endParaRPr lang="en-US" altLang="zh-CN" dirty="0" smtClean="0"/>
          </a:p>
          <a:p>
            <a:pPr lvl="1">
              <a:buNone/>
            </a:pPr>
            <a:r>
              <a:rPr lang="en-US" altLang="zh-CN" dirty="0" smtClean="0"/>
              <a:t>3.  </a:t>
            </a:r>
            <a:r>
              <a:rPr lang="zh-CN" altLang="en-US" dirty="0" smtClean="0"/>
              <a:t>接受  </a:t>
            </a:r>
            <a:endParaRPr lang="en-US" altLang="zh-CN" dirty="0" smtClean="0"/>
          </a:p>
          <a:p>
            <a:pPr marL="432000" lvl="1" indent="432000">
              <a:buNone/>
            </a:pPr>
            <a:r>
              <a:rPr lang="zh-CN" altLang="en-US" dirty="0" smtClean="0"/>
              <a:t>宣布分析成功，停止分析器工作。</a:t>
            </a:r>
            <a:endParaRPr lang="en-US" altLang="zh-CN" dirty="0" smtClean="0"/>
          </a:p>
          <a:p>
            <a:pPr lvl="1">
              <a:buNone/>
            </a:pPr>
            <a:r>
              <a:rPr lang="en-US" altLang="zh-CN" dirty="0" smtClean="0"/>
              <a:t>4.  </a:t>
            </a:r>
            <a:r>
              <a:rPr lang="zh-CN" altLang="en-US" dirty="0" smtClean="0"/>
              <a:t>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分析过程</a:t>
            </a:r>
            <a:endParaRPr lang="zh-CN" altLang="en-US" dirty="0"/>
          </a:p>
        </p:txBody>
      </p:sp>
      <p:sp>
        <p:nvSpPr>
          <p:cNvPr id="3" name="内容占位符 2"/>
          <p:cNvSpPr>
            <a:spLocks noGrp="1"/>
          </p:cNvSpPr>
          <p:nvPr>
            <p:ph idx="1"/>
          </p:nvPr>
        </p:nvSpPr>
        <p:spPr/>
        <p:txBody>
          <a:bodyPr/>
          <a:lstStyle/>
          <a:p>
            <a:pPr>
              <a:spcBef>
                <a:spcPts val="600"/>
              </a:spcBef>
            </a:pPr>
            <a:r>
              <a:rPr lang="zh-CN" altLang="en-US" sz="2000" dirty="0" smtClean="0"/>
              <a:t>分析开始时</a:t>
            </a:r>
            <a:r>
              <a:rPr lang="en-US" altLang="zh-CN" sz="2000" dirty="0" smtClean="0"/>
              <a:t>:	       </a:t>
            </a:r>
            <a:r>
              <a:rPr lang="zh-CN" altLang="en-US" sz="2000" dirty="0" smtClean="0"/>
              <a:t>状态            已归约串            输入串</a:t>
            </a:r>
          </a:p>
          <a:p>
            <a:pPr>
              <a:spcBef>
                <a:spcPts val="600"/>
              </a:spcBef>
              <a:buNone/>
            </a:pPr>
            <a:r>
              <a:rPr lang="zh-CN" altLang="en-US" sz="2000" dirty="0" smtClean="0"/>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	          a</a:t>
            </a:r>
            <a:r>
              <a:rPr lang="en-US" altLang="zh-CN" sz="2000" baseline="-25000" dirty="0" smtClean="0">
                <a:solidFill>
                  <a:schemeClr val="hlink"/>
                </a:solidFill>
              </a:rPr>
              <a:t>1</a:t>
            </a:r>
            <a:r>
              <a:rPr lang="en-US" altLang="zh-CN" sz="2000" dirty="0" smtClean="0">
                <a:solidFill>
                  <a:schemeClr val="hlink"/>
                </a:solidFill>
              </a:rPr>
              <a:t>a</a:t>
            </a:r>
            <a:r>
              <a:rPr lang="en-US" altLang="zh-CN" sz="2000" baseline="-25000" dirty="0" smtClean="0">
                <a:solidFill>
                  <a:schemeClr val="hlink"/>
                </a:solidFill>
              </a:rPr>
              <a:t>2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a:spcBef>
                <a:spcPts val="600"/>
              </a:spcBef>
            </a:pPr>
            <a:r>
              <a:rPr lang="zh-CN" altLang="en-US" sz="2000" dirty="0" smtClean="0"/>
              <a:t>以后每步的结果可以表示为：</a:t>
            </a:r>
            <a:endParaRPr lang="en-US" altLang="zh-CN" sz="2000" dirty="0" smtClean="0"/>
          </a:p>
          <a:p>
            <a:pPr>
              <a:spcBef>
                <a:spcPts val="600"/>
              </a:spcBef>
              <a:buNone/>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190500" lvl="0" indent="-190500">
              <a:defRPr/>
            </a:pPr>
            <a:r>
              <a:rPr lang="zh-CN" altLang="en-US" sz="2000" dirty="0" smtClean="0"/>
              <a:t>分析器根据</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 </a:t>
            </a:r>
            <a:r>
              <a:rPr lang="zh-CN" altLang="en-US" sz="2000" dirty="0" smtClean="0"/>
              <a:t>确定下一步动作</a:t>
            </a:r>
          </a:p>
          <a:p>
            <a:pPr marL="266700">
              <a:buNone/>
              <a:defRPr/>
            </a:pPr>
            <a:r>
              <a:rPr lang="en-US" altLang="zh-CN" sz="2000" dirty="0" smtClean="0"/>
              <a:t>1.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为移进，且</a:t>
            </a:r>
            <a:r>
              <a:rPr lang="en-US" altLang="zh-CN" sz="2000" dirty="0" smtClean="0">
                <a:solidFill>
                  <a:srgbClr val="FF3300"/>
                </a:solidFill>
              </a:rPr>
              <a:t>s</a:t>
            </a:r>
            <a:r>
              <a:rPr lang="en-US" altLang="zh-CN" sz="2000" dirty="0" smtClean="0"/>
              <a:t>=GOTO(</a:t>
            </a:r>
            <a:r>
              <a:rPr lang="en-US" altLang="zh-CN" sz="2000" dirty="0" err="1" smtClean="0"/>
              <a:t>s</a:t>
            </a:r>
            <a:r>
              <a:rPr lang="en-US" altLang="zh-CN" sz="2000" baseline="-25000" dirty="0" err="1" smtClean="0"/>
              <a:t>m</a:t>
            </a:r>
            <a:r>
              <a:rPr lang="en-US" altLang="zh-CN" sz="2000" dirty="0" smtClean="0"/>
              <a:t>,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，则三元式变为：</a:t>
            </a:r>
            <a:endParaRPr lang="en-US" altLang="zh-CN" sz="2000" dirty="0" smtClean="0"/>
          </a:p>
          <a:p>
            <a:pPr marL="266700" algn="ctr">
              <a:spcBef>
                <a:spcPts val="600"/>
              </a:spcBef>
              <a:buNone/>
              <a:defRPr/>
            </a:pPr>
            <a:r>
              <a:rPr lang="en-US" altLang="zh-CN" sz="2000" dirty="0" smtClean="0">
                <a:solidFill>
                  <a:schemeClr val="accent2"/>
                </a:solidFill>
              </a:rPr>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en-US" altLang="zh-CN" sz="2000" dirty="0" err="1" smtClean="0">
                <a:solidFill>
                  <a:srgbClr val="FF3300"/>
                </a:solidFill>
              </a:rPr>
              <a:t>a</a:t>
            </a:r>
            <a:r>
              <a:rPr lang="en-US" altLang="zh-CN" sz="2000" baseline="-25000" dirty="0" err="1" smtClean="0">
                <a:solidFill>
                  <a:srgbClr val="FF3300"/>
                </a:solidFill>
              </a:rPr>
              <a:t>i</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266700">
              <a:buNone/>
              <a:defRPr/>
            </a:pPr>
            <a:r>
              <a:rPr lang="en-US" altLang="zh-CN" sz="2000" dirty="0" smtClean="0"/>
              <a:t>2.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为按</a:t>
            </a:r>
            <a:r>
              <a:rPr lang="en-US" altLang="zh-CN" sz="2000" dirty="0" smtClean="0"/>
              <a:t>A</a:t>
            </a:r>
            <a:r>
              <a:rPr lang="en-US" altLang="zh-CN" sz="2000" dirty="0" smtClean="0">
                <a:sym typeface="Symbol" pitchFamily="18" charset="2"/>
              </a:rPr>
              <a:t></a:t>
            </a:r>
            <a:r>
              <a:rPr lang="zh-CN" altLang="en-US" sz="2000" dirty="0" smtClean="0"/>
              <a:t>归约，三元式变为：</a:t>
            </a:r>
            <a:endParaRPr lang="en-US" altLang="zh-CN" sz="2000" dirty="0" smtClean="0"/>
          </a:p>
          <a:p>
            <a:pPr marL="266700" algn="ctr">
              <a:spcBef>
                <a:spcPts val="600"/>
              </a:spcBef>
              <a:buNone/>
              <a:defRPr/>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m-r</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m-r</a:t>
            </a:r>
            <a:r>
              <a:rPr lang="en-US" altLang="zh-CN" sz="2000" dirty="0" err="1" smtClean="0">
                <a:solidFill>
                  <a:srgbClr val="FF3300"/>
                </a:solidFill>
              </a:rPr>
              <a:t>A</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666750" lvl="1">
              <a:buNone/>
              <a:defRPr/>
            </a:pPr>
            <a:r>
              <a:rPr lang="zh-CN" altLang="en-US" sz="2000" dirty="0" smtClean="0"/>
              <a:t>其中，</a:t>
            </a:r>
            <a:r>
              <a:rPr lang="en-US" altLang="zh-CN" sz="2000" dirty="0" smtClean="0"/>
              <a:t> </a:t>
            </a:r>
            <a:r>
              <a:rPr lang="en-US" altLang="zh-CN" sz="2000" dirty="0" smtClean="0">
                <a:solidFill>
                  <a:srgbClr val="FF0000"/>
                </a:solidFill>
              </a:rPr>
              <a:t>s</a:t>
            </a:r>
            <a:r>
              <a:rPr lang="en-US" altLang="zh-CN" sz="2000" dirty="0" smtClean="0"/>
              <a:t>=GOTO(</a:t>
            </a:r>
            <a:r>
              <a:rPr lang="en-US" altLang="zh-CN" sz="2000" dirty="0" err="1" smtClean="0"/>
              <a:t>s</a:t>
            </a:r>
            <a:r>
              <a:rPr lang="en-US" altLang="zh-CN" sz="2000" baseline="-25000" dirty="0" err="1" smtClean="0"/>
              <a:t>m</a:t>
            </a:r>
            <a:r>
              <a:rPr lang="en-US" altLang="zh-CN" sz="2000" baseline="-25000" dirty="0" smtClean="0"/>
              <a:t>-r</a:t>
            </a:r>
            <a:r>
              <a:rPr lang="en-US" altLang="zh-CN" sz="2000" dirty="0" smtClean="0"/>
              <a:t>, </a:t>
            </a:r>
            <a:r>
              <a:rPr lang="en-US" altLang="zh-CN" sz="2000" dirty="0" smtClean="0">
                <a:solidFill>
                  <a:srgbClr val="FF0000"/>
                </a:solidFill>
              </a:rPr>
              <a:t>A</a:t>
            </a:r>
            <a:r>
              <a:rPr lang="en-US" altLang="zh-CN" sz="2000" dirty="0" smtClean="0"/>
              <a:t>)</a:t>
            </a:r>
            <a:r>
              <a:rPr lang="zh-CN" altLang="en-US" sz="2000" dirty="0" smtClean="0"/>
              <a:t>，</a:t>
            </a:r>
            <a:r>
              <a:rPr lang="en-US" altLang="zh-CN" sz="2000" dirty="0" smtClean="0"/>
              <a:t>r</a:t>
            </a:r>
            <a:r>
              <a:rPr lang="zh-CN" altLang="en-US" sz="2000" dirty="0" smtClean="0"/>
              <a:t>为</a:t>
            </a:r>
            <a:r>
              <a:rPr lang="zh-CN" altLang="en-US" sz="2000" dirty="0" smtClean="0">
                <a:sym typeface="Symbol" pitchFamily="18" charset="2"/>
              </a:rPr>
              <a:t></a:t>
            </a:r>
            <a:r>
              <a:rPr lang="zh-CN" altLang="en-US" sz="2000" dirty="0" smtClean="0"/>
              <a:t>的长度</a:t>
            </a:r>
            <a:r>
              <a:rPr lang="en-US" altLang="zh-CN" sz="2000" dirty="0" smtClean="0"/>
              <a:t>, </a:t>
            </a:r>
            <a:r>
              <a:rPr lang="en-US" altLang="zh-CN" sz="2000" dirty="0" smtClean="0">
                <a:sym typeface="Symbol" pitchFamily="18" charset="2"/>
              </a:rPr>
              <a:t>= </a:t>
            </a:r>
            <a:r>
              <a:rPr lang="en-US" altLang="zh-CN" sz="2000" dirty="0" smtClean="0"/>
              <a:t>X</a:t>
            </a:r>
            <a:r>
              <a:rPr lang="en-US" altLang="zh-CN" sz="2000" baseline="-25000" dirty="0" smtClean="0"/>
              <a:t>m-r+1</a:t>
            </a:r>
            <a:r>
              <a:rPr lang="en-US" altLang="zh-CN" sz="2000" dirty="0" smtClean="0">
                <a:sym typeface="Symbol" pitchFamily="18" charset="2"/>
              </a:rPr>
              <a:t></a:t>
            </a:r>
            <a:r>
              <a:rPr lang="en-US" altLang="zh-CN" sz="2000" baseline="-25000" dirty="0" smtClean="0"/>
              <a:t> </a:t>
            </a:r>
            <a:r>
              <a:rPr lang="en-US" altLang="zh-CN" sz="2000" dirty="0" err="1" smtClean="0"/>
              <a:t>X</a:t>
            </a:r>
            <a:r>
              <a:rPr lang="en-US" altLang="zh-CN" sz="2000" baseline="-25000" dirty="0" err="1" smtClean="0"/>
              <a:t>m</a:t>
            </a:r>
            <a:endParaRPr lang="en-US" altLang="zh-CN" sz="2000" dirty="0" smtClean="0"/>
          </a:p>
          <a:p>
            <a:pPr marL="266700">
              <a:buNone/>
              <a:defRPr/>
            </a:pPr>
            <a:r>
              <a:rPr lang="en-US" altLang="zh-CN" sz="2000" dirty="0" smtClean="0"/>
              <a:t>3.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接受</a:t>
            </a:r>
            <a:r>
              <a:rPr lang="en-US" altLang="zh-CN" sz="2000" dirty="0" smtClean="0"/>
              <a:t>”</a:t>
            </a:r>
            <a:r>
              <a:rPr lang="zh-CN" altLang="en-US" sz="2000" dirty="0" smtClean="0"/>
              <a:t>，则三元式不再变化，变化过程终止，宣布分析成功。</a:t>
            </a:r>
            <a:endParaRPr lang="en-US" altLang="zh-CN" sz="2000" dirty="0" smtClean="0"/>
          </a:p>
          <a:p>
            <a:pPr marL="266700">
              <a:buNone/>
              <a:defRPr/>
            </a:pPr>
            <a:r>
              <a:rPr lang="en-US" altLang="zh-CN" sz="2000" dirty="0" smtClean="0"/>
              <a:t>4.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报错</a:t>
            </a:r>
            <a:r>
              <a:rPr lang="en-US" altLang="zh-CN" sz="2000" dirty="0" smtClean="0"/>
              <a:t>”</a:t>
            </a:r>
            <a:r>
              <a:rPr lang="zh-CN" altLang="en-US" sz="2000" dirty="0" smtClean="0"/>
              <a:t>，则三元式变化过程终止，报告错误。</a:t>
            </a:r>
            <a:endParaRPr lang="en-US" altLang="zh-CN" sz="2000" dirty="0" smtClean="0"/>
          </a:p>
          <a:p>
            <a:pPr>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文法</a:t>
            </a:r>
            <a:endParaRPr lang="zh-CN" altLang="en-US" dirty="0"/>
          </a:p>
        </p:txBody>
      </p:sp>
      <p:sp>
        <p:nvSpPr>
          <p:cNvPr id="3" name="内容占位符 2"/>
          <p:cNvSpPr>
            <a:spLocks noGrp="1"/>
          </p:cNvSpPr>
          <p:nvPr>
            <p:ph idx="1"/>
          </p:nvPr>
        </p:nvSpPr>
        <p:spPr/>
        <p:txBody>
          <a:bodyPr/>
          <a:lstStyle/>
          <a:p>
            <a:r>
              <a:rPr lang="zh-CN" altLang="en-US" dirty="0" smtClean="0"/>
              <a:t>对于一个文法，如果能够构造一张分析表，使得它的每个入口均是唯一确定的，则称该文法为</a:t>
            </a:r>
            <a:r>
              <a:rPr lang="en-US" altLang="zh-CN" dirty="0" smtClean="0">
                <a:solidFill>
                  <a:srgbClr val="FF3300"/>
                </a:solidFill>
              </a:rPr>
              <a:t>LR</a:t>
            </a:r>
            <a:r>
              <a:rPr lang="zh-CN" altLang="en-US" dirty="0" smtClean="0">
                <a:solidFill>
                  <a:srgbClr val="FF3300"/>
                </a:solidFill>
              </a:rPr>
              <a:t>文法</a:t>
            </a:r>
            <a:r>
              <a:rPr lang="zh-CN" altLang="en-US" dirty="0" smtClean="0"/>
              <a:t>。</a:t>
            </a:r>
            <a:endParaRPr lang="en-US" altLang="zh-CN" dirty="0" smtClean="0">
              <a:solidFill>
                <a:srgbClr val="FF3300"/>
              </a:solidFill>
            </a:endParaRPr>
          </a:p>
          <a:p>
            <a:r>
              <a:rPr lang="zh-CN" altLang="en-US" dirty="0" smtClean="0"/>
              <a:t>一个文法，如果能用一个每步顶多向前检查</a:t>
            </a:r>
            <a:r>
              <a:rPr lang="en-US" altLang="zh-CN" dirty="0" smtClean="0"/>
              <a:t>k</a:t>
            </a:r>
            <a:r>
              <a:rPr lang="zh-CN" altLang="en-US" dirty="0" smtClean="0"/>
              <a:t>个输入符号的</a:t>
            </a:r>
            <a:r>
              <a:rPr lang="en-US" altLang="zh-CN" dirty="0" smtClean="0"/>
              <a:t>LR</a:t>
            </a:r>
            <a:r>
              <a:rPr lang="zh-CN" altLang="en-US" dirty="0" smtClean="0"/>
              <a:t>分析器进行分析，则称该文法为</a:t>
            </a:r>
            <a:r>
              <a:rPr lang="en-US" altLang="zh-CN" dirty="0" smtClean="0">
                <a:solidFill>
                  <a:srgbClr val="FF3300"/>
                </a:solidFill>
              </a:rPr>
              <a:t>LR(k)</a:t>
            </a:r>
            <a:r>
              <a:rPr lang="zh-CN" altLang="en-US" dirty="0" smtClean="0">
                <a:solidFill>
                  <a:srgbClr val="FF3300"/>
                </a:solidFill>
              </a:rPr>
              <a:t>文法</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a:t>
            </a:r>
            <a:r>
              <a:rPr lang="en-US" altLang="zh-CN" dirty="0" smtClean="0"/>
              <a:t>LR</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LR</a:t>
            </a:r>
            <a:r>
              <a:rPr lang="zh-CN" altLang="en-US" dirty="0" smtClean="0"/>
              <a:t>文法是无二义的。</a:t>
            </a:r>
            <a:endParaRPr lang="en-US" altLang="zh-CN" dirty="0" smtClean="0"/>
          </a:p>
          <a:p>
            <a:r>
              <a:rPr lang="zh-CN" altLang="en-US" dirty="0" smtClean="0"/>
              <a:t>二义性文法不是</a:t>
            </a:r>
            <a:r>
              <a:rPr lang="en-US" altLang="zh-CN" dirty="0" smtClean="0"/>
              <a:t>LR</a:t>
            </a:r>
            <a:r>
              <a:rPr lang="zh-CN" altLang="en-US" dirty="0" smtClean="0"/>
              <a:t>文法。</a:t>
            </a:r>
            <a:endParaRPr lang="en-US" altLang="zh-CN" dirty="0" smtClean="0"/>
          </a:p>
          <a:p>
            <a:r>
              <a:rPr lang="zh-CN" altLang="en-US" dirty="0" smtClean="0"/>
              <a:t>例</a:t>
            </a:r>
            <a:endParaRPr lang="en-US" altLang="zh-CN" dirty="0" smtClean="0"/>
          </a:p>
          <a:p>
            <a:pPr lvl="1">
              <a:buNone/>
            </a:pPr>
            <a:r>
              <a:rPr lang="zh-CN" altLang="en-US" dirty="0" smtClean="0"/>
              <a:t> </a:t>
            </a:r>
            <a:r>
              <a:rPr lang="en-US" altLang="zh-CN" dirty="0" smtClean="0"/>
              <a:t>S </a:t>
            </a:r>
            <a:r>
              <a:rPr lang="en-US" altLang="zh-CN" dirty="0" smtClean="0">
                <a:sym typeface="Symbol" pitchFamily="18" charset="2"/>
              </a:rPr>
              <a:t> </a:t>
            </a:r>
            <a:r>
              <a:rPr lang="en-US" altLang="zh-CN" dirty="0" err="1" smtClean="0">
                <a:sym typeface="Symbol" pitchFamily="18" charset="2"/>
              </a:rPr>
              <a:t>iCtS</a:t>
            </a:r>
            <a:r>
              <a:rPr lang="en-US" altLang="zh-CN" dirty="0" smtClean="0">
                <a:sym typeface="Symbol" pitchFamily="18" charset="2"/>
              </a:rPr>
              <a:t> | </a:t>
            </a:r>
            <a:r>
              <a:rPr lang="en-US" altLang="zh-CN" dirty="0" err="1" smtClean="0">
                <a:sym typeface="Symbol" pitchFamily="18" charset="2"/>
              </a:rPr>
              <a:t>iCtSeS</a:t>
            </a:r>
            <a:endParaRPr lang="en-US" altLang="zh-CN" dirty="0" smtClean="0">
              <a:sym typeface="Symbol" pitchFamily="18" charset="2"/>
            </a:endParaRPr>
          </a:p>
          <a:p>
            <a:pPr lvl="1">
              <a:spcBef>
                <a:spcPts val="1200"/>
              </a:spcBef>
              <a:buNone/>
            </a:pPr>
            <a:r>
              <a:rPr lang="en-US" altLang="zh-CN" dirty="0" smtClean="0">
                <a:sym typeface="Symbol" pitchFamily="18" charset="2"/>
              </a:rPr>
              <a:t>		    </a:t>
            </a:r>
            <a:r>
              <a:rPr lang="zh-CN" altLang="en-US" dirty="0" smtClean="0">
                <a:sym typeface="Symbol" pitchFamily="18" charset="2"/>
              </a:rPr>
              <a:t>栈              输入</a:t>
            </a:r>
            <a:endParaRPr lang="en-US" altLang="en-US" dirty="0" smtClean="0">
              <a:sym typeface="Symbol" pitchFamily="18" charset="2"/>
            </a:endParaRPr>
          </a:p>
          <a:p>
            <a:pPr lvl="1">
              <a:buNone/>
            </a:pPr>
            <a:r>
              <a:rPr lang="zh-CN" altLang="en-US" dirty="0" smtClean="0"/>
              <a:t>   </a:t>
            </a:r>
            <a:r>
              <a:rPr lang="en-US" altLang="zh-CN" dirty="0" smtClean="0"/>
              <a:t>…</a:t>
            </a:r>
            <a:r>
              <a:rPr lang="en-US" altLang="zh-CN" dirty="0" err="1" smtClean="0"/>
              <a:t>iCtS</a:t>
            </a:r>
            <a:r>
              <a:rPr lang="en-US" altLang="zh-CN" dirty="0" smtClean="0"/>
              <a:t>            e…#</a:t>
            </a:r>
            <a:endParaRPr lang="zh-CN" altLang="en-US" dirty="0" smtClean="0"/>
          </a:p>
          <a:p>
            <a:pPr lvl="1">
              <a:spcBef>
                <a:spcPts val="1200"/>
              </a:spcBef>
            </a:pPr>
            <a:r>
              <a:rPr lang="zh-CN" altLang="en-US" dirty="0" smtClean="0"/>
              <a:t>“移进</a:t>
            </a:r>
            <a:r>
              <a:rPr lang="en-US" altLang="zh-CN" dirty="0" smtClean="0"/>
              <a:t>-</a:t>
            </a:r>
            <a:r>
              <a:rPr lang="zh-CN" altLang="en-US" dirty="0" smtClean="0"/>
              <a:t>归约”冲突</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35</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5.3.1  LR</a:t>
              </a:r>
              <a:r>
                <a:rPr lang="zh-CN" altLang="en-US" sz="2000" dirty="0" smtClean="0"/>
                <a:t>分析器</a:t>
              </a:r>
              <a:endParaRPr lang="en-US" altLang="zh-CN" sz="2000" dirty="0" smtClean="0"/>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5.3.2  LR(0)</a:t>
              </a:r>
              <a:r>
                <a:rPr lang="zh-CN" altLang="en-US" sz="2000" dirty="0" smtClean="0">
                  <a:solidFill>
                    <a:srgbClr val="FF0000"/>
                  </a:solidFill>
                </a:rPr>
                <a:t>项目集族和</a:t>
              </a:r>
              <a:r>
                <a:rPr lang="en-US" altLang="zh-CN" sz="2000" dirty="0" smtClean="0">
                  <a:solidFill>
                    <a:srgbClr val="FF0000"/>
                  </a:solidFill>
                </a:rPr>
                <a:t>LR(0)</a:t>
              </a:r>
              <a:r>
                <a:rPr lang="zh-CN" altLang="en-US" sz="2000" dirty="0" smtClean="0">
                  <a:solidFill>
                    <a:srgbClr val="FF0000"/>
                  </a:solidFill>
                </a:rPr>
                <a:t>分析表的构造</a:t>
              </a:r>
              <a:endParaRPr lang="zh-CN" sz="2000" dirty="0">
                <a:solidFill>
                  <a:srgbClr val="FF0000"/>
                </a:solidFill>
              </a:endParaRPr>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5.3.3  SLR</a:t>
              </a:r>
              <a:r>
                <a:rPr lang="zh-CN" altLang="en-US" sz="2000" dirty="0" smtClean="0"/>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Example </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36</a:t>
            </a:fld>
            <a:endParaRPr lang="en-US" altLang="zh-CN"/>
          </a:p>
        </p:txBody>
      </p:sp>
      <p:graphicFrame>
        <p:nvGraphicFramePr>
          <p:cNvPr id="3" name="表格 2"/>
          <p:cNvGraphicFramePr>
            <a:graphicFrameLocks noGrp="1"/>
          </p:cNvGraphicFramePr>
          <p:nvPr/>
        </p:nvGraphicFramePr>
        <p:xfrm>
          <a:off x="1000100" y="1644930"/>
          <a:ext cx="7000924" cy="3077424"/>
        </p:xfrm>
        <a:graphic>
          <a:graphicData uri="http://schemas.openxmlformats.org/drawingml/2006/table">
            <a:tbl>
              <a:tblPr/>
              <a:tblGrid>
                <a:gridCol w="928720"/>
                <a:gridCol w="1857388"/>
                <a:gridCol w="1857388"/>
                <a:gridCol w="2357428"/>
              </a:tblGrid>
              <a:tr h="338959">
                <a:tc>
                  <a:txBody>
                    <a:bodyPr/>
                    <a:lstStyle/>
                    <a:p>
                      <a:pPr algn="ctr"/>
                      <a:r>
                        <a:rPr lang="zh-CN" altLang="en-US" sz="1800" b="1" baseline="0" dirty="0" smtClean="0">
                          <a:solidFill>
                            <a:schemeClr val="tx1"/>
                          </a:solidFill>
                          <a:latin typeface="Arial" pitchFamily="34" charset="0"/>
                          <a:ea typeface="微软雅黑" pitchFamily="34" charset="-122"/>
                        </a:rPr>
                        <a:t>步骤</a:t>
                      </a:r>
                      <a:endParaRPr lang="zh-CN" altLang="en-US" sz="1800" b="1" baseline="0" dirty="0">
                        <a:solidFill>
                          <a:schemeClr val="tx1"/>
                        </a:solidFill>
                        <a:latin typeface="Arial" pitchFamily="34" charset="0"/>
                        <a:ea typeface="微软雅黑" pitchFamily="34" charset="-122"/>
                      </a:endParaRP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baseline="0" dirty="0" smtClean="0">
                          <a:solidFill>
                            <a:schemeClr val="tx1"/>
                          </a:solidFill>
                          <a:latin typeface="Arial" pitchFamily="34" charset="0"/>
                          <a:ea typeface="微软雅黑" pitchFamily="34" charset="-122"/>
                        </a:rPr>
                        <a:t>符号栈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1800" b="1" baseline="0" dirty="0" smtClean="0">
                          <a:solidFill>
                            <a:schemeClr val="tx1"/>
                          </a:solidFill>
                          <a:latin typeface="Arial" pitchFamily="34" charset="0"/>
                          <a:ea typeface="微软雅黑" pitchFamily="34" charset="-122"/>
                        </a:rPr>
                        <a:t>输入串</a:t>
                      </a:r>
                      <a:endParaRPr lang="zh-CN" altLang="en-US" sz="1800" b="1" baseline="0" dirty="0">
                        <a:solidFill>
                          <a:schemeClr val="tx1"/>
                        </a:solidFill>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1800" b="1" baseline="0" dirty="0" smtClean="0">
                          <a:solidFill>
                            <a:schemeClr val="tx1"/>
                          </a:solidFill>
                          <a:latin typeface="Arial" pitchFamily="34" charset="0"/>
                          <a:ea typeface="微软雅黑" pitchFamily="34" charset="-122"/>
                        </a:rPr>
                        <a:t>动作</a:t>
                      </a:r>
                      <a:endParaRPr lang="zh-CN" altLang="en-US" sz="1800" b="1" baseline="0" dirty="0">
                        <a:solidFill>
                          <a:schemeClr val="tx1"/>
                        </a:solidFill>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1</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i1*i2+i3#</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移进</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2</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#i1</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*i2+i3#</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归约</a:t>
                      </a:r>
                      <a:r>
                        <a:rPr lang="zh-CN" sz="1800" b="1" kern="100" baseline="0" dirty="0" smtClean="0">
                          <a:solidFill>
                            <a:schemeClr val="tx1"/>
                          </a:solidFill>
                          <a:latin typeface="Arial" pitchFamily="34" charset="0"/>
                          <a:ea typeface="微软雅黑" pitchFamily="34" charset="-122"/>
                          <a:cs typeface="Times New Roman"/>
                        </a:rPr>
                        <a:t>，</a:t>
                      </a:r>
                      <a:r>
                        <a:rPr lang="zh-CN" sz="1800" b="1" kern="100" baseline="0" dirty="0">
                          <a:solidFill>
                            <a:schemeClr val="tx1"/>
                          </a:solidFill>
                          <a:latin typeface="Arial" pitchFamily="34" charset="0"/>
                          <a:ea typeface="微软雅黑" pitchFamily="34" charset="-122"/>
                          <a:cs typeface="Times New Roman"/>
                        </a:rPr>
                        <a:t>用</a:t>
                      </a:r>
                      <a:r>
                        <a:rPr lang="en-US" sz="1800" b="1" kern="100" baseline="0" dirty="0" err="1">
                          <a:solidFill>
                            <a:schemeClr val="tx1"/>
                          </a:solidFill>
                          <a:latin typeface="Arial" pitchFamily="34" charset="0"/>
                          <a:ea typeface="微软雅黑" pitchFamily="34" charset="-122"/>
                          <a:cs typeface="Times New Roman"/>
                        </a:rPr>
                        <a:t>F→i</a:t>
                      </a:r>
                      <a:r>
                        <a:rPr lang="en-US" sz="1800" b="1" kern="100" baseline="0" dirty="0">
                          <a:solidFill>
                            <a:schemeClr val="tx1"/>
                          </a:solidFill>
                          <a:latin typeface="Arial" pitchFamily="34" charset="0"/>
                          <a:ea typeface="微软雅黑" pitchFamily="34" charset="-122"/>
                          <a:cs typeface="Times New Roman"/>
                        </a:rPr>
                        <a:t> </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3</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#F</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*i2+i3#</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归约</a:t>
                      </a:r>
                      <a:r>
                        <a:rPr lang="zh-CN" sz="1800" b="1" kern="100" baseline="0" dirty="0" smtClean="0">
                          <a:solidFill>
                            <a:schemeClr val="tx1"/>
                          </a:solidFill>
                          <a:latin typeface="Arial" pitchFamily="34" charset="0"/>
                          <a:ea typeface="微软雅黑" pitchFamily="34" charset="-122"/>
                          <a:cs typeface="Times New Roman"/>
                        </a:rPr>
                        <a:t>，</a:t>
                      </a:r>
                      <a:r>
                        <a:rPr lang="zh-CN" sz="1800" b="1" kern="100" baseline="0" dirty="0">
                          <a:solidFill>
                            <a:schemeClr val="tx1"/>
                          </a:solidFill>
                          <a:latin typeface="Arial" pitchFamily="34" charset="0"/>
                          <a:ea typeface="微软雅黑" pitchFamily="34" charset="-122"/>
                          <a:cs typeface="Times New Roman"/>
                        </a:rPr>
                        <a:t>用</a:t>
                      </a:r>
                      <a:r>
                        <a:rPr lang="en-US" sz="1800" b="1" kern="100" baseline="0" dirty="0">
                          <a:solidFill>
                            <a:schemeClr val="tx1"/>
                          </a:solidFill>
                          <a:latin typeface="Arial" pitchFamily="34" charset="0"/>
                          <a:ea typeface="微软雅黑" pitchFamily="34" charset="-122"/>
                          <a:cs typeface="Times New Roman"/>
                        </a:rPr>
                        <a:t>T→F</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4</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a:t>
                      </a:r>
                      <a:r>
                        <a:rPr lang="en-US" sz="1800" b="1" kern="100" baseline="0" dirty="0">
                          <a:solidFill>
                            <a:srgbClr val="FF0000"/>
                          </a:solidFill>
                          <a:latin typeface="Arial" pitchFamily="34" charset="0"/>
                          <a:ea typeface="微软雅黑" pitchFamily="34" charset="-122"/>
                          <a:cs typeface="Times New Roman"/>
                        </a:rPr>
                        <a:t>T</a:t>
                      </a:r>
                      <a:endParaRPr lang="zh-CN" sz="1800" b="1"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rgbClr val="FF0000"/>
                          </a:solidFill>
                          <a:latin typeface="Arial" pitchFamily="34" charset="0"/>
                          <a:ea typeface="微软雅黑" pitchFamily="34" charset="-122"/>
                          <a:cs typeface="Times New Roman"/>
                        </a:rPr>
                        <a:t>*i2+i3</a:t>
                      </a:r>
                      <a:r>
                        <a:rPr lang="en-US" sz="1800" b="1" kern="100" baseline="0" dirty="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移进</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5</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a:t>
                      </a:r>
                      <a:r>
                        <a:rPr lang="en-US" sz="1800" b="1" kern="100" baseline="0" dirty="0">
                          <a:solidFill>
                            <a:srgbClr val="FF0000"/>
                          </a:solidFill>
                          <a:latin typeface="Arial" pitchFamily="34" charset="0"/>
                          <a:ea typeface="微软雅黑" pitchFamily="34" charset="-122"/>
                          <a:cs typeface="Times New Roman"/>
                        </a:rPr>
                        <a:t>T*</a:t>
                      </a:r>
                      <a:endParaRPr lang="zh-CN" sz="1800" b="1"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rgbClr val="FF0000"/>
                          </a:solidFill>
                          <a:latin typeface="Arial" pitchFamily="34" charset="0"/>
                          <a:ea typeface="微软雅黑" pitchFamily="34" charset="-122"/>
                          <a:cs typeface="Times New Roman"/>
                        </a:rPr>
                        <a:t>i2+i3</a:t>
                      </a:r>
                      <a:r>
                        <a:rPr lang="en-US" sz="1800" b="1" kern="100" baseline="0" dirty="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移</a:t>
                      </a:r>
                      <a:r>
                        <a:rPr lang="zh-CN" sz="1800" b="1" kern="100" baseline="0" dirty="0" smtClean="0">
                          <a:solidFill>
                            <a:schemeClr val="tx1"/>
                          </a:solidFill>
                          <a:latin typeface="Arial" pitchFamily="34" charset="0"/>
                          <a:ea typeface="微软雅黑" pitchFamily="34" charset="-122"/>
                          <a:cs typeface="Times New Roman"/>
                        </a:rPr>
                        <a:t>进</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6</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a:t>
                      </a:r>
                      <a:r>
                        <a:rPr lang="en-US" sz="1800" b="1" kern="100" baseline="0" dirty="0">
                          <a:solidFill>
                            <a:srgbClr val="FF0000"/>
                          </a:solidFill>
                          <a:latin typeface="Arial" pitchFamily="34" charset="0"/>
                          <a:ea typeface="微软雅黑" pitchFamily="34" charset="-122"/>
                          <a:cs typeface="Times New Roman"/>
                        </a:rPr>
                        <a:t>T*i2</a:t>
                      </a:r>
                      <a:endParaRPr lang="zh-CN" sz="1800" b="1"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rgbClr val="FF0000"/>
                          </a:solidFill>
                          <a:latin typeface="Arial" pitchFamily="34" charset="0"/>
                          <a:ea typeface="微软雅黑" pitchFamily="34" charset="-122"/>
                          <a:cs typeface="Times New Roman"/>
                        </a:rPr>
                        <a:t>+i3</a:t>
                      </a:r>
                      <a:r>
                        <a:rPr lang="en-US" sz="1800" b="1" kern="100" baseline="0" dirty="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归约</a:t>
                      </a:r>
                      <a:r>
                        <a:rPr lang="zh-CN" sz="1800" b="1" kern="100" baseline="0" dirty="0" smtClean="0">
                          <a:solidFill>
                            <a:schemeClr val="tx1"/>
                          </a:solidFill>
                          <a:latin typeface="Arial" pitchFamily="34" charset="0"/>
                          <a:ea typeface="微软雅黑" pitchFamily="34" charset="-122"/>
                          <a:cs typeface="Times New Roman"/>
                        </a:rPr>
                        <a:t>，</a:t>
                      </a:r>
                      <a:r>
                        <a:rPr lang="zh-CN" sz="1800" b="1" kern="100" baseline="0" dirty="0">
                          <a:solidFill>
                            <a:schemeClr val="tx1"/>
                          </a:solidFill>
                          <a:latin typeface="Arial" pitchFamily="34" charset="0"/>
                          <a:ea typeface="微软雅黑" pitchFamily="34" charset="-122"/>
                          <a:cs typeface="Times New Roman"/>
                        </a:rPr>
                        <a:t>用</a:t>
                      </a:r>
                      <a:r>
                        <a:rPr lang="en-US" sz="1800" b="1" kern="100" baseline="0" dirty="0" err="1">
                          <a:solidFill>
                            <a:schemeClr val="tx1"/>
                          </a:solidFill>
                          <a:latin typeface="Arial" pitchFamily="34" charset="0"/>
                          <a:ea typeface="微软雅黑" pitchFamily="34" charset="-122"/>
                          <a:cs typeface="Times New Roman"/>
                        </a:rPr>
                        <a:t>F→i</a:t>
                      </a:r>
                      <a:r>
                        <a:rPr lang="en-US" sz="1800" b="1" kern="100" baseline="0" dirty="0">
                          <a:solidFill>
                            <a:schemeClr val="tx1"/>
                          </a:solidFill>
                          <a:latin typeface="Arial" pitchFamily="34" charset="0"/>
                          <a:ea typeface="微软雅黑" pitchFamily="34" charset="-122"/>
                          <a:cs typeface="Times New Roman"/>
                        </a:rPr>
                        <a:t> </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7</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#T*F</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a:solidFill>
                            <a:schemeClr val="tx1"/>
                          </a:solidFill>
                          <a:latin typeface="Arial" pitchFamily="34" charset="0"/>
                          <a:ea typeface="微软雅黑" pitchFamily="34" charset="-122"/>
                          <a:cs typeface="Times New Roman"/>
                        </a:rPr>
                        <a:t>+i3#</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1800" b="1" kern="100" baseline="0" dirty="0" smtClean="0">
                          <a:solidFill>
                            <a:schemeClr val="tx1"/>
                          </a:solidFill>
                          <a:latin typeface="Arial" pitchFamily="34" charset="0"/>
                          <a:ea typeface="微软雅黑" pitchFamily="34" charset="-122"/>
                          <a:cs typeface="Times New Roman"/>
                        </a:rPr>
                        <a:t>归约</a:t>
                      </a:r>
                      <a:r>
                        <a:rPr lang="zh-CN" sz="1800" b="1" kern="100" baseline="0" dirty="0" smtClean="0">
                          <a:solidFill>
                            <a:schemeClr val="tx1"/>
                          </a:solidFill>
                          <a:latin typeface="Arial" pitchFamily="34" charset="0"/>
                          <a:ea typeface="微软雅黑" pitchFamily="34" charset="-122"/>
                          <a:cs typeface="Times New Roman"/>
                        </a:rPr>
                        <a:t>，</a:t>
                      </a:r>
                      <a:r>
                        <a:rPr lang="zh-CN" sz="1800" b="1" kern="100" baseline="0" dirty="0">
                          <a:solidFill>
                            <a:schemeClr val="tx1"/>
                          </a:solidFill>
                          <a:latin typeface="Arial" pitchFamily="34" charset="0"/>
                          <a:ea typeface="微软雅黑" pitchFamily="34" charset="-122"/>
                          <a:cs typeface="Times New Roman"/>
                        </a:rPr>
                        <a:t>用</a:t>
                      </a:r>
                      <a:r>
                        <a:rPr lang="en-US" sz="1800" b="1" kern="100" baseline="0" dirty="0">
                          <a:solidFill>
                            <a:schemeClr val="tx1"/>
                          </a:solidFill>
                          <a:latin typeface="Arial" pitchFamily="34" charset="0"/>
                          <a:ea typeface="微软雅黑" pitchFamily="34" charset="-122"/>
                          <a:cs typeface="Times New Roman"/>
                        </a:rPr>
                        <a:t>T→T*F</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1800" b="1" kern="100" baseline="0" dirty="0" smtClean="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1800" b="1" kern="100" baseline="0" dirty="0" smtClean="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1800" b="1" kern="100" baseline="0" dirty="0" smtClean="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altLang="zh-CN" sz="1800" b="1" kern="100" baseline="0" dirty="0" smtClean="0">
                          <a:solidFill>
                            <a:schemeClr val="tx1"/>
                          </a:solidFill>
                          <a:latin typeface="Arial" pitchFamily="34" charset="0"/>
                          <a:ea typeface="微软雅黑" pitchFamily="34" charset="-122"/>
                          <a:cs typeface="Times New Roman"/>
                        </a:rPr>
                        <a:t>…</a:t>
                      </a:r>
                      <a:endParaRPr lang="zh-CN" sz="1800" b="1" kern="100" baseline="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8" name="矩形 7"/>
          <p:cNvSpPr/>
          <p:nvPr/>
        </p:nvSpPr>
        <p:spPr>
          <a:xfrm>
            <a:off x="142844" y="4929198"/>
            <a:ext cx="8786874" cy="1323439"/>
          </a:xfrm>
          <a:prstGeom prst="rect">
            <a:avLst/>
          </a:prstGeom>
        </p:spPr>
        <p:txBody>
          <a:bodyPr wrap="square">
            <a:spAutoFit/>
          </a:bodyPr>
          <a:lstStyle/>
          <a:p>
            <a:pPr>
              <a:spcBef>
                <a:spcPts val="1200"/>
              </a:spcBef>
              <a:buClr>
                <a:srgbClr val="FF0000"/>
              </a:buClr>
              <a:buSzPct val="80000"/>
              <a:buFont typeface="Wingdings" pitchFamily="2" charset="2"/>
              <a:buChar char="Ø"/>
            </a:pPr>
            <a:r>
              <a:rPr lang="zh-CN" altLang="en-GB" sz="2000" dirty="0" smtClean="0">
                <a:latin typeface="Arial" pitchFamily="34" charset="0"/>
                <a:ea typeface="微软雅黑" pitchFamily="34" charset="-122"/>
              </a:rPr>
              <a:t>  规范归约过程中</a:t>
            </a:r>
            <a:r>
              <a:rPr lang="zh-CN" altLang="en-US" sz="2000" dirty="0" smtClean="0">
                <a:latin typeface="Arial" pitchFamily="34" charset="0"/>
                <a:ea typeface="微软雅黑" pitchFamily="34" charset="-122"/>
              </a:rPr>
              <a:t>，</a:t>
            </a:r>
            <a:r>
              <a:rPr lang="zh-CN" altLang="en-GB" sz="2000" dirty="0" smtClean="0">
                <a:latin typeface="Arial" pitchFamily="34" charset="0"/>
                <a:ea typeface="微软雅黑" pitchFamily="34" charset="-122"/>
              </a:rPr>
              <a:t>栈内的符号串和</a:t>
            </a:r>
            <a:r>
              <a:rPr lang="zh-CN" altLang="en-US" sz="2000" dirty="0" smtClean="0">
                <a:latin typeface="Arial" pitchFamily="34" charset="0"/>
                <a:ea typeface="微软雅黑" pitchFamily="34" charset="-122"/>
              </a:rPr>
              <a:t>剩余</a:t>
            </a:r>
            <a:r>
              <a:rPr lang="zh-CN" altLang="en-GB" sz="2000" dirty="0" smtClean="0">
                <a:latin typeface="Arial" pitchFamily="34" charset="0"/>
                <a:ea typeface="微软雅黑" pitchFamily="34" charset="-122"/>
              </a:rPr>
              <a:t>的输入符号串构成一个规范句型</a:t>
            </a:r>
            <a:r>
              <a:rPr lang="zh-CN" altLang="en-US" sz="2000" dirty="0" smtClean="0">
                <a:latin typeface="Arial" pitchFamily="34" charset="0"/>
                <a:ea typeface="微软雅黑" pitchFamily="34" charset="-122"/>
              </a:rPr>
              <a:t>。</a:t>
            </a:r>
            <a:endParaRPr lang="en-US" altLang="zh-CN" sz="2000" dirty="0" smtClean="0">
              <a:latin typeface="Arial" pitchFamily="34" charset="0"/>
              <a:ea typeface="微软雅黑" pitchFamily="34" charset="-122"/>
            </a:endParaRPr>
          </a:p>
          <a:p>
            <a:pPr>
              <a:spcBef>
                <a:spcPts val="1200"/>
              </a:spcBef>
              <a:buClr>
                <a:srgbClr val="FF0000"/>
              </a:buClr>
              <a:buSzPct val="80000"/>
              <a:buFont typeface="Wingdings" pitchFamily="2" charset="2"/>
              <a:buChar char="Ø"/>
            </a:pPr>
            <a:r>
              <a:rPr lang="zh-CN" altLang="en-GB" sz="2000" dirty="0" smtClean="0">
                <a:latin typeface="Arial" pitchFamily="34" charset="0"/>
                <a:ea typeface="微软雅黑" pitchFamily="34" charset="-122"/>
              </a:rPr>
              <a:t>  栈内如果出现句柄，句柄一定在栈的顶部</a:t>
            </a:r>
            <a:r>
              <a:rPr lang="zh-CN" altLang="en-US" sz="2000" dirty="0" smtClean="0">
                <a:latin typeface="Arial" pitchFamily="34" charset="0"/>
                <a:ea typeface="微软雅黑" pitchFamily="34" charset="-122"/>
              </a:rPr>
              <a:t>。</a:t>
            </a:r>
            <a:endParaRPr lang="en-US" altLang="zh-CN" sz="2000" dirty="0" smtClean="0">
              <a:latin typeface="Arial" pitchFamily="34" charset="0"/>
              <a:ea typeface="微软雅黑" pitchFamily="34" charset="-122"/>
            </a:endParaRPr>
          </a:p>
          <a:p>
            <a:pPr>
              <a:spcBef>
                <a:spcPts val="1200"/>
              </a:spcBef>
              <a:buClr>
                <a:srgbClr val="FF0000"/>
              </a:buClr>
              <a:buSzPct val="80000"/>
              <a:buFont typeface="Wingdings" pitchFamily="2" charset="2"/>
              <a:buChar char="Ø"/>
            </a:pPr>
            <a:r>
              <a:rPr lang="zh-CN" altLang="en-US" sz="2000" dirty="0" smtClean="0">
                <a:latin typeface="Arial" pitchFamily="34" charset="0"/>
                <a:ea typeface="微软雅黑" pitchFamily="34" charset="-122"/>
              </a:rPr>
              <a:t>  规范归约分析的关键是在分析过程中确定栈顶的符号串是否形成句柄。</a:t>
            </a:r>
            <a:endParaRPr lang="en-GB" altLang="zh-CN" sz="2000" dirty="0" smtClean="0">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sz="2000" dirty="0" smtClean="0"/>
              <a:t>字的前缀</a:t>
            </a:r>
            <a:endParaRPr lang="en-US" altLang="zh-CN" sz="2000" dirty="0" smtClean="0"/>
          </a:p>
          <a:p>
            <a:pPr lvl="1"/>
            <a:r>
              <a:rPr lang="zh-CN" altLang="en-US" sz="2000" dirty="0" smtClean="0"/>
              <a:t>指字的任意首部。</a:t>
            </a:r>
            <a:endParaRPr lang="en-US" altLang="zh-CN" sz="2000" dirty="0" smtClean="0"/>
          </a:p>
          <a:p>
            <a:pPr lvl="1"/>
            <a:r>
              <a:rPr lang="zh-CN" altLang="en-US" sz="2000" dirty="0" smtClean="0"/>
              <a:t>例如，字</a:t>
            </a:r>
            <a:r>
              <a:rPr lang="en-US" altLang="zh-CN" sz="2000" dirty="0" err="1" smtClean="0"/>
              <a:t>abc</a:t>
            </a:r>
            <a:r>
              <a:rPr lang="zh-CN" altLang="en-US" sz="2000" dirty="0" smtClean="0"/>
              <a:t>的前缀有</a:t>
            </a:r>
            <a:r>
              <a:rPr lang="zh-CN" altLang="en-US" sz="2000" dirty="0" smtClean="0">
                <a:sym typeface="Symbol" pitchFamily="18" charset="2"/>
              </a:rPr>
              <a:t></a:t>
            </a:r>
            <a:r>
              <a:rPr lang="zh-CN" altLang="en-US" sz="2000" dirty="0" smtClean="0"/>
              <a:t>，</a:t>
            </a:r>
            <a:r>
              <a:rPr lang="en-US" altLang="zh-CN" sz="2000" dirty="0" smtClean="0"/>
              <a:t>a</a:t>
            </a:r>
            <a:r>
              <a:rPr lang="zh-CN" altLang="en-US" sz="2000" dirty="0" smtClean="0"/>
              <a:t>，</a:t>
            </a:r>
            <a:r>
              <a:rPr lang="en-US" altLang="zh-CN" sz="2000" dirty="0" err="1" smtClean="0"/>
              <a:t>ab</a:t>
            </a:r>
            <a:r>
              <a:rPr lang="zh-CN" altLang="en-US" sz="2000" dirty="0" smtClean="0"/>
              <a:t>，</a:t>
            </a:r>
            <a:r>
              <a:rPr lang="en-US" altLang="zh-CN" sz="2000" dirty="0" err="1" smtClean="0"/>
              <a:t>abc</a:t>
            </a:r>
            <a:r>
              <a:rPr lang="zh-CN" altLang="en-US" sz="2000" dirty="0" smtClean="0"/>
              <a:t>。</a:t>
            </a:r>
            <a:endParaRPr lang="en-US" altLang="zh-CN" sz="2000" dirty="0" smtClean="0"/>
          </a:p>
          <a:p>
            <a:r>
              <a:rPr lang="zh-CN" altLang="en-US" sz="2000" dirty="0" smtClean="0">
                <a:solidFill>
                  <a:srgbClr val="FF0000"/>
                </a:solidFill>
              </a:rPr>
              <a:t>活前缀</a:t>
            </a:r>
            <a:endParaRPr lang="en-US" altLang="zh-CN" sz="2000" dirty="0" smtClean="0">
              <a:solidFill>
                <a:srgbClr val="FF0000"/>
              </a:solidFill>
            </a:endParaRPr>
          </a:p>
          <a:p>
            <a:pPr lvl="1"/>
            <a:r>
              <a:rPr lang="zh-CN" altLang="en-US" sz="2000" dirty="0" smtClean="0"/>
              <a:t>指规范句型的一个前缀，这种前缀不含句柄之后的任何符号。</a:t>
            </a:r>
            <a:endParaRPr lang="en-US" altLang="zh-CN" sz="2000" dirty="0" smtClean="0"/>
          </a:p>
          <a:p>
            <a:pPr lvl="1"/>
            <a:r>
              <a:rPr lang="zh-CN" altLang="en-US" sz="2000" dirty="0" smtClean="0"/>
              <a:t>即，对于规范句型</a:t>
            </a:r>
            <a:r>
              <a:rPr lang="zh-CN" altLang="en-US" sz="2000" dirty="0" smtClean="0">
                <a:sym typeface="Symbol" pitchFamily="18" charset="2"/>
              </a:rPr>
              <a:t></a:t>
            </a:r>
            <a:r>
              <a:rPr lang="zh-CN" altLang="en-US" sz="2000" dirty="0" smtClean="0"/>
              <a:t>，</a:t>
            </a:r>
            <a:r>
              <a:rPr lang="zh-CN" altLang="en-US" sz="2000" dirty="0" smtClean="0">
                <a:sym typeface="Symbol" pitchFamily="18" charset="2"/>
              </a:rPr>
              <a:t></a:t>
            </a:r>
            <a:r>
              <a:rPr lang="zh-CN" altLang="en-US" sz="2000" dirty="0" smtClean="0"/>
              <a:t>为句柄，如果</a:t>
            </a:r>
            <a:r>
              <a:rPr lang="zh-CN" altLang="en-US" sz="2000" dirty="0" smtClean="0">
                <a:sym typeface="Symbol" pitchFamily="18" charset="2"/>
              </a:rPr>
              <a:t></a:t>
            </a:r>
            <a:r>
              <a:rPr lang="en-US" altLang="zh-CN" sz="2000" dirty="0" smtClean="0">
                <a:sym typeface="Symbol" pitchFamily="18" charset="2"/>
              </a:rPr>
              <a:t>=u</a:t>
            </a:r>
            <a:r>
              <a:rPr lang="en-US" altLang="zh-CN" sz="2000" baseline="-25000" dirty="0" smtClean="0">
                <a:sym typeface="Symbol" pitchFamily="18" charset="2"/>
              </a:rPr>
              <a:t>1</a:t>
            </a:r>
            <a:r>
              <a:rPr lang="en-US" altLang="zh-CN" sz="2000" dirty="0" smtClean="0">
                <a:sym typeface="Symbol" pitchFamily="18" charset="2"/>
              </a:rPr>
              <a:t>u</a:t>
            </a:r>
            <a:r>
              <a:rPr lang="en-US" altLang="zh-CN" sz="2000" baseline="-25000" dirty="0" smtClean="0">
                <a:sym typeface="Symbol" pitchFamily="18" charset="2"/>
              </a:rPr>
              <a:t>2</a:t>
            </a:r>
            <a:r>
              <a:rPr lang="en-US" altLang="zh-CN" sz="2000" dirty="0" smtClean="0">
                <a:sym typeface="Symbol" pitchFamily="18" charset="2"/>
              </a:rPr>
              <a:t>…</a:t>
            </a:r>
            <a:r>
              <a:rPr lang="en-US" altLang="zh-CN" sz="2000" dirty="0" err="1" smtClean="0">
                <a:sym typeface="Symbol" pitchFamily="18" charset="2"/>
              </a:rPr>
              <a:t>u</a:t>
            </a:r>
            <a:r>
              <a:rPr lang="en-US" altLang="zh-CN" sz="2000" baseline="-25000" dirty="0" err="1" smtClean="0">
                <a:sym typeface="Symbol" pitchFamily="18" charset="2"/>
              </a:rPr>
              <a:t>r</a:t>
            </a:r>
            <a:r>
              <a:rPr lang="zh-CN" altLang="en-US" sz="2000" dirty="0" smtClean="0"/>
              <a:t>，则符号串</a:t>
            </a:r>
            <a:r>
              <a:rPr lang="en-US" altLang="zh-CN" sz="2000" dirty="0" smtClean="0">
                <a:sym typeface="Symbol" pitchFamily="18" charset="2"/>
              </a:rPr>
              <a:t>u</a:t>
            </a:r>
            <a:r>
              <a:rPr lang="en-US" altLang="zh-CN" sz="2000" baseline="-25000" dirty="0" smtClean="0">
                <a:sym typeface="Symbol" pitchFamily="18" charset="2"/>
              </a:rPr>
              <a:t>1</a:t>
            </a:r>
            <a:r>
              <a:rPr lang="en-US" altLang="zh-CN" sz="2000" dirty="0" smtClean="0">
                <a:sym typeface="Symbol" pitchFamily="18" charset="2"/>
              </a:rPr>
              <a:t>u</a:t>
            </a:r>
            <a:r>
              <a:rPr lang="en-US" altLang="zh-CN" sz="2000" baseline="-25000" dirty="0" smtClean="0">
                <a:sym typeface="Symbol" pitchFamily="18" charset="2"/>
              </a:rPr>
              <a:t>2</a:t>
            </a:r>
            <a:r>
              <a:rPr lang="en-US" altLang="zh-CN" sz="2000" dirty="0" smtClean="0">
                <a:sym typeface="Symbol" pitchFamily="18" charset="2"/>
              </a:rPr>
              <a:t>…</a:t>
            </a:r>
            <a:r>
              <a:rPr lang="en-US" altLang="zh-CN" sz="2000" dirty="0" err="1" smtClean="0">
                <a:sym typeface="Symbol" pitchFamily="18" charset="2"/>
              </a:rPr>
              <a:t>u</a:t>
            </a:r>
            <a:r>
              <a:rPr lang="en-US" altLang="zh-CN" sz="2000" baseline="-25000" dirty="0" err="1" smtClean="0">
                <a:sym typeface="Symbol" pitchFamily="18" charset="2"/>
              </a:rPr>
              <a:t>i</a:t>
            </a:r>
            <a:r>
              <a:rPr lang="en-US" altLang="zh-CN" sz="2000" dirty="0" smtClean="0">
                <a:sym typeface="Symbol" pitchFamily="18" charset="2"/>
              </a:rPr>
              <a:t>(1ir)</a:t>
            </a:r>
            <a:r>
              <a:rPr lang="zh-CN" altLang="en-US" sz="2000" dirty="0" smtClean="0"/>
              <a:t>是</a:t>
            </a:r>
            <a:r>
              <a:rPr lang="zh-CN" altLang="en-US" sz="2000" dirty="0" smtClean="0">
                <a:sym typeface="Symbol" pitchFamily="18" charset="2"/>
              </a:rPr>
              <a:t></a:t>
            </a:r>
            <a:r>
              <a:rPr lang="zh-CN" altLang="en-US" sz="2000" dirty="0" smtClean="0"/>
              <a:t>的活前缀。</a:t>
            </a:r>
            <a:r>
              <a:rPr lang="en-US" altLang="zh-CN" sz="2000" dirty="0" smtClean="0"/>
              <a:t>(</a:t>
            </a:r>
            <a:r>
              <a:rPr lang="en-US" altLang="zh-CN" sz="2000" dirty="0" smtClean="0">
                <a:sym typeface="Symbol" pitchFamily="18" charset="2"/>
              </a:rPr>
              <a:t></a:t>
            </a:r>
            <a:r>
              <a:rPr lang="zh-CN" altLang="en-US" sz="2000" dirty="0" smtClean="0"/>
              <a:t>必为终结符串</a:t>
            </a:r>
            <a:r>
              <a:rPr lang="en-US" altLang="zh-CN" sz="2000" dirty="0" smtClean="0"/>
              <a:t>)</a:t>
            </a:r>
          </a:p>
          <a:p>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38</a:t>
            </a:fld>
            <a:endParaRPr lang="en-US" altLang="zh-CN"/>
          </a:p>
        </p:txBody>
      </p:sp>
      <p:sp>
        <p:nvSpPr>
          <p:cNvPr id="5" name="Rectangle 2"/>
          <p:cNvSpPr txBox="1">
            <a:spLocks noChangeArrowheads="1"/>
          </p:cNvSpPr>
          <p:nvPr/>
        </p:nvSpPr>
        <p:spPr>
          <a:xfrm>
            <a:off x="1214414" y="1142984"/>
            <a:ext cx="6429420" cy="1357322"/>
          </a:xfrm>
          <a:prstGeom prst="rect">
            <a:avLst/>
          </a:prstGeom>
        </p:spPr>
        <p:txBody>
          <a:bodyPr/>
          <a:lstStyle/>
          <a:p>
            <a:pPr>
              <a:spcBef>
                <a:spcPts val="1800"/>
              </a:spcBef>
            </a:pPr>
            <a:r>
              <a:rPr lang="zh-CN" altLang="en-US" sz="2000" kern="0" noProof="1" smtClean="0">
                <a:latin typeface="Arial" pitchFamily="34" charset="0"/>
                <a:ea typeface="微软雅黑" pitchFamily="34" charset="-122"/>
              </a:rPr>
              <a:t>最右推导： </a:t>
            </a:r>
            <a:r>
              <a:rPr lang="en-US" altLang="zh-CN" sz="2000" kern="0" noProof="1" smtClean="0">
                <a:latin typeface="Arial" pitchFamily="34" charset="0"/>
                <a:ea typeface="微软雅黑" pitchFamily="34" charset="-122"/>
              </a:rPr>
              <a:t>S </a:t>
            </a:r>
            <a:r>
              <a:rPr lang="en-US" altLang="zh-CN" sz="2000" kern="0" noProof="1" smtClean="0">
                <a:latin typeface="Arial" pitchFamily="34" charset="0"/>
                <a:ea typeface="微软雅黑" pitchFamily="34" charset="-122"/>
                <a:sym typeface="Symbol" pitchFamily="18" charset="2"/>
              </a:rPr>
              <a:t> </a:t>
            </a:r>
            <a:r>
              <a:rPr lang="en-US" altLang="zh-CN" sz="2000" kern="0" noProof="1" smtClean="0">
                <a:latin typeface="Arial" pitchFamily="34" charset="0"/>
                <a:ea typeface="微软雅黑" pitchFamily="34" charset="-122"/>
              </a:rPr>
              <a:t>aAcBe</a:t>
            </a:r>
            <a:r>
              <a:rPr lang="en-US" altLang="zh-CN" sz="2000" kern="0" noProof="1" smtClean="0">
                <a:latin typeface="Arial" pitchFamily="34" charset="0"/>
                <a:ea typeface="微软雅黑" pitchFamily="34" charset="-122"/>
                <a:sym typeface="Symbol" pitchFamily="18" charset="2"/>
              </a:rPr>
              <a:t> </a:t>
            </a:r>
            <a:r>
              <a:rPr lang="en-US" altLang="zh-CN" sz="2000" kern="0" noProof="1" smtClean="0">
                <a:latin typeface="Arial" pitchFamily="34" charset="0"/>
                <a:ea typeface="微软雅黑" pitchFamily="34" charset="-122"/>
              </a:rPr>
              <a:t>aAcde </a:t>
            </a:r>
            <a:r>
              <a:rPr lang="en-US" altLang="zh-CN" sz="2000" kern="0" noProof="1" smtClean="0">
                <a:latin typeface="Arial" pitchFamily="34" charset="0"/>
                <a:ea typeface="微软雅黑" pitchFamily="34" charset="-122"/>
                <a:sym typeface="Symbol" pitchFamily="18" charset="2"/>
              </a:rPr>
              <a:t></a:t>
            </a:r>
            <a:r>
              <a:rPr lang="en-US" altLang="zh-CN" sz="2000" kern="0" noProof="1" smtClean="0">
                <a:latin typeface="Arial" pitchFamily="34" charset="0"/>
                <a:ea typeface="微软雅黑" pitchFamily="34" charset="-122"/>
              </a:rPr>
              <a:t> aAbcde </a:t>
            </a:r>
            <a:r>
              <a:rPr lang="en-US" altLang="zh-CN" sz="2000" kern="0" noProof="1" smtClean="0">
                <a:latin typeface="Arial" pitchFamily="34" charset="0"/>
                <a:ea typeface="微软雅黑" pitchFamily="34" charset="-122"/>
                <a:sym typeface="Symbol" pitchFamily="18" charset="2"/>
              </a:rPr>
              <a:t></a:t>
            </a:r>
            <a:r>
              <a:rPr lang="en-US" altLang="zh-CN" sz="2000" kern="0" noProof="1" smtClean="0">
                <a:latin typeface="Arial" pitchFamily="34" charset="0"/>
                <a:ea typeface="微软雅黑" pitchFamily="34" charset="-122"/>
              </a:rPr>
              <a:t> abbcde </a:t>
            </a:r>
          </a:p>
          <a:p>
            <a:pPr>
              <a:spcBef>
                <a:spcPts val="1800"/>
              </a:spcBef>
            </a:pPr>
            <a:r>
              <a:rPr lang="zh-CN" altLang="en-US" sz="2000" kern="0" noProof="1" smtClean="0">
                <a:latin typeface="Arial" pitchFamily="34" charset="0"/>
                <a:ea typeface="微软雅黑" pitchFamily="34" charset="-122"/>
              </a:rPr>
              <a:t>规范规约： </a:t>
            </a:r>
            <a:r>
              <a:rPr kumimoji="1" lang="en-US" altLang="zh-CN" sz="2000" noProof="1" smtClean="0">
                <a:latin typeface="Arial" pitchFamily="34" charset="0"/>
                <a:cs typeface="Arial" pitchFamily="34" charset="0"/>
              </a:rPr>
              <a:t>a</a:t>
            </a:r>
            <a:r>
              <a:rPr kumimoji="1" lang="en-US" altLang="zh-CN" sz="2000" dirty="0" err="1" smtClean="0">
                <a:latin typeface="Arial" pitchFamily="34" charset="0"/>
                <a:cs typeface="Arial" pitchFamily="34" charset="0"/>
              </a:rPr>
              <a:t>bbcde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aAbcde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aAcBe</a:t>
            </a:r>
            <a:r>
              <a:rPr kumimoji="1" lang="en-US" altLang="zh-CN" sz="2000" dirty="0" smtClean="0">
                <a:latin typeface="Arial" pitchFamily="34" charset="0"/>
                <a:cs typeface="Arial" pitchFamily="34" charset="0"/>
              </a:rPr>
              <a:t>,  S</a:t>
            </a:r>
          </a:p>
        </p:txBody>
      </p:sp>
      <p:sp>
        <p:nvSpPr>
          <p:cNvPr id="6" name="矩形 5"/>
          <p:cNvSpPr/>
          <p:nvPr/>
        </p:nvSpPr>
        <p:spPr>
          <a:xfrm>
            <a:off x="785786" y="2849589"/>
            <a:ext cx="3857652" cy="1785104"/>
          </a:xfrm>
          <a:prstGeom prst="rect">
            <a:avLst/>
          </a:prstGeom>
        </p:spPr>
        <p:txBody>
          <a:bodyPr wrap="square">
            <a:spAutoFit/>
          </a:bodyPr>
          <a:lstStyle/>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noProof="1" smtClean="0">
                <a:latin typeface="Arial" pitchFamily="34" charset="0"/>
                <a:ea typeface="微软雅黑" pitchFamily="34" charset="-122"/>
              </a:rPr>
              <a:t>a</a:t>
            </a:r>
            <a:r>
              <a:rPr lang="en-US" altLang="zh-CN" sz="2000" u="sng" kern="0" dirty="0" err="1" smtClean="0">
                <a:latin typeface="Arial" pitchFamily="34" charset="0"/>
                <a:ea typeface="微软雅黑" pitchFamily="34" charset="-122"/>
              </a:rPr>
              <a:t>b</a:t>
            </a:r>
            <a:r>
              <a:rPr lang="en-US" altLang="zh-CN" sz="2000" kern="0" dirty="0" err="1" smtClean="0">
                <a:latin typeface="Arial" pitchFamily="34" charset="0"/>
                <a:ea typeface="微软雅黑" pitchFamily="34" charset="-122"/>
              </a:rPr>
              <a:t>bcde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微软雅黑" pitchFamily="34" charset="-12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dirty="0" err="1" smtClean="0">
                <a:latin typeface="Arial" pitchFamily="34" charset="0"/>
                <a:ea typeface="微软雅黑" pitchFamily="34" charset="-122"/>
              </a:rPr>
              <a:t>a</a:t>
            </a:r>
            <a:r>
              <a:rPr lang="en-US" altLang="zh-CN" sz="2000" u="sng" kern="0" dirty="0" err="1" smtClean="0">
                <a:latin typeface="Arial" pitchFamily="34" charset="0"/>
                <a:ea typeface="微软雅黑" pitchFamily="34" charset="-122"/>
              </a:rPr>
              <a:t>Ab</a:t>
            </a:r>
            <a:r>
              <a:rPr lang="en-US" altLang="zh-CN" sz="2000" kern="0" dirty="0" err="1" smtClean="0">
                <a:latin typeface="Arial" pitchFamily="34" charset="0"/>
                <a:ea typeface="微软雅黑" pitchFamily="34" charset="-122"/>
              </a:rPr>
              <a:t>cde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楷体_GB2312" pitchFamily="49" charset="-122"/>
              <a:sym typeface="Symbol" pitchFamily="18" charset="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dirty="0" err="1" smtClean="0">
                <a:latin typeface="Arial" pitchFamily="34" charset="0"/>
                <a:ea typeface="微软雅黑" pitchFamily="34" charset="-122"/>
              </a:rPr>
              <a:t>aAc</a:t>
            </a:r>
            <a:r>
              <a:rPr lang="en-US" altLang="zh-CN" sz="2000" u="sng" kern="0" dirty="0" err="1" smtClean="0">
                <a:latin typeface="Arial" pitchFamily="34" charset="0"/>
                <a:ea typeface="微软雅黑" pitchFamily="34" charset="-122"/>
              </a:rPr>
              <a:t>d</a:t>
            </a:r>
            <a:r>
              <a:rPr lang="en-US" altLang="zh-CN" sz="2000" kern="0" dirty="0" err="1" smtClean="0">
                <a:latin typeface="Arial" pitchFamily="34" charset="0"/>
                <a:ea typeface="微软雅黑" pitchFamily="34" charset="-122"/>
              </a:rPr>
              <a:t>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微软雅黑" pitchFamily="34" charset="-12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u="sng" kern="0" dirty="0" err="1" smtClean="0">
                <a:latin typeface="Arial" pitchFamily="34" charset="0"/>
                <a:ea typeface="微软雅黑" pitchFamily="34" charset="-122"/>
              </a:rPr>
              <a:t>aAcBe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楷体_GB2312" pitchFamily="49" charset="-122"/>
              <a:sym typeface="Symbol" pitchFamily="18" charset="2"/>
            </a:endParaRPr>
          </a:p>
        </p:txBody>
      </p:sp>
      <p:sp>
        <p:nvSpPr>
          <p:cNvPr id="7" name="矩形 6"/>
          <p:cNvSpPr/>
          <p:nvPr/>
        </p:nvSpPr>
        <p:spPr>
          <a:xfrm>
            <a:off x="4214810" y="2849589"/>
            <a:ext cx="4071966" cy="1785104"/>
          </a:xfrm>
          <a:prstGeom prst="rect">
            <a:avLst/>
          </a:prstGeom>
        </p:spPr>
        <p:txBody>
          <a:bodyPr wrap="square">
            <a:spAutoFit/>
          </a:bodyPr>
          <a:lstStyle/>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ab</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aAb</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aAcd</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aAcB</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aAcBe</a:t>
            </a:r>
            <a:endParaRPr kumimoji="1" lang="zh-CN" altLang="en-US" sz="2000" noProof="1" smtClean="0">
              <a:latin typeface="Arial" pitchFamily="34" charset="0"/>
              <a:cs typeface="Arial" pitchFamily="34" charset="0"/>
            </a:endParaRPr>
          </a:p>
        </p:txBody>
      </p:sp>
      <p:sp>
        <p:nvSpPr>
          <p:cNvPr id="9" name="矩形 8"/>
          <p:cNvSpPr/>
          <p:nvPr/>
        </p:nvSpPr>
        <p:spPr>
          <a:xfrm>
            <a:off x="2000232" y="5072074"/>
            <a:ext cx="4493538" cy="461665"/>
          </a:xfrm>
          <a:prstGeom prst="rect">
            <a:avLst/>
          </a:prstGeom>
        </p:spPr>
        <p:txBody>
          <a:bodyPr wrap="none">
            <a:spAutoFit/>
          </a:bodyPr>
          <a:lstStyle/>
          <a:p>
            <a:r>
              <a:rPr lang="zh-CN" altLang="en-GB" sz="2400" dirty="0" smtClean="0">
                <a:solidFill>
                  <a:srgbClr val="FF0000"/>
                </a:solidFill>
                <a:latin typeface="微软雅黑" pitchFamily="34" charset="-122"/>
                <a:ea typeface="微软雅黑" pitchFamily="34" charset="-122"/>
              </a:rPr>
              <a:t>识别活前缀的本质就是识别句柄</a:t>
            </a:r>
            <a:endParaRPr lang="en-GB" altLang="zh-CN" sz="24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blinds(horizontal)">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基本思想</a:t>
            </a:r>
            <a:endParaRPr lang="zh-CN" altLang="en-US" dirty="0"/>
          </a:p>
        </p:txBody>
      </p:sp>
      <p:sp>
        <p:nvSpPr>
          <p:cNvPr id="3" name="内容占位符 2"/>
          <p:cNvSpPr>
            <a:spLocks noGrp="1"/>
          </p:cNvSpPr>
          <p:nvPr>
            <p:ph idx="1"/>
          </p:nvPr>
        </p:nvSpPr>
        <p:spPr/>
        <p:txBody>
          <a:bodyPr/>
          <a:lstStyle/>
          <a:p>
            <a:r>
              <a:rPr lang="zh-CN" altLang="en-US" dirty="0" smtClean="0"/>
              <a:t>对于一个文法</a:t>
            </a:r>
            <a:r>
              <a:rPr lang="en-US" altLang="zh-CN" dirty="0" smtClean="0"/>
              <a:t>G</a:t>
            </a:r>
            <a:r>
              <a:rPr lang="zh-CN" altLang="en-US" dirty="0" smtClean="0"/>
              <a:t>，可以构造一个</a:t>
            </a:r>
            <a:r>
              <a:rPr lang="en-US" altLang="zh-CN" dirty="0" smtClean="0"/>
              <a:t>NFA</a:t>
            </a:r>
            <a:r>
              <a:rPr lang="zh-CN" altLang="en-US" dirty="0" smtClean="0"/>
              <a:t>，它能识别</a:t>
            </a:r>
            <a:r>
              <a:rPr lang="en-US" altLang="zh-CN" dirty="0" smtClean="0"/>
              <a:t>G</a:t>
            </a:r>
            <a:r>
              <a:rPr lang="zh-CN" altLang="en-US" dirty="0" smtClean="0"/>
              <a:t>的所有活前缀。</a:t>
            </a:r>
            <a:endParaRPr lang="en-US" altLang="zh-CN" dirty="0" smtClean="0"/>
          </a:p>
          <a:p>
            <a:pPr lvl="1"/>
            <a:r>
              <a:rPr lang="zh-CN" altLang="en-US" dirty="0" smtClean="0"/>
              <a:t>用</a:t>
            </a:r>
            <a:r>
              <a:rPr lang="en-US" altLang="zh-CN" dirty="0" smtClean="0"/>
              <a:t>NFA</a:t>
            </a:r>
            <a:r>
              <a:rPr lang="zh-CN" altLang="en-US" dirty="0" smtClean="0"/>
              <a:t>的状态来记住活前缀中符号的进栈情况；</a:t>
            </a:r>
            <a:endParaRPr lang="en-US" altLang="zh-CN" dirty="0" smtClean="0"/>
          </a:p>
          <a:p>
            <a:pPr lvl="1"/>
            <a:r>
              <a:rPr lang="zh-CN" altLang="en-US" dirty="0" smtClean="0"/>
              <a:t>若活前缀中组成句柄的符号串只有部分进栈，则表示处于“非归约状态”；</a:t>
            </a:r>
          </a:p>
          <a:p>
            <a:pPr lvl="1"/>
            <a:r>
              <a:rPr lang="zh-CN" altLang="en-US" dirty="0" smtClean="0"/>
              <a:t>若活前缀中组成句柄的符号串都已进栈，则表示处于“归约状态”。</a:t>
            </a:r>
            <a:endParaRPr lang="en-US" altLang="zh-CN" dirty="0" smtClean="0"/>
          </a:p>
          <a:p>
            <a:r>
              <a:rPr lang="zh-CN" altLang="en-US" dirty="0" smtClean="0"/>
              <a:t>把识别活前缀的</a:t>
            </a:r>
            <a:r>
              <a:rPr lang="en-US" altLang="zh-CN" dirty="0" smtClean="0"/>
              <a:t>NFA</a:t>
            </a:r>
            <a:r>
              <a:rPr lang="zh-CN" altLang="en-US" dirty="0" smtClean="0"/>
              <a:t>确定化，得到一个</a:t>
            </a:r>
            <a:r>
              <a:rPr lang="en-US" altLang="zh-CN" dirty="0" smtClean="0"/>
              <a:t>DFA</a:t>
            </a:r>
            <a:r>
              <a:rPr lang="zh-CN" altLang="en-US" dirty="0" smtClean="0"/>
              <a:t>。</a:t>
            </a:r>
            <a:endParaRPr lang="en-US" altLang="zh-CN" dirty="0" smtClean="0"/>
          </a:p>
          <a:p>
            <a:r>
              <a:rPr lang="zh-CN" altLang="en-US" dirty="0" smtClean="0"/>
              <a:t>把</a:t>
            </a:r>
            <a:r>
              <a:rPr lang="en-US" altLang="zh-CN" dirty="0" smtClean="0"/>
              <a:t>DFA</a:t>
            </a:r>
            <a:r>
              <a:rPr lang="zh-CN" altLang="en-US" dirty="0" smtClean="0"/>
              <a:t>转变为</a:t>
            </a:r>
            <a:r>
              <a:rPr lang="en-US" altLang="zh-CN" dirty="0" smtClean="0"/>
              <a:t>LR</a:t>
            </a:r>
            <a:r>
              <a:rPr lang="zh-CN" altLang="en-US" dirty="0" smtClean="0"/>
              <a:t>分析表。</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en-US" altLang="zh-CN" dirty="0" smtClean="0"/>
              <a:t>LL(1) parsing</a:t>
            </a:r>
          </a:p>
          <a:p>
            <a:pPr lvl="1" eaLnBrk="1" hangingPunct="1">
              <a:spcBef>
                <a:spcPts val="1200"/>
              </a:spcBef>
            </a:pPr>
            <a:r>
              <a:rPr lang="en-US" altLang="zh-CN" sz="2000" dirty="0" smtClean="0"/>
              <a:t>The “L” indicates that it processes the input from left to right; </a:t>
            </a:r>
          </a:p>
          <a:p>
            <a:pPr lvl="1" eaLnBrk="1" hangingPunct="1">
              <a:spcBef>
                <a:spcPts val="1200"/>
              </a:spcBef>
            </a:pPr>
            <a:r>
              <a:rPr lang="en-US" altLang="zh-CN" sz="2000" dirty="0" smtClean="0"/>
              <a:t>The “L” indicates that a </a:t>
            </a:r>
            <a:r>
              <a:rPr lang="en-US" altLang="zh-CN" sz="2000" dirty="0" smtClean="0">
                <a:solidFill>
                  <a:srgbClr val="FF0000"/>
                </a:solidFill>
              </a:rPr>
              <a:t>leftmost derivation </a:t>
            </a:r>
            <a:r>
              <a:rPr lang="en-US" altLang="zh-CN" sz="2000" dirty="0" smtClean="0"/>
              <a:t>is produced; </a:t>
            </a:r>
          </a:p>
          <a:p>
            <a:pPr lvl="1" eaLnBrk="1" hangingPunct="1">
              <a:spcBef>
                <a:spcPts val="1200"/>
              </a:spcBef>
            </a:pPr>
            <a:r>
              <a:rPr lang="en-US" altLang="zh-CN" sz="2000" dirty="0" smtClean="0"/>
              <a:t>The number  “1” indicates that one symbol of </a:t>
            </a:r>
            <a:r>
              <a:rPr lang="en-US" altLang="zh-CN" sz="2000" dirty="0" err="1" smtClean="0"/>
              <a:t>lookahead</a:t>
            </a:r>
            <a:r>
              <a:rPr lang="en-US" altLang="zh-CN" sz="2000" dirty="0" smtClean="0"/>
              <a:t> is used.</a:t>
            </a:r>
            <a:endParaRPr lang="zh-CN" altLang="en-US" sz="2000" dirty="0" smtClean="0"/>
          </a:p>
          <a:p>
            <a:pPr eaLnBrk="1" hangingPunct="1"/>
            <a:r>
              <a:rPr lang="en-US" altLang="zh-CN" dirty="0" smtClean="0"/>
              <a:t>LR(0), LR(1) parsing</a:t>
            </a:r>
          </a:p>
          <a:p>
            <a:pPr lvl="1" eaLnBrk="1" hangingPunct="1">
              <a:spcBef>
                <a:spcPts val="1200"/>
              </a:spcBef>
            </a:pPr>
            <a:r>
              <a:rPr lang="en-US" altLang="zh-CN" sz="2000" dirty="0" smtClean="0"/>
              <a:t>The “L” indicates that it processes the input from left to right; </a:t>
            </a:r>
          </a:p>
          <a:p>
            <a:pPr lvl="1" eaLnBrk="1" hangingPunct="1">
              <a:spcBef>
                <a:spcPts val="1200"/>
              </a:spcBef>
            </a:pPr>
            <a:r>
              <a:rPr lang="en-US" altLang="zh-CN" sz="2000" dirty="0" smtClean="0"/>
              <a:t>The “R” indicates that a </a:t>
            </a:r>
            <a:r>
              <a:rPr lang="en-US" altLang="zh-CN" sz="2000" dirty="0" smtClean="0">
                <a:solidFill>
                  <a:srgbClr val="FF0000"/>
                </a:solidFill>
              </a:rPr>
              <a:t>rightmost derivation in reverse </a:t>
            </a:r>
            <a:r>
              <a:rPr lang="en-US" altLang="zh-CN" sz="2000" dirty="0" smtClean="0"/>
              <a:t>is produced; </a:t>
            </a:r>
          </a:p>
          <a:p>
            <a:pPr lvl="1" eaLnBrk="1" hangingPunct="1">
              <a:spcBef>
                <a:spcPts val="1200"/>
              </a:spcBef>
            </a:pPr>
            <a:r>
              <a:rPr lang="en-US" altLang="zh-CN" sz="2000" dirty="0" smtClean="0"/>
              <a:t>The number  “0/1” indicates that one symbol of </a:t>
            </a:r>
            <a:r>
              <a:rPr lang="en-US" altLang="zh-CN" sz="2000" dirty="0" err="1" smtClean="0"/>
              <a:t>lookahead</a:t>
            </a:r>
            <a:r>
              <a:rPr lang="en-US" altLang="zh-CN" sz="2000" dirty="0" smtClean="0"/>
              <a:t> is used.</a:t>
            </a:r>
            <a:endParaRPr lang="zh-CN" altLang="en-US" sz="2000"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a:t>
            </a:r>
            <a:r>
              <a:rPr lang="zh-CN" altLang="en-US" dirty="0" smtClean="0"/>
              <a:t>的每个产生式的右部添加一个圆点称为</a:t>
            </a:r>
            <a:r>
              <a:rPr lang="en-US" altLang="zh-CN" dirty="0" smtClean="0"/>
              <a:t>G</a:t>
            </a:r>
            <a:r>
              <a:rPr lang="zh-CN" altLang="en-US" dirty="0" smtClean="0"/>
              <a:t>的</a:t>
            </a:r>
            <a:r>
              <a:rPr lang="en-US" altLang="zh-CN" dirty="0" smtClean="0"/>
              <a:t>LR(0)</a:t>
            </a:r>
            <a:r>
              <a:rPr lang="zh-CN" altLang="en-US" dirty="0" smtClean="0"/>
              <a:t>项目。</a:t>
            </a:r>
          </a:p>
          <a:p>
            <a:r>
              <a:rPr lang="zh-CN" altLang="en-US" dirty="0" smtClean="0"/>
              <a:t>例如，</a:t>
            </a:r>
            <a:r>
              <a:rPr lang="en-US" altLang="zh-CN" dirty="0" smtClean="0"/>
              <a:t>A </a:t>
            </a:r>
            <a:r>
              <a:rPr lang="en-US" altLang="zh-CN" dirty="0" smtClean="0">
                <a:sym typeface="Symbol" pitchFamily="18" charset="2"/>
              </a:rPr>
              <a:t> XYZ</a:t>
            </a:r>
            <a:r>
              <a:rPr lang="zh-CN" altLang="en-US" dirty="0" smtClean="0"/>
              <a:t>有四个项目：</a:t>
            </a:r>
          </a:p>
          <a:p>
            <a:pPr lvl="1">
              <a:buNone/>
            </a:pPr>
            <a:r>
              <a:rPr lang="en-US" altLang="zh-CN" dirty="0" smtClean="0"/>
              <a:t>A </a:t>
            </a:r>
            <a:r>
              <a:rPr lang="en-US" altLang="zh-CN" dirty="0" smtClean="0">
                <a:sym typeface="Symbol" pitchFamily="18" charset="2"/>
              </a:rPr>
              <a:t> .XYZ</a:t>
            </a:r>
            <a:r>
              <a:rPr lang="en-US" altLang="zh-CN" dirty="0" smtClean="0"/>
              <a:t> </a:t>
            </a:r>
          </a:p>
          <a:p>
            <a:pPr lvl="1">
              <a:buNone/>
            </a:pPr>
            <a:r>
              <a:rPr lang="en-US" altLang="zh-CN" dirty="0" smtClean="0"/>
              <a:t>A </a:t>
            </a:r>
            <a:r>
              <a:rPr lang="en-US" altLang="zh-CN" dirty="0" smtClean="0">
                <a:sym typeface="Symbol" pitchFamily="18" charset="2"/>
              </a:rPr>
              <a:t> X.YZ</a:t>
            </a:r>
          </a:p>
          <a:p>
            <a:pPr lvl="1">
              <a:buNone/>
            </a:pPr>
            <a:r>
              <a:rPr lang="en-US" altLang="zh-CN" dirty="0" smtClean="0"/>
              <a:t>A </a:t>
            </a:r>
            <a:r>
              <a:rPr lang="en-US" altLang="zh-CN" dirty="0" smtClean="0">
                <a:sym typeface="Symbol" pitchFamily="18" charset="2"/>
              </a:rPr>
              <a:t> XY.Z</a:t>
            </a:r>
          </a:p>
          <a:p>
            <a:pPr lvl="1">
              <a:buNone/>
            </a:pPr>
            <a:r>
              <a:rPr lang="en-US" altLang="zh-CN" dirty="0" smtClean="0"/>
              <a:t>A </a:t>
            </a:r>
            <a:r>
              <a:rPr lang="en-US" altLang="zh-CN" dirty="0" smtClean="0">
                <a:sym typeface="Symbol" pitchFamily="18" charset="2"/>
              </a:rPr>
              <a:t> XYZ.</a:t>
            </a:r>
            <a:r>
              <a:rPr lang="en-US" altLang="zh-CN" dirty="0" smtClean="0"/>
              <a:t> </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Example </a:t>
            </a:r>
            <a:endParaRPr lang="zh-CN" altLang="en-US" smtClean="0"/>
          </a:p>
        </p:txBody>
      </p:sp>
      <p:sp>
        <p:nvSpPr>
          <p:cNvPr id="33795" name="内容占位符 2"/>
          <p:cNvSpPr>
            <a:spLocks noGrp="1"/>
          </p:cNvSpPr>
          <p:nvPr>
            <p:ph idx="1"/>
          </p:nvPr>
        </p:nvSpPr>
        <p:spPr/>
        <p:txBody>
          <a:bodyPr/>
          <a:lstStyle/>
          <a:p>
            <a:r>
              <a:rPr lang="zh-CN" altLang="en-US" dirty="0" smtClean="0"/>
              <a:t>考虑文法</a:t>
            </a:r>
            <a:endParaRPr lang="en-US" altLang="zh-CN" dirty="0" smtClean="0"/>
          </a:p>
          <a:p>
            <a:pPr lvl="2" eaLnBrk="1" hangingPunct="1">
              <a:buFont typeface="Wingdings" pitchFamily="2" charset="2"/>
              <a:buNone/>
            </a:pPr>
            <a:r>
              <a:rPr lang="en-US" altLang="zh-CN" dirty="0" smtClean="0"/>
              <a:t>S' → S</a:t>
            </a:r>
          </a:p>
          <a:p>
            <a:pPr lvl="2" eaLnBrk="1" hangingPunct="1">
              <a:buFont typeface="Wingdings" pitchFamily="2" charset="2"/>
              <a:buNone/>
            </a:pPr>
            <a:r>
              <a:rPr lang="en-US" altLang="zh-CN" dirty="0" smtClean="0"/>
              <a:t>S → (S)S | ε </a:t>
            </a:r>
          </a:p>
          <a:p>
            <a:r>
              <a:rPr lang="zh-CN" altLang="en-US" dirty="0" smtClean="0"/>
              <a:t>该文法的</a:t>
            </a:r>
            <a:r>
              <a:rPr lang="en-US" altLang="zh-CN" dirty="0" smtClean="0"/>
              <a:t>LR(0)</a:t>
            </a:r>
            <a:r>
              <a:rPr lang="zh-CN" altLang="en-US" dirty="0" smtClean="0"/>
              <a:t>项目</a:t>
            </a:r>
            <a:r>
              <a:rPr lang="en-US" altLang="zh-CN" dirty="0" smtClean="0"/>
              <a:t>:</a:t>
            </a:r>
          </a:p>
          <a:p>
            <a:pPr marL="1144800" lvl="3" eaLnBrk="1" hangingPunct="1">
              <a:spcBef>
                <a:spcPts val="300"/>
              </a:spcBef>
              <a:buFont typeface="Wingdings" pitchFamily="2" charset="2"/>
              <a:buNone/>
            </a:pPr>
            <a:r>
              <a:rPr lang="en-US" altLang="zh-CN" sz="2400" dirty="0" smtClean="0"/>
              <a:t>S' → ·S</a:t>
            </a:r>
          </a:p>
          <a:p>
            <a:pPr marL="1144800" lvl="3" eaLnBrk="1" hangingPunct="1">
              <a:spcBef>
                <a:spcPts val="300"/>
              </a:spcBef>
              <a:buFont typeface="Wingdings" pitchFamily="2" charset="2"/>
              <a:buNone/>
            </a:pPr>
            <a:r>
              <a:rPr lang="en-US" altLang="zh-CN" sz="2400" dirty="0" smtClean="0"/>
              <a:t>S' → 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a:t>
            </a:r>
            <a:endParaRPr lang="zh-CN" altLang="en-US" sz="2400" dirty="0" smtClean="0"/>
          </a:p>
        </p:txBody>
      </p:sp>
      <p:sp>
        <p:nvSpPr>
          <p:cNvPr id="33796" name="灯片编号占位符 3"/>
          <p:cNvSpPr>
            <a:spLocks noGrp="1"/>
          </p:cNvSpPr>
          <p:nvPr>
            <p:ph type="sldNum" sz="quarter" idx="12"/>
          </p:nvPr>
        </p:nvSpPr>
        <p:spPr>
          <a:noFill/>
        </p:spPr>
        <p:txBody>
          <a:bodyPr/>
          <a:lstStyle/>
          <a:p>
            <a:fld id="{D8D08E4E-E07C-4BC0-ABF3-54B380E4FE2C}" type="slidenum">
              <a:rPr lang="zh-CN" altLang="en-US" smtClean="0"/>
              <a:pPr/>
              <a:t>41</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3" dur="500"/>
                                        <p:tgtEl>
                                          <p:spTgt spid="337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8" dur="500"/>
                                        <p:tgtEl>
                                          <p:spTgt spid="337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3" dur="500"/>
                                        <p:tgtEl>
                                          <p:spTgt spid="337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8" dur="500"/>
                                        <p:tgtEl>
                                          <p:spTgt spid="3379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33" dur="500"/>
                                        <p:tgtEl>
                                          <p:spTgt spid="337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38" dur="500"/>
                                        <p:tgtEl>
                                          <p:spTgt spid="3379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43" dur="500"/>
                                        <p:tgtEl>
                                          <p:spTgt spid="33795">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48" dur="500"/>
                                        <p:tgtEl>
                                          <p:spTgt spid="33795">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53" dur="500"/>
                                        <p:tgtEl>
                                          <p:spTgt spid="33795">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3795">
                                            <p:txEl>
                                              <p:pRg st="11" end="11"/>
                                            </p:txEl>
                                          </p:spTgt>
                                        </p:tgtEl>
                                        <p:attrNameLst>
                                          <p:attrName>style.visibility</p:attrName>
                                        </p:attrNameLst>
                                      </p:cBhvr>
                                      <p:to>
                                        <p:strVal val="visible"/>
                                      </p:to>
                                    </p:set>
                                    <p:animEffect transition="in" filter="blinds(horizontal)">
                                      <p:cBhvr>
                                        <p:cTn id="58" dur="500"/>
                                        <p:tgtEl>
                                          <p:spTgt spid="33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项目分类</a:t>
            </a:r>
            <a:endParaRPr lang="zh-CN" altLang="en-US" dirty="0"/>
          </a:p>
        </p:txBody>
      </p:sp>
      <p:sp>
        <p:nvSpPr>
          <p:cNvPr id="3" name="内容占位符 2"/>
          <p:cNvSpPr>
            <a:spLocks noGrp="1"/>
          </p:cNvSpPr>
          <p:nvPr>
            <p:ph idx="1"/>
          </p:nvPr>
        </p:nvSpPr>
        <p:spPr/>
        <p:txBody>
          <a:bodyPr/>
          <a:lstStyle/>
          <a:p>
            <a:r>
              <a:rPr lang="en-US" altLang="zh-CN" dirty="0" smtClean="0"/>
              <a:t>LR(0)</a:t>
            </a:r>
            <a:r>
              <a:rPr lang="zh-CN" altLang="en-US" dirty="0" smtClean="0"/>
              <a:t>项目</a:t>
            </a:r>
            <a:endParaRPr lang="en-US" altLang="zh-CN" dirty="0" smtClean="0"/>
          </a:p>
          <a:p>
            <a:pPr lvl="1">
              <a:spcBef>
                <a:spcPts val="1200"/>
              </a:spcBef>
            </a:pPr>
            <a:r>
              <a:rPr lang="zh-CN" altLang="en-US" dirty="0" smtClean="0"/>
              <a:t>归约项目            </a:t>
            </a:r>
            <a:r>
              <a:rPr lang="en-US" altLang="zh-CN" dirty="0" smtClean="0"/>
              <a:t>A</a:t>
            </a:r>
            <a:r>
              <a:rPr lang="en-US" altLang="zh-CN" dirty="0" smtClean="0">
                <a:sym typeface="Symbol" pitchFamily="18" charset="2"/>
              </a:rPr>
              <a:t> . </a:t>
            </a:r>
            <a:endParaRPr lang="en-US" altLang="zh-CN" dirty="0" smtClean="0"/>
          </a:p>
          <a:p>
            <a:pPr lvl="1">
              <a:spcBef>
                <a:spcPts val="1200"/>
              </a:spcBef>
            </a:pPr>
            <a:r>
              <a:rPr lang="zh-CN" altLang="en-US" dirty="0" smtClean="0"/>
              <a:t>接受项目            归约项目 </a:t>
            </a:r>
            <a:r>
              <a:rPr lang="en-US" altLang="zh-CN" dirty="0" smtClean="0"/>
              <a:t>S’</a:t>
            </a:r>
            <a:r>
              <a:rPr lang="en-US" altLang="zh-CN" dirty="0" smtClean="0">
                <a:sym typeface="Symbol" pitchFamily="18" charset="2"/>
              </a:rPr>
              <a:t> .</a:t>
            </a:r>
            <a:r>
              <a:rPr lang="en-US" altLang="zh-CN" dirty="0" smtClean="0"/>
              <a:t> </a:t>
            </a:r>
          </a:p>
          <a:p>
            <a:pPr lvl="1">
              <a:spcBef>
                <a:spcPts val="1200"/>
              </a:spcBef>
            </a:pPr>
            <a:r>
              <a:rPr lang="zh-CN" altLang="en-US" dirty="0" smtClean="0"/>
              <a:t>移进项目            </a:t>
            </a:r>
            <a:r>
              <a:rPr lang="en-US" altLang="zh-CN" dirty="0" smtClean="0"/>
              <a:t>A</a:t>
            </a:r>
            <a:r>
              <a:rPr lang="en-US" altLang="zh-CN" dirty="0" smtClean="0">
                <a:sym typeface="Symbol" pitchFamily="18" charset="2"/>
              </a:rPr>
              <a:t> .a (</a:t>
            </a:r>
            <a:r>
              <a:rPr lang="en-US" altLang="zh-CN" dirty="0" err="1" smtClean="0">
                <a:sym typeface="Symbol" pitchFamily="18" charset="2"/>
              </a:rPr>
              <a:t>aV</a:t>
            </a:r>
            <a:r>
              <a:rPr lang="en-US" altLang="zh-CN" baseline="-25000" dirty="0" err="1" smtClean="0">
                <a:sym typeface="Symbol" pitchFamily="18" charset="2"/>
              </a:rPr>
              <a:t>T</a:t>
            </a:r>
            <a:r>
              <a:rPr lang="en-US" altLang="zh-CN" dirty="0" smtClean="0">
                <a:sym typeface="Symbol" pitchFamily="18" charset="2"/>
              </a:rPr>
              <a:t>)</a:t>
            </a:r>
            <a:r>
              <a:rPr lang="en-US" altLang="zh-CN" dirty="0" smtClean="0"/>
              <a:t> </a:t>
            </a:r>
          </a:p>
          <a:p>
            <a:pPr lvl="1">
              <a:spcBef>
                <a:spcPts val="1200"/>
              </a:spcBef>
            </a:pPr>
            <a:r>
              <a:rPr lang="zh-CN" altLang="en-US" dirty="0" smtClean="0"/>
              <a:t>待约项目            </a:t>
            </a:r>
            <a:r>
              <a:rPr lang="en-US" altLang="zh-CN" dirty="0" smtClean="0"/>
              <a:t>A</a:t>
            </a:r>
            <a:r>
              <a:rPr lang="en-US" altLang="zh-CN" dirty="0" smtClean="0">
                <a:sym typeface="Symbol" pitchFamily="18" charset="2"/>
              </a:rPr>
              <a:t> .B (BV</a:t>
            </a:r>
            <a:r>
              <a:rPr lang="en-US" altLang="zh-CN" baseline="-25000" dirty="0" smtClean="0">
                <a:sym typeface="Symbol" pitchFamily="18" charset="2"/>
              </a:rPr>
              <a:t>N</a:t>
            </a:r>
            <a:r>
              <a:rPr lang="en-US" altLang="zh-CN" dirty="0" smtClean="0">
                <a:sym typeface="Symbol" pitchFamily="18" charset="2"/>
              </a:rPr>
              <a:t>)</a:t>
            </a:r>
          </a:p>
          <a:p>
            <a:pPr lvl="1"/>
            <a:r>
              <a:rPr lang="en-US" altLang="zh-CN" dirty="0" smtClean="0"/>
              <a:t>Initial item          A </a:t>
            </a:r>
            <a:r>
              <a:rPr lang="en-US" altLang="zh-CN" dirty="0" smtClean="0">
                <a:sym typeface="Symbol" pitchFamily="18" charset="2"/>
              </a:rPr>
              <a:t></a:t>
            </a:r>
            <a:r>
              <a:rPr lang="en-US" altLang="zh-CN" dirty="0" smtClean="0"/>
              <a:t> .</a:t>
            </a:r>
            <a:r>
              <a:rPr lang="en-US" altLang="zh-CN" dirty="0" smtClean="0">
                <a:sym typeface="Symbol" pitchFamily="18" charset="2"/>
              </a:rPr>
              <a:t></a:t>
            </a:r>
            <a:endParaRPr lang="en-US" altLang="zh-CN" dirty="0" smtClean="0"/>
          </a:p>
          <a:p>
            <a:r>
              <a:rPr lang="en-US" altLang="zh-CN" dirty="0" smtClean="0"/>
              <a:t>LR(0)</a:t>
            </a:r>
            <a:r>
              <a:rPr lang="zh-CN" altLang="en-US" dirty="0" smtClean="0"/>
              <a:t>项目指明了对活前缀的不同识别状态。</a:t>
            </a:r>
            <a:endParaRPr lang="en-US" altLang="zh-CN"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r>
              <a:rPr lang="en-US" altLang="zh-CN" dirty="0" smtClean="0"/>
              <a:t>Review</a:t>
            </a:r>
            <a:r>
              <a:rPr lang="zh-CN" altLang="en-US" dirty="0" smtClean="0"/>
              <a:t>）</a:t>
            </a:r>
            <a:endParaRPr lang="zh-CN" altLang="en-US" dirty="0"/>
          </a:p>
        </p:txBody>
      </p:sp>
      <p:sp>
        <p:nvSpPr>
          <p:cNvPr id="3" name="内容占位符 2"/>
          <p:cNvSpPr>
            <a:spLocks noGrp="1"/>
          </p:cNvSpPr>
          <p:nvPr>
            <p:ph idx="1"/>
          </p:nvPr>
        </p:nvSpPr>
        <p:spPr>
          <a:xfrm>
            <a:off x="1031850" y="1142984"/>
            <a:ext cx="8112150" cy="5021263"/>
          </a:xfrm>
        </p:spPr>
        <p:txBody>
          <a:bodyPr/>
          <a:lstStyle/>
          <a:p>
            <a:r>
              <a:rPr lang="zh-CN" altLang="en-US" dirty="0" smtClean="0">
                <a:latin typeface="宋体" charset="-122"/>
              </a:rPr>
              <a:t>一个非确定有限自动机</a:t>
            </a:r>
            <a:r>
              <a:rPr lang="en-US" altLang="zh-CN" dirty="0" smtClean="0"/>
              <a:t>(NFA) M</a:t>
            </a:r>
            <a:r>
              <a:rPr lang="zh-CN" altLang="en-US" dirty="0" smtClean="0">
                <a:latin typeface="宋体" charset="-122"/>
              </a:rPr>
              <a:t>是一个五元式</a:t>
            </a:r>
            <a:endParaRPr lang="en-US" altLang="zh-CN" dirty="0" smtClean="0">
              <a:latin typeface="宋体" charset="-122"/>
            </a:endParaRPr>
          </a:p>
          <a:p>
            <a:pPr>
              <a:spcBef>
                <a:spcPts val="600"/>
              </a:spcBef>
              <a:buNone/>
            </a:pPr>
            <a:r>
              <a:rPr lang="en-US" altLang="zh-CN" dirty="0" smtClean="0">
                <a:latin typeface="宋体" charset="-122"/>
              </a:rPr>
              <a:t>	</a:t>
            </a:r>
            <a:r>
              <a:rPr lang="en-US" altLang="zh-CN" dirty="0" smtClean="0"/>
              <a:t>M=(S, </a:t>
            </a:r>
            <a:r>
              <a:rPr lang="en-US" altLang="zh-CN" dirty="0" smtClean="0">
                <a:sym typeface="Symbol" pitchFamily="18" charset="2"/>
              </a:rPr>
              <a:t></a:t>
            </a:r>
            <a:r>
              <a:rPr lang="en-US" altLang="zh-CN" dirty="0" smtClean="0"/>
              <a:t>, </a:t>
            </a:r>
            <a:r>
              <a:rPr lang="en-US" altLang="zh-CN" dirty="0" smtClean="0">
                <a:sym typeface="Symbol" pitchFamily="18" charset="2"/>
              </a:rPr>
              <a:t>f</a:t>
            </a:r>
            <a:r>
              <a:rPr lang="en-US" altLang="zh-CN" dirty="0" smtClean="0"/>
              <a:t>, S</a:t>
            </a:r>
            <a:r>
              <a:rPr lang="en-US" altLang="zh-CN" baseline="-25000" dirty="0" smtClean="0"/>
              <a:t>0</a:t>
            </a:r>
            <a:r>
              <a:rPr lang="en-US" altLang="zh-CN" dirty="0" smtClean="0"/>
              <a:t>, F)</a:t>
            </a:r>
            <a:r>
              <a:rPr lang="zh-CN" altLang="en-US" dirty="0" smtClean="0"/>
              <a:t>，</a:t>
            </a:r>
            <a:endParaRPr lang="en-US" altLang="zh-CN" dirty="0" smtClean="0"/>
          </a:p>
          <a:p>
            <a:pPr>
              <a:buNone/>
            </a:pPr>
            <a:r>
              <a:rPr lang="en-US" altLang="zh-CN" dirty="0" smtClean="0"/>
              <a:t>	</a:t>
            </a:r>
            <a:r>
              <a:rPr lang="zh-CN" altLang="en-US" dirty="0" smtClean="0"/>
              <a:t>其中：</a:t>
            </a:r>
            <a:endParaRPr lang="en-US" altLang="zh-CN" dirty="0" smtClean="0"/>
          </a:p>
          <a:p>
            <a:pPr>
              <a:buNone/>
            </a:pPr>
            <a:r>
              <a:rPr lang="en-US" altLang="zh-CN" dirty="0" smtClean="0"/>
              <a:t>	   1.  S: </a:t>
            </a:r>
            <a:r>
              <a:rPr lang="zh-CN" altLang="en-US" dirty="0" smtClean="0"/>
              <a:t>有穷状态集；</a:t>
            </a:r>
            <a:endParaRPr lang="en-US" altLang="zh-CN" dirty="0" smtClean="0"/>
          </a:p>
          <a:p>
            <a:pPr>
              <a:spcBef>
                <a:spcPts val="600"/>
              </a:spcBef>
              <a:buNone/>
            </a:pPr>
            <a:r>
              <a:rPr lang="en-US" altLang="zh-CN" dirty="0" smtClean="0"/>
              <a:t>	   2.  </a:t>
            </a:r>
            <a:r>
              <a:rPr lang="en-US" altLang="zh-CN" dirty="0" smtClean="0">
                <a:sym typeface="Symbol" pitchFamily="18" charset="2"/>
              </a:rPr>
              <a:t>: </a:t>
            </a:r>
            <a:r>
              <a:rPr lang="zh-CN" altLang="en-US" dirty="0" smtClean="0"/>
              <a:t>输入字母表</a:t>
            </a:r>
            <a:r>
              <a:rPr lang="en-US" altLang="zh-CN" dirty="0" smtClean="0"/>
              <a:t>(</a:t>
            </a:r>
            <a:r>
              <a:rPr lang="zh-CN" altLang="en-US" dirty="0" smtClean="0"/>
              <a:t>有穷</a:t>
            </a:r>
            <a:r>
              <a:rPr lang="en-US" altLang="zh-CN" dirty="0" smtClean="0"/>
              <a:t>)</a:t>
            </a:r>
            <a:r>
              <a:rPr lang="zh-CN" altLang="en-US" dirty="0" smtClean="0"/>
              <a:t>；</a:t>
            </a:r>
          </a:p>
          <a:p>
            <a:pPr algn="just">
              <a:spcBef>
                <a:spcPts val="600"/>
              </a:spcBef>
              <a:buNone/>
            </a:pPr>
            <a:r>
              <a:rPr lang="en-US" altLang="zh-CN" dirty="0" smtClean="0"/>
              <a:t>	   3.  f: </a:t>
            </a:r>
            <a:r>
              <a:rPr lang="zh-CN" altLang="en-US" dirty="0" smtClean="0"/>
              <a:t>状态转换函数，为</a:t>
            </a:r>
            <a:r>
              <a:rPr lang="en-US" altLang="zh-CN" dirty="0" smtClean="0"/>
              <a:t>S</a:t>
            </a:r>
            <a:r>
              <a:rPr lang="en-US" altLang="zh-CN" dirty="0" smtClean="0">
                <a:sym typeface="Symbol" pitchFamily="18" charset="2"/>
              </a:rPr>
              <a:t></a:t>
            </a:r>
            <a:r>
              <a:rPr lang="en-US" altLang="zh-CN" baseline="30000" dirty="0" smtClean="0">
                <a:sym typeface="Symbol" pitchFamily="18" charset="2"/>
              </a:rPr>
              <a:t>*</a:t>
            </a:r>
            <a:r>
              <a:rPr lang="en-US" altLang="zh-CN" dirty="0" smtClean="0">
                <a:sym typeface="Symbol" pitchFamily="18" charset="2"/>
              </a:rPr>
              <a:t>2</a:t>
            </a:r>
            <a:r>
              <a:rPr lang="en-US" altLang="zh-CN" baseline="30000" dirty="0" smtClean="0">
                <a:sym typeface="Symbol" pitchFamily="18" charset="2"/>
              </a:rPr>
              <a:t>S</a:t>
            </a:r>
            <a:r>
              <a:rPr lang="zh-CN" altLang="en-US" dirty="0" smtClean="0"/>
              <a:t>的部分映射</a:t>
            </a:r>
            <a:r>
              <a:rPr lang="en-US" altLang="zh-CN" dirty="0" smtClean="0"/>
              <a:t>(</a:t>
            </a:r>
            <a:r>
              <a:rPr lang="zh-CN" altLang="en-US" dirty="0" smtClean="0"/>
              <a:t>非单值</a:t>
            </a:r>
            <a:r>
              <a:rPr lang="en-US" altLang="zh-CN" dirty="0" smtClean="0"/>
              <a:t>)</a:t>
            </a:r>
            <a:r>
              <a:rPr lang="zh-CN" altLang="en-US" dirty="0" smtClean="0"/>
              <a:t>；</a:t>
            </a:r>
          </a:p>
          <a:p>
            <a:pPr algn="just">
              <a:spcBef>
                <a:spcPts val="600"/>
              </a:spcBef>
              <a:buNone/>
            </a:pPr>
            <a:r>
              <a:rPr lang="en-US" altLang="zh-CN" dirty="0" smtClean="0"/>
              <a:t>	   4.  S</a:t>
            </a:r>
            <a:r>
              <a:rPr lang="en-US" altLang="zh-CN" baseline="-25000" dirty="0" smtClean="0"/>
              <a:t>0</a:t>
            </a:r>
            <a:r>
              <a:rPr lang="en-US" altLang="zh-CN" dirty="0" smtClean="0">
                <a:sym typeface="Symbol" pitchFamily="18" charset="2"/>
              </a:rPr>
              <a:t>S</a:t>
            </a:r>
            <a:r>
              <a:rPr lang="zh-CN" altLang="en-US" dirty="0" smtClean="0">
                <a:sym typeface="Symbol" pitchFamily="18" charset="2"/>
              </a:rPr>
              <a:t>，</a:t>
            </a:r>
            <a:r>
              <a:rPr lang="zh-CN" altLang="en-US" dirty="0" smtClean="0"/>
              <a:t>是非空的初态集；</a:t>
            </a:r>
          </a:p>
          <a:p>
            <a:pPr algn="just">
              <a:spcBef>
                <a:spcPts val="600"/>
              </a:spcBef>
              <a:buNone/>
            </a:pPr>
            <a:r>
              <a:rPr lang="en-US" altLang="zh-CN" dirty="0" smtClean="0"/>
              <a:t>	   5.  F</a:t>
            </a:r>
            <a:r>
              <a:rPr lang="en-US" altLang="zh-CN" dirty="0" smtClean="0">
                <a:sym typeface="Symbol" pitchFamily="18" charset="2"/>
              </a:rPr>
              <a:t>S: </a:t>
            </a:r>
            <a:r>
              <a:rPr lang="zh-CN" altLang="en-US" dirty="0" smtClean="0"/>
              <a:t>终态集</a:t>
            </a:r>
            <a:r>
              <a:rPr lang="en-US" altLang="zh-CN" dirty="0" smtClean="0"/>
              <a:t>(</a:t>
            </a:r>
            <a:r>
              <a:rPr lang="zh-CN" altLang="en-US" dirty="0" smtClean="0"/>
              <a:t>可空</a:t>
            </a:r>
            <a:r>
              <a:rPr lang="en-US" altLang="zh-CN" dirty="0" smtClean="0"/>
              <a:t>)</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9BE9B7EF-4501-4AD2-B464-88DEBDBC84C7}"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状态转换函数</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pPr marL="342900" lvl="1" indent="-342900">
              <a:spcBef>
                <a:spcPts val="1200"/>
              </a:spcBef>
              <a:buClr>
                <a:schemeClr val="folHlink"/>
              </a:buClr>
              <a:buSzPct val="60000"/>
            </a:pPr>
            <a:r>
              <a:rPr lang="en-US" altLang="zh-CN" dirty="0" smtClean="0"/>
              <a:t>1.  If </a:t>
            </a:r>
            <a:r>
              <a:rPr lang="en-US" altLang="zh-CN" dirty="0" smtClean="0">
                <a:solidFill>
                  <a:srgbClr val="FF0000"/>
                </a:solidFill>
              </a:rPr>
              <a:t>X is a token</a:t>
            </a:r>
            <a:r>
              <a:rPr lang="en-US" altLang="zh-CN" dirty="0" smtClean="0"/>
              <a:t>, then this transition corresponds to a </a:t>
            </a:r>
            <a:r>
              <a:rPr lang="en-US" altLang="zh-CN" dirty="0" smtClean="0">
                <a:solidFill>
                  <a:srgbClr val="FF0000"/>
                </a:solidFill>
              </a:rPr>
              <a:t>shift</a:t>
            </a:r>
            <a:r>
              <a:rPr lang="en-US" altLang="zh-CN" dirty="0" smtClean="0"/>
              <a:t> of X from the input to the top of the stack during a parse. </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44</a:t>
            </a:fld>
            <a:endParaRPr lang="en-US" altLang="zh-CN"/>
          </a:p>
        </p:txBody>
      </p:sp>
      <p:grpSp>
        <p:nvGrpSpPr>
          <p:cNvPr id="5" name="组合 10"/>
          <p:cNvGrpSpPr>
            <a:grpSpLocks/>
          </p:cNvGrpSpPr>
          <p:nvPr/>
        </p:nvGrpSpPr>
        <p:grpSpPr bwMode="auto">
          <a:xfrm>
            <a:off x="3983498" y="1142984"/>
            <a:ext cx="755650" cy="427037"/>
            <a:chOff x="4403709" y="4799237"/>
            <a:chExt cx="756001" cy="427141"/>
          </a:xfrm>
        </p:grpSpPr>
        <p:sp>
          <p:nvSpPr>
            <p:cNvPr id="7" name="Line 4"/>
            <p:cNvSpPr>
              <a:spLocks noChangeShapeType="1"/>
            </p:cNvSpPr>
            <p:nvPr/>
          </p:nvSpPr>
          <p:spPr bwMode="auto">
            <a:xfrm>
              <a:off x="4403709" y="5226378"/>
              <a:ext cx="756001" cy="0"/>
            </a:xfrm>
            <a:prstGeom prst="line">
              <a:avLst/>
            </a:prstGeom>
            <a:noFill/>
            <a:ln w="19050">
              <a:solidFill>
                <a:srgbClr val="000000"/>
              </a:solidFill>
              <a:round/>
              <a:headEnd/>
              <a:tailEnd type="arrow" w="med" len="med"/>
            </a:ln>
          </p:spPr>
          <p:txBody>
            <a:bodyPr anchor="ctr"/>
            <a:lstStyle/>
            <a:p>
              <a:pPr algn="ctr">
                <a:defRPr/>
              </a:pPr>
              <a:endParaRPr lang="zh-CN" altLang="en-US" sz="2000">
                <a:latin typeface="+mn-lt"/>
              </a:endParaRPr>
            </a:p>
          </p:txBody>
        </p:sp>
        <p:sp>
          <p:nvSpPr>
            <p:cNvPr id="8" name="Rectangle 3"/>
            <p:cNvSpPr>
              <a:spLocks noChangeArrowheads="1"/>
            </p:cNvSpPr>
            <p:nvPr/>
          </p:nvSpPr>
          <p:spPr bwMode="auto">
            <a:xfrm>
              <a:off x="4718180" y="4799237"/>
              <a:ext cx="139765" cy="344571"/>
            </a:xfrm>
            <a:prstGeom prst="rect">
              <a:avLst/>
            </a:prstGeom>
            <a:solidFill>
              <a:srgbClr val="FFFFFF"/>
            </a:solidFill>
            <a:ln w="19050">
              <a:solidFill>
                <a:srgbClr val="FFFFFF"/>
              </a:solidFill>
              <a:miter lim="800000"/>
              <a:headEnd/>
              <a:tailEnd/>
            </a:ln>
          </p:spPr>
          <p:txBody>
            <a:bodyPr lIns="0" tIns="0" rIns="0" bIns="0" anchor="ctr"/>
            <a:lstStyle/>
            <a:p>
              <a:pPr algn="ctr" eaLnBrk="0" hangingPunct="0">
                <a:defRPr/>
              </a:pPr>
              <a:r>
                <a:rPr lang="en-US" altLang="zh-CN" sz="2000" dirty="0">
                  <a:latin typeface="+mn-lt"/>
                  <a:cs typeface="Times New Roman" pitchFamily="18" charset="0"/>
                </a:rPr>
                <a:t>X</a:t>
              </a:r>
              <a:endParaRPr lang="en-US" altLang="zh-CN" sz="2000" dirty="0">
                <a:latin typeface="+mn-lt"/>
              </a:endParaRPr>
            </a:p>
          </p:txBody>
        </p:sp>
      </p:grpSp>
      <p:sp>
        <p:nvSpPr>
          <p:cNvPr id="10" name="矩形 9"/>
          <p:cNvSpPr/>
          <p:nvPr/>
        </p:nvSpPr>
        <p:spPr>
          <a:xfrm>
            <a:off x="2528788" y="1385816"/>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1" name="矩形 10"/>
          <p:cNvSpPr/>
          <p:nvPr/>
        </p:nvSpPr>
        <p:spPr>
          <a:xfrm>
            <a:off x="5000090" y="1385816"/>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2" name="Oval 5"/>
          <p:cNvSpPr>
            <a:spLocks noChangeArrowheads="1"/>
          </p:cNvSpPr>
          <p:nvPr/>
        </p:nvSpPr>
        <p:spPr bwMode="auto">
          <a:xfrm>
            <a:off x="2294398" y="1243450"/>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
        <p:nvSpPr>
          <p:cNvPr id="13" name="Oval 5"/>
          <p:cNvSpPr>
            <a:spLocks noChangeArrowheads="1"/>
          </p:cNvSpPr>
          <p:nvPr/>
        </p:nvSpPr>
        <p:spPr bwMode="auto">
          <a:xfrm>
            <a:off x="4740288" y="1243450"/>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状态转换函数</a:t>
            </a:r>
            <a:endParaRPr lang="zh-CN" altLang="en-US" dirty="0"/>
          </a:p>
        </p:txBody>
      </p:sp>
      <p:sp>
        <p:nvSpPr>
          <p:cNvPr id="3" name="内容占位符 2"/>
          <p:cNvSpPr>
            <a:spLocks noGrp="1"/>
          </p:cNvSpPr>
          <p:nvPr>
            <p:ph idx="1"/>
          </p:nvPr>
        </p:nvSpPr>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a:p>
            <a:r>
              <a:rPr lang="en-US" altLang="zh-CN" sz="2000" dirty="0" smtClean="0"/>
              <a:t>2.  If </a:t>
            </a:r>
            <a:r>
              <a:rPr lang="en-US" altLang="zh-CN" sz="2000" dirty="0" smtClean="0">
                <a:solidFill>
                  <a:srgbClr val="FF0000"/>
                </a:solidFill>
              </a:rPr>
              <a:t>X is a </a:t>
            </a:r>
            <a:r>
              <a:rPr lang="en-US" altLang="zh-CN" sz="2000" dirty="0" err="1" smtClean="0">
                <a:solidFill>
                  <a:srgbClr val="FF0000"/>
                </a:solidFill>
              </a:rPr>
              <a:t>nonterminal</a:t>
            </a:r>
            <a:r>
              <a:rPr lang="en-US" altLang="zh-CN" sz="2000" dirty="0" smtClean="0"/>
              <a:t>, then the interpretation of this transition is more complex, since X will never appear as an input symbol.</a:t>
            </a:r>
          </a:p>
          <a:p>
            <a:r>
              <a:rPr lang="en-US" altLang="zh-CN" sz="2000" dirty="0" smtClean="0"/>
              <a:t>In fact, such a transition will still correspond to the </a:t>
            </a:r>
            <a:r>
              <a:rPr lang="en-US" altLang="zh-CN" sz="2000" dirty="0" smtClean="0">
                <a:solidFill>
                  <a:srgbClr val="FF0000"/>
                </a:solidFill>
              </a:rPr>
              <a:t>pushing</a:t>
            </a:r>
            <a:r>
              <a:rPr lang="en-US" altLang="zh-CN" sz="2000" dirty="0" smtClean="0"/>
              <a:t> of X onto the stack during a parse, but this can only occur during a </a:t>
            </a:r>
            <a:r>
              <a:rPr lang="en-US" altLang="zh-CN" sz="2000" dirty="0" smtClean="0">
                <a:solidFill>
                  <a:srgbClr val="FF0000"/>
                </a:solidFill>
              </a:rPr>
              <a:t>reduction</a:t>
            </a:r>
            <a:r>
              <a:rPr lang="en-US" altLang="zh-CN" sz="2000" dirty="0" smtClean="0"/>
              <a:t> by a production X → </a:t>
            </a:r>
            <a:r>
              <a:rPr lang="en-US" altLang="zh-CN" sz="2000" dirty="0" smtClean="0">
                <a:sym typeface="Symbol" pitchFamily="18" charset="2"/>
              </a:rPr>
              <a:t></a:t>
            </a:r>
            <a:r>
              <a:rPr lang="en-US" altLang="zh-CN" sz="2000" dirty="0" smtClean="0"/>
              <a:t>. </a:t>
            </a:r>
          </a:p>
          <a:p>
            <a:pPr eaLnBrk="1" hangingPunct="1">
              <a:lnSpc>
                <a:spcPct val="90000"/>
              </a:lnSpc>
            </a:pPr>
            <a:r>
              <a:rPr lang="en-US" altLang="zh-CN" sz="2000" dirty="0" smtClean="0"/>
              <a:t>Since such a reduction must be preceded by the recognition of a β, and the state given by the initial item X→·</a:t>
            </a:r>
            <a:r>
              <a:rPr lang="en-US" altLang="zh-CN" sz="2000" dirty="0" smtClean="0">
                <a:sym typeface="Symbol" pitchFamily="18" charset="2"/>
              </a:rPr>
              <a:t></a:t>
            </a:r>
            <a:r>
              <a:rPr lang="en-US" altLang="zh-CN" sz="2000" dirty="0" smtClean="0"/>
              <a:t> represents the beginning of this process,</a:t>
            </a:r>
          </a:p>
          <a:p>
            <a:pPr lvl="1" eaLnBrk="1" hangingPunct="1">
              <a:lnSpc>
                <a:spcPct val="90000"/>
              </a:lnSpc>
            </a:pPr>
            <a:r>
              <a:rPr lang="en-US" altLang="zh-CN" sz="2000" dirty="0" smtClean="0"/>
              <a:t>then for every item A → </a:t>
            </a:r>
            <a:r>
              <a:rPr lang="en-US" altLang="zh-CN" sz="2000" dirty="0" smtClean="0">
                <a:sym typeface="Symbol" pitchFamily="18" charset="2"/>
              </a:rPr>
              <a:t></a:t>
            </a:r>
            <a:r>
              <a:rPr lang="en-US" altLang="zh-CN" sz="2000" dirty="0" smtClean="0"/>
              <a:t>·X</a:t>
            </a:r>
            <a:r>
              <a:rPr lang="en-US" altLang="zh-CN" sz="2000" dirty="0" smtClean="0">
                <a:sym typeface="Symbol" pitchFamily="18" charset="2"/>
              </a:rPr>
              <a:t></a:t>
            </a:r>
            <a:r>
              <a:rPr lang="en-US" altLang="zh-CN" sz="2000" dirty="0" smtClean="0"/>
              <a:t> we must add an </a:t>
            </a:r>
            <a:r>
              <a:rPr lang="en-US" altLang="zh-CN" sz="2000" i="1" dirty="0" smtClean="0"/>
              <a:t>ε</a:t>
            </a:r>
            <a:r>
              <a:rPr lang="en-US" altLang="zh-CN" sz="2000" dirty="0" smtClean="0"/>
              <a:t>-transition for every production choice </a:t>
            </a:r>
            <a:r>
              <a:rPr lang="en-US" altLang="zh-CN" sz="2000" dirty="0" err="1" smtClean="0"/>
              <a:t>X→β</a:t>
            </a:r>
            <a:r>
              <a:rPr lang="en-US" altLang="zh-CN" sz="2000" dirty="0" smtClean="0"/>
              <a:t> of X.</a:t>
            </a:r>
            <a:endParaRPr lang="zh-CN" altLang="en-US"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45</a:t>
            </a:fld>
            <a:endParaRPr lang="en-US" altLang="zh-CN"/>
          </a:p>
        </p:txBody>
      </p:sp>
      <p:grpSp>
        <p:nvGrpSpPr>
          <p:cNvPr id="5" name="组合 11"/>
          <p:cNvGrpSpPr/>
          <p:nvPr/>
        </p:nvGrpSpPr>
        <p:grpSpPr>
          <a:xfrm>
            <a:off x="2294398" y="1142984"/>
            <a:ext cx="4134990" cy="783091"/>
            <a:chOff x="2294398" y="1431463"/>
            <a:chExt cx="4134990" cy="783091"/>
          </a:xfrm>
        </p:grpSpPr>
        <p:grpSp>
          <p:nvGrpSpPr>
            <p:cNvPr id="12" name="组合 10"/>
            <p:cNvGrpSpPr>
              <a:grpSpLocks/>
            </p:cNvGrpSpPr>
            <p:nvPr/>
          </p:nvGrpSpPr>
          <p:grpSpPr bwMode="auto">
            <a:xfrm>
              <a:off x="3983498" y="1431463"/>
              <a:ext cx="755650" cy="427037"/>
              <a:chOff x="4403709" y="4799237"/>
              <a:chExt cx="756001" cy="427141"/>
            </a:xfrm>
          </p:grpSpPr>
          <p:sp>
            <p:nvSpPr>
              <p:cNvPr id="6" name="Line 4"/>
              <p:cNvSpPr>
                <a:spLocks noChangeShapeType="1"/>
              </p:cNvSpPr>
              <p:nvPr/>
            </p:nvSpPr>
            <p:spPr bwMode="auto">
              <a:xfrm>
                <a:off x="4403709" y="5226378"/>
                <a:ext cx="756001" cy="0"/>
              </a:xfrm>
              <a:prstGeom prst="line">
                <a:avLst/>
              </a:prstGeom>
              <a:noFill/>
              <a:ln w="19050">
                <a:solidFill>
                  <a:srgbClr val="000000"/>
                </a:solidFill>
                <a:round/>
                <a:headEnd/>
                <a:tailEnd type="arrow" w="med" len="med"/>
              </a:ln>
            </p:spPr>
            <p:txBody>
              <a:bodyPr anchor="ctr"/>
              <a:lstStyle/>
              <a:p>
                <a:pPr algn="ctr">
                  <a:defRPr/>
                </a:pPr>
                <a:endParaRPr lang="zh-CN" altLang="en-US" sz="2000">
                  <a:latin typeface="+mn-lt"/>
                </a:endParaRPr>
              </a:p>
            </p:txBody>
          </p:sp>
          <p:sp>
            <p:nvSpPr>
              <p:cNvPr id="7" name="Rectangle 3"/>
              <p:cNvSpPr>
                <a:spLocks noChangeArrowheads="1"/>
              </p:cNvSpPr>
              <p:nvPr/>
            </p:nvSpPr>
            <p:spPr bwMode="auto">
              <a:xfrm>
                <a:off x="4718180" y="4799237"/>
                <a:ext cx="139765" cy="344571"/>
              </a:xfrm>
              <a:prstGeom prst="rect">
                <a:avLst/>
              </a:prstGeom>
              <a:solidFill>
                <a:srgbClr val="FFFFFF"/>
              </a:solidFill>
              <a:ln w="19050">
                <a:solidFill>
                  <a:srgbClr val="FFFFFF"/>
                </a:solidFill>
                <a:miter lim="800000"/>
                <a:headEnd/>
                <a:tailEnd/>
              </a:ln>
            </p:spPr>
            <p:txBody>
              <a:bodyPr lIns="0" tIns="0" rIns="0" bIns="0" anchor="ctr"/>
              <a:lstStyle/>
              <a:p>
                <a:pPr algn="ctr" eaLnBrk="0" hangingPunct="0">
                  <a:defRPr/>
                </a:pPr>
                <a:r>
                  <a:rPr lang="en-US" altLang="zh-CN" sz="2000" dirty="0">
                    <a:latin typeface="+mn-lt"/>
                    <a:cs typeface="Times New Roman" pitchFamily="18" charset="0"/>
                  </a:rPr>
                  <a:t>X</a:t>
                </a:r>
                <a:endParaRPr lang="en-US" altLang="zh-CN" sz="2000" dirty="0">
                  <a:latin typeface="+mn-lt"/>
                </a:endParaRPr>
              </a:p>
            </p:txBody>
          </p:sp>
        </p:grpSp>
        <p:sp>
          <p:nvSpPr>
            <p:cNvPr id="8" name="矩形 7"/>
            <p:cNvSpPr/>
            <p:nvPr/>
          </p:nvSpPr>
          <p:spPr>
            <a:xfrm>
              <a:off x="2528788" y="1674295"/>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9" name="矩形 8"/>
            <p:cNvSpPr/>
            <p:nvPr/>
          </p:nvSpPr>
          <p:spPr>
            <a:xfrm>
              <a:off x="5000090" y="1674295"/>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0" name="Oval 5"/>
            <p:cNvSpPr>
              <a:spLocks noChangeArrowheads="1"/>
            </p:cNvSpPr>
            <p:nvPr/>
          </p:nvSpPr>
          <p:spPr bwMode="auto">
            <a:xfrm>
              <a:off x="2294398" y="1531929"/>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
          <p:nvSpPr>
            <p:cNvPr id="11" name="Oval 5"/>
            <p:cNvSpPr>
              <a:spLocks noChangeArrowheads="1"/>
            </p:cNvSpPr>
            <p:nvPr/>
          </p:nvSpPr>
          <p:spPr bwMode="auto">
            <a:xfrm>
              <a:off x="4740288" y="1531929"/>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grpSp>
      <p:sp>
        <p:nvSpPr>
          <p:cNvPr id="13" name="Oval 7"/>
          <p:cNvSpPr>
            <a:spLocks noChangeArrowheads="1"/>
          </p:cNvSpPr>
          <p:nvPr/>
        </p:nvSpPr>
        <p:spPr bwMode="auto">
          <a:xfrm>
            <a:off x="4811724" y="2119301"/>
            <a:ext cx="1403350" cy="576262"/>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sz="2000">
                <a:latin typeface="+mn-lt"/>
                <a:cs typeface="Times New Roman" pitchFamily="18" charset="0"/>
              </a:rPr>
              <a:t>X → ·β</a:t>
            </a:r>
            <a:endParaRPr lang="en-US" altLang="zh-CN" sz="2000">
              <a:latin typeface="+mn-lt"/>
            </a:endParaRPr>
          </a:p>
        </p:txBody>
      </p:sp>
      <p:grpSp>
        <p:nvGrpSpPr>
          <p:cNvPr id="14" name="组合 10"/>
          <p:cNvGrpSpPr>
            <a:grpSpLocks/>
          </p:cNvGrpSpPr>
          <p:nvPr/>
        </p:nvGrpSpPr>
        <p:grpSpPr bwMode="auto">
          <a:xfrm>
            <a:off x="3811599" y="1785926"/>
            <a:ext cx="1000125" cy="571500"/>
            <a:chOff x="4214965" y="5199190"/>
            <a:chExt cx="1000130" cy="571485"/>
          </a:xfrm>
        </p:grpSpPr>
        <p:sp>
          <p:nvSpPr>
            <p:cNvPr id="15" name="Rectangle 8"/>
            <p:cNvSpPr>
              <a:spLocks noChangeArrowheads="1"/>
            </p:cNvSpPr>
            <p:nvPr/>
          </p:nvSpPr>
          <p:spPr bwMode="auto">
            <a:xfrm>
              <a:off x="4784880" y="5199190"/>
              <a:ext cx="128589" cy="344478"/>
            </a:xfrm>
            <a:prstGeom prst="rect">
              <a:avLst/>
            </a:prstGeom>
            <a:solidFill>
              <a:srgbClr val="FFFFFF"/>
            </a:solidFill>
            <a:ln w="19050">
              <a:solidFill>
                <a:srgbClr val="FFFFFF"/>
              </a:solidFill>
              <a:miter lim="800000"/>
              <a:headEnd/>
              <a:tailEnd/>
            </a:ln>
          </p:spPr>
          <p:txBody>
            <a:bodyPr lIns="0" tIns="0" rIns="0" bIns="0" anchor="ctr"/>
            <a:lstStyle/>
            <a:p>
              <a:pPr eaLnBrk="0" hangingPunct="0">
                <a:defRPr/>
              </a:pPr>
              <a:r>
                <a:rPr lang="en-US" altLang="zh-CN" sz="2000" dirty="0">
                  <a:latin typeface="+mn-lt"/>
                  <a:cs typeface="Times New Roman" pitchFamily="18" charset="0"/>
                  <a:sym typeface="Symbol" pitchFamily="18" charset="2"/>
                </a:rPr>
                <a:t></a:t>
              </a:r>
              <a:endParaRPr lang="en-US" altLang="zh-CN" sz="2000" dirty="0">
                <a:latin typeface="+mn-lt"/>
              </a:endParaRPr>
            </a:p>
          </p:txBody>
        </p:sp>
        <p:sp>
          <p:nvSpPr>
            <p:cNvPr id="16" name="Line 9"/>
            <p:cNvSpPr>
              <a:spLocks noChangeShapeType="1"/>
            </p:cNvSpPr>
            <p:nvPr/>
          </p:nvSpPr>
          <p:spPr bwMode="auto">
            <a:xfrm>
              <a:off x="4214965" y="5199190"/>
              <a:ext cx="1000130" cy="571485"/>
            </a:xfrm>
            <a:prstGeom prst="line">
              <a:avLst/>
            </a:prstGeom>
            <a:noFill/>
            <a:ln w="19050">
              <a:solidFill>
                <a:srgbClr val="000000"/>
              </a:solidFill>
              <a:round/>
              <a:headEnd/>
              <a:tailEnd type="arrow" w="med" len="med"/>
            </a:ln>
          </p:spPr>
          <p:txBody>
            <a:bodyPr anchor="ctr"/>
            <a:lstStyle/>
            <a:p>
              <a:pPr>
                <a:defRPr/>
              </a:pPr>
              <a:endParaRPr lang="zh-CN" altLang="en-US" sz="2000">
                <a:latin typeface="+mn-lt"/>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状态转换函数</a:t>
            </a:r>
            <a:endParaRPr lang="zh-CN" altLang="en-US" dirty="0"/>
          </a:p>
        </p:txBody>
      </p:sp>
      <p:sp>
        <p:nvSpPr>
          <p:cNvPr id="3" name="内容占位符 2"/>
          <p:cNvSpPr>
            <a:spLocks noGrp="1"/>
          </p:cNvSpPr>
          <p:nvPr>
            <p:ph idx="1"/>
          </p:nvPr>
        </p:nvSpPr>
        <p:spPr/>
        <p:txBody>
          <a:bodyPr/>
          <a:lstStyle/>
          <a:p>
            <a:r>
              <a:rPr lang="en-US" altLang="zh-CN" dirty="0" smtClean="0"/>
              <a:t>P105</a:t>
            </a:r>
          </a:p>
          <a:p>
            <a:pPr lvl="1">
              <a:spcBef>
                <a:spcPts val="1200"/>
              </a:spcBef>
              <a:buNone/>
            </a:pPr>
            <a:r>
              <a:rPr lang="en-US" altLang="zh-CN" dirty="0" smtClean="0"/>
              <a:t>1. </a:t>
            </a:r>
            <a:r>
              <a:rPr lang="zh-CN" altLang="en-US" dirty="0" smtClean="0"/>
              <a:t>若状态</a:t>
            </a:r>
            <a:r>
              <a:rPr lang="en-US" altLang="zh-CN" dirty="0" err="1" smtClean="0"/>
              <a:t>i</a:t>
            </a:r>
            <a:r>
              <a:rPr lang="zh-CN" altLang="en-US" dirty="0" smtClean="0"/>
              <a:t>为</a:t>
            </a:r>
            <a:r>
              <a:rPr lang="en-US" altLang="zh-CN" dirty="0" smtClean="0"/>
              <a:t>X</a:t>
            </a:r>
            <a:r>
              <a:rPr lang="en-US" altLang="zh-CN" dirty="0" smtClean="0">
                <a:sym typeface="Symbol" pitchFamily="18" charset="2"/>
              </a:rPr>
              <a:t>X</a:t>
            </a:r>
            <a:r>
              <a:rPr lang="en-US" altLang="zh-CN" baseline="-25000" dirty="0" smtClean="0">
                <a:sym typeface="Symbol" pitchFamily="18" charset="2"/>
              </a:rPr>
              <a:t>1</a:t>
            </a:r>
            <a:r>
              <a:rPr lang="en-US" altLang="zh-CN" dirty="0" smtClean="0">
                <a:sym typeface="Symbol" pitchFamily="18" charset="2"/>
              </a:rPr>
              <a:t> … X</a:t>
            </a:r>
            <a:r>
              <a:rPr lang="en-US" altLang="zh-CN" baseline="-25000" dirty="0" smtClean="0">
                <a:sym typeface="Symbol" pitchFamily="18" charset="2"/>
              </a:rPr>
              <a:t>i-1</a:t>
            </a:r>
            <a:r>
              <a:rPr lang="en-US" altLang="zh-CN" dirty="0" smtClean="0">
                <a:sym typeface="Symbol" pitchFamily="18" charset="2"/>
              </a:rPr>
              <a:t>.X</a:t>
            </a:r>
            <a:r>
              <a:rPr lang="en-US" altLang="zh-CN" baseline="-25000" dirty="0" smtClean="0">
                <a:sym typeface="Symbol" pitchFamily="18" charset="2"/>
              </a:rPr>
              <a:t>i</a:t>
            </a:r>
            <a:r>
              <a:rPr lang="en-US" altLang="zh-CN" dirty="0" smtClean="0">
                <a:sym typeface="Symbol" pitchFamily="18" charset="2"/>
              </a:rPr>
              <a:t> … </a:t>
            </a:r>
            <a:r>
              <a:rPr lang="en-US" altLang="zh-CN" dirty="0" err="1" smtClean="0">
                <a:sym typeface="Symbol" pitchFamily="18" charset="2"/>
              </a:rPr>
              <a:t>X</a:t>
            </a:r>
            <a:r>
              <a:rPr lang="en-US" altLang="zh-CN" baseline="-25000" dirty="0" err="1" smtClean="0">
                <a:sym typeface="Symbol" pitchFamily="18" charset="2"/>
              </a:rPr>
              <a:t>n</a:t>
            </a:r>
            <a:r>
              <a:rPr lang="en-US" altLang="zh-CN" dirty="0" smtClean="0"/>
              <a:t> </a:t>
            </a:r>
            <a:r>
              <a:rPr lang="zh-CN" altLang="en-US" dirty="0" smtClean="0"/>
              <a:t>，</a:t>
            </a:r>
          </a:p>
          <a:p>
            <a:pPr lvl="1">
              <a:buNone/>
            </a:pPr>
            <a:r>
              <a:rPr lang="zh-CN" altLang="en-US" dirty="0" smtClean="0"/>
              <a:t>        状态</a:t>
            </a:r>
            <a:r>
              <a:rPr lang="en-US" altLang="zh-CN" dirty="0" smtClean="0"/>
              <a:t>j</a:t>
            </a:r>
            <a:r>
              <a:rPr lang="zh-CN" altLang="en-US" dirty="0" smtClean="0"/>
              <a:t>为</a:t>
            </a:r>
            <a:r>
              <a:rPr lang="en-US" altLang="zh-CN" dirty="0" smtClean="0"/>
              <a:t>X</a:t>
            </a:r>
            <a:r>
              <a:rPr lang="en-US" altLang="zh-CN" dirty="0" smtClean="0">
                <a:sym typeface="Symbol" pitchFamily="18" charset="2"/>
              </a:rPr>
              <a:t>X</a:t>
            </a:r>
            <a:r>
              <a:rPr lang="en-US" altLang="zh-CN" baseline="-25000" dirty="0" smtClean="0">
                <a:sym typeface="Symbol" pitchFamily="18" charset="2"/>
              </a:rPr>
              <a:t>1</a:t>
            </a:r>
            <a:r>
              <a:rPr lang="en-US" altLang="zh-CN" dirty="0" smtClean="0">
                <a:sym typeface="Symbol" pitchFamily="18" charset="2"/>
              </a:rPr>
              <a:t> … X</a:t>
            </a:r>
            <a:r>
              <a:rPr lang="en-US" altLang="zh-CN" baseline="-25000" dirty="0" smtClean="0">
                <a:sym typeface="Symbol" pitchFamily="18" charset="2"/>
              </a:rPr>
              <a:t>i-1</a:t>
            </a:r>
            <a:r>
              <a:rPr lang="en-US" altLang="zh-CN" dirty="0" smtClean="0">
                <a:sym typeface="Symbol" pitchFamily="18" charset="2"/>
              </a:rPr>
              <a:t>X</a:t>
            </a:r>
            <a:r>
              <a:rPr lang="en-US" altLang="zh-CN" baseline="-25000" dirty="0" smtClean="0">
                <a:sym typeface="Symbol" pitchFamily="18" charset="2"/>
              </a:rPr>
              <a:t>i</a:t>
            </a:r>
            <a:r>
              <a:rPr lang="en-US" altLang="zh-CN" dirty="0" smtClean="0">
                <a:sym typeface="Symbol" pitchFamily="18" charset="2"/>
              </a:rPr>
              <a:t> .X</a:t>
            </a:r>
            <a:r>
              <a:rPr lang="en-US" altLang="zh-CN" baseline="-25000" dirty="0" smtClean="0">
                <a:sym typeface="Symbol" pitchFamily="18" charset="2"/>
              </a:rPr>
              <a:t>i+1</a:t>
            </a:r>
            <a:r>
              <a:rPr lang="en-US" altLang="zh-CN" dirty="0" smtClean="0">
                <a:sym typeface="Symbol" pitchFamily="18" charset="2"/>
              </a:rPr>
              <a:t> … </a:t>
            </a:r>
            <a:r>
              <a:rPr lang="en-US" altLang="zh-CN" dirty="0" err="1" smtClean="0">
                <a:sym typeface="Symbol" pitchFamily="18" charset="2"/>
              </a:rPr>
              <a:t>X</a:t>
            </a:r>
            <a:r>
              <a:rPr lang="en-US" altLang="zh-CN" baseline="-25000" dirty="0" err="1" smtClean="0">
                <a:sym typeface="Symbol" pitchFamily="18" charset="2"/>
              </a:rPr>
              <a:t>n</a:t>
            </a:r>
            <a:r>
              <a:rPr lang="en-US" altLang="zh-CN" dirty="0" smtClean="0"/>
              <a:t> </a:t>
            </a:r>
            <a:r>
              <a:rPr lang="zh-CN" altLang="en-US" dirty="0" smtClean="0"/>
              <a:t>，</a:t>
            </a:r>
          </a:p>
          <a:p>
            <a:pPr lvl="1">
              <a:buNone/>
            </a:pPr>
            <a:r>
              <a:rPr lang="zh-CN" altLang="en-US" dirty="0" smtClean="0"/>
              <a:t>    则从状态</a:t>
            </a:r>
            <a:r>
              <a:rPr lang="en-US" altLang="zh-CN" dirty="0" err="1" smtClean="0"/>
              <a:t>i</a:t>
            </a:r>
            <a:r>
              <a:rPr lang="zh-CN" altLang="en-US" dirty="0" smtClean="0"/>
              <a:t>画一条标志为</a:t>
            </a:r>
            <a:r>
              <a:rPr lang="en-US" altLang="zh-CN" dirty="0" smtClean="0">
                <a:sym typeface="Symbol" pitchFamily="18" charset="2"/>
              </a:rPr>
              <a:t>X</a:t>
            </a:r>
            <a:r>
              <a:rPr lang="en-US" altLang="zh-CN" baseline="-25000" dirty="0" smtClean="0">
                <a:sym typeface="Symbol" pitchFamily="18" charset="2"/>
              </a:rPr>
              <a:t>i</a:t>
            </a:r>
            <a:r>
              <a:rPr lang="zh-CN" altLang="en-US" dirty="0" smtClean="0"/>
              <a:t>的有向边到状态</a:t>
            </a:r>
            <a:r>
              <a:rPr lang="en-US" altLang="zh-CN" dirty="0" smtClean="0"/>
              <a:t>j</a:t>
            </a:r>
            <a:r>
              <a:rPr lang="zh-CN" altLang="en-US" dirty="0" smtClean="0"/>
              <a:t>；</a:t>
            </a:r>
          </a:p>
          <a:p>
            <a:pPr lvl="1">
              <a:spcBef>
                <a:spcPts val="1200"/>
              </a:spcBef>
              <a:buNone/>
            </a:pPr>
            <a:r>
              <a:rPr lang="en-US" altLang="zh-CN" dirty="0" smtClean="0"/>
              <a:t>2. </a:t>
            </a:r>
            <a:r>
              <a:rPr lang="zh-CN" altLang="en-US" dirty="0" smtClean="0"/>
              <a:t>若状态</a:t>
            </a:r>
            <a:r>
              <a:rPr lang="en-US" altLang="zh-CN" dirty="0" err="1" smtClean="0"/>
              <a:t>i</a:t>
            </a:r>
            <a:r>
              <a:rPr lang="zh-CN" altLang="en-US" dirty="0" smtClean="0"/>
              <a:t>为</a:t>
            </a:r>
            <a:r>
              <a:rPr lang="en-US" altLang="zh-CN" dirty="0" smtClean="0"/>
              <a:t>X</a:t>
            </a:r>
            <a:r>
              <a:rPr lang="en-US" altLang="zh-CN" dirty="0" smtClean="0">
                <a:sym typeface="Symbol" pitchFamily="18" charset="2"/>
              </a:rPr>
              <a:t> .A</a:t>
            </a:r>
            <a:r>
              <a:rPr lang="zh-CN" altLang="en-US" dirty="0" smtClean="0"/>
              <a:t>，</a:t>
            </a:r>
            <a:r>
              <a:rPr lang="en-US" altLang="zh-CN" dirty="0" smtClean="0"/>
              <a:t>A</a:t>
            </a:r>
            <a:r>
              <a:rPr lang="zh-CN" altLang="en-US" dirty="0" smtClean="0"/>
              <a:t>为非终结符，</a:t>
            </a:r>
          </a:p>
          <a:p>
            <a:pPr lvl="1">
              <a:buNone/>
            </a:pPr>
            <a:r>
              <a:rPr lang="zh-CN" altLang="en-US" dirty="0" smtClean="0"/>
              <a:t>    则从状态</a:t>
            </a:r>
            <a:r>
              <a:rPr lang="en-US" altLang="zh-CN" dirty="0" err="1" smtClean="0"/>
              <a:t>i</a:t>
            </a:r>
            <a:r>
              <a:rPr lang="zh-CN" altLang="en-US" dirty="0" smtClean="0"/>
              <a:t>画一条</a:t>
            </a:r>
            <a:r>
              <a:rPr lang="zh-CN" altLang="en-US" dirty="0" smtClean="0">
                <a:sym typeface="Symbol" pitchFamily="18" charset="2"/>
              </a:rPr>
              <a:t></a:t>
            </a:r>
            <a:r>
              <a:rPr lang="zh-CN" altLang="en-US" dirty="0" smtClean="0"/>
              <a:t>边到所有状态</a:t>
            </a:r>
            <a:r>
              <a:rPr lang="en-US" altLang="zh-CN" dirty="0" smtClean="0"/>
              <a:t>A</a:t>
            </a:r>
            <a:r>
              <a:rPr lang="en-US" altLang="zh-CN" dirty="0" smtClean="0">
                <a:sym typeface="Symbol" pitchFamily="18" charset="2"/>
              </a:rPr>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拓广文法</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G</a:t>
            </a:r>
            <a:r>
              <a:rPr lang="zh-CN" altLang="en-US" dirty="0" smtClean="0"/>
              <a:t>是一个以</a:t>
            </a:r>
            <a:r>
              <a:rPr lang="en-US" altLang="zh-CN" dirty="0" smtClean="0"/>
              <a:t>S</a:t>
            </a:r>
            <a:r>
              <a:rPr lang="zh-CN" altLang="en-US" dirty="0" smtClean="0"/>
              <a:t>为开始符号的文法，</a:t>
            </a:r>
            <a:r>
              <a:rPr lang="en-US" altLang="zh-CN" dirty="0" smtClean="0"/>
              <a:t>G</a:t>
            </a:r>
            <a:r>
              <a:rPr lang="zh-CN" altLang="en-US" dirty="0" smtClean="0"/>
              <a:t>的</a:t>
            </a:r>
            <a:r>
              <a:rPr lang="zh-CN" altLang="en-US" dirty="0" smtClean="0">
                <a:solidFill>
                  <a:srgbClr val="FF0000"/>
                </a:solidFill>
              </a:rPr>
              <a:t>拓广文法</a:t>
            </a:r>
            <a:r>
              <a:rPr lang="en-US" altLang="zh-CN" dirty="0" smtClean="0"/>
              <a:t>G</a:t>
            </a:r>
            <a:r>
              <a:rPr lang="en-US" altLang="zh-CN" dirty="0" smtClean="0">
                <a:sym typeface="Symbol" pitchFamily="18" charset="2"/>
              </a:rPr>
              <a:t></a:t>
            </a:r>
            <a:r>
              <a:rPr lang="zh-CN" altLang="en-US" dirty="0" smtClean="0"/>
              <a:t>就是</a:t>
            </a:r>
            <a:endParaRPr lang="en-US" altLang="zh-CN" dirty="0" smtClean="0"/>
          </a:p>
          <a:p>
            <a:pPr lvl="1"/>
            <a:r>
              <a:rPr lang="zh-CN" altLang="en-US" dirty="0" smtClean="0"/>
              <a:t>在</a:t>
            </a:r>
            <a:r>
              <a:rPr lang="en-US" altLang="zh-CN" dirty="0" smtClean="0"/>
              <a:t>G</a:t>
            </a:r>
            <a:r>
              <a:rPr lang="zh-CN" altLang="en-US" dirty="0" smtClean="0"/>
              <a:t>中添加一个新的开始符号</a:t>
            </a:r>
            <a:r>
              <a:rPr lang="en-US" altLang="zh-CN" dirty="0" smtClean="0"/>
              <a:t>S</a:t>
            </a:r>
            <a:r>
              <a:rPr lang="en-US" altLang="zh-CN" dirty="0" smtClean="0">
                <a:sym typeface="Symbol" pitchFamily="18" charset="2"/>
              </a:rPr>
              <a:t></a:t>
            </a:r>
          </a:p>
          <a:p>
            <a:pPr lvl="1"/>
            <a:r>
              <a:rPr lang="zh-CN" altLang="en-US" dirty="0" smtClean="0">
                <a:sym typeface="Symbol" pitchFamily="18" charset="2"/>
              </a:rPr>
              <a:t>和</a:t>
            </a:r>
            <a:r>
              <a:rPr lang="zh-CN" altLang="en-US" dirty="0" smtClean="0"/>
              <a:t>一个新的产生式</a:t>
            </a:r>
            <a:r>
              <a:rPr lang="en-US" altLang="zh-CN" dirty="0" smtClean="0"/>
              <a:t>S</a:t>
            </a:r>
            <a:r>
              <a:rPr lang="en-US" altLang="zh-CN" dirty="0" smtClean="0">
                <a:sym typeface="Symbol" pitchFamily="18" charset="2"/>
              </a:rPr>
              <a:t></a:t>
            </a:r>
            <a:r>
              <a:rPr lang="en-US" altLang="zh-CN" dirty="0" smtClean="0"/>
              <a:t>→S</a:t>
            </a:r>
          </a:p>
          <a:p>
            <a:pPr lvl="1">
              <a:buNone/>
            </a:pPr>
            <a:r>
              <a:rPr lang="zh-CN" altLang="en-US" dirty="0" smtClean="0"/>
              <a:t>而得到的文法。</a:t>
            </a:r>
            <a:endParaRPr lang="en-US" altLang="zh-CN" dirty="0" smtClean="0"/>
          </a:p>
          <a:p>
            <a:r>
              <a:rPr lang="zh-CN" altLang="en-US" dirty="0" smtClean="0"/>
              <a:t>这样，便会有一个仅含项目</a:t>
            </a:r>
            <a:r>
              <a:rPr lang="en-US" altLang="zh-CN" dirty="0" smtClean="0"/>
              <a:t>S</a:t>
            </a:r>
            <a:r>
              <a:rPr lang="en-US" altLang="zh-CN" dirty="0" smtClean="0">
                <a:sym typeface="Symbol" pitchFamily="18" charset="2"/>
              </a:rPr>
              <a:t></a:t>
            </a:r>
            <a:r>
              <a:rPr lang="en-US" altLang="zh-CN" dirty="0" smtClean="0"/>
              <a:t>→S.</a:t>
            </a:r>
            <a:r>
              <a:rPr lang="zh-CN" altLang="en-US" dirty="0" smtClean="0"/>
              <a:t>的状态，这就是唯一的“接受”态。即，当且仅当语法分析器使用</a:t>
            </a:r>
            <a:r>
              <a:rPr lang="en-US" altLang="zh-CN" dirty="0" smtClean="0"/>
              <a:t>S</a:t>
            </a:r>
            <a:r>
              <a:rPr lang="en-US" altLang="zh-CN" dirty="0" smtClean="0">
                <a:sym typeface="Symbol" pitchFamily="18" charset="2"/>
              </a:rPr>
              <a:t></a:t>
            </a:r>
            <a:r>
              <a:rPr lang="en-US" altLang="zh-CN" dirty="0" smtClean="0"/>
              <a:t>→S</a:t>
            </a:r>
            <a:r>
              <a:rPr lang="zh-CN" altLang="en-US" dirty="0" smtClean="0"/>
              <a:t>进行规约时，输入符号串被接受。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r>
              <a:rPr lang="zh-CN" altLang="en-US" dirty="0" smtClean="0"/>
              <a:t>该文法的项目有</a:t>
            </a:r>
            <a:endParaRPr lang="en-US" altLang="zh-CN" dirty="0" smtClean="0"/>
          </a:p>
          <a:p>
            <a:pPr marL="0" indent="0">
              <a:buNone/>
            </a:pPr>
            <a:r>
              <a:rPr lang="en-US" altLang="zh-CN" dirty="0" smtClean="0"/>
              <a:t>1.    S</a:t>
            </a:r>
            <a:r>
              <a:rPr lang="en-US" altLang="zh-CN" dirty="0" smtClean="0">
                <a:sym typeface="Symbol" pitchFamily="18" charset="2"/>
              </a:rPr>
              <a:t></a:t>
            </a:r>
            <a:r>
              <a:rPr lang="en-US" altLang="zh-CN" dirty="0" smtClean="0"/>
              <a:t>→·E		2.    S</a:t>
            </a:r>
            <a:r>
              <a:rPr lang="en-US" altLang="zh-CN" dirty="0" smtClean="0">
                <a:sym typeface="Symbol" pitchFamily="18" charset="2"/>
              </a:rPr>
              <a:t></a:t>
            </a:r>
            <a:r>
              <a:rPr lang="en-US" altLang="zh-CN" dirty="0" smtClean="0"/>
              <a:t>→E·</a:t>
            </a:r>
          </a:p>
          <a:p>
            <a:pPr marL="0" indent="0">
              <a:spcBef>
                <a:spcPts val="300"/>
              </a:spcBef>
              <a:buNone/>
            </a:pPr>
            <a:r>
              <a:rPr lang="en-US" altLang="zh-CN" dirty="0" smtClean="0"/>
              <a:t>3.    E→·</a:t>
            </a:r>
            <a:r>
              <a:rPr lang="en-US" altLang="zh-CN" dirty="0" err="1" smtClean="0"/>
              <a:t>aA</a:t>
            </a:r>
            <a:r>
              <a:rPr lang="en-US" altLang="zh-CN" dirty="0" smtClean="0"/>
              <a:t>		4.    </a:t>
            </a:r>
            <a:r>
              <a:rPr lang="en-US" altLang="zh-CN" dirty="0" err="1" smtClean="0"/>
              <a:t>E→a·A</a:t>
            </a:r>
            <a:r>
              <a:rPr lang="en-US" altLang="zh-CN" dirty="0" smtClean="0"/>
              <a:t>		5.    </a:t>
            </a:r>
            <a:r>
              <a:rPr lang="en-US" altLang="zh-CN" dirty="0" err="1" smtClean="0"/>
              <a:t>E→aA</a:t>
            </a:r>
            <a:r>
              <a:rPr lang="en-US" altLang="zh-CN" dirty="0" smtClean="0"/>
              <a:t>·	</a:t>
            </a:r>
          </a:p>
          <a:p>
            <a:pPr marL="0" indent="0">
              <a:spcBef>
                <a:spcPts val="300"/>
              </a:spcBef>
              <a:buNone/>
            </a:pPr>
            <a:r>
              <a:rPr lang="en-US" altLang="zh-CN" dirty="0" smtClean="0"/>
              <a:t>6.    A→·</a:t>
            </a:r>
            <a:r>
              <a:rPr lang="en-US" altLang="zh-CN" dirty="0" err="1" smtClean="0"/>
              <a:t>cA</a:t>
            </a:r>
            <a:r>
              <a:rPr lang="en-US" altLang="zh-CN" dirty="0" smtClean="0"/>
              <a:t>		7.    </a:t>
            </a:r>
            <a:r>
              <a:rPr lang="en-US" altLang="zh-CN" dirty="0" err="1" smtClean="0"/>
              <a:t>A→c·A</a:t>
            </a:r>
            <a:r>
              <a:rPr lang="en-US" altLang="zh-CN" dirty="0" smtClean="0"/>
              <a:t>		8.    </a:t>
            </a:r>
            <a:r>
              <a:rPr lang="en-US" altLang="zh-CN" dirty="0" err="1" smtClean="0"/>
              <a:t>A→cA</a:t>
            </a:r>
            <a:r>
              <a:rPr lang="en-US" altLang="zh-CN" dirty="0" smtClean="0"/>
              <a:t>·	</a:t>
            </a:r>
          </a:p>
          <a:p>
            <a:pPr marL="0" indent="0">
              <a:spcBef>
                <a:spcPts val="300"/>
              </a:spcBef>
              <a:buNone/>
            </a:pPr>
            <a:r>
              <a:rPr lang="en-US" altLang="zh-CN" dirty="0" smtClean="0"/>
              <a:t>9.    A→·d		10.  </a:t>
            </a:r>
            <a:r>
              <a:rPr lang="en-US" altLang="zh-CN" dirty="0" err="1" smtClean="0"/>
              <a:t>A→d</a:t>
            </a:r>
            <a:r>
              <a:rPr lang="en-US" altLang="zh-CN" dirty="0" smtClean="0"/>
              <a:t>·		</a:t>
            </a:r>
          </a:p>
          <a:p>
            <a:pPr marL="0" indent="0">
              <a:spcBef>
                <a:spcPts val="300"/>
              </a:spcBef>
              <a:buNone/>
            </a:pPr>
            <a:r>
              <a:rPr lang="en-US" altLang="zh-CN" dirty="0" smtClean="0"/>
              <a:t>11.  E→·</a:t>
            </a:r>
            <a:r>
              <a:rPr lang="en-US" altLang="zh-CN" dirty="0" err="1" smtClean="0"/>
              <a:t>bB</a:t>
            </a:r>
            <a:r>
              <a:rPr lang="en-US" altLang="zh-CN" dirty="0" smtClean="0"/>
              <a:t>		12.  </a:t>
            </a:r>
            <a:r>
              <a:rPr lang="en-US" altLang="zh-CN" dirty="0" err="1" smtClean="0"/>
              <a:t>E→b·B</a:t>
            </a:r>
            <a:r>
              <a:rPr lang="en-US" altLang="zh-CN" dirty="0" smtClean="0"/>
              <a:t>		13.  </a:t>
            </a:r>
            <a:r>
              <a:rPr lang="en-US" altLang="zh-CN" dirty="0" err="1" smtClean="0"/>
              <a:t>E→bB</a:t>
            </a:r>
            <a:r>
              <a:rPr lang="en-US" altLang="zh-CN" dirty="0" smtClean="0"/>
              <a:t>·	</a:t>
            </a:r>
          </a:p>
          <a:p>
            <a:pPr marL="0" indent="0">
              <a:spcBef>
                <a:spcPts val="300"/>
              </a:spcBef>
              <a:buNone/>
            </a:pPr>
            <a:r>
              <a:rPr lang="en-US" altLang="zh-CN" dirty="0" smtClean="0"/>
              <a:t>14.  B→·</a:t>
            </a:r>
            <a:r>
              <a:rPr lang="en-US" altLang="zh-CN" dirty="0" err="1" smtClean="0"/>
              <a:t>cB</a:t>
            </a:r>
            <a:r>
              <a:rPr lang="en-US" altLang="zh-CN" dirty="0" smtClean="0"/>
              <a:t>		15.  </a:t>
            </a:r>
            <a:r>
              <a:rPr lang="en-US" altLang="zh-CN" dirty="0" err="1" smtClean="0"/>
              <a:t>B→c·B</a:t>
            </a:r>
            <a:r>
              <a:rPr lang="en-US" altLang="zh-CN" dirty="0" smtClean="0"/>
              <a:t>		16.  </a:t>
            </a:r>
            <a:r>
              <a:rPr lang="en-US" altLang="zh-CN" dirty="0" err="1" smtClean="0"/>
              <a:t>B→cB</a:t>
            </a:r>
            <a:r>
              <a:rPr lang="en-US" altLang="zh-CN" dirty="0" smtClean="0"/>
              <a:t>·</a:t>
            </a:r>
          </a:p>
          <a:p>
            <a:pPr marL="0" indent="0">
              <a:spcBef>
                <a:spcPts val="300"/>
              </a:spcBef>
              <a:buNone/>
            </a:pPr>
            <a:r>
              <a:rPr lang="en-US" altLang="zh-CN" dirty="0" smtClean="0"/>
              <a:t>17.  B→·d		18.  </a:t>
            </a:r>
            <a:r>
              <a:rPr lang="en-US" altLang="zh-CN" dirty="0" err="1" smtClean="0"/>
              <a:t>B→d</a:t>
            </a:r>
            <a:r>
              <a:rPr lang="en-US" altLang="zh-CN" dirty="0" smtClean="0"/>
              <a:t>·</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49</a:t>
            </a:fld>
            <a:endParaRPr lang="en-US" altLang="zh-CN"/>
          </a:p>
        </p:txBody>
      </p:sp>
      <p:sp>
        <p:nvSpPr>
          <p:cNvPr id="5" name="Oval 1027"/>
          <p:cNvSpPr>
            <a:spLocks noChangeArrowheads="1"/>
          </p:cNvSpPr>
          <p:nvPr/>
        </p:nvSpPr>
        <p:spPr bwMode="auto">
          <a:xfrm>
            <a:off x="3987800" y="1193825"/>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6</a:t>
            </a:r>
          </a:p>
        </p:txBody>
      </p:sp>
      <p:sp>
        <p:nvSpPr>
          <p:cNvPr id="6" name="Oval 1028"/>
          <p:cNvSpPr>
            <a:spLocks noChangeArrowheads="1"/>
          </p:cNvSpPr>
          <p:nvPr/>
        </p:nvSpPr>
        <p:spPr bwMode="auto">
          <a:xfrm>
            <a:off x="5276632" y="1193825"/>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7</a:t>
            </a:r>
          </a:p>
        </p:txBody>
      </p:sp>
      <p:sp>
        <p:nvSpPr>
          <p:cNvPr id="7" name="Oval 1029"/>
          <p:cNvSpPr>
            <a:spLocks noChangeArrowheads="1"/>
          </p:cNvSpPr>
          <p:nvPr/>
        </p:nvSpPr>
        <p:spPr bwMode="auto">
          <a:xfrm>
            <a:off x="6629400" y="1193825"/>
            <a:ext cx="623888" cy="584200"/>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8</a:t>
            </a:r>
          </a:p>
        </p:txBody>
      </p:sp>
      <p:sp>
        <p:nvSpPr>
          <p:cNvPr id="8" name="Oval 1030"/>
          <p:cNvSpPr>
            <a:spLocks noChangeArrowheads="1"/>
          </p:cNvSpPr>
          <p:nvPr/>
        </p:nvSpPr>
        <p:spPr bwMode="auto">
          <a:xfrm>
            <a:off x="5870575" y="2087588"/>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9</a:t>
            </a:r>
          </a:p>
        </p:txBody>
      </p:sp>
      <p:sp>
        <p:nvSpPr>
          <p:cNvPr id="9" name="Oval 1031"/>
          <p:cNvSpPr>
            <a:spLocks noChangeArrowheads="1"/>
          </p:cNvSpPr>
          <p:nvPr/>
        </p:nvSpPr>
        <p:spPr bwMode="auto">
          <a:xfrm>
            <a:off x="7286172" y="2087588"/>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10</a:t>
            </a:r>
          </a:p>
        </p:txBody>
      </p:sp>
      <p:sp>
        <p:nvSpPr>
          <p:cNvPr id="10" name="Oval 1032"/>
          <p:cNvSpPr>
            <a:spLocks noChangeArrowheads="1"/>
          </p:cNvSpPr>
          <p:nvPr/>
        </p:nvSpPr>
        <p:spPr bwMode="auto">
          <a:xfrm>
            <a:off x="3914764" y="2800375"/>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4</a:t>
            </a:r>
          </a:p>
        </p:txBody>
      </p:sp>
      <p:sp>
        <p:nvSpPr>
          <p:cNvPr id="11" name="Oval 1033"/>
          <p:cNvSpPr>
            <a:spLocks noChangeArrowheads="1"/>
          </p:cNvSpPr>
          <p:nvPr/>
        </p:nvSpPr>
        <p:spPr bwMode="auto">
          <a:xfrm>
            <a:off x="5476885" y="2832125"/>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5</a:t>
            </a:r>
          </a:p>
        </p:txBody>
      </p:sp>
      <p:sp>
        <p:nvSpPr>
          <p:cNvPr id="12" name="Oval 1034"/>
          <p:cNvSpPr>
            <a:spLocks noChangeArrowheads="1"/>
          </p:cNvSpPr>
          <p:nvPr/>
        </p:nvSpPr>
        <p:spPr bwMode="auto">
          <a:xfrm>
            <a:off x="2438400" y="2754311"/>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dirty="0">
                <a:latin typeface="微软雅黑" pitchFamily="34" charset="-122"/>
                <a:ea typeface="微软雅黑" pitchFamily="34" charset="-122"/>
              </a:rPr>
              <a:t>3</a:t>
            </a:r>
          </a:p>
        </p:txBody>
      </p:sp>
      <p:sp>
        <p:nvSpPr>
          <p:cNvPr id="13" name="Oval 1035"/>
          <p:cNvSpPr>
            <a:spLocks noChangeArrowheads="1"/>
          </p:cNvSpPr>
          <p:nvPr/>
        </p:nvSpPr>
        <p:spPr bwMode="auto">
          <a:xfrm>
            <a:off x="990600" y="3502050"/>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a:t>
            </a:r>
          </a:p>
        </p:txBody>
      </p:sp>
      <p:sp>
        <p:nvSpPr>
          <p:cNvPr id="14" name="Oval 1036"/>
          <p:cNvSpPr>
            <a:spLocks noChangeArrowheads="1"/>
          </p:cNvSpPr>
          <p:nvPr/>
        </p:nvSpPr>
        <p:spPr bwMode="auto">
          <a:xfrm>
            <a:off x="2409372" y="3537655"/>
            <a:ext cx="566738"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dirty="0">
                <a:latin typeface="微软雅黑" pitchFamily="34" charset="-122"/>
                <a:ea typeface="微软雅黑" pitchFamily="34" charset="-122"/>
              </a:rPr>
              <a:t>2</a:t>
            </a:r>
          </a:p>
        </p:txBody>
      </p:sp>
      <p:sp>
        <p:nvSpPr>
          <p:cNvPr id="15" name="Oval 1037"/>
          <p:cNvSpPr>
            <a:spLocks noChangeArrowheads="1"/>
          </p:cNvSpPr>
          <p:nvPr/>
        </p:nvSpPr>
        <p:spPr bwMode="auto">
          <a:xfrm>
            <a:off x="2371936" y="4246588"/>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11</a:t>
            </a:r>
          </a:p>
        </p:txBody>
      </p:sp>
      <p:sp>
        <p:nvSpPr>
          <p:cNvPr id="16" name="Oval 1038"/>
          <p:cNvSpPr>
            <a:spLocks noChangeArrowheads="1"/>
          </p:cNvSpPr>
          <p:nvPr/>
        </p:nvSpPr>
        <p:spPr bwMode="auto">
          <a:xfrm>
            <a:off x="3918858" y="4246588"/>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12</a:t>
            </a:r>
          </a:p>
        </p:txBody>
      </p:sp>
      <p:sp>
        <p:nvSpPr>
          <p:cNvPr id="17" name="Oval 1039"/>
          <p:cNvSpPr>
            <a:spLocks noChangeArrowheads="1"/>
          </p:cNvSpPr>
          <p:nvPr/>
        </p:nvSpPr>
        <p:spPr bwMode="auto">
          <a:xfrm>
            <a:off x="5246916" y="4246588"/>
            <a:ext cx="595313" cy="530225"/>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13</a:t>
            </a:r>
          </a:p>
        </p:txBody>
      </p:sp>
      <p:sp>
        <p:nvSpPr>
          <p:cNvPr id="18" name="Oval 1040"/>
          <p:cNvSpPr>
            <a:spLocks noChangeArrowheads="1"/>
          </p:cNvSpPr>
          <p:nvPr/>
        </p:nvSpPr>
        <p:spPr bwMode="auto">
          <a:xfrm>
            <a:off x="3962400" y="5829310"/>
            <a:ext cx="530225" cy="520700"/>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14</a:t>
            </a:r>
          </a:p>
        </p:txBody>
      </p:sp>
      <p:sp>
        <p:nvSpPr>
          <p:cNvPr id="19" name="Oval 1041"/>
          <p:cNvSpPr>
            <a:spLocks noChangeArrowheads="1"/>
          </p:cNvSpPr>
          <p:nvPr/>
        </p:nvSpPr>
        <p:spPr bwMode="auto">
          <a:xfrm>
            <a:off x="5286380" y="5829310"/>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15</a:t>
            </a:r>
          </a:p>
        </p:txBody>
      </p:sp>
      <p:sp>
        <p:nvSpPr>
          <p:cNvPr id="20" name="Oval 1042"/>
          <p:cNvSpPr>
            <a:spLocks noChangeArrowheads="1"/>
          </p:cNvSpPr>
          <p:nvPr/>
        </p:nvSpPr>
        <p:spPr bwMode="auto">
          <a:xfrm>
            <a:off x="6758006" y="5829310"/>
            <a:ext cx="595313" cy="598488"/>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16</a:t>
            </a:r>
          </a:p>
        </p:txBody>
      </p:sp>
      <p:sp>
        <p:nvSpPr>
          <p:cNvPr id="21" name="Oval 1043"/>
          <p:cNvSpPr>
            <a:spLocks noChangeArrowheads="1"/>
          </p:cNvSpPr>
          <p:nvPr/>
        </p:nvSpPr>
        <p:spPr bwMode="auto">
          <a:xfrm>
            <a:off x="7456716" y="4827386"/>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18</a:t>
            </a:r>
          </a:p>
        </p:txBody>
      </p:sp>
      <p:sp>
        <p:nvSpPr>
          <p:cNvPr id="22" name="Oval 1044"/>
          <p:cNvSpPr>
            <a:spLocks noChangeArrowheads="1"/>
          </p:cNvSpPr>
          <p:nvPr/>
        </p:nvSpPr>
        <p:spPr bwMode="auto">
          <a:xfrm>
            <a:off x="5947230" y="4827386"/>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17</a:t>
            </a:r>
          </a:p>
        </p:txBody>
      </p:sp>
      <p:sp>
        <p:nvSpPr>
          <p:cNvPr id="23" name="Line 1045"/>
          <p:cNvSpPr>
            <a:spLocks noChangeShapeType="1"/>
          </p:cNvSpPr>
          <p:nvPr/>
        </p:nvSpPr>
        <p:spPr bwMode="auto">
          <a:xfrm>
            <a:off x="1557318" y="3798913"/>
            <a:ext cx="828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4" name="Freeform 1046"/>
          <p:cNvSpPr>
            <a:spLocks/>
          </p:cNvSpPr>
          <p:nvPr/>
        </p:nvSpPr>
        <p:spPr bwMode="auto">
          <a:xfrm>
            <a:off x="1371600" y="3032438"/>
            <a:ext cx="1066800" cy="468000"/>
          </a:xfrm>
          <a:custGeom>
            <a:avLst/>
            <a:gdLst/>
            <a:ahLst/>
            <a:cxnLst>
              <a:cxn ang="0">
                <a:pos x="0" y="336"/>
              </a:cxn>
              <a:cxn ang="0">
                <a:pos x="240" y="144"/>
              </a:cxn>
              <a:cxn ang="0">
                <a:pos x="672" y="0"/>
              </a:cxn>
            </a:cxnLst>
            <a:rect l="0" t="0" r="r" b="b"/>
            <a:pathLst>
              <a:path w="672" h="336">
                <a:moveTo>
                  <a:pt x="0" y="336"/>
                </a:moveTo>
                <a:cubicBezTo>
                  <a:pt x="64" y="268"/>
                  <a:pt x="128" y="200"/>
                  <a:pt x="240" y="144"/>
                </a:cubicBezTo>
                <a:cubicBezTo>
                  <a:pt x="352" y="88"/>
                  <a:pt x="512" y="44"/>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5" name="Freeform 1047"/>
          <p:cNvSpPr>
            <a:spLocks/>
          </p:cNvSpPr>
          <p:nvPr/>
        </p:nvSpPr>
        <p:spPr bwMode="auto">
          <a:xfrm>
            <a:off x="1371600" y="4022750"/>
            <a:ext cx="990600" cy="520700"/>
          </a:xfrm>
          <a:custGeom>
            <a:avLst/>
            <a:gdLst/>
            <a:ahLst/>
            <a:cxnLst>
              <a:cxn ang="0">
                <a:pos x="0" y="0"/>
              </a:cxn>
              <a:cxn ang="0">
                <a:pos x="144" y="240"/>
              </a:cxn>
              <a:cxn ang="0">
                <a:pos x="624" y="336"/>
              </a:cxn>
            </a:cxnLst>
            <a:rect l="0" t="0" r="r" b="b"/>
            <a:pathLst>
              <a:path w="624" h="336">
                <a:moveTo>
                  <a:pt x="0" y="0"/>
                </a:moveTo>
                <a:cubicBezTo>
                  <a:pt x="20" y="92"/>
                  <a:pt x="40" y="184"/>
                  <a:pt x="144" y="240"/>
                </a:cubicBezTo>
                <a:cubicBezTo>
                  <a:pt x="248" y="296"/>
                  <a:pt x="436" y="316"/>
                  <a:pt x="624" y="336"/>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6" name="Freeform 1048"/>
          <p:cNvSpPr>
            <a:spLocks/>
          </p:cNvSpPr>
          <p:nvPr/>
        </p:nvSpPr>
        <p:spPr bwMode="auto">
          <a:xfrm>
            <a:off x="4347030" y="4752774"/>
            <a:ext cx="1600200" cy="446088"/>
          </a:xfrm>
          <a:custGeom>
            <a:avLst/>
            <a:gdLst/>
            <a:ahLst/>
            <a:cxnLst>
              <a:cxn ang="0">
                <a:pos x="0" y="0"/>
              </a:cxn>
              <a:cxn ang="0">
                <a:pos x="288" y="288"/>
              </a:cxn>
              <a:cxn ang="0">
                <a:pos x="1008" y="288"/>
              </a:cxn>
            </a:cxnLst>
            <a:rect l="0" t="0" r="r" b="b"/>
            <a:pathLst>
              <a:path w="1008" h="336">
                <a:moveTo>
                  <a:pt x="0" y="0"/>
                </a:moveTo>
                <a:cubicBezTo>
                  <a:pt x="60" y="120"/>
                  <a:pt x="120" y="240"/>
                  <a:pt x="288" y="288"/>
                </a:cubicBezTo>
                <a:cubicBezTo>
                  <a:pt x="456" y="336"/>
                  <a:pt x="732" y="312"/>
                  <a:pt x="1008" y="288"/>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7" name="Freeform 1049"/>
          <p:cNvSpPr>
            <a:spLocks/>
          </p:cNvSpPr>
          <p:nvPr/>
        </p:nvSpPr>
        <p:spPr bwMode="auto">
          <a:xfrm>
            <a:off x="4296228" y="6335496"/>
            <a:ext cx="1152000" cy="223838"/>
          </a:xfrm>
          <a:custGeom>
            <a:avLst/>
            <a:gdLst/>
            <a:ahLst/>
            <a:cxnLst>
              <a:cxn ang="0">
                <a:pos x="672" y="0"/>
              </a:cxn>
              <a:cxn ang="0">
                <a:pos x="336" y="144"/>
              </a:cxn>
              <a:cxn ang="0">
                <a:pos x="0" y="0"/>
              </a:cxn>
            </a:cxnLst>
            <a:rect l="0" t="0" r="r" b="b"/>
            <a:pathLst>
              <a:path w="672" h="144">
                <a:moveTo>
                  <a:pt x="672" y="0"/>
                </a:moveTo>
                <a:cubicBezTo>
                  <a:pt x="560" y="72"/>
                  <a:pt x="448" y="144"/>
                  <a:pt x="336" y="144"/>
                </a:cubicBezTo>
                <a:cubicBezTo>
                  <a:pt x="224" y="144"/>
                  <a:pt x="11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9" name="Freeform 1051"/>
          <p:cNvSpPr>
            <a:spLocks/>
          </p:cNvSpPr>
          <p:nvPr/>
        </p:nvSpPr>
        <p:spPr bwMode="auto">
          <a:xfrm>
            <a:off x="5439228" y="1714525"/>
            <a:ext cx="457200" cy="522288"/>
          </a:xfrm>
          <a:custGeom>
            <a:avLst/>
            <a:gdLst/>
            <a:ahLst/>
            <a:cxnLst>
              <a:cxn ang="0">
                <a:pos x="16" y="0"/>
              </a:cxn>
              <a:cxn ang="0">
                <a:pos x="64" y="240"/>
              </a:cxn>
              <a:cxn ang="0">
                <a:pos x="400" y="336"/>
              </a:cxn>
            </a:cxnLst>
            <a:rect l="0" t="0" r="r" b="b"/>
            <a:pathLst>
              <a:path w="400" h="336">
                <a:moveTo>
                  <a:pt x="16" y="0"/>
                </a:moveTo>
                <a:cubicBezTo>
                  <a:pt x="8" y="92"/>
                  <a:pt x="0" y="184"/>
                  <a:pt x="64" y="240"/>
                </a:cubicBezTo>
                <a:cubicBezTo>
                  <a:pt x="128" y="296"/>
                  <a:pt x="264" y="316"/>
                  <a:pt x="400" y="336"/>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1" name="Freeform 1053"/>
          <p:cNvSpPr>
            <a:spLocks/>
          </p:cNvSpPr>
          <p:nvPr/>
        </p:nvSpPr>
        <p:spPr bwMode="auto">
          <a:xfrm>
            <a:off x="4267200" y="969988"/>
            <a:ext cx="1219200" cy="223838"/>
          </a:xfrm>
          <a:custGeom>
            <a:avLst/>
            <a:gdLst/>
            <a:ahLst/>
            <a:cxnLst>
              <a:cxn ang="0">
                <a:pos x="576" y="144"/>
              </a:cxn>
              <a:cxn ang="0">
                <a:pos x="384" y="0"/>
              </a:cxn>
              <a:cxn ang="0">
                <a:pos x="0" y="144"/>
              </a:cxn>
            </a:cxnLst>
            <a:rect l="0" t="0" r="r" b="b"/>
            <a:pathLst>
              <a:path w="576" h="144">
                <a:moveTo>
                  <a:pt x="576" y="144"/>
                </a:moveTo>
                <a:cubicBezTo>
                  <a:pt x="528" y="72"/>
                  <a:pt x="480" y="0"/>
                  <a:pt x="384" y="0"/>
                </a:cubicBezTo>
                <a:cubicBezTo>
                  <a:pt x="288" y="0"/>
                  <a:pt x="144" y="72"/>
                  <a:pt x="0" y="144"/>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2" name="Line 1054"/>
          <p:cNvSpPr>
            <a:spLocks noChangeShapeType="1"/>
          </p:cNvSpPr>
          <p:nvPr/>
        </p:nvSpPr>
        <p:spPr bwMode="auto">
          <a:xfrm>
            <a:off x="3000364" y="3054375"/>
            <a:ext cx="9144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3" name="Line 1055"/>
          <p:cNvSpPr>
            <a:spLocks noChangeShapeType="1"/>
          </p:cNvSpPr>
          <p:nvPr/>
        </p:nvSpPr>
        <p:spPr bwMode="auto">
          <a:xfrm>
            <a:off x="4486285" y="3054375"/>
            <a:ext cx="9906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4" name="Line 1056"/>
          <p:cNvSpPr>
            <a:spLocks noChangeShapeType="1"/>
          </p:cNvSpPr>
          <p:nvPr/>
        </p:nvSpPr>
        <p:spPr bwMode="auto">
          <a:xfrm>
            <a:off x="2928258" y="4543450"/>
            <a:ext cx="9906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5" name="Line 1057"/>
          <p:cNvSpPr>
            <a:spLocks noChangeShapeType="1"/>
          </p:cNvSpPr>
          <p:nvPr/>
        </p:nvSpPr>
        <p:spPr bwMode="auto">
          <a:xfrm>
            <a:off x="4484916" y="4543450"/>
            <a:ext cx="76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6" name="Line 1058"/>
          <p:cNvSpPr>
            <a:spLocks noChangeShapeType="1"/>
          </p:cNvSpPr>
          <p:nvPr/>
        </p:nvSpPr>
        <p:spPr bwMode="auto">
          <a:xfrm>
            <a:off x="6513288" y="5125836"/>
            <a:ext cx="9144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7" name="Line 1059"/>
          <p:cNvSpPr>
            <a:spLocks noChangeShapeType="1"/>
          </p:cNvSpPr>
          <p:nvPr/>
        </p:nvSpPr>
        <p:spPr bwMode="auto">
          <a:xfrm>
            <a:off x="5858006" y="6126172"/>
            <a:ext cx="900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8" name="Line 1060"/>
          <p:cNvSpPr>
            <a:spLocks noChangeShapeType="1"/>
          </p:cNvSpPr>
          <p:nvPr/>
        </p:nvSpPr>
        <p:spPr bwMode="auto">
          <a:xfrm>
            <a:off x="4566380" y="1477761"/>
            <a:ext cx="720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9" name="Line 1061"/>
          <p:cNvSpPr>
            <a:spLocks noChangeShapeType="1"/>
          </p:cNvSpPr>
          <p:nvPr/>
        </p:nvSpPr>
        <p:spPr bwMode="auto">
          <a:xfrm>
            <a:off x="5852674" y="1477761"/>
            <a:ext cx="76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0" name="Line 1062"/>
          <p:cNvSpPr>
            <a:spLocks noChangeShapeType="1"/>
          </p:cNvSpPr>
          <p:nvPr/>
        </p:nvSpPr>
        <p:spPr bwMode="auto">
          <a:xfrm flipV="1">
            <a:off x="4243838" y="1714042"/>
            <a:ext cx="0" cy="109800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1" name="Line 1063"/>
          <p:cNvSpPr>
            <a:spLocks noChangeShapeType="1"/>
          </p:cNvSpPr>
          <p:nvPr/>
        </p:nvSpPr>
        <p:spPr bwMode="auto">
          <a:xfrm>
            <a:off x="4191000" y="4786322"/>
            <a:ext cx="0" cy="1042988"/>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2" name="Line 1064"/>
          <p:cNvSpPr>
            <a:spLocks noChangeShapeType="1"/>
          </p:cNvSpPr>
          <p:nvPr/>
        </p:nvSpPr>
        <p:spPr bwMode="auto">
          <a:xfrm>
            <a:off x="6447972" y="2384450"/>
            <a:ext cx="8382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3" name="Rectangle 1065"/>
          <p:cNvSpPr>
            <a:spLocks noChangeArrowheads="1"/>
          </p:cNvSpPr>
          <p:nvPr/>
        </p:nvSpPr>
        <p:spPr bwMode="auto">
          <a:xfrm>
            <a:off x="1295400" y="4318026"/>
            <a:ext cx="609600" cy="468296"/>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4" name="Rectangle 1066"/>
          <p:cNvSpPr>
            <a:spLocks noChangeArrowheads="1"/>
          </p:cNvSpPr>
          <p:nvPr/>
        </p:nvSpPr>
        <p:spPr bwMode="auto">
          <a:xfrm>
            <a:off x="4676780" y="523900"/>
            <a:ext cx="609600" cy="5953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5" name="Rectangle 1067"/>
          <p:cNvSpPr>
            <a:spLocks noChangeArrowheads="1"/>
          </p:cNvSpPr>
          <p:nvPr/>
        </p:nvSpPr>
        <p:spPr bwMode="auto">
          <a:xfrm>
            <a:off x="1447800" y="2797143"/>
            <a:ext cx="609600" cy="488981"/>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6" name="Rectangle 1068"/>
          <p:cNvSpPr>
            <a:spLocks noChangeArrowheads="1"/>
          </p:cNvSpPr>
          <p:nvPr/>
        </p:nvSpPr>
        <p:spPr bwMode="auto">
          <a:xfrm>
            <a:off x="3786182" y="1976431"/>
            <a:ext cx="609600" cy="5953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7" name="Rectangle 1069"/>
          <p:cNvSpPr>
            <a:spLocks noChangeArrowheads="1"/>
          </p:cNvSpPr>
          <p:nvPr/>
        </p:nvSpPr>
        <p:spPr bwMode="auto">
          <a:xfrm>
            <a:off x="5033970" y="1785925"/>
            <a:ext cx="609600" cy="450887"/>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8" name="Rectangle 1070"/>
          <p:cNvSpPr>
            <a:spLocks noChangeArrowheads="1"/>
          </p:cNvSpPr>
          <p:nvPr/>
        </p:nvSpPr>
        <p:spPr bwMode="auto">
          <a:xfrm>
            <a:off x="4748218" y="2285992"/>
            <a:ext cx="609600" cy="35719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9" name="Rectangle 1071"/>
          <p:cNvSpPr>
            <a:spLocks noChangeArrowheads="1"/>
          </p:cNvSpPr>
          <p:nvPr/>
        </p:nvSpPr>
        <p:spPr bwMode="auto">
          <a:xfrm>
            <a:off x="5462598" y="5357826"/>
            <a:ext cx="609600" cy="384186"/>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0" name="Rectangle 1072"/>
          <p:cNvSpPr>
            <a:spLocks noChangeArrowheads="1"/>
          </p:cNvSpPr>
          <p:nvPr/>
        </p:nvSpPr>
        <p:spPr bwMode="auto">
          <a:xfrm>
            <a:off x="3134172" y="2728880"/>
            <a:ext cx="609600" cy="34293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51" name="Rectangle 1073"/>
          <p:cNvSpPr>
            <a:spLocks noChangeArrowheads="1"/>
          </p:cNvSpPr>
          <p:nvPr/>
        </p:nvSpPr>
        <p:spPr bwMode="auto">
          <a:xfrm>
            <a:off x="3657600" y="5065738"/>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a:t>
            </a:r>
            <a:endParaRPr kumimoji="1" lang="en-US" altLang="zh-CN">
              <a:latin typeface="微软雅黑" pitchFamily="34" charset="-122"/>
              <a:ea typeface="微软雅黑" pitchFamily="34" charset="-122"/>
            </a:endParaRPr>
          </a:p>
        </p:txBody>
      </p:sp>
      <p:sp>
        <p:nvSpPr>
          <p:cNvPr id="52" name="Rectangle 1074"/>
          <p:cNvSpPr>
            <a:spLocks noChangeArrowheads="1"/>
          </p:cNvSpPr>
          <p:nvPr/>
        </p:nvSpPr>
        <p:spPr bwMode="auto">
          <a:xfrm>
            <a:off x="4676780" y="6477049"/>
            <a:ext cx="609600" cy="4524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3" name="Rectangle 1075"/>
          <p:cNvSpPr>
            <a:spLocks noChangeArrowheads="1"/>
          </p:cNvSpPr>
          <p:nvPr/>
        </p:nvSpPr>
        <p:spPr bwMode="auto">
          <a:xfrm>
            <a:off x="4819656" y="4786322"/>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4" name="Rectangle 1076"/>
          <p:cNvSpPr>
            <a:spLocks noChangeArrowheads="1"/>
          </p:cNvSpPr>
          <p:nvPr/>
        </p:nvSpPr>
        <p:spPr bwMode="auto">
          <a:xfrm>
            <a:off x="4677228" y="2714620"/>
            <a:ext cx="609600" cy="35719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55" name="Rectangle 1077"/>
          <p:cNvSpPr>
            <a:spLocks noChangeArrowheads="1"/>
          </p:cNvSpPr>
          <p:nvPr/>
        </p:nvSpPr>
        <p:spPr bwMode="auto">
          <a:xfrm>
            <a:off x="1600200" y="3278213"/>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E</a:t>
            </a:r>
            <a:endParaRPr kumimoji="1" lang="en-US" altLang="zh-CN">
              <a:latin typeface="微软雅黑" pitchFamily="34" charset="-122"/>
              <a:ea typeface="微软雅黑" pitchFamily="34" charset="-122"/>
            </a:endParaRPr>
          </a:p>
        </p:txBody>
      </p:sp>
      <p:sp>
        <p:nvSpPr>
          <p:cNvPr id="56" name="Rectangle 1078"/>
          <p:cNvSpPr>
            <a:spLocks noChangeArrowheads="1"/>
          </p:cNvSpPr>
          <p:nvPr/>
        </p:nvSpPr>
        <p:spPr bwMode="auto">
          <a:xfrm>
            <a:off x="3124200" y="4143380"/>
            <a:ext cx="609600" cy="40642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b</a:t>
            </a:r>
            <a:endParaRPr kumimoji="1" lang="en-US" altLang="zh-CN" dirty="0">
              <a:latin typeface="微软雅黑" pitchFamily="34" charset="-122"/>
              <a:ea typeface="微软雅黑" pitchFamily="34" charset="-122"/>
            </a:endParaRPr>
          </a:p>
        </p:txBody>
      </p:sp>
      <p:sp>
        <p:nvSpPr>
          <p:cNvPr id="57" name="Rectangle 1079"/>
          <p:cNvSpPr>
            <a:spLocks noChangeArrowheads="1"/>
          </p:cNvSpPr>
          <p:nvPr/>
        </p:nvSpPr>
        <p:spPr bwMode="auto">
          <a:xfrm>
            <a:off x="4572000" y="4143380"/>
            <a:ext cx="609600" cy="403245"/>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B</a:t>
            </a:r>
            <a:endParaRPr kumimoji="1" lang="en-US" altLang="zh-CN" dirty="0">
              <a:latin typeface="微软雅黑" pitchFamily="34" charset="-122"/>
              <a:ea typeface="微软雅黑" pitchFamily="34" charset="-122"/>
            </a:endParaRPr>
          </a:p>
        </p:txBody>
      </p:sp>
      <p:sp>
        <p:nvSpPr>
          <p:cNvPr id="58" name="Rectangle 1080"/>
          <p:cNvSpPr>
            <a:spLocks noChangeArrowheads="1"/>
          </p:cNvSpPr>
          <p:nvPr/>
        </p:nvSpPr>
        <p:spPr bwMode="auto">
          <a:xfrm>
            <a:off x="5972180" y="5661050"/>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B</a:t>
            </a:r>
            <a:endParaRPr kumimoji="1" lang="en-US" altLang="zh-CN">
              <a:latin typeface="微软雅黑" pitchFamily="34" charset="-122"/>
              <a:ea typeface="微软雅黑" pitchFamily="34" charset="-122"/>
            </a:endParaRPr>
          </a:p>
        </p:txBody>
      </p:sp>
      <p:sp>
        <p:nvSpPr>
          <p:cNvPr id="59" name="Rectangle 1081"/>
          <p:cNvSpPr>
            <a:spLocks noChangeArrowheads="1"/>
          </p:cNvSpPr>
          <p:nvPr/>
        </p:nvSpPr>
        <p:spPr bwMode="auto">
          <a:xfrm>
            <a:off x="4572000" y="1076270"/>
            <a:ext cx="609600" cy="423904"/>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c</a:t>
            </a:r>
            <a:endParaRPr kumimoji="1" lang="en-US" altLang="zh-CN">
              <a:latin typeface="微软雅黑" pitchFamily="34" charset="-122"/>
              <a:ea typeface="微软雅黑" pitchFamily="34" charset="-122"/>
            </a:endParaRPr>
          </a:p>
        </p:txBody>
      </p:sp>
      <p:sp>
        <p:nvSpPr>
          <p:cNvPr id="60" name="Rectangle 1082"/>
          <p:cNvSpPr>
            <a:spLocks noChangeArrowheads="1"/>
          </p:cNvSpPr>
          <p:nvPr/>
        </p:nvSpPr>
        <p:spPr bwMode="auto">
          <a:xfrm>
            <a:off x="5867400" y="1076270"/>
            <a:ext cx="609600" cy="420729"/>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61" name="Line 1083"/>
          <p:cNvSpPr>
            <a:spLocks noChangeShapeType="1"/>
          </p:cNvSpPr>
          <p:nvPr/>
        </p:nvSpPr>
        <p:spPr bwMode="auto">
          <a:xfrm>
            <a:off x="4495800" y="6143644"/>
            <a:ext cx="79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2" name="Rectangle 1084"/>
          <p:cNvSpPr>
            <a:spLocks noChangeArrowheads="1"/>
          </p:cNvSpPr>
          <p:nvPr/>
        </p:nvSpPr>
        <p:spPr bwMode="auto">
          <a:xfrm>
            <a:off x="4605342" y="5715016"/>
            <a:ext cx="609600" cy="428628"/>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c</a:t>
            </a:r>
            <a:endParaRPr kumimoji="1" lang="en-US" altLang="zh-CN" dirty="0">
              <a:latin typeface="微软雅黑" pitchFamily="34" charset="-122"/>
              <a:ea typeface="微软雅黑" pitchFamily="34" charset="-122"/>
            </a:endParaRPr>
          </a:p>
        </p:txBody>
      </p:sp>
      <p:sp>
        <p:nvSpPr>
          <p:cNvPr id="63" name="Rectangle 1085"/>
          <p:cNvSpPr>
            <a:spLocks noChangeArrowheads="1"/>
          </p:cNvSpPr>
          <p:nvPr/>
        </p:nvSpPr>
        <p:spPr bwMode="auto">
          <a:xfrm>
            <a:off x="6662058" y="4714884"/>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d</a:t>
            </a:r>
            <a:endParaRPr kumimoji="1" lang="en-US" altLang="zh-CN" dirty="0">
              <a:latin typeface="微软雅黑" pitchFamily="34" charset="-122"/>
              <a:ea typeface="微软雅黑" pitchFamily="34" charset="-122"/>
            </a:endParaRPr>
          </a:p>
        </p:txBody>
      </p:sp>
      <p:sp>
        <p:nvSpPr>
          <p:cNvPr id="67" name="Line 1055"/>
          <p:cNvSpPr>
            <a:spLocks noChangeShapeType="1"/>
          </p:cNvSpPr>
          <p:nvPr/>
        </p:nvSpPr>
        <p:spPr bwMode="auto">
          <a:xfrm flipV="1">
            <a:off x="4357686" y="2357430"/>
            <a:ext cx="1500198" cy="500066"/>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8" name="Line 1055"/>
          <p:cNvSpPr>
            <a:spLocks noChangeShapeType="1"/>
          </p:cNvSpPr>
          <p:nvPr/>
        </p:nvSpPr>
        <p:spPr bwMode="auto">
          <a:xfrm flipV="1">
            <a:off x="5715008" y="5343312"/>
            <a:ext cx="499838" cy="51458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9" name="Rectangle 1085"/>
          <p:cNvSpPr>
            <a:spLocks noChangeArrowheads="1"/>
          </p:cNvSpPr>
          <p:nvPr/>
        </p:nvSpPr>
        <p:spPr bwMode="auto">
          <a:xfrm>
            <a:off x="6557750" y="1928802"/>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d</a:t>
            </a:r>
            <a:endParaRPr kumimoji="1"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p:txBody>
          <a:bodyPr/>
          <a:lstStyle/>
          <a:p>
            <a:r>
              <a:rPr lang="en-US" altLang="zh-CN" dirty="0" smtClean="0"/>
              <a:t>In this chapter, we will describe the major bottom-up parsing techniques and their associated constructions.</a:t>
            </a:r>
          </a:p>
          <a:p>
            <a:pPr lvl="1"/>
            <a:r>
              <a:rPr lang="en-US" altLang="zh-CN" sz="2400" dirty="0" smtClean="0"/>
              <a:t>LR(0)</a:t>
            </a:r>
          </a:p>
          <a:p>
            <a:pPr lvl="1"/>
            <a:r>
              <a:rPr lang="en-US" altLang="zh-CN" sz="2400" dirty="0" smtClean="0"/>
              <a:t>SLR(1)</a:t>
            </a:r>
          </a:p>
          <a:p>
            <a:pPr lvl="1"/>
            <a:r>
              <a:rPr lang="en-US" altLang="zh-CN" sz="2400" dirty="0" smtClean="0"/>
              <a:t>LR(1)</a:t>
            </a:r>
          </a:p>
          <a:p>
            <a:pPr lvl="1"/>
            <a:r>
              <a:rPr lang="en-US" altLang="zh-CN" sz="2400" dirty="0" smtClean="0"/>
              <a:t>LALR(1)</a:t>
            </a:r>
          </a:p>
          <a:p>
            <a:r>
              <a:rPr lang="en-US" altLang="zh-CN" dirty="0" smtClean="0"/>
              <a:t>Bottom-up parsing algorithms are in general more powerful than top-down methods.</a:t>
            </a:r>
          </a:p>
          <a:p>
            <a:pPr lvl="1"/>
            <a:r>
              <a:rPr lang="en-US" altLang="zh-CN" dirty="0" smtClean="0"/>
              <a:t>For example, left recursion is not a problem in bottom-up paring.</a:t>
            </a:r>
          </a:p>
          <a:p>
            <a:r>
              <a:rPr lang="en-US" altLang="zh-CN" dirty="0" smtClean="0"/>
              <a:t>Indeed, all of the important bottom-up methods are really too complex for hand coding.</a:t>
            </a:r>
            <a:endParaRPr lang="zh-CN" altLang="en-US" dirty="0" smtClean="0"/>
          </a:p>
        </p:txBody>
      </p:sp>
      <p:sp>
        <p:nvSpPr>
          <p:cNvPr id="22531" name="灯片编号占位符 3"/>
          <p:cNvSpPr>
            <a:spLocks noGrp="1"/>
          </p:cNvSpPr>
          <p:nvPr>
            <p:ph type="sldNum" sz="quarter" idx="12"/>
          </p:nvPr>
        </p:nvSpPr>
        <p:spPr>
          <a:noFill/>
        </p:spPr>
        <p:txBody>
          <a:bodyPr/>
          <a:lstStyle/>
          <a:p>
            <a:fld id="{C0F7EB6B-FC05-4462-BEC1-61CC44557E37}" type="slidenum">
              <a:rPr lang="zh-CN" altLang="en-US" smtClean="0"/>
              <a:pPr/>
              <a:t>5</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linds(horizontal)">
                                      <p:cBhvr>
                                        <p:cTn id="7" dur="500"/>
                                        <p:tgtEl>
                                          <p:spTgt spid="2253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0">
                                            <p:txEl>
                                              <p:pRg st="1" end="1"/>
                                            </p:txEl>
                                          </p:spTgt>
                                        </p:tgtEl>
                                        <p:attrNameLst>
                                          <p:attrName>style.visibility</p:attrName>
                                        </p:attrNameLst>
                                      </p:cBhvr>
                                      <p:to>
                                        <p:strVal val="visible"/>
                                      </p:to>
                                    </p:set>
                                    <p:animEffect transition="in" filter="blinds(horizontal)">
                                      <p:cBhvr>
                                        <p:cTn id="10" dur="500"/>
                                        <p:tgtEl>
                                          <p:spTgt spid="2253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13" dur="500"/>
                                        <p:tgtEl>
                                          <p:spTgt spid="2253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530">
                                            <p:txEl>
                                              <p:pRg st="3" end="3"/>
                                            </p:txEl>
                                          </p:spTgt>
                                        </p:tgtEl>
                                        <p:attrNameLst>
                                          <p:attrName>style.visibility</p:attrName>
                                        </p:attrNameLst>
                                      </p:cBhvr>
                                      <p:to>
                                        <p:strVal val="visible"/>
                                      </p:to>
                                    </p:set>
                                    <p:animEffect transition="in" filter="blinds(horizontal)">
                                      <p:cBhvr>
                                        <p:cTn id="16" dur="500"/>
                                        <p:tgtEl>
                                          <p:spTgt spid="2253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530">
                                            <p:txEl>
                                              <p:pRg st="4" end="4"/>
                                            </p:txEl>
                                          </p:spTgt>
                                        </p:tgtEl>
                                        <p:attrNameLst>
                                          <p:attrName>style.visibility</p:attrName>
                                        </p:attrNameLst>
                                      </p:cBhvr>
                                      <p:to>
                                        <p:strVal val="visible"/>
                                      </p:to>
                                    </p:set>
                                    <p:animEffect transition="in" filter="blinds(horizontal)">
                                      <p:cBhvr>
                                        <p:cTn id="19" dur="500"/>
                                        <p:tgtEl>
                                          <p:spTgt spid="2253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530">
                                            <p:txEl>
                                              <p:pRg st="5" end="5"/>
                                            </p:txEl>
                                          </p:spTgt>
                                        </p:tgtEl>
                                        <p:attrNameLst>
                                          <p:attrName>style.visibility</p:attrName>
                                        </p:attrNameLst>
                                      </p:cBhvr>
                                      <p:to>
                                        <p:strVal val="visible"/>
                                      </p:to>
                                    </p:set>
                                    <p:animEffect transition="in" filter="blinds(horizontal)">
                                      <p:cBhvr>
                                        <p:cTn id="24" dur="500"/>
                                        <p:tgtEl>
                                          <p:spTgt spid="2253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530">
                                            <p:txEl>
                                              <p:pRg st="6" end="6"/>
                                            </p:txEl>
                                          </p:spTgt>
                                        </p:tgtEl>
                                        <p:attrNameLst>
                                          <p:attrName>style.visibility</p:attrName>
                                        </p:attrNameLst>
                                      </p:cBhvr>
                                      <p:to>
                                        <p:strVal val="visible"/>
                                      </p:to>
                                    </p:set>
                                    <p:animEffect transition="in" filter="blinds(horizontal)">
                                      <p:cBhvr>
                                        <p:cTn id="29" dur="500"/>
                                        <p:tgtEl>
                                          <p:spTgt spid="22530">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530">
                                            <p:txEl>
                                              <p:pRg st="7" end="7"/>
                                            </p:txEl>
                                          </p:spTgt>
                                        </p:tgtEl>
                                        <p:attrNameLst>
                                          <p:attrName>style.visibility</p:attrName>
                                        </p:attrNameLst>
                                      </p:cBhvr>
                                      <p:to>
                                        <p:strVal val="visible"/>
                                      </p:to>
                                    </p:set>
                                    <p:animEffect transition="in" filter="blinds(horizontal)">
                                      <p:cBhvr>
                                        <p:cTn id="34" dur="500"/>
                                        <p:tgtEl>
                                          <p:spTgt spid="225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06"/>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50</a:t>
            </a:fld>
            <a:endParaRPr lang="en-US" altLang="zh-CN"/>
          </a:p>
        </p:txBody>
      </p:sp>
      <p:grpSp>
        <p:nvGrpSpPr>
          <p:cNvPr id="2" name="组合 105"/>
          <p:cNvGrpSpPr/>
          <p:nvPr/>
        </p:nvGrpSpPr>
        <p:grpSpPr>
          <a:xfrm>
            <a:off x="642910" y="142852"/>
            <a:ext cx="7496628" cy="6643734"/>
            <a:chOff x="642910" y="142852"/>
            <a:chExt cx="7496628" cy="6643734"/>
          </a:xfrm>
        </p:grpSpPr>
        <p:sp>
          <p:nvSpPr>
            <p:cNvPr id="49"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50"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a:latin typeface="Arial" pitchFamily="34" charset="0"/>
                  <a:cs typeface="Arial" pitchFamily="34" charset="0"/>
                </a:rPr>
                <a:t>4: A→c·A</a:t>
              </a:r>
            </a:p>
            <a:p>
              <a:pPr algn="just" eaLnBrk="0" hangingPunct="0"/>
              <a:r>
                <a:rPr kumimoji="1" lang="en-US" altLang="zh-CN" sz="2400">
                  <a:latin typeface="Arial" pitchFamily="34" charset="0"/>
                  <a:cs typeface="Arial" pitchFamily="34" charset="0"/>
                </a:rPr>
                <a:t>    A→·cA</a:t>
              </a:r>
            </a:p>
            <a:p>
              <a:pPr algn="just" eaLnBrk="0" hangingPunct="0"/>
              <a:r>
                <a:rPr kumimoji="1" lang="en-US" altLang="zh-CN" sz="2400">
                  <a:latin typeface="Arial" pitchFamily="34" charset="0"/>
                  <a:cs typeface="Arial" pitchFamily="34" charset="0"/>
                </a:rPr>
                <a:t>    A→·d</a:t>
              </a:r>
            </a:p>
          </p:txBody>
        </p:sp>
        <p:grpSp>
          <p:nvGrpSpPr>
            <p:cNvPr id="4" name="Group 2148"/>
            <p:cNvGrpSpPr>
              <a:grpSpLocks/>
            </p:cNvGrpSpPr>
            <p:nvPr/>
          </p:nvGrpSpPr>
          <p:grpSpPr bwMode="auto">
            <a:xfrm>
              <a:off x="2272138" y="1416028"/>
              <a:ext cx="1187450" cy="781050"/>
              <a:chOff x="1488" y="688"/>
              <a:chExt cx="748" cy="492"/>
            </a:xfrm>
          </p:grpSpPr>
          <p:sp>
            <p:nvSpPr>
              <p:cNvPr id="52"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53"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54"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B→·d  </a:t>
              </a:r>
            </a:p>
          </p:txBody>
        </p:sp>
        <p:grpSp>
          <p:nvGrpSpPr>
            <p:cNvPr id="5" name="Group 2151"/>
            <p:cNvGrpSpPr>
              <a:grpSpLocks/>
            </p:cNvGrpSpPr>
            <p:nvPr/>
          </p:nvGrpSpPr>
          <p:grpSpPr bwMode="auto">
            <a:xfrm>
              <a:off x="2324072" y="4879998"/>
              <a:ext cx="1152525" cy="762000"/>
              <a:chOff x="1539" y="2780"/>
              <a:chExt cx="726" cy="480"/>
            </a:xfrm>
          </p:grpSpPr>
          <p:sp>
            <p:nvSpPr>
              <p:cNvPr id="56"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57"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58"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6" name="Group 2146"/>
            <p:cNvGrpSpPr>
              <a:grpSpLocks/>
            </p:cNvGrpSpPr>
            <p:nvPr/>
          </p:nvGrpSpPr>
          <p:grpSpPr bwMode="auto">
            <a:xfrm>
              <a:off x="1328710" y="4276748"/>
              <a:ext cx="2146300" cy="457200"/>
              <a:chOff x="912" y="2400"/>
              <a:chExt cx="1352" cy="288"/>
            </a:xfrm>
          </p:grpSpPr>
          <p:sp>
            <p:nvSpPr>
              <p:cNvPr id="60"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61"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62"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p:txBody>
        </p:sp>
        <p:grpSp>
          <p:nvGrpSpPr>
            <p:cNvPr id="7" name="Group 2144"/>
            <p:cNvGrpSpPr>
              <a:grpSpLocks/>
            </p:cNvGrpSpPr>
            <p:nvPr/>
          </p:nvGrpSpPr>
          <p:grpSpPr bwMode="auto">
            <a:xfrm>
              <a:off x="2447898" y="3314726"/>
              <a:ext cx="1033462" cy="392113"/>
              <a:chOff x="1617" y="1794"/>
              <a:chExt cx="651" cy="247"/>
            </a:xfrm>
          </p:grpSpPr>
          <p:sp>
            <p:nvSpPr>
              <p:cNvPr id="64"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65"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66"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2: E→a·A</a:t>
              </a:r>
            </a:p>
            <a:p>
              <a:pPr algn="just" eaLnBrk="0" hangingPunct="0"/>
              <a:r>
                <a:rPr kumimoji="1" lang="en-US" altLang="zh-CN" sz="2400">
                  <a:latin typeface="Arial" pitchFamily="34" charset="0"/>
                  <a:cs typeface="Arial" pitchFamily="34" charset="0"/>
                </a:rPr>
                <a:t>    A→·cA</a:t>
              </a:r>
            </a:p>
            <a:p>
              <a:pPr eaLnBrk="0" hangingPunct="0"/>
              <a:r>
                <a:rPr kumimoji="1" lang="en-US" altLang="zh-CN" sz="2400">
                  <a:latin typeface="Arial" pitchFamily="34" charset="0"/>
                  <a:cs typeface="Arial" pitchFamily="34" charset="0"/>
                </a:rPr>
                <a:t>    A→·d</a:t>
              </a:r>
            </a:p>
          </p:txBody>
        </p:sp>
        <p:grpSp>
          <p:nvGrpSpPr>
            <p:cNvPr id="8" name="Group 2145"/>
            <p:cNvGrpSpPr>
              <a:grpSpLocks/>
            </p:cNvGrpSpPr>
            <p:nvPr/>
          </p:nvGrpSpPr>
          <p:grpSpPr bwMode="auto">
            <a:xfrm>
              <a:off x="1420785" y="2333648"/>
              <a:ext cx="2025650" cy="720725"/>
              <a:chOff x="970" y="1176"/>
              <a:chExt cx="1276" cy="454"/>
            </a:xfrm>
          </p:grpSpPr>
          <p:sp>
            <p:nvSpPr>
              <p:cNvPr id="68"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69"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70"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9" name="Group 2152"/>
            <p:cNvGrpSpPr>
              <a:grpSpLocks/>
            </p:cNvGrpSpPr>
            <p:nvPr/>
          </p:nvGrpSpPr>
          <p:grpSpPr bwMode="auto">
            <a:xfrm>
              <a:off x="5243938" y="4643446"/>
              <a:ext cx="990600" cy="635000"/>
              <a:chOff x="3360" y="2784"/>
              <a:chExt cx="624" cy="400"/>
            </a:xfrm>
          </p:grpSpPr>
          <p:sp>
            <p:nvSpPr>
              <p:cNvPr id="72"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73"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74"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10" name="Group 2153"/>
            <p:cNvGrpSpPr>
              <a:grpSpLocks/>
            </p:cNvGrpSpPr>
            <p:nvPr/>
          </p:nvGrpSpPr>
          <p:grpSpPr bwMode="auto">
            <a:xfrm>
              <a:off x="5243970" y="628628"/>
              <a:ext cx="1044575" cy="395288"/>
              <a:chOff x="3299" y="192"/>
              <a:chExt cx="658" cy="249"/>
            </a:xfrm>
          </p:grpSpPr>
          <p:sp>
            <p:nvSpPr>
              <p:cNvPr id="76"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77"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11" name="Group 2154"/>
            <p:cNvGrpSpPr>
              <a:grpSpLocks/>
            </p:cNvGrpSpPr>
            <p:nvPr/>
          </p:nvGrpSpPr>
          <p:grpSpPr bwMode="auto">
            <a:xfrm>
              <a:off x="3767110" y="142852"/>
              <a:ext cx="1066800" cy="685801"/>
              <a:chOff x="2448" y="-114"/>
              <a:chExt cx="672" cy="432"/>
            </a:xfrm>
          </p:grpSpPr>
          <p:sp>
            <p:nvSpPr>
              <p:cNvPr id="79"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80"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12" name="Group 2157"/>
            <p:cNvGrpSpPr>
              <a:grpSpLocks/>
            </p:cNvGrpSpPr>
            <p:nvPr/>
          </p:nvGrpSpPr>
          <p:grpSpPr bwMode="auto">
            <a:xfrm>
              <a:off x="3767110" y="6405586"/>
              <a:ext cx="1447800" cy="381000"/>
              <a:chOff x="2448" y="3741"/>
              <a:chExt cx="912" cy="240"/>
            </a:xfrm>
          </p:grpSpPr>
          <p:sp>
            <p:nvSpPr>
              <p:cNvPr id="82"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83"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13" name="Group 2158"/>
            <p:cNvGrpSpPr>
              <a:grpSpLocks/>
            </p:cNvGrpSpPr>
            <p:nvPr/>
          </p:nvGrpSpPr>
          <p:grpSpPr bwMode="auto">
            <a:xfrm>
              <a:off x="5250288" y="5286391"/>
              <a:ext cx="1027113" cy="381000"/>
              <a:chOff x="3364" y="3054"/>
              <a:chExt cx="647" cy="240"/>
            </a:xfrm>
          </p:grpSpPr>
          <p:sp>
            <p:nvSpPr>
              <p:cNvPr id="85"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86"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87"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14" name="Group 2149"/>
            <p:cNvGrpSpPr>
              <a:grpSpLocks/>
            </p:cNvGrpSpPr>
            <p:nvPr/>
          </p:nvGrpSpPr>
          <p:grpSpPr bwMode="auto">
            <a:xfrm>
              <a:off x="5243944" y="1571606"/>
              <a:ext cx="1025526" cy="900114"/>
              <a:chOff x="3360" y="786"/>
              <a:chExt cx="646" cy="567"/>
            </a:xfrm>
          </p:grpSpPr>
          <p:sp>
            <p:nvSpPr>
              <p:cNvPr id="89"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90"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15" name="Group 2155"/>
            <p:cNvGrpSpPr>
              <a:grpSpLocks/>
            </p:cNvGrpSpPr>
            <p:nvPr/>
          </p:nvGrpSpPr>
          <p:grpSpPr bwMode="auto">
            <a:xfrm>
              <a:off x="5243299" y="1142984"/>
              <a:ext cx="1044575" cy="393700"/>
              <a:chOff x="3363" y="483"/>
              <a:chExt cx="658" cy="248"/>
            </a:xfrm>
          </p:grpSpPr>
          <p:sp>
            <p:nvSpPr>
              <p:cNvPr id="92"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93"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94"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16" name="Group 2156"/>
            <p:cNvGrpSpPr>
              <a:grpSpLocks/>
            </p:cNvGrpSpPr>
            <p:nvPr/>
          </p:nvGrpSpPr>
          <p:grpSpPr bwMode="auto">
            <a:xfrm>
              <a:off x="5250288" y="5905534"/>
              <a:ext cx="1027113" cy="381000"/>
              <a:chOff x="3364" y="3426"/>
              <a:chExt cx="647" cy="240"/>
            </a:xfrm>
          </p:grpSpPr>
          <p:sp>
            <p:nvSpPr>
              <p:cNvPr id="96"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97"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98"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17" name="Group 2147"/>
            <p:cNvGrpSpPr>
              <a:grpSpLocks/>
            </p:cNvGrpSpPr>
            <p:nvPr/>
          </p:nvGrpSpPr>
          <p:grpSpPr bwMode="auto">
            <a:xfrm>
              <a:off x="5250288" y="2285956"/>
              <a:ext cx="1027113" cy="384175"/>
              <a:chOff x="3364" y="1185"/>
              <a:chExt cx="647" cy="242"/>
            </a:xfrm>
          </p:grpSpPr>
          <p:sp>
            <p:nvSpPr>
              <p:cNvPr id="100"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01"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102"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18" name="Group 2150"/>
            <p:cNvGrpSpPr>
              <a:grpSpLocks/>
            </p:cNvGrpSpPr>
            <p:nvPr/>
          </p:nvGrpSpPr>
          <p:grpSpPr bwMode="auto">
            <a:xfrm>
              <a:off x="5250288" y="4162457"/>
              <a:ext cx="1027113" cy="400051"/>
              <a:chOff x="3364" y="2328"/>
              <a:chExt cx="647" cy="252"/>
            </a:xfrm>
          </p:grpSpPr>
          <p:sp>
            <p:nvSpPr>
              <p:cNvPr id="104"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105"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Example </a:t>
            </a:r>
            <a:endParaRPr lang="zh-CN" altLang="en-US" smtClean="0"/>
          </a:p>
        </p:txBody>
      </p:sp>
      <p:sp>
        <p:nvSpPr>
          <p:cNvPr id="44036" name="灯片编号占位符 3"/>
          <p:cNvSpPr>
            <a:spLocks noGrp="1"/>
          </p:cNvSpPr>
          <p:nvPr>
            <p:ph type="sldNum" sz="quarter" idx="12"/>
          </p:nvPr>
        </p:nvSpPr>
        <p:spPr>
          <a:noFill/>
        </p:spPr>
        <p:txBody>
          <a:bodyPr/>
          <a:lstStyle/>
          <a:p>
            <a:fld id="{BEAAE15B-A192-481D-B020-648A794D08A4}" type="slidenum">
              <a:rPr lang="zh-CN" altLang="en-US" smtClean="0"/>
              <a:pPr/>
              <a:t>51</a:t>
            </a:fld>
            <a:endParaRPr lang="en-US" altLang="zh-CN" smtClean="0"/>
          </a:p>
        </p:txBody>
      </p:sp>
      <p:sp>
        <p:nvSpPr>
          <p:cNvPr id="44037"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8513" name="Oval 33"/>
          <p:cNvSpPr>
            <a:spLocks noChangeArrowheads="1"/>
          </p:cNvSpPr>
          <p:nvPr/>
        </p:nvSpPr>
        <p:spPr bwMode="auto">
          <a:xfrm>
            <a:off x="3095625" y="1874825"/>
            <a:ext cx="1296988" cy="396875"/>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sz="1600">
                <a:latin typeface="+mn-lt"/>
                <a:cs typeface="Times New Roman" pitchFamily="18" charset="0"/>
              </a:rPr>
              <a:t>S’ →·S</a:t>
            </a:r>
            <a:endParaRPr lang="en-US" altLang="zh-CN" sz="1600">
              <a:latin typeface="+mn-lt"/>
            </a:endParaRPr>
          </a:p>
        </p:txBody>
      </p:sp>
      <p:grpSp>
        <p:nvGrpSpPr>
          <p:cNvPr id="2" name="组合 38"/>
          <p:cNvGrpSpPr>
            <a:grpSpLocks/>
          </p:cNvGrpSpPr>
          <p:nvPr/>
        </p:nvGrpSpPr>
        <p:grpSpPr bwMode="auto">
          <a:xfrm>
            <a:off x="4403725" y="1776400"/>
            <a:ext cx="685800" cy="296862"/>
            <a:chOff x="4117848" y="2947988"/>
            <a:chExt cx="685839" cy="297149"/>
          </a:xfrm>
        </p:grpSpPr>
        <p:sp>
          <p:nvSpPr>
            <p:cNvPr id="148512" name="Line 32"/>
            <p:cNvSpPr>
              <a:spLocks noChangeShapeType="1"/>
            </p:cNvSpPr>
            <p:nvPr/>
          </p:nvSpPr>
          <p:spPr bwMode="auto">
            <a:xfrm>
              <a:off x="4117848" y="3245137"/>
              <a:ext cx="685839"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511" name="Rectangle 31"/>
            <p:cNvSpPr>
              <a:spLocks noChangeArrowheads="1"/>
            </p:cNvSpPr>
            <p:nvPr/>
          </p:nvSpPr>
          <p:spPr bwMode="auto">
            <a:xfrm>
              <a:off x="4378213" y="2947988"/>
              <a:ext cx="114307" cy="200218"/>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rPr>
                <a:t>S</a:t>
              </a:r>
              <a:endParaRPr lang="en-US" altLang="zh-CN" sz="1600" dirty="0">
                <a:latin typeface="+mn-lt"/>
              </a:endParaRPr>
            </a:p>
            <a:p>
              <a:pPr eaLnBrk="0" hangingPunct="0">
                <a:defRPr/>
              </a:pPr>
              <a:endParaRPr lang="en-US" altLang="zh-CN" sz="1600" dirty="0">
                <a:latin typeface="+mn-lt"/>
              </a:endParaRPr>
            </a:p>
          </p:txBody>
        </p:sp>
      </p:grpSp>
      <p:sp>
        <p:nvSpPr>
          <p:cNvPr id="148510" name="Line 30"/>
          <p:cNvSpPr>
            <a:spLocks noChangeShapeType="1"/>
          </p:cNvSpPr>
          <p:nvPr/>
        </p:nvSpPr>
        <p:spPr bwMode="auto">
          <a:xfrm>
            <a:off x="2643188" y="2073262"/>
            <a:ext cx="45720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509" name="Oval 29"/>
          <p:cNvSpPr>
            <a:spLocks noChangeArrowheads="1"/>
          </p:cNvSpPr>
          <p:nvPr/>
        </p:nvSpPr>
        <p:spPr bwMode="auto">
          <a:xfrm>
            <a:off x="5089525" y="1874825"/>
            <a:ext cx="1295400" cy="396875"/>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sz="1600" dirty="0">
                <a:latin typeface="+mn-lt"/>
                <a:cs typeface="Times New Roman" pitchFamily="18" charset="0"/>
              </a:rPr>
              <a:t>S’ →S·</a:t>
            </a:r>
            <a:endParaRPr lang="en-US" altLang="zh-CN" sz="1600" dirty="0">
              <a:latin typeface="+mn-lt"/>
            </a:endParaRPr>
          </a:p>
        </p:txBody>
      </p:sp>
      <p:grpSp>
        <p:nvGrpSpPr>
          <p:cNvPr id="3" name="组合 39"/>
          <p:cNvGrpSpPr>
            <a:grpSpLocks/>
          </p:cNvGrpSpPr>
          <p:nvPr/>
        </p:nvGrpSpPr>
        <p:grpSpPr bwMode="auto">
          <a:xfrm>
            <a:off x="3619500" y="2276462"/>
            <a:ext cx="180975" cy="720725"/>
            <a:chOff x="3333798" y="3127482"/>
            <a:chExt cx="180986" cy="720000"/>
          </a:xfrm>
        </p:grpSpPr>
        <p:sp>
          <p:nvSpPr>
            <p:cNvPr id="148508" name="Line 28"/>
            <p:cNvSpPr>
              <a:spLocks noChangeShapeType="1"/>
            </p:cNvSpPr>
            <p:nvPr/>
          </p:nvSpPr>
          <p:spPr bwMode="auto">
            <a:xfrm>
              <a:off x="3514784" y="3127482"/>
              <a:ext cx="0" cy="720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507" name="Rectangle 27"/>
            <p:cNvSpPr>
              <a:spLocks noChangeArrowheads="1"/>
            </p:cNvSpPr>
            <p:nvPr/>
          </p:nvSpPr>
          <p:spPr bwMode="auto">
            <a:xfrm>
              <a:off x="3333798" y="3357438"/>
              <a:ext cx="114307" cy="198237"/>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sp>
        <p:nvSpPr>
          <p:cNvPr id="148506" name="Oval 26"/>
          <p:cNvSpPr>
            <a:spLocks noChangeArrowheads="1"/>
          </p:cNvSpPr>
          <p:nvPr/>
        </p:nvSpPr>
        <p:spPr bwMode="auto">
          <a:xfrm>
            <a:off x="3143250" y="2998775"/>
            <a:ext cx="1285875" cy="395287"/>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sz="1600" dirty="0">
                <a:latin typeface="+mn-lt"/>
                <a:cs typeface="Times New Roman" pitchFamily="18" charset="0"/>
              </a:rPr>
              <a:t>S →·(S)S</a:t>
            </a:r>
            <a:endParaRPr lang="en-US" altLang="zh-CN" sz="1600" dirty="0">
              <a:latin typeface="+mn-lt"/>
            </a:endParaRPr>
          </a:p>
        </p:txBody>
      </p:sp>
      <p:sp>
        <p:nvSpPr>
          <p:cNvPr id="148505" name="Oval 25"/>
          <p:cNvSpPr>
            <a:spLocks noChangeArrowheads="1"/>
          </p:cNvSpPr>
          <p:nvPr/>
        </p:nvSpPr>
        <p:spPr bwMode="auto">
          <a:xfrm>
            <a:off x="4927600" y="2998775"/>
            <a:ext cx="1296988" cy="396875"/>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sz="1600" dirty="0">
                <a:latin typeface="+mn-lt"/>
                <a:cs typeface="Times New Roman" pitchFamily="18" charset="0"/>
              </a:rPr>
              <a:t>S →·</a:t>
            </a:r>
            <a:endParaRPr lang="en-US" altLang="zh-CN" sz="1600" dirty="0">
              <a:latin typeface="+mn-lt"/>
            </a:endParaRPr>
          </a:p>
        </p:txBody>
      </p:sp>
      <p:grpSp>
        <p:nvGrpSpPr>
          <p:cNvPr id="4" name="组合 47"/>
          <p:cNvGrpSpPr>
            <a:grpSpLocks/>
          </p:cNvGrpSpPr>
          <p:nvPr/>
        </p:nvGrpSpPr>
        <p:grpSpPr bwMode="auto">
          <a:xfrm>
            <a:off x="4087813" y="2260587"/>
            <a:ext cx="936625" cy="828675"/>
            <a:chOff x="3801948" y="3111715"/>
            <a:chExt cx="936000" cy="828000"/>
          </a:xfrm>
        </p:grpSpPr>
        <p:sp>
          <p:nvSpPr>
            <p:cNvPr id="148504" name="Line 24"/>
            <p:cNvSpPr>
              <a:spLocks noChangeShapeType="1"/>
            </p:cNvSpPr>
            <p:nvPr/>
          </p:nvSpPr>
          <p:spPr bwMode="auto">
            <a:xfrm>
              <a:off x="3801948" y="3111715"/>
              <a:ext cx="936000" cy="828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503" name="Rectangle 23"/>
            <p:cNvSpPr>
              <a:spLocks noChangeArrowheads="1"/>
            </p:cNvSpPr>
            <p:nvPr/>
          </p:nvSpPr>
          <p:spPr bwMode="auto">
            <a:xfrm>
              <a:off x="4346097" y="3270336"/>
              <a:ext cx="114224" cy="198276"/>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sp>
        <p:nvSpPr>
          <p:cNvPr id="148502" name="Oval 22"/>
          <p:cNvSpPr>
            <a:spLocks noChangeArrowheads="1"/>
          </p:cNvSpPr>
          <p:nvPr/>
        </p:nvSpPr>
        <p:spPr bwMode="auto">
          <a:xfrm>
            <a:off x="3008640" y="4094150"/>
            <a:ext cx="1368000" cy="395287"/>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sz="1600" dirty="0">
                <a:latin typeface="+mn-lt"/>
                <a:cs typeface="Times New Roman" pitchFamily="18" charset="0"/>
              </a:rPr>
              <a:t>S → (·S)S</a:t>
            </a:r>
            <a:endParaRPr lang="en-US" altLang="zh-CN" sz="1600" dirty="0">
              <a:latin typeface="+mn-lt"/>
            </a:endParaRPr>
          </a:p>
        </p:txBody>
      </p:sp>
      <p:grpSp>
        <p:nvGrpSpPr>
          <p:cNvPr id="5" name="组合 41"/>
          <p:cNvGrpSpPr>
            <a:grpSpLocks/>
          </p:cNvGrpSpPr>
          <p:nvPr/>
        </p:nvGrpSpPr>
        <p:grpSpPr bwMode="auto">
          <a:xfrm>
            <a:off x="3914775" y="3384537"/>
            <a:ext cx="228600" cy="720725"/>
            <a:chOff x="3629090" y="4235633"/>
            <a:chExt cx="228614" cy="720000"/>
          </a:xfrm>
        </p:grpSpPr>
        <p:sp>
          <p:nvSpPr>
            <p:cNvPr id="148500" name="Line 20"/>
            <p:cNvSpPr>
              <a:spLocks noChangeShapeType="1"/>
            </p:cNvSpPr>
            <p:nvPr/>
          </p:nvSpPr>
          <p:spPr bwMode="auto">
            <a:xfrm flipV="1">
              <a:off x="3629090" y="4235633"/>
              <a:ext cx="0" cy="720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99" name="Rectangle 19"/>
            <p:cNvSpPr>
              <a:spLocks noChangeArrowheads="1"/>
            </p:cNvSpPr>
            <p:nvPr/>
          </p:nvSpPr>
          <p:spPr bwMode="auto">
            <a:xfrm>
              <a:off x="3743397" y="4433871"/>
              <a:ext cx="114307" cy="198237"/>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grpSp>
        <p:nvGrpSpPr>
          <p:cNvPr id="6" name="组合 40"/>
          <p:cNvGrpSpPr>
            <a:grpSpLocks/>
          </p:cNvGrpSpPr>
          <p:nvPr/>
        </p:nvGrpSpPr>
        <p:grpSpPr bwMode="auto">
          <a:xfrm>
            <a:off x="3484563" y="3384537"/>
            <a:ext cx="201612" cy="720725"/>
            <a:chOff x="3198536" y="4235633"/>
            <a:chExt cx="201941" cy="720000"/>
          </a:xfrm>
        </p:grpSpPr>
        <p:sp>
          <p:nvSpPr>
            <p:cNvPr id="148501" name="Line 21"/>
            <p:cNvSpPr>
              <a:spLocks noChangeShapeType="1"/>
            </p:cNvSpPr>
            <p:nvPr/>
          </p:nvSpPr>
          <p:spPr bwMode="auto">
            <a:xfrm>
              <a:off x="3400477" y="4235633"/>
              <a:ext cx="0" cy="720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98" name="Rectangle 18"/>
            <p:cNvSpPr>
              <a:spLocks noChangeArrowheads="1"/>
            </p:cNvSpPr>
            <p:nvPr/>
          </p:nvSpPr>
          <p:spPr bwMode="auto">
            <a:xfrm>
              <a:off x="3198536" y="4479862"/>
              <a:ext cx="114487" cy="199824"/>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rPr>
                <a:t>(</a:t>
              </a:r>
              <a:endParaRPr lang="en-US" altLang="zh-CN" sz="1600" dirty="0">
                <a:latin typeface="+mn-lt"/>
              </a:endParaRPr>
            </a:p>
          </p:txBody>
        </p:sp>
      </p:grpSp>
      <p:grpSp>
        <p:nvGrpSpPr>
          <p:cNvPr id="7" name="组合 42"/>
          <p:cNvGrpSpPr>
            <a:grpSpLocks/>
          </p:cNvGrpSpPr>
          <p:nvPr/>
        </p:nvGrpSpPr>
        <p:grpSpPr bwMode="auto">
          <a:xfrm>
            <a:off x="4095750" y="3363900"/>
            <a:ext cx="1081088" cy="755650"/>
            <a:chOff x="3810403" y="4214816"/>
            <a:chExt cx="1080000" cy="756000"/>
          </a:xfrm>
        </p:grpSpPr>
        <p:sp>
          <p:nvSpPr>
            <p:cNvPr id="148497" name="Line 17"/>
            <p:cNvSpPr>
              <a:spLocks noChangeShapeType="1"/>
            </p:cNvSpPr>
            <p:nvPr/>
          </p:nvSpPr>
          <p:spPr bwMode="auto">
            <a:xfrm flipV="1">
              <a:off x="3810403" y="4214816"/>
              <a:ext cx="1080000" cy="756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96" name="Rectangle 16"/>
            <p:cNvSpPr>
              <a:spLocks noChangeArrowheads="1"/>
            </p:cNvSpPr>
            <p:nvPr/>
          </p:nvSpPr>
          <p:spPr bwMode="auto">
            <a:xfrm>
              <a:off x="4243355" y="4335522"/>
              <a:ext cx="114185" cy="196941"/>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sp>
        <p:nvSpPr>
          <p:cNvPr id="148495" name="Oval 15"/>
          <p:cNvSpPr>
            <a:spLocks noChangeArrowheads="1"/>
          </p:cNvSpPr>
          <p:nvPr/>
        </p:nvSpPr>
        <p:spPr bwMode="auto">
          <a:xfrm>
            <a:off x="4943475" y="4094150"/>
            <a:ext cx="1343025" cy="395287"/>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sz="1600">
                <a:latin typeface="+mn-lt"/>
                <a:cs typeface="Times New Roman" pitchFamily="18" charset="0"/>
              </a:rPr>
              <a:t>S → (S·)S</a:t>
            </a:r>
            <a:endParaRPr lang="en-US" altLang="zh-CN" sz="1600">
              <a:latin typeface="+mn-lt"/>
            </a:endParaRPr>
          </a:p>
        </p:txBody>
      </p:sp>
      <p:grpSp>
        <p:nvGrpSpPr>
          <p:cNvPr id="8" name="组合 43"/>
          <p:cNvGrpSpPr>
            <a:grpSpLocks/>
          </p:cNvGrpSpPr>
          <p:nvPr/>
        </p:nvGrpSpPr>
        <p:grpSpPr bwMode="auto">
          <a:xfrm>
            <a:off x="4371975" y="3978262"/>
            <a:ext cx="571500" cy="298450"/>
            <a:chOff x="4086316" y="4829297"/>
            <a:chExt cx="571533" cy="298419"/>
          </a:xfrm>
        </p:grpSpPr>
        <p:sp>
          <p:nvSpPr>
            <p:cNvPr id="148494" name="Line 14"/>
            <p:cNvSpPr>
              <a:spLocks noChangeShapeType="1"/>
            </p:cNvSpPr>
            <p:nvPr/>
          </p:nvSpPr>
          <p:spPr bwMode="auto">
            <a:xfrm flipV="1">
              <a:off x="4086316" y="5127716"/>
              <a:ext cx="571533"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93" name="Rectangle 13"/>
            <p:cNvSpPr>
              <a:spLocks noChangeArrowheads="1"/>
            </p:cNvSpPr>
            <p:nvPr/>
          </p:nvSpPr>
          <p:spPr bwMode="auto">
            <a:xfrm>
              <a:off x="4314929" y="4829297"/>
              <a:ext cx="114307" cy="200004"/>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rPr>
                <a:t>S</a:t>
              </a:r>
              <a:endParaRPr lang="en-US" altLang="zh-CN" sz="1600" dirty="0">
                <a:latin typeface="+mn-lt"/>
              </a:endParaRPr>
            </a:p>
            <a:p>
              <a:pPr eaLnBrk="0" hangingPunct="0">
                <a:defRPr/>
              </a:pPr>
              <a:endParaRPr lang="en-US" altLang="zh-CN" sz="1600" dirty="0">
                <a:latin typeface="+mn-lt"/>
              </a:endParaRPr>
            </a:p>
          </p:txBody>
        </p:sp>
      </p:grpSp>
      <p:sp>
        <p:nvSpPr>
          <p:cNvPr id="148492" name="Oval 12"/>
          <p:cNvSpPr>
            <a:spLocks noChangeArrowheads="1"/>
          </p:cNvSpPr>
          <p:nvPr/>
        </p:nvSpPr>
        <p:spPr bwMode="auto">
          <a:xfrm>
            <a:off x="7000875" y="4094150"/>
            <a:ext cx="1357313" cy="395287"/>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sz="1600">
                <a:latin typeface="+mn-lt"/>
                <a:cs typeface="Times New Roman" pitchFamily="18" charset="0"/>
              </a:rPr>
              <a:t>S → (S)·S</a:t>
            </a:r>
            <a:endParaRPr lang="en-US" altLang="zh-CN" sz="1600">
              <a:latin typeface="+mn-lt"/>
            </a:endParaRPr>
          </a:p>
        </p:txBody>
      </p:sp>
      <p:grpSp>
        <p:nvGrpSpPr>
          <p:cNvPr id="9" name="组合 44"/>
          <p:cNvGrpSpPr>
            <a:grpSpLocks/>
          </p:cNvGrpSpPr>
          <p:nvPr/>
        </p:nvGrpSpPr>
        <p:grpSpPr bwMode="auto">
          <a:xfrm>
            <a:off x="6275388" y="3978262"/>
            <a:ext cx="720725" cy="298450"/>
            <a:chOff x="5989519" y="4829297"/>
            <a:chExt cx="720766" cy="298419"/>
          </a:xfrm>
        </p:grpSpPr>
        <p:sp>
          <p:nvSpPr>
            <p:cNvPr id="148491" name="Line 11"/>
            <p:cNvSpPr>
              <a:spLocks noChangeShapeType="1"/>
            </p:cNvSpPr>
            <p:nvPr/>
          </p:nvSpPr>
          <p:spPr bwMode="auto">
            <a:xfrm flipV="1">
              <a:off x="5989519" y="5127716"/>
              <a:ext cx="720766"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90" name="Rectangle 10"/>
            <p:cNvSpPr>
              <a:spLocks noChangeArrowheads="1"/>
            </p:cNvSpPr>
            <p:nvPr/>
          </p:nvSpPr>
          <p:spPr bwMode="auto">
            <a:xfrm>
              <a:off x="6314975" y="4829297"/>
              <a:ext cx="114307" cy="200004"/>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rPr>
                <a:t>)</a:t>
              </a:r>
              <a:endParaRPr lang="en-US" altLang="zh-CN" sz="1600" dirty="0">
                <a:latin typeface="+mn-lt"/>
              </a:endParaRPr>
            </a:p>
            <a:p>
              <a:pPr eaLnBrk="0" hangingPunct="0">
                <a:defRPr/>
              </a:pPr>
              <a:endParaRPr lang="en-US" altLang="zh-CN" sz="1600" dirty="0">
                <a:latin typeface="+mn-lt"/>
              </a:endParaRPr>
            </a:p>
          </p:txBody>
        </p:sp>
      </p:grpSp>
      <p:grpSp>
        <p:nvGrpSpPr>
          <p:cNvPr id="10" name="组合 45"/>
          <p:cNvGrpSpPr>
            <a:grpSpLocks/>
          </p:cNvGrpSpPr>
          <p:nvPr/>
        </p:nvGrpSpPr>
        <p:grpSpPr bwMode="auto">
          <a:xfrm>
            <a:off x="6000750" y="3340087"/>
            <a:ext cx="1331913" cy="792163"/>
            <a:chOff x="5715007" y="4190677"/>
            <a:chExt cx="1332000" cy="792000"/>
          </a:xfrm>
        </p:grpSpPr>
        <p:sp>
          <p:nvSpPr>
            <p:cNvPr id="148489" name="Line 9"/>
            <p:cNvSpPr>
              <a:spLocks noChangeShapeType="1"/>
            </p:cNvSpPr>
            <p:nvPr/>
          </p:nvSpPr>
          <p:spPr bwMode="auto">
            <a:xfrm flipH="1" flipV="1">
              <a:off x="5715007" y="4190677"/>
              <a:ext cx="1332000" cy="792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88" name="Rectangle 8"/>
            <p:cNvSpPr>
              <a:spLocks noChangeArrowheads="1"/>
            </p:cNvSpPr>
            <p:nvPr/>
          </p:nvSpPr>
          <p:spPr bwMode="auto">
            <a:xfrm>
              <a:off x="6458006" y="4303367"/>
              <a:ext cx="114307" cy="196809"/>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sp>
        <p:nvSpPr>
          <p:cNvPr id="148487" name="Oval 7"/>
          <p:cNvSpPr>
            <a:spLocks noChangeArrowheads="1"/>
          </p:cNvSpPr>
          <p:nvPr/>
        </p:nvSpPr>
        <p:spPr bwMode="auto">
          <a:xfrm>
            <a:off x="6858000" y="2998775"/>
            <a:ext cx="1428750" cy="396875"/>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sz="1600">
                <a:latin typeface="+mn-lt"/>
                <a:cs typeface="Times New Roman" pitchFamily="18" charset="0"/>
              </a:rPr>
              <a:t>S → (S) S·</a:t>
            </a:r>
            <a:endParaRPr lang="en-US" altLang="zh-CN" sz="1600">
              <a:latin typeface="+mn-lt"/>
            </a:endParaRPr>
          </a:p>
        </p:txBody>
      </p:sp>
      <p:grpSp>
        <p:nvGrpSpPr>
          <p:cNvPr id="11" name="组合 46"/>
          <p:cNvGrpSpPr>
            <a:grpSpLocks/>
          </p:cNvGrpSpPr>
          <p:nvPr/>
        </p:nvGrpSpPr>
        <p:grpSpPr bwMode="auto">
          <a:xfrm>
            <a:off x="7572375" y="3375012"/>
            <a:ext cx="185738" cy="719138"/>
            <a:chOff x="7286898" y="4224964"/>
            <a:chExt cx="185491" cy="720000"/>
          </a:xfrm>
        </p:grpSpPr>
        <p:sp>
          <p:nvSpPr>
            <p:cNvPr id="148486" name="Line 6"/>
            <p:cNvSpPr>
              <a:spLocks noChangeShapeType="1"/>
            </p:cNvSpPr>
            <p:nvPr/>
          </p:nvSpPr>
          <p:spPr bwMode="auto">
            <a:xfrm flipV="1">
              <a:off x="7286898" y="4224964"/>
              <a:ext cx="0" cy="72000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148485" name="Rectangle 5"/>
            <p:cNvSpPr>
              <a:spLocks noChangeArrowheads="1"/>
            </p:cNvSpPr>
            <p:nvPr/>
          </p:nvSpPr>
          <p:spPr bwMode="auto">
            <a:xfrm>
              <a:off x="7358241" y="4515825"/>
              <a:ext cx="114148" cy="198675"/>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rPr>
                <a:t>S</a:t>
              </a:r>
              <a:endParaRPr lang="en-US" altLang="zh-CN" sz="1600" dirty="0">
                <a:latin typeface="+mn-lt"/>
              </a:endParaRPr>
            </a:p>
            <a:p>
              <a:pPr eaLnBrk="0" hangingPunct="0">
                <a:defRPr/>
              </a:pPr>
              <a:endParaRPr lang="en-US" altLang="zh-CN" sz="1600" dirty="0">
                <a:latin typeface="+mn-lt"/>
              </a:endParaRPr>
            </a:p>
          </p:txBody>
        </p:sp>
      </p:grpSp>
      <p:grpSp>
        <p:nvGrpSpPr>
          <p:cNvPr id="12" name="组合 48"/>
          <p:cNvGrpSpPr>
            <a:grpSpLocks/>
          </p:cNvGrpSpPr>
          <p:nvPr/>
        </p:nvGrpSpPr>
        <p:grpSpPr bwMode="auto">
          <a:xfrm>
            <a:off x="2846388" y="3217850"/>
            <a:ext cx="4340225" cy="1963737"/>
            <a:chOff x="2544558" y="4068432"/>
            <a:chExt cx="4340472" cy="1963850"/>
          </a:xfrm>
        </p:grpSpPr>
        <p:sp>
          <p:nvSpPr>
            <p:cNvPr id="148484" name="Arc 4"/>
            <p:cNvSpPr>
              <a:spLocks/>
            </p:cNvSpPr>
            <p:nvPr/>
          </p:nvSpPr>
          <p:spPr bwMode="auto">
            <a:xfrm rot="5090164">
              <a:off x="3732869" y="2880121"/>
              <a:ext cx="1963850" cy="4340472"/>
            </a:xfrm>
            <a:custGeom>
              <a:avLst/>
              <a:gdLst>
                <a:gd name="G0" fmla="+- 14321 0 0"/>
                <a:gd name="G1" fmla="+- 17995 0 0"/>
                <a:gd name="G2" fmla="+- 21600 0 0"/>
                <a:gd name="T0" fmla="*/ 26268 w 35921"/>
                <a:gd name="T1" fmla="*/ 0 h 39595"/>
                <a:gd name="T2" fmla="*/ 0 w 35921"/>
                <a:gd name="T3" fmla="*/ 34165 h 39595"/>
                <a:gd name="T4" fmla="*/ 14321 w 35921"/>
                <a:gd name="T5" fmla="*/ 17995 h 39595"/>
              </a:gdLst>
              <a:ahLst/>
              <a:cxnLst>
                <a:cxn ang="0">
                  <a:pos x="T0" y="T1"/>
                </a:cxn>
                <a:cxn ang="0">
                  <a:pos x="T2" y="T3"/>
                </a:cxn>
                <a:cxn ang="0">
                  <a:pos x="T4" y="T5"/>
                </a:cxn>
              </a:cxnLst>
              <a:rect l="0" t="0" r="r" b="b"/>
              <a:pathLst>
                <a:path w="35921" h="39595" fill="none" extrusionOk="0">
                  <a:moveTo>
                    <a:pt x="26268" y="-1"/>
                  </a:moveTo>
                  <a:cubicBezTo>
                    <a:pt x="32297" y="4002"/>
                    <a:pt x="35921" y="10758"/>
                    <a:pt x="35921" y="17995"/>
                  </a:cubicBezTo>
                  <a:cubicBezTo>
                    <a:pt x="35921" y="29924"/>
                    <a:pt x="26250" y="39595"/>
                    <a:pt x="14321" y="39595"/>
                  </a:cubicBezTo>
                  <a:cubicBezTo>
                    <a:pt x="9044" y="39595"/>
                    <a:pt x="3950" y="37663"/>
                    <a:pt x="-1" y="34165"/>
                  </a:cubicBezTo>
                </a:path>
                <a:path w="35921" h="39595" stroke="0" extrusionOk="0">
                  <a:moveTo>
                    <a:pt x="26268" y="-1"/>
                  </a:moveTo>
                  <a:cubicBezTo>
                    <a:pt x="32297" y="4002"/>
                    <a:pt x="35921" y="10758"/>
                    <a:pt x="35921" y="17995"/>
                  </a:cubicBezTo>
                  <a:cubicBezTo>
                    <a:pt x="35921" y="29924"/>
                    <a:pt x="26250" y="39595"/>
                    <a:pt x="14321" y="39595"/>
                  </a:cubicBezTo>
                  <a:cubicBezTo>
                    <a:pt x="9044" y="39595"/>
                    <a:pt x="3950" y="37663"/>
                    <a:pt x="-1" y="34165"/>
                  </a:cubicBezTo>
                  <a:lnTo>
                    <a:pt x="14321" y="17995"/>
                  </a:lnTo>
                  <a:close/>
                </a:path>
              </a:pathLst>
            </a:custGeom>
            <a:noFill/>
            <a:ln w="19050">
              <a:solidFill>
                <a:srgbClr val="000000"/>
              </a:solidFill>
              <a:round/>
              <a:headEnd/>
              <a:tailEnd type="triangle"/>
            </a:ln>
          </p:spPr>
          <p:txBody>
            <a:bodyPr/>
            <a:lstStyle/>
            <a:p>
              <a:pPr>
                <a:defRPr/>
              </a:pPr>
              <a:endParaRPr lang="zh-CN" altLang="en-US" sz="1600">
                <a:latin typeface="+mn-lt"/>
              </a:endParaRPr>
            </a:p>
          </p:txBody>
        </p:sp>
        <p:sp>
          <p:nvSpPr>
            <p:cNvPr id="148483" name="Rectangle 3"/>
            <p:cNvSpPr>
              <a:spLocks noChangeArrowheads="1"/>
            </p:cNvSpPr>
            <p:nvPr/>
          </p:nvSpPr>
          <p:spPr bwMode="auto">
            <a:xfrm>
              <a:off x="4773535" y="5683012"/>
              <a:ext cx="114307" cy="198449"/>
            </a:xfrm>
            <a:prstGeom prst="rect">
              <a:avLst/>
            </a:prstGeom>
            <a:solidFill>
              <a:srgbClr val="FFFFFF"/>
            </a:solidFill>
            <a:ln w="19050">
              <a:solidFill>
                <a:srgbClr val="FFFFFF"/>
              </a:solidFill>
              <a:miter lim="800000"/>
              <a:headEnd/>
              <a:tailEnd/>
            </a:ln>
          </p:spPr>
          <p:txBody>
            <a:bodyPr lIns="0" tIns="0" rIns="0" bIns="0"/>
            <a:lstStyle/>
            <a:p>
              <a:pPr eaLnBrk="0" hangingPunct="0">
                <a:defRPr/>
              </a:pPr>
              <a:r>
                <a:rPr lang="en-US" altLang="zh-CN" sz="1600" dirty="0">
                  <a:latin typeface="+mn-lt"/>
                  <a:cs typeface="Times New Roman" pitchFamily="18" charset="0"/>
                  <a:sym typeface="Symbol" pitchFamily="18" charset="2"/>
                </a:rPr>
                <a:t></a:t>
              </a:r>
            </a:p>
          </p:txBody>
        </p:sp>
      </p:grpSp>
      <p:sp>
        <p:nvSpPr>
          <p:cNvPr id="38" name="矩形 37"/>
          <p:cNvSpPr/>
          <p:nvPr/>
        </p:nvSpPr>
        <p:spPr>
          <a:xfrm>
            <a:off x="428627" y="1571612"/>
            <a:ext cx="1928795" cy="4501232"/>
          </a:xfrm>
          <a:prstGeom prst="rect">
            <a:avLst/>
          </a:prstGeom>
        </p:spPr>
        <p:txBody>
          <a:bodyPr wrap="square">
            <a:spAutoFit/>
          </a:bodyPr>
          <a:lstStyle/>
          <a:p>
            <a:pPr marL="0" lvl="1">
              <a:buFont typeface="Wingdings" pitchFamily="2" charset="2"/>
              <a:buNone/>
              <a:defRPr/>
            </a:pPr>
            <a:r>
              <a:rPr lang="en-US" altLang="zh-CN" sz="2400" dirty="0">
                <a:latin typeface="+mn-lt"/>
              </a:rPr>
              <a:t>S' → </a:t>
            </a:r>
            <a:r>
              <a:rPr lang="en-US" altLang="zh-CN" sz="2400" dirty="0" smtClean="0">
                <a:latin typeface="+mn-lt"/>
              </a:rPr>
              <a:t>S</a:t>
            </a:r>
          </a:p>
          <a:p>
            <a:pPr marL="0" lvl="1">
              <a:buFont typeface="Wingdings" pitchFamily="2" charset="2"/>
              <a:buNone/>
              <a:defRPr/>
            </a:pPr>
            <a:r>
              <a:rPr lang="en-US" altLang="zh-CN" sz="2400" dirty="0" smtClean="0">
                <a:latin typeface="+mn-lt"/>
              </a:rPr>
              <a:t>S → (S)S | ε </a:t>
            </a:r>
          </a:p>
          <a:p>
            <a:pPr marL="0" lvl="2">
              <a:spcBef>
                <a:spcPts val="300"/>
              </a:spcBef>
              <a:buFont typeface="Wingdings" pitchFamily="2" charset="2"/>
              <a:buNone/>
              <a:defRPr/>
            </a:pPr>
            <a:endParaRPr lang="en-US" altLang="zh-CN" sz="2400" dirty="0">
              <a:latin typeface="+mn-lt"/>
            </a:endParaRP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8513"/>
                                        </p:tgtEl>
                                        <p:attrNameLst>
                                          <p:attrName>style.visibility</p:attrName>
                                        </p:attrNameLst>
                                      </p:cBhvr>
                                      <p:to>
                                        <p:strVal val="visible"/>
                                      </p:to>
                                    </p:set>
                                    <p:animEffect transition="in" filter="blinds(vertical)">
                                      <p:cBhvr>
                                        <p:cTn id="7" dur="500"/>
                                        <p:tgtEl>
                                          <p:spTgt spid="148513"/>
                                        </p:tgtEl>
                                      </p:cBhvr>
                                    </p:animEffect>
                                  </p:childTnLst>
                                </p:cTn>
                              </p:par>
                              <p:par>
                                <p:cTn id="8" presetID="3" presetClass="entr" presetSubtype="5" fill="hold" grpId="0" nodeType="withEffect">
                                  <p:stCondLst>
                                    <p:cond delay="0"/>
                                  </p:stCondLst>
                                  <p:childTnLst>
                                    <p:set>
                                      <p:cBhvr>
                                        <p:cTn id="9" dur="1" fill="hold">
                                          <p:stCondLst>
                                            <p:cond delay="0"/>
                                          </p:stCondLst>
                                        </p:cTn>
                                        <p:tgtEl>
                                          <p:spTgt spid="148509"/>
                                        </p:tgtEl>
                                        <p:attrNameLst>
                                          <p:attrName>style.visibility</p:attrName>
                                        </p:attrNameLst>
                                      </p:cBhvr>
                                      <p:to>
                                        <p:strVal val="visible"/>
                                      </p:to>
                                    </p:set>
                                    <p:animEffect transition="in" filter="blinds(vertical)">
                                      <p:cBhvr>
                                        <p:cTn id="10" dur="500"/>
                                        <p:tgtEl>
                                          <p:spTgt spid="14850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48506"/>
                                        </p:tgtEl>
                                        <p:attrNameLst>
                                          <p:attrName>style.visibility</p:attrName>
                                        </p:attrNameLst>
                                      </p:cBhvr>
                                      <p:to>
                                        <p:strVal val="visible"/>
                                      </p:to>
                                    </p:set>
                                    <p:animEffect transition="in" filter="blinds(vertical)">
                                      <p:cBhvr>
                                        <p:cTn id="15" dur="500"/>
                                        <p:tgtEl>
                                          <p:spTgt spid="148506"/>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148502"/>
                                        </p:tgtEl>
                                        <p:attrNameLst>
                                          <p:attrName>style.visibility</p:attrName>
                                        </p:attrNameLst>
                                      </p:cBhvr>
                                      <p:to>
                                        <p:strVal val="visible"/>
                                      </p:to>
                                    </p:set>
                                    <p:animEffect transition="in" filter="blinds(vertical)">
                                      <p:cBhvr>
                                        <p:cTn id="18" dur="500"/>
                                        <p:tgtEl>
                                          <p:spTgt spid="148502"/>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48495"/>
                                        </p:tgtEl>
                                        <p:attrNameLst>
                                          <p:attrName>style.visibility</p:attrName>
                                        </p:attrNameLst>
                                      </p:cBhvr>
                                      <p:to>
                                        <p:strVal val="visible"/>
                                      </p:to>
                                    </p:set>
                                    <p:animEffect transition="in" filter="blinds(vertical)">
                                      <p:cBhvr>
                                        <p:cTn id="21" dur="500"/>
                                        <p:tgtEl>
                                          <p:spTgt spid="148495"/>
                                        </p:tgtEl>
                                      </p:cBhvr>
                                    </p:animEffect>
                                  </p:childTnLst>
                                </p:cTn>
                              </p:par>
                              <p:par>
                                <p:cTn id="22" presetID="3" presetClass="entr" presetSubtype="5" fill="hold" grpId="0" nodeType="withEffect">
                                  <p:stCondLst>
                                    <p:cond delay="0"/>
                                  </p:stCondLst>
                                  <p:childTnLst>
                                    <p:set>
                                      <p:cBhvr>
                                        <p:cTn id="23" dur="1" fill="hold">
                                          <p:stCondLst>
                                            <p:cond delay="0"/>
                                          </p:stCondLst>
                                        </p:cTn>
                                        <p:tgtEl>
                                          <p:spTgt spid="148492"/>
                                        </p:tgtEl>
                                        <p:attrNameLst>
                                          <p:attrName>style.visibility</p:attrName>
                                        </p:attrNameLst>
                                      </p:cBhvr>
                                      <p:to>
                                        <p:strVal val="visible"/>
                                      </p:to>
                                    </p:set>
                                    <p:animEffect transition="in" filter="blinds(vertical)">
                                      <p:cBhvr>
                                        <p:cTn id="24" dur="500"/>
                                        <p:tgtEl>
                                          <p:spTgt spid="148492"/>
                                        </p:tgtEl>
                                      </p:cBhvr>
                                    </p:animEffect>
                                  </p:childTnLst>
                                </p:cTn>
                              </p:par>
                              <p:par>
                                <p:cTn id="25" presetID="3" presetClass="entr" presetSubtype="5" fill="hold" grpId="0" nodeType="withEffect">
                                  <p:stCondLst>
                                    <p:cond delay="0"/>
                                  </p:stCondLst>
                                  <p:childTnLst>
                                    <p:set>
                                      <p:cBhvr>
                                        <p:cTn id="26" dur="1" fill="hold">
                                          <p:stCondLst>
                                            <p:cond delay="0"/>
                                          </p:stCondLst>
                                        </p:cTn>
                                        <p:tgtEl>
                                          <p:spTgt spid="148487"/>
                                        </p:tgtEl>
                                        <p:attrNameLst>
                                          <p:attrName>style.visibility</p:attrName>
                                        </p:attrNameLst>
                                      </p:cBhvr>
                                      <p:to>
                                        <p:strVal val="visible"/>
                                      </p:to>
                                    </p:set>
                                    <p:animEffect transition="in" filter="blinds(vertical)">
                                      <p:cBhvr>
                                        <p:cTn id="27" dur="500"/>
                                        <p:tgtEl>
                                          <p:spTgt spid="14848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48505"/>
                                        </p:tgtEl>
                                        <p:attrNameLst>
                                          <p:attrName>style.visibility</p:attrName>
                                        </p:attrNameLst>
                                      </p:cBhvr>
                                      <p:to>
                                        <p:strVal val="visible"/>
                                      </p:to>
                                    </p:set>
                                    <p:animEffect transition="in" filter="blinds(vertical)">
                                      <p:cBhvr>
                                        <p:cTn id="32" dur="500"/>
                                        <p:tgtEl>
                                          <p:spTgt spid="1485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8510"/>
                                        </p:tgtEl>
                                        <p:attrNameLst>
                                          <p:attrName>style.visibility</p:attrName>
                                        </p:attrNameLst>
                                      </p:cBhvr>
                                      <p:to>
                                        <p:strVal val="visible"/>
                                      </p:to>
                                    </p:set>
                                    <p:animEffect transition="in" filter="wipe(left)">
                                      <p:cBhvr>
                                        <p:cTn id="37" dur="500"/>
                                        <p:tgtEl>
                                          <p:spTgt spid="1485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up)">
                                      <p:cBhvr>
                                        <p:cTn id="67" dur="500"/>
                                        <p:tgtEl>
                                          <p:spTgt spid="3"/>
                                        </p:tgtEl>
                                      </p:cBhvr>
                                    </p:animEffect>
                                  </p:childTnLst>
                                </p:cTn>
                              </p:par>
                              <p:par>
                                <p:cTn id="68" presetID="22" presetClass="entr" presetSubtype="1" fill="hold"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up)">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down)">
                                      <p:cBhvr>
                                        <p:cTn id="75" dur="500"/>
                                        <p:tgtEl>
                                          <p:spTgt spid="5"/>
                                        </p:tgtEl>
                                      </p:cBhvr>
                                    </p:animEffect>
                                  </p:childTnLst>
                                </p:cTn>
                              </p:par>
                              <p:par>
                                <p:cTn id="76" presetID="22" presetClass="entr" presetSubtype="4"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down)">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right)">
                                      <p:cBhvr>
                                        <p:cTn id="83" dur="500"/>
                                        <p:tgtEl>
                                          <p:spTgt spid="10"/>
                                        </p:tgtEl>
                                      </p:cBhvr>
                                    </p:animEffect>
                                  </p:childTnLst>
                                </p:cTn>
                              </p:par>
                              <p:par>
                                <p:cTn id="84" presetID="22" presetClass="entr" presetSubtype="2" fill="hold"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wipe(right)">
                                      <p:cBhvr>
                                        <p:cTn id="8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3" grpId="0" uiExpand="1" animBg="1"/>
      <p:bldP spid="148509" grpId="0" uiExpand="1" animBg="1"/>
      <p:bldP spid="148506" grpId="0" uiExpand="1" animBg="1"/>
      <p:bldP spid="148505" grpId="0" animBg="1"/>
      <p:bldP spid="148502" grpId="0" uiExpand="1" animBg="1"/>
      <p:bldP spid="148495" grpId="0" uiExpand="1" animBg="1"/>
      <p:bldP spid="148492" grpId="0" uiExpand="1" animBg="1"/>
      <p:bldP spid="148487" grpId="0" uiExpan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3"/>
          <p:cNvSpPr>
            <a:spLocks noGrp="1"/>
          </p:cNvSpPr>
          <p:nvPr>
            <p:ph type="title"/>
          </p:nvPr>
        </p:nvSpPr>
        <p:spPr/>
        <p:txBody>
          <a:bodyPr/>
          <a:lstStyle/>
          <a:p>
            <a:r>
              <a:rPr lang="en-US" altLang="zh-CN" smtClean="0"/>
              <a:t>DFA of LR(0) Item</a:t>
            </a:r>
            <a:endParaRPr lang="zh-CN" altLang="en-US" smtClean="0"/>
          </a:p>
        </p:txBody>
      </p:sp>
      <p:sp>
        <p:nvSpPr>
          <p:cNvPr id="46083" name="Rectangle 3"/>
          <p:cNvSpPr>
            <a:spLocks noGrp="1" noChangeArrowheads="1"/>
          </p:cNvSpPr>
          <p:nvPr>
            <p:ph idx="1"/>
          </p:nvPr>
        </p:nvSpPr>
        <p:spPr/>
        <p:txBody>
          <a:bodyPr/>
          <a:lstStyle/>
          <a:p>
            <a:pPr eaLnBrk="1" hangingPunct="1"/>
            <a:r>
              <a:rPr lang="en-US" altLang="zh-CN" dirty="0" smtClean="0"/>
              <a:t>In order to describe the use of items to keep track of the parsing state, must construct the </a:t>
            </a:r>
            <a:r>
              <a:rPr lang="en-US" altLang="zh-CN" dirty="0" smtClean="0">
                <a:solidFill>
                  <a:srgbClr val="FF0000"/>
                </a:solidFill>
              </a:rPr>
              <a:t>DFA </a:t>
            </a:r>
            <a:r>
              <a:rPr lang="en-US" altLang="zh-CN" dirty="0" smtClean="0"/>
              <a:t>of sets of items corresponding to the </a:t>
            </a:r>
            <a:r>
              <a:rPr lang="en-US" altLang="zh-CN" dirty="0" smtClean="0">
                <a:solidFill>
                  <a:srgbClr val="FF0000"/>
                </a:solidFill>
              </a:rPr>
              <a:t>NFA </a:t>
            </a:r>
            <a:r>
              <a:rPr lang="en-US" altLang="zh-CN" dirty="0" smtClean="0"/>
              <a:t>of items according to the </a:t>
            </a:r>
            <a:r>
              <a:rPr lang="en-US" altLang="zh-CN" dirty="0" smtClean="0">
                <a:solidFill>
                  <a:srgbClr val="FF0000"/>
                </a:solidFill>
              </a:rPr>
              <a:t>subset construction</a:t>
            </a:r>
            <a:r>
              <a:rPr lang="en-US" altLang="zh-CN" dirty="0" smtClean="0"/>
              <a:t>.</a:t>
            </a:r>
          </a:p>
        </p:txBody>
      </p:sp>
      <p:sp>
        <p:nvSpPr>
          <p:cNvPr id="46084" name="灯片编号占位符 5"/>
          <p:cNvSpPr>
            <a:spLocks noGrp="1"/>
          </p:cNvSpPr>
          <p:nvPr>
            <p:ph type="sldNum" sz="quarter" idx="12"/>
          </p:nvPr>
        </p:nvSpPr>
        <p:spPr>
          <a:noFill/>
        </p:spPr>
        <p:txBody>
          <a:bodyPr/>
          <a:lstStyle/>
          <a:p>
            <a:fld id="{78B35F0E-8987-4C1C-B82A-02BD27EE54FE}" type="slidenum">
              <a:rPr lang="zh-CN" altLang="en-US" smtClean="0"/>
              <a:pPr/>
              <a:t>52</a:t>
            </a:fld>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dirty="0" smtClean="0"/>
              <a:t>Example</a:t>
            </a:r>
            <a:endParaRPr lang="zh-CN" altLang="en-US" dirty="0" smtClean="0"/>
          </a:p>
        </p:txBody>
      </p:sp>
      <p:sp>
        <p:nvSpPr>
          <p:cNvPr id="51204" name="灯片编号占位符 3"/>
          <p:cNvSpPr>
            <a:spLocks noGrp="1"/>
          </p:cNvSpPr>
          <p:nvPr>
            <p:ph type="sldNum" sz="quarter" idx="12"/>
          </p:nvPr>
        </p:nvSpPr>
        <p:spPr>
          <a:noFill/>
        </p:spPr>
        <p:txBody>
          <a:bodyPr/>
          <a:lstStyle/>
          <a:p>
            <a:fld id="{E90B9481-7413-48E8-A0D3-307E72BD89A7}" type="slidenum">
              <a:rPr lang="zh-CN" altLang="en-US" smtClean="0"/>
              <a:pPr/>
              <a:t>53</a:t>
            </a:fld>
            <a:endParaRPr lang="en-US" altLang="zh-CN" smtClean="0"/>
          </a:p>
        </p:txBody>
      </p:sp>
      <p:sp>
        <p:nvSpPr>
          <p:cNvPr id="51205"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42" name="矩形 41"/>
          <p:cNvSpPr/>
          <p:nvPr/>
        </p:nvSpPr>
        <p:spPr>
          <a:xfrm>
            <a:off x="1214400" y="1214422"/>
            <a:ext cx="2214592" cy="869469"/>
          </a:xfrm>
          <a:prstGeom prst="rect">
            <a:avLst/>
          </a:prstGeom>
        </p:spPr>
        <p:txBody>
          <a:bodyPr wrap="square">
            <a:spAutoFit/>
          </a:bodyPr>
          <a:lstStyle/>
          <a:p>
            <a:pPr>
              <a:spcBef>
                <a:spcPts val="300"/>
              </a:spcBef>
              <a:buFont typeface="Wingdings" pitchFamily="2" charset="2"/>
              <a:buNone/>
              <a:defRPr/>
            </a:pPr>
            <a:r>
              <a:rPr lang="en-US" altLang="zh-CN" sz="2400" dirty="0">
                <a:latin typeface="+mn-lt"/>
              </a:rPr>
              <a:t>E’ → E</a:t>
            </a:r>
          </a:p>
          <a:p>
            <a:pPr>
              <a:spcBef>
                <a:spcPts val="300"/>
              </a:spcBef>
              <a:buFont typeface="Wingdings" pitchFamily="2" charset="2"/>
              <a:buNone/>
              <a:defRPr/>
            </a:pPr>
            <a:r>
              <a:rPr lang="en-US" altLang="zh-CN" sz="2400" dirty="0">
                <a:latin typeface="+mn-lt"/>
              </a:rPr>
              <a:t>E → E + n | </a:t>
            </a:r>
            <a:r>
              <a:rPr lang="en-US" altLang="zh-CN" sz="2400" dirty="0" smtClean="0">
                <a:latin typeface="+mn-lt"/>
              </a:rPr>
              <a:t>n</a:t>
            </a:r>
            <a:endParaRPr lang="en-US" altLang="zh-CN" sz="2400" dirty="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灯片编号占位符 1"/>
          <p:cNvSpPr>
            <a:spLocks noGrp="1"/>
          </p:cNvSpPr>
          <p:nvPr>
            <p:ph type="sldNum" sz="quarter" idx="12"/>
          </p:nvPr>
        </p:nvSpPr>
        <p:spPr>
          <a:noFill/>
        </p:spPr>
        <p:txBody>
          <a:bodyPr/>
          <a:lstStyle/>
          <a:p>
            <a:fld id="{B6A4A54F-85BC-4D50-B740-B9F8EEF253B9}" type="slidenum">
              <a:rPr lang="zh-CN" altLang="en-US" smtClean="0"/>
              <a:pPr/>
              <a:t>54</a:t>
            </a:fld>
            <a:endParaRPr lang="en-US" altLang="zh-CN" smtClean="0"/>
          </a:p>
        </p:txBody>
      </p:sp>
      <p:grpSp>
        <p:nvGrpSpPr>
          <p:cNvPr id="52" name="组合 51"/>
          <p:cNvGrpSpPr/>
          <p:nvPr/>
        </p:nvGrpSpPr>
        <p:grpSpPr>
          <a:xfrm>
            <a:off x="1225572" y="529070"/>
            <a:ext cx="6418262" cy="2552691"/>
            <a:chOff x="119063" y="127000"/>
            <a:chExt cx="6418262" cy="2552691"/>
          </a:xfrm>
        </p:grpSpPr>
        <p:sp>
          <p:nvSpPr>
            <p:cNvPr id="3" name="Oval 30"/>
            <p:cNvSpPr>
              <a:spLocks noChangeArrowheads="1"/>
            </p:cNvSpPr>
            <p:nvPr/>
          </p:nvSpPr>
          <p:spPr bwMode="auto">
            <a:xfrm>
              <a:off x="846138" y="225425"/>
              <a:ext cx="1403350"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→·E</a:t>
              </a:r>
              <a:endParaRPr lang="en-US" altLang="zh-CN" dirty="0">
                <a:latin typeface="+mn-lt"/>
              </a:endParaRPr>
            </a:p>
          </p:txBody>
        </p:sp>
        <p:grpSp>
          <p:nvGrpSpPr>
            <p:cNvPr id="2" name="组合 34"/>
            <p:cNvGrpSpPr>
              <a:grpSpLocks/>
            </p:cNvGrpSpPr>
            <p:nvPr/>
          </p:nvGrpSpPr>
          <p:grpSpPr bwMode="auto">
            <a:xfrm>
              <a:off x="2260554" y="127000"/>
              <a:ext cx="685785" cy="312738"/>
              <a:chOff x="4783982" y="2873262"/>
              <a:chExt cx="685800" cy="312354"/>
            </a:xfrm>
          </p:grpSpPr>
          <p:sp>
            <p:nvSpPr>
              <p:cNvPr id="5" name="Line 29"/>
              <p:cNvSpPr>
                <a:spLocks noChangeShapeType="1"/>
              </p:cNvSpPr>
              <p:nvPr/>
            </p:nvSpPr>
            <p:spPr bwMode="auto">
              <a:xfrm>
                <a:off x="4784028" y="3185616"/>
                <a:ext cx="68581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6" name="Rectangle 28"/>
              <p:cNvSpPr>
                <a:spLocks noChangeArrowheads="1"/>
              </p:cNvSpPr>
              <p:nvPr/>
            </p:nvSpPr>
            <p:spPr bwMode="auto">
              <a:xfrm>
                <a:off x="5012633" y="2873262"/>
                <a:ext cx="287344" cy="288570"/>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E</a:t>
                </a:r>
                <a:endParaRPr lang="en-US" altLang="zh-CN" dirty="0">
                  <a:latin typeface="+mn-lt"/>
                </a:endParaRPr>
              </a:p>
            </p:txBody>
          </p:sp>
        </p:grpSp>
        <p:sp>
          <p:nvSpPr>
            <p:cNvPr id="7" name="Line 27"/>
            <p:cNvSpPr>
              <a:spLocks noChangeShapeType="1"/>
            </p:cNvSpPr>
            <p:nvPr/>
          </p:nvSpPr>
          <p:spPr bwMode="auto">
            <a:xfrm>
              <a:off x="119063" y="439738"/>
              <a:ext cx="72072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8" name="Oval 26"/>
            <p:cNvSpPr>
              <a:spLocks noChangeArrowheads="1"/>
            </p:cNvSpPr>
            <p:nvPr/>
          </p:nvSpPr>
          <p:spPr bwMode="auto">
            <a:xfrm>
              <a:off x="2946400" y="225425"/>
              <a:ext cx="1403350"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→E·</a:t>
              </a:r>
              <a:endParaRPr lang="en-US" altLang="zh-CN" dirty="0">
                <a:latin typeface="+mn-lt"/>
              </a:endParaRPr>
            </a:p>
          </p:txBody>
        </p:sp>
        <p:grpSp>
          <p:nvGrpSpPr>
            <p:cNvPr id="4" name="组合 35"/>
            <p:cNvGrpSpPr>
              <a:grpSpLocks/>
            </p:cNvGrpSpPr>
            <p:nvPr/>
          </p:nvGrpSpPr>
          <p:grpSpPr bwMode="auto">
            <a:xfrm>
              <a:off x="1262063" y="666751"/>
              <a:ext cx="287337" cy="576000"/>
              <a:chOff x="3786207" y="3413232"/>
              <a:chExt cx="288006" cy="575420"/>
            </a:xfrm>
          </p:grpSpPr>
          <p:sp>
            <p:nvSpPr>
              <p:cNvPr id="10" name="Line 25"/>
              <p:cNvSpPr>
                <a:spLocks noChangeShapeType="1"/>
              </p:cNvSpPr>
              <p:nvPr/>
            </p:nvSpPr>
            <p:spPr bwMode="auto">
              <a:xfrm>
                <a:off x="4072622" y="3413232"/>
                <a:ext cx="0" cy="57542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1" name="Rectangle 24"/>
              <p:cNvSpPr>
                <a:spLocks noChangeArrowheads="1"/>
              </p:cNvSpPr>
              <p:nvPr/>
            </p:nvSpPr>
            <p:spPr bwMode="auto">
              <a:xfrm>
                <a:off x="3786207" y="3643190"/>
                <a:ext cx="288006" cy="288634"/>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sym typeface="Symbol" pitchFamily="18" charset="2"/>
                  </a:rPr>
                  <a:t></a:t>
                </a:r>
              </a:p>
            </p:txBody>
          </p:sp>
        </p:grpSp>
        <p:sp>
          <p:nvSpPr>
            <p:cNvPr id="12" name="Oval 23"/>
            <p:cNvSpPr>
              <a:spLocks noChangeArrowheads="1"/>
            </p:cNvSpPr>
            <p:nvPr/>
          </p:nvSpPr>
          <p:spPr bwMode="auto">
            <a:xfrm>
              <a:off x="846138" y="1238008"/>
              <a:ext cx="1403350" cy="431800"/>
            </a:xfrm>
            <a:prstGeom prst="ellipse">
              <a:avLst/>
            </a:prstGeom>
            <a:solidFill>
              <a:srgbClr val="FFFFFF"/>
            </a:solidFill>
            <a:ln w="19050">
              <a:solidFill>
                <a:srgbClr val="000000"/>
              </a:solidFill>
              <a:round/>
              <a:headEnd/>
              <a:tailEnd/>
            </a:ln>
          </p:spPr>
          <p:txBody>
            <a:bodyPr lIns="0" tIns="0" rIns="0" bIns="0"/>
            <a:lstStyle/>
            <a:p>
              <a:pPr eaLnBrk="0" hangingPunct="0">
                <a:defRPr/>
              </a:pPr>
              <a:r>
                <a:rPr lang="en-US" altLang="zh-CN" dirty="0">
                  <a:latin typeface="+mn-lt"/>
                  <a:cs typeface="Times New Roman" pitchFamily="18" charset="0"/>
                </a:rPr>
                <a:t>E →·</a:t>
              </a:r>
              <a:r>
                <a:rPr lang="en-US" altLang="zh-CN" dirty="0" err="1">
                  <a:latin typeface="+mn-lt"/>
                  <a:cs typeface="Times New Roman" pitchFamily="18" charset="0"/>
                </a:rPr>
                <a:t>E+</a:t>
              </a:r>
              <a:r>
                <a:rPr lang="en-US" altLang="zh-CN" b="1" i="1" dirty="0" err="1">
                  <a:latin typeface="+mn-lt"/>
                  <a:ea typeface="+mn-ea"/>
                  <a:cs typeface="Times New Roman" pitchFamily="18" charset="0"/>
                </a:rPr>
                <a:t>n</a:t>
              </a:r>
            </a:p>
          </p:txBody>
        </p:sp>
        <p:sp>
          <p:nvSpPr>
            <p:cNvPr id="13" name="Oval 22"/>
            <p:cNvSpPr>
              <a:spLocks noChangeArrowheads="1"/>
            </p:cNvSpPr>
            <p:nvPr/>
          </p:nvSpPr>
          <p:spPr bwMode="auto">
            <a:xfrm>
              <a:off x="2946400" y="1238008"/>
              <a:ext cx="1403350"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a:t>
              </a:r>
              <a:r>
                <a:rPr lang="en-US" altLang="zh-CN" b="1" i="1" dirty="0" err="1">
                  <a:latin typeface="+mn-lt"/>
                  <a:ea typeface="+mn-ea"/>
                  <a:cs typeface="Times New Roman" pitchFamily="18" charset="0"/>
                </a:rPr>
                <a:t>n</a:t>
              </a:r>
            </a:p>
          </p:txBody>
        </p:sp>
        <p:grpSp>
          <p:nvGrpSpPr>
            <p:cNvPr id="9" name="组合 36"/>
            <p:cNvGrpSpPr>
              <a:grpSpLocks/>
            </p:cNvGrpSpPr>
            <p:nvPr/>
          </p:nvGrpSpPr>
          <p:grpSpPr bwMode="auto">
            <a:xfrm>
              <a:off x="1881188" y="641348"/>
              <a:ext cx="1270000" cy="648000"/>
              <a:chOff x="4405021" y="3387703"/>
              <a:chExt cx="1270146" cy="648117"/>
            </a:xfrm>
          </p:grpSpPr>
          <p:sp>
            <p:nvSpPr>
              <p:cNvPr id="15" name="Line 21"/>
              <p:cNvSpPr>
                <a:spLocks noChangeShapeType="1"/>
              </p:cNvSpPr>
              <p:nvPr/>
            </p:nvSpPr>
            <p:spPr bwMode="auto">
              <a:xfrm>
                <a:off x="4405021" y="3387703"/>
                <a:ext cx="1270146" cy="648117"/>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6" name="Rectangle 20"/>
              <p:cNvSpPr>
                <a:spLocks noChangeArrowheads="1"/>
              </p:cNvSpPr>
              <p:nvPr/>
            </p:nvSpPr>
            <p:spPr bwMode="auto">
              <a:xfrm>
                <a:off x="5021029" y="3430106"/>
                <a:ext cx="288958" cy="287389"/>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sym typeface="Symbol" pitchFamily="18" charset="2"/>
                  </a:rPr>
                  <a:t></a:t>
                </a:r>
              </a:p>
            </p:txBody>
          </p:sp>
        </p:grpSp>
        <p:sp>
          <p:nvSpPr>
            <p:cNvPr id="17" name="Oval 19"/>
            <p:cNvSpPr>
              <a:spLocks noChangeArrowheads="1"/>
            </p:cNvSpPr>
            <p:nvPr/>
          </p:nvSpPr>
          <p:spPr bwMode="auto">
            <a:xfrm>
              <a:off x="814388" y="2247891"/>
              <a:ext cx="1439862"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 E·+</a:t>
              </a:r>
              <a:r>
                <a:rPr lang="en-US" altLang="zh-CN" b="1" i="1" dirty="0" err="1">
                  <a:latin typeface="+mn-lt"/>
                  <a:ea typeface="+mn-ea"/>
                  <a:cs typeface="Times New Roman" pitchFamily="18" charset="0"/>
                </a:rPr>
                <a:t>n</a:t>
              </a:r>
            </a:p>
          </p:txBody>
        </p:sp>
        <p:grpSp>
          <p:nvGrpSpPr>
            <p:cNvPr id="14" name="组合 37"/>
            <p:cNvGrpSpPr>
              <a:grpSpLocks/>
            </p:cNvGrpSpPr>
            <p:nvPr/>
          </p:nvGrpSpPr>
          <p:grpSpPr bwMode="auto">
            <a:xfrm>
              <a:off x="1544638" y="1680919"/>
              <a:ext cx="290512" cy="576000"/>
              <a:chOff x="4069012" y="4584374"/>
              <a:chExt cx="290959" cy="576691"/>
            </a:xfrm>
          </p:grpSpPr>
          <p:sp>
            <p:nvSpPr>
              <p:cNvPr id="19" name="Line 18"/>
              <p:cNvSpPr>
                <a:spLocks noChangeShapeType="1"/>
              </p:cNvSpPr>
              <p:nvPr/>
            </p:nvSpPr>
            <p:spPr bwMode="auto">
              <a:xfrm>
                <a:off x="4069012" y="4584374"/>
                <a:ext cx="0" cy="576691"/>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20" name="Rectangle 17"/>
              <p:cNvSpPr>
                <a:spLocks noChangeArrowheads="1"/>
              </p:cNvSpPr>
              <p:nvPr/>
            </p:nvSpPr>
            <p:spPr bwMode="auto">
              <a:xfrm>
                <a:off x="4072192" y="4784636"/>
                <a:ext cx="287779" cy="287682"/>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E</a:t>
                </a:r>
                <a:endParaRPr lang="en-US" altLang="zh-CN" dirty="0">
                  <a:latin typeface="+mn-lt"/>
                </a:endParaRPr>
              </a:p>
            </p:txBody>
          </p:sp>
        </p:grpSp>
        <p:grpSp>
          <p:nvGrpSpPr>
            <p:cNvPr id="18" name="组合 40"/>
            <p:cNvGrpSpPr>
              <a:grpSpLocks/>
            </p:cNvGrpSpPr>
            <p:nvPr/>
          </p:nvGrpSpPr>
          <p:grpSpPr bwMode="auto">
            <a:xfrm>
              <a:off x="2255792" y="2149466"/>
              <a:ext cx="720710" cy="312738"/>
              <a:chOff x="4780694" y="5216109"/>
              <a:chExt cx="720000" cy="312989"/>
            </a:xfrm>
          </p:grpSpPr>
          <p:sp>
            <p:nvSpPr>
              <p:cNvPr id="22" name="Line 16"/>
              <p:cNvSpPr>
                <a:spLocks noChangeShapeType="1"/>
              </p:cNvSpPr>
              <p:nvPr/>
            </p:nvSpPr>
            <p:spPr bwMode="auto">
              <a:xfrm flipV="1">
                <a:off x="4780740" y="5529098"/>
                <a:ext cx="72001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23" name="Rectangle 15"/>
              <p:cNvSpPr>
                <a:spLocks noChangeArrowheads="1"/>
              </p:cNvSpPr>
              <p:nvPr/>
            </p:nvSpPr>
            <p:spPr bwMode="auto">
              <a:xfrm>
                <a:off x="4998013" y="5216109"/>
                <a:ext cx="288640" cy="287569"/>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a:t>
                </a:r>
                <a:endParaRPr lang="en-US" altLang="zh-CN" dirty="0">
                  <a:latin typeface="+mn-lt"/>
                </a:endParaRPr>
              </a:p>
            </p:txBody>
          </p:sp>
        </p:grpSp>
        <p:grpSp>
          <p:nvGrpSpPr>
            <p:cNvPr id="21" name="组合 41"/>
            <p:cNvGrpSpPr>
              <a:grpSpLocks/>
            </p:cNvGrpSpPr>
            <p:nvPr/>
          </p:nvGrpSpPr>
          <p:grpSpPr bwMode="auto">
            <a:xfrm>
              <a:off x="4384474" y="2143116"/>
              <a:ext cx="719123" cy="319088"/>
              <a:chOff x="6908087" y="5209758"/>
              <a:chExt cx="720000" cy="319340"/>
            </a:xfrm>
          </p:grpSpPr>
          <p:sp>
            <p:nvSpPr>
              <p:cNvPr id="25" name="Line 14"/>
              <p:cNvSpPr>
                <a:spLocks noChangeShapeType="1"/>
              </p:cNvSpPr>
              <p:nvPr/>
            </p:nvSpPr>
            <p:spPr bwMode="auto">
              <a:xfrm flipV="1">
                <a:off x="6908288" y="5529098"/>
                <a:ext cx="72001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26" name="Rectangle 13"/>
              <p:cNvSpPr>
                <a:spLocks noChangeArrowheads="1"/>
              </p:cNvSpPr>
              <p:nvPr/>
            </p:nvSpPr>
            <p:spPr bwMode="auto">
              <a:xfrm>
                <a:off x="7095842" y="5209758"/>
                <a:ext cx="287688" cy="287565"/>
              </a:xfrm>
              <a:prstGeom prst="rect">
                <a:avLst/>
              </a:prstGeom>
              <a:noFill/>
              <a:ln w="19050">
                <a:noFill/>
                <a:miter lim="800000"/>
                <a:headEnd/>
                <a:tailEnd/>
              </a:ln>
            </p:spPr>
            <p:txBody>
              <a:bodyPr lIns="0" tIns="0" rIns="0" bIns="0" anchor="ctr" anchorCtr="1"/>
              <a:lstStyle/>
              <a:p>
                <a:pPr eaLnBrk="0" hangingPunct="0">
                  <a:defRPr/>
                </a:pPr>
                <a:r>
                  <a:rPr lang="en-US" altLang="zh-CN" b="1" i="1" dirty="0">
                    <a:latin typeface="+mn-lt"/>
                    <a:ea typeface="+mn-ea"/>
                    <a:cs typeface="Times New Roman" pitchFamily="18" charset="0"/>
                  </a:rPr>
                  <a:t>n</a:t>
                </a:r>
              </a:p>
            </p:txBody>
          </p:sp>
        </p:grpSp>
        <p:grpSp>
          <p:nvGrpSpPr>
            <p:cNvPr id="24" name="组合 42"/>
            <p:cNvGrpSpPr>
              <a:grpSpLocks/>
            </p:cNvGrpSpPr>
            <p:nvPr/>
          </p:nvGrpSpPr>
          <p:grpSpPr bwMode="auto">
            <a:xfrm>
              <a:off x="617527" y="1411045"/>
              <a:ext cx="749284" cy="544513"/>
              <a:chOff x="3140992" y="4314890"/>
              <a:chExt cx="750607" cy="545118"/>
            </a:xfrm>
          </p:grpSpPr>
          <p:sp>
            <p:nvSpPr>
              <p:cNvPr id="28" name="Rectangle 2"/>
              <p:cNvSpPr>
                <a:spLocks noChangeArrowheads="1"/>
              </p:cNvSpPr>
              <p:nvPr/>
            </p:nvSpPr>
            <p:spPr bwMode="auto">
              <a:xfrm>
                <a:off x="3141003" y="4572351"/>
                <a:ext cx="287844" cy="287657"/>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sym typeface="Symbol" pitchFamily="18" charset="2"/>
                  </a:rPr>
                  <a:t></a:t>
                </a:r>
              </a:p>
            </p:txBody>
          </p:sp>
          <p:sp>
            <p:nvSpPr>
              <p:cNvPr id="29" name="Arc 12"/>
              <p:cNvSpPr>
                <a:spLocks/>
              </p:cNvSpPr>
              <p:nvPr/>
            </p:nvSpPr>
            <p:spPr bwMode="auto">
              <a:xfrm rot="4042190">
                <a:off x="3390048" y="4310751"/>
                <a:ext cx="497440" cy="505716"/>
              </a:xfrm>
              <a:custGeom>
                <a:avLst/>
                <a:gdLst>
                  <a:gd name="G0" fmla="+- 14321 0 0"/>
                  <a:gd name="G1" fmla="+- 17995 0 0"/>
                  <a:gd name="G2" fmla="+- 21600 0 0"/>
                  <a:gd name="T0" fmla="*/ 26268 w 35921"/>
                  <a:gd name="T1" fmla="*/ 0 h 39595"/>
                  <a:gd name="T2" fmla="*/ 0 w 35921"/>
                  <a:gd name="T3" fmla="*/ 34165 h 39595"/>
                  <a:gd name="T4" fmla="*/ 14321 w 35921"/>
                  <a:gd name="T5" fmla="*/ 17995 h 39595"/>
                </a:gdLst>
                <a:ahLst/>
                <a:cxnLst>
                  <a:cxn ang="0">
                    <a:pos x="T0" y="T1"/>
                  </a:cxn>
                  <a:cxn ang="0">
                    <a:pos x="T2" y="T3"/>
                  </a:cxn>
                  <a:cxn ang="0">
                    <a:pos x="T4" y="T5"/>
                  </a:cxn>
                </a:cxnLst>
                <a:rect l="0" t="0" r="r" b="b"/>
                <a:pathLst>
                  <a:path w="35921" h="39595" fill="none" extrusionOk="0">
                    <a:moveTo>
                      <a:pt x="26268" y="-1"/>
                    </a:moveTo>
                    <a:cubicBezTo>
                      <a:pt x="32297" y="4002"/>
                      <a:pt x="35921" y="10758"/>
                      <a:pt x="35921" y="17995"/>
                    </a:cubicBezTo>
                    <a:cubicBezTo>
                      <a:pt x="35921" y="29924"/>
                      <a:pt x="26250" y="39595"/>
                      <a:pt x="14321" y="39595"/>
                    </a:cubicBezTo>
                    <a:cubicBezTo>
                      <a:pt x="9044" y="39595"/>
                      <a:pt x="3950" y="37663"/>
                      <a:pt x="-1" y="34165"/>
                    </a:cubicBezTo>
                  </a:path>
                  <a:path w="35921" h="39595" stroke="0" extrusionOk="0">
                    <a:moveTo>
                      <a:pt x="26268" y="-1"/>
                    </a:moveTo>
                    <a:cubicBezTo>
                      <a:pt x="32297" y="4002"/>
                      <a:pt x="35921" y="10758"/>
                      <a:pt x="35921" y="17995"/>
                    </a:cubicBezTo>
                    <a:cubicBezTo>
                      <a:pt x="35921" y="29924"/>
                      <a:pt x="26250" y="39595"/>
                      <a:pt x="14321" y="39595"/>
                    </a:cubicBezTo>
                    <a:cubicBezTo>
                      <a:pt x="9044" y="39595"/>
                      <a:pt x="3950" y="37663"/>
                      <a:pt x="-1" y="34165"/>
                    </a:cubicBezTo>
                    <a:lnTo>
                      <a:pt x="14321" y="17995"/>
                    </a:lnTo>
                    <a:close/>
                  </a:path>
                </a:pathLst>
              </a:custGeom>
              <a:noFill/>
              <a:ln w="19050">
                <a:solidFill>
                  <a:srgbClr val="000000"/>
                </a:solidFill>
                <a:round/>
                <a:headEnd/>
                <a:tailEnd type="triangle"/>
              </a:ln>
            </p:spPr>
            <p:txBody>
              <a:bodyPr/>
              <a:lstStyle/>
              <a:p>
                <a:pPr>
                  <a:defRPr/>
                </a:pPr>
                <a:endParaRPr lang="zh-CN" altLang="en-US">
                  <a:latin typeface="+mn-lt"/>
                </a:endParaRPr>
              </a:p>
            </p:txBody>
          </p:sp>
        </p:grpSp>
        <p:grpSp>
          <p:nvGrpSpPr>
            <p:cNvPr id="27" name="组合 38"/>
            <p:cNvGrpSpPr>
              <a:grpSpLocks/>
            </p:cNvGrpSpPr>
            <p:nvPr/>
          </p:nvGrpSpPr>
          <p:grpSpPr bwMode="auto">
            <a:xfrm>
              <a:off x="2246267" y="1128470"/>
              <a:ext cx="720710" cy="323850"/>
              <a:chOff x="4770548" y="4032036"/>
              <a:chExt cx="720000" cy="323797"/>
            </a:xfrm>
          </p:grpSpPr>
          <p:sp>
            <p:nvSpPr>
              <p:cNvPr id="31" name="Line 9"/>
              <p:cNvSpPr>
                <a:spLocks noChangeShapeType="1"/>
              </p:cNvSpPr>
              <p:nvPr/>
            </p:nvSpPr>
            <p:spPr bwMode="auto">
              <a:xfrm>
                <a:off x="4770594" y="4355833"/>
                <a:ext cx="72001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32" name="Rectangle 8"/>
              <p:cNvSpPr>
                <a:spLocks noChangeArrowheads="1"/>
              </p:cNvSpPr>
              <p:nvPr/>
            </p:nvSpPr>
            <p:spPr bwMode="auto">
              <a:xfrm>
                <a:off x="4976766" y="4032036"/>
                <a:ext cx="287054" cy="287291"/>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sym typeface="Symbol" pitchFamily="18" charset="2"/>
                  </a:rPr>
                  <a:t></a:t>
                </a:r>
              </a:p>
            </p:txBody>
          </p:sp>
        </p:grpSp>
        <p:grpSp>
          <p:nvGrpSpPr>
            <p:cNvPr id="30" name="组合 39"/>
            <p:cNvGrpSpPr>
              <a:grpSpLocks/>
            </p:cNvGrpSpPr>
            <p:nvPr/>
          </p:nvGrpSpPr>
          <p:grpSpPr bwMode="auto">
            <a:xfrm>
              <a:off x="4357597" y="1137995"/>
              <a:ext cx="720710" cy="314325"/>
              <a:chOff x="6882156" y="4041573"/>
              <a:chExt cx="720000" cy="314260"/>
            </a:xfrm>
          </p:grpSpPr>
          <p:sp>
            <p:nvSpPr>
              <p:cNvPr id="34" name="Line 7"/>
              <p:cNvSpPr>
                <a:spLocks noChangeShapeType="1"/>
              </p:cNvSpPr>
              <p:nvPr/>
            </p:nvSpPr>
            <p:spPr bwMode="auto">
              <a:xfrm>
                <a:off x="6882247" y="4355833"/>
                <a:ext cx="720015"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35" name="Rectangle 6"/>
              <p:cNvSpPr>
                <a:spLocks noChangeArrowheads="1"/>
              </p:cNvSpPr>
              <p:nvPr/>
            </p:nvSpPr>
            <p:spPr bwMode="auto">
              <a:xfrm>
                <a:off x="7110622" y="4041573"/>
                <a:ext cx="287054" cy="287279"/>
              </a:xfrm>
              <a:prstGeom prst="rect">
                <a:avLst/>
              </a:prstGeom>
              <a:noFill/>
              <a:ln w="19050">
                <a:noFill/>
                <a:miter lim="800000"/>
                <a:headEnd/>
                <a:tailEnd/>
              </a:ln>
            </p:spPr>
            <p:txBody>
              <a:bodyPr lIns="0" tIns="0" rIns="0" bIns="0" anchor="ctr" anchorCtr="1"/>
              <a:lstStyle/>
              <a:p>
                <a:pPr eaLnBrk="0" hangingPunct="0">
                  <a:defRPr/>
                </a:pPr>
                <a:r>
                  <a:rPr lang="en-US" altLang="zh-CN" b="1" i="1" dirty="0">
                    <a:latin typeface="+mn-lt"/>
                    <a:ea typeface="+mn-ea"/>
                    <a:cs typeface="Times New Roman" pitchFamily="18" charset="0"/>
                  </a:rPr>
                  <a:t>n</a:t>
                </a:r>
              </a:p>
            </p:txBody>
          </p:sp>
        </p:grpSp>
        <p:sp>
          <p:nvSpPr>
            <p:cNvPr id="36" name="Oval 5"/>
            <p:cNvSpPr>
              <a:spLocks noChangeArrowheads="1"/>
            </p:cNvSpPr>
            <p:nvPr/>
          </p:nvSpPr>
          <p:spPr bwMode="auto">
            <a:xfrm>
              <a:off x="5073650" y="1238008"/>
              <a:ext cx="1403350"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a:t>
              </a:r>
              <a:r>
                <a:rPr lang="en-US" altLang="zh-CN" b="1" i="1" dirty="0" err="1">
                  <a:latin typeface="+mn-lt"/>
                  <a:ea typeface="+mn-ea"/>
                  <a:cs typeface="Times New Roman" pitchFamily="18" charset="0"/>
                </a:rPr>
                <a:t>n</a:t>
              </a:r>
              <a:r>
                <a:rPr lang="en-US" altLang="zh-CN" dirty="0">
                  <a:latin typeface="+mn-lt"/>
                  <a:cs typeface="Times New Roman" pitchFamily="18" charset="0"/>
                </a:rPr>
                <a:t>·</a:t>
              </a:r>
              <a:endParaRPr lang="en-US" altLang="zh-CN" dirty="0">
                <a:latin typeface="+mn-lt"/>
              </a:endParaRPr>
            </a:p>
          </p:txBody>
        </p:sp>
        <p:sp>
          <p:nvSpPr>
            <p:cNvPr id="37" name="Oval 4"/>
            <p:cNvSpPr>
              <a:spLocks noChangeArrowheads="1"/>
            </p:cNvSpPr>
            <p:nvPr/>
          </p:nvSpPr>
          <p:spPr bwMode="auto">
            <a:xfrm>
              <a:off x="2960688" y="2247891"/>
              <a:ext cx="1439862"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 E+·</a:t>
              </a:r>
              <a:r>
                <a:rPr lang="en-US" altLang="zh-CN" b="1" i="1" dirty="0" err="1">
                  <a:latin typeface="+mn-lt"/>
                  <a:ea typeface="+mn-ea"/>
                  <a:cs typeface="Times New Roman" pitchFamily="18" charset="0"/>
                </a:rPr>
                <a:t>n</a:t>
              </a:r>
            </a:p>
          </p:txBody>
        </p:sp>
        <p:sp>
          <p:nvSpPr>
            <p:cNvPr id="38" name="Oval 3"/>
            <p:cNvSpPr>
              <a:spLocks noChangeArrowheads="1"/>
            </p:cNvSpPr>
            <p:nvPr/>
          </p:nvSpPr>
          <p:spPr bwMode="auto">
            <a:xfrm>
              <a:off x="5097463" y="2232016"/>
              <a:ext cx="1439862" cy="431800"/>
            </a:xfrm>
            <a:prstGeom prst="ellipse">
              <a:avLst/>
            </a:prstGeom>
            <a:solidFill>
              <a:srgbClr val="FFFFFF"/>
            </a:solidFill>
            <a:ln w="19050">
              <a:solidFill>
                <a:srgbClr val="000000"/>
              </a:solidFill>
              <a:round/>
              <a:headEnd/>
              <a:tailEnd/>
            </a:ln>
          </p:spPr>
          <p:txBody>
            <a:bodyPr lIns="0" tIns="0" rIns="0" bIns="0"/>
            <a:lstStyle/>
            <a:p>
              <a:pPr algn="ctr" eaLnBrk="0" hangingPunct="0">
                <a:defRPr/>
              </a:pPr>
              <a:r>
                <a:rPr lang="en-US" altLang="zh-CN" dirty="0">
                  <a:latin typeface="+mn-lt"/>
                  <a:cs typeface="Times New Roman" pitchFamily="18" charset="0"/>
                </a:rPr>
                <a:t>E → </a:t>
              </a:r>
              <a:r>
                <a:rPr lang="en-US" altLang="zh-CN" dirty="0" err="1">
                  <a:latin typeface="+mn-lt"/>
                  <a:cs typeface="Times New Roman" pitchFamily="18" charset="0"/>
                </a:rPr>
                <a:t>E+</a:t>
              </a:r>
              <a:r>
                <a:rPr lang="en-US" altLang="zh-CN" b="1" i="1" dirty="0" err="1">
                  <a:latin typeface="+mn-lt"/>
                  <a:ea typeface="+mn-ea"/>
                  <a:cs typeface="Times New Roman" pitchFamily="18" charset="0"/>
                </a:rPr>
                <a:t>n</a:t>
              </a:r>
              <a:r>
                <a:rPr lang="en-US" altLang="zh-CN" dirty="0">
                  <a:latin typeface="+mn-lt"/>
                  <a:cs typeface="Times New Roman" pitchFamily="18" charset="0"/>
                </a:rPr>
                <a:t>·</a:t>
              </a:r>
              <a:endParaRPr lang="en-US" altLang="zh-CN" dirty="0">
                <a:latin typeface="+mn-lt"/>
              </a:endParaRPr>
            </a:p>
          </p:txBody>
        </p:sp>
      </p:grpSp>
      <p:graphicFrame>
        <p:nvGraphicFramePr>
          <p:cNvPr id="41" name="表格 40"/>
          <p:cNvGraphicFramePr>
            <a:graphicFrameLocks noGrp="1"/>
          </p:cNvGraphicFramePr>
          <p:nvPr/>
        </p:nvGraphicFramePr>
        <p:xfrm>
          <a:off x="1142976" y="3429000"/>
          <a:ext cx="7000924" cy="3286148"/>
        </p:xfrm>
        <a:graphic>
          <a:graphicData uri="http://schemas.openxmlformats.org/drawingml/2006/table">
            <a:tbl>
              <a:tblPr/>
              <a:tblGrid>
                <a:gridCol w="2000264"/>
                <a:gridCol w="1643074"/>
                <a:gridCol w="1714512"/>
                <a:gridCol w="1643074"/>
              </a:tblGrid>
              <a:tr h="410365">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rPr>
                        <a:t>I</a:t>
                      </a: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Symbol" pitchFamily="18" charset="2"/>
                      </a:endParaRPr>
                    </a:p>
                  </a:txBody>
                  <a:tcPr marL="36000" marR="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rPr>
                        <a:t>I</a:t>
                      </a:r>
                      <a:r>
                        <a:rPr kumimoji="0" lang="en-US" altLang="zh-CN" sz="2000" b="0" i="0" u="none" strike="noStrike" cap="none" normalizeH="0" baseline="-30000" dirty="0" smtClean="0">
                          <a:ln>
                            <a:noFill/>
                          </a:ln>
                          <a:solidFill>
                            <a:srgbClr val="000000"/>
                          </a:solidFill>
                          <a:effectLst/>
                          <a:latin typeface="+mn-lt"/>
                          <a:ea typeface="宋体" pitchFamily="2" charset="-122"/>
                          <a:cs typeface="Times New Roman" pitchFamily="18" charset="0"/>
                        </a:rPr>
                        <a:t>E</a:t>
                      </a:r>
                      <a:endPar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endParaRPr>
                    </a:p>
                  </a:txBody>
                  <a:tcPr marL="36000" marR="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rPr>
                        <a:t>I</a:t>
                      </a:r>
                      <a:r>
                        <a:rPr kumimoji="0" lang="en-US" altLang="zh-CN" sz="2000" b="0" i="0" u="none" strike="noStrike" cap="none" normalizeH="0" baseline="-30000" dirty="0" smtClean="0">
                          <a:ln>
                            <a:noFill/>
                          </a:ln>
                          <a:solidFill>
                            <a:srgbClr val="000000"/>
                          </a:solidFill>
                          <a:effectLst/>
                          <a:latin typeface="+mn-lt"/>
                          <a:ea typeface="宋体" pitchFamily="2" charset="-122"/>
                          <a:cs typeface="Times New Roman" pitchFamily="18" charset="0"/>
                        </a:rPr>
                        <a:t>+</a:t>
                      </a:r>
                      <a:endPar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endParaRPr>
                    </a:p>
                  </a:txBody>
                  <a:tcPr marL="36000" marR="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rPr>
                        <a:t>I</a:t>
                      </a:r>
                      <a:r>
                        <a:rPr kumimoji="0" lang="en-US" altLang="zh-CN" sz="2000" b="0" i="0" u="none" strike="noStrike" cap="none" normalizeH="0" baseline="-30000" dirty="0" smtClean="0">
                          <a:ln>
                            <a:noFill/>
                          </a:ln>
                          <a:solidFill>
                            <a:srgbClr val="000000"/>
                          </a:solidFill>
                          <a:effectLst/>
                          <a:latin typeface="+mn-lt"/>
                          <a:ea typeface="宋体" pitchFamily="2" charset="-122"/>
                          <a:cs typeface="Times New Roman" pitchFamily="18" charset="0"/>
                        </a:rPr>
                        <a:t>n</a:t>
                      </a:r>
                      <a:endParaRPr kumimoji="0" lang="en-US" altLang="zh-CN" sz="2000" b="0" i="0" u="none" strike="noStrike" cap="none" normalizeH="0" baseline="0" dirty="0" smtClean="0">
                        <a:ln>
                          <a:noFill/>
                        </a:ln>
                        <a:solidFill>
                          <a:srgbClr val="000000"/>
                        </a:solidFill>
                        <a:effectLst/>
                        <a:latin typeface="+mn-lt"/>
                        <a:ea typeface="宋体" pitchFamily="2" charset="-122"/>
                        <a:cs typeface="Times New Roman" pitchFamily="18" charset="0"/>
                        <a:sym typeface="Symbol" pitchFamily="18" charset="2"/>
                      </a:endParaRPr>
                    </a:p>
                  </a:txBody>
                  <a:tcPr marL="36000" marR="36000" anchor="ctr" horzOverflow="overflow">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92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a:t>
                      </a:r>
                      <a:r>
                        <a:rPr lang="en-US" altLang="zh-CN" sz="2000" i="0" dirty="0" err="1" smtClean="0">
                          <a:latin typeface="+mn-lt"/>
                          <a:cs typeface="Times New Roman" pitchFamily="18" charset="0"/>
                        </a:rPr>
                        <a:t>E+</a:t>
                      </a:r>
                      <a:r>
                        <a:rPr lang="en-US" altLang="zh-CN" sz="2000" b="1" i="0" kern="1200" dirty="0" err="1" smtClean="0">
                          <a:solidFill>
                            <a:schemeClr val="tx1"/>
                          </a:solidFill>
                          <a:latin typeface="+mn-lt"/>
                          <a:ea typeface="+mn-ea"/>
                          <a:cs typeface="Times New Roman" pitchFamily="18" charset="0"/>
                        </a:rPr>
                        <a:t>n</a:t>
                      </a:r>
                      <a:endParaRPr lang="en-US" altLang="zh-CN" sz="2000" b="1" i="0" kern="1200" dirty="0" smtClean="0">
                        <a:solidFill>
                          <a:schemeClr val="tx1"/>
                        </a:solidFill>
                        <a:latin typeface="+mn-lt"/>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a:t>
                      </a:r>
                      <a:r>
                        <a:rPr lang="en-US" altLang="zh-CN" sz="2000" b="1" i="0" kern="1200" dirty="0" smtClean="0">
                          <a:solidFill>
                            <a:schemeClr val="tx1"/>
                          </a:solidFill>
                          <a:latin typeface="+mn-lt"/>
                          <a:ea typeface="+mn-ea"/>
                          <a:cs typeface="Times New Roman" pitchFamily="18" charset="0"/>
                        </a:rPr>
                        <a:t>n</a:t>
                      </a:r>
                    </a:p>
                  </a:txBody>
                  <a:tcPr marL="180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altLang="zh-CN" sz="2000" i="0" dirty="0" smtClean="0">
                          <a:latin typeface="+mn-lt"/>
                          <a:cs typeface="Times New Roman" pitchFamily="18" charset="0"/>
                        </a:rPr>
                        <a:t>E’ →E·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 E·+</a:t>
                      </a:r>
                      <a:r>
                        <a:rPr lang="en-US" altLang="zh-CN" sz="2000" b="1" i="0" kern="1200" dirty="0" smtClean="0">
                          <a:solidFill>
                            <a:schemeClr val="tx1"/>
                          </a:solidFill>
                          <a:latin typeface="+mn-lt"/>
                          <a:ea typeface="+mn-ea"/>
                          <a:cs typeface="Times New Roman" pitchFamily="18" charset="0"/>
                        </a:rPr>
                        <a:t>n</a:t>
                      </a: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a:t>
                      </a:r>
                      <a:r>
                        <a:rPr lang="en-US" altLang="zh-CN" sz="2000" b="1" i="0" kern="1200" dirty="0" smtClean="0">
                          <a:solidFill>
                            <a:schemeClr val="tx1"/>
                          </a:solidFill>
                          <a:latin typeface="+mn-lt"/>
                          <a:ea typeface="+mn-ea"/>
                          <a:cs typeface="Times New Roman" pitchFamily="18" charset="0"/>
                        </a:rPr>
                        <a:t>n</a:t>
                      </a:r>
                      <a:r>
                        <a:rPr lang="en-US" altLang="zh-CN" sz="2000" i="0" dirty="0" smtClean="0">
                          <a:latin typeface="+mn-lt"/>
                          <a:cs typeface="Times New Roman" pitchFamily="18" charset="0"/>
                        </a:rPr>
                        <a:t>·</a:t>
                      </a:r>
                      <a:endParaRPr lang="en-US" altLang="zh-CN" sz="2000" i="0" dirty="0" smtClean="0">
                        <a:latin typeface="+mn-lt"/>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718138">
                <a:tc>
                  <a:txBody>
                    <a:bodyPr/>
                    <a:lstStyle/>
                    <a:p>
                      <a:pPr algn="l"/>
                      <a:r>
                        <a:rPr lang="en-US" altLang="zh-CN" sz="2000" i="0" dirty="0" smtClean="0">
                          <a:latin typeface="+mn-lt"/>
                          <a:cs typeface="Times New Roman" pitchFamily="18" charset="0"/>
                        </a:rPr>
                        <a:t>E’ →E·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 E·+</a:t>
                      </a:r>
                      <a:r>
                        <a:rPr lang="en-US" altLang="zh-CN" sz="2000" b="1" i="0" kern="1200" dirty="0" smtClean="0">
                          <a:solidFill>
                            <a:schemeClr val="tx1"/>
                          </a:solidFill>
                          <a:latin typeface="+mn-lt"/>
                          <a:ea typeface="+mn-ea"/>
                          <a:cs typeface="Times New Roman" pitchFamily="18" charset="0"/>
                        </a:rPr>
                        <a:t>n</a:t>
                      </a:r>
                    </a:p>
                  </a:txBody>
                  <a:tcPr marL="180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r>
                        <a:rPr lang="en-US" altLang="zh-CN" sz="2000" i="0" dirty="0" smtClean="0">
                          <a:latin typeface="+mn-lt"/>
                          <a:cs typeface="Times New Roman" pitchFamily="18" charset="0"/>
                        </a:rPr>
                        <a:t>E → E+·</a:t>
                      </a:r>
                      <a:r>
                        <a:rPr lang="en-US" altLang="zh-CN" sz="2000" b="1" i="0" kern="1200" dirty="0" smtClean="0">
                          <a:solidFill>
                            <a:schemeClr val="tx1"/>
                          </a:solidFill>
                          <a:latin typeface="+mn-lt"/>
                          <a:ea typeface="+mn-ea"/>
                          <a:cs typeface="Times New Roman" pitchFamily="18" charset="0"/>
                        </a:rPr>
                        <a:t>n</a:t>
                      </a:r>
                      <a:endParaRPr lang="zh-CN" altLang="en-US" sz="2000" b="1" i="0" kern="1200" dirty="0">
                        <a:solidFill>
                          <a:schemeClr val="tx1"/>
                        </a:solidFill>
                        <a:latin typeface="+mn-lt"/>
                        <a:ea typeface="+mn-ea"/>
                        <a:cs typeface="Times New Roman" pitchFamily="18" charset="0"/>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10365">
                <a:tc>
                  <a:txBody>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a:t>
                      </a:r>
                      <a:r>
                        <a:rPr lang="en-US" altLang="zh-CN" sz="2000" b="1" i="0" kern="1200" dirty="0" smtClean="0">
                          <a:solidFill>
                            <a:schemeClr val="tx1"/>
                          </a:solidFill>
                          <a:latin typeface="+mn-lt"/>
                          <a:ea typeface="+mn-ea"/>
                          <a:cs typeface="Times New Roman" pitchFamily="18" charset="0"/>
                        </a:rPr>
                        <a:t>n</a:t>
                      </a:r>
                      <a:r>
                        <a:rPr lang="en-US" altLang="zh-CN" sz="2000" i="0" dirty="0" smtClean="0">
                          <a:latin typeface="+mn-lt"/>
                          <a:cs typeface="Times New Roman" pitchFamily="18" charset="0"/>
                        </a:rPr>
                        <a:t>·</a:t>
                      </a:r>
                      <a:endParaRPr lang="en-US" altLang="zh-CN" sz="2000" i="0" dirty="0">
                        <a:latin typeface="+mn-lt"/>
                      </a:endParaRPr>
                    </a:p>
                  </a:txBody>
                  <a:tcPr marL="180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i="0" dirty="0" smtClean="0">
                        <a:latin typeface="+mn-lt"/>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i="0" dirty="0" smtClean="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10365">
                <a:tc>
                  <a:txBody>
                    <a:bodyPr/>
                    <a:lstStyle/>
                    <a:p>
                      <a:pPr algn="l"/>
                      <a:r>
                        <a:rPr lang="en-US" altLang="zh-CN" sz="2000" i="0" dirty="0" smtClean="0">
                          <a:latin typeface="+mn-lt"/>
                          <a:cs typeface="Times New Roman" pitchFamily="18" charset="0"/>
                        </a:rPr>
                        <a:t>E → E+·</a:t>
                      </a:r>
                      <a:r>
                        <a:rPr lang="en-US" altLang="zh-CN" sz="2000" b="1" i="0" kern="1200" dirty="0" smtClean="0">
                          <a:solidFill>
                            <a:schemeClr val="tx1"/>
                          </a:solidFill>
                          <a:latin typeface="+mn-lt"/>
                          <a:ea typeface="+mn-ea"/>
                          <a:cs typeface="Times New Roman" pitchFamily="18" charset="0"/>
                        </a:rPr>
                        <a:t>n</a:t>
                      </a:r>
                      <a:endParaRPr lang="zh-CN" altLang="en-US" sz="2000" b="1" i="0" kern="1200" dirty="0">
                        <a:solidFill>
                          <a:schemeClr val="tx1"/>
                        </a:solidFill>
                        <a:latin typeface="+mn-lt"/>
                        <a:ea typeface="+mn-ea"/>
                        <a:cs typeface="Times New Roman" pitchFamily="18" charset="0"/>
                      </a:endParaRPr>
                    </a:p>
                  </a:txBody>
                  <a:tcPr marL="180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i="0" dirty="0" smtClean="0">
                          <a:latin typeface="+mn-lt"/>
                          <a:cs typeface="Times New Roman" pitchFamily="18" charset="0"/>
                        </a:rPr>
                        <a:t>E → </a:t>
                      </a:r>
                      <a:r>
                        <a:rPr lang="en-US" altLang="zh-CN" sz="2000" i="0" dirty="0" err="1" smtClean="0">
                          <a:latin typeface="+mn-lt"/>
                          <a:cs typeface="Times New Roman" pitchFamily="18" charset="0"/>
                        </a:rPr>
                        <a:t>E+</a:t>
                      </a:r>
                      <a:r>
                        <a:rPr lang="en-US" altLang="zh-CN" sz="2000" b="1" i="0" kern="1200" dirty="0" err="1" smtClean="0">
                          <a:solidFill>
                            <a:schemeClr val="tx1"/>
                          </a:solidFill>
                          <a:latin typeface="+mn-lt"/>
                          <a:ea typeface="+mn-ea"/>
                          <a:cs typeface="Times New Roman" pitchFamily="18" charset="0"/>
                        </a:rPr>
                        <a:t>n</a:t>
                      </a:r>
                      <a:r>
                        <a:rPr lang="en-US" altLang="zh-CN" sz="2000" i="0" dirty="0" smtClean="0">
                          <a:latin typeface="+mn-lt"/>
                          <a:cs typeface="Times New Roman" pitchFamily="18" charset="0"/>
                        </a:rPr>
                        <a:t>·</a:t>
                      </a:r>
                      <a:endParaRPr lang="en-US" altLang="zh-CN" sz="2000" i="0" dirty="0" smtClean="0">
                        <a:latin typeface="+mn-lt"/>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13594">
                <a:tc>
                  <a:txBody>
                    <a:bodyPr/>
                    <a:lstStyle/>
                    <a:p>
                      <a:pPr eaLnBrk="0" hangingPunct="0">
                        <a:defRPr/>
                      </a:pPr>
                      <a:r>
                        <a:rPr lang="en-US" altLang="zh-CN" sz="2000" i="0" dirty="0" smtClean="0">
                          <a:latin typeface="+mn-lt"/>
                          <a:cs typeface="Times New Roman" pitchFamily="18" charset="0"/>
                        </a:rPr>
                        <a:t>E → </a:t>
                      </a:r>
                      <a:r>
                        <a:rPr lang="en-US" altLang="zh-CN" sz="2000" i="0" dirty="0" err="1" smtClean="0">
                          <a:latin typeface="+mn-lt"/>
                          <a:cs typeface="Times New Roman" pitchFamily="18" charset="0"/>
                        </a:rPr>
                        <a:t>E+</a:t>
                      </a:r>
                      <a:r>
                        <a:rPr lang="en-US" altLang="zh-CN" sz="2000" b="1" i="0" kern="1200" dirty="0" err="1" smtClean="0">
                          <a:solidFill>
                            <a:schemeClr val="tx1"/>
                          </a:solidFill>
                          <a:latin typeface="+mn-lt"/>
                          <a:ea typeface="+mn-ea"/>
                          <a:cs typeface="Times New Roman" pitchFamily="18" charset="0"/>
                        </a:rPr>
                        <a:t>n</a:t>
                      </a:r>
                      <a:r>
                        <a:rPr lang="en-US" altLang="zh-CN" sz="2000" i="0" dirty="0" smtClean="0">
                          <a:latin typeface="+mn-lt"/>
                          <a:cs typeface="Times New Roman" pitchFamily="18" charset="0"/>
                        </a:rPr>
                        <a:t>·</a:t>
                      </a:r>
                      <a:endParaRPr lang="en-US" altLang="zh-CN" sz="2000" i="0" dirty="0" smtClean="0">
                        <a:latin typeface="+mn-lt"/>
                      </a:endParaRPr>
                    </a:p>
                  </a:txBody>
                  <a:tcPr marL="180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i="0" dirty="0" smtClean="0">
                        <a:latin typeface="+mn-lt"/>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i="0" dirty="0" smtClean="0">
                        <a:latin typeface="+mn-lt"/>
                      </a:endParaRPr>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zh-CN" altLang="en-US" sz="2000" i="0" dirty="0"/>
                    </a:p>
                  </a:txBody>
                  <a:tcPr marL="180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灯片编号占位符 1"/>
          <p:cNvSpPr>
            <a:spLocks noGrp="1"/>
          </p:cNvSpPr>
          <p:nvPr>
            <p:ph type="sldNum" sz="quarter" idx="12"/>
          </p:nvPr>
        </p:nvSpPr>
        <p:spPr>
          <a:noFill/>
        </p:spPr>
        <p:txBody>
          <a:bodyPr/>
          <a:lstStyle/>
          <a:p>
            <a:fld id="{A5759FCD-A2C1-4FB6-B3F1-BD480D8FF5D3}" type="slidenum">
              <a:rPr lang="zh-CN" altLang="en-US" smtClean="0"/>
              <a:pPr/>
              <a:t>55</a:t>
            </a:fld>
            <a:endParaRPr lang="en-US" altLang="zh-CN" smtClean="0"/>
          </a:p>
        </p:txBody>
      </p:sp>
      <p:grpSp>
        <p:nvGrpSpPr>
          <p:cNvPr id="43" name="组合 42"/>
          <p:cNvGrpSpPr/>
          <p:nvPr/>
        </p:nvGrpSpPr>
        <p:grpSpPr>
          <a:xfrm>
            <a:off x="1760538" y="2357430"/>
            <a:ext cx="5740400" cy="2309812"/>
            <a:chOff x="1760538" y="2357430"/>
            <a:chExt cx="5740400" cy="2309812"/>
          </a:xfrm>
        </p:grpSpPr>
        <p:grpSp>
          <p:nvGrpSpPr>
            <p:cNvPr id="2" name="组合 29"/>
            <p:cNvGrpSpPr>
              <a:grpSpLocks/>
            </p:cNvGrpSpPr>
            <p:nvPr/>
          </p:nvGrpSpPr>
          <p:grpSpPr bwMode="auto">
            <a:xfrm>
              <a:off x="2333625" y="2357430"/>
              <a:ext cx="1295400" cy="1008062"/>
              <a:chOff x="2333625" y="3929063"/>
              <a:chExt cx="1295400" cy="1008062"/>
            </a:xfrm>
          </p:grpSpPr>
          <p:sp>
            <p:nvSpPr>
              <p:cNvPr id="4" name="AutoShape 25"/>
              <p:cNvSpPr>
                <a:spLocks noChangeArrowheads="1"/>
              </p:cNvSpPr>
              <p:nvPr/>
            </p:nvSpPr>
            <p:spPr bwMode="auto">
              <a:xfrm>
                <a:off x="2333625" y="3929063"/>
                <a:ext cx="1295400" cy="1008062"/>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pt-BR" altLang="zh-CN" dirty="0">
                    <a:latin typeface="+mn-lt"/>
                    <a:cs typeface="Times New Roman" pitchFamily="18" charset="0"/>
                  </a:rPr>
                  <a:t>E’ →·E</a:t>
                </a:r>
                <a:endParaRPr lang="en-US" altLang="zh-CN" dirty="0">
                  <a:latin typeface="+mn-lt"/>
                </a:endParaRPr>
              </a:p>
              <a:p>
                <a:pPr eaLnBrk="0" hangingPunct="0">
                  <a:defRPr/>
                </a:pPr>
                <a:r>
                  <a:rPr lang="pt-BR" altLang="zh-CN" dirty="0">
                    <a:latin typeface="+mn-lt"/>
                    <a:cs typeface="Times New Roman" pitchFamily="18" charset="0"/>
                  </a:rPr>
                  <a:t>E →·E+</a:t>
                </a:r>
                <a:r>
                  <a:rPr lang="pt-BR" altLang="zh-CN" b="1" i="1" dirty="0">
                    <a:latin typeface="+mn-lt"/>
                    <a:ea typeface="+mn-ea"/>
                    <a:cs typeface="Times New Roman" pitchFamily="18" charset="0"/>
                  </a:rPr>
                  <a:t>n</a:t>
                </a:r>
                <a:endParaRPr lang="en-US" altLang="zh-CN" b="1" i="1" dirty="0">
                  <a:latin typeface="+mn-lt"/>
                  <a:ea typeface="+mn-ea"/>
                  <a:cs typeface="Times New Roman" pitchFamily="18" charset="0"/>
                </a:endParaRPr>
              </a:p>
              <a:p>
                <a:pPr eaLnBrk="0" hangingPunct="0">
                  <a:defRPr/>
                </a:pPr>
                <a:r>
                  <a:rPr lang="pt-BR" altLang="zh-CN" dirty="0">
                    <a:latin typeface="+mn-lt"/>
                    <a:cs typeface="Times New Roman" pitchFamily="18" charset="0"/>
                  </a:rPr>
                  <a:t>E →·</a:t>
                </a:r>
                <a:r>
                  <a:rPr lang="pt-BR" altLang="zh-CN" b="1" i="1" dirty="0">
                    <a:latin typeface="+mn-lt"/>
                    <a:ea typeface="+mn-ea"/>
                    <a:cs typeface="Times New Roman" pitchFamily="18" charset="0"/>
                  </a:rPr>
                  <a:t>n</a:t>
                </a:r>
                <a:endParaRPr lang="en-US" altLang="zh-CN" b="1" i="1" dirty="0">
                  <a:latin typeface="+mn-lt"/>
                  <a:ea typeface="+mn-ea"/>
                  <a:cs typeface="Times New Roman" pitchFamily="18" charset="0"/>
                </a:endParaRPr>
              </a:p>
            </p:txBody>
          </p:sp>
          <p:sp>
            <p:nvSpPr>
              <p:cNvPr id="5" name="Oval 23"/>
              <p:cNvSpPr>
                <a:spLocks noChangeArrowheads="1"/>
              </p:cNvSpPr>
              <p:nvPr/>
            </p:nvSpPr>
            <p:spPr bwMode="auto">
              <a:xfrm>
                <a:off x="3276600" y="4608513"/>
                <a:ext cx="287338" cy="288925"/>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0</a:t>
                </a:r>
                <a:endParaRPr lang="en-US" altLang="zh-CN" dirty="0">
                  <a:latin typeface="+mn-lt"/>
                </a:endParaRPr>
              </a:p>
            </p:txBody>
          </p:sp>
        </p:grpSp>
        <p:sp>
          <p:nvSpPr>
            <p:cNvPr id="6" name="Line 22"/>
            <p:cNvSpPr>
              <a:spLocks noChangeShapeType="1"/>
            </p:cNvSpPr>
            <p:nvPr/>
          </p:nvSpPr>
          <p:spPr bwMode="auto">
            <a:xfrm>
              <a:off x="1760538" y="2865430"/>
              <a:ext cx="576262"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grpSp>
          <p:nvGrpSpPr>
            <p:cNvPr id="3" name="组合 34"/>
            <p:cNvGrpSpPr>
              <a:grpSpLocks/>
            </p:cNvGrpSpPr>
            <p:nvPr/>
          </p:nvGrpSpPr>
          <p:grpSpPr bwMode="auto">
            <a:xfrm>
              <a:off x="3638550" y="2593967"/>
              <a:ext cx="685800" cy="271463"/>
              <a:chOff x="3638550" y="4165600"/>
              <a:chExt cx="685800" cy="271463"/>
            </a:xfrm>
          </p:grpSpPr>
          <p:sp>
            <p:nvSpPr>
              <p:cNvPr id="7" name="Line 21"/>
              <p:cNvSpPr>
                <a:spLocks noChangeShapeType="1"/>
              </p:cNvSpPr>
              <p:nvPr/>
            </p:nvSpPr>
            <p:spPr bwMode="auto">
              <a:xfrm>
                <a:off x="3638550" y="4437063"/>
                <a:ext cx="685800"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8" name="Rectangle 20"/>
              <p:cNvSpPr>
                <a:spLocks noChangeArrowheads="1"/>
              </p:cNvSpPr>
              <p:nvPr/>
            </p:nvSpPr>
            <p:spPr bwMode="auto">
              <a:xfrm>
                <a:off x="3924300" y="4165600"/>
                <a:ext cx="215900" cy="215900"/>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E</a:t>
                </a:r>
                <a:endParaRPr lang="en-US" altLang="zh-CN" dirty="0">
                  <a:latin typeface="+mn-lt"/>
                </a:endParaRPr>
              </a:p>
            </p:txBody>
          </p:sp>
        </p:grpSp>
        <p:grpSp>
          <p:nvGrpSpPr>
            <p:cNvPr id="24" name="组合 30"/>
            <p:cNvGrpSpPr>
              <a:grpSpLocks/>
            </p:cNvGrpSpPr>
            <p:nvPr/>
          </p:nvGrpSpPr>
          <p:grpSpPr bwMode="auto">
            <a:xfrm>
              <a:off x="4324350" y="2357430"/>
              <a:ext cx="1295400" cy="1008062"/>
              <a:chOff x="4324350" y="3929063"/>
              <a:chExt cx="1295400" cy="1008062"/>
            </a:xfrm>
          </p:grpSpPr>
          <p:sp>
            <p:nvSpPr>
              <p:cNvPr id="9" name="AutoShape 19"/>
              <p:cNvSpPr>
                <a:spLocks noChangeArrowheads="1"/>
              </p:cNvSpPr>
              <p:nvPr/>
            </p:nvSpPr>
            <p:spPr bwMode="auto">
              <a:xfrm>
                <a:off x="4324350" y="3929063"/>
                <a:ext cx="1295400" cy="1008062"/>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E’ →E·</a:t>
                </a:r>
                <a:endParaRPr lang="en-US" altLang="zh-CN" dirty="0">
                  <a:latin typeface="+mn-lt"/>
                </a:endParaRPr>
              </a:p>
              <a:p>
                <a:pPr eaLnBrk="0" hangingPunct="0">
                  <a:defRPr/>
                </a:pPr>
                <a:r>
                  <a:rPr lang="en-US" altLang="zh-CN" dirty="0">
                    <a:latin typeface="+mn-lt"/>
                    <a:cs typeface="Times New Roman" pitchFamily="18" charset="0"/>
                  </a:rPr>
                  <a:t>E →E·+</a:t>
                </a:r>
                <a:r>
                  <a:rPr lang="en-US" altLang="zh-CN" b="1" i="1" dirty="0">
                    <a:latin typeface="+mn-lt"/>
                    <a:ea typeface="+mn-ea"/>
                    <a:cs typeface="Times New Roman" pitchFamily="18" charset="0"/>
                  </a:rPr>
                  <a:t>n</a:t>
                </a:r>
              </a:p>
            </p:txBody>
          </p:sp>
          <p:sp>
            <p:nvSpPr>
              <p:cNvPr id="10" name="Oval 17"/>
              <p:cNvSpPr>
                <a:spLocks noChangeArrowheads="1"/>
              </p:cNvSpPr>
              <p:nvPr/>
            </p:nvSpPr>
            <p:spPr bwMode="auto">
              <a:xfrm>
                <a:off x="5270500" y="4608513"/>
                <a:ext cx="287338" cy="288925"/>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1</a:t>
                </a:r>
                <a:endParaRPr lang="en-US" altLang="zh-CN" dirty="0">
                  <a:latin typeface="+mn-lt"/>
                </a:endParaRPr>
              </a:p>
            </p:txBody>
          </p:sp>
        </p:grpSp>
        <p:grpSp>
          <p:nvGrpSpPr>
            <p:cNvPr id="30" name="组合 31"/>
            <p:cNvGrpSpPr>
              <a:grpSpLocks/>
            </p:cNvGrpSpPr>
            <p:nvPr/>
          </p:nvGrpSpPr>
          <p:grpSpPr bwMode="auto">
            <a:xfrm>
              <a:off x="2254250" y="3946517"/>
              <a:ext cx="1296988" cy="720725"/>
              <a:chOff x="2254250" y="5518150"/>
              <a:chExt cx="1296988" cy="720725"/>
            </a:xfrm>
          </p:grpSpPr>
          <p:sp>
            <p:nvSpPr>
              <p:cNvPr id="11" name="AutoShape 16"/>
              <p:cNvSpPr>
                <a:spLocks noChangeArrowheads="1"/>
              </p:cNvSpPr>
              <p:nvPr/>
            </p:nvSpPr>
            <p:spPr bwMode="auto">
              <a:xfrm>
                <a:off x="2254250" y="5518150"/>
                <a:ext cx="1296988" cy="72072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a:t>
                </a:r>
                <a:r>
                  <a:rPr lang="en-US" altLang="zh-CN" b="1" i="1" dirty="0" err="1">
                    <a:latin typeface="+mn-lt"/>
                    <a:ea typeface="+mn-ea"/>
                    <a:cs typeface="Times New Roman" pitchFamily="18" charset="0"/>
                  </a:rPr>
                  <a:t>n</a:t>
                </a:r>
                <a:r>
                  <a:rPr lang="en-US" altLang="zh-CN" dirty="0">
                    <a:latin typeface="+mn-lt"/>
                    <a:cs typeface="Times New Roman" pitchFamily="18" charset="0"/>
                  </a:rPr>
                  <a:t>·</a:t>
                </a:r>
                <a:endParaRPr lang="en-US" altLang="zh-CN" dirty="0">
                  <a:latin typeface="+mn-lt"/>
                </a:endParaRPr>
              </a:p>
            </p:txBody>
          </p:sp>
          <p:sp>
            <p:nvSpPr>
              <p:cNvPr id="12" name="Oval 14"/>
              <p:cNvSpPr>
                <a:spLocks noChangeArrowheads="1"/>
              </p:cNvSpPr>
              <p:nvPr/>
            </p:nvSpPr>
            <p:spPr bwMode="auto">
              <a:xfrm>
                <a:off x="3200400" y="5907088"/>
                <a:ext cx="288925" cy="287337"/>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2</a:t>
                </a:r>
                <a:endParaRPr lang="en-US" altLang="zh-CN" dirty="0">
                  <a:latin typeface="+mn-lt"/>
                </a:endParaRPr>
              </a:p>
            </p:txBody>
          </p:sp>
        </p:grpSp>
        <p:grpSp>
          <p:nvGrpSpPr>
            <p:cNvPr id="31" name="组合 35"/>
            <p:cNvGrpSpPr>
              <a:grpSpLocks/>
            </p:cNvGrpSpPr>
            <p:nvPr/>
          </p:nvGrpSpPr>
          <p:grpSpPr bwMode="auto">
            <a:xfrm>
              <a:off x="2633663" y="3365492"/>
              <a:ext cx="271462" cy="576263"/>
              <a:chOff x="2633663" y="4937125"/>
              <a:chExt cx="271462" cy="576263"/>
            </a:xfrm>
          </p:grpSpPr>
          <p:sp>
            <p:nvSpPr>
              <p:cNvPr id="13" name="Line 13"/>
              <p:cNvSpPr>
                <a:spLocks noChangeShapeType="1"/>
              </p:cNvSpPr>
              <p:nvPr/>
            </p:nvSpPr>
            <p:spPr bwMode="auto">
              <a:xfrm>
                <a:off x="2905125" y="4937125"/>
                <a:ext cx="0" cy="576263"/>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4" name="Rectangle 12"/>
              <p:cNvSpPr>
                <a:spLocks noChangeArrowheads="1"/>
              </p:cNvSpPr>
              <p:nvPr/>
            </p:nvSpPr>
            <p:spPr bwMode="auto">
              <a:xfrm>
                <a:off x="2633663" y="5126038"/>
                <a:ext cx="215900" cy="215900"/>
              </a:xfrm>
              <a:prstGeom prst="rect">
                <a:avLst/>
              </a:prstGeom>
              <a:noFill/>
              <a:ln w="19050">
                <a:noFill/>
                <a:miter lim="800000"/>
                <a:headEnd/>
                <a:tailEnd/>
              </a:ln>
            </p:spPr>
            <p:txBody>
              <a:bodyPr lIns="0" tIns="0" rIns="0" bIns="0" anchor="ctr" anchorCtr="1"/>
              <a:lstStyle/>
              <a:p>
                <a:pPr eaLnBrk="0" hangingPunct="0">
                  <a:defRPr/>
                </a:pPr>
                <a:r>
                  <a:rPr lang="en-US" altLang="zh-CN" b="1" i="1" dirty="0" err="1">
                    <a:latin typeface="+mn-lt"/>
                    <a:ea typeface="+mn-ea"/>
                    <a:cs typeface="Times New Roman" pitchFamily="18" charset="0"/>
                  </a:rPr>
                  <a:t>n</a:t>
                </a:r>
              </a:p>
            </p:txBody>
          </p:sp>
        </p:grpSp>
        <p:grpSp>
          <p:nvGrpSpPr>
            <p:cNvPr id="32" name="组合 36"/>
            <p:cNvGrpSpPr>
              <a:grpSpLocks/>
            </p:cNvGrpSpPr>
            <p:nvPr/>
          </p:nvGrpSpPr>
          <p:grpSpPr bwMode="auto">
            <a:xfrm>
              <a:off x="4705350" y="3376605"/>
              <a:ext cx="261938" cy="576262"/>
              <a:chOff x="4705350" y="4948238"/>
              <a:chExt cx="261938" cy="576262"/>
            </a:xfrm>
          </p:grpSpPr>
          <p:sp>
            <p:nvSpPr>
              <p:cNvPr id="15" name="Line 11"/>
              <p:cNvSpPr>
                <a:spLocks noChangeShapeType="1"/>
              </p:cNvSpPr>
              <p:nvPr/>
            </p:nvSpPr>
            <p:spPr bwMode="auto">
              <a:xfrm>
                <a:off x="4967288" y="4948238"/>
                <a:ext cx="0" cy="576262"/>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6" name="Rectangle 10"/>
              <p:cNvSpPr>
                <a:spLocks noChangeArrowheads="1"/>
              </p:cNvSpPr>
              <p:nvPr/>
            </p:nvSpPr>
            <p:spPr bwMode="auto">
              <a:xfrm>
                <a:off x="4705350" y="5149850"/>
                <a:ext cx="215900" cy="215900"/>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a:t>
                </a:r>
                <a:endParaRPr lang="en-US" altLang="zh-CN" dirty="0">
                  <a:latin typeface="+mn-lt"/>
                </a:endParaRPr>
              </a:p>
            </p:txBody>
          </p:sp>
        </p:grpSp>
        <p:grpSp>
          <p:nvGrpSpPr>
            <p:cNvPr id="33" name="组合 32"/>
            <p:cNvGrpSpPr>
              <a:grpSpLocks/>
            </p:cNvGrpSpPr>
            <p:nvPr/>
          </p:nvGrpSpPr>
          <p:grpSpPr bwMode="auto">
            <a:xfrm>
              <a:off x="4324350" y="3946517"/>
              <a:ext cx="1295400" cy="720725"/>
              <a:chOff x="4324350" y="5518150"/>
              <a:chExt cx="1295400" cy="720725"/>
            </a:xfrm>
          </p:grpSpPr>
          <p:sp>
            <p:nvSpPr>
              <p:cNvPr id="17" name="AutoShape 9"/>
              <p:cNvSpPr>
                <a:spLocks noChangeArrowheads="1"/>
              </p:cNvSpPr>
              <p:nvPr/>
            </p:nvSpPr>
            <p:spPr bwMode="auto">
              <a:xfrm>
                <a:off x="4324350" y="5518150"/>
                <a:ext cx="1295400" cy="72072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E+·</a:t>
                </a:r>
                <a:r>
                  <a:rPr lang="en-US" altLang="zh-CN" b="1" i="1" dirty="0">
                    <a:latin typeface="+mn-lt"/>
                    <a:ea typeface="+mn-ea"/>
                    <a:cs typeface="Times New Roman" pitchFamily="18" charset="0"/>
                  </a:rPr>
                  <a:t>n</a:t>
                </a:r>
              </a:p>
            </p:txBody>
          </p:sp>
          <p:sp>
            <p:nvSpPr>
              <p:cNvPr id="18" name="Oval 7"/>
              <p:cNvSpPr>
                <a:spLocks noChangeArrowheads="1"/>
              </p:cNvSpPr>
              <p:nvPr/>
            </p:nvSpPr>
            <p:spPr bwMode="auto">
              <a:xfrm>
                <a:off x="5278438" y="5907088"/>
                <a:ext cx="287337" cy="287337"/>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3</a:t>
                </a:r>
                <a:endParaRPr lang="en-US" altLang="zh-CN" dirty="0">
                  <a:latin typeface="+mn-lt"/>
                </a:endParaRPr>
              </a:p>
            </p:txBody>
          </p:sp>
        </p:grpSp>
        <p:grpSp>
          <p:nvGrpSpPr>
            <p:cNvPr id="34" name="组合 33"/>
            <p:cNvGrpSpPr>
              <a:grpSpLocks/>
            </p:cNvGrpSpPr>
            <p:nvPr/>
          </p:nvGrpSpPr>
          <p:grpSpPr bwMode="auto">
            <a:xfrm>
              <a:off x="6205538" y="3946517"/>
              <a:ext cx="1295400" cy="720725"/>
              <a:chOff x="6205538" y="5518150"/>
              <a:chExt cx="1295400" cy="720725"/>
            </a:xfrm>
          </p:grpSpPr>
          <p:sp>
            <p:nvSpPr>
              <p:cNvPr id="20" name="AutoShape 5"/>
              <p:cNvSpPr>
                <a:spLocks noChangeArrowheads="1"/>
              </p:cNvSpPr>
              <p:nvPr/>
            </p:nvSpPr>
            <p:spPr bwMode="auto">
              <a:xfrm>
                <a:off x="6205538" y="5518150"/>
                <a:ext cx="1295400" cy="72072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a:t>
                </a:r>
                <a:r>
                  <a:rPr lang="en-US" altLang="zh-CN" dirty="0" err="1">
                    <a:latin typeface="+mn-lt"/>
                    <a:cs typeface="Times New Roman" pitchFamily="18" charset="0"/>
                  </a:rPr>
                  <a:t>E+</a:t>
                </a:r>
                <a:r>
                  <a:rPr lang="en-US" altLang="zh-CN" b="1" i="1" dirty="0" err="1">
                    <a:latin typeface="+mn-lt"/>
                    <a:ea typeface="+mn-ea"/>
                    <a:cs typeface="Times New Roman" pitchFamily="18" charset="0"/>
                  </a:rPr>
                  <a:t>n</a:t>
                </a:r>
                <a:r>
                  <a:rPr lang="en-US" altLang="zh-CN" dirty="0">
                    <a:latin typeface="+mn-lt"/>
                    <a:cs typeface="Times New Roman" pitchFamily="18" charset="0"/>
                  </a:rPr>
                  <a:t>·</a:t>
                </a:r>
                <a:endParaRPr lang="en-US" altLang="zh-CN" dirty="0">
                  <a:latin typeface="+mn-lt"/>
                </a:endParaRPr>
              </a:p>
            </p:txBody>
          </p:sp>
          <p:sp>
            <p:nvSpPr>
              <p:cNvPr id="21" name="Oval 3"/>
              <p:cNvSpPr>
                <a:spLocks noChangeArrowheads="1"/>
              </p:cNvSpPr>
              <p:nvPr/>
            </p:nvSpPr>
            <p:spPr bwMode="auto">
              <a:xfrm>
                <a:off x="7161213" y="5907088"/>
                <a:ext cx="287337" cy="287337"/>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4</a:t>
                </a:r>
                <a:endParaRPr lang="en-US" altLang="zh-CN" dirty="0">
                  <a:latin typeface="+mn-lt"/>
                </a:endParaRPr>
              </a:p>
            </p:txBody>
          </p:sp>
        </p:grpSp>
        <p:grpSp>
          <p:nvGrpSpPr>
            <p:cNvPr id="35" name="组合 37"/>
            <p:cNvGrpSpPr>
              <a:grpSpLocks/>
            </p:cNvGrpSpPr>
            <p:nvPr/>
          </p:nvGrpSpPr>
          <p:grpSpPr bwMode="auto">
            <a:xfrm>
              <a:off x="5629275" y="4062405"/>
              <a:ext cx="576263" cy="266700"/>
              <a:chOff x="5629275" y="5634038"/>
              <a:chExt cx="576263" cy="266700"/>
            </a:xfrm>
          </p:grpSpPr>
          <p:sp>
            <p:nvSpPr>
              <p:cNvPr id="19" name="Line 6"/>
              <p:cNvSpPr>
                <a:spLocks noChangeShapeType="1"/>
              </p:cNvSpPr>
              <p:nvPr/>
            </p:nvSpPr>
            <p:spPr bwMode="auto">
              <a:xfrm>
                <a:off x="5629275" y="5900738"/>
                <a:ext cx="576263"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22" name="Rectangle 2"/>
              <p:cNvSpPr>
                <a:spLocks noChangeArrowheads="1"/>
              </p:cNvSpPr>
              <p:nvPr/>
            </p:nvSpPr>
            <p:spPr bwMode="auto">
              <a:xfrm>
                <a:off x="5815013" y="5634038"/>
                <a:ext cx="215900" cy="215900"/>
              </a:xfrm>
              <a:prstGeom prst="rect">
                <a:avLst/>
              </a:prstGeom>
              <a:noFill/>
              <a:ln w="19050">
                <a:noFill/>
                <a:miter lim="800000"/>
                <a:headEnd/>
                <a:tailEnd/>
              </a:ln>
            </p:spPr>
            <p:txBody>
              <a:bodyPr lIns="0" tIns="0" rIns="0" bIns="0" anchor="ctr" anchorCtr="1"/>
              <a:lstStyle/>
              <a:p>
                <a:pPr eaLnBrk="0" hangingPunct="0">
                  <a:defRPr/>
                </a:pPr>
                <a:r>
                  <a:rPr lang="en-US" altLang="zh-CN" b="1" i="1" dirty="0" err="1">
                    <a:latin typeface="+mn-lt"/>
                    <a:ea typeface="+mn-ea"/>
                    <a:cs typeface="Times New Roman" pitchFamily="18" charset="0"/>
                  </a:rPr>
                  <a:t>n</a:t>
                </a:r>
              </a:p>
            </p:txBody>
          </p:sp>
        </p:gr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项目集规范族</a:t>
            </a:r>
            <a:endParaRPr lang="zh-CN" altLang="en-US" dirty="0"/>
          </a:p>
        </p:txBody>
      </p:sp>
      <p:sp>
        <p:nvSpPr>
          <p:cNvPr id="3" name="内容占位符 2"/>
          <p:cNvSpPr>
            <a:spLocks noGrp="1"/>
          </p:cNvSpPr>
          <p:nvPr>
            <p:ph idx="1"/>
          </p:nvPr>
        </p:nvSpPr>
        <p:spPr/>
        <p:txBody>
          <a:bodyPr/>
          <a:lstStyle/>
          <a:p>
            <a:r>
              <a:rPr lang="zh-CN" altLang="en-US" dirty="0" smtClean="0"/>
              <a:t>构成识别一个文法活前缀的</a:t>
            </a:r>
            <a:r>
              <a:rPr lang="en-US" altLang="zh-CN" dirty="0" smtClean="0"/>
              <a:t>DFA</a:t>
            </a:r>
            <a:r>
              <a:rPr lang="zh-CN" altLang="en-US" dirty="0" smtClean="0"/>
              <a:t>的项目集</a:t>
            </a:r>
            <a:r>
              <a:rPr lang="en-US" altLang="zh-CN" dirty="0" smtClean="0"/>
              <a:t>(</a:t>
            </a:r>
            <a:r>
              <a:rPr lang="zh-CN" altLang="en-US" dirty="0" smtClean="0"/>
              <a:t>状态</a:t>
            </a:r>
            <a:r>
              <a:rPr lang="en-US" altLang="zh-CN" dirty="0" smtClean="0"/>
              <a:t>)</a:t>
            </a:r>
            <a:r>
              <a:rPr lang="zh-CN" altLang="en-US" dirty="0" smtClean="0"/>
              <a:t>的全体称为文法的</a:t>
            </a:r>
            <a:r>
              <a:rPr lang="en-US" altLang="zh-CN" dirty="0" smtClean="0">
                <a:solidFill>
                  <a:srgbClr val="FF3300"/>
                </a:solidFill>
              </a:rPr>
              <a:t>LR(0)</a:t>
            </a:r>
            <a:r>
              <a:rPr lang="zh-CN" altLang="en-US" dirty="0" smtClean="0">
                <a:solidFill>
                  <a:srgbClr val="FF3300"/>
                </a:solidFill>
              </a:rPr>
              <a:t>项目集规范族</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项目集规范族的构造</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I</a:t>
            </a:r>
            <a:r>
              <a:rPr lang="zh-CN" altLang="en-US" dirty="0" smtClean="0"/>
              <a:t>是文法</a:t>
            </a:r>
            <a:r>
              <a:rPr lang="en-US" altLang="zh-CN" dirty="0" smtClean="0"/>
              <a:t>G</a:t>
            </a:r>
            <a:r>
              <a:rPr lang="en-US" altLang="zh-CN" dirty="0" smtClean="0">
                <a:sym typeface="Symbol" pitchFamily="18" charset="2"/>
              </a:rPr>
              <a:t></a:t>
            </a:r>
            <a:r>
              <a:rPr lang="zh-CN" altLang="en-US" dirty="0" smtClean="0"/>
              <a:t>的任一项目集，定义和构造</a:t>
            </a:r>
            <a:r>
              <a:rPr lang="en-US" altLang="zh-CN" dirty="0" smtClean="0"/>
              <a:t>I</a:t>
            </a:r>
            <a:r>
              <a:rPr lang="zh-CN" altLang="en-US" dirty="0" smtClean="0"/>
              <a:t>的闭包</a:t>
            </a:r>
            <a:r>
              <a:rPr lang="en-US" altLang="zh-CN" dirty="0" smtClean="0"/>
              <a:t>CLOSURE(I)</a:t>
            </a:r>
            <a:r>
              <a:rPr lang="zh-CN" altLang="en-US" dirty="0" smtClean="0"/>
              <a:t>如下：</a:t>
            </a:r>
            <a:endParaRPr lang="en-US" altLang="zh-CN" dirty="0" smtClean="0"/>
          </a:p>
          <a:p>
            <a:pPr>
              <a:spcBef>
                <a:spcPct val="50000"/>
              </a:spcBef>
              <a:buNone/>
            </a:pPr>
            <a:r>
              <a:rPr lang="en-US" altLang="zh-CN" sz="2000" dirty="0" smtClean="0"/>
              <a:t>1.  I </a:t>
            </a:r>
            <a:r>
              <a:rPr lang="zh-CN" altLang="en-US" sz="2000" dirty="0" smtClean="0"/>
              <a:t>的任何项目都属于</a:t>
            </a:r>
            <a:r>
              <a:rPr lang="en-US" altLang="zh-CN" sz="2000" dirty="0" smtClean="0"/>
              <a:t>CLOSURE(I)</a:t>
            </a:r>
            <a:r>
              <a:rPr lang="zh-CN" altLang="en-US" sz="2000" dirty="0" smtClean="0"/>
              <a:t>；</a:t>
            </a:r>
          </a:p>
          <a:p>
            <a:pPr>
              <a:spcBef>
                <a:spcPct val="50000"/>
              </a:spcBef>
              <a:buNone/>
            </a:pPr>
            <a:r>
              <a:rPr lang="en-US" altLang="zh-CN" sz="2000" dirty="0" smtClean="0"/>
              <a:t>2.  </a:t>
            </a:r>
            <a:r>
              <a:rPr lang="zh-CN" altLang="en-US" sz="2000" dirty="0" smtClean="0"/>
              <a:t>若</a:t>
            </a:r>
            <a:r>
              <a:rPr lang="en-US" altLang="zh-CN" sz="2000" dirty="0" smtClean="0">
                <a:solidFill>
                  <a:srgbClr val="FF3300"/>
                </a:solidFill>
              </a:rPr>
              <a:t>A→</a:t>
            </a:r>
            <a:r>
              <a:rPr lang="en-US" altLang="zh-CN" sz="2000" dirty="0" smtClean="0">
                <a:solidFill>
                  <a:srgbClr val="FF3300"/>
                </a:solidFill>
                <a:sym typeface="Symbol" pitchFamily="18" charset="2"/>
              </a:rPr>
              <a:t></a:t>
            </a:r>
            <a:r>
              <a:rPr lang="en-US" altLang="zh-CN" sz="2000" dirty="0" smtClean="0">
                <a:solidFill>
                  <a:srgbClr val="FF3300"/>
                </a:solidFill>
              </a:rPr>
              <a:t>·B</a:t>
            </a:r>
            <a:r>
              <a:rPr lang="en-US" altLang="zh-CN" sz="2000" dirty="0" smtClean="0">
                <a:solidFill>
                  <a:srgbClr val="FF3300"/>
                </a:solidFill>
                <a:sym typeface="Symbol" pitchFamily="18" charset="2"/>
              </a:rPr>
              <a:t></a:t>
            </a:r>
            <a:r>
              <a:rPr lang="zh-CN" altLang="en-US" sz="2000" dirty="0" smtClean="0"/>
              <a:t>属于</a:t>
            </a:r>
            <a:r>
              <a:rPr lang="en-US" altLang="zh-CN" sz="2000" dirty="0" smtClean="0"/>
              <a:t>CLOSURE(I)</a:t>
            </a:r>
            <a:r>
              <a:rPr lang="zh-CN" altLang="en-US" sz="2000" dirty="0" smtClean="0"/>
              <a:t>，则对任何关于</a:t>
            </a:r>
            <a:r>
              <a:rPr lang="en-US" altLang="zh-CN" sz="2000" dirty="0" smtClean="0"/>
              <a:t>B</a:t>
            </a:r>
            <a:r>
              <a:rPr lang="zh-CN" altLang="en-US" sz="2000" dirty="0" smtClean="0"/>
              <a:t>的产生式</a:t>
            </a:r>
            <a:r>
              <a:rPr lang="en-US" altLang="zh-CN" sz="2000" dirty="0" smtClean="0"/>
              <a:t>B→</a:t>
            </a:r>
            <a:r>
              <a:rPr lang="en-US" altLang="zh-CN" sz="2000" dirty="0" smtClean="0">
                <a:sym typeface="Symbol" pitchFamily="18" charset="2"/>
              </a:rPr>
              <a:t></a:t>
            </a:r>
            <a:r>
              <a:rPr lang="zh-CN" altLang="en-US" sz="2000" dirty="0" smtClean="0"/>
              <a:t>，   项目</a:t>
            </a:r>
            <a:r>
              <a:rPr lang="en-US" altLang="zh-CN" sz="2000" dirty="0" smtClean="0">
                <a:solidFill>
                  <a:srgbClr val="FF3300"/>
                </a:solidFill>
              </a:rPr>
              <a:t>B→·</a:t>
            </a:r>
            <a:r>
              <a:rPr lang="en-US" altLang="zh-CN" sz="2000" dirty="0" smtClean="0">
                <a:solidFill>
                  <a:srgbClr val="FF3300"/>
                </a:solidFill>
                <a:sym typeface="Symbol" pitchFamily="18" charset="2"/>
              </a:rPr>
              <a:t></a:t>
            </a:r>
            <a:r>
              <a:rPr lang="zh-CN" altLang="en-US" sz="2000" dirty="0" smtClean="0"/>
              <a:t>也属于</a:t>
            </a:r>
            <a:r>
              <a:rPr lang="en-US" altLang="zh-CN" sz="2000" dirty="0" smtClean="0"/>
              <a:t>CLOSURE(I)</a:t>
            </a:r>
            <a:r>
              <a:rPr lang="zh-CN" altLang="en-US" sz="2000" dirty="0" smtClean="0"/>
              <a:t>；</a:t>
            </a:r>
          </a:p>
          <a:p>
            <a:pPr>
              <a:spcBef>
                <a:spcPct val="50000"/>
              </a:spcBef>
              <a:buNone/>
            </a:pPr>
            <a:r>
              <a:rPr lang="en-US" altLang="zh-CN" sz="2000" dirty="0" smtClean="0"/>
              <a:t>3.  </a:t>
            </a:r>
            <a:r>
              <a:rPr lang="zh-CN" altLang="en-US" sz="2000" dirty="0" smtClean="0"/>
              <a:t>重复上述两个步骤直至</a:t>
            </a:r>
            <a:r>
              <a:rPr lang="en-US" altLang="zh-CN" sz="2000" dirty="0" smtClean="0"/>
              <a:t>CLOSURE(I)</a:t>
            </a:r>
            <a:r>
              <a:rPr lang="zh-CN" altLang="en-US" sz="2000" dirty="0" smtClean="0"/>
              <a:t>不再增大为止。</a:t>
            </a:r>
          </a:p>
          <a:p>
            <a:pPr>
              <a:spcBef>
                <a:spcPts val="3000"/>
              </a:spcBef>
            </a:pPr>
            <a:r>
              <a:rPr lang="zh-CN" altLang="en-US" dirty="0" smtClean="0"/>
              <a:t>为了识别活前缀，定义一个状态转换函数</a:t>
            </a:r>
            <a:r>
              <a:rPr lang="en-US" altLang="zh-CN" dirty="0" smtClean="0"/>
              <a:t>GO(I</a:t>
            </a:r>
            <a:r>
              <a:rPr lang="zh-CN" altLang="en-US" dirty="0" smtClean="0"/>
              <a:t>，</a:t>
            </a:r>
            <a:r>
              <a:rPr lang="en-US" altLang="zh-CN" dirty="0" smtClean="0"/>
              <a:t>X)</a:t>
            </a:r>
            <a:r>
              <a:rPr lang="zh-CN" altLang="en-US" dirty="0" smtClean="0"/>
              <a:t>。</a:t>
            </a:r>
            <a:endParaRPr lang="en-US" altLang="zh-CN" dirty="0" smtClean="0"/>
          </a:p>
          <a:p>
            <a:pPr>
              <a:spcBef>
                <a:spcPts val="600"/>
              </a:spcBef>
              <a:buNone/>
            </a:pPr>
            <a:r>
              <a:rPr lang="en-US" altLang="zh-CN" dirty="0" smtClean="0"/>
              <a:t>	</a:t>
            </a:r>
            <a:r>
              <a:rPr lang="en-US" altLang="zh-CN" sz="2000" dirty="0" smtClean="0"/>
              <a:t>I </a:t>
            </a:r>
            <a:r>
              <a:rPr lang="zh-CN" altLang="en-US" sz="2000" dirty="0" smtClean="0"/>
              <a:t>是一个项目集，</a:t>
            </a:r>
            <a:r>
              <a:rPr lang="en-US" altLang="zh-CN" sz="2000" dirty="0" smtClean="0"/>
              <a:t>X</a:t>
            </a:r>
            <a:r>
              <a:rPr lang="zh-CN" altLang="en-US" sz="2000" dirty="0" smtClean="0"/>
              <a:t>是一个文法符号。函数值</a:t>
            </a:r>
            <a:r>
              <a:rPr lang="en-US" altLang="zh-CN" sz="2000" dirty="0" smtClean="0"/>
              <a:t>GO(I</a:t>
            </a:r>
            <a:r>
              <a:rPr lang="zh-CN" altLang="en-US" sz="2000" dirty="0" smtClean="0"/>
              <a:t>，</a:t>
            </a:r>
            <a:r>
              <a:rPr lang="en-US" altLang="zh-CN" sz="2000" dirty="0" smtClean="0"/>
              <a:t>X)</a:t>
            </a:r>
            <a:r>
              <a:rPr lang="zh-CN" altLang="en-US" sz="2000" dirty="0" smtClean="0"/>
              <a:t>定义为：</a:t>
            </a:r>
          </a:p>
          <a:p>
            <a:pPr>
              <a:buNone/>
            </a:pPr>
            <a:r>
              <a:rPr lang="en-US" altLang="zh-CN" sz="2000" dirty="0" smtClean="0"/>
              <a:t>			GO(I</a:t>
            </a:r>
            <a:r>
              <a:rPr lang="zh-CN" altLang="en-US" sz="2000" dirty="0" smtClean="0"/>
              <a:t>，</a:t>
            </a:r>
            <a:r>
              <a:rPr lang="en-US" altLang="zh-CN" sz="2000" dirty="0" smtClean="0"/>
              <a:t>X)</a:t>
            </a:r>
            <a:r>
              <a:rPr lang="zh-CN" altLang="en-US" sz="2000" dirty="0" smtClean="0"/>
              <a:t>＝</a:t>
            </a:r>
            <a:r>
              <a:rPr lang="en-US" altLang="zh-CN" sz="2000" dirty="0" smtClean="0"/>
              <a:t>CLOSURE(J)</a:t>
            </a:r>
          </a:p>
          <a:p>
            <a:pPr>
              <a:buNone/>
            </a:pPr>
            <a:r>
              <a:rPr lang="en-US" altLang="zh-CN" sz="2000" dirty="0" smtClean="0"/>
              <a:t>	</a:t>
            </a:r>
            <a:r>
              <a:rPr lang="zh-CN" altLang="en-US" sz="2000" dirty="0" smtClean="0"/>
              <a:t>其中</a:t>
            </a:r>
            <a:endParaRPr lang="en-US" altLang="zh-CN" sz="2000" dirty="0" smtClean="0"/>
          </a:p>
          <a:p>
            <a:pPr>
              <a:buNone/>
            </a:pPr>
            <a:r>
              <a:rPr lang="en-US" altLang="zh-CN" sz="2000" dirty="0" smtClean="0"/>
              <a:t>		J</a:t>
            </a:r>
            <a:r>
              <a:rPr lang="zh-CN" altLang="en-US" sz="2000" dirty="0" smtClean="0"/>
              <a:t>＝</a:t>
            </a:r>
            <a:r>
              <a:rPr lang="en-US" altLang="zh-CN" sz="2000" dirty="0" smtClean="0"/>
              <a:t>{</a:t>
            </a:r>
            <a:r>
              <a:rPr lang="zh-CN" altLang="en-US" sz="2000" dirty="0" smtClean="0"/>
              <a:t>任何形如</a:t>
            </a:r>
            <a:r>
              <a:rPr lang="en-US" altLang="zh-CN" sz="2000" dirty="0" smtClean="0"/>
              <a:t>A→</a:t>
            </a:r>
            <a:r>
              <a:rPr lang="en-US" altLang="zh-CN" sz="2000" dirty="0" smtClean="0">
                <a:sym typeface="Symbol" pitchFamily="18" charset="2"/>
              </a:rPr>
              <a:t></a:t>
            </a:r>
            <a:r>
              <a:rPr lang="en-US" altLang="zh-CN" sz="2000" dirty="0" smtClean="0"/>
              <a:t>X·</a:t>
            </a:r>
            <a:r>
              <a:rPr lang="en-US" altLang="zh-CN" sz="2000" dirty="0" smtClean="0">
                <a:sym typeface="Symbol" pitchFamily="18" charset="2"/>
              </a:rPr>
              <a:t></a:t>
            </a:r>
            <a:r>
              <a:rPr lang="zh-CN" altLang="en-US" sz="2000" dirty="0" smtClean="0"/>
              <a:t>的项目</a:t>
            </a:r>
            <a:r>
              <a:rPr lang="en-US" altLang="zh-CN" sz="2000" dirty="0" smtClean="0"/>
              <a:t>| A→</a:t>
            </a:r>
            <a:r>
              <a:rPr lang="en-US" altLang="zh-CN" sz="2000" dirty="0" smtClean="0">
                <a:sym typeface="Symbol" pitchFamily="18" charset="2"/>
              </a:rPr>
              <a:t> </a:t>
            </a:r>
            <a:r>
              <a:rPr lang="en-US" altLang="zh-CN" sz="2000" dirty="0" smtClean="0"/>
              <a:t>·</a:t>
            </a:r>
            <a:r>
              <a:rPr lang="en-US" altLang="zh-CN" sz="2000" dirty="0" smtClean="0">
                <a:sym typeface="Symbol" pitchFamily="18" charset="2"/>
              </a:rPr>
              <a:t> </a:t>
            </a:r>
            <a:r>
              <a:rPr lang="en-US" altLang="zh-CN" sz="2000" dirty="0" smtClean="0"/>
              <a:t>X</a:t>
            </a:r>
            <a:r>
              <a:rPr lang="en-US" altLang="zh-CN" sz="2000" dirty="0" smtClean="0">
                <a:sym typeface="Symbol" pitchFamily="18" charset="2"/>
              </a:rPr>
              <a:t></a:t>
            </a:r>
            <a:r>
              <a:rPr lang="zh-CN" altLang="en-US" sz="2000" dirty="0" smtClean="0"/>
              <a:t>属于</a:t>
            </a:r>
            <a:r>
              <a:rPr lang="en-US" altLang="zh-CN" sz="2000" dirty="0" smtClean="0"/>
              <a:t>I}</a:t>
            </a:r>
            <a:r>
              <a:rPr lang="zh-CN" altLang="en-US" sz="2000"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58</a:t>
            </a:fld>
            <a:endParaRPr lang="en-US" altLang="zh-CN"/>
          </a:p>
        </p:txBody>
      </p:sp>
      <p:sp>
        <p:nvSpPr>
          <p:cNvPr id="4" name="矩形 3"/>
          <p:cNvSpPr/>
          <p:nvPr/>
        </p:nvSpPr>
        <p:spPr>
          <a:xfrm>
            <a:off x="500035" y="1571612"/>
            <a:ext cx="2000263" cy="4501232"/>
          </a:xfrm>
          <a:prstGeom prst="rect">
            <a:avLst/>
          </a:prstGeom>
        </p:spPr>
        <p:txBody>
          <a:bodyPr wrap="square">
            <a:spAutoFit/>
          </a:bodyPr>
          <a:lstStyle/>
          <a:p>
            <a:pPr marL="0" lvl="1">
              <a:buFont typeface="Wingdings" pitchFamily="2" charset="2"/>
              <a:buNone/>
              <a:defRPr/>
            </a:pPr>
            <a:r>
              <a:rPr lang="en-US" altLang="zh-CN" sz="2400" dirty="0">
                <a:latin typeface="+mn-lt"/>
              </a:rPr>
              <a:t>S' → S</a:t>
            </a:r>
          </a:p>
          <a:p>
            <a:pPr marL="0" lvl="1">
              <a:buFont typeface="Wingdings" pitchFamily="2" charset="2"/>
              <a:buNone/>
              <a:defRPr/>
            </a:pPr>
            <a:r>
              <a:rPr lang="en-US" altLang="zh-CN" sz="2400" dirty="0">
                <a:latin typeface="+mn-lt"/>
              </a:rPr>
              <a:t>S → (S)S | ε </a:t>
            </a:r>
          </a:p>
          <a:p>
            <a:pPr marL="0" lvl="2">
              <a:spcBef>
                <a:spcPts val="300"/>
              </a:spcBef>
              <a:buFont typeface="Wingdings" pitchFamily="2" charset="2"/>
              <a:buNone/>
              <a:defRPr/>
            </a:pPr>
            <a:endParaRPr lang="en-US" altLang="zh-CN" sz="2400" dirty="0">
              <a:latin typeface="+mn-lt"/>
            </a:endParaRP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a:t>
            </a:r>
            <a:endParaRPr lang="zh-CN" altLang="en-US" sz="2400" dirty="0">
              <a:latin typeface="+mn-lt"/>
            </a:endParaRPr>
          </a:p>
        </p:txBody>
      </p:sp>
      <p:pic>
        <p:nvPicPr>
          <p:cNvPr id="14" name="图片 13" descr="图片1.png"/>
          <p:cNvPicPr>
            <a:picLocks noChangeAspect="1"/>
          </p:cNvPicPr>
          <p:nvPr/>
        </p:nvPicPr>
        <p:blipFill>
          <a:blip r:embed="rId2"/>
          <a:stretch>
            <a:fillRect/>
          </a:stretch>
        </p:blipFill>
        <p:spPr>
          <a:xfrm>
            <a:off x="2891688" y="928670"/>
            <a:ext cx="5609402" cy="548848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59</a:t>
            </a:fld>
            <a:endParaRPr lang="en-US" altLang="zh-CN"/>
          </a:p>
        </p:txBody>
      </p:sp>
      <p:sp>
        <p:nvSpPr>
          <p:cNvPr id="6" name="AutoShape 35"/>
          <p:cNvSpPr>
            <a:spLocks noChangeArrowheads="1"/>
          </p:cNvSpPr>
          <p:nvPr/>
        </p:nvSpPr>
        <p:spPr bwMode="auto">
          <a:xfrm>
            <a:off x="806212" y="2356942"/>
            <a:ext cx="1800000" cy="1260000"/>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sz="2400" dirty="0">
                <a:latin typeface="+mn-lt"/>
                <a:cs typeface="Times New Roman" pitchFamily="18" charset="0"/>
              </a:rPr>
              <a:t>S’ →·S</a:t>
            </a:r>
            <a:endParaRPr lang="en-US" altLang="zh-CN" sz="2400" dirty="0">
              <a:latin typeface="+mn-lt"/>
            </a:endParaRPr>
          </a:p>
          <a:p>
            <a:pPr eaLnBrk="0" hangingPunct="0">
              <a:defRPr/>
            </a:pPr>
            <a:r>
              <a:rPr lang="en-US" altLang="zh-CN" sz="2400" dirty="0">
                <a:latin typeface="+mn-lt"/>
                <a:cs typeface="Times New Roman" pitchFamily="18" charset="0"/>
              </a:rPr>
              <a:t>S →·(S)S</a:t>
            </a:r>
            <a:endParaRPr lang="en-US" altLang="zh-CN" sz="2400" dirty="0">
              <a:latin typeface="+mn-lt"/>
            </a:endParaRPr>
          </a:p>
          <a:p>
            <a:pPr eaLnBrk="0" hangingPunct="0">
              <a:defRPr/>
            </a:pPr>
            <a:r>
              <a:rPr lang="en-US" altLang="zh-CN" sz="2400" dirty="0">
                <a:latin typeface="+mn-lt"/>
                <a:cs typeface="Times New Roman" pitchFamily="18" charset="0"/>
              </a:rPr>
              <a:t>S →·</a:t>
            </a:r>
            <a:endParaRPr lang="en-US" altLang="zh-CN" sz="2400" dirty="0">
              <a:latin typeface="+mn-lt"/>
            </a:endParaRPr>
          </a:p>
        </p:txBody>
      </p:sp>
      <p:sp>
        <p:nvSpPr>
          <p:cNvPr id="7" name="Oval 33"/>
          <p:cNvSpPr>
            <a:spLocks noChangeArrowheads="1"/>
          </p:cNvSpPr>
          <p:nvPr/>
        </p:nvSpPr>
        <p:spPr bwMode="auto">
          <a:xfrm>
            <a:off x="2174640" y="3280854"/>
            <a:ext cx="288925" cy="287337"/>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0</a:t>
            </a:r>
            <a:endParaRPr lang="en-US" altLang="zh-CN" sz="2400" dirty="0">
              <a:latin typeface="+mn-lt"/>
            </a:endParaRPr>
          </a:p>
        </p:txBody>
      </p:sp>
      <p:grpSp>
        <p:nvGrpSpPr>
          <p:cNvPr id="4" name="组合 44"/>
          <p:cNvGrpSpPr>
            <a:grpSpLocks/>
          </p:cNvGrpSpPr>
          <p:nvPr/>
        </p:nvGrpSpPr>
        <p:grpSpPr bwMode="auto">
          <a:xfrm>
            <a:off x="2603268" y="2571257"/>
            <a:ext cx="1008000" cy="428626"/>
            <a:chOff x="4502041" y="3602078"/>
            <a:chExt cx="1007948" cy="428537"/>
          </a:xfrm>
        </p:grpSpPr>
        <p:sp>
          <p:nvSpPr>
            <p:cNvPr id="10" name="Line 31"/>
            <p:cNvSpPr>
              <a:spLocks noChangeShapeType="1"/>
            </p:cNvSpPr>
            <p:nvPr/>
          </p:nvSpPr>
          <p:spPr bwMode="auto">
            <a:xfrm>
              <a:off x="4502041" y="4030615"/>
              <a:ext cx="1007948" cy="0"/>
            </a:xfrm>
            <a:prstGeom prst="line">
              <a:avLst/>
            </a:prstGeom>
            <a:noFill/>
            <a:ln w="19050">
              <a:solidFill>
                <a:srgbClr val="000000"/>
              </a:solidFill>
              <a:round/>
              <a:headEnd/>
              <a:tailEnd type="stealth" w="lg" len="lg"/>
            </a:ln>
          </p:spPr>
          <p:txBody>
            <a:bodyPr/>
            <a:lstStyle/>
            <a:p>
              <a:pPr>
                <a:defRPr/>
              </a:pPr>
              <a:endParaRPr lang="zh-CN" altLang="en-US" sz="2400">
                <a:latin typeface="+mn-lt"/>
              </a:endParaRPr>
            </a:p>
          </p:txBody>
        </p:sp>
        <p:sp>
          <p:nvSpPr>
            <p:cNvPr id="11" name="Rectangle 30"/>
            <p:cNvSpPr>
              <a:spLocks noChangeArrowheads="1"/>
            </p:cNvSpPr>
            <p:nvPr/>
          </p:nvSpPr>
          <p:spPr bwMode="auto">
            <a:xfrm>
              <a:off x="4756248" y="3602078"/>
              <a:ext cx="500040" cy="417411"/>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S</a:t>
              </a:r>
              <a:endParaRPr lang="en-US" altLang="zh-CN" sz="2400" dirty="0">
                <a:latin typeface="+mn-lt"/>
              </a:endParaRPr>
            </a:p>
          </p:txBody>
        </p:sp>
      </p:grpSp>
      <p:grpSp>
        <p:nvGrpSpPr>
          <p:cNvPr id="5" name="组合 39"/>
          <p:cNvGrpSpPr>
            <a:grpSpLocks/>
          </p:cNvGrpSpPr>
          <p:nvPr/>
        </p:nvGrpSpPr>
        <p:grpSpPr bwMode="auto">
          <a:xfrm>
            <a:off x="3605116" y="2642694"/>
            <a:ext cx="1800000" cy="720000"/>
            <a:chOff x="5303590" y="3700468"/>
            <a:chExt cx="1799909" cy="719852"/>
          </a:xfrm>
        </p:grpSpPr>
        <p:sp>
          <p:nvSpPr>
            <p:cNvPr id="13" name="AutoShape 29"/>
            <p:cNvSpPr>
              <a:spLocks noChangeArrowheads="1"/>
            </p:cNvSpPr>
            <p:nvPr/>
          </p:nvSpPr>
          <p:spPr bwMode="auto">
            <a:xfrm>
              <a:off x="5303590" y="3700468"/>
              <a:ext cx="1799909" cy="71985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sz="2400" dirty="0">
                  <a:latin typeface="+mn-lt"/>
                  <a:cs typeface="Times New Roman" pitchFamily="18" charset="0"/>
                </a:rPr>
                <a:t>S’ →S·</a:t>
              </a:r>
              <a:endParaRPr lang="en-US" altLang="zh-CN" sz="2400" dirty="0">
                <a:latin typeface="+mn-lt"/>
              </a:endParaRPr>
            </a:p>
          </p:txBody>
        </p:sp>
        <p:sp>
          <p:nvSpPr>
            <p:cNvPr id="14" name="Oval 27"/>
            <p:cNvSpPr>
              <a:spLocks noChangeArrowheads="1"/>
            </p:cNvSpPr>
            <p:nvPr/>
          </p:nvSpPr>
          <p:spPr bwMode="auto">
            <a:xfrm>
              <a:off x="6757777" y="4081409"/>
              <a:ext cx="287322" cy="288866"/>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1</a:t>
              </a:r>
              <a:endParaRPr lang="en-US" altLang="zh-CN" sz="2400" dirty="0">
                <a:latin typeface="+mn-lt"/>
              </a:endParaRPr>
            </a:p>
          </p:txBody>
        </p:sp>
      </p:grpSp>
      <p:grpSp>
        <p:nvGrpSpPr>
          <p:cNvPr id="8" name="组合 41"/>
          <p:cNvGrpSpPr>
            <a:grpSpLocks/>
          </p:cNvGrpSpPr>
          <p:nvPr/>
        </p:nvGrpSpPr>
        <p:grpSpPr bwMode="auto">
          <a:xfrm>
            <a:off x="3589350" y="4573582"/>
            <a:ext cx="1800000" cy="720000"/>
            <a:chOff x="5287824" y="4591186"/>
            <a:chExt cx="1799909" cy="720235"/>
          </a:xfrm>
        </p:grpSpPr>
        <p:sp>
          <p:nvSpPr>
            <p:cNvPr id="16" name="AutoShape 26"/>
            <p:cNvSpPr>
              <a:spLocks noChangeArrowheads="1"/>
            </p:cNvSpPr>
            <p:nvPr/>
          </p:nvSpPr>
          <p:spPr bwMode="auto">
            <a:xfrm>
              <a:off x="5287824" y="4591186"/>
              <a:ext cx="1799909" cy="72023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sz="2400" dirty="0">
                  <a:latin typeface="+mn-lt"/>
                  <a:cs typeface="Times New Roman" pitchFamily="18" charset="0"/>
                </a:rPr>
                <a:t>S →(S·)S</a:t>
              </a:r>
              <a:endParaRPr lang="en-US" altLang="zh-CN" sz="2400" dirty="0">
                <a:latin typeface="+mn-lt"/>
              </a:endParaRPr>
            </a:p>
          </p:txBody>
        </p:sp>
        <p:sp>
          <p:nvSpPr>
            <p:cNvPr id="17" name="Oval 24"/>
            <p:cNvSpPr>
              <a:spLocks noChangeArrowheads="1"/>
            </p:cNvSpPr>
            <p:nvPr/>
          </p:nvSpPr>
          <p:spPr bwMode="auto">
            <a:xfrm>
              <a:off x="6748598" y="4944844"/>
              <a:ext cx="287322" cy="287431"/>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3</a:t>
              </a:r>
              <a:endParaRPr lang="en-US" altLang="zh-CN" sz="2400" dirty="0">
                <a:latin typeface="+mn-lt"/>
              </a:endParaRPr>
            </a:p>
          </p:txBody>
        </p:sp>
      </p:grpSp>
      <p:sp>
        <p:nvSpPr>
          <p:cNvPr id="19" name="AutoShape 23"/>
          <p:cNvSpPr>
            <a:spLocks noChangeArrowheads="1"/>
          </p:cNvSpPr>
          <p:nvPr/>
        </p:nvSpPr>
        <p:spPr bwMode="auto">
          <a:xfrm>
            <a:off x="763126" y="4325674"/>
            <a:ext cx="1800000" cy="1260000"/>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sz="2400" dirty="0">
                <a:latin typeface="+mn-lt"/>
                <a:cs typeface="Times New Roman" pitchFamily="18" charset="0"/>
              </a:rPr>
              <a:t>S →(·S)S</a:t>
            </a:r>
            <a:endParaRPr lang="en-US" altLang="zh-CN" sz="2400" dirty="0">
              <a:latin typeface="+mn-lt"/>
            </a:endParaRPr>
          </a:p>
          <a:p>
            <a:pPr eaLnBrk="0" hangingPunct="0">
              <a:defRPr/>
            </a:pPr>
            <a:r>
              <a:rPr lang="en-US" altLang="zh-CN" sz="2400" dirty="0">
                <a:latin typeface="+mn-lt"/>
                <a:cs typeface="Times New Roman" pitchFamily="18" charset="0"/>
              </a:rPr>
              <a:t>S →·(S)S</a:t>
            </a:r>
            <a:endParaRPr lang="en-US" altLang="zh-CN" sz="2400" dirty="0">
              <a:latin typeface="+mn-lt"/>
            </a:endParaRPr>
          </a:p>
          <a:p>
            <a:pPr eaLnBrk="0" hangingPunct="0">
              <a:defRPr/>
            </a:pPr>
            <a:r>
              <a:rPr lang="en-US" altLang="zh-CN" sz="2400" dirty="0">
                <a:latin typeface="+mn-lt"/>
                <a:cs typeface="Times New Roman" pitchFamily="18" charset="0"/>
              </a:rPr>
              <a:t>S →·</a:t>
            </a:r>
            <a:endParaRPr lang="en-US" altLang="zh-CN" sz="2400" dirty="0">
              <a:latin typeface="+mn-lt"/>
            </a:endParaRPr>
          </a:p>
        </p:txBody>
      </p:sp>
      <p:sp>
        <p:nvSpPr>
          <p:cNvPr id="20" name="Oval 21"/>
          <p:cNvSpPr>
            <a:spLocks noChangeArrowheads="1"/>
          </p:cNvSpPr>
          <p:nvPr/>
        </p:nvSpPr>
        <p:spPr bwMode="auto">
          <a:xfrm>
            <a:off x="2183944" y="5217849"/>
            <a:ext cx="288925" cy="28892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2</a:t>
            </a:r>
            <a:endParaRPr lang="en-US" altLang="zh-CN" sz="2400" dirty="0">
              <a:latin typeface="+mn-lt"/>
            </a:endParaRPr>
          </a:p>
        </p:txBody>
      </p:sp>
      <p:grpSp>
        <p:nvGrpSpPr>
          <p:cNvPr id="9" name="组合 46"/>
          <p:cNvGrpSpPr>
            <a:grpSpLocks/>
          </p:cNvGrpSpPr>
          <p:nvPr/>
        </p:nvGrpSpPr>
        <p:grpSpPr bwMode="auto">
          <a:xfrm>
            <a:off x="2576177" y="4428644"/>
            <a:ext cx="1008000" cy="500064"/>
            <a:chOff x="4667257" y="4871684"/>
            <a:chExt cx="1007948" cy="500630"/>
          </a:xfrm>
        </p:grpSpPr>
        <p:sp>
          <p:nvSpPr>
            <p:cNvPr id="22" name="Line 18"/>
            <p:cNvSpPr>
              <a:spLocks noChangeShapeType="1"/>
            </p:cNvSpPr>
            <p:nvPr/>
          </p:nvSpPr>
          <p:spPr bwMode="auto">
            <a:xfrm flipV="1">
              <a:off x="4667257" y="5372314"/>
              <a:ext cx="1007948" cy="0"/>
            </a:xfrm>
            <a:prstGeom prst="line">
              <a:avLst/>
            </a:prstGeom>
            <a:noFill/>
            <a:ln w="19050">
              <a:solidFill>
                <a:srgbClr val="000000"/>
              </a:solidFill>
              <a:round/>
              <a:headEnd/>
              <a:tailEnd type="stealth" w="lg" len="lg"/>
            </a:ln>
          </p:spPr>
          <p:txBody>
            <a:bodyPr/>
            <a:lstStyle/>
            <a:p>
              <a:pPr>
                <a:defRPr/>
              </a:pPr>
              <a:endParaRPr lang="zh-CN" altLang="en-US" sz="2400">
                <a:latin typeface="+mn-lt"/>
              </a:endParaRPr>
            </a:p>
          </p:txBody>
        </p:sp>
        <p:sp>
          <p:nvSpPr>
            <p:cNvPr id="23" name="Rectangle 17"/>
            <p:cNvSpPr>
              <a:spLocks noChangeArrowheads="1"/>
            </p:cNvSpPr>
            <p:nvPr/>
          </p:nvSpPr>
          <p:spPr bwMode="auto">
            <a:xfrm>
              <a:off x="4980084" y="4871684"/>
              <a:ext cx="368491" cy="490888"/>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S</a:t>
              </a:r>
              <a:endParaRPr lang="en-US" altLang="zh-CN" sz="2400" dirty="0">
                <a:latin typeface="+mn-lt"/>
              </a:endParaRPr>
            </a:p>
          </p:txBody>
        </p:sp>
      </p:grpSp>
      <p:sp>
        <p:nvSpPr>
          <p:cNvPr id="25" name="AutoShape 16"/>
          <p:cNvSpPr>
            <a:spLocks noChangeArrowheads="1"/>
          </p:cNvSpPr>
          <p:nvPr/>
        </p:nvSpPr>
        <p:spPr bwMode="auto">
          <a:xfrm>
            <a:off x="6415338" y="4333978"/>
            <a:ext cx="1800000" cy="1260000"/>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sz="2400" dirty="0">
                <a:latin typeface="+mn-lt"/>
                <a:cs typeface="Times New Roman" pitchFamily="18" charset="0"/>
              </a:rPr>
              <a:t>S →(S)·S</a:t>
            </a:r>
            <a:endParaRPr lang="en-US" altLang="zh-CN" sz="2400" dirty="0">
              <a:latin typeface="+mn-lt"/>
            </a:endParaRPr>
          </a:p>
          <a:p>
            <a:pPr eaLnBrk="0" hangingPunct="0">
              <a:defRPr/>
            </a:pPr>
            <a:r>
              <a:rPr lang="en-US" altLang="zh-CN" sz="2400" dirty="0">
                <a:latin typeface="+mn-lt"/>
                <a:cs typeface="Times New Roman" pitchFamily="18" charset="0"/>
              </a:rPr>
              <a:t>S →·(S)S</a:t>
            </a:r>
            <a:endParaRPr lang="en-US" altLang="zh-CN" sz="2400" dirty="0">
              <a:latin typeface="+mn-lt"/>
            </a:endParaRPr>
          </a:p>
          <a:p>
            <a:pPr eaLnBrk="0" hangingPunct="0">
              <a:defRPr/>
            </a:pPr>
            <a:r>
              <a:rPr lang="en-US" altLang="zh-CN" sz="2400" dirty="0">
                <a:latin typeface="+mn-lt"/>
                <a:cs typeface="Times New Roman" pitchFamily="18" charset="0"/>
              </a:rPr>
              <a:t>S →·</a:t>
            </a:r>
            <a:endParaRPr lang="en-US" altLang="zh-CN" sz="2400" dirty="0">
              <a:latin typeface="+mn-lt"/>
            </a:endParaRPr>
          </a:p>
        </p:txBody>
      </p:sp>
      <p:sp>
        <p:nvSpPr>
          <p:cNvPr id="26" name="Oval 14"/>
          <p:cNvSpPr>
            <a:spLocks noChangeArrowheads="1"/>
          </p:cNvSpPr>
          <p:nvPr/>
        </p:nvSpPr>
        <p:spPr bwMode="auto">
          <a:xfrm>
            <a:off x="7826852" y="5224565"/>
            <a:ext cx="288925" cy="28892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4</a:t>
            </a:r>
            <a:endParaRPr lang="en-US" altLang="zh-CN" sz="2400" dirty="0">
              <a:latin typeface="+mn-lt"/>
            </a:endParaRPr>
          </a:p>
        </p:txBody>
      </p:sp>
      <p:grpSp>
        <p:nvGrpSpPr>
          <p:cNvPr id="12" name="组合 49"/>
          <p:cNvGrpSpPr>
            <a:grpSpLocks/>
          </p:cNvGrpSpPr>
          <p:nvPr/>
        </p:nvGrpSpPr>
        <p:grpSpPr bwMode="auto">
          <a:xfrm>
            <a:off x="5405116" y="4325674"/>
            <a:ext cx="1008000" cy="603039"/>
            <a:chOff x="5739775" y="4712855"/>
            <a:chExt cx="1009063" cy="603190"/>
          </a:xfrm>
        </p:grpSpPr>
        <p:sp>
          <p:nvSpPr>
            <p:cNvPr id="28" name="Line 13"/>
            <p:cNvSpPr>
              <a:spLocks noChangeShapeType="1"/>
            </p:cNvSpPr>
            <p:nvPr/>
          </p:nvSpPr>
          <p:spPr bwMode="auto">
            <a:xfrm>
              <a:off x="5739775" y="5316045"/>
              <a:ext cx="1009063" cy="0"/>
            </a:xfrm>
            <a:prstGeom prst="line">
              <a:avLst/>
            </a:prstGeom>
            <a:noFill/>
            <a:ln w="19050">
              <a:solidFill>
                <a:srgbClr val="000000"/>
              </a:solidFill>
              <a:round/>
              <a:headEnd/>
              <a:tailEnd type="stealth" w="lg" len="lg"/>
            </a:ln>
          </p:spPr>
          <p:txBody>
            <a:bodyPr/>
            <a:lstStyle/>
            <a:p>
              <a:pPr>
                <a:defRPr/>
              </a:pPr>
              <a:endParaRPr lang="zh-CN" altLang="en-US" sz="2400">
                <a:latin typeface="+mn-lt"/>
              </a:endParaRPr>
            </a:p>
          </p:txBody>
        </p:sp>
        <p:sp>
          <p:nvSpPr>
            <p:cNvPr id="29" name="Rectangle 12"/>
            <p:cNvSpPr>
              <a:spLocks noChangeArrowheads="1"/>
            </p:cNvSpPr>
            <p:nvPr/>
          </p:nvSpPr>
          <p:spPr bwMode="auto">
            <a:xfrm>
              <a:off x="6081559" y="4712855"/>
              <a:ext cx="369693" cy="571647"/>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a:t>
              </a:r>
              <a:endParaRPr lang="en-US" altLang="zh-CN" sz="2400" dirty="0">
                <a:latin typeface="+mn-lt"/>
              </a:endParaRPr>
            </a:p>
          </p:txBody>
        </p:sp>
      </p:grpSp>
      <p:grpSp>
        <p:nvGrpSpPr>
          <p:cNvPr id="15" name="组合 43"/>
          <p:cNvGrpSpPr>
            <a:grpSpLocks/>
          </p:cNvGrpSpPr>
          <p:nvPr/>
        </p:nvGrpSpPr>
        <p:grpSpPr bwMode="auto">
          <a:xfrm>
            <a:off x="6415338" y="2914452"/>
            <a:ext cx="1800000" cy="720000"/>
            <a:chOff x="7458147" y="5978377"/>
            <a:chExt cx="1799909" cy="719852"/>
          </a:xfrm>
        </p:grpSpPr>
        <p:sp>
          <p:nvSpPr>
            <p:cNvPr id="31" name="AutoShape 10"/>
            <p:cNvSpPr>
              <a:spLocks noChangeArrowheads="1"/>
            </p:cNvSpPr>
            <p:nvPr/>
          </p:nvSpPr>
          <p:spPr bwMode="auto">
            <a:xfrm>
              <a:off x="7458147" y="5978377"/>
              <a:ext cx="1799909" cy="71985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sz="2400" dirty="0">
                  <a:latin typeface="+mn-lt"/>
                  <a:cs typeface="Times New Roman" pitchFamily="18" charset="0"/>
                </a:rPr>
                <a:t>S →(S)S·</a:t>
              </a:r>
              <a:endParaRPr lang="en-US" altLang="zh-CN" sz="2400" dirty="0">
                <a:latin typeface="+mn-lt"/>
              </a:endParaRPr>
            </a:p>
          </p:txBody>
        </p:sp>
        <p:sp>
          <p:nvSpPr>
            <p:cNvPr id="32" name="Oval 8"/>
            <p:cNvSpPr>
              <a:spLocks noChangeArrowheads="1"/>
            </p:cNvSpPr>
            <p:nvPr/>
          </p:nvSpPr>
          <p:spPr bwMode="auto">
            <a:xfrm>
              <a:off x="8941024" y="6354542"/>
              <a:ext cx="288910" cy="288866"/>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2400" dirty="0">
                  <a:latin typeface="+mn-lt"/>
                  <a:cs typeface="Times New Roman" pitchFamily="18" charset="0"/>
                </a:rPr>
                <a:t>5</a:t>
              </a:r>
              <a:endParaRPr lang="en-US" altLang="zh-CN" sz="2400" dirty="0">
                <a:latin typeface="+mn-lt"/>
              </a:endParaRPr>
            </a:p>
          </p:txBody>
        </p:sp>
      </p:grpSp>
      <p:grpSp>
        <p:nvGrpSpPr>
          <p:cNvPr id="18" name="组合 45"/>
          <p:cNvGrpSpPr>
            <a:grpSpLocks/>
          </p:cNvGrpSpPr>
          <p:nvPr/>
        </p:nvGrpSpPr>
        <p:grpSpPr bwMode="auto">
          <a:xfrm>
            <a:off x="1317382" y="3616058"/>
            <a:ext cx="333376" cy="720000"/>
            <a:chOff x="3582571" y="4591197"/>
            <a:chExt cx="333727" cy="719854"/>
          </a:xfrm>
        </p:grpSpPr>
        <p:sp>
          <p:nvSpPr>
            <p:cNvPr id="37" name="Line 20"/>
            <p:cNvSpPr>
              <a:spLocks noChangeShapeType="1"/>
            </p:cNvSpPr>
            <p:nvPr/>
          </p:nvSpPr>
          <p:spPr bwMode="auto">
            <a:xfrm>
              <a:off x="3916298" y="4591197"/>
              <a:ext cx="0" cy="719854"/>
            </a:xfrm>
            <a:prstGeom prst="line">
              <a:avLst/>
            </a:prstGeom>
            <a:noFill/>
            <a:ln w="19050">
              <a:solidFill>
                <a:srgbClr val="000000"/>
              </a:solidFill>
              <a:round/>
              <a:headEnd/>
              <a:tailEnd type="stealth" w="lg" len="lg"/>
            </a:ln>
          </p:spPr>
          <p:txBody>
            <a:bodyPr/>
            <a:lstStyle/>
            <a:p>
              <a:pPr>
                <a:defRPr/>
              </a:pPr>
              <a:endParaRPr lang="zh-CN" altLang="en-US" sz="2400">
                <a:latin typeface="+mn-lt"/>
              </a:endParaRPr>
            </a:p>
          </p:txBody>
        </p:sp>
        <p:sp>
          <p:nvSpPr>
            <p:cNvPr id="38" name="Rectangle 5"/>
            <p:cNvSpPr>
              <a:spLocks noChangeArrowheads="1"/>
            </p:cNvSpPr>
            <p:nvPr/>
          </p:nvSpPr>
          <p:spPr bwMode="auto">
            <a:xfrm flipH="1">
              <a:off x="3582571" y="4762599"/>
              <a:ext cx="208186" cy="355325"/>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a:t>
              </a:r>
              <a:endParaRPr lang="en-US" altLang="zh-CN" sz="2400" dirty="0">
                <a:latin typeface="+mn-lt"/>
              </a:endParaRPr>
            </a:p>
          </p:txBody>
        </p:sp>
      </p:grpSp>
      <p:grpSp>
        <p:nvGrpSpPr>
          <p:cNvPr id="21" name="组合 47"/>
          <p:cNvGrpSpPr>
            <a:grpSpLocks/>
          </p:cNvGrpSpPr>
          <p:nvPr/>
        </p:nvGrpSpPr>
        <p:grpSpPr bwMode="auto">
          <a:xfrm>
            <a:off x="345860" y="5424206"/>
            <a:ext cx="1067458" cy="648000"/>
            <a:chOff x="2656141" y="5816150"/>
            <a:chExt cx="1067951" cy="647868"/>
          </a:xfrm>
        </p:grpSpPr>
        <p:sp>
          <p:nvSpPr>
            <p:cNvPr id="40" name="Rectangle 2"/>
            <p:cNvSpPr>
              <a:spLocks noChangeArrowheads="1"/>
            </p:cNvSpPr>
            <p:nvPr/>
          </p:nvSpPr>
          <p:spPr bwMode="auto">
            <a:xfrm>
              <a:off x="2656141" y="5957753"/>
              <a:ext cx="400205" cy="505777"/>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a:t>
              </a:r>
              <a:endParaRPr lang="en-US" altLang="zh-CN" sz="2400" dirty="0">
                <a:latin typeface="+mn-lt"/>
              </a:endParaRPr>
            </a:p>
          </p:txBody>
        </p:sp>
        <p:sp>
          <p:nvSpPr>
            <p:cNvPr id="41" name="Arc 3"/>
            <p:cNvSpPr>
              <a:spLocks/>
            </p:cNvSpPr>
            <p:nvPr/>
          </p:nvSpPr>
          <p:spPr bwMode="auto">
            <a:xfrm rot="18122700">
              <a:off x="3076009" y="5815934"/>
              <a:ext cx="647868" cy="648299"/>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19050">
              <a:solidFill>
                <a:srgbClr val="000000"/>
              </a:solidFill>
              <a:round/>
              <a:headEnd/>
              <a:tailEnd type="stealth" w="lg" len="lg"/>
            </a:ln>
          </p:spPr>
          <p:txBody>
            <a:bodyPr/>
            <a:lstStyle/>
            <a:p>
              <a:pPr>
                <a:defRPr/>
              </a:pPr>
              <a:endParaRPr lang="zh-CN" altLang="en-US" sz="2400">
                <a:latin typeface="+mn-lt"/>
              </a:endParaRPr>
            </a:p>
          </p:txBody>
        </p:sp>
      </p:grpSp>
      <p:grpSp>
        <p:nvGrpSpPr>
          <p:cNvPr id="24" name="组合 41"/>
          <p:cNvGrpSpPr/>
          <p:nvPr/>
        </p:nvGrpSpPr>
        <p:grpSpPr>
          <a:xfrm>
            <a:off x="1663126" y="5506773"/>
            <a:ext cx="5572400" cy="500066"/>
            <a:chOff x="1285724" y="4580314"/>
            <a:chExt cx="5572400" cy="140018"/>
          </a:xfrm>
        </p:grpSpPr>
        <p:cxnSp>
          <p:nvCxnSpPr>
            <p:cNvPr id="43" name="肘形连接符 42"/>
            <p:cNvCxnSpPr/>
            <p:nvPr/>
          </p:nvCxnSpPr>
          <p:spPr>
            <a:xfrm rot="5400000" flipH="1">
              <a:off x="4069599" y="1816442"/>
              <a:ext cx="4650" cy="5572400"/>
            </a:xfrm>
            <a:prstGeom prst="bentConnector3">
              <a:avLst>
                <a:gd name="adj1" fmla="val -2752890"/>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3757596" y="4580314"/>
              <a:ext cx="500067" cy="140018"/>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a:t>
              </a:r>
              <a:endParaRPr lang="en-US" altLang="zh-CN" sz="2400" dirty="0">
                <a:latin typeface="+mn-lt"/>
              </a:endParaRPr>
            </a:p>
          </p:txBody>
        </p:sp>
      </p:grpSp>
      <p:grpSp>
        <p:nvGrpSpPr>
          <p:cNvPr id="27" name="组合 45"/>
          <p:cNvGrpSpPr>
            <a:grpSpLocks/>
          </p:cNvGrpSpPr>
          <p:nvPr/>
        </p:nvGrpSpPr>
        <p:grpSpPr bwMode="auto">
          <a:xfrm>
            <a:off x="7262504" y="3621440"/>
            <a:ext cx="484300" cy="720000"/>
            <a:chOff x="3862265" y="4591197"/>
            <a:chExt cx="484809" cy="719854"/>
          </a:xfrm>
        </p:grpSpPr>
        <p:sp>
          <p:nvSpPr>
            <p:cNvPr id="46" name="Line 20"/>
            <p:cNvSpPr>
              <a:spLocks noChangeShapeType="1"/>
            </p:cNvSpPr>
            <p:nvPr/>
          </p:nvSpPr>
          <p:spPr bwMode="auto">
            <a:xfrm>
              <a:off x="3916298" y="4591197"/>
              <a:ext cx="0" cy="719854"/>
            </a:xfrm>
            <a:prstGeom prst="line">
              <a:avLst/>
            </a:prstGeom>
            <a:noFill/>
            <a:ln w="19050">
              <a:solidFill>
                <a:srgbClr val="000000"/>
              </a:solidFill>
              <a:round/>
              <a:headEnd type="stealth" w="lg" len="lg"/>
              <a:tailEnd type="none" w="lg" len="lg"/>
            </a:ln>
          </p:spPr>
          <p:txBody>
            <a:bodyPr/>
            <a:lstStyle/>
            <a:p>
              <a:pPr>
                <a:defRPr/>
              </a:pPr>
              <a:endParaRPr lang="zh-CN" altLang="en-US" sz="2400">
                <a:latin typeface="+mn-lt"/>
              </a:endParaRPr>
            </a:p>
          </p:txBody>
        </p:sp>
        <p:sp>
          <p:nvSpPr>
            <p:cNvPr id="47" name="Rectangle 5"/>
            <p:cNvSpPr>
              <a:spLocks noChangeArrowheads="1"/>
            </p:cNvSpPr>
            <p:nvPr/>
          </p:nvSpPr>
          <p:spPr bwMode="auto">
            <a:xfrm>
              <a:off x="3862265" y="4668239"/>
              <a:ext cx="484809" cy="548452"/>
            </a:xfrm>
            <a:prstGeom prst="rect">
              <a:avLst/>
            </a:prstGeom>
            <a:noFill/>
            <a:ln w="19050">
              <a:noFill/>
              <a:miter lim="800000"/>
              <a:headEnd/>
              <a:tailEnd/>
            </a:ln>
          </p:spPr>
          <p:txBody>
            <a:bodyPr lIns="0" tIns="0" rIns="0" bIns="0" anchor="ctr" anchorCtr="1"/>
            <a:lstStyle/>
            <a:p>
              <a:pPr eaLnBrk="0" hangingPunct="0">
                <a:defRPr/>
              </a:pPr>
              <a:r>
                <a:rPr lang="en-US" altLang="zh-CN" sz="2400" dirty="0">
                  <a:latin typeface="+mn-lt"/>
                  <a:cs typeface="Times New Roman" pitchFamily="18" charset="0"/>
                </a:rPr>
                <a:t>S</a:t>
              </a:r>
              <a:endParaRPr lang="en-US" altLang="zh-CN" sz="2400" dirty="0">
                <a:latin typeface="+mn-lt"/>
              </a:endParaRPr>
            </a:p>
          </p:txBody>
        </p:sp>
      </p:grpSp>
      <p:sp>
        <p:nvSpPr>
          <p:cNvPr id="48" name="矩形 47"/>
          <p:cNvSpPr/>
          <p:nvPr/>
        </p:nvSpPr>
        <p:spPr>
          <a:xfrm>
            <a:off x="1000100" y="1097805"/>
            <a:ext cx="2000263" cy="830997"/>
          </a:xfrm>
          <a:prstGeom prst="rect">
            <a:avLst/>
          </a:prstGeom>
        </p:spPr>
        <p:txBody>
          <a:bodyPr wrap="square">
            <a:spAutoFit/>
          </a:bodyPr>
          <a:lstStyle/>
          <a:p>
            <a:pPr marL="0" lvl="1">
              <a:buFont typeface="Wingdings" pitchFamily="2" charset="2"/>
              <a:buNone/>
              <a:defRPr/>
            </a:pPr>
            <a:r>
              <a:rPr lang="en-US" altLang="zh-CN" sz="2400" dirty="0">
                <a:latin typeface="+mn-lt"/>
              </a:rPr>
              <a:t>S' → S</a:t>
            </a:r>
          </a:p>
          <a:p>
            <a:pPr marL="0" lvl="1">
              <a:buFont typeface="Wingdings" pitchFamily="2" charset="2"/>
              <a:buNone/>
              <a:defRPr/>
            </a:pPr>
            <a:r>
              <a:rPr lang="en-US" altLang="zh-CN" sz="2400" dirty="0">
                <a:latin typeface="+mn-lt"/>
              </a:rPr>
              <a:t>S → (S)S | ε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linds(horizontal)">
                                      <p:cBhvr>
                                        <p:cTn id="7" dur="500"/>
                                        <p:tgtEl>
                                          <p:spTgt spid="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linds(horizontal)">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bg/>
                                          </p:spTgt>
                                        </p:tgtEl>
                                        <p:attrNameLst>
                                          <p:attrName>style.visibility</p:attrName>
                                        </p:attrNameLst>
                                      </p:cBhvr>
                                      <p:to>
                                        <p:strVal val="visible"/>
                                      </p:to>
                                    </p:set>
                                    <p:animEffect transition="in" filter="blinds(horizontal)">
                                      <p:cBhvr>
                                        <p:cTn id="43" dur="500"/>
                                        <p:tgtEl>
                                          <p:spTgt spid="19">
                                            <p:bg/>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blinds(horizontal)">
                                      <p:cBhvr>
                                        <p:cTn id="46" dur="500"/>
                                        <p:tgtEl>
                                          <p:spTgt spid="19">
                                            <p:txEl>
                                              <p:pRg st="0" end="0"/>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9">
                                            <p:txEl>
                                              <p:pRg st="1" end="1"/>
                                            </p:txEl>
                                          </p:spTgt>
                                        </p:tgtEl>
                                        <p:attrNameLst>
                                          <p:attrName>style.visibility</p:attrName>
                                        </p:attrNameLst>
                                      </p:cBhvr>
                                      <p:to>
                                        <p:strVal val="visible"/>
                                      </p:to>
                                    </p:set>
                                    <p:animEffect transition="in" filter="blinds(horizontal)">
                                      <p:cBhvr>
                                        <p:cTn id="54" dur="500"/>
                                        <p:tgtEl>
                                          <p:spTgt spid="19">
                                            <p:txEl>
                                              <p:pRg st="1" end="1"/>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
                                            <p:txEl>
                                              <p:pRg st="2" end="2"/>
                                            </p:txEl>
                                          </p:spTgt>
                                        </p:tgtEl>
                                        <p:attrNameLst>
                                          <p:attrName>style.visibility</p:attrName>
                                        </p:attrNameLst>
                                      </p:cBhvr>
                                      <p:to>
                                        <p:strVal val="visible"/>
                                      </p:to>
                                    </p:set>
                                    <p:animEffect transition="in" filter="blinds(horizontal)">
                                      <p:cBhvr>
                                        <p:cTn id="57" dur="500"/>
                                        <p:tgtEl>
                                          <p:spTgt spid="19">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righ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5">
                                            <p:bg/>
                                          </p:spTgt>
                                        </p:tgtEl>
                                        <p:attrNameLst>
                                          <p:attrName>style.visibility</p:attrName>
                                        </p:attrNameLst>
                                      </p:cBhvr>
                                      <p:to>
                                        <p:strVal val="visible"/>
                                      </p:to>
                                    </p:set>
                                    <p:animEffect transition="in" filter="blinds(horizontal)">
                                      <p:cBhvr>
                                        <p:cTn id="82" dur="500"/>
                                        <p:tgtEl>
                                          <p:spTgt spid="25">
                                            <p:bg/>
                                          </p:spTgt>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Effect transition="in" filter="blinds(horizontal)">
                                      <p:cBhvr>
                                        <p:cTn id="85" dur="500"/>
                                        <p:tgtEl>
                                          <p:spTgt spid="25">
                                            <p:txEl>
                                              <p:pRg st="0" end="0"/>
                                            </p:txEl>
                                          </p:spTgt>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linds(horizontal)">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5">
                                            <p:txEl>
                                              <p:pRg st="1" end="1"/>
                                            </p:txEl>
                                          </p:spTgt>
                                        </p:tgtEl>
                                        <p:attrNameLst>
                                          <p:attrName>style.visibility</p:attrName>
                                        </p:attrNameLst>
                                      </p:cBhvr>
                                      <p:to>
                                        <p:strVal val="visible"/>
                                      </p:to>
                                    </p:set>
                                    <p:animEffect transition="in" filter="blinds(horizontal)">
                                      <p:cBhvr>
                                        <p:cTn id="93" dur="500"/>
                                        <p:tgtEl>
                                          <p:spTgt spid="25">
                                            <p:txEl>
                                              <p:pRg st="1" end="1"/>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5">
                                            <p:txEl>
                                              <p:pRg st="2" end="2"/>
                                            </p:txEl>
                                          </p:spTgt>
                                        </p:tgtEl>
                                        <p:attrNameLst>
                                          <p:attrName>style.visibility</p:attrName>
                                        </p:attrNameLst>
                                      </p:cBhvr>
                                      <p:to>
                                        <p:strVal val="visible"/>
                                      </p:to>
                                    </p:set>
                                    <p:animEffect transition="in" filter="blinds(horizontal)">
                                      <p:cBhvr>
                                        <p:cTn id="96" dur="500"/>
                                        <p:tgtEl>
                                          <p:spTgt spid="25">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down)">
                                      <p:cBhvr>
                                        <p:cTn id="101" dur="500"/>
                                        <p:tgtEl>
                                          <p:spTgt spid="2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wipe(down)">
                                      <p:cBhvr>
                                        <p:cTn id="106" dur="500"/>
                                        <p:tgtEl>
                                          <p:spTgt spid="1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wipe(right)">
                                      <p:cBhvr>
                                        <p:cTn id="1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19" grpId="0" build="p" animBg="1"/>
      <p:bldP spid="20" grpId="0" animBg="1"/>
      <p:bldP spid="25" grpId="0" build="p"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131C7C2-3F63-47C6-8589-F2EC327547D4}" type="slidenum">
              <a:rPr lang="zh-CN" altLang="en-US" smtClean="0"/>
              <a:pPr/>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smtClean="0"/>
              <a:t>Contents</a:t>
            </a:r>
          </a:p>
        </p:txBody>
      </p:sp>
      <p:graphicFrame>
        <p:nvGraphicFramePr>
          <p:cNvPr id="7" name="图示 6"/>
          <p:cNvGraphicFramePr/>
          <p:nvPr/>
        </p:nvGraphicFramePr>
        <p:xfrm>
          <a:off x="-32" y="1819392"/>
          <a:ext cx="9144064" cy="280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52871" y="1770160"/>
            <a:ext cx="500063" cy="830263"/>
          </a:xfrm>
          <a:prstGeom prst="rect">
            <a:avLst/>
          </a:prstGeom>
          <a:noFill/>
          <a:ln w="9525">
            <a:noFill/>
            <a:miter lim="800000"/>
            <a:headEnd/>
            <a:tailEnd/>
          </a:ln>
        </p:spPr>
        <p:txBody>
          <a:bodyPr>
            <a:spAutoFit/>
          </a:bodyPr>
          <a:lstStyle/>
          <a:p>
            <a:r>
              <a:rPr lang="en-US" altLang="zh-CN" sz="4800" dirty="0">
                <a:solidFill>
                  <a:srgbClr val="FF0000"/>
                </a:solidFill>
                <a:cs typeface="Arial" charset="0"/>
              </a:rPr>
              <a:t>►</a:t>
            </a:r>
            <a:endParaRPr lang="zh-CN" altLang="en-US" sz="4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构造文法</a:t>
            </a:r>
            <a:r>
              <a:rPr lang="en-US" altLang="zh-CN" dirty="0" smtClean="0"/>
              <a:t>G</a:t>
            </a:r>
            <a:r>
              <a:rPr lang="zh-CN" altLang="en-US" dirty="0" smtClean="0"/>
              <a:t>的拓广文法</a:t>
            </a:r>
            <a:r>
              <a:rPr lang="en-US" altLang="zh-CN" dirty="0" smtClean="0"/>
              <a:t>G</a:t>
            </a:r>
            <a:r>
              <a:rPr lang="en-US" altLang="zh-CN" dirty="0" smtClean="0">
                <a:sym typeface="Symbol" pitchFamily="18" charset="2"/>
              </a:rPr>
              <a:t></a:t>
            </a:r>
            <a:r>
              <a:rPr lang="zh-CN" altLang="en-US" dirty="0" smtClean="0"/>
              <a:t>的</a:t>
            </a:r>
            <a:r>
              <a:rPr lang="en-US" altLang="zh-CN" dirty="0" smtClean="0"/>
              <a:t>LR(0)</a:t>
            </a:r>
            <a:r>
              <a:rPr lang="zh-CN" altLang="en-US" dirty="0" smtClean="0"/>
              <a:t>项目集规范族算法：</a:t>
            </a:r>
          </a:p>
          <a:p>
            <a:pPr marL="590550" lvl="1" indent="-190500">
              <a:spcBef>
                <a:spcPts val="1200"/>
              </a:spcBef>
              <a:buNone/>
            </a:pPr>
            <a:r>
              <a:rPr lang="en-US" altLang="zh-CN" sz="2000" dirty="0" smtClean="0"/>
              <a:t>PROCEDURE  ITEMSETS(G</a:t>
            </a:r>
            <a:r>
              <a:rPr lang="en-US" altLang="zh-CN" sz="2000" dirty="0" smtClean="0">
                <a:sym typeface="Symbol" pitchFamily="18" charset="2"/>
              </a:rPr>
              <a:t></a:t>
            </a:r>
            <a:r>
              <a:rPr lang="en-US" altLang="zh-CN" sz="2000" dirty="0" smtClean="0"/>
              <a:t>)</a:t>
            </a:r>
            <a:r>
              <a:rPr lang="zh-CN" altLang="en-US" sz="2000" dirty="0" smtClean="0"/>
              <a:t>；</a:t>
            </a:r>
          </a:p>
          <a:p>
            <a:pPr marL="590550" lvl="1" indent="-190500">
              <a:buNone/>
            </a:pPr>
            <a:r>
              <a:rPr lang="en-US" altLang="zh-CN" sz="2000" dirty="0" smtClean="0"/>
              <a:t>BEGIN</a:t>
            </a:r>
          </a:p>
          <a:p>
            <a:pPr marL="590550" lvl="1" indent="-190500">
              <a:buNone/>
            </a:pPr>
            <a:r>
              <a:rPr lang="en-US" altLang="zh-CN" sz="2000" dirty="0" smtClean="0"/>
              <a:t>	C:={CLOSURE({S</a:t>
            </a:r>
            <a:r>
              <a:rPr lang="en-US" altLang="zh-CN" sz="2000" dirty="0" smtClean="0">
                <a:sym typeface="Symbol" pitchFamily="18" charset="2"/>
              </a:rPr>
              <a:t></a:t>
            </a:r>
            <a:r>
              <a:rPr lang="en-US" altLang="zh-CN" sz="2000" dirty="0" smtClean="0"/>
              <a:t>·S})}</a:t>
            </a:r>
            <a:r>
              <a:rPr lang="zh-CN" altLang="en-US" sz="2000" dirty="0" smtClean="0"/>
              <a:t>；</a:t>
            </a:r>
          </a:p>
          <a:p>
            <a:pPr marL="590550" lvl="1" indent="-190500">
              <a:buNone/>
            </a:pPr>
            <a:r>
              <a:rPr lang="zh-CN" altLang="en-US" sz="2000" dirty="0" smtClean="0"/>
              <a:t>	</a:t>
            </a:r>
            <a:r>
              <a:rPr lang="en-US" altLang="zh-CN" sz="2000" dirty="0" smtClean="0"/>
              <a:t>REPEAT</a:t>
            </a:r>
          </a:p>
          <a:p>
            <a:pPr marL="590550" lvl="1" indent="-190500">
              <a:buNone/>
            </a:pPr>
            <a:r>
              <a:rPr lang="en-US" altLang="zh-CN" sz="2000" dirty="0" smtClean="0"/>
              <a:t>	    FOR  C</a:t>
            </a:r>
            <a:r>
              <a:rPr lang="zh-CN" altLang="en-US" sz="2000" dirty="0" smtClean="0"/>
              <a:t>中每个项目集</a:t>
            </a:r>
            <a:r>
              <a:rPr lang="en-US" altLang="zh-CN" sz="2000" dirty="0" smtClean="0"/>
              <a:t>I</a:t>
            </a:r>
            <a:r>
              <a:rPr lang="zh-CN" altLang="en-US" sz="2000" dirty="0" smtClean="0"/>
              <a:t>和</a:t>
            </a:r>
            <a:r>
              <a:rPr lang="en-US" altLang="zh-CN" sz="2000" dirty="0" smtClean="0"/>
              <a:t>G</a:t>
            </a:r>
            <a:r>
              <a:rPr lang="en-US" altLang="zh-CN" sz="2000" dirty="0" smtClean="0">
                <a:sym typeface="Symbol" pitchFamily="18" charset="2"/>
              </a:rPr>
              <a:t></a:t>
            </a:r>
            <a:r>
              <a:rPr lang="zh-CN" altLang="en-US" sz="2000" dirty="0" smtClean="0"/>
              <a:t>的每个符号</a:t>
            </a:r>
            <a:r>
              <a:rPr lang="en-US" altLang="zh-CN" sz="2000" dirty="0" smtClean="0"/>
              <a:t>X  DO</a:t>
            </a:r>
          </a:p>
          <a:p>
            <a:pPr marL="590550" lvl="1" indent="-190500">
              <a:buNone/>
            </a:pPr>
            <a:r>
              <a:rPr lang="en-US" altLang="zh-CN" sz="2000" dirty="0" smtClean="0"/>
              <a:t>		  IF  GO(I</a:t>
            </a:r>
            <a:r>
              <a:rPr lang="zh-CN" altLang="en-US" sz="2000" dirty="0" smtClean="0"/>
              <a:t>，</a:t>
            </a:r>
            <a:r>
              <a:rPr lang="en-US" altLang="zh-CN" sz="2000" dirty="0" smtClean="0"/>
              <a:t>X)</a:t>
            </a:r>
            <a:r>
              <a:rPr lang="zh-CN" altLang="en-US" sz="2000" dirty="0" smtClean="0"/>
              <a:t>非空且不属于</a:t>
            </a:r>
            <a:r>
              <a:rPr lang="en-US" altLang="zh-CN" sz="2000" dirty="0" smtClean="0"/>
              <a:t>C   THEN</a:t>
            </a:r>
          </a:p>
          <a:p>
            <a:pPr marL="590550" lvl="1" indent="-190500">
              <a:buNone/>
            </a:pPr>
            <a:r>
              <a:rPr lang="en-US" altLang="zh-CN" sz="2000" dirty="0" smtClean="0"/>
              <a:t>		     </a:t>
            </a:r>
            <a:r>
              <a:rPr lang="zh-CN" altLang="en-US" sz="2000" dirty="0" smtClean="0"/>
              <a:t>把</a:t>
            </a:r>
            <a:r>
              <a:rPr lang="en-US" altLang="zh-CN" sz="2000" dirty="0" smtClean="0"/>
              <a:t>GO(I</a:t>
            </a:r>
            <a:r>
              <a:rPr lang="zh-CN" altLang="en-US" sz="2000" dirty="0" smtClean="0"/>
              <a:t>，</a:t>
            </a:r>
            <a:r>
              <a:rPr lang="en-US" altLang="zh-CN" sz="2000" dirty="0" smtClean="0"/>
              <a:t>X)</a:t>
            </a:r>
            <a:r>
              <a:rPr lang="zh-CN" altLang="en-US" sz="2000" dirty="0" smtClean="0"/>
              <a:t>放入</a:t>
            </a:r>
            <a:r>
              <a:rPr lang="en-US" altLang="zh-CN" sz="2000" dirty="0" smtClean="0"/>
              <a:t>C</a:t>
            </a:r>
            <a:r>
              <a:rPr lang="zh-CN" altLang="en-US" sz="2000" dirty="0" smtClean="0"/>
              <a:t>族中</a:t>
            </a:r>
            <a:r>
              <a:rPr lang="en-US" altLang="zh-CN" sz="2000" dirty="0" smtClean="0"/>
              <a:t>;</a:t>
            </a:r>
          </a:p>
          <a:p>
            <a:pPr marL="590550" lvl="1" indent="-190500">
              <a:buNone/>
            </a:pPr>
            <a:r>
              <a:rPr lang="en-US" altLang="zh-CN" sz="2000" dirty="0" smtClean="0"/>
              <a:t>	UNTIL C	</a:t>
            </a:r>
            <a:r>
              <a:rPr lang="zh-CN" altLang="en-US" sz="2000" dirty="0" smtClean="0"/>
              <a:t>不再增大</a:t>
            </a:r>
          </a:p>
          <a:p>
            <a:pPr marL="590550" lvl="1" indent="-190500">
              <a:buNone/>
            </a:pPr>
            <a:r>
              <a:rPr lang="en-US" altLang="zh-CN" sz="2000" dirty="0" smtClean="0"/>
              <a:t>END</a:t>
            </a:r>
          </a:p>
          <a:p>
            <a:r>
              <a:rPr lang="zh-CN" altLang="en-US" dirty="0" smtClean="0"/>
              <a:t>转换函数</a:t>
            </a:r>
            <a:r>
              <a:rPr lang="en-US" altLang="zh-CN" dirty="0" smtClean="0"/>
              <a:t>GO</a:t>
            </a:r>
            <a:r>
              <a:rPr lang="zh-CN" altLang="en-US" dirty="0" smtClean="0"/>
              <a:t>把项目集连接成一个</a:t>
            </a:r>
            <a:r>
              <a:rPr lang="en-US" altLang="zh-CN" dirty="0" smtClean="0"/>
              <a:t>DFA</a:t>
            </a:r>
            <a:r>
              <a:rPr lang="zh-CN" altLang="en-US" dirty="0" smtClean="0"/>
              <a:t>转换图。</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有效项目</a:t>
            </a:r>
          </a:p>
        </p:txBody>
      </p:sp>
      <p:sp>
        <p:nvSpPr>
          <p:cNvPr id="21507" name="Rectangle 3"/>
          <p:cNvSpPr>
            <a:spLocks noGrp="1" noChangeArrowheads="1"/>
          </p:cNvSpPr>
          <p:nvPr>
            <p:ph idx="1"/>
          </p:nvPr>
        </p:nvSpPr>
        <p:spPr/>
        <p:txBody>
          <a:bodyPr/>
          <a:lstStyle/>
          <a:p>
            <a:r>
              <a:rPr lang="zh-CN" altLang="en-US" dirty="0" smtClean="0"/>
              <a:t>项目</a:t>
            </a:r>
            <a:r>
              <a:rPr lang="en-US" altLang="zh-CN" dirty="0"/>
              <a:t>A</a:t>
            </a:r>
            <a:r>
              <a:rPr lang="en-US" altLang="zh-CN" dirty="0">
                <a:sym typeface="Symbol" pitchFamily="18" charset="2"/>
              </a:rPr>
              <a:t> </a:t>
            </a:r>
            <a:r>
              <a:rPr lang="en-US" altLang="zh-CN" baseline="-25000" dirty="0">
                <a:sym typeface="Symbol" pitchFamily="18" charset="2"/>
              </a:rPr>
              <a:t>1</a:t>
            </a:r>
            <a:r>
              <a:rPr lang="en-US" altLang="zh-CN" dirty="0">
                <a:sym typeface="Symbol" pitchFamily="18" charset="2"/>
              </a:rPr>
              <a:t>.</a:t>
            </a:r>
            <a:r>
              <a:rPr lang="en-US" altLang="zh-CN" baseline="-25000" dirty="0">
                <a:sym typeface="Symbol" pitchFamily="18" charset="2"/>
              </a:rPr>
              <a:t>2</a:t>
            </a:r>
            <a:r>
              <a:rPr lang="zh-CN" altLang="en-US" dirty="0"/>
              <a:t>对活前缀</a:t>
            </a:r>
            <a:r>
              <a:rPr lang="zh-CN" altLang="en-US" dirty="0">
                <a:sym typeface="Symbol" pitchFamily="18" charset="2"/>
              </a:rPr>
              <a:t></a:t>
            </a:r>
            <a:r>
              <a:rPr lang="en-US" altLang="zh-CN" baseline="-25000" dirty="0">
                <a:sym typeface="Symbol" pitchFamily="18" charset="2"/>
              </a:rPr>
              <a:t>1</a:t>
            </a:r>
            <a:r>
              <a:rPr lang="zh-CN" altLang="en-US" dirty="0"/>
              <a:t>是有效的，其条件是存在规范</a:t>
            </a:r>
            <a:r>
              <a:rPr lang="zh-CN" altLang="en-US" dirty="0" smtClean="0"/>
              <a:t>推导</a:t>
            </a:r>
            <a:endParaRPr lang="en-US" altLang="zh-CN" dirty="0" smtClean="0"/>
          </a:p>
          <a:p>
            <a:endParaRPr lang="en-US" altLang="zh-CN" dirty="0" smtClean="0"/>
          </a:p>
          <a:p>
            <a:endParaRPr lang="en-US" altLang="zh-CN" dirty="0" smtClean="0"/>
          </a:p>
          <a:p>
            <a:r>
              <a:rPr kumimoji="1" lang="zh-CN" altLang="en-US" dirty="0" smtClean="0">
                <a:latin typeface="Times New Roman" pitchFamily="18" charset="0"/>
              </a:rPr>
              <a:t>在任何时候，分析栈中的活前缀</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1</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2</a:t>
            </a:r>
            <a:r>
              <a:rPr kumimoji="1" lang="en-US" altLang="zh-CN" dirty="0" smtClean="0">
                <a:latin typeface="Times New Roman" pitchFamily="18" charset="0"/>
                <a:sym typeface="Symbol" pitchFamily="18" charset="2"/>
              </a:rPr>
              <a:t> … </a:t>
            </a:r>
            <a:r>
              <a:rPr kumimoji="1" lang="en-US" altLang="zh-CN" dirty="0" err="1" smtClean="0">
                <a:latin typeface="Times New Roman" pitchFamily="18" charset="0"/>
                <a:sym typeface="Symbol" pitchFamily="18" charset="2"/>
              </a:rPr>
              <a:t>X</a:t>
            </a:r>
            <a:r>
              <a:rPr kumimoji="1" lang="en-US" altLang="zh-CN" baseline="-25000" dirty="0" err="1" smtClean="0">
                <a:latin typeface="Times New Roman" pitchFamily="18" charset="0"/>
                <a:sym typeface="Symbol" pitchFamily="18" charset="2"/>
              </a:rPr>
              <a:t>m</a:t>
            </a:r>
            <a:r>
              <a:rPr kumimoji="1" lang="zh-CN" altLang="en-US" dirty="0" smtClean="0">
                <a:latin typeface="Times New Roman" pitchFamily="18" charset="0"/>
              </a:rPr>
              <a:t>的有效项目集正是栈顶状态</a:t>
            </a:r>
            <a:r>
              <a:rPr kumimoji="1" lang="en-US" altLang="zh-CN" dirty="0" err="1" smtClean="0">
                <a:latin typeface="Times New Roman" pitchFamily="18" charset="0"/>
              </a:rPr>
              <a:t>S</a:t>
            </a:r>
            <a:r>
              <a:rPr kumimoji="1" lang="en-US" altLang="zh-CN" baseline="-25000" dirty="0" err="1" smtClean="0">
                <a:latin typeface="Times New Roman" pitchFamily="18" charset="0"/>
              </a:rPr>
              <a:t>m</a:t>
            </a:r>
            <a:r>
              <a:rPr kumimoji="1" lang="zh-CN" altLang="en-US" dirty="0" smtClean="0">
                <a:latin typeface="Times New Roman" pitchFamily="18" charset="0"/>
              </a:rPr>
              <a:t>所代表的那个集合。也正是从识别活前缀的</a:t>
            </a:r>
            <a:r>
              <a:rPr kumimoji="1" lang="en-US" altLang="zh-CN" dirty="0" smtClean="0">
                <a:latin typeface="Times New Roman" pitchFamily="18" charset="0"/>
              </a:rPr>
              <a:t>DFA</a:t>
            </a:r>
            <a:r>
              <a:rPr kumimoji="1" lang="zh-CN" altLang="en-US" dirty="0" smtClean="0">
                <a:latin typeface="Times New Roman" pitchFamily="18" charset="0"/>
              </a:rPr>
              <a:t>的初态出发，读出</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1</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2</a:t>
            </a:r>
            <a:r>
              <a:rPr kumimoji="1" lang="en-US" altLang="zh-CN" dirty="0" smtClean="0">
                <a:latin typeface="Times New Roman" pitchFamily="18" charset="0"/>
                <a:sym typeface="Symbol" pitchFamily="18" charset="2"/>
              </a:rPr>
              <a:t> … </a:t>
            </a:r>
            <a:r>
              <a:rPr kumimoji="1" lang="en-US" altLang="zh-CN" dirty="0" err="1" smtClean="0">
                <a:latin typeface="Times New Roman" pitchFamily="18" charset="0"/>
                <a:sym typeface="Symbol" pitchFamily="18" charset="2"/>
              </a:rPr>
              <a:t>X</a:t>
            </a:r>
            <a:r>
              <a:rPr kumimoji="1" lang="en-US" altLang="zh-CN" baseline="-25000" dirty="0" err="1" smtClean="0">
                <a:latin typeface="Times New Roman" pitchFamily="18" charset="0"/>
                <a:sym typeface="Symbol" pitchFamily="18" charset="2"/>
              </a:rPr>
              <a:t>m</a:t>
            </a:r>
            <a:r>
              <a:rPr kumimoji="1" lang="zh-CN" altLang="en-US" dirty="0" smtClean="0">
                <a:latin typeface="Times New Roman" pitchFamily="18" charset="0"/>
              </a:rPr>
              <a:t>后到达的那个项目集</a:t>
            </a:r>
            <a:r>
              <a:rPr kumimoji="1" lang="en-US" altLang="zh-CN" dirty="0" smtClean="0">
                <a:latin typeface="Times New Roman" pitchFamily="18" charset="0"/>
              </a:rPr>
              <a:t>(</a:t>
            </a:r>
            <a:r>
              <a:rPr kumimoji="1" lang="zh-CN" altLang="en-US" dirty="0" smtClean="0">
                <a:latin typeface="Times New Roman" pitchFamily="18" charset="0"/>
              </a:rPr>
              <a:t>状态</a:t>
            </a:r>
            <a:r>
              <a:rPr kumimoji="1" lang="en-US" altLang="zh-CN" dirty="0" smtClean="0">
                <a:latin typeface="Times New Roman" pitchFamily="18" charset="0"/>
              </a:rPr>
              <a:t>)</a:t>
            </a:r>
            <a:r>
              <a:rPr kumimoji="1" lang="zh-CN" altLang="en-US" dirty="0" smtClean="0">
                <a:latin typeface="Times New Roman" pitchFamily="18" charset="0"/>
              </a:rPr>
              <a:t>。</a:t>
            </a:r>
            <a:endParaRPr lang="zh-CN" altLang="en-US" dirty="0"/>
          </a:p>
        </p:txBody>
      </p:sp>
      <p:graphicFrame>
        <p:nvGraphicFramePr>
          <p:cNvPr id="315392" name="Object 0"/>
          <p:cNvGraphicFramePr>
            <a:graphicFrameLocks noChangeAspect="1"/>
          </p:cNvGraphicFramePr>
          <p:nvPr/>
        </p:nvGraphicFramePr>
        <p:xfrm>
          <a:off x="3214678" y="1857365"/>
          <a:ext cx="2209800" cy="680518"/>
        </p:xfrm>
        <a:graphic>
          <a:graphicData uri="http://schemas.openxmlformats.org/presentationml/2006/ole">
            <p:oleObj spid="_x0000_s240642" name="公式" r:id="rId4" imgW="1396800" imgH="431640"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r>
              <a:rPr lang="zh-CN" altLang="en-US" dirty="0" smtClean="0"/>
              <a:t>文法</a:t>
            </a:r>
            <a:r>
              <a:rPr lang="en-US" altLang="zh-CN" dirty="0" smtClean="0"/>
              <a:t>G(S</a:t>
            </a:r>
            <a:r>
              <a:rPr lang="en-US" altLang="zh-CN" dirty="0" smtClean="0">
                <a:sym typeface="Symbol" pitchFamily="18" charset="2"/>
              </a:rPr>
              <a:t></a:t>
            </a:r>
            <a:r>
              <a:rPr lang="en-US" altLang="zh-CN" dirty="0" smtClean="0"/>
              <a:t>)</a:t>
            </a:r>
            <a:r>
              <a:rPr lang="zh-CN" altLang="en-US" dirty="0" smtClean="0"/>
              <a:t>的</a:t>
            </a:r>
            <a:r>
              <a:rPr lang="en-US" altLang="zh-CN" dirty="0" smtClean="0"/>
              <a:t>LR(0)</a:t>
            </a:r>
            <a:r>
              <a:rPr lang="zh-CN" altLang="en-US" dirty="0" smtClean="0"/>
              <a:t>项目集规范族</a:t>
            </a:r>
            <a:r>
              <a:rPr lang="en-US" altLang="zh-CN" dirty="0" smtClean="0"/>
              <a:t>C</a:t>
            </a:r>
            <a:r>
              <a:rPr lang="zh-CN" altLang="en-US" dirty="0" smtClean="0"/>
              <a:t>和转换函数</a:t>
            </a:r>
            <a:r>
              <a:rPr lang="en-US" altLang="zh-CN" dirty="0" smtClean="0"/>
              <a:t>GO</a:t>
            </a:r>
          </a:p>
          <a:p>
            <a:pPr>
              <a:buNone/>
            </a:pPr>
            <a:r>
              <a:rPr lang="en-US" altLang="zh-CN" sz="2000" dirty="0" smtClean="0"/>
              <a:t>I</a:t>
            </a:r>
            <a:r>
              <a:rPr lang="en-US" altLang="zh-CN" sz="2000" baseline="-25000" dirty="0" smtClean="0"/>
              <a:t>0</a:t>
            </a:r>
            <a:r>
              <a:rPr lang="en-US" altLang="zh-CN" sz="2000" dirty="0" smtClean="0"/>
              <a:t> = {S</a:t>
            </a:r>
            <a:r>
              <a:rPr lang="en-US" altLang="zh-CN" sz="2000" dirty="0" smtClean="0">
                <a:sym typeface="Symbol" pitchFamily="18" charset="2"/>
              </a:rPr>
              <a:t></a:t>
            </a:r>
            <a:r>
              <a:rPr lang="en-US" altLang="zh-CN" sz="2000" dirty="0" smtClean="0"/>
              <a:t>→·E, E→·</a:t>
            </a:r>
            <a:r>
              <a:rPr lang="en-US" altLang="zh-CN" sz="2000" dirty="0" err="1" smtClean="0"/>
              <a:t>aA</a:t>
            </a:r>
            <a:r>
              <a:rPr lang="en-US" altLang="zh-CN" sz="2000" dirty="0" smtClean="0"/>
              <a:t>, E→·</a:t>
            </a:r>
            <a:r>
              <a:rPr lang="en-US" altLang="zh-CN" sz="2000" dirty="0" err="1" smtClean="0"/>
              <a:t>bB</a:t>
            </a:r>
            <a:r>
              <a:rPr lang="en-US" altLang="zh-CN" sz="2000" dirty="0" smtClean="0"/>
              <a:t>}</a:t>
            </a:r>
          </a:p>
          <a:p>
            <a:pPr>
              <a:spcBef>
                <a:spcPct val="50000"/>
              </a:spcBef>
              <a:buNone/>
            </a:pPr>
            <a:r>
              <a:rPr lang="en-US" altLang="zh-CN" sz="2000" dirty="0" smtClean="0"/>
              <a:t> GO(I</a:t>
            </a:r>
            <a:r>
              <a:rPr lang="en-US" altLang="zh-CN" sz="2000" baseline="-25000" dirty="0" smtClean="0"/>
              <a:t>0</a:t>
            </a:r>
            <a:r>
              <a:rPr lang="en-US" altLang="zh-CN" sz="2000" dirty="0" smtClean="0"/>
              <a:t>, E) = closure(J) = closure({S’→E·}) = {S’→E·} = I</a:t>
            </a:r>
            <a:r>
              <a:rPr lang="en-US" altLang="zh-CN" sz="2000" baseline="-25000" dirty="0" smtClean="0"/>
              <a:t>1</a:t>
            </a:r>
          </a:p>
          <a:p>
            <a:pPr>
              <a:spcBef>
                <a:spcPct val="50000"/>
              </a:spcBef>
              <a:buNone/>
            </a:pPr>
            <a:r>
              <a:rPr lang="en-US" altLang="zh-CN" sz="2000" dirty="0" smtClean="0"/>
              <a:t> GO(I</a:t>
            </a:r>
            <a:r>
              <a:rPr lang="en-US" altLang="zh-CN" sz="2000" baseline="-25000" dirty="0" smtClean="0"/>
              <a:t>0</a:t>
            </a:r>
            <a:r>
              <a:rPr lang="en-US" altLang="zh-CN" sz="2000" dirty="0" smtClean="0"/>
              <a:t>, a) = closure({</a:t>
            </a:r>
            <a:r>
              <a:rPr lang="en-US" altLang="zh-CN" sz="2000" dirty="0" err="1" smtClean="0"/>
              <a:t>E→a·A</a:t>
            </a:r>
            <a:r>
              <a:rPr lang="en-US" altLang="zh-CN" sz="2000" dirty="0" smtClean="0"/>
              <a:t>})= { </a:t>
            </a:r>
            <a:r>
              <a:rPr lang="en-US" altLang="zh-CN" sz="2000" dirty="0" err="1" smtClean="0"/>
              <a:t>E→a·A</a:t>
            </a:r>
            <a:r>
              <a:rPr lang="en-US" altLang="zh-CN" sz="2000" dirty="0" smtClean="0"/>
              <a:t>, A→·</a:t>
            </a:r>
            <a:r>
              <a:rPr lang="en-US" altLang="zh-CN" sz="2000" dirty="0" err="1" smtClean="0"/>
              <a:t>cA</a:t>
            </a:r>
            <a:r>
              <a:rPr lang="en-US" altLang="zh-CN" sz="2000" dirty="0" smtClean="0"/>
              <a:t>, A→·d} ) = I</a:t>
            </a:r>
            <a:r>
              <a:rPr lang="en-US" altLang="zh-CN" sz="2000" baseline="-25000" dirty="0" smtClean="0"/>
              <a:t>2</a:t>
            </a:r>
          </a:p>
          <a:p>
            <a:pPr>
              <a:spcBef>
                <a:spcPct val="50000"/>
              </a:spcBef>
              <a:buNone/>
            </a:pPr>
            <a:r>
              <a:rPr lang="en-US" altLang="zh-CN" sz="2000" dirty="0" smtClean="0"/>
              <a:t> GO(I</a:t>
            </a:r>
            <a:r>
              <a:rPr lang="en-US" altLang="zh-CN" sz="2000" baseline="-25000" dirty="0" smtClean="0"/>
              <a:t>0</a:t>
            </a:r>
            <a:r>
              <a:rPr lang="en-US" altLang="zh-CN" sz="2000" dirty="0" smtClean="0"/>
              <a:t>, b) = closure ({E →</a:t>
            </a:r>
            <a:r>
              <a:rPr lang="en-US" altLang="zh-CN" sz="2000" dirty="0" err="1" smtClean="0"/>
              <a:t>b.B</a:t>
            </a:r>
            <a:r>
              <a:rPr lang="en-US" altLang="zh-CN" sz="2000" dirty="0" smtClean="0"/>
              <a:t>}) = {E →</a:t>
            </a:r>
            <a:r>
              <a:rPr lang="en-US" altLang="zh-CN" sz="2000" dirty="0" err="1" smtClean="0"/>
              <a:t>b.B</a:t>
            </a:r>
            <a:r>
              <a:rPr lang="en-US" altLang="zh-CN" sz="2000" dirty="0" smtClean="0"/>
              <a:t>, </a:t>
            </a:r>
            <a:r>
              <a:rPr lang="en-US" altLang="zh-CN" sz="2000" dirty="0" err="1" smtClean="0"/>
              <a:t>B→.cB</a:t>
            </a:r>
            <a:r>
              <a:rPr lang="en-US" altLang="zh-CN" sz="2000" dirty="0" smtClean="0"/>
              <a:t>, </a:t>
            </a:r>
            <a:r>
              <a:rPr lang="en-US" altLang="zh-CN" sz="2000" dirty="0" err="1" smtClean="0"/>
              <a:t>B→.d</a:t>
            </a:r>
            <a:r>
              <a:rPr lang="en-US" altLang="zh-CN" sz="2000" dirty="0" smtClean="0"/>
              <a:t>}= I</a:t>
            </a:r>
            <a:r>
              <a:rPr lang="en-US" altLang="zh-CN" sz="2000" baseline="-25000" dirty="0" smtClean="0"/>
              <a:t>3</a:t>
            </a:r>
          </a:p>
          <a:p>
            <a:pPr lvl="1">
              <a:spcBef>
                <a:spcPts val="1200"/>
              </a:spcBef>
            </a:pPr>
            <a:r>
              <a:rPr lang="en-US" altLang="zh-CN" dirty="0" smtClean="0"/>
              <a:t>LR(0)</a:t>
            </a:r>
            <a:r>
              <a:rPr lang="zh-CN" altLang="en-US" dirty="0" smtClean="0"/>
              <a:t>项目集规范族</a:t>
            </a:r>
            <a:r>
              <a:rPr lang="en-US" altLang="zh-CN" dirty="0" smtClean="0"/>
              <a:t>C</a:t>
            </a:r>
            <a:r>
              <a:rPr lang="zh-CN" altLang="en-US" dirty="0" smtClean="0"/>
              <a:t>由</a:t>
            </a:r>
            <a:r>
              <a:rPr lang="en-US" altLang="zh-CN" dirty="0" smtClean="0"/>
              <a:t>12</a:t>
            </a:r>
            <a:r>
              <a:rPr lang="zh-CN" altLang="en-US" dirty="0" smtClean="0"/>
              <a:t>个集合（状态）组成。</a:t>
            </a:r>
            <a:endParaRPr lang="en-US" altLang="zh-CN" dirty="0" smtClean="0"/>
          </a:p>
          <a:p>
            <a:pPr lvl="1"/>
            <a:r>
              <a:rPr lang="zh-CN" altLang="en-US" dirty="0" smtClean="0"/>
              <a:t>转换函数</a:t>
            </a:r>
            <a:r>
              <a:rPr lang="en-US" altLang="zh-CN" dirty="0" smtClean="0"/>
              <a:t>GO</a:t>
            </a:r>
            <a:r>
              <a:rPr lang="zh-CN" altLang="en-US" dirty="0" smtClean="0"/>
              <a:t>把这些集合联结成一个</a:t>
            </a:r>
            <a:r>
              <a:rPr lang="en-US" altLang="zh-CN" dirty="0" smtClean="0"/>
              <a:t>DFA</a:t>
            </a:r>
            <a:r>
              <a:rPr lang="zh-CN" altLang="en-US" dirty="0" smtClean="0"/>
              <a:t>转换图。</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linds(horizontal)">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63</a:t>
            </a:fld>
            <a:endParaRPr lang="en-US" altLang="zh-CN"/>
          </a:p>
        </p:txBody>
      </p:sp>
      <p:sp>
        <p:nvSpPr>
          <p:cNvPr id="3"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4"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a:latin typeface="Arial" pitchFamily="34" charset="0"/>
                <a:cs typeface="Arial" pitchFamily="34" charset="0"/>
              </a:rPr>
              <a:t>4: A→c·A</a:t>
            </a:r>
          </a:p>
          <a:p>
            <a:pPr algn="just" eaLnBrk="0" hangingPunct="0"/>
            <a:r>
              <a:rPr kumimoji="1" lang="en-US" altLang="zh-CN" sz="2400">
                <a:latin typeface="Arial" pitchFamily="34" charset="0"/>
                <a:cs typeface="Arial" pitchFamily="34" charset="0"/>
              </a:rPr>
              <a:t>    A→·cA</a:t>
            </a:r>
          </a:p>
          <a:p>
            <a:pPr algn="just" eaLnBrk="0" hangingPunct="0"/>
            <a:r>
              <a:rPr kumimoji="1" lang="en-US" altLang="zh-CN" sz="2400">
                <a:latin typeface="Arial" pitchFamily="34" charset="0"/>
                <a:cs typeface="Arial" pitchFamily="34" charset="0"/>
              </a:rPr>
              <a:t>    A→·d</a:t>
            </a:r>
          </a:p>
        </p:txBody>
      </p:sp>
      <p:grpSp>
        <p:nvGrpSpPr>
          <p:cNvPr id="5" name="Group 2148"/>
          <p:cNvGrpSpPr>
            <a:grpSpLocks/>
          </p:cNvGrpSpPr>
          <p:nvPr/>
        </p:nvGrpSpPr>
        <p:grpSpPr bwMode="auto">
          <a:xfrm>
            <a:off x="2272138" y="1416028"/>
            <a:ext cx="1187450" cy="781050"/>
            <a:chOff x="1488" y="688"/>
            <a:chExt cx="748" cy="492"/>
          </a:xfrm>
        </p:grpSpPr>
        <p:sp>
          <p:nvSpPr>
            <p:cNvPr id="6"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7"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8"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B→·d  </a:t>
            </a:r>
          </a:p>
        </p:txBody>
      </p:sp>
      <p:grpSp>
        <p:nvGrpSpPr>
          <p:cNvPr id="9" name="Group 2151"/>
          <p:cNvGrpSpPr>
            <a:grpSpLocks/>
          </p:cNvGrpSpPr>
          <p:nvPr/>
        </p:nvGrpSpPr>
        <p:grpSpPr bwMode="auto">
          <a:xfrm>
            <a:off x="2324072" y="4879998"/>
            <a:ext cx="1152525" cy="762000"/>
            <a:chOff x="1539" y="2780"/>
            <a:chExt cx="726" cy="480"/>
          </a:xfrm>
        </p:grpSpPr>
        <p:sp>
          <p:nvSpPr>
            <p:cNvPr id="10"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1"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12"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13" name="Group 2146"/>
          <p:cNvGrpSpPr>
            <a:grpSpLocks/>
          </p:cNvGrpSpPr>
          <p:nvPr/>
        </p:nvGrpSpPr>
        <p:grpSpPr bwMode="auto">
          <a:xfrm>
            <a:off x="1328710" y="4276748"/>
            <a:ext cx="2146300" cy="457200"/>
            <a:chOff x="912" y="2400"/>
            <a:chExt cx="1352" cy="288"/>
          </a:xfrm>
        </p:grpSpPr>
        <p:sp>
          <p:nvSpPr>
            <p:cNvPr id="14"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5"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16"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p:txBody>
      </p:sp>
      <p:grpSp>
        <p:nvGrpSpPr>
          <p:cNvPr id="17" name="Group 2144"/>
          <p:cNvGrpSpPr>
            <a:grpSpLocks/>
          </p:cNvGrpSpPr>
          <p:nvPr/>
        </p:nvGrpSpPr>
        <p:grpSpPr bwMode="auto">
          <a:xfrm>
            <a:off x="2447898" y="3314726"/>
            <a:ext cx="1033462" cy="392113"/>
            <a:chOff x="1617" y="1794"/>
            <a:chExt cx="651" cy="247"/>
          </a:xfrm>
        </p:grpSpPr>
        <p:sp>
          <p:nvSpPr>
            <p:cNvPr id="18"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9"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20"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2: E→a·A</a:t>
            </a:r>
          </a:p>
          <a:p>
            <a:pPr algn="just" eaLnBrk="0" hangingPunct="0"/>
            <a:r>
              <a:rPr kumimoji="1" lang="en-US" altLang="zh-CN" sz="2400">
                <a:latin typeface="Arial" pitchFamily="34" charset="0"/>
                <a:cs typeface="Arial" pitchFamily="34" charset="0"/>
              </a:rPr>
              <a:t>    A→·cA</a:t>
            </a:r>
          </a:p>
          <a:p>
            <a:pPr eaLnBrk="0" hangingPunct="0"/>
            <a:r>
              <a:rPr kumimoji="1" lang="en-US" altLang="zh-CN" sz="2400">
                <a:latin typeface="Arial" pitchFamily="34" charset="0"/>
                <a:cs typeface="Arial" pitchFamily="34" charset="0"/>
              </a:rPr>
              <a:t>    A→·d</a:t>
            </a:r>
          </a:p>
        </p:txBody>
      </p:sp>
      <p:grpSp>
        <p:nvGrpSpPr>
          <p:cNvPr id="21" name="Group 2145"/>
          <p:cNvGrpSpPr>
            <a:grpSpLocks/>
          </p:cNvGrpSpPr>
          <p:nvPr/>
        </p:nvGrpSpPr>
        <p:grpSpPr bwMode="auto">
          <a:xfrm>
            <a:off x="1420785" y="2333648"/>
            <a:ext cx="2025650" cy="720725"/>
            <a:chOff x="970" y="1176"/>
            <a:chExt cx="1276" cy="454"/>
          </a:xfrm>
        </p:grpSpPr>
        <p:sp>
          <p:nvSpPr>
            <p:cNvPr id="22"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23"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24"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25" name="Group 2152"/>
          <p:cNvGrpSpPr>
            <a:grpSpLocks/>
          </p:cNvGrpSpPr>
          <p:nvPr/>
        </p:nvGrpSpPr>
        <p:grpSpPr bwMode="auto">
          <a:xfrm>
            <a:off x="5243938" y="4722826"/>
            <a:ext cx="990600" cy="635000"/>
            <a:chOff x="3360" y="2784"/>
            <a:chExt cx="624" cy="400"/>
          </a:xfrm>
        </p:grpSpPr>
        <p:sp>
          <p:nvSpPr>
            <p:cNvPr id="26"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28"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29" name="Group 2153"/>
          <p:cNvGrpSpPr>
            <a:grpSpLocks/>
          </p:cNvGrpSpPr>
          <p:nvPr/>
        </p:nvGrpSpPr>
        <p:grpSpPr bwMode="auto">
          <a:xfrm>
            <a:off x="5243970" y="628628"/>
            <a:ext cx="1044575" cy="395288"/>
            <a:chOff x="3299" y="192"/>
            <a:chExt cx="658" cy="249"/>
          </a:xfrm>
        </p:grpSpPr>
        <p:sp>
          <p:nvSpPr>
            <p:cNvPr id="30"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31"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32" name="Group 2154"/>
          <p:cNvGrpSpPr>
            <a:grpSpLocks/>
          </p:cNvGrpSpPr>
          <p:nvPr/>
        </p:nvGrpSpPr>
        <p:grpSpPr bwMode="auto">
          <a:xfrm>
            <a:off x="3767110" y="142852"/>
            <a:ext cx="1066800" cy="685801"/>
            <a:chOff x="2448" y="-114"/>
            <a:chExt cx="672" cy="432"/>
          </a:xfrm>
        </p:grpSpPr>
        <p:sp>
          <p:nvSpPr>
            <p:cNvPr id="33"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5" name="Group 2157"/>
          <p:cNvGrpSpPr>
            <a:grpSpLocks/>
          </p:cNvGrpSpPr>
          <p:nvPr/>
        </p:nvGrpSpPr>
        <p:grpSpPr bwMode="auto">
          <a:xfrm>
            <a:off x="3767110" y="6405586"/>
            <a:ext cx="1447800" cy="381000"/>
            <a:chOff x="2448" y="3741"/>
            <a:chExt cx="912" cy="240"/>
          </a:xfrm>
        </p:grpSpPr>
        <p:sp>
          <p:nvSpPr>
            <p:cNvPr id="36"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8" name="Group 2158"/>
          <p:cNvGrpSpPr>
            <a:grpSpLocks/>
          </p:cNvGrpSpPr>
          <p:nvPr/>
        </p:nvGrpSpPr>
        <p:grpSpPr bwMode="auto">
          <a:xfrm>
            <a:off x="5250288" y="5286391"/>
            <a:ext cx="1027113" cy="381000"/>
            <a:chOff x="3364" y="3054"/>
            <a:chExt cx="647" cy="240"/>
          </a:xfrm>
        </p:grpSpPr>
        <p:sp>
          <p:nvSpPr>
            <p:cNvPr id="39"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0"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1"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42" name="Group 2149"/>
          <p:cNvGrpSpPr>
            <a:grpSpLocks/>
          </p:cNvGrpSpPr>
          <p:nvPr/>
        </p:nvGrpSpPr>
        <p:grpSpPr bwMode="auto">
          <a:xfrm>
            <a:off x="5243944" y="1571606"/>
            <a:ext cx="1025526" cy="900114"/>
            <a:chOff x="3360" y="786"/>
            <a:chExt cx="646" cy="567"/>
          </a:xfrm>
        </p:grpSpPr>
        <p:sp>
          <p:nvSpPr>
            <p:cNvPr id="43"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44"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45" name="Group 2155"/>
          <p:cNvGrpSpPr>
            <a:grpSpLocks/>
          </p:cNvGrpSpPr>
          <p:nvPr/>
        </p:nvGrpSpPr>
        <p:grpSpPr bwMode="auto">
          <a:xfrm>
            <a:off x="5243299" y="1142984"/>
            <a:ext cx="1044575" cy="393700"/>
            <a:chOff x="3363" y="483"/>
            <a:chExt cx="658" cy="248"/>
          </a:xfrm>
        </p:grpSpPr>
        <p:sp>
          <p:nvSpPr>
            <p:cNvPr id="46"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7"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8"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49" name="Group 2156"/>
          <p:cNvGrpSpPr>
            <a:grpSpLocks/>
          </p:cNvGrpSpPr>
          <p:nvPr/>
        </p:nvGrpSpPr>
        <p:grpSpPr bwMode="auto">
          <a:xfrm>
            <a:off x="5250288" y="5905534"/>
            <a:ext cx="1027113" cy="381000"/>
            <a:chOff x="3364" y="3426"/>
            <a:chExt cx="647" cy="240"/>
          </a:xfrm>
        </p:grpSpPr>
        <p:sp>
          <p:nvSpPr>
            <p:cNvPr id="50"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1"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52"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53" name="Group 2147"/>
          <p:cNvGrpSpPr>
            <a:grpSpLocks/>
          </p:cNvGrpSpPr>
          <p:nvPr/>
        </p:nvGrpSpPr>
        <p:grpSpPr bwMode="auto">
          <a:xfrm>
            <a:off x="5250288" y="2285956"/>
            <a:ext cx="1027113" cy="384175"/>
            <a:chOff x="3364" y="1185"/>
            <a:chExt cx="647" cy="242"/>
          </a:xfrm>
        </p:grpSpPr>
        <p:sp>
          <p:nvSpPr>
            <p:cNvPr id="54"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5"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56"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57" name="Group 2150"/>
          <p:cNvGrpSpPr>
            <a:grpSpLocks/>
          </p:cNvGrpSpPr>
          <p:nvPr/>
        </p:nvGrpSpPr>
        <p:grpSpPr bwMode="auto">
          <a:xfrm>
            <a:off x="5250288" y="4162457"/>
            <a:ext cx="1027113" cy="400051"/>
            <a:chOff x="3364" y="2328"/>
            <a:chExt cx="647" cy="252"/>
          </a:xfrm>
        </p:grpSpPr>
        <p:sp>
          <p:nvSpPr>
            <p:cNvPr id="58"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59"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60" name="矩形 59"/>
          <p:cNvSpPr/>
          <p:nvPr/>
        </p:nvSpPr>
        <p:spPr>
          <a:xfrm>
            <a:off x="0" y="958105"/>
            <a:ext cx="2143108" cy="1685077"/>
          </a:xfrm>
          <a:prstGeom prst="rect">
            <a:avLst/>
          </a:prstGeom>
          <a:solidFill>
            <a:schemeClr val="bg1"/>
          </a:solidFill>
        </p:spPr>
        <p:txBody>
          <a:bodyPr wrap="square">
            <a:spAutoFit/>
          </a:bodyPr>
          <a:lstStyle/>
          <a:p>
            <a:pPr marL="117475" indent="-96838">
              <a:spcBef>
                <a:spcPts val="300"/>
              </a:spcBef>
            </a:pPr>
            <a:r>
              <a:rPr lang="en-US" altLang="zh-CN" sz="2400" dirty="0" smtClean="0">
                <a:latin typeface="Arial" pitchFamily="34" charset="0"/>
                <a:cs typeface="Arial" pitchFamily="34" charset="0"/>
              </a:rPr>
              <a:t> 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marL="117475" indent="-96838">
              <a:spcBef>
                <a:spcPts val="300"/>
              </a:spcBef>
            </a:pPr>
            <a:r>
              <a:rPr lang="en-US" altLang="zh-CN" sz="2400" dirty="0" smtClean="0">
                <a:latin typeface="Arial" pitchFamily="34" charset="0"/>
                <a:cs typeface="Arial" pitchFamily="34" charset="0"/>
              </a:rPr>
              <a:t> E → </a:t>
            </a:r>
            <a:r>
              <a:rPr lang="en-US" altLang="zh-CN" sz="2400" dirty="0" err="1" smtClean="0">
                <a:latin typeface="Arial" pitchFamily="34" charset="0"/>
                <a:cs typeface="Arial" pitchFamily="34" charset="0"/>
              </a:rPr>
              <a:t>aA</a:t>
            </a:r>
            <a:r>
              <a:rPr lang="en-US" altLang="zh-CN" sz="2400" dirty="0" smtClean="0">
                <a:latin typeface="Arial" pitchFamily="34" charset="0"/>
                <a:cs typeface="Arial" pitchFamily="34" charset="0"/>
              </a:rPr>
              <a:t> | </a:t>
            </a:r>
            <a:r>
              <a:rPr lang="en-US" altLang="zh-CN" sz="2400" dirty="0" err="1" smtClean="0">
                <a:latin typeface="Arial" pitchFamily="34" charset="0"/>
                <a:cs typeface="Arial" pitchFamily="34" charset="0"/>
              </a:rPr>
              <a:t>bB</a:t>
            </a:r>
            <a:endParaRPr lang="en-US" altLang="zh-CN" sz="2400" dirty="0" smtClean="0">
              <a:latin typeface="Arial" pitchFamily="34" charset="0"/>
              <a:cs typeface="Arial" pitchFamily="34" charset="0"/>
            </a:endParaRPr>
          </a:p>
          <a:p>
            <a:pPr marL="117475" indent="-96838">
              <a:spcBef>
                <a:spcPts val="300"/>
              </a:spcBef>
            </a:pPr>
            <a:r>
              <a:rPr lang="en-US" altLang="zh-CN" sz="2400" dirty="0" smtClean="0">
                <a:latin typeface="Arial" pitchFamily="34" charset="0"/>
                <a:cs typeface="Arial" pitchFamily="34" charset="0"/>
              </a:rPr>
              <a:t> A → </a:t>
            </a:r>
            <a:r>
              <a:rPr lang="en-US" altLang="zh-CN" sz="2400" dirty="0" err="1" smtClean="0">
                <a:latin typeface="Arial" pitchFamily="34" charset="0"/>
                <a:cs typeface="Arial" pitchFamily="34" charset="0"/>
              </a:rPr>
              <a:t>cA</a:t>
            </a:r>
            <a:r>
              <a:rPr lang="en-US" altLang="zh-CN" sz="2400" dirty="0" smtClean="0">
                <a:latin typeface="Arial" pitchFamily="34" charset="0"/>
                <a:cs typeface="Arial" pitchFamily="34" charset="0"/>
              </a:rPr>
              <a:t> | d</a:t>
            </a:r>
          </a:p>
          <a:p>
            <a:pPr marL="117475" indent="-96838">
              <a:spcBef>
                <a:spcPts val="300"/>
              </a:spcBef>
            </a:pPr>
            <a:r>
              <a:rPr lang="en-US" altLang="zh-CN" sz="2400" dirty="0" smtClean="0">
                <a:latin typeface="Arial" pitchFamily="34" charset="0"/>
                <a:cs typeface="Arial" pitchFamily="34" charset="0"/>
              </a:rPr>
              <a:t> B → </a:t>
            </a:r>
            <a:r>
              <a:rPr lang="en-US" altLang="zh-CN" sz="2400" dirty="0" err="1" smtClean="0">
                <a:latin typeface="Arial" pitchFamily="34" charset="0"/>
                <a:cs typeface="Arial" pitchFamily="34" charset="0"/>
              </a:rPr>
              <a:t>cB</a:t>
            </a:r>
            <a:r>
              <a:rPr lang="en-US" altLang="zh-CN" sz="2400" dirty="0" smtClean="0">
                <a:latin typeface="Arial" pitchFamily="34" charset="0"/>
                <a:cs typeface="Arial" pitchFamily="34" charset="0"/>
              </a:rPr>
              <a:t> |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wipe(left)">
                                      <p:cBhvr>
                                        <p:cTn id="35" dur="500"/>
                                        <p:tgtEl>
                                          <p:spTgt spid="16">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wipe(left)">
                                      <p:cBhvr>
                                        <p:cTn id="38" dur="5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0">
                                            <p:bg/>
                                          </p:spTgt>
                                        </p:tgtEl>
                                        <p:attrNameLst>
                                          <p:attrName>style.visibility</p:attrName>
                                        </p:attrNameLst>
                                      </p:cBhvr>
                                      <p:to>
                                        <p:strVal val="visible"/>
                                      </p:to>
                                    </p:set>
                                    <p:animEffect transition="in" filter="wipe(left)">
                                      <p:cBhvr>
                                        <p:cTn id="48" dur="500"/>
                                        <p:tgtEl>
                                          <p:spTgt spid="20">
                                            <p:bg/>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
                                            <p:txEl>
                                              <p:pRg st="1" end="1"/>
                                            </p:txEl>
                                          </p:spTgt>
                                        </p:tgtEl>
                                        <p:attrNameLst>
                                          <p:attrName>style.visibility</p:attrName>
                                        </p:attrNameLst>
                                      </p:cBhvr>
                                      <p:to>
                                        <p:strVal val="visible"/>
                                      </p:to>
                                    </p:set>
                                    <p:animEffect transition="in" filter="wipe(left)">
                                      <p:cBhvr>
                                        <p:cTn id="58" dur="500"/>
                                        <p:tgtEl>
                                          <p:spTgt spid="2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xEl>
                                              <p:pRg st="2" end="2"/>
                                            </p:txEl>
                                          </p:spTgt>
                                        </p:tgtEl>
                                        <p:attrNameLst>
                                          <p:attrName>style.visibility</p:attrName>
                                        </p:attrNameLst>
                                      </p:cBhvr>
                                      <p:to>
                                        <p:strVal val="visible"/>
                                      </p:to>
                                    </p:set>
                                    <p:animEffect transition="in" filter="wipe(left)">
                                      <p:cBhvr>
                                        <p:cTn id="63" dur="500"/>
                                        <p:tgtEl>
                                          <p:spTgt spid="20">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
                                            <p:bg/>
                                          </p:spTgt>
                                        </p:tgtEl>
                                        <p:attrNameLst>
                                          <p:attrName>style.visibility</p:attrName>
                                        </p:attrNameLst>
                                      </p:cBhvr>
                                      <p:to>
                                        <p:strVal val="visible"/>
                                      </p:to>
                                    </p:set>
                                    <p:animEffect transition="in" filter="wipe(left)">
                                      <p:cBhvr>
                                        <p:cTn id="73" dur="500"/>
                                        <p:tgtEl>
                                          <p:spTgt spid="12">
                                            <p:bg/>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
                                            <p:txEl>
                                              <p:pRg st="0" end="0"/>
                                            </p:txEl>
                                          </p:spTgt>
                                        </p:tgtEl>
                                        <p:attrNameLst>
                                          <p:attrName>style.visibility</p:attrName>
                                        </p:attrNameLst>
                                      </p:cBhvr>
                                      <p:to>
                                        <p:strVal val="visible"/>
                                      </p:to>
                                    </p:set>
                                    <p:animEffect transition="in" filter="wipe(left)">
                                      <p:cBhvr>
                                        <p:cTn id="78" dur="500"/>
                                        <p:tgtEl>
                                          <p:spTgt spid="12">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wipe(left)">
                                      <p:cBhvr>
                                        <p:cTn id="83" dur="500"/>
                                        <p:tgtEl>
                                          <p:spTgt spid="12">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
                                            <p:txEl>
                                              <p:pRg st="2" end="2"/>
                                            </p:txEl>
                                          </p:spTgt>
                                        </p:tgtEl>
                                        <p:attrNameLst>
                                          <p:attrName>style.visibility</p:attrName>
                                        </p:attrNameLst>
                                      </p:cBhvr>
                                      <p:to>
                                        <p:strVal val="visible"/>
                                      </p:to>
                                    </p:set>
                                    <p:animEffect transition="in" filter="wipe(left)">
                                      <p:cBhvr>
                                        <p:cTn id="88" dur="500"/>
                                        <p:tgtEl>
                                          <p:spTgt spid="12">
                                            <p:txEl>
                                              <p:pRg st="2" end="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2">
                                            <p:bg/>
                                          </p:spTgt>
                                        </p:tgtEl>
                                        <p:attrNameLst>
                                          <p:attrName>style.visibility</p:attrName>
                                        </p:attrNameLst>
                                      </p:cBhvr>
                                      <p:to>
                                        <p:strVal val="visible"/>
                                      </p:to>
                                    </p:set>
                                    <p:animEffect transition="in" filter="wipe(left)">
                                      <p:cBhvr>
                                        <p:cTn id="98" dur="500"/>
                                        <p:tgtEl>
                                          <p:spTgt spid="52">
                                            <p:bg/>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2">
                                            <p:txEl>
                                              <p:pRg st="0" end="0"/>
                                            </p:txEl>
                                          </p:spTgt>
                                        </p:tgtEl>
                                        <p:attrNameLst>
                                          <p:attrName>style.visibility</p:attrName>
                                        </p:attrNameLst>
                                      </p:cBhvr>
                                      <p:to>
                                        <p:strVal val="visible"/>
                                      </p:to>
                                    </p:set>
                                    <p:animEffect transition="in" filter="wipe(left)">
                                      <p:cBhvr>
                                        <p:cTn id="103" dur="500"/>
                                        <p:tgtEl>
                                          <p:spTgt spid="52">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wipe(down)">
                                      <p:cBhvr>
                                        <p:cTn id="108" dur="500"/>
                                        <p:tgtEl>
                                          <p:spTgt spid="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
                                            <p:bg/>
                                          </p:spTgt>
                                        </p:tgtEl>
                                        <p:attrNameLst>
                                          <p:attrName>style.visibility</p:attrName>
                                        </p:attrNameLst>
                                      </p:cBhvr>
                                      <p:to>
                                        <p:strVal val="visible"/>
                                      </p:to>
                                    </p:set>
                                    <p:animEffect transition="in" filter="wipe(left)">
                                      <p:cBhvr>
                                        <p:cTn id="113" dur="500"/>
                                        <p:tgtEl>
                                          <p:spTgt spid="4">
                                            <p:bg/>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
                                            <p:txEl>
                                              <p:pRg st="0" end="0"/>
                                            </p:txEl>
                                          </p:spTgt>
                                        </p:tgtEl>
                                        <p:attrNameLst>
                                          <p:attrName>style.visibility</p:attrName>
                                        </p:attrNameLst>
                                      </p:cBhvr>
                                      <p:to>
                                        <p:strVal val="visible"/>
                                      </p:to>
                                    </p:set>
                                    <p:animEffect transition="in" filter="wipe(left)">
                                      <p:cBhvr>
                                        <p:cTn id="118" dur="500"/>
                                        <p:tgtEl>
                                          <p:spTgt spid="4">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
                                            <p:txEl>
                                              <p:pRg st="1" end="1"/>
                                            </p:txEl>
                                          </p:spTgt>
                                        </p:tgtEl>
                                        <p:attrNameLst>
                                          <p:attrName>style.visibility</p:attrName>
                                        </p:attrNameLst>
                                      </p:cBhvr>
                                      <p:to>
                                        <p:strVal val="visible"/>
                                      </p:to>
                                    </p:set>
                                    <p:animEffect transition="in" filter="wipe(left)">
                                      <p:cBhvr>
                                        <p:cTn id="123" dur="500"/>
                                        <p:tgtEl>
                                          <p:spTgt spid="4">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
                                            <p:txEl>
                                              <p:pRg st="2" end="2"/>
                                            </p:txEl>
                                          </p:spTgt>
                                        </p:tgtEl>
                                        <p:attrNameLst>
                                          <p:attrName>style.visibility</p:attrName>
                                        </p:attrNameLst>
                                      </p:cBhvr>
                                      <p:to>
                                        <p:strVal val="visible"/>
                                      </p:to>
                                    </p:set>
                                    <p:animEffect transition="in" filter="wipe(left)">
                                      <p:cBhvr>
                                        <p:cTn id="128" dur="500"/>
                                        <p:tgtEl>
                                          <p:spTgt spid="4">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left)">
                                      <p:cBhvr>
                                        <p:cTn id="133" dur="5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41">
                                            <p:bg/>
                                          </p:spTgt>
                                        </p:tgtEl>
                                        <p:attrNameLst>
                                          <p:attrName>style.visibility</p:attrName>
                                        </p:attrNameLst>
                                      </p:cBhvr>
                                      <p:to>
                                        <p:strVal val="visible"/>
                                      </p:to>
                                    </p:set>
                                    <p:animEffect transition="in" filter="wipe(left)">
                                      <p:cBhvr>
                                        <p:cTn id="138" dur="500"/>
                                        <p:tgtEl>
                                          <p:spTgt spid="41">
                                            <p:bg/>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41">
                                            <p:txEl>
                                              <p:pRg st="0" end="0"/>
                                            </p:txEl>
                                          </p:spTgt>
                                        </p:tgtEl>
                                        <p:attrNameLst>
                                          <p:attrName>style.visibility</p:attrName>
                                        </p:attrNameLst>
                                      </p:cBhvr>
                                      <p:to>
                                        <p:strVal val="visible"/>
                                      </p:to>
                                    </p:set>
                                    <p:animEffect transition="in" filter="wipe(left)">
                                      <p:cBhvr>
                                        <p:cTn id="143" dur="500"/>
                                        <p:tgtEl>
                                          <p:spTgt spid="41">
                                            <p:txEl>
                                              <p:pRg st="0" end="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56">
                                            <p:bg/>
                                          </p:spTgt>
                                        </p:tgtEl>
                                        <p:attrNameLst>
                                          <p:attrName>style.visibility</p:attrName>
                                        </p:attrNameLst>
                                      </p:cBhvr>
                                      <p:to>
                                        <p:strVal val="visible"/>
                                      </p:to>
                                    </p:set>
                                    <p:animEffect transition="in" filter="wipe(left)">
                                      <p:cBhvr>
                                        <p:cTn id="153" dur="500"/>
                                        <p:tgtEl>
                                          <p:spTgt spid="56">
                                            <p:bg/>
                                          </p:spTgt>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6">
                                            <p:txEl>
                                              <p:pRg st="0" end="0"/>
                                            </p:txEl>
                                          </p:spTgt>
                                        </p:tgtEl>
                                        <p:attrNameLst>
                                          <p:attrName>style.visibility</p:attrName>
                                        </p:attrNameLst>
                                      </p:cBhvr>
                                      <p:to>
                                        <p:strVal val="visible"/>
                                      </p:to>
                                    </p:set>
                                    <p:animEffect transition="in" filter="wipe(left)">
                                      <p:cBhvr>
                                        <p:cTn id="158" dur="500"/>
                                        <p:tgtEl>
                                          <p:spTgt spid="56">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wipe(up)">
                                      <p:cBhvr>
                                        <p:cTn id="163" dur="500"/>
                                        <p:tgtEl>
                                          <p:spTgt spid="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
                                            <p:bg/>
                                          </p:spTgt>
                                        </p:tgtEl>
                                        <p:attrNameLst>
                                          <p:attrName>style.visibility</p:attrName>
                                        </p:attrNameLst>
                                      </p:cBhvr>
                                      <p:to>
                                        <p:strVal val="visible"/>
                                      </p:to>
                                    </p:set>
                                    <p:animEffect transition="in" filter="wipe(left)">
                                      <p:cBhvr>
                                        <p:cTn id="168" dur="500"/>
                                        <p:tgtEl>
                                          <p:spTgt spid="8">
                                            <p:bg/>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8">
                                            <p:txEl>
                                              <p:pRg st="0" end="0"/>
                                            </p:txEl>
                                          </p:spTgt>
                                        </p:tgtEl>
                                        <p:attrNameLst>
                                          <p:attrName>style.visibility</p:attrName>
                                        </p:attrNameLst>
                                      </p:cBhvr>
                                      <p:to>
                                        <p:strVal val="visible"/>
                                      </p:to>
                                    </p:set>
                                    <p:animEffect transition="in" filter="wipe(left)">
                                      <p:cBhvr>
                                        <p:cTn id="173" dur="500"/>
                                        <p:tgtEl>
                                          <p:spTgt spid="8">
                                            <p:txEl>
                                              <p:pRg st="0" end="0"/>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8">
                                            <p:txEl>
                                              <p:pRg st="1" end="1"/>
                                            </p:txEl>
                                          </p:spTgt>
                                        </p:tgtEl>
                                        <p:attrNameLst>
                                          <p:attrName>style.visibility</p:attrName>
                                        </p:attrNameLst>
                                      </p:cBhvr>
                                      <p:to>
                                        <p:strVal val="visible"/>
                                      </p:to>
                                    </p:set>
                                    <p:animEffect transition="in" filter="wipe(left)">
                                      <p:cBhvr>
                                        <p:cTn id="178" dur="500"/>
                                        <p:tgtEl>
                                          <p:spTgt spid="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8">
                                            <p:txEl>
                                              <p:pRg st="2" end="2"/>
                                            </p:txEl>
                                          </p:spTgt>
                                        </p:tgtEl>
                                        <p:attrNameLst>
                                          <p:attrName>style.visibility</p:attrName>
                                        </p:attrNameLst>
                                      </p:cBhvr>
                                      <p:to>
                                        <p:strVal val="visible"/>
                                      </p:to>
                                    </p:set>
                                    <p:animEffect transition="in" filter="wipe(left)">
                                      <p:cBhvr>
                                        <p:cTn id="183" dur="500"/>
                                        <p:tgtEl>
                                          <p:spTgt spid="8">
                                            <p:txEl>
                                              <p:pRg st="2" end="2"/>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wipe(left)">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4">
                                            <p:bg/>
                                          </p:spTgt>
                                        </p:tgtEl>
                                        <p:attrNameLst>
                                          <p:attrName>style.visibility</p:attrName>
                                        </p:attrNameLst>
                                      </p:cBhvr>
                                      <p:to>
                                        <p:strVal val="visible"/>
                                      </p:to>
                                    </p:set>
                                    <p:animEffect transition="in" filter="wipe(left)">
                                      <p:cBhvr>
                                        <p:cTn id="193" dur="500"/>
                                        <p:tgtEl>
                                          <p:spTgt spid="24">
                                            <p:bg/>
                                          </p:spTgt>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24">
                                            <p:txEl>
                                              <p:pRg st="0" end="0"/>
                                            </p:txEl>
                                          </p:spTgt>
                                        </p:tgtEl>
                                        <p:attrNameLst>
                                          <p:attrName>style.visibility</p:attrName>
                                        </p:attrNameLst>
                                      </p:cBhvr>
                                      <p:to>
                                        <p:strVal val="visible"/>
                                      </p:to>
                                    </p:set>
                                    <p:animEffect transition="in" filter="wipe(left)">
                                      <p:cBhvr>
                                        <p:cTn id="198" dur="500"/>
                                        <p:tgtEl>
                                          <p:spTgt spid="24">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wipe(left)">
                                      <p:cBhvr>
                                        <p:cTn id="203" dur="500"/>
                                        <p:tgtEl>
                                          <p:spTgt spid="29"/>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8">
                                            <p:bg/>
                                          </p:spTgt>
                                        </p:tgtEl>
                                        <p:attrNameLst>
                                          <p:attrName>style.visibility</p:attrName>
                                        </p:attrNameLst>
                                      </p:cBhvr>
                                      <p:to>
                                        <p:strVal val="visible"/>
                                      </p:to>
                                    </p:set>
                                    <p:animEffect transition="in" filter="wipe(left)">
                                      <p:cBhvr>
                                        <p:cTn id="208" dur="500"/>
                                        <p:tgtEl>
                                          <p:spTgt spid="28">
                                            <p:bg/>
                                          </p:spTgt>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28">
                                            <p:txEl>
                                              <p:pRg st="0" end="0"/>
                                            </p:txEl>
                                          </p:spTgt>
                                        </p:tgtEl>
                                        <p:attrNameLst>
                                          <p:attrName>style.visibility</p:attrName>
                                        </p:attrNameLst>
                                      </p:cBhvr>
                                      <p:to>
                                        <p:strVal val="visible"/>
                                      </p:to>
                                    </p:set>
                                    <p:animEffect transition="in" filter="wipe(left)">
                                      <p:cBhvr>
                                        <p:cTn id="213" dur="500"/>
                                        <p:tgtEl>
                                          <p:spTgt spid="28">
                                            <p:txEl>
                                              <p:pRg st="0" end="0"/>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2" fill="hold" nodeType="clickEffect">
                                  <p:stCondLst>
                                    <p:cond delay="0"/>
                                  </p:stCondLst>
                                  <p:childTnLst>
                                    <p:set>
                                      <p:cBhvr>
                                        <p:cTn id="217" dur="1" fill="hold">
                                          <p:stCondLst>
                                            <p:cond delay="0"/>
                                          </p:stCondLst>
                                        </p:cTn>
                                        <p:tgtEl>
                                          <p:spTgt spid="32"/>
                                        </p:tgtEl>
                                        <p:attrNameLst>
                                          <p:attrName>style.visibility</p:attrName>
                                        </p:attrNameLst>
                                      </p:cBhvr>
                                      <p:to>
                                        <p:strVal val="visible"/>
                                      </p:to>
                                    </p:set>
                                    <p:animEffect transition="in" filter="wipe(right)">
                                      <p:cBhvr>
                                        <p:cTn id="218" dur="500"/>
                                        <p:tgtEl>
                                          <p:spTgt spid="32"/>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45"/>
                                        </p:tgtEl>
                                        <p:attrNameLst>
                                          <p:attrName>style.visibility</p:attrName>
                                        </p:attrNameLst>
                                      </p:cBhvr>
                                      <p:to>
                                        <p:strVal val="visible"/>
                                      </p:to>
                                    </p:set>
                                    <p:animEffect transition="in" filter="wipe(left)">
                                      <p:cBhvr>
                                        <p:cTn id="223" dur="500"/>
                                        <p:tgtEl>
                                          <p:spTgt spid="45"/>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wipe(left)">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48">
                                            <p:bg/>
                                          </p:spTgt>
                                        </p:tgtEl>
                                        <p:attrNameLst>
                                          <p:attrName>style.visibility</p:attrName>
                                        </p:attrNameLst>
                                      </p:cBhvr>
                                      <p:to>
                                        <p:strVal val="visible"/>
                                      </p:to>
                                    </p:set>
                                    <p:animEffect transition="in" filter="wipe(left)">
                                      <p:cBhvr>
                                        <p:cTn id="233" dur="500"/>
                                        <p:tgtEl>
                                          <p:spTgt spid="48">
                                            <p:bg/>
                                          </p:spTgt>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48">
                                            <p:txEl>
                                              <p:pRg st="0" end="0"/>
                                            </p:txEl>
                                          </p:spTgt>
                                        </p:tgtEl>
                                        <p:attrNameLst>
                                          <p:attrName>style.visibility</p:attrName>
                                        </p:attrNameLst>
                                      </p:cBhvr>
                                      <p:to>
                                        <p:strVal val="visible"/>
                                      </p:to>
                                    </p:set>
                                    <p:animEffect transition="in" filter="wipe(left)">
                                      <p:cBhvr>
                                        <p:cTn id="238" dur="500"/>
                                        <p:tgtEl>
                                          <p:spTgt spid="48">
                                            <p:txEl>
                                              <p:pRg st="0" end="0"/>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2" fill="hold" nodeType="clickEffect">
                                  <p:stCondLst>
                                    <p:cond delay="0"/>
                                  </p:stCondLst>
                                  <p:childTnLst>
                                    <p:set>
                                      <p:cBhvr>
                                        <p:cTn id="242" dur="1" fill="hold">
                                          <p:stCondLst>
                                            <p:cond delay="0"/>
                                          </p:stCondLst>
                                        </p:cTn>
                                        <p:tgtEl>
                                          <p:spTgt spid="35"/>
                                        </p:tgtEl>
                                        <p:attrNameLst>
                                          <p:attrName>style.visibility</p:attrName>
                                        </p:attrNameLst>
                                      </p:cBhvr>
                                      <p:to>
                                        <p:strVal val="visible"/>
                                      </p:to>
                                    </p:set>
                                    <p:animEffect transition="in" filter="wipe(right)">
                                      <p:cBhvr>
                                        <p:cTn id="243" dur="500"/>
                                        <p:tgtEl>
                                          <p:spTgt spid="35"/>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nodeType="click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wipe(left)">
                                      <p:cBhvr>
                                        <p:cTn id="2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autoUpdateAnimBg="0"/>
      <p:bldP spid="4" grpId="0" build="p" animBg="1" autoUpdateAnimBg="0"/>
      <p:bldP spid="8" grpId="0" build="p" animBg="1" autoUpdateAnimBg="0"/>
      <p:bldP spid="12" grpId="0" build="p" animBg="1" autoUpdateAnimBg="0"/>
      <p:bldP spid="16" grpId="0" build="p" animBg="1" autoUpdateAnimBg="0"/>
      <p:bldP spid="20" grpId="0" build="p" animBg="1" autoUpdateAnimBg="0"/>
      <p:bldP spid="24" grpId="0" build="p" animBg="1" autoUpdateAnimBg="0"/>
      <p:bldP spid="28" grpId="0" build="p" animBg="1" autoUpdateAnimBg="0"/>
      <p:bldP spid="41" grpId="0" build="p" animBg="1" autoUpdateAnimBg="0"/>
      <p:bldP spid="48" grpId="0" build="p" animBg="1" autoUpdateAnimBg="0"/>
      <p:bldP spid="52" grpId="0" build="p" animBg="1" autoUpdateAnimBg="0"/>
      <p:bldP spid="56" grpId="0" build="p"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文法</a:t>
            </a:r>
            <a:endParaRPr lang="zh-CN" altLang="en-US" dirty="0"/>
          </a:p>
        </p:txBody>
      </p:sp>
      <p:sp>
        <p:nvSpPr>
          <p:cNvPr id="3" name="内容占位符 2"/>
          <p:cNvSpPr>
            <a:spLocks noGrp="1"/>
          </p:cNvSpPr>
          <p:nvPr>
            <p:ph idx="1"/>
          </p:nvPr>
        </p:nvSpPr>
        <p:spPr/>
        <p:txBody>
          <a:bodyPr/>
          <a:lstStyle/>
          <a:p>
            <a:r>
              <a:rPr lang="zh-CN" altLang="en-US" dirty="0" smtClean="0"/>
              <a:t>假若一个文法</a:t>
            </a:r>
            <a:r>
              <a:rPr lang="en-US" altLang="zh-CN" dirty="0" smtClean="0"/>
              <a:t>G</a:t>
            </a:r>
            <a:r>
              <a:rPr lang="zh-CN" altLang="en-US" dirty="0" smtClean="0"/>
              <a:t>的拓广文法</a:t>
            </a:r>
            <a:r>
              <a:rPr lang="en-US" altLang="zh-CN" dirty="0" smtClean="0"/>
              <a:t>G</a:t>
            </a:r>
            <a:r>
              <a:rPr lang="en-US" altLang="zh-CN" dirty="0" smtClean="0">
                <a:sym typeface="Symbol" pitchFamily="18" charset="2"/>
              </a:rPr>
              <a:t></a:t>
            </a:r>
            <a:r>
              <a:rPr lang="zh-CN" altLang="en-US" dirty="0" smtClean="0"/>
              <a:t>的活前缀识别自动机中的每个状态</a:t>
            </a:r>
            <a:r>
              <a:rPr lang="en-US" altLang="zh-CN" dirty="0" smtClean="0"/>
              <a:t>(</a:t>
            </a:r>
            <a:r>
              <a:rPr lang="zh-CN" altLang="en-US" dirty="0" smtClean="0"/>
              <a:t>项目集</a:t>
            </a:r>
            <a:r>
              <a:rPr lang="en-US" altLang="zh-CN" dirty="0" smtClean="0"/>
              <a:t>)</a:t>
            </a:r>
            <a:r>
              <a:rPr lang="zh-CN" altLang="en-US" dirty="0" smtClean="0"/>
              <a:t>不存在下述情况：</a:t>
            </a:r>
          </a:p>
          <a:p>
            <a:pPr>
              <a:buNone/>
            </a:pPr>
            <a:r>
              <a:rPr lang="zh-CN" altLang="en-US" dirty="0" smtClean="0"/>
              <a:t>   </a:t>
            </a:r>
            <a:r>
              <a:rPr lang="en-US" altLang="zh-CN" dirty="0" smtClean="0"/>
              <a:t>1) </a:t>
            </a:r>
            <a:r>
              <a:rPr lang="zh-CN" altLang="en-US" dirty="0" smtClean="0"/>
              <a:t>既含移进项目又含归约项目，</a:t>
            </a:r>
          </a:p>
          <a:p>
            <a:pPr>
              <a:buNone/>
            </a:pPr>
            <a:r>
              <a:rPr lang="zh-CN" altLang="en-US" dirty="0" smtClean="0"/>
              <a:t>   </a:t>
            </a:r>
            <a:r>
              <a:rPr lang="en-US" altLang="zh-CN" dirty="0" smtClean="0"/>
              <a:t>2) </a:t>
            </a:r>
            <a:r>
              <a:rPr lang="zh-CN" altLang="en-US" dirty="0" smtClean="0"/>
              <a:t>含有多个归约项目，</a:t>
            </a:r>
          </a:p>
          <a:p>
            <a:pPr>
              <a:buNone/>
            </a:pPr>
            <a:r>
              <a:rPr lang="zh-CN" altLang="en-US" dirty="0" smtClean="0"/>
              <a:t>   则称</a:t>
            </a:r>
            <a:r>
              <a:rPr lang="en-US" altLang="zh-CN" dirty="0" smtClean="0"/>
              <a:t>G</a:t>
            </a:r>
            <a:r>
              <a:rPr lang="zh-CN" altLang="en-US" dirty="0" smtClean="0"/>
              <a:t>是一个</a:t>
            </a:r>
            <a:r>
              <a:rPr lang="en-US" altLang="zh-CN" dirty="0" smtClean="0">
                <a:solidFill>
                  <a:srgbClr val="FF0000"/>
                </a:solidFill>
                <a:ea typeface="黑体" pitchFamily="49" charset="-122"/>
              </a:rPr>
              <a:t>LR(0)</a:t>
            </a:r>
            <a:r>
              <a:rPr lang="zh-CN" altLang="en-US" dirty="0" smtClean="0">
                <a:solidFill>
                  <a:srgbClr val="FF0000"/>
                </a:solidFill>
                <a:ea typeface="黑体" pitchFamily="49" charset="-122"/>
              </a:rPr>
              <a:t>文法</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65</a:t>
            </a:fld>
            <a:endParaRPr lang="en-US" altLang="zh-CN"/>
          </a:p>
        </p:txBody>
      </p:sp>
      <p:grpSp>
        <p:nvGrpSpPr>
          <p:cNvPr id="3" name="组合 59"/>
          <p:cNvGrpSpPr>
            <a:grpSpLocks/>
          </p:cNvGrpSpPr>
          <p:nvPr/>
        </p:nvGrpSpPr>
        <p:grpSpPr bwMode="auto">
          <a:xfrm>
            <a:off x="1675978" y="1142984"/>
            <a:ext cx="5848350" cy="1830388"/>
            <a:chOff x="1760538" y="2285992"/>
            <a:chExt cx="5849000" cy="1830352"/>
          </a:xfrm>
        </p:grpSpPr>
        <p:sp>
          <p:nvSpPr>
            <p:cNvPr id="4" name="AutoShape 25"/>
            <p:cNvSpPr>
              <a:spLocks noChangeArrowheads="1"/>
            </p:cNvSpPr>
            <p:nvPr/>
          </p:nvSpPr>
          <p:spPr bwMode="auto">
            <a:xfrm>
              <a:off x="2333689" y="2285992"/>
              <a:ext cx="1403506" cy="900095"/>
            </a:xfrm>
            <a:prstGeom prst="roundRect">
              <a:avLst>
                <a:gd name="adj" fmla="val 16667"/>
              </a:avLst>
            </a:prstGeom>
            <a:solidFill>
              <a:srgbClr val="FFFFFF"/>
            </a:solidFill>
            <a:ln w="19050">
              <a:solidFill>
                <a:srgbClr val="000000"/>
              </a:solidFill>
              <a:round/>
              <a:headEnd/>
              <a:tailEnd/>
            </a:ln>
          </p:spPr>
          <p:txBody>
            <a:bodyPr anchor="ctr"/>
            <a:lstStyle/>
            <a:p>
              <a:pPr eaLnBrk="0" hangingPunct="0">
                <a:defRPr/>
              </a:pPr>
              <a:r>
                <a:rPr lang="pt-BR" altLang="zh-CN" dirty="0">
                  <a:latin typeface="+mn-lt"/>
                  <a:cs typeface="Times New Roman" pitchFamily="18" charset="0"/>
                </a:rPr>
                <a:t>E’ →·E</a:t>
              </a:r>
              <a:endParaRPr lang="en-US" altLang="zh-CN" dirty="0">
                <a:latin typeface="+mn-lt"/>
              </a:endParaRPr>
            </a:p>
            <a:p>
              <a:pPr eaLnBrk="0" hangingPunct="0">
                <a:defRPr/>
              </a:pPr>
              <a:r>
                <a:rPr lang="pt-BR" altLang="zh-CN" dirty="0">
                  <a:latin typeface="+mn-lt"/>
                  <a:cs typeface="Times New Roman" pitchFamily="18" charset="0"/>
                </a:rPr>
                <a:t>E →·E+</a:t>
              </a:r>
              <a:r>
                <a:rPr lang="pt-BR" altLang="zh-CN" b="1" i="1" dirty="0">
                  <a:latin typeface="+mn-lt"/>
                  <a:cs typeface="Times New Roman" pitchFamily="18" charset="0"/>
                </a:rPr>
                <a:t>n</a:t>
              </a:r>
              <a:endParaRPr lang="en-US" altLang="zh-CN" b="1" i="1" dirty="0">
                <a:latin typeface="+mn-lt"/>
              </a:endParaRPr>
            </a:p>
            <a:p>
              <a:pPr eaLnBrk="0" hangingPunct="0">
                <a:defRPr/>
              </a:pPr>
              <a:r>
                <a:rPr lang="pt-BR" altLang="zh-CN" dirty="0">
                  <a:latin typeface="+mn-lt"/>
                  <a:cs typeface="Times New Roman" pitchFamily="18" charset="0"/>
                </a:rPr>
                <a:t>E →·</a:t>
              </a:r>
              <a:r>
                <a:rPr lang="pt-BR" altLang="zh-CN" b="1" i="1" dirty="0">
                  <a:latin typeface="+mn-lt"/>
                  <a:cs typeface="Times New Roman" pitchFamily="18" charset="0"/>
                </a:rPr>
                <a:t>n</a:t>
              </a:r>
              <a:endParaRPr lang="en-US" altLang="zh-CN" b="1" i="1" dirty="0">
                <a:latin typeface="+mn-lt"/>
                <a:cs typeface="Times New Roman" pitchFamily="18" charset="0"/>
              </a:endParaRPr>
            </a:p>
          </p:txBody>
        </p:sp>
        <p:sp>
          <p:nvSpPr>
            <p:cNvPr id="5" name="Oval 23"/>
            <p:cNvSpPr>
              <a:spLocks noChangeArrowheads="1"/>
            </p:cNvSpPr>
            <p:nvPr/>
          </p:nvSpPr>
          <p:spPr bwMode="auto">
            <a:xfrm>
              <a:off x="3387906" y="2857481"/>
              <a:ext cx="287370" cy="288919"/>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0</a:t>
              </a:r>
              <a:endParaRPr lang="en-US" altLang="zh-CN" dirty="0">
                <a:latin typeface="+mn-lt"/>
              </a:endParaRPr>
            </a:p>
          </p:txBody>
        </p:sp>
        <p:sp>
          <p:nvSpPr>
            <p:cNvPr id="6" name="Line 22"/>
            <p:cNvSpPr>
              <a:spLocks noChangeShapeType="1"/>
            </p:cNvSpPr>
            <p:nvPr/>
          </p:nvSpPr>
          <p:spPr bwMode="auto">
            <a:xfrm>
              <a:off x="1760538" y="2793982"/>
              <a:ext cx="576326"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7" name="Line 21"/>
            <p:cNvSpPr>
              <a:spLocks noChangeShapeType="1"/>
            </p:cNvSpPr>
            <p:nvPr/>
          </p:nvSpPr>
          <p:spPr bwMode="auto">
            <a:xfrm>
              <a:off x="3745134" y="2754296"/>
              <a:ext cx="576326"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8" name="Rectangle 20"/>
            <p:cNvSpPr>
              <a:spLocks noChangeArrowheads="1"/>
            </p:cNvSpPr>
            <p:nvPr/>
          </p:nvSpPr>
          <p:spPr bwMode="auto">
            <a:xfrm>
              <a:off x="3924540" y="2522525"/>
              <a:ext cx="215924" cy="215896"/>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E</a:t>
              </a:r>
              <a:endParaRPr lang="en-US" altLang="zh-CN" dirty="0">
                <a:latin typeface="+mn-lt"/>
              </a:endParaRPr>
            </a:p>
          </p:txBody>
        </p:sp>
        <p:sp>
          <p:nvSpPr>
            <p:cNvPr id="9" name="AutoShape 19"/>
            <p:cNvSpPr>
              <a:spLocks noChangeArrowheads="1"/>
            </p:cNvSpPr>
            <p:nvPr/>
          </p:nvSpPr>
          <p:spPr bwMode="auto">
            <a:xfrm>
              <a:off x="4324635" y="2285992"/>
              <a:ext cx="1403506" cy="900095"/>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E’ →E·</a:t>
              </a:r>
              <a:endParaRPr lang="en-US" altLang="zh-CN" dirty="0">
                <a:latin typeface="+mn-lt"/>
              </a:endParaRPr>
            </a:p>
            <a:p>
              <a:pPr eaLnBrk="0" hangingPunct="0">
                <a:defRPr/>
              </a:pPr>
              <a:r>
                <a:rPr lang="en-US" altLang="zh-CN" dirty="0">
                  <a:latin typeface="+mn-lt"/>
                  <a:cs typeface="Times New Roman" pitchFamily="18" charset="0"/>
                </a:rPr>
                <a:t>E →E·+</a:t>
              </a:r>
              <a:r>
                <a:rPr lang="en-US" altLang="zh-CN" b="1" i="1" dirty="0">
                  <a:latin typeface="+mn-lt"/>
                  <a:cs typeface="Times New Roman" pitchFamily="18" charset="0"/>
                </a:rPr>
                <a:t>n</a:t>
              </a:r>
            </a:p>
          </p:txBody>
        </p:sp>
        <p:sp>
          <p:nvSpPr>
            <p:cNvPr id="10" name="Oval 17"/>
            <p:cNvSpPr>
              <a:spLocks noChangeArrowheads="1"/>
            </p:cNvSpPr>
            <p:nvPr/>
          </p:nvSpPr>
          <p:spPr bwMode="auto">
            <a:xfrm>
              <a:off x="5388378" y="2857481"/>
              <a:ext cx="287370" cy="288919"/>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1</a:t>
              </a:r>
              <a:endParaRPr lang="en-US" altLang="zh-CN" dirty="0">
                <a:latin typeface="+mn-lt"/>
              </a:endParaRPr>
            </a:p>
          </p:txBody>
        </p:sp>
        <p:sp>
          <p:nvSpPr>
            <p:cNvPr id="11" name="AutoShape 16"/>
            <p:cNvSpPr>
              <a:spLocks noChangeArrowheads="1"/>
            </p:cNvSpPr>
            <p:nvPr/>
          </p:nvSpPr>
          <p:spPr bwMode="auto">
            <a:xfrm>
              <a:off x="2333689" y="3540092"/>
              <a:ext cx="1403506" cy="57625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a:t>
              </a:r>
              <a:r>
                <a:rPr lang="en-US" altLang="zh-CN" b="1" i="1" dirty="0">
                  <a:latin typeface="+mn-lt"/>
                  <a:cs typeface="Times New Roman" pitchFamily="18" charset="0"/>
                </a:rPr>
                <a:t>n</a:t>
              </a:r>
              <a:r>
                <a:rPr lang="en-US" altLang="zh-CN" dirty="0">
                  <a:latin typeface="+mn-lt"/>
                  <a:cs typeface="Times New Roman" pitchFamily="18" charset="0"/>
                </a:rPr>
                <a:t>·</a:t>
              </a:r>
              <a:endParaRPr lang="en-US" altLang="zh-CN" dirty="0">
                <a:latin typeface="+mn-lt"/>
              </a:endParaRPr>
            </a:p>
          </p:txBody>
        </p:sp>
        <p:sp>
          <p:nvSpPr>
            <p:cNvPr id="12" name="Oval 14"/>
            <p:cNvSpPr>
              <a:spLocks noChangeArrowheads="1"/>
            </p:cNvSpPr>
            <p:nvPr/>
          </p:nvSpPr>
          <p:spPr bwMode="auto">
            <a:xfrm>
              <a:off x="3394257" y="3786150"/>
              <a:ext cx="288957" cy="287331"/>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2</a:t>
              </a:r>
              <a:endParaRPr lang="en-US" altLang="zh-CN" dirty="0">
                <a:latin typeface="+mn-lt"/>
              </a:endParaRPr>
            </a:p>
          </p:txBody>
        </p:sp>
        <p:sp>
          <p:nvSpPr>
            <p:cNvPr id="13" name="Line 13"/>
            <p:cNvSpPr>
              <a:spLocks noChangeShapeType="1"/>
            </p:cNvSpPr>
            <p:nvPr/>
          </p:nvSpPr>
          <p:spPr bwMode="auto">
            <a:xfrm>
              <a:off x="2905252" y="3190849"/>
              <a:ext cx="0" cy="360356"/>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4" name="Rectangle 12"/>
            <p:cNvSpPr>
              <a:spLocks noChangeArrowheads="1"/>
            </p:cNvSpPr>
            <p:nvPr/>
          </p:nvSpPr>
          <p:spPr bwMode="auto">
            <a:xfrm>
              <a:off x="2633760" y="3182912"/>
              <a:ext cx="215924" cy="215896"/>
            </a:xfrm>
            <a:prstGeom prst="rect">
              <a:avLst/>
            </a:prstGeom>
            <a:noFill/>
            <a:ln w="19050">
              <a:noFill/>
              <a:miter lim="800000"/>
              <a:headEnd/>
              <a:tailEnd/>
            </a:ln>
          </p:spPr>
          <p:txBody>
            <a:bodyPr lIns="0" tIns="0" rIns="0" bIns="0" anchor="ctr" anchorCtr="1"/>
            <a:lstStyle/>
            <a:p>
              <a:pPr eaLnBrk="0" hangingPunct="0">
                <a:defRPr/>
              </a:pPr>
              <a:r>
                <a:rPr lang="en-US" altLang="zh-CN" b="1" i="1" dirty="0">
                  <a:latin typeface="+mn-lt"/>
                </a:rPr>
                <a:t>n</a:t>
              </a:r>
            </a:p>
          </p:txBody>
        </p:sp>
        <p:sp>
          <p:nvSpPr>
            <p:cNvPr id="15" name="Line 11"/>
            <p:cNvSpPr>
              <a:spLocks noChangeShapeType="1"/>
            </p:cNvSpPr>
            <p:nvPr/>
          </p:nvSpPr>
          <p:spPr bwMode="auto">
            <a:xfrm>
              <a:off x="4967644" y="3186087"/>
              <a:ext cx="0" cy="360355"/>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16" name="Rectangle 10"/>
            <p:cNvSpPr>
              <a:spLocks noChangeArrowheads="1"/>
            </p:cNvSpPr>
            <p:nvPr/>
          </p:nvSpPr>
          <p:spPr bwMode="auto">
            <a:xfrm>
              <a:off x="4705677" y="3206724"/>
              <a:ext cx="215924" cy="215896"/>
            </a:xfrm>
            <a:prstGeom prst="rect">
              <a:avLst/>
            </a:prstGeom>
            <a:noFill/>
            <a:ln w="19050">
              <a:noFill/>
              <a:miter lim="800000"/>
              <a:headEnd/>
              <a:tailEnd/>
            </a:ln>
          </p:spPr>
          <p:txBody>
            <a:bodyPr lIns="0" tIns="0" rIns="0" bIns="0" anchor="ctr" anchorCtr="1"/>
            <a:lstStyle/>
            <a:p>
              <a:pPr eaLnBrk="0" hangingPunct="0">
                <a:defRPr/>
              </a:pPr>
              <a:r>
                <a:rPr lang="en-US" altLang="zh-CN" dirty="0">
                  <a:latin typeface="+mn-lt"/>
                  <a:cs typeface="Times New Roman" pitchFamily="18" charset="0"/>
                </a:rPr>
                <a:t>+</a:t>
              </a:r>
              <a:endParaRPr lang="en-US" altLang="zh-CN" dirty="0">
                <a:latin typeface="+mn-lt"/>
              </a:endParaRPr>
            </a:p>
          </p:txBody>
        </p:sp>
        <p:sp>
          <p:nvSpPr>
            <p:cNvPr id="17" name="AutoShape 9"/>
            <p:cNvSpPr>
              <a:spLocks noChangeArrowheads="1"/>
            </p:cNvSpPr>
            <p:nvPr/>
          </p:nvSpPr>
          <p:spPr bwMode="auto">
            <a:xfrm>
              <a:off x="4324635" y="3540092"/>
              <a:ext cx="1403506" cy="57625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E+·</a:t>
              </a:r>
              <a:r>
                <a:rPr lang="en-US" altLang="zh-CN" b="1" i="1" dirty="0">
                  <a:latin typeface="+mn-lt"/>
                  <a:cs typeface="Times New Roman" pitchFamily="18" charset="0"/>
                </a:rPr>
                <a:t>n</a:t>
              </a:r>
            </a:p>
          </p:txBody>
        </p:sp>
        <p:sp>
          <p:nvSpPr>
            <p:cNvPr id="18" name="Oval 7"/>
            <p:cNvSpPr>
              <a:spLocks noChangeArrowheads="1"/>
            </p:cNvSpPr>
            <p:nvPr/>
          </p:nvSpPr>
          <p:spPr bwMode="auto">
            <a:xfrm>
              <a:off x="5412194" y="3786150"/>
              <a:ext cx="287369" cy="287331"/>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3</a:t>
              </a:r>
              <a:endParaRPr lang="en-US" altLang="zh-CN" dirty="0">
                <a:latin typeface="+mn-lt"/>
              </a:endParaRPr>
            </a:p>
          </p:txBody>
        </p:sp>
        <p:sp>
          <p:nvSpPr>
            <p:cNvPr id="19" name="Line 6"/>
            <p:cNvSpPr>
              <a:spLocks noChangeShapeType="1"/>
            </p:cNvSpPr>
            <p:nvPr/>
          </p:nvSpPr>
          <p:spPr bwMode="auto">
            <a:xfrm>
              <a:off x="5742431" y="3838536"/>
              <a:ext cx="466777" cy="0"/>
            </a:xfrm>
            <a:prstGeom prst="line">
              <a:avLst/>
            </a:prstGeom>
            <a:noFill/>
            <a:ln w="19050">
              <a:solidFill>
                <a:srgbClr val="000000"/>
              </a:solidFill>
              <a:round/>
              <a:headEnd/>
              <a:tailEnd type="triangle" w="med" len="med"/>
            </a:ln>
          </p:spPr>
          <p:txBody>
            <a:bodyPr/>
            <a:lstStyle/>
            <a:p>
              <a:pPr>
                <a:defRPr/>
              </a:pPr>
              <a:endParaRPr lang="zh-CN" altLang="en-US">
                <a:latin typeface="+mn-lt"/>
              </a:endParaRPr>
            </a:p>
          </p:txBody>
        </p:sp>
        <p:sp>
          <p:nvSpPr>
            <p:cNvPr id="20" name="AutoShape 5"/>
            <p:cNvSpPr>
              <a:spLocks noChangeArrowheads="1"/>
            </p:cNvSpPr>
            <p:nvPr/>
          </p:nvSpPr>
          <p:spPr bwMode="auto">
            <a:xfrm>
              <a:off x="6206032" y="3540092"/>
              <a:ext cx="1403506" cy="57625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E → </a:t>
              </a:r>
              <a:r>
                <a:rPr lang="en-US" altLang="zh-CN" dirty="0" err="1">
                  <a:latin typeface="+mn-lt"/>
                  <a:cs typeface="Times New Roman" pitchFamily="18" charset="0"/>
                </a:rPr>
                <a:t>E+</a:t>
              </a:r>
              <a:r>
                <a:rPr lang="en-US" altLang="zh-CN" b="1" i="1" dirty="0" err="1">
                  <a:latin typeface="+mn-lt"/>
                  <a:cs typeface="Times New Roman" pitchFamily="18" charset="0"/>
                </a:rPr>
                <a:t>n</a:t>
              </a:r>
              <a:r>
                <a:rPr lang="en-US" altLang="zh-CN" dirty="0">
                  <a:latin typeface="+mn-lt"/>
                  <a:cs typeface="Times New Roman" pitchFamily="18" charset="0"/>
                </a:rPr>
                <a:t>·</a:t>
              </a:r>
              <a:endParaRPr lang="en-US" altLang="zh-CN" dirty="0">
                <a:latin typeface="+mn-lt"/>
              </a:endParaRPr>
            </a:p>
          </p:txBody>
        </p:sp>
        <p:sp>
          <p:nvSpPr>
            <p:cNvPr id="21" name="Oval 3"/>
            <p:cNvSpPr>
              <a:spLocks noChangeArrowheads="1"/>
            </p:cNvSpPr>
            <p:nvPr/>
          </p:nvSpPr>
          <p:spPr bwMode="auto">
            <a:xfrm>
              <a:off x="7285652" y="3786150"/>
              <a:ext cx="287369" cy="287331"/>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dirty="0">
                  <a:latin typeface="+mn-lt"/>
                  <a:cs typeface="Times New Roman" pitchFamily="18" charset="0"/>
                </a:rPr>
                <a:t>4</a:t>
              </a:r>
              <a:endParaRPr lang="en-US" altLang="zh-CN" dirty="0">
                <a:latin typeface="+mn-lt"/>
              </a:endParaRPr>
            </a:p>
          </p:txBody>
        </p:sp>
        <p:sp>
          <p:nvSpPr>
            <p:cNvPr id="22" name="Rectangle 2"/>
            <p:cNvSpPr>
              <a:spLocks noChangeArrowheads="1"/>
            </p:cNvSpPr>
            <p:nvPr/>
          </p:nvSpPr>
          <p:spPr bwMode="auto">
            <a:xfrm>
              <a:off x="5896435" y="3571842"/>
              <a:ext cx="215924" cy="215896"/>
            </a:xfrm>
            <a:prstGeom prst="rect">
              <a:avLst/>
            </a:prstGeom>
            <a:noFill/>
            <a:ln w="19050">
              <a:noFill/>
              <a:miter lim="800000"/>
              <a:headEnd/>
              <a:tailEnd/>
            </a:ln>
          </p:spPr>
          <p:txBody>
            <a:bodyPr lIns="0" tIns="0" rIns="0" bIns="0" anchor="ctr" anchorCtr="1"/>
            <a:lstStyle/>
            <a:p>
              <a:pPr eaLnBrk="0" hangingPunct="0">
                <a:defRPr/>
              </a:pPr>
              <a:r>
                <a:rPr lang="en-US" altLang="zh-CN" b="1" i="1" dirty="0">
                  <a:latin typeface="+mn-lt"/>
                </a:rPr>
                <a:t>n</a:t>
              </a:r>
            </a:p>
          </p:txBody>
        </p:sp>
      </p:grpSp>
      <p:grpSp>
        <p:nvGrpSpPr>
          <p:cNvPr id="24" name="Group 1"/>
          <p:cNvGrpSpPr>
            <a:grpSpLocks/>
          </p:cNvGrpSpPr>
          <p:nvPr/>
        </p:nvGrpSpPr>
        <p:grpSpPr bwMode="auto">
          <a:xfrm>
            <a:off x="1539875" y="3573485"/>
            <a:ext cx="6389688" cy="3070225"/>
            <a:chOff x="2446" y="1908"/>
            <a:chExt cx="10063" cy="4836"/>
          </a:xfrm>
        </p:grpSpPr>
        <p:sp>
          <p:nvSpPr>
            <p:cNvPr id="46" name="Rectangle 2"/>
            <p:cNvSpPr>
              <a:spLocks noChangeArrowheads="1"/>
            </p:cNvSpPr>
            <p:nvPr/>
          </p:nvSpPr>
          <p:spPr bwMode="auto">
            <a:xfrm>
              <a:off x="2521" y="5126"/>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47" name="AutoShape 35"/>
            <p:cNvSpPr>
              <a:spLocks noChangeArrowheads="1"/>
            </p:cNvSpPr>
            <p:nvPr/>
          </p:nvSpPr>
          <p:spPr bwMode="auto">
            <a:xfrm>
              <a:off x="3171" y="1908"/>
              <a:ext cx="2385" cy="1403"/>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48" name="Oval 33"/>
            <p:cNvSpPr>
              <a:spLocks noChangeArrowheads="1"/>
            </p:cNvSpPr>
            <p:nvPr/>
          </p:nvSpPr>
          <p:spPr bwMode="auto">
            <a:xfrm>
              <a:off x="4991" y="2738"/>
              <a:ext cx="455" cy="453"/>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0</a:t>
              </a:r>
              <a:endParaRPr lang="en-US" altLang="zh-CN" sz="1600" dirty="0">
                <a:latin typeface="+mn-lt"/>
              </a:endParaRPr>
            </a:p>
          </p:txBody>
        </p:sp>
        <p:sp>
          <p:nvSpPr>
            <p:cNvPr id="49" name="Line 32"/>
            <p:cNvSpPr>
              <a:spLocks noChangeShapeType="1"/>
            </p:cNvSpPr>
            <p:nvPr/>
          </p:nvSpPr>
          <p:spPr bwMode="auto">
            <a:xfrm>
              <a:off x="2446" y="2533"/>
              <a:ext cx="72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50" name="Line 31"/>
            <p:cNvSpPr>
              <a:spLocks noChangeShapeType="1"/>
            </p:cNvSpPr>
            <p:nvPr/>
          </p:nvSpPr>
          <p:spPr bwMode="auto">
            <a:xfrm>
              <a:off x="5581" y="2533"/>
              <a:ext cx="108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51" name="Rectangle 30"/>
            <p:cNvSpPr>
              <a:spLocks noChangeArrowheads="1"/>
            </p:cNvSpPr>
            <p:nvPr/>
          </p:nvSpPr>
          <p:spPr bwMode="auto">
            <a:xfrm>
              <a:off x="5941" y="2021"/>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52" name="AutoShape 29"/>
            <p:cNvSpPr>
              <a:spLocks noChangeArrowheads="1"/>
            </p:cNvSpPr>
            <p:nvPr/>
          </p:nvSpPr>
          <p:spPr bwMode="auto">
            <a:xfrm>
              <a:off x="6661" y="1908"/>
              <a:ext cx="2430" cy="93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a:t>
              </a:r>
              <a:endParaRPr lang="en-US" altLang="zh-CN" dirty="0">
                <a:latin typeface="+mn-lt"/>
              </a:endParaRPr>
            </a:p>
          </p:txBody>
        </p:sp>
        <p:sp>
          <p:nvSpPr>
            <p:cNvPr id="53" name="Oval 27"/>
            <p:cNvSpPr>
              <a:spLocks noChangeArrowheads="1"/>
            </p:cNvSpPr>
            <p:nvPr/>
          </p:nvSpPr>
          <p:spPr bwMode="auto">
            <a:xfrm>
              <a:off x="8521" y="2221"/>
              <a:ext cx="453"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1</a:t>
              </a:r>
              <a:endParaRPr lang="en-US" altLang="zh-CN" sz="1600" dirty="0">
                <a:latin typeface="+mn-lt"/>
              </a:endParaRPr>
            </a:p>
          </p:txBody>
        </p:sp>
        <p:sp>
          <p:nvSpPr>
            <p:cNvPr id="54" name="AutoShape 26"/>
            <p:cNvSpPr>
              <a:spLocks noChangeArrowheads="1"/>
            </p:cNvSpPr>
            <p:nvPr/>
          </p:nvSpPr>
          <p:spPr bwMode="auto">
            <a:xfrm>
              <a:off x="6661" y="3311"/>
              <a:ext cx="2430" cy="938"/>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55" name="Oval 24"/>
            <p:cNvSpPr>
              <a:spLocks noChangeArrowheads="1"/>
            </p:cNvSpPr>
            <p:nvPr/>
          </p:nvSpPr>
          <p:spPr bwMode="auto">
            <a:xfrm>
              <a:off x="8521" y="3688"/>
              <a:ext cx="453" cy="453"/>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3</a:t>
              </a:r>
              <a:endParaRPr lang="en-US" altLang="zh-CN" sz="1600" dirty="0">
                <a:latin typeface="+mn-lt"/>
              </a:endParaRPr>
            </a:p>
          </p:txBody>
        </p:sp>
        <p:sp>
          <p:nvSpPr>
            <p:cNvPr id="56" name="AutoShape 23"/>
            <p:cNvSpPr>
              <a:spLocks noChangeArrowheads="1"/>
            </p:cNvSpPr>
            <p:nvPr/>
          </p:nvSpPr>
          <p:spPr bwMode="auto">
            <a:xfrm>
              <a:off x="3196" y="4091"/>
              <a:ext cx="2385" cy="1405"/>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57" name="Oval 21"/>
            <p:cNvSpPr>
              <a:spLocks noChangeArrowheads="1"/>
            </p:cNvSpPr>
            <p:nvPr/>
          </p:nvSpPr>
          <p:spPr bwMode="auto">
            <a:xfrm>
              <a:off x="5016" y="4896"/>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2</a:t>
              </a:r>
              <a:endParaRPr lang="en-US" altLang="zh-CN" sz="1600" dirty="0">
                <a:latin typeface="+mn-lt"/>
              </a:endParaRPr>
            </a:p>
          </p:txBody>
        </p:sp>
        <p:sp>
          <p:nvSpPr>
            <p:cNvPr id="58" name="Line 20"/>
            <p:cNvSpPr>
              <a:spLocks noChangeShapeType="1"/>
            </p:cNvSpPr>
            <p:nvPr/>
          </p:nvSpPr>
          <p:spPr bwMode="auto">
            <a:xfrm>
              <a:off x="4501" y="3311"/>
              <a:ext cx="0" cy="78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59" name="Rectangle 19"/>
            <p:cNvSpPr>
              <a:spLocks noChangeArrowheads="1"/>
            </p:cNvSpPr>
            <p:nvPr/>
          </p:nvSpPr>
          <p:spPr bwMode="auto">
            <a:xfrm>
              <a:off x="6121" y="4986"/>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60" name="Line 18"/>
            <p:cNvSpPr>
              <a:spLocks noChangeShapeType="1"/>
            </p:cNvSpPr>
            <p:nvPr/>
          </p:nvSpPr>
          <p:spPr bwMode="auto">
            <a:xfrm flipV="1">
              <a:off x="5581" y="3781"/>
              <a:ext cx="1080" cy="623"/>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61" name="Rectangle 17"/>
            <p:cNvSpPr>
              <a:spLocks noChangeArrowheads="1"/>
            </p:cNvSpPr>
            <p:nvPr/>
          </p:nvSpPr>
          <p:spPr bwMode="auto">
            <a:xfrm>
              <a:off x="5941" y="3581"/>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62" name="AutoShape 16"/>
            <p:cNvSpPr>
              <a:spLocks noChangeArrowheads="1"/>
            </p:cNvSpPr>
            <p:nvPr/>
          </p:nvSpPr>
          <p:spPr bwMode="auto">
            <a:xfrm>
              <a:off x="6661" y="5341"/>
              <a:ext cx="2498" cy="1403"/>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 ·S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63" name="Oval 14"/>
            <p:cNvSpPr>
              <a:spLocks noChangeArrowheads="1"/>
            </p:cNvSpPr>
            <p:nvPr/>
          </p:nvSpPr>
          <p:spPr bwMode="auto">
            <a:xfrm>
              <a:off x="8574" y="6119"/>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4</a:t>
              </a:r>
              <a:endParaRPr lang="en-US" altLang="zh-CN" sz="1600" dirty="0">
                <a:latin typeface="+mn-lt"/>
              </a:endParaRPr>
            </a:p>
          </p:txBody>
        </p:sp>
        <p:sp>
          <p:nvSpPr>
            <p:cNvPr id="64" name="Line 13"/>
            <p:cNvSpPr>
              <a:spLocks noChangeShapeType="1"/>
            </p:cNvSpPr>
            <p:nvPr/>
          </p:nvSpPr>
          <p:spPr bwMode="auto">
            <a:xfrm>
              <a:off x="7559" y="4248"/>
              <a:ext cx="0" cy="1093"/>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65" name="Rectangle 12"/>
            <p:cNvSpPr>
              <a:spLocks noChangeArrowheads="1"/>
            </p:cNvSpPr>
            <p:nvPr/>
          </p:nvSpPr>
          <p:spPr bwMode="auto">
            <a:xfrm>
              <a:off x="7739" y="4519"/>
              <a:ext cx="180" cy="310"/>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66" name="Line 11"/>
            <p:cNvSpPr>
              <a:spLocks noChangeShapeType="1"/>
            </p:cNvSpPr>
            <p:nvPr/>
          </p:nvSpPr>
          <p:spPr bwMode="auto">
            <a:xfrm flipH="1" flipV="1">
              <a:off x="5581" y="5029"/>
              <a:ext cx="1080" cy="109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67" name="AutoShape 10"/>
            <p:cNvSpPr>
              <a:spLocks noChangeArrowheads="1"/>
            </p:cNvSpPr>
            <p:nvPr/>
          </p:nvSpPr>
          <p:spPr bwMode="auto">
            <a:xfrm>
              <a:off x="10079" y="5496"/>
              <a:ext cx="2430" cy="93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68" name="Oval 8"/>
            <p:cNvSpPr>
              <a:spLocks noChangeArrowheads="1"/>
            </p:cNvSpPr>
            <p:nvPr/>
          </p:nvSpPr>
          <p:spPr bwMode="auto">
            <a:xfrm>
              <a:off x="11924" y="5809"/>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5</a:t>
              </a:r>
              <a:endParaRPr lang="en-US" altLang="zh-CN" sz="1600" dirty="0">
                <a:latin typeface="+mn-lt"/>
              </a:endParaRPr>
            </a:p>
          </p:txBody>
        </p:sp>
        <p:sp>
          <p:nvSpPr>
            <p:cNvPr id="69" name="Line 7"/>
            <p:cNvSpPr>
              <a:spLocks noChangeShapeType="1"/>
            </p:cNvSpPr>
            <p:nvPr/>
          </p:nvSpPr>
          <p:spPr bwMode="auto">
            <a:xfrm>
              <a:off x="9179" y="5964"/>
              <a:ext cx="90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70" name="Rectangle 6"/>
            <p:cNvSpPr>
              <a:spLocks noChangeArrowheads="1"/>
            </p:cNvSpPr>
            <p:nvPr/>
          </p:nvSpPr>
          <p:spPr bwMode="auto">
            <a:xfrm>
              <a:off x="9539" y="5454"/>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71" name="Rectangle 5"/>
            <p:cNvSpPr>
              <a:spLocks noChangeArrowheads="1"/>
            </p:cNvSpPr>
            <p:nvPr/>
          </p:nvSpPr>
          <p:spPr bwMode="auto">
            <a:xfrm>
              <a:off x="4141" y="3581"/>
              <a:ext cx="180" cy="313"/>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72" name="Arc 3"/>
            <p:cNvSpPr>
              <a:spLocks/>
            </p:cNvSpPr>
            <p:nvPr/>
          </p:nvSpPr>
          <p:spPr bwMode="auto">
            <a:xfrm>
              <a:off x="2746" y="4846"/>
              <a:ext cx="758" cy="780"/>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19050">
              <a:solidFill>
                <a:srgbClr val="000000"/>
              </a:solidFill>
              <a:round/>
              <a:headEnd/>
              <a:tailEnd type="triangle"/>
            </a:ln>
          </p:spPr>
          <p:txBody>
            <a:bodyPr/>
            <a:lstStyle/>
            <a:p>
              <a:pPr>
                <a:defRPr/>
              </a:pPr>
              <a:endParaRPr lang="zh-CN" altLang="en-US" sz="160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LR(0)</a:t>
            </a:r>
            <a:r>
              <a:rPr lang="zh-CN" altLang="en-US" dirty="0" smtClean="0"/>
              <a:t>分析表</a:t>
            </a:r>
            <a:endParaRPr lang="zh-CN" altLang="en-US" dirty="0"/>
          </a:p>
        </p:txBody>
      </p:sp>
      <p:sp>
        <p:nvSpPr>
          <p:cNvPr id="3" name="内容占位符 2"/>
          <p:cNvSpPr>
            <a:spLocks noGrp="1"/>
          </p:cNvSpPr>
          <p:nvPr>
            <p:ph idx="1"/>
          </p:nvPr>
        </p:nvSpPr>
        <p:spPr/>
        <p:txBody>
          <a:bodyPr/>
          <a:lstStyle/>
          <a:p>
            <a:r>
              <a:rPr lang="zh-CN" altLang="en-US" dirty="0" smtClean="0"/>
              <a:t>构造一个能识别文法</a:t>
            </a:r>
            <a:r>
              <a:rPr lang="en-US" altLang="zh-CN" dirty="0" smtClean="0"/>
              <a:t>G</a:t>
            </a:r>
            <a:r>
              <a:rPr lang="zh-CN" altLang="en-US" dirty="0" smtClean="0"/>
              <a:t>的所有活前缀的</a:t>
            </a:r>
            <a:r>
              <a:rPr lang="en-US" altLang="zh-CN" dirty="0" smtClean="0"/>
              <a:t>NFA</a:t>
            </a:r>
            <a:r>
              <a:rPr lang="zh-CN" altLang="en-US" dirty="0" smtClean="0"/>
              <a:t>；</a:t>
            </a:r>
            <a:endParaRPr lang="en-US" altLang="zh-CN" dirty="0" smtClean="0"/>
          </a:p>
          <a:p>
            <a:r>
              <a:rPr lang="zh-CN" altLang="en-US" dirty="0" smtClean="0"/>
              <a:t>把</a:t>
            </a:r>
            <a:r>
              <a:rPr lang="en-US" altLang="zh-CN" dirty="0" smtClean="0"/>
              <a:t>NFA</a:t>
            </a:r>
            <a:r>
              <a:rPr lang="zh-CN" altLang="en-US" dirty="0" smtClean="0"/>
              <a:t>确定化，得到一个</a:t>
            </a:r>
            <a:r>
              <a:rPr lang="en-US" altLang="zh-CN" dirty="0" smtClean="0"/>
              <a:t>DFA</a:t>
            </a:r>
            <a:r>
              <a:rPr lang="zh-CN" altLang="en-US" dirty="0" smtClean="0"/>
              <a:t>；</a:t>
            </a:r>
            <a:endParaRPr lang="en-US" altLang="zh-CN" dirty="0" smtClean="0"/>
          </a:p>
          <a:p>
            <a:r>
              <a:rPr lang="zh-CN" altLang="en-US" dirty="0" smtClean="0"/>
              <a:t>把</a:t>
            </a:r>
            <a:r>
              <a:rPr lang="en-US" altLang="zh-CN" dirty="0" smtClean="0"/>
              <a:t>DFA</a:t>
            </a:r>
            <a:r>
              <a:rPr lang="zh-CN" altLang="en-US" dirty="0" smtClean="0"/>
              <a:t>转变为</a:t>
            </a:r>
            <a:r>
              <a:rPr lang="en-US" altLang="zh-CN" dirty="0" smtClean="0"/>
              <a:t>LR</a:t>
            </a:r>
            <a:r>
              <a:rPr lang="zh-CN" altLang="en-US" dirty="0" smtClean="0"/>
              <a:t>分析表。</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LR(0)</a:t>
            </a:r>
            <a:r>
              <a:rPr lang="zh-CN" altLang="en-US" dirty="0" smtClean="0"/>
              <a:t>分析表的算法</a:t>
            </a:r>
            <a:endParaRPr lang="zh-CN" altLang="en-US" dirty="0"/>
          </a:p>
        </p:txBody>
      </p:sp>
      <p:sp>
        <p:nvSpPr>
          <p:cNvPr id="3" name="内容占位符 2"/>
          <p:cNvSpPr>
            <a:spLocks noGrp="1"/>
          </p:cNvSpPr>
          <p:nvPr>
            <p:ph idx="1"/>
          </p:nvPr>
        </p:nvSpPr>
        <p:spPr/>
        <p:txBody>
          <a:bodyPr/>
          <a:lstStyle/>
          <a:p>
            <a:r>
              <a:rPr lang="zh-CN" altLang="en-US" dirty="0" smtClean="0"/>
              <a:t>令每个项目集</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作为分析器的状态，包含项目</a:t>
            </a:r>
            <a:r>
              <a:rPr lang="en-US" altLang="zh-CN" dirty="0" smtClean="0"/>
              <a:t>S</a:t>
            </a:r>
            <a:r>
              <a:rPr lang="en-US" altLang="zh-CN" dirty="0" smtClean="0">
                <a:sym typeface="Symbol" pitchFamily="18" charset="2"/>
              </a:rPr>
              <a:t></a:t>
            </a:r>
            <a:r>
              <a:rPr lang="en-US" altLang="zh-CN" dirty="0" smtClean="0"/>
              <a:t>→·S</a:t>
            </a:r>
            <a:r>
              <a:rPr lang="zh-CN" altLang="en-US" dirty="0" smtClean="0"/>
              <a:t>的集合</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为分析器的初态。</a:t>
            </a:r>
          </a:p>
          <a:p>
            <a:r>
              <a:rPr lang="zh-CN" altLang="en-US" dirty="0" smtClean="0"/>
              <a:t>分析表的</a:t>
            </a:r>
            <a:r>
              <a:rPr lang="en-US" altLang="zh-CN" dirty="0" smtClean="0"/>
              <a:t>ACTION</a:t>
            </a:r>
            <a:r>
              <a:rPr lang="zh-CN" altLang="en-US" dirty="0" smtClean="0"/>
              <a:t>和</a:t>
            </a:r>
            <a:r>
              <a:rPr lang="en-US" altLang="zh-CN" dirty="0" smtClean="0"/>
              <a:t>GOTO</a:t>
            </a:r>
            <a:r>
              <a:rPr lang="zh-CN" altLang="en-US" dirty="0" smtClean="0"/>
              <a:t>子表构造方法：</a:t>
            </a:r>
            <a:endParaRPr lang="en-US" altLang="zh-CN" dirty="0" smtClean="0"/>
          </a:p>
          <a:p>
            <a:pPr marL="540000" indent="-288000">
              <a:buNone/>
            </a:pPr>
            <a:r>
              <a:rPr lang="en-US" altLang="zh-CN" dirty="0" smtClean="0"/>
              <a:t>1. </a:t>
            </a:r>
            <a:r>
              <a:rPr lang="zh-CN" altLang="en-US" dirty="0" smtClean="0"/>
              <a:t>若项目</a:t>
            </a:r>
            <a:r>
              <a:rPr lang="en-US" altLang="zh-CN" dirty="0" smtClean="0"/>
              <a:t>A→</a:t>
            </a:r>
            <a:r>
              <a:rPr lang="en-US" altLang="zh-CN" dirty="0" smtClean="0">
                <a:sym typeface="Symbol" pitchFamily="18" charset="2"/>
              </a:rPr>
              <a:t></a:t>
            </a:r>
            <a:r>
              <a:rPr lang="en-US" altLang="zh-CN" dirty="0" smtClean="0"/>
              <a:t>·a</a:t>
            </a:r>
            <a:r>
              <a:rPr lang="en-US" altLang="zh-CN" dirty="0" smtClean="0">
                <a:sym typeface="Symbol" pitchFamily="18" charset="2"/>
              </a:rPr>
              <a:t></a:t>
            </a:r>
            <a:r>
              <a:rPr lang="zh-CN" altLang="en-US" dirty="0" smtClean="0"/>
              <a:t>属于</a:t>
            </a:r>
            <a:r>
              <a:rPr lang="en-US" altLang="zh-CN" dirty="0" err="1" smtClean="0"/>
              <a:t>I</a:t>
            </a:r>
            <a:r>
              <a:rPr lang="en-US" altLang="zh-CN" baseline="-25000" dirty="0" err="1" smtClean="0"/>
              <a:t>k</a:t>
            </a:r>
            <a:r>
              <a:rPr lang="zh-CN" altLang="en-US" dirty="0" smtClean="0"/>
              <a:t>且</a:t>
            </a:r>
            <a:r>
              <a:rPr lang="en-US" altLang="zh-CN" dirty="0" smtClean="0"/>
              <a:t>GO(</a:t>
            </a:r>
            <a:r>
              <a:rPr lang="en-US" altLang="zh-CN" dirty="0" err="1" smtClean="0"/>
              <a:t>I</a:t>
            </a:r>
            <a:r>
              <a:rPr lang="en-US" altLang="zh-CN" baseline="-25000" dirty="0" err="1" smtClean="0"/>
              <a:t>k</a:t>
            </a:r>
            <a:r>
              <a:rPr lang="en-US" altLang="zh-CN" dirty="0" smtClean="0"/>
              <a:t>, a)</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为终结符，则置</a:t>
            </a:r>
            <a:r>
              <a:rPr lang="en-US" altLang="zh-CN" dirty="0" smtClean="0"/>
              <a:t>ACTION[</a:t>
            </a:r>
            <a:r>
              <a:rPr lang="en-US" altLang="zh-CN" dirty="0" err="1" smtClean="0"/>
              <a:t>k,a</a:t>
            </a:r>
            <a:r>
              <a:rPr lang="en-US" altLang="zh-CN" dirty="0" smtClean="0"/>
              <a:t>] </a:t>
            </a:r>
            <a:r>
              <a:rPr lang="zh-CN" altLang="en-US" dirty="0" smtClean="0"/>
              <a:t>为“</a:t>
            </a:r>
            <a:r>
              <a:rPr lang="en-US" altLang="zh-CN" dirty="0" err="1" smtClean="0"/>
              <a:t>sj</a:t>
            </a:r>
            <a:r>
              <a:rPr lang="zh-CN" altLang="en-US" dirty="0" smtClean="0"/>
              <a:t>”。</a:t>
            </a:r>
            <a:endParaRPr lang="en-US" altLang="zh-CN" dirty="0" smtClean="0"/>
          </a:p>
          <a:p>
            <a:pPr marL="540000" indent="-288000">
              <a:buNone/>
            </a:pPr>
            <a:r>
              <a:rPr lang="en-US" altLang="zh-CN" dirty="0" smtClean="0"/>
              <a:t>2. </a:t>
            </a:r>
            <a:r>
              <a:rPr lang="zh-CN" altLang="en-US" dirty="0" smtClean="0"/>
              <a:t>若项目</a:t>
            </a:r>
            <a:r>
              <a:rPr lang="en-US" altLang="zh-CN" dirty="0" smtClean="0"/>
              <a:t>A→</a:t>
            </a:r>
            <a:r>
              <a:rPr lang="en-US" altLang="zh-CN" dirty="0" smtClean="0">
                <a:sym typeface="Symbol" pitchFamily="18" charset="2"/>
              </a:rPr>
              <a:t></a:t>
            </a:r>
            <a:r>
              <a:rPr lang="en-US" altLang="zh-CN" dirty="0" smtClean="0"/>
              <a:t>·</a:t>
            </a:r>
            <a:r>
              <a:rPr lang="zh-CN" altLang="en-US" dirty="0" smtClean="0"/>
              <a:t>属于</a:t>
            </a:r>
            <a:r>
              <a:rPr lang="en-US" altLang="zh-CN" dirty="0" err="1" smtClean="0"/>
              <a:t>I</a:t>
            </a:r>
            <a:r>
              <a:rPr lang="en-US" altLang="zh-CN" baseline="-25000" dirty="0" err="1" smtClean="0"/>
              <a:t>k</a:t>
            </a:r>
            <a:r>
              <a:rPr lang="zh-CN" altLang="en-US" dirty="0" smtClean="0"/>
              <a:t>，那么，对任何终结符</a:t>
            </a:r>
            <a:r>
              <a:rPr lang="en-US" altLang="zh-CN" dirty="0" smtClean="0"/>
              <a:t>a(</a:t>
            </a:r>
            <a:r>
              <a:rPr lang="zh-CN" altLang="en-US" dirty="0" smtClean="0"/>
              <a:t>或</a:t>
            </a:r>
            <a:r>
              <a:rPr lang="en-US" altLang="zh-CN" dirty="0" smtClean="0"/>
              <a:t>#)</a:t>
            </a:r>
            <a:r>
              <a:rPr lang="zh-CN" altLang="en-US" dirty="0" smtClean="0"/>
              <a:t>，置</a:t>
            </a:r>
            <a:r>
              <a:rPr lang="en-US" altLang="zh-CN" dirty="0" smtClean="0"/>
              <a:t>ACTION[</a:t>
            </a:r>
            <a:r>
              <a:rPr lang="en-US" altLang="zh-CN" dirty="0" err="1" smtClean="0"/>
              <a:t>k,a</a:t>
            </a:r>
            <a:r>
              <a:rPr lang="en-US" altLang="zh-CN" dirty="0" smtClean="0"/>
              <a:t>]</a:t>
            </a:r>
            <a:r>
              <a:rPr lang="zh-CN" altLang="en-US" dirty="0" smtClean="0"/>
              <a:t>为“</a:t>
            </a:r>
            <a:r>
              <a:rPr lang="en-US" altLang="zh-CN" dirty="0" err="1" smtClean="0"/>
              <a:t>rj</a:t>
            </a:r>
            <a:r>
              <a:rPr lang="zh-CN" altLang="en-US" dirty="0" smtClean="0"/>
              <a:t>”</a:t>
            </a:r>
            <a:r>
              <a:rPr lang="en-US" altLang="zh-CN" dirty="0" smtClean="0"/>
              <a:t>(</a:t>
            </a:r>
            <a:r>
              <a:rPr lang="zh-CN" altLang="en-US" dirty="0" smtClean="0"/>
              <a:t>假定产生式</a:t>
            </a:r>
            <a:r>
              <a:rPr lang="en-US" altLang="zh-CN" dirty="0" smtClean="0"/>
              <a:t>A→</a:t>
            </a:r>
            <a:r>
              <a:rPr lang="en-US" altLang="zh-CN" dirty="0" smtClean="0">
                <a:sym typeface="Symbol" pitchFamily="18" charset="2"/>
              </a:rPr>
              <a:t></a:t>
            </a:r>
            <a:r>
              <a:rPr lang="zh-CN" altLang="en-US" dirty="0" smtClean="0"/>
              <a:t>是文法</a:t>
            </a:r>
            <a:r>
              <a:rPr lang="en-US" altLang="zh-CN" dirty="0" smtClean="0"/>
              <a:t>G</a:t>
            </a:r>
            <a:r>
              <a:rPr lang="en-US" altLang="zh-CN" dirty="0" smtClean="0">
                <a:sym typeface="Symbol" pitchFamily="18" charset="2"/>
              </a:rPr>
              <a:t></a:t>
            </a:r>
            <a:r>
              <a:rPr lang="zh-CN" altLang="en-US" dirty="0" smtClean="0"/>
              <a:t>的第</a:t>
            </a:r>
            <a:r>
              <a:rPr lang="en-US" altLang="zh-CN" dirty="0" smtClean="0"/>
              <a:t>j</a:t>
            </a:r>
            <a:r>
              <a:rPr lang="zh-CN" altLang="en-US" dirty="0" smtClean="0"/>
              <a:t>个产生式</a:t>
            </a:r>
            <a:r>
              <a:rPr lang="en-US" altLang="zh-CN" dirty="0" smtClean="0"/>
              <a:t>)</a:t>
            </a:r>
            <a:r>
              <a:rPr lang="zh-CN" altLang="en-US" dirty="0" smtClean="0"/>
              <a:t>。</a:t>
            </a:r>
            <a:endParaRPr lang="en-US" altLang="zh-CN" dirty="0" smtClean="0"/>
          </a:p>
          <a:p>
            <a:pPr marL="540000" indent="-288000">
              <a:buNone/>
            </a:pPr>
            <a:r>
              <a:rPr lang="en-US" altLang="zh-CN" dirty="0" smtClean="0"/>
              <a:t>3. </a:t>
            </a:r>
            <a:r>
              <a:rPr lang="zh-CN" altLang="en-US" dirty="0" smtClean="0"/>
              <a:t>若项目</a:t>
            </a:r>
            <a:r>
              <a:rPr lang="en-US" altLang="zh-CN" dirty="0" smtClean="0"/>
              <a:t>S</a:t>
            </a:r>
            <a:r>
              <a:rPr lang="en-US" altLang="zh-CN" dirty="0" smtClean="0">
                <a:sym typeface="Symbol" pitchFamily="18" charset="2"/>
              </a:rPr>
              <a:t></a:t>
            </a:r>
            <a:r>
              <a:rPr lang="en-US" altLang="zh-CN" dirty="0" smtClean="0"/>
              <a:t>→S·</a:t>
            </a:r>
            <a:r>
              <a:rPr lang="zh-CN" altLang="en-US" dirty="0" smtClean="0"/>
              <a:t>属于</a:t>
            </a:r>
            <a:r>
              <a:rPr lang="en-US" altLang="zh-CN" dirty="0" err="1" smtClean="0"/>
              <a:t>I</a:t>
            </a:r>
            <a:r>
              <a:rPr lang="en-US" altLang="zh-CN" baseline="-25000" dirty="0" err="1" smtClean="0"/>
              <a:t>k</a:t>
            </a:r>
            <a:r>
              <a:rPr lang="zh-CN" altLang="en-US" dirty="0" smtClean="0"/>
              <a:t>，则置</a:t>
            </a:r>
            <a:r>
              <a:rPr lang="en-US" altLang="zh-CN" dirty="0" smtClean="0"/>
              <a:t>ACTION[k,#]</a:t>
            </a:r>
            <a:r>
              <a:rPr lang="zh-CN" altLang="en-US" dirty="0" smtClean="0"/>
              <a:t>为“</a:t>
            </a:r>
            <a:r>
              <a:rPr lang="en-US" altLang="zh-CN" dirty="0" smtClean="0"/>
              <a:t>acc</a:t>
            </a:r>
            <a:r>
              <a:rPr lang="zh-CN" altLang="en-US" dirty="0" smtClean="0"/>
              <a:t>”。</a:t>
            </a:r>
            <a:endParaRPr lang="en-US" altLang="zh-CN" dirty="0" smtClean="0"/>
          </a:p>
          <a:p>
            <a:pPr marL="540000" indent="-288000">
              <a:buNone/>
            </a:pPr>
            <a:r>
              <a:rPr lang="en-US" altLang="zh-CN" dirty="0" smtClean="0"/>
              <a:t>4. </a:t>
            </a:r>
            <a:r>
              <a:rPr lang="zh-CN" altLang="en-US" dirty="0" smtClean="0"/>
              <a:t>若</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为非终结符，则置</a:t>
            </a:r>
            <a:r>
              <a:rPr lang="en-US" altLang="zh-CN" dirty="0" smtClean="0"/>
              <a:t>GOTO[</a:t>
            </a:r>
            <a:r>
              <a:rPr lang="en-US" altLang="zh-CN" dirty="0" err="1" smtClean="0"/>
              <a:t>k,A</a:t>
            </a:r>
            <a:r>
              <a:rPr lang="en-US" altLang="zh-CN" dirty="0" smtClean="0"/>
              <a:t>]=j</a:t>
            </a:r>
            <a:r>
              <a:rPr lang="zh-CN" altLang="en-US" dirty="0" smtClean="0"/>
              <a:t>。</a:t>
            </a:r>
            <a:endParaRPr lang="en-US" altLang="zh-CN" dirty="0" smtClean="0"/>
          </a:p>
          <a:p>
            <a:pPr marL="540000" indent="-288000">
              <a:buNone/>
            </a:pPr>
            <a:r>
              <a:rPr lang="en-US" altLang="zh-CN" dirty="0" smtClean="0"/>
              <a:t>5. </a:t>
            </a:r>
            <a:r>
              <a:rPr lang="zh-CN" altLang="en-US" dirty="0" smtClean="0"/>
              <a:t>分析表中不能用规则</a:t>
            </a:r>
            <a:r>
              <a:rPr lang="en-US" altLang="zh-CN" dirty="0" smtClean="0"/>
              <a:t>1</a:t>
            </a:r>
            <a:r>
              <a:rPr lang="zh-CN" altLang="en-US" dirty="0" smtClean="0"/>
              <a:t>至</a:t>
            </a:r>
            <a:r>
              <a:rPr lang="en-US" altLang="zh-CN" dirty="0" smtClean="0"/>
              <a:t>4</a:t>
            </a:r>
            <a:r>
              <a:rPr lang="zh-CN" altLang="en-US" dirty="0" smtClean="0"/>
              <a:t>填入信息的空白格均置为“报错标志”。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69</a:t>
            </a:fld>
            <a:endParaRPr lang="en-US" altLang="zh-CN"/>
          </a:p>
        </p:txBody>
      </p:sp>
      <p:grpSp>
        <p:nvGrpSpPr>
          <p:cNvPr id="5" name="组合 61"/>
          <p:cNvGrpSpPr/>
          <p:nvPr/>
        </p:nvGrpSpPr>
        <p:grpSpPr>
          <a:xfrm>
            <a:off x="642910" y="142852"/>
            <a:ext cx="7496628" cy="6643734"/>
            <a:chOff x="642910" y="142852"/>
            <a:chExt cx="7496628" cy="6643734"/>
          </a:xfrm>
        </p:grpSpPr>
        <p:sp>
          <p:nvSpPr>
            <p:cNvPr id="3"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4"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4: </a:t>
              </a:r>
              <a:r>
                <a:rPr kumimoji="1" lang="en-US" altLang="zh-CN" sz="2400" dirty="0" err="1">
                  <a:latin typeface="Arial" pitchFamily="34" charset="0"/>
                  <a:cs typeface="Arial" pitchFamily="34" charset="0"/>
                </a:rPr>
                <a:t>A→c·A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a:t>
              </a:r>
              <a:r>
                <a:rPr kumimoji="1" lang="en-US" altLang="zh-CN" sz="2400" dirty="0" err="1">
                  <a:latin typeface="Arial" pitchFamily="34" charset="0"/>
                  <a:cs typeface="Arial" pitchFamily="34" charset="0"/>
                </a:rPr>
                <a:t>cA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A→·d</a:t>
              </a:r>
            </a:p>
          </p:txBody>
        </p:sp>
        <p:grpSp>
          <p:nvGrpSpPr>
            <p:cNvPr id="9" name="Group 2148"/>
            <p:cNvGrpSpPr>
              <a:grpSpLocks/>
            </p:cNvGrpSpPr>
            <p:nvPr/>
          </p:nvGrpSpPr>
          <p:grpSpPr bwMode="auto">
            <a:xfrm>
              <a:off x="2272138" y="1416028"/>
              <a:ext cx="1187450" cy="781050"/>
              <a:chOff x="1488" y="688"/>
              <a:chExt cx="748" cy="492"/>
            </a:xfrm>
          </p:grpSpPr>
          <p:sp>
            <p:nvSpPr>
              <p:cNvPr id="6"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7"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8"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B→·d  </a:t>
              </a:r>
            </a:p>
          </p:txBody>
        </p:sp>
        <p:grpSp>
          <p:nvGrpSpPr>
            <p:cNvPr id="13" name="Group 2151"/>
            <p:cNvGrpSpPr>
              <a:grpSpLocks/>
            </p:cNvGrpSpPr>
            <p:nvPr/>
          </p:nvGrpSpPr>
          <p:grpSpPr bwMode="auto">
            <a:xfrm>
              <a:off x="2324072" y="4879998"/>
              <a:ext cx="1152525" cy="762000"/>
              <a:chOff x="1539" y="2780"/>
              <a:chExt cx="726" cy="480"/>
            </a:xfrm>
          </p:grpSpPr>
          <p:sp>
            <p:nvSpPr>
              <p:cNvPr id="10"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1"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12"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17" name="Group 2146"/>
            <p:cNvGrpSpPr>
              <a:grpSpLocks/>
            </p:cNvGrpSpPr>
            <p:nvPr/>
          </p:nvGrpSpPr>
          <p:grpSpPr bwMode="auto">
            <a:xfrm>
              <a:off x="1328710" y="4276748"/>
              <a:ext cx="2146300" cy="457200"/>
              <a:chOff x="912" y="2400"/>
              <a:chExt cx="1352" cy="288"/>
            </a:xfrm>
          </p:grpSpPr>
          <p:sp>
            <p:nvSpPr>
              <p:cNvPr id="14"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5"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16"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p:txBody>
        </p:sp>
        <p:grpSp>
          <p:nvGrpSpPr>
            <p:cNvPr id="21" name="Group 2144"/>
            <p:cNvGrpSpPr>
              <a:grpSpLocks/>
            </p:cNvGrpSpPr>
            <p:nvPr/>
          </p:nvGrpSpPr>
          <p:grpSpPr bwMode="auto">
            <a:xfrm>
              <a:off x="2447898" y="3314726"/>
              <a:ext cx="1033462" cy="392113"/>
              <a:chOff x="1617" y="1794"/>
              <a:chExt cx="651" cy="247"/>
            </a:xfrm>
          </p:grpSpPr>
          <p:sp>
            <p:nvSpPr>
              <p:cNvPr id="18"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9"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20"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dirty="0">
                  <a:latin typeface="Arial" pitchFamily="34" charset="0"/>
                  <a:cs typeface="Arial" pitchFamily="34" charset="0"/>
                </a:rPr>
                <a:t>2: </a:t>
              </a:r>
              <a:r>
                <a:rPr kumimoji="1" lang="en-US" altLang="zh-CN" sz="2400" dirty="0" err="1">
                  <a:latin typeface="Arial" pitchFamily="34" charset="0"/>
                  <a:cs typeface="Arial" pitchFamily="34" charset="0"/>
                </a:rPr>
                <a:t>E→a·A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a:t>
              </a:r>
              <a:r>
                <a:rPr kumimoji="1" lang="en-US" altLang="zh-CN" sz="2400" dirty="0" err="1">
                  <a:latin typeface="Arial" pitchFamily="34" charset="0"/>
                  <a:cs typeface="Arial" pitchFamily="34" charset="0"/>
                </a:rPr>
                <a:t>cA</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A→·d</a:t>
              </a:r>
            </a:p>
          </p:txBody>
        </p:sp>
        <p:grpSp>
          <p:nvGrpSpPr>
            <p:cNvPr id="25" name="Group 2145"/>
            <p:cNvGrpSpPr>
              <a:grpSpLocks/>
            </p:cNvGrpSpPr>
            <p:nvPr/>
          </p:nvGrpSpPr>
          <p:grpSpPr bwMode="auto">
            <a:xfrm>
              <a:off x="1420785" y="2333648"/>
              <a:ext cx="2025650" cy="720725"/>
              <a:chOff x="970" y="1176"/>
              <a:chExt cx="1276" cy="454"/>
            </a:xfrm>
          </p:grpSpPr>
          <p:sp>
            <p:nvSpPr>
              <p:cNvPr id="22"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23"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24"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29" name="Group 2152"/>
            <p:cNvGrpSpPr>
              <a:grpSpLocks/>
            </p:cNvGrpSpPr>
            <p:nvPr/>
          </p:nvGrpSpPr>
          <p:grpSpPr bwMode="auto">
            <a:xfrm>
              <a:off x="5243938" y="4643446"/>
              <a:ext cx="990600" cy="635000"/>
              <a:chOff x="3360" y="2784"/>
              <a:chExt cx="624" cy="400"/>
            </a:xfrm>
          </p:grpSpPr>
          <p:sp>
            <p:nvSpPr>
              <p:cNvPr id="26"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28"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32" name="Group 2153"/>
            <p:cNvGrpSpPr>
              <a:grpSpLocks/>
            </p:cNvGrpSpPr>
            <p:nvPr/>
          </p:nvGrpSpPr>
          <p:grpSpPr bwMode="auto">
            <a:xfrm>
              <a:off x="5243970" y="628628"/>
              <a:ext cx="1044575" cy="395288"/>
              <a:chOff x="3299" y="192"/>
              <a:chExt cx="658" cy="249"/>
            </a:xfrm>
          </p:grpSpPr>
          <p:sp>
            <p:nvSpPr>
              <p:cNvPr id="30"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31"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35" name="Group 2154"/>
            <p:cNvGrpSpPr>
              <a:grpSpLocks/>
            </p:cNvGrpSpPr>
            <p:nvPr/>
          </p:nvGrpSpPr>
          <p:grpSpPr bwMode="auto">
            <a:xfrm>
              <a:off x="3767110" y="142852"/>
              <a:ext cx="1066800" cy="685801"/>
              <a:chOff x="2448" y="-114"/>
              <a:chExt cx="672" cy="432"/>
            </a:xfrm>
          </p:grpSpPr>
          <p:sp>
            <p:nvSpPr>
              <p:cNvPr id="33"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8" name="Group 2157"/>
            <p:cNvGrpSpPr>
              <a:grpSpLocks/>
            </p:cNvGrpSpPr>
            <p:nvPr/>
          </p:nvGrpSpPr>
          <p:grpSpPr bwMode="auto">
            <a:xfrm>
              <a:off x="3767110" y="6405586"/>
              <a:ext cx="1447800" cy="381000"/>
              <a:chOff x="2448" y="3741"/>
              <a:chExt cx="912" cy="240"/>
            </a:xfrm>
          </p:grpSpPr>
          <p:sp>
            <p:nvSpPr>
              <p:cNvPr id="36"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42" name="Group 2158"/>
            <p:cNvGrpSpPr>
              <a:grpSpLocks/>
            </p:cNvGrpSpPr>
            <p:nvPr/>
          </p:nvGrpSpPr>
          <p:grpSpPr bwMode="auto">
            <a:xfrm>
              <a:off x="5250288" y="5286391"/>
              <a:ext cx="1027113" cy="381000"/>
              <a:chOff x="3364" y="3054"/>
              <a:chExt cx="647" cy="240"/>
            </a:xfrm>
          </p:grpSpPr>
          <p:sp>
            <p:nvSpPr>
              <p:cNvPr id="39"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0"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1"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45" name="Group 2149"/>
            <p:cNvGrpSpPr>
              <a:grpSpLocks/>
            </p:cNvGrpSpPr>
            <p:nvPr/>
          </p:nvGrpSpPr>
          <p:grpSpPr bwMode="auto">
            <a:xfrm>
              <a:off x="5243944" y="1571606"/>
              <a:ext cx="1025526" cy="900114"/>
              <a:chOff x="3360" y="786"/>
              <a:chExt cx="646" cy="567"/>
            </a:xfrm>
          </p:grpSpPr>
          <p:sp>
            <p:nvSpPr>
              <p:cNvPr id="43"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44"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49" name="Group 2155"/>
            <p:cNvGrpSpPr>
              <a:grpSpLocks/>
            </p:cNvGrpSpPr>
            <p:nvPr/>
          </p:nvGrpSpPr>
          <p:grpSpPr bwMode="auto">
            <a:xfrm>
              <a:off x="5243299" y="1142984"/>
              <a:ext cx="1044575" cy="393700"/>
              <a:chOff x="3363" y="483"/>
              <a:chExt cx="658" cy="248"/>
            </a:xfrm>
          </p:grpSpPr>
          <p:sp>
            <p:nvSpPr>
              <p:cNvPr id="46"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7"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8"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53" name="Group 2156"/>
            <p:cNvGrpSpPr>
              <a:grpSpLocks/>
            </p:cNvGrpSpPr>
            <p:nvPr/>
          </p:nvGrpSpPr>
          <p:grpSpPr bwMode="auto">
            <a:xfrm>
              <a:off x="5250288" y="5905534"/>
              <a:ext cx="1027113" cy="381000"/>
              <a:chOff x="3364" y="3426"/>
              <a:chExt cx="647" cy="240"/>
            </a:xfrm>
          </p:grpSpPr>
          <p:sp>
            <p:nvSpPr>
              <p:cNvPr id="50"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1"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52"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57" name="Group 2147"/>
            <p:cNvGrpSpPr>
              <a:grpSpLocks/>
            </p:cNvGrpSpPr>
            <p:nvPr/>
          </p:nvGrpSpPr>
          <p:grpSpPr bwMode="auto">
            <a:xfrm>
              <a:off x="5250288" y="2285956"/>
              <a:ext cx="1027113" cy="384175"/>
              <a:chOff x="3364" y="1185"/>
              <a:chExt cx="647" cy="242"/>
            </a:xfrm>
          </p:grpSpPr>
          <p:sp>
            <p:nvSpPr>
              <p:cNvPr id="54"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5"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56"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61" name="Group 2150"/>
            <p:cNvGrpSpPr>
              <a:grpSpLocks/>
            </p:cNvGrpSpPr>
            <p:nvPr/>
          </p:nvGrpSpPr>
          <p:grpSpPr bwMode="auto">
            <a:xfrm>
              <a:off x="5250288" y="4162457"/>
              <a:ext cx="1027113" cy="400051"/>
              <a:chOff x="3364" y="2328"/>
              <a:chExt cx="647" cy="252"/>
            </a:xfrm>
          </p:grpSpPr>
          <p:sp>
            <p:nvSpPr>
              <p:cNvPr id="58"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59"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grpSp>
      <p:sp>
        <p:nvSpPr>
          <p:cNvPr id="60" name="Rectangle 2"/>
          <p:cNvSpPr>
            <a:spLocks noChangeArrowheads="1"/>
          </p:cNvSpPr>
          <p:nvPr/>
        </p:nvSpPr>
        <p:spPr bwMode="auto">
          <a:xfrm>
            <a:off x="109526" y="6000768"/>
            <a:ext cx="2819400" cy="552432"/>
          </a:xfrm>
          <a:prstGeom prst="rect">
            <a:avLst/>
          </a:prstGeom>
          <a:noFill/>
          <a:ln w="19050">
            <a:noFill/>
            <a:miter lim="800000"/>
            <a:headEnd/>
            <a:tailEnd type="none" w="lg" len="lg"/>
          </a:ln>
          <a:effectLst/>
        </p:spPr>
        <p:txBody>
          <a:bodyPr wrap="none" anchor="ctr"/>
          <a:lstStyle/>
          <a:p>
            <a:pPr algn="ctr"/>
            <a:r>
              <a:rPr lang="zh-CN" altLang="en-US" sz="2400" dirty="0">
                <a:latin typeface="Arial" pitchFamily="34" charset="0"/>
                <a:ea typeface="微软雅黑" pitchFamily="34" charset="-122"/>
              </a:rPr>
              <a:t>识别活前缀的</a:t>
            </a:r>
            <a:r>
              <a:rPr lang="en-US" altLang="zh-CN" sz="2400" dirty="0">
                <a:latin typeface="Arial" pitchFamily="34" charset="0"/>
                <a:ea typeface="微软雅黑" pitchFamily="34" charset="-122"/>
              </a:rPr>
              <a:t>DFA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7</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solidFill>
                    <a:srgbClr val="FF0000"/>
                  </a:solidFill>
                </a:rPr>
                <a:t>5.1.1  </a:t>
              </a:r>
              <a:r>
                <a:rPr lang="zh-CN" altLang="en-US" sz="2000" dirty="0" smtClean="0">
                  <a:solidFill>
                    <a:srgbClr val="FF0000"/>
                  </a:solidFill>
                </a:rPr>
                <a:t>归约</a:t>
              </a:r>
              <a:endParaRPr lang="en-US" altLang="zh-CN" sz="2000" dirty="0">
                <a:solidFill>
                  <a:srgbClr val="FF0000"/>
                </a:solidFill>
              </a:endParaRPr>
            </a:p>
          </p:txBody>
        </p:sp>
      </p:grpSp>
      <p:grpSp>
        <p:nvGrpSpPr>
          <p:cNvPr id="3"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5.1.2  </a:t>
              </a:r>
              <a:r>
                <a:rPr lang="zh-CN" altLang="en-US" sz="2000" dirty="0" smtClean="0"/>
                <a:t>规范归约简述</a:t>
              </a:r>
              <a:endParaRPr lang="zh-CN" sz="2000" dirty="0"/>
            </a:p>
          </p:txBody>
        </p:sp>
      </p:grpSp>
      <p:grpSp>
        <p:nvGrpSpPr>
          <p:cNvPr id="6" name="组合 15"/>
          <p:cNvGrpSpPr>
            <a:grpSpLocks/>
          </p:cNvGrpSpPr>
          <p:nvPr/>
        </p:nvGrpSpPr>
        <p:grpSpPr bwMode="auto">
          <a:xfrm>
            <a:off x="1285877" y="3571875"/>
            <a:ext cx="6143643" cy="681038"/>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5.1.3  </a:t>
              </a:r>
              <a:r>
                <a:rPr lang="zh-CN" altLang="en-US" sz="2000" dirty="0" smtClean="0"/>
                <a:t>符号栈的使用与语法树的表示</a:t>
              </a:r>
              <a:endParaRPr lang="en-US" sz="2000"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70</a:t>
            </a:fld>
            <a:endParaRPr lang="en-US" altLang="zh-CN"/>
          </a:p>
        </p:txBody>
      </p:sp>
      <p:graphicFrame>
        <p:nvGraphicFramePr>
          <p:cNvPr id="4" name="表格 3"/>
          <p:cNvGraphicFramePr>
            <a:graphicFrameLocks noGrp="1"/>
          </p:cNvGraphicFramePr>
          <p:nvPr/>
        </p:nvGraphicFramePr>
        <p:xfrm>
          <a:off x="821507" y="928670"/>
          <a:ext cx="7500987" cy="5120640"/>
        </p:xfrm>
        <a:graphic>
          <a:graphicData uri="http://schemas.openxmlformats.org/drawingml/2006/table">
            <a:tbl>
              <a:tblPr/>
              <a:tblGrid>
                <a:gridCol w="833443"/>
                <a:gridCol w="833443"/>
                <a:gridCol w="833443"/>
                <a:gridCol w="833443"/>
                <a:gridCol w="833443"/>
                <a:gridCol w="833443"/>
                <a:gridCol w="833443"/>
                <a:gridCol w="833443"/>
                <a:gridCol w="833443"/>
              </a:tblGrid>
              <a:tr h="280195">
                <a:tc>
                  <a:txBody>
                    <a:bodyPr/>
                    <a:lstStyle/>
                    <a:p>
                      <a:pPr algn="ctr" fontAlgn="b">
                        <a:lnSpc>
                          <a:spcPct val="100000"/>
                        </a:lnSpc>
                        <a:spcAft>
                          <a:spcPts val="0"/>
                        </a:spcAft>
                      </a:pPr>
                      <a:endParaRPr lang="en-US" sz="2400" kern="100" dirty="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lnSpc>
                          <a:spcPct val="100000"/>
                        </a:lnSpc>
                        <a:spcAft>
                          <a:spcPts val="0"/>
                        </a:spcAft>
                      </a:pPr>
                      <a:r>
                        <a:rPr lang="en-US" sz="2400" kern="100" dirty="0">
                          <a:latin typeface="Arial"/>
                          <a:ea typeface="微软雅黑"/>
                          <a:cs typeface="Times New Roman"/>
                        </a:rPr>
                        <a:t>ACTION</a:t>
                      </a:r>
                      <a:endParaRPr lang="zh-CN" sz="2400" kern="100" dirty="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b">
                        <a:lnSpc>
                          <a:spcPct val="100000"/>
                        </a:lnSpc>
                        <a:spcAft>
                          <a:spcPts val="0"/>
                        </a:spcAft>
                      </a:pPr>
                      <a:r>
                        <a:rPr lang="en-US" sz="2400" kern="100">
                          <a:latin typeface="Arial"/>
                          <a:ea typeface="微软雅黑"/>
                          <a:cs typeface="Times New Roman"/>
                        </a:rPr>
                        <a:t>GOTO</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0195">
                <a:tc>
                  <a:txBody>
                    <a:bodyPr/>
                    <a:lstStyle/>
                    <a:p>
                      <a:pPr algn="ctr" fontAlgn="b">
                        <a:lnSpc>
                          <a:spcPct val="100000"/>
                        </a:lnSpc>
                        <a:spcAft>
                          <a:spcPts val="0"/>
                        </a:spcAft>
                      </a:pPr>
                      <a:r>
                        <a:rPr lang="zh-CN" sz="2400" kern="100">
                          <a:latin typeface="Arial"/>
                          <a:ea typeface="微软雅黑"/>
                          <a:cs typeface="Times New Roman"/>
                        </a:rPr>
                        <a:t>状态</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b</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c</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d</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E</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B</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0</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acc</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s10</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3</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7</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4</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s10</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8</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5</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dirty="0" smtClean="0">
                          <a:latin typeface="Arial"/>
                          <a:ea typeface="微软雅黑"/>
                          <a:cs typeface="Times New Roman"/>
                        </a:rPr>
                        <a:t>9</a:t>
                      </a:r>
                      <a:endParaRPr lang="en-US" sz="2400" kern="100" dirty="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6</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400" kern="100" dirty="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7</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8</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9</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10</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dirty="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2504983" y="6215082"/>
            <a:ext cx="5067413" cy="461665"/>
          </a:xfrm>
          <a:prstGeom prst="rect">
            <a:avLst/>
          </a:prstGeom>
        </p:spPr>
        <p:txBody>
          <a:bodyPr wrap="none">
            <a:spAutoFit/>
          </a:bodyPr>
          <a:lstStyle/>
          <a:p>
            <a:r>
              <a:rPr lang="zh-CN" altLang="en-US" sz="2400" dirty="0" smtClean="0">
                <a:latin typeface="微软雅黑" pitchFamily="34" charset="-122"/>
                <a:ea typeface="微软雅黑" pitchFamily="34" charset="-122"/>
              </a:rPr>
              <a:t>无移进</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归约冲突，无归约</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归约冲突</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分析动作</a:t>
            </a:r>
            <a:endParaRPr lang="zh-CN" altLang="en-US" dirty="0"/>
          </a:p>
        </p:txBody>
      </p:sp>
      <p:sp>
        <p:nvSpPr>
          <p:cNvPr id="3" name="内容占位符 2"/>
          <p:cNvSpPr>
            <a:spLocks noGrp="1"/>
          </p:cNvSpPr>
          <p:nvPr>
            <p:ph idx="1"/>
          </p:nvPr>
        </p:nvSpPr>
        <p:spPr/>
        <p:txBody>
          <a:bodyPr/>
          <a:lstStyle/>
          <a:p>
            <a:r>
              <a:rPr lang="zh-CN" altLang="en-US" dirty="0" smtClean="0"/>
              <a:t>每一项</a:t>
            </a:r>
            <a:r>
              <a:rPr lang="en-US" altLang="zh-CN" dirty="0" smtClean="0"/>
              <a:t>ACTION[s</a:t>
            </a:r>
            <a:r>
              <a:rPr lang="zh-CN" altLang="en-US" dirty="0" smtClean="0"/>
              <a:t>，</a:t>
            </a:r>
            <a:r>
              <a:rPr lang="en-US" altLang="zh-CN" dirty="0" smtClean="0"/>
              <a:t>a]</a:t>
            </a:r>
            <a:r>
              <a:rPr lang="zh-CN" altLang="en-US" dirty="0" smtClean="0"/>
              <a:t>所规定的四种动作</a:t>
            </a:r>
            <a:r>
              <a:rPr lang="en-US" altLang="zh-CN" dirty="0" smtClean="0"/>
              <a:t>:</a:t>
            </a:r>
          </a:p>
          <a:p>
            <a:pPr lvl="1">
              <a:buNone/>
            </a:pPr>
            <a:r>
              <a:rPr lang="en-US" altLang="zh-CN" dirty="0" smtClean="0"/>
              <a:t>1.  </a:t>
            </a:r>
            <a:r>
              <a:rPr lang="zh-CN" altLang="en-US" dirty="0" smtClean="0"/>
              <a:t>移进  </a:t>
            </a:r>
            <a:endParaRPr lang="en-US" altLang="zh-CN" dirty="0" smtClean="0"/>
          </a:p>
          <a:p>
            <a:pPr marL="432000" lvl="1" indent="432000">
              <a:buNone/>
            </a:pPr>
            <a:r>
              <a:rPr lang="zh-CN" altLang="en-US" dirty="0" smtClean="0"/>
              <a:t>把</a:t>
            </a:r>
            <a:r>
              <a:rPr lang="en-US" altLang="zh-CN" dirty="0" smtClean="0">
                <a:solidFill>
                  <a:schemeClr val="tx2"/>
                </a:solidFill>
              </a:rPr>
              <a:t>(s</a:t>
            </a:r>
            <a:r>
              <a:rPr lang="zh-CN" altLang="en-US" dirty="0" smtClean="0">
                <a:solidFill>
                  <a:schemeClr val="tx2"/>
                </a:solidFill>
              </a:rPr>
              <a:t>，</a:t>
            </a:r>
            <a:r>
              <a:rPr lang="en-US" altLang="zh-CN" dirty="0" smtClean="0">
                <a:solidFill>
                  <a:schemeClr val="tx2"/>
                </a:solidFill>
              </a:rPr>
              <a:t>a)</a:t>
            </a:r>
            <a:r>
              <a:rPr lang="zh-CN" altLang="en-US" dirty="0" smtClean="0"/>
              <a:t>的下一状态</a:t>
            </a:r>
            <a:r>
              <a:rPr lang="en-US" altLang="zh-CN" dirty="0" smtClean="0">
                <a:solidFill>
                  <a:schemeClr val="tx2"/>
                </a:solidFill>
              </a:rPr>
              <a:t>s’</a:t>
            </a:r>
            <a:r>
              <a:rPr lang="zh-CN" altLang="en-US" dirty="0" smtClean="0"/>
              <a:t>和输入符号</a:t>
            </a:r>
            <a:r>
              <a:rPr lang="en-US" altLang="zh-CN" dirty="0" smtClean="0">
                <a:solidFill>
                  <a:schemeClr val="tx2"/>
                </a:solidFill>
              </a:rPr>
              <a:t>a</a:t>
            </a:r>
            <a:r>
              <a:rPr lang="zh-CN" altLang="en-US" dirty="0" smtClean="0"/>
              <a:t>推进栈，下一输入符号变成现行输入符号。</a:t>
            </a:r>
            <a:endParaRPr lang="en-US" altLang="zh-CN" dirty="0" smtClean="0"/>
          </a:p>
          <a:p>
            <a:pPr lvl="1">
              <a:buNone/>
            </a:pPr>
            <a:r>
              <a:rPr lang="en-US" altLang="zh-CN" dirty="0" smtClean="0"/>
              <a:t>2.  </a:t>
            </a:r>
            <a:r>
              <a:rPr lang="zh-CN" altLang="en-US" dirty="0" smtClean="0"/>
              <a:t>归约  </a:t>
            </a:r>
            <a:endParaRPr lang="en-US" altLang="zh-CN" dirty="0" smtClean="0"/>
          </a:p>
          <a:p>
            <a:pPr marL="432000" lvl="1" indent="432000">
              <a:buNone/>
            </a:pPr>
            <a:r>
              <a:rPr lang="zh-CN" altLang="en-US" dirty="0" smtClean="0"/>
              <a:t>用某个产生式</a:t>
            </a:r>
            <a:r>
              <a:rPr lang="en-US" altLang="zh-CN" dirty="0" smtClean="0">
                <a:solidFill>
                  <a:schemeClr val="tx2"/>
                </a:solidFill>
              </a:rPr>
              <a:t>A</a:t>
            </a:r>
            <a:r>
              <a:rPr lang="en-US" altLang="zh-CN" dirty="0" smtClean="0">
                <a:solidFill>
                  <a:schemeClr val="tx2"/>
                </a:solidFill>
                <a:sym typeface="Symbol" pitchFamily="18" charset="2"/>
              </a:rPr>
              <a:t></a:t>
            </a:r>
            <a:r>
              <a:rPr lang="zh-CN" altLang="en-US" dirty="0" smtClean="0"/>
              <a:t>进行归约。</a:t>
            </a:r>
            <a:endParaRPr lang="en-US" altLang="zh-CN" dirty="0" smtClean="0"/>
          </a:p>
          <a:p>
            <a:pPr marL="432000" lvl="1" indent="432000">
              <a:buNone/>
            </a:pPr>
            <a:r>
              <a:rPr lang="zh-CN" altLang="en-US" dirty="0" smtClean="0"/>
              <a:t>若</a:t>
            </a:r>
            <a:r>
              <a:rPr lang="zh-CN" altLang="en-US" dirty="0" smtClean="0">
                <a:sym typeface="Symbol" pitchFamily="18" charset="2"/>
              </a:rPr>
              <a:t></a:t>
            </a:r>
            <a:r>
              <a:rPr lang="zh-CN" altLang="en-US" dirty="0" smtClean="0"/>
              <a:t>的长度为</a:t>
            </a:r>
            <a:r>
              <a:rPr lang="en-US" altLang="zh-CN" dirty="0" smtClean="0"/>
              <a:t>r</a:t>
            </a:r>
            <a:r>
              <a:rPr lang="zh-CN" altLang="en-US" dirty="0" smtClean="0"/>
              <a:t>， 归约动作是， 去除栈顶</a:t>
            </a:r>
            <a:r>
              <a:rPr lang="en-US" altLang="zh-CN" dirty="0" smtClean="0"/>
              <a:t>r</a:t>
            </a:r>
            <a:r>
              <a:rPr lang="zh-CN" altLang="en-US" dirty="0" smtClean="0"/>
              <a:t>个项，使状态</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zh-CN" altLang="en-US" dirty="0" smtClean="0"/>
              <a:t>变成栈顶状态，然后把</a:t>
            </a:r>
            <a:r>
              <a:rPr lang="en-US" altLang="zh-CN" dirty="0" smtClean="0">
                <a:solidFill>
                  <a:schemeClr val="tx2"/>
                </a:solidFill>
              </a:rPr>
              <a:t>(</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的下一状态</a:t>
            </a:r>
            <a:r>
              <a:rPr lang="en-US" altLang="zh-CN" dirty="0" smtClean="0">
                <a:solidFill>
                  <a:schemeClr val="tx2"/>
                </a:solidFill>
              </a:rPr>
              <a:t>s’=GOTO[</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和文法符号</a:t>
            </a:r>
            <a:r>
              <a:rPr lang="en-US" altLang="zh-CN" dirty="0" smtClean="0">
                <a:solidFill>
                  <a:schemeClr val="tx2"/>
                </a:solidFill>
              </a:rPr>
              <a:t>A</a:t>
            </a:r>
            <a:r>
              <a:rPr lang="zh-CN" altLang="en-US" dirty="0" smtClean="0"/>
              <a:t>推进栈。</a:t>
            </a:r>
            <a:endParaRPr lang="en-US" altLang="zh-CN" dirty="0" smtClean="0"/>
          </a:p>
          <a:p>
            <a:pPr lvl="1">
              <a:buNone/>
            </a:pPr>
            <a:r>
              <a:rPr lang="en-US" altLang="zh-CN" dirty="0" smtClean="0"/>
              <a:t>3.  </a:t>
            </a:r>
            <a:r>
              <a:rPr lang="zh-CN" altLang="en-US" dirty="0" smtClean="0"/>
              <a:t>接受  </a:t>
            </a:r>
            <a:endParaRPr lang="en-US" altLang="zh-CN" dirty="0" smtClean="0"/>
          </a:p>
          <a:p>
            <a:pPr marL="432000" lvl="1" indent="432000">
              <a:buNone/>
            </a:pPr>
            <a:r>
              <a:rPr lang="zh-CN" altLang="en-US" dirty="0" smtClean="0"/>
              <a:t>宣布分析成功，停止分析器工作。</a:t>
            </a:r>
            <a:endParaRPr lang="en-US" altLang="zh-CN" dirty="0" smtClean="0"/>
          </a:p>
          <a:p>
            <a:pPr lvl="1">
              <a:buNone/>
            </a:pPr>
            <a:r>
              <a:rPr lang="en-US" altLang="zh-CN" dirty="0" smtClean="0"/>
              <a:t>4.  </a:t>
            </a:r>
            <a:r>
              <a:rPr lang="zh-CN" altLang="en-US" dirty="0" smtClean="0"/>
              <a:t>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71</a:t>
            </a:fld>
            <a:endParaRPr lang="en-US" altLang="zh-CN"/>
          </a:p>
        </p:txBody>
      </p:sp>
      <p:sp>
        <p:nvSpPr>
          <p:cNvPr id="6" name="矩形 5"/>
          <p:cNvSpPr/>
          <p:nvPr/>
        </p:nvSpPr>
        <p:spPr bwMode="auto">
          <a:xfrm>
            <a:off x="6000760" y="3580250"/>
            <a:ext cx="2071702" cy="432000"/>
          </a:xfrm>
          <a:prstGeom prst="rect">
            <a:avLst/>
          </a:prstGeom>
          <a:solidFill>
            <a:srgbClr val="FF8080">
              <a:alpha val="49804"/>
            </a:srgbClr>
          </a:solidFill>
          <a:ln w="19050">
            <a:noFill/>
            <a:round/>
            <a:headEnd/>
            <a:tailEnd type="triangle" w="med" len="med"/>
          </a:ln>
        </p:spPr>
        <p:txBody>
          <a:bodyPr rtlCol="0" anchor="ctr"/>
          <a:lstStyle/>
          <a:p>
            <a:pPr algn="ctr"/>
            <a:endParaRPr lang="zh-CN" altLang="en-US" sz="16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按上表对</a:t>
            </a:r>
            <a:r>
              <a:rPr lang="en-US" altLang="zh-CN" dirty="0" err="1" smtClean="0"/>
              <a:t>accd</a:t>
            </a:r>
            <a:r>
              <a:rPr lang="zh-CN" altLang="en-US" dirty="0" smtClean="0"/>
              <a:t>进行分析</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72</a:t>
            </a:fld>
            <a:endParaRPr lang="en-US" altLang="zh-CN"/>
          </a:p>
        </p:txBody>
      </p:sp>
      <p:sp>
        <p:nvSpPr>
          <p:cNvPr id="5" name="Rectangle 2"/>
          <p:cNvSpPr txBox="1">
            <a:spLocks noChangeArrowheads="1"/>
          </p:cNvSpPr>
          <p:nvPr/>
        </p:nvSpPr>
        <p:spPr>
          <a:xfrm>
            <a:off x="142844" y="1571612"/>
            <a:ext cx="9001156" cy="4572032"/>
          </a:xfrm>
          <a:prstGeom prst="rect">
            <a:avLst/>
          </a:prstGeom>
        </p:spPr>
        <p:txBody>
          <a:bodyPr/>
          <a:lstStyle/>
          <a:p>
            <a:pPr marL="342900" marR="0" lvl="0" indent="-342900" algn="l" defTabSz="914400" rtl="0" eaLnBrk="0" fontAlgn="base" latinLnBrk="0" hangingPunct="0">
              <a:lnSpc>
                <a:spcPct val="100000"/>
              </a:lnSpc>
              <a:spcBef>
                <a:spcPts val="600"/>
              </a:spcBef>
              <a:spcAft>
                <a:spcPct val="0"/>
              </a:spcAft>
              <a:buClr>
                <a:schemeClr val="folHlink"/>
              </a:buClr>
              <a:buSzPct val="60000"/>
              <a:tabLst/>
              <a:defRPr/>
            </a:pPr>
            <a:r>
              <a:rPr kumimoji="0" lang="en-US" altLang="zh-CN" sz="2400"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zh-CN" altLang="en-US"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步骤	状态		符号		输入串</a:t>
            </a:r>
            <a:r>
              <a:rPr kumimoji="0" lang="en-US" altLang="zh-CN"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zh-CN" altLang="en-US"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动作</a:t>
            </a:r>
            <a:endParaRPr kumimoji="0" lang="zh-CN" altLang="en-US"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zh-CN" altLang="en-US"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1		0		#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s2</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2		02		#a		</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s4</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3		024		#ac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s4</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4		0244		#acc		      d#		s10</a:t>
            </a:r>
          </a:p>
          <a:p>
            <a:pPr marL="34290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5		0244</a:t>
            </a:r>
            <a:r>
              <a:rPr lang="en-US" altLang="zh-CN" sz="2400" u="sng" kern="0" dirty="0" smtClean="0">
                <a:latin typeface="Arial" pitchFamily="34" charset="0"/>
                <a:ea typeface="微软雅黑" pitchFamily="34" charset="-122"/>
              </a:rPr>
              <a:t>10</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accd</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r(</a:t>
            </a:r>
            <a:r>
              <a:rPr kumimoji="1" lang="en-US" altLang="zh-CN" sz="2400" dirty="0" err="1" smtClean="0">
                <a:latin typeface="Arial" pitchFamily="34" charset="0"/>
                <a:cs typeface="Arial" pitchFamily="34" charset="0"/>
              </a:rPr>
              <a:t>A→d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a:t>
            </a: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6		02448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accA</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r(</a:t>
            </a:r>
            <a:r>
              <a:rPr kumimoji="1" lang="en-US" altLang="zh-CN" sz="2400" dirty="0" err="1" smtClean="0">
                <a:latin typeface="Arial" pitchFamily="34" charset="0"/>
                <a:cs typeface="Arial" pitchFamily="34" charset="0"/>
              </a:rPr>
              <a:t>A→cA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7		0248</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acA</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r(</a:t>
            </a:r>
            <a:r>
              <a:rPr kumimoji="1" lang="en-US" altLang="zh-CN" sz="2400" dirty="0" err="1" smtClean="0">
                <a:latin typeface="Arial" pitchFamily="34" charset="0"/>
                <a:cs typeface="Arial" pitchFamily="34" charset="0"/>
              </a:rPr>
              <a:t>A→cA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8		026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		</a:t>
            </a:r>
            <a:r>
              <a:rPr kumimoji="0" lang="en-US" altLang="zh-CN" sz="2400" u="none" strike="noStrike" kern="0" cap="none" spc="0" normalizeH="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r(</a:t>
            </a:r>
            <a:r>
              <a:rPr lang="en-US" altLang="zh-CN" sz="2400" kern="0" dirty="0" err="1" smtClean="0">
                <a:latin typeface="Arial" pitchFamily="34" charset="0"/>
                <a:ea typeface="微软雅黑" pitchFamily="34" charset="-122"/>
              </a:rPr>
              <a:t>E</a:t>
            </a:r>
            <a:r>
              <a:rPr kumimoji="1" lang="en-US" altLang="zh-CN" sz="2400" dirty="0" err="1" smtClean="0">
                <a:latin typeface="Arial" pitchFamily="34" charset="0"/>
                <a:cs typeface="Arial" pitchFamily="34" charset="0"/>
              </a:rPr>
              <a:t>→aA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9		01		#</a:t>
            </a:r>
            <a:r>
              <a:rPr lang="en-US" altLang="zh-CN" sz="2400" kern="0" dirty="0" smtClean="0">
                <a:latin typeface="Arial" pitchFamily="34" charset="0"/>
                <a:ea typeface="微软雅黑" pitchFamily="34" charset="-122"/>
              </a:rPr>
              <a:t>E</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分析过程</a:t>
            </a:r>
            <a:endParaRPr lang="zh-CN" altLang="en-US" dirty="0"/>
          </a:p>
        </p:txBody>
      </p:sp>
      <p:sp>
        <p:nvSpPr>
          <p:cNvPr id="3" name="内容占位符 2"/>
          <p:cNvSpPr>
            <a:spLocks noGrp="1"/>
          </p:cNvSpPr>
          <p:nvPr>
            <p:ph idx="1"/>
          </p:nvPr>
        </p:nvSpPr>
        <p:spPr/>
        <p:txBody>
          <a:bodyPr/>
          <a:lstStyle/>
          <a:p>
            <a:pPr>
              <a:spcBef>
                <a:spcPts val="600"/>
              </a:spcBef>
            </a:pPr>
            <a:r>
              <a:rPr lang="zh-CN" altLang="en-US" sz="2000" dirty="0" smtClean="0"/>
              <a:t>分析开始时</a:t>
            </a:r>
            <a:r>
              <a:rPr lang="en-US" altLang="zh-CN" sz="2000" dirty="0" smtClean="0"/>
              <a:t>:	       </a:t>
            </a:r>
            <a:r>
              <a:rPr lang="zh-CN" altLang="en-US" sz="2000" dirty="0" smtClean="0"/>
              <a:t>状态            已归约串            输入串</a:t>
            </a:r>
          </a:p>
          <a:p>
            <a:pPr>
              <a:spcBef>
                <a:spcPts val="600"/>
              </a:spcBef>
              <a:buNone/>
            </a:pPr>
            <a:r>
              <a:rPr lang="zh-CN" altLang="en-US" sz="2000" dirty="0" smtClean="0"/>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	          a</a:t>
            </a:r>
            <a:r>
              <a:rPr lang="en-US" altLang="zh-CN" sz="2000" baseline="-25000" dirty="0" smtClean="0">
                <a:solidFill>
                  <a:schemeClr val="hlink"/>
                </a:solidFill>
              </a:rPr>
              <a:t>1</a:t>
            </a:r>
            <a:r>
              <a:rPr lang="en-US" altLang="zh-CN" sz="2000" dirty="0" smtClean="0">
                <a:solidFill>
                  <a:schemeClr val="hlink"/>
                </a:solidFill>
              </a:rPr>
              <a:t>a</a:t>
            </a:r>
            <a:r>
              <a:rPr lang="en-US" altLang="zh-CN" sz="2000" baseline="-25000" dirty="0" smtClean="0">
                <a:solidFill>
                  <a:schemeClr val="hlink"/>
                </a:solidFill>
              </a:rPr>
              <a:t>2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a:spcBef>
                <a:spcPts val="600"/>
              </a:spcBef>
            </a:pPr>
            <a:r>
              <a:rPr lang="zh-CN" altLang="en-US" sz="2000" dirty="0" smtClean="0"/>
              <a:t>以后每步的结果可以表示为：</a:t>
            </a:r>
            <a:endParaRPr lang="en-US" altLang="zh-CN" sz="2000" dirty="0" smtClean="0"/>
          </a:p>
          <a:p>
            <a:pPr>
              <a:spcBef>
                <a:spcPts val="600"/>
              </a:spcBef>
              <a:buNone/>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190500" lvl="0" indent="-190500">
              <a:defRPr/>
            </a:pPr>
            <a:r>
              <a:rPr lang="zh-CN" altLang="en-US" sz="2000" dirty="0" smtClean="0"/>
              <a:t>分析器根据</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 </a:t>
            </a:r>
            <a:r>
              <a:rPr lang="zh-CN" altLang="en-US" sz="2000" dirty="0" smtClean="0"/>
              <a:t>确定下一步动作</a:t>
            </a:r>
          </a:p>
          <a:p>
            <a:pPr marL="266700">
              <a:buNone/>
              <a:defRPr/>
            </a:pPr>
            <a:r>
              <a:rPr lang="en-US" altLang="zh-CN" sz="2000" dirty="0" smtClean="0"/>
              <a:t>1.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为移进，且</a:t>
            </a:r>
            <a:r>
              <a:rPr lang="en-US" altLang="zh-CN" sz="2000" dirty="0" smtClean="0">
                <a:solidFill>
                  <a:srgbClr val="FF3300"/>
                </a:solidFill>
              </a:rPr>
              <a:t>s</a:t>
            </a:r>
            <a:r>
              <a:rPr lang="en-US" altLang="zh-CN" sz="2000" dirty="0" smtClean="0"/>
              <a:t>=GOTO(</a:t>
            </a:r>
            <a:r>
              <a:rPr lang="en-US" altLang="zh-CN" sz="2000" dirty="0" err="1" smtClean="0"/>
              <a:t>s</a:t>
            </a:r>
            <a:r>
              <a:rPr lang="en-US" altLang="zh-CN" sz="2000" baseline="-25000" dirty="0" err="1" smtClean="0"/>
              <a:t>m</a:t>
            </a:r>
            <a:r>
              <a:rPr lang="en-US" altLang="zh-CN" sz="2000" dirty="0" smtClean="0"/>
              <a:t>,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，则三元式变为：</a:t>
            </a:r>
            <a:endParaRPr lang="en-US" altLang="zh-CN" sz="2000" dirty="0" smtClean="0"/>
          </a:p>
          <a:p>
            <a:pPr marL="266700" algn="ctr">
              <a:spcBef>
                <a:spcPts val="600"/>
              </a:spcBef>
              <a:buNone/>
              <a:defRPr/>
            </a:pPr>
            <a:r>
              <a:rPr lang="en-US" altLang="zh-CN" sz="2000" dirty="0" smtClean="0">
                <a:solidFill>
                  <a:schemeClr val="accent2"/>
                </a:solidFill>
              </a:rPr>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en-US" altLang="zh-CN" sz="2000" dirty="0" err="1" smtClean="0">
                <a:solidFill>
                  <a:srgbClr val="FF3300"/>
                </a:solidFill>
              </a:rPr>
              <a:t>a</a:t>
            </a:r>
            <a:r>
              <a:rPr lang="en-US" altLang="zh-CN" sz="2000" baseline="-25000" dirty="0" err="1" smtClean="0">
                <a:solidFill>
                  <a:srgbClr val="FF3300"/>
                </a:solidFill>
              </a:rPr>
              <a:t>i</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266700">
              <a:buNone/>
              <a:defRPr/>
            </a:pPr>
            <a:r>
              <a:rPr lang="en-US" altLang="zh-CN" sz="2000" dirty="0" smtClean="0"/>
              <a:t>2.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为按</a:t>
            </a:r>
            <a:r>
              <a:rPr lang="en-US" altLang="zh-CN" sz="2000" dirty="0" smtClean="0"/>
              <a:t>A</a:t>
            </a:r>
            <a:r>
              <a:rPr lang="en-US" altLang="zh-CN" sz="2000" dirty="0" smtClean="0">
                <a:sym typeface="Symbol" pitchFamily="18" charset="2"/>
              </a:rPr>
              <a:t></a:t>
            </a:r>
            <a:r>
              <a:rPr lang="zh-CN" altLang="en-US" sz="2000" dirty="0" smtClean="0"/>
              <a:t>归约，三元式变为：</a:t>
            </a:r>
            <a:endParaRPr lang="en-US" altLang="zh-CN" sz="2000" dirty="0" smtClean="0"/>
          </a:p>
          <a:p>
            <a:pPr marL="266700" algn="ctr">
              <a:spcBef>
                <a:spcPts val="600"/>
              </a:spcBef>
              <a:buNone/>
              <a:defRPr/>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m-r</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m-r</a:t>
            </a:r>
            <a:r>
              <a:rPr lang="en-US" altLang="zh-CN" sz="2000" dirty="0" err="1" smtClean="0">
                <a:solidFill>
                  <a:srgbClr val="FF3300"/>
                </a:solidFill>
              </a:rPr>
              <a:t>A</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666750" lvl="1">
              <a:buNone/>
              <a:defRPr/>
            </a:pPr>
            <a:r>
              <a:rPr lang="zh-CN" altLang="en-US" sz="2000" dirty="0" smtClean="0"/>
              <a:t>其中，</a:t>
            </a:r>
            <a:r>
              <a:rPr lang="en-US" altLang="zh-CN" sz="2000" dirty="0" smtClean="0"/>
              <a:t> </a:t>
            </a:r>
            <a:r>
              <a:rPr lang="en-US" altLang="zh-CN" sz="2000" dirty="0" smtClean="0">
                <a:solidFill>
                  <a:srgbClr val="FF0000"/>
                </a:solidFill>
              </a:rPr>
              <a:t>s</a:t>
            </a:r>
            <a:r>
              <a:rPr lang="en-US" altLang="zh-CN" sz="2000" dirty="0" smtClean="0"/>
              <a:t>=GOTO(</a:t>
            </a:r>
            <a:r>
              <a:rPr lang="en-US" altLang="zh-CN" sz="2000" dirty="0" err="1" smtClean="0"/>
              <a:t>s</a:t>
            </a:r>
            <a:r>
              <a:rPr lang="en-US" altLang="zh-CN" sz="2000" baseline="-25000" dirty="0" err="1" smtClean="0"/>
              <a:t>m</a:t>
            </a:r>
            <a:r>
              <a:rPr lang="en-US" altLang="zh-CN" sz="2000" baseline="-25000" dirty="0" smtClean="0"/>
              <a:t>-r</a:t>
            </a:r>
            <a:r>
              <a:rPr lang="en-US" altLang="zh-CN" sz="2000" dirty="0" smtClean="0"/>
              <a:t>, </a:t>
            </a:r>
            <a:r>
              <a:rPr lang="en-US" altLang="zh-CN" sz="2000" dirty="0" smtClean="0">
                <a:solidFill>
                  <a:srgbClr val="FF0000"/>
                </a:solidFill>
              </a:rPr>
              <a:t>A</a:t>
            </a:r>
            <a:r>
              <a:rPr lang="en-US" altLang="zh-CN" sz="2000" dirty="0" smtClean="0"/>
              <a:t>)</a:t>
            </a:r>
            <a:r>
              <a:rPr lang="zh-CN" altLang="en-US" sz="2000" dirty="0" smtClean="0"/>
              <a:t>，</a:t>
            </a:r>
            <a:r>
              <a:rPr lang="en-US" altLang="zh-CN" sz="2000" dirty="0" smtClean="0"/>
              <a:t>r</a:t>
            </a:r>
            <a:r>
              <a:rPr lang="zh-CN" altLang="en-US" sz="2000" dirty="0" smtClean="0"/>
              <a:t>为</a:t>
            </a:r>
            <a:r>
              <a:rPr lang="zh-CN" altLang="en-US" sz="2000" dirty="0" smtClean="0">
                <a:sym typeface="Symbol" pitchFamily="18" charset="2"/>
              </a:rPr>
              <a:t></a:t>
            </a:r>
            <a:r>
              <a:rPr lang="zh-CN" altLang="en-US" sz="2000" dirty="0" smtClean="0"/>
              <a:t>的长度</a:t>
            </a:r>
            <a:r>
              <a:rPr lang="en-US" altLang="zh-CN" sz="2000" dirty="0" smtClean="0"/>
              <a:t>, </a:t>
            </a:r>
            <a:r>
              <a:rPr lang="en-US" altLang="zh-CN" sz="2000" dirty="0" smtClean="0">
                <a:sym typeface="Symbol" pitchFamily="18" charset="2"/>
              </a:rPr>
              <a:t>= </a:t>
            </a:r>
            <a:r>
              <a:rPr lang="en-US" altLang="zh-CN" sz="2000" dirty="0" smtClean="0"/>
              <a:t>X</a:t>
            </a:r>
            <a:r>
              <a:rPr lang="en-US" altLang="zh-CN" sz="2000" baseline="-25000" dirty="0" smtClean="0"/>
              <a:t>m-r+1</a:t>
            </a:r>
            <a:r>
              <a:rPr lang="en-US" altLang="zh-CN" sz="2000" dirty="0" smtClean="0">
                <a:sym typeface="Symbol" pitchFamily="18" charset="2"/>
              </a:rPr>
              <a:t></a:t>
            </a:r>
            <a:r>
              <a:rPr lang="en-US" altLang="zh-CN" sz="2000" baseline="-25000" dirty="0" smtClean="0"/>
              <a:t> </a:t>
            </a:r>
            <a:r>
              <a:rPr lang="en-US" altLang="zh-CN" sz="2000" dirty="0" err="1" smtClean="0"/>
              <a:t>X</a:t>
            </a:r>
            <a:r>
              <a:rPr lang="en-US" altLang="zh-CN" sz="2000" baseline="-25000" dirty="0" err="1" smtClean="0"/>
              <a:t>m</a:t>
            </a:r>
            <a:endParaRPr lang="en-US" altLang="zh-CN" sz="2000" dirty="0" smtClean="0"/>
          </a:p>
          <a:p>
            <a:pPr marL="266700">
              <a:buNone/>
              <a:defRPr/>
            </a:pPr>
            <a:r>
              <a:rPr lang="en-US" altLang="zh-CN" sz="2000" dirty="0" smtClean="0"/>
              <a:t>3.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接受</a:t>
            </a:r>
            <a:r>
              <a:rPr lang="en-US" altLang="zh-CN" sz="2000" dirty="0" smtClean="0"/>
              <a:t>”</a:t>
            </a:r>
            <a:r>
              <a:rPr lang="zh-CN" altLang="en-US" sz="2000" dirty="0" smtClean="0"/>
              <a:t>，则三元式不再变化，变化过程终止，宣布分析成功。</a:t>
            </a:r>
            <a:endParaRPr lang="en-US" altLang="zh-CN" sz="2000" dirty="0" smtClean="0"/>
          </a:p>
          <a:p>
            <a:pPr marL="266700">
              <a:buNone/>
              <a:defRPr/>
            </a:pPr>
            <a:r>
              <a:rPr lang="en-US" altLang="zh-CN" sz="2000" dirty="0" smtClean="0"/>
              <a:t>4.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报错</a:t>
            </a:r>
            <a:r>
              <a:rPr lang="en-US" altLang="zh-CN" sz="2000" dirty="0" smtClean="0"/>
              <a:t>”</a:t>
            </a:r>
            <a:r>
              <a:rPr lang="zh-CN" altLang="en-US" sz="2000" dirty="0" smtClean="0"/>
              <a:t>，则三元式变化过程终止，报告错误。</a:t>
            </a:r>
            <a:endParaRPr lang="en-US" altLang="zh-CN" sz="2000" dirty="0" smtClean="0"/>
          </a:p>
          <a:p>
            <a:pPr>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blinds(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74</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5.3.1  LR</a:t>
              </a:r>
              <a:r>
                <a:rPr lang="zh-CN" altLang="en-US" sz="2000" dirty="0" smtClean="0"/>
                <a:t>分析器</a:t>
              </a:r>
              <a:endParaRPr lang="en-US" altLang="zh-CN" sz="2000" dirty="0" smtClean="0"/>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5.3.2  LR(0)</a:t>
              </a:r>
              <a:r>
                <a:rPr lang="zh-CN" altLang="en-US" sz="2000" dirty="0" smtClean="0"/>
                <a:t>项目集族和</a:t>
              </a:r>
              <a:r>
                <a:rPr lang="en-US" altLang="zh-CN" sz="2000" dirty="0" smtClean="0"/>
                <a:t>LR(0)</a:t>
              </a:r>
              <a:r>
                <a:rPr lang="zh-CN" altLang="en-US" sz="2000" dirty="0" smtClean="0"/>
                <a:t>分析表的构造</a:t>
              </a:r>
              <a:endParaRPr lang="zh-CN" sz="2000" dirty="0"/>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5.3.3  SLR</a:t>
              </a:r>
              <a:r>
                <a:rPr lang="zh-CN" altLang="en-US" sz="2000" dirty="0" smtClean="0">
                  <a:solidFill>
                    <a:srgbClr val="FF0000"/>
                  </a:solidFill>
                </a:rPr>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LR(0)</a:t>
            </a:r>
            <a:r>
              <a:rPr lang="zh-CN" altLang="en-US" dirty="0" smtClean="0"/>
              <a:t>文法太简单，没有实用价值。</a:t>
            </a:r>
            <a:endParaRPr lang="en-US" altLang="zh-CN" dirty="0" smtClean="0"/>
          </a:p>
          <a:p>
            <a:pPr lvl="2" eaLnBrk="1" hangingPunct="1">
              <a:spcBef>
                <a:spcPts val="1200"/>
              </a:spcBef>
              <a:buNone/>
            </a:pPr>
            <a:r>
              <a:rPr lang="en-US" altLang="zh-CN" dirty="0" smtClean="0"/>
              <a:t>S' → S</a:t>
            </a:r>
          </a:p>
          <a:p>
            <a:pPr lvl="2" eaLnBrk="1" hangingPunct="1">
              <a:buNone/>
            </a:pPr>
            <a:r>
              <a:rPr lang="en-US" altLang="zh-CN" dirty="0" smtClean="0"/>
              <a:t>S → (S)S | ε</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75</a:t>
            </a:fld>
            <a:endParaRPr lang="en-US" altLang="zh-CN"/>
          </a:p>
        </p:txBody>
      </p:sp>
      <p:sp>
        <p:nvSpPr>
          <p:cNvPr id="26" name="矩形 25"/>
          <p:cNvSpPr/>
          <p:nvPr/>
        </p:nvSpPr>
        <p:spPr>
          <a:xfrm>
            <a:off x="5024258" y="1674674"/>
            <a:ext cx="4119742" cy="923330"/>
          </a:xfrm>
          <a:prstGeom prst="rect">
            <a:avLst/>
          </a:prstGeom>
        </p:spPr>
        <p:txBody>
          <a:bodyPr wrap="square">
            <a:spAutoFit/>
          </a:bodyPr>
          <a:lstStyle/>
          <a:p>
            <a:pPr lvl="0">
              <a:spcBef>
                <a:spcPts val="600"/>
              </a:spcBef>
              <a:defRPr/>
            </a:pPr>
            <a:r>
              <a:rPr lang="en-US" altLang="zh-CN" sz="2400" dirty="0" smtClean="0">
                <a:latin typeface="Arial" pitchFamily="34" charset="0"/>
                <a:ea typeface="微软雅黑" pitchFamily="34" charset="-122"/>
                <a:cs typeface="Arial" pitchFamily="34" charset="0"/>
              </a:rPr>
              <a:t>FOLLOW(S) = { #, ) }</a:t>
            </a:r>
          </a:p>
          <a:p>
            <a:pPr lvl="0">
              <a:spcBef>
                <a:spcPts val="1200"/>
              </a:spcBef>
              <a:defRPr/>
            </a:pPr>
            <a:r>
              <a:rPr lang="zh-CN" altLang="en-US" sz="2000" dirty="0" smtClean="0">
                <a:latin typeface="Arial" pitchFamily="34" charset="0"/>
                <a:ea typeface="微软雅黑" pitchFamily="34" charset="-122"/>
                <a:cs typeface="Arial" pitchFamily="34" charset="0"/>
              </a:rPr>
              <a:t>在推导过程中</a:t>
            </a:r>
            <a:r>
              <a:rPr lang="en-US" altLang="zh-CN" sz="2000" dirty="0" smtClean="0">
                <a:latin typeface="Arial" pitchFamily="34" charset="0"/>
                <a:ea typeface="微软雅黑" pitchFamily="34" charset="-122"/>
                <a:cs typeface="Arial" pitchFamily="34" charset="0"/>
              </a:rPr>
              <a:t>S</a:t>
            </a:r>
            <a:r>
              <a:rPr lang="zh-CN" altLang="en-US" sz="2000" dirty="0" smtClean="0">
                <a:latin typeface="Arial" pitchFamily="34" charset="0"/>
                <a:ea typeface="微软雅黑" pitchFamily="34" charset="-122"/>
                <a:cs typeface="Arial" pitchFamily="34" charset="0"/>
              </a:rPr>
              <a:t>后面不会出现</a:t>
            </a:r>
            <a:r>
              <a:rPr lang="en-US" altLang="zh-CN" sz="2000" dirty="0" smtClean="0">
                <a:latin typeface="Arial" pitchFamily="34" charset="0"/>
                <a:ea typeface="微软雅黑" pitchFamily="34" charset="-122"/>
                <a:cs typeface="Arial" pitchFamily="34" charset="0"/>
              </a:rPr>
              <a: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a:t>
            </a:r>
          </a:p>
        </p:txBody>
      </p:sp>
      <p:grpSp>
        <p:nvGrpSpPr>
          <p:cNvPr id="5" name="Group 1"/>
          <p:cNvGrpSpPr>
            <a:grpSpLocks/>
          </p:cNvGrpSpPr>
          <p:nvPr/>
        </p:nvGrpSpPr>
        <p:grpSpPr bwMode="auto">
          <a:xfrm>
            <a:off x="396890" y="2930543"/>
            <a:ext cx="6389688" cy="3070225"/>
            <a:chOff x="2446" y="1908"/>
            <a:chExt cx="10063" cy="4836"/>
          </a:xfrm>
        </p:grpSpPr>
        <p:sp>
          <p:nvSpPr>
            <p:cNvPr id="28" name="Rectangle 2"/>
            <p:cNvSpPr>
              <a:spLocks noChangeArrowheads="1"/>
            </p:cNvSpPr>
            <p:nvPr/>
          </p:nvSpPr>
          <p:spPr bwMode="auto">
            <a:xfrm>
              <a:off x="2521" y="5126"/>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29" name="AutoShape 35"/>
            <p:cNvSpPr>
              <a:spLocks noChangeArrowheads="1"/>
            </p:cNvSpPr>
            <p:nvPr/>
          </p:nvSpPr>
          <p:spPr bwMode="auto">
            <a:xfrm>
              <a:off x="3171" y="1908"/>
              <a:ext cx="2385" cy="1403"/>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30" name="Oval 33"/>
            <p:cNvSpPr>
              <a:spLocks noChangeArrowheads="1"/>
            </p:cNvSpPr>
            <p:nvPr/>
          </p:nvSpPr>
          <p:spPr bwMode="auto">
            <a:xfrm>
              <a:off x="4991" y="2738"/>
              <a:ext cx="455" cy="453"/>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0</a:t>
              </a:r>
              <a:endParaRPr lang="en-US" altLang="zh-CN" sz="1600" dirty="0">
                <a:latin typeface="+mn-lt"/>
              </a:endParaRPr>
            </a:p>
          </p:txBody>
        </p:sp>
        <p:sp>
          <p:nvSpPr>
            <p:cNvPr id="31" name="Line 32"/>
            <p:cNvSpPr>
              <a:spLocks noChangeShapeType="1"/>
            </p:cNvSpPr>
            <p:nvPr/>
          </p:nvSpPr>
          <p:spPr bwMode="auto">
            <a:xfrm>
              <a:off x="2446" y="2533"/>
              <a:ext cx="72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32" name="Line 31"/>
            <p:cNvSpPr>
              <a:spLocks noChangeShapeType="1"/>
            </p:cNvSpPr>
            <p:nvPr/>
          </p:nvSpPr>
          <p:spPr bwMode="auto">
            <a:xfrm>
              <a:off x="5581" y="2533"/>
              <a:ext cx="108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33" name="Rectangle 30"/>
            <p:cNvSpPr>
              <a:spLocks noChangeArrowheads="1"/>
            </p:cNvSpPr>
            <p:nvPr/>
          </p:nvSpPr>
          <p:spPr bwMode="auto">
            <a:xfrm>
              <a:off x="5941" y="2021"/>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34" name="AutoShape 29"/>
            <p:cNvSpPr>
              <a:spLocks noChangeArrowheads="1"/>
            </p:cNvSpPr>
            <p:nvPr/>
          </p:nvSpPr>
          <p:spPr bwMode="auto">
            <a:xfrm>
              <a:off x="6661" y="1908"/>
              <a:ext cx="2430" cy="93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a:t>
              </a:r>
              <a:endParaRPr lang="en-US" altLang="zh-CN" dirty="0">
                <a:latin typeface="+mn-lt"/>
              </a:endParaRPr>
            </a:p>
          </p:txBody>
        </p:sp>
        <p:sp>
          <p:nvSpPr>
            <p:cNvPr id="35" name="Oval 27"/>
            <p:cNvSpPr>
              <a:spLocks noChangeArrowheads="1"/>
            </p:cNvSpPr>
            <p:nvPr/>
          </p:nvSpPr>
          <p:spPr bwMode="auto">
            <a:xfrm>
              <a:off x="8521" y="2221"/>
              <a:ext cx="453"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1</a:t>
              </a:r>
              <a:endParaRPr lang="en-US" altLang="zh-CN" sz="1600" dirty="0">
                <a:latin typeface="+mn-lt"/>
              </a:endParaRPr>
            </a:p>
          </p:txBody>
        </p:sp>
        <p:sp>
          <p:nvSpPr>
            <p:cNvPr id="36" name="AutoShape 26"/>
            <p:cNvSpPr>
              <a:spLocks noChangeArrowheads="1"/>
            </p:cNvSpPr>
            <p:nvPr/>
          </p:nvSpPr>
          <p:spPr bwMode="auto">
            <a:xfrm>
              <a:off x="6661" y="3311"/>
              <a:ext cx="2430" cy="938"/>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37" name="Oval 24"/>
            <p:cNvSpPr>
              <a:spLocks noChangeArrowheads="1"/>
            </p:cNvSpPr>
            <p:nvPr/>
          </p:nvSpPr>
          <p:spPr bwMode="auto">
            <a:xfrm>
              <a:off x="8521" y="3688"/>
              <a:ext cx="453" cy="453"/>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3</a:t>
              </a:r>
              <a:endParaRPr lang="en-US" altLang="zh-CN" sz="1600" dirty="0">
                <a:latin typeface="+mn-lt"/>
              </a:endParaRPr>
            </a:p>
          </p:txBody>
        </p:sp>
        <p:sp>
          <p:nvSpPr>
            <p:cNvPr id="38" name="AutoShape 23"/>
            <p:cNvSpPr>
              <a:spLocks noChangeArrowheads="1"/>
            </p:cNvSpPr>
            <p:nvPr/>
          </p:nvSpPr>
          <p:spPr bwMode="auto">
            <a:xfrm>
              <a:off x="3196" y="4091"/>
              <a:ext cx="2385" cy="1405"/>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39" name="Oval 21"/>
            <p:cNvSpPr>
              <a:spLocks noChangeArrowheads="1"/>
            </p:cNvSpPr>
            <p:nvPr/>
          </p:nvSpPr>
          <p:spPr bwMode="auto">
            <a:xfrm>
              <a:off x="5016" y="4896"/>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2</a:t>
              </a:r>
              <a:endParaRPr lang="en-US" altLang="zh-CN" sz="1600" dirty="0">
                <a:latin typeface="+mn-lt"/>
              </a:endParaRPr>
            </a:p>
          </p:txBody>
        </p:sp>
        <p:sp>
          <p:nvSpPr>
            <p:cNvPr id="40" name="Line 20"/>
            <p:cNvSpPr>
              <a:spLocks noChangeShapeType="1"/>
            </p:cNvSpPr>
            <p:nvPr/>
          </p:nvSpPr>
          <p:spPr bwMode="auto">
            <a:xfrm>
              <a:off x="4501" y="3311"/>
              <a:ext cx="0" cy="78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41" name="Rectangle 19"/>
            <p:cNvSpPr>
              <a:spLocks noChangeArrowheads="1"/>
            </p:cNvSpPr>
            <p:nvPr/>
          </p:nvSpPr>
          <p:spPr bwMode="auto">
            <a:xfrm>
              <a:off x="6121" y="4986"/>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42" name="Line 18"/>
            <p:cNvSpPr>
              <a:spLocks noChangeShapeType="1"/>
            </p:cNvSpPr>
            <p:nvPr/>
          </p:nvSpPr>
          <p:spPr bwMode="auto">
            <a:xfrm flipV="1">
              <a:off x="5581" y="3781"/>
              <a:ext cx="1080" cy="623"/>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43" name="Rectangle 17"/>
            <p:cNvSpPr>
              <a:spLocks noChangeArrowheads="1"/>
            </p:cNvSpPr>
            <p:nvPr/>
          </p:nvSpPr>
          <p:spPr bwMode="auto">
            <a:xfrm>
              <a:off x="5941" y="3581"/>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44" name="AutoShape 16"/>
            <p:cNvSpPr>
              <a:spLocks noChangeArrowheads="1"/>
            </p:cNvSpPr>
            <p:nvPr/>
          </p:nvSpPr>
          <p:spPr bwMode="auto">
            <a:xfrm>
              <a:off x="6661" y="5341"/>
              <a:ext cx="2498" cy="1403"/>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 ·S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45" name="Oval 14"/>
            <p:cNvSpPr>
              <a:spLocks noChangeArrowheads="1"/>
            </p:cNvSpPr>
            <p:nvPr/>
          </p:nvSpPr>
          <p:spPr bwMode="auto">
            <a:xfrm>
              <a:off x="8574" y="6119"/>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4</a:t>
              </a:r>
              <a:endParaRPr lang="en-US" altLang="zh-CN" sz="1600" dirty="0">
                <a:latin typeface="+mn-lt"/>
              </a:endParaRPr>
            </a:p>
          </p:txBody>
        </p:sp>
        <p:sp>
          <p:nvSpPr>
            <p:cNvPr id="46" name="Line 13"/>
            <p:cNvSpPr>
              <a:spLocks noChangeShapeType="1"/>
            </p:cNvSpPr>
            <p:nvPr/>
          </p:nvSpPr>
          <p:spPr bwMode="auto">
            <a:xfrm>
              <a:off x="7559" y="4248"/>
              <a:ext cx="0" cy="1093"/>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47" name="Rectangle 12"/>
            <p:cNvSpPr>
              <a:spLocks noChangeArrowheads="1"/>
            </p:cNvSpPr>
            <p:nvPr/>
          </p:nvSpPr>
          <p:spPr bwMode="auto">
            <a:xfrm>
              <a:off x="7739" y="4519"/>
              <a:ext cx="180" cy="310"/>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48" name="Line 11"/>
            <p:cNvSpPr>
              <a:spLocks noChangeShapeType="1"/>
            </p:cNvSpPr>
            <p:nvPr/>
          </p:nvSpPr>
          <p:spPr bwMode="auto">
            <a:xfrm flipH="1" flipV="1">
              <a:off x="5581" y="5029"/>
              <a:ext cx="1080" cy="109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49" name="AutoShape 10"/>
            <p:cNvSpPr>
              <a:spLocks noChangeArrowheads="1"/>
            </p:cNvSpPr>
            <p:nvPr/>
          </p:nvSpPr>
          <p:spPr bwMode="auto">
            <a:xfrm>
              <a:off x="10079" y="5496"/>
              <a:ext cx="2430" cy="935"/>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50" name="Oval 8"/>
            <p:cNvSpPr>
              <a:spLocks noChangeArrowheads="1"/>
            </p:cNvSpPr>
            <p:nvPr/>
          </p:nvSpPr>
          <p:spPr bwMode="auto">
            <a:xfrm>
              <a:off x="11924" y="5809"/>
              <a:ext cx="455" cy="45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5</a:t>
              </a:r>
              <a:endParaRPr lang="en-US" altLang="zh-CN" sz="1600" dirty="0">
                <a:latin typeface="+mn-lt"/>
              </a:endParaRPr>
            </a:p>
          </p:txBody>
        </p:sp>
        <p:sp>
          <p:nvSpPr>
            <p:cNvPr id="51" name="Line 7"/>
            <p:cNvSpPr>
              <a:spLocks noChangeShapeType="1"/>
            </p:cNvSpPr>
            <p:nvPr/>
          </p:nvSpPr>
          <p:spPr bwMode="auto">
            <a:xfrm>
              <a:off x="9179" y="5964"/>
              <a:ext cx="90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52" name="Rectangle 6"/>
            <p:cNvSpPr>
              <a:spLocks noChangeArrowheads="1"/>
            </p:cNvSpPr>
            <p:nvPr/>
          </p:nvSpPr>
          <p:spPr bwMode="auto">
            <a:xfrm>
              <a:off x="9539" y="5454"/>
              <a:ext cx="180" cy="315"/>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sp>
          <p:nvSpPr>
            <p:cNvPr id="53" name="Rectangle 5"/>
            <p:cNvSpPr>
              <a:spLocks noChangeArrowheads="1"/>
            </p:cNvSpPr>
            <p:nvPr/>
          </p:nvSpPr>
          <p:spPr bwMode="auto">
            <a:xfrm>
              <a:off x="4141" y="3581"/>
              <a:ext cx="180" cy="313"/>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54" name="Arc 3"/>
            <p:cNvSpPr>
              <a:spLocks/>
            </p:cNvSpPr>
            <p:nvPr/>
          </p:nvSpPr>
          <p:spPr bwMode="auto">
            <a:xfrm>
              <a:off x="2746" y="4846"/>
              <a:ext cx="758" cy="780"/>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19050">
              <a:solidFill>
                <a:srgbClr val="000000"/>
              </a:solidFill>
              <a:round/>
              <a:headEnd/>
              <a:tailEnd type="triangle"/>
            </a:ln>
          </p:spPr>
          <p:txBody>
            <a:bodyPr/>
            <a:lstStyle/>
            <a:p>
              <a:pPr>
                <a:defRPr/>
              </a:pPr>
              <a:endParaRPr lang="zh-CN" altLang="en-US" sz="1600">
                <a:latin typeface="+mn-lt"/>
              </a:endParaRPr>
            </a:p>
          </p:txBody>
        </p:sp>
      </p:grpSp>
      <p:sp>
        <p:nvSpPr>
          <p:cNvPr id="56" name="AutoShape 35"/>
          <p:cNvSpPr>
            <a:spLocks noChangeArrowheads="1"/>
          </p:cNvSpPr>
          <p:nvPr/>
        </p:nvSpPr>
        <p:spPr bwMode="auto">
          <a:xfrm>
            <a:off x="872990" y="4324362"/>
            <a:ext cx="1494000" cy="890588"/>
          </a:xfrm>
          <a:prstGeom prst="roundRect">
            <a:avLst>
              <a:gd name="adj" fmla="val 16667"/>
            </a:avLst>
          </a:prstGeom>
          <a:solidFill>
            <a:srgbClr val="FF0000">
              <a:alpha val="20000"/>
            </a:srgbClr>
          </a:solidFill>
          <a:ln w="19050">
            <a:solidFill>
              <a:srgbClr val="FF0000"/>
            </a:solidFill>
            <a:round/>
            <a:headEnd/>
            <a:tailEnd/>
          </a:ln>
        </p:spPr>
        <p:txBody>
          <a:bodyPr/>
          <a:lstStyle/>
          <a:p>
            <a:pPr eaLnBrk="0" hangingPunct="0">
              <a:defRPr/>
            </a:pPr>
            <a:endParaRPr lang="en-US" altLang="zh-C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blinds(horizontal)">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blinds(horizontal)">
                                      <p:cBhvr>
                                        <p:cTn id="22"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5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假定一个</a:t>
            </a:r>
            <a:r>
              <a:rPr lang="en-US" altLang="zh-CN" dirty="0" smtClean="0"/>
              <a:t>LR(0)</a:t>
            </a:r>
            <a:r>
              <a:rPr lang="zh-CN" altLang="en-US" dirty="0" smtClean="0"/>
              <a:t>规范族中含有如下的一个项目集</a:t>
            </a:r>
            <a:r>
              <a:rPr lang="en-US" altLang="zh-CN" dirty="0" smtClean="0"/>
              <a:t>(</a:t>
            </a:r>
            <a:r>
              <a:rPr lang="zh-CN" altLang="en-US" dirty="0" smtClean="0"/>
              <a:t>状态</a:t>
            </a:r>
            <a:r>
              <a:rPr lang="en-US" altLang="zh-CN" dirty="0" smtClean="0"/>
              <a:t>)</a:t>
            </a:r>
          </a:p>
          <a:p>
            <a:pPr>
              <a:buNone/>
            </a:pPr>
            <a:r>
              <a:rPr lang="en-US" altLang="zh-CN" dirty="0" smtClean="0"/>
              <a:t>		I</a:t>
            </a:r>
            <a:r>
              <a:rPr lang="zh-CN" altLang="en-US" dirty="0" smtClean="0"/>
              <a:t>＝</a:t>
            </a:r>
            <a:r>
              <a:rPr lang="en-US" altLang="zh-CN" dirty="0" smtClean="0"/>
              <a:t>{  X→</a:t>
            </a:r>
            <a:r>
              <a:rPr lang="en-US" altLang="zh-CN" dirty="0" smtClean="0">
                <a:sym typeface="Symbol" pitchFamily="18" charset="2"/>
              </a:rPr>
              <a:t></a:t>
            </a:r>
            <a:r>
              <a:rPr lang="en-US" altLang="zh-CN" dirty="0" smtClean="0"/>
              <a:t>·b</a:t>
            </a:r>
            <a:r>
              <a:rPr lang="en-US" altLang="zh-CN" dirty="0" smtClean="0">
                <a:sym typeface="Symbol" pitchFamily="18" charset="2"/>
              </a:rPr>
              <a:t></a:t>
            </a:r>
            <a:r>
              <a:rPr lang="zh-CN" altLang="en-US" dirty="0" smtClean="0"/>
              <a:t>，</a:t>
            </a:r>
            <a:r>
              <a:rPr lang="en-US" altLang="zh-CN" dirty="0" smtClean="0"/>
              <a:t>A→</a:t>
            </a:r>
            <a:r>
              <a:rPr lang="en-US" altLang="zh-CN" dirty="0" smtClean="0">
                <a:sym typeface="Symbol" pitchFamily="18" charset="2"/>
              </a:rPr>
              <a:t></a:t>
            </a:r>
            <a:r>
              <a:rPr lang="en-US" altLang="zh-CN" dirty="0" smtClean="0"/>
              <a:t>·</a:t>
            </a:r>
            <a:r>
              <a:rPr lang="zh-CN" altLang="en-US" dirty="0" smtClean="0"/>
              <a:t>，</a:t>
            </a:r>
            <a:r>
              <a:rPr lang="en-US" altLang="zh-CN" dirty="0" smtClean="0"/>
              <a:t>B→</a:t>
            </a:r>
            <a:r>
              <a:rPr lang="en-US" altLang="zh-CN" dirty="0" smtClean="0">
                <a:sym typeface="Symbol" pitchFamily="18" charset="2"/>
              </a:rPr>
              <a:t></a:t>
            </a:r>
            <a:r>
              <a:rPr lang="en-US" altLang="zh-CN" dirty="0" smtClean="0"/>
              <a:t>· }</a:t>
            </a:r>
          </a:p>
          <a:p>
            <a:r>
              <a:rPr lang="en-US" altLang="zh-CN" dirty="0" smtClean="0"/>
              <a:t>FOLLOW(A)</a:t>
            </a:r>
            <a:r>
              <a:rPr lang="zh-CN" altLang="en-US" dirty="0" smtClean="0"/>
              <a:t>和</a:t>
            </a:r>
            <a:r>
              <a:rPr lang="en-US" altLang="zh-CN" dirty="0" smtClean="0"/>
              <a:t>FOLLOW(B)</a:t>
            </a:r>
            <a:r>
              <a:rPr lang="zh-CN" altLang="en-US" dirty="0" smtClean="0"/>
              <a:t>的交集为</a:t>
            </a:r>
            <a:r>
              <a:rPr lang="zh-CN" altLang="en-US" dirty="0" smtClean="0">
                <a:sym typeface="Symbol" pitchFamily="18" charset="2"/>
              </a:rPr>
              <a:t>，且不包含</a:t>
            </a:r>
            <a:r>
              <a:rPr lang="en-US" altLang="zh-CN" dirty="0" smtClean="0">
                <a:sym typeface="Symbol" pitchFamily="18" charset="2"/>
              </a:rPr>
              <a:t>b</a:t>
            </a:r>
            <a:r>
              <a:rPr lang="zh-CN" altLang="en-US" dirty="0" smtClean="0">
                <a:sym typeface="Symbol" pitchFamily="18" charset="2"/>
              </a:rPr>
              <a:t>，</a:t>
            </a:r>
            <a:r>
              <a:rPr lang="zh-CN" altLang="en-US" dirty="0" smtClean="0"/>
              <a:t>那么，当状态 </a:t>
            </a:r>
            <a:r>
              <a:rPr lang="en-US" altLang="zh-CN" dirty="0" smtClean="0"/>
              <a:t>I </a:t>
            </a:r>
            <a:r>
              <a:rPr lang="zh-CN" altLang="en-US" dirty="0" smtClean="0"/>
              <a:t>面临任何输入符号</a:t>
            </a:r>
            <a:r>
              <a:rPr lang="en-US" altLang="zh-CN" dirty="0" smtClean="0"/>
              <a:t>a</a:t>
            </a:r>
            <a:r>
              <a:rPr lang="zh-CN" altLang="en-US" dirty="0" smtClean="0"/>
              <a:t>时，可以</a:t>
            </a:r>
            <a:r>
              <a:rPr lang="en-US" altLang="zh-CN" dirty="0" smtClean="0"/>
              <a:t>:</a:t>
            </a:r>
          </a:p>
          <a:p>
            <a:pPr lvl="1">
              <a:buNone/>
            </a:pPr>
            <a:r>
              <a:rPr lang="en-US" altLang="zh-CN" dirty="0" smtClean="0"/>
              <a:t>1. </a:t>
            </a:r>
            <a:r>
              <a:rPr lang="zh-CN" altLang="en-US" dirty="0" smtClean="0"/>
              <a:t>若</a:t>
            </a:r>
            <a:r>
              <a:rPr lang="en-US" altLang="zh-CN" dirty="0" smtClean="0"/>
              <a:t>a=b</a:t>
            </a:r>
            <a:r>
              <a:rPr lang="zh-CN" altLang="en-US" dirty="0" smtClean="0"/>
              <a:t>，则移进；</a:t>
            </a:r>
          </a:p>
          <a:p>
            <a:pPr lvl="1">
              <a:buNone/>
            </a:pPr>
            <a:r>
              <a:rPr lang="en-US" altLang="zh-CN" dirty="0" smtClean="0"/>
              <a:t>2.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(A)</a:t>
            </a:r>
            <a:r>
              <a:rPr lang="zh-CN" altLang="en-US" dirty="0" smtClean="0"/>
              <a:t>，用产生式</a:t>
            </a:r>
            <a:r>
              <a:rPr lang="en-US" altLang="zh-CN" dirty="0" smtClean="0"/>
              <a:t>A→</a:t>
            </a:r>
            <a:r>
              <a:rPr lang="en-US" altLang="zh-CN" dirty="0" smtClean="0">
                <a:sym typeface="Symbol" pitchFamily="18" charset="2"/>
              </a:rPr>
              <a:t></a:t>
            </a:r>
            <a:r>
              <a:rPr lang="zh-CN" altLang="en-US" dirty="0" smtClean="0"/>
              <a:t>进行归约；</a:t>
            </a:r>
          </a:p>
          <a:p>
            <a:pPr lvl="1">
              <a:buNone/>
            </a:pPr>
            <a:r>
              <a:rPr lang="en-US" altLang="zh-CN" dirty="0" smtClean="0"/>
              <a:t>3.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(B)</a:t>
            </a:r>
            <a:r>
              <a:rPr lang="zh-CN" altLang="en-US" dirty="0" smtClean="0"/>
              <a:t>，用产生式</a:t>
            </a:r>
            <a:r>
              <a:rPr lang="en-US" altLang="zh-CN" dirty="0" smtClean="0"/>
              <a:t>B→</a:t>
            </a:r>
            <a:r>
              <a:rPr lang="en-US" altLang="zh-CN" dirty="0" smtClean="0">
                <a:sym typeface="Symbol" pitchFamily="18" charset="2"/>
              </a:rPr>
              <a:t></a:t>
            </a:r>
            <a:r>
              <a:rPr lang="zh-CN" altLang="en-US" dirty="0" smtClean="0"/>
              <a:t>进行归约；</a:t>
            </a:r>
          </a:p>
          <a:p>
            <a:pPr lvl="1">
              <a:buNone/>
            </a:pPr>
            <a:r>
              <a:rPr lang="en-US" altLang="zh-CN" dirty="0" smtClean="0"/>
              <a:t>4. </a:t>
            </a:r>
            <a:r>
              <a:rPr lang="zh-CN" altLang="en-US" dirty="0" smtClean="0"/>
              <a:t>此外，报错。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假定</a:t>
            </a:r>
            <a:r>
              <a:rPr lang="en-US" altLang="zh-CN" dirty="0" smtClean="0"/>
              <a:t>LR(0)</a:t>
            </a:r>
            <a:r>
              <a:rPr lang="zh-CN" altLang="en-US" dirty="0" smtClean="0"/>
              <a:t>规范族的一个项目集</a:t>
            </a:r>
            <a:endParaRPr lang="en-US" altLang="zh-CN" dirty="0" smtClean="0"/>
          </a:p>
          <a:p>
            <a:pPr>
              <a:buNone/>
            </a:pPr>
            <a:r>
              <a:rPr lang="en-US" altLang="zh-CN" dirty="0" smtClean="0"/>
              <a:t>		I = { A</a:t>
            </a:r>
            <a:r>
              <a:rPr lang="en-US" altLang="zh-CN" baseline="-25000" dirty="0" smtClean="0"/>
              <a:t>1</a:t>
            </a:r>
            <a:r>
              <a:rPr lang="en-US" altLang="zh-CN" dirty="0" smtClean="0"/>
              <a:t>→</a:t>
            </a:r>
            <a:r>
              <a:rPr lang="en-US" altLang="zh-CN" dirty="0" smtClean="0">
                <a:sym typeface="Symbol" pitchFamily="18" charset="2"/>
              </a:rPr>
              <a:t></a:t>
            </a:r>
            <a:r>
              <a:rPr lang="en-US" altLang="zh-CN" dirty="0" smtClean="0"/>
              <a:t>·a</a:t>
            </a:r>
            <a:r>
              <a:rPr lang="en-US" altLang="zh-CN" baseline="-25000" dirty="0" smtClean="0"/>
              <a:t>1</a:t>
            </a:r>
            <a:r>
              <a:rPr lang="en-US" altLang="zh-CN" dirty="0" smtClean="0">
                <a:sym typeface="Symbol" pitchFamily="18" charset="2"/>
              </a:rPr>
              <a:t></a:t>
            </a:r>
            <a:r>
              <a:rPr lang="en-US" altLang="zh-CN" baseline="-25000" dirty="0" smtClean="0"/>
              <a:t>1</a:t>
            </a:r>
            <a:r>
              <a:rPr lang="zh-CN" altLang="en-US" dirty="0" smtClean="0"/>
              <a:t>，</a:t>
            </a:r>
            <a:r>
              <a:rPr lang="en-US" altLang="zh-CN" dirty="0" smtClean="0"/>
              <a:t>A</a:t>
            </a:r>
            <a:r>
              <a:rPr lang="en-US" altLang="zh-CN" baseline="-25000" dirty="0" smtClean="0"/>
              <a:t>2</a:t>
            </a:r>
            <a:r>
              <a:rPr lang="en-US" altLang="zh-CN" dirty="0" smtClean="0"/>
              <a:t>→</a:t>
            </a:r>
            <a:r>
              <a:rPr lang="en-US" altLang="zh-CN" dirty="0" smtClean="0">
                <a:sym typeface="Symbol" pitchFamily="18" charset="2"/>
              </a:rPr>
              <a:t></a:t>
            </a:r>
            <a:r>
              <a:rPr lang="en-US" altLang="zh-CN" dirty="0" smtClean="0"/>
              <a:t>·a</a:t>
            </a:r>
            <a:r>
              <a:rPr lang="en-US" altLang="zh-CN" baseline="-25000" dirty="0" smtClean="0"/>
              <a:t>2</a:t>
            </a:r>
            <a:r>
              <a:rPr lang="en-US" altLang="zh-CN" dirty="0" smtClean="0">
                <a:sym typeface="Symbol" pitchFamily="18" charset="2"/>
              </a:rPr>
              <a:t></a:t>
            </a:r>
            <a:r>
              <a:rPr lang="en-US" altLang="zh-CN" baseline="-25000" dirty="0" smtClean="0"/>
              <a:t>2</a:t>
            </a:r>
            <a:r>
              <a:rPr lang="zh-CN" altLang="en-US" dirty="0" smtClean="0"/>
              <a:t>，</a:t>
            </a:r>
            <a:r>
              <a:rPr lang="en-US" altLang="zh-CN" dirty="0" smtClean="0"/>
              <a:t>…</a:t>
            </a:r>
            <a:r>
              <a:rPr lang="zh-CN" altLang="en-US" dirty="0" smtClean="0"/>
              <a:t>，</a:t>
            </a:r>
            <a:r>
              <a:rPr lang="en-US" altLang="zh-CN" dirty="0" smtClean="0"/>
              <a:t>A</a:t>
            </a:r>
            <a:r>
              <a:rPr lang="en-US" altLang="zh-CN" baseline="-25000" dirty="0" smtClean="0"/>
              <a:t>m</a:t>
            </a:r>
            <a:r>
              <a:rPr lang="en-US" altLang="zh-CN" dirty="0" smtClean="0"/>
              <a:t>→</a:t>
            </a:r>
            <a:r>
              <a:rPr lang="en-US" altLang="zh-CN" dirty="0" smtClean="0">
                <a:sym typeface="Symbol" pitchFamily="18" charset="2"/>
              </a:rPr>
              <a:t></a:t>
            </a:r>
            <a:r>
              <a:rPr lang="en-US" altLang="zh-CN" dirty="0" smtClean="0"/>
              <a:t>·</a:t>
            </a:r>
            <a:r>
              <a:rPr lang="en-US" altLang="zh-CN" dirty="0" err="1" smtClean="0"/>
              <a:t>a</a:t>
            </a:r>
            <a:r>
              <a:rPr lang="en-US" altLang="zh-CN" baseline="-25000" dirty="0" err="1" smtClean="0"/>
              <a:t>m</a:t>
            </a:r>
            <a:r>
              <a:rPr lang="en-US" altLang="zh-CN" dirty="0" err="1" smtClean="0">
                <a:sym typeface="Symbol" pitchFamily="18" charset="2"/>
              </a:rPr>
              <a:t></a:t>
            </a:r>
            <a:r>
              <a:rPr lang="en-US" altLang="zh-CN" baseline="-25000" dirty="0" err="1" smtClean="0"/>
              <a:t>m</a:t>
            </a:r>
            <a:r>
              <a:rPr lang="zh-CN" altLang="en-US" dirty="0" smtClean="0"/>
              <a:t>，</a:t>
            </a:r>
            <a:r>
              <a:rPr lang="en-US" altLang="zh-CN" dirty="0" smtClean="0"/>
              <a:t>	       B</a:t>
            </a:r>
            <a:r>
              <a:rPr lang="en-US" altLang="zh-CN" baseline="-25000" dirty="0" smtClean="0"/>
              <a:t>1</a:t>
            </a:r>
            <a:r>
              <a:rPr lang="en-US" altLang="zh-CN" dirty="0" smtClean="0"/>
              <a:t>→</a:t>
            </a:r>
            <a:r>
              <a:rPr lang="en-US" altLang="zh-CN" dirty="0" smtClean="0">
                <a:sym typeface="Symbol" pitchFamily="18" charset="2"/>
              </a:rPr>
              <a:t></a:t>
            </a:r>
            <a:r>
              <a:rPr lang="en-US" altLang="zh-CN" dirty="0" smtClean="0"/>
              <a:t>·</a:t>
            </a:r>
            <a:r>
              <a:rPr lang="zh-CN" altLang="en-US" dirty="0" smtClean="0"/>
              <a:t>，</a:t>
            </a:r>
            <a:r>
              <a:rPr lang="en-US" altLang="zh-CN" dirty="0" smtClean="0"/>
              <a:t>B</a:t>
            </a:r>
            <a:r>
              <a:rPr lang="en-US" altLang="zh-CN" baseline="-25000" dirty="0" smtClean="0"/>
              <a:t>2</a:t>
            </a:r>
            <a:r>
              <a:rPr lang="en-US" altLang="zh-CN" dirty="0" smtClean="0"/>
              <a:t>→</a:t>
            </a:r>
            <a:r>
              <a:rPr lang="en-US" altLang="zh-CN" dirty="0" smtClean="0">
                <a:sym typeface="Symbol" pitchFamily="18" charset="2"/>
              </a:rPr>
              <a:t></a:t>
            </a:r>
            <a:r>
              <a:rPr lang="en-US" altLang="zh-CN" dirty="0" smtClean="0"/>
              <a:t>·</a:t>
            </a:r>
            <a:r>
              <a:rPr lang="zh-CN" altLang="en-US" dirty="0" smtClean="0"/>
              <a:t>，</a:t>
            </a:r>
            <a:r>
              <a:rPr lang="en-US" altLang="zh-CN" dirty="0" smtClean="0"/>
              <a:t>…</a:t>
            </a:r>
            <a:r>
              <a:rPr lang="zh-CN" altLang="en-US" dirty="0" smtClean="0"/>
              <a:t>，</a:t>
            </a:r>
            <a:r>
              <a:rPr lang="en-US" altLang="zh-CN" dirty="0" err="1" smtClean="0"/>
              <a:t>B</a:t>
            </a:r>
            <a:r>
              <a:rPr lang="en-US" altLang="zh-CN" baseline="-25000" dirty="0" err="1" smtClean="0"/>
              <a:t>n</a:t>
            </a:r>
            <a:r>
              <a:rPr lang="en-US" altLang="zh-CN" dirty="0" smtClean="0"/>
              <a:t>→</a:t>
            </a:r>
            <a:r>
              <a:rPr lang="en-US" altLang="zh-CN" dirty="0" smtClean="0">
                <a:sym typeface="Symbol" pitchFamily="18" charset="2"/>
              </a:rPr>
              <a:t></a:t>
            </a:r>
            <a:r>
              <a:rPr lang="en-US" altLang="zh-CN" dirty="0" smtClean="0"/>
              <a:t>·} </a:t>
            </a:r>
          </a:p>
          <a:p>
            <a:r>
              <a:rPr lang="zh-CN" altLang="en-US" dirty="0" smtClean="0"/>
              <a:t>如果集合</a:t>
            </a:r>
            <a:r>
              <a:rPr lang="en-US" altLang="zh-CN" dirty="0" smtClean="0"/>
              <a:t>{a</a:t>
            </a:r>
            <a:r>
              <a:rPr lang="en-US" altLang="zh-CN" baseline="-25000" dirty="0" smtClean="0"/>
              <a:t>1</a:t>
            </a:r>
            <a:r>
              <a:rPr lang="zh-CN" altLang="en-US" dirty="0" smtClean="0"/>
              <a:t>，</a:t>
            </a:r>
            <a:r>
              <a:rPr lang="en-US" altLang="zh-CN" dirty="0" smtClean="0"/>
              <a:t>…</a:t>
            </a:r>
            <a:r>
              <a:rPr lang="zh-CN" altLang="en-US" dirty="0" smtClean="0"/>
              <a:t>，</a:t>
            </a:r>
            <a:r>
              <a:rPr lang="en-US" altLang="zh-CN" dirty="0" smtClean="0"/>
              <a:t>a</a:t>
            </a:r>
            <a:r>
              <a:rPr lang="en-US" altLang="zh-CN" baseline="-25000" dirty="0" smtClean="0"/>
              <a:t>m</a:t>
            </a:r>
            <a:r>
              <a:rPr lang="en-US" altLang="zh-CN" dirty="0" smtClean="0"/>
              <a:t>}</a:t>
            </a:r>
            <a:r>
              <a:rPr lang="zh-CN" altLang="en-US" dirty="0" smtClean="0"/>
              <a:t>，</a:t>
            </a:r>
            <a:r>
              <a:rPr lang="en-US" altLang="zh-CN" dirty="0" smtClean="0"/>
              <a:t>FOLLOW(B</a:t>
            </a:r>
            <a:r>
              <a:rPr lang="en-US" altLang="zh-CN" baseline="-25000" dirty="0" smtClean="0"/>
              <a:t>1</a:t>
            </a:r>
            <a:r>
              <a:rPr lang="en-US" altLang="zh-CN" dirty="0" smtClean="0"/>
              <a:t>)</a:t>
            </a:r>
            <a:r>
              <a:rPr lang="zh-CN" altLang="en-US" dirty="0" smtClean="0"/>
              <a:t>，</a:t>
            </a:r>
            <a:r>
              <a:rPr lang="en-US" altLang="zh-CN" dirty="0" smtClean="0"/>
              <a:t>…</a:t>
            </a:r>
            <a:r>
              <a:rPr lang="zh-CN" altLang="en-US" dirty="0" smtClean="0"/>
              <a:t>，</a:t>
            </a:r>
            <a:r>
              <a:rPr lang="en-US" altLang="zh-CN" dirty="0" smtClean="0"/>
              <a:t>FOLLOW(</a:t>
            </a:r>
            <a:r>
              <a:rPr lang="en-US" altLang="zh-CN" dirty="0" err="1" smtClean="0"/>
              <a:t>B</a:t>
            </a:r>
            <a:r>
              <a:rPr lang="en-US" altLang="zh-CN" baseline="-25000" dirty="0" err="1" smtClean="0"/>
              <a:t>n</a:t>
            </a:r>
            <a:r>
              <a:rPr lang="en-US" altLang="zh-CN" dirty="0" smtClean="0"/>
              <a:t>)</a:t>
            </a:r>
            <a:r>
              <a:rPr lang="zh-CN" altLang="en-US" dirty="0" smtClean="0"/>
              <a:t>两两不相交</a:t>
            </a:r>
            <a:r>
              <a:rPr lang="en-US" altLang="zh-CN" dirty="0" smtClean="0"/>
              <a:t>(</a:t>
            </a:r>
            <a:r>
              <a:rPr lang="zh-CN" altLang="en-US" dirty="0" smtClean="0"/>
              <a:t>包括不得有两个</a:t>
            </a:r>
            <a:r>
              <a:rPr lang="en-US" altLang="zh-CN" dirty="0" smtClean="0"/>
              <a:t>FOLLOW</a:t>
            </a:r>
            <a:r>
              <a:rPr lang="zh-CN" altLang="en-US" dirty="0" smtClean="0"/>
              <a:t>集合有</a:t>
            </a:r>
            <a:r>
              <a:rPr lang="en-US" altLang="zh-CN" dirty="0" smtClean="0"/>
              <a:t>#)</a:t>
            </a:r>
            <a:r>
              <a:rPr lang="zh-CN" altLang="en-US" dirty="0" smtClean="0"/>
              <a:t>，则：</a:t>
            </a:r>
          </a:p>
          <a:p>
            <a:pPr lvl="1">
              <a:spcBef>
                <a:spcPct val="30000"/>
              </a:spcBef>
              <a:buNone/>
            </a:pPr>
            <a:r>
              <a:rPr lang="en-US" altLang="zh-CN" dirty="0" smtClean="0"/>
              <a:t>1. </a:t>
            </a:r>
            <a:r>
              <a:rPr lang="zh-CN" altLang="en-US" dirty="0" smtClean="0"/>
              <a:t>若</a:t>
            </a:r>
            <a:r>
              <a:rPr lang="en-US" altLang="zh-CN" dirty="0" smtClean="0"/>
              <a:t>a</a:t>
            </a:r>
            <a:r>
              <a:rPr lang="zh-CN" altLang="en-US" dirty="0" smtClean="0"/>
              <a:t>是某个</a:t>
            </a:r>
            <a:r>
              <a:rPr lang="en-US" altLang="zh-CN" dirty="0" err="1" smtClean="0"/>
              <a:t>a</a:t>
            </a:r>
            <a:r>
              <a:rPr lang="en-US" altLang="zh-CN" baseline="-25000" dirty="0" err="1" smtClean="0"/>
              <a:t>i</a:t>
            </a:r>
            <a:r>
              <a:rPr lang="zh-CN" altLang="en-US" dirty="0" smtClean="0"/>
              <a:t>，</a:t>
            </a:r>
            <a:r>
              <a:rPr lang="en-US" altLang="zh-CN" dirty="0" err="1" smtClean="0"/>
              <a:t>i</a:t>
            </a:r>
            <a:r>
              <a:rPr lang="en-US" altLang="zh-CN" dirty="0" smtClean="0"/>
              <a:t>=1,2,…,m</a:t>
            </a:r>
            <a:r>
              <a:rPr lang="zh-CN" altLang="en-US" dirty="0" smtClean="0"/>
              <a:t>，则移进；</a:t>
            </a:r>
          </a:p>
          <a:p>
            <a:pPr lvl="1">
              <a:spcBef>
                <a:spcPct val="30000"/>
              </a:spcBef>
              <a:buNone/>
            </a:pPr>
            <a:r>
              <a:rPr lang="en-US" altLang="zh-CN" dirty="0" smtClean="0"/>
              <a:t>2.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(B</a:t>
            </a:r>
            <a:r>
              <a:rPr lang="en-US" altLang="zh-CN" baseline="-25000" dirty="0" smtClean="0"/>
              <a:t>i</a:t>
            </a:r>
            <a:r>
              <a:rPr lang="en-US" altLang="zh-CN" dirty="0" smtClean="0"/>
              <a:t>)</a:t>
            </a:r>
            <a:r>
              <a:rPr lang="zh-CN" altLang="en-US" dirty="0" smtClean="0"/>
              <a:t>，</a:t>
            </a:r>
            <a:r>
              <a:rPr lang="en-US" altLang="zh-CN" dirty="0" err="1" smtClean="0"/>
              <a:t>i</a:t>
            </a:r>
            <a:r>
              <a:rPr lang="en-US" altLang="zh-CN" dirty="0" smtClean="0"/>
              <a:t>=1,2,…,n</a:t>
            </a:r>
            <a:r>
              <a:rPr lang="zh-CN" altLang="en-US" dirty="0" smtClean="0"/>
              <a:t>，则用产生式</a:t>
            </a:r>
            <a:r>
              <a:rPr lang="en-US" altLang="zh-CN" dirty="0" smtClean="0"/>
              <a:t>B</a:t>
            </a:r>
            <a:r>
              <a:rPr lang="en-US" altLang="zh-CN" baseline="-25000" dirty="0" smtClean="0"/>
              <a:t>i</a:t>
            </a:r>
            <a:r>
              <a:rPr lang="en-US" altLang="zh-CN" dirty="0" smtClean="0"/>
              <a:t>→</a:t>
            </a:r>
            <a:r>
              <a:rPr lang="en-US" altLang="zh-CN" dirty="0" smtClean="0">
                <a:sym typeface="Symbol" pitchFamily="18" charset="2"/>
              </a:rPr>
              <a:t></a:t>
            </a:r>
            <a:r>
              <a:rPr lang="zh-CN" altLang="en-US" dirty="0" smtClean="0"/>
              <a:t>进行归约；</a:t>
            </a:r>
          </a:p>
          <a:p>
            <a:pPr lvl="1">
              <a:spcBef>
                <a:spcPct val="30000"/>
              </a:spcBef>
              <a:buNone/>
            </a:pPr>
            <a:r>
              <a:rPr lang="en-US" altLang="zh-CN" dirty="0" smtClean="0"/>
              <a:t>3. </a:t>
            </a:r>
            <a:r>
              <a:rPr lang="zh-CN" altLang="en-US" dirty="0" smtClean="0"/>
              <a:t>此外，报错。</a:t>
            </a:r>
          </a:p>
          <a:p>
            <a:pPr>
              <a:spcBef>
                <a:spcPct val="50000"/>
              </a:spcBef>
            </a:pPr>
            <a:r>
              <a:rPr lang="zh-CN" altLang="en-US" dirty="0" smtClean="0"/>
              <a:t>冲突性动作的这种解决办法叫做</a:t>
            </a:r>
            <a:r>
              <a:rPr lang="en-US" altLang="zh-CN" dirty="0" smtClean="0"/>
              <a:t>SLR(1)</a:t>
            </a:r>
            <a:r>
              <a:rPr lang="zh-CN" altLang="en-US" dirty="0" smtClean="0"/>
              <a:t>解决办法。</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SLR(1)</a:t>
            </a:r>
            <a:r>
              <a:rPr lang="zh-CN" altLang="en-US" dirty="0" smtClean="0"/>
              <a:t>分析表的算法</a:t>
            </a:r>
            <a:endParaRPr lang="zh-CN" altLang="en-US" dirty="0"/>
          </a:p>
        </p:txBody>
      </p:sp>
      <p:sp>
        <p:nvSpPr>
          <p:cNvPr id="3" name="内容占位符 2"/>
          <p:cNvSpPr>
            <a:spLocks noGrp="1"/>
          </p:cNvSpPr>
          <p:nvPr>
            <p:ph idx="1"/>
          </p:nvPr>
        </p:nvSpPr>
        <p:spPr/>
        <p:txBody>
          <a:bodyPr/>
          <a:lstStyle/>
          <a:p>
            <a:pPr>
              <a:spcBef>
                <a:spcPct val="90000"/>
              </a:spcBef>
            </a:pPr>
            <a:r>
              <a:rPr lang="zh-CN" altLang="en-US" dirty="0" smtClean="0"/>
              <a:t>首先把</a:t>
            </a:r>
            <a:r>
              <a:rPr lang="en-US" altLang="zh-CN" dirty="0" smtClean="0"/>
              <a:t>G</a:t>
            </a:r>
            <a:r>
              <a:rPr lang="zh-CN" altLang="en-US" dirty="0" smtClean="0"/>
              <a:t>拓广为</a:t>
            </a:r>
            <a:r>
              <a:rPr lang="en-US" altLang="zh-CN" dirty="0" smtClean="0"/>
              <a:t>G</a:t>
            </a:r>
            <a:r>
              <a:rPr lang="en-US" altLang="zh-CN" dirty="0" smtClean="0">
                <a:sym typeface="Symbol" pitchFamily="18" charset="2"/>
              </a:rPr>
              <a:t></a:t>
            </a:r>
            <a:r>
              <a:rPr lang="zh-CN" altLang="en-US" dirty="0" smtClean="0"/>
              <a:t>，对</a:t>
            </a:r>
            <a:r>
              <a:rPr lang="en-US" altLang="zh-CN" dirty="0" smtClean="0"/>
              <a:t>G</a:t>
            </a:r>
            <a:r>
              <a:rPr lang="en-US" altLang="zh-CN" dirty="0" smtClean="0">
                <a:sym typeface="Symbol" pitchFamily="18" charset="2"/>
              </a:rPr>
              <a:t></a:t>
            </a:r>
            <a:r>
              <a:rPr lang="zh-CN" altLang="en-US" dirty="0" smtClean="0"/>
              <a:t>构造</a:t>
            </a:r>
            <a:r>
              <a:rPr lang="en-US" altLang="zh-CN" dirty="0" smtClean="0"/>
              <a:t>LR(0)</a:t>
            </a:r>
            <a:r>
              <a:rPr lang="zh-CN" altLang="en-US" dirty="0" smtClean="0"/>
              <a:t>项目集规范族</a:t>
            </a:r>
            <a:r>
              <a:rPr lang="en-US" altLang="zh-CN" dirty="0" smtClean="0"/>
              <a:t>C</a:t>
            </a:r>
            <a:r>
              <a:rPr lang="zh-CN" altLang="en-US" dirty="0" smtClean="0"/>
              <a:t>和活前缀识别自动机的状态转换函数</a:t>
            </a:r>
            <a:r>
              <a:rPr lang="en-US" altLang="zh-CN" dirty="0" smtClean="0"/>
              <a:t>GO</a:t>
            </a:r>
            <a:r>
              <a:rPr lang="zh-CN" altLang="en-US" dirty="0" smtClean="0"/>
              <a:t>。</a:t>
            </a:r>
            <a:endParaRPr lang="en-US" altLang="zh-CN" dirty="0" smtClean="0"/>
          </a:p>
          <a:p>
            <a:pPr>
              <a:spcBef>
                <a:spcPct val="50000"/>
              </a:spcBef>
            </a:pPr>
            <a:r>
              <a:rPr lang="zh-CN" altLang="en-US" dirty="0" smtClean="0"/>
              <a:t>然后使用</a:t>
            </a:r>
            <a:r>
              <a:rPr lang="en-US" altLang="zh-CN" dirty="0" smtClean="0"/>
              <a:t>C</a:t>
            </a:r>
            <a:r>
              <a:rPr lang="zh-CN" altLang="en-US" dirty="0" smtClean="0"/>
              <a:t>和</a:t>
            </a:r>
            <a:r>
              <a:rPr lang="en-US" altLang="zh-CN" dirty="0" smtClean="0"/>
              <a:t>GO</a:t>
            </a:r>
            <a:r>
              <a:rPr lang="zh-CN" altLang="en-US" dirty="0" smtClean="0"/>
              <a:t>，按下面的算法构造</a:t>
            </a:r>
            <a:r>
              <a:rPr lang="en-US" altLang="zh-CN" dirty="0" smtClean="0"/>
              <a:t>SLR</a:t>
            </a:r>
            <a:r>
              <a:rPr lang="zh-CN" altLang="en-US" dirty="0" smtClean="0"/>
              <a:t>分析表：</a:t>
            </a:r>
          </a:p>
          <a:p>
            <a:pPr lvl="1"/>
            <a:r>
              <a:rPr lang="zh-CN" altLang="en-US" dirty="0" smtClean="0"/>
              <a:t>令每个项目集</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作为分析器的状态，包含项目</a:t>
            </a:r>
            <a:r>
              <a:rPr lang="en-US" altLang="zh-CN" dirty="0" smtClean="0"/>
              <a:t>S</a:t>
            </a:r>
            <a:r>
              <a:rPr lang="en-US" altLang="zh-CN" dirty="0" smtClean="0">
                <a:sym typeface="Symbol" pitchFamily="18" charset="2"/>
              </a:rPr>
              <a:t></a:t>
            </a:r>
            <a:r>
              <a:rPr lang="en-US" altLang="zh-CN" dirty="0" smtClean="0"/>
              <a:t>→·S</a:t>
            </a:r>
            <a:r>
              <a:rPr lang="zh-CN" altLang="en-US" dirty="0" smtClean="0"/>
              <a:t>的集合</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为分析器的初态。</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3200" dirty="0" smtClean="0"/>
              <a:t>ACTION</a:t>
            </a:r>
            <a:r>
              <a:rPr lang="zh-CN" altLang="en-US" sz="3200" dirty="0" smtClean="0"/>
              <a:t>和</a:t>
            </a:r>
            <a:r>
              <a:rPr lang="en-US" altLang="zh-CN" sz="3200" dirty="0" smtClean="0"/>
              <a:t>GOTO</a:t>
            </a:r>
            <a:r>
              <a:rPr lang="zh-CN" altLang="en-US" sz="3200" dirty="0" smtClean="0"/>
              <a:t>子表构造算法</a:t>
            </a:r>
            <a:endParaRPr lang="zh-CN" altLang="en-US" dirty="0"/>
          </a:p>
        </p:txBody>
      </p:sp>
      <p:sp>
        <p:nvSpPr>
          <p:cNvPr id="3" name="内容占位符 2"/>
          <p:cNvSpPr>
            <a:spLocks noGrp="1"/>
          </p:cNvSpPr>
          <p:nvPr>
            <p:ph idx="1"/>
          </p:nvPr>
        </p:nvSpPr>
        <p:spPr/>
        <p:txBody>
          <a:bodyPr/>
          <a:lstStyle/>
          <a:p>
            <a:pPr marL="571500" lvl="1" indent="-381000">
              <a:spcBef>
                <a:spcPct val="40000"/>
              </a:spcBef>
              <a:buNone/>
            </a:pPr>
            <a:r>
              <a:rPr lang="en-US" altLang="zh-CN" dirty="0" smtClean="0"/>
              <a:t>1. </a:t>
            </a:r>
            <a:r>
              <a:rPr lang="zh-CN" altLang="en-US" dirty="0" smtClean="0"/>
              <a:t>若项目</a:t>
            </a:r>
            <a:r>
              <a:rPr lang="en-US" altLang="zh-CN" dirty="0" smtClean="0"/>
              <a:t>A→</a:t>
            </a:r>
            <a:r>
              <a:rPr lang="en-US" altLang="zh-CN" dirty="0" smtClean="0">
                <a:sym typeface="Symbol" pitchFamily="18" charset="2"/>
              </a:rPr>
              <a:t></a:t>
            </a:r>
            <a:r>
              <a:rPr lang="en-US" altLang="zh-CN" dirty="0" smtClean="0"/>
              <a:t>·a</a:t>
            </a:r>
            <a:r>
              <a:rPr lang="en-US" altLang="zh-CN" dirty="0" smtClean="0">
                <a:sym typeface="Symbol" pitchFamily="18" charset="2"/>
              </a:rPr>
              <a:t></a:t>
            </a:r>
            <a:r>
              <a:rPr lang="zh-CN" altLang="en-US" dirty="0" smtClean="0"/>
              <a:t>属于</a:t>
            </a:r>
            <a:r>
              <a:rPr lang="en-US" altLang="zh-CN" dirty="0" err="1" smtClean="0"/>
              <a:t>I</a:t>
            </a:r>
            <a:r>
              <a:rPr lang="en-US" altLang="zh-CN" baseline="-25000" dirty="0" err="1" smtClean="0"/>
              <a:t>k</a:t>
            </a:r>
            <a:r>
              <a:rPr lang="zh-CN" altLang="en-US" dirty="0" smtClean="0"/>
              <a:t>且</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为终结符，则置</a:t>
            </a:r>
            <a:r>
              <a:rPr lang="en-US" altLang="zh-CN" dirty="0" smtClean="0"/>
              <a:t>ACTION[</a:t>
            </a:r>
            <a:r>
              <a:rPr lang="en-US" altLang="zh-CN" dirty="0" err="1" smtClean="0"/>
              <a:t>k,a</a:t>
            </a:r>
            <a:r>
              <a:rPr lang="en-US" altLang="zh-CN" dirty="0" smtClean="0"/>
              <a:t>]</a:t>
            </a:r>
            <a:r>
              <a:rPr lang="zh-CN" altLang="en-US" dirty="0" smtClean="0"/>
              <a:t>为“</a:t>
            </a:r>
            <a:r>
              <a:rPr lang="en-US" altLang="zh-CN" dirty="0" err="1" smtClean="0"/>
              <a:t>sj</a:t>
            </a:r>
            <a:r>
              <a:rPr lang="zh-CN" altLang="en-US" dirty="0" smtClean="0"/>
              <a:t>”；</a:t>
            </a:r>
          </a:p>
          <a:p>
            <a:pPr marL="571500" lvl="1" indent="-381000">
              <a:spcBef>
                <a:spcPct val="40000"/>
              </a:spcBef>
              <a:buNone/>
            </a:pPr>
            <a:r>
              <a:rPr lang="en-US" altLang="zh-CN" dirty="0" smtClean="0"/>
              <a:t>2. </a:t>
            </a:r>
            <a:r>
              <a:rPr lang="zh-CN" altLang="en-US" dirty="0" smtClean="0"/>
              <a:t>若项目</a:t>
            </a:r>
            <a:r>
              <a:rPr lang="en-US" altLang="zh-CN" dirty="0" smtClean="0"/>
              <a:t>A→</a:t>
            </a:r>
            <a:r>
              <a:rPr lang="en-US" altLang="zh-CN" dirty="0" smtClean="0">
                <a:sym typeface="Symbol" pitchFamily="18" charset="2"/>
              </a:rPr>
              <a:t></a:t>
            </a:r>
            <a:r>
              <a:rPr lang="en-US" altLang="zh-CN" dirty="0" smtClean="0"/>
              <a:t>·</a:t>
            </a:r>
            <a:r>
              <a:rPr lang="zh-CN" altLang="en-US" dirty="0" smtClean="0"/>
              <a:t>属于</a:t>
            </a:r>
            <a:r>
              <a:rPr lang="en-US" altLang="zh-CN" dirty="0" err="1" smtClean="0"/>
              <a:t>I</a:t>
            </a:r>
            <a:r>
              <a:rPr lang="en-US" altLang="zh-CN" baseline="-25000" dirty="0" err="1" smtClean="0"/>
              <a:t>k</a:t>
            </a:r>
            <a:r>
              <a:rPr lang="zh-CN" altLang="en-US" dirty="0" smtClean="0"/>
              <a:t>，那么，对任何终结符</a:t>
            </a:r>
            <a:r>
              <a:rPr lang="en-US" altLang="zh-CN" dirty="0" smtClean="0"/>
              <a:t>a</a:t>
            </a:r>
            <a:r>
              <a:rPr lang="zh-CN" altLang="en-US" dirty="0" smtClean="0"/>
              <a:t>，</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(A)</a:t>
            </a:r>
            <a:r>
              <a:rPr lang="zh-CN" altLang="en-US" dirty="0" smtClean="0"/>
              <a:t>，置</a:t>
            </a:r>
            <a:r>
              <a:rPr lang="en-US" altLang="zh-CN" dirty="0" smtClean="0"/>
              <a:t>ACTION[</a:t>
            </a:r>
            <a:r>
              <a:rPr lang="en-US" altLang="zh-CN" dirty="0" err="1" smtClean="0"/>
              <a:t>k,a</a:t>
            </a:r>
            <a:r>
              <a:rPr lang="en-US" altLang="zh-CN" dirty="0" smtClean="0"/>
              <a:t>]</a:t>
            </a:r>
            <a:r>
              <a:rPr lang="zh-CN" altLang="en-US" dirty="0" smtClean="0"/>
              <a:t>为 “</a:t>
            </a:r>
            <a:r>
              <a:rPr lang="en-US" altLang="zh-CN" dirty="0" err="1" smtClean="0"/>
              <a:t>rj</a:t>
            </a:r>
            <a:r>
              <a:rPr lang="zh-CN" altLang="en-US" dirty="0" smtClean="0"/>
              <a:t>”；其中，假定</a:t>
            </a:r>
            <a:r>
              <a:rPr lang="en-US" altLang="zh-CN" dirty="0" smtClean="0"/>
              <a:t>A</a:t>
            </a:r>
            <a:r>
              <a:rPr lang="en-US" altLang="zh-CN" dirty="0" smtClean="0">
                <a:sym typeface="Symbol" pitchFamily="18" charset="2"/>
              </a:rPr>
              <a:t></a:t>
            </a:r>
            <a:r>
              <a:rPr lang="zh-CN" altLang="en-US" dirty="0" smtClean="0"/>
              <a:t>为文法</a:t>
            </a:r>
            <a:r>
              <a:rPr lang="en-US" altLang="zh-CN" dirty="0" smtClean="0"/>
              <a:t>G</a:t>
            </a:r>
            <a:r>
              <a:rPr lang="en-US" altLang="zh-CN" dirty="0" smtClean="0">
                <a:sym typeface="Symbol" pitchFamily="18" charset="2"/>
              </a:rPr>
              <a:t></a:t>
            </a:r>
            <a:r>
              <a:rPr lang="zh-CN" altLang="en-US" dirty="0" smtClean="0"/>
              <a:t>的第</a:t>
            </a:r>
            <a:r>
              <a:rPr lang="en-US" altLang="zh-CN" dirty="0" smtClean="0"/>
              <a:t>j</a:t>
            </a:r>
            <a:r>
              <a:rPr lang="zh-CN" altLang="en-US" dirty="0" smtClean="0"/>
              <a:t>个产生式；</a:t>
            </a:r>
          </a:p>
          <a:p>
            <a:pPr marL="571500" lvl="1" indent="-381000">
              <a:spcBef>
                <a:spcPct val="40000"/>
              </a:spcBef>
              <a:buNone/>
            </a:pPr>
            <a:r>
              <a:rPr lang="en-US" altLang="zh-CN" dirty="0" smtClean="0"/>
              <a:t>3. </a:t>
            </a:r>
            <a:r>
              <a:rPr lang="zh-CN" altLang="en-US" dirty="0" smtClean="0"/>
              <a:t>若项目</a:t>
            </a:r>
            <a:r>
              <a:rPr lang="en-US" altLang="zh-CN" dirty="0" smtClean="0"/>
              <a:t>S</a:t>
            </a:r>
            <a:r>
              <a:rPr lang="en-US" altLang="zh-CN" dirty="0" smtClean="0">
                <a:sym typeface="Symbol" pitchFamily="18" charset="2"/>
              </a:rPr>
              <a:t></a:t>
            </a:r>
            <a:r>
              <a:rPr lang="en-US" altLang="zh-CN" dirty="0" smtClean="0"/>
              <a:t>→S·</a:t>
            </a:r>
            <a:r>
              <a:rPr lang="zh-CN" altLang="en-US" dirty="0" smtClean="0"/>
              <a:t>属于</a:t>
            </a:r>
            <a:r>
              <a:rPr lang="en-US" altLang="zh-CN" dirty="0" err="1" smtClean="0"/>
              <a:t>I</a:t>
            </a:r>
            <a:r>
              <a:rPr lang="en-US" altLang="zh-CN" baseline="-25000" dirty="0" err="1" smtClean="0"/>
              <a:t>k</a:t>
            </a:r>
            <a:r>
              <a:rPr lang="zh-CN" altLang="en-US" dirty="0" smtClean="0"/>
              <a:t>，则置</a:t>
            </a:r>
            <a:r>
              <a:rPr lang="en-US" altLang="zh-CN" dirty="0" smtClean="0"/>
              <a:t>ACTION[k,#]</a:t>
            </a:r>
            <a:r>
              <a:rPr lang="zh-CN" altLang="en-US" dirty="0" smtClean="0"/>
              <a:t>为“</a:t>
            </a:r>
            <a:r>
              <a:rPr lang="en-US" altLang="zh-CN" dirty="0" smtClean="0"/>
              <a:t>acc</a:t>
            </a:r>
            <a:r>
              <a:rPr lang="zh-CN" altLang="en-US" dirty="0" smtClean="0"/>
              <a:t>”</a:t>
            </a:r>
            <a:r>
              <a:rPr lang="en-US" altLang="zh-CN" dirty="0" smtClean="0"/>
              <a:t>;</a:t>
            </a:r>
          </a:p>
          <a:p>
            <a:pPr marL="571500" lvl="1" indent="-381000">
              <a:spcBef>
                <a:spcPct val="40000"/>
              </a:spcBef>
              <a:buNone/>
            </a:pPr>
            <a:r>
              <a:rPr lang="en-US" altLang="zh-CN" dirty="0" smtClean="0"/>
              <a:t>4. </a:t>
            </a:r>
            <a:r>
              <a:rPr lang="zh-CN" altLang="en-US" dirty="0" smtClean="0"/>
              <a:t>若</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为非终结符，则置</a:t>
            </a:r>
            <a:r>
              <a:rPr lang="en-US" altLang="zh-CN" dirty="0" smtClean="0"/>
              <a:t>GOTO[</a:t>
            </a:r>
            <a:r>
              <a:rPr lang="en-US" altLang="zh-CN" dirty="0" err="1" smtClean="0"/>
              <a:t>k,A</a:t>
            </a:r>
            <a:r>
              <a:rPr lang="en-US" altLang="zh-CN" dirty="0" smtClean="0"/>
              <a:t>]=j</a:t>
            </a:r>
            <a:r>
              <a:rPr lang="zh-CN" altLang="en-US" dirty="0" smtClean="0"/>
              <a:t>；</a:t>
            </a:r>
          </a:p>
          <a:p>
            <a:pPr marL="571500" lvl="1" indent="-381000">
              <a:spcBef>
                <a:spcPct val="40000"/>
              </a:spcBef>
              <a:buNone/>
            </a:pPr>
            <a:r>
              <a:rPr lang="en-US" altLang="zh-CN" dirty="0" smtClean="0"/>
              <a:t>5. </a:t>
            </a:r>
            <a:r>
              <a:rPr lang="zh-CN" altLang="en-US" dirty="0" smtClean="0"/>
              <a:t>分析表中不能用规则</a:t>
            </a:r>
            <a:r>
              <a:rPr lang="en-US" altLang="zh-CN" dirty="0" smtClean="0"/>
              <a:t>1</a:t>
            </a:r>
            <a:r>
              <a:rPr lang="zh-CN" altLang="en-US" dirty="0" smtClean="0"/>
              <a:t>至</a:t>
            </a:r>
            <a:r>
              <a:rPr lang="en-US" altLang="zh-CN" dirty="0" smtClean="0"/>
              <a:t>4</a:t>
            </a:r>
            <a:r>
              <a:rPr lang="zh-CN" altLang="en-US" dirty="0" smtClean="0"/>
              <a:t>填入信息的空白格均置为  “出错标志”。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79</a:t>
            </a:fld>
            <a:endParaRPr lang="en-US" altLang="zh-CN"/>
          </a:p>
        </p:txBody>
      </p:sp>
      <p:sp>
        <p:nvSpPr>
          <p:cNvPr id="5" name="矩形 4"/>
          <p:cNvSpPr/>
          <p:nvPr/>
        </p:nvSpPr>
        <p:spPr bwMode="auto">
          <a:xfrm>
            <a:off x="1571604" y="2270226"/>
            <a:ext cx="2268000" cy="432000"/>
          </a:xfrm>
          <a:prstGeom prst="rect">
            <a:avLst/>
          </a:prstGeom>
          <a:solidFill>
            <a:srgbClr val="FF8080">
              <a:alpha val="49804"/>
            </a:srgbClr>
          </a:solidFill>
          <a:ln w="19050">
            <a:noFill/>
            <a:round/>
            <a:headEnd/>
            <a:tailEnd type="triangle" w="med" len="med"/>
          </a:ln>
        </p:spPr>
        <p:txBody>
          <a:bodyPr rtlCol="0" anchor="ctr"/>
          <a:lstStyle/>
          <a:p>
            <a:pPr algn="ctr"/>
            <a:endParaRPr lang="zh-CN" altLang="en-US" sz="16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noProof="1" smtClean="0">
                <a:latin typeface="宋体" charset="-122"/>
              </a:rPr>
              <a:t>自下而上分析法是一种“移进</a:t>
            </a:r>
            <a:r>
              <a:rPr lang="en-US" altLang="zh-CN" noProof="1" smtClean="0">
                <a:latin typeface="宋体" charset="-122"/>
              </a:rPr>
              <a:t>-</a:t>
            </a:r>
            <a:r>
              <a:rPr lang="zh-CN" altLang="en-US" noProof="1" smtClean="0">
                <a:latin typeface="宋体" charset="-122"/>
              </a:rPr>
              <a:t>归约”法。</a:t>
            </a:r>
            <a:endParaRPr lang="en-US" altLang="zh-CN" noProof="1" smtClean="0">
              <a:latin typeface="宋体" charset="-122"/>
            </a:endParaRPr>
          </a:p>
          <a:p>
            <a:r>
              <a:rPr lang="zh-CN" altLang="en-US" noProof="1" smtClean="0">
                <a:latin typeface="宋体" charset="-122"/>
              </a:rPr>
              <a:t>基本思想</a:t>
            </a:r>
            <a:endParaRPr lang="en-US" altLang="zh-CN" noProof="1" smtClean="0">
              <a:latin typeface="宋体" charset="-122"/>
            </a:endParaRPr>
          </a:p>
          <a:p>
            <a:pPr lvl="1"/>
            <a:r>
              <a:rPr lang="zh-CN" altLang="en-US" noProof="1" smtClean="0"/>
              <a:t>用一个寄存符号的先进后出栈，把输入符号一个一个地</a:t>
            </a:r>
            <a:r>
              <a:rPr lang="zh-CN" altLang="en-US" noProof="1" smtClean="0">
                <a:solidFill>
                  <a:srgbClr val="FF0000"/>
                </a:solidFill>
              </a:rPr>
              <a:t>移进</a:t>
            </a:r>
            <a:r>
              <a:rPr lang="en-US" altLang="zh-CN" noProof="1" smtClean="0"/>
              <a:t>(shift)</a:t>
            </a:r>
            <a:r>
              <a:rPr lang="zh-CN" altLang="en-US" noProof="1" smtClean="0"/>
              <a:t>到栈里；</a:t>
            </a:r>
            <a:endParaRPr lang="en-US" altLang="zh-CN" noProof="1" smtClean="0"/>
          </a:p>
          <a:p>
            <a:pPr lvl="1"/>
            <a:r>
              <a:rPr lang="zh-CN" altLang="en-US" noProof="1" smtClean="0"/>
              <a:t>当栈顶形成某个产生式的候选式时，即把栈顶的这一部分替换(</a:t>
            </a:r>
            <a:r>
              <a:rPr lang="zh-CN" altLang="en-US" noProof="1" smtClean="0">
                <a:solidFill>
                  <a:srgbClr val="FF0000"/>
                </a:solidFill>
              </a:rPr>
              <a:t>归约</a:t>
            </a:r>
            <a:r>
              <a:rPr lang="zh-CN" altLang="en-US" noProof="1" smtClean="0"/>
              <a:t>，</a:t>
            </a:r>
            <a:r>
              <a:rPr lang="en-US" altLang="zh-CN" noProof="1" smtClean="0"/>
              <a:t>reduce</a:t>
            </a:r>
            <a:r>
              <a:rPr lang="zh-CN" altLang="en-US" noProof="1" smtClean="0"/>
              <a:t>)成该产生式的左部符号。</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考虑文法</a:t>
            </a:r>
            <a:endParaRPr lang="en-US" altLang="zh-CN" dirty="0" smtClean="0"/>
          </a:p>
          <a:p>
            <a:pPr lvl="2" eaLnBrk="1" hangingPunct="1">
              <a:spcBef>
                <a:spcPts val="1200"/>
              </a:spcBef>
              <a:buNone/>
            </a:pPr>
            <a:r>
              <a:rPr lang="en-US" altLang="zh-CN" dirty="0" smtClean="0"/>
              <a:t>S' → S</a:t>
            </a:r>
          </a:p>
          <a:p>
            <a:pPr lvl="2" eaLnBrk="1" hangingPunct="1">
              <a:buNone/>
            </a:pPr>
            <a:r>
              <a:rPr lang="en-US" altLang="zh-CN" dirty="0" smtClean="0"/>
              <a:t>S → (S)S | ε</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0" y="0"/>
            <a:ext cx="9144000" cy="6858000"/>
          </a:xfrm>
          <a:prstGeom prst="rect">
            <a:avLst/>
          </a:prstGeom>
          <a:solidFill>
            <a:schemeClr val="bg1"/>
          </a:solidFill>
          <a:ln w="19050">
            <a:solidFill>
              <a:schemeClr val="bg1"/>
            </a:solidFill>
            <a:round/>
            <a:headEnd/>
            <a:tailEnd type="triangle" w="med" len="med"/>
          </a:ln>
        </p:spPr>
        <p:txBody>
          <a:bodyPr anchor="ctr"/>
          <a:lstStyle/>
          <a:p>
            <a:pPr algn="ctr">
              <a:defRPr/>
            </a:pPr>
            <a:endParaRPr lang="zh-CN" altLang="en-US" sz="1600">
              <a:latin typeface="+mn-lt"/>
            </a:endParaRPr>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81</a:t>
            </a:fld>
            <a:endParaRPr lang="en-US" altLang="zh-CN"/>
          </a:p>
        </p:txBody>
      </p:sp>
      <p:grpSp>
        <p:nvGrpSpPr>
          <p:cNvPr id="3" name="组合 42"/>
          <p:cNvGrpSpPr/>
          <p:nvPr/>
        </p:nvGrpSpPr>
        <p:grpSpPr>
          <a:xfrm>
            <a:off x="314306" y="214290"/>
            <a:ext cx="8529460" cy="2641604"/>
            <a:chOff x="314306" y="4073551"/>
            <a:chExt cx="8529460" cy="2641604"/>
          </a:xfrm>
        </p:grpSpPr>
        <p:grpSp>
          <p:nvGrpSpPr>
            <p:cNvPr id="7" name="组合 38"/>
            <p:cNvGrpSpPr>
              <a:grpSpLocks/>
            </p:cNvGrpSpPr>
            <p:nvPr/>
          </p:nvGrpSpPr>
          <p:grpSpPr bwMode="auto">
            <a:xfrm>
              <a:off x="774681" y="4073551"/>
              <a:ext cx="1514475" cy="890587"/>
              <a:chOff x="3071790" y="3700463"/>
              <a:chExt cx="1514400" cy="890721"/>
            </a:xfrm>
          </p:grpSpPr>
          <p:sp>
            <p:nvSpPr>
              <p:cNvPr id="4" name="AutoShape 35"/>
              <p:cNvSpPr>
                <a:spLocks noChangeArrowheads="1"/>
              </p:cNvSpPr>
              <p:nvPr/>
            </p:nvSpPr>
            <p:spPr bwMode="auto">
              <a:xfrm>
                <a:off x="3071790" y="3700463"/>
                <a:ext cx="1514400" cy="890721"/>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5" name="Oval 33"/>
              <p:cNvSpPr>
                <a:spLocks noChangeArrowheads="1"/>
              </p:cNvSpPr>
              <p:nvPr/>
            </p:nvSpPr>
            <p:spPr bwMode="auto">
              <a:xfrm>
                <a:off x="4227433" y="4227592"/>
                <a:ext cx="288911" cy="287380"/>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0</a:t>
                </a:r>
                <a:endParaRPr lang="en-US" altLang="zh-CN" sz="1600" dirty="0">
                  <a:latin typeface="+mn-lt"/>
                </a:endParaRPr>
              </a:p>
            </p:txBody>
          </p:sp>
        </p:grpSp>
        <p:sp>
          <p:nvSpPr>
            <p:cNvPr id="6" name="Line 32"/>
            <p:cNvSpPr>
              <a:spLocks noChangeShapeType="1"/>
            </p:cNvSpPr>
            <p:nvPr/>
          </p:nvSpPr>
          <p:spPr bwMode="auto">
            <a:xfrm>
              <a:off x="314306" y="4470426"/>
              <a:ext cx="457200"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grpSp>
          <p:nvGrpSpPr>
            <p:cNvPr id="10" name="组合 44"/>
            <p:cNvGrpSpPr>
              <a:grpSpLocks/>
            </p:cNvGrpSpPr>
            <p:nvPr/>
          </p:nvGrpSpPr>
          <p:grpSpPr bwMode="auto">
            <a:xfrm>
              <a:off x="2305031" y="4192613"/>
              <a:ext cx="685800" cy="277813"/>
              <a:chOff x="4602064" y="3819501"/>
              <a:chExt cx="685766" cy="277755"/>
            </a:xfrm>
          </p:grpSpPr>
          <p:sp>
            <p:nvSpPr>
              <p:cNvPr id="8" name="Line 31"/>
              <p:cNvSpPr>
                <a:spLocks noChangeShapeType="1"/>
              </p:cNvSpPr>
              <p:nvPr/>
            </p:nvSpPr>
            <p:spPr bwMode="auto">
              <a:xfrm>
                <a:off x="4602064" y="4097256"/>
                <a:ext cx="685766"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9" name="Rectangle 30"/>
              <p:cNvSpPr>
                <a:spLocks noChangeArrowheads="1"/>
              </p:cNvSpPr>
              <p:nvPr/>
            </p:nvSpPr>
            <p:spPr bwMode="auto">
              <a:xfrm>
                <a:off x="4830653" y="3819501"/>
                <a:ext cx="114294" cy="199983"/>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grpSp>
        <p:grpSp>
          <p:nvGrpSpPr>
            <p:cNvPr id="13" name="组合 39"/>
            <p:cNvGrpSpPr>
              <a:grpSpLocks/>
            </p:cNvGrpSpPr>
            <p:nvPr/>
          </p:nvGrpSpPr>
          <p:grpSpPr bwMode="auto">
            <a:xfrm>
              <a:off x="2990831" y="4178083"/>
              <a:ext cx="1543050" cy="593725"/>
              <a:chOff x="5287830" y="3700463"/>
              <a:chExt cx="1542973" cy="593602"/>
            </a:xfrm>
          </p:grpSpPr>
          <p:sp>
            <p:nvSpPr>
              <p:cNvPr id="11" name="AutoShape 29"/>
              <p:cNvSpPr>
                <a:spLocks noChangeArrowheads="1"/>
              </p:cNvSpPr>
              <p:nvPr/>
            </p:nvSpPr>
            <p:spPr bwMode="auto">
              <a:xfrm>
                <a:off x="5287830" y="3700463"/>
                <a:ext cx="1542973" cy="59360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a:t>
                </a:r>
                <a:endParaRPr lang="en-US" altLang="zh-CN" dirty="0">
                  <a:latin typeface="+mn-lt"/>
                </a:endParaRPr>
              </a:p>
            </p:txBody>
          </p:sp>
          <p:sp>
            <p:nvSpPr>
              <p:cNvPr id="12" name="Oval 27"/>
              <p:cNvSpPr>
                <a:spLocks noChangeArrowheads="1"/>
              </p:cNvSpPr>
              <p:nvPr/>
            </p:nvSpPr>
            <p:spPr bwMode="auto">
              <a:xfrm>
                <a:off x="6468871" y="3898859"/>
                <a:ext cx="287323" cy="28886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1</a:t>
                </a:r>
                <a:endParaRPr lang="en-US" altLang="zh-CN" sz="1600" dirty="0">
                  <a:latin typeface="+mn-lt"/>
                </a:endParaRPr>
              </a:p>
            </p:txBody>
          </p:sp>
        </p:grpSp>
        <p:grpSp>
          <p:nvGrpSpPr>
            <p:cNvPr id="16" name="组合 41"/>
            <p:cNvGrpSpPr>
              <a:grpSpLocks/>
            </p:cNvGrpSpPr>
            <p:nvPr/>
          </p:nvGrpSpPr>
          <p:grpSpPr bwMode="auto">
            <a:xfrm>
              <a:off x="2990831" y="5643578"/>
              <a:ext cx="1543050" cy="595313"/>
              <a:chOff x="5287830" y="4591184"/>
              <a:chExt cx="1542973" cy="595507"/>
            </a:xfrm>
          </p:grpSpPr>
          <p:sp>
            <p:nvSpPr>
              <p:cNvPr id="14" name="AutoShape 26"/>
              <p:cNvSpPr>
                <a:spLocks noChangeArrowheads="1"/>
              </p:cNvSpPr>
              <p:nvPr/>
            </p:nvSpPr>
            <p:spPr bwMode="auto">
              <a:xfrm>
                <a:off x="5287830" y="4591184"/>
                <a:ext cx="1542973" cy="595507"/>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15" name="Oval 24"/>
              <p:cNvSpPr>
                <a:spLocks noChangeArrowheads="1"/>
              </p:cNvSpPr>
              <p:nvPr/>
            </p:nvSpPr>
            <p:spPr bwMode="auto">
              <a:xfrm>
                <a:off x="6468871" y="4830975"/>
                <a:ext cx="287323" cy="287431"/>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3</a:t>
                </a:r>
                <a:endParaRPr lang="en-US" altLang="zh-CN" sz="1600" dirty="0">
                  <a:latin typeface="+mn-lt"/>
                </a:endParaRPr>
              </a:p>
            </p:txBody>
          </p:sp>
        </p:grpSp>
        <p:grpSp>
          <p:nvGrpSpPr>
            <p:cNvPr id="19" name="组合 40"/>
            <p:cNvGrpSpPr>
              <a:grpSpLocks/>
            </p:cNvGrpSpPr>
            <p:nvPr/>
          </p:nvGrpSpPr>
          <p:grpSpPr bwMode="auto">
            <a:xfrm>
              <a:off x="790556" y="5459438"/>
              <a:ext cx="1514475" cy="892175"/>
              <a:chOff x="3087664" y="5086381"/>
              <a:chExt cx="1514400" cy="891991"/>
            </a:xfrm>
          </p:grpSpPr>
          <p:sp>
            <p:nvSpPr>
              <p:cNvPr id="17" name="AutoShape 23"/>
              <p:cNvSpPr>
                <a:spLocks noChangeArrowheads="1"/>
              </p:cNvSpPr>
              <p:nvPr/>
            </p:nvSpPr>
            <p:spPr bwMode="auto">
              <a:xfrm>
                <a:off x="3087664" y="5086381"/>
                <a:ext cx="1514400" cy="891991"/>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18" name="Oval 21"/>
              <p:cNvSpPr>
                <a:spLocks noChangeArrowheads="1"/>
              </p:cNvSpPr>
              <p:nvPr/>
            </p:nvSpPr>
            <p:spPr bwMode="auto">
              <a:xfrm>
                <a:off x="4243307" y="5597451"/>
                <a:ext cx="288911" cy="28886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2</a:t>
                </a:r>
                <a:endParaRPr lang="en-US" altLang="zh-CN" sz="1600" dirty="0">
                  <a:latin typeface="+mn-lt"/>
                </a:endParaRPr>
              </a:p>
            </p:txBody>
          </p:sp>
        </p:grpSp>
        <p:grpSp>
          <p:nvGrpSpPr>
            <p:cNvPr id="22" name="组合 46"/>
            <p:cNvGrpSpPr>
              <a:grpSpLocks/>
            </p:cNvGrpSpPr>
            <p:nvPr/>
          </p:nvGrpSpPr>
          <p:grpSpPr bwMode="auto">
            <a:xfrm>
              <a:off x="2305031" y="5643578"/>
              <a:ext cx="685800" cy="285756"/>
              <a:chOff x="4602064" y="4952939"/>
              <a:chExt cx="685766" cy="286079"/>
            </a:xfrm>
          </p:grpSpPr>
          <p:sp>
            <p:nvSpPr>
              <p:cNvPr id="20" name="Line 18"/>
              <p:cNvSpPr>
                <a:spLocks noChangeShapeType="1"/>
              </p:cNvSpPr>
              <p:nvPr/>
            </p:nvSpPr>
            <p:spPr bwMode="auto">
              <a:xfrm flipV="1">
                <a:off x="4602064" y="5239018"/>
                <a:ext cx="685766"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21" name="Rectangle 17"/>
              <p:cNvSpPr>
                <a:spLocks noChangeArrowheads="1"/>
              </p:cNvSpPr>
              <p:nvPr/>
            </p:nvSpPr>
            <p:spPr bwMode="auto">
              <a:xfrm>
                <a:off x="4897340" y="4952939"/>
                <a:ext cx="114294" cy="200251"/>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grpSp>
        <p:grpSp>
          <p:nvGrpSpPr>
            <p:cNvPr id="25" name="组合 42"/>
            <p:cNvGrpSpPr>
              <a:grpSpLocks/>
            </p:cNvGrpSpPr>
            <p:nvPr/>
          </p:nvGrpSpPr>
          <p:grpSpPr bwMode="auto">
            <a:xfrm>
              <a:off x="5157576" y="5461025"/>
              <a:ext cx="1585912" cy="890588"/>
              <a:chOff x="5287830" y="5879967"/>
              <a:chExt cx="1586151" cy="890721"/>
            </a:xfrm>
          </p:grpSpPr>
          <p:sp>
            <p:nvSpPr>
              <p:cNvPr id="23" name="AutoShape 16"/>
              <p:cNvSpPr>
                <a:spLocks noChangeArrowheads="1"/>
              </p:cNvSpPr>
              <p:nvPr/>
            </p:nvSpPr>
            <p:spPr bwMode="auto">
              <a:xfrm>
                <a:off x="5287830" y="5879967"/>
                <a:ext cx="1586151" cy="890721"/>
              </a:xfrm>
              <a:prstGeom prst="roundRect">
                <a:avLst>
                  <a:gd name="adj" fmla="val 16667"/>
                </a:avLst>
              </a:prstGeom>
              <a:solidFill>
                <a:srgbClr val="FFFFFF"/>
              </a:solidFill>
              <a:ln w="19050">
                <a:solidFill>
                  <a:srgbClr val="000000"/>
                </a:solidFill>
                <a:round/>
                <a:headEnd/>
                <a:tailEnd/>
              </a:ln>
            </p:spPr>
            <p:txBody>
              <a:bodyPr/>
              <a:lstStyle/>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→·(S)S</a:t>
                </a:r>
                <a:endParaRPr lang="en-US" altLang="zh-CN" dirty="0">
                  <a:latin typeface="+mn-lt"/>
                </a:endParaRPr>
              </a:p>
              <a:p>
                <a:pPr eaLnBrk="0" hangingPunct="0">
                  <a:defRPr/>
                </a:pPr>
                <a:r>
                  <a:rPr lang="en-US" altLang="zh-CN" dirty="0">
                    <a:latin typeface="+mn-lt"/>
                    <a:cs typeface="Times New Roman" pitchFamily="18" charset="0"/>
                  </a:rPr>
                  <a:t>S →·</a:t>
                </a:r>
                <a:endParaRPr lang="en-US" altLang="zh-CN" dirty="0">
                  <a:latin typeface="+mn-lt"/>
                </a:endParaRPr>
              </a:p>
            </p:txBody>
          </p:sp>
          <p:sp>
            <p:nvSpPr>
              <p:cNvPr id="24" name="Oval 14"/>
              <p:cNvSpPr>
                <a:spLocks noChangeArrowheads="1"/>
              </p:cNvSpPr>
              <p:nvPr/>
            </p:nvSpPr>
            <p:spPr bwMode="auto">
              <a:xfrm>
                <a:off x="6502450" y="6373754"/>
                <a:ext cx="288969" cy="288968"/>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4</a:t>
                </a:r>
                <a:endParaRPr lang="en-US" altLang="zh-CN" sz="1600" dirty="0">
                  <a:latin typeface="+mn-lt"/>
                </a:endParaRPr>
              </a:p>
            </p:txBody>
          </p:sp>
        </p:grpSp>
        <p:grpSp>
          <p:nvGrpSpPr>
            <p:cNvPr id="28" name="组合 49"/>
            <p:cNvGrpSpPr>
              <a:grpSpLocks/>
            </p:cNvGrpSpPr>
            <p:nvPr/>
          </p:nvGrpSpPr>
          <p:grpSpPr bwMode="auto">
            <a:xfrm>
              <a:off x="4543662" y="5643578"/>
              <a:ext cx="612000" cy="288941"/>
              <a:chOff x="5858044" y="4897038"/>
              <a:chExt cx="612645" cy="289013"/>
            </a:xfrm>
          </p:grpSpPr>
          <p:sp>
            <p:nvSpPr>
              <p:cNvPr id="26" name="Line 13"/>
              <p:cNvSpPr>
                <a:spLocks noChangeShapeType="1"/>
              </p:cNvSpPr>
              <p:nvPr/>
            </p:nvSpPr>
            <p:spPr bwMode="auto">
              <a:xfrm>
                <a:off x="5858044" y="5186051"/>
                <a:ext cx="612645"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27" name="Rectangle 12"/>
              <p:cNvSpPr>
                <a:spLocks noChangeArrowheads="1"/>
              </p:cNvSpPr>
              <p:nvPr/>
            </p:nvSpPr>
            <p:spPr bwMode="auto">
              <a:xfrm>
                <a:off x="6140944" y="4897038"/>
                <a:ext cx="114420" cy="196899"/>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grpSp>
        <p:grpSp>
          <p:nvGrpSpPr>
            <p:cNvPr id="31" name="组合 43"/>
            <p:cNvGrpSpPr>
              <a:grpSpLocks/>
            </p:cNvGrpSpPr>
            <p:nvPr/>
          </p:nvGrpSpPr>
          <p:grpSpPr bwMode="auto">
            <a:xfrm>
              <a:off x="7300716" y="5645166"/>
              <a:ext cx="1543050" cy="593725"/>
              <a:chOff x="7458152" y="5978372"/>
              <a:chExt cx="1542973" cy="593602"/>
            </a:xfrm>
          </p:grpSpPr>
          <p:sp>
            <p:nvSpPr>
              <p:cNvPr id="29" name="AutoShape 10"/>
              <p:cNvSpPr>
                <a:spLocks noChangeArrowheads="1"/>
              </p:cNvSpPr>
              <p:nvPr/>
            </p:nvSpPr>
            <p:spPr bwMode="auto">
              <a:xfrm>
                <a:off x="7458152" y="5978372"/>
                <a:ext cx="1542973" cy="593602"/>
              </a:xfrm>
              <a:prstGeom prst="roundRect">
                <a:avLst>
                  <a:gd name="adj" fmla="val 16667"/>
                </a:avLst>
              </a:prstGeom>
              <a:solidFill>
                <a:srgbClr val="FFFFFF"/>
              </a:solidFill>
              <a:ln w="19050">
                <a:solidFill>
                  <a:srgbClr val="000000"/>
                </a:solidFill>
                <a:round/>
                <a:headEnd/>
                <a:tailEnd/>
              </a:ln>
            </p:spPr>
            <p:txBody>
              <a:bodyPr/>
              <a:lstStyle/>
              <a:p>
                <a:pPr>
                  <a:defRPr/>
                </a:pPr>
                <a:r>
                  <a:rPr lang="en-US" altLang="zh-CN" dirty="0">
                    <a:latin typeface="+mn-lt"/>
                    <a:cs typeface="Times New Roman" pitchFamily="18" charset="0"/>
                  </a:rPr>
                  <a:t>S →(S)S·</a:t>
                </a:r>
                <a:endParaRPr lang="en-US" altLang="zh-CN" dirty="0">
                  <a:latin typeface="+mn-lt"/>
                </a:endParaRPr>
              </a:p>
            </p:txBody>
          </p:sp>
          <p:sp>
            <p:nvSpPr>
              <p:cNvPr id="30" name="Oval 8"/>
              <p:cNvSpPr>
                <a:spLocks noChangeArrowheads="1"/>
              </p:cNvSpPr>
              <p:nvPr/>
            </p:nvSpPr>
            <p:spPr bwMode="auto">
              <a:xfrm>
                <a:off x="8629669" y="6176769"/>
                <a:ext cx="288911" cy="288865"/>
              </a:xfrm>
              <a:prstGeom prst="ellipse">
                <a:avLst/>
              </a:prstGeom>
              <a:solidFill>
                <a:srgbClr val="FFFFFF"/>
              </a:solidFill>
              <a:ln w="19050">
                <a:solidFill>
                  <a:srgbClr val="000000"/>
                </a:solidFill>
                <a:round/>
                <a:headEnd/>
                <a:tailEnd/>
              </a:ln>
            </p:spPr>
            <p:txBody>
              <a:bodyPr lIns="0" tIns="0" rIns="0" bIns="0" anchor="ctr" anchorCtr="1"/>
              <a:lstStyle/>
              <a:p>
                <a:pPr algn="ctr" eaLnBrk="0" hangingPunct="0">
                  <a:defRPr/>
                </a:pPr>
                <a:r>
                  <a:rPr lang="en-US" altLang="zh-CN" sz="1600" dirty="0">
                    <a:latin typeface="+mn-lt"/>
                    <a:cs typeface="Times New Roman" pitchFamily="18" charset="0"/>
                  </a:rPr>
                  <a:t>5</a:t>
                </a:r>
                <a:endParaRPr lang="en-US" altLang="zh-CN" sz="1600" dirty="0">
                  <a:latin typeface="+mn-lt"/>
                </a:endParaRPr>
              </a:p>
            </p:txBody>
          </p:sp>
        </p:grpSp>
        <p:grpSp>
          <p:nvGrpSpPr>
            <p:cNvPr id="34" name="组合 50"/>
            <p:cNvGrpSpPr>
              <a:grpSpLocks/>
            </p:cNvGrpSpPr>
            <p:nvPr/>
          </p:nvGrpSpPr>
          <p:grpSpPr bwMode="auto">
            <a:xfrm>
              <a:off x="6743726" y="5640419"/>
              <a:ext cx="571500" cy="292100"/>
              <a:chOff x="6886680" y="5983239"/>
              <a:chExt cx="571472" cy="292251"/>
            </a:xfrm>
          </p:grpSpPr>
          <p:sp>
            <p:nvSpPr>
              <p:cNvPr id="32" name="Line 7"/>
              <p:cNvSpPr>
                <a:spLocks noChangeShapeType="1"/>
              </p:cNvSpPr>
              <p:nvPr/>
            </p:nvSpPr>
            <p:spPr bwMode="auto">
              <a:xfrm>
                <a:off x="6886680" y="6275490"/>
                <a:ext cx="571472" cy="0"/>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33" name="Rectangle 6"/>
              <p:cNvSpPr>
                <a:spLocks noChangeArrowheads="1"/>
              </p:cNvSpPr>
              <p:nvPr/>
            </p:nvSpPr>
            <p:spPr bwMode="auto">
              <a:xfrm>
                <a:off x="7115269" y="5983239"/>
                <a:ext cx="114294" cy="200128"/>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S</a:t>
                </a:r>
                <a:endParaRPr lang="en-US" altLang="zh-CN" sz="1600" dirty="0">
                  <a:latin typeface="+mn-lt"/>
                </a:endParaRPr>
              </a:p>
            </p:txBody>
          </p:sp>
        </p:grpSp>
        <p:grpSp>
          <p:nvGrpSpPr>
            <p:cNvPr id="37" name="组合 45"/>
            <p:cNvGrpSpPr>
              <a:grpSpLocks/>
            </p:cNvGrpSpPr>
            <p:nvPr/>
          </p:nvGrpSpPr>
          <p:grpSpPr bwMode="auto">
            <a:xfrm>
              <a:off x="1422381" y="4964138"/>
              <a:ext cx="196850" cy="495300"/>
              <a:chOff x="3719241" y="4591184"/>
              <a:chExt cx="197057" cy="495198"/>
            </a:xfrm>
          </p:grpSpPr>
          <p:sp>
            <p:nvSpPr>
              <p:cNvPr id="35" name="Line 20"/>
              <p:cNvSpPr>
                <a:spLocks noChangeShapeType="1"/>
              </p:cNvSpPr>
              <p:nvPr/>
            </p:nvSpPr>
            <p:spPr bwMode="auto">
              <a:xfrm>
                <a:off x="3916298" y="4591184"/>
                <a:ext cx="0" cy="495198"/>
              </a:xfrm>
              <a:prstGeom prst="line">
                <a:avLst/>
              </a:prstGeom>
              <a:noFill/>
              <a:ln w="19050">
                <a:solidFill>
                  <a:srgbClr val="000000"/>
                </a:solidFill>
                <a:round/>
                <a:headEnd/>
                <a:tailEnd type="triangle" w="med" len="med"/>
              </a:ln>
            </p:spPr>
            <p:txBody>
              <a:bodyPr/>
              <a:lstStyle/>
              <a:p>
                <a:pPr>
                  <a:defRPr/>
                </a:pPr>
                <a:endParaRPr lang="zh-CN" altLang="en-US" sz="1600">
                  <a:latin typeface="+mn-lt"/>
                </a:endParaRPr>
              </a:p>
            </p:txBody>
          </p:sp>
          <p:sp>
            <p:nvSpPr>
              <p:cNvPr id="36" name="Rectangle 5"/>
              <p:cNvSpPr>
                <a:spLocks noChangeArrowheads="1"/>
              </p:cNvSpPr>
              <p:nvPr/>
            </p:nvSpPr>
            <p:spPr bwMode="auto">
              <a:xfrm>
                <a:off x="3719241" y="4762599"/>
                <a:ext cx="114420" cy="198397"/>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grpSp>
        <p:grpSp>
          <p:nvGrpSpPr>
            <p:cNvPr id="40" name="组合 47"/>
            <p:cNvGrpSpPr>
              <a:grpSpLocks/>
            </p:cNvGrpSpPr>
            <p:nvPr/>
          </p:nvGrpSpPr>
          <p:grpSpPr bwMode="auto">
            <a:xfrm>
              <a:off x="361931" y="5938863"/>
              <a:ext cx="623887" cy="495300"/>
              <a:chOff x="2659061" y="5565707"/>
              <a:chExt cx="624174" cy="495198"/>
            </a:xfrm>
          </p:grpSpPr>
          <p:sp>
            <p:nvSpPr>
              <p:cNvPr id="38" name="Rectangle 2"/>
              <p:cNvSpPr>
                <a:spLocks noChangeArrowheads="1"/>
              </p:cNvSpPr>
              <p:nvPr/>
            </p:nvSpPr>
            <p:spPr bwMode="auto">
              <a:xfrm>
                <a:off x="2659061" y="5743470"/>
                <a:ext cx="114353" cy="199984"/>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sp>
            <p:nvSpPr>
              <p:cNvPr id="39" name="Arc 3"/>
              <p:cNvSpPr>
                <a:spLocks/>
              </p:cNvSpPr>
              <p:nvPr/>
            </p:nvSpPr>
            <p:spPr bwMode="auto">
              <a:xfrm>
                <a:off x="2802002" y="5565707"/>
                <a:ext cx="481233" cy="495198"/>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19050">
                <a:solidFill>
                  <a:srgbClr val="000000"/>
                </a:solidFill>
                <a:round/>
                <a:headEnd/>
                <a:tailEnd type="triangle"/>
              </a:ln>
            </p:spPr>
            <p:txBody>
              <a:bodyPr/>
              <a:lstStyle/>
              <a:p>
                <a:pPr>
                  <a:defRPr/>
                </a:pPr>
                <a:endParaRPr lang="zh-CN" altLang="en-US" sz="1600">
                  <a:latin typeface="+mn-lt"/>
                </a:endParaRPr>
              </a:p>
            </p:txBody>
          </p:sp>
        </p:grpSp>
        <p:grpSp>
          <p:nvGrpSpPr>
            <p:cNvPr id="43" name="组合 39"/>
            <p:cNvGrpSpPr/>
            <p:nvPr/>
          </p:nvGrpSpPr>
          <p:grpSpPr>
            <a:xfrm>
              <a:off x="1548588" y="6357804"/>
              <a:ext cx="4402738" cy="357351"/>
              <a:chOff x="1377126" y="4421993"/>
              <a:chExt cx="4402738" cy="200116"/>
            </a:xfrm>
          </p:grpSpPr>
          <p:cxnSp>
            <p:nvCxnSpPr>
              <p:cNvPr id="41" name="肘形连接符 40"/>
              <p:cNvCxnSpPr>
                <a:stCxn id="23" idx="2"/>
                <a:endCxn id="17" idx="2"/>
              </p:cNvCxnSpPr>
              <p:nvPr/>
            </p:nvCxnSpPr>
            <p:spPr>
              <a:xfrm rot="5400000">
                <a:off x="3577701" y="2221418"/>
                <a:ext cx="1588" cy="4402738"/>
              </a:xfrm>
              <a:prstGeom prst="bentConnector3">
                <a:avLst>
                  <a:gd name="adj1" fmla="val 1439546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19"/>
              <p:cNvSpPr>
                <a:spLocks noChangeArrowheads="1"/>
              </p:cNvSpPr>
              <p:nvPr/>
            </p:nvSpPr>
            <p:spPr bwMode="auto">
              <a:xfrm>
                <a:off x="3471844" y="4422083"/>
                <a:ext cx="114300" cy="200026"/>
              </a:xfrm>
              <a:prstGeom prst="rect">
                <a:avLst/>
              </a:prstGeom>
              <a:noFill/>
              <a:ln w="19050">
                <a:noFill/>
                <a:miter lim="800000"/>
                <a:headEnd/>
                <a:tailEnd/>
              </a:ln>
            </p:spPr>
            <p:txBody>
              <a:bodyPr lIns="0" tIns="0" rIns="0" bIns="0" anchor="ctr" anchorCtr="1"/>
              <a:lstStyle/>
              <a:p>
                <a:pPr eaLnBrk="0" hangingPunct="0">
                  <a:defRPr/>
                </a:pPr>
                <a:r>
                  <a:rPr lang="en-US" altLang="zh-CN" sz="1600" dirty="0">
                    <a:latin typeface="+mn-lt"/>
                    <a:cs typeface="Times New Roman" pitchFamily="18" charset="0"/>
                  </a:rPr>
                  <a:t>(</a:t>
                </a:r>
                <a:endParaRPr lang="en-US" altLang="zh-CN" sz="1600" dirty="0">
                  <a:latin typeface="+mn-lt"/>
                </a:endParaRPr>
              </a:p>
            </p:txBody>
          </p:sp>
        </p:grpSp>
      </p:grpSp>
      <p:sp>
        <p:nvSpPr>
          <p:cNvPr id="45" name="矩形 44"/>
          <p:cNvSpPr/>
          <p:nvPr/>
        </p:nvSpPr>
        <p:spPr>
          <a:xfrm>
            <a:off x="5572132" y="428604"/>
            <a:ext cx="3357586" cy="907941"/>
          </a:xfrm>
          <a:prstGeom prst="rect">
            <a:avLst/>
          </a:prstGeom>
        </p:spPr>
        <p:txBody>
          <a:bodyPr wrap="square">
            <a:spAutoFit/>
          </a:bodyPr>
          <a:lstStyle/>
          <a:p>
            <a:pPr>
              <a:spcBef>
                <a:spcPts val="600"/>
              </a:spcBef>
              <a:defRPr/>
            </a:pPr>
            <a:r>
              <a:rPr lang="en-US" altLang="zh-CN" sz="2400" dirty="0" smtClean="0">
                <a:latin typeface="Arial" pitchFamily="34" charset="0"/>
                <a:ea typeface="微软雅黑" pitchFamily="34" charset="-122"/>
                <a:cs typeface="Arial" pitchFamily="34" charset="0"/>
              </a:rPr>
              <a:t>FOLLOW(S’) = { # }</a:t>
            </a:r>
          </a:p>
          <a:p>
            <a:pPr lvl="0">
              <a:spcBef>
                <a:spcPts val="600"/>
              </a:spcBef>
              <a:defRPr/>
            </a:pPr>
            <a:r>
              <a:rPr lang="en-US" altLang="zh-CN" sz="2400" dirty="0" smtClean="0">
                <a:latin typeface="Arial" pitchFamily="34" charset="0"/>
                <a:ea typeface="微软雅黑" pitchFamily="34" charset="-122"/>
                <a:cs typeface="Arial" pitchFamily="34" charset="0"/>
              </a:rPr>
              <a:t>FOLLOW(S) = { #, ) }</a:t>
            </a:r>
          </a:p>
        </p:txBody>
      </p:sp>
      <p:graphicFrame>
        <p:nvGraphicFramePr>
          <p:cNvPr id="46" name="Group 3"/>
          <p:cNvGraphicFramePr>
            <a:graphicFrameLocks/>
          </p:cNvGraphicFramePr>
          <p:nvPr/>
        </p:nvGraphicFramePr>
        <p:xfrm>
          <a:off x="363550" y="3214686"/>
          <a:ext cx="8416900" cy="3228034"/>
        </p:xfrm>
        <a:graphic>
          <a:graphicData uri="http://schemas.openxmlformats.org/drawingml/2006/table">
            <a:tbl>
              <a:tblPr/>
              <a:tblGrid>
                <a:gridCol w="989297"/>
                <a:gridCol w="1731706"/>
                <a:gridCol w="2181705"/>
                <a:gridCol w="2346296"/>
                <a:gridCol w="1167896"/>
              </a:tblGrid>
              <a:tr h="35719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State</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Action</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mn-lt"/>
                          <a:ea typeface="宋体" pitchFamily="2" charset="-122"/>
                          <a:cs typeface="Times New Roman" pitchFamily="18" charset="0"/>
                        </a:rPr>
                        <a:t>Goto</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8620">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rPr>
                        <a:t>S</a:t>
                      </a:r>
                      <a:endParaRPr kumimoji="0" lang="en-US" altLang="zh-CN" sz="2000" b="0" i="0" u="none" strike="noStrike" cap="none" normalizeH="0" baseline="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1966">
                <a:tc>
                  <a:txBody>
                    <a:bodyPr/>
                    <a:lstStyle/>
                    <a:p>
                      <a:pPr marL="0" marR="0" lvl="0" indent="0" algn="ctr" defTabSz="914400" rtl="0" eaLnBrk="1" fontAlgn="base" latinLnBrk="0" hangingPunct="1">
                        <a:lnSpc>
                          <a:spcPct val="100000"/>
                        </a:lnSpc>
                        <a:spcBef>
                          <a:spcPts val="9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accept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s4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s2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3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(S)S)</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rPr>
                        <a:t>r(S → (S)S)</a:t>
                      </a:r>
                      <a:endParaRPr kumimoji="0" lang="en-US" altLang="zh-CN" sz="2000" b="0" i="0" u="none" strike="noStrike" cap="none" normalizeH="0" baseline="0" dirty="0" smtClean="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blinds(horizontal)">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SLR(1)</a:t>
            </a:r>
            <a:r>
              <a:rPr lang="zh-CN" altLang="en-US" dirty="0" smtClean="0"/>
              <a:t>文法</a:t>
            </a:r>
            <a:endParaRPr lang="zh-CN" altLang="en-US" dirty="0"/>
          </a:p>
        </p:txBody>
      </p:sp>
      <p:sp>
        <p:nvSpPr>
          <p:cNvPr id="3" name="内容占位符 2"/>
          <p:cNvSpPr>
            <a:spLocks noGrp="1"/>
          </p:cNvSpPr>
          <p:nvPr>
            <p:ph idx="1"/>
          </p:nvPr>
        </p:nvSpPr>
        <p:spPr/>
        <p:txBody>
          <a:bodyPr/>
          <a:lstStyle/>
          <a:p>
            <a:pPr>
              <a:lnSpc>
                <a:spcPct val="90000"/>
              </a:lnSpc>
              <a:spcBef>
                <a:spcPct val="50000"/>
              </a:spcBef>
            </a:pPr>
            <a:r>
              <a:rPr lang="zh-CN" altLang="en-US" dirty="0" smtClean="0"/>
              <a:t>按上述方法构造出的</a:t>
            </a:r>
            <a:r>
              <a:rPr lang="en-US" altLang="zh-CN" dirty="0" smtClean="0"/>
              <a:t>ACTION</a:t>
            </a:r>
            <a:r>
              <a:rPr lang="zh-CN" altLang="en-US" dirty="0" smtClean="0"/>
              <a:t>与</a:t>
            </a:r>
            <a:r>
              <a:rPr lang="en-US" altLang="zh-CN" dirty="0" smtClean="0"/>
              <a:t>GOTO</a:t>
            </a:r>
            <a:r>
              <a:rPr lang="zh-CN" altLang="en-US" dirty="0" smtClean="0"/>
              <a:t>表如果不含多重入口，则称该文法为</a:t>
            </a:r>
            <a:r>
              <a:rPr lang="en-US" altLang="zh-CN" dirty="0" smtClean="0"/>
              <a:t>SLR(1)</a:t>
            </a:r>
            <a:r>
              <a:rPr lang="zh-CN" altLang="en-US" dirty="0" smtClean="0"/>
              <a:t>文法。</a:t>
            </a:r>
          </a:p>
          <a:p>
            <a:pPr>
              <a:lnSpc>
                <a:spcPct val="90000"/>
              </a:lnSpc>
              <a:spcBef>
                <a:spcPct val="50000"/>
              </a:spcBef>
            </a:pPr>
            <a:r>
              <a:rPr lang="zh-CN" altLang="en-US" dirty="0" smtClean="0"/>
              <a:t>使用</a:t>
            </a:r>
            <a:r>
              <a:rPr lang="en-US" altLang="zh-CN" dirty="0" smtClean="0"/>
              <a:t>SLR</a:t>
            </a:r>
            <a:r>
              <a:rPr lang="zh-CN" altLang="en-US" dirty="0" smtClean="0"/>
              <a:t>表的分析器称为</a:t>
            </a:r>
            <a:r>
              <a:rPr lang="en-US" altLang="zh-CN" dirty="0" smtClean="0"/>
              <a:t>SLR</a:t>
            </a:r>
            <a:r>
              <a:rPr lang="zh-CN" altLang="en-US" dirty="0" smtClean="0"/>
              <a:t>分析器。</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考虑下面的拓广文法：</a:t>
            </a:r>
          </a:p>
          <a:p>
            <a:pPr lvl="1">
              <a:spcBef>
                <a:spcPts val="1200"/>
              </a:spcBef>
              <a:buNone/>
            </a:pPr>
            <a:r>
              <a:rPr lang="en-US" altLang="zh-CN" dirty="0" smtClean="0"/>
              <a:t>(0) S</a:t>
            </a:r>
            <a:r>
              <a:rPr lang="en-US" altLang="zh-CN" dirty="0" smtClean="0">
                <a:sym typeface="Symbol" pitchFamily="18" charset="2"/>
              </a:rPr>
              <a:t> </a:t>
            </a:r>
            <a:r>
              <a:rPr lang="en-US" altLang="zh-CN" dirty="0" smtClean="0"/>
              <a:t>→ E</a:t>
            </a:r>
          </a:p>
          <a:p>
            <a:pPr lvl="1">
              <a:buNone/>
            </a:pPr>
            <a:r>
              <a:rPr lang="en-US" altLang="zh-CN" dirty="0" smtClean="0"/>
              <a:t>(1) E → E+T</a:t>
            </a:r>
          </a:p>
          <a:p>
            <a:pPr lvl="1">
              <a:buNone/>
            </a:pPr>
            <a:r>
              <a:rPr lang="en-US" altLang="zh-CN" dirty="0" smtClean="0"/>
              <a:t>(2) E → T</a:t>
            </a:r>
          </a:p>
          <a:p>
            <a:pPr lvl="1">
              <a:buNone/>
            </a:pPr>
            <a:r>
              <a:rPr lang="en-US" altLang="zh-CN" dirty="0" smtClean="0"/>
              <a:t>(3) T → T*F</a:t>
            </a:r>
          </a:p>
          <a:p>
            <a:pPr lvl="1">
              <a:buNone/>
            </a:pPr>
            <a:r>
              <a:rPr lang="en-US" altLang="zh-CN" dirty="0" smtClean="0"/>
              <a:t>(4) T → F</a:t>
            </a:r>
          </a:p>
          <a:p>
            <a:pPr lvl="1">
              <a:buNone/>
            </a:pPr>
            <a:r>
              <a:rPr lang="en-US" altLang="zh-CN" dirty="0" smtClean="0"/>
              <a:t>(5) F → (E)</a:t>
            </a:r>
          </a:p>
          <a:p>
            <a:pPr lvl="1">
              <a:buNone/>
            </a:pPr>
            <a:r>
              <a:rPr lang="en-US" altLang="zh-CN" dirty="0" smtClean="0"/>
              <a:t>(6) F → </a:t>
            </a:r>
            <a:r>
              <a:rPr lang="en-US" altLang="zh-CN" dirty="0" err="1" smtClean="0"/>
              <a:t>i</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84</a:t>
            </a:fld>
            <a:endParaRPr lang="en-US" altLang="zh-CN"/>
          </a:p>
        </p:txBody>
      </p:sp>
      <p:sp>
        <p:nvSpPr>
          <p:cNvPr id="5" name="Rectangle 3"/>
          <p:cNvSpPr>
            <a:spLocks noChangeArrowheads="1"/>
          </p:cNvSpPr>
          <p:nvPr/>
        </p:nvSpPr>
        <p:spPr bwMode="auto">
          <a:xfrm>
            <a:off x="2214546" y="1142984"/>
            <a:ext cx="2016000" cy="2566982"/>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0</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	</a:t>
            </a:r>
          </a:p>
          <a:p>
            <a:pPr eaLnBrk="0" hangingPunct="0"/>
            <a:r>
              <a:rPr kumimoji="1" lang="en-US" altLang="zh-CN" sz="2400" dirty="0">
                <a:latin typeface="Arial" pitchFamily="34" charset="0"/>
                <a:cs typeface="Arial" pitchFamily="34" charset="0"/>
              </a:rPr>
              <a:t>      E→·E+T</a:t>
            </a:r>
          </a:p>
          <a:p>
            <a:pPr eaLnBrk="0" hangingPunct="0"/>
            <a:r>
              <a:rPr kumimoji="1" lang="en-US" altLang="zh-CN" sz="2400" dirty="0">
                <a:latin typeface="Arial" pitchFamily="34" charset="0"/>
                <a:cs typeface="Arial" pitchFamily="34" charset="0"/>
              </a:rPr>
              <a:t>      E→·T	</a:t>
            </a:r>
          </a:p>
          <a:p>
            <a:pPr eaLnBrk="0" hangingPunct="0"/>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T→·F</a:t>
            </a:r>
          </a:p>
          <a:p>
            <a:pPr eaLnBrk="0" hangingPunct="0"/>
            <a:r>
              <a:rPr kumimoji="1" lang="en-US" altLang="zh-CN" sz="2400" dirty="0">
                <a:latin typeface="Arial" pitchFamily="34" charset="0"/>
                <a:cs typeface="Arial" pitchFamily="34" charset="0"/>
              </a:rPr>
              <a:t>      F→· (E) </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6" name="Rectangle 4"/>
          <p:cNvSpPr>
            <a:spLocks noChangeArrowheads="1"/>
          </p:cNvSpPr>
          <p:nvPr/>
        </p:nvSpPr>
        <p:spPr bwMode="auto">
          <a:xfrm>
            <a:off x="2214546" y="3827434"/>
            <a:ext cx="2016000" cy="838200"/>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r>
              <a:rPr kumimoji="1" lang="en-US" altLang="zh-CN" sz="2400" dirty="0">
                <a:latin typeface="Arial" pitchFamily="34" charset="0"/>
                <a:cs typeface="Arial" pitchFamily="34" charset="0"/>
              </a:rPr>
              <a:t>:   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	</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E</a:t>
            </a:r>
            <a:r>
              <a:rPr kumimoji="1" lang="en-US" altLang="zh-CN" sz="2400" dirty="0">
                <a:latin typeface="Arial" pitchFamily="34" charset="0"/>
                <a:cs typeface="Arial" pitchFamily="34" charset="0"/>
              </a:rPr>
              <a:t>→E·+T</a:t>
            </a:r>
          </a:p>
        </p:txBody>
      </p:sp>
      <p:sp>
        <p:nvSpPr>
          <p:cNvPr id="7" name="Rectangle 5"/>
          <p:cNvSpPr>
            <a:spLocks noChangeArrowheads="1"/>
          </p:cNvSpPr>
          <p:nvPr/>
        </p:nvSpPr>
        <p:spPr bwMode="auto">
          <a:xfrm>
            <a:off x="2214546" y="4811698"/>
            <a:ext cx="2016000" cy="838200"/>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2</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E</a:t>
            </a:r>
            <a:r>
              <a:rPr kumimoji="1" lang="en-US" altLang="zh-CN" sz="2400" dirty="0">
                <a:latin typeface="Arial" pitchFamily="34" charset="0"/>
                <a:cs typeface="Arial" pitchFamily="34" charset="0"/>
              </a:rPr>
              <a:t>→T·	</a:t>
            </a:r>
          </a:p>
          <a:p>
            <a:pPr eaLnBrk="0" hangingPunct="0"/>
            <a:r>
              <a:rPr kumimoji="1" lang="en-US" altLang="zh-CN" sz="2400" dirty="0">
                <a:latin typeface="Arial" pitchFamily="34" charset="0"/>
                <a:cs typeface="Arial" pitchFamily="34" charset="0"/>
              </a:rPr>
              <a:t>      T→T·*F</a:t>
            </a:r>
          </a:p>
        </p:txBody>
      </p:sp>
      <p:sp>
        <p:nvSpPr>
          <p:cNvPr id="8" name="Rectangle 6"/>
          <p:cNvSpPr>
            <a:spLocks noChangeArrowheads="1"/>
          </p:cNvSpPr>
          <p:nvPr/>
        </p:nvSpPr>
        <p:spPr bwMode="auto">
          <a:xfrm>
            <a:off x="2214546" y="5795962"/>
            <a:ext cx="2016000" cy="5334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3</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T→F·  </a:t>
            </a:r>
          </a:p>
        </p:txBody>
      </p:sp>
      <p:sp>
        <p:nvSpPr>
          <p:cNvPr id="9" name="Rectangle 7"/>
          <p:cNvSpPr>
            <a:spLocks noChangeArrowheads="1"/>
          </p:cNvSpPr>
          <p:nvPr/>
        </p:nvSpPr>
        <p:spPr bwMode="auto">
          <a:xfrm>
            <a:off x="4429124" y="1142984"/>
            <a:ext cx="2016000" cy="261461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4</a:t>
            </a:r>
            <a:r>
              <a:rPr kumimoji="1" lang="en-US" altLang="zh-CN" sz="2400" dirty="0">
                <a:latin typeface="Arial" pitchFamily="34" charset="0"/>
                <a:cs typeface="Arial" pitchFamily="34" charset="0"/>
              </a:rPr>
              <a:t>:   F→(·E)   </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E→·E+T</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E→·T</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T</a:t>
            </a:r>
            <a:r>
              <a:rPr kumimoji="1" lang="en-US" altLang="zh-CN" sz="2400" dirty="0">
                <a:latin typeface="Arial" pitchFamily="34" charset="0"/>
                <a:cs typeface="Arial" pitchFamily="34" charset="0"/>
              </a:rPr>
              <a:t>→·T*F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T</a:t>
            </a:r>
            <a:r>
              <a:rPr kumimoji="1" lang="en-US" altLang="zh-CN" sz="2400" dirty="0">
                <a:latin typeface="Arial" pitchFamily="34" charset="0"/>
                <a:cs typeface="Arial" pitchFamily="34" charset="0"/>
              </a:rPr>
              <a: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F→· (E)</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0" name="Rectangle 8"/>
          <p:cNvSpPr>
            <a:spLocks noChangeArrowheads="1"/>
          </p:cNvSpPr>
          <p:nvPr/>
        </p:nvSpPr>
        <p:spPr bwMode="auto">
          <a:xfrm>
            <a:off x="4429124" y="3867136"/>
            <a:ext cx="2016000" cy="5334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smtClean="0">
                <a:latin typeface="Arial" pitchFamily="34" charset="0"/>
                <a:cs typeface="Arial" pitchFamily="34" charset="0"/>
              </a:rPr>
              <a:t>I</a:t>
            </a:r>
            <a:r>
              <a:rPr kumimoji="1" lang="en-US" altLang="zh-CN" sz="2400" baseline="-25000" dirty="0" smtClean="0">
                <a:latin typeface="Arial" pitchFamily="34" charset="0"/>
                <a:cs typeface="Arial" pitchFamily="34" charset="0"/>
              </a:rPr>
              <a:t>5</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F</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rPr>
              <a:t>·</a:t>
            </a:r>
          </a:p>
        </p:txBody>
      </p:sp>
      <p:sp>
        <p:nvSpPr>
          <p:cNvPr id="11" name="Rectangle 9"/>
          <p:cNvSpPr>
            <a:spLocks noChangeArrowheads="1"/>
          </p:cNvSpPr>
          <p:nvPr/>
        </p:nvSpPr>
        <p:spPr bwMode="auto">
          <a:xfrm>
            <a:off x="4429124" y="4491022"/>
            <a:ext cx="2016000" cy="183834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6</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E</a:t>
            </a:r>
            <a:r>
              <a:rPr kumimoji="1" lang="en-US" altLang="zh-CN" sz="2400" dirty="0">
                <a:latin typeface="Arial" pitchFamily="34" charset="0"/>
                <a:cs typeface="Arial" pitchFamily="34" charset="0"/>
              </a:rPr>
              <a:t>→E+·T</a:t>
            </a:r>
          </a:p>
          <a:p>
            <a:pPr eaLnBrk="0" hangingPunct="0"/>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F</a:t>
            </a:r>
            <a:r>
              <a:rPr kumimoji="1" lang="en-US" altLang="zh-CN" sz="2400" dirty="0">
                <a:latin typeface="Arial" pitchFamily="34" charset="0"/>
                <a:cs typeface="Arial" pitchFamily="34" charset="0"/>
              </a:rPr>
              <a:t>→·(E)</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2" name="Rectangle 10"/>
          <p:cNvSpPr>
            <a:spLocks noChangeArrowheads="1"/>
          </p:cNvSpPr>
          <p:nvPr/>
        </p:nvSpPr>
        <p:spPr bwMode="auto">
          <a:xfrm>
            <a:off x="6643702" y="1142984"/>
            <a:ext cx="2016000" cy="12192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7</a:t>
            </a:r>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F→·(E)</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3" name="Rectangle 11"/>
          <p:cNvSpPr>
            <a:spLocks noChangeArrowheads="1"/>
          </p:cNvSpPr>
          <p:nvPr/>
        </p:nvSpPr>
        <p:spPr bwMode="auto">
          <a:xfrm>
            <a:off x="6643702" y="2712241"/>
            <a:ext cx="2016000" cy="733412"/>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8</a:t>
            </a:r>
            <a:r>
              <a:rPr kumimoji="1" lang="en-US" altLang="zh-CN" sz="2400" dirty="0">
                <a:latin typeface="Arial" pitchFamily="34" charset="0"/>
                <a:cs typeface="Arial" pitchFamily="34" charset="0"/>
              </a:rPr>
              <a:t>:   F→(E·)</a:t>
            </a:r>
          </a:p>
          <a:p>
            <a:pPr eaLnBrk="0" hangingPunct="0"/>
            <a:r>
              <a:rPr kumimoji="1" lang="en-US" altLang="zh-CN" sz="2400" dirty="0">
                <a:latin typeface="Arial" pitchFamily="34" charset="0"/>
                <a:cs typeface="Arial" pitchFamily="34" charset="0"/>
              </a:rPr>
              <a:t>       E→E·+T</a:t>
            </a:r>
          </a:p>
        </p:txBody>
      </p:sp>
      <p:sp>
        <p:nvSpPr>
          <p:cNvPr id="14" name="Rectangle 12"/>
          <p:cNvSpPr>
            <a:spLocks noChangeArrowheads="1"/>
          </p:cNvSpPr>
          <p:nvPr/>
        </p:nvSpPr>
        <p:spPr bwMode="auto">
          <a:xfrm>
            <a:off x="6643702" y="3795710"/>
            <a:ext cx="2016000" cy="819128"/>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en-US" altLang="zh-CN" sz="2400">
                <a:latin typeface="Arial" pitchFamily="34" charset="0"/>
                <a:cs typeface="Arial" pitchFamily="34" charset="0"/>
              </a:rPr>
              <a:t>:   E→E+T·  </a:t>
            </a:r>
          </a:p>
          <a:p>
            <a:pPr eaLnBrk="0" hangingPunct="0"/>
            <a:r>
              <a:rPr kumimoji="1" lang="en-US" altLang="zh-CN" sz="2400">
                <a:latin typeface="Arial" pitchFamily="34" charset="0"/>
                <a:cs typeface="Arial" pitchFamily="34" charset="0"/>
              </a:rPr>
              <a:t>       T→T·*F</a:t>
            </a:r>
          </a:p>
        </p:txBody>
      </p:sp>
      <p:sp>
        <p:nvSpPr>
          <p:cNvPr id="15" name="Rectangle 13"/>
          <p:cNvSpPr>
            <a:spLocks noChangeArrowheads="1"/>
          </p:cNvSpPr>
          <p:nvPr/>
        </p:nvSpPr>
        <p:spPr bwMode="auto">
          <a:xfrm>
            <a:off x="6643702" y="4964895"/>
            <a:ext cx="2016000" cy="471486"/>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10</a:t>
            </a:r>
            <a:r>
              <a:rPr kumimoji="1" lang="en-US" altLang="zh-CN" sz="2400">
                <a:latin typeface="Arial" pitchFamily="34" charset="0"/>
                <a:cs typeface="Arial" pitchFamily="34" charset="0"/>
              </a:rPr>
              <a:t>:  T→T*F·</a:t>
            </a:r>
          </a:p>
        </p:txBody>
      </p:sp>
      <p:sp>
        <p:nvSpPr>
          <p:cNvPr id="16" name="Rectangle 14"/>
          <p:cNvSpPr>
            <a:spLocks noChangeArrowheads="1"/>
          </p:cNvSpPr>
          <p:nvPr/>
        </p:nvSpPr>
        <p:spPr bwMode="auto">
          <a:xfrm>
            <a:off x="6643702" y="5786438"/>
            <a:ext cx="2016000" cy="542924"/>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11</a:t>
            </a:r>
            <a:r>
              <a:rPr kumimoji="1" lang="en-US" altLang="zh-CN" sz="2400">
                <a:latin typeface="Arial" pitchFamily="34" charset="0"/>
                <a:cs typeface="Arial" pitchFamily="34" charset="0"/>
              </a:rPr>
              <a:t>:   F→(E)·</a:t>
            </a:r>
          </a:p>
        </p:txBody>
      </p:sp>
      <p:sp>
        <p:nvSpPr>
          <p:cNvPr id="17" name="矩形 16"/>
          <p:cNvSpPr/>
          <p:nvPr/>
        </p:nvSpPr>
        <p:spPr>
          <a:xfrm>
            <a:off x="357158" y="1571612"/>
            <a:ext cx="1500198" cy="3139321"/>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a:spcBef>
                <a:spcPts val="600"/>
              </a:spcBef>
            </a:pPr>
            <a:r>
              <a:rPr lang="en-US" altLang="zh-CN" sz="2400" dirty="0" smtClean="0">
                <a:latin typeface="Arial" pitchFamily="34" charset="0"/>
                <a:cs typeface="Arial" pitchFamily="34" charset="0"/>
              </a:rPr>
              <a:t>E → E+T</a:t>
            </a:r>
          </a:p>
          <a:p>
            <a:pPr>
              <a:spcBef>
                <a:spcPts val="600"/>
              </a:spcBef>
            </a:pPr>
            <a:r>
              <a:rPr lang="en-US" altLang="zh-CN" sz="2400" dirty="0" smtClean="0">
                <a:latin typeface="Arial" pitchFamily="34" charset="0"/>
                <a:cs typeface="Arial" pitchFamily="34" charset="0"/>
              </a:rPr>
              <a:t>E → T</a:t>
            </a:r>
          </a:p>
          <a:p>
            <a:pPr>
              <a:spcBef>
                <a:spcPts val="600"/>
              </a:spcBef>
            </a:pPr>
            <a:r>
              <a:rPr lang="en-US" altLang="zh-CN" sz="2400" dirty="0" smtClean="0">
                <a:latin typeface="Arial" pitchFamily="34" charset="0"/>
                <a:cs typeface="Arial" pitchFamily="34" charset="0"/>
              </a:rPr>
              <a:t>T → T*F</a:t>
            </a:r>
          </a:p>
          <a:p>
            <a:pPr>
              <a:spcBef>
                <a:spcPts val="600"/>
              </a:spcBef>
            </a:pPr>
            <a:r>
              <a:rPr lang="en-US" altLang="zh-CN" sz="2400" dirty="0" smtClean="0">
                <a:latin typeface="Arial" pitchFamily="34" charset="0"/>
                <a:cs typeface="Arial" pitchFamily="34" charset="0"/>
              </a:rPr>
              <a:t>T → F</a:t>
            </a:r>
          </a:p>
          <a:p>
            <a:pPr>
              <a:spcBef>
                <a:spcPts val="600"/>
              </a:spcBef>
            </a:pPr>
            <a:r>
              <a:rPr lang="en-US" altLang="zh-CN" sz="2400" dirty="0" smtClean="0">
                <a:latin typeface="Arial" pitchFamily="34" charset="0"/>
                <a:cs typeface="Arial" pitchFamily="34" charset="0"/>
              </a:rPr>
              <a:t>F → (E)</a:t>
            </a:r>
          </a:p>
          <a:p>
            <a:pPr>
              <a:spcBef>
                <a:spcPts val="600"/>
              </a:spcBef>
            </a:pPr>
            <a:r>
              <a:rPr lang="en-US" altLang="zh-CN" sz="2400" dirty="0" smtClean="0">
                <a:latin typeface="Arial" pitchFamily="34" charset="0"/>
                <a:cs typeface="Arial" pitchFamily="34" charset="0"/>
              </a:rPr>
              <a:t>F →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up)">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up)">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up)">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wipe(up)">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
                                            <p:bg/>
                                          </p:spTgt>
                                        </p:tgtEl>
                                        <p:attrNameLst>
                                          <p:attrName>style.visibility</p:attrName>
                                        </p:attrNameLst>
                                      </p:cBhvr>
                                      <p:to>
                                        <p:strVal val="visible"/>
                                      </p:to>
                                    </p:set>
                                    <p:animEffect transition="in" filter="wipe(up)">
                                      <p:cBhvr>
                                        <p:cTn id="45" dur="500"/>
                                        <p:tgtEl>
                                          <p:spTgt spid="6">
                                            <p:bg/>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wipe(up)">
                                      <p:cBhvr>
                                        <p:cTn id="50" dur="500"/>
                                        <p:tgtEl>
                                          <p:spTgt spid="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Effect transition="in" filter="wipe(up)">
                                      <p:cBhvr>
                                        <p:cTn id="55" dur="500"/>
                                        <p:tgtEl>
                                          <p:spTgt spid="6">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7">
                                            <p:bg/>
                                          </p:spTgt>
                                        </p:tgtEl>
                                        <p:attrNameLst>
                                          <p:attrName>style.visibility</p:attrName>
                                        </p:attrNameLst>
                                      </p:cBhvr>
                                      <p:to>
                                        <p:strVal val="visible"/>
                                      </p:to>
                                    </p:set>
                                    <p:animEffect transition="in" filter="wipe(up)">
                                      <p:cBhvr>
                                        <p:cTn id="60" dur="500"/>
                                        <p:tgtEl>
                                          <p:spTgt spid="7">
                                            <p:bg/>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up)">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Effect transition="in" filter="wipe(up)">
                                      <p:cBhvr>
                                        <p:cTn id="70" dur="500"/>
                                        <p:tgtEl>
                                          <p:spTgt spid="7">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8">
                                            <p:bg/>
                                          </p:spTgt>
                                        </p:tgtEl>
                                        <p:attrNameLst>
                                          <p:attrName>style.visibility</p:attrName>
                                        </p:attrNameLst>
                                      </p:cBhvr>
                                      <p:to>
                                        <p:strVal val="visible"/>
                                      </p:to>
                                    </p:set>
                                    <p:animEffect transition="in" filter="wipe(up)">
                                      <p:cBhvr>
                                        <p:cTn id="75" dur="500"/>
                                        <p:tgtEl>
                                          <p:spTgt spid="8">
                                            <p:bg/>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
                                            <p:txEl>
                                              <p:pRg st="0" end="0"/>
                                            </p:txEl>
                                          </p:spTgt>
                                        </p:tgtEl>
                                        <p:attrNameLst>
                                          <p:attrName>style.visibility</p:attrName>
                                        </p:attrNameLst>
                                      </p:cBhvr>
                                      <p:to>
                                        <p:strVal val="visible"/>
                                      </p:to>
                                    </p:set>
                                    <p:animEffect transition="in" filter="wipe(up)">
                                      <p:cBhvr>
                                        <p:cTn id="80" dur="500"/>
                                        <p:tgtEl>
                                          <p:spTgt spid="8">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
                                            <p:bg/>
                                          </p:spTgt>
                                        </p:tgtEl>
                                        <p:attrNameLst>
                                          <p:attrName>style.visibility</p:attrName>
                                        </p:attrNameLst>
                                      </p:cBhvr>
                                      <p:to>
                                        <p:strVal val="visible"/>
                                      </p:to>
                                    </p:set>
                                    <p:animEffect transition="in" filter="wipe(up)">
                                      <p:cBhvr>
                                        <p:cTn id="85" dur="500"/>
                                        <p:tgtEl>
                                          <p:spTgt spid="9">
                                            <p:bg/>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xEl>
                                              <p:pRg st="0" end="0"/>
                                            </p:txEl>
                                          </p:spTgt>
                                        </p:tgtEl>
                                        <p:attrNameLst>
                                          <p:attrName>style.visibility</p:attrName>
                                        </p:attrNameLst>
                                      </p:cBhvr>
                                      <p:to>
                                        <p:strVal val="visible"/>
                                      </p:to>
                                    </p:set>
                                    <p:animEffect transition="in" filter="wipe(up)">
                                      <p:cBhvr>
                                        <p:cTn id="90" dur="500"/>
                                        <p:tgtEl>
                                          <p:spTgt spid="9">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9">
                                            <p:txEl>
                                              <p:pRg st="1" end="1"/>
                                            </p:txEl>
                                          </p:spTgt>
                                        </p:tgtEl>
                                        <p:attrNameLst>
                                          <p:attrName>style.visibility</p:attrName>
                                        </p:attrNameLst>
                                      </p:cBhvr>
                                      <p:to>
                                        <p:strVal val="visible"/>
                                      </p:to>
                                    </p:set>
                                    <p:animEffect transition="in" filter="wipe(up)">
                                      <p:cBhvr>
                                        <p:cTn id="95" dur="500"/>
                                        <p:tgtEl>
                                          <p:spTgt spid="9">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9">
                                            <p:txEl>
                                              <p:pRg st="2" end="2"/>
                                            </p:txEl>
                                          </p:spTgt>
                                        </p:tgtEl>
                                        <p:attrNameLst>
                                          <p:attrName>style.visibility</p:attrName>
                                        </p:attrNameLst>
                                      </p:cBhvr>
                                      <p:to>
                                        <p:strVal val="visible"/>
                                      </p:to>
                                    </p:set>
                                    <p:animEffect transition="in" filter="wipe(up)">
                                      <p:cBhvr>
                                        <p:cTn id="100" dur="500"/>
                                        <p:tgtEl>
                                          <p:spTgt spid="9">
                                            <p:txEl>
                                              <p:p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
                                            <p:txEl>
                                              <p:pRg st="3" end="3"/>
                                            </p:txEl>
                                          </p:spTgt>
                                        </p:tgtEl>
                                        <p:attrNameLst>
                                          <p:attrName>style.visibility</p:attrName>
                                        </p:attrNameLst>
                                      </p:cBhvr>
                                      <p:to>
                                        <p:strVal val="visible"/>
                                      </p:to>
                                    </p:set>
                                    <p:animEffect transition="in" filter="wipe(up)">
                                      <p:cBhvr>
                                        <p:cTn id="105" dur="500"/>
                                        <p:tgtEl>
                                          <p:spTgt spid="9">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
                                            <p:txEl>
                                              <p:pRg st="4" end="4"/>
                                            </p:txEl>
                                          </p:spTgt>
                                        </p:tgtEl>
                                        <p:attrNameLst>
                                          <p:attrName>style.visibility</p:attrName>
                                        </p:attrNameLst>
                                      </p:cBhvr>
                                      <p:to>
                                        <p:strVal val="visible"/>
                                      </p:to>
                                    </p:set>
                                    <p:animEffect transition="in" filter="wipe(up)">
                                      <p:cBhvr>
                                        <p:cTn id="110" dur="500"/>
                                        <p:tgtEl>
                                          <p:spTgt spid="9">
                                            <p:txEl>
                                              <p:pRg st="4" end="4"/>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9">
                                            <p:txEl>
                                              <p:pRg st="5" end="5"/>
                                            </p:txEl>
                                          </p:spTgt>
                                        </p:tgtEl>
                                        <p:attrNameLst>
                                          <p:attrName>style.visibility</p:attrName>
                                        </p:attrNameLst>
                                      </p:cBhvr>
                                      <p:to>
                                        <p:strVal val="visible"/>
                                      </p:to>
                                    </p:set>
                                    <p:animEffect transition="in" filter="wipe(up)">
                                      <p:cBhvr>
                                        <p:cTn id="115" dur="500"/>
                                        <p:tgtEl>
                                          <p:spTgt spid="9">
                                            <p:txEl>
                                              <p:pRg st="5" end="5"/>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
                                            <p:txEl>
                                              <p:pRg st="6" end="6"/>
                                            </p:txEl>
                                          </p:spTgt>
                                        </p:tgtEl>
                                        <p:attrNameLst>
                                          <p:attrName>style.visibility</p:attrName>
                                        </p:attrNameLst>
                                      </p:cBhvr>
                                      <p:to>
                                        <p:strVal val="visible"/>
                                      </p:to>
                                    </p:set>
                                    <p:animEffect transition="in" filter="wipe(up)">
                                      <p:cBhvr>
                                        <p:cTn id="120" dur="500"/>
                                        <p:tgtEl>
                                          <p:spTgt spid="9">
                                            <p:txEl>
                                              <p:pRg st="6" end="6"/>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0">
                                            <p:bg/>
                                          </p:spTgt>
                                        </p:tgtEl>
                                        <p:attrNameLst>
                                          <p:attrName>style.visibility</p:attrName>
                                        </p:attrNameLst>
                                      </p:cBhvr>
                                      <p:to>
                                        <p:strVal val="visible"/>
                                      </p:to>
                                    </p:set>
                                    <p:animEffect transition="in" filter="wipe(up)">
                                      <p:cBhvr>
                                        <p:cTn id="125" dur="500"/>
                                        <p:tgtEl>
                                          <p:spTgt spid="10">
                                            <p:bg/>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0">
                                            <p:txEl>
                                              <p:pRg st="0" end="0"/>
                                            </p:txEl>
                                          </p:spTgt>
                                        </p:tgtEl>
                                        <p:attrNameLst>
                                          <p:attrName>style.visibility</p:attrName>
                                        </p:attrNameLst>
                                      </p:cBhvr>
                                      <p:to>
                                        <p:strVal val="visible"/>
                                      </p:to>
                                    </p:set>
                                    <p:animEffect transition="in" filter="wipe(up)">
                                      <p:cBhvr>
                                        <p:cTn id="130" dur="500"/>
                                        <p:tgtEl>
                                          <p:spTgt spid="10">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11">
                                            <p:bg/>
                                          </p:spTgt>
                                        </p:tgtEl>
                                        <p:attrNameLst>
                                          <p:attrName>style.visibility</p:attrName>
                                        </p:attrNameLst>
                                      </p:cBhvr>
                                      <p:to>
                                        <p:strVal val="visible"/>
                                      </p:to>
                                    </p:set>
                                    <p:animEffect transition="in" filter="wipe(up)">
                                      <p:cBhvr>
                                        <p:cTn id="135" dur="500"/>
                                        <p:tgtEl>
                                          <p:spTgt spid="11">
                                            <p:bg/>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11">
                                            <p:txEl>
                                              <p:pRg st="0" end="0"/>
                                            </p:txEl>
                                          </p:spTgt>
                                        </p:tgtEl>
                                        <p:attrNameLst>
                                          <p:attrName>style.visibility</p:attrName>
                                        </p:attrNameLst>
                                      </p:cBhvr>
                                      <p:to>
                                        <p:strVal val="visible"/>
                                      </p:to>
                                    </p:set>
                                    <p:animEffect transition="in" filter="wipe(up)">
                                      <p:cBhvr>
                                        <p:cTn id="140" dur="500"/>
                                        <p:tgtEl>
                                          <p:spTgt spid="1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11">
                                            <p:txEl>
                                              <p:pRg st="1" end="1"/>
                                            </p:txEl>
                                          </p:spTgt>
                                        </p:tgtEl>
                                        <p:attrNameLst>
                                          <p:attrName>style.visibility</p:attrName>
                                        </p:attrNameLst>
                                      </p:cBhvr>
                                      <p:to>
                                        <p:strVal val="visible"/>
                                      </p:to>
                                    </p:set>
                                    <p:animEffect transition="in" filter="wipe(up)">
                                      <p:cBhvr>
                                        <p:cTn id="145" dur="500"/>
                                        <p:tgtEl>
                                          <p:spTgt spid="11">
                                            <p:txEl>
                                              <p:pRg st="1" end="1"/>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1">
                                            <p:txEl>
                                              <p:pRg st="2" end="2"/>
                                            </p:txEl>
                                          </p:spTgt>
                                        </p:tgtEl>
                                        <p:attrNameLst>
                                          <p:attrName>style.visibility</p:attrName>
                                        </p:attrNameLst>
                                      </p:cBhvr>
                                      <p:to>
                                        <p:strVal val="visible"/>
                                      </p:to>
                                    </p:set>
                                    <p:animEffect transition="in" filter="wipe(up)">
                                      <p:cBhvr>
                                        <p:cTn id="150" dur="500"/>
                                        <p:tgtEl>
                                          <p:spTgt spid="11">
                                            <p:txEl>
                                              <p:pRg st="2" end="2"/>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11">
                                            <p:txEl>
                                              <p:pRg st="3" end="3"/>
                                            </p:txEl>
                                          </p:spTgt>
                                        </p:tgtEl>
                                        <p:attrNameLst>
                                          <p:attrName>style.visibility</p:attrName>
                                        </p:attrNameLst>
                                      </p:cBhvr>
                                      <p:to>
                                        <p:strVal val="visible"/>
                                      </p:to>
                                    </p:set>
                                    <p:animEffect transition="in" filter="wipe(up)">
                                      <p:cBhvr>
                                        <p:cTn id="155" dur="500"/>
                                        <p:tgtEl>
                                          <p:spTgt spid="11">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1">
                                            <p:txEl>
                                              <p:pRg st="4" end="4"/>
                                            </p:txEl>
                                          </p:spTgt>
                                        </p:tgtEl>
                                        <p:attrNameLst>
                                          <p:attrName>style.visibility</p:attrName>
                                        </p:attrNameLst>
                                      </p:cBhvr>
                                      <p:to>
                                        <p:strVal val="visible"/>
                                      </p:to>
                                    </p:set>
                                    <p:animEffect transition="in" filter="wipe(up)">
                                      <p:cBhvr>
                                        <p:cTn id="160" dur="500"/>
                                        <p:tgtEl>
                                          <p:spTgt spid="11">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12">
                                            <p:bg/>
                                          </p:spTgt>
                                        </p:tgtEl>
                                        <p:attrNameLst>
                                          <p:attrName>style.visibility</p:attrName>
                                        </p:attrNameLst>
                                      </p:cBhvr>
                                      <p:to>
                                        <p:strVal val="visible"/>
                                      </p:to>
                                    </p:set>
                                    <p:animEffect transition="in" filter="wipe(up)">
                                      <p:cBhvr>
                                        <p:cTn id="165" dur="500"/>
                                        <p:tgtEl>
                                          <p:spTgt spid="12">
                                            <p:bg/>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12">
                                            <p:txEl>
                                              <p:pRg st="0" end="0"/>
                                            </p:txEl>
                                          </p:spTgt>
                                        </p:tgtEl>
                                        <p:attrNameLst>
                                          <p:attrName>style.visibility</p:attrName>
                                        </p:attrNameLst>
                                      </p:cBhvr>
                                      <p:to>
                                        <p:strVal val="visible"/>
                                      </p:to>
                                    </p:set>
                                    <p:animEffect transition="in" filter="wipe(up)">
                                      <p:cBhvr>
                                        <p:cTn id="170" dur="500"/>
                                        <p:tgtEl>
                                          <p:spTgt spid="12">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2">
                                            <p:txEl>
                                              <p:pRg st="1" end="1"/>
                                            </p:txEl>
                                          </p:spTgt>
                                        </p:tgtEl>
                                        <p:attrNameLst>
                                          <p:attrName>style.visibility</p:attrName>
                                        </p:attrNameLst>
                                      </p:cBhvr>
                                      <p:to>
                                        <p:strVal val="visible"/>
                                      </p:to>
                                    </p:set>
                                    <p:animEffect transition="in" filter="wipe(up)">
                                      <p:cBhvr>
                                        <p:cTn id="175" dur="500"/>
                                        <p:tgtEl>
                                          <p:spTgt spid="12">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12">
                                            <p:txEl>
                                              <p:pRg st="2" end="2"/>
                                            </p:txEl>
                                          </p:spTgt>
                                        </p:tgtEl>
                                        <p:attrNameLst>
                                          <p:attrName>style.visibility</p:attrName>
                                        </p:attrNameLst>
                                      </p:cBhvr>
                                      <p:to>
                                        <p:strVal val="visible"/>
                                      </p:to>
                                    </p:set>
                                    <p:animEffect transition="in" filter="wipe(up)">
                                      <p:cBhvr>
                                        <p:cTn id="180" dur="500"/>
                                        <p:tgtEl>
                                          <p:spTgt spid="12">
                                            <p:txEl>
                                              <p:pRg st="2" end="2"/>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3">
                                            <p:bg/>
                                          </p:spTgt>
                                        </p:tgtEl>
                                        <p:attrNameLst>
                                          <p:attrName>style.visibility</p:attrName>
                                        </p:attrNameLst>
                                      </p:cBhvr>
                                      <p:to>
                                        <p:strVal val="visible"/>
                                      </p:to>
                                    </p:set>
                                    <p:animEffect transition="in" filter="wipe(up)">
                                      <p:cBhvr>
                                        <p:cTn id="185" dur="500"/>
                                        <p:tgtEl>
                                          <p:spTgt spid="13">
                                            <p:bg/>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13">
                                            <p:txEl>
                                              <p:pRg st="0" end="0"/>
                                            </p:txEl>
                                          </p:spTgt>
                                        </p:tgtEl>
                                        <p:attrNameLst>
                                          <p:attrName>style.visibility</p:attrName>
                                        </p:attrNameLst>
                                      </p:cBhvr>
                                      <p:to>
                                        <p:strVal val="visible"/>
                                      </p:to>
                                    </p:set>
                                    <p:animEffect transition="in" filter="wipe(up)">
                                      <p:cBhvr>
                                        <p:cTn id="190" dur="500"/>
                                        <p:tgtEl>
                                          <p:spTgt spid="13">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3">
                                            <p:txEl>
                                              <p:pRg st="1" end="1"/>
                                            </p:txEl>
                                          </p:spTgt>
                                        </p:tgtEl>
                                        <p:attrNameLst>
                                          <p:attrName>style.visibility</p:attrName>
                                        </p:attrNameLst>
                                      </p:cBhvr>
                                      <p:to>
                                        <p:strVal val="visible"/>
                                      </p:to>
                                    </p:set>
                                    <p:animEffect transition="in" filter="wipe(up)">
                                      <p:cBhvr>
                                        <p:cTn id="195" dur="500"/>
                                        <p:tgtEl>
                                          <p:spTgt spid="13">
                                            <p:txEl>
                                              <p:pRg st="1" end="1"/>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childTnLst>
                                    <p:set>
                                      <p:cBhvr>
                                        <p:cTn id="199" dur="1" fill="hold">
                                          <p:stCondLst>
                                            <p:cond delay="0"/>
                                          </p:stCondLst>
                                        </p:cTn>
                                        <p:tgtEl>
                                          <p:spTgt spid="14">
                                            <p:bg/>
                                          </p:spTgt>
                                        </p:tgtEl>
                                        <p:attrNameLst>
                                          <p:attrName>style.visibility</p:attrName>
                                        </p:attrNameLst>
                                      </p:cBhvr>
                                      <p:to>
                                        <p:strVal val="visible"/>
                                      </p:to>
                                    </p:set>
                                    <p:animEffect transition="in" filter="wipe(up)">
                                      <p:cBhvr>
                                        <p:cTn id="200" dur="500"/>
                                        <p:tgtEl>
                                          <p:spTgt spid="14">
                                            <p:bg/>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14">
                                            <p:txEl>
                                              <p:pRg st="0" end="0"/>
                                            </p:txEl>
                                          </p:spTgt>
                                        </p:tgtEl>
                                        <p:attrNameLst>
                                          <p:attrName>style.visibility</p:attrName>
                                        </p:attrNameLst>
                                      </p:cBhvr>
                                      <p:to>
                                        <p:strVal val="visible"/>
                                      </p:to>
                                    </p:set>
                                    <p:animEffect transition="in" filter="wipe(up)">
                                      <p:cBhvr>
                                        <p:cTn id="205" dur="500"/>
                                        <p:tgtEl>
                                          <p:spTgt spid="1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14">
                                            <p:txEl>
                                              <p:pRg st="1" end="1"/>
                                            </p:txEl>
                                          </p:spTgt>
                                        </p:tgtEl>
                                        <p:attrNameLst>
                                          <p:attrName>style.visibility</p:attrName>
                                        </p:attrNameLst>
                                      </p:cBhvr>
                                      <p:to>
                                        <p:strVal val="visible"/>
                                      </p:to>
                                    </p:set>
                                    <p:animEffect transition="in" filter="wipe(up)">
                                      <p:cBhvr>
                                        <p:cTn id="210" dur="500"/>
                                        <p:tgtEl>
                                          <p:spTgt spid="14">
                                            <p:txEl>
                                              <p:pRg st="1" end="1"/>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childTnLst>
                                    <p:set>
                                      <p:cBhvr>
                                        <p:cTn id="214" dur="1" fill="hold">
                                          <p:stCondLst>
                                            <p:cond delay="0"/>
                                          </p:stCondLst>
                                        </p:cTn>
                                        <p:tgtEl>
                                          <p:spTgt spid="15">
                                            <p:bg/>
                                          </p:spTgt>
                                        </p:tgtEl>
                                        <p:attrNameLst>
                                          <p:attrName>style.visibility</p:attrName>
                                        </p:attrNameLst>
                                      </p:cBhvr>
                                      <p:to>
                                        <p:strVal val="visible"/>
                                      </p:to>
                                    </p:set>
                                    <p:animEffect transition="in" filter="wipe(up)">
                                      <p:cBhvr>
                                        <p:cTn id="215" dur="500"/>
                                        <p:tgtEl>
                                          <p:spTgt spid="15">
                                            <p:bg/>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15">
                                            <p:txEl>
                                              <p:pRg st="0" end="0"/>
                                            </p:txEl>
                                          </p:spTgt>
                                        </p:tgtEl>
                                        <p:attrNameLst>
                                          <p:attrName>style.visibility</p:attrName>
                                        </p:attrNameLst>
                                      </p:cBhvr>
                                      <p:to>
                                        <p:strVal val="visible"/>
                                      </p:to>
                                    </p:set>
                                    <p:animEffect transition="in" filter="wipe(up)">
                                      <p:cBhvr>
                                        <p:cTn id="220" dur="500"/>
                                        <p:tgtEl>
                                          <p:spTgt spid="15">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childTnLst>
                                    <p:set>
                                      <p:cBhvr>
                                        <p:cTn id="224" dur="1" fill="hold">
                                          <p:stCondLst>
                                            <p:cond delay="0"/>
                                          </p:stCondLst>
                                        </p:cTn>
                                        <p:tgtEl>
                                          <p:spTgt spid="16">
                                            <p:bg/>
                                          </p:spTgt>
                                        </p:tgtEl>
                                        <p:attrNameLst>
                                          <p:attrName>style.visibility</p:attrName>
                                        </p:attrNameLst>
                                      </p:cBhvr>
                                      <p:to>
                                        <p:strVal val="visible"/>
                                      </p:to>
                                    </p:set>
                                    <p:animEffect transition="in" filter="wipe(up)">
                                      <p:cBhvr>
                                        <p:cTn id="225" dur="500"/>
                                        <p:tgtEl>
                                          <p:spTgt spid="16">
                                            <p:bg/>
                                          </p:spTgt>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16">
                                            <p:txEl>
                                              <p:pRg st="0" end="0"/>
                                            </p:txEl>
                                          </p:spTgt>
                                        </p:tgtEl>
                                        <p:attrNameLst>
                                          <p:attrName>style.visibility</p:attrName>
                                        </p:attrNameLst>
                                      </p:cBhvr>
                                      <p:to>
                                        <p:strVal val="visible"/>
                                      </p:to>
                                    </p:set>
                                    <p:animEffect transition="in" filter="wipe(up)">
                                      <p:cBhvr>
                                        <p:cTn id="230"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P spid="6" grpId="0" build="p" animBg="1" autoUpdateAnimBg="0"/>
      <p:bldP spid="7" grpId="0" build="p" animBg="1" autoUpdateAnimBg="0"/>
      <p:bldP spid="8" grpId="0" build="p" animBg="1" autoUpdateAnimBg="0"/>
      <p:bldP spid="9" grpId="0" build="p" animBg="1" autoUpdateAnimBg="0"/>
      <p:bldP spid="10" grpId="0" build="p" animBg="1" autoUpdateAnimBg="0"/>
      <p:bldP spid="11" grpId="0" build="p" animBg="1" autoUpdateAnimBg="0"/>
      <p:bldP spid="12" grpId="0" build="p" animBg="1" autoUpdateAnimBg="0"/>
      <p:bldP spid="13" grpId="0" build="p" animBg="1" autoUpdateAnimBg="0"/>
      <p:bldP spid="14" grpId="0" build="p" animBg="1" autoUpdateAnimBg="0"/>
      <p:bldP spid="15" grpId="0" build="p" animBg="1" autoUpdateAnimBg="0"/>
      <p:bldP spid="16" grpId="0" build="p"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defRPr/>
            </a:pPr>
            <a:r>
              <a:rPr lang="en-US" altLang="zh-CN" dirty="0" smtClean="0"/>
              <a:t>I</a:t>
            </a:r>
            <a:r>
              <a:rPr lang="en-US" altLang="zh-CN" baseline="-25000" dirty="0" smtClean="0"/>
              <a:t>1</a:t>
            </a:r>
            <a:r>
              <a:rPr lang="zh-CN" altLang="en-US" dirty="0" smtClean="0"/>
              <a:t>、</a:t>
            </a:r>
            <a:r>
              <a:rPr lang="en-US" altLang="zh-CN" dirty="0" smtClean="0"/>
              <a:t>I</a:t>
            </a:r>
            <a:r>
              <a:rPr lang="en-US" altLang="zh-CN" baseline="-25000" dirty="0" smtClean="0"/>
              <a:t>2</a:t>
            </a:r>
            <a:r>
              <a:rPr lang="zh-CN" altLang="en-US" dirty="0" smtClean="0"/>
              <a:t>和</a:t>
            </a:r>
            <a:r>
              <a:rPr lang="en-US" altLang="zh-CN" dirty="0" smtClean="0"/>
              <a:t>I</a:t>
            </a:r>
            <a:r>
              <a:rPr lang="en-US" altLang="zh-CN" baseline="-25000" dirty="0" smtClean="0"/>
              <a:t>9</a:t>
            </a:r>
            <a:r>
              <a:rPr lang="zh-CN" altLang="en-US" dirty="0" smtClean="0"/>
              <a:t>都含有“移进－归约”冲突。</a:t>
            </a:r>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85</a:t>
            </a:fld>
            <a:endParaRPr lang="en-US" altLang="zh-CN"/>
          </a:p>
        </p:txBody>
      </p:sp>
      <p:sp>
        <p:nvSpPr>
          <p:cNvPr id="4" name="Rectangle 60"/>
          <p:cNvSpPr>
            <a:spLocks noChangeArrowheads="1"/>
          </p:cNvSpPr>
          <p:nvPr/>
        </p:nvSpPr>
        <p:spPr bwMode="auto">
          <a:xfrm>
            <a:off x="3421063" y="1785926"/>
            <a:ext cx="2286000" cy="838200"/>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r>
              <a:rPr kumimoji="1" lang="en-US" altLang="zh-CN" sz="2400">
                <a:latin typeface="Arial" pitchFamily="34" charset="0"/>
                <a:cs typeface="Arial" pitchFamily="34" charset="0"/>
              </a:rPr>
              <a:t>:  E→T·	</a:t>
            </a:r>
          </a:p>
          <a:p>
            <a:pPr eaLnBrk="0" hangingPunct="0"/>
            <a:r>
              <a:rPr kumimoji="1" lang="en-US" altLang="zh-CN" sz="2400">
                <a:latin typeface="Arial" pitchFamily="34" charset="0"/>
                <a:cs typeface="Arial" pitchFamily="34" charset="0"/>
              </a:rPr>
              <a:t>      T→T·*F</a:t>
            </a:r>
          </a:p>
        </p:txBody>
      </p:sp>
      <p:sp>
        <p:nvSpPr>
          <p:cNvPr id="5" name="Rectangle 61"/>
          <p:cNvSpPr>
            <a:spLocks noChangeArrowheads="1"/>
          </p:cNvSpPr>
          <p:nvPr/>
        </p:nvSpPr>
        <p:spPr bwMode="auto">
          <a:xfrm>
            <a:off x="612775" y="1785926"/>
            <a:ext cx="2286000" cy="838200"/>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a:t>
            </a:r>
            <a:r>
              <a:rPr kumimoji="1" lang="en-US" altLang="zh-CN" sz="2400">
                <a:latin typeface="Arial" pitchFamily="34" charset="0"/>
                <a:cs typeface="Arial" pitchFamily="34" charset="0"/>
              </a:rPr>
              <a:t>: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	</a:t>
            </a:r>
          </a:p>
          <a:p>
            <a:pPr eaLnBrk="0" hangingPunct="0"/>
            <a:r>
              <a:rPr kumimoji="1" lang="en-US" altLang="zh-CN" sz="2400">
                <a:latin typeface="Arial" pitchFamily="34" charset="0"/>
                <a:cs typeface="Arial" pitchFamily="34" charset="0"/>
              </a:rPr>
              <a:t>       E→E·+T</a:t>
            </a:r>
          </a:p>
        </p:txBody>
      </p:sp>
      <p:sp>
        <p:nvSpPr>
          <p:cNvPr id="6" name="Rectangle 62"/>
          <p:cNvSpPr>
            <a:spLocks noChangeArrowheads="1"/>
          </p:cNvSpPr>
          <p:nvPr/>
        </p:nvSpPr>
        <p:spPr bwMode="auto">
          <a:xfrm>
            <a:off x="6300788" y="1787514"/>
            <a:ext cx="2133600" cy="790572"/>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en-US" altLang="zh-CN" sz="2400">
                <a:latin typeface="Arial" pitchFamily="34" charset="0"/>
                <a:cs typeface="Arial" pitchFamily="34" charset="0"/>
              </a:rPr>
              <a:t>:   E→E+T·  </a:t>
            </a:r>
          </a:p>
          <a:p>
            <a:pPr eaLnBrk="0" hangingPunct="0"/>
            <a:r>
              <a:rPr kumimoji="1" lang="en-US" altLang="zh-CN" sz="2400">
                <a:latin typeface="Arial" pitchFamily="34" charset="0"/>
                <a:cs typeface="Arial" pitchFamily="34" charset="0"/>
              </a:rPr>
              <a:t>       T→T·*F</a:t>
            </a:r>
          </a:p>
        </p:txBody>
      </p:sp>
      <p:sp>
        <p:nvSpPr>
          <p:cNvPr id="7" name="矩形 6"/>
          <p:cNvSpPr/>
          <p:nvPr/>
        </p:nvSpPr>
        <p:spPr>
          <a:xfrm>
            <a:off x="1142976" y="2786058"/>
            <a:ext cx="2000264" cy="3508653"/>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(0) 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a:spcBef>
                <a:spcPts val="600"/>
              </a:spcBef>
            </a:pPr>
            <a:r>
              <a:rPr lang="en-US" altLang="zh-CN" sz="2400" dirty="0" smtClean="0">
                <a:latin typeface="Arial" pitchFamily="34" charset="0"/>
                <a:cs typeface="Arial" pitchFamily="34" charset="0"/>
              </a:rPr>
              <a:t>(1) E → E+T</a:t>
            </a:r>
          </a:p>
          <a:p>
            <a:pPr>
              <a:spcBef>
                <a:spcPts val="600"/>
              </a:spcBef>
            </a:pPr>
            <a:r>
              <a:rPr lang="en-US" altLang="zh-CN" sz="2400" dirty="0" smtClean="0">
                <a:latin typeface="Arial" pitchFamily="34" charset="0"/>
                <a:cs typeface="Arial" pitchFamily="34" charset="0"/>
              </a:rPr>
              <a:t>(2) E → T</a:t>
            </a:r>
          </a:p>
          <a:p>
            <a:pPr>
              <a:spcBef>
                <a:spcPts val="600"/>
              </a:spcBef>
            </a:pPr>
            <a:r>
              <a:rPr lang="en-US" altLang="zh-CN" sz="2400" dirty="0" smtClean="0">
                <a:latin typeface="Arial" pitchFamily="34" charset="0"/>
                <a:cs typeface="Arial" pitchFamily="34" charset="0"/>
              </a:rPr>
              <a:t>(3) T → T*F</a:t>
            </a:r>
          </a:p>
          <a:p>
            <a:pPr>
              <a:spcBef>
                <a:spcPts val="600"/>
              </a:spcBef>
            </a:pPr>
            <a:r>
              <a:rPr lang="en-US" altLang="zh-CN" sz="2400" dirty="0" smtClean="0">
                <a:latin typeface="Arial" pitchFamily="34" charset="0"/>
                <a:cs typeface="Arial" pitchFamily="34" charset="0"/>
              </a:rPr>
              <a:t>(4) T → F</a:t>
            </a:r>
          </a:p>
          <a:p>
            <a:pPr>
              <a:spcBef>
                <a:spcPts val="600"/>
              </a:spcBef>
            </a:pPr>
            <a:r>
              <a:rPr lang="en-US" altLang="zh-CN" sz="2400" dirty="0" smtClean="0">
                <a:latin typeface="Arial" pitchFamily="34" charset="0"/>
                <a:cs typeface="Arial" pitchFamily="34" charset="0"/>
              </a:rPr>
              <a:t>(5) F → (E)</a:t>
            </a:r>
          </a:p>
          <a:p>
            <a:pPr>
              <a:spcBef>
                <a:spcPts val="600"/>
              </a:spcBef>
            </a:pPr>
            <a:r>
              <a:rPr lang="en-US" altLang="zh-CN" sz="2400" dirty="0" smtClean="0">
                <a:latin typeface="Arial" pitchFamily="34" charset="0"/>
                <a:cs typeface="Arial" pitchFamily="34" charset="0"/>
              </a:rPr>
              <a:t>(6) F →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10" name="矩形 9"/>
          <p:cNvSpPr/>
          <p:nvPr/>
        </p:nvSpPr>
        <p:spPr>
          <a:xfrm>
            <a:off x="4429124" y="3500438"/>
            <a:ext cx="3411511" cy="907941"/>
          </a:xfrm>
          <a:prstGeom prst="rect">
            <a:avLst/>
          </a:prstGeom>
        </p:spPr>
        <p:txBody>
          <a:bodyPr wrap="none">
            <a:spAutoFit/>
          </a:bodyPr>
          <a:lstStyle/>
          <a:p>
            <a:pPr>
              <a:spcBef>
                <a:spcPts val="600"/>
              </a:spcBef>
              <a:defRPr/>
            </a:pPr>
            <a:r>
              <a:rPr lang="en-US" altLang="zh-CN" sz="2400" dirty="0" smtClean="0">
                <a:latin typeface="Arial" pitchFamily="34" charset="0"/>
                <a:cs typeface="Arial" pitchFamily="34" charset="0"/>
              </a:rPr>
              <a:t>FOLLOW(S’) = { # }</a:t>
            </a:r>
          </a:p>
          <a:p>
            <a:pPr lvl="0">
              <a:spcBef>
                <a:spcPts val="600"/>
              </a:spcBef>
              <a:defRPr/>
            </a:pPr>
            <a:r>
              <a:rPr lang="en-US" altLang="zh-CN" sz="2400" dirty="0" smtClean="0">
                <a:latin typeface="Arial" pitchFamily="34" charset="0"/>
                <a:cs typeface="Arial" pitchFamily="34" charset="0"/>
              </a:rPr>
              <a:t>FOLLOW(E) = { #, ), + }</a:t>
            </a:r>
            <a:endParaRPr lang="zh-CN" altLang="en-US" sz="24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86</a:t>
            </a:fld>
            <a:endParaRPr lang="en-US" altLang="zh-CN"/>
          </a:p>
        </p:txBody>
      </p:sp>
      <p:grpSp>
        <p:nvGrpSpPr>
          <p:cNvPr id="3" name="Group 4"/>
          <p:cNvGrpSpPr>
            <a:grpSpLocks/>
          </p:cNvGrpSpPr>
          <p:nvPr/>
        </p:nvGrpSpPr>
        <p:grpSpPr bwMode="auto">
          <a:xfrm>
            <a:off x="1403350" y="1214422"/>
            <a:ext cx="6477000" cy="4648200"/>
            <a:chOff x="960" y="1152"/>
            <a:chExt cx="4080" cy="2928"/>
          </a:xfrm>
        </p:grpSpPr>
        <p:sp>
          <p:nvSpPr>
            <p:cNvPr id="4" name="Oval 5"/>
            <p:cNvSpPr>
              <a:spLocks noChangeArrowheads="1"/>
            </p:cNvSpPr>
            <p:nvPr/>
          </p:nvSpPr>
          <p:spPr bwMode="auto">
            <a:xfrm>
              <a:off x="1056" y="249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0</a:t>
              </a:r>
              <a:endParaRPr kumimoji="1" lang="en-US" altLang="zh-CN" sz="2400">
                <a:latin typeface="Arial" pitchFamily="34" charset="0"/>
                <a:cs typeface="Arial" pitchFamily="34" charset="0"/>
              </a:endParaRPr>
            </a:p>
          </p:txBody>
        </p:sp>
        <p:sp>
          <p:nvSpPr>
            <p:cNvPr id="5" name="Oval 6"/>
            <p:cNvSpPr>
              <a:spLocks noChangeArrowheads="1"/>
            </p:cNvSpPr>
            <p:nvPr/>
          </p:nvSpPr>
          <p:spPr bwMode="auto">
            <a:xfrm>
              <a:off x="1536" y="144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endParaRPr kumimoji="1" lang="en-US" altLang="zh-CN" sz="2400" dirty="0">
                <a:latin typeface="Arial" pitchFamily="34" charset="0"/>
                <a:cs typeface="Arial" pitchFamily="34" charset="0"/>
              </a:endParaRPr>
            </a:p>
          </p:txBody>
        </p:sp>
        <p:sp>
          <p:nvSpPr>
            <p:cNvPr id="6" name="Oval 7"/>
            <p:cNvSpPr>
              <a:spLocks noChangeArrowheads="1"/>
            </p:cNvSpPr>
            <p:nvPr/>
          </p:nvSpPr>
          <p:spPr bwMode="auto">
            <a:xfrm>
              <a:off x="1536" y="360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endParaRPr kumimoji="1" lang="en-US" altLang="zh-CN" sz="2400">
                <a:latin typeface="Arial" pitchFamily="34" charset="0"/>
                <a:cs typeface="Arial" pitchFamily="34" charset="0"/>
              </a:endParaRPr>
            </a:p>
          </p:txBody>
        </p:sp>
        <p:sp>
          <p:nvSpPr>
            <p:cNvPr id="7" name="Oval 8"/>
            <p:cNvSpPr>
              <a:spLocks noChangeArrowheads="1"/>
            </p:cNvSpPr>
            <p:nvPr/>
          </p:nvSpPr>
          <p:spPr bwMode="auto">
            <a:xfrm>
              <a:off x="2928" y="24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3</a:t>
              </a:r>
              <a:endParaRPr kumimoji="1" lang="en-US" altLang="zh-CN" sz="2400">
                <a:latin typeface="Arial" pitchFamily="34" charset="0"/>
                <a:cs typeface="Arial" pitchFamily="34" charset="0"/>
              </a:endParaRPr>
            </a:p>
          </p:txBody>
        </p:sp>
        <p:sp>
          <p:nvSpPr>
            <p:cNvPr id="8" name="Oval 9"/>
            <p:cNvSpPr>
              <a:spLocks noChangeArrowheads="1"/>
            </p:cNvSpPr>
            <p:nvPr/>
          </p:nvSpPr>
          <p:spPr bwMode="auto">
            <a:xfrm>
              <a:off x="2208" y="3024"/>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4</a:t>
              </a:r>
              <a:endParaRPr kumimoji="1" lang="en-US" altLang="zh-CN" sz="2400">
                <a:latin typeface="Arial" pitchFamily="34" charset="0"/>
                <a:cs typeface="Arial" pitchFamily="34" charset="0"/>
              </a:endParaRPr>
            </a:p>
          </p:txBody>
        </p:sp>
        <p:sp>
          <p:nvSpPr>
            <p:cNvPr id="9" name="Oval 10"/>
            <p:cNvSpPr>
              <a:spLocks noChangeArrowheads="1"/>
            </p:cNvSpPr>
            <p:nvPr/>
          </p:nvSpPr>
          <p:spPr bwMode="auto">
            <a:xfrm>
              <a:off x="2160" y="201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5</a:t>
              </a:r>
              <a:endParaRPr kumimoji="1" lang="en-US" altLang="zh-CN" sz="2400">
                <a:latin typeface="Arial" pitchFamily="34" charset="0"/>
                <a:cs typeface="Arial" pitchFamily="34" charset="0"/>
              </a:endParaRPr>
            </a:p>
          </p:txBody>
        </p:sp>
        <p:sp>
          <p:nvSpPr>
            <p:cNvPr id="10" name="Oval 11"/>
            <p:cNvSpPr>
              <a:spLocks noChangeArrowheads="1"/>
            </p:cNvSpPr>
            <p:nvPr/>
          </p:nvSpPr>
          <p:spPr bwMode="auto">
            <a:xfrm>
              <a:off x="3072" y="129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6</a:t>
              </a:r>
              <a:endParaRPr kumimoji="1" lang="en-US" altLang="zh-CN" sz="2400">
                <a:latin typeface="Arial" pitchFamily="34" charset="0"/>
                <a:cs typeface="Arial" pitchFamily="34" charset="0"/>
              </a:endParaRPr>
            </a:p>
          </p:txBody>
        </p:sp>
        <p:sp>
          <p:nvSpPr>
            <p:cNvPr id="11" name="Oval 12"/>
            <p:cNvSpPr>
              <a:spLocks noChangeArrowheads="1"/>
            </p:cNvSpPr>
            <p:nvPr/>
          </p:nvSpPr>
          <p:spPr bwMode="auto">
            <a:xfrm>
              <a:off x="2976" y="36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7</a:t>
              </a:r>
              <a:endParaRPr kumimoji="1" lang="en-US" altLang="zh-CN" sz="2400">
                <a:latin typeface="Arial" pitchFamily="34" charset="0"/>
                <a:cs typeface="Arial" pitchFamily="34" charset="0"/>
              </a:endParaRPr>
            </a:p>
          </p:txBody>
        </p:sp>
        <p:sp>
          <p:nvSpPr>
            <p:cNvPr id="12" name="Oval 13"/>
            <p:cNvSpPr>
              <a:spLocks noChangeArrowheads="1"/>
            </p:cNvSpPr>
            <p:nvPr/>
          </p:nvSpPr>
          <p:spPr bwMode="auto">
            <a:xfrm>
              <a:off x="3216" y="3024"/>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8</a:t>
              </a:r>
              <a:endParaRPr kumimoji="1" lang="en-US" altLang="zh-CN" sz="2400">
                <a:latin typeface="Arial" pitchFamily="34" charset="0"/>
                <a:cs typeface="Arial" pitchFamily="34" charset="0"/>
              </a:endParaRPr>
            </a:p>
          </p:txBody>
        </p:sp>
        <p:sp>
          <p:nvSpPr>
            <p:cNvPr id="13" name="Oval 14"/>
            <p:cNvSpPr>
              <a:spLocks noChangeArrowheads="1"/>
            </p:cNvSpPr>
            <p:nvPr/>
          </p:nvSpPr>
          <p:spPr bwMode="auto">
            <a:xfrm>
              <a:off x="4080" y="12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endParaRPr kumimoji="1" lang="en-US" altLang="zh-CN" sz="2400">
                <a:latin typeface="Arial" pitchFamily="34" charset="0"/>
                <a:cs typeface="Arial" pitchFamily="34" charset="0"/>
              </a:endParaRPr>
            </a:p>
          </p:txBody>
        </p:sp>
        <p:sp>
          <p:nvSpPr>
            <p:cNvPr id="14" name="Oval 15"/>
            <p:cNvSpPr>
              <a:spLocks noChangeArrowheads="1"/>
            </p:cNvSpPr>
            <p:nvPr/>
          </p:nvSpPr>
          <p:spPr bwMode="auto">
            <a:xfrm>
              <a:off x="4512" y="360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10</a:t>
              </a:r>
              <a:endParaRPr kumimoji="1" lang="en-US" altLang="zh-CN" sz="2400">
                <a:latin typeface="Arial" pitchFamily="34" charset="0"/>
                <a:cs typeface="Arial" pitchFamily="34" charset="0"/>
              </a:endParaRPr>
            </a:p>
          </p:txBody>
        </p:sp>
        <p:sp>
          <p:nvSpPr>
            <p:cNvPr id="15" name="Oval 16"/>
            <p:cNvSpPr>
              <a:spLocks noChangeArrowheads="1"/>
            </p:cNvSpPr>
            <p:nvPr/>
          </p:nvSpPr>
          <p:spPr bwMode="auto">
            <a:xfrm>
              <a:off x="4416" y="292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11</a:t>
              </a:r>
              <a:endParaRPr kumimoji="1" lang="en-US" altLang="zh-CN" sz="2400">
                <a:latin typeface="Arial" pitchFamily="34" charset="0"/>
                <a:cs typeface="Arial" pitchFamily="34" charset="0"/>
              </a:endParaRPr>
            </a:p>
          </p:txBody>
        </p:sp>
        <p:sp>
          <p:nvSpPr>
            <p:cNvPr id="16" name="Freeform 17"/>
            <p:cNvSpPr>
              <a:spLocks/>
            </p:cNvSpPr>
            <p:nvPr/>
          </p:nvSpPr>
          <p:spPr bwMode="auto">
            <a:xfrm>
              <a:off x="1144" y="1680"/>
              <a:ext cx="392" cy="816"/>
            </a:xfrm>
            <a:custGeom>
              <a:avLst/>
              <a:gdLst/>
              <a:ahLst/>
              <a:cxnLst>
                <a:cxn ang="0">
                  <a:pos x="56" y="816"/>
                </a:cxn>
                <a:cxn ang="0">
                  <a:pos x="56" y="432"/>
                </a:cxn>
                <a:cxn ang="0">
                  <a:pos x="392" y="0"/>
                </a:cxn>
              </a:cxnLst>
              <a:rect l="0" t="0" r="r" b="b"/>
              <a:pathLst>
                <a:path w="392" h="816">
                  <a:moveTo>
                    <a:pt x="56" y="816"/>
                  </a:moveTo>
                  <a:cubicBezTo>
                    <a:pt x="28" y="692"/>
                    <a:pt x="0" y="568"/>
                    <a:pt x="56" y="432"/>
                  </a:cubicBezTo>
                  <a:cubicBezTo>
                    <a:pt x="112" y="296"/>
                    <a:pt x="252" y="148"/>
                    <a:pt x="392"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7" name="Freeform 18"/>
            <p:cNvSpPr>
              <a:spLocks/>
            </p:cNvSpPr>
            <p:nvPr/>
          </p:nvSpPr>
          <p:spPr bwMode="auto">
            <a:xfrm>
              <a:off x="1248" y="2832"/>
              <a:ext cx="336" cy="816"/>
            </a:xfrm>
            <a:custGeom>
              <a:avLst/>
              <a:gdLst/>
              <a:ahLst/>
              <a:cxnLst>
                <a:cxn ang="0">
                  <a:pos x="0" y="0"/>
                </a:cxn>
                <a:cxn ang="0">
                  <a:pos x="96" y="432"/>
                </a:cxn>
                <a:cxn ang="0">
                  <a:pos x="336" y="816"/>
                </a:cxn>
              </a:cxnLst>
              <a:rect l="0" t="0" r="r" b="b"/>
              <a:pathLst>
                <a:path w="336" h="816">
                  <a:moveTo>
                    <a:pt x="0" y="0"/>
                  </a:moveTo>
                  <a:cubicBezTo>
                    <a:pt x="20" y="148"/>
                    <a:pt x="40" y="296"/>
                    <a:pt x="96" y="432"/>
                  </a:cubicBezTo>
                  <a:cubicBezTo>
                    <a:pt x="152" y="568"/>
                    <a:pt x="244" y="692"/>
                    <a:pt x="336" y="816"/>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8" name="Line 19"/>
            <p:cNvSpPr>
              <a:spLocks noChangeShapeType="1"/>
            </p:cNvSpPr>
            <p:nvPr/>
          </p:nvSpPr>
          <p:spPr bwMode="auto">
            <a:xfrm flipV="1">
              <a:off x="1392" y="2256"/>
              <a:ext cx="768" cy="33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9" name="Line 20"/>
            <p:cNvSpPr>
              <a:spLocks noChangeShapeType="1"/>
            </p:cNvSpPr>
            <p:nvPr/>
          </p:nvSpPr>
          <p:spPr bwMode="auto">
            <a:xfrm>
              <a:off x="1392" y="2688"/>
              <a:ext cx="1536"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0" name="Line 21"/>
            <p:cNvSpPr>
              <a:spLocks noChangeShapeType="1"/>
            </p:cNvSpPr>
            <p:nvPr/>
          </p:nvSpPr>
          <p:spPr bwMode="auto">
            <a:xfrm>
              <a:off x="1344" y="2784"/>
              <a:ext cx="864"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1" name="Line 22"/>
            <p:cNvSpPr>
              <a:spLocks noChangeShapeType="1"/>
            </p:cNvSpPr>
            <p:nvPr/>
          </p:nvSpPr>
          <p:spPr bwMode="auto">
            <a:xfrm flipH="1">
              <a:off x="1872" y="3312"/>
              <a:ext cx="384"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2" name="Line 23"/>
            <p:cNvSpPr>
              <a:spLocks noChangeShapeType="1"/>
            </p:cNvSpPr>
            <p:nvPr/>
          </p:nvSpPr>
          <p:spPr bwMode="auto">
            <a:xfrm flipH="1" flipV="1">
              <a:off x="2496" y="3312"/>
              <a:ext cx="528"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3" name="Line 24"/>
            <p:cNvSpPr>
              <a:spLocks noChangeShapeType="1"/>
            </p:cNvSpPr>
            <p:nvPr/>
          </p:nvSpPr>
          <p:spPr bwMode="auto">
            <a:xfrm>
              <a:off x="1872" y="3840"/>
              <a:ext cx="1104"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4" name="Line 25"/>
            <p:cNvSpPr>
              <a:spLocks noChangeShapeType="1"/>
            </p:cNvSpPr>
            <p:nvPr/>
          </p:nvSpPr>
          <p:spPr bwMode="auto">
            <a:xfrm>
              <a:off x="3312" y="3840"/>
              <a:ext cx="1200"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5" name="Line 26"/>
            <p:cNvSpPr>
              <a:spLocks noChangeShapeType="1"/>
            </p:cNvSpPr>
            <p:nvPr/>
          </p:nvSpPr>
          <p:spPr bwMode="auto">
            <a:xfrm flipV="1">
              <a:off x="1872" y="1488"/>
              <a:ext cx="1200" cy="9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6" name="Line 27"/>
            <p:cNvSpPr>
              <a:spLocks noChangeShapeType="1"/>
            </p:cNvSpPr>
            <p:nvPr/>
          </p:nvSpPr>
          <p:spPr bwMode="auto">
            <a:xfrm>
              <a:off x="3408" y="1440"/>
              <a:ext cx="672"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Freeform 28"/>
            <p:cNvSpPr>
              <a:spLocks/>
            </p:cNvSpPr>
            <p:nvPr/>
          </p:nvSpPr>
          <p:spPr bwMode="auto">
            <a:xfrm>
              <a:off x="2016" y="2352"/>
              <a:ext cx="248" cy="720"/>
            </a:xfrm>
            <a:custGeom>
              <a:avLst/>
              <a:gdLst/>
              <a:ahLst/>
              <a:cxnLst>
                <a:cxn ang="0">
                  <a:pos x="248" y="720"/>
                </a:cxn>
                <a:cxn ang="0">
                  <a:pos x="8" y="384"/>
                </a:cxn>
                <a:cxn ang="0">
                  <a:pos x="200" y="0"/>
                </a:cxn>
              </a:cxnLst>
              <a:rect l="0" t="0" r="r" b="b"/>
              <a:pathLst>
                <a:path w="248" h="720">
                  <a:moveTo>
                    <a:pt x="248" y="720"/>
                  </a:moveTo>
                  <a:cubicBezTo>
                    <a:pt x="132" y="612"/>
                    <a:pt x="16" y="504"/>
                    <a:pt x="8" y="384"/>
                  </a:cubicBezTo>
                  <a:cubicBezTo>
                    <a:pt x="0" y="264"/>
                    <a:pt x="100" y="132"/>
                    <a:pt x="200"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8" name="Freeform 29"/>
            <p:cNvSpPr>
              <a:spLocks/>
            </p:cNvSpPr>
            <p:nvPr/>
          </p:nvSpPr>
          <p:spPr bwMode="auto">
            <a:xfrm>
              <a:off x="2304" y="2784"/>
              <a:ext cx="216" cy="288"/>
            </a:xfrm>
            <a:custGeom>
              <a:avLst/>
              <a:gdLst/>
              <a:ahLst/>
              <a:cxnLst>
                <a:cxn ang="0">
                  <a:pos x="144" y="248"/>
                </a:cxn>
                <a:cxn ang="0">
                  <a:pos x="144" y="8"/>
                </a:cxn>
                <a:cxn ang="0">
                  <a:pos x="0" y="200"/>
                </a:cxn>
              </a:cxnLst>
              <a:rect l="0" t="0" r="r" b="b"/>
              <a:pathLst>
                <a:path w="168" h="248">
                  <a:moveTo>
                    <a:pt x="144" y="248"/>
                  </a:moveTo>
                  <a:cubicBezTo>
                    <a:pt x="156" y="132"/>
                    <a:pt x="168" y="16"/>
                    <a:pt x="144" y="8"/>
                  </a:cubicBezTo>
                  <a:cubicBezTo>
                    <a:pt x="120" y="0"/>
                    <a:pt x="60" y="100"/>
                    <a:pt x="0" y="20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9" name="Line 30"/>
            <p:cNvSpPr>
              <a:spLocks noChangeShapeType="1"/>
            </p:cNvSpPr>
            <p:nvPr/>
          </p:nvSpPr>
          <p:spPr bwMode="auto">
            <a:xfrm flipV="1">
              <a:off x="2544" y="2784"/>
              <a:ext cx="480" cy="33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0" name="Line 31"/>
            <p:cNvSpPr>
              <a:spLocks noChangeShapeType="1"/>
            </p:cNvSpPr>
            <p:nvPr/>
          </p:nvSpPr>
          <p:spPr bwMode="auto">
            <a:xfrm>
              <a:off x="2544" y="3216"/>
              <a:ext cx="672"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1" name="Line 32"/>
            <p:cNvSpPr>
              <a:spLocks noChangeShapeType="1"/>
            </p:cNvSpPr>
            <p:nvPr/>
          </p:nvSpPr>
          <p:spPr bwMode="auto">
            <a:xfrm flipH="1">
              <a:off x="2448" y="1584"/>
              <a:ext cx="672" cy="48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2" name="Line 33"/>
            <p:cNvSpPr>
              <a:spLocks noChangeShapeType="1"/>
            </p:cNvSpPr>
            <p:nvPr/>
          </p:nvSpPr>
          <p:spPr bwMode="auto">
            <a:xfrm flipH="1">
              <a:off x="3120" y="1632"/>
              <a:ext cx="96" cy="81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3" name="Freeform 34"/>
            <p:cNvSpPr>
              <a:spLocks/>
            </p:cNvSpPr>
            <p:nvPr/>
          </p:nvSpPr>
          <p:spPr bwMode="auto">
            <a:xfrm>
              <a:off x="2496" y="2160"/>
              <a:ext cx="1248" cy="1512"/>
            </a:xfrm>
            <a:custGeom>
              <a:avLst/>
              <a:gdLst/>
              <a:ahLst/>
              <a:cxnLst>
                <a:cxn ang="0">
                  <a:pos x="816" y="1608"/>
                </a:cxn>
                <a:cxn ang="0">
                  <a:pos x="1248" y="1368"/>
                </a:cxn>
                <a:cxn ang="0">
                  <a:pos x="1344" y="888"/>
                </a:cxn>
                <a:cxn ang="0">
                  <a:pos x="1104" y="456"/>
                </a:cxn>
                <a:cxn ang="0">
                  <a:pos x="528" y="72"/>
                </a:cxn>
                <a:cxn ang="0">
                  <a:pos x="0" y="24"/>
                </a:cxn>
              </a:cxnLst>
              <a:rect l="0" t="0" r="r" b="b"/>
              <a:pathLst>
                <a:path w="1368" h="1608">
                  <a:moveTo>
                    <a:pt x="816" y="1608"/>
                  </a:moveTo>
                  <a:cubicBezTo>
                    <a:pt x="988" y="1548"/>
                    <a:pt x="1160" y="1488"/>
                    <a:pt x="1248" y="1368"/>
                  </a:cubicBezTo>
                  <a:cubicBezTo>
                    <a:pt x="1336" y="1248"/>
                    <a:pt x="1368" y="1040"/>
                    <a:pt x="1344" y="888"/>
                  </a:cubicBezTo>
                  <a:cubicBezTo>
                    <a:pt x="1320" y="736"/>
                    <a:pt x="1240" y="592"/>
                    <a:pt x="1104" y="456"/>
                  </a:cubicBezTo>
                  <a:cubicBezTo>
                    <a:pt x="968" y="320"/>
                    <a:pt x="712" y="144"/>
                    <a:pt x="528" y="72"/>
                  </a:cubicBezTo>
                  <a:cubicBezTo>
                    <a:pt x="344" y="0"/>
                    <a:pt x="172" y="12"/>
                    <a:pt x="0" y="24"/>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Line 35"/>
            <p:cNvSpPr>
              <a:spLocks noChangeShapeType="1"/>
            </p:cNvSpPr>
            <p:nvPr/>
          </p:nvSpPr>
          <p:spPr bwMode="auto">
            <a:xfrm flipV="1">
              <a:off x="3552" y="3072"/>
              <a:ext cx="864" cy="9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5" name="Freeform 36"/>
            <p:cNvSpPr>
              <a:spLocks/>
            </p:cNvSpPr>
            <p:nvPr/>
          </p:nvSpPr>
          <p:spPr bwMode="auto">
            <a:xfrm>
              <a:off x="3408" y="1536"/>
              <a:ext cx="496" cy="1536"/>
            </a:xfrm>
            <a:custGeom>
              <a:avLst/>
              <a:gdLst/>
              <a:ahLst/>
              <a:cxnLst>
                <a:cxn ang="0">
                  <a:pos x="96" y="1536"/>
                </a:cxn>
                <a:cxn ang="0">
                  <a:pos x="480" y="1008"/>
                </a:cxn>
                <a:cxn ang="0">
                  <a:pos x="0" y="0"/>
                </a:cxn>
              </a:cxnLst>
              <a:rect l="0" t="0" r="r" b="b"/>
              <a:pathLst>
                <a:path w="496" h="1536">
                  <a:moveTo>
                    <a:pt x="96" y="1536"/>
                  </a:moveTo>
                  <a:cubicBezTo>
                    <a:pt x="296" y="1400"/>
                    <a:pt x="496" y="1264"/>
                    <a:pt x="480" y="1008"/>
                  </a:cubicBezTo>
                  <a:cubicBezTo>
                    <a:pt x="464" y="752"/>
                    <a:pt x="232" y="376"/>
                    <a:pt x="0"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6" name="Freeform 37"/>
            <p:cNvSpPr>
              <a:spLocks/>
            </p:cNvSpPr>
            <p:nvPr/>
          </p:nvSpPr>
          <p:spPr bwMode="auto">
            <a:xfrm>
              <a:off x="3312" y="1488"/>
              <a:ext cx="1728" cy="2304"/>
            </a:xfrm>
            <a:custGeom>
              <a:avLst/>
              <a:gdLst/>
              <a:ahLst/>
              <a:cxnLst>
                <a:cxn ang="0">
                  <a:pos x="1104" y="0"/>
                </a:cxn>
                <a:cxn ang="0">
                  <a:pos x="1584" y="528"/>
                </a:cxn>
                <a:cxn ang="0">
                  <a:pos x="1680" y="1536"/>
                </a:cxn>
                <a:cxn ang="0">
                  <a:pos x="1296" y="2016"/>
                </a:cxn>
                <a:cxn ang="0">
                  <a:pos x="0" y="2400"/>
                </a:cxn>
              </a:cxnLst>
              <a:rect l="0" t="0" r="r" b="b"/>
              <a:pathLst>
                <a:path w="1728" h="2400">
                  <a:moveTo>
                    <a:pt x="1104" y="0"/>
                  </a:moveTo>
                  <a:cubicBezTo>
                    <a:pt x="1296" y="136"/>
                    <a:pt x="1488" y="272"/>
                    <a:pt x="1584" y="528"/>
                  </a:cubicBezTo>
                  <a:cubicBezTo>
                    <a:pt x="1680" y="784"/>
                    <a:pt x="1728" y="1288"/>
                    <a:pt x="1680" y="1536"/>
                  </a:cubicBezTo>
                  <a:cubicBezTo>
                    <a:pt x="1632" y="1784"/>
                    <a:pt x="1576" y="1872"/>
                    <a:pt x="1296" y="2016"/>
                  </a:cubicBezTo>
                  <a:cubicBezTo>
                    <a:pt x="1016" y="2160"/>
                    <a:pt x="508" y="2280"/>
                    <a:pt x="0" y="240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38"/>
            <p:cNvSpPr>
              <a:spLocks noChangeArrowheads="1"/>
            </p:cNvSpPr>
            <p:nvPr/>
          </p:nvSpPr>
          <p:spPr bwMode="auto">
            <a:xfrm>
              <a:off x="960" y="177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E</a:t>
              </a:r>
            </a:p>
          </p:txBody>
        </p:sp>
        <p:sp>
          <p:nvSpPr>
            <p:cNvPr id="38" name="Rectangle 39"/>
            <p:cNvSpPr>
              <a:spLocks noChangeArrowheads="1"/>
            </p:cNvSpPr>
            <p:nvPr/>
          </p:nvSpPr>
          <p:spPr bwMode="auto">
            <a:xfrm>
              <a:off x="2256" y="129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39" name="Rectangle 40"/>
            <p:cNvSpPr>
              <a:spLocks noChangeArrowheads="1"/>
            </p:cNvSpPr>
            <p:nvPr/>
          </p:nvSpPr>
          <p:spPr bwMode="auto">
            <a:xfrm>
              <a:off x="3504" y="1152"/>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0" name="Rectangle 41"/>
            <p:cNvSpPr>
              <a:spLocks noChangeArrowheads="1"/>
            </p:cNvSpPr>
            <p:nvPr/>
          </p:nvSpPr>
          <p:spPr bwMode="auto">
            <a:xfrm>
              <a:off x="4608" y="14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1" name="Rectangle 42"/>
            <p:cNvSpPr>
              <a:spLocks noChangeArrowheads="1"/>
            </p:cNvSpPr>
            <p:nvPr/>
          </p:nvSpPr>
          <p:spPr bwMode="auto">
            <a:xfrm>
              <a:off x="1008" y="302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2" name="Rectangle 43"/>
            <p:cNvSpPr>
              <a:spLocks noChangeArrowheads="1"/>
            </p:cNvSpPr>
            <p:nvPr/>
          </p:nvSpPr>
          <p:spPr bwMode="auto">
            <a:xfrm>
              <a:off x="1824" y="321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3" name="Rectangle 44"/>
            <p:cNvSpPr>
              <a:spLocks noChangeArrowheads="1"/>
            </p:cNvSpPr>
            <p:nvPr/>
          </p:nvSpPr>
          <p:spPr bwMode="auto">
            <a:xfrm>
              <a:off x="1440" y="220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44" name="Rectangle 45"/>
            <p:cNvSpPr>
              <a:spLocks noChangeArrowheads="1"/>
            </p:cNvSpPr>
            <p:nvPr/>
          </p:nvSpPr>
          <p:spPr bwMode="auto">
            <a:xfrm>
              <a:off x="1776" y="244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45" name="Rectangle 46"/>
            <p:cNvSpPr>
              <a:spLocks noChangeArrowheads="1"/>
            </p:cNvSpPr>
            <p:nvPr/>
          </p:nvSpPr>
          <p:spPr bwMode="auto">
            <a:xfrm>
              <a:off x="1440" y="292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6" name="Rectangle 47"/>
            <p:cNvSpPr>
              <a:spLocks noChangeArrowheads="1"/>
            </p:cNvSpPr>
            <p:nvPr/>
          </p:nvSpPr>
          <p:spPr bwMode="auto">
            <a:xfrm>
              <a:off x="1824" y="273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47" name="Rectangle 48"/>
            <p:cNvSpPr>
              <a:spLocks noChangeArrowheads="1"/>
            </p:cNvSpPr>
            <p:nvPr/>
          </p:nvSpPr>
          <p:spPr bwMode="auto">
            <a:xfrm>
              <a:off x="2400" y="26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8" name="Rectangle 49"/>
            <p:cNvSpPr>
              <a:spLocks noChangeArrowheads="1"/>
            </p:cNvSpPr>
            <p:nvPr/>
          </p:nvSpPr>
          <p:spPr bwMode="auto">
            <a:xfrm>
              <a:off x="2640" y="26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49" name="Rectangle 50"/>
            <p:cNvSpPr>
              <a:spLocks noChangeArrowheads="1"/>
            </p:cNvSpPr>
            <p:nvPr/>
          </p:nvSpPr>
          <p:spPr bwMode="auto">
            <a:xfrm>
              <a:off x="2784" y="316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E</a:t>
              </a:r>
            </a:p>
          </p:txBody>
        </p:sp>
        <p:sp>
          <p:nvSpPr>
            <p:cNvPr id="50" name="Freeform 51"/>
            <p:cNvSpPr>
              <a:spLocks/>
            </p:cNvSpPr>
            <p:nvPr/>
          </p:nvSpPr>
          <p:spPr bwMode="auto">
            <a:xfrm>
              <a:off x="2544" y="1584"/>
              <a:ext cx="992" cy="1584"/>
            </a:xfrm>
            <a:custGeom>
              <a:avLst/>
              <a:gdLst/>
              <a:ahLst/>
              <a:cxnLst>
                <a:cxn ang="0">
                  <a:pos x="816" y="0"/>
                </a:cxn>
                <a:cxn ang="0">
                  <a:pos x="912" y="480"/>
                </a:cxn>
                <a:cxn ang="0">
                  <a:pos x="960" y="960"/>
                </a:cxn>
                <a:cxn ang="0">
                  <a:pos x="720" y="1344"/>
                </a:cxn>
                <a:cxn ang="0">
                  <a:pos x="0" y="1584"/>
                </a:cxn>
              </a:cxnLst>
              <a:rect l="0" t="0" r="r" b="b"/>
              <a:pathLst>
                <a:path w="992" h="1584">
                  <a:moveTo>
                    <a:pt x="816" y="0"/>
                  </a:moveTo>
                  <a:cubicBezTo>
                    <a:pt x="852" y="160"/>
                    <a:pt x="888" y="320"/>
                    <a:pt x="912" y="480"/>
                  </a:cubicBezTo>
                  <a:cubicBezTo>
                    <a:pt x="936" y="640"/>
                    <a:pt x="992" y="816"/>
                    <a:pt x="960" y="960"/>
                  </a:cubicBezTo>
                  <a:cubicBezTo>
                    <a:pt x="928" y="1104"/>
                    <a:pt x="880" y="1240"/>
                    <a:pt x="720" y="1344"/>
                  </a:cubicBezTo>
                  <a:cubicBezTo>
                    <a:pt x="560" y="1448"/>
                    <a:pt x="280" y="1516"/>
                    <a:pt x="0" y="1584"/>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51" name="Rectangle 52"/>
            <p:cNvSpPr>
              <a:spLocks noChangeArrowheads="1"/>
            </p:cNvSpPr>
            <p:nvPr/>
          </p:nvSpPr>
          <p:spPr bwMode="auto">
            <a:xfrm>
              <a:off x="3360" y="1920"/>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52" name="Rectangle 53"/>
            <p:cNvSpPr>
              <a:spLocks noChangeArrowheads="1"/>
            </p:cNvSpPr>
            <p:nvPr/>
          </p:nvSpPr>
          <p:spPr bwMode="auto">
            <a:xfrm>
              <a:off x="2928" y="182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53" name="Rectangle 54"/>
            <p:cNvSpPr>
              <a:spLocks noChangeArrowheads="1"/>
            </p:cNvSpPr>
            <p:nvPr/>
          </p:nvSpPr>
          <p:spPr bwMode="auto">
            <a:xfrm>
              <a:off x="2544" y="158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54" name="Rectangle 55"/>
            <p:cNvSpPr>
              <a:spLocks noChangeArrowheads="1"/>
            </p:cNvSpPr>
            <p:nvPr/>
          </p:nvSpPr>
          <p:spPr bwMode="auto">
            <a:xfrm>
              <a:off x="3840" y="2377"/>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55" name="Rectangle 56"/>
            <p:cNvSpPr>
              <a:spLocks noChangeArrowheads="1"/>
            </p:cNvSpPr>
            <p:nvPr/>
          </p:nvSpPr>
          <p:spPr bwMode="auto">
            <a:xfrm>
              <a:off x="3840" y="3792"/>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F</a:t>
              </a:r>
            </a:p>
          </p:txBody>
        </p:sp>
        <p:sp>
          <p:nvSpPr>
            <p:cNvPr id="56" name="Rectangle 57"/>
            <p:cNvSpPr>
              <a:spLocks noChangeArrowheads="1"/>
            </p:cNvSpPr>
            <p:nvPr/>
          </p:nvSpPr>
          <p:spPr bwMode="auto">
            <a:xfrm>
              <a:off x="2208" y="3715"/>
              <a:ext cx="336" cy="192"/>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57" name="Rectangle 58"/>
            <p:cNvSpPr>
              <a:spLocks noChangeArrowheads="1"/>
            </p:cNvSpPr>
            <p:nvPr/>
          </p:nvSpPr>
          <p:spPr bwMode="auto">
            <a:xfrm>
              <a:off x="2544" y="3456"/>
              <a:ext cx="336" cy="240"/>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58" name="Rectangle 59"/>
            <p:cNvSpPr>
              <a:spLocks noChangeArrowheads="1"/>
            </p:cNvSpPr>
            <p:nvPr/>
          </p:nvSpPr>
          <p:spPr bwMode="auto">
            <a:xfrm>
              <a:off x="3840" y="2827"/>
              <a:ext cx="336" cy="240"/>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87</a:t>
            </a:fld>
            <a:endParaRPr lang="en-US" altLang="zh-CN"/>
          </a:p>
        </p:txBody>
      </p:sp>
      <p:graphicFrame>
        <p:nvGraphicFramePr>
          <p:cNvPr id="5" name="表格 4"/>
          <p:cNvGraphicFramePr>
            <a:graphicFrameLocks noGrp="1"/>
          </p:cNvGraphicFramePr>
          <p:nvPr/>
        </p:nvGraphicFramePr>
        <p:xfrm>
          <a:off x="750070" y="1142974"/>
          <a:ext cx="7643860" cy="4929232"/>
        </p:xfrm>
        <a:graphic>
          <a:graphicData uri="http://schemas.openxmlformats.org/drawingml/2006/table">
            <a:tbl>
              <a:tblPr/>
              <a:tblGrid>
                <a:gridCol w="764386"/>
                <a:gridCol w="764386"/>
                <a:gridCol w="764386"/>
                <a:gridCol w="764386"/>
                <a:gridCol w="764386"/>
                <a:gridCol w="764386"/>
                <a:gridCol w="764386"/>
                <a:gridCol w="764386"/>
                <a:gridCol w="764386"/>
                <a:gridCol w="764386"/>
              </a:tblGrid>
              <a:tr h="352088">
                <a:tc rowSpan="2">
                  <a:txBody>
                    <a:bodyPr/>
                    <a:lstStyle/>
                    <a:p>
                      <a:pPr algn="ctr" fontAlgn="b">
                        <a:lnSpc>
                          <a:spcPct val="100000"/>
                        </a:lnSpc>
                        <a:spcAft>
                          <a:spcPts val="0"/>
                        </a:spcAft>
                      </a:pPr>
                      <a:r>
                        <a:rPr lang="zh-CN" sz="2000" b="0" kern="100" dirty="0">
                          <a:latin typeface="微软雅黑" pitchFamily="34" charset="-122"/>
                          <a:ea typeface="微软雅黑" pitchFamily="34" charset="-122"/>
                          <a:cs typeface="Arial" pitchFamily="34" charset="0"/>
                        </a:rPr>
                        <a:t>状态</a:t>
                      </a: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b">
                        <a:lnSpc>
                          <a:spcPct val="100000"/>
                        </a:lnSpc>
                        <a:spcAft>
                          <a:spcPts val="0"/>
                        </a:spcAft>
                      </a:pPr>
                      <a:r>
                        <a:rPr lang="en-US" sz="2000" b="0" kern="100" dirty="0">
                          <a:latin typeface="Arial" pitchFamily="34" charset="0"/>
                          <a:ea typeface="宋体"/>
                          <a:cs typeface="Arial" pitchFamily="34" charset="0"/>
                        </a:rPr>
                        <a:t>ACTION</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b">
                        <a:lnSpc>
                          <a:spcPct val="100000"/>
                        </a:lnSpc>
                        <a:spcAft>
                          <a:spcPts val="0"/>
                        </a:spcAft>
                      </a:pPr>
                      <a:r>
                        <a:rPr lang="en-US" sz="2000" b="0" kern="100">
                          <a:latin typeface="Arial" pitchFamily="34" charset="0"/>
                          <a:ea typeface="宋体"/>
                          <a:cs typeface="Arial" pitchFamily="34" charset="0"/>
                        </a:rPr>
                        <a:t>GOTO</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52088">
                <a:tc vMerge="1">
                  <a:txBody>
                    <a:bodyPr/>
                    <a:lstStyle/>
                    <a:p>
                      <a:pPr algn="ctr" fontAlgn="b">
                        <a:lnSpc>
                          <a:spcPct val="100000"/>
                        </a:lnSpc>
                        <a:spcAft>
                          <a:spcPts val="0"/>
                        </a:spcAft>
                      </a:pPr>
                      <a:endParaRPr lang="zh-CN" sz="2000" kern="100" dirty="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err="1">
                          <a:latin typeface="Arial" pitchFamily="34" charset="0"/>
                          <a:ea typeface="宋体"/>
                          <a:cs typeface="Arial" pitchFamily="34" charset="0"/>
                        </a:rPr>
                        <a:t>i</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E</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F</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dirty="0">
                          <a:latin typeface="Arial" pitchFamily="34" charset="0"/>
                          <a:ea typeface="宋体"/>
                          <a:cs typeface="Arial" pitchFamily="34" charset="0"/>
                        </a:rPr>
                        <a:t>0</a:t>
                      </a:r>
                      <a:endParaRPr lang="zh-CN" sz="2000" b="0" kern="100" dirty="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s6</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acc</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s7</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r2</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r2</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r4</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4</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s5</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s4</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8</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5</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r6</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6</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9</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3</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7</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10</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8</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s11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9</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s7</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10</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11</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spcBef>
                <a:spcPts val="600"/>
              </a:spcBef>
            </a:pPr>
            <a:r>
              <a:rPr lang="zh-CN" altLang="en-US" dirty="0" smtClean="0"/>
              <a:t>对输入串</a:t>
            </a:r>
            <a:r>
              <a:rPr lang="en-US" altLang="zh-CN" dirty="0" err="1" smtClean="0"/>
              <a:t>i</a:t>
            </a:r>
            <a:r>
              <a:rPr lang="en-US" altLang="zh-CN" dirty="0" smtClean="0"/>
              <a:t>*</a:t>
            </a:r>
            <a:r>
              <a:rPr lang="en-US" altLang="zh-CN" dirty="0" err="1" smtClean="0"/>
              <a:t>i+i</a:t>
            </a:r>
            <a:r>
              <a:rPr lang="zh-CN" altLang="en-US" dirty="0" smtClean="0"/>
              <a:t>，</a:t>
            </a:r>
            <a:r>
              <a:rPr lang="en-US" altLang="zh-CN" dirty="0" smtClean="0"/>
              <a:t> LR</a:t>
            </a:r>
            <a:r>
              <a:rPr lang="zh-CN" altLang="en-US" dirty="0" smtClean="0"/>
              <a:t>分析器的工作过程</a:t>
            </a:r>
            <a:r>
              <a:rPr lang="zh-CN" altLang="en-US" dirty="0" smtClean="0"/>
              <a:t>。</a:t>
            </a:r>
            <a:r>
              <a:rPr lang="zh-CN" altLang="en-US" dirty="0" smtClean="0"/>
              <a:t>（例</a:t>
            </a:r>
            <a:r>
              <a:rPr lang="en-US" altLang="zh-CN" dirty="0" smtClean="0"/>
              <a:t>5.7</a:t>
            </a:r>
            <a:r>
              <a:rPr lang="zh-CN" altLang="en-US" dirty="0" smtClean="0"/>
              <a:t>）</a:t>
            </a:r>
            <a:endParaRPr lang="en-US" altLang="zh-CN" dirty="0" smtClean="0"/>
          </a:p>
        </p:txBody>
      </p:sp>
      <p:sp>
        <p:nvSpPr>
          <p:cNvPr id="2" name="灯片编号占位符 1"/>
          <p:cNvSpPr>
            <a:spLocks noGrp="1"/>
          </p:cNvSpPr>
          <p:nvPr>
            <p:ph type="sldNum" sz="quarter" idx="12"/>
          </p:nvPr>
        </p:nvSpPr>
        <p:spPr/>
        <p:txBody>
          <a:bodyPr/>
          <a:lstStyle/>
          <a:p>
            <a:fld id="{DAD8BF6A-48B6-435C-B7DD-C79374747A4D}" type="slidenum">
              <a:rPr lang="zh-CN" altLang="en-US" smtClean="0"/>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2" y="-24"/>
            <a:ext cx="9144032" cy="6858024"/>
          </a:xfrm>
          <a:solidFill>
            <a:schemeClr val="accent3"/>
          </a:solidFill>
        </p:spPr>
        <p:txBody>
          <a:bodyPr/>
          <a:lstStyle/>
          <a:p>
            <a:pPr marL="139950" indent="0">
              <a:spcBef>
                <a:spcPts val="0"/>
              </a:spcBef>
              <a:spcAft>
                <a:spcPts val="0"/>
              </a:spcAft>
              <a:buFont typeface="Wingdings" pitchFamily="2" charset="2"/>
              <a:buNone/>
            </a:pPr>
            <a:endParaRPr lang="en-US" altLang="zh-CN" sz="2000" b="1" u="sng" dirty="0" smtClean="0"/>
          </a:p>
          <a:p>
            <a:pPr marL="139950" indent="0">
              <a:spcBef>
                <a:spcPts val="0"/>
              </a:spcBef>
              <a:spcAft>
                <a:spcPts val="600"/>
              </a:spcAft>
              <a:buFont typeface="Wingdings" pitchFamily="2" charset="2"/>
              <a:buNone/>
            </a:pPr>
            <a:r>
              <a:rPr lang="zh-CN" altLang="en-US" sz="2000" b="1" u="sng" dirty="0" smtClean="0"/>
              <a:t>步骤</a:t>
            </a:r>
            <a:r>
              <a:rPr lang="zh-CN" altLang="en-US" sz="2000" b="1" u="sng" dirty="0"/>
              <a:t>	状态		符号		输入</a:t>
            </a:r>
            <a:r>
              <a:rPr lang="zh-CN" altLang="en-US" sz="2000" b="1" u="sng" dirty="0" smtClean="0"/>
              <a:t>串</a:t>
            </a:r>
            <a:r>
              <a:rPr lang="en-US" altLang="zh-CN" sz="2000" b="1" u="sng" dirty="0" smtClean="0"/>
              <a:t>		</a:t>
            </a:r>
            <a:r>
              <a:rPr lang="zh-CN" altLang="en-US" sz="2000" b="1" u="sng" dirty="0" smtClean="0"/>
              <a:t>动作</a:t>
            </a:r>
            <a:endParaRPr lang="zh-CN" altLang="en-US" sz="2000" b="1" dirty="0"/>
          </a:p>
          <a:p>
            <a:pPr marL="139950" indent="0">
              <a:spcBef>
                <a:spcPts val="600"/>
              </a:spcBef>
              <a:buFont typeface="Wingdings" pitchFamily="2" charset="2"/>
              <a:buNone/>
            </a:pPr>
            <a:r>
              <a:rPr lang="en-US" altLang="zh-CN" sz="2000" b="1" dirty="0"/>
              <a:t>(1)	</a:t>
            </a:r>
            <a:r>
              <a:rPr lang="en-US" altLang="zh-CN" sz="2000" b="1" dirty="0" smtClean="0"/>
              <a:t>0</a:t>
            </a:r>
            <a:r>
              <a:rPr lang="en-US" altLang="zh-CN" sz="2000" b="1" dirty="0"/>
              <a:t>		#		</a:t>
            </a:r>
            <a:r>
              <a:rPr lang="en-US" altLang="zh-CN" sz="2000" b="1" dirty="0" err="1"/>
              <a:t>i</a:t>
            </a:r>
            <a:r>
              <a:rPr lang="en-US" altLang="zh-CN" sz="2000" b="1" dirty="0"/>
              <a:t>*</a:t>
            </a:r>
            <a:r>
              <a:rPr lang="en-US" altLang="zh-CN" sz="2000" b="1" dirty="0" err="1"/>
              <a:t>i+i</a:t>
            </a:r>
            <a:r>
              <a:rPr lang="en-US" altLang="zh-CN" sz="2000" b="1" dirty="0" smtClean="0"/>
              <a:t>#		s5</a:t>
            </a:r>
            <a:endParaRPr lang="en-US" altLang="zh-CN" sz="2000" b="1" dirty="0"/>
          </a:p>
          <a:p>
            <a:pPr marL="139950" indent="0">
              <a:spcBef>
                <a:spcPts val="600"/>
              </a:spcBef>
              <a:buNone/>
            </a:pPr>
            <a:r>
              <a:rPr lang="en-US" altLang="zh-CN" sz="2000" b="1" dirty="0"/>
              <a:t>(2)	</a:t>
            </a:r>
            <a:r>
              <a:rPr lang="en-US" altLang="zh-CN" sz="2000" b="1" dirty="0" smtClean="0"/>
              <a:t>05</a:t>
            </a:r>
            <a:r>
              <a:rPr lang="en-US" altLang="zh-CN" sz="2000" b="1" dirty="0"/>
              <a:t>		#</a:t>
            </a:r>
            <a:r>
              <a:rPr lang="en-US" altLang="zh-CN" sz="2000" b="1" dirty="0" err="1"/>
              <a:t>i</a:t>
            </a:r>
            <a:r>
              <a:rPr lang="en-US" altLang="zh-CN" sz="2000" b="1" dirty="0"/>
              <a:t>		</a:t>
            </a:r>
            <a:r>
              <a:rPr lang="en-US" altLang="zh-CN" sz="2000" b="1" dirty="0" smtClean="0"/>
              <a:t> *</a:t>
            </a:r>
            <a:r>
              <a:rPr lang="en-US" altLang="zh-CN" sz="2000" b="1" dirty="0" err="1"/>
              <a:t>i+i</a:t>
            </a:r>
            <a:r>
              <a:rPr lang="en-US" altLang="zh-CN" sz="2000" b="1" dirty="0" smtClean="0"/>
              <a:t>#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endParaRPr lang="en-US" altLang="zh-CN" sz="2000" b="1" dirty="0"/>
          </a:p>
          <a:p>
            <a:pPr marL="139950" indent="0">
              <a:spcBef>
                <a:spcPts val="600"/>
              </a:spcBef>
              <a:buNone/>
            </a:pPr>
            <a:r>
              <a:rPr lang="en-US" altLang="zh-CN" sz="2000" b="1" dirty="0"/>
              <a:t>(3)	</a:t>
            </a:r>
            <a:r>
              <a:rPr lang="en-US" altLang="zh-CN" sz="2000" b="1" dirty="0" smtClean="0"/>
              <a:t>03</a:t>
            </a:r>
            <a:r>
              <a:rPr lang="en-US" altLang="zh-CN" sz="2000" b="1" dirty="0"/>
              <a:t>		#F		</a:t>
            </a:r>
            <a:r>
              <a:rPr lang="en-US" altLang="zh-CN" sz="2000" b="1" dirty="0" smtClean="0"/>
              <a:t> *</a:t>
            </a:r>
            <a:r>
              <a:rPr lang="en-US" altLang="zh-CN" sz="2000" b="1" dirty="0" err="1"/>
              <a:t>i+i</a:t>
            </a:r>
            <a:r>
              <a:rPr lang="en-US" altLang="zh-CN" sz="2000" b="1" dirty="0" smtClean="0"/>
              <a:t>#		r(</a:t>
            </a:r>
            <a:r>
              <a:rPr lang="en-US" altLang="zh-CN" sz="2000" b="1" dirty="0" smtClean="0">
                <a:cs typeface="Arial" pitchFamily="34" charset="0"/>
              </a:rPr>
              <a:t>T→F</a:t>
            </a:r>
            <a:r>
              <a:rPr lang="en-US" altLang="zh-CN" sz="2000" b="1" dirty="0" smtClean="0"/>
              <a:t>)</a:t>
            </a:r>
            <a:endParaRPr lang="en-US" altLang="zh-CN" sz="2000" b="1" dirty="0"/>
          </a:p>
          <a:p>
            <a:pPr marL="139950" indent="0">
              <a:spcBef>
                <a:spcPts val="600"/>
              </a:spcBef>
              <a:buFont typeface="Wingdings" pitchFamily="2" charset="2"/>
              <a:buNone/>
            </a:pPr>
            <a:r>
              <a:rPr lang="en-US" altLang="zh-CN" sz="2000" b="1" dirty="0"/>
              <a:t>(4)	</a:t>
            </a:r>
            <a:r>
              <a:rPr lang="en-US" altLang="zh-CN" sz="2000" b="1" dirty="0" smtClean="0"/>
              <a:t>02</a:t>
            </a:r>
            <a:r>
              <a:rPr lang="en-US" altLang="zh-CN" sz="2000" b="1" dirty="0"/>
              <a:t>		#T		</a:t>
            </a:r>
            <a:r>
              <a:rPr lang="en-US" altLang="zh-CN" sz="2000" b="1" dirty="0" smtClean="0"/>
              <a:t> *</a:t>
            </a:r>
            <a:r>
              <a:rPr lang="en-US" altLang="zh-CN" sz="2000" b="1" dirty="0" err="1"/>
              <a:t>i+i</a:t>
            </a:r>
            <a:r>
              <a:rPr lang="en-US" altLang="zh-CN" sz="2000" b="1" dirty="0" smtClean="0"/>
              <a:t>#		s7</a:t>
            </a:r>
            <a:endParaRPr lang="en-US" altLang="zh-CN" sz="2000" b="1" dirty="0"/>
          </a:p>
          <a:p>
            <a:pPr marL="139950" indent="0">
              <a:spcBef>
                <a:spcPts val="600"/>
              </a:spcBef>
              <a:buFont typeface="Wingdings" pitchFamily="2" charset="2"/>
              <a:buNone/>
            </a:pPr>
            <a:r>
              <a:rPr lang="en-US" altLang="zh-CN" sz="2000" b="1" dirty="0" smtClean="0"/>
              <a:t>(5)	</a:t>
            </a:r>
            <a:r>
              <a:rPr lang="en-US" altLang="zh-CN" sz="2000" b="1" dirty="0" smtClean="0"/>
              <a:t>027</a:t>
            </a:r>
            <a:r>
              <a:rPr lang="en-US" altLang="zh-CN" sz="2000" b="1" dirty="0"/>
              <a:t>		#T*		</a:t>
            </a:r>
            <a:r>
              <a:rPr lang="en-US" altLang="zh-CN" sz="2000" b="1" dirty="0" smtClean="0"/>
              <a:t>  </a:t>
            </a:r>
            <a:r>
              <a:rPr lang="en-US" altLang="zh-CN" sz="2000" b="1" dirty="0" err="1" smtClean="0"/>
              <a:t>i+i</a:t>
            </a:r>
            <a:r>
              <a:rPr lang="en-US" altLang="zh-CN" sz="2000" b="1" dirty="0" smtClean="0"/>
              <a:t>#		s5</a:t>
            </a:r>
            <a:endParaRPr lang="en-US" altLang="zh-CN" sz="2000" b="1" dirty="0" smtClean="0"/>
          </a:p>
          <a:p>
            <a:pPr marL="139950" indent="0">
              <a:spcBef>
                <a:spcPts val="600"/>
              </a:spcBef>
              <a:buNone/>
            </a:pPr>
            <a:r>
              <a:rPr lang="en-US" altLang="zh-CN" sz="2000" b="1" dirty="0" smtClean="0"/>
              <a:t>(6)	</a:t>
            </a:r>
            <a:r>
              <a:rPr lang="en-US" altLang="zh-CN" sz="2000" b="1" dirty="0" smtClean="0"/>
              <a:t>0275</a:t>
            </a:r>
            <a:r>
              <a:rPr lang="en-US" altLang="zh-CN" sz="2000" b="1" dirty="0" smtClean="0"/>
              <a:t>		#T*</a:t>
            </a:r>
            <a:r>
              <a:rPr lang="en-US" altLang="zh-CN" sz="2000" b="1" dirty="0" err="1" smtClean="0"/>
              <a:t>i</a:t>
            </a:r>
            <a:r>
              <a:rPr lang="en-US" altLang="zh-CN" sz="2000" b="1" dirty="0" smtClean="0"/>
              <a:t>		   +</a:t>
            </a:r>
            <a:r>
              <a:rPr lang="en-US" altLang="zh-CN" sz="2000" b="1" dirty="0" err="1" smtClean="0"/>
              <a:t>i</a:t>
            </a:r>
            <a:r>
              <a:rPr lang="en-US" altLang="zh-CN" sz="2000" b="1" dirty="0" smtClean="0"/>
              <a:t>#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endParaRPr lang="en-US" altLang="zh-CN" sz="2000" b="1" dirty="0" smtClean="0"/>
          </a:p>
          <a:p>
            <a:pPr marL="139950" indent="0">
              <a:spcBef>
                <a:spcPts val="600"/>
              </a:spcBef>
              <a:buNone/>
            </a:pPr>
            <a:r>
              <a:rPr lang="en-US" altLang="zh-CN" sz="2000" b="1" dirty="0" smtClean="0"/>
              <a:t>(7)	</a:t>
            </a:r>
            <a:r>
              <a:rPr lang="en-US" altLang="zh-CN" sz="2000" b="1" dirty="0" smtClean="0"/>
              <a:t>027</a:t>
            </a:r>
            <a:r>
              <a:rPr lang="en-US" altLang="zh-CN" sz="2000" b="1" u="sng" dirty="0" smtClean="0"/>
              <a:t>10</a:t>
            </a:r>
            <a:r>
              <a:rPr lang="en-US" altLang="zh-CN" sz="2000" b="1" dirty="0" smtClean="0"/>
              <a:t>		#T*F		   +</a:t>
            </a:r>
            <a:r>
              <a:rPr lang="en-US" altLang="zh-CN" sz="2000" b="1" dirty="0" err="1" smtClean="0"/>
              <a:t>i</a:t>
            </a:r>
            <a:r>
              <a:rPr lang="en-US" altLang="zh-CN" sz="2000" b="1" dirty="0" smtClean="0"/>
              <a:t>#		 </a:t>
            </a:r>
            <a:r>
              <a:rPr lang="en-US" altLang="zh-CN" sz="2000" b="1" dirty="0" smtClean="0"/>
              <a:t>r(</a:t>
            </a:r>
            <a:r>
              <a:rPr lang="en-US" altLang="zh-CN" sz="2000" b="1" dirty="0" smtClean="0">
                <a:cs typeface="Arial" pitchFamily="34" charset="0"/>
              </a:rPr>
              <a:t>T→T*F</a:t>
            </a:r>
            <a:r>
              <a:rPr lang="en-US" altLang="zh-CN" sz="2000" b="1" dirty="0" smtClean="0"/>
              <a:t>)</a:t>
            </a:r>
            <a:endParaRPr lang="en-US" altLang="zh-CN" sz="2000" b="1" dirty="0" smtClean="0"/>
          </a:p>
          <a:p>
            <a:pPr marL="139950" indent="0">
              <a:spcBef>
                <a:spcPts val="600"/>
              </a:spcBef>
              <a:buNone/>
            </a:pPr>
            <a:r>
              <a:rPr lang="en-US" altLang="zh-CN" sz="2000" b="1" dirty="0" smtClean="0"/>
              <a:t>(8)	</a:t>
            </a:r>
            <a:r>
              <a:rPr lang="en-US" altLang="zh-CN" sz="2000" b="1" dirty="0" smtClean="0"/>
              <a:t>02</a:t>
            </a:r>
            <a:r>
              <a:rPr lang="en-US" altLang="zh-CN" sz="2000" b="1" dirty="0" smtClean="0"/>
              <a:t>		#T		   +</a:t>
            </a:r>
            <a:r>
              <a:rPr lang="en-US" altLang="zh-CN" sz="2000" b="1" dirty="0" err="1" smtClean="0"/>
              <a:t>i</a:t>
            </a:r>
            <a:r>
              <a:rPr lang="en-US" altLang="zh-CN" sz="2000" b="1" dirty="0" smtClean="0"/>
              <a:t>#		r(</a:t>
            </a:r>
            <a:r>
              <a:rPr lang="en-US" altLang="zh-CN" sz="2000" b="1" dirty="0" smtClean="0">
                <a:cs typeface="Arial" pitchFamily="34" charset="0"/>
              </a:rPr>
              <a:t>E→T)</a:t>
            </a:r>
            <a:endParaRPr lang="en-US" altLang="zh-CN" sz="2000" b="1" dirty="0" smtClean="0"/>
          </a:p>
          <a:p>
            <a:pPr marL="139950" indent="0">
              <a:spcBef>
                <a:spcPts val="600"/>
              </a:spcBef>
              <a:buNone/>
            </a:pPr>
            <a:r>
              <a:rPr lang="en-US" altLang="zh-CN" sz="2000" b="1" dirty="0" smtClean="0"/>
              <a:t>(9)	</a:t>
            </a:r>
            <a:r>
              <a:rPr lang="en-US" altLang="zh-CN" sz="2000" b="1" dirty="0" smtClean="0"/>
              <a:t>01</a:t>
            </a:r>
            <a:r>
              <a:rPr lang="en-US" altLang="zh-CN" sz="2000" b="1" dirty="0" smtClean="0"/>
              <a:t>		#E		   +</a:t>
            </a:r>
            <a:r>
              <a:rPr lang="en-US" altLang="zh-CN" sz="2000" b="1" dirty="0" err="1" smtClean="0"/>
              <a:t>i</a:t>
            </a:r>
            <a:r>
              <a:rPr lang="en-US" altLang="zh-CN" sz="2000" b="1" dirty="0" smtClean="0"/>
              <a:t>#		s6</a:t>
            </a:r>
            <a:endParaRPr lang="en-US" altLang="zh-CN" sz="2000" b="1" dirty="0" smtClean="0"/>
          </a:p>
          <a:p>
            <a:pPr marL="139950" indent="0">
              <a:spcBef>
                <a:spcPts val="600"/>
              </a:spcBef>
              <a:buNone/>
            </a:pPr>
            <a:r>
              <a:rPr lang="en-US" altLang="zh-CN" sz="2000" b="1" dirty="0" smtClean="0"/>
              <a:t>(10)	016		#E+	</a:t>
            </a:r>
            <a:r>
              <a:rPr lang="en-US" altLang="zh-CN" sz="2000" b="1" dirty="0" smtClean="0"/>
              <a:t>	     </a:t>
            </a:r>
            <a:r>
              <a:rPr lang="en-US" altLang="zh-CN" sz="2000" b="1" dirty="0" err="1" smtClean="0"/>
              <a:t>i</a:t>
            </a:r>
            <a:r>
              <a:rPr lang="en-US" altLang="zh-CN" sz="2000" b="1" dirty="0" smtClean="0"/>
              <a:t>#		s5</a:t>
            </a:r>
            <a:endParaRPr lang="en-US" altLang="zh-CN" sz="2000" b="1" dirty="0" smtClean="0"/>
          </a:p>
          <a:p>
            <a:pPr marL="139950" indent="0">
              <a:spcBef>
                <a:spcPts val="600"/>
              </a:spcBef>
              <a:buNone/>
            </a:pPr>
            <a:r>
              <a:rPr lang="en-US" altLang="zh-CN" sz="2000" b="1" dirty="0" smtClean="0"/>
              <a:t>(11)	0165		#</a:t>
            </a:r>
            <a:r>
              <a:rPr lang="en-US" altLang="zh-CN" sz="2000" b="1" dirty="0" err="1" smtClean="0"/>
              <a:t>E+i</a:t>
            </a:r>
            <a:r>
              <a:rPr lang="en-US" altLang="zh-CN" sz="2000" b="1" dirty="0" smtClean="0"/>
              <a:t>		     </a:t>
            </a:r>
            <a:r>
              <a:rPr lang="en-US" altLang="zh-CN" sz="2000" b="1" dirty="0" smtClean="0"/>
              <a:t>#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endParaRPr lang="en-US" altLang="zh-CN" sz="2000" b="1" dirty="0" smtClean="0"/>
          </a:p>
          <a:p>
            <a:pPr marL="139950" indent="0">
              <a:spcBef>
                <a:spcPts val="600"/>
              </a:spcBef>
              <a:buNone/>
            </a:pPr>
            <a:r>
              <a:rPr lang="en-US" altLang="zh-CN" sz="2000" b="1" dirty="0" smtClean="0"/>
              <a:t>(12)	0163		#E+F		     </a:t>
            </a:r>
            <a:r>
              <a:rPr lang="en-US" altLang="zh-CN" sz="2000" b="1" dirty="0" smtClean="0"/>
              <a:t>#		 r(</a:t>
            </a:r>
            <a:r>
              <a:rPr lang="en-US" altLang="zh-CN" sz="2000" b="1" dirty="0" smtClean="0">
                <a:cs typeface="Arial" pitchFamily="34" charset="0"/>
              </a:rPr>
              <a:t>T→F</a:t>
            </a:r>
            <a:r>
              <a:rPr lang="en-US" altLang="zh-CN" sz="2000" b="1" dirty="0" smtClean="0"/>
              <a:t>)</a:t>
            </a:r>
            <a:endParaRPr lang="en-US" altLang="zh-CN" sz="2000" b="1" dirty="0" smtClean="0"/>
          </a:p>
          <a:p>
            <a:pPr marL="139950" indent="0">
              <a:spcBef>
                <a:spcPts val="600"/>
              </a:spcBef>
              <a:buNone/>
            </a:pPr>
            <a:r>
              <a:rPr lang="en-US" altLang="zh-CN" sz="2000" b="1" dirty="0" smtClean="0"/>
              <a:t>(13)	0169		#E+T		     </a:t>
            </a:r>
            <a:r>
              <a:rPr lang="en-US" altLang="zh-CN" sz="2000" b="1" dirty="0" smtClean="0"/>
              <a:t>#		 </a:t>
            </a:r>
            <a:r>
              <a:rPr lang="en-US" altLang="zh-CN" sz="2000" b="1" dirty="0" smtClean="0"/>
              <a:t>r(</a:t>
            </a:r>
            <a:r>
              <a:rPr lang="en-US" altLang="zh-CN" sz="2000" b="1" dirty="0" smtClean="0">
                <a:cs typeface="Arial" pitchFamily="34" charset="0"/>
              </a:rPr>
              <a:t>E→E+T</a:t>
            </a:r>
            <a:r>
              <a:rPr lang="en-US" altLang="zh-CN" sz="2000" b="1" dirty="0" smtClean="0"/>
              <a:t>)</a:t>
            </a:r>
            <a:endParaRPr lang="en-US" altLang="zh-CN" sz="2000" b="1" dirty="0" smtClean="0"/>
          </a:p>
          <a:p>
            <a:pPr marL="139950" indent="0">
              <a:spcBef>
                <a:spcPts val="600"/>
              </a:spcBef>
              <a:buNone/>
            </a:pPr>
            <a:r>
              <a:rPr lang="en-US" altLang="zh-CN" sz="2000" b="1" dirty="0" smtClean="0"/>
              <a:t>(14)	01		#E		     </a:t>
            </a:r>
            <a:r>
              <a:rPr lang="en-US" altLang="zh-CN" sz="2000" b="1" dirty="0" smtClean="0"/>
              <a:t>#		acc</a:t>
            </a:r>
            <a:endParaRPr lang="en-US" altLang="zh-CN" sz="2000" b="1" dirty="0" smtClean="0"/>
          </a:p>
        </p:txBody>
      </p:sp>
      <p:sp>
        <p:nvSpPr>
          <p:cNvPr id="14" name="矩形 13"/>
          <p:cNvSpPr/>
          <p:nvPr/>
        </p:nvSpPr>
        <p:spPr>
          <a:xfrm>
            <a:off x="7500990" y="357166"/>
            <a:ext cx="1714480" cy="2131353"/>
          </a:xfrm>
          <a:prstGeom prst="rect">
            <a:avLst/>
          </a:prstGeom>
        </p:spPr>
        <p:txBody>
          <a:bodyPr wrap="square">
            <a:spAutoFit/>
          </a:bodyPr>
          <a:lstStyle/>
          <a:p>
            <a:pPr>
              <a:spcBef>
                <a:spcPts val="300"/>
              </a:spcBef>
            </a:pPr>
            <a:r>
              <a:rPr lang="en-US" altLang="zh-CN" sz="2000" dirty="0" smtClean="0">
                <a:latin typeface="Arial" pitchFamily="34" charset="0"/>
                <a:cs typeface="Arial" pitchFamily="34" charset="0"/>
              </a:rPr>
              <a:t>(1) E→E</a:t>
            </a:r>
            <a:r>
              <a:rPr lang="zh-CN" altLang="en-US" sz="2000" dirty="0" smtClean="0">
                <a:latin typeface="Arial" pitchFamily="34" charset="0"/>
                <a:cs typeface="Arial" pitchFamily="34" charset="0"/>
              </a:rPr>
              <a:t>＋</a:t>
            </a:r>
            <a:r>
              <a:rPr lang="en-US" altLang="zh-CN" sz="2000" dirty="0" smtClean="0">
                <a:latin typeface="Arial" pitchFamily="34" charset="0"/>
                <a:cs typeface="Arial" pitchFamily="34" charset="0"/>
              </a:rPr>
              <a:t>T</a:t>
            </a:r>
          </a:p>
          <a:p>
            <a:pPr>
              <a:spcBef>
                <a:spcPts val="300"/>
              </a:spcBef>
            </a:pPr>
            <a:r>
              <a:rPr lang="en-US" altLang="zh-CN" sz="2000" dirty="0" smtClean="0">
                <a:latin typeface="Arial" pitchFamily="34" charset="0"/>
                <a:cs typeface="Arial" pitchFamily="34" charset="0"/>
              </a:rPr>
              <a:t>(2) E→T</a:t>
            </a:r>
          </a:p>
          <a:p>
            <a:pPr>
              <a:spcBef>
                <a:spcPts val="300"/>
              </a:spcBef>
            </a:pPr>
            <a:r>
              <a:rPr lang="en-US" altLang="zh-CN" sz="2000" dirty="0" smtClean="0">
                <a:latin typeface="Arial" pitchFamily="34" charset="0"/>
                <a:cs typeface="Arial" pitchFamily="34" charset="0"/>
              </a:rPr>
              <a:t>(3) T→T*F</a:t>
            </a:r>
          </a:p>
          <a:p>
            <a:pPr>
              <a:spcBef>
                <a:spcPts val="300"/>
              </a:spcBef>
            </a:pPr>
            <a:r>
              <a:rPr lang="en-US" altLang="zh-CN" sz="2000" dirty="0" smtClean="0">
                <a:latin typeface="Arial" pitchFamily="34" charset="0"/>
                <a:cs typeface="Arial" pitchFamily="34" charset="0"/>
              </a:rPr>
              <a:t>(4) T→F</a:t>
            </a:r>
          </a:p>
          <a:p>
            <a:pPr>
              <a:spcBef>
                <a:spcPts val="300"/>
              </a:spcBef>
            </a:pPr>
            <a:r>
              <a:rPr lang="en-US" altLang="zh-CN" sz="2000" dirty="0" smtClean="0">
                <a:latin typeface="Arial" pitchFamily="34" charset="0"/>
                <a:cs typeface="Arial" pitchFamily="34" charset="0"/>
              </a:rPr>
              <a:t>(5) F→(E)</a:t>
            </a:r>
          </a:p>
          <a:p>
            <a:pPr>
              <a:spcBef>
                <a:spcPts val="300"/>
              </a:spcBef>
            </a:pPr>
            <a:r>
              <a:rPr lang="en-US" altLang="zh-CN" sz="2000" dirty="0" smtClean="0">
                <a:latin typeface="Arial" pitchFamily="34" charset="0"/>
                <a:cs typeface="Arial" pitchFamily="34" charset="0"/>
              </a:rPr>
              <a:t>(6) </a:t>
            </a:r>
            <a:r>
              <a:rPr lang="en-US" altLang="zh-CN" sz="2000" dirty="0" err="1" smtClean="0">
                <a:latin typeface="Arial" pitchFamily="34" charset="0"/>
                <a:cs typeface="Arial" pitchFamily="34" charset="0"/>
              </a:rPr>
              <a:t>F→i</a:t>
            </a:r>
            <a:endParaRPr lang="en-US" altLang="zh-CN" sz="20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6">
                                            <p:txEl>
                                              <p:pRg st="2" end="2"/>
                                            </p:txEl>
                                          </p:spTgt>
                                        </p:tgtEl>
                                        <p:attrNameLst>
                                          <p:attrName>style.visibility</p:attrName>
                                        </p:attrNameLst>
                                      </p:cBhvr>
                                      <p:to>
                                        <p:strVal val="visible"/>
                                      </p:to>
                                    </p:set>
                                    <p:animEffect transition="in" filter="blinds(horizontal)">
                                      <p:cBhvr>
                                        <p:cTn id="12" dur="500"/>
                                        <p:tgtEl>
                                          <p:spTgt spid="778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6">
                                            <p:txEl>
                                              <p:pRg st="3" end="3"/>
                                            </p:txEl>
                                          </p:spTgt>
                                        </p:tgtEl>
                                        <p:attrNameLst>
                                          <p:attrName>style.visibility</p:attrName>
                                        </p:attrNameLst>
                                      </p:cBhvr>
                                      <p:to>
                                        <p:strVal val="visible"/>
                                      </p:to>
                                    </p:set>
                                    <p:animEffect transition="in" filter="blinds(horizontal)">
                                      <p:cBhvr>
                                        <p:cTn id="17" dur="500"/>
                                        <p:tgtEl>
                                          <p:spTgt spid="778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6">
                                            <p:txEl>
                                              <p:pRg st="4" end="4"/>
                                            </p:txEl>
                                          </p:spTgt>
                                        </p:tgtEl>
                                        <p:attrNameLst>
                                          <p:attrName>style.visibility</p:attrName>
                                        </p:attrNameLst>
                                      </p:cBhvr>
                                      <p:to>
                                        <p:strVal val="visible"/>
                                      </p:to>
                                    </p:set>
                                    <p:animEffect transition="in" filter="blinds(horizontal)">
                                      <p:cBhvr>
                                        <p:cTn id="22" dur="500"/>
                                        <p:tgtEl>
                                          <p:spTgt spid="778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6">
                                            <p:txEl>
                                              <p:pRg st="5" end="5"/>
                                            </p:txEl>
                                          </p:spTgt>
                                        </p:tgtEl>
                                        <p:attrNameLst>
                                          <p:attrName>style.visibility</p:attrName>
                                        </p:attrNameLst>
                                      </p:cBhvr>
                                      <p:to>
                                        <p:strVal val="visible"/>
                                      </p:to>
                                    </p:set>
                                    <p:animEffect transition="in" filter="blinds(horizontal)">
                                      <p:cBhvr>
                                        <p:cTn id="27" dur="500"/>
                                        <p:tgtEl>
                                          <p:spTgt spid="778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26">
                                            <p:txEl>
                                              <p:pRg st="6" end="6"/>
                                            </p:txEl>
                                          </p:spTgt>
                                        </p:tgtEl>
                                        <p:attrNameLst>
                                          <p:attrName>style.visibility</p:attrName>
                                        </p:attrNameLst>
                                      </p:cBhvr>
                                      <p:to>
                                        <p:strVal val="visible"/>
                                      </p:to>
                                    </p:set>
                                    <p:animEffect transition="in" filter="blinds(horizontal)">
                                      <p:cBhvr>
                                        <p:cTn id="32" dur="500"/>
                                        <p:tgtEl>
                                          <p:spTgt spid="778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826">
                                            <p:txEl>
                                              <p:pRg st="7" end="7"/>
                                            </p:txEl>
                                          </p:spTgt>
                                        </p:tgtEl>
                                        <p:attrNameLst>
                                          <p:attrName>style.visibility</p:attrName>
                                        </p:attrNameLst>
                                      </p:cBhvr>
                                      <p:to>
                                        <p:strVal val="visible"/>
                                      </p:to>
                                    </p:set>
                                    <p:animEffect transition="in" filter="blinds(horizontal)">
                                      <p:cBhvr>
                                        <p:cTn id="37" dur="500"/>
                                        <p:tgtEl>
                                          <p:spTgt spid="778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826">
                                            <p:txEl>
                                              <p:pRg st="8" end="8"/>
                                            </p:txEl>
                                          </p:spTgt>
                                        </p:tgtEl>
                                        <p:attrNameLst>
                                          <p:attrName>style.visibility</p:attrName>
                                        </p:attrNameLst>
                                      </p:cBhvr>
                                      <p:to>
                                        <p:strVal val="visible"/>
                                      </p:to>
                                    </p:set>
                                    <p:animEffect transition="in" filter="blinds(horizontal)">
                                      <p:cBhvr>
                                        <p:cTn id="42" dur="500"/>
                                        <p:tgtEl>
                                          <p:spTgt spid="7782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826">
                                            <p:txEl>
                                              <p:pRg st="9" end="9"/>
                                            </p:txEl>
                                          </p:spTgt>
                                        </p:tgtEl>
                                        <p:attrNameLst>
                                          <p:attrName>style.visibility</p:attrName>
                                        </p:attrNameLst>
                                      </p:cBhvr>
                                      <p:to>
                                        <p:strVal val="visible"/>
                                      </p:to>
                                    </p:set>
                                    <p:animEffect transition="in" filter="blinds(horizontal)">
                                      <p:cBhvr>
                                        <p:cTn id="47" dur="500"/>
                                        <p:tgtEl>
                                          <p:spTgt spid="7782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826">
                                            <p:txEl>
                                              <p:pRg st="10" end="10"/>
                                            </p:txEl>
                                          </p:spTgt>
                                        </p:tgtEl>
                                        <p:attrNameLst>
                                          <p:attrName>style.visibility</p:attrName>
                                        </p:attrNameLst>
                                      </p:cBhvr>
                                      <p:to>
                                        <p:strVal val="visible"/>
                                      </p:to>
                                    </p:set>
                                    <p:animEffect transition="in" filter="blinds(horizontal)">
                                      <p:cBhvr>
                                        <p:cTn id="52" dur="500"/>
                                        <p:tgtEl>
                                          <p:spTgt spid="7782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826">
                                            <p:txEl>
                                              <p:pRg st="11" end="11"/>
                                            </p:txEl>
                                          </p:spTgt>
                                        </p:tgtEl>
                                        <p:attrNameLst>
                                          <p:attrName>style.visibility</p:attrName>
                                        </p:attrNameLst>
                                      </p:cBhvr>
                                      <p:to>
                                        <p:strVal val="visible"/>
                                      </p:to>
                                    </p:set>
                                    <p:animEffect transition="in" filter="blinds(horizontal)">
                                      <p:cBhvr>
                                        <p:cTn id="57" dur="500"/>
                                        <p:tgtEl>
                                          <p:spTgt spid="7782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7826">
                                            <p:txEl>
                                              <p:pRg st="12" end="12"/>
                                            </p:txEl>
                                          </p:spTgt>
                                        </p:tgtEl>
                                        <p:attrNameLst>
                                          <p:attrName>style.visibility</p:attrName>
                                        </p:attrNameLst>
                                      </p:cBhvr>
                                      <p:to>
                                        <p:strVal val="visible"/>
                                      </p:to>
                                    </p:set>
                                    <p:animEffect transition="in" filter="blinds(horizontal)">
                                      <p:cBhvr>
                                        <p:cTn id="62" dur="500"/>
                                        <p:tgtEl>
                                          <p:spTgt spid="7782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7826">
                                            <p:txEl>
                                              <p:pRg st="13" end="13"/>
                                            </p:txEl>
                                          </p:spTgt>
                                        </p:tgtEl>
                                        <p:attrNameLst>
                                          <p:attrName>style.visibility</p:attrName>
                                        </p:attrNameLst>
                                      </p:cBhvr>
                                      <p:to>
                                        <p:strVal val="visible"/>
                                      </p:to>
                                    </p:set>
                                    <p:animEffect transition="in" filter="blinds(horizontal)">
                                      <p:cBhvr>
                                        <p:cTn id="67" dur="500"/>
                                        <p:tgtEl>
                                          <p:spTgt spid="7782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7826">
                                            <p:txEl>
                                              <p:pRg st="14" end="14"/>
                                            </p:txEl>
                                          </p:spTgt>
                                        </p:tgtEl>
                                        <p:attrNameLst>
                                          <p:attrName>style.visibility</p:attrName>
                                        </p:attrNameLst>
                                      </p:cBhvr>
                                      <p:to>
                                        <p:strVal val="visible"/>
                                      </p:to>
                                    </p:set>
                                    <p:animEffect transition="in" filter="blinds(horizontal)">
                                      <p:cBhvr>
                                        <p:cTn id="72" dur="500"/>
                                        <p:tgtEl>
                                          <p:spTgt spid="77826">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7826">
                                            <p:txEl>
                                              <p:pRg st="15" end="15"/>
                                            </p:txEl>
                                          </p:spTgt>
                                        </p:tgtEl>
                                        <p:attrNameLst>
                                          <p:attrName>style.visibility</p:attrName>
                                        </p:attrNameLst>
                                      </p:cBhvr>
                                      <p:to>
                                        <p:strVal val="visible"/>
                                      </p:to>
                                    </p:set>
                                    <p:animEffect transition="in" filter="blinds(horizontal)">
                                      <p:cBhvr>
                                        <p:cTn id="77" dur="500"/>
                                        <p:tgtEl>
                                          <p:spTgt spid="7782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title"/>
          </p:nvPr>
        </p:nvSpPr>
        <p:spPr/>
        <p:txBody>
          <a:bodyPr/>
          <a:lstStyle/>
          <a:p>
            <a:endParaRPr lang="zh-CN" altLang="en-US"/>
          </a:p>
        </p:txBody>
      </p:sp>
      <p:sp>
        <p:nvSpPr>
          <p:cNvPr id="35" name="内容占位符 34"/>
          <p:cNvSpPr>
            <a:spLocks noGrp="1"/>
          </p:cNvSpPr>
          <p:nvPr>
            <p:ph idx="1"/>
          </p:nvPr>
        </p:nvSpPr>
        <p:spPr/>
        <p:txBody>
          <a:bodyPr/>
          <a:lstStyle/>
          <a:p>
            <a:r>
              <a:rPr lang="zh-CN" altLang="en-US" noProof="1" smtClean="0"/>
              <a:t>文法</a:t>
            </a:r>
            <a:r>
              <a:rPr lang="en-US" altLang="zh-CN" noProof="1" smtClean="0"/>
              <a:t>G(S)</a:t>
            </a:r>
          </a:p>
          <a:p>
            <a:pPr lvl="1">
              <a:buNone/>
            </a:pPr>
            <a:r>
              <a:rPr lang="en-US" altLang="zh-CN" dirty="0" smtClean="0"/>
              <a:t>(1)  S </a:t>
            </a:r>
            <a:r>
              <a:rPr lang="en-US" altLang="zh-CN" dirty="0" smtClean="0">
                <a:sym typeface="Symbol" pitchFamily="18" charset="2"/>
              </a:rPr>
              <a:t> </a:t>
            </a:r>
            <a:r>
              <a:rPr lang="en-US" altLang="zh-CN" dirty="0" err="1" smtClean="0">
                <a:sym typeface="Symbol" pitchFamily="18" charset="2"/>
              </a:rPr>
              <a:t>aAcBe</a:t>
            </a:r>
            <a:endParaRPr lang="en-US" altLang="zh-CN" dirty="0" smtClean="0">
              <a:sym typeface="Symbol" pitchFamily="18" charset="2"/>
            </a:endParaRPr>
          </a:p>
          <a:p>
            <a:pPr lvl="1">
              <a:spcBef>
                <a:spcPct val="0"/>
              </a:spcBef>
              <a:buNone/>
            </a:pPr>
            <a:r>
              <a:rPr lang="en-US" altLang="zh-CN" dirty="0" smtClean="0">
                <a:sym typeface="Symbol" pitchFamily="18" charset="2"/>
              </a:rPr>
              <a:t>(2)  A  b</a:t>
            </a:r>
          </a:p>
          <a:p>
            <a:pPr lvl="1">
              <a:spcBef>
                <a:spcPct val="0"/>
              </a:spcBef>
              <a:buNone/>
            </a:pPr>
            <a:r>
              <a:rPr lang="en-US" altLang="zh-CN" dirty="0" smtClean="0">
                <a:sym typeface="Symbol" pitchFamily="18" charset="2"/>
              </a:rPr>
              <a:t>(3)  A  </a:t>
            </a:r>
            <a:r>
              <a:rPr lang="en-US" altLang="zh-CN" dirty="0" err="1" smtClean="0">
                <a:sym typeface="Symbol" pitchFamily="18" charset="2"/>
              </a:rPr>
              <a:t>Ab</a:t>
            </a:r>
            <a:endParaRPr lang="en-US" altLang="zh-CN" dirty="0" smtClean="0">
              <a:sym typeface="Symbol" pitchFamily="18" charset="2"/>
            </a:endParaRPr>
          </a:p>
          <a:p>
            <a:pPr lvl="1">
              <a:spcBef>
                <a:spcPct val="0"/>
              </a:spcBef>
              <a:buNone/>
            </a:pPr>
            <a:r>
              <a:rPr lang="en-US" altLang="zh-CN" dirty="0" smtClean="0">
                <a:sym typeface="Symbol" pitchFamily="18" charset="2"/>
              </a:rPr>
              <a:t>(4)  B  d</a:t>
            </a:r>
            <a:endParaRPr lang="zh-CN" altLang="en-US" noProof="1" smtClean="0"/>
          </a:p>
          <a:p>
            <a:pPr lvl="1">
              <a:buNone/>
            </a:pPr>
            <a:r>
              <a:rPr lang="zh-CN" altLang="en-US" noProof="1" smtClean="0"/>
              <a:t>对</a:t>
            </a:r>
            <a:r>
              <a:rPr lang="en-US" altLang="zh-CN" noProof="1" smtClean="0"/>
              <a:t>abbcde</a:t>
            </a:r>
            <a:r>
              <a:rPr lang="zh-CN" altLang="en-US" noProof="1" smtClean="0"/>
              <a:t>进行“移进－归约”分析</a:t>
            </a:r>
            <a:endParaRPr lang="en-US" altLang="zh-CN" noProof="1" smtClean="0"/>
          </a:p>
          <a:p>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a:t>
            </a:fld>
            <a:endParaRPr lang="en-US" altLang="zh-CN"/>
          </a:p>
        </p:txBody>
      </p:sp>
      <p:graphicFrame>
        <p:nvGraphicFramePr>
          <p:cNvPr id="214018" name="Object 2"/>
          <p:cNvGraphicFramePr>
            <a:graphicFrameLocks noChangeAspect="1"/>
          </p:cNvGraphicFramePr>
          <p:nvPr/>
        </p:nvGraphicFramePr>
        <p:xfrm>
          <a:off x="174625" y="3463948"/>
          <a:ext cx="8605838" cy="3251200"/>
        </p:xfrm>
        <a:graphic>
          <a:graphicData uri="http://schemas.openxmlformats.org/presentationml/2006/ole">
            <p:oleObj spid="_x0000_s214018" name="Document" r:id="rId3" imgW="5991257" imgH="2115841" progId="Word.Document.8">
              <p:embed/>
            </p:oleObj>
          </a:graphicData>
        </a:graphic>
      </p:graphicFrame>
      <p:sp>
        <p:nvSpPr>
          <p:cNvPr id="31" name="Rectangle 27"/>
          <p:cNvSpPr>
            <a:spLocks noChangeArrowheads="1"/>
          </p:cNvSpPr>
          <p:nvPr/>
        </p:nvSpPr>
        <p:spPr bwMode="auto">
          <a:xfrm>
            <a:off x="1085880" y="6250030"/>
            <a:ext cx="7486648" cy="428628"/>
          </a:xfrm>
          <a:prstGeom prst="rect">
            <a:avLst/>
          </a:prstGeom>
          <a:noFill/>
          <a:ln w="9525">
            <a:noFill/>
            <a:miter lim="800000"/>
            <a:headEnd/>
            <a:tailEnd/>
          </a:ln>
        </p:spPr>
        <p:txBody>
          <a:bodyPr/>
          <a:lstStyle/>
          <a:p>
            <a:pPr eaLnBrk="0" hangingPunct="0">
              <a:spcBef>
                <a:spcPts val="1200"/>
              </a:spcBef>
              <a:buClr>
                <a:schemeClr val="tx2"/>
              </a:buClr>
            </a:pPr>
            <a:r>
              <a:rPr kumimoji="1" lang="zh-CN" altLang="en-US" sz="2000" noProof="1" smtClean="0">
                <a:latin typeface="微软雅黑" pitchFamily="34" charset="-122"/>
                <a:ea typeface="微软雅黑" pitchFamily="34" charset="-122"/>
              </a:rPr>
              <a:t>如何判断栈顶的</a:t>
            </a:r>
            <a:r>
              <a:rPr kumimoji="1" lang="en-US" altLang="zh-CN" sz="2000" noProof="1" smtClean="0">
                <a:latin typeface="微软雅黑" pitchFamily="34" charset="-122"/>
                <a:ea typeface="微软雅黑" pitchFamily="34" charset="-122"/>
              </a:rPr>
              <a:t>Ab</a:t>
            </a:r>
            <a:r>
              <a:rPr kumimoji="1" lang="zh-CN" altLang="en-US" sz="2000" noProof="1" smtClean="0">
                <a:latin typeface="微软雅黑" pitchFamily="34" charset="-122"/>
                <a:ea typeface="微软雅黑" pitchFamily="34" charset="-122"/>
              </a:rPr>
              <a:t>形成“可归约串”，而</a:t>
            </a:r>
            <a:r>
              <a:rPr kumimoji="1" lang="en-US" altLang="zh-CN" sz="2000" noProof="1" smtClean="0">
                <a:latin typeface="微软雅黑" pitchFamily="34" charset="-122"/>
                <a:ea typeface="微软雅黑" pitchFamily="34" charset="-122"/>
              </a:rPr>
              <a:t>b</a:t>
            </a:r>
            <a:r>
              <a:rPr kumimoji="1" lang="zh-CN" altLang="en-US" sz="2000" noProof="1" smtClean="0">
                <a:latin typeface="微软雅黑" pitchFamily="34" charset="-122"/>
                <a:ea typeface="微软雅黑" pitchFamily="34" charset="-122"/>
              </a:rPr>
              <a:t>不是“可归约串”？</a:t>
            </a:r>
            <a:endParaRPr kumimoji="1" lang="zh-CN" altLang="en-US" sz="2000" dirty="0">
              <a:latin typeface="微软雅黑" pitchFamily="34" charset="-122"/>
              <a:ea typeface="微软雅黑" pitchFamily="34" charset="-122"/>
            </a:endParaRPr>
          </a:p>
        </p:txBody>
      </p:sp>
      <p:sp>
        <p:nvSpPr>
          <p:cNvPr id="32" name="矩形 31"/>
          <p:cNvSpPr/>
          <p:nvPr/>
        </p:nvSpPr>
        <p:spPr bwMode="auto">
          <a:xfrm>
            <a:off x="3780562" y="5192974"/>
            <a:ext cx="720000" cy="714380"/>
          </a:xfrm>
          <a:prstGeom prst="rect">
            <a:avLst/>
          </a:prstGeom>
          <a:solidFill>
            <a:schemeClr val="accent1">
              <a:lumMod val="40000"/>
              <a:lumOff val="60000"/>
              <a:alpha val="50000"/>
            </a:schemeClr>
          </a:solidFill>
          <a:ln w="19050">
            <a:noFill/>
            <a:round/>
            <a:headEnd/>
            <a:tailEnd type="triangle" w="med" len="med"/>
          </a:ln>
        </p:spPr>
        <p:txBody>
          <a:bodyPr rtlCol="0" anchor="ctr"/>
          <a:lstStyle/>
          <a:p>
            <a:pPr algn="ctr"/>
            <a:endParaRPr lang="zh-CN" altLang="en-US" sz="16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blinds(horizontal)">
                                      <p:cBhvr>
                                        <p:cTn id="1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autoUpdateAnimBg="0"/>
      <p:bldP spid="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spcBef>
                <a:spcPct val="50000"/>
              </a:spcBef>
            </a:pPr>
            <a:r>
              <a:rPr lang="zh-CN" altLang="en-US" dirty="0" smtClean="0"/>
              <a:t>每个</a:t>
            </a:r>
            <a:r>
              <a:rPr lang="en-US" altLang="zh-CN" dirty="0" smtClean="0"/>
              <a:t>SLR(1)</a:t>
            </a:r>
            <a:r>
              <a:rPr lang="zh-CN" altLang="en-US" dirty="0" smtClean="0"/>
              <a:t>文法都是无二义的。</a:t>
            </a:r>
            <a:endParaRPr lang="en-US" altLang="zh-CN" dirty="0" smtClean="0"/>
          </a:p>
          <a:p>
            <a:pPr>
              <a:lnSpc>
                <a:spcPct val="90000"/>
              </a:lnSpc>
              <a:spcBef>
                <a:spcPct val="50000"/>
              </a:spcBef>
            </a:pPr>
            <a:r>
              <a:rPr lang="zh-CN" altLang="en-US" dirty="0" smtClean="0"/>
              <a:t>但也存在许多无二义文法不是</a:t>
            </a:r>
            <a:r>
              <a:rPr lang="en-US" altLang="zh-CN" dirty="0" smtClean="0"/>
              <a:t>SLR(1)</a:t>
            </a:r>
            <a:r>
              <a:rPr lang="zh-CN" altLang="en-US" dirty="0" smtClean="0"/>
              <a:t>的</a:t>
            </a:r>
            <a:r>
              <a:rPr lang="zh-CN" altLang="en-US" dirty="0" smtClean="0"/>
              <a:t>。</a:t>
            </a:r>
            <a:endParaRPr kumimoji="1" lang="zh-CN" altLang="en-US" sz="1800" dirty="0" smtClean="0">
              <a:latin typeface="Times New Roman"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考虑如下文法：</a:t>
            </a:r>
          </a:p>
          <a:p>
            <a:pPr lvl="1">
              <a:buNone/>
            </a:pPr>
            <a:r>
              <a:rPr lang="en-US" altLang="zh-CN" dirty="0" smtClean="0"/>
              <a:t>(0) S</a:t>
            </a:r>
            <a:r>
              <a:rPr lang="en-US" altLang="zh-CN" dirty="0" smtClean="0">
                <a:sym typeface="Symbol" pitchFamily="18" charset="2"/>
              </a:rPr>
              <a:t></a:t>
            </a:r>
            <a:r>
              <a:rPr lang="en-US" altLang="zh-CN" dirty="0" smtClean="0"/>
              <a:t>→S</a:t>
            </a:r>
          </a:p>
          <a:p>
            <a:pPr lvl="1">
              <a:buNone/>
            </a:pPr>
            <a:r>
              <a:rPr lang="en-US" altLang="zh-CN" dirty="0" smtClean="0"/>
              <a:t>(1) S→L=R</a:t>
            </a:r>
          </a:p>
          <a:p>
            <a:pPr lvl="1">
              <a:buNone/>
            </a:pPr>
            <a:r>
              <a:rPr lang="en-US" altLang="zh-CN" dirty="0" smtClean="0"/>
              <a:t>(2) S→R</a:t>
            </a:r>
          </a:p>
          <a:p>
            <a:pPr lvl="1">
              <a:buNone/>
            </a:pPr>
            <a:r>
              <a:rPr lang="en-US" altLang="zh-CN" dirty="0" smtClean="0"/>
              <a:t>(3) L→*R</a:t>
            </a:r>
          </a:p>
          <a:p>
            <a:pPr lvl="1">
              <a:buNone/>
            </a:pPr>
            <a:r>
              <a:rPr lang="en-US" altLang="zh-CN" dirty="0" smtClean="0"/>
              <a:t>(4) </a:t>
            </a:r>
            <a:r>
              <a:rPr lang="en-US" altLang="zh-CN" dirty="0" err="1" smtClean="0"/>
              <a:t>L→i</a:t>
            </a:r>
            <a:endParaRPr lang="en-US" altLang="zh-CN" dirty="0" smtClean="0"/>
          </a:p>
          <a:p>
            <a:pPr lvl="1">
              <a:buNone/>
            </a:pPr>
            <a:r>
              <a:rPr lang="en-US" altLang="zh-CN" dirty="0" smtClean="0"/>
              <a:t>(5) R→L</a:t>
            </a:r>
          </a:p>
          <a:p>
            <a:pPr lvl="1">
              <a:spcBef>
                <a:spcPts val="1200"/>
              </a:spcBef>
              <a:buNone/>
            </a:pPr>
            <a:r>
              <a:rPr lang="zh-CN" altLang="en-US" dirty="0" smtClean="0">
                <a:cs typeface="+mn-cs"/>
              </a:rPr>
              <a:t>该文法的</a:t>
            </a:r>
            <a:r>
              <a:rPr lang="en-US" altLang="zh-CN" dirty="0" smtClean="0">
                <a:cs typeface="+mn-cs"/>
              </a:rPr>
              <a:t>LR(0)</a:t>
            </a:r>
            <a:r>
              <a:rPr lang="zh-CN" altLang="en-US" dirty="0" smtClean="0">
                <a:cs typeface="+mn-cs"/>
              </a:rPr>
              <a:t>项目集规范族为：</a:t>
            </a:r>
            <a:endParaRPr lang="zh-CN" altLang="en-US" dirty="0">
              <a:cs typeface="+mn-cs"/>
            </a:endParaRP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91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92</a:t>
            </a:fld>
            <a:endParaRPr lang="en-US" altLang="zh-CN"/>
          </a:p>
        </p:txBody>
      </p:sp>
      <p:sp>
        <p:nvSpPr>
          <p:cNvPr id="4" name="Rectangle 3"/>
          <p:cNvSpPr>
            <a:spLocks noChangeArrowheads="1"/>
          </p:cNvSpPr>
          <p:nvPr/>
        </p:nvSpPr>
        <p:spPr bwMode="auto">
          <a:xfrm>
            <a:off x="2857488" y="866788"/>
            <a:ext cx="2376000" cy="2347914"/>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0</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→·S	</a:t>
            </a:r>
          </a:p>
          <a:p>
            <a:pPr eaLnBrk="0" hangingPunct="0"/>
            <a:r>
              <a:rPr kumimoji="1" lang="en-US" altLang="zh-CN" sz="2400" dirty="0">
                <a:latin typeface="Arial" pitchFamily="34" charset="0"/>
                <a:cs typeface="Arial" pitchFamily="34" charset="0"/>
              </a:rPr>
              <a:t>       S→·L=R</a:t>
            </a:r>
          </a:p>
          <a:p>
            <a:pPr eaLnBrk="0" hangingPunct="0"/>
            <a:r>
              <a:rPr kumimoji="1" lang="en-US" altLang="zh-CN" sz="2400" dirty="0">
                <a:latin typeface="Arial" pitchFamily="34" charset="0"/>
                <a:cs typeface="Arial" pitchFamily="34" charset="0"/>
              </a:rPr>
              <a:t>       S→·R</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L→</a:t>
            </a:r>
            <a:r>
              <a:rPr kumimoji="1" lang="en-US" altLang="zh-CN" sz="2400" dirty="0">
                <a:latin typeface="Arial" pitchFamily="34" charset="0"/>
                <a:cs typeface="Arial" pitchFamily="34" charset="0"/>
              </a:rPr>
              <a:t>·*R</a:t>
            </a:r>
          </a:p>
          <a:p>
            <a:pPr eaLnBrk="0" hangingPunct="0"/>
            <a:r>
              <a:rPr kumimoji="1" lang="en-US" altLang="zh-CN" sz="2400" dirty="0">
                <a:latin typeface="Arial" pitchFamily="34" charset="0"/>
                <a:cs typeface="Arial" pitchFamily="34" charset="0"/>
              </a:rPr>
              <a:t>       L→·</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R→·L</a:t>
            </a:r>
          </a:p>
        </p:txBody>
      </p:sp>
      <p:sp>
        <p:nvSpPr>
          <p:cNvPr id="5" name="Rectangle 4"/>
          <p:cNvSpPr>
            <a:spLocks noChangeArrowheads="1"/>
          </p:cNvSpPr>
          <p:nvPr/>
        </p:nvSpPr>
        <p:spPr bwMode="auto">
          <a:xfrm>
            <a:off x="2857488" y="3283590"/>
            <a:ext cx="2376000" cy="495312"/>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→S·</a:t>
            </a:r>
          </a:p>
        </p:txBody>
      </p:sp>
      <p:sp>
        <p:nvSpPr>
          <p:cNvPr id="6" name="Rectangle 5"/>
          <p:cNvSpPr>
            <a:spLocks noChangeArrowheads="1"/>
          </p:cNvSpPr>
          <p:nvPr/>
        </p:nvSpPr>
        <p:spPr bwMode="auto">
          <a:xfrm>
            <a:off x="2857488" y="3847790"/>
            <a:ext cx="2376000" cy="847716"/>
          </a:xfrm>
          <a:prstGeom prst="rect">
            <a:avLst/>
          </a:prstGeom>
          <a:noFill/>
          <a:ln w="25400">
            <a:solidFill>
              <a:srgbClr val="FF0000"/>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a:p>
            <a:pPr eaLnBrk="0" hangingPunct="0"/>
            <a:r>
              <a:rPr kumimoji="1" lang="en-US" altLang="zh-CN" sz="2400">
                <a:latin typeface="Arial" pitchFamily="34" charset="0"/>
                <a:cs typeface="Arial" pitchFamily="34" charset="0"/>
              </a:rPr>
              <a:t>       R→L·</a:t>
            </a:r>
          </a:p>
        </p:txBody>
      </p:sp>
      <p:sp>
        <p:nvSpPr>
          <p:cNvPr id="7" name="Rectangle 6"/>
          <p:cNvSpPr>
            <a:spLocks noChangeArrowheads="1"/>
          </p:cNvSpPr>
          <p:nvPr/>
        </p:nvSpPr>
        <p:spPr bwMode="auto">
          <a:xfrm>
            <a:off x="2857488" y="4764395"/>
            <a:ext cx="2376000" cy="481010"/>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3</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S→R·	</a:t>
            </a:r>
          </a:p>
        </p:txBody>
      </p:sp>
      <p:sp>
        <p:nvSpPr>
          <p:cNvPr id="8" name="Rectangle 7"/>
          <p:cNvSpPr>
            <a:spLocks noChangeArrowheads="1"/>
          </p:cNvSpPr>
          <p:nvPr/>
        </p:nvSpPr>
        <p:spPr bwMode="auto">
          <a:xfrm>
            <a:off x="5600688" y="857232"/>
            <a:ext cx="2376000" cy="1571636"/>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4</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L→*·R</a:t>
            </a:r>
          </a:p>
          <a:p>
            <a:pPr eaLnBrk="0" hangingPunct="0"/>
            <a:r>
              <a:rPr kumimoji="1" lang="en-US" altLang="zh-CN" sz="2400" dirty="0">
                <a:latin typeface="Arial" pitchFamily="34" charset="0"/>
                <a:cs typeface="Arial" pitchFamily="34" charset="0"/>
              </a:rPr>
              <a:t>       R→·L</a:t>
            </a:r>
          </a:p>
          <a:p>
            <a:pPr eaLnBrk="0" hangingPunct="0"/>
            <a:r>
              <a:rPr kumimoji="1" lang="en-US" altLang="zh-CN" sz="2400" dirty="0">
                <a:latin typeface="Arial" pitchFamily="34" charset="0"/>
                <a:cs typeface="Arial" pitchFamily="34" charset="0"/>
              </a:rPr>
              <a:t>       L→·*R</a:t>
            </a:r>
          </a:p>
          <a:p>
            <a:pPr eaLnBrk="0" hangingPunct="0"/>
            <a:r>
              <a:rPr kumimoji="1" lang="en-US" altLang="zh-CN" sz="2400" dirty="0">
                <a:latin typeface="Arial" pitchFamily="34" charset="0"/>
                <a:cs typeface="Arial" pitchFamily="34" charset="0"/>
              </a:rPr>
              <a:t>       L→·</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9" name="Rectangle 8"/>
          <p:cNvSpPr>
            <a:spLocks noChangeArrowheads="1"/>
          </p:cNvSpPr>
          <p:nvPr/>
        </p:nvSpPr>
        <p:spPr bwMode="auto">
          <a:xfrm>
            <a:off x="5600688" y="2518397"/>
            <a:ext cx="2376000" cy="500082"/>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5</a:t>
            </a:r>
            <a:r>
              <a:rPr kumimoji="1" lang="zh-CN" altLang="en-US" sz="2400" dirty="0">
                <a:latin typeface="Arial" pitchFamily="34" charset="0"/>
                <a:cs typeface="Arial" pitchFamily="34" charset="0"/>
              </a:rPr>
              <a:t>：</a:t>
            </a:r>
            <a:r>
              <a:rPr kumimoji="1" lang="en-US" altLang="zh-CN" sz="2400" dirty="0" err="1">
                <a:latin typeface="Arial" pitchFamily="34" charset="0"/>
                <a:cs typeface="Arial" pitchFamily="34" charset="0"/>
              </a:rPr>
              <a:t>L→i</a:t>
            </a:r>
            <a:r>
              <a:rPr kumimoji="1" lang="en-US" altLang="zh-CN" sz="2400" dirty="0">
                <a:latin typeface="Arial" pitchFamily="34" charset="0"/>
                <a:cs typeface="Arial" pitchFamily="34" charset="0"/>
              </a:rPr>
              <a:t>·</a:t>
            </a:r>
          </a:p>
        </p:txBody>
      </p:sp>
      <p:sp>
        <p:nvSpPr>
          <p:cNvPr id="10" name="Rectangle 9"/>
          <p:cNvSpPr>
            <a:spLocks noChangeArrowheads="1"/>
          </p:cNvSpPr>
          <p:nvPr/>
        </p:nvSpPr>
        <p:spPr bwMode="auto">
          <a:xfrm>
            <a:off x="5614966" y="3108008"/>
            <a:ext cx="2376000" cy="1566858"/>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6</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a:p>
            <a:pPr eaLnBrk="0" hangingPunct="0"/>
            <a:r>
              <a:rPr kumimoji="1" lang="en-US" altLang="zh-CN" sz="2400">
                <a:latin typeface="Arial" pitchFamily="34" charset="0"/>
                <a:cs typeface="Arial" pitchFamily="34" charset="0"/>
              </a:rPr>
              <a:t>       R→·L</a:t>
            </a:r>
          </a:p>
          <a:p>
            <a:pPr eaLnBrk="0" hangingPunct="0"/>
            <a:r>
              <a:rPr kumimoji="1" lang="en-US" altLang="zh-CN" sz="2400">
                <a:latin typeface="Arial" pitchFamily="34" charset="0"/>
                <a:cs typeface="Arial" pitchFamily="34" charset="0"/>
              </a:rPr>
              <a:t>       L→·*R</a:t>
            </a:r>
          </a:p>
          <a:p>
            <a:pPr eaLnBrk="0" hangingPunct="0"/>
            <a:r>
              <a:rPr kumimoji="1" lang="en-US" altLang="zh-CN" sz="2400">
                <a:latin typeface="Arial" pitchFamily="34" charset="0"/>
                <a:cs typeface="Arial" pitchFamily="34" charset="0"/>
              </a:rPr>
              <a:t>       L→·i</a:t>
            </a:r>
          </a:p>
        </p:txBody>
      </p:sp>
      <p:sp>
        <p:nvSpPr>
          <p:cNvPr id="11" name="Rectangle 10"/>
          <p:cNvSpPr>
            <a:spLocks noChangeArrowheads="1"/>
          </p:cNvSpPr>
          <p:nvPr/>
        </p:nvSpPr>
        <p:spPr bwMode="auto">
          <a:xfrm>
            <a:off x="5614966" y="4764395"/>
            <a:ext cx="2376000" cy="485780"/>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7</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L→*R·</a:t>
            </a:r>
          </a:p>
        </p:txBody>
      </p:sp>
      <p:sp>
        <p:nvSpPr>
          <p:cNvPr id="12" name="Rectangle 11"/>
          <p:cNvSpPr>
            <a:spLocks noChangeArrowheads="1"/>
          </p:cNvSpPr>
          <p:nvPr/>
        </p:nvSpPr>
        <p:spPr bwMode="auto">
          <a:xfrm>
            <a:off x="5614966" y="5924544"/>
            <a:ext cx="2376000" cy="504844"/>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p:txBody>
      </p:sp>
      <p:sp>
        <p:nvSpPr>
          <p:cNvPr id="13" name="Rectangle 12"/>
          <p:cNvSpPr>
            <a:spLocks noChangeArrowheads="1"/>
          </p:cNvSpPr>
          <p:nvPr/>
        </p:nvSpPr>
        <p:spPr bwMode="auto">
          <a:xfrm>
            <a:off x="5614966" y="5339704"/>
            <a:ext cx="2376000" cy="495312"/>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8</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R→L·</a:t>
            </a:r>
          </a:p>
        </p:txBody>
      </p:sp>
      <p:sp>
        <p:nvSpPr>
          <p:cNvPr id="14" name="矩形 13"/>
          <p:cNvSpPr/>
          <p:nvPr/>
        </p:nvSpPr>
        <p:spPr>
          <a:xfrm>
            <a:off x="214314" y="1357298"/>
            <a:ext cx="1928794" cy="2693045"/>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(0) S</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→S</a:t>
            </a:r>
          </a:p>
          <a:p>
            <a:pPr>
              <a:spcBef>
                <a:spcPts val="600"/>
              </a:spcBef>
            </a:pPr>
            <a:r>
              <a:rPr lang="en-US" altLang="zh-CN" sz="2400" dirty="0" smtClean="0">
                <a:latin typeface="Arial" pitchFamily="34" charset="0"/>
                <a:cs typeface="Arial" pitchFamily="34" charset="0"/>
              </a:rPr>
              <a:t>(1) S→L=R</a:t>
            </a:r>
          </a:p>
          <a:p>
            <a:pPr>
              <a:spcBef>
                <a:spcPts val="600"/>
              </a:spcBef>
            </a:pPr>
            <a:r>
              <a:rPr lang="en-US" altLang="zh-CN" sz="2400" dirty="0" smtClean="0">
                <a:latin typeface="Arial" pitchFamily="34" charset="0"/>
                <a:cs typeface="Arial" pitchFamily="34" charset="0"/>
              </a:rPr>
              <a:t>(2) S→R</a:t>
            </a:r>
          </a:p>
          <a:p>
            <a:pPr>
              <a:spcBef>
                <a:spcPts val="600"/>
              </a:spcBef>
            </a:pPr>
            <a:r>
              <a:rPr lang="en-US" altLang="zh-CN" sz="2400" dirty="0" smtClean="0">
                <a:latin typeface="Arial" pitchFamily="34" charset="0"/>
                <a:cs typeface="Arial" pitchFamily="34" charset="0"/>
              </a:rPr>
              <a:t>(3) L→*R</a:t>
            </a:r>
          </a:p>
          <a:p>
            <a:pPr>
              <a:spcBef>
                <a:spcPts val="600"/>
              </a:spcBef>
            </a:pPr>
            <a:r>
              <a:rPr lang="en-US" altLang="zh-CN" sz="2400" dirty="0" smtClean="0">
                <a:latin typeface="Arial" pitchFamily="34" charset="0"/>
                <a:cs typeface="Arial" pitchFamily="34" charset="0"/>
              </a:rPr>
              <a:t>(4) </a:t>
            </a:r>
            <a:r>
              <a:rPr lang="en-US" altLang="zh-CN" sz="2400" dirty="0" err="1" smtClean="0">
                <a:latin typeface="Arial" pitchFamily="34" charset="0"/>
                <a:cs typeface="Arial" pitchFamily="34" charset="0"/>
              </a:rPr>
              <a:t>L→i</a:t>
            </a:r>
            <a:endParaRPr lang="en-US" altLang="zh-CN" sz="2400" dirty="0" smtClean="0">
              <a:latin typeface="Arial" pitchFamily="34" charset="0"/>
              <a:cs typeface="Arial" pitchFamily="34" charset="0"/>
            </a:endParaRPr>
          </a:p>
          <a:p>
            <a:pPr>
              <a:spcBef>
                <a:spcPts val="600"/>
              </a:spcBef>
            </a:pPr>
            <a:r>
              <a:rPr lang="en-US" altLang="zh-CN" sz="2400" dirty="0" smtClean="0">
                <a:latin typeface="Arial" pitchFamily="34" charset="0"/>
                <a:cs typeface="Arial" pitchFamily="34" charset="0"/>
              </a:rPr>
              <a:t>(5) R→L</a:t>
            </a:r>
          </a:p>
        </p:txBody>
      </p:sp>
      <p:sp>
        <p:nvSpPr>
          <p:cNvPr id="15" name="矩形 14"/>
          <p:cNvSpPr/>
          <p:nvPr/>
        </p:nvSpPr>
        <p:spPr>
          <a:xfrm>
            <a:off x="1000100" y="5500702"/>
            <a:ext cx="2919389" cy="461665"/>
          </a:xfrm>
          <a:prstGeom prst="rect">
            <a:avLst/>
          </a:prstGeom>
        </p:spPr>
        <p:txBody>
          <a:bodyPr wrap="none">
            <a:spAutoFit/>
          </a:bodyPr>
          <a:lstStyle/>
          <a:p>
            <a:r>
              <a:rPr lang="en-US" altLang="zh-CN" sz="2400" dirty="0" smtClean="0">
                <a:latin typeface="Arial" pitchFamily="34" charset="0"/>
                <a:cs typeface="Arial" pitchFamily="34" charset="0"/>
              </a:rPr>
              <a:t>FOLLOW(R)</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16" name="矩形 15"/>
          <p:cNvSpPr/>
          <p:nvPr/>
        </p:nvSpPr>
        <p:spPr>
          <a:xfrm>
            <a:off x="1000100" y="6110607"/>
            <a:ext cx="3262432" cy="461665"/>
          </a:xfrm>
          <a:prstGeom prst="rect">
            <a:avLst/>
          </a:prstGeom>
        </p:spPr>
        <p:txBody>
          <a:bodyPr wrap="none">
            <a:spAutoFit/>
          </a:bodyPr>
          <a:lstStyle/>
          <a:p>
            <a:r>
              <a:rPr lang="zh-CN" altLang="en-US" sz="2400" dirty="0" smtClean="0">
                <a:latin typeface="Arial" pitchFamily="34" charset="0"/>
                <a:ea typeface="微软雅黑" pitchFamily="34" charset="-122"/>
              </a:rPr>
              <a:t>该文法是无二义性文法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up)">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up)">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up)">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
                                            <p:bg/>
                                          </p:spTgt>
                                        </p:tgtEl>
                                        <p:attrNameLst>
                                          <p:attrName>style.visibility</p:attrName>
                                        </p:attrNameLst>
                                      </p:cBhvr>
                                      <p:to>
                                        <p:strVal val="visible"/>
                                      </p:to>
                                    </p:set>
                                    <p:animEffect transition="in" filter="wipe(up)">
                                      <p:cBhvr>
                                        <p:cTn id="40" dur="500"/>
                                        <p:tgtEl>
                                          <p:spTgt spid="5">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up)">
                                      <p:cBhvr>
                                        <p:cTn id="45" dur="500"/>
                                        <p:tgtEl>
                                          <p:spTgt spid="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
                                            <p:bg/>
                                          </p:spTgt>
                                        </p:tgtEl>
                                        <p:attrNameLst>
                                          <p:attrName>style.visibility</p:attrName>
                                        </p:attrNameLst>
                                      </p:cBhvr>
                                      <p:to>
                                        <p:strVal val="visible"/>
                                      </p:to>
                                    </p:set>
                                    <p:animEffect transition="in" filter="wipe(up)">
                                      <p:cBhvr>
                                        <p:cTn id="50" dur="500"/>
                                        <p:tgtEl>
                                          <p:spTgt spid="6">
                                            <p:bg/>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wipe(up)">
                                      <p:cBhvr>
                                        <p:cTn id="55" dur="500"/>
                                        <p:tgtEl>
                                          <p:spTgt spid="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animEffect transition="in" filter="wipe(up)">
                                      <p:cBhvr>
                                        <p:cTn id="60" dur="500"/>
                                        <p:tgtEl>
                                          <p:spTgt spid="6">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up)">
                                      <p:cBhvr>
                                        <p:cTn id="68" dur="500"/>
                                        <p:tgtEl>
                                          <p:spTgt spid="8"/>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up)">
                                      <p:cBhvr>
                                        <p:cTn id="71" dur="500"/>
                                        <p:tgtEl>
                                          <p:spTgt spid="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up)">
                                      <p:cBhvr>
                                        <p:cTn id="74" dur="500"/>
                                        <p:tgtEl>
                                          <p:spTgt spid="10"/>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up)">
                                      <p:cBhvr>
                                        <p:cTn id="80" dur="500"/>
                                        <p:tgtEl>
                                          <p:spTgt spid="1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up)">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linds(horizontal)">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blinds(horizontal)">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P spid="6" grpId="0" build="p"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5" grpId="0"/>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ctrTitle"/>
          </p:nvPr>
        </p:nvSpPr>
        <p:spPr/>
        <p:txBody>
          <a:bodyPr/>
          <a:lstStyle/>
          <a:p>
            <a:r>
              <a:rPr lang="en-US" altLang="zh-CN" sz="3600" dirty="0" smtClean="0"/>
              <a:t>End of Chapter Five</a:t>
            </a:r>
            <a:endParaRPr lang="zh-CN" altLang="en-US" sz="3600" dirty="0" smtClean="0"/>
          </a:p>
        </p:txBody>
      </p:sp>
      <p:sp>
        <p:nvSpPr>
          <p:cNvPr id="131075" name="副标题 2"/>
          <p:cNvSpPr>
            <a:spLocks noGrp="1"/>
          </p:cNvSpPr>
          <p:nvPr>
            <p:ph type="subTitle" idx="1"/>
          </p:nvPr>
        </p:nvSpPr>
        <p:spPr/>
        <p:txBody>
          <a:bodyPr/>
          <a:lstStyle/>
          <a:p>
            <a:r>
              <a:rPr lang="en-US" altLang="zh-CN" smtClean="0"/>
              <a:t>THANKS</a:t>
            </a:r>
            <a:endParaRPr lang="zh-CN" alt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0000"/>
          </a:solidFill>
          <a:round/>
          <a:headEnd/>
          <a:tailEnd type="triangle" w="med" len="med"/>
        </a:ln>
      </a:spPr>
      <a:bodyPr/>
      <a:lstStyle>
        <a:defPPr>
          <a:defRPr sz="1600">
            <a:latin typeface="+mn-lt"/>
          </a:defRPr>
        </a:defPPr>
      </a:lst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21720</TotalTime>
  <Words>6111</Words>
  <Application>Microsoft Office PowerPoint</Application>
  <PresentationFormat>全屏显示(4:3)</PresentationFormat>
  <Paragraphs>1516</Paragraphs>
  <Slides>93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96" baseType="lpstr">
      <vt:lpstr>Blends</vt:lpstr>
      <vt:lpstr>Document</vt:lpstr>
      <vt:lpstr>公式</vt:lpstr>
      <vt:lpstr>Compiler Principles</vt:lpstr>
      <vt:lpstr>第五章 语法分析—自下而上分析</vt:lpstr>
      <vt:lpstr>语法分析方法</vt:lpstr>
      <vt:lpstr>幻灯片 4</vt:lpstr>
      <vt:lpstr>幻灯片 5</vt:lpstr>
      <vt:lpstr>Contents</vt:lpstr>
      <vt:lpstr>幻灯片 7</vt:lpstr>
      <vt:lpstr>幻灯片 8</vt:lpstr>
      <vt:lpstr>幻灯片 9</vt:lpstr>
      <vt:lpstr>可归约串的定义</vt:lpstr>
      <vt:lpstr>语法分析树</vt:lpstr>
      <vt:lpstr>幻灯片 12</vt:lpstr>
      <vt:lpstr>基本概念</vt:lpstr>
      <vt:lpstr>Example </vt:lpstr>
      <vt:lpstr>语法树和短语</vt:lpstr>
      <vt:lpstr>句柄剪枝</vt:lpstr>
      <vt:lpstr>用句柄进行归约</vt:lpstr>
      <vt:lpstr>定义</vt:lpstr>
      <vt:lpstr>规范归约方法</vt:lpstr>
      <vt:lpstr>幻灯片 20</vt:lpstr>
      <vt:lpstr>符号栈和分析表</vt:lpstr>
      <vt:lpstr>Example</vt:lpstr>
      <vt:lpstr>分析过程</vt:lpstr>
      <vt:lpstr>分析过程</vt:lpstr>
      <vt:lpstr>Contents</vt:lpstr>
      <vt:lpstr>Contents</vt:lpstr>
      <vt:lpstr>幻灯片 27</vt:lpstr>
      <vt:lpstr>LR分析器和DFA</vt:lpstr>
      <vt:lpstr>LR分析器模型</vt:lpstr>
      <vt:lpstr>LR分析表</vt:lpstr>
      <vt:lpstr>分析动作</vt:lpstr>
      <vt:lpstr>分析过程</vt:lpstr>
      <vt:lpstr>LR文法</vt:lpstr>
      <vt:lpstr>非LR结构</vt:lpstr>
      <vt:lpstr>幻灯片 35</vt:lpstr>
      <vt:lpstr>Example </vt:lpstr>
      <vt:lpstr>定义</vt:lpstr>
      <vt:lpstr>Example </vt:lpstr>
      <vt:lpstr>基本思想</vt:lpstr>
      <vt:lpstr>LR(0)项目</vt:lpstr>
      <vt:lpstr>Example </vt:lpstr>
      <vt:lpstr>项目分类</vt:lpstr>
      <vt:lpstr>定义（Review）</vt:lpstr>
      <vt:lpstr>状态转换函数</vt:lpstr>
      <vt:lpstr>状态转换函数</vt:lpstr>
      <vt:lpstr>状态转换函数</vt:lpstr>
      <vt:lpstr>拓广文法</vt:lpstr>
      <vt:lpstr>Example </vt:lpstr>
      <vt:lpstr>Example</vt:lpstr>
      <vt:lpstr>Example</vt:lpstr>
      <vt:lpstr>Example </vt:lpstr>
      <vt:lpstr>DFA of LR(0) Item</vt:lpstr>
      <vt:lpstr>Example</vt:lpstr>
      <vt:lpstr>幻灯片 54</vt:lpstr>
      <vt:lpstr>幻灯片 55</vt:lpstr>
      <vt:lpstr>LR(0)项目集规范族</vt:lpstr>
      <vt:lpstr>LR(0)项目集规范族的构造</vt:lpstr>
      <vt:lpstr>Example</vt:lpstr>
      <vt:lpstr>Example</vt:lpstr>
      <vt:lpstr>算法</vt:lpstr>
      <vt:lpstr>有效项目</vt:lpstr>
      <vt:lpstr>Example </vt:lpstr>
      <vt:lpstr>幻灯片 63</vt:lpstr>
      <vt:lpstr>LR(0)文法</vt:lpstr>
      <vt:lpstr>幻灯片 65</vt:lpstr>
      <vt:lpstr>构造LR(0)分析表</vt:lpstr>
      <vt:lpstr>构造LR(0)分析表的算法</vt:lpstr>
      <vt:lpstr>Example </vt:lpstr>
      <vt:lpstr>幻灯片 69</vt:lpstr>
      <vt:lpstr>幻灯片 70</vt:lpstr>
      <vt:lpstr>分析动作</vt:lpstr>
      <vt:lpstr>Example </vt:lpstr>
      <vt:lpstr>分析过程</vt:lpstr>
      <vt:lpstr>幻灯片 74</vt:lpstr>
      <vt:lpstr>Example</vt:lpstr>
      <vt:lpstr>幻灯片 76</vt:lpstr>
      <vt:lpstr>幻灯片 77</vt:lpstr>
      <vt:lpstr>构造SLR(1)分析表的算法</vt:lpstr>
      <vt:lpstr>ACTION和GOTO子表构造算法</vt:lpstr>
      <vt:lpstr>Example</vt:lpstr>
      <vt:lpstr>幻灯片 81</vt:lpstr>
      <vt:lpstr>SLR(1)文法</vt:lpstr>
      <vt:lpstr>Example </vt:lpstr>
      <vt:lpstr>幻灯片 84</vt:lpstr>
      <vt:lpstr>幻灯片 85</vt:lpstr>
      <vt:lpstr>幻灯片 86</vt:lpstr>
      <vt:lpstr>幻灯片 87</vt:lpstr>
      <vt:lpstr>幻灯片 88</vt:lpstr>
      <vt:lpstr>幻灯片 89</vt:lpstr>
      <vt:lpstr>幻灯片 90</vt:lpstr>
      <vt:lpstr>Example</vt:lpstr>
      <vt:lpstr>幻灯片 92</vt:lpstr>
      <vt:lpstr>End of Chapter Five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533</cp:revision>
  <dcterms:created xsi:type="dcterms:W3CDTF">1601-01-01T00:00:00Z</dcterms:created>
  <dcterms:modified xsi:type="dcterms:W3CDTF">2017-05-31T01:11:32Z</dcterms:modified>
</cp:coreProperties>
</file>